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40" r:id="rId3"/>
    <p:sldId id="344" r:id="rId4"/>
    <p:sldId id="345" r:id="rId5"/>
    <p:sldId id="346" r:id="rId6"/>
    <p:sldId id="347" r:id="rId7"/>
    <p:sldId id="350" r:id="rId8"/>
    <p:sldId id="455" r:id="rId9"/>
    <p:sldId id="351" r:id="rId10"/>
    <p:sldId id="352" r:id="rId11"/>
    <p:sldId id="456" r:id="rId12"/>
    <p:sldId id="357" r:id="rId13"/>
    <p:sldId id="358" r:id="rId14"/>
    <p:sldId id="359" r:id="rId15"/>
    <p:sldId id="415" r:id="rId16"/>
    <p:sldId id="416" r:id="rId17"/>
    <p:sldId id="417" r:id="rId18"/>
    <p:sldId id="364" r:id="rId19"/>
    <p:sldId id="418" r:id="rId20"/>
    <p:sldId id="419" r:id="rId21"/>
    <p:sldId id="420" r:id="rId22"/>
    <p:sldId id="368" r:id="rId23"/>
    <p:sldId id="421" r:id="rId24"/>
    <p:sldId id="422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383" r:id="rId35"/>
    <p:sldId id="434" r:id="rId36"/>
    <p:sldId id="437" r:id="rId37"/>
    <p:sldId id="390" r:id="rId38"/>
    <p:sldId id="438" r:id="rId39"/>
    <p:sldId id="439" r:id="rId40"/>
    <p:sldId id="440" r:id="rId41"/>
    <p:sldId id="441" r:id="rId42"/>
    <p:sldId id="442" r:id="rId43"/>
    <p:sldId id="443" r:id="rId44"/>
    <p:sldId id="445" r:id="rId45"/>
    <p:sldId id="402" r:id="rId46"/>
    <p:sldId id="354" r:id="rId47"/>
    <p:sldId id="355" r:id="rId48"/>
    <p:sldId id="356" r:id="rId49"/>
    <p:sldId id="446" r:id="rId50"/>
    <p:sldId id="447" r:id="rId51"/>
    <p:sldId id="453" r:id="rId52"/>
    <p:sldId id="448" r:id="rId53"/>
    <p:sldId id="457" r:id="rId54"/>
    <p:sldId id="458" r:id="rId55"/>
    <p:sldId id="409" r:id="rId56"/>
    <p:sldId id="449" r:id="rId57"/>
    <p:sldId id="450" r:id="rId58"/>
    <p:sldId id="451" r:id="rId59"/>
    <p:sldId id="454" r:id="rId60"/>
    <p:sldId id="452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4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D11FE-B36D-45D7-B334-6538811C98C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0B6F-6751-4CA2-AEFC-E4C84BADA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5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hyperlink" Target="http://scikit-learn.org/stable/auto_examples/tree/plot_tree_regres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hyperlink" Target="http://scikit-learn.org/stable/auto_examples/tree/plot_tree_regres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hyperlink" Target="http://scikit-learn.org/stable/auto_examples/tree/plot_tree_regres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tree.DecisionTreeClassifier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CAD92-2F0F-4EDB-843B-1DE7DFD02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1A20A3-4F5E-4677-B4B0-BAD4BE6A8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王秋月</a:t>
            </a:r>
          </a:p>
        </p:txBody>
      </p:sp>
    </p:spTree>
    <p:extLst>
      <p:ext uri="{BB962C8B-B14F-4D97-AF65-F5344CB8AC3E}">
        <p14:creationId xmlns:p14="http://schemas.microsoft.com/office/powerpoint/2010/main" val="11712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2062" y="1001874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 lang="zh-CN" altLang="en-US" dirty="0"/>
          </a:p>
        </p:txBody>
      </p:sp>
      <p:sp>
        <p:nvSpPr>
          <p:cNvPr id="5" name="object 5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5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6405" y="2256283"/>
            <a:ext cx="327660" cy="523875"/>
          </a:xfrm>
          <a:custGeom>
            <a:avLst/>
            <a:gdLst/>
            <a:ahLst/>
            <a:cxnLst/>
            <a:rect l="l" t="t" r="r" b="b"/>
            <a:pathLst>
              <a:path w="327659" h="523875">
                <a:moveTo>
                  <a:pt x="10287" y="396113"/>
                </a:moveTo>
                <a:lnTo>
                  <a:pt x="0" y="523493"/>
                </a:lnTo>
                <a:lnTo>
                  <a:pt x="108077" y="455294"/>
                </a:lnTo>
                <a:lnTo>
                  <a:pt x="102411" y="451865"/>
                </a:lnTo>
                <a:lnTo>
                  <a:pt x="65659" y="451865"/>
                </a:lnTo>
                <a:lnTo>
                  <a:pt x="33020" y="432180"/>
                </a:lnTo>
                <a:lnTo>
                  <a:pt x="42904" y="415852"/>
                </a:lnTo>
                <a:lnTo>
                  <a:pt x="10287" y="396113"/>
                </a:lnTo>
                <a:close/>
              </a:path>
              <a:path w="327659" h="523875">
                <a:moveTo>
                  <a:pt x="42904" y="415852"/>
                </a:moveTo>
                <a:lnTo>
                  <a:pt x="33020" y="432180"/>
                </a:lnTo>
                <a:lnTo>
                  <a:pt x="65659" y="451865"/>
                </a:lnTo>
                <a:lnTo>
                  <a:pt x="75511" y="435586"/>
                </a:lnTo>
                <a:lnTo>
                  <a:pt x="42904" y="415852"/>
                </a:lnTo>
                <a:close/>
              </a:path>
              <a:path w="327659" h="523875">
                <a:moveTo>
                  <a:pt x="75511" y="435586"/>
                </a:moveTo>
                <a:lnTo>
                  <a:pt x="65659" y="451865"/>
                </a:lnTo>
                <a:lnTo>
                  <a:pt x="102411" y="451865"/>
                </a:lnTo>
                <a:lnTo>
                  <a:pt x="75511" y="435586"/>
                </a:lnTo>
                <a:close/>
              </a:path>
              <a:path w="327659" h="523875">
                <a:moveTo>
                  <a:pt x="294640" y="0"/>
                </a:moveTo>
                <a:lnTo>
                  <a:pt x="42904" y="415852"/>
                </a:lnTo>
                <a:lnTo>
                  <a:pt x="75511" y="435586"/>
                </a:lnTo>
                <a:lnTo>
                  <a:pt x="327151" y="19812"/>
                </a:lnTo>
                <a:lnTo>
                  <a:pt x="29464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32464" y="4461773"/>
            <a:ext cx="1016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48.50</a:t>
            </a:r>
            <a:r>
              <a:rPr sz="2000" spc="-13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44B5E"/>
                </a:solidFill>
                <a:latin typeface="Arial"/>
                <a:cs typeface="Arial"/>
              </a:rPr>
              <a:t>in.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946" y="4461773"/>
            <a:ext cx="11918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13.67</a:t>
            </a:r>
            <a:r>
              <a:rPr sz="2000" spc="-9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44B5E"/>
                </a:solidFill>
                <a:latin typeface="Arial"/>
                <a:cs typeface="Arial"/>
              </a:rPr>
              <a:t>in</a:t>
            </a:r>
            <a:r>
              <a:rPr lang="en-US" altLang="zh-CN" sz="2000" spc="-5" dirty="0">
                <a:solidFill>
                  <a:srgbClr val="344B5E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1" name="object 11"/>
          <p:cNvSpPr/>
          <p:nvPr/>
        </p:nvSpPr>
        <p:spPr>
          <a:xfrm>
            <a:off x="6575806" y="2244089"/>
            <a:ext cx="337820" cy="542290"/>
          </a:xfrm>
          <a:custGeom>
            <a:avLst/>
            <a:gdLst/>
            <a:ahLst/>
            <a:cxnLst/>
            <a:rect l="l" t="t" r="r" b="b"/>
            <a:pathLst>
              <a:path w="337820" h="542289">
                <a:moveTo>
                  <a:pt x="262408" y="453814"/>
                </a:moveTo>
                <a:lnTo>
                  <a:pt x="229743" y="473583"/>
                </a:lnTo>
                <a:lnTo>
                  <a:pt x="337820" y="541782"/>
                </a:lnTo>
                <a:lnTo>
                  <a:pt x="332035" y="470154"/>
                </a:lnTo>
                <a:lnTo>
                  <a:pt x="272288" y="470154"/>
                </a:lnTo>
                <a:lnTo>
                  <a:pt x="262408" y="453814"/>
                </a:lnTo>
                <a:close/>
              </a:path>
              <a:path w="337820" h="542289">
                <a:moveTo>
                  <a:pt x="294926" y="434134"/>
                </a:moveTo>
                <a:lnTo>
                  <a:pt x="262408" y="453814"/>
                </a:lnTo>
                <a:lnTo>
                  <a:pt x="272288" y="470154"/>
                </a:lnTo>
                <a:lnTo>
                  <a:pt x="304800" y="450469"/>
                </a:lnTo>
                <a:lnTo>
                  <a:pt x="294926" y="434134"/>
                </a:lnTo>
                <a:close/>
              </a:path>
              <a:path w="337820" h="542289">
                <a:moveTo>
                  <a:pt x="327533" y="414400"/>
                </a:moveTo>
                <a:lnTo>
                  <a:pt x="294926" y="434134"/>
                </a:lnTo>
                <a:lnTo>
                  <a:pt x="304800" y="450469"/>
                </a:lnTo>
                <a:lnTo>
                  <a:pt x="272288" y="470154"/>
                </a:lnTo>
                <a:lnTo>
                  <a:pt x="332035" y="470154"/>
                </a:lnTo>
                <a:lnTo>
                  <a:pt x="327533" y="414400"/>
                </a:lnTo>
                <a:close/>
              </a:path>
              <a:path w="337820" h="542289">
                <a:moveTo>
                  <a:pt x="32512" y="0"/>
                </a:moveTo>
                <a:lnTo>
                  <a:pt x="0" y="19812"/>
                </a:lnTo>
                <a:lnTo>
                  <a:pt x="262408" y="453814"/>
                </a:lnTo>
                <a:lnTo>
                  <a:pt x="294926" y="434134"/>
                </a:lnTo>
                <a:lnTo>
                  <a:pt x="3251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8145" y="1362324"/>
            <a:ext cx="1591362" cy="906158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8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8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46167" y="395489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73469" y="3954895"/>
            <a:ext cx="382907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99513" y="3921767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2492" y="39108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4042" y="3447197"/>
            <a:ext cx="327660" cy="525145"/>
          </a:xfrm>
          <a:custGeom>
            <a:avLst/>
            <a:gdLst/>
            <a:ahLst/>
            <a:cxnLst/>
            <a:rect l="l" t="t" r="r" b="b"/>
            <a:pathLst>
              <a:path w="327659" h="525144">
                <a:moveTo>
                  <a:pt x="10160" y="397637"/>
                </a:moveTo>
                <a:lnTo>
                  <a:pt x="0" y="525018"/>
                </a:lnTo>
                <a:lnTo>
                  <a:pt x="107950" y="456692"/>
                </a:lnTo>
                <a:lnTo>
                  <a:pt x="102271" y="453263"/>
                </a:lnTo>
                <a:lnTo>
                  <a:pt x="65532" y="453263"/>
                </a:lnTo>
                <a:lnTo>
                  <a:pt x="32893" y="433577"/>
                </a:lnTo>
                <a:lnTo>
                  <a:pt x="42719" y="417299"/>
                </a:lnTo>
                <a:lnTo>
                  <a:pt x="10160" y="397637"/>
                </a:lnTo>
                <a:close/>
              </a:path>
              <a:path w="327659" h="525144">
                <a:moveTo>
                  <a:pt x="42719" y="417299"/>
                </a:moveTo>
                <a:lnTo>
                  <a:pt x="32893" y="433577"/>
                </a:lnTo>
                <a:lnTo>
                  <a:pt x="65532" y="453263"/>
                </a:lnTo>
                <a:lnTo>
                  <a:pt x="75346" y="437002"/>
                </a:lnTo>
                <a:lnTo>
                  <a:pt x="42719" y="417299"/>
                </a:lnTo>
                <a:close/>
              </a:path>
              <a:path w="327659" h="525144">
                <a:moveTo>
                  <a:pt x="75346" y="437002"/>
                </a:moveTo>
                <a:lnTo>
                  <a:pt x="65532" y="453263"/>
                </a:lnTo>
                <a:lnTo>
                  <a:pt x="102271" y="453263"/>
                </a:lnTo>
                <a:lnTo>
                  <a:pt x="75346" y="437002"/>
                </a:lnTo>
                <a:close/>
              </a:path>
              <a:path w="327659" h="525144">
                <a:moveTo>
                  <a:pt x="294640" y="0"/>
                </a:moveTo>
                <a:lnTo>
                  <a:pt x="42719" y="417299"/>
                </a:lnTo>
                <a:lnTo>
                  <a:pt x="75346" y="437002"/>
                </a:lnTo>
                <a:lnTo>
                  <a:pt x="327152" y="19812"/>
                </a:lnTo>
                <a:lnTo>
                  <a:pt x="29464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1177" y="3429000"/>
            <a:ext cx="336550" cy="543560"/>
          </a:xfrm>
          <a:custGeom>
            <a:avLst/>
            <a:gdLst/>
            <a:ahLst/>
            <a:cxnLst/>
            <a:rect l="l" t="t" r="r" b="b"/>
            <a:pathLst>
              <a:path w="336550" h="543560">
                <a:moveTo>
                  <a:pt x="261250" y="455016"/>
                </a:moveTo>
                <a:lnTo>
                  <a:pt x="228600" y="474599"/>
                </a:lnTo>
                <a:lnTo>
                  <a:pt x="336423" y="543179"/>
                </a:lnTo>
                <a:lnTo>
                  <a:pt x="330904" y="471297"/>
                </a:lnTo>
                <a:lnTo>
                  <a:pt x="271018" y="471297"/>
                </a:lnTo>
                <a:lnTo>
                  <a:pt x="261250" y="455016"/>
                </a:lnTo>
                <a:close/>
              </a:path>
              <a:path w="336550" h="543560">
                <a:moveTo>
                  <a:pt x="293975" y="435390"/>
                </a:moveTo>
                <a:lnTo>
                  <a:pt x="261250" y="455016"/>
                </a:lnTo>
                <a:lnTo>
                  <a:pt x="271018" y="471297"/>
                </a:lnTo>
                <a:lnTo>
                  <a:pt x="303783" y="451738"/>
                </a:lnTo>
                <a:lnTo>
                  <a:pt x="293975" y="435390"/>
                </a:lnTo>
                <a:close/>
              </a:path>
              <a:path w="336550" h="543560">
                <a:moveTo>
                  <a:pt x="326644" y="415798"/>
                </a:moveTo>
                <a:lnTo>
                  <a:pt x="293975" y="435390"/>
                </a:lnTo>
                <a:lnTo>
                  <a:pt x="303783" y="451738"/>
                </a:lnTo>
                <a:lnTo>
                  <a:pt x="271018" y="471297"/>
                </a:lnTo>
                <a:lnTo>
                  <a:pt x="330904" y="471297"/>
                </a:lnTo>
                <a:lnTo>
                  <a:pt x="326644" y="415798"/>
                </a:lnTo>
                <a:close/>
              </a:path>
              <a:path w="336550" h="543560">
                <a:moveTo>
                  <a:pt x="32766" y="0"/>
                </a:moveTo>
                <a:lnTo>
                  <a:pt x="0" y="19557"/>
                </a:lnTo>
                <a:lnTo>
                  <a:pt x="261250" y="455016"/>
                </a:lnTo>
                <a:lnTo>
                  <a:pt x="293975" y="435390"/>
                </a:lnTo>
                <a:lnTo>
                  <a:pt x="3276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4065" y="2738126"/>
            <a:ext cx="1335149" cy="690874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22" name="object 22"/>
          <p:cNvSpPr txBox="1"/>
          <p:nvPr/>
        </p:nvSpPr>
        <p:spPr>
          <a:xfrm>
            <a:off x="5033264" y="3159253"/>
            <a:ext cx="10140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55.42</a:t>
            </a:r>
            <a:r>
              <a:rPr sz="2000" spc="-1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44B5E"/>
                </a:solidFill>
                <a:latin typeface="Arial"/>
                <a:cs typeface="Arial"/>
              </a:rPr>
              <a:t>in.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6328" y="2814391"/>
            <a:ext cx="121348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>
              <a:spcBef>
                <a:spcPts val="1805"/>
              </a:spcBef>
            </a:pPr>
            <a:r>
              <a:rPr lang="en-US" sz="2000" spc="-20" dirty="0">
                <a:solidFill>
                  <a:srgbClr val="344B5E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l</a:t>
            </a:r>
            <a:r>
              <a:rPr sz="2000" spc="80" dirty="0">
                <a:solidFill>
                  <a:srgbClr val="344B5E"/>
                </a:solidFill>
                <a:latin typeface="Arial"/>
                <a:cs typeface="Arial"/>
              </a:rPr>
              <a:t>o</a:t>
            </a:r>
            <a:r>
              <a:rPr sz="2000" spc="85" dirty="0">
                <a:solidFill>
                  <a:srgbClr val="344B5E"/>
                </a:solidFill>
                <a:latin typeface="Arial"/>
                <a:cs typeface="Arial"/>
              </a:rPr>
              <a:t>p</a:t>
            </a:r>
            <a:r>
              <a:rPr sz="2000" spc="-80" dirty="0">
                <a:solidFill>
                  <a:srgbClr val="344B5E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502284"/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&lt;</a:t>
            </a:r>
            <a:r>
              <a:rPr sz="2000" spc="-1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2.5º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4F028848-1A54-42DE-A028-2A97D668AD88}"/>
              </a:ext>
            </a:extLst>
          </p:cNvPr>
          <p:cNvSpPr txBox="1">
            <a:spLocks/>
          </p:cNvSpPr>
          <p:nvPr/>
        </p:nvSpPr>
        <p:spPr>
          <a:xfrm>
            <a:off x="444501" y="41634"/>
            <a:ext cx="3768983" cy="1515158"/>
          </a:xfrm>
          <a:prstGeom prst="rect">
            <a:avLst/>
          </a:prstGeom>
        </p:spPr>
        <p:txBody>
          <a:bodyPr vert="horz" wrap="square" lIns="0" tIns="15938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255"/>
              </a:spcBef>
            </a:pPr>
            <a:r>
              <a:rPr lang="zh-CN" altLang="en-US" dirty="0"/>
              <a:t>预测连续值的回归树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2CE67FC8-E7A3-4438-B486-F466C4FC1D4A}"/>
              </a:ext>
            </a:extLst>
          </p:cNvPr>
          <p:cNvSpPr txBox="1"/>
          <p:nvPr/>
        </p:nvSpPr>
        <p:spPr>
          <a:xfrm>
            <a:off x="424397" y="1683968"/>
            <a:ext cx="3871595" cy="161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例如：使用喜马拉雅山脉的坡度和高度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预测平均降水量（连续值）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7A8B88-6FF1-481C-B33F-9154EA7733A7}"/>
              </a:ext>
            </a:extLst>
          </p:cNvPr>
          <p:cNvSpPr txBox="1"/>
          <p:nvPr/>
        </p:nvSpPr>
        <p:spPr>
          <a:xfrm>
            <a:off x="6011564" y="1501899"/>
            <a:ext cx="1304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2000" spc="5" dirty="0">
                <a:solidFill>
                  <a:srgbClr val="344B5E"/>
                </a:solidFill>
                <a:latin typeface="Arial"/>
                <a:cs typeface="Arial"/>
              </a:rPr>
              <a:t>Elevation</a:t>
            </a:r>
            <a:endParaRPr lang="en-US" altLang="zh-CN" sz="2000" dirty="0">
              <a:latin typeface="Arial"/>
              <a:cs typeface="Arial"/>
            </a:endParaRPr>
          </a:p>
          <a:p>
            <a:pPr marL="20320"/>
            <a:r>
              <a:rPr lang="en-US" altLang="zh-CN" sz="2000" spc="20" dirty="0">
                <a:solidFill>
                  <a:srgbClr val="344B5E"/>
                </a:solidFill>
                <a:latin typeface="Arial"/>
                <a:cs typeface="Arial"/>
              </a:rPr>
              <a:t>&lt; </a:t>
            </a:r>
            <a:r>
              <a:rPr lang="en-US" altLang="zh-CN" sz="2000" spc="75" dirty="0">
                <a:solidFill>
                  <a:srgbClr val="344B5E"/>
                </a:solidFill>
                <a:latin typeface="Arial"/>
                <a:cs typeface="Arial"/>
              </a:rPr>
              <a:t>7900</a:t>
            </a:r>
            <a:r>
              <a:rPr lang="en-US" altLang="zh-CN" sz="2000" spc="-2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altLang="zh-CN" sz="2000" spc="45" dirty="0">
                <a:solidFill>
                  <a:srgbClr val="344B5E"/>
                </a:solidFill>
                <a:latin typeface="Arial"/>
                <a:cs typeface="Arial"/>
              </a:rPr>
              <a:t>ft.</a:t>
            </a:r>
            <a:endParaRPr lang="en-US" altLang="zh-CN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115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2062" y="1001874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 lang="zh-CN" altLang="en-US" dirty="0"/>
          </a:p>
        </p:txBody>
      </p:sp>
      <p:sp>
        <p:nvSpPr>
          <p:cNvPr id="5" name="object 5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5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6405" y="2256283"/>
            <a:ext cx="327660" cy="523875"/>
          </a:xfrm>
          <a:custGeom>
            <a:avLst/>
            <a:gdLst/>
            <a:ahLst/>
            <a:cxnLst/>
            <a:rect l="l" t="t" r="r" b="b"/>
            <a:pathLst>
              <a:path w="327659" h="523875">
                <a:moveTo>
                  <a:pt x="10287" y="396113"/>
                </a:moveTo>
                <a:lnTo>
                  <a:pt x="0" y="523493"/>
                </a:lnTo>
                <a:lnTo>
                  <a:pt x="108077" y="455294"/>
                </a:lnTo>
                <a:lnTo>
                  <a:pt x="102411" y="451865"/>
                </a:lnTo>
                <a:lnTo>
                  <a:pt x="65659" y="451865"/>
                </a:lnTo>
                <a:lnTo>
                  <a:pt x="33020" y="432180"/>
                </a:lnTo>
                <a:lnTo>
                  <a:pt x="42904" y="415852"/>
                </a:lnTo>
                <a:lnTo>
                  <a:pt x="10287" y="396113"/>
                </a:lnTo>
                <a:close/>
              </a:path>
              <a:path w="327659" h="523875">
                <a:moveTo>
                  <a:pt x="42904" y="415852"/>
                </a:moveTo>
                <a:lnTo>
                  <a:pt x="33020" y="432180"/>
                </a:lnTo>
                <a:lnTo>
                  <a:pt x="65659" y="451865"/>
                </a:lnTo>
                <a:lnTo>
                  <a:pt x="75511" y="435586"/>
                </a:lnTo>
                <a:lnTo>
                  <a:pt x="42904" y="415852"/>
                </a:lnTo>
                <a:close/>
              </a:path>
              <a:path w="327659" h="523875">
                <a:moveTo>
                  <a:pt x="75511" y="435586"/>
                </a:moveTo>
                <a:lnTo>
                  <a:pt x="65659" y="451865"/>
                </a:lnTo>
                <a:lnTo>
                  <a:pt x="102411" y="451865"/>
                </a:lnTo>
                <a:lnTo>
                  <a:pt x="75511" y="435586"/>
                </a:lnTo>
                <a:close/>
              </a:path>
              <a:path w="327659" h="523875">
                <a:moveTo>
                  <a:pt x="294640" y="0"/>
                </a:moveTo>
                <a:lnTo>
                  <a:pt x="42904" y="415852"/>
                </a:lnTo>
                <a:lnTo>
                  <a:pt x="75511" y="435586"/>
                </a:lnTo>
                <a:lnTo>
                  <a:pt x="327151" y="19812"/>
                </a:lnTo>
                <a:lnTo>
                  <a:pt x="29464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32464" y="4461773"/>
            <a:ext cx="1016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48.50</a:t>
            </a:r>
            <a:r>
              <a:rPr sz="2000" spc="-13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44B5E"/>
                </a:solidFill>
                <a:latin typeface="Arial"/>
                <a:cs typeface="Arial"/>
              </a:rPr>
              <a:t>in.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946" y="4461773"/>
            <a:ext cx="11918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13.67</a:t>
            </a:r>
            <a:r>
              <a:rPr sz="2000" spc="-9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44B5E"/>
                </a:solidFill>
                <a:latin typeface="Arial"/>
                <a:cs typeface="Arial"/>
              </a:rPr>
              <a:t>in</a:t>
            </a:r>
            <a:r>
              <a:rPr lang="en-US" altLang="zh-CN" sz="2000" spc="-5" dirty="0">
                <a:solidFill>
                  <a:srgbClr val="344B5E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1" name="object 11"/>
          <p:cNvSpPr/>
          <p:nvPr/>
        </p:nvSpPr>
        <p:spPr>
          <a:xfrm>
            <a:off x="6575806" y="2244089"/>
            <a:ext cx="337820" cy="542290"/>
          </a:xfrm>
          <a:custGeom>
            <a:avLst/>
            <a:gdLst/>
            <a:ahLst/>
            <a:cxnLst/>
            <a:rect l="l" t="t" r="r" b="b"/>
            <a:pathLst>
              <a:path w="337820" h="542289">
                <a:moveTo>
                  <a:pt x="262408" y="453814"/>
                </a:moveTo>
                <a:lnTo>
                  <a:pt x="229743" y="473583"/>
                </a:lnTo>
                <a:lnTo>
                  <a:pt x="337820" y="541782"/>
                </a:lnTo>
                <a:lnTo>
                  <a:pt x="332035" y="470154"/>
                </a:lnTo>
                <a:lnTo>
                  <a:pt x="272288" y="470154"/>
                </a:lnTo>
                <a:lnTo>
                  <a:pt x="262408" y="453814"/>
                </a:lnTo>
                <a:close/>
              </a:path>
              <a:path w="337820" h="542289">
                <a:moveTo>
                  <a:pt x="294926" y="434134"/>
                </a:moveTo>
                <a:lnTo>
                  <a:pt x="262408" y="453814"/>
                </a:lnTo>
                <a:lnTo>
                  <a:pt x="272288" y="470154"/>
                </a:lnTo>
                <a:lnTo>
                  <a:pt x="304800" y="450469"/>
                </a:lnTo>
                <a:lnTo>
                  <a:pt x="294926" y="434134"/>
                </a:lnTo>
                <a:close/>
              </a:path>
              <a:path w="337820" h="542289">
                <a:moveTo>
                  <a:pt x="327533" y="414400"/>
                </a:moveTo>
                <a:lnTo>
                  <a:pt x="294926" y="434134"/>
                </a:lnTo>
                <a:lnTo>
                  <a:pt x="304800" y="450469"/>
                </a:lnTo>
                <a:lnTo>
                  <a:pt x="272288" y="470154"/>
                </a:lnTo>
                <a:lnTo>
                  <a:pt x="332035" y="470154"/>
                </a:lnTo>
                <a:lnTo>
                  <a:pt x="327533" y="414400"/>
                </a:lnTo>
                <a:close/>
              </a:path>
              <a:path w="337820" h="542289">
                <a:moveTo>
                  <a:pt x="32512" y="0"/>
                </a:moveTo>
                <a:lnTo>
                  <a:pt x="0" y="19812"/>
                </a:lnTo>
                <a:lnTo>
                  <a:pt x="262408" y="453814"/>
                </a:lnTo>
                <a:lnTo>
                  <a:pt x="294926" y="434134"/>
                </a:lnTo>
                <a:lnTo>
                  <a:pt x="3251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8145" y="1362324"/>
            <a:ext cx="1591362" cy="906158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8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8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46167" y="395489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73469" y="3954895"/>
            <a:ext cx="382907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99513" y="3921767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2492" y="39108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4042" y="3447197"/>
            <a:ext cx="327660" cy="525145"/>
          </a:xfrm>
          <a:custGeom>
            <a:avLst/>
            <a:gdLst/>
            <a:ahLst/>
            <a:cxnLst/>
            <a:rect l="l" t="t" r="r" b="b"/>
            <a:pathLst>
              <a:path w="327659" h="525144">
                <a:moveTo>
                  <a:pt x="10160" y="397637"/>
                </a:moveTo>
                <a:lnTo>
                  <a:pt x="0" y="525018"/>
                </a:lnTo>
                <a:lnTo>
                  <a:pt x="107950" y="456692"/>
                </a:lnTo>
                <a:lnTo>
                  <a:pt x="102271" y="453263"/>
                </a:lnTo>
                <a:lnTo>
                  <a:pt x="65532" y="453263"/>
                </a:lnTo>
                <a:lnTo>
                  <a:pt x="32893" y="433577"/>
                </a:lnTo>
                <a:lnTo>
                  <a:pt x="42719" y="417299"/>
                </a:lnTo>
                <a:lnTo>
                  <a:pt x="10160" y="397637"/>
                </a:lnTo>
                <a:close/>
              </a:path>
              <a:path w="327659" h="525144">
                <a:moveTo>
                  <a:pt x="42719" y="417299"/>
                </a:moveTo>
                <a:lnTo>
                  <a:pt x="32893" y="433577"/>
                </a:lnTo>
                <a:lnTo>
                  <a:pt x="65532" y="453263"/>
                </a:lnTo>
                <a:lnTo>
                  <a:pt x="75346" y="437002"/>
                </a:lnTo>
                <a:lnTo>
                  <a:pt x="42719" y="417299"/>
                </a:lnTo>
                <a:close/>
              </a:path>
              <a:path w="327659" h="525144">
                <a:moveTo>
                  <a:pt x="75346" y="437002"/>
                </a:moveTo>
                <a:lnTo>
                  <a:pt x="65532" y="453263"/>
                </a:lnTo>
                <a:lnTo>
                  <a:pt x="102271" y="453263"/>
                </a:lnTo>
                <a:lnTo>
                  <a:pt x="75346" y="437002"/>
                </a:lnTo>
                <a:close/>
              </a:path>
              <a:path w="327659" h="525144">
                <a:moveTo>
                  <a:pt x="294640" y="0"/>
                </a:moveTo>
                <a:lnTo>
                  <a:pt x="42719" y="417299"/>
                </a:lnTo>
                <a:lnTo>
                  <a:pt x="75346" y="437002"/>
                </a:lnTo>
                <a:lnTo>
                  <a:pt x="327152" y="19812"/>
                </a:lnTo>
                <a:lnTo>
                  <a:pt x="29464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1177" y="3429000"/>
            <a:ext cx="336550" cy="543560"/>
          </a:xfrm>
          <a:custGeom>
            <a:avLst/>
            <a:gdLst/>
            <a:ahLst/>
            <a:cxnLst/>
            <a:rect l="l" t="t" r="r" b="b"/>
            <a:pathLst>
              <a:path w="336550" h="543560">
                <a:moveTo>
                  <a:pt x="261250" y="455016"/>
                </a:moveTo>
                <a:lnTo>
                  <a:pt x="228600" y="474599"/>
                </a:lnTo>
                <a:lnTo>
                  <a:pt x="336423" y="543179"/>
                </a:lnTo>
                <a:lnTo>
                  <a:pt x="330904" y="471297"/>
                </a:lnTo>
                <a:lnTo>
                  <a:pt x="271018" y="471297"/>
                </a:lnTo>
                <a:lnTo>
                  <a:pt x="261250" y="455016"/>
                </a:lnTo>
                <a:close/>
              </a:path>
              <a:path w="336550" h="543560">
                <a:moveTo>
                  <a:pt x="293975" y="435390"/>
                </a:moveTo>
                <a:lnTo>
                  <a:pt x="261250" y="455016"/>
                </a:lnTo>
                <a:lnTo>
                  <a:pt x="271018" y="471297"/>
                </a:lnTo>
                <a:lnTo>
                  <a:pt x="303783" y="451738"/>
                </a:lnTo>
                <a:lnTo>
                  <a:pt x="293975" y="435390"/>
                </a:lnTo>
                <a:close/>
              </a:path>
              <a:path w="336550" h="543560">
                <a:moveTo>
                  <a:pt x="326644" y="415798"/>
                </a:moveTo>
                <a:lnTo>
                  <a:pt x="293975" y="435390"/>
                </a:lnTo>
                <a:lnTo>
                  <a:pt x="303783" y="451738"/>
                </a:lnTo>
                <a:lnTo>
                  <a:pt x="271018" y="471297"/>
                </a:lnTo>
                <a:lnTo>
                  <a:pt x="330904" y="471297"/>
                </a:lnTo>
                <a:lnTo>
                  <a:pt x="326644" y="415798"/>
                </a:lnTo>
                <a:close/>
              </a:path>
              <a:path w="336550" h="543560">
                <a:moveTo>
                  <a:pt x="32766" y="0"/>
                </a:moveTo>
                <a:lnTo>
                  <a:pt x="0" y="19557"/>
                </a:lnTo>
                <a:lnTo>
                  <a:pt x="261250" y="455016"/>
                </a:lnTo>
                <a:lnTo>
                  <a:pt x="293975" y="435390"/>
                </a:lnTo>
                <a:lnTo>
                  <a:pt x="3276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4065" y="2738126"/>
            <a:ext cx="1335149" cy="690874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22" name="object 22"/>
          <p:cNvSpPr txBox="1"/>
          <p:nvPr/>
        </p:nvSpPr>
        <p:spPr>
          <a:xfrm>
            <a:off x="5033264" y="3159253"/>
            <a:ext cx="10140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55.42</a:t>
            </a:r>
            <a:r>
              <a:rPr sz="2000" spc="-1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44B5E"/>
                </a:solidFill>
                <a:latin typeface="Arial"/>
                <a:cs typeface="Arial"/>
              </a:rPr>
              <a:t>in.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6328" y="2814391"/>
            <a:ext cx="121348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>
              <a:spcBef>
                <a:spcPts val="1805"/>
              </a:spcBef>
            </a:pPr>
            <a:r>
              <a:rPr lang="en-US" sz="2000" spc="-20" dirty="0">
                <a:solidFill>
                  <a:srgbClr val="344B5E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344B5E"/>
                </a:solidFill>
                <a:latin typeface="Arial"/>
                <a:cs typeface="Arial"/>
              </a:rPr>
              <a:t>l</a:t>
            </a:r>
            <a:r>
              <a:rPr sz="2000" spc="80" dirty="0">
                <a:solidFill>
                  <a:srgbClr val="344B5E"/>
                </a:solidFill>
                <a:latin typeface="Arial"/>
                <a:cs typeface="Arial"/>
              </a:rPr>
              <a:t>o</a:t>
            </a:r>
            <a:r>
              <a:rPr sz="2000" spc="85" dirty="0">
                <a:solidFill>
                  <a:srgbClr val="344B5E"/>
                </a:solidFill>
                <a:latin typeface="Arial"/>
                <a:cs typeface="Arial"/>
              </a:rPr>
              <a:t>p</a:t>
            </a:r>
            <a:r>
              <a:rPr sz="2000" spc="-80" dirty="0">
                <a:solidFill>
                  <a:srgbClr val="344B5E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502284"/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&lt;</a:t>
            </a:r>
            <a:r>
              <a:rPr sz="2000" spc="-1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2.5º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4F028848-1A54-42DE-A028-2A97D668AD88}"/>
              </a:ext>
            </a:extLst>
          </p:cNvPr>
          <p:cNvSpPr txBox="1">
            <a:spLocks/>
          </p:cNvSpPr>
          <p:nvPr/>
        </p:nvSpPr>
        <p:spPr>
          <a:xfrm>
            <a:off x="444501" y="41634"/>
            <a:ext cx="3768983" cy="1515158"/>
          </a:xfrm>
          <a:prstGeom prst="rect">
            <a:avLst/>
          </a:prstGeom>
        </p:spPr>
        <p:txBody>
          <a:bodyPr vert="horz" wrap="square" lIns="0" tIns="15938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255"/>
              </a:spcBef>
            </a:pPr>
            <a:r>
              <a:rPr lang="zh-CN" altLang="en-US" dirty="0"/>
              <a:t>预测连续值的回归树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2CE67FC8-E7A3-4438-B486-F466C4FC1D4A}"/>
              </a:ext>
            </a:extLst>
          </p:cNvPr>
          <p:cNvSpPr txBox="1"/>
          <p:nvPr/>
        </p:nvSpPr>
        <p:spPr>
          <a:xfrm>
            <a:off x="464883" y="1658559"/>
            <a:ext cx="3871595" cy="2737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例如：使用喜马拉雅山脉的坡度和高度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预测平均降水量（连续值）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叶子节点的值是其所有成员的</a:t>
            </a:r>
            <a:r>
              <a:rPr lang="zh-CN" altLang="en-US" sz="2400" b="1" dirty="0">
                <a:solidFill>
                  <a:srgbClr val="FF0000"/>
                </a:solidFill>
                <a:latin typeface="Trebuchet MS"/>
                <a:cs typeface="Trebuchet MS"/>
              </a:rPr>
              <a:t>平均值</a:t>
            </a:r>
            <a:endParaRPr lang="zh-CN" altLang="en-US" sz="24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7A8B88-6FF1-481C-B33F-9154EA7733A7}"/>
              </a:ext>
            </a:extLst>
          </p:cNvPr>
          <p:cNvSpPr txBox="1"/>
          <p:nvPr/>
        </p:nvSpPr>
        <p:spPr>
          <a:xfrm>
            <a:off x="6011564" y="1501899"/>
            <a:ext cx="1304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2000" spc="5" dirty="0">
                <a:solidFill>
                  <a:srgbClr val="344B5E"/>
                </a:solidFill>
                <a:latin typeface="Arial"/>
                <a:cs typeface="Arial"/>
              </a:rPr>
              <a:t>Elevation</a:t>
            </a:r>
            <a:endParaRPr lang="en-US" altLang="zh-CN" sz="2000" dirty="0">
              <a:latin typeface="Arial"/>
              <a:cs typeface="Arial"/>
            </a:endParaRPr>
          </a:p>
          <a:p>
            <a:pPr marL="20320"/>
            <a:r>
              <a:rPr lang="en-US" altLang="zh-CN" sz="2000" spc="20" dirty="0">
                <a:solidFill>
                  <a:srgbClr val="344B5E"/>
                </a:solidFill>
                <a:latin typeface="Arial"/>
                <a:cs typeface="Arial"/>
              </a:rPr>
              <a:t>&lt; </a:t>
            </a:r>
            <a:r>
              <a:rPr lang="en-US" altLang="zh-CN" sz="2000" spc="75" dirty="0">
                <a:solidFill>
                  <a:srgbClr val="344B5E"/>
                </a:solidFill>
                <a:latin typeface="Arial"/>
                <a:cs typeface="Arial"/>
              </a:rPr>
              <a:t>7900</a:t>
            </a:r>
            <a:r>
              <a:rPr lang="en-US" altLang="zh-CN" sz="2000" spc="-2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altLang="zh-CN" sz="2000" spc="45" dirty="0">
                <a:solidFill>
                  <a:srgbClr val="344B5E"/>
                </a:solidFill>
                <a:latin typeface="Arial"/>
                <a:cs typeface="Arial"/>
              </a:rPr>
              <a:t>ft.</a:t>
            </a:r>
            <a:endParaRPr lang="en-US" altLang="zh-CN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58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89" y="1925321"/>
            <a:ext cx="3517011" cy="1868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选取一个特征，把数据分成两部分，构成一个二叉树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1233" y="2583688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5885" y="2583688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A87FC98A-5669-4B15-A6E7-CEAB5415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创建一个决策树</a:t>
            </a:r>
          </a:p>
        </p:txBody>
      </p:sp>
    </p:spTree>
    <p:extLst>
      <p:ext uri="{BB962C8B-B14F-4D97-AF65-F5344CB8AC3E}">
        <p14:creationId xmlns:p14="http://schemas.microsoft.com/office/powerpoint/2010/main" val="14792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233" y="2583688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5885" y="2583688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3346" y="3323971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40" h="553085">
                <a:moveTo>
                  <a:pt x="28473" y="428498"/>
                </a:moveTo>
                <a:lnTo>
                  <a:pt x="0" y="553085"/>
                </a:lnTo>
                <a:lnTo>
                  <a:pt x="116751" y="501142"/>
                </a:lnTo>
                <a:lnTo>
                  <a:pt x="105176" y="491617"/>
                </a:lnTo>
                <a:lnTo>
                  <a:pt x="75222" y="491617"/>
                </a:lnTo>
                <a:lnTo>
                  <a:pt x="45796" y="467360"/>
                </a:lnTo>
                <a:lnTo>
                  <a:pt x="57867" y="452686"/>
                </a:lnTo>
                <a:lnTo>
                  <a:pt x="28473" y="428498"/>
                </a:lnTo>
                <a:close/>
              </a:path>
              <a:path w="459740" h="553085">
                <a:moveTo>
                  <a:pt x="57867" y="452686"/>
                </a:moveTo>
                <a:lnTo>
                  <a:pt x="45796" y="467360"/>
                </a:lnTo>
                <a:lnTo>
                  <a:pt x="75222" y="491617"/>
                </a:lnTo>
                <a:lnTo>
                  <a:pt x="87312" y="476917"/>
                </a:lnTo>
                <a:lnTo>
                  <a:pt x="57867" y="452686"/>
                </a:lnTo>
                <a:close/>
              </a:path>
              <a:path w="459740" h="553085">
                <a:moveTo>
                  <a:pt x="87312" y="476917"/>
                </a:moveTo>
                <a:lnTo>
                  <a:pt x="75222" y="491617"/>
                </a:lnTo>
                <a:lnTo>
                  <a:pt x="105176" y="491617"/>
                </a:lnTo>
                <a:lnTo>
                  <a:pt x="87312" y="476917"/>
                </a:lnTo>
                <a:close/>
              </a:path>
              <a:path w="459740" h="553085">
                <a:moveTo>
                  <a:pt x="430275" y="0"/>
                </a:moveTo>
                <a:lnTo>
                  <a:pt x="57867" y="452686"/>
                </a:lnTo>
                <a:lnTo>
                  <a:pt x="87312" y="476917"/>
                </a:lnTo>
                <a:lnTo>
                  <a:pt x="459740" y="24130"/>
                </a:lnTo>
                <a:lnTo>
                  <a:pt x="43027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3622" y="3323971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371035" y="476702"/>
                </a:moveTo>
                <a:lnTo>
                  <a:pt x="341503" y="500888"/>
                </a:lnTo>
                <a:lnTo>
                  <a:pt x="458216" y="553085"/>
                </a:lnTo>
                <a:lnTo>
                  <a:pt x="444214" y="491490"/>
                </a:lnTo>
                <a:lnTo>
                  <a:pt x="383159" y="491490"/>
                </a:lnTo>
                <a:lnTo>
                  <a:pt x="371035" y="476702"/>
                </a:lnTo>
                <a:close/>
              </a:path>
              <a:path w="458469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90"/>
                </a:lnTo>
                <a:lnTo>
                  <a:pt x="412622" y="467360"/>
                </a:lnTo>
                <a:lnTo>
                  <a:pt x="400499" y="452572"/>
                </a:lnTo>
                <a:close/>
              </a:path>
              <a:path w="458469" h="553085">
                <a:moveTo>
                  <a:pt x="429895" y="428498"/>
                </a:moveTo>
                <a:lnTo>
                  <a:pt x="400499" y="452572"/>
                </a:lnTo>
                <a:lnTo>
                  <a:pt x="412622" y="467360"/>
                </a:lnTo>
                <a:lnTo>
                  <a:pt x="383159" y="491490"/>
                </a:lnTo>
                <a:lnTo>
                  <a:pt x="444214" y="491490"/>
                </a:lnTo>
                <a:lnTo>
                  <a:pt x="429895" y="428498"/>
                </a:lnTo>
                <a:close/>
              </a:path>
              <a:path w="458469" h="553085">
                <a:moveTo>
                  <a:pt x="29464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5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78" y="5416"/>
                </a:lnTo>
                <a:lnTo>
                  <a:pt x="295122" y="20842"/>
                </a:lnTo>
                <a:lnTo>
                  <a:pt x="333181" y="45046"/>
                </a:lnTo>
                <a:lnTo>
                  <a:pt x="364925" y="76795"/>
                </a:lnTo>
                <a:lnTo>
                  <a:pt x="389122" y="114855"/>
                </a:lnTo>
                <a:lnTo>
                  <a:pt x="404542" y="157993"/>
                </a:lnTo>
                <a:lnTo>
                  <a:pt x="409955" y="204978"/>
                </a:lnTo>
                <a:lnTo>
                  <a:pt x="404542" y="251962"/>
                </a:lnTo>
                <a:lnTo>
                  <a:pt x="389122" y="295100"/>
                </a:lnTo>
                <a:lnTo>
                  <a:pt x="364925" y="333160"/>
                </a:lnTo>
                <a:lnTo>
                  <a:pt x="333181" y="364909"/>
                </a:lnTo>
                <a:lnTo>
                  <a:pt x="295122" y="389113"/>
                </a:lnTo>
                <a:lnTo>
                  <a:pt x="251978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1" y="204978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0" y="204978"/>
                </a:moveTo>
                <a:lnTo>
                  <a:pt x="5393" y="157993"/>
                </a:lnTo>
                <a:lnTo>
                  <a:pt x="20758" y="114855"/>
                </a:lnTo>
                <a:lnTo>
                  <a:pt x="44866" y="76795"/>
                </a:lnTo>
                <a:lnTo>
                  <a:pt x="76493" y="45046"/>
                </a:lnTo>
                <a:lnTo>
                  <a:pt x="114411" y="20842"/>
                </a:lnTo>
                <a:lnTo>
                  <a:pt x="157394" y="5416"/>
                </a:lnTo>
                <a:lnTo>
                  <a:pt x="204216" y="0"/>
                </a:lnTo>
                <a:lnTo>
                  <a:pt x="251037" y="5416"/>
                </a:lnTo>
                <a:lnTo>
                  <a:pt x="294020" y="20842"/>
                </a:lnTo>
                <a:lnTo>
                  <a:pt x="331938" y="45046"/>
                </a:lnTo>
                <a:lnTo>
                  <a:pt x="363565" y="76795"/>
                </a:lnTo>
                <a:lnTo>
                  <a:pt x="387673" y="114855"/>
                </a:lnTo>
                <a:lnTo>
                  <a:pt x="403038" y="157993"/>
                </a:lnTo>
                <a:lnTo>
                  <a:pt x="408431" y="204978"/>
                </a:lnTo>
                <a:lnTo>
                  <a:pt x="403038" y="251962"/>
                </a:lnTo>
                <a:lnTo>
                  <a:pt x="387673" y="295100"/>
                </a:lnTo>
                <a:lnTo>
                  <a:pt x="363565" y="333160"/>
                </a:lnTo>
                <a:lnTo>
                  <a:pt x="331938" y="364909"/>
                </a:lnTo>
                <a:lnTo>
                  <a:pt x="294020" y="389113"/>
                </a:lnTo>
                <a:lnTo>
                  <a:pt x="251037" y="404539"/>
                </a:lnTo>
                <a:lnTo>
                  <a:pt x="204216" y="409956"/>
                </a:lnTo>
                <a:lnTo>
                  <a:pt x="157394" y="404539"/>
                </a:lnTo>
                <a:lnTo>
                  <a:pt x="114411" y="389113"/>
                </a:lnTo>
                <a:lnTo>
                  <a:pt x="76493" y="364909"/>
                </a:lnTo>
                <a:lnTo>
                  <a:pt x="44866" y="333160"/>
                </a:lnTo>
                <a:lnTo>
                  <a:pt x="20758" y="295100"/>
                </a:lnTo>
                <a:lnTo>
                  <a:pt x="5393" y="251962"/>
                </a:lnTo>
                <a:lnTo>
                  <a:pt x="0" y="204978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标题 20">
            <a:extLst>
              <a:ext uri="{FF2B5EF4-FFF2-40B4-BE49-F238E27FC236}">
                <a16:creationId xmlns:a16="http://schemas.microsoft.com/office/drawing/2014/main" id="{5EE91BA1-5DCC-4C59-BCD9-9A803D65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创建一个决策树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21116994-9FA0-457E-94CC-0C334EA4E4CB}"/>
              </a:ext>
            </a:extLst>
          </p:cNvPr>
          <p:cNvSpPr txBox="1"/>
          <p:nvPr/>
        </p:nvSpPr>
        <p:spPr>
          <a:xfrm>
            <a:off x="5169789" y="1925321"/>
            <a:ext cx="3517011" cy="317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选取一个特征，把数据分成两部分，构成一个二叉树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继续选取特征，划分数据</a:t>
            </a:r>
            <a:endParaRPr lang="zh-CN" alt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0266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233" y="2583688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5885" y="2583688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346" y="3323971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40" h="553085">
                <a:moveTo>
                  <a:pt x="28473" y="428498"/>
                </a:moveTo>
                <a:lnTo>
                  <a:pt x="0" y="553085"/>
                </a:lnTo>
                <a:lnTo>
                  <a:pt x="116751" y="501142"/>
                </a:lnTo>
                <a:lnTo>
                  <a:pt x="105176" y="491617"/>
                </a:lnTo>
                <a:lnTo>
                  <a:pt x="75222" y="491617"/>
                </a:lnTo>
                <a:lnTo>
                  <a:pt x="45796" y="467360"/>
                </a:lnTo>
                <a:lnTo>
                  <a:pt x="57867" y="452686"/>
                </a:lnTo>
                <a:lnTo>
                  <a:pt x="28473" y="428498"/>
                </a:lnTo>
                <a:close/>
              </a:path>
              <a:path w="459740" h="553085">
                <a:moveTo>
                  <a:pt x="57867" y="452686"/>
                </a:moveTo>
                <a:lnTo>
                  <a:pt x="45796" y="467360"/>
                </a:lnTo>
                <a:lnTo>
                  <a:pt x="75222" y="491617"/>
                </a:lnTo>
                <a:lnTo>
                  <a:pt x="87312" y="476917"/>
                </a:lnTo>
                <a:lnTo>
                  <a:pt x="57867" y="452686"/>
                </a:lnTo>
                <a:close/>
              </a:path>
              <a:path w="459740" h="553085">
                <a:moveTo>
                  <a:pt x="87312" y="476917"/>
                </a:moveTo>
                <a:lnTo>
                  <a:pt x="75222" y="491617"/>
                </a:lnTo>
                <a:lnTo>
                  <a:pt x="105176" y="491617"/>
                </a:lnTo>
                <a:lnTo>
                  <a:pt x="87312" y="476917"/>
                </a:lnTo>
                <a:close/>
              </a:path>
              <a:path w="459740" h="553085">
                <a:moveTo>
                  <a:pt x="430275" y="0"/>
                </a:moveTo>
                <a:lnTo>
                  <a:pt x="57867" y="452686"/>
                </a:lnTo>
                <a:lnTo>
                  <a:pt x="87312" y="476917"/>
                </a:lnTo>
                <a:lnTo>
                  <a:pt x="459740" y="24130"/>
                </a:lnTo>
                <a:lnTo>
                  <a:pt x="43027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3622" y="3323971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371035" y="476702"/>
                </a:moveTo>
                <a:lnTo>
                  <a:pt x="341503" y="500888"/>
                </a:lnTo>
                <a:lnTo>
                  <a:pt x="458216" y="553085"/>
                </a:lnTo>
                <a:lnTo>
                  <a:pt x="444214" y="491490"/>
                </a:lnTo>
                <a:lnTo>
                  <a:pt x="383159" y="491490"/>
                </a:lnTo>
                <a:lnTo>
                  <a:pt x="371035" y="476702"/>
                </a:lnTo>
                <a:close/>
              </a:path>
              <a:path w="458469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90"/>
                </a:lnTo>
                <a:lnTo>
                  <a:pt x="412622" y="467360"/>
                </a:lnTo>
                <a:lnTo>
                  <a:pt x="400499" y="452572"/>
                </a:lnTo>
                <a:close/>
              </a:path>
              <a:path w="458469" h="553085">
                <a:moveTo>
                  <a:pt x="429895" y="428498"/>
                </a:moveTo>
                <a:lnTo>
                  <a:pt x="400499" y="452572"/>
                </a:lnTo>
                <a:lnTo>
                  <a:pt x="412622" y="467360"/>
                </a:lnTo>
                <a:lnTo>
                  <a:pt x="383159" y="491490"/>
                </a:lnTo>
                <a:lnTo>
                  <a:pt x="444214" y="491490"/>
                </a:lnTo>
                <a:lnTo>
                  <a:pt x="429895" y="428498"/>
                </a:lnTo>
                <a:close/>
              </a:path>
              <a:path w="458469" h="553085">
                <a:moveTo>
                  <a:pt x="29464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2794" y="3331592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1545" y="3331592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5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78" y="5416"/>
                </a:lnTo>
                <a:lnTo>
                  <a:pt x="295122" y="20842"/>
                </a:lnTo>
                <a:lnTo>
                  <a:pt x="333181" y="45046"/>
                </a:lnTo>
                <a:lnTo>
                  <a:pt x="364925" y="76795"/>
                </a:lnTo>
                <a:lnTo>
                  <a:pt x="389122" y="114855"/>
                </a:lnTo>
                <a:lnTo>
                  <a:pt x="404542" y="157993"/>
                </a:lnTo>
                <a:lnTo>
                  <a:pt x="409955" y="204978"/>
                </a:lnTo>
                <a:lnTo>
                  <a:pt x="404542" y="251962"/>
                </a:lnTo>
                <a:lnTo>
                  <a:pt x="389122" y="295100"/>
                </a:lnTo>
                <a:lnTo>
                  <a:pt x="364925" y="333160"/>
                </a:lnTo>
                <a:lnTo>
                  <a:pt x="333181" y="364909"/>
                </a:lnTo>
                <a:lnTo>
                  <a:pt x="295122" y="389113"/>
                </a:lnTo>
                <a:lnTo>
                  <a:pt x="251978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1" y="204978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0" y="204978"/>
                </a:moveTo>
                <a:lnTo>
                  <a:pt x="5393" y="157993"/>
                </a:lnTo>
                <a:lnTo>
                  <a:pt x="20758" y="114855"/>
                </a:lnTo>
                <a:lnTo>
                  <a:pt x="44866" y="76795"/>
                </a:lnTo>
                <a:lnTo>
                  <a:pt x="76493" y="45046"/>
                </a:lnTo>
                <a:lnTo>
                  <a:pt x="114411" y="20842"/>
                </a:lnTo>
                <a:lnTo>
                  <a:pt x="157394" y="5416"/>
                </a:lnTo>
                <a:lnTo>
                  <a:pt x="204216" y="0"/>
                </a:lnTo>
                <a:lnTo>
                  <a:pt x="251037" y="5416"/>
                </a:lnTo>
                <a:lnTo>
                  <a:pt x="294020" y="20842"/>
                </a:lnTo>
                <a:lnTo>
                  <a:pt x="331938" y="45046"/>
                </a:lnTo>
                <a:lnTo>
                  <a:pt x="363565" y="76795"/>
                </a:lnTo>
                <a:lnTo>
                  <a:pt x="387673" y="114855"/>
                </a:lnTo>
                <a:lnTo>
                  <a:pt x="403038" y="157993"/>
                </a:lnTo>
                <a:lnTo>
                  <a:pt x="408431" y="204978"/>
                </a:lnTo>
                <a:lnTo>
                  <a:pt x="403038" y="251962"/>
                </a:lnTo>
                <a:lnTo>
                  <a:pt x="387673" y="295100"/>
                </a:lnTo>
                <a:lnTo>
                  <a:pt x="363565" y="333160"/>
                </a:lnTo>
                <a:lnTo>
                  <a:pt x="331938" y="364909"/>
                </a:lnTo>
                <a:lnTo>
                  <a:pt x="294020" y="389113"/>
                </a:lnTo>
                <a:lnTo>
                  <a:pt x="251037" y="404539"/>
                </a:lnTo>
                <a:lnTo>
                  <a:pt x="204216" y="409956"/>
                </a:lnTo>
                <a:lnTo>
                  <a:pt x="157394" y="404539"/>
                </a:lnTo>
                <a:lnTo>
                  <a:pt x="114411" y="389113"/>
                </a:lnTo>
                <a:lnTo>
                  <a:pt x="76493" y="364909"/>
                </a:lnTo>
                <a:lnTo>
                  <a:pt x="44866" y="333160"/>
                </a:lnTo>
                <a:lnTo>
                  <a:pt x="20758" y="295100"/>
                </a:lnTo>
                <a:lnTo>
                  <a:pt x="5393" y="251962"/>
                </a:lnTo>
                <a:lnTo>
                  <a:pt x="0" y="204978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59C63279-9F34-4ADF-87FD-F4E6032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创建一个决策树</a:t>
            </a: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264DF8F0-9058-4032-B51B-0D3165A7A8B7}"/>
              </a:ext>
            </a:extLst>
          </p:cNvPr>
          <p:cNvSpPr txBox="1"/>
          <p:nvPr/>
        </p:nvSpPr>
        <p:spPr>
          <a:xfrm>
            <a:off x="5169789" y="1925321"/>
            <a:ext cx="3517011" cy="317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选取一个特征，把数据分成两部分，构成一个二叉树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继续选取特征，划分数据</a:t>
            </a:r>
            <a:endParaRPr lang="zh-CN" alt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6310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90" y="1837232"/>
            <a:ext cx="3434658" cy="20597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90"/>
              </a:spcBef>
            </a:pPr>
            <a:r>
              <a:rPr lang="zh-CN" altLang="en-US" sz="2800" b="1" dirty="0">
                <a:latin typeface="Trebuchet MS"/>
                <a:cs typeface="Trebuchet MS"/>
              </a:rPr>
              <a:t>直到：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rebuchet MS"/>
                <a:cs typeface="Trebuchet MS"/>
              </a:rPr>
              <a:t>叶子节点纯了</a:t>
            </a:r>
            <a:r>
              <a:rPr lang="en-US" altLang="zh-CN" sz="2800" b="1" dirty="0">
                <a:latin typeface="Trebuchet MS"/>
                <a:cs typeface="Trebuchet MS"/>
              </a:rPr>
              <a:t>---</a:t>
            </a:r>
            <a:r>
              <a:rPr lang="zh-CN" altLang="en-US" sz="2800" b="1" dirty="0">
                <a:latin typeface="Trebuchet MS"/>
                <a:cs typeface="Trebuchet MS"/>
              </a:rPr>
              <a:t>仅包含一类实例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1233" y="2583688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5885" y="2583688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346" y="3323971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40" h="553085">
                <a:moveTo>
                  <a:pt x="28473" y="428498"/>
                </a:moveTo>
                <a:lnTo>
                  <a:pt x="0" y="553085"/>
                </a:lnTo>
                <a:lnTo>
                  <a:pt x="116751" y="501142"/>
                </a:lnTo>
                <a:lnTo>
                  <a:pt x="105176" y="491617"/>
                </a:lnTo>
                <a:lnTo>
                  <a:pt x="75222" y="491617"/>
                </a:lnTo>
                <a:lnTo>
                  <a:pt x="45796" y="467360"/>
                </a:lnTo>
                <a:lnTo>
                  <a:pt x="57867" y="452686"/>
                </a:lnTo>
                <a:lnTo>
                  <a:pt x="28473" y="428498"/>
                </a:lnTo>
                <a:close/>
              </a:path>
              <a:path w="459740" h="553085">
                <a:moveTo>
                  <a:pt x="57867" y="452686"/>
                </a:moveTo>
                <a:lnTo>
                  <a:pt x="45796" y="467360"/>
                </a:lnTo>
                <a:lnTo>
                  <a:pt x="75222" y="491617"/>
                </a:lnTo>
                <a:lnTo>
                  <a:pt x="87312" y="476917"/>
                </a:lnTo>
                <a:lnTo>
                  <a:pt x="57867" y="452686"/>
                </a:lnTo>
                <a:close/>
              </a:path>
              <a:path w="459740" h="553085">
                <a:moveTo>
                  <a:pt x="87312" y="476917"/>
                </a:moveTo>
                <a:lnTo>
                  <a:pt x="75222" y="491617"/>
                </a:lnTo>
                <a:lnTo>
                  <a:pt x="105176" y="491617"/>
                </a:lnTo>
                <a:lnTo>
                  <a:pt x="87312" y="476917"/>
                </a:lnTo>
                <a:close/>
              </a:path>
              <a:path w="459740" h="553085">
                <a:moveTo>
                  <a:pt x="430275" y="0"/>
                </a:moveTo>
                <a:lnTo>
                  <a:pt x="57867" y="452686"/>
                </a:lnTo>
                <a:lnTo>
                  <a:pt x="87312" y="476917"/>
                </a:lnTo>
                <a:lnTo>
                  <a:pt x="459740" y="24130"/>
                </a:lnTo>
                <a:lnTo>
                  <a:pt x="43027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3622" y="3323971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371035" y="476702"/>
                </a:moveTo>
                <a:lnTo>
                  <a:pt x="341503" y="500888"/>
                </a:lnTo>
                <a:lnTo>
                  <a:pt x="458216" y="553085"/>
                </a:lnTo>
                <a:lnTo>
                  <a:pt x="444214" y="491490"/>
                </a:lnTo>
                <a:lnTo>
                  <a:pt x="383159" y="491490"/>
                </a:lnTo>
                <a:lnTo>
                  <a:pt x="371035" y="476702"/>
                </a:lnTo>
                <a:close/>
              </a:path>
              <a:path w="458469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90"/>
                </a:lnTo>
                <a:lnTo>
                  <a:pt x="412622" y="467360"/>
                </a:lnTo>
                <a:lnTo>
                  <a:pt x="400499" y="452572"/>
                </a:lnTo>
                <a:close/>
              </a:path>
              <a:path w="458469" h="553085">
                <a:moveTo>
                  <a:pt x="429895" y="428498"/>
                </a:moveTo>
                <a:lnTo>
                  <a:pt x="400499" y="452572"/>
                </a:lnTo>
                <a:lnTo>
                  <a:pt x="412622" y="467360"/>
                </a:lnTo>
                <a:lnTo>
                  <a:pt x="383159" y="491490"/>
                </a:lnTo>
                <a:lnTo>
                  <a:pt x="444214" y="491490"/>
                </a:lnTo>
                <a:lnTo>
                  <a:pt x="429895" y="428498"/>
                </a:lnTo>
                <a:close/>
              </a:path>
              <a:path w="458469" h="553085">
                <a:moveTo>
                  <a:pt x="29464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2794" y="3331592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1545" y="3331592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9533" y="4053968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28448" y="428497"/>
                </a:moveTo>
                <a:lnTo>
                  <a:pt x="0" y="553085"/>
                </a:lnTo>
                <a:lnTo>
                  <a:pt x="116713" y="501141"/>
                </a:lnTo>
                <a:lnTo>
                  <a:pt x="105139" y="491616"/>
                </a:lnTo>
                <a:lnTo>
                  <a:pt x="75184" y="491616"/>
                </a:lnTo>
                <a:lnTo>
                  <a:pt x="45847" y="467359"/>
                </a:lnTo>
                <a:lnTo>
                  <a:pt x="57884" y="452725"/>
                </a:lnTo>
                <a:lnTo>
                  <a:pt x="28448" y="428497"/>
                </a:lnTo>
                <a:close/>
              </a:path>
              <a:path w="459739" h="553085">
                <a:moveTo>
                  <a:pt x="57884" y="452725"/>
                </a:moveTo>
                <a:lnTo>
                  <a:pt x="45847" y="467359"/>
                </a:lnTo>
                <a:lnTo>
                  <a:pt x="75184" y="491616"/>
                </a:lnTo>
                <a:lnTo>
                  <a:pt x="87277" y="476915"/>
                </a:lnTo>
                <a:lnTo>
                  <a:pt x="57884" y="452725"/>
                </a:lnTo>
                <a:close/>
              </a:path>
              <a:path w="459739" h="553085">
                <a:moveTo>
                  <a:pt x="87277" y="476915"/>
                </a:moveTo>
                <a:lnTo>
                  <a:pt x="75184" y="491616"/>
                </a:lnTo>
                <a:lnTo>
                  <a:pt x="105139" y="491616"/>
                </a:lnTo>
                <a:lnTo>
                  <a:pt x="87277" y="476915"/>
                </a:lnTo>
                <a:close/>
              </a:path>
              <a:path w="459739" h="553085">
                <a:moveTo>
                  <a:pt x="430276" y="0"/>
                </a:moveTo>
                <a:lnTo>
                  <a:pt x="57884" y="452725"/>
                </a:lnTo>
                <a:lnTo>
                  <a:pt x="87277" y="476915"/>
                </a:lnTo>
                <a:lnTo>
                  <a:pt x="459740" y="24130"/>
                </a:lnTo>
                <a:lnTo>
                  <a:pt x="43027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9809" y="4053968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70" h="553085">
                <a:moveTo>
                  <a:pt x="371035" y="476702"/>
                </a:moveTo>
                <a:lnTo>
                  <a:pt x="341502" y="500888"/>
                </a:lnTo>
                <a:lnTo>
                  <a:pt x="458215" y="553085"/>
                </a:lnTo>
                <a:lnTo>
                  <a:pt x="444214" y="491489"/>
                </a:lnTo>
                <a:lnTo>
                  <a:pt x="383159" y="491489"/>
                </a:lnTo>
                <a:lnTo>
                  <a:pt x="371035" y="476702"/>
                </a:lnTo>
                <a:close/>
              </a:path>
              <a:path w="458470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89"/>
                </a:lnTo>
                <a:lnTo>
                  <a:pt x="412623" y="467359"/>
                </a:lnTo>
                <a:lnTo>
                  <a:pt x="400499" y="452572"/>
                </a:lnTo>
                <a:close/>
              </a:path>
              <a:path w="458470" h="553085">
                <a:moveTo>
                  <a:pt x="429894" y="428497"/>
                </a:moveTo>
                <a:lnTo>
                  <a:pt x="400499" y="452572"/>
                </a:lnTo>
                <a:lnTo>
                  <a:pt x="412623" y="467359"/>
                </a:lnTo>
                <a:lnTo>
                  <a:pt x="383159" y="491489"/>
                </a:lnTo>
                <a:lnTo>
                  <a:pt x="444214" y="491489"/>
                </a:lnTo>
                <a:lnTo>
                  <a:pt x="429894" y="428497"/>
                </a:lnTo>
                <a:close/>
              </a:path>
              <a:path w="458470" h="553085">
                <a:moveTo>
                  <a:pt x="29463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5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78" y="5416"/>
                </a:lnTo>
                <a:lnTo>
                  <a:pt x="295122" y="20842"/>
                </a:lnTo>
                <a:lnTo>
                  <a:pt x="333181" y="45046"/>
                </a:lnTo>
                <a:lnTo>
                  <a:pt x="364925" y="76795"/>
                </a:lnTo>
                <a:lnTo>
                  <a:pt x="389122" y="114855"/>
                </a:lnTo>
                <a:lnTo>
                  <a:pt x="404542" y="157993"/>
                </a:lnTo>
                <a:lnTo>
                  <a:pt x="409955" y="204978"/>
                </a:lnTo>
                <a:lnTo>
                  <a:pt x="404542" y="251962"/>
                </a:lnTo>
                <a:lnTo>
                  <a:pt x="389122" y="295100"/>
                </a:lnTo>
                <a:lnTo>
                  <a:pt x="364925" y="333160"/>
                </a:lnTo>
                <a:lnTo>
                  <a:pt x="333181" y="364909"/>
                </a:lnTo>
                <a:lnTo>
                  <a:pt x="295122" y="389113"/>
                </a:lnTo>
                <a:lnTo>
                  <a:pt x="251978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1" y="204978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0" y="204978"/>
                </a:moveTo>
                <a:lnTo>
                  <a:pt x="5393" y="157993"/>
                </a:lnTo>
                <a:lnTo>
                  <a:pt x="20758" y="114855"/>
                </a:lnTo>
                <a:lnTo>
                  <a:pt x="44866" y="76795"/>
                </a:lnTo>
                <a:lnTo>
                  <a:pt x="76493" y="45046"/>
                </a:lnTo>
                <a:lnTo>
                  <a:pt x="114411" y="20842"/>
                </a:lnTo>
                <a:lnTo>
                  <a:pt x="157394" y="5416"/>
                </a:lnTo>
                <a:lnTo>
                  <a:pt x="204216" y="0"/>
                </a:lnTo>
                <a:lnTo>
                  <a:pt x="251037" y="5416"/>
                </a:lnTo>
                <a:lnTo>
                  <a:pt x="294020" y="20842"/>
                </a:lnTo>
                <a:lnTo>
                  <a:pt x="331938" y="45046"/>
                </a:lnTo>
                <a:lnTo>
                  <a:pt x="363565" y="76795"/>
                </a:lnTo>
                <a:lnTo>
                  <a:pt x="387673" y="114855"/>
                </a:lnTo>
                <a:lnTo>
                  <a:pt x="403038" y="157993"/>
                </a:lnTo>
                <a:lnTo>
                  <a:pt x="408431" y="204978"/>
                </a:lnTo>
                <a:lnTo>
                  <a:pt x="403038" y="251962"/>
                </a:lnTo>
                <a:lnTo>
                  <a:pt x="387673" y="295100"/>
                </a:lnTo>
                <a:lnTo>
                  <a:pt x="363565" y="333160"/>
                </a:lnTo>
                <a:lnTo>
                  <a:pt x="331938" y="364909"/>
                </a:lnTo>
                <a:lnTo>
                  <a:pt x="294020" y="389113"/>
                </a:lnTo>
                <a:lnTo>
                  <a:pt x="251037" y="404539"/>
                </a:lnTo>
                <a:lnTo>
                  <a:pt x="204216" y="409956"/>
                </a:lnTo>
                <a:lnTo>
                  <a:pt x="157394" y="404539"/>
                </a:lnTo>
                <a:lnTo>
                  <a:pt x="114411" y="389113"/>
                </a:lnTo>
                <a:lnTo>
                  <a:pt x="76493" y="364909"/>
                </a:lnTo>
                <a:lnTo>
                  <a:pt x="44866" y="333160"/>
                </a:lnTo>
                <a:lnTo>
                  <a:pt x="20758" y="295100"/>
                </a:lnTo>
                <a:lnTo>
                  <a:pt x="5393" y="251962"/>
                </a:lnTo>
                <a:lnTo>
                  <a:pt x="0" y="204978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98827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78"/>
                </a:lnTo>
                <a:lnTo>
                  <a:pt x="20842" y="295122"/>
                </a:lnTo>
                <a:lnTo>
                  <a:pt x="45046" y="333181"/>
                </a:lnTo>
                <a:lnTo>
                  <a:pt x="76795" y="364925"/>
                </a:lnTo>
                <a:lnTo>
                  <a:pt x="114855" y="389122"/>
                </a:lnTo>
                <a:lnTo>
                  <a:pt x="157993" y="404542"/>
                </a:lnTo>
                <a:lnTo>
                  <a:pt x="204978" y="409956"/>
                </a:lnTo>
                <a:lnTo>
                  <a:pt x="251962" y="404542"/>
                </a:lnTo>
                <a:lnTo>
                  <a:pt x="295100" y="389122"/>
                </a:lnTo>
                <a:lnTo>
                  <a:pt x="333160" y="364925"/>
                </a:lnTo>
                <a:lnTo>
                  <a:pt x="364909" y="333181"/>
                </a:lnTo>
                <a:lnTo>
                  <a:pt x="389113" y="295122"/>
                </a:lnTo>
                <a:lnTo>
                  <a:pt x="404539" y="251978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98827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78"/>
                </a:lnTo>
                <a:lnTo>
                  <a:pt x="389113" y="295122"/>
                </a:lnTo>
                <a:lnTo>
                  <a:pt x="364909" y="333181"/>
                </a:lnTo>
                <a:lnTo>
                  <a:pt x="333160" y="364925"/>
                </a:lnTo>
                <a:lnTo>
                  <a:pt x="295100" y="389122"/>
                </a:lnTo>
                <a:lnTo>
                  <a:pt x="251962" y="404542"/>
                </a:lnTo>
                <a:lnTo>
                  <a:pt x="204978" y="409956"/>
                </a:lnTo>
                <a:lnTo>
                  <a:pt x="157993" y="404542"/>
                </a:lnTo>
                <a:lnTo>
                  <a:pt x="114855" y="389122"/>
                </a:lnTo>
                <a:lnTo>
                  <a:pt x="76795" y="364925"/>
                </a:lnTo>
                <a:lnTo>
                  <a:pt x="45046" y="333181"/>
                </a:lnTo>
                <a:lnTo>
                  <a:pt x="20842" y="295122"/>
                </a:lnTo>
                <a:lnTo>
                  <a:pt x="5416" y="251978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15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78"/>
                </a:lnTo>
                <a:lnTo>
                  <a:pt x="20842" y="295122"/>
                </a:lnTo>
                <a:lnTo>
                  <a:pt x="45046" y="333181"/>
                </a:lnTo>
                <a:lnTo>
                  <a:pt x="76795" y="364925"/>
                </a:lnTo>
                <a:lnTo>
                  <a:pt x="114855" y="389122"/>
                </a:lnTo>
                <a:lnTo>
                  <a:pt x="157993" y="404542"/>
                </a:lnTo>
                <a:lnTo>
                  <a:pt x="204977" y="409956"/>
                </a:lnTo>
                <a:lnTo>
                  <a:pt x="251962" y="404542"/>
                </a:lnTo>
                <a:lnTo>
                  <a:pt x="295100" y="389122"/>
                </a:lnTo>
                <a:lnTo>
                  <a:pt x="333160" y="364925"/>
                </a:lnTo>
                <a:lnTo>
                  <a:pt x="364909" y="333181"/>
                </a:lnTo>
                <a:lnTo>
                  <a:pt x="389113" y="295122"/>
                </a:lnTo>
                <a:lnTo>
                  <a:pt x="404539" y="251978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0115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78"/>
                </a:lnTo>
                <a:lnTo>
                  <a:pt x="389113" y="295122"/>
                </a:lnTo>
                <a:lnTo>
                  <a:pt x="364909" y="333181"/>
                </a:lnTo>
                <a:lnTo>
                  <a:pt x="333160" y="364925"/>
                </a:lnTo>
                <a:lnTo>
                  <a:pt x="295100" y="389122"/>
                </a:lnTo>
                <a:lnTo>
                  <a:pt x="251962" y="404542"/>
                </a:lnTo>
                <a:lnTo>
                  <a:pt x="204977" y="409956"/>
                </a:lnTo>
                <a:lnTo>
                  <a:pt x="157993" y="404542"/>
                </a:lnTo>
                <a:lnTo>
                  <a:pt x="114855" y="389122"/>
                </a:lnTo>
                <a:lnTo>
                  <a:pt x="76795" y="364925"/>
                </a:lnTo>
                <a:lnTo>
                  <a:pt x="45046" y="333181"/>
                </a:lnTo>
                <a:lnTo>
                  <a:pt x="20842" y="295122"/>
                </a:lnTo>
                <a:lnTo>
                  <a:pt x="5416" y="251978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A082F788-C4D2-4647-A06C-4609ACE5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何时停止分裂</a:t>
            </a:r>
          </a:p>
        </p:txBody>
      </p:sp>
    </p:spTree>
    <p:extLst>
      <p:ext uri="{BB962C8B-B14F-4D97-AF65-F5344CB8AC3E}">
        <p14:creationId xmlns:p14="http://schemas.microsoft.com/office/powerpoint/2010/main" val="176277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90" y="1837232"/>
            <a:ext cx="3517010" cy="2808718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90"/>
              </a:spcBef>
            </a:pPr>
            <a:r>
              <a:rPr lang="zh-CN" altLang="en-US" sz="2800" b="1" dirty="0">
                <a:latin typeface="Trebuchet MS"/>
                <a:cs typeface="Trebuchet MS"/>
              </a:rPr>
              <a:t>直到：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rebuchet MS"/>
                <a:cs typeface="Trebuchet MS"/>
              </a:rPr>
              <a:t>叶子节点纯了</a:t>
            </a:r>
            <a:r>
              <a:rPr lang="en-US" altLang="zh-CN" sz="2800" b="1" dirty="0">
                <a:latin typeface="Trebuchet MS"/>
                <a:cs typeface="Trebuchet MS"/>
              </a:rPr>
              <a:t>---</a:t>
            </a:r>
            <a:r>
              <a:rPr lang="zh-CN" altLang="en-US" sz="2800" b="1" dirty="0">
                <a:latin typeface="Trebuchet MS"/>
                <a:cs typeface="Trebuchet MS"/>
              </a:rPr>
              <a:t>仅包含一类实例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rebuchet MS"/>
                <a:cs typeface="Trebuchet MS"/>
              </a:rPr>
              <a:t>达到最大深度</a:t>
            </a:r>
            <a:endParaRPr lang="en-US" altLang="zh-CN" sz="2800" b="1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1233" y="2583688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5885" y="2583688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346" y="3323971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40" h="553085">
                <a:moveTo>
                  <a:pt x="28473" y="428498"/>
                </a:moveTo>
                <a:lnTo>
                  <a:pt x="0" y="553085"/>
                </a:lnTo>
                <a:lnTo>
                  <a:pt x="116751" y="501142"/>
                </a:lnTo>
                <a:lnTo>
                  <a:pt x="105176" y="491617"/>
                </a:lnTo>
                <a:lnTo>
                  <a:pt x="75222" y="491617"/>
                </a:lnTo>
                <a:lnTo>
                  <a:pt x="45796" y="467360"/>
                </a:lnTo>
                <a:lnTo>
                  <a:pt x="57867" y="452686"/>
                </a:lnTo>
                <a:lnTo>
                  <a:pt x="28473" y="428498"/>
                </a:lnTo>
                <a:close/>
              </a:path>
              <a:path w="459740" h="553085">
                <a:moveTo>
                  <a:pt x="57867" y="452686"/>
                </a:moveTo>
                <a:lnTo>
                  <a:pt x="45796" y="467360"/>
                </a:lnTo>
                <a:lnTo>
                  <a:pt x="75222" y="491617"/>
                </a:lnTo>
                <a:lnTo>
                  <a:pt x="87312" y="476917"/>
                </a:lnTo>
                <a:lnTo>
                  <a:pt x="57867" y="452686"/>
                </a:lnTo>
                <a:close/>
              </a:path>
              <a:path w="459740" h="553085">
                <a:moveTo>
                  <a:pt x="87312" y="476917"/>
                </a:moveTo>
                <a:lnTo>
                  <a:pt x="75222" y="491617"/>
                </a:lnTo>
                <a:lnTo>
                  <a:pt x="105176" y="491617"/>
                </a:lnTo>
                <a:lnTo>
                  <a:pt x="87312" y="476917"/>
                </a:lnTo>
                <a:close/>
              </a:path>
              <a:path w="459740" h="553085">
                <a:moveTo>
                  <a:pt x="430275" y="0"/>
                </a:moveTo>
                <a:lnTo>
                  <a:pt x="57867" y="452686"/>
                </a:lnTo>
                <a:lnTo>
                  <a:pt x="87312" y="476917"/>
                </a:lnTo>
                <a:lnTo>
                  <a:pt x="459740" y="24130"/>
                </a:lnTo>
                <a:lnTo>
                  <a:pt x="43027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3622" y="3323971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371035" y="476702"/>
                </a:moveTo>
                <a:lnTo>
                  <a:pt x="341503" y="500888"/>
                </a:lnTo>
                <a:lnTo>
                  <a:pt x="458216" y="553085"/>
                </a:lnTo>
                <a:lnTo>
                  <a:pt x="444214" y="491490"/>
                </a:lnTo>
                <a:lnTo>
                  <a:pt x="383159" y="491490"/>
                </a:lnTo>
                <a:lnTo>
                  <a:pt x="371035" y="476702"/>
                </a:lnTo>
                <a:close/>
              </a:path>
              <a:path w="458469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90"/>
                </a:lnTo>
                <a:lnTo>
                  <a:pt x="412622" y="467360"/>
                </a:lnTo>
                <a:lnTo>
                  <a:pt x="400499" y="452572"/>
                </a:lnTo>
                <a:close/>
              </a:path>
              <a:path w="458469" h="553085">
                <a:moveTo>
                  <a:pt x="429895" y="428498"/>
                </a:moveTo>
                <a:lnTo>
                  <a:pt x="400499" y="452572"/>
                </a:lnTo>
                <a:lnTo>
                  <a:pt x="412622" y="467360"/>
                </a:lnTo>
                <a:lnTo>
                  <a:pt x="383159" y="491490"/>
                </a:lnTo>
                <a:lnTo>
                  <a:pt x="444214" y="491490"/>
                </a:lnTo>
                <a:lnTo>
                  <a:pt x="429895" y="428498"/>
                </a:lnTo>
                <a:close/>
              </a:path>
              <a:path w="458469" h="553085">
                <a:moveTo>
                  <a:pt x="29464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2794" y="3331592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1545" y="3331592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9533" y="4053968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28448" y="428497"/>
                </a:moveTo>
                <a:lnTo>
                  <a:pt x="0" y="553085"/>
                </a:lnTo>
                <a:lnTo>
                  <a:pt x="116713" y="501141"/>
                </a:lnTo>
                <a:lnTo>
                  <a:pt x="105139" y="491616"/>
                </a:lnTo>
                <a:lnTo>
                  <a:pt x="75184" y="491616"/>
                </a:lnTo>
                <a:lnTo>
                  <a:pt x="45847" y="467359"/>
                </a:lnTo>
                <a:lnTo>
                  <a:pt x="57884" y="452725"/>
                </a:lnTo>
                <a:lnTo>
                  <a:pt x="28448" y="428497"/>
                </a:lnTo>
                <a:close/>
              </a:path>
              <a:path w="459739" h="553085">
                <a:moveTo>
                  <a:pt x="57884" y="452725"/>
                </a:moveTo>
                <a:lnTo>
                  <a:pt x="45847" y="467359"/>
                </a:lnTo>
                <a:lnTo>
                  <a:pt x="75184" y="491616"/>
                </a:lnTo>
                <a:lnTo>
                  <a:pt x="87277" y="476915"/>
                </a:lnTo>
                <a:lnTo>
                  <a:pt x="57884" y="452725"/>
                </a:lnTo>
                <a:close/>
              </a:path>
              <a:path w="459739" h="553085">
                <a:moveTo>
                  <a:pt x="87277" y="476915"/>
                </a:moveTo>
                <a:lnTo>
                  <a:pt x="75184" y="491616"/>
                </a:lnTo>
                <a:lnTo>
                  <a:pt x="105139" y="491616"/>
                </a:lnTo>
                <a:lnTo>
                  <a:pt x="87277" y="476915"/>
                </a:lnTo>
                <a:close/>
              </a:path>
              <a:path w="459739" h="553085">
                <a:moveTo>
                  <a:pt x="430276" y="0"/>
                </a:moveTo>
                <a:lnTo>
                  <a:pt x="57884" y="452725"/>
                </a:lnTo>
                <a:lnTo>
                  <a:pt x="87277" y="476915"/>
                </a:lnTo>
                <a:lnTo>
                  <a:pt x="459740" y="24130"/>
                </a:lnTo>
                <a:lnTo>
                  <a:pt x="43027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9809" y="4053968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70" h="553085">
                <a:moveTo>
                  <a:pt x="371035" y="476702"/>
                </a:moveTo>
                <a:lnTo>
                  <a:pt x="341502" y="500888"/>
                </a:lnTo>
                <a:lnTo>
                  <a:pt x="458215" y="553085"/>
                </a:lnTo>
                <a:lnTo>
                  <a:pt x="444214" y="491489"/>
                </a:lnTo>
                <a:lnTo>
                  <a:pt x="383159" y="491489"/>
                </a:lnTo>
                <a:lnTo>
                  <a:pt x="371035" y="476702"/>
                </a:lnTo>
                <a:close/>
              </a:path>
              <a:path w="458470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89"/>
                </a:lnTo>
                <a:lnTo>
                  <a:pt x="412623" y="467359"/>
                </a:lnTo>
                <a:lnTo>
                  <a:pt x="400499" y="452572"/>
                </a:lnTo>
                <a:close/>
              </a:path>
              <a:path w="458470" h="553085">
                <a:moveTo>
                  <a:pt x="429894" y="428497"/>
                </a:moveTo>
                <a:lnTo>
                  <a:pt x="400499" y="452572"/>
                </a:lnTo>
                <a:lnTo>
                  <a:pt x="412623" y="467359"/>
                </a:lnTo>
                <a:lnTo>
                  <a:pt x="383159" y="491489"/>
                </a:lnTo>
                <a:lnTo>
                  <a:pt x="444214" y="491489"/>
                </a:lnTo>
                <a:lnTo>
                  <a:pt x="429894" y="428497"/>
                </a:lnTo>
                <a:close/>
              </a:path>
              <a:path w="458470" h="553085">
                <a:moveTo>
                  <a:pt x="29463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5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78" y="5416"/>
                </a:lnTo>
                <a:lnTo>
                  <a:pt x="295122" y="20842"/>
                </a:lnTo>
                <a:lnTo>
                  <a:pt x="333181" y="45046"/>
                </a:lnTo>
                <a:lnTo>
                  <a:pt x="364925" y="76795"/>
                </a:lnTo>
                <a:lnTo>
                  <a:pt x="389122" y="114855"/>
                </a:lnTo>
                <a:lnTo>
                  <a:pt x="404542" y="157993"/>
                </a:lnTo>
                <a:lnTo>
                  <a:pt x="409955" y="204978"/>
                </a:lnTo>
                <a:lnTo>
                  <a:pt x="404542" y="251962"/>
                </a:lnTo>
                <a:lnTo>
                  <a:pt x="389122" y="295100"/>
                </a:lnTo>
                <a:lnTo>
                  <a:pt x="364925" y="333160"/>
                </a:lnTo>
                <a:lnTo>
                  <a:pt x="333181" y="364909"/>
                </a:lnTo>
                <a:lnTo>
                  <a:pt x="295122" y="389113"/>
                </a:lnTo>
                <a:lnTo>
                  <a:pt x="251978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1" y="204978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0" y="204978"/>
                </a:moveTo>
                <a:lnTo>
                  <a:pt x="5393" y="157993"/>
                </a:lnTo>
                <a:lnTo>
                  <a:pt x="20758" y="114855"/>
                </a:lnTo>
                <a:lnTo>
                  <a:pt x="44866" y="76795"/>
                </a:lnTo>
                <a:lnTo>
                  <a:pt x="76493" y="45046"/>
                </a:lnTo>
                <a:lnTo>
                  <a:pt x="114411" y="20842"/>
                </a:lnTo>
                <a:lnTo>
                  <a:pt x="157394" y="5416"/>
                </a:lnTo>
                <a:lnTo>
                  <a:pt x="204216" y="0"/>
                </a:lnTo>
                <a:lnTo>
                  <a:pt x="251037" y="5416"/>
                </a:lnTo>
                <a:lnTo>
                  <a:pt x="294020" y="20842"/>
                </a:lnTo>
                <a:lnTo>
                  <a:pt x="331938" y="45046"/>
                </a:lnTo>
                <a:lnTo>
                  <a:pt x="363565" y="76795"/>
                </a:lnTo>
                <a:lnTo>
                  <a:pt x="387673" y="114855"/>
                </a:lnTo>
                <a:lnTo>
                  <a:pt x="403038" y="157993"/>
                </a:lnTo>
                <a:lnTo>
                  <a:pt x="408431" y="204978"/>
                </a:lnTo>
                <a:lnTo>
                  <a:pt x="403038" y="251962"/>
                </a:lnTo>
                <a:lnTo>
                  <a:pt x="387673" y="295100"/>
                </a:lnTo>
                <a:lnTo>
                  <a:pt x="363565" y="333160"/>
                </a:lnTo>
                <a:lnTo>
                  <a:pt x="331938" y="364909"/>
                </a:lnTo>
                <a:lnTo>
                  <a:pt x="294020" y="389113"/>
                </a:lnTo>
                <a:lnTo>
                  <a:pt x="251037" y="404539"/>
                </a:lnTo>
                <a:lnTo>
                  <a:pt x="204216" y="409956"/>
                </a:lnTo>
                <a:lnTo>
                  <a:pt x="157394" y="404539"/>
                </a:lnTo>
                <a:lnTo>
                  <a:pt x="114411" y="389113"/>
                </a:lnTo>
                <a:lnTo>
                  <a:pt x="76493" y="364909"/>
                </a:lnTo>
                <a:lnTo>
                  <a:pt x="44866" y="333160"/>
                </a:lnTo>
                <a:lnTo>
                  <a:pt x="20758" y="295100"/>
                </a:lnTo>
                <a:lnTo>
                  <a:pt x="5393" y="251962"/>
                </a:lnTo>
                <a:lnTo>
                  <a:pt x="0" y="204978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98827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78"/>
                </a:lnTo>
                <a:lnTo>
                  <a:pt x="20842" y="295122"/>
                </a:lnTo>
                <a:lnTo>
                  <a:pt x="45046" y="333181"/>
                </a:lnTo>
                <a:lnTo>
                  <a:pt x="76795" y="364925"/>
                </a:lnTo>
                <a:lnTo>
                  <a:pt x="114855" y="389122"/>
                </a:lnTo>
                <a:lnTo>
                  <a:pt x="157993" y="404542"/>
                </a:lnTo>
                <a:lnTo>
                  <a:pt x="204978" y="409956"/>
                </a:lnTo>
                <a:lnTo>
                  <a:pt x="251962" y="404542"/>
                </a:lnTo>
                <a:lnTo>
                  <a:pt x="295100" y="389122"/>
                </a:lnTo>
                <a:lnTo>
                  <a:pt x="333160" y="364925"/>
                </a:lnTo>
                <a:lnTo>
                  <a:pt x="364909" y="333181"/>
                </a:lnTo>
                <a:lnTo>
                  <a:pt x="389113" y="295122"/>
                </a:lnTo>
                <a:lnTo>
                  <a:pt x="404539" y="251978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98827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78"/>
                </a:lnTo>
                <a:lnTo>
                  <a:pt x="389113" y="295122"/>
                </a:lnTo>
                <a:lnTo>
                  <a:pt x="364909" y="333181"/>
                </a:lnTo>
                <a:lnTo>
                  <a:pt x="333160" y="364925"/>
                </a:lnTo>
                <a:lnTo>
                  <a:pt x="295100" y="389122"/>
                </a:lnTo>
                <a:lnTo>
                  <a:pt x="251962" y="404542"/>
                </a:lnTo>
                <a:lnTo>
                  <a:pt x="204978" y="409956"/>
                </a:lnTo>
                <a:lnTo>
                  <a:pt x="157993" y="404542"/>
                </a:lnTo>
                <a:lnTo>
                  <a:pt x="114855" y="389122"/>
                </a:lnTo>
                <a:lnTo>
                  <a:pt x="76795" y="364925"/>
                </a:lnTo>
                <a:lnTo>
                  <a:pt x="45046" y="333181"/>
                </a:lnTo>
                <a:lnTo>
                  <a:pt x="20842" y="295122"/>
                </a:lnTo>
                <a:lnTo>
                  <a:pt x="5416" y="251978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15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78"/>
                </a:lnTo>
                <a:lnTo>
                  <a:pt x="20842" y="295122"/>
                </a:lnTo>
                <a:lnTo>
                  <a:pt x="45046" y="333181"/>
                </a:lnTo>
                <a:lnTo>
                  <a:pt x="76795" y="364925"/>
                </a:lnTo>
                <a:lnTo>
                  <a:pt x="114855" y="389122"/>
                </a:lnTo>
                <a:lnTo>
                  <a:pt x="157993" y="404542"/>
                </a:lnTo>
                <a:lnTo>
                  <a:pt x="204977" y="409956"/>
                </a:lnTo>
                <a:lnTo>
                  <a:pt x="251962" y="404542"/>
                </a:lnTo>
                <a:lnTo>
                  <a:pt x="295100" y="389122"/>
                </a:lnTo>
                <a:lnTo>
                  <a:pt x="333160" y="364925"/>
                </a:lnTo>
                <a:lnTo>
                  <a:pt x="364909" y="333181"/>
                </a:lnTo>
                <a:lnTo>
                  <a:pt x="389113" y="295122"/>
                </a:lnTo>
                <a:lnTo>
                  <a:pt x="404539" y="251978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0115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78"/>
                </a:lnTo>
                <a:lnTo>
                  <a:pt x="389113" y="295122"/>
                </a:lnTo>
                <a:lnTo>
                  <a:pt x="364909" y="333181"/>
                </a:lnTo>
                <a:lnTo>
                  <a:pt x="333160" y="364925"/>
                </a:lnTo>
                <a:lnTo>
                  <a:pt x="295100" y="389122"/>
                </a:lnTo>
                <a:lnTo>
                  <a:pt x="251962" y="404542"/>
                </a:lnTo>
                <a:lnTo>
                  <a:pt x="204977" y="409956"/>
                </a:lnTo>
                <a:lnTo>
                  <a:pt x="157993" y="404542"/>
                </a:lnTo>
                <a:lnTo>
                  <a:pt x="114855" y="389122"/>
                </a:lnTo>
                <a:lnTo>
                  <a:pt x="76795" y="364925"/>
                </a:lnTo>
                <a:lnTo>
                  <a:pt x="45046" y="333181"/>
                </a:lnTo>
                <a:lnTo>
                  <a:pt x="20842" y="295122"/>
                </a:lnTo>
                <a:lnTo>
                  <a:pt x="5416" y="251978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A082F788-C4D2-4647-A06C-4609ACE5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何时停止分裂</a:t>
            </a:r>
          </a:p>
        </p:txBody>
      </p:sp>
    </p:spTree>
    <p:extLst>
      <p:ext uri="{BB962C8B-B14F-4D97-AF65-F5344CB8AC3E}">
        <p14:creationId xmlns:p14="http://schemas.microsoft.com/office/powerpoint/2010/main" val="25459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90" y="1837232"/>
            <a:ext cx="3452240" cy="355764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90"/>
              </a:spcBef>
            </a:pPr>
            <a:r>
              <a:rPr lang="zh-CN" altLang="en-US" sz="2800" b="1" dirty="0">
                <a:latin typeface="Trebuchet MS"/>
                <a:cs typeface="Trebuchet MS"/>
              </a:rPr>
              <a:t>直到：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rebuchet MS"/>
                <a:cs typeface="Trebuchet MS"/>
              </a:rPr>
              <a:t>叶子节点纯了</a:t>
            </a:r>
            <a:r>
              <a:rPr lang="en-US" altLang="zh-CN" sz="2800" b="1" dirty="0">
                <a:latin typeface="Trebuchet MS"/>
                <a:cs typeface="Trebuchet MS"/>
              </a:rPr>
              <a:t>---</a:t>
            </a:r>
            <a:r>
              <a:rPr lang="zh-CN" altLang="en-US" sz="2800" b="1" dirty="0">
                <a:latin typeface="Trebuchet MS"/>
                <a:cs typeface="Trebuchet MS"/>
              </a:rPr>
              <a:t>仅包含一类实例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rebuchet MS"/>
                <a:cs typeface="Trebuchet MS"/>
              </a:rPr>
              <a:t>达到最大深度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rebuchet MS"/>
                <a:cs typeface="Trebuchet MS"/>
              </a:rPr>
              <a:t>达到某一性能指标</a:t>
            </a:r>
            <a:endParaRPr lang="en-US" altLang="zh-CN" sz="2800" b="1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1233" y="2583688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5885" y="2583688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346" y="3323971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40" h="553085">
                <a:moveTo>
                  <a:pt x="28473" y="428498"/>
                </a:moveTo>
                <a:lnTo>
                  <a:pt x="0" y="553085"/>
                </a:lnTo>
                <a:lnTo>
                  <a:pt x="116751" y="501142"/>
                </a:lnTo>
                <a:lnTo>
                  <a:pt x="105176" y="491617"/>
                </a:lnTo>
                <a:lnTo>
                  <a:pt x="75222" y="491617"/>
                </a:lnTo>
                <a:lnTo>
                  <a:pt x="45796" y="467360"/>
                </a:lnTo>
                <a:lnTo>
                  <a:pt x="57867" y="452686"/>
                </a:lnTo>
                <a:lnTo>
                  <a:pt x="28473" y="428498"/>
                </a:lnTo>
                <a:close/>
              </a:path>
              <a:path w="459740" h="553085">
                <a:moveTo>
                  <a:pt x="57867" y="452686"/>
                </a:moveTo>
                <a:lnTo>
                  <a:pt x="45796" y="467360"/>
                </a:lnTo>
                <a:lnTo>
                  <a:pt x="75222" y="491617"/>
                </a:lnTo>
                <a:lnTo>
                  <a:pt x="87312" y="476917"/>
                </a:lnTo>
                <a:lnTo>
                  <a:pt x="57867" y="452686"/>
                </a:lnTo>
                <a:close/>
              </a:path>
              <a:path w="459740" h="553085">
                <a:moveTo>
                  <a:pt x="87312" y="476917"/>
                </a:moveTo>
                <a:lnTo>
                  <a:pt x="75222" y="491617"/>
                </a:lnTo>
                <a:lnTo>
                  <a:pt x="105176" y="491617"/>
                </a:lnTo>
                <a:lnTo>
                  <a:pt x="87312" y="476917"/>
                </a:lnTo>
                <a:close/>
              </a:path>
              <a:path w="459740" h="553085">
                <a:moveTo>
                  <a:pt x="430275" y="0"/>
                </a:moveTo>
                <a:lnTo>
                  <a:pt x="57867" y="452686"/>
                </a:lnTo>
                <a:lnTo>
                  <a:pt x="87312" y="476917"/>
                </a:lnTo>
                <a:lnTo>
                  <a:pt x="459740" y="24130"/>
                </a:lnTo>
                <a:lnTo>
                  <a:pt x="43027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3622" y="3323971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371035" y="476702"/>
                </a:moveTo>
                <a:lnTo>
                  <a:pt x="341503" y="500888"/>
                </a:lnTo>
                <a:lnTo>
                  <a:pt x="458216" y="553085"/>
                </a:lnTo>
                <a:lnTo>
                  <a:pt x="444214" y="491490"/>
                </a:lnTo>
                <a:lnTo>
                  <a:pt x="383159" y="491490"/>
                </a:lnTo>
                <a:lnTo>
                  <a:pt x="371035" y="476702"/>
                </a:lnTo>
                <a:close/>
              </a:path>
              <a:path w="458469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90"/>
                </a:lnTo>
                <a:lnTo>
                  <a:pt x="412622" y="467360"/>
                </a:lnTo>
                <a:lnTo>
                  <a:pt x="400499" y="452572"/>
                </a:lnTo>
                <a:close/>
              </a:path>
              <a:path w="458469" h="553085">
                <a:moveTo>
                  <a:pt x="429895" y="428498"/>
                </a:moveTo>
                <a:lnTo>
                  <a:pt x="400499" y="452572"/>
                </a:lnTo>
                <a:lnTo>
                  <a:pt x="412622" y="467360"/>
                </a:lnTo>
                <a:lnTo>
                  <a:pt x="383159" y="491490"/>
                </a:lnTo>
                <a:lnTo>
                  <a:pt x="444214" y="491490"/>
                </a:lnTo>
                <a:lnTo>
                  <a:pt x="429895" y="428498"/>
                </a:lnTo>
                <a:close/>
              </a:path>
              <a:path w="458469" h="553085">
                <a:moveTo>
                  <a:pt x="29464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2794" y="3331592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1545" y="3331592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9533" y="4053968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28448" y="428497"/>
                </a:moveTo>
                <a:lnTo>
                  <a:pt x="0" y="553085"/>
                </a:lnTo>
                <a:lnTo>
                  <a:pt x="116713" y="501141"/>
                </a:lnTo>
                <a:lnTo>
                  <a:pt x="105139" y="491616"/>
                </a:lnTo>
                <a:lnTo>
                  <a:pt x="75184" y="491616"/>
                </a:lnTo>
                <a:lnTo>
                  <a:pt x="45847" y="467359"/>
                </a:lnTo>
                <a:lnTo>
                  <a:pt x="57884" y="452725"/>
                </a:lnTo>
                <a:lnTo>
                  <a:pt x="28448" y="428497"/>
                </a:lnTo>
                <a:close/>
              </a:path>
              <a:path w="459739" h="553085">
                <a:moveTo>
                  <a:pt x="57884" y="452725"/>
                </a:moveTo>
                <a:lnTo>
                  <a:pt x="45847" y="467359"/>
                </a:lnTo>
                <a:lnTo>
                  <a:pt x="75184" y="491616"/>
                </a:lnTo>
                <a:lnTo>
                  <a:pt x="87277" y="476915"/>
                </a:lnTo>
                <a:lnTo>
                  <a:pt x="57884" y="452725"/>
                </a:lnTo>
                <a:close/>
              </a:path>
              <a:path w="459739" h="553085">
                <a:moveTo>
                  <a:pt x="87277" y="476915"/>
                </a:moveTo>
                <a:lnTo>
                  <a:pt x="75184" y="491616"/>
                </a:lnTo>
                <a:lnTo>
                  <a:pt x="105139" y="491616"/>
                </a:lnTo>
                <a:lnTo>
                  <a:pt x="87277" y="476915"/>
                </a:lnTo>
                <a:close/>
              </a:path>
              <a:path w="459739" h="553085">
                <a:moveTo>
                  <a:pt x="430276" y="0"/>
                </a:moveTo>
                <a:lnTo>
                  <a:pt x="57884" y="452725"/>
                </a:lnTo>
                <a:lnTo>
                  <a:pt x="87277" y="476915"/>
                </a:lnTo>
                <a:lnTo>
                  <a:pt x="459740" y="24130"/>
                </a:lnTo>
                <a:lnTo>
                  <a:pt x="43027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9809" y="4053968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70" h="553085">
                <a:moveTo>
                  <a:pt x="371035" y="476702"/>
                </a:moveTo>
                <a:lnTo>
                  <a:pt x="341502" y="500888"/>
                </a:lnTo>
                <a:lnTo>
                  <a:pt x="458215" y="553085"/>
                </a:lnTo>
                <a:lnTo>
                  <a:pt x="444214" y="491489"/>
                </a:lnTo>
                <a:lnTo>
                  <a:pt x="383159" y="491489"/>
                </a:lnTo>
                <a:lnTo>
                  <a:pt x="371035" y="476702"/>
                </a:lnTo>
                <a:close/>
              </a:path>
              <a:path w="458470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89"/>
                </a:lnTo>
                <a:lnTo>
                  <a:pt x="412623" y="467359"/>
                </a:lnTo>
                <a:lnTo>
                  <a:pt x="400499" y="452572"/>
                </a:lnTo>
                <a:close/>
              </a:path>
              <a:path w="458470" h="553085">
                <a:moveTo>
                  <a:pt x="429894" y="428497"/>
                </a:moveTo>
                <a:lnTo>
                  <a:pt x="400499" y="452572"/>
                </a:lnTo>
                <a:lnTo>
                  <a:pt x="412623" y="467359"/>
                </a:lnTo>
                <a:lnTo>
                  <a:pt x="383159" y="491489"/>
                </a:lnTo>
                <a:lnTo>
                  <a:pt x="444214" y="491489"/>
                </a:lnTo>
                <a:lnTo>
                  <a:pt x="429894" y="428497"/>
                </a:lnTo>
                <a:close/>
              </a:path>
              <a:path w="458470" h="553085">
                <a:moveTo>
                  <a:pt x="29463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5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78" y="5416"/>
                </a:lnTo>
                <a:lnTo>
                  <a:pt x="295122" y="20842"/>
                </a:lnTo>
                <a:lnTo>
                  <a:pt x="333181" y="45046"/>
                </a:lnTo>
                <a:lnTo>
                  <a:pt x="364925" y="76795"/>
                </a:lnTo>
                <a:lnTo>
                  <a:pt x="389122" y="114855"/>
                </a:lnTo>
                <a:lnTo>
                  <a:pt x="404542" y="157993"/>
                </a:lnTo>
                <a:lnTo>
                  <a:pt x="409955" y="204978"/>
                </a:lnTo>
                <a:lnTo>
                  <a:pt x="404542" y="251962"/>
                </a:lnTo>
                <a:lnTo>
                  <a:pt x="389122" y="295100"/>
                </a:lnTo>
                <a:lnTo>
                  <a:pt x="364925" y="333160"/>
                </a:lnTo>
                <a:lnTo>
                  <a:pt x="333181" y="364909"/>
                </a:lnTo>
                <a:lnTo>
                  <a:pt x="295122" y="389113"/>
                </a:lnTo>
                <a:lnTo>
                  <a:pt x="251978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1" y="204978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0" y="204978"/>
                </a:moveTo>
                <a:lnTo>
                  <a:pt x="5393" y="157993"/>
                </a:lnTo>
                <a:lnTo>
                  <a:pt x="20758" y="114855"/>
                </a:lnTo>
                <a:lnTo>
                  <a:pt x="44866" y="76795"/>
                </a:lnTo>
                <a:lnTo>
                  <a:pt x="76493" y="45046"/>
                </a:lnTo>
                <a:lnTo>
                  <a:pt x="114411" y="20842"/>
                </a:lnTo>
                <a:lnTo>
                  <a:pt x="157394" y="5416"/>
                </a:lnTo>
                <a:lnTo>
                  <a:pt x="204216" y="0"/>
                </a:lnTo>
                <a:lnTo>
                  <a:pt x="251037" y="5416"/>
                </a:lnTo>
                <a:lnTo>
                  <a:pt x="294020" y="20842"/>
                </a:lnTo>
                <a:lnTo>
                  <a:pt x="331938" y="45046"/>
                </a:lnTo>
                <a:lnTo>
                  <a:pt x="363565" y="76795"/>
                </a:lnTo>
                <a:lnTo>
                  <a:pt x="387673" y="114855"/>
                </a:lnTo>
                <a:lnTo>
                  <a:pt x="403038" y="157993"/>
                </a:lnTo>
                <a:lnTo>
                  <a:pt x="408431" y="204978"/>
                </a:lnTo>
                <a:lnTo>
                  <a:pt x="403038" y="251962"/>
                </a:lnTo>
                <a:lnTo>
                  <a:pt x="387673" y="295100"/>
                </a:lnTo>
                <a:lnTo>
                  <a:pt x="363565" y="333160"/>
                </a:lnTo>
                <a:lnTo>
                  <a:pt x="331938" y="364909"/>
                </a:lnTo>
                <a:lnTo>
                  <a:pt x="294020" y="389113"/>
                </a:lnTo>
                <a:lnTo>
                  <a:pt x="251037" y="404539"/>
                </a:lnTo>
                <a:lnTo>
                  <a:pt x="204216" y="409956"/>
                </a:lnTo>
                <a:lnTo>
                  <a:pt x="157394" y="404539"/>
                </a:lnTo>
                <a:lnTo>
                  <a:pt x="114411" y="389113"/>
                </a:lnTo>
                <a:lnTo>
                  <a:pt x="76493" y="364909"/>
                </a:lnTo>
                <a:lnTo>
                  <a:pt x="44866" y="333160"/>
                </a:lnTo>
                <a:lnTo>
                  <a:pt x="20758" y="295100"/>
                </a:lnTo>
                <a:lnTo>
                  <a:pt x="5393" y="251962"/>
                </a:lnTo>
                <a:lnTo>
                  <a:pt x="0" y="204978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98827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78"/>
                </a:lnTo>
                <a:lnTo>
                  <a:pt x="20842" y="295122"/>
                </a:lnTo>
                <a:lnTo>
                  <a:pt x="45046" y="333181"/>
                </a:lnTo>
                <a:lnTo>
                  <a:pt x="76795" y="364925"/>
                </a:lnTo>
                <a:lnTo>
                  <a:pt x="114855" y="389122"/>
                </a:lnTo>
                <a:lnTo>
                  <a:pt x="157993" y="404542"/>
                </a:lnTo>
                <a:lnTo>
                  <a:pt x="204978" y="409956"/>
                </a:lnTo>
                <a:lnTo>
                  <a:pt x="251962" y="404542"/>
                </a:lnTo>
                <a:lnTo>
                  <a:pt x="295100" y="389122"/>
                </a:lnTo>
                <a:lnTo>
                  <a:pt x="333160" y="364925"/>
                </a:lnTo>
                <a:lnTo>
                  <a:pt x="364909" y="333181"/>
                </a:lnTo>
                <a:lnTo>
                  <a:pt x="389113" y="295122"/>
                </a:lnTo>
                <a:lnTo>
                  <a:pt x="404539" y="251978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98827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78"/>
                </a:lnTo>
                <a:lnTo>
                  <a:pt x="389113" y="295122"/>
                </a:lnTo>
                <a:lnTo>
                  <a:pt x="364909" y="333181"/>
                </a:lnTo>
                <a:lnTo>
                  <a:pt x="333160" y="364925"/>
                </a:lnTo>
                <a:lnTo>
                  <a:pt x="295100" y="389122"/>
                </a:lnTo>
                <a:lnTo>
                  <a:pt x="251962" y="404542"/>
                </a:lnTo>
                <a:lnTo>
                  <a:pt x="204978" y="409956"/>
                </a:lnTo>
                <a:lnTo>
                  <a:pt x="157993" y="404542"/>
                </a:lnTo>
                <a:lnTo>
                  <a:pt x="114855" y="389122"/>
                </a:lnTo>
                <a:lnTo>
                  <a:pt x="76795" y="364925"/>
                </a:lnTo>
                <a:lnTo>
                  <a:pt x="45046" y="333181"/>
                </a:lnTo>
                <a:lnTo>
                  <a:pt x="20842" y="295122"/>
                </a:lnTo>
                <a:lnTo>
                  <a:pt x="5416" y="251978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15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78"/>
                </a:lnTo>
                <a:lnTo>
                  <a:pt x="20842" y="295122"/>
                </a:lnTo>
                <a:lnTo>
                  <a:pt x="45046" y="333181"/>
                </a:lnTo>
                <a:lnTo>
                  <a:pt x="76795" y="364925"/>
                </a:lnTo>
                <a:lnTo>
                  <a:pt x="114855" y="389122"/>
                </a:lnTo>
                <a:lnTo>
                  <a:pt x="157993" y="404542"/>
                </a:lnTo>
                <a:lnTo>
                  <a:pt x="204977" y="409956"/>
                </a:lnTo>
                <a:lnTo>
                  <a:pt x="251962" y="404542"/>
                </a:lnTo>
                <a:lnTo>
                  <a:pt x="295100" y="389122"/>
                </a:lnTo>
                <a:lnTo>
                  <a:pt x="333160" y="364925"/>
                </a:lnTo>
                <a:lnTo>
                  <a:pt x="364909" y="333181"/>
                </a:lnTo>
                <a:lnTo>
                  <a:pt x="389113" y="295122"/>
                </a:lnTo>
                <a:lnTo>
                  <a:pt x="404539" y="251978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0115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78"/>
                </a:lnTo>
                <a:lnTo>
                  <a:pt x="389113" y="295122"/>
                </a:lnTo>
                <a:lnTo>
                  <a:pt x="364909" y="333181"/>
                </a:lnTo>
                <a:lnTo>
                  <a:pt x="333160" y="364925"/>
                </a:lnTo>
                <a:lnTo>
                  <a:pt x="295100" y="389122"/>
                </a:lnTo>
                <a:lnTo>
                  <a:pt x="251962" y="404542"/>
                </a:lnTo>
                <a:lnTo>
                  <a:pt x="204977" y="409956"/>
                </a:lnTo>
                <a:lnTo>
                  <a:pt x="157993" y="404542"/>
                </a:lnTo>
                <a:lnTo>
                  <a:pt x="114855" y="389122"/>
                </a:lnTo>
                <a:lnTo>
                  <a:pt x="76795" y="364925"/>
                </a:lnTo>
                <a:lnTo>
                  <a:pt x="45046" y="333181"/>
                </a:lnTo>
                <a:lnTo>
                  <a:pt x="20842" y="295122"/>
                </a:lnTo>
                <a:lnTo>
                  <a:pt x="5416" y="251978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A082F788-C4D2-4647-A06C-4609ACE5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何时停止分裂</a:t>
            </a:r>
          </a:p>
        </p:txBody>
      </p:sp>
    </p:spTree>
    <p:extLst>
      <p:ext uri="{BB962C8B-B14F-4D97-AF65-F5344CB8AC3E}">
        <p14:creationId xmlns:p14="http://schemas.microsoft.com/office/powerpoint/2010/main" val="220225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88" y="1925321"/>
            <a:ext cx="3362652" cy="1222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</a:t>
            </a:r>
            <a:r>
              <a:rPr lang="zh-CN" altLang="en-US" sz="2800" b="1" dirty="0">
                <a:solidFill>
                  <a:srgbClr val="0000FF"/>
                </a:solidFill>
                <a:latin typeface="Trebuchet MS"/>
                <a:cs typeface="Trebuchet MS"/>
              </a:rPr>
              <a:t>贪婪搜索</a:t>
            </a:r>
            <a:r>
              <a:rPr lang="zh-CN" altLang="en-US" sz="2800" b="1" dirty="0">
                <a:latin typeface="Trebuchet MS"/>
                <a:cs typeface="Trebuchet MS"/>
              </a:rPr>
              <a:t>：每一步寻找最优划分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0022" y="2884677"/>
            <a:ext cx="668020" cy="942340"/>
          </a:xfrm>
          <a:custGeom>
            <a:avLst/>
            <a:gdLst/>
            <a:ahLst/>
            <a:cxnLst/>
            <a:rect l="l" t="t" r="r" b="b"/>
            <a:pathLst>
              <a:path w="668019" h="942339">
                <a:moveTo>
                  <a:pt x="18795" y="815721"/>
                </a:moveTo>
                <a:lnTo>
                  <a:pt x="0" y="942086"/>
                </a:lnTo>
                <a:lnTo>
                  <a:pt x="112394" y="881253"/>
                </a:lnTo>
                <a:lnTo>
                  <a:pt x="103506" y="875030"/>
                </a:lnTo>
                <a:lnTo>
                  <a:pt x="70230" y="875030"/>
                </a:lnTo>
                <a:lnTo>
                  <a:pt x="38988" y="853186"/>
                </a:lnTo>
                <a:lnTo>
                  <a:pt x="49952" y="837534"/>
                </a:lnTo>
                <a:lnTo>
                  <a:pt x="18795" y="815721"/>
                </a:lnTo>
                <a:close/>
              </a:path>
              <a:path w="668019" h="942339">
                <a:moveTo>
                  <a:pt x="49952" y="837534"/>
                </a:moveTo>
                <a:lnTo>
                  <a:pt x="38988" y="853186"/>
                </a:lnTo>
                <a:lnTo>
                  <a:pt x="70230" y="875030"/>
                </a:lnTo>
                <a:lnTo>
                  <a:pt x="81180" y="859398"/>
                </a:lnTo>
                <a:lnTo>
                  <a:pt x="49952" y="837534"/>
                </a:lnTo>
                <a:close/>
              </a:path>
              <a:path w="668019" h="942339">
                <a:moveTo>
                  <a:pt x="81180" y="859398"/>
                </a:moveTo>
                <a:lnTo>
                  <a:pt x="70230" y="875030"/>
                </a:lnTo>
                <a:lnTo>
                  <a:pt x="103506" y="875030"/>
                </a:lnTo>
                <a:lnTo>
                  <a:pt x="81180" y="859398"/>
                </a:lnTo>
                <a:close/>
              </a:path>
              <a:path w="668019" h="942339">
                <a:moveTo>
                  <a:pt x="636651" y="0"/>
                </a:moveTo>
                <a:lnTo>
                  <a:pt x="49952" y="837534"/>
                </a:lnTo>
                <a:lnTo>
                  <a:pt x="81180" y="859398"/>
                </a:lnTo>
                <a:lnTo>
                  <a:pt x="667892" y="21844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6674" y="2884677"/>
            <a:ext cx="668020" cy="942340"/>
          </a:xfrm>
          <a:custGeom>
            <a:avLst/>
            <a:gdLst/>
            <a:ahLst/>
            <a:cxnLst/>
            <a:rect l="l" t="t" r="r" b="b"/>
            <a:pathLst>
              <a:path w="664844" h="942339">
                <a:moveTo>
                  <a:pt x="583800" y="859210"/>
                </a:moveTo>
                <a:lnTo>
                  <a:pt x="552576" y="880999"/>
                </a:lnTo>
                <a:lnTo>
                  <a:pt x="664844" y="942086"/>
                </a:lnTo>
                <a:lnTo>
                  <a:pt x="654996" y="874903"/>
                </a:lnTo>
                <a:lnTo>
                  <a:pt x="594740" y="874903"/>
                </a:lnTo>
                <a:lnTo>
                  <a:pt x="583800" y="859210"/>
                </a:lnTo>
                <a:close/>
              </a:path>
              <a:path w="664844" h="942339">
                <a:moveTo>
                  <a:pt x="615062" y="837394"/>
                </a:moveTo>
                <a:lnTo>
                  <a:pt x="583800" y="859210"/>
                </a:lnTo>
                <a:lnTo>
                  <a:pt x="594740" y="874903"/>
                </a:lnTo>
                <a:lnTo>
                  <a:pt x="625982" y="853059"/>
                </a:lnTo>
                <a:lnTo>
                  <a:pt x="615062" y="837394"/>
                </a:lnTo>
                <a:close/>
              </a:path>
              <a:path w="664844" h="942339">
                <a:moveTo>
                  <a:pt x="646302" y="815594"/>
                </a:moveTo>
                <a:lnTo>
                  <a:pt x="615062" y="837394"/>
                </a:lnTo>
                <a:lnTo>
                  <a:pt x="625982" y="853059"/>
                </a:lnTo>
                <a:lnTo>
                  <a:pt x="594740" y="874903"/>
                </a:lnTo>
                <a:lnTo>
                  <a:pt x="654996" y="874903"/>
                </a:lnTo>
                <a:lnTo>
                  <a:pt x="646302" y="815594"/>
                </a:lnTo>
                <a:close/>
              </a:path>
              <a:path w="664844" h="942339">
                <a:moveTo>
                  <a:pt x="31241" y="0"/>
                </a:moveTo>
                <a:lnTo>
                  <a:pt x="0" y="21844"/>
                </a:lnTo>
                <a:lnTo>
                  <a:pt x="583800" y="859210"/>
                </a:lnTo>
                <a:lnTo>
                  <a:pt x="615062" y="837394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7879" y="2093649"/>
            <a:ext cx="1440326" cy="78671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79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8586" y="380085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586" y="380085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6717" y="383133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6717" y="383133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1514" y="2338020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2485" y="4962192"/>
            <a:ext cx="985519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3255" y="4962192"/>
            <a:ext cx="11239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5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24FB5264-CDC0-42A6-BBFE-6D47B61B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b="1" dirty="0">
                <a:solidFill>
                  <a:srgbClr val="FF0000"/>
                </a:solidFill>
              </a:rPr>
              <a:t>最优</a:t>
            </a:r>
            <a:r>
              <a:rPr lang="zh-CN" altLang="en-US" dirty="0"/>
              <a:t>决策树</a:t>
            </a:r>
          </a:p>
        </p:txBody>
      </p:sp>
    </p:spTree>
    <p:extLst>
      <p:ext uri="{BB962C8B-B14F-4D97-AF65-F5344CB8AC3E}">
        <p14:creationId xmlns:p14="http://schemas.microsoft.com/office/powerpoint/2010/main" val="87001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89" y="1925321"/>
            <a:ext cx="3434660" cy="1881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使用贪婪搜索：每一步寻找最优划分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什么是</a:t>
            </a:r>
            <a:r>
              <a:rPr lang="zh-CN" altLang="en-US" sz="2800" b="1" dirty="0">
                <a:solidFill>
                  <a:srgbClr val="0000FF"/>
                </a:solidFill>
                <a:latin typeface="Trebuchet MS"/>
                <a:cs typeface="Trebuchet MS"/>
              </a:rPr>
              <a:t>最优划分</a:t>
            </a:r>
            <a:r>
              <a:rPr lang="zh-CN" altLang="en-US" sz="2800" b="1" dirty="0">
                <a:latin typeface="Trebuchet MS"/>
                <a:cs typeface="Trebuchet MS"/>
              </a:rPr>
              <a:t>？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0022" y="2884677"/>
            <a:ext cx="668020" cy="942340"/>
          </a:xfrm>
          <a:custGeom>
            <a:avLst/>
            <a:gdLst/>
            <a:ahLst/>
            <a:cxnLst/>
            <a:rect l="l" t="t" r="r" b="b"/>
            <a:pathLst>
              <a:path w="668019" h="942339">
                <a:moveTo>
                  <a:pt x="18795" y="815721"/>
                </a:moveTo>
                <a:lnTo>
                  <a:pt x="0" y="942086"/>
                </a:lnTo>
                <a:lnTo>
                  <a:pt x="112394" y="881253"/>
                </a:lnTo>
                <a:lnTo>
                  <a:pt x="103506" y="875030"/>
                </a:lnTo>
                <a:lnTo>
                  <a:pt x="70230" y="875030"/>
                </a:lnTo>
                <a:lnTo>
                  <a:pt x="38988" y="853186"/>
                </a:lnTo>
                <a:lnTo>
                  <a:pt x="49952" y="837534"/>
                </a:lnTo>
                <a:lnTo>
                  <a:pt x="18795" y="815721"/>
                </a:lnTo>
                <a:close/>
              </a:path>
              <a:path w="668019" h="942339">
                <a:moveTo>
                  <a:pt x="49952" y="837534"/>
                </a:moveTo>
                <a:lnTo>
                  <a:pt x="38988" y="853186"/>
                </a:lnTo>
                <a:lnTo>
                  <a:pt x="70230" y="875030"/>
                </a:lnTo>
                <a:lnTo>
                  <a:pt x="81180" y="859398"/>
                </a:lnTo>
                <a:lnTo>
                  <a:pt x="49952" y="837534"/>
                </a:lnTo>
                <a:close/>
              </a:path>
              <a:path w="668019" h="942339">
                <a:moveTo>
                  <a:pt x="81180" y="859398"/>
                </a:moveTo>
                <a:lnTo>
                  <a:pt x="70230" y="875030"/>
                </a:lnTo>
                <a:lnTo>
                  <a:pt x="103506" y="875030"/>
                </a:lnTo>
                <a:lnTo>
                  <a:pt x="81180" y="859398"/>
                </a:lnTo>
                <a:close/>
              </a:path>
              <a:path w="668019" h="942339">
                <a:moveTo>
                  <a:pt x="636651" y="0"/>
                </a:moveTo>
                <a:lnTo>
                  <a:pt x="49952" y="837534"/>
                </a:lnTo>
                <a:lnTo>
                  <a:pt x="81180" y="859398"/>
                </a:lnTo>
                <a:lnTo>
                  <a:pt x="667892" y="21844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6674" y="2884677"/>
            <a:ext cx="664845" cy="942340"/>
          </a:xfrm>
          <a:custGeom>
            <a:avLst/>
            <a:gdLst/>
            <a:ahLst/>
            <a:cxnLst/>
            <a:rect l="l" t="t" r="r" b="b"/>
            <a:pathLst>
              <a:path w="664844" h="942339">
                <a:moveTo>
                  <a:pt x="583800" y="859210"/>
                </a:moveTo>
                <a:lnTo>
                  <a:pt x="552576" y="880999"/>
                </a:lnTo>
                <a:lnTo>
                  <a:pt x="664844" y="942086"/>
                </a:lnTo>
                <a:lnTo>
                  <a:pt x="654996" y="874903"/>
                </a:lnTo>
                <a:lnTo>
                  <a:pt x="594740" y="874903"/>
                </a:lnTo>
                <a:lnTo>
                  <a:pt x="583800" y="859210"/>
                </a:lnTo>
                <a:close/>
              </a:path>
              <a:path w="664844" h="942339">
                <a:moveTo>
                  <a:pt x="615062" y="837394"/>
                </a:moveTo>
                <a:lnTo>
                  <a:pt x="583800" y="859210"/>
                </a:lnTo>
                <a:lnTo>
                  <a:pt x="594740" y="874903"/>
                </a:lnTo>
                <a:lnTo>
                  <a:pt x="625982" y="853059"/>
                </a:lnTo>
                <a:lnTo>
                  <a:pt x="615062" y="837394"/>
                </a:lnTo>
                <a:close/>
              </a:path>
              <a:path w="664844" h="942339">
                <a:moveTo>
                  <a:pt x="646302" y="815594"/>
                </a:moveTo>
                <a:lnTo>
                  <a:pt x="615062" y="837394"/>
                </a:lnTo>
                <a:lnTo>
                  <a:pt x="625982" y="853059"/>
                </a:lnTo>
                <a:lnTo>
                  <a:pt x="594740" y="874903"/>
                </a:lnTo>
                <a:lnTo>
                  <a:pt x="654996" y="874903"/>
                </a:lnTo>
                <a:lnTo>
                  <a:pt x="646302" y="815594"/>
                </a:lnTo>
                <a:close/>
              </a:path>
              <a:path w="664844" h="942339">
                <a:moveTo>
                  <a:pt x="31241" y="0"/>
                </a:moveTo>
                <a:lnTo>
                  <a:pt x="0" y="21844"/>
                </a:lnTo>
                <a:lnTo>
                  <a:pt x="583800" y="859210"/>
                </a:lnTo>
                <a:lnTo>
                  <a:pt x="615062" y="837394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8586" y="380085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586" y="380085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6717" y="383133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6717" y="383133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2485" y="4962192"/>
            <a:ext cx="985519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3255" y="4962192"/>
            <a:ext cx="11239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5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24FB5264-CDC0-42A6-BBFE-6D47B61B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b="1" dirty="0">
                <a:solidFill>
                  <a:srgbClr val="FF0000"/>
                </a:solidFill>
              </a:rPr>
              <a:t>最优</a:t>
            </a:r>
            <a:r>
              <a:rPr lang="zh-CN" altLang="en-US" dirty="0"/>
              <a:t>决策树</a:t>
            </a: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AA832F84-255F-46CC-9DF9-9205037B8763}"/>
              </a:ext>
            </a:extLst>
          </p:cNvPr>
          <p:cNvSpPr/>
          <p:nvPr/>
        </p:nvSpPr>
        <p:spPr>
          <a:xfrm>
            <a:off x="1647879" y="2093649"/>
            <a:ext cx="1440326" cy="78671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79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1BC6227E-FF94-4283-AF28-B096E50A4133}"/>
              </a:ext>
            </a:extLst>
          </p:cNvPr>
          <p:cNvSpPr txBox="1"/>
          <p:nvPr/>
        </p:nvSpPr>
        <p:spPr>
          <a:xfrm>
            <a:off x="1691514" y="2338020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167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19631" y="1756666"/>
            <a:ext cx="3866707" cy="4509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800" b="1" spc="-15" dirty="0">
                <a:latin typeface="Trebuchet MS"/>
                <a:cs typeface="Trebuchet MS"/>
              </a:rPr>
              <a:t>K</a:t>
            </a:r>
            <a:r>
              <a:rPr lang="zh-CN" altLang="en-US" sz="2800" b="1" spc="-15" dirty="0">
                <a:latin typeface="Trebuchet MS"/>
                <a:cs typeface="Trebuchet MS"/>
              </a:rPr>
              <a:t>近邻：</a:t>
            </a:r>
            <a:endParaRPr lang="en-US" altLang="zh-CN" sz="2800" b="1" spc="-15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b="1" spc="-15" dirty="0">
                <a:latin typeface="Trebuchet MS"/>
                <a:cs typeface="Trebuchet MS"/>
              </a:rPr>
              <a:t>模型就是训练数据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b="1" spc="-15" dirty="0">
                <a:latin typeface="Trebuchet MS"/>
                <a:cs typeface="Trebuchet MS"/>
              </a:rPr>
              <a:t>拟合训练数据很快</a:t>
            </a:r>
            <a:endParaRPr lang="en-US" altLang="zh-CN" sz="2400" b="1" spc="-15" dirty="0">
              <a:latin typeface="Trebuchet MS"/>
              <a:cs typeface="Trebuchet MS"/>
            </a:endParaRPr>
          </a:p>
          <a:p>
            <a:pPr marL="8128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000" b="1" spc="-15" dirty="0">
                <a:latin typeface="Trebuchet MS"/>
                <a:cs typeface="Trebuchet MS"/>
              </a:rPr>
              <a:t>只是存储数据</a:t>
            </a:r>
            <a:endParaRPr sz="2000" dirty="0">
              <a:latin typeface="Trebuchet MS"/>
              <a:cs typeface="Trebuchet MS"/>
            </a:endParaRPr>
          </a:p>
          <a:p>
            <a:pPr marL="355600" marR="95885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b="1" spc="-5" dirty="0">
                <a:latin typeface="Trebuchet MS"/>
                <a:cs typeface="Trebuchet MS"/>
              </a:rPr>
              <a:t>预测比较慢</a:t>
            </a:r>
            <a:endParaRPr lang="en-US" altLang="zh-CN" sz="2400" b="1" spc="-5" dirty="0">
              <a:latin typeface="Trebuchet MS"/>
              <a:cs typeface="Trebuchet MS"/>
            </a:endParaRPr>
          </a:p>
          <a:p>
            <a:pPr marL="812800" marR="95885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000" b="1" spc="-5" dirty="0">
                <a:latin typeface="Trebuchet MS"/>
                <a:cs typeface="Trebuchet MS"/>
              </a:rPr>
              <a:t>需要计算大量的距离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2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b="1" spc="15" dirty="0">
                <a:latin typeface="Trebuchet MS"/>
                <a:cs typeface="Trebuchet MS"/>
              </a:rPr>
              <a:t>判定边界较灵活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6290" y="2182367"/>
            <a:ext cx="3773804" cy="2421890"/>
          </a:xfrm>
          <a:custGeom>
            <a:avLst/>
            <a:gdLst/>
            <a:ahLst/>
            <a:cxnLst/>
            <a:rect l="l" t="t" r="r" b="b"/>
            <a:pathLst>
              <a:path w="3773804" h="2421890">
                <a:moveTo>
                  <a:pt x="0" y="2421636"/>
                </a:moveTo>
                <a:lnTo>
                  <a:pt x="3773424" y="2421636"/>
                </a:lnTo>
                <a:lnTo>
                  <a:pt x="3773424" y="0"/>
                </a:lnTo>
                <a:lnTo>
                  <a:pt x="0" y="0"/>
                </a:lnTo>
                <a:lnTo>
                  <a:pt x="0" y="2421636"/>
                </a:lnTo>
                <a:close/>
              </a:path>
            </a:pathLst>
          </a:custGeom>
          <a:solidFill>
            <a:srgbClr val="7195B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6290" y="2182367"/>
            <a:ext cx="3773804" cy="2421890"/>
          </a:xfrm>
          <a:custGeom>
            <a:avLst/>
            <a:gdLst/>
            <a:ahLst/>
            <a:cxnLst/>
            <a:rect l="l" t="t" r="r" b="b"/>
            <a:pathLst>
              <a:path w="3773804" h="2421890">
                <a:moveTo>
                  <a:pt x="0" y="2421636"/>
                </a:moveTo>
                <a:lnTo>
                  <a:pt x="3773424" y="2421636"/>
                </a:lnTo>
                <a:lnTo>
                  <a:pt x="3773424" y="0"/>
                </a:lnTo>
                <a:lnTo>
                  <a:pt x="0" y="0"/>
                </a:lnTo>
                <a:lnTo>
                  <a:pt x="0" y="2421636"/>
                </a:lnTo>
                <a:close/>
              </a:path>
            </a:pathLst>
          </a:custGeom>
          <a:ln w="25908">
            <a:solidFill>
              <a:srgbClr val="7195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528" y="2172461"/>
            <a:ext cx="3776979" cy="2056130"/>
          </a:xfrm>
          <a:custGeom>
            <a:avLst/>
            <a:gdLst/>
            <a:ahLst/>
            <a:cxnLst/>
            <a:rect l="l" t="t" r="r" b="b"/>
            <a:pathLst>
              <a:path w="3776979" h="2056129">
                <a:moveTo>
                  <a:pt x="3776472" y="0"/>
                </a:moveTo>
                <a:lnTo>
                  <a:pt x="0" y="9143"/>
                </a:lnTo>
                <a:lnTo>
                  <a:pt x="3594" y="523875"/>
                </a:lnTo>
                <a:lnTo>
                  <a:pt x="229844" y="612901"/>
                </a:lnTo>
                <a:lnTo>
                  <a:pt x="408609" y="663956"/>
                </a:lnTo>
                <a:lnTo>
                  <a:pt x="676783" y="778890"/>
                </a:lnTo>
                <a:lnTo>
                  <a:pt x="842772" y="830071"/>
                </a:lnTo>
                <a:lnTo>
                  <a:pt x="983234" y="881126"/>
                </a:lnTo>
                <a:lnTo>
                  <a:pt x="1220216" y="978026"/>
                </a:lnTo>
                <a:lnTo>
                  <a:pt x="1468501" y="1136523"/>
                </a:lnTo>
                <a:lnTo>
                  <a:pt x="1570609" y="1187577"/>
                </a:lnTo>
                <a:lnTo>
                  <a:pt x="1698244" y="1264158"/>
                </a:lnTo>
                <a:lnTo>
                  <a:pt x="1807210" y="1417827"/>
                </a:lnTo>
                <a:lnTo>
                  <a:pt x="1875409" y="1533906"/>
                </a:lnTo>
                <a:lnTo>
                  <a:pt x="2043049" y="1660017"/>
                </a:lnTo>
                <a:lnTo>
                  <a:pt x="2235454" y="1718310"/>
                </a:lnTo>
                <a:lnTo>
                  <a:pt x="2482469" y="1913763"/>
                </a:lnTo>
                <a:lnTo>
                  <a:pt x="2543556" y="1931796"/>
                </a:lnTo>
                <a:lnTo>
                  <a:pt x="2719832" y="1953768"/>
                </a:lnTo>
                <a:lnTo>
                  <a:pt x="2847467" y="1979295"/>
                </a:lnTo>
                <a:lnTo>
                  <a:pt x="3320034" y="2004821"/>
                </a:lnTo>
                <a:lnTo>
                  <a:pt x="3498723" y="2055876"/>
                </a:lnTo>
                <a:lnTo>
                  <a:pt x="3772916" y="2055876"/>
                </a:lnTo>
                <a:lnTo>
                  <a:pt x="3773399" y="1902112"/>
                </a:lnTo>
                <a:lnTo>
                  <a:pt x="3773778" y="1748140"/>
                </a:lnTo>
                <a:lnTo>
                  <a:pt x="3774069" y="1593998"/>
                </a:lnTo>
                <a:lnTo>
                  <a:pt x="3774354" y="1388272"/>
                </a:lnTo>
                <a:lnTo>
                  <a:pt x="3775038" y="663956"/>
                </a:lnTo>
                <a:lnTo>
                  <a:pt x="3775407" y="410480"/>
                </a:lnTo>
                <a:lnTo>
                  <a:pt x="3775725" y="256390"/>
                </a:lnTo>
                <a:lnTo>
                  <a:pt x="3776136" y="102484"/>
                </a:lnTo>
                <a:lnTo>
                  <a:pt x="3776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767" y="2173224"/>
            <a:ext cx="3776979" cy="2056130"/>
          </a:xfrm>
          <a:custGeom>
            <a:avLst/>
            <a:gdLst/>
            <a:ahLst/>
            <a:cxnLst/>
            <a:rect l="l" t="t" r="r" b="b"/>
            <a:pathLst>
              <a:path w="3776979" h="2056129">
                <a:moveTo>
                  <a:pt x="3776472" y="0"/>
                </a:moveTo>
                <a:lnTo>
                  <a:pt x="0" y="9143"/>
                </a:lnTo>
                <a:lnTo>
                  <a:pt x="3594" y="523875"/>
                </a:lnTo>
                <a:lnTo>
                  <a:pt x="229844" y="612901"/>
                </a:lnTo>
                <a:lnTo>
                  <a:pt x="408609" y="663956"/>
                </a:lnTo>
                <a:lnTo>
                  <a:pt x="676783" y="778890"/>
                </a:lnTo>
                <a:lnTo>
                  <a:pt x="842772" y="830071"/>
                </a:lnTo>
                <a:lnTo>
                  <a:pt x="983234" y="881126"/>
                </a:lnTo>
                <a:lnTo>
                  <a:pt x="1220216" y="978026"/>
                </a:lnTo>
                <a:lnTo>
                  <a:pt x="1468501" y="1136523"/>
                </a:lnTo>
                <a:lnTo>
                  <a:pt x="1570609" y="1187577"/>
                </a:lnTo>
                <a:lnTo>
                  <a:pt x="1698244" y="1264158"/>
                </a:lnTo>
                <a:lnTo>
                  <a:pt x="1807210" y="1417827"/>
                </a:lnTo>
                <a:lnTo>
                  <a:pt x="1875409" y="1533906"/>
                </a:lnTo>
                <a:lnTo>
                  <a:pt x="2043049" y="1660017"/>
                </a:lnTo>
                <a:lnTo>
                  <a:pt x="2235454" y="1718309"/>
                </a:lnTo>
                <a:lnTo>
                  <a:pt x="2482469" y="1913763"/>
                </a:lnTo>
                <a:lnTo>
                  <a:pt x="2543556" y="1931796"/>
                </a:lnTo>
                <a:lnTo>
                  <a:pt x="2719832" y="1953768"/>
                </a:lnTo>
                <a:lnTo>
                  <a:pt x="2847467" y="1979295"/>
                </a:lnTo>
                <a:lnTo>
                  <a:pt x="3320034" y="2004821"/>
                </a:lnTo>
                <a:lnTo>
                  <a:pt x="3498723" y="2055876"/>
                </a:lnTo>
                <a:lnTo>
                  <a:pt x="3772916" y="2055876"/>
                </a:lnTo>
                <a:lnTo>
                  <a:pt x="3773399" y="1902112"/>
                </a:lnTo>
                <a:lnTo>
                  <a:pt x="3773778" y="1748140"/>
                </a:lnTo>
                <a:lnTo>
                  <a:pt x="3774069" y="1593998"/>
                </a:lnTo>
                <a:lnTo>
                  <a:pt x="3774354" y="1388272"/>
                </a:lnTo>
                <a:lnTo>
                  <a:pt x="3775038" y="663956"/>
                </a:lnTo>
                <a:lnTo>
                  <a:pt x="3775407" y="410480"/>
                </a:lnTo>
                <a:lnTo>
                  <a:pt x="3775725" y="256390"/>
                </a:lnTo>
                <a:lnTo>
                  <a:pt x="3776136" y="102484"/>
                </a:lnTo>
                <a:lnTo>
                  <a:pt x="3776472" y="0"/>
                </a:lnTo>
                <a:close/>
              </a:path>
            </a:pathLst>
          </a:custGeom>
          <a:solidFill>
            <a:srgbClr val="C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767" y="2173224"/>
            <a:ext cx="3776979" cy="2056130"/>
          </a:xfrm>
          <a:custGeom>
            <a:avLst/>
            <a:gdLst/>
            <a:ahLst/>
            <a:cxnLst/>
            <a:rect l="l" t="t" r="r" b="b"/>
            <a:pathLst>
              <a:path w="3776979" h="2056129">
                <a:moveTo>
                  <a:pt x="0" y="9143"/>
                </a:moveTo>
                <a:lnTo>
                  <a:pt x="3776472" y="0"/>
                </a:lnTo>
                <a:lnTo>
                  <a:pt x="3776297" y="51229"/>
                </a:lnTo>
                <a:lnTo>
                  <a:pt x="3776136" y="102484"/>
                </a:lnTo>
                <a:lnTo>
                  <a:pt x="3775988" y="153763"/>
                </a:lnTo>
                <a:lnTo>
                  <a:pt x="3775851" y="205066"/>
                </a:lnTo>
                <a:lnTo>
                  <a:pt x="3775725" y="256390"/>
                </a:lnTo>
                <a:lnTo>
                  <a:pt x="3775609" y="307735"/>
                </a:lnTo>
                <a:lnTo>
                  <a:pt x="3775504" y="359098"/>
                </a:lnTo>
                <a:lnTo>
                  <a:pt x="3775407" y="410480"/>
                </a:lnTo>
                <a:lnTo>
                  <a:pt x="3775318" y="461877"/>
                </a:lnTo>
                <a:lnTo>
                  <a:pt x="3775237" y="513290"/>
                </a:lnTo>
                <a:lnTo>
                  <a:pt x="3775163" y="564716"/>
                </a:lnTo>
                <a:lnTo>
                  <a:pt x="3775095" y="616154"/>
                </a:lnTo>
                <a:lnTo>
                  <a:pt x="3775033" y="667603"/>
                </a:lnTo>
                <a:lnTo>
                  <a:pt x="3774976" y="719062"/>
                </a:lnTo>
                <a:lnTo>
                  <a:pt x="3774922" y="770529"/>
                </a:lnTo>
                <a:lnTo>
                  <a:pt x="3774872" y="822002"/>
                </a:lnTo>
                <a:lnTo>
                  <a:pt x="3774825" y="873481"/>
                </a:lnTo>
                <a:lnTo>
                  <a:pt x="3774780" y="924965"/>
                </a:lnTo>
                <a:lnTo>
                  <a:pt x="3774736" y="976450"/>
                </a:lnTo>
                <a:lnTo>
                  <a:pt x="3774694" y="1027937"/>
                </a:lnTo>
                <a:lnTo>
                  <a:pt x="3774651" y="1079425"/>
                </a:lnTo>
                <a:lnTo>
                  <a:pt x="3774607" y="1130910"/>
                </a:lnTo>
                <a:lnTo>
                  <a:pt x="3774562" y="1182394"/>
                </a:lnTo>
                <a:lnTo>
                  <a:pt x="3774515" y="1233873"/>
                </a:lnTo>
                <a:lnTo>
                  <a:pt x="3774465" y="1285346"/>
                </a:lnTo>
                <a:lnTo>
                  <a:pt x="3774411" y="1336813"/>
                </a:lnTo>
                <a:lnTo>
                  <a:pt x="3774354" y="1388272"/>
                </a:lnTo>
                <a:lnTo>
                  <a:pt x="3774292" y="1439721"/>
                </a:lnTo>
                <a:lnTo>
                  <a:pt x="3774224" y="1491159"/>
                </a:lnTo>
                <a:lnTo>
                  <a:pt x="3774150" y="1542585"/>
                </a:lnTo>
                <a:lnTo>
                  <a:pt x="3774069" y="1593998"/>
                </a:lnTo>
                <a:lnTo>
                  <a:pt x="3773980" y="1645395"/>
                </a:lnTo>
                <a:lnTo>
                  <a:pt x="3773883" y="1696777"/>
                </a:lnTo>
                <a:lnTo>
                  <a:pt x="3773778" y="1748140"/>
                </a:lnTo>
                <a:lnTo>
                  <a:pt x="3773662" y="1799485"/>
                </a:lnTo>
                <a:lnTo>
                  <a:pt x="3773536" y="1850809"/>
                </a:lnTo>
                <a:lnTo>
                  <a:pt x="3773399" y="1902112"/>
                </a:lnTo>
                <a:lnTo>
                  <a:pt x="3773251" y="1953391"/>
                </a:lnTo>
                <a:lnTo>
                  <a:pt x="3773090" y="2004646"/>
                </a:lnTo>
                <a:lnTo>
                  <a:pt x="3772916" y="2055876"/>
                </a:lnTo>
                <a:lnTo>
                  <a:pt x="3652012" y="2055876"/>
                </a:lnTo>
                <a:lnTo>
                  <a:pt x="3498723" y="2055876"/>
                </a:lnTo>
                <a:lnTo>
                  <a:pt x="3320034" y="2004821"/>
                </a:lnTo>
                <a:lnTo>
                  <a:pt x="2847467" y="1979295"/>
                </a:lnTo>
                <a:lnTo>
                  <a:pt x="2719832" y="1953768"/>
                </a:lnTo>
                <a:lnTo>
                  <a:pt x="2543556" y="1931796"/>
                </a:lnTo>
                <a:lnTo>
                  <a:pt x="2482469" y="1913763"/>
                </a:lnTo>
                <a:lnTo>
                  <a:pt x="2235454" y="1718309"/>
                </a:lnTo>
                <a:lnTo>
                  <a:pt x="2043049" y="1660017"/>
                </a:lnTo>
                <a:lnTo>
                  <a:pt x="1875409" y="1533906"/>
                </a:lnTo>
                <a:lnTo>
                  <a:pt x="1807210" y="1417827"/>
                </a:lnTo>
                <a:lnTo>
                  <a:pt x="1698244" y="1264158"/>
                </a:lnTo>
                <a:lnTo>
                  <a:pt x="1570609" y="1187577"/>
                </a:lnTo>
                <a:lnTo>
                  <a:pt x="1468501" y="1136523"/>
                </a:lnTo>
                <a:lnTo>
                  <a:pt x="1220216" y="978026"/>
                </a:lnTo>
                <a:lnTo>
                  <a:pt x="983234" y="881126"/>
                </a:lnTo>
                <a:lnTo>
                  <a:pt x="842772" y="830071"/>
                </a:lnTo>
                <a:lnTo>
                  <a:pt x="676783" y="778890"/>
                </a:lnTo>
                <a:lnTo>
                  <a:pt x="408609" y="663956"/>
                </a:lnTo>
                <a:lnTo>
                  <a:pt x="229844" y="612901"/>
                </a:lnTo>
                <a:lnTo>
                  <a:pt x="3594" y="523875"/>
                </a:lnTo>
                <a:lnTo>
                  <a:pt x="3235" y="472401"/>
                </a:lnTo>
                <a:lnTo>
                  <a:pt x="2876" y="420928"/>
                </a:lnTo>
                <a:lnTo>
                  <a:pt x="2516" y="369455"/>
                </a:lnTo>
                <a:lnTo>
                  <a:pt x="2157" y="317982"/>
                </a:lnTo>
                <a:lnTo>
                  <a:pt x="1797" y="266509"/>
                </a:lnTo>
                <a:lnTo>
                  <a:pt x="1437" y="215036"/>
                </a:lnTo>
                <a:lnTo>
                  <a:pt x="1077" y="163563"/>
                </a:lnTo>
                <a:lnTo>
                  <a:pt x="717" y="112090"/>
                </a:lnTo>
                <a:lnTo>
                  <a:pt x="358" y="60617"/>
                </a:lnTo>
                <a:lnTo>
                  <a:pt x="0" y="9143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993" y="2182368"/>
            <a:ext cx="78105" cy="2427605"/>
          </a:xfrm>
          <a:custGeom>
            <a:avLst/>
            <a:gdLst/>
            <a:ahLst/>
            <a:cxnLst/>
            <a:rect l="l" t="t" r="r" b="b"/>
            <a:pathLst>
              <a:path w="78105" h="2427604">
                <a:moveTo>
                  <a:pt x="51803" y="64770"/>
                </a:moveTo>
                <a:lnTo>
                  <a:pt x="25895" y="64770"/>
                </a:lnTo>
                <a:lnTo>
                  <a:pt x="28790" y="2427097"/>
                </a:lnTo>
                <a:lnTo>
                  <a:pt x="54698" y="2427097"/>
                </a:lnTo>
                <a:lnTo>
                  <a:pt x="51803" y="64770"/>
                </a:lnTo>
                <a:close/>
              </a:path>
              <a:path w="78105" h="2427604">
                <a:moveTo>
                  <a:pt x="38773" y="0"/>
                </a:moveTo>
                <a:lnTo>
                  <a:pt x="0" y="77724"/>
                </a:lnTo>
                <a:lnTo>
                  <a:pt x="25911" y="77724"/>
                </a:lnTo>
                <a:lnTo>
                  <a:pt x="25895" y="64770"/>
                </a:lnTo>
                <a:lnTo>
                  <a:pt x="71232" y="64770"/>
                </a:lnTo>
                <a:lnTo>
                  <a:pt x="38773" y="0"/>
                </a:lnTo>
                <a:close/>
              </a:path>
              <a:path w="78105" h="2427604">
                <a:moveTo>
                  <a:pt x="71232" y="64770"/>
                </a:moveTo>
                <a:lnTo>
                  <a:pt x="51803" y="64770"/>
                </a:lnTo>
                <a:lnTo>
                  <a:pt x="51819" y="77724"/>
                </a:lnTo>
                <a:lnTo>
                  <a:pt x="77724" y="77724"/>
                </a:lnTo>
                <a:lnTo>
                  <a:pt x="71232" y="6477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596" y="4572509"/>
            <a:ext cx="3787140" cy="78105"/>
          </a:xfrm>
          <a:custGeom>
            <a:avLst/>
            <a:gdLst/>
            <a:ahLst/>
            <a:cxnLst/>
            <a:rect l="l" t="t" r="r" b="b"/>
            <a:pathLst>
              <a:path w="3787140" h="78104">
                <a:moveTo>
                  <a:pt x="3709229" y="51790"/>
                </a:moveTo>
                <a:lnTo>
                  <a:pt x="3709187" y="77723"/>
                </a:lnTo>
                <a:lnTo>
                  <a:pt x="3761258" y="51815"/>
                </a:lnTo>
                <a:lnTo>
                  <a:pt x="3722141" y="51815"/>
                </a:lnTo>
                <a:lnTo>
                  <a:pt x="3709229" y="51790"/>
                </a:lnTo>
                <a:close/>
              </a:path>
              <a:path w="3787140" h="78104">
                <a:moveTo>
                  <a:pt x="3709272" y="25882"/>
                </a:moveTo>
                <a:lnTo>
                  <a:pt x="3709229" y="51790"/>
                </a:lnTo>
                <a:lnTo>
                  <a:pt x="3722141" y="51815"/>
                </a:lnTo>
                <a:lnTo>
                  <a:pt x="3722268" y="25907"/>
                </a:lnTo>
                <a:lnTo>
                  <a:pt x="3709272" y="25882"/>
                </a:lnTo>
                <a:close/>
              </a:path>
              <a:path w="3787140" h="78104">
                <a:moveTo>
                  <a:pt x="3709314" y="0"/>
                </a:moveTo>
                <a:lnTo>
                  <a:pt x="3709272" y="25882"/>
                </a:lnTo>
                <a:lnTo>
                  <a:pt x="3722268" y="25907"/>
                </a:lnTo>
                <a:lnTo>
                  <a:pt x="3722141" y="51815"/>
                </a:lnTo>
                <a:lnTo>
                  <a:pt x="3761258" y="51815"/>
                </a:lnTo>
                <a:lnTo>
                  <a:pt x="3787038" y="38988"/>
                </a:lnTo>
                <a:lnTo>
                  <a:pt x="3709314" y="0"/>
                </a:lnTo>
                <a:close/>
              </a:path>
              <a:path w="3787140" h="78104">
                <a:moveTo>
                  <a:pt x="50" y="18541"/>
                </a:moveTo>
                <a:lnTo>
                  <a:pt x="0" y="44449"/>
                </a:lnTo>
                <a:lnTo>
                  <a:pt x="3709229" y="51790"/>
                </a:lnTo>
                <a:lnTo>
                  <a:pt x="3709272" y="25882"/>
                </a:lnTo>
                <a:lnTo>
                  <a:pt x="50" y="18541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3652" y="2721101"/>
            <a:ext cx="143256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8553" y="2999994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5" h="137160">
                <a:moveTo>
                  <a:pt x="69341" y="0"/>
                </a:moveTo>
                <a:lnTo>
                  <a:pt x="42326" y="5393"/>
                </a:lnTo>
                <a:lnTo>
                  <a:pt x="20288" y="20097"/>
                </a:lnTo>
                <a:lnTo>
                  <a:pt x="5441" y="41898"/>
                </a:lnTo>
                <a:lnTo>
                  <a:pt x="0" y="68580"/>
                </a:lnTo>
                <a:lnTo>
                  <a:pt x="5441" y="95261"/>
                </a:lnTo>
                <a:lnTo>
                  <a:pt x="20288" y="117062"/>
                </a:lnTo>
                <a:lnTo>
                  <a:pt x="42326" y="131766"/>
                </a:lnTo>
                <a:lnTo>
                  <a:pt x="69341" y="137160"/>
                </a:lnTo>
                <a:lnTo>
                  <a:pt x="96357" y="131766"/>
                </a:lnTo>
                <a:lnTo>
                  <a:pt x="118395" y="117062"/>
                </a:lnTo>
                <a:lnTo>
                  <a:pt x="133242" y="95261"/>
                </a:lnTo>
                <a:lnTo>
                  <a:pt x="138684" y="68580"/>
                </a:lnTo>
                <a:lnTo>
                  <a:pt x="133242" y="41898"/>
                </a:lnTo>
                <a:lnTo>
                  <a:pt x="118395" y="20097"/>
                </a:lnTo>
                <a:lnTo>
                  <a:pt x="96357" y="5393"/>
                </a:lnTo>
                <a:lnTo>
                  <a:pt x="69341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8553" y="2999994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5" h="137160">
                <a:moveTo>
                  <a:pt x="0" y="68580"/>
                </a:moveTo>
                <a:lnTo>
                  <a:pt x="5441" y="41898"/>
                </a:lnTo>
                <a:lnTo>
                  <a:pt x="20288" y="20097"/>
                </a:lnTo>
                <a:lnTo>
                  <a:pt x="42326" y="5393"/>
                </a:lnTo>
                <a:lnTo>
                  <a:pt x="69341" y="0"/>
                </a:lnTo>
                <a:lnTo>
                  <a:pt x="96357" y="5393"/>
                </a:lnTo>
                <a:lnTo>
                  <a:pt x="118395" y="20097"/>
                </a:lnTo>
                <a:lnTo>
                  <a:pt x="133242" y="41898"/>
                </a:lnTo>
                <a:lnTo>
                  <a:pt x="138684" y="68580"/>
                </a:lnTo>
                <a:lnTo>
                  <a:pt x="133242" y="95261"/>
                </a:lnTo>
                <a:lnTo>
                  <a:pt x="118395" y="117062"/>
                </a:lnTo>
                <a:lnTo>
                  <a:pt x="96357" y="131766"/>
                </a:lnTo>
                <a:lnTo>
                  <a:pt x="69341" y="137160"/>
                </a:lnTo>
                <a:lnTo>
                  <a:pt x="42326" y="131766"/>
                </a:lnTo>
                <a:lnTo>
                  <a:pt x="20288" y="117062"/>
                </a:lnTo>
                <a:lnTo>
                  <a:pt x="5441" y="95261"/>
                </a:lnTo>
                <a:lnTo>
                  <a:pt x="0" y="68580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5504" y="2306575"/>
            <a:ext cx="144779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9779" y="2306575"/>
            <a:ext cx="144780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7188" y="2399538"/>
            <a:ext cx="144780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3279" y="2628138"/>
            <a:ext cx="144780" cy="144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9779" y="3364229"/>
            <a:ext cx="144780" cy="143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1572" y="387324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68579" y="0"/>
                </a:moveTo>
                <a:lnTo>
                  <a:pt x="41898" y="5393"/>
                </a:lnTo>
                <a:lnTo>
                  <a:pt x="20097" y="20097"/>
                </a:lnTo>
                <a:lnTo>
                  <a:pt x="5393" y="41898"/>
                </a:lnTo>
                <a:lnTo>
                  <a:pt x="0" y="68580"/>
                </a:lnTo>
                <a:lnTo>
                  <a:pt x="5393" y="95261"/>
                </a:lnTo>
                <a:lnTo>
                  <a:pt x="20097" y="117062"/>
                </a:lnTo>
                <a:lnTo>
                  <a:pt x="41898" y="131766"/>
                </a:lnTo>
                <a:lnTo>
                  <a:pt x="68579" y="137160"/>
                </a:lnTo>
                <a:lnTo>
                  <a:pt x="95261" y="131766"/>
                </a:lnTo>
                <a:lnTo>
                  <a:pt x="117062" y="117062"/>
                </a:lnTo>
                <a:lnTo>
                  <a:pt x="131766" y="95261"/>
                </a:lnTo>
                <a:lnTo>
                  <a:pt x="137159" y="68580"/>
                </a:lnTo>
                <a:lnTo>
                  <a:pt x="131766" y="41898"/>
                </a:lnTo>
                <a:lnTo>
                  <a:pt x="117062" y="20097"/>
                </a:lnTo>
                <a:lnTo>
                  <a:pt x="95261" y="5393"/>
                </a:lnTo>
                <a:lnTo>
                  <a:pt x="68579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1572" y="387324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68580"/>
                </a:moveTo>
                <a:lnTo>
                  <a:pt x="5393" y="41898"/>
                </a:lnTo>
                <a:lnTo>
                  <a:pt x="20097" y="20097"/>
                </a:lnTo>
                <a:lnTo>
                  <a:pt x="41898" y="5393"/>
                </a:lnTo>
                <a:lnTo>
                  <a:pt x="68579" y="0"/>
                </a:lnTo>
                <a:lnTo>
                  <a:pt x="95261" y="5393"/>
                </a:lnTo>
                <a:lnTo>
                  <a:pt x="117062" y="20097"/>
                </a:lnTo>
                <a:lnTo>
                  <a:pt x="131766" y="41898"/>
                </a:lnTo>
                <a:lnTo>
                  <a:pt x="137159" y="68580"/>
                </a:lnTo>
                <a:lnTo>
                  <a:pt x="131766" y="95261"/>
                </a:lnTo>
                <a:lnTo>
                  <a:pt x="117062" y="117062"/>
                </a:lnTo>
                <a:lnTo>
                  <a:pt x="95261" y="131766"/>
                </a:lnTo>
                <a:lnTo>
                  <a:pt x="68579" y="137160"/>
                </a:lnTo>
                <a:lnTo>
                  <a:pt x="41898" y="131766"/>
                </a:lnTo>
                <a:lnTo>
                  <a:pt x="20097" y="117062"/>
                </a:lnTo>
                <a:lnTo>
                  <a:pt x="5393" y="95261"/>
                </a:lnTo>
                <a:lnTo>
                  <a:pt x="0" y="68580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6329" y="4149090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69342" y="0"/>
                </a:moveTo>
                <a:lnTo>
                  <a:pt x="42326" y="5393"/>
                </a:lnTo>
                <a:lnTo>
                  <a:pt x="20288" y="20097"/>
                </a:lnTo>
                <a:lnTo>
                  <a:pt x="5441" y="41898"/>
                </a:lnTo>
                <a:lnTo>
                  <a:pt x="0" y="68580"/>
                </a:lnTo>
                <a:lnTo>
                  <a:pt x="5441" y="95261"/>
                </a:lnTo>
                <a:lnTo>
                  <a:pt x="20288" y="117062"/>
                </a:lnTo>
                <a:lnTo>
                  <a:pt x="42326" y="131766"/>
                </a:lnTo>
                <a:lnTo>
                  <a:pt x="69342" y="137160"/>
                </a:lnTo>
                <a:lnTo>
                  <a:pt x="96357" y="131766"/>
                </a:lnTo>
                <a:lnTo>
                  <a:pt x="118395" y="117062"/>
                </a:lnTo>
                <a:lnTo>
                  <a:pt x="133242" y="95261"/>
                </a:lnTo>
                <a:lnTo>
                  <a:pt x="138684" y="68580"/>
                </a:lnTo>
                <a:lnTo>
                  <a:pt x="133242" y="41898"/>
                </a:lnTo>
                <a:lnTo>
                  <a:pt x="118395" y="20097"/>
                </a:lnTo>
                <a:lnTo>
                  <a:pt x="96357" y="5393"/>
                </a:lnTo>
                <a:lnTo>
                  <a:pt x="69342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86329" y="4149090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0" y="68580"/>
                </a:moveTo>
                <a:lnTo>
                  <a:pt x="5441" y="41898"/>
                </a:lnTo>
                <a:lnTo>
                  <a:pt x="20288" y="20097"/>
                </a:lnTo>
                <a:lnTo>
                  <a:pt x="42326" y="5393"/>
                </a:lnTo>
                <a:lnTo>
                  <a:pt x="69342" y="0"/>
                </a:lnTo>
                <a:lnTo>
                  <a:pt x="96357" y="5393"/>
                </a:lnTo>
                <a:lnTo>
                  <a:pt x="118395" y="20097"/>
                </a:lnTo>
                <a:lnTo>
                  <a:pt x="133242" y="41898"/>
                </a:lnTo>
                <a:lnTo>
                  <a:pt x="138684" y="68580"/>
                </a:lnTo>
                <a:lnTo>
                  <a:pt x="133242" y="95261"/>
                </a:lnTo>
                <a:lnTo>
                  <a:pt x="118395" y="117062"/>
                </a:lnTo>
                <a:lnTo>
                  <a:pt x="96357" y="131766"/>
                </a:lnTo>
                <a:lnTo>
                  <a:pt x="69342" y="137160"/>
                </a:lnTo>
                <a:lnTo>
                  <a:pt x="42326" y="131766"/>
                </a:lnTo>
                <a:lnTo>
                  <a:pt x="20288" y="117062"/>
                </a:lnTo>
                <a:lnTo>
                  <a:pt x="5441" y="95261"/>
                </a:lnTo>
                <a:lnTo>
                  <a:pt x="0" y="68580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6700" y="4240530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60" h="139064">
                <a:moveTo>
                  <a:pt x="68579" y="0"/>
                </a:moveTo>
                <a:lnTo>
                  <a:pt x="41898" y="5441"/>
                </a:lnTo>
                <a:lnTo>
                  <a:pt x="20097" y="20288"/>
                </a:lnTo>
                <a:lnTo>
                  <a:pt x="5393" y="42326"/>
                </a:lnTo>
                <a:lnTo>
                  <a:pt x="0" y="69342"/>
                </a:lnTo>
                <a:lnTo>
                  <a:pt x="5393" y="96357"/>
                </a:lnTo>
                <a:lnTo>
                  <a:pt x="20097" y="118395"/>
                </a:lnTo>
                <a:lnTo>
                  <a:pt x="41898" y="133242"/>
                </a:lnTo>
                <a:lnTo>
                  <a:pt x="68579" y="138684"/>
                </a:lnTo>
                <a:lnTo>
                  <a:pt x="95261" y="133242"/>
                </a:lnTo>
                <a:lnTo>
                  <a:pt x="117062" y="118395"/>
                </a:lnTo>
                <a:lnTo>
                  <a:pt x="131766" y="96357"/>
                </a:lnTo>
                <a:lnTo>
                  <a:pt x="137160" y="69342"/>
                </a:lnTo>
                <a:lnTo>
                  <a:pt x="131766" y="42326"/>
                </a:lnTo>
                <a:lnTo>
                  <a:pt x="117062" y="20288"/>
                </a:lnTo>
                <a:lnTo>
                  <a:pt x="95261" y="5441"/>
                </a:lnTo>
                <a:lnTo>
                  <a:pt x="68579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6700" y="4240530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60" h="139064">
                <a:moveTo>
                  <a:pt x="0" y="69342"/>
                </a:moveTo>
                <a:lnTo>
                  <a:pt x="5393" y="42326"/>
                </a:lnTo>
                <a:lnTo>
                  <a:pt x="20097" y="20288"/>
                </a:lnTo>
                <a:lnTo>
                  <a:pt x="41898" y="5441"/>
                </a:lnTo>
                <a:lnTo>
                  <a:pt x="68579" y="0"/>
                </a:lnTo>
                <a:lnTo>
                  <a:pt x="95261" y="5441"/>
                </a:lnTo>
                <a:lnTo>
                  <a:pt x="117062" y="20288"/>
                </a:lnTo>
                <a:lnTo>
                  <a:pt x="131766" y="42326"/>
                </a:lnTo>
                <a:lnTo>
                  <a:pt x="137160" y="69342"/>
                </a:lnTo>
                <a:lnTo>
                  <a:pt x="131766" y="96357"/>
                </a:lnTo>
                <a:lnTo>
                  <a:pt x="117062" y="118395"/>
                </a:lnTo>
                <a:lnTo>
                  <a:pt x="95261" y="133242"/>
                </a:lnTo>
                <a:lnTo>
                  <a:pt x="68579" y="138684"/>
                </a:lnTo>
                <a:lnTo>
                  <a:pt x="41898" y="133242"/>
                </a:lnTo>
                <a:lnTo>
                  <a:pt x="20097" y="118395"/>
                </a:lnTo>
                <a:lnTo>
                  <a:pt x="5393" y="96357"/>
                </a:lnTo>
                <a:lnTo>
                  <a:pt x="0" y="69342"/>
                </a:lnTo>
                <a:close/>
              </a:path>
            </a:pathLst>
          </a:custGeom>
          <a:ln w="6095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3980" y="3228595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59" h="139064">
                <a:moveTo>
                  <a:pt x="68579" y="0"/>
                </a:moveTo>
                <a:lnTo>
                  <a:pt x="41898" y="5441"/>
                </a:lnTo>
                <a:lnTo>
                  <a:pt x="20097" y="20288"/>
                </a:lnTo>
                <a:lnTo>
                  <a:pt x="5393" y="42326"/>
                </a:lnTo>
                <a:lnTo>
                  <a:pt x="0" y="69342"/>
                </a:lnTo>
                <a:lnTo>
                  <a:pt x="5393" y="96357"/>
                </a:lnTo>
                <a:lnTo>
                  <a:pt x="20097" y="118395"/>
                </a:lnTo>
                <a:lnTo>
                  <a:pt x="41898" y="133242"/>
                </a:lnTo>
                <a:lnTo>
                  <a:pt x="68579" y="138683"/>
                </a:lnTo>
                <a:lnTo>
                  <a:pt x="95261" y="133242"/>
                </a:lnTo>
                <a:lnTo>
                  <a:pt x="117062" y="118395"/>
                </a:lnTo>
                <a:lnTo>
                  <a:pt x="131766" y="96357"/>
                </a:lnTo>
                <a:lnTo>
                  <a:pt x="137159" y="69342"/>
                </a:lnTo>
                <a:lnTo>
                  <a:pt x="131766" y="42326"/>
                </a:lnTo>
                <a:lnTo>
                  <a:pt x="117062" y="20288"/>
                </a:lnTo>
                <a:lnTo>
                  <a:pt x="95261" y="5441"/>
                </a:lnTo>
                <a:lnTo>
                  <a:pt x="68579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3980" y="3228595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59" h="139064">
                <a:moveTo>
                  <a:pt x="0" y="69342"/>
                </a:moveTo>
                <a:lnTo>
                  <a:pt x="5393" y="42326"/>
                </a:lnTo>
                <a:lnTo>
                  <a:pt x="20097" y="20288"/>
                </a:lnTo>
                <a:lnTo>
                  <a:pt x="41898" y="5441"/>
                </a:lnTo>
                <a:lnTo>
                  <a:pt x="68579" y="0"/>
                </a:lnTo>
                <a:lnTo>
                  <a:pt x="95261" y="5441"/>
                </a:lnTo>
                <a:lnTo>
                  <a:pt x="117062" y="20288"/>
                </a:lnTo>
                <a:lnTo>
                  <a:pt x="131766" y="42326"/>
                </a:lnTo>
                <a:lnTo>
                  <a:pt x="137159" y="69342"/>
                </a:lnTo>
                <a:lnTo>
                  <a:pt x="131766" y="96357"/>
                </a:lnTo>
                <a:lnTo>
                  <a:pt x="117062" y="118395"/>
                </a:lnTo>
                <a:lnTo>
                  <a:pt x="95261" y="133242"/>
                </a:lnTo>
                <a:lnTo>
                  <a:pt x="68579" y="138683"/>
                </a:lnTo>
                <a:lnTo>
                  <a:pt x="41898" y="133242"/>
                </a:lnTo>
                <a:lnTo>
                  <a:pt x="20097" y="118395"/>
                </a:lnTo>
                <a:lnTo>
                  <a:pt x="5393" y="96357"/>
                </a:lnTo>
                <a:lnTo>
                  <a:pt x="0" y="69342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60933" y="3501389"/>
            <a:ext cx="143255" cy="144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0933" y="3685794"/>
            <a:ext cx="143255" cy="144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0933" y="3915917"/>
            <a:ext cx="143255" cy="1432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60933" y="4146041"/>
            <a:ext cx="143255" cy="2819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2828" y="4149090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69342" y="0"/>
                </a:moveTo>
                <a:lnTo>
                  <a:pt x="42326" y="5393"/>
                </a:lnTo>
                <a:lnTo>
                  <a:pt x="20288" y="20097"/>
                </a:lnTo>
                <a:lnTo>
                  <a:pt x="5441" y="41898"/>
                </a:lnTo>
                <a:lnTo>
                  <a:pt x="0" y="68580"/>
                </a:lnTo>
                <a:lnTo>
                  <a:pt x="5441" y="95261"/>
                </a:lnTo>
                <a:lnTo>
                  <a:pt x="20288" y="117062"/>
                </a:lnTo>
                <a:lnTo>
                  <a:pt x="42326" y="131766"/>
                </a:lnTo>
                <a:lnTo>
                  <a:pt x="69342" y="137160"/>
                </a:lnTo>
                <a:lnTo>
                  <a:pt x="96357" y="131766"/>
                </a:lnTo>
                <a:lnTo>
                  <a:pt x="118395" y="117062"/>
                </a:lnTo>
                <a:lnTo>
                  <a:pt x="133242" y="95261"/>
                </a:lnTo>
                <a:lnTo>
                  <a:pt x="138684" y="68580"/>
                </a:lnTo>
                <a:lnTo>
                  <a:pt x="133242" y="41898"/>
                </a:lnTo>
                <a:lnTo>
                  <a:pt x="118395" y="20097"/>
                </a:lnTo>
                <a:lnTo>
                  <a:pt x="96357" y="5393"/>
                </a:lnTo>
                <a:lnTo>
                  <a:pt x="69342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2828" y="4149090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0" y="68580"/>
                </a:moveTo>
                <a:lnTo>
                  <a:pt x="5441" y="41898"/>
                </a:lnTo>
                <a:lnTo>
                  <a:pt x="20288" y="20097"/>
                </a:lnTo>
                <a:lnTo>
                  <a:pt x="42326" y="5393"/>
                </a:lnTo>
                <a:lnTo>
                  <a:pt x="69342" y="0"/>
                </a:lnTo>
                <a:lnTo>
                  <a:pt x="96357" y="5393"/>
                </a:lnTo>
                <a:lnTo>
                  <a:pt x="118395" y="20097"/>
                </a:lnTo>
                <a:lnTo>
                  <a:pt x="133242" y="41898"/>
                </a:lnTo>
                <a:lnTo>
                  <a:pt x="138684" y="68580"/>
                </a:lnTo>
                <a:lnTo>
                  <a:pt x="133242" y="95261"/>
                </a:lnTo>
                <a:lnTo>
                  <a:pt x="118395" y="117062"/>
                </a:lnTo>
                <a:lnTo>
                  <a:pt x="96357" y="131766"/>
                </a:lnTo>
                <a:lnTo>
                  <a:pt x="69342" y="137160"/>
                </a:lnTo>
                <a:lnTo>
                  <a:pt x="42326" y="131766"/>
                </a:lnTo>
                <a:lnTo>
                  <a:pt x="20288" y="117062"/>
                </a:lnTo>
                <a:lnTo>
                  <a:pt x="5441" y="95261"/>
                </a:lnTo>
                <a:lnTo>
                  <a:pt x="0" y="68580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779" y="3640074"/>
            <a:ext cx="144780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50236" y="428625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69341" y="0"/>
                </a:move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2"/>
                </a:lnTo>
                <a:lnTo>
                  <a:pt x="5441" y="96357"/>
                </a:lnTo>
                <a:lnTo>
                  <a:pt x="20288" y="118395"/>
                </a:lnTo>
                <a:lnTo>
                  <a:pt x="42326" y="133242"/>
                </a:lnTo>
                <a:lnTo>
                  <a:pt x="69341" y="138684"/>
                </a:lnTo>
                <a:lnTo>
                  <a:pt x="96357" y="133242"/>
                </a:lnTo>
                <a:lnTo>
                  <a:pt x="118395" y="118395"/>
                </a:lnTo>
                <a:lnTo>
                  <a:pt x="133242" y="96357"/>
                </a:lnTo>
                <a:lnTo>
                  <a:pt x="138683" y="69342"/>
                </a:lnTo>
                <a:lnTo>
                  <a:pt x="133242" y="42326"/>
                </a:lnTo>
                <a:lnTo>
                  <a:pt x="118395" y="20288"/>
                </a:lnTo>
                <a:lnTo>
                  <a:pt x="96357" y="5441"/>
                </a:lnTo>
                <a:lnTo>
                  <a:pt x="69341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0236" y="428625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69342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1" y="0"/>
                </a:lnTo>
                <a:lnTo>
                  <a:pt x="96357" y="5441"/>
                </a:lnTo>
                <a:lnTo>
                  <a:pt x="118395" y="20288"/>
                </a:lnTo>
                <a:lnTo>
                  <a:pt x="133242" y="42326"/>
                </a:lnTo>
                <a:lnTo>
                  <a:pt x="138683" y="69342"/>
                </a:lnTo>
                <a:lnTo>
                  <a:pt x="133242" y="96357"/>
                </a:lnTo>
                <a:lnTo>
                  <a:pt x="118395" y="118395"/>
                </a:lnTo>
                <a:lnTo>
                  <a:pt x="96357" y="133242"/>
                </a:lnTo>
                <a:lnTo>
                  <a:pt x="69341" y="138684"/>
                </a:lnTo>
                <a:lnTo>
                  <a:pt x="42326" y="133242"/>
                </a:lnTo>
                <a:lnTo>
                  <a:pt x="20288" y="118395"/>
                </a:lnTo>
                <a:lnTo>
                  <a:pt x="5441" y="96357"/>
                </a:lnTo>
                <a:lnTo>
                  <a:pt x="0" y="69342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86329" y="4240530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69342" y="0"/>
                </a:move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2"/>
                </a:lnTo>
                <a:lnTo>
                  <a:pt x="5441" y="96357"/>
                </a:lnTo>
                <a:lnTo>
                  <a:pt x="20288" y="118395"/>
                </a:lnTo>
                <a:lnTo>
                  <a:pt x="42326" y="133242"/>
                </a:lnTo>
                <a:lnTo>
                  <a:pt x="69342" y="138684"/>
                </a:lnTo>
                <a:lnTo>
                  <a:pt x="96357" y="133242"/>
                </a:lnTo>
                <a:lnTo>
                  <a:pt x="118395" y="118395"/>
                </a:lnTo>
                <a:lnTo>
                  <a:pt x="133242" y="96357"/>
                </a:lnTo>
                <a:lnTo>
                  <a:pt x="138684" y="69342"/>
                </a:lnTo>
                <a:lnTo>
                  <a:pt x="133242" y="42326"/>
                </a:lnTo>
                <a:lnTo>
                  <a:pt x="118395" y="20288"/>
                </a:lnTo>
                <a:lnTo>
                  <a:pt x="96357" y="5441"/>
                </a:lnTo>
                <a:lnTo>
                  <a:pt x="69342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6329" y="4240530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69342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2" y="0"/>
                </a:lnTo>
                <a:lnTo>
                  <a:pt x="96357" y="5441"/>
                </a:lnTo>
                <a:lnTo>
                  <a:pt x="118395" y="20288"/>
                </a:lnTo>
                <a:lnTo>
                  <a:pt x="133242" y="42326"/>
                </a:lnTo>
                <a:lnTo>
                  <a:pt x="138684" y="69342"/>
                </a:lnTo>
                <a:lnTo>
                  <a:pt x="133242" y="96357"/>
                </a:lnTo>
                <a:lnTo>
                  <a:pt x="118395" y="118395"/>
                </a:lnTo>
                <a:lnTo>
                  <a:pt x="96357" y="133242"/>
                </a:lnTo>
                <a:lnTo>
                  <a:pt x="69342" y="138684"/>
                </a:lnTo>
                <a:lnTo>
                  <a:pt x="42326" y="133242"/>
                </a:lnTo>
                <a:lnTo>
                  <a:pt x="20288" y="118395"/>
                </a:lnTo>
                <a:lnTo>
                  <a:pt x="5441" y="96357"/>
                </a:lnTo>
                <a:lnTo>
                  <a:pt x="0" y="69342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6329" y="4379214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69342" y="0"/>
                </a:moveTo>
                <a:lnTo>
                  <a:pt x="42326" y="5393"/>
                </a:lnTo>
                <a:lnTo>
                  <a:pt x="20288" y="20097"/>
                </a:lnTo>
                <a:lnTo>
                  <a:pt x="5441" y="41898"/>
                </a:lnTo>
                <a:lnTo>
                  <a:pt x="0" y="68580"/>
                </a:lnTo>
                <a:lnTo>
                  <a:pt x="5441" y="95261"/>
                </a:lnTo>
                <a:lnTo>
                  <a:pt x="20288" y="117062"/>
                </a:lnTo>
                <a:lnTo>
                  <a:pt x="42326" y="131766"/>
                </a:lnTo>
                <a:lnTo>
                  <a:pt x="69342" y="137160"/>
                </a:lnTo>
                <a:lnTo>
                  <a:pt x="96357" y="131766"/>
                </a:lnTo>
                <a:lnTo>
                  <a:pt x="118395" y="117062"/>
                </a:lnTo>
                <a:lnTo>
                  <a:pt x="133242" y="95261"/>
                </a:lnTo>
                <a:lnTo>
                  <a:pt x="138684" y="68580"/>
                </a:lnTo>
                <a:lnTo>
                  <a:pt x="133242" y="41898"/>
                </a:lnTo>
                <a:lnTo>
                  <a:pt x="118395" y="20097"/>
                </a:lnTo>
                <a:lnTo>
                  <a:pt x="96357" y="5393"/>
                </a:lnTo>
                <a:lnTo>
                  <a:pt x="69342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86329" y="4379214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0" y="68580"/>
                </a:moveTo>
                <a:lnTo>
                  <a:pt x="5441" y="41898"/>
                </a:lnTo>
                <a:lnTo>
                  <a:pt x="20288" y="20097"/>
                </a:lnTo>
                <a:lnTo>
                  <a:pt x="42326" y="5393"/>
                </a:lnTo>
                <a:lnTo>
                  <a:pt x="69342" y="0"/>
                </a:lnTo>
                <a:lnTo>
                  <a:pt x="96357" y="5393"/>
                </a:lnTo>
                <a:lnTo>
                  <a:pt x="118395" y="20097"/>
                </a:lnTo>
                <a:lnTo>
                  <a:pt x="133242" y="41898"/>
                </a:lnTo>
                <a:lnTo>
                  <a:pt x="138684" y="68580"/>
                </a:lnTo>
                <a:lnTo>
                  <a:pt x="133242" y="95261"/>
                </a:lnTo>
                <a:lnTo>
                  <a:pt x="118395" y="117062"/>
                </a:lnTo>
                <a:lnTo>
                  <a:pt x="96357" y="131766"/>
                </a:lnTo>
                <a:lnTo>
                  <a:pt x="69342" y="137160"/>
                </a:lnTo>
                <a:lnTo>
                  <a:pt x="42326" y="131766"/>
                </a:lnTo>
                <a:lnTo>
                  <a:pt x="20288" y="117062"/>
                </a:lnTo>
                <a:lnTo>
                  <a:pt x="5441" y="95261"/>
                </a:lnTo>
                <a:lnTo>
                  <a:pt x="0" y="68580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76700" y="4379214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68579" y="0"/>
                </a:moveTo>
                <a:lnTo>
                  <a:pt x="41898" y="5393"/>
                </a:lnTo>
                <a:lnTo>
                  <a:pt x="20097" y="20097"/>
                </a:lnTo>
                <a:lnTo>
                  <a:pt x="5393" y="41898"/>
                </a:lnTo>
                <a:lnTo>
                  <a:pt x="0" y="68580"/>
                </a:lnTo>
                <a:lnTo>
                  <a:pt x="5393" y="95261"/>
                </a:lnTo>
                <a:lnTo>
                  <a:pt x="20097" y="117062"/>
                </a:lnTo>
                <a:lnTo>
                  <a:pt x="41898" y="131766"/>
                </a:lnTo>
                <a:lnTo>
                  <a:pt x="68579" y="137160"/>
                </a:lnTo>
                <a:lnTo>
                  <a:pt x="95261" y="131766"/>
                </a:lnTo>
                <a:lnTo>
                  <a:pt x="117062" y="117062"/>
                </a:lnTo>
                <a:lnTo>
                  <a:pt x="131766" y="95261"/>
                </a:lnTo>
                <a:lnTo>
                  <a:pt x="137160" y="68580"/>
                </a:lnTo>
                <a:lnTo>
                  <a:pt x="131766" y="41898"/>
                </a:lnTo>
                <a:lnTo>
                  <a:pt x="117062" y="20097"/>
                </a:lnTo>
                <a:lnTo>
                  <a:pt x="95261" y="5393"/>
                </a:lnTo>
                <a:lnTo>
                  <a:pt x="68579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76700" y="4379214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68580"/>
                </a:moveTo>
                <a:lnTo>
                  <a:pt x="5393" y="41898"/>
                </a:lnTo>
                <a:lnTo>
                  <a:pt x="20097" y="20097"/>
                </a:lnTo>
                <a:lnTo>
                  <a:pt x="41898" y="5393"/>
                </a:lnTo>
                <a:lnTo>
                  <a:pt x="68579" y="0"/>
                </a:lnTo>
                <a:lnTo>
                  <a:pt x="95261" y="5393"/>
                </a:lnTo>
                <a:lnTo>
                  <a:pt x="117062" y="20097"/>
                </a:lnTo>
                <a:lnTo>
                  <a:pt x="131766" y="41898"/>
                </a:lnTo>
                <a:lnTo>
                  <a:pt x="137160" y="68580"/>
                </a:lnTo>
                <a:lnTo>
                  <a:pt x="131766" y="95261"/>
                </a:lnTo>
                <a:lnTo>
                  <a:pt x="117062" y="117062"/>
                </a:lnTo>
                <a:lnTo>
                  <a:pt x="95261" y="131766"/>
                </a:lnTo>
                <a:lnTo>
                  <a:pt x="68579" y="137160"/>
                </a:lnTo>
                <a:lnTo>
                  <a:pt x="41898" y="131766"/>
                </a:lnTo>
                <a:lnTo>
                  <a:pt x="20097" y="117062"/>
                </a:lnTo>
                <a:lnTo>
                  <a:pt x="5393" y="95261"/>
                </a:lnTo>
                <a:lnTo>
                  <a:pt x="0" y="68580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83279" y="2215134"/>
            <a:ext cx="144780" cy="1432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83279" y="2996945"/>
            <a:ext cx="144780" cy="1432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83279" y="3225545"/>
            <a:ext cx="144780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83279" y="3455670"/>
            <a:ext cx="144780" cy="144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83279" y="3731514"/>
            <a:ext cx="144780" cy="144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83279" y="3915917"/>
            <a:ext cx="144780" cy="1432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73652" y="2903982"/>
            <a:ext cx="143256" cy="1447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76700" y="3321557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68579" y="0"/>
                </a:moveTo>
                <a:lnTo>
                  <a:pt x="41898" y="5393"/>
                </a:lnTo>
                <a:lnTo>
                  <a:pt x="20097" y="20097"/>
                </a:lnTo>
                <a:lnTo>
                  <a:pt x="5393" y="41898"/>
                </a:lnTo>
                <a:lnTo>
                  <a:pt x="0" y="68580"/>
                </a:lnTo>
                <a:lnTo>
                  <a:pt x="5393" y="95261"/>
                </a:lnTo>
                <a:lnTo>
                  <a:pt x="20097" y="117062"/>
                </a:lnTo>
                <a:lnTo>
                  <a:pt x="41898" y="131766"/>
                </a:lnTo>
                <a:lnTo>
                  <a:pt x="68579" y="137160"/>
                </a:lnTo>
                <a:lnTo>
                  <a:pt x="95261" y="131766"/>
                </a:lnTo>
                <a:lnTo>
                  <a:pt x="117062" y="117062"/>
                </a:lnTo>
                <a:lnTo>
                  <a:pt x="131766" y="95261"/>
                </a:lnTo>
                <a:lnTo>
                  <a:pt x="137160" y="68580"/>
                </a:lnTo>
                <a:lnTo>
                  <a:pt x="131766" y="41898"/>
                </a:lnTo>
                <a:lnTo>
                  <a:pt x="117062" y="20097"/>
                </a:lnTo>
                <a:lnTo>
                  <a:pt x="95261" y="5393"/>
                </a:lnTo>
                <a:lnTo>
                  <a:pt x="68579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76700" y="3321557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68580"/>
                </a:moveTo>
                <a:lnTo>
                  <a:pt x="5393" y="41898"/>
                </a:lnTo>
                <a:lnTo>
                  <a:pt x="20097" y="20097"/>
                </a:lnTo>
                <a:lnTo>
                  <a:pt x="41898" y="5393"/>
                </a:lnTo>
                <a:lnTo>
                  <a:pt x="68579" y="0"/>
                </a:lnTo>
                <a:lnTo>
                  <a:pt x="95261" y="5393"/>
                </a:lnTo>
                <a:lnTo>
                  <a:pt x="117062" y="20097"/>
                </a:lnTo>
                <a:lnTo>
                  <a:pt x="131766" y="41898"/>
                </a:lnTo>
                <a:lnTo>
                  <a:pt x="137160" y="68580"/>
                </a:lnTo>
                <a:lnTo>
                  <a:pt x="131766" y="95261"/>
                </a:lnTo>
                <a:lnTo>
                  <a:pt x="117062" y="117062"/>
                </a:lnTo>
                <a:lnTo>
                  <a:pt x="95261" y="131766"/>
                </a:lnTo>
                <a:lnTo>
                  <a:pt x="68579" y="137160"/>
                </a:lnTo>
                <a:lnTo>
                  <a:pt x="41898" y="131766"/>
                </a:lnTo>
                <a:lnTo>
                  <a:pt x="20097" y="117062"/>
                </a:lnTo>
                <a:lnTo>
                  <a:pt x="5393" y="95261"/>
                </a:lnTo>
                <a:lnTo>
                  <a:pt x="0" y="68580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73652" y="3640073"/>
            <a:ext cx="143256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73652" y="4007357"/>
            <a:ext cx="143256" cy="144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47188" y="3548633"/>
            <a:ext cx="144780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47188" y="3272789"/>
            <a:ext cx="144780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47188" y="2949701"/>
            <a:ext cx="144780" cy="144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50236" y="2724150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69341" y="0"/>
                </a:moveTo>
                <a:lnTo>
                  <a:pt x="42326" y="5393"/>
                </a:lnTo>
                <a:lnTo>
                  <a:pt x="20288" y="20097"/>
                </a:lnTo>
                <a:lnTo>
                  <a:pt x="5441" y="41898"/>
                </a:lnTo>
                <a:lnTo>
                  <a:pt x="0" y="68580"/>
                </a:lnTo>
                <a:lnTo>
                  <a:pt x="5441" y="95261"/>
                </a:lnTo>
                <a:lnTo>
                  <a:pt x="20288" y="117062"/>
                </a:lnTo>
                <a:lnTo>
                  <a:pt x="42326" y="131766"/>
                </a:lnTo>
                <a:lnTo>
                  <a:pt x="69341" y="137160"/>
                </a:lnTo>
                <a:lnTo>
                  <a:pt x="96357" y="131766"/>
                </a:lnTo>
                <a:lnTo>
                  <a:pt x="118395" y="117062"/>
                </a:lnTo>
                <a:lnTo>
                  <a:pt x="133242" y="95261"/>
                </a:lnTo>
                <a:lnTo>
                  <a:pt x="138683" y="68580"/>
                </a:lnTo>
                <a:lnTo>
                  <a:pt x="133242" y="41898"/>
                </a:lnTo>
                <a:lnTo>
                  <a:pt x="118395" y="20097"/>
                </a:lnTo>
                <a:lnTo>
                  <a:pt x="96357" y="5393"/>
                </a:lnTo>
                <a:lnTo>
                  <a:pt x="69341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50236" y="2724150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0" y="68580"/>
                </a:moveTo>
                <a:lnTo>
                  <a:pt x="5441" y="41898"/>
                </a:lnTo>
                <a:lnTo>
                  <a:pt x="20288" y="20097"/>
                </a:lnTo>
                <a:lnTo>
                  <a:pt x="42326" y="5393"/>
                </a:lnTo>
                <a:lnTo>
                  <a:pt x="69341" y="0"/>
                </a:lnTo>
                <a:lnTo>
                  <a:pt x="96357" y="5393"/>
                </a:lnTo>
                <a:lnTo>
                  <a:pt x="118395" y="20097"/>
                </a:lnTo>
                <a:lnTo>
                  <a:pt x="133242" y="41898"/>
                </a:lnTo>
                <a:lnTo>
                  <a:pt x="138683" y="68580"/>
                </a:lnTo>
                <a:lnTo>
                  <a:pt x="133242" y="95261"/>
                </a:lnTo>
                <a:lnTo>
                  <a:pt x="118395" y="117062"/>
                </a:lnTo>
                <a:lnTo>
                  <a:pt x="96357" y="131766"/>
                </a:lnTo>
                <a:lnTo>
                  <a:pt x="69341" y="137160"/>
                </a:lnTo>
                <a:lnTo>
                  <a:pt x="42326" y="131766"/>
                </a:lnTo>
                <a:lnTo>
                  <a:pt x="20288" y="117062"/>
                </a:lnTo>
                <a:lnTo>
                  <a:pt x="5441" y="95261"/>
                </a:lnTo>
                <a:lnTo>
                  <a:pt x="0" y="68580"/>
                </a:lnTo>
                <a:close/>
              </a:path>
            </a:pathLst>
          </a:custGeom>
          <a:ln w="6095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49779" y="3088385"/>
            <a:ext cx="144780" cy="1432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49779" y="2628138"/>
            <a:ext cx="144780" cy="2819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60933" y="2766822"/>
            <a:ext cx="143255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60933" y="2536699"/>
            <a:ext cx="143255" cy="144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3980" y="3137155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59" h="139064">
                <a:moveTo>
                  <a:pt x="68579" y="0"/>
                </a:moveTo>
                <a:lnTo>
                  <a:pt x="41898" y="5441"/>
                </a:lnTo>
                <a:lnTo>
                  <a:pt x="20097" y="20288"/>
                </a:lnTo>
                <a:lnTo>
                  <a:pt x="5393" y="42326"/>
                </a:lnTo>
                <a:lnTo>
                  <a:pt x="0" y="69341"/>
                </a:lnTo>
                <a:lnTo>
                  <a:pt x="5393" y="96357"/>
                </a:lnTo>
                <a:lnTo>
                  <a:pt x="20097" y="118395"/>
                </a:lnTo>
                <a:lnTo>
                  <a:pt x="41898" y="133242"/>
                </a:lnTo>
                <a:lnTo>
                  <a:pt x="68579" y="138683"/>
                </a:lnTo>
                <a:lnTo>
                  <a:pt x="95261" y="133242"/>
                </a:lnTo>
                <a:lnTo>
                  <a:pt x="117062" y="118395"/>
                </a:lnTo>
                <a:lnTo>
                  <a:pt x="131766" y="96357"/>
                </a:lnTo>
                <a:lnTo>
                  <a:pt x="137159" y="69341"/>
                </a:lnTo>
                <a:lnTo>
                  <a:pt x="131766" y="42326"/>
                </a:lnTo>
                <a:lnTo>
                  <a:pt x="117062" y="20288"/>
                </a:lnTo>
                <a:lnTo>
                  <a:pt x="95261" y="5441"/>
                </a:lnTo>
                <a:lnTo>
                  <a:pt x="68579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63980" y="3137155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59" h="139064">
                <a:moveTo>
                  <a:pt x="0" y="69341"/>
                </a:moveTo>
                <a:lnTo>
                  <a:pt x="5393" y="42326"/>
                </a:lnTo>
                <a:lnTo>
                  <a:pt x="20097" y="20288"/>
                </a:lnTo>
                <a:lnTo>
                  <a:pt x="41898" y="5441"/>
                </a:lnTo>
                <a:lnTo>
                  <a:pt x="68579" y="0"/>
                </a:lnTo>
                <a:lnTo>
                  <a:pt x="95261" y="5441"/>
                </a:lnTo>
                <a:lnTo>
                  <a:pt x="117062" y="20288"/>
                </a:lnTo>
                <a:lnTo>
                  <a:pt x="131766" y="42326"/>
                </a:lnTo>
                <a:lnTo>
                  <a:pt x="137159" y="69341"/>
                </a:lnTo>
                <a:lnTo>
                  <a:pt x="131766" y="96357"/>
                </a:lnTo>
                <a:lnTo>
                  <a:pt x="117062" y="118395"/>
                </a:lnTo>
                <a:lnTo>
                  <a:pt x="95261" y="133242"/>
                </a:lnTo>
                <a:lnTo>
                  <a:pt x="68579" y="138683"/>
                </a:lnTo>
                <a:lnTo>
                  <a:pt x="41898" y="133242"/>
                </a:lnTo>
                <a:lnTo>
                  <a:pt x="20097" y="118395"/>
                </a:lnTo>
                <a:lnTo>
                  <a:pt x="5393" y="96357"/>
                </a:lnTo>
                <a:lnTo>
                  <a:pt x="0" y="69341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52828" y="428625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69342" y="0"/>
                </a:move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2"/>
                </a:lnTo>
                <a:lnTo>
                  <a:pt x="5441" y="96357"/>
                </a:lnTo>
                <a:lnTo>
                  <a:pt x="20288" y="118395"/>
                </a:lnTo>
                <a:lnTo>
                  <a:pt x="42326" y="133242"/>
                </a:lnTo>
                <a:lnTo>
                  <a:pt x="69342" y="138684"/>
                </a:lnTo>
                <a:lnTo>
                  <a:pt x="96357" y="133242"/>
                </a:lnTo>
                <a:lnTo>
                  <a:pt x="118395" y="118395"/>
                </a:lnTo>
                <a:lnTo>
                  <a:pt x="133242" y="96357"/>
                </a:lnTo>
                <a:lnTo>
                  <a:pt x="138684" y="69342"/>
                </a:lnTo>
                <a:lnTo>
                  <a:pt x="133242" y="42326"/>
                </a:lnTo>
                <a:lnTo>
                  <a:pt x="118395" y="20288"/>
                </a:lnTo>
                <a:lnTo>
                  <a:pt x="96357" y="5441"/>
                </a:lnTo>
                <a:lnTo>
                  <a:pt x="6934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828" y="428625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69342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2" y="0"/>
                </a:lnTo>
                <a:lnTo>
                  <a:pt x="96357" y="5441"/>
                </a:lnTo>
                <a:lnTo>
                  <a:pt x="118395" y="20288"/>
                </a:lnTo>
                <a:lnTo>
                  <a:pt x="133242" y="42326"/>
                </a:lnTo>
                <a:lnTo>
                  <a:pt x="138684" y="69342"/>
                </a:lnTo>
                <a:lnTo>
                  <a:pt x="133242" y="96357"/>
                </a:lnTo>
                <a:lnTo>
                  <a:pt x="118395" y="118395"/>
                </a:lnTo>
                <a:lnTo>
                  <a:pt x="96357" y="133242"/>
                </a:lnTo>
                <a:lnTo>
                  <a:pt x="69342" y="138684"/>
                </a:lnTo>
                <a:lnTo>
                  <a:pt x="42326" y="133242"/>
                </a:lnTo>
                <a:lnTo>
                  <a:pt x="20288" y="118395"/>
                </a:lnTo>
                <a:lnTo>
                  <a:pt x="5441" y="96357"/>
                </a:lnTo>
                <a:lnTo>
                  <a:pt x="0" y="69342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71572" y="3964686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60" h="139064">
                <a:moveTo>
                  <a:pt x="68579" y="0"/>
                </a:moveTo>
                <a:lnTo>
                  <a:pt x="41898" y="5441"/>
                </a:lnTo>
                <a:lnTo>
                  <a:pt x="20097" y="20288"/>
                </a:lnTo>
                <a:lnTo>
                  <a:pt x="5393" y="42326"/>
                </a:lnTo>
                <a:lnTo>
                  <a:pt x="0" y="69341"/>
                </a:lnTo>
                <a:lnTo>
                  <a:pt x="5393" y="96357"/>
                </a:lnTo>
                <a:lnTo>
                  <a:pt x="20097" y="118395"/>
                </a:lnTo>
                <a:lnTo>
                  <a:pt x="41898" y="133242"/>
                </a:lnTo>
                <a:lnTo>
                  <a:pt x="68579" y="138683"/>
                </a:lnTo>
                <a:lnTo>
                  <a:pt x="95261" y="133242"/>
                </a:lnTo>
                <a:lnTo>
                  <a:pt x="117062" y="118395"/>
                </a:lnTo>
                <a:lnTo>
                  <a:pt x="131766" y="96357"/>
                </a:lnTo>
                <a:lnTo>
                  <a:pt x="137159" y="69341"/>
                </a:lnTo>
                <a:lnTo>
                  <a:pt x="131766" y="42326"/>
                </a:lnTo>
                <a:lnTo>
                  <a:pt x="117062" y="20288"/>
                </a:lnTo>
                <a:lnTo>
                  <a:pt x="95261" y="5441"/>
                </a:lnTo>
                <a:lnTo>
                  <a:pt x="68579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71572" y="3964686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60" h="139064">
                <a:moveTo>
                  <a:pt x="0" y="69341"/>
                </a:moveTo>
                <a:lnTo>
                  <a:pt x="5393" y="42326"/>
                </a:lnTo>
                <a:lnTo>
                  <a:pt x="20097" y="20288"/>
                </a:lnTo>
                <a:lnTo>
                  <a:pt x="41898" y="5441"/>
                </a:lnTo>
                <a:lnTo>
                  <a:pt x="68579" y="0"/>
                </a:lnTo>
                <a:lnTo>
                  <a:pt x="95261" y="5441"/>
                </a:lnTo>
                <a:lnTo>
                  <a:pt x="117062" y="20288"/>
                </a:lnTo>
                <a:lnTo>
                  <a:pt x="131766" y="42326"/>
                </a:lnTo>
                <a:lnTo>
                  <a:pt x="137159" y="69341"/>
                </a:lnTo>
                <a:lnTo>
                  <a:pt x="131766" y="96357"/>
                </a:lnTo>
                <a:lnTo>
                  <a:pt x="117062" y="118395"/>
                </a:lnTo>
                <a:lnTo>
                  <a:pt x="95261" y="133242"/>
                </a:lnTo>
                <a:lnTo>
                  <a:pt x="68579" y="138683"/>
                </a:lnTo>
                <a:lnTo>
                  <a:pt x="41898" y="133242"/>
                </a:lnTo>
                <a:lnTo>
                  <a:pt x="20097" y="118395"/>
                </a:lnTo>
                <a:lnTo>
                  <a:pt x="5393" y="96357"/>
                </a:lnTo>
                <a:lnTo>
                  <a:pt x="0" y="69341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76145" y="405612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69342" y="0"/>
                </a:move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2"/>
                </a:lnTo>
                <a:lnTo>
                  <a:pt x="5441" y="96357"/>
                </a:lnTo>
                <a:lnTo>
                  <a:pt x="20288" y="118395"/>
                </a:lnTo>
                <a:lnTo>
                  <a:pt x="42326" y="133242"/>
                </a:lnTo>
                <a:lnTo>
                  <a:pt x="69342" y="138684"/>
                </a:lnTo>
                <a:lnTo>
                  <a:pt x="96357" y="133242"/>
                </a:lnTo>
                <a:lnTo>
                  <a:pt x="118395" y="118395"/>
                </a:lnTo>
                <a:lnTo>
                  <a:pt x="133242" y="96357"/>
                </a:lnTo>
                <a:lnTo>
                  <a:pt x="138683" y="69342"/>
                </a:lnTo>
                <a:lnTo>
                  <a:pt x="133242" y="42326"/>
                </a:lnTo>
                <a:lnTo>
                  <a:pt x="118395" y="20288"/>
                </a:lnTo>
                <a:lnTo>
                  <a:pt x="96357" y="5441"/>
                </a:lnTo>
                <a:lnTo>
                  <a:pt x="69342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76145" y="405612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69342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2" y="0"/>
                </a:lnTo>
                <a:lnTo>
                  <a:pt x="96357" y="5441"/>
                </a:lnTo>
                <a:lnTo>
                  <a:pt x="118395" y="20288"/>
                </a:lnTo>
                <a:lnTo>
                  <a:pt x="133242" y="42326"/>
                </a:lnTo>
                <a:lnTo>
                  <a:pt x="138683" y="69342"/>
                </a:lnTo>
                <a:lnTo>
                  <a:pt x="133242" y="96357"/>
                </a:lnTo>
                <a:lnTo>
                  <a:pt x="118395" y="118395"/>
                </a:lnTo>
                <a:lnTo>
                  <a:pt x="96357" y="133242"/>
                </a:lnTo>
                <a:lnTo>
                  <a:pt x="69342" y="138684"/>
                </a:lnTo>
                <a:lnTo>
                  <a:pt x="42326" y="133242"/>
                </a:lnTo>
                <a:lnTo>
                  <a:pt x="20288" y="118395"/>
                </a:lnTo>
                <a:lnTo>
                  <a:pt x="5441" y="96357"/>
                </a:lnTo>
                <a:lnTo>
                  <a:pt x="0" y="69342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50236" y="4424934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69341" y="0"/>
                </a:moveTo>
                <a:lnTo>
                  <a:pt x="42326" y="5393"/>
                </a:lnTo>
                <a:lnTo>
                  <a:pt x="20288" y="20097"/>
                </a:lnTo>
                <a:lnTo>
                  <a:pt x="5441" y="41898"/>
                </a:lnTo>
                <a:lnTo>
                  <a:pt x="0" y="68579"/>
                </a:lnTo>
                <a:lnTo>
                  <a:pt x="5441" y="95261"/>
                </a:lnTo>
                <a:lnTo>
                  <a:pt x="20288" y="117062"/>
                </a:lnTo>
                <a:lnTo>
                  <a:pt x="42326" y="131766"/>
                </a:lnTo>
                <a:lnTo>
                  <a:pt x="69341" y="137159"/>
                </a:lnTo>
                <a:lnTo>
                  <a:pt x="96357" y="131766"/>
                </a:lnTo>
                <a:lnTo>
                  <a:pt x="118395" y="117062"/>
                </a:lnTo>
                <a:lnTo>
                  <a:pt x="133242" y="95261"/>
                </a:lnTo>
                <a:lnTo>
                  <a:pt x="138683" y="68579"/>
                </a:lnTo>
                <a:lnTo>
                  <a:pt x="133242" y="41898"/>
                </a:lnTo>
                <a:lnTo>
                  <a:pt x="118395" y="20097"/>
                </a:lnTo>
                <a:lnTo>
                  <a:pt x="96357" y="5393"/>
                </a:lnTo>
                <a:lnTo>
                  <a:pt x="69341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50236" y="4424934"/>
            <a:ext cx="139065" cy="137160"/>
          </a:xfrm>
          <a:custGeom>
            <a:avLst/>
            <a:gdLst/>
            <a:ahLst/>
            <a:cxnLst/>
            <a:rect l="l" t="t" r="r" b="b"/>
            <a:pathLst>
              <a:path w="139064" h="137160">
                <a:moveTo>
                  <a:pt x="0" y="68579"/>
                </a:moveTo>
                <a:lnTo>
                  <a:pt x="5441" y="41898"/>
                </a:lnTo>
                <a:lnTo>
                  <a:pt x="20288" y="20097"/>
                </a:lnTo>
                <a:lnTo>
                  <a:pt x="42326" y="5393"/>
                </a:lnTo>
                <a:lnTo>
                  <a:pt x="69341" y="0"/>
                </a:lnTo>
                <a:lnTo>
                  <a:pt x="96357" y="5393"/>
                </a:lnTo>
                <a:lnTo>
                  <a:pt x="118395" y="20097"/>
                </a:lnTo>
                <a:lnTo>
                  <a:pt x="133242" y="41898"/>
                </a:lnTo>
                <a:lnTo>
                  <a:pt x="138683" y="68579"/>
                </a:lnTo>
                <a:lnTo>
                  <a:pt x="133242" y="95261"/>
                </a:lnTo>
                <a:lnTo>
                  <a:pt x="118395" y="117062"/>
                </a:lnTo>
                <a:lnTo>
                  <a:pt x="96357" y="131766"/>
                </a:lnTo>
                <a:lnTo>
                  <a:pt x="69341" y="137159"/>
                </a:lnTo>
                <a:lnTo>
                  <a:pt x="42326" y="131766"/>
                </a:lnTo>
                <a:lnTo>
                  <a:pt x="20288" y="117062"/>
                </a:lnTo>
                <a:lnTo>
                  <a:pt x="5441" y="95261"/>
                </a:lnTo>
                <a:lnTo>
                  <a:pt x="0" y="68579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50236" y="2631186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69341" y="0"/>
                </a:move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1"/>
                </a:lnTo>
                <a:lnTo>
                  <a:pt x="5441" y="96357"/>
                </a:lnTo>
                <a:lnTo>
                  <a:pt x="20288" y="118395"/>
                </a:lnTo>
                <a:lnTo>
                  <a:pt x="42326" y="133242"/>
                </a:lnTo>
                <a:lnTo>
                  <a:pt x="69341" y="138683"/>
                </a:lnTo>
                <a:lnTo>
                  <a:pt x="96357" y="133242"/>
                </a:lnTo>
                <a:lnTo>
                  <a:pt x="118395" y="118395"/>
                </a:lnTo>
                <a:lnTo>
                  <a:pt x="133242" y="96357"/>
                </a:lnTo>
                <a:lnTo>
                  <a:pt x="138683" y="69341"/>
                </a:lnTo>
                <a:lnTo>
                  <a:pt x="133242" y="42326"/>
                </a:lnTo>
                <a:lnTo>
                  <a:pt x="118395" y="20288"/>
                </a:lnTo>
                <a:lnTo>
                  <a:pt x="96357" y="5441"/>
                </a:lnTo>
                <a:lnTo>
                  <a:pt x="69341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50236" y="2631186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69341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1" y="0"/>
                </a:lnTo>
                <a:lnTo>
                  <a:pt x="96357" y="5441"/>
                </a:lnTo>
                <a:lnTo>
                  <a:pt x="118395" y="20288"/>
                </a:lnTo>
                <a:lnTo>
                  <a:pt x="133242" y="42326"/>
                </a:lnTo>
                <a:lnTo>
                  <a:pt x="138683" y="69341"/>
                </a:lnTo>
                <a:lnTo>
                  <a:pt x="133242" y="96357"/>
                </a:lnTo>
                <a:lnTo>
                  <a:pt x="118395" y="118395"/>
                </a:lnTo>
                <a:lnTo>
                  <a:pt x="96357" y="133242"/>
                </a:lnTo>
                <a:lnTo>
                  <a:pt x="69341" y="138683"/>
                </a:lnTo>
                <a:lnTo>
                  <a:pt x="42326" y="133242"/>
                </a:lnTo>
                <a:lnTo>
                  <a:pt x="20288" y="118395"/>
                </a:lnTo>
                <a:lnTo>
                  <a:pt x="5441" y="96357"/>
                </a:lnTo>
                <a:lnTo>
                  <a:pt x="0" y="69341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76700" y="3412999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60" h="139064">
                <a:moveTo>
                  <a:pt x="68579" y="0"/>
                </a:moveTo>
                <a:lnTo>
                  <a:pt x="41898" y="5441"/>
                </a:lnTo>
                <a:lnTo>
                  <a:pt x="20097" y="20288"/>
                </a:lnTo>
                <a:lnTo>
                  <a:pt x="5393" y="42326"/>
                </a:lnTo>
                <a:lnTo>
                  <a:pt x="0" y="69341"/>
                </a:lnTo>
                <a:lnTo>
                  <a:pt x="5393" y="96357"/>
                </a:lnTo>
                <a:lnTo>
                  <a:pt x="20097" y="118395"/>
                </a:lnTo>
                <a:lnTo>
                  <a:pt x="41898" y="133242"/>
                </a:lnTo>
                <a:lnTo>
                  <a:pt x="68579" y="138683"/>
                </a:lnTo>
                <a:lnTo>
                  <a:pt x="95261" y="133242"/>
                </a:lnTo>
                <a:lnTo>
                  <a:pt x="117062" y="118395"/>
                </a:lnTo>
                <a:lnTo>
                  <a:pt x="131766" y="96357"/>
                </a:lnTo>
                <a:lnTo>
                  <a:pt x="137160" y="69341"/>
                </a:lnTo>
                <a:lnTo>
                  <a:pt x="131766" y="42326"/>
                </a:lnTo>
                <a:lnTo>
                  <a:pt x="117062" y="20288"/>
                </a:lnTo>
                <a:lnTo>
                  <a:pt x="95261" y="5441"/>
                </a:lnTo>
                <a:lnTo>
                  <a:pt x="68579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76700" y="3412999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60" h="139064">
                <a:moveTo>
                  <a:pt x="0" y="69341"/>
                </a:moveTo>
                <a:lnTo>
                  <a:pt x="5393" y="42326"/>
                </a:lnTo>
                <a:lnTo>
                  <a:pt x="20097" y="20288"/>
                </a:lnTo>
                <a:lnTo>
                  <a:pt x="41898" y="5441"/>
                </a:lnTo>
                <a:lnTo>
                  <a:pt x="68579" y="0"/>
                </a:lnTo>
                <a:lnTo>
                  <a:pt x="95261" y="5441"/>
                </a:lnTo>
                <a:lnTo>
                  <a:pt x="117062" y="20288"/>
                </a:lnTo>
                <a:lnTo>
                  <a:pt x="131766" y="42326"/>
                </a:lnTo>
                <a:lnTo>
                  <a:pt x="137160" y="69341"/>
                </a:lnTo>
                <a:lnTo>
                  <a:pt x="131766" y="96357"/>
                </a:lnTo>
                <a:lnTo>
                  <a:pt x="117062" y="118395"/>
                </a:lnTo>
                <a:lnTo>
                  <a:pt x="95261" y="133242"/>
                </a:lnTo>
                <a:lnTo>
                  <a:pt x="68579" y="138683"/>
                </a:lnTo>
                <a:lnTo>
                  <a:pt x="41898" y="133242"/>
                </a:lnTo>
                <a:lnTo>
                  <a:pt x="20097" y="118395"/>
                </a:lnTo>
                <a:lnTo>
                  <a:pt x="5393" y="96357"/>
                </a:lnTo>
                <a:lnTo>
                  <a:pt x="0" y="69341"/>
                </a:lnTo>
                <a:close/>
              </a:path>
            </a:pathLst>
          </a:custGeom>
          <a:ln w="6095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 rot="5400000">
            <a:off x="427355" y="3300730"/>
            <a:ext cx="276999" cy="16954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dirty="0">
                <a:solidFill>
                  <a:srgbClr val="344B5E"/>
                </a:solidFill>
                <a:latin typeface="Trebuchet MS"/>
                <a:cs typeface="Trebuchet MS"/>
              </a:rPr>
              <a:t>Y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89022" y="4648758"/>
            <a:ext cx="17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95" dirty="0">
                <a:solidFill>
                  <a:srgbClr val="344B5E"/>
                </a:solidFill>
                <a:latin typeface="Trebuchet MS"/>
                <a:cs typeface="Trebuchet MS"/>
              </a:rPr>
              <a:t>X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80" name="标题 79">
            <a:extLst>
              <a:ext uri="{FF2B5EF4-FFF2-40B4-BE49-F238E27FC236}">
                <a16:creationId xmlns:a16="http://schemas.microsoft.com/office/drawing/2014/main" id="{F7705474-4C65-416F-8B43-D9A6CB01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不同分类器的特点</a:t>
            </a:r>
          </a:p>
        </p:txBody>
      </p:sp>
    </p:spTree>
    <p:extLst>
      <p:ext uri="{BB962C8B-B14F-4D97-AF65-F5344CB8AC3E}">
        <p14:creationId xmlns:p14="http://schemas.microsoft.com/office/powerpoint/2010/main" val="252096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88" y="1998953"/>
            <a:ext cx="3517011" cy="3014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使用贪婪搜索：每一步寻找最优划分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什么是最优划分？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solidFill>
                  <a:srgbClr val="0000FF"/>
                </a:solidFill>
                <a:latin typeface="Trebuchet MS"/>
                <a:cs typeface="Trebuchet MS"/>
              </a:rPr>
              <a:t>最大化不纯度减小量</a:t>
            </a:r>
            <a:r>
              <a:rPr lang="zh-CN" altLang="en-US" sz="2400" b="1" dirty="0">
                <a:latin typeface="Trebuchet MS"/>
                <a:cs typeface="Trebuchet MS"/>
              </a:rPr>
              <a:t>的划分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0022" y="2884677"/>
            <a:ext cx="668020" cy="942340"/>
          </a:xfrm>
          <a:custGeom>
            <a:avLst/>
            <a:gdLst/>
            <a:ahLst/>
            <a:cxnLst/>
            <a:rect l="l" t="t" r="r" b="b"/>
            <a:pathLst>
              <a:path w="668019" h="942339">
                <a:moveTo>
                  <a:pt x="18795" y="815721"/>
                </a:moveTo>
                <a:lnTo>
                  <a:pt x="0" y="942086"/>
                </a:lnTo>
                <a:lnTo>
                  <a:pt x="112394" y="881253"/>
                </a:lnTo>
                <a:lnTo>
                  <a:pt x="103506" y="875030"/>
                </a:lnTo>
                <a:lnTo>
                  <a:pt x="70230" y="875030"/>
                </a:lnTo>
                <a:lnTo>
                  <a:pt x="38988" y="853186"/>
                </a:lnTo>
                <a:lnTo>
                  <a:pt x="49952" y="837534"/>
                </a:lnTo>
                <a:lnTo>
                  <a:pt x="18795" y="815721"/>
                </a:lnTo>
                <a:close/>
              </a:path>
              <a:path w="668019" h="942339">
                <a:moveTo>
                  <a:pt x="49952" y="837534"/>
                </a:moveTo>
                <a:lnTo>
                  <a:pt x="38988" y="853186"/>
                </a:lnTo>
                <a:lnTo>
                  <a:pt x="70230" y="875030"/>
                </a:lnTo>
                <a:lnTo>
                  <a:pt x="81180" y="859398"/>
                </a:lnTo>
                <a:lnTo>
                  <a:pt x="49952" y="837534"/>
                </a:lnTo>
                <a:close/>
              </a:path>
              <a:path w="668019" h="942339">
                <a:moveTo>
                  <a:pt x="81180" y="859398"/>
                </a:moveTo>
                <a:lnTo>
                  <a:pt x="70230" y="875030"/>
                </a:lnTo>
                <a:lnTo>
                  <a:pt x="103506" y="875030"/>
                </a:lnTo>
                <a:lnTo>
                  <a:pt x="81180" y="859398"/>
                </a:lnTo>
                <a:close/>
              </a:path>
              <a:path w="668019" h="942339">
                <a:moveTo>
                  <a:pt x="636651" y="0"/>
                </a:moveTo>
                <a:lnTo>
                  <a:pt x="49952" y="837534"/>
                </a:lnTo>
                <a:lnTo>
                  <a:pt x="81180" y="859398"/>
                </a:lnTo>
                <a:lnTo>
                  <a:pt x="667892" y="21844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6674" y="2884677"/>
            <a:ext cx="664845" cy="942340"/>
          </a:xfrm>
          <a:custGeom>
            <a:avLst/>
            <a:gdLst/>
            <a:ahLst/>
            <a:cxnLst/>
            <a:rect l="l" t="t" r="r" b="b"/>
            <a:pathLst>
              <a:path w="664844" h="942339">
                <a:moveTo>
                  <a:pt x="583800" y="859210"/>
                </a:moveTo>
                <a:lnTo>
                  <a:pt x="552576" y="880999"/>
                </a:lnTo>
                <a:lnTo>
                  <a:pt x="664844" y="942086"/>
                </a:lnTo>
                <a:lnTo>
                  <a:pt x="654996" y="874903"/>
                </a:lnTo>
                <a:lnTo>
                  <a:pt x="594740" y="874903"/>
                </a:lnTo>
                <a:lnTo>
                  <a:pt x="583800" y="859210"/>
                </a:lnTo>
                <a:close/>
              </a:path>
              <a:path w="664844" h="942339">
                <a:moveTo>
                  <a:pt x="615062" y="837394"/>
                </a:moveTo>
                <a:lnTo>
                  <a:pt x="583800" y="859210"/>
                </a:lnTo>
                <a:lnTo>
                  <a:pt x="594740" y="874903"/>
                </a:lnTo>
                <a:lnTo>
                  <a:pt x="625982" y="853059"/>
                </a:lnTo>
                <a:lnTo>
                  <a:pt x="615062" y="837394"/>
                </a:lnTo>
                <a:close/>
              </a:path>
              <a:path w="664844" h="942339">
                <a:moveTo>
                  <a:pt x="646302" y="815594"/>
                </a:moveTo>
                <a:lnTo>
                  <a:pt x="615062" y="837394"/>
                </a:lnTo>
                <a:lnTo>
                  <a:pt x="625982" y="853059"/>
                </a:lnTo>
                <a:lnTo>
                  <a:pt x="594740" y="874903"/>
                </a:lnTo>
                <a:lnTo>
                  <a:pt x="654996" y="874903"/>
                </a:lnTo>
                <a:lnTo>
                  <a:pt x="646302" y="815594"/>
                </a:lnTo>
                <a:close/>
              </a:path>
              <a:path w="664844" h="942339">
                <a:moveTo>
                  <a:pt x="31241" y="0"/>
                </a:moveTo>
                <a:lnTo>
                  <a:pt x="0" y="21844"/>
                </a:lnTo>
                <a:lnTo>
                  <a:pt x="583800" y="859210"/>
                </a:lnTo>
                <a:lnTo>
                  <a:pt x="615062" y="837394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8586" y="380085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586" y="380085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6717" y="383133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6717" y="383133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2485" y="4962192"/>
            <a:ext cx="985519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3255" y="4962192"/>
            <a:ext cx="11239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5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24FB5264-CDC0-42A6-BBFE-6D47B61B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b="1" dirty="0">
                <a:solidFill>
                  <a:srgbClr val="FF0000"/>
                </a:solidFill>
              </a:rPr>
              <a:t>最优</a:t>
            </a:r>
            <a:r>
              <a:rPr lang="zh-CN" altLang="en-US" dirty="0"/>
              <a:t>决策树</a:t>
            </a: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BFC7FFEB-E8A9-4E1C-B3EE-452AFC92E75F}"/>
              </a:ext>
            </a:extLst>
          </p:cNvPr>
          <p:cNvSpPr/>
          <p:nvPr/>
        </p:nvSpPr>
        <p:spPr>
          <a:xfrm>
            <a:off x="1647879" y="2093649"/>
            <a:ext cx="1440326" cy="78671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79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595DDBB2-AA7D-45CB-AB81-43061F99514D}"/>
              </a:ext>
            </a:extLst>
          </p:cNvPr>
          <p:cNvSpPr txBox="1"/>
          <p:nvPr/>
        </p:nvSpPr>
        <p:spPr>
          <a:xfrm>
            <a:off x="1691514" y="2338020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6176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88" y="1988840"/>
            <a:ext cx="3517012" cy="366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使用贪婪搜索：每一步寻找最优划分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什么是最优划分？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最大化不纯度减小量的划分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如何度量</a:t>
            </a:r>
            <a:r>
              <a:rPr lang="zh-CN" altLang="en-US" sz="2800" b="1" dirty="0">
                <a:solidFill>
                  <a:srgbClr val="FF0000"/>
                </a:solidFill>
                <a:latin typeface="Trebuchet MS"/>
                <a:cs typeface="Trebuchet MS"/>
              </a:rPr>
              <a:t>不纯度</a:t>
            </a:r>
            <a:r>
              <a:rPr lang="zh-CN" altLang="en-US" sz="2800" b="1" dirty="0">
                <a:latin typeface="Trebuchet MS"/>
                <a:cs typeface="Trebuchet MS"/>
              </a:rPr>
              <a:t>？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0022" y="2884677"/>
            <a:ext cx="668020" cy="942340"/>
          </a:xfrm>
          <a:custGeom>
            <a:avLst/>
            <a:gdLst/>
            <a:ahLst/>
            <a:cxnLst/>
            <a:rect l="l" t="t" r="r" b="b"/>
            <a:pathLst>
              <a:path w="668019" h="942339">
                <a:moveTo>
                  <a:pt x="18795" y="815721"/>
                </a:moveTo>
                <a:lnTo>
                  <a:pt x="0" y="942086"/>
                </a:lnTo>
                <a:lnTo>
                  <a:pt x="112394" y="881253"/>
                </a:lnTo>
                <a:lnTo>
                  <a:pt x="103506" y="875030"/>
                </a:lnTo>
                <a:lnTo>
                  <a:pt x="70230" y="875030"/>
                </a:lnTo>
                <a:lnTo>
                  <a:pt x="38988" y="853186"/>
                </a:lnTo>
                <a:lnTo>
                  <a:pt x="49952" y="837534"/>
                </a:lnTo>
                <a:lnTo>
                  <a:pt x="18795" y="815721"/>
                </a:lnTo>
                <a:close/>
              </a:path>
              <a:path w="668019" h="942339">
                <a:moveTo>
                  <a:pt x="49952" y="837534"/>
                </a:moveTo>
                <a:lnTo>
                  <a:pt x="38988" y="853186"/>
                </a:lnTo>
                <a:lnTo>
                  <a:pt x="70230" y="875030"/>
                </a:lnTo>
                <a:lnTo>
                  <a:pt x="81180" y="859398"/>
                </a:lnTo>
                <a:lnTo>
                  <a:pt x="49952" y="837534"/>
                </a:lnTo>
                <a:close/>
              </a:path>
              <a:path w="668019" h="942339">
                <a:moveTo>
                  <a:pt x="81180" y="859398"/>
                </a:moveTo>
                <a:lnTo>
                  <a:pt x="70230" y="875030"/>
                </a:lnTo>
                <a:lnTo>
                  <a:pt x="103506" y="875030"/>
                </a:lnTo>
                <a:lnTo>
                  <a:pt x="81180" y="859398"/>
                </a:lnTo>
                <a:close/>
              </a:path>
              <a:path w="668019" h="942339">
                <a:moveTo>
                  <a:pt x="636651" y="0"/>
                </a:moveTo>
                <a:lnTo>
                  <a:pt x="49952" y="837534"/>
                </a:lnTo>
                <a:lnTo>
                  <a:pt x="81180" y="859398"/>
                </a:lnTo>
                <a:lnTo>
                  <a:pt x="667892" y="21844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6674" y="2884677"/>
            <a:ext cx="664845" cy="942340"/>
          </a:xfrm>
          <a:custGeom>
            <a:avLst/>
            <a:gdLst/>
            <a:ahLst/>
            <a:cxnLst/>
            <a:rect l="l" t="t" r="r" b="b"/>
            <a:pathLst>
              <a:path w="664844" h="942339">
                <a:moveTo>
                  <a:pt x="583800" y="859210"/>
                </a:moveTo>
                <a:lnTo>
                  <a:pt x="552576" y="880999"/>
                </a:lnTo>
                <a:lnTo>
                  <a:pt x="664844" y="942086"/>
                </a:lnTo>
                <a:lnTo>
                  <a:pt x="654996" y="874903"/>
                </a:lnTo>
                <a:lnTo>
                  <a:pt x="594740" y="874903"/>
                </a:lnTo>
                <a:lnTo>
                  <a:pt x="583800" y="859210"/>
                </a:lnTo>
                <a:close/>
              </a:path>
              <a:path w="664844" h="942339">
                <a:moveTo>
                  <a:pt x="615062" y="837394"/>
                </a:moveTo>
                <a:lnTo>
                  <a:pt x="583800" y="859210"/>
                </a:lnTo>
                <a:lnTo>
                  <a:pt x="594740" y="874903"/>
                </a:lnTo>
                <a:lnTo>
                  <a:pt x="625982" y="853059"/>
                </a:lnTo>
                <a:lnTo>
                  <a:pt x="615062" y="837394"/>
                </a:lnTo>
                <a:close/>
              </a:path>
              <a:path w="664844" h="942339">
                <a:moveTo>
                  <a:pt x="646302" y="815594"/>
                </a:moveTo>
                <a:lnTo>
                  <a:pt x="615062" y="837394"/>
                </a:lnTo>
                <a:lnTo>
                  <a:pt x="625982" y="853059"/>
                </a:lnTo>
                <a:lnTo>
                  <a:pt x="594740" y="874903"/>
                </a:lnTo>
                <a:lnTo>
                  <a:pt x="654996" y="874903"/>
                </a:lnTo>
                <a:lnTo>
                  <a:pt x="646302" y="815594"/>
                </a:lnTo>
                <a:close/>
              </a:path>
              <a:path w="664844" h="942339">
                <a:moveTo>
                  <a:pt x="31241" y="0"/>
                </a:moveTo>
                <a:lnTo>
                  <a:pt x="0" y="21844"/>
                </a:lnTo>
                <a:lnTo>
                  <a:pt x="583800" y="859210"/>
                </a:lnTo>
                <a:lnTo>
                  <a:pt x="615062" y="837394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8586" y="380085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586" y="380085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6717" y="383133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6717" y="3831335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2485" y="4962192"/>
            <a:ext cx="985519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3255" y="4962192"/>
            <a:ext cx="11239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5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24FB5264-CDC0-42A6-BBFE-6D47B61B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b="1" dirty="0">
                <a:solidFill>
                  <a:srgbClr val="FF0000"/>
                </a:solidFill>
              </a:rPr>
              <a:t>最优</a:t>
            </a:r>
            <a:r>
              <a:rPr lang="zh-CN" altLang="en-US" dirty="0"/>
              <a:t>决策树</a:t>
            </a: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6ADD530B-A155-469B-A604-101DC85AEB8B}"/>
              </a:ext>
            </a:extLst>
          </p:cNvPr>
          <p:cNvSpPr/>
          <p:nvPr/>
        </p:nvSpPr>
        <p:spPr>
          <a:xfrm>
            <a:off x="1647879" y="2093649"/>
            <a:ext cx="1440326" cy="78671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79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838267E4-38B7-4F10-BA4E-94F4139008ED}"/>
              </a:ext>
            </a:extLst>
          </p:cNvPr>
          <p:cNvSpPr txBox="1"/>
          <p:nvPr/>
        </p:nvSpPr>
        <p:spPr>
          <a:xfrm>
            <a:off x="1691514" y="2338020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33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0072" y="1700808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分类错误公式：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5955" y="3745229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0022" y="2799334"/>
            <a:ext cx="668020" cy="941069"/>
          </a:xfrm>
          <a:custGeom>
            <a:avLst/>
            <a:gdLst/>
            <a:ahLst/>
            <a:cxnLst/>
            <a:rect l="l" t="t" r="r" b="b"/>
            <a:pathLst>
              <a:path w="668019" h="941069">
                <a:moveTo>
                  <a:pt x="18922" y="814197"/>
                </a:moveTo>
                <a:lnTo>
                  <a:pt x="0" y="940562"/>
                </a:lnTo>
                <a:lnTo>
                  <a:pt x="112394" y="879856"/>
                </a:lnTo>
                <a:lnTo>
                  <a:pt x="103355" y="873506"/>
                </a:lnTo>
                <a:lnTo>
                  <a:pt x="70357" y="873506"/>
                </a:lnTo>
                <a:lnTo>
                  <a:pt x="39115" y="851662"/>
                </a:lnTo>
                <a:lnTo>
                  <a:pt x="50057" y="836067"/>
                </a:lnTo>
                <a:lnTo>
                  <a:pt x="18922" y="814197"/>
                </a:lnTo>
                <a:close/>
              </a:path>
              <a:path w="668019" h="941069">
                <a:moveTo>
                  <a:pt x="50057" y="836067"/>
                </a:moveTo>
                <a:lnTo>
                  <a:pt x="39115" y="851662"/>
                </a:lnTo>
                <a:lnTo>
                  <a:pt x="70357" y="873506"/>
                </a:lnTo>
                <a:lnTo>
                  <a:pt x="81251" y="857979"/>
                </a:lnTo>
                <a:lnTo>
                  <a:pt x="50057" y="836067"/>
                </a:lnTo>
                <a:close/>
              </a:path>
              <a:path w="668019" h="941069">
                <a:moveTo>
                  <a:pt x="81251" y="857979"/>
                </a:moveTo>
                <a:lnTo>
                  <a:pt x="70357" y="873506"/>
                </a:lnTo>
                <a:lnTo>
                  <a:pt x="103355" y="873506"/>
                </a:lnTo>
                <a:lnTo>
                  <a:pt x="81251" y="857979"/>
                </a:lnTo>
                <a:close/>
              </a:path>
              <a:path w="668019" h="941069">
                <a:moveTo>
                  <a:pt x="636651" y="0"/>
                </a:moveTo>
                <a:lnTo>
                  <a:pt x="50057" y="836067"/>
                </a:lnTo>
                <a:lnTo>
                  <a:pt x="81251" y="857979"/>
                </a:lnTo>
                <a:lnTo>
                  <a:pt x="667892" y="21843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6674" y="2799334"/>
            <a:ext cx="664845" cy="941069"/>
          </a:xfrm>
          <a:custGeom>
            <a:avLst/>
            <a:gdLst/>
            <a:ahLst/>
            <a:cxnLst/>
            <a:rect l="l" t="t" r="r" b="b"/>
            <a:pathLst>
              <a:path w="664844" h="941069">
                <a:moveTo>
                  <a:pt x="583826" y="857752"/>
                </a:moveTo>
                <a:lnTo>
                  <a:pt x="552576" y="879602"/>
                </a:lnTo>
                <a:lnTo>
                  <a:pt x="664844" y="940562"/>
                </a:lnTo>
                <a:lnTo>
                  <a:pt x="654996" y="873379"/>
                </a:lnTo>
                <a:lnTo>
                  <a:pt x="594740" y="873379"/>
                </a:lnTo>
                <a:lnTo>
                  <a:pt x="583826" y="857752"/>
                </a:lnTo>
                <a:close/>
              </a:path>
              <a:path w="664844" h="941069">
                <a:moveTo>
                  <a:pt x="615068" y="835908"/>
                </a:moveTo>
                <a:lnTo>
                  <a:pt x="583826" y="857752"/>
                </a:lnTo>
                <a:lnTo>
                  <a:pt x="594740" y="873379"/>
                </a:lnTo>
                <a:lnTo>
                  <a:pt x="625982" y="851535"/>
                </a:lnTo>
                <a:lnTo>
                  <a:pt x="615068" y="835908"/>
                </a:lnTo>
                <a:close/>
              </a:path>
              <a:path w="664844" h="941069">
                <a:moveTo>
                  <a:pt x="646302" y="814070"/>
                </a:moveTo>
                <a:lnTo>
                  <a:pt x="615068" y="835908"/>
                </a:lnTo>
                <a:lnTo>
                  <a:pt x="625982" y="851535"/>
                </a:lnTo>
                <a:lnTo>
                  <a:pt x="594740" y="873379"/>
                </a:lnTo>
                <a:lnTo>
                  <a:pt x="654996" y="873379"/>
                </a:lnTo>
                <a:lnTo>
                  <a:pt x="646302" y="814070"/>
                </a:lnTo>
                <a:close/>
              </a:path>
              <a:path w="664844" h="941069">
                <a:moveTo>
                  <a:pt x="31241" y="0"/>
                </a:moveTo>
                <a:lnTo>
                  <a:pt x="0" y="21843"/>
                </a:lnTo>
                <a:lnTo>
                  <a:pt x="583826" y="857752"/>
                </a:lnTo>
                <a:lnTo>
                  <a:pt x="615068" y="835908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74318" y="1994662"/>
            <a:ext cx="253365" cy="352425"/>
          </a:xfrm>
          <a:custGeom>
            <a:avLst/>
            <a:gdLst/>
            <a:ahLst/>
            <a:cxnLst/>
            <a:rect l="l" t="t" r="r" b="b"/>
            <a:pathLst>
              <a:path w="253364" h="352425">
                <a:moveTo>
                  <a:pt x="31241" y="0"/>
                </a:moveTo>
                <a:lnTo>
                  <a:pt x="0" y="21843"/>
                </a:lnTo>
                <a:lnTo>
                  <a:pt x="65277" y="115570"/>
                </a:lnTo>
                <a:lnTo>
                  <a:pt x="96519" y="93852"/>
                </a:lnTo>
                <a:lnTo>
                  <a:pt x="31241" y="0"/>
                </a:lnTo>
                <a:close/>
              </a:path>
              <a:path w="253364" h="352425">
                <a:moveTo>
                  <a:pt x="234950" y="225805"/>
                </a:moveTo>
                <a:lnTo>
                  <a:pt x="141096" y="291211"/>
                </a:lnTo>
                <a:lnTo>
                  <a:pt x="253364" y="352298"/>
                </a:lnTo>
                <a:lnTo>
                  <a:pt x="243565" y="284988"/>
                </a:lnTo>
                <a:lnTo>
                  <a:pt x="183260" y="284988"/>
                </a:lnTo>
                <a:lnTo>
                  <a:pt x="174116" y="271907"/>
                </a:lnTo>
                <a:lnTo>
                  <a:pt x="205485" y="250189"/>
                </a:lnTo>
                <a:lnTo>
                  <a:pt x="238499" y="250189"/>
                </a:lnTo>
                <a:lnTo>
                  <a:pt x="234950" y="225805"/>
                </a:lnTo>
                <a:close/>
              </a:path>
              <a:path w="253364" h="352425">
                <a:moveTo>
                  <a:pt x="205485" y="250189"/>
                </a:moveTo>
                <a:lnTo>
                  <a:pt x="174116" y="271907"/>
                </a:lnTo>
                <a:lnTo>
                  <a:pt x="183260" y="284988"/>
                </a:lnTo>
                <a:lnTo>
                  <a:pt x="214502" y="263271"/>
                </a:lnTo>
                <a:lnTo>
                  <a:pt x="205485" y="250189"/>
                </a:lnTo>
                <a:close/>
              </a:path>
              <a:path w="253364" h="352425">
                <a:moveTo>
                  <a:pt x="238499" y="250189"/>
                </a:moveTo>
                <a:lnTo>
                  <a:pt x="205485" y="250189"/>
                </a:lnTo>
                <a:lnTo>
                  <a:pt x="214502" y="263271"/>
                </a:lnTo>
                <a:lnTo>
                  <a:pt x="183260" y="284988"/>
                </a:lnTo>
                <a:lnTo>
                  <a:pt x="243565" y="284988"/>
                </a:lnTo>
                <a:lnTo>
                  <a:pt x="238499" y="250189"/>
                </a:lnTo>
                <a:close/>
              </a:path>
              <a:path w="253364" h="352425">
                <a:moveTo>
                  <a:pt x="118363" y="125095"/>
                </a:moveTo>
                <a:lnTo>
                  <a:pt x="87121" y="146812"/>
                </a:lnTo>
                <a:lnTo>
                  <a:pt x="152400" y="240664"/>
                </a:lnTo>
                <a:lnTo>
                  <a:pt x="183641" y="218948"/>
                </a:lnTo>
                <a:lnTo>
                  <a:pt x="118363" y="125095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0700" y="229743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40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40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40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38857" y="2543759"/>
            <a:ext cx="5994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>
              <a:spcBef>
                <a:spcPts val="5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2485" y="4987391"/>
            <a:ext cx="986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</a:t>
            </a:r>
            <a:r>
              <a:rPr lang="en-US" altLang="zh-CN"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: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基于分类错误的划分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4EDEFB5-C1BE-4BB9-A83D-3A9FF069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29" y="2384032"/>
            <a:ext cx="3485123" cy="5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82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50853" y="1727163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分类错误公式：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基于分类错误的划分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4EDEFB5-C1BE-4BB9-A83D-3A9FF069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29" y="2384032"/>
            <a:ext cx="3485120" cy="540912"/>
          </a:xfrm>
          <a:prstGeom prst="rect">
            <a:avLst/>
          </a:prstGeom>
        </p:spPr>
      </p:pic>
      <p:sp>
        <p:nvSpPr>
          <p:cNvPr id="26" name="object 10">
            <a:extLst>
              <a:ext uri="{FF2B5EF4-FFF2-40B4-BE49-F238E27FC236}">
                <a16:creationId xmlns:a16="http://schemas.microsoft.com/office/drawing/2014/main" id="{E5939FD9-4D5D-40E0-81ED-731FED2617E8}"/>
              </a:ext>
            </a:extLst>
          </p:cNvPr>
          <p:cNvSpPr txBox="1"/>
          <p:nvPr/>
        </p:nvSpPr>
        <p:spPr>
          <a:xfrm>
            <a:off x="5169790" y="3066923"/>
            <a:ext cx="3722690" cy="116826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>
              <a:spcBef>
                <a:spcPts val="1190"/>
              </a:spcBef>
            </a:pPr>
            <a:r>
              <a:rPr lang="zh-CN" altLang="en-US" sz="2800" b="1" dirty="0">
                <a:latin typeface="Trebuchet MS"/>
                <a:cs typeface="Trebuchet MS"/>
              </a:rPr>
              <a:t>划分前的分类错误：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algn="ctr">
              <a:spcBef>
                <a:spcPts val="1190"/>
              </a:spcBef>
            </a:pPr>
            <a:r>
              <a:rPr sz="2800" dirty="0">
                <a:latin typeface="DejaVu Serif"/>
                <a:cs typeface="DejaVu Serif"/>
              </a:rPr>
              <a:t>1 − </a:t>
            </a:r>
            <a:r>
              <a:rPr lang="en-US" altLang="zh-CN" sz="2800" dirty="0">
                <a:latin typeface="DejaVu Serif"/>
                <a:cs typeface="DejaVu Serif"/>
              </a:rPr>
              <a:t> 8/12 </a:t>
            </a:r>
            <a:r>
              <a:rPr sz="2800" baseline="-15873" dirty="0">
                <a:latin typeface="DejaVu Serif"/>
                <a:cs typeface="DejaVu Serif"/>
              </a:rPr>
              <a:t> </a:t>
            </a:r>
            <a:r>
              <a:rPr sz="2800" dirty="0">
                <a:latin typeface="DejaVu Serif"/>
                <a:cs typeface="DejaVu Serif"/>
              </a:rPr>
              <a:t>=</a:t>
            </a:r>
            <a:r>
              <a:rPr lang="en-US" altLang="zh-CN" sz="2800" dirty="0">
                <a:latin typeface="DejaVu Serif"/>
                <a:cs typeface="DejaVu Serif"/>
              </a:rPr>
              <a:t> </a:t>
            </a:r>
            <a:r>
              <a:rPr sz="2800" dirty="0">
                <a:latin typeface="DejaVu Serif"/>
                <a:cs typeface="DejaVu Serif"/>
              </a:rPr>
              <a:t> 0.3333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C80616BA-6A23-430D-BD80-F5D0BBB48998}"/>
              </a:ext>
            </a:extLst>
          </p:cNvPr>
          <p:cNvSpPr/>
          <p:nvPr/>
        </p:nvSpPr>
        <p:spPr>
          <a:xfrm>
            <a:off x="1789938" y="2295144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79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788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896EB515-4A22-4B2C-9543-299AC1C169CA}"/>
              </a:ext>
            </a:extLst>
          </p:cNvPr>
          <p:cNvSpPr/>
          <p:nvPr/>
        </p:nvSpPr>
        <p:spPr>
          <a:xfrm>
            <a:off x="2695955" y="3745229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3F032C15-C3BD-4997-BA27-BC52313FC3C8}"/>
              </a:ext>
            </a:extLst>
          </p:cNvPr>
          <p:cNvSpPr/>
          <p:nvPr/>
        </p:nvSpPr>
        <p:spPr>
          <a:xfrm>
            <a:off x="1700022" y="2799334"/>
            <a:ext cx="668020" cy="941069"/>
          </a:xfrm>
          <a:custGeom>
            <a:avLst/>
            <a:gdLst/>
            <a:ahLst/>
            <a:cxnLst/>
            <a:rect l="l" t="t" r="r" b="b"/>
            <a:pathLst>
              <a:path w="668019" h="941069">
                <a:moveTo>
                  <a:pt x="18922" y="814197"/>
                </a:moveTo>
                <a:lnTo>
                  <a:pt x="0" y="940562"/>
                </a:lnTo>
                <a:lnTo>
                  <a:pt x="112394" y="879856"/>
                </a:lnTo>
                <a:lnTo>
                  <a:pt x="103355" y="873506"/>
                </a:lnTo>
                <a:lnTo>
                  <a:pt x="70357" y="873506"/>
                </a:lnTo>
                <a:lnTo>
                  <a:pt x="39115" y="851662"/>
                </a:lnTo>
                <a:lnTo>
                  <a:pt x="50057" y="836067"/>
                </a:lnTo>
                <a:lnTo>
                  <a:pt x="18922" y="814197"/>
                </a:lnTo>
                <a:close/>
              </a:path>
              <a:path w="668019" h="941069">
                <a:moveTo>
                  <a:pt x="50057" y="836067"/>
                </a:moveTo>
                <a:lnTo>
                  <a:pt x="39115" y="851662"/>
                </a:lnTo>
                <a:lnTo>
                  <a:pt x="70357" y="873506"/>
                </a:lnTo>
                <a:lnTo>
                  <a:pt x="81251" y="857979"/>
                </a:lnTo>
                <a:lnTo>
                  <a:pt x="50057" y="836067"/>
                </a:lnTo>
                <a:close/>
              </a:path>
              <a:path w="668019" h="941069">
                <a:moveTo>
                  <a:pt x="81251" y="857979"/>
                </a:moveTo>
                <a:lnTo>
                  <a:pt x="70357" y="873506"/>
                </a:lnTo>
                <a:lnTo>
                  <a:pt x="103355" y="873506"/>
                </a:lnTo>
                <a:lnTo>
                  <a:pt x="81251" y="857979"/>
                </a:lnTo>
                <a:close/>
              </a:path>
              <a:path w="668019" h="941069">
                <a:moveTo>
                  <a:pt x="636651" y="0"/>
                </a:moveTo>
                <a:lnTo>
                  <a:pt x="50057" y="836067"/>
                </a:lnTo>
                <a:lnTo>
                  <a:pt x="81251" y="857979"/>
                </a:lnTo>
                <a:lnTo>
                  <a:pt x="667892" y="21843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AA3FEEAB-EBC3-4627-9F8A-A68C7D33A201}"/>
              </a:ext>
            </a:extLst>
          </p:cNvPr>
          <p:cNvSpPr/>
          <p:nvPr/>
        </p:nvSpPr>
        <p:spPr>
          <a:xfrm>
            <a:off x="2336674" y="2799334"/>
            <a:ext cx="664845" cy="941069"/>
          </a:xfrm>
          <a:custGeom>
            <a:avLst/>
            <a:gdLst/>
            <a:ahLst/>
            <a:cxnLst/>
            <a:rect l="l" t="t" r="r" b="b"/>
            <a:pathLst>
              <a:path w="664844" h="941069">
                <a:moveTo>
                  <a:pt x="583826" y="857752"/>
                </a:moveTo>
                <a:lnTo>
                  <a:pt x="552576" y="879602"/>
                </a:lnTo>
                <a:lnTo>
                  <a:pt x="664844" y="940562"/>
                </a:lnTo>
                <a:lnTo>
                  <a:pt x="654996" y="873379"/>
                </a:lnTo>
                <a:lnTo>
                  <a:pt x="594740" y="873379"/>
                </a:lnTo>
                <a:lnTo>
                  <a:pt x="583826" y="857752"/>
                </a:lnTo>
                <a:close/>
              </a:path>
              <a:path w="664844" h="941069">
                <a:moveTo>
                  <a:pt x="615068" y="835908"/>
                </a:moveTo>
                <a:lnTo>
                  <a:pt x="583826" y="857752"/>
                </a:lnTo>
                <a:lnTo>
                  <a:pt x="594740" y="873379"/>
                </a:lnTo>
                <a:lnTo>
                  <a:pt x="625982" y="851535"/>
                </a:lnTo>
                <a:lnTo>
                  <a:pt x="615068" y="835908"/>
                </a:lnTo>
                <a:close/>
              </a:path>
              <a:path w="664844" h="941069">
                <a:moveTo>
                  <a:pt x="646302" y="814070"/>
                </a:moveTo>
                <a:lnTo>
                  <a:pt x="615068" y="835908"/>
                </a:lnTo>
                <a:lnTo>
                  <a:pt x="625982" y="851535"/>
                </a:lnTo>
                <a:lnTo>
                  <a:pt x="594740" y="873379"/>
                </a:lnTo>
                <a:lnTo>
                  <a:pt x="654996" y="873379"/>
                </a:lnTo>
                <a:lnTo>
                  <a:pt x="646302" y="814070"/>
                </a:lnTo>
                <a:close/>
              </a:path>
              <a:path w="664844" h="941069">
                <a:moveTo>
                  <a:pt x="31241" y="0"/>
                </a:moveTo>
                <a:lnTo>
                  <a:pt x="0" y="21843"/>
                </a:lnTo>
                <a:lnTo>
                  <a:pt x="583826" y="857752"/>
                </a:lnTo>
                <a:lnTo>
                  <a:pt x="615068" y="835908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9C2B03B0-3E6B-48D8-9EE1-505261982902}"/>
              </a:ext>
            </a:extLst>
          </p:cNvPr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44C6931B-E6E5-45F2-8386-633170E3ED39}"/>
              </a:ext>
            </a:extLst>
          </p:cNvPr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22BE44FA-C3DC-4031-8BCA-BDA47E0C5FD4}"/>
              </a:ext>
            </a:extLst>
          </p:cNvPr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8EA938AB-CD10-41FD-B158-C98311593C62}"/>
              </a:ext>
            </a:extLst>
          </p:cNvPr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27753B1B-F316-4525-9466-5E61AEAD86A6}"/>
              </a:ext>
            </a:extLst>
          </p:cNvPr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6CF958B0-722C-4FEC-89BC-4430D386FFA6}"/>
              </a:ext>
            </a:extLst>
          </p:cNvPr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052B4282-C15C-449F-A03C-2EFCC94DB87C}"/>
              </a:ext>
            </a:extLst>
          </p:cNvPr>
          <p:cNvSpPr/>
          <p:nvPr/>
        </p:nvSpPr>
        <p:spPr>
          <a:xfrm>
            <a:off x="1774318" y="1994662"/>
            <a:ext cx="253365" cy="352425"/>
          </a:xfrm>
          <a:custGeom>
            <a:avLst/>
            <a:gdLst/>
            <a:ahLst/>
            <a:cxnLst/>
            <a:rect l="l" t="t" r="r" b="b"/>
            <a:pathLst>
              <a:path w="253364" h="352425">
                <a:moveTo>
                  <a:pt x="31241" y="0"/>
                </a:moveTo>
                <a:lnTo>
                  <a:pt x="0" y="21843"/>
                </a:lnTo>
                <a:lnTo>
                  <a:pt x="65277" y="115570"/>
                </a:lnTo>
                <a:lnTo>
                  <a:pt x="96519" y="93852"/>
                </a:lnTo>
                <a:lnTo>
                  <a:pt x="31241" y="0"/>
                </a:lnTo>
                <a:close/>
              </a:path>
              <a:path w="253364" h="352425">
                <a:moveTo>
                  <a:pt x="234950" y="225805"/>
                </a:moveTo>
                <a:lnTo>
                  <a:pt x="141096" y="291211"/>
                </a:lnTo>
                <a:lnTo>
                  <a:pt x="253364" y="352298"/>
                </a:lnTo>
                <a:lnTo>
                  <a:pt x="243565" y="284988"/>
                </a:lnTo>
                <a:lnTo>
                  <a:pt x="183260" y="284988"/>
                </a:lnTo>
                <a:lnTo>
                  <a:pt x="174116" y="271907"/>
                </a:lnTo>
                <a:lnTo>
                  <a:pt x="205485" y="250189"/>
                </a:lnTo>
                <a:lnTo>
                  <a:pt x="238499" y="250189"/>
                </a:lnTo>
                <a:lnTo>
                  <a:pt x="234950" y="225805"/>
                </a:lnTo>
                <a:close/>
              </a:path>
              <a:path w="253364" h="352425">
                <a:moveTo>
                  <a:pt x="205485" y="250189"/>
                </a:moveTo>
                <a:lnTo>
                  <a:pt x="174116" y="271907"/>
                </a:lnTo>
                <a:lnTo>
                  <a:pt x="183260" y="284988"/>
                </a:lnTo>
                <a:lnTo>
                  <a:pt x="214502" y="263271"/>
                </a:lnTo>
                <a:lnTo>
                  <a:pt x="205485" y="250189"/>
                </a:lnTo>
                <a:close/>
              </a:path>
              <a:path w="253364" h="352425">
                <a:moveTo>
                  <a:pt x="238499" y="250189"/>
                </a:moveTo>
                <a:lnTo>
                  <a:pt x="205485" y="250189"/>
                </a:lnTo>
                <a:lnTo>
                  <a:pt x="214502" y="263271"/>
                </a:lnTo>
                <a:lnTo>
                  <a:pt x="183260" y="284988"/>
                </a:lnTo>
                <a:lnTo>
                  <a:pt x="243565" y="284988"/>
                </a:lnTo>
                <a:lnTo>
                  <a:pt x="238499" y="250189"/>
                </a:lnTo>
                <a:close/>
              </a:path>
              <a:path w="253364" h="352425">
                <a:moveTo>
                  <a:pt x="118363" y="125095"/>
                </a:moveTo>
                <a:lnTo>
                  <a:pt x="87121" y="146812"/>
                </a:lnTo>
                <a:lnTo>
                  <a:pt x="152400" y="240664"/>
                </a:lnTo>
                <a:lnTo>
                  <a:pt x="183641" y="218948"/>
                </a:lnTo>
                <a:lnTo>
                  <a:pt x="118363" y="125095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B436AA73-FA44-4EF7-AF90-CD7B34125107}"/>
              </a:ext>
            </a:extLst>
          </p:cNvPr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CEE7D02F-F3F3-4C15-89CD-F79280146917}"/>
              </a:ext>
            </a:extLst>
          </p:cNvPr>
          <p:cNvSpPr/>
          <p:nvPr/>
        </p:nvSpPr>
        <p:spPr>
          <a:xfrm>
            <a:off x="1790700" y="229743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45F7C27-59A2-47BD-9F23-74C1249A6F70}"/>
              </a:ext>
            </a:extLst>
          </p:cNvPr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39978500-EAE5-44F2-84D5-B2CE6F68F8F6}"/>
              </a:ext>
            </a:extLst>
          </p:cNvPr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40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40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40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4212A46F-8FE6-48EC-8510-974F0883000B}"/>
              </a:ext>
            </a:extLst>
          </p:cNvPr>
          <p:cNvSpPr txBox="1"/>
          <p:nvPr/>
        </p:nvSpPr>
        <p:spPr>
          <a:xfrm>
            <a:off x="2038857" y="2543759"/>
            <a:ext cx="5994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>
              <a:spcBef>
                <a:spcPts val="5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6" name="object 26">
            <a:extLst>
              <a:ext uri="{FF2B5EF4-FFF2-40B4-BE49-F238E27FC236}">
                <a16:creationId xmlns:a16="http://schemas.microsoft.com/office/drawing/2014/main" id="{C10BDA18-2CD8-47E3-9F5A-A7AFAF8E08B2}"/>
              </a:ext>
            </a:extLst>
          </p:cNvPr>
          <p:cNvSpPr txBox="1"/>
          <p:nvPr/>
        </p:nvSpPr>
        <p:spPr>
          <a:xfrm>
            <a:off x="932485" y="4987391"/>
            <a:ext cx="986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2A015F9C-D731-4448-BE59-60ACC26AA9C0}"/>
              </a:ext>
            </a:extLst>
          </p:cNvPr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</a:t>
            </a:r>
            <a:r>
              <a:rPr lang="en-US" altLang="zh-CN"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: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328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90" y="1763453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分类错误公式：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基于分类错误的划分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4EDEFB5-C1BE-4BB9-A83D-3A9FF069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29" y="2384032"/>
            <a:ext cx="3485123" cy="540912"/>
          </a:xfrm>
          <a:prstGeom prst="rect">
            <a:avLst/>
          </a:prstGeom>
        </p:spPr>
      </p:pic>
      <p:sp>
        <p:nvSpPr>
          <p:cNvPr id="26" name="object 10">
            <a:extLst>
              <a:ext uri="{FF2B5EF4-FFF2-40B4-BE49-F238E27FC236}">
                <a16:creationId xmlns:a16="http://schemas.microsoft.com/office/drawing/2014/main" id="{E5939FD9-4D5D-40E0-81ED-731FED2617E8}"/>
              </a:ext>
            </a:extLst>
          </p:cNvPr>
          <p:cNvSpPr txBox="1"/>
          <p:nvPr/>
        </p:nvSpPr>
        <p:spPr>
          <a:xfrm>
            <a:off x="5169790" y="3066923"/>
            <a:ext cx="3650682" cy="116826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>
              <a:spcBef>
                <a:spcPts val="1190"/>
              </a:spcBef>
            </a:pPr>
            <a:r>
              <a:rPr lang="zh-CN" altLang="en-US" sz="2800" b="1" dirty="0">
                <a:latin typeface="Trebuchet MS"/>
                <a:cs typeface="Trebuchet MS"/>
              </a:rPr>
              <a:t>划分后左边的分类错误：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algn="ctr">
              <a:spcBef>
                <a:spcPts val="1190"/>
              </a:spcBef>
            </a:pPr>
            <a:r>
              <a:rPr sz="2800" dirty="0">
                <a:latin typeface="DejaVu Serif"/>
                <a:cs typeface="DejaVu Serif"/>
              </a:rPr>
              <a:t>1 − </a:t>
            </a:r>
            <a:r>
              <a:rPr lang="en-US" altLang="zh-CN" sz="2800" dirty="0">
                <a:latin typeface="DejaVu Serif"/>
                <a:cs typeface="DejaVu Serif"/>
              </a:rPr>
              <a:t> 2/4</a:t>
            </a:r>
            <a:r>
              <a:rPr sz="2800" baseline="-15873" dirty="0">
                <a:latin typeface="DejaVu Serif"/>
                <a:cs typeface="DejaVu Serif"/>
              </a:rPr>
              <a:t> </a:t>
            </a:r>
            <a:r>
              <a:rPr sz="2800" dirty="0">
                <a:latin typeface="DejaVu Serif"/>
                <a:cs typeface="DejaVu Serif"/>
              </a:rPr>
              <a:t>=</a:t>
            </a:r>
            <a:r>
              <a:rPr lang="en-US" altLang="zh-CN" sz="2800" dirty="0">
                <a:latin typeface="DejaVu Serif"/>
                <a:cs typeface="DejaVu Serif"/>
              </a:rPr>
              <a:t> </a:t>
            </a:r>
            <a:r>
              <a:rPr sz="2800" dirty="0">
                <a:latin typeface="DejaVu Serif"/>
                <a:cs typeface="DejaVu Serif"/>
              </a:rPr>
              <a:t> 0.</a:t>
            </a:r>
            <a:r>
              <a:rPr lang="en-US" altLang="zh-CN" sz="2800" dirty="0">
                <a:latin typeface="DejaVu Serif"/>
                <a:cs typeface="DejaVu Serif"/>
              </a:rPr>
              <a:t>5000</a:t>
            </a:r>
            <a:endParaRPr sz="2800" dirty="0">
              <a:latin typeface="DejaVu Serif"/>
              <a:cs typeface="DejaVu Serif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F765D89D-77B6-4445-BC22-3C4371EDCF4C}"/>
              </a:ext>
            </a:extLst>
          </p:cNvPr>
          <p:cNvSpPr/>
          <p:nvPr/>
        </p:nvSpPr>
        <p:spPr>
          <a:xfrm>
            <a:off x="881633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40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40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788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E1408282-BB26-4123-B5E0-8C793EEDD865}"/>
              </a:ext>
            </a:extLst>
          </p:cNvPr>
          <p:cNvSpPr/>
          <p:nvPr/>
        </p:nvSpPr>
        <p:spPr>
          <a:xfrm>
            <a:off x="2695955" y="3745229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2">
            <a:extLst>
              <a:ext uri="{FF2B5EF4-FFF2-40B4-BE49-F238E27FC236}">
                <a16:creationId xmlns:a16="http://schemas.microsoft.com/office/drawing/2014/main" id="{EC319891-C287-4D78-97E8-99632E7543BB}"/>
              </a:ext>
            </a:extLst>
          </p:cNvPr>
          <p:cNvSpPr/>
          <p:nvPr/>
        </p:nvSpPr>
        <p:spPr>
          <a:xfrm>
            <a:off x="1700022" y="2799334"/>
            <a:ext cx="668020" cy="941069"/>
          </a:xfrm>
          <a:custGeom>
            <a:avLst/>
            <a:gdLst/>
            <a:ahLst/>
            <a:cxnLst/>
            <a:rect l="l" t="t" r="r" b="b"/>
            <a:pathLst>
              <a:path w="668019" h="941069">
                <a:moveTo>
                  <a:pt x="18922" y="814197"/>
                </a:moveTo>
                <a:lnTo>
                  <a:pt x="0" y="940562"/>
                </a:lnTo>
                <a:lnTo>
                  <a:pt x="112394" y="879856"/>
                </a:lnTo>
                <a:lnTo>
                  <a:pt x="103355" y="873506"/>
                </a:lnTo>
                <a:lnTo>
                  <a:pt x="70357" y="873506"/>
                </a:lnTo>
                <a:lnTo>
                  <a:pt x="39115" y="851662"/>
                </a:lnTo>
                <a:lnTo>
                  <a:pt x="50057" y="836067"/>
                </a:lnTo>
                <a:lnTo>
                  <a:pt x="18922" y="814197"/>
                </a:lnTo>
                <a:close/>
              </a:path>
              <a:path w="668019" h="941069">
                <a:moveTo>
                  <a:pt x="50057" y="836067"/>
                </a:moveTo>
                <a:lnTo>
                  <a:pt x="39115" y="851662"/>
                </a:lnTo>
                <a:lnTo>
                  <a:pt x="70357" y="873506"/>
                </a:lnTo>
                <a:lnTo>
                  <a:pt x="81251" y="857979"/>
                </a:lnTo>
                <a:lnTo>
                  <a:pt x="50057" y="836067"/>
                </a:lnTo>
                <a:close/>
              </a:path>
              <a:path w="668019" h="941069">
                <a:moveTo>
                  <a:pt x="81251" y="857979"/>
                </a:moveTo>
                <a:lnTo>
                  <a:pt x="70357" y="873506"/>
                </a:lnTo>
                <a:lnTo>
                  <a:pt x="103355" y="873506"/>
                </a:lnTo>
                <a:lnTo>
                  <a:pt x="81251" y="857979"/>
                </a:lnTo>
                <a:close/>
              </a:path>
              <a:path w="668019" h="941069">
                <a:moveTo>
                  <a:pt x="636651" y="0"/>
                </a:moveTo>
                <a:lnTo>
                  <a:pt x="50057" y="836067"/>
                </a:lnTo>
                <a:lnTo>
                  <a:pt x="81251" y="857979"/>
                </a:lnTo>
                <a:lnTo>
                  <a:pt x="667892" y="21843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A06567D7-67F7-4D4F-ABE1-01327355C32B}"/>
              </a:ext>
            </a:extLst>
          </p:cNvPr>
          <p:cNvSpPr/>
          <p:nvPr/>
        </p:nvSpPr>
        <p:spPr>
          <a:xfrm>
            <a:off x="2336674" y="2799334"/>
            <a:ext cx="664845" cy="941069"/>
          </a:xfrm>
          <a:custGeom>
            <a:avLst/>
            <a:gdLst/>
            <a:ahLst/>
            <a:cxnLst/>
            <a:rect l="l" t="t" r="r" b="b"/>
            <a:pathLst>
              <a:path w="664844" h="941069">
                <a:moveTo>
                  <a:pt x="583826" y="857752"/>
                </a:moveTo>
                <a:lnTo>
                  <a:pt x="552576" y="879602"/>
                </a:lnTo>
                <a:lnTo>
                  <a:pt x="664844" y="940562"/>
                </a:lnTo>
                <a:lnTo>
                  <a:pt x="654996" y="873379"/>
                </a:lnTo>
                <a:lnTo>
                  <a:pt x="594740" y="873379"/>
                </a:lnTo>
                <a:lnTo>
                  <a:pt x="583826" y="857752"/>
                </a:lnTo>
                <a:close/>
              </a:path>
              <a:path w="664844" h="941069">
                <a:moveTo>
                  <a:pt x="615068" y="835908"/>
                </a:moveTo>
                <a:lnTo>
                  <a:pt x="583826" y="857752"/>
                </a:lnTo>
                <a:lnTo>
                  <a:pt x="594740" y="873379"/>
                </a:lnTo>
                <a:lnTo>
                  <a:pt x="625982" y="851535"/>
                </a:lnTo>
                <a:lnTo>
                  <a:pt x="615068" y="835908"/>
                </a:lnTo>
                <a:close/>
              </a:path>
              <a:path w="664844" h="941069">
                <a:moveTo>
                  <a:pt x="646302" y="814070"/>
                </a:moveTo>
                <a:lnTo>
                  <a:pt x="615068" y="835908"/>
                </a:lnTo>
                <a:lnTo>
                  <a:pt x="625982" y="851535"/>
                </a:lnTo>
                <a:lnTo>
                  <a:pt x="594740" y="873379"/>
                </a:lnTo>
                <a:lnTo>
                  <a:pt x="654996" y="873379"/>
                </a:lnTo>
                <a:lnTo>
                  <a:pt x="646302" y="814070"/>
                </a:lnTo>
                <a:close/>
              </a:path>
              <a:path w="664844" h="941069">
                <a:moveTo>
                  <a:pt x="31241" y="0"/>
                </a:moveTo>
                <a:lnTo>
                  <a:pt x="0" y="21843"/>
                </a:lnTo>
                <a:lnTo>
                  <a:pt x="583826" y="857752"/>
                </a:lnTo>
                <a:lnTo>
                  <a:pt x="615068" y="835908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>
            <a:extLst>
              <a:ext uri="{FF2B5EF4-FFF2-40B4-BE49-F238E27FC236}">
                <a16:creationId xmlns:a16="http://schemas.microsoft.com/office/drawing/2014/main" id="{8D5A3A8B-AAE8-4952-9216-31F4FBA9CB12}"/>
              </a:ext>
            </a:extLst>
          </p:cNvPr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2D90E22D-A809-4C69-8A9C-23E781BF4669}"/>
              </a:ext>
            </a:extLst>
          </p:cNvPr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393E3273-8C4C-468E-A1B8-68217D86D488}"/>
              </a:ext>
            </a:extLst>
          </p:cNvPr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398C8B13-D913-4B35-B977-EFC7ACBAFB51}"/>
              </a:ext>
            </a:extLst>
          </p:cNvPr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8">
            <a:extLst>
              <a:ext uri="{FF2B5EF4-FFF2-40B4-BE49-F238E27FC236}">
                <a16:creationId xmlns:a16="http://schemas.microsoft.com/office/drawing/2014/main" id="{6537923B-2A1C-4344-B355-5E5DAC50E589}"/>
              </a:ext>
            </a:extLst>
          </p:cNvPr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AD59AA0-1874-4BFC-A2C1-65F2703095A2}"/>
              </a:ext>
            </a:extLst>
          </p:cNvPr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56" name="object 20">
            <a:extLst>
              <a:ext uri="{FF2B5EF4-FFF2-40B4-BE49-F238E27FC236}">
                <a16:creationId xmlns:a16="http://schemas.microsoft.com/office/drawing/2014/main" id="{D17886D9-150D-49B5-8598-94DDF49C6E98}"/>
              </a:ext>
            </a:extLst>
          </p:cNvPr>
          <p:cNvSpPr/>
          <p:nvPr/>
        </p:nvSpPr>
        <p:spPr>
          <a:xfrm>
            <a:off x="1774318" y="1994662"/>
            <a:ext cx="253365" cy="352425"/>
          </a:xfrm>
          <a:custGeom>
            <a:avLst/>
            <a:gdLst/>
            <a:ahLst/>
            <a:cxnLst/>
            <a:rect l="l" t="t" r="r" b="b"/>
            <a:pathLst>
              <a:path w="253364" h="352425">
                <a:moveTo>
                  <a:pt x="31241" y="0"/>
                </a:moveTo>
                <a:lnTo>
                  <a:pt x="0" y="21843"/>
                </a:lnTo>
                <a:lnTo>
                  <a:pt x="65277" y="115570"/>
                </a:lnTo>
                <a:lnTo>
                  <a:pt x="96519" y="93852"/>
                </a:lnTo>
                <a:lnTo>
                  <a:pt x="31241" y="0"/>
                </a:lnTo>
                <a:close/>
              </a:path>
              <a:path w="253364" h="352425">
                <a:moveTo>
                  <a:pt x="234950" y="225805"/>
                </a:moveTo>
                <a:lnTo>
                  <a:pt x="141096" y="291211"/>
                </a:lnTo>
                <a:lnTo>
                  <a:pt x="253364" y="352298"/>
                </a:lnTo>
                <a:lnTo>
                  <a:pt x="243565" y="284988"/>
                </a:lnTo>
                <a:lnTo>
                  <a:pt x="183260" y="284988"/>
                </a:lnTo>
                <a:lnTo>
                  <a:pt x="174116" y="271907"/>
                </a:lnTo>
                <a:lnTo>
                  <a:pt x="205485" y="250189"/>
                </a:lnTo>
                <a:lnTo>
                  <a:pt x="238499" y="250189"/>
                </a:lnTo>
                <a:lnTo>
                  <a:pt x="234950" y="225805"/>
                </a:lnTo>
                <a:close/>
              </a:path>
              <a:path w="253364" h="352425">
                <a:moveTo>
                  <a:pt x="205485" y="250189"/>
                </a:moveTo>
                <a:lnTo>
                  <a:pt x="174116" y="271907"/>
                </a:lnTo>
                <a:lnTo>
                  <a:pt x="183260" y="284988"/>
                </a:lnTo>
                <a:lnTo>
                  <a:pt x="214502" y="263271"/>
                </a:lnTo>
                <a:lnTo>
                  <a:pt x="205485" y="250189"/>
                </a:lnTo>
                <a:close/>
              </a:path>
              <a:path w="253364" h="352425">
                <a:moveTo>
                  <a:pt x="238499" y="250189"/>
                </a:moveTo>
                <a:lnTo>
                  <a:pt x="205485" y="250189"/>
                </a:lnTo>
                <a:lnTo>
                  <a:pt x="214502" y="263271"/>
                </a:lnTo>
                <a:lnTo>
                  <a:pt x="183260" y="284988"/>
                </a:lnTo>
                <a:lnTo>
                  <a:pt x="243565" y="284988"/>
                </a:lnTo>
                <a:lnTo>
                  <a:pt x="238499" y="250189"/>
                </a:lnTo>
                <a:close/>
              </a:path>
              <a:path w="253364" h="352425">
                <a:moveTo>
                  <a:pt x="118363" y="125095"/>
                </a:moveTo>
                <a:lnTo>
                  <a:pt x="87121" y="146812"/>
                </a:lnTo>
                <a:lnTo>
                  <a:pt x="152400" y="240664"/>
                </a:lnTo>
                <a:lnTo>
                  <a:pt x="183641" y="218948"/>
                </a:lnTo>
                <a:lnTo>
                  <a:pt x="118363" y="125095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C0813ED2-4EC5-44CD-9A2D-BA0CBD2ECE65}"/>
              </a:ext>
            </a:extLst>
          </p:cNvPr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8" name="object 22">
            <a:extLst>
              <a:ext uri="{FF2B5EF4-FFF2-40B4-BE49-F238E27FC236}">
                <a16:creationId xmlns:a16="http://schemas.microsoft.com/office/drawing/2014/main" id="{AD35D882-2B83-4AE6-8B00-BDC362A098A0}"/>
              </a:ext>
            </a:extLst>
          </p:cNvPr>
          <p:cNvSpPr/>
          <p:nvPr/>
        </p:nvSpPr>
        <p:spPr>
          <a:xfrm>
            <a:off x="1790700" y="229743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674728F7-9522-4ABA-9E1D-7E708AEBBC7D}"/>
              </a:ext>
            </a:extLst>
          </p:cNvPr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4">
            <a:extLst>
              <a:ext uri="{FF2B5EF4-FFF2-40B4-BE49-F238E27FC236}">
                <a16:creationId xmlns:a16="http://schemas.microsoft.com/office/drawing/2014/main" id="{C70AF840-9EE3-4F05-AE2A-55E383FA146F}"/>
              </a:ext>
            </a:extLst>
          </p:cNvPr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40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40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40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5">
            <a:extLst>
              <a:ext uri="{FF2B5EF4-FFF2-40B4-BE49-F238E27FC236}">
                <a16:creationId xmlns:a16="http://schemas.microsoft.com/office/drawing/2014/main" id="{4F0DDCBE-6E32-4A13-87E0-918AB4E4A922}"/>
              </a:ext>
            </a:extLst>
          </p:cNvPr>
          <p:cNvSpPr txBox="1"/>
          <p:nvPr/>
        </p:nvSpPr>
        <p:spPr>
          <a:xfrm>
            <a:off x="2038857" y="2543759"/>
            <a:ext cx="5994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>
              <a:spcBef>
                <a:spcPts val="5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2" name="object 26">
            <a:extLst>
              <a:ext uri="{FF2B5EF4-FFF2-40B4-BE49-F238E27FC236}">
                <a16:creationId xmlns:a16="http://schemas.microsoft.com/office/drawing/2014/main" id="{2752146C-F71E-4E76-8611-B0456631D5AA}"/>
              </a:ext>
            </a:extLst>
          </p:cNvPr>
          <p:cNvSpPr txBox="1"/>
          <p:nvPr/>
        </p:nvSpPr>
        <p:spPr>
          <a:xfrm>
            <a:off x="932485" y="4987391"/>
            <a:ext cx="986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3" name="object 27">
            <a:extLst>
              <a:ext uri="{FF2B5EF4-FFF2-40B4-BE49-F238E27FC236}">
                <a16:creationId xmlns:a16="http://schemas.microsoft.com/office/drawing/2014/main" id="{18558781-668E-494A-958C-E5C0115A8484}"/>
              </a:ext>
            </a:extLst>
          </p:cNvPr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4" name="object 28">
            <a:extLst>
              <a:ext uri="{FF2B5EF4-FFF2-40B4-BE49-F238E27FC236}">
                <a16:creationId xmlns:a16="http://schemas.microsoft.com/office/drawing/2014/main" id="{405CFF97-9BD9-4CFA-8EDD-6FFFA3E13CD9}"/>
              </a:ext>
            </a:extLst>
          </p:cNvPr>
          <p:cNvSpPr txBox="1"/>
          <p:nvPr/>
        </p:nvSpPr>
        <p:spPr>
          <a:xfrm>
            <a:off x="633477" y="2645282"/>
            <a:ext cx="917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0.3333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96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90" y="1761096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分类错误公式：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基于分类错误的划分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4EDEFB5-C1BE-4BB9-A83D-3A9FF069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29" y="2384032"/>
            <a:ext cx="3485123" cy="540912"/>
          </a:xfrm>
          <a:prstGeom prst="rect">
            <a:avLst/>
          </a:prstGeom>
        </p:spPr>
      </p:pic>
      <p:sp>
        <p:nvSpPr>
          <p:cNvPr id="26" name="object 10">
            <a:extLst>
              <a:ext uri="{FF2B5EF4-FFF2-40B4-BE49-F238E27FC236}">
                <a16:creationId xmlns:a16="http://schemas.microsoft.com/office/drawing/2014/main" id="{E5939FD9-4D5D-40E0-81ED-731FED2617E8}"/>
              </a:ext>
            </a:extLst>
          </p:cNvPr>
          <p:cNvSpPr txBox="1"/>
          <p:nvPr/>
        </p:nvSpPr>
        <p:spPr>
          <a:xfrm>
            <a:off x="5169790" y="3066923"/>
            <a:ext cx="3722690" cy="116826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>
              <a:spcBef>
                <a:spcPts val="1190"/>
              </a:spcBef>
            </a:pPr>
            <a:r>
              <a:rPr lang="zh-CN" altLang="en-US" sz="2800" b="1" dirty="0">
                <a:latin typeface="Trebuchet MS"/>
                <a:cs typeface="Trebuchet MS"/>
              </a:rPr>
              <a:t>划分后右边的分类错误：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algn="ctr">
              <a:spcBef>
                <a:spcPts val="1190"/>
              </a:spcBef>
            </a:pPr>
            <a:r>
              <a:rPr sz="2800" dirty="0">
                <a:latin typeface="DejaVu Serif"/>
                <a:cs typeface="DejaVu Serif"/>
              </a:rPr>
              <a:t>1 − </a:t>
            </a:r>
            <a:r>
              <a:rPr lang="en-US" altLang="zh-CN" sz="2800" dirty="0">
                <a:latin typeface="DejaVu Serif"/>
                <a:cs typeface="DejaVu Serif"/>
              </a:rPr>
              <a:t> 6/8</a:t>
            </a:r>
            <a:r>
              <a:rPr sz="2800" baseline="-15873" dirty="0">
                <a:latin typeface="DejaVu Serif"/>
                <a:cs typeface="DejaVu Serif"/>
              </a:rPr>
              <a:t> </a:t>
            </a:r>
            <a:r>
              <a:rPr sz="2800" dirty="0">
                <a:latin typeface="DejaVu Serif"/>
                <a:cs typeface="DejaVu Serif"/>
              </a:rPr>
              <a:t>=</a:t>
            </a:r>
            <a:r>
              <a:rPr lang="en-US" altLang="zh-CN" sz="2800" dirty="0">
                <a:latin typeface="DejaVu Serif"/>
                <a:cs typeface="DejaVu Serif"/>
              </a:rPr>
              <a:t> </a:t>
            </a:r>
            <a:r>
              <a:rPr sz="2800" dirty="0">
                <a:latin typeface="DejaVu Serif"/>
                <a:cs typeface="DejaVu Serif"/>
              </a:rPr>
              <a:t> 0.</a:t>
            </a:r>
            <a:r>
              <a:rPr lang="en-US" altLang="zh-CN" sz="2800" dirty="0">
                <a:latin typeface="DejaVu Serif"/>
                <a:cs typeface="DejaVu Serif"/>
              </a:rPr>
              <a:t>2500</a:t>
            </a:r>
            <a:endParaRPr sz="2800" dirty="0">
              <a:latin typeface="DejaVu Serif"/>
              <a:cs typeface="DejaVu Serif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CC8FC77B-FC1A-485B-B77A-92918BD9D4F4}"/>
              </a:ext>
            </a:extLst>
          </p:cNvPr>
          <p:cNvSpPr/>
          <p:nvPr/>
        </p:nvSpPr>
        <p:spPr>
          <a:xfrm>
            <a:off x="865632" y="1994661"/>
            <a:ext cx="3063240" cy="298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6D25321F-BA15-49DC-BCBB-BE0176D24807}"/>
              </a:ext>
            </a:extLst>
          </p:cNvPr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1BB1E62C-9971-4DB2-8932-13F9DC4D2C9C}"/>
              </a:ext>
            </a:extLst>
          </p:cNvPr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600ECE95-F02D-4691-B557-D23439A6042D}"/>
              </a:ext>
            </a:extLst>
          </p:cNvPr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D5D0897D-D4AF-44F5-B10B-346498C4F629}"/>
              </a:ext>
            </a:extLst>
          </p:cNvPr>
          <p:cNvSpPr txBox="1"/>
          <p:nvPr/>
        </p:nvSpPr>
        <p:spPr>
          <a:xfrm>
            <a:off x="2038857" y="2543759"/>
            <a:ext cx="5994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>
              <a:spcBef>
                <a:spcPts val="5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E966DF38-D75A-45DD-90EE-8C20CA2A32C0}"/>
              </a:ext>
            </a:extLst>
          </p:cNvPr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1F758238-626D-4ABC-8F4E-18A11E922469}"/>
              </a:ext>
            </a:extLst>
          </p:cNvPr>
          <p:cNvSpPr txBox="1"/>
          <p:nvPr/>
        </p:nvSpPr>
        <p:spPr>
          <a:xfrm>
            <a:off x="633477" y="2645282"/>
            <a:ext cx="917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0.3333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133BE7CA-F736-4A08-BB67-2530ED0BD48E}"/>
              </a:ext>
            </a:extLst>
          </p:cNvPr>
          <p:cNvSpPr txBox="1"/>
          <p:nvPr/>
        </p:nvSpPr>
        <p:spPr>
          <a:xfrm>
            <a:off x="932485" y="4987392"/>
            <a:ext cx="986155" cy="593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  <a:p>
            <a:pPr marL="46355">
              <a:lnSpc>
                <a:spcPts val="2600"/>
              </a:lnSpc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0.5000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349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93314" y="1763453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分类错误公式：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基于分类错误的划分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4EDEFB5-C1BE-4BB9-A83D-3A9FF069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29" y="2384032"/>
            <a:ext cx="3485123" cy="540912"/>
          </a:xfrm>
          <a:prstGeom prst="rect">
            <a:avLst/>
          </a:prstGeom>
        </p:spPr>
      </p:pic>
      <p:sp>
        <p:nvSpPr>
          <p:cNvPr id="26" name="object 10">
            <a:extLst>
              <a:ext uri="{FF2B5EF4-FFF2-40B4-BE49-F238E27FC236}">
                <a16:creationId xmlns:a16="http://schemas.microsoft.com/office/drawing/2014/main" id="{E5939FD9-4D5D-40E0-81ED-731FED2617E8}"/>
              </a:ext>
            </a:extLst>
          </p:cNvPr>
          <p:cNvSpPr txBox="1"/>
          <p:nvPr/>
        </p:nvSpPr>
        <p:spPr>
          <a:xfrm>
            <a:off x="5169790" y="3066923"/>
            <a:ext cx="3974210" cy="10836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>
              <a:spcBef>
                <a:spcPts val="1190"/>
              </a:spcBef>
            </a:pPr>
            <a:r>
              <a:rPr lang="zh-CN" altLang="en-US" sz="2800" b="1" dirty="0">
                <a:latin typeface="Trebuchet MS"/>
                <a:cs typeface="Trebuchet MS"/>
              </a:rPr>
              <a:t>分类错误的变化：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12700">
              <a:spcBef>
                <a:spcPts val="1520"/>
              </a:spcBef>
            </a:pPr>
            <a:r>
              <a:rPr lang="el-GR" altLang="zh-CN" sz="2000" dirty="0">
                <a:latin typeface="DejaVu Serif"/>
                <a:cs typeface="DejaVu Serif"/>
              </a:rPr>
              <a:t>0.3333 −</a:t>
            </a:r>
            <a:r>
              <a:rPr lang="en-US" altLang="zh-CN" sz="2000" dirty="0">
                <a:latin typeface="DejaVu Serif"/>
                <a:cs typeface="DejaVu Serif"/>
              </a:rPr>
              <a:t> 4/12</a:t>
            </a:r>
            <a:r>
              <a:rPr lang="el-GR" altLang="zh-CN" sz="2000" baseline="-14957" dirty="0">
                <a:latin typeface="DejaVu Serif"/>
                <a:cs typeface="DejaVu Serif"/>
              </a:rPr>
              <a:t> </a:t>
            </a:r>
            <a:r>
              <a:rPr lang="el-GR" altLang="zh-CN" sz="2000" dirty="0">
                <a:latin typeface="DejaVu Serif"/>
                <a:cs typeface="DejaVu Serif"/>
              </a:rPr>
              <a:t>∗ 0.5000 −</a:t>
            </a:r>
            <a:r>
              <a:rPr lang="en-US" altLang="zh-CN" sz="2000" dirty="0">
                <a:latin typeface="DejaVu Serif"/>
                <a:cs typeface="DejaVu Serif"/>
              </a:rPr>
              <a:t> 8/12</a:t>
            </a:r>
            <a:r>
              <a:rPr lang="el-GR" altLang="zh-CN" sz="2000" baseline="-14957" dirty="0">
                <a:latin typeface="DejaVu Serif"/>
                <a:cs typeface="DejaVu Serif"/>
              </a:rPr>
              <a:t> </a:t>
            </a:r>
            <a:r>
              <a:rPr lang="el-GR" altLang="zh-CN" sz="2000" dirty="0">
                <a:latin typeface="DejaVu Serif"/>
                <a:cs typeface="DejaVu Serif"/>
              </a:rPr>
              <a:t>∗0.2500</a:t>
            </a: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BB080752-1888-4315-B8B7-EC3DA82CD3AA}"/>
              </a:ext>
            </a:extLst>
          </p:cNvPr>
          <p:cNvSpPr/>
          <p:nvPr/>
        </p:nvSpPr>
        <p:spPr>
          <a:xfrm>
            <a:off x="742187" y="1994661"/>
            <a:ext cx="3186684" cy="298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AE0DAE56-962B-46F6-926C-95EDFE6B98B4}"/>
              </a:ext>
            </a:extLst>
          </p:cNvPr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27FCA224-4B21-472E-91A7-2BB0D7F037A0}"/>
              </a:ext>
            </a:extLst>
          </p:cNvPr>
          <p:cNvSpPr txBox="1"/>
          <p:nvPr/>
        </p:nvSpPr>
        <p:spPr>
          <a:xfrm>
            <a:off x="932485" y="4988407"/>
            <a:ext cx="986155" cy="588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0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  <a:p>
            <a:pPr marL="46355">
              <a:lnSpc>
                <a:spcPts val="2600"/>
              </a:lnSpc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0.5000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9FD2FE54-894E-4F57-B9D2-A33B52D3D01B}"/>
              </a:ext>
            </a:extLst>
          </p:cNvPr>
          <p:cNvSpPr txBox="1"/>
          <p:nvPr/>
        </p:nvSpPr>
        <p:spPr>
          <a:xfrm>
            <a:off x="2690623" y="4988407"/>
            <a:ext cx="1124585" cy="588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870"/>
              </a:lnSpc>
              <a:spcBef>
                <a:spcPts val="90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  <a:p>
            <a:pPr marR="66040" algn="ctr">
              <a:lnSpc>
                <a:spcPts val="2590"/>
              </a:lnSpc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0.2500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563D17C-CE3D-4AC7-92EB-499DD875229E}"/>
              </a:ext>
            </a:extLst>
          </p:cNvPr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D210F4FA-9750-41C9-8547-AE39E59A596C}"/>
              </a:ext>
            </a:extLst>
          </p:cNvPr>
          <p:cNvSpPr txBox="1"/>
          <p:nvPr/>
        </p:nvSpPr>
        <p:spPr>
          <a:xfrm>
            <a:off x="2038857" y="2543759"/>
            <a:ext cx="5994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>
              <a:spcBef>
                <a:spcPts val="5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DA3A9D57-9EC0-4157-86D1-43CE9E56319B}"/>
              </a:ext>
            </a:extLst>
          </p:cNvPr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8578F951-24C9-46EC-8E00-4A5F8F9B3F9B}"/>
              </a:ext>
            </a:extLst>
          </p:cNvPr>
          <p:cNvSpPr txBox="1"/>
          <p:nvPr/>
        </p:nvSpPr>
        <p:spPr>
          <a:xfrm>
            <a:off x="633477" y="2645282"/>
            <a:ext cx="917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0.3333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196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90" y="1763453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分类错误公式：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基于分类错误的划分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4EDEFB5-C1BE-4BB9-A83D-3A9FF069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29" y="2384032"/>
            <a:ext cx="3485123" cy="540912"/>
          </a:xfrm>
          <a:prstGeom prst="rect">
            <a:avLst/>
          </a:prstGeom>
        </p:spPr>
      </p:pic>
      <p:sp>
        <p:nvSpPr>
          <p:cNvPr id="26" name="object 10">
            <a:extLst>
              <a:ext uri="{FF2B5EF4-FFF2-40B4-BE49-F238E27FC236}">
                <a16:creationId xmlns:a16="http://schemas.microsoft.com/office/drawing/2014/main" id="{E5939FD9-4D5D-40E0-81ED-731FED2617E8}"/>
              </a:ext>
            </a:extLst>
          </p:cNvPr>
          <p:cNvSpPr txBox="1"/>
          <p:nvPr/>
        </p:nvSpPr>
        <p:spPr>
          <a:xfrm>
            <a:off x="5169790" y="3066923"/>
            <a:ext cx="3974210" cy="1583767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>
              <a:spcBef>
                <a:spcPts val="1190"/>
              </a:spcBef>
            </a:pPr>
            <a:r>
              <a:rPr lang="zh-CN" altLang="en-US" sz="2800" b="1" dirty="0">
                <a:latin typeface="Trebuchet MS"/>
                <a:cs typeface="Trebuchet MS"/>
              </a:rPr>
              <a:t>分类错误的变化：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12700">
              <a:spcBef>
                <a:spcPts val="1520"/>
              </a:spcBef>
            </a:pPr>
            <a:r>
              <a:rPr lang="el-GR" altLang="zh-CN" sz="2000" dirty="0">
                <a:latin typeface="DejaVu Serif"/>
                <a:cs typeface="DejaVu Serif"/>
              </a:rPr>
              <a:t>0.3333 −</a:t>
            </a:r>
            <a:r>
              <a:rPr lang="en-US" altLang="zh-CN" sz="2000" dirty="0">
                <a:latin typeface="DejaVu Serif"/>
                <a:cs typeface="DejaVu Serif"/>
              </a:rPr>
              <a:t> 4/12</a:t>
            </a:r>
            <a:r>
              <a:rPr lang="el-GR" altLang="zh-CN" sz="2000" baseline="-14957" dirty="0">
                <a:latin typeface="DejaVu Serif"/>
                <a:cs typeface="DejaVu Serif"/>
              </a:rPr>
              <a:t> </a:t>
            </a:r>
            <a:r>
              <a:rPr lang="el-GR" altLang="zh-CN" sz="2000" dirty="0">
                <a:latin typeface="DejaVu Serif"/>
                <a:cs typeface="DejaVu Serif"/>
              </a:rPr>
              <a:t>∗ 0.5000 −</a:t>
            </a:r>
            <a:r>
              <a:rPr lang="en-US" altLang="zh-CN" sz="2000" dirty="0">
                <a:latin typeface="DejaVu Serif"/>
                <a:cs typeface="DejaVu Serif"/>
              </a:rPr>
              <a:t> 8/12</a:t>
            </a:r>
            <a:r>
              <a:rPr lang="el-GR" altLang="zh-CN" sz="2000" baseline="-14957" dirty="0">
                <a:latin typeface="DejaVu Serif"/>
                <a:cs typeface="DejaVu Serif"/>
              </a:rPr>
              <a:t> </a:t>
            </a:r>
            <a:r>
              <a:rPr lang="el-GR" altLang="zh-CN" sz="2000" dirty="0">
                <a:latin typeface="DejaVu Serif"/>
                <a:cs typeface="DejaVu Serif"/>
              </a:rPr>
              <a:t>∗0.2500</a:t>
            </a:r>
            <a:endParaRPr lang="en-US" altLang="zh-CN" sz="2000" dirty="0">
              <a:latin typeface="DejaVu Serif"/>
              <a:cs typeface="DejaVu Serif"/>
            </a:endParaRPr>
          </a:p>
          <a:p>
            <a:pPr marL="12700">
              <a:spcBef>
                <a:spcPts val="1520"/>
              </a:spcBef>
            </a:pPr>
            <a:r>
              <a:rPr lang="en-US" altLang="zh-CN" sz="2000" dirty="0">
                <a:latin typeface="DejaVu Serif"/>
                <a:cs typeface="DejaVu Serif"/>
              </a:rPr>
              <a:t>= 0</a:t>
            </a:r>
            <a:endParaRPr lang="el-GR" altLang="zh-CN" sz="2000" dirty="0">
              <a:latin typeface="DejaVu Serif"/>
              <a:cs typeface="DejaVu Serif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BB080752-1888-4315-B8B7-EC3DA82CD3AA}"/>
              </a:ext>
            </a:extLst>
          </p:cNvPr>
          <p:cNvSpPr/>
          <p:nvPr/>
        </p:nvSpPr>
        <p:spPr>
          <a:xfrm>
            <a:off x="742187" y="1994661"/>
            <a:ext cx="3186684" cy="298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AE0DAE56-962B-46F6-926C-95EDFE6B98B4}"/>
              </a:ext>
            </a:extLst>
          </p:cNvPr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27FCA224-4B21-472E-91A7-2BB0D7F037A0}"/>
              </a:ext>
            </a:extLst>
          </p:cNvPr>
          <p:cNvSpPr txBox="1"/>
          <p:nvPr/>
        </p:nvSpPr>
        <p:spPr>
          <a:xfrm>
            <a:off x="932485" y="4988407"/>
            <a:ext cx="986155" cy="588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0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  <a:p>
            <a:pPr marL="46355">
              <a:lnSpc>
                <a:spcPts val="2600"/>
              </a:lnSpc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0.5000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9FD2FE54-894E-4F57-B9D2-A33B52D3D01B}"/>
              </a:ext>
            </a:extLst>
          </p:cNvPr>
          <p:cNvSpPr txBox="1"/>
          <p:nvPr/>
        </p:nvSpPr>
        <p:spPr>
          <a:xfrm>
            <a:off x="2690623" y="4988407"/>
            <a:ext cx="1124585" cy="588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870"/>
              </a:lnSpc>
              <a:spcBef>
                <a:spcPts val="90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  <a:p>
            <a:pPr marR="66040" algn="ctr">
              <a:lnSpc>
                <a:spcPts val="2590"/>
              </a:lnSpc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0.2500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563D17C-CE3D-4AC7-92EB-499DD875229E}"/>
              </a:ext>
            </a:extLst>
          </p:cNvPr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D210F4FA-9750-41C9-8547-AE39E59A596C}"/>
              </a:ext>
            </a:extLst>
          </p:cNvPr>
          <p:cNvSpPr txBox="1"/>
          <p:nvPr/>
        </p:nvSpPr>
        <p:spPr>
          <a:xfrm>
            <a:off x="2038857" y="2543759"/>
            <a:ext cx="5994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>
              <a:spcBef>
                <a:spcPts val="5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DA3A9D57-9EC0-4157-86D1-43CE9E56319B}"/>
              </a:ext>
            </a:extLst>
          </p:cNvPr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8578F951-24C9-46EC-8E00-4A5F8F9B3F9B}"/>
              </a:ext>
            </a:extLst>
          </p:cNvPr>
          <p:cNvSpPr txBox="1"/>
          <p:nvPr/>
        </p:nvSpPr>
        <p:spPr>
          <a:xfrm>
            <a:off x="633477" y="2645282"/>
            <a:ext cx="917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0.3333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161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30962" y="1954531"/>
            <a:ext cx="3783100" cy="316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spc="5" dirty="0">
                <a:latin typeface="Trebuchet MS"/>
                <a:cs typeface="Trebuchet MS"/>
              </a:rPr>
              <a:t>使用分类错误，分裂停止</a:t>
            </a:r>
            <a:endParaRPr lang="en-US" altLang="zh-CN" sz="2800" b="1" spc="5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spc="5" dirty="0">
                <a:latin typeface="Trebuchet MS"/>
                <a:cs typeface="Trebuchet MS"/>
              </a:rPr>
              <a:t>问题：叶子节点仍然不是同质的</a:t>
            </a:r>
            <a:endParaRPr lang="en-US" altLang="zh-CN" sz="2800" b="1" spc="5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spc="5" dirty="0">
                <a:latin typeface="Trebuchet MS"/>
                <a:cs typeface="Trebuchet MS"/>
              </a:rPr>
              <a:t>尝试另一个性能指标</a:t>
            </a:r>
            <a:endParaRPr lang="en-US" altLang="zh-CN" sz="2800" b="1" spc="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5955" y="3745229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0022" y="2799334"/>
            <a:ext cx="668020" cy="941069"/>
          </a:xfrm>
          <a:custGeom>
            <a:avLst/>
            <a:gdLst/>
            <a:ahLst/>
            <a:cxnLst/>
            <a:rect l="l" t="t" r="r" b="b"/>
            <a:pathLst>
              <a:path w="668019" h="941069">
                <a:moveTo>
                  <a:pt x="18922" y="814197"/>
                </a:moveTo>
                <a:lnTo>
                  <a:pt x="0" y="940562"/>
                </a:lnTo>
                <a:lnTo>
                  <a:pt x="112394" y="879856"/>
                </a:lnTo>
                <a:lnTo>
                  <a:pt x="103355" y="873506"/>
                </a:lnTo>
                <a:lnTo>
                  <a:pt x="70357" y="873506"/>
                </a:lnTo>
                <a:lnTo>
                  <a:pt x="39115" y="851662"/>
                </a:lnTo>
                <a:lnTo>
                  <a:pt x="50057" y="836067"/>
                </a:lnTo>
                <a:lnTo>
                  <a:pt x="18922" y="814197"/>
                </a:lnTo>
                <a:close/>
              </a:path>
              <a:path w="668019" h="941069">
                <a:moveTo>
                  <a:pt x="50057" y="836067"/>
                </a:moveTo>
                <a:lnTo>
                  <a:pt x="39115" y="851662"/>
                </a:lnTo>
                <a:lnTo>
                  <a:pt x="70357" y="873506"/>
                </a:lnTo>
                <a:lnTo>
                  <a:pt x="81251" y="857979"/>
                </a:lnTo>
                <a:lnTo>
                  <a:pt x="50057" y="836067"/>
                </a:lnTo>
                <a:close/>
              </a:path>
              <a:path w="668019" h="941069">
                <a:moveTo>
                  <a:pt x="81251" y="857979"/>
                </a:moveTo>
                <a:lnTo>
                  <a:pt x="70357" y="873506"/>
                </a:lnTo>
                <a:lnTo>
                  <a:pt x="103355" y="873506"/>
                </a:lnTo>
                <a:lnTo>
                  <a:pt x="81251" y="857979"/>
                </a:lnTo>
                <a:close/>
              </a:path>
              <a:path w="668019" h="941069">
                <a:moveTo>
                  <a:pt x="636651" y="0"/>
                </a:moveTo>
                <a:lnTo>
                  <a:pt x="50057" y="836067"/>
                </a:lnTo>
                <a:lnTo>
                  <a:pt x="81251" y="857979"/>
                </a:lnTo>
                <a:lnTo>
                  <a:pt x="667892" y="21843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6674" y="2799334"/>
            <a:ext cx="664845" cy="941069"/>
          </a:xfrm>
          <a:custGeom>
            <a:avLst/>
            <a:gdLst/>
            <a:ahLst/>
            <a:cxnLst/>
            <a:rect l="l" t="t" r="r" b="b"/>
            <a:pathLst>
              <a:path w="664844" h="941069">
                <a:moveTo>
                  <a:pt x="583826" y="857752"/>
                </a:moveTo>
                <a:lnTo>
                  <a:pt x="552576" y="879602"/>
                </a:lnTo>
                <a:lnTo>
                  <a:pt x="664844" y="940562"/>
                </a:lnTo>
                <a:lnTo>
                  <a:pt x="654996" y="873379"/>
                </a:lnTo>
                <a:lnTo>
                  <a:pt x="594740" y="873379"/>
                </a:lnTo>
                <a:lnTo>
                  <a:pt x="583826" y="857752"/>
                </a:lnTo>
                <a:close/>
              </a:path>
              <a:path w="664844" h="941069">
                <a:moveTo>
                  <a:pt x="615068" y="835908"/>
                </a:moveTo>
                <a:lnTo>
                  <a:pt x="583826" y="857752"/>
                </a:lnTo>
                <a:lnTo>
                  <a:pt x="594740" y="873379"/>
                </a:lnTo>
                <a:lnTo>
                  <a:pt x="625982" y="851535"/>
                </a:lnTo>
                <a:lnTo>
                  <a:pt x="615068" y="835908"/>
                </a:lnTo>
                <a:close/>
              </a:path>
              <a:path w="664844" h="941069">
                <a:moveTo>
                  <a:pt x="646302" y="814070"/>
                </a:moveTo>
                <a:lnTo>
                  <a:pt x="615068" y="835908"/>
                </a:lnTo>
                <a:lnTo>
                  <a:pt x="625982" y="851535"/>
                </a:lnTo>
                <a:lnTo>
                  <a:pt x="594740" y="873379"/>
                </a:lnTo>
                <a:lnTo>
                  <a:pt x="654996" y="873379"/>
                </a:lnTo>
                <a:lnTo>
                  <a:pt x="646302" y="814070"/>
                </a:lnTo>
                <a:close/>
              </a:path>
              <a:path w="664844" h="941069">
                <a:moveTo>
                  <a:pt x="31241" y="0"/>
                </a:moveTo>
                <a:lnTo>
                  <a:pt x="0" y="21843"/>
                </a:lnTo>
                <a:lnTo>
                  <a:pt x="583826" y="857752"/>
                </a:lnTo>
                <a:lnTo>
                  <a:pt x="615068" y="835908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74318" y="1994662"/>
            <a:ext cx="253365" cy="352425"/>
          </a:xfrm>
          <a:custGeom>
            <a:avLst/>
            <a:gdLst/>
            <a:ahLst/>
            <a:cxnLst/>
            <a:rect l="l" t="t" r="r" b="b"/>
            <a:pathLst>
              <a:path w="253364" h="352425">
                <a:moveTo>
                  <a:pt x="31241" y="0"/>
                </a:moveTo>
                <a:lnTo>
                  <a:pt x="0" y="21843"/>
                </a:lnTo>
                <a:lnTo>
                  <a:pt x="65277" y="115570"/>
                </a:lnTo>
                <a:lnTo>
                  <a:pt x="96519" y="93852"/>
                </a:lnTo>
                <a:lnTo>
                  <a:pt x="31241" y="0"/>
                </a:lnTo>
                <a:close/>
              </a:path>
              <a:path w="253364" h="352425">
                <a:moveTo>
                  <a:pt x="234950" y="225805"/>
                </a:moveTo>
                <a:lnTo>
                  <a:pt x="141096" y="291211"/>
                </a:lnTo>
                <a:lnTo>
                  <a:pt x="253364" y="352298"/>
                </a:lnTo>
                <a:lnTo>
                  <a:pt x="243565" y="284988"/>
                </a:lnTo>
                <a:lnTo>
                  <a:pt x="183260" y="284988"/>
                </a:lnTo>
                <a:lnTo>
                  <a:pt x="174116" y="271907"/>
                </a:lnTo>
                <a:lnTo>
                  <a:pt x="205485" y="250189"/>
                </a:lnTo>
                <a:lnTo>
                  <a:pt x="238499" y="250189"/>
                </a:lnTo>
                <a:lnTo>
                  <a:pt x="234950" y="225805"/>
                </a:lnTo>
                <a:close/>
              </a:path>
              <a:path w="253364" h="352425">
                <a:moveTo>
                  <a:pt x="205485" y="250189"/>
                </a:moveTo>
                <a:lnTo>
                  <a:pt x="174116" y="271907"/>
                </a:lnTo>
                <a:lnTo>
                  <a:pt x="183260" y="284988"/>
                </a:lnTo>
                <a:lnTo>
                  <a:pt x="214502" y="263271"/>
                </a:lnTo>
                <a:lnTo>
                  <a:pt x="205485" y="250189"/>
                </a:lnTo>
                <a:close/>
              </a:path>
              <a:path w="253364" h="352425">
                <a:moveTo>
                  <a:pt x="238499" y="250189"/>
                </a:moveTo>
                <a:lnTo>
                  <a:pt x="205485" y="250189"/>
                </a:lnTo>
                <a:lnTo>
                  <a:pt x="214502" y="263271"/>
                </a:lnTo>
                <a:lnTo>
                  <a:pt x="183260" y="284988"/>
                </a:lnTo>
                <a:lnTo>
                  <a:pt x="243565" y="284988"/>
                </a:lnTo>
                <a:lnTo>
                  <a:pt x="238499" y="250189"/>
                </a:lnTo>
                <a:close/>
              </a:path>
              <a:path w="253364" h="352425">
                <a:moveTo>
                  <a:pt x="118363" y="125095"/>
                </a:moveTo>
                <a:lnTo>
                  <a:pt x="87121" y="146812"/>
                </a:lnTo>
                <a:lnTo>
                  <a:pt x="152400" y="240664"/>
                </a:lnTo>
                <a:lnTo>
                  <a:pt x="183641" y="218948"/>
                </a:lnTo>
                <a:lnTo>
                  <a:pt x="118363" y="125095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0700" y="229743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40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40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40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38857" y="2543759"/>
            <a:ext cx="5994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>
              <a:spcBef>
                <a:spcPts val="5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2485" y="4987391"/>
            <a:ext cx="986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基于分类错误的划分</a:t>
            </a:r>
          </a:p>
        </p:txBody>
      </p:sp>
    </p:spTree>
    <p:extLst>
      <p:ext uri="{BB962C8B-B14F-4D97-AF65-F5344CB8AC3E}">
        <p14:creationId xmlns:p14="http://schemas.microsoft.com/office/powerpoint/2010/main" val="167964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5955" y="3745229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0022" y="2799334"/>
            <a:ext cx="668020" cy="941069"/>
          </a:xfrm>
          <a:custGeom>
            <a:avLst/>
            <a:gdLst/>
            <a:ahLst/>
            <a:cxnLst/>
            <a:rect l="l" t="t" r="r" b="b"/>
            <a:pathLst>
              <a:path w="668019" h="941069">
                <a:moveTo>
                  <a:pt x="18922" y="814197"/>
                </a:moveTo>
                <a:lnTo>
                  <a:pt x="0" y="940562"/>
                </a:lnTo>
                <a:lnTo>
                  <a:pt x="112394" y="879856"/>
                </a:lnTo>
                <a:lnTo>
                  <a:pt x="103355" y="873506"/>
                </a:lnTo>
                <a:lnTo>
                  <a:pt x="70357" y="873506"/>
                </a:lnTo>
                <a:lnTo>
                  <a:pt x="39115" y="851662"/>
                </a:lnTo>
                <a:lnTo>
                  <a:pt x="50057" y="836067"/>
                </a:lnTo>
                <a:lnTo>
                  <a:pt x="18922" y="814197"/>
                </a:lnTo>
                <a:close/>
              </a:path>
              <a:path w="668019" h="941069">
                <a:moveTo>
                  <a:pt x="50057" y="836067"/>
                </a:moveTo>
                <a:lnTo>
                  <a:pt x="39115" y="851662"/>
                </a:lnTo>
                <a:lnTo>
                  <a:pt x="70357" y="873506"/>
                </a:lnTo>
                <a:lnTo>
                  <a:pt x="81251" y="857979"/>
                </a:lnTo>
                <a:lnTo>
                  <a:pt x="50057" y="836067"/>
                </a:lnTo>
                <a:close/>
              </a:path>
              <a:path w="668019" h="941069">
                <a:moveTo>
                  <a:pt x="81251" y="857979"/>
                </a:moveTo>
                <a:lnTo>
                  <a:pt x="70357" y="873506"/>
                </a:lnTo>
                <a:lnTo>
                  <a:pt x="103355" y="873506"/>
                </a:lnTo>
                <a:lnTo>
                  <a:pt x="81251" y="857979"/>
                </a:lnTo>
                <a:close/>
              </a:path>
              <a:path w="668019" h="941069">
                <a:moveTo>
                  <a:pt x="636651" y="0"/>
                </a:moveTo>
                <a:lnTo>
                  <a:pt x="50057" y="836067"/>
                </a:lnTo>
                <a:lnTo>
                  <a:pt x="81251" y="857979"/>
                </a:lnTo>
                <a:lnTo>
                  <a:pt x="667892" y="21843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6674" y="2799334"/>
            <a:ext cx="664845" cy="941069"/>
          </a:xfrm>
          <a:custGeom>
            <a:avLst/>
            <a:gdLst/>
            <a:ahLst/>
            <a:cxnLst/>
            <a:rect l="l" t="t" r="r" b="b"/>
            <a:pathLst>
              <a:path w="664844" h="941069">
                <a:moveTo>
                  <a:pt x="583826" y="857752"/>
                </a:moveTo>
                <a:lnTo>
                  <a:pt x="552576" y="879602"/>
                </a:lnTo>
                <a:lnTo>
                  <a:pt x="664844" y="940562"/>
                </a:lnTo>
                <a:lnTo>
                  <a:pt x="654996" y="873379"/>
                </a:lnTo>
                <a:lnTo>
                  <a:pt x="594740" y="873379"/>
                </a:lnTo>
                <a:lnTo>
                  <a:pt x="583826" y="857752"/>
                </a:lnTo>
                <a:close/>
              </a:path>
              <a:path w="664844" h="941069">
                <a:moveTo>
                  <a:pt x="615068" y="835908"/>
                </a:moveTo>
                <a:lnTo>
                  <a:pt x="583826" y="857752"/>
                </a:lnTo>
                <a:lnTo>
                  <a:pt x="594740" y="873379"/>
                </a:lnTo>
                <a:lnTo>
                  <a:pt x="625982" y="851535"/>
                </a:lnTo>
                <a:lnTo>
                  <a:pt x="615068" y="835908"/>
                </a:lnTo>
                <a:close/>
              </a:path>
              <a:path w="664844" h="941069">
                <a:moveTo>
                  <a:pt x="646302" y="814070"/>
                </a:moveTo>
                <a:lnTo>
                  <a:pt x="615068" y="835908"/>
                </a:lnTo>
                <a:lnTo>
                  <a:pt x="625982" y="851535"/>
                </a:lnTo>
                <a:lnTo>
                  <a:pt x="594740" y="873379"/>
                </a:lnTo>
                <a:lnTo>
                  <a:pt x="654996" y="873379"/>
                </a:lnTo>
                <a:lnTo>
                  <a:pt x="646302" y="814070"/>
                </a:lnTo>
                <a:close/>
              </a:path>
              <a:path w="664844" h="941069">
                <a:moveTo>
                  <a:pt x="31241" y="0"/>
                </a:moveTo>
                <a:lnTo>
                  <a:pt x="0" y="21843"/>
                </a:lnTo>
                <a:lnTo>
                  <a:pt x="583826" y="857752"/>
                </a:lnTo>
                <a:lnTo>
                  <a:pt x="615068" y="835908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74318" y="1994662"/>
            <a:ext cx="253365" cy="352425"/>
          </a:xfrm>
          <a:custGeom>
            <a:avLst/>
            <a:gdLst/>
            <a:ahLst/>
            <a:cxnLst/>
            <a:rect l="l" t="t" r="r" b="b"/>
            <a:pathLst>
              <a:path w="253364" h="352425">
                <a:moveTo>
                  <a:pt x="31241" y="0"/>
                </a:moveTo>
                <a:lnTo>
                  <a:pt x="0" y="21843"/>
                </a:lnTo>
                <a:lnTo>
                  <a:pt x="65277" y="115570"/>
                </a:lnTo>
                <a:lnTo>
                  <a:pt x="96519" y="93852"/>
                </a:lnTo>
                <a:lnTo>
                  <a:pt x="31241" y="0"/>
                </a:lnTo>
                <a:close/>
              </a:path>
              <a:path w="253364" h="352425">
                <a:moveTo>
                  <a:pt x="234950" y="225805"/>
                </a:moveTo>
                <a:lnTo>
                  <a:pt x="141096" y="291211"/>
                </a:lnTo>
                <a:lnTo>
                  <a:pt x="253364" y="352298"/>
                </a:lnTo>
                <a:lnTo>
                  <a:pt x="243565" y="284988"/>
                </a:lnTo>
                <a:lnTo>
                  <a:pt x="183260" y="284988"/>
                </a:lnTo>
                <a:lnTo>
                  <a:pt x="174116" y="271907"/>
                </a:lnTo>
                <a:lnTo>
                  <a:pt x="205485" y="250189"/>
                </a:lnTo>
                <a:lnTo>
                  <a:pt x="238499" y="250189"/>
                </a:lnTo>
                <a:lnTo>
                  <a:pt x="234950" y="225805"/>
                </a:lnTo>
                <a:close/>
              </a:path>
              <a:path w="253364" h="352425">
                <a:moveTo>
                  <a:pt x="205485" y="250189"/>
                </a:moveTo>
                <a:lnTo>
                  <a:pt x="174116" y="271907"/>
                </a:lnTo>
                <a:lnTo>
                  <a:pt x="183260" y="284988"/>
                </a:lnTo>
                <a:lnTo>
                  <a:pt x="214502" y="263271"/>
                </a:lnTo>
                <a:lnTo>
                  <a:pt x="205485" y="250189"/>
                </a:lnTo>
                <a:close/>
              </a:path>
              <a:path w="253364" h="352425">
                <a:moveTo>
                  <a:pt x="238499" y="250189"/>
                </a:moveTo>
                <a:lnTo>
                  <a:pt x="205485" y="250189"/>
                </a:lnTo>
                <a:lnTo>
                  <a:pt x="214502" y="263271"/>
                </a:lnTo>
                <a:lnTo>
                  <a:pt x="183260" y="284988"/>
                </a:lnTo>
                <a:lnTo>
                  <a:pt x="243565" y="284988"/>
                </a:lnTo>
                <a:lnTo>
                  <a:pt x="238499" y="250189"/>
                </a:lnTo>
                <a:close/>
              </a:path>
              <a:path w="253364" h="352425">
                <a:moveTo>
                  <a:pt x="118363" y="125095"/>
                </a:moveTo>
                <a:lnTo>
                  <a:pt x="87121" y="146812"/>
                </a:lnTo>
                <a:lnTo>
                  <a:pt x="152400" y="240664"/>
                </a:lnTo>
                <a:lnTo>
                  <a:pt x="183641" y="218948"/>
                </a:lnTo>
                <a:lnTo>
                  <a:pt x="118363" y="125095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0700" y="229743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9938" y="229971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40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40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40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38857" y="2543759"/>
            <a:ext cx="5994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>
              <a:spcBef>
                <a:spcPts val="5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2485" y="4987391"/>
            <a:ext cx="986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基于熵的划分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635C74B6-51F2-410D-B42F-C399E4A1926C}"/>
              </a:ext>
            </a:extLst>
          </p:cNvPr>
          <p:cNvSpPr txBox="1"/>
          <p:nvPr/>
        </p:nvSpPr>
        <p:spPr>
          <a:xfrm>
            <a:off x="5116323" y="1763453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熵的公式</a:t>
            </a:r>
            <a:r>
              <a:rPr lang="en-US" altLang="zh-CN" sz="2800" b="1" spc="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7A76517-6EB2-4F54-A763-5321E4F6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23" y="2347087"/>
            <a:ext cx="3870896" cy="9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96055" y="1582960"/>
            <a:ext cx="3796426" cy="5248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zh-CN" altLang="en-US" sz="2800" b="1" spc="-15" dirty="0">
                <a:latin typeface="Trebuchet MS"/>
                <a:cs typeface="Trebuchet MS"/>
              </a:rPr>
              <a:t>逻辑回归：</a:t>
            </a:r>
            <a:endParaRPr lang="en-US" altLang="zh-CN" sz="2800" b="1" spc="-15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spc="-15" dirty="0">
                <a:latin typeface="Trebuchet MS"/>
                <a:cs typeface="Trebuchet MS"/>
              </a:rPr>
              <a:t>模型就是参数</a:t>
            </a:r>
            <a:endParaRPr sz="2400" dirty="0">
              <a:latin typeface="Trebuchet MS"/>
              <a:cs typeface="Trebuchet MS"/>
            </a:endParaRPr>
          </a:p>
          <a:p>
            <a:pPr marL="299085" marR="410209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spc="-15" dirty="0">
                <a:latin typeface="Trebuchet MS"/>
                <a:cs typeface="Trebuchet MS"/>
              </a:rPr>
              <a:t>拟合训练数据可能较慢</a:t>
            </a:r>
            <a:endParaRPr lang="en-US" altLang="zh-CN" sz="2400" b="1" spc="-15" dirty="0">
              <a:latin typeface="Trebuchet MS"/>
              <a:cs typeface="Trebuchet MS"/>
            </a:endParaRPr>
          </a:p>
          <a:p>
            <a:pPr marL="756285" marR="410209" lvl="1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b="1" spc="-15" dirty="0">
                <a:latin typeface="Trebuchet MS"/>
                <a:cs typeface="Trebuchet MS"/>
              </a:rPr>
              <a:t>必须找到最优参数</a:t>
            </a:r>
            <a:endParaRPr sz="2000" dirty="0">
              <a:latin typeface="Trebuchet MS"/>
              <a:cs typeface="Trebuchet MS"/>
            </a:endParaRPr>
          </a:p>
          <a:p>
            <a:pPr marL="299085" marR="195580" indent="-286385">
              <a:lnSpc>
                <a:spcPct val="15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spc="25" dirty="0">
                <a:latin typeface="Trebuchet MS"/>
                <a:cs typeface="Trebuchet MS"/>
              </a:rPr>
              <a:t>预测较快</a:t>
            </a:r>
            <a:endParaRPr lang="en-US" altLang="zh-CN" sz="2400" b="1" spc="25" dirty="0">
              <a:latin typeface="Trebuchet MS"/>
              <a:cs typeface="Trebuchet MS"/>
            </a:endParaRPr>
          </a:p>
          <a:p>
            <a:pPr marL="756285" marR="195580" lvl="1" indent="-286385">
              <a:lnSpc>
                <a:spcPct val="15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b="1" spc="25" dirty="0">
                <a:latin typeface="Trebuchet MS"/>
                <a:cs typeface="Trebuchet MS"/>
              </a:rPr>
              <a:t>计算期望值</a:t>
            </a:r>
            <a:endParaRPr sz="20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spc="20" dirty="0">
                <a:latin typeface="Trebuchet MS"/>
                <a:cs typeface="Trebuchet MS"/>
              </a:rPr>
              <a:t>判定边界较简单，缺乏灵活性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8059" y="3733545"/>
            <a:ext cx="2976245" cy="114300"/>
          </a:xfrm>
          <a:custGeom>
            <a:avLst/>
            <a:gdLst/>
            <a:ahLst/>
            <a:cxnLst/>
            <a:rect l="l" t="t" r="r" b="b"/>
            <a:pathLst>
              <a:path w="2976245" h="114300">
                <a:moveTo>
                  <a:pt x="2938488" y="37973"/>
                </a:moveTo>
                <a:lnTo>
                  <a:pt x="2880867" y="37973"/>
                </a:lnTo>
                <a:lnTo>
                  <a:pt x="2881121" y="76073"/>
                </a:lnTo>
                <a:lnTo>
                  <a:pt x="2862029" y="76152"/>
                </a:lnTo>
                <a:lnTo>
                  <a:pt x="2862199" y="114300"/>
                </a:lnTo>
                <a:lnTo>
                  <a:pt x="2976244" y="56642"/>
                </a:lnTo>
                <a:lnTo>
                  <a:pt x="2938488" y="37973"/>
                </a:lnTo>
                <a:close/>
              </a:path>
              <a:path w="2976245" h="114300">
                <a:moveTo>
                  <a:pt x="2861860" y="38052"/>
                </a:moveTo>
                <a:lnTo>
                  <a:pt x="0" y="50037"/>
                </a:lnTo>
                <a:lnTo>
                  <a:pt x="253" y="88137"/>
                </a:lnTo>
                <a:lnTo>
                  <a:pt x="2862029" y="76152"/>
                </a:lnTo>
                <a:lnTo>
                  <a:pt x="2861860" y="38052"/>
                </a:lnTo>
                <a:close/>
              </a:path>
              <a:path w="2976245" h="114300">
                <a:moveTo>
                  <a:pt x="2880867" y="37973"/>
                </a:moveTo>
                <a:lnTo>
                  <a:pt x="2861860" y="38052"/>
                </a:lnTo>
                <a:lnTo>
                  <a:pt x="2862029" y="76152"/>
                </a:lnTo>
                <a:lnTo>
                  <a:pt x="2881121" y="76073"/>
                </a:lnTo>
                <a:lnTo>
                  <a:pt x="2880867" y="37973"/>
                </a:lnTo>
                <a:close/>
              </a:path>
              <a:path w="2976245" h="114300">
                <a:moveTo>
                  <a:pt x="2861691" y="0"/>
                </a:moveTo>
                <a:lnTo>
                  <a:pt x="2861860" y="38052"/>
                </a:lnTo>
                <a:lnTo>
                  <a:pt x="2938488" y="37973"/>
                </a:lnTo>
                <a:lnTo>
                  <a:pt x="286169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1933" y="363245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3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3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1933" y="363245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3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3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3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5021" y="363245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3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3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5021" y="363245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3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3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3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4872" y="363245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80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3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1" y="134873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4872" y="363245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80" h="269875">
                <a:moveTo>
                  <a:pt x="0" y="134873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1" y="134873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7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3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8604" y="2483358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08604" y="2483358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8101" y="2483358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8101" y="2483358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42006" y="4077842"/>
            <a:ext cx="1581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80" dirty="0">
                <a:solidFill>
                  <a:srgbClr val="344B5E"/>
                </a:solidFill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8076" y="3599052"/>
            <a:ext cx="3105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381" y="2444496"/>
            <a:ext cx="3105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415" y="2529823"/>
            <a:ext cx="246221" cy="1073150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dirty="0">
                <a:solidFill>
                  <a:srgbClr val="344B5E"/>
                </a:solidFill>
                <a:latin typeface="Trebuchet MS"/>
                <a:cs typeface="Trebuchet MS"/>
              </a:rPr>
              <a:t>Proba</a:t>
            </a:r>
            <a:r>
              <a:rPr sz="1600" b="1" spc="5" dirty="0">
                <a:solidFill>
                  <a:srgbClr val="344B5E"/>
                </a:solidFill>
                <a:latin typeface="Trebuchet MS"/>
                <a:cs typeface="Trebuchet MS"/>
              </a:rPr>
              <a:t>b</a:t>
            </a:r>
            <a:r>
              <a:rPr sz="1600" b="1" spc="-10" dirty="0">
                <a:solidFill>
                  <a:srgbClr val="344B5E"/>
                </a:solidFill>
                <a:latin typeface="Trebuchet MS"/>
                <a:cs typeface="Trebuchet MS"/>
              </a:rPr>
              <a:t>i</a:t>
            </a:r>
            <a:r>
              <a:rPr sz="1600" b="1" dirty="0">
                <a:solidFill>
                  <a:srgbClr val="344B5E"/>
                </a:solidFill>
                <a:latin typeface="Trebuchet MS"/>
                <a:cs typeface="Trebuchet MS"/>
              </a:rPr>
              <a:t>l</a:t>
            </a:r>
            <a:r>
              <a:rPr sz="1600" b="1" spc="-10" dirty="0">
                <a:solidFill>
                  <a:srgbClr val="344B5E"/>
                </a:solidFill>
                <a:latin typeface="Trebuchet MS"/>
                <a:cs typeface="Trebuchet MS"/>
              </a:rPr>
              <a:t>it</a:t>
            </a:r>
            <a:r>
              <a:rPr sz="1600" b="1" dirty="0">
                <a:solidFill>
                  <a:srgbClr val="344B5E"/>
                </a:solidFill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8076" y="2996691"/>
            <a:ext cx="3105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66851" y="3137916"/>
            <a:ext cx="2903855" cy="0"/>
          </a:xfrm>
          <a:custGeom>
            <a:avLst/>
            <a:gdLst/>
            <a:ahLst/>
            <a:cxnLst/>
            <a:rect l="l" t="t" r="r" b="b"/>
            <a:pathLst>
              <a:path w="2903854">
                <a:moveTo>
                  <a:pt x="0" y="0"/>
                </a:moveTo>
                <a:lnTo>
                  <a:pt x="2903347" y="0"/>
                </a:lnTo>
              </a:path>
            </a:pathLst>
          </a:custGeom>
          <a:ln w="38100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76700" y="2483358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76700" y="2483358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7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02736" y="2483358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2736" y="2483358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88187" y="2566417"/>
            <a:ext cx="2882265" cy="1214755"/>
          </a:xfrm>
          <a:custGeom>
            <a:avLst/>
            <a:gdLst/>
            <a:ahLst/>
            <a:cxnLst/>
            <a:rect l="l" t="t" r="r" b="b"/>
            <a:pathLst>
              <a:path w="2882265" h="1214755">
                <a:moveTo>
                  <a:pt x="2881884" y="2159"/>
                </a:moveTo>
                <a:lnTo>
                  <a:pt x="2763774" y="1016"/>
                </a:lnTo>
                <a:lnTo>
                  <a:pt x="2649981" y="254"/>
                </a:lnTo>
                <a:lnTo>
                  <a:pt x="2541016" y="0"/>
                </a:lnTo>
                <a:lnTo>
                  <a:pt x="2437003" y="254"/>
                </a:lnTo>
                <a:lnTo>
                  <a:pt x="2338451" y="888"/>
                </a:lnTo>
                <a:lnTo>
                  <a:pt x="2245614" y="2159"/>
                </a:lnTo>
                <a:lnTo>
                  <a:pt x="2158873" y="3937"/>
                </a:lnTo>
                <a:lnTo>
                  <a:pt x="2078481" y="6476"/>
                </a:lnTo>
                <a:lnTo>
                  <a:pt x="2005076" y="8636"/>
                </a:lnTo>
                <a:lnTo>
                  <a:pt x="1938654" y="9906"/>
                </a:lnTo>
                <a:lnTo>
                  <a:pt x="1878964" y="10541"/>
                </a:lnTo>
                <a:lnTo>
                  <a:pt x="1825498" y="10668"/>
                </a:lnTo>
                <a:lnTo>
                  <a:pt x="1777618" y="10668"/>
                </a:lnTo>
                <a:lnTo>
                  <a:pt x="1735074" y="10668"/>
                </a:lnTo>
                <a:lnTo>
                  <a:pt x="1663700" y="11811"/>
                </a:lnTo>
                <a:lnTo>
                  <a:pt x="1584833" y="19431"/>
                </a:lnTo>
                <a:lnTo>
                  <a:pt x="1545589" y="31369"/>
                </a:lnTo>
                <a:lnTo>
                  <a:pt x="1512696" y="51054"/>
                </a:lnTo>
                <a:lnTo>
                  <a:pt x="1482597" y="80137"/>
                </a:lnTo>
                <a:lnTo>
                  <a:pt x="1451737" y="120650"/>
                </a:lnTo>
                <a:lnTo>
                  <a:pt x="1419097" y="175641"/>
                </a:lnTo>
                <a:lnTo>
                  <a:pt x="1398015" y="250952"/>
                </a:lnTo>
                <a:lnTo>
                  <a:pt x="1391920" y="295148"/>
                </a:lnTo>
                <a:lnTo>
                  <a:pt x="1388364" y="343027"/>
                </a:lnTo>
                <a:lnTo>
                  <a:pt x="1387963" y="355715"/>
                </a:lnTo>
                <a:lnTo>
                  <a:pt x="1387538" y="368426"/>
                </a:lnTo>
                <a:lnTo>
                  <a:pt x="1387113" y="381138"/>
                </a:lnTo>
                <a:lnTo>
                  <a:pt x="1386713" y="393827"/>
                </a:lnTo>
                <a:lnTo>
                  <a:pt x="1386966" y="447167"/>
                </a:lnTo>
                <a:lnTo>
                  <a:pt x="1387347" y="460902"/>
                </a:lnTo>
                <a:lnTo>
                  <a:pt x="1387728" y="474662"/>
                </a:lnTo>
                <a:lnTo>
                  <a:pt x="1390903" y="558419"/>
                </a:lnTo>
                <a:lnTo>
                  <a:pt x="1393952" y="615188"/>
                </a:lnTo>
                <a:lnTo>
                  <a:pt x="1397127" y="671957"/>
                </a:lnTo>
                <a:lnTo>
                  <a:pt x="1400175" y="728091"/>
                </a:lnTo>
                <a:lnTo>
                  <a:pt x="1402588" y="783082"/>
                </a:lnTo>
                <a:lnTo>
                  <a:pt x="1403731" y="822854"/>
                </a:lnTo>
                <a:lnTo>
                  <a:pt x="1404365" y="886714"/>
                </a:lnTo>
                <a:lnTo>
                  <a:pt x="1403984" y="898620"/>
                </a:lnTo>
                <a:lnTo>
                  <a:pt x="1403603" y="910526"/>
                </a:lnTo>
                <a:lnTo>
                  <a:pt x="1403222" y="922432"/>
                </a:lnTo>
                <a:lnTo>
                  <a:pt x="1402841" y="934339"/>
                </a:lnTo>
                <a:lnTo>
                  <a:pt x="1399286" y="978281"/>
                </a:lnTo>
                <a:lnTo>
                  <a:pt x="1393316" y="1017905"/>
                </a:lnTo>
                <a:lnTo>
                  <a:pt x="1372489" y="1082040"/>
                </a:lnTo>
                <a:lnTo>
                  <a:pt x="1344802" y="1127506"/>
                </a:lnTo>
                <a:lnTo>
                  <a:pt x="1316101" y="1160018"/>
                </a:lnTo>
                <a:lnTo>
                  <a:pt x="1249807" y="1193927"/>
                </a:lnTo>
                <a:lnTo>
                  <a:pt x="1209675" y="1199642"/>
                </a:lnTo>
                <a:lnTo>
                  <a:pt x="1162939" y="1200785"/>
                </a:lnTo>
                <a:lnTo>
                  <a:pt x="1136777" y="1200277"/>
                </a:lnTo>
                <a:lnTo>
                  <a:pt x="1108456" y="1199515"/>
                </a:lnTo>
                <a:lnTo>
                  <a:pt x="1077849" y="1198499"/>
                </a:lnTo>
                <a:lnTo>
                  <a:pt x="1044701" y="1197737"/>
                </a:lnTo>
                <a:lnTo>
                  <a:pt x="1009014" y="1197356"/>
                </a:lnTo>
                <a:lnTo>
                  <a:pt x="970533" y="1197737"/>
                </a:lnTo>
                <a:lnTo>
                  <a:pt x="929132" y="1199007"/>
                </a:lnTo>
                <a:lnTo>
                  <a:pt x="884555" y="1201547"/>
                </a:lnTo>
                <a:lnTo>
                  <a:pt x="832993" y="1204595"/>
                </a:lnTo>
                <a:lnTo>
                  <a:pt x="771651" y="1207135"/>
                </a:lnTo>
                <a:lnTo>
                  <a:pt x="701801" y="1209167"/>
                </a:lnTo>
                <a:lnTo>
                  <a:pt x="624839" y="1210818"/>
                </a:lnTo>
                <a:lnTo>
                  <a:pt x="542163" y="1212215"/>
                </a:lnTo>
                <a:lnTo>
                  <a:pt x="455040" y="1213231"/>
                </a:lnTo>
                <a:lnTo>
                  <a:pt x="364744" y="1213993"/>
                </a:lnTo>
                <a:lnTo>
                  <a:pt x="272795" y="1214374"/>
                </a:lnTo>
                <a:lnTo>
                  <a:pt x="180466" y="1214628"/>
                </a:lnTo>
                <a:lnTo>
                  <a:pt x="89026" y="1214628"/>
                </a:lnTo>
                <a:lnTo>
                  <a:pt x="0" y="1214501"/>
                </a:lnTo>
              </a:path>
            </a:pathLst>
          </a:custGeom>
          <a:ln w="38100">
            <a:solidFill>
              <a:srgbClr val="F9A7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1122" y="2296668"/>
            <a:ext cx="0" cy="1712595"/>
          </a:xfrm>
          <a:custGeom>
            <a:avLst/>
            <a:gdLst/>
            <a:ahLst/>
            <a:cxnLst/>
            <a:rect l="l" t="t" r="r" b="b"/>
            <a:pathLst>
              <a:path h="1712595">
                <a:moveTo>
                  <a:pt x="0" y="1712341"/>
                </a:moveTo>
                <a:lnTo>
                  <a:pt x="0" y="0"/>
                </a:lnTo>
              </a:path>
            </a:pathLst>
          </a:custGeom>
          <a:ln w="38100">
            <a:solidFill>
              <a:srgbClr val="6F2F9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16052" y="4365104"/>
            <a:ext cx="37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430" dirty="0">
                <a:solidFill>
                  <a:srgbClr val="344B5E"/>
                </a:solidFill>
                <a:latin typeface="DejaVu Serif"/>
                <a:cs typeface="DejaVu Serif"/>
              </a:rPr>
              <a:t>𝑦</a:t>
            </a:r>
            <a:r>
              <a:rPr sz="3075" spc="419" baseline="-16260" dirty="0">
                <a:solidFill>
                  <a:srgbClr val="344B5E"/>
                </a:solidFill>
                <a:latin typeface="DejaVu Serif"/>
                <a:cs typeface="DejaVu Serif"/>
              </a:rPr>
              <a:t>𝛽</a:t>
            </a:r>
            <a:endParaRPr sz="3075" baseline="-16260" dirty="0">
              <a:latin typeface="DejaVu Serif"/>
              <a:cs typeface="DejaVu 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30198" y="4509120"/>
            <a:ext cx="433070" cy="329565"/>
          </a:xfrm>
          <a:custGeom>
            <a:avLst/>
            <a:gdLst/>
            <a:ahLst/>
            <a:cxnLst/>
            <a:rect l="l" t="t" r="r" b="b"/>
            <a:pathLst>
              <a:path w="433069" h="329564">
                <a:moveTo>
                  <a:pt x="327583" y="0"/>
                </a:moveTo>
                <a:lnTo>
                  <a:pt x="322884" y="13462"/>
                </a:lnTo>
                <a:lnTo>
                  <a:pt x="341934" y="21705"/>
                </a:lnTo>
                <a:lnTo>
                  <a:pt x="358317" y="33115"/>
                </a:lnTo>
                <a:lnTo>
                  <a:pt x="383082" y="65531"/>
                </a:lnTo>
                <a:lnTo>
                  <a:pt x="397544" y="109226"/>
                </a:lnTo>
                <a:lnTo>
                  <a:pt x="402386" y="162864"/>
                </a:lnTo>
                <a:lnTo>
                  <a:pt x="401172" y="191870"/>
                </a:lnTo>
                <a:lnTo>
                  <a:pt x="391456" y="241890"/>
                </a:lnTo>
                <a:lnTo>
                  <a:pt x="371881" y="280956"/>
                </a:lnTo>
                <a:lnTo>
                  <a:pt x="342111" y="307311"/>
                </a:lnTo>
                <a:lnTo>
                  <a:pt x="323392" y="315607"/>
                </a:lnTo>
                <a:lnTo>
                  <a:pt x="327583" y="328968"/>
                </a:lnTo>
                <a:lnTo>
                  <a:pt x="372414" y="307919"/>
                </a:lnTo>
                <a:lnTo>
                  <a:pt x="405434" y="271487"/>
                </a:lnTo>
                <a:lnTo>
                  <a:pt x="425723" y="222697"/>
                </a:lnTo>
                <a:lnTo>
                  <a:pt x="432485" y="164591"/>
                </a:lnTo>
                <a:lnTo>
                  <a:pt x="430775" y="134417"/>
                </a:lnTo>
                <a:lnTo>
                  <a:pt x="417162" y="80974"/>
                </a:lnTo>
                <a:lnTo>
                  <a:pt x="390288" y="37468"/>
                </a:lnTo>
                <a:lnTo>
                  <a:pt x="351390" y="8616"/>
                </a:lnTo>
                <a:lnTo>
                  <a:pt x="327583" y="0"/>
                </a:lnTo>
                <a:close/>
              </a:path>
              <a:path w="433069" h="329564">
                <a:moveTo>
                  <a:pt x="104952" y="0"/>
                </a:moveTo>
                <a:lnTo>
                  <a:pt x="60174" y="21113"/>
                </a:lnTo>
                <a:lnTo>
                  <a:pt x="27139" y="57657"/>
                </a:lnTo>
                <a:lnTo>
                  <a:pt x="6788" y="106553"/>
                </a:lnTo>
                <a:lnTo>
                  <a:pt x="0" y="164591"/>
                </a:lnTo>
                <a:lnTo>
                  <a:pt x="1690" y="194810"/>
                </a:lnTo>
                <a:lnTo>
                  <a:pt x="15216" y="248256"/>
                </a:lnTo>
                <a:lnTo>
                  <a:pt x="42084" y="291625"/>
                </a:lnTo>
                <a:lnTo>
                  <a:pt x="81018" y="320367"/>
                </a:lnTo>
                <a:lnTo>
                  <a:pt x="104952" y="328968"/>
                </a:lnTo>
                <a:lnTo>
                  <a:pt x="109016" y="315607"/>
                </a:lnTo>
                <a:lnTo>
                  <a:pt x="90298" y="307311"/>
                </a:lnTo>
                <a:lnTo>
                  <a:pt x="74139" y="295760"/>
                </a:lnTo>
                <a:lnTo>
                  <a:pt x="49453" y="262902"/>
                </a:lnTo>
                <a:lnTo>
                  <a:pt x="34867" y="218212"/>
                </a:lnTo>
                <a:lnTo>
                  <a:pt x="29997" y="162864"/>
                </a:lnTo>
                <a:lnTo>
                  <a:pt x="31215" y="134812"/>
                </a:lnTo>
                <a:lnTo>
                  <a:pt x="40948" y="86126"/>
                </a:lnTo>
                <a:lnTo>
                  <a:pt x="60554" y="47716"/>
                </a:lnTo>
                <a:lnTo>
                  <a:pt x="90566" y="21705"/>
                </a:lnTo>
                <a:lnTo>
                  <a:pt x="109524" y="13462"/>
                </a:lnTo>
                <a:lnTo>
                  <a:pt x="10495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56079" y="4749574"/>
            <a:ext cx="1446657" cy="67650"/>
          </a:xfrm>
          <a:custGeom>
            <a:avLst/>
            <a:gdLst/>
            <a:ahLst/>
            <a:cxnLst/>
            <a:rect l="l" t="t" r="r" b="b"/>
            <a:pathLst>
              <a:path w="2245360">
                <a:moveTo>
                  <a:pt x="0" y="0"/>
                </a:moveTo>
                <a:lnTo>
                  <a:pt x="2244851" y="0"/>
                </a:lnTo>
              </a:path>
            </a:pathLst>
          </a:custGeom>
          <a:ln w="22859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90749" y="4388484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50" spc="-125" dirty="0">
                <a:solidFill>
                  <a:srgbClr val="344B5E"/>
                </a:solidFill>
                <a:latin typeface="DejaVu Serif"/>
                <a:cs typeface="DejaVu Serif"/>
              </a:rPr>
              <a:t>1</a:t>
            </a:r>
            <a:endParaRPr sz="2050">
              <a:latin typeface="DejaVu Serif"/>
              <a:cs typeface="DejaVu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4261" y="4484221"/>
            <a:ext cx="2445651" cy="528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35"/>
              </a:lnSpc>
              <a:spcBef>
                <a:spcPts val="95"/>
              </a:spcBef>
              <a:tabLst>
                <a:tab pos="459105" algn="l"/>
              </a:tabLst>
            </a:pPr>
            <a:r>
              <a:rPr sz="2800" dirty="0">
                <a:solidFill>
                  <a:srgbClr val="344B5E"/>
                </a:solidFill>
                <a:latin typeface="DejaVu Serif"/>
                <a:cs typeface="DejaVu Serif"/>
              </a:rPr>
              <a:t>𝑥	=</a:t>
            </a:r>
            <a:endParaRPr sz="2800" dirty="0">
              <a:latin typeface="DejaVu Serif"/>
              <a:cs typeface="DejaVu Serif"/>
            </a:endParaRPr>
          </a:p>
          <a:p>
            <a:pPr marL="821690">
              <a:lnSpc>
                <a:spcPts val="1535"/>
              </a:lnSpc>
            </a:pPr>
            <a:r>
              <a:rPr lang="en-US" sz="3075" baseline="-17615" dirty="0">
                <a:solidFill>
                  <a:srgbClr val="344B5E"/>
                </a:solidFill>
                <a:latin typeface="DejaVu Serif"/>
                <a:cs typeface="DejaVu Serif"/>
              </a:rPr>
              <a:t>  </a:t>
            </a:r>
            <a:r>
              <a:rPr sz="3075" baseline="-17615" dirty="0">
                <a:solidFill>
                  <a:srgbClr val="344B5E"/>
                </a:solidFill>
                <a:latin typeface="DejaVu Serif"/>
                <a:cs typeface="DejaVu Serif"/>
              </a:rPr>
              <a:t>1+𝑒</a:t>
            </a:r>
            <a:r>
              <a:rPr sz="1650" dirty="0">
                <a:solidFill>
                  <a:srgbClr val="344B5E"/>
                </a:solidFill>
                <a:latin typeface="DejaVu Serif"/>
                <a:cs typeface="DejaVu Serif"/>
              </a:rPr>
              <a:t>−(𝛽</a:t>
            </a:r>
            <a:r>
              <a:rPr sz="2475" baseline="-13468" dirty="0">
                <a:solidFill>
                  <a:srgbClr val="344B5E"/>
                </a:solidFill>
                <a:latin typeface="DejaVu Serif"/>
                <a:cs typeface="DejaVu Serif"/>
              </a:rPr>
              <a:t>0</a:t>
            </a:r>
            <a:r>
              <a:rPr sz="1650" dirty="0">
                <a:solidFill>
                  <a:srgbClr val="344B5E"/>
                </a:solidFill>
                <a:latin typeface="DejaVu Serif"/>
                <a:cs typeface="DejaVu Serif"/>
              </a:rPr>
              <a:t>+ 𝛽</a:t>
            </a:r>
            <a:r>
              <a:rPr sz="2475" baseline="-13468" dirty="0">
                <a:solidFill>
                  <a:srgbClr val="344B5E"/>
                </a:solidFill>
                <a:latin typeface="DejaVu Serif"/>
                <a:cs typeface="DejaVu Serif"/>
              </a:rPr>
              <a:t>1</a:t>
            </a:r>
            <a:r>
              <a:rPr sz="1650" dirty="0">
                <a:solidFill>
                  <a:srgbClr val="344B5E"/>
                </a:solidFill>
                <a:latin typeface="DejaVu Serif"/>
                <a:cs typeface="DejaVu Serif"/>
              </a:rPr>
              <a:t>𝑥)</a:t>
            </a:r>
            <a:endParaRPr sz="1650" dirty="0">
              <a:latin typeface="DejaVu Serif"/>
              <a:cs typeface="DejaVu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15796" y="2229611"/>
            <a:ext cx="114300" cy="1592580"/>
          </a:xfrm>
          <a:custGeom>
            <a:avLst/>
            <a:gdLst/>
            <a:ahLst/>
            <a:cxnLst/>
            <a:rect l="l" t="t" r="r" b="b"/>
            <a:pathLst>
              <a:path w="114300" h="1592580">
                <a:moveTo>
                  <a:pt x="76200" y="95250"/>
                </a:moveTo>
                <a:lnTo>
                  <a:pt x="38100" y="95250"/>
                </a:lnTo>
                <a:lnTo>
                  <a:pt x="38100" y="1592326"/>
                </a:lnTo>
                <a:lnTo>
                  <a:pt x="76200" y="1592326"/>
                </a:lnTo>
                <a:lnTo>
                  <a:pt x="76200" y="95250"/>
                </a:lnTo>
                <a:close/>
              </a:path>
              <a:path w="114300" h="159258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9258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标题 35">
            <a:extLst>
              <a:ext uri="{FF2B5EF4-FFF2-40B4-BE49-F238E27FC236}">
                <a16:creationId xmlns:a16="http://schemas.microsoft.com/office/drawing/2014/main" id="{DF464374-9A29-41B6-930A-D795BAA7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不同分类器的特点</a:t>
            </a:r>
          </a:p>
        </p:txBody>
      </p:sp>
    </p:spTree>
    <p:extLst>
      <p:ext uri="{BB962C8B-B14F-4D97-AF65-F5344CB8AC3E}">
        <p14:creationId xmlns:p14="http://schemas.microsoft.com/office/powerpoint/2010/main" val="2932940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0414" y="1763453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熵的公式</a:t>
            </a:r>
            <a:r>
              <a:rPr lang="en-US" altLang="zh-CN" sz="2800" b="1" spc="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基于熵的划分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A1B889A0-DF5B-4D99-A380-B0AC8715A51A}"/>
              </a:ext>
            </a:extLst>
          </p:cNvPr>
          <p:cNvSpPr/>
          <p:nvPr/>
        </p:nvSpPr>
        <p:spPr>
          <a:xfrm>
            <a:off x="1789938" y="2295144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79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788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0677F79-EF81-4AD0-B079-5687CC053E6D}"/>
              </a:ext>
            </a:extLst>
          </p:cNvPr>
          <p:cNvSpPr/>
          <p:nvPr/>
        </p:nvSpPr>
        <p:spPr>
          <a:xfrm>
            <a:off x="2695955" y="3745229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E8986598-E109-47F1-A2F7-44AED38AD16D}"/>
              </a:ext>
            </a:extLst>
          </p:cNvPr>
          <p:cNvSpPr/>
          <p:nvPr/>
        </p:nvSpPr>
        <p:spPr>
          <a:xfrm>
            <a:off x="1700022" y="2799334"/>
            <a:ext cx="668020" cy="941069"/>
          </a:xfrm>
          <a:custGeom>
            <a:avLst/>
            <a:gdLst/>
            <a:ahLst/>
            <a:cxnLst/>
            <a:rect l="l" t="t" r="r" b="b"/>
            <a:pathLst>
              <a:path w="668019" h="941069">
                <a:moveTo>
                  <a:pt x="18922" y="814197"/>
                </a:moveTo>
                <a:lnTo>
                  <a:pt x="0" y="940562"/>
                </a:lnTo>
                <a:lnTo>
                  <a:pt x="112394" y="879856"/>
                </a:lnTo>
                <a:lnTo>
                  <a:pt x="103355" y="873506"/>
                </a:lnTo>
                <a:lnTo>
                  <a:pt x="70357" y="873506"/>
                </a:lnTo>
                <a:lnTo>
                  <a:pt x="39115" y="851662"/>
                </a:lnTo>
                <a:lnTo>
                  <a:pt x="50057" y="836067"/>
                </a:lnTo>
                <a:lnTo>
                  <a:pt x="18922" y="814197"/>
                </a:lnTo>
                <a:close/>
              </a:path>
              <a:path w="668019" h="941069">
                <a:moveTo>
                  <a:pt x="50057" y="836067"/>
                </a:moveTo>
                <a:lnTo>
                  <a:pt x="39115" y="851662"/>
                </a:lnTo>
                <a:lnTo>
                  <a:pt x="70357" y="873506"/>
                </a:lnTo>
                <a:lnTo>
                  <a:pt x="81251" y="857979"/>
                </a:lnTo>
                <a:lnTo>
                  <a:pt x="50057" y="836067"/>
                </a:lnTo>
                <a:close/>
              </a:path>
              <a:path w="668019" h="941069">
                <a:moveTo>
                  <a:pt x="81251" y="857979"/>
                </a:moveTo>
                <a:lnTo>
                  <a:pt x="70357" y="873506"/>
                </a:lnTo>
                <a:lnTo>
                  <a:pt x="103355" y="873506"/>
                </a:lnTo>
                <a:lnTo>
                  <a:pt x="81251" y="857979"/>
                </a:lnTo>
                <a:close/>
              </a:path>
              <a:path w="668019" h="941069">
                <a:moveTo>
                  <a:pt x="636651" y="0"/>
                </a:moveTo>
                <a:lnTo>
                  <a:pt x="50057" y="836067"/>
                </a:lnTo>
                <a:lnTo>
                  <a:pt x="81251" y="857979"/>
                </a:lnTo>
                <a:lnTo>
                  <a:pt x="667892" y="21843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5B4FECFB-33FA-46B7-BC4C-4A2B99EEFFDD}"/>
              </a:ext>
            </a:extLst>
          </p:cNvPr>
          <p:cNvSpPr/>
          <p:nvPr/>
        </p:nvSpPr>
        <p:spPr>
          <a:xfrm>
            <a:off x="2336674" y="2799334"/>
            <a:ext cx="664845" cy="941069"/>
          </a:xfrm>
          <a:custGeom>
            <a:avLst/>
            <a:gdLst/>
            <a:ahLst/>
            <a:cxnLst/>
            <a:rect l="l" t="t" r="r" b="b"/>
            <a:pathLst>
              <a:path w="664844" h="941069">
                <a:moveTo>
                  <a:pt x="583826" y="857752"/>
                </a:moveTo>
                <a:lnTo>
                  <a:pt x="552576" y="879602"/>
                </a:lnTo>
                <a:lnTo>
                  <a:pt x="664844" y="940562"/>
                </a:lnTo>
                <a:lnTo>
                  <a:pt x="654996" y="873379"/>
                </a:lnTo>
                <a:lnTo>
                  <a:pt x="594740" y="873379"/>
                </a:lnTo>
                <a:lnTo>
                  <a:pt x="583826" y="857752"/>
                </a:lnTo>
                <a:close/>
              </a:path>
              <a:path w="664844" h="941069">
                <a:moveTo>
                  <a:pt x="615068" y="835908"/>
                </a:moveTo>
                <a:lnTo>
                  <a:pt x="583826" y="857752"/>
                </a:lnTo>
                <a:lnTo>
                  <a:pt x="594740" y="873379"/>
                </a:lnTo>
                <a:lnTo>
                  <a:pt x="625982" y="851535"/>
                </a:lnTo>
                <a:lnTo>
                  <a:pt x="615068" y="835908"/>
                </a:lnTo>
                <a:close/>
              </a:path>
              <a:path w="664844" h="941069">
                <a:moveTo>
                  <a:pt x="646302" y="814070"/>
                </a:moveTo>
                <a:lnTo>
                  <a:pt x="615068" y="835908"/>
                </a:lnTo>
                <a:lnTo>
                  <a:pt x="625982" y="851535"/>
                </a:lnTo>
                <a:lnTo>
                  <a:pt x="594740" y="873379"/>
                </a:lnTo>
                <a:lnTo>
                  <a:pt x="654996" y="873379"/>
                </a:lnTo>
                <a:lnTo>
                  <a:pt x="646302" y="814070"/>
                </a:lnTo>
                <a:close/>
              </a:path>
              <a:path w="664844" h="941069">
                <a:moveTo>
                  <a:pt x="31241" y="0"/>
                </a:moveTo>
                <a:lnTo>
                  <a:pt x="0" y="21843"/>
                </a:lnTo>
                <a:lnTo>
                  <a:pt x="583826" y="857752"/>
                </a:lnTo>
                <a:lnTo>
                  <a:pt x="615068" y="835908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3AFE6EFC-676A-494C-B10B-75563A9F4FA1}"/>
              </a:ext>
            </a:extLst>
          </p:cNvPr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B6BA883C-A3FA-4522-BBCB-53755A0D8DF8}"/>
              </a:ext>
            </a:extLst>
          </p:cNvPr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32511E5F-7DD3-4BC3-AF72-BB38A580A3E8}"/>
              </a:ext>
            </a:extLst>
          </p:cNvPr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34D07F49-99C2-4738-8F0E-9BFC51A1AF51}"/>
              </a:ext>
            </a:extLst>
          </p:cNvPr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47A5E900-14B4-4BCE-8F4A-8406623E9D8A}"/>
              </a:ext>
            </a:extLst>
          </p:cNvPr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91CD282B-B2C3-4E80-9388-4A922D4AD2C7}"/>
              </a:ext>
            </a:extLst>
          </p:cNvPr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5B2EB73C-AA78-4DFC-A4AB-159BF9795D79}"/>
              </a:ext>
            </a:extLst>
          </p:cNvPr>
          <p:cNvSpPr/>
          <p:nvPr/>
        </p:nvSpPr>
        <p:spPr>
          <a:xfrm>
            <a:off x="1774318" y="1994662"/>
            <a:ext cx="253365" cy="352425"/>
          </a:xfrm>
          <a:custGeom>
            <a:avLst/>
            <a:gdLst/>
            <a:ahLst/>
            <a:cxnLst/>
            <a:rect l="l" t="t" r="r" b="b"/>
            <a:pathLst>
              <a:path w="253364" h="352425">
                <a:moveTo>
                  <a:pt x="31241" y="0"/>
                </a:moveTo>
                <a:lnTo>
                  <a:pt x="0" y="21843"/>
                </a:lnTo>
                <a:lnTo>
                  <a:pt x="65277" y="115570"/>
                </a:lnTo>
                <a:lnTo>
                  <a:pt x="96519" y="93852"/>
                </a:lnTo>
                <a:lnTo>
                  <a:pt x="31241" y="0"/>
                </a:lnTo>
                <a:close/>
              </a:path>
              <a:path w="253364" h="352425">
                <a:moveTo>
                  <a:pt x="234950" y="225805"/>
                </a:moveTo>
                <a:lnTo>
                  <a:pt x="141096" y="291211"/>
                </a:lnTo>
                <a:lnTo>
                  <a:pt x="253364" y="352298"/>
                </a:lnTo>
                <a:lnTo>
                  <a:pt x="243565" y="284988"/>
                </a:lnTo>
                <a:lnTo>
                  <a:pt x="183260" y="284988"/>
                </a:lnTo>
                <a:lnTo>
                  <a:pt x="174116" y="271907"/>
                </a:lnTo>
                <a:lnTo>
                  <a:pt x="205485" y="250189"/>
                </a:lnTo>
                <a:lnTo>
                  <a:pt x="238499" y="250189"/>
                </a:lnTo>
                <a:lnTo>
                  <a:pt x="234950" y="225805"/>
                </a:lnTo>
                <a:close/>
              </a:path>
              <a:path w="253364" h="352425">
                <a:moveTo>
                  <a:pt x="205485" y="250189"/>
                </a:moveTo>
                <a:lnTo>
                  <a:pt x="174116" y="271907"/>
                </a:lnTo>
                <a:lnTo>
                  <a:pt x="183260" y="284988"/>
                </a:lnTo>
                <a:lnTo>
                  <a:pt x="214502" y="263271"/>
                </a:lnTo>
                <a:lnTo>
                  <a:pt x="205485" y="250189"/>
                </a:lnTo>
                <a:close/>
              </a:path>
              <a:path w="253364" h="352425">
                <a:moveTo>
                  <a:pt x="238499" y="250189"/>
                </a:moveTo>
                <a:lnTo>
                  <a:pt x="205485" y="250189"/>
                </a:lnTo>
                <a:lnTo>
                  <a:pt x="214502" y="263271"/>
                </a:lnTo>
                <a:lnTo>
                  <a:pt x="183260" y="284988"/>
                </a:lnTo>
                <a:lnTo>
                  <a:pt x="243565" y="284988"/>
                </a:lnTo>
                <a:lnTo>
                  <a:pt x="238499" y="250189"/>
                </a:lnTo>
                <a:close/>
              </a:path>
              <a:path w="253364" h="352425">
                <a:moveTo>
                  <a:pt x="118363" y="125095"/>
                </a:moveTo>
                <a:lnTo>
                  <a:pt x="87121" y="146812"/>
                </a:lnTo>
                <a:lnTo>
                  <a:pt x="152400" y="240664"/>
                </a:lnTo>
                <a:lnTo>
                  <a:pt x="183641" y="218948"/>
                </a:lnTo>
                <a:lnTo>
                  <a:pt x="118363" y="125095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BE180861-233D-45CC-BAF6-64D75EC341B9}"/>
              </a:ext>
            </a:extLst>
          </p:cNvPr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E7C4B9E6-2845-4701-8F12-FAC1ECC93DFD}"/>
              </a:ext>
            </a:extLst>
          </p:cNvPr>
          <p:cNvSpPr txBox="1"/>
          <p:nvPr/>
        </p:nvSpPr>
        <p:spPr>
          <a:xfrm>
            <a:off x="932485" y="4987391"/>
            <a:ext cx="986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AD78C05E-BEA1-4486-BBC1-FC21D041CAD6}"/>
              </a:ext>
            </a:extLst>
          </p:cNvPr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7220ED00-D7B7-4DCF-88BD-0AE9FB420F1C}"/>
              </a:ext>
            </a:extLst>
          </p:cNvPr>
          <p:cNvSpPr/>
          <p:nvPr/>
        </p:nvSpPr>
        <p:spPr>
          <a:xfrm>
            <a:off x="1790700" y="229743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E70D59CA-9CBE-41CB-ABA4-73B0FE06F839}"/>
              </a:ext>
            </a:extLst>
          </p:cNvPr>
          <p:cNvSpPr/>
          <p:nvPr/>
        </p:nvSpPr>
        <p:spPr>
          <a:xfrm>
            <a:off x="1789938" y="229819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7D3296A2-3166-43FC-AACC-22DEA23B8BF7}"/>
              </a:ext>
            </a:extLst>
          </p:cNvPr>
          <p:cNvSpPr/>
          <p:nvPr/>
        </p:nvSpPr>
        <p:spPr>
          <a:xfrm>
            <a:off x="1789938" y="229819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40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40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40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94BB814C-4D22-4EC7-9AC7-404EF9B41F28}"/>
              </a:ext>
            </a:extLst>
          </p:cNvPr>
          <p:cNvSpPr txBox="1"/>
          <p:nvPr/>
        </p:nvSpPr>
        <p:spPr>
          <a:xfrm>
            <a:off x="2038858" y="2543176"/>
            <a:ext cx="598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5" name="object 3">
            <a:extLst>
              <a:ext uri="{FF2B5EF4-FFF2-40B4-BE49-F238E27FC236}">
                <a16:creationId xmlns:a16="http://schemas.microsoft.com/office/drawing/2014/main" id="{D33B0357-73B5-4962-B23B-526F7FB7E98F}"/>
              </a:ext>
            </a:extLst>
          </p:cNvPr>
          <p:cNvSpPr txBox="1"/>
          <p:nvPr/>
        </p:nvSpPr>
        <p:spPr>
          <a:xfrm>
            <a:off x="5106315" y="3317510"/>
            <a:ext cx="3911335" cy="2079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800" b="1" dirty="0">
                <a:latin typeface="Trebuchet MS"/>
                <a:cs typeface="Trebuchet MS"/>
              </a:rPr>
              <a:t>划分前的熵</a:t>
            </a:r>
            <a:r>
              <a:rPr lang="en-US" altLang="zh-CN" sz="2800" b="1" dirty="0">
                <a:latin typeface="Trebuchet MS"/>
                <a:cs typeface="Trebuchet MS"/>
              </a:rPr>
              <a:t>:</a:t>
            </a:r>
          </a:p>
          <a:p>
            <a:pPr marL="166370" algn="ctr">
              <a:lnSpc>
                <a:spcPct val="150000"/>
              </a:lnSpc>
            </a:pPr>
            <a:r>
              <a:rPr lang="el-GR" altLang="zh-CN" sz="2000" dirty="0">
                <a:latin typeface="DejaVu Serif"/>
                <a:cs typeface="DejaVu Serif"/>
              </a:rPr>
              <a:t>−</a:t>
            </a:r>
            <a:r>
              <a:rPr lang="en-US" altLang="zh-CN" sz="2000" dirty="0">
                <a:latin typeface="DejaVu Serif"/>
                <a:cs typeface="DejaVu Serif"/>
              </a:rPr>
              <a:t>8/12</a:t>
            </a:r>
            <a:r>
              <a:rPr lang="zh-CN" altLang="en-US" sz="2000" dirty="0">
                <a:latin typeface="DejaVu Serif"/>
                <a:cs typeface="DejaVu Serif"/>
              </a:rPr>
              <a:t>*</a:t>
            </a:r>
            <a:r>
              <a:rPr lang="zh-CN" altLang="el-GR" sz="2000" dirty="0">
                <a:latin typeface="DejaVu Serif"/>
                <a:cs typeface="DejaVu Serif"/>
              </a:rPr>
              <a:t>𝑙𝑜𝑔</a:t>
            </a:r>
            <a:r>
              <a:rPr lang="el-GR" altLang="zh-CN" sz="2400" baseline="-14957" dirty="0">
                <a:latin typeface="DejaVu Serif"/>
                <a:cs typeface="DejaVu Serif"/>
              </a:rPr>
              <a:t>2</a:t>
            </a:r>
            <a:r>
              <a:rPr lang="el-GR" altLang="zh-CN" sz="2000" dirty="0">
                <a:latin typeface="DejaVu Serif"/>
                <a:cs typeface="DejaVu Serif"/>
              </a:rPr>
              <a:t>(</a:t>
            </a:r>
            <a:r>
              <a:rPr lang="en-US" altLang="zh-CN" sz="2000" dirty="0">
                <a:latin typeface="DejaVu Serif"/>
                <a:cs typeface="DejaVu Serif"/>
              </a:rPr>
              <a:t>8/12</a:t>
            </a:r>
            <a:r>
              <a:rPr lang="el-GR" altLang="zh-CN" sz="2000" dirty="0">
                <a:latin typeface="DejaVu Serif"/>
                <a:cs typeface="DejaVu Serif"/>
              </a:rPr>
              <a:t>)−</a:t>
            </a:r>
            <a:r>
              <a:rPr lang="en-US" altLang="zh-CN" sz="2000" dirty="0">
                <a:latin typeface="DejaVu Serif"/>
                <a:cs typeface="DejaVu Serif"/>
              </a:rPr>
              <a:t>4/12</a:t>
            </a:r>
            <a:r>
              <a:rPr lang="zh-CN" altLang="en-US" sz="2400" dirty="0">
                <a:latin typeface="DejaVu Serif"/>
                <a:cs typeface="DejaVu Serif"/>
              </a:rPr>
              <a:t>*</a:t>
            </a:r>
            <a:r>
              <a:rPr lang="zh-CN" altLang="el-GR" sz="2000" dirty="0">
                <a:latin typeface="DejaVu Serif"/>
                <a:cs typeface="DejaVu Serif"/>
              </a:rPr>
              <a:t>𝑙𝑜𝑔</a:t>
            </a:r>
            <a:r>
              <a:rPr lang="el-GR" altLang="zh-CN" sz="2400" baseline="-14957" dirty="0">
                <a:latin typeface="DejaVu Serif"/>
                <a:cs typeface="DejaVu Serif"/>
              </a:rPr>
              <a:t>2</a:t>
            </a:r>
            <a:r>
              <a:rPr lang="el-GR" altLang="zh-CN" sz="2000" dirty="0">
                <a:latin typeface="DejaVu Serif"/>
                <a:cs typeface="DejaVu Serif"/>
              </a:rPr>
              <a:t>(</a:t>
            </a:r>
            <a:r>
              <a:rPr lang="en-US" altLang="zh-CN" sz="2000" dirty="0">
                <a:latin typeface="DejaVu Serif"/>
                <a:cs typeface="DejaVu Serif"/>
              </a:rPr>
              <a:t>4/12</a:t>
            </a:r>
            <a:r>
              <a:rPr lang="el-GR" altLang="zh-CN" sz="2000" dirty="0">
                <a:latin typeface="DejaVu Serif"/>
                <a:cs typeface="DejaVu Serif"/>
              </a:rPr>
              <a:t>)</a:t>
            </a:r>
          </a:p>
          <a:p>
            <a:pPr marL="165735">
              <a:lnSpc>
                <a:spcPct val="150000"/>
              </a:lnSpc>
            </a:pPr>
            <a:r>
              <a:rPr lang="el-GR" altLang="zh-CN" sz="2000" dirty="0">
                <a:latin typeface="DejaVu Serif"/>
                <a:cs typeface="DejaVu Serif"/>
              </a:rPr>
              <a:t>= 0.9183</a:t>
            </a:r>
          </a:p>
          <a:p>
            <a:pPr marL="12700">
              <a:lnSpc>
                <a:spcPct val="150000"/>
              </a:lnSpc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9116DC5-5F72-445E-B4FF-75B3D0E6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29" y="2276970"/>
            <a:ext cx="3908825" cy="9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基于熵的划分</a:t>
            </a:r>
          </a:p>
        </p:txBody>
      </p:sp>
      <p:sp>
        <p:nvSpPr>
          <p:cNvPr id="45" name="object 3">
            <a:extLst>
              <a:ext uri="{FF2B5EF4-FFF2-40B4-BE49-F238E27FC236}">
                <a16:creationId xmlns:a16="http://schemas.microsoft.com/office/drawing/2014/main" id="{D33B0357-73B5-4962-B23B-526F7FB7E98F}"/>
              </a:ext>
            </a:extLst>
          </p:cNvPr>
          <p:cNvSpPr txBox="1"/>
          <p:nvPr/>
        </p:nvSpPr>
        <p:spPr>
          <a:xfrm>
            <a:off x="5122114" y="3323930"/>
            <a:ext cx="3911335" cy="2079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800" b="1" dirty="0">
                <a:latin typeface="Trebuchet MS"/>
                <a:cs typeface="Trebuchet MS"/>
              </a:rPr>
              <a:t>划分后左边的熵：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166370">
              <a:lnSpc>
                <a:spcPct val="150000"/>
              </a:lnSpc>
            </a:pPr>
            <a:r>
              <a:rPr lang="el-GR" altLang="zh-CN" sz="2000" dirty="0">
                <a:latin typeface="DejaVu Serif"/>
                <a:cs typeface="DejaVu Serif"/>
              </a:rPr>
              <a:t>−</a:t>
            </a:r>
            <a:r>
              <a:rPr lang="en-US" altLang="zh-CN" sz="2000" dirty="0">
                <a:latin typeface="DejaVu Serif"/>
                <a:cs typeface="DejaVu Serif"/>
              </a:rPr>
              <a:t>2/4</a:t>
            </a:r>
            <a:r>
              <a:rPr lang="zh-CN" altLang="en-US" sz="2000" dirty="0">
                <a:latin typeface="DejaVu Serif"/>
                <a:cs typeface="DejaVu Serif"/>
              </a:rPr>
              <a:t>*</a:t>
            </a:r>
            <a:r>
              <a:rPr lang="zh-CN" altLang="el-GR" sz="2000" dirty="0">
                <a:latin typeface="DejaVu Serif"/>
                <a:cs typeface="DejaVu Serif"/>
              </a:rPr>
              <a:t>𝑙𝑜𝑔</a:t>
            </a:r>
            <a:r>
              <a:rPr lang="el-GR" altLang="zh-CN" sz="2400" baseline="-14957" dirty="0">
                <a:latin typeface="DejaVu Serif"/>
                <a:cs typeface="DejaVu Serif"/>
              </a:rPr>
              <a:t>2</a:t>
            </a:r>
            <a:r>
              <a:rPr lang="el-GR" altLang="zh-CN" sz="2000" dirty="0">
                <a:latin typeface="DejaVu Serif"/>
                <a:cs typeface="DejaVu Serif"/>
              </a:rPr>
              <a:t>(</a:t>
            </a:r>
            <a:r>
              <a:rPr lang="en-US" altLang="zh-CN" sz="2000" dirty="0">
                <a:latin typeface="DejaVu Serif"/>
                <a:cs typeface="DejaVu Serif"/>
              </a:rPr>
              <a:t>2/4</a:t>
            </a:r>
            <a:r>
              <a:rPr lang="el-GR" altLang="zh-CN" sz="2000" dirty="0">
                <a:latin typeface="DejaVu Serif"/>
                <a:cs typeface="DejaVu Serif"/>
              </a:rPr>
              <a:t>)−</a:t>
            </a:r>
            <a:r>
              <a:rPr lang="en-US" altLang="zh-CN" sz="2000" dirty="0">
                <a:latin typeface="DejaVu Serif"/>
                <a:cs typeface="DejaVu Serif"/>
              </a:rPr>
              <a:t>2/4</a:t>
            </a:r>
            <a:r>
              <a:rPr lang="zh-CN" altLang="en-US" sz="2400" dirty="0">
                <a:latin typeface="DejaVu Serif"/>
                <a:cs typeface="DejaVu Serif"/>
              </a:rPr>
              <a:t>*</a:t>
            </a:r>
            <a:r>
              <a:rPr lang="zh-CN" altLang="el-GR" sz="2000" dirty="0">
                <a:latin typeface="DejaVu Serif"/>
                <a:cs typeface="DejaVu Serif"/>
              </a:rPr>
              <a:t>𝑙𝑜𝑔</a:t>
            </a:r>
            <a:r>
              <a:rPr lang="el-GR" altLang="zh-CN" sz="2400" baseline="-14957" dirty="0">
                <a:latin typeface="DejaVu Serif"/>
                <a:cs typeface="DejaVu Serif"/>
              </a:rPr>
              <a:t>2</a:t>
            </a:r>
            <a:r>
              <a:rPr lang="el-GR" altLang="zh-CN" sz="2000" dirty="0">
                <a:latin typeface="DejaVu Serif"/>
                <a:cs typeface="DejaVu Serif"/>
              </a:rPr>
              <a:t>(</a:t>
            </a:r>
            <a:r>
              <a:rPr lang="en-US" altLang="zh-CN" sz="2000" dirty="0">
                <a:latin typeface="DejaVu Serif"/>
                <a:cs typeface="DejaVu Serif"/>
              </a:rPr>
              <a:t>2/4</a:t>
            </a:r>
            <a:r>
              <a:rPr lang="el-GR" altLang="zh-CN" sz="2000" dirty="0">
                <a:latin typeface="DejaVu Serif"/>
                <a:cs typeface="DejaVu Serif"/>
              </a:rPr>
              <a:t>)</a:t>
            </a:r>
          </a:p>
          <a:p>
            <a:pPr marL="165735">
              <a:lnSpc>
                <a:spcPct val="150000"/>
              </a:lnSpc>
            </a:pPr>
            <a:r>
              <a:rPr lang="el-GR" altLang="zh-CN" sz="2000" dirty="0">
                <a:latin typeface="DejaVu Serif"/>
                <a:cs typeface="DejaVu Serif"/>
              </a:rPr>
              <a:t>= </a:t>
            </a:r>
            <a:r>
              <a:rPr lang="en-US" altLang="zh-CN" sz="2000" dirty="0">
                <a:latin typeface="DejaVu Serif"/>
                <a:cs typeface="DejaVu Serif"/>
              </a:rPr>
              <a:t>1</a:t>
            </a:r>
            <a:r>
              <a:rPr lang="el-GR" altLang="zh-CN" sz="2000" dirty="0">
                <a:latin typeface="DejaVu Serif"/>
                <a:cs typeface="DejaVu Serif"/>
              </a:rPr>
              <a:t>.</a:t>
            </a:r>
            <a:r>
              <a:rPr lang="en-US" altLang="zh-CN" sz="2000" dirty="0">
                <a:latin typeface="DejaVu Serif"/>
                <a:cs typeface="DejaVu Serif"/>
              </a:rPr>
              <a:t>0000</a:t>
            </a:r>
            <a:endParaRPr lang="el-GR" altLang="zh-CN" sz="2000" dirty="0">
              <a:latin typeface="DejaVu Serif"/>
              <a:cs typeface="DejaVu Serif"/>
            </a:endParaRPr>
          </a:p>
          <a:p>
            <a:pPr marL="12700">
              <a:lnSpc>
                <a:spcPct val="150000"/>
              </a:lnSpc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F1E71A91-60D5-4C3A-92C8-8B9B4F752A55}"/>
              </a:ext>
            </a:extLst>
          </p:cNvPr>
          <p:cNvSpPr/>
          <p:nvPr/>
        </p:nvSpPr>
        <p:spPr>
          <a:xfrm>
            <a:off x="881633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40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40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788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D052F4B1-9403-45C9-B41C-29629B008DA0}"/>
              </a:ext>
            </a:extLst>
          </p:cNvPr>
          <p:cNvSpPr/>
          <p:nvPr/>
        </p:nvSpPr>
        <p:spPr>
          <a:xfrm>
            <a:off x="2695955" y="3745229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2">
            <a:extLst>
              <a:ext uri="{FF2B5EF4-FFF2-40B4-BE49-F238E27FC236}">
                <a16:creationId xmlns:a16="http://schemas.microsoft.com/office/drawing/2014/main" id="{3075B911-48DC-4326-87CB-728769B4011A}"/>
              </a:ext>
            </a:extLst>
          </p:cNvPr>
          <p:cNvSpPr/>
          <p:nvPr/>
        </p:nvSpPr>
        <p:spPr>
          <a:xfrm>
            <a:off x="1700022" y="2799334"/>
            <a:ext cx="668020" cy="941069"/>
          </a:xfrm>
          <a:custGeom>
            <a:avLst/>
            <a:gdLst/>
            <a:ahLst/>
            <a:cxnLst/>
            <a:rect l="l" t="t" r="r" b="b"/>
            <a:pathLst>
              <a:path w="668019" h="941069">
                <a:moveTo>
                  <a:pt x="18922" y="814197"/>
                </a:moveTo>
                <a:lnTo>
                  <a:pt x="0" y="940562"/>
                </a:lnTo>
                <a:lnTo>
                  <a:pt x="112394" y="879856"/>
                </a:lnTo>
                <a:lnTo>
                  <a:pt x="103355" y="873506"/>
                </a:lnTo>
                <a:lnTo>
                  <a:pt x="70357" y="873506"/>
                </a:lnTo>
                <a:lnTo>
                  <a:pt x="39115" y="851662"/>
                </a:lnTo>
                <a:lnTo>
                  <a:pt x="50057" y="836067"/>
                </a:lnTo>
                <a:lnTo>
                  <a:pt x="18922" y="814197"/>
                </a:lnTo>
                <a:close/>
              </a:path>
              <a:path w="668019" h="941069">
                <a:moveTo>
                  <a:pt x="50057" y="836067"/>
                </a:moveTo>
                <a:lnTo>
                  <a:pt x="39115" y="851662"/>
                </a:lnTo>
                <a:lnTo>
                  <a:pt x="70357" y="873506"/>
                </a:lnTo>
                <a:lnTo>
                  <a:pt x="81251" y="857979"/>
                </a:lnTo>
                <a:lnTo>
                  <a:pt x="50057" y="836067"/>
                </a:lnTo>
                <a:close/>
              </a:path>
              <a:path w="668019" h="941069">
                <a:moveTo>
                  <a:pt x="81251" y="857979"/>
                </a:moveTo>
                <a:lnTo>
                  <a:pt x="70357" y="873506"/>
                </a:lnTo>
                <a:lnTo>
                  <a:pt x="103355" y="873506"/>
                </a:lnTo>
                <a:lnTo>
                  <a:pt x="81251" y="857979"/>
                </a:lnTo>
                <a:close/>
              </a:path>
              <a:path w="668019" h="941069">
                <a:moveTo>
                  <a:pt x="636651" y="0"/>
                </a:moveTo>
                <a:lnTo>
                  <a:pt x="50057" y="836067"/>
                </a:lnTo>
                <a:lnTo>
                  <a:pt x="81251" y="857979"/>
                </a:lnTo>
                <a:lnTo>
                  <a:pt x="667892" y="21843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2E311757-E822-4391-A68F-D905E5EB6AEB}"/>
              </a:ext>
            </a:extLst>
          </p:cNvPr>
          <p:cNvSpPr/>
          <p:nvPr/>
        </p:nvSpPr>
        <p:spPr>
          <a:xfrm>
            <a:off x="2336674" y="2799334"/>
            <a:ext cx="664845" cy="941069"/>
          </a:xfrm>
          <a:custGeom>
            <a:avLst/>
            <a:gdLst/>
            <a:ahLst/>
            <a:cxnLst/>
            <a:rect l="l" t="t" r="r" b="b"/>
            <a:pathLst>
              <a:path w="664844" h="941069">
                <a:moveTo>
                  <a:pt x="583826" y="857752"/>
                </a:moveTo>
                <a:lnTo>
                  <a:pt x="552576" y="879602"/>
                </a:lnTo>
                <a:lnTo>
                  <a:pt x="664844" y="940562"/>
                </a:lnTo>
                <a:lnTo>
                  <a:pt x="654996" y="873379"/>
                </a:lnTo>
                <a:lnTo>
                  <a:pt x="594740" y="873379"/>
                </a:lnTo>
                <a:lnTo>
                  <a:pt x="583826" y="857752"/>
                </a:lnTo>
                <a:close/>
              </a:path>
              <a:path w="664844" h="941069">
                <a:moveTo>
                  <a:pt x="615068" y="835908"/>
                </a:moveTo>
                <a:lnTo>
                  <a:pt x="583826" y="857752"/>
                </a:lnTo>
                <a:lnTo>
                  <a:pt x="594740" y="873379"/>
                </a:lnTo>
                <a:lnTo>
                  <a:pt x="625982" y="851535"/>
                </a:lnTo>
                <a:lnTo>
                  <a:pt x="615068" y="835908"/>
                </a:lnTo>
                <a:close/>
              </a:path>
              <a:path w="664844" h="941069">
                <a:moveTo>
                  <a:pt x="646302" y="814070"/>
                </a:moveTo>
                <a:lnTo>
                  <a:pt x="615068" y="835908"/>
                </a:lnTo>
                <a:lnTo>
                  <a:pt x="625982" y="851535"/>
                </a:lnTo>
                <a:lnTo>
                  <a:pt x="594740" y="873379"/>
                </a:lnTo>
                <a:lnTo>
                  <a:pt x="654996" y="873379"/>
                </a:lnTo>
                <a:lnTo>
                  <a:pt x="646302" y="814070"/>
                </a:lnTo>
                <a:close/>
              </a:path>
              <a:path w="664844" h="941069">
                <a:moveTo>
                  <a:pt x="31241" y="0"/>
                </a:moveTo>
                <a:lnTo>
                  <a:pt x="0" y="21843"/>
                </a:lnTo>
                <a:lnTo>
                  <a:pt x="583826" y="857752"/>
                </a:lnTo>
                <a:lnTo>
                  <a:pt x="615068" y="835908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4">
            <a:extLst>
              <a:ext uri="{FF2B5EF4-FFF2-40B4-BE49-F238E27FC236}">
                <a16:creationId xmlns:a16="http://schemas.microsoft.com/office/drawing/2014/main" id="{A42CA8B0-6ADE-471C-9905-C19E025A37CB}"/>
              </a:ext>
            </a:extLst>
          </p:cNvPr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5">
            <a:extLst>
              <a:ext uri="{FF2B5EF4-FFF2-40B4-BE49-F238E27FC236}">
                <a16:creationId xmlns:a16="http://schemas.microsoft.com/office/drawing/2014/main" id="{AC9C8791-373E-4A39-B215-B520215F6D32}"/>
              </a:ext>
            </a:extLst>
          </p:cNvPr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6">
            <a:extLst>
              <a:ext uri="{FF2B5EF4-FFF2-40B4-BE49-F238E27FC236}">
                <a16:creationId xmlns:a16="http://schemas.microsoft.com/office/drawing/2014/main" id="{01233F60-CB0D-4B48-BF45-D2BD0C7B5D93}"/>
              </a:ext>
            </a:extLst>
          </p:cNvPr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52" name="object 17">
            <a:extLst>
              <a:ext uri="{FF2B5EF4-FFF2-40B4-BE49-F238E27FC236}">
                <a16:creationId xmlns:a16="http://schemas.microsoft.com/office/drawing/2014/main" id="{3FB2854D-12E1-473F-8A27-E2F56EF32EE2}"/>
              </a:ext>
            </a:extLst>
          </p:cNvPr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8">
            <a:extLst>
              <a:ext uri="{FF2B5EF4-FFF2-40B4-BE49-F238E27FC236}">
                <a16:creationId xmlns:a16="http://schemas.microsoft.com/office/drawing/2014/main" id="{8DC22351-5F96-49F9-B793-B581A14C0835}"/>
              </a:ext>
            </a:extLst>
          </p:cNvPr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9">
            <a:extLst>
              <a:ext uri="{FF2B5EF4-FFF2-40B4-BE49-F238E27FC236}">
                <a16:creationId xmlns:a16="http://schemas.microsoft.com/office/drawing/2014/main" id="{B0A61526-ACB9-4549-8A22-A36A8C3FA1DC}"/>
              </a:ext>
            </a:extLst>
          </p:cNvPr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55" name="object 20">
            <a:extLst>
              <a:ext uri="{FF2B5EF4-FFF2-40B4-BE49-F238E27FC236}">
                <a16:creationId xmlns:a16="http://schemas.microsoft.com/office/drawing/2014/main" id="{57163991-A0EF-4047-99D8-637FCEB9D9E7}"/>
              </a:ext>
            </a:extLst>
          </p:cNvPr>
          <p:cNvSpPr/>
          <p:nvPr/>
        </p:nvSpPr>
        <p:spPr>
          <a:xfrm>
            <a:off x="1774318" y="1994662"/>
            <a:ext cx="253365" cy="352425"/>
          </a:xfrm>
          <a:custGeom>
            <a:avLst/>
            <a:gdLst/>
            <a:ahLst/>
            <a:cxnLst/>
            <a:rect l="l" t="t" r="r" b="b"/>
            <a:pathLst>
              <a:path w="253364" h="352425">
                <a:moveTo>
                  <a:pt x="31241" y="0"/>
                </a:moveTo>
                <a:lnTo>
                  <a:pt x="0" y="21843"/>
                </a:lnTo>
                <a:lnTo>
                  <a:pt x="65277" y="115570"/>
                </a:lnTo>
                <a:lnTo>
                  <a:pt x="96519" y="93852"/>
                </a:lnTo>
                <a:lnTo>
                  <a:pt x="31241" y="0"/>
                </a:lnTo>
                <a:close/>
              </a:path>
              <a:path w="253364" h="352425">
                <a:moveTo>
                  <a:pt x="234950" y="225805"/>
                </a:moveTo>
                <a:lnTo>
                  <a:pt x="141096" y="291211"/>
                </a:lnTo>
                <a:lnTo>
                  <a:pt x="253364" y="352298"/>
                </a:lnTo>
                <a:lnTo>
                  <a:pt x="243565" y="284988"/>
                </a:lnTo>
                <a:lnTo>
                  <a:pt x="183260" y="284988"/>
                </a:lnTo>
                <a:lnTo>
                  <a:pt x="174116" y="271907"/>
                </a:lnTo>
                <a:lnTo>
                  <a:pt x="205485" y="250189"/>
                </a:lnTo>
                <a:lnTo>
                  <a:pt x="238499" y="250189"/>
                </a:lnTo>
                <a:lnTo>
                  <a:pt x="234950" y="225805"/>
                </a:lnTo>
                <a:close/>
              </a:path>
              <a:path w="253364" h="352425">
                <a:moveTo>
                  <a:pt x="205485" y="250189"/>
                </a:moveTo>
                <a:lnTo>
                  <a:pt x="174116" y="271907"/>
                </a:lnTo>
                <a:lnTo>
                  <a:pt x="183260" y="284988"/>
                </a:lnTo>
                <a:lnTo>
                  <a:pt x="214502" y="263271"/>
                </a:lnTo>
                <a:lnTo>
                  <a:pt x="205485" y="250189"/>
                </a:lnTo>
                <a:close/>
              </a:path>
              <a:path w="253364" h="352425">
                <a:moveTo>
                  <a:pt x="238499" y="250189"/>
                </a:moveTo>
                <a:lnTo>
                  <a:pt x="205485" y="250189"/>
                </a:lnTo>
                <a:lnTo>
                  <a:pt x="214502" y="263271"/>
                </a:lnTo>
                <a:lnTo>
                  <a:pt x="183260" y="284988"/>
                </a:lnTo>
                <a:lnTo>
                  <a:pt x="243565" y="284988"/>
                </a:lnTo>
                <a:lnTo>
                  <a:pt x="238499" y="250189"/>
                </a:lnTo>
                <a:close/>
              </a:path>
              <a:path w="253364" h="352425">
                <a:moveTo>
                  <a:pt x="118363" y="125095"/>
                </a:moveTo>
                <a:lnTo>
                  <a:pt x="87121" y="146812"/>
                </a:lnTo>
                <a:lnTo>
                  <a:pt x="152400" y="240664"/>
                </a:lnTo>
                <a:lnTo>
                  <a:pt x="183641" y="218948"/>
                </a:lnTo>
                <a:lnTo>
                  <a:pt x="118363" y="125095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1">
            <a:extLst>
              <a:ext uri="{FF2B5EF4-FFF2-40B4-BE49-F238E27FC236}">
                <a16:creationId xmlns:a16="http://schemas.microsoft.com/office/drawing/2014/main" id="{3B4BB801-5A7C-458F-BF2F-1D1FEE3B061D}"/>
              </a:ext>
            </a:extLst>
          </p:cNvPr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345B1296-CB3E-4F80-8B53-3EC6F6525399}"/>
              </a:ext>
            </a:extLst>
          </p:cNvPr>
          <p:cNvSpPr txBox="1"/>
          <p:nvPr/>
        </p:nvSpPr>
        <p:spPr>
          <a:xfrm>
            <a:off x="932485" y="4987391"/>
            <a:ext cx="986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8" name="object 23">
            <a:extLst>
              <a:ext uri="{FF2B5EF4-FFF2-40B4-BE49-F238E27FC236}">
                <a16:creationId xmlns:a16="http://schemas.microsoft.com/office/drawing/2014/main" id="{99C9540F-C3AF-4CE2-8DE3-70CDCE5DEEE3}"/>
              </a:ext>
            </a:extLst>
          </p:cNvPr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BA90E979-E21E-44FF-836A-32342741868A}"/>
              </a:ext>
            </a:extLst>
          </p:cNvPr>
          <p:cNvSpPr/>
          <p:nvPr/>
        </p:nvSpPr>
        <p:spPr>
          <a:xfrm>
            <a:off x="1790700" y="229743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ADCD3E9C-D601-455E-8C33-EDBB6CEC8758}"/>
              </a:ext>
            </a:extLst>
          </p:cNvPr>
          <p:cNvSpPr/>
          <p:nvPr/>
        </p:nvSpPr>
        <p:spPr>
          <a:xfrm>
            <a:off x="1789938" y="229819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6">
            <a:extLst>
              <a:ext uri="{FF2B5EF4-FFF2-40B4-BE49-F238E27FC236}">
                <a16:creationId xmlns:a16="http://schemas.microsoft.com/office/drawing/2014/main" id="{927B766B-F277-49B7-BFE9-5ABBFE7BFE49}"/>
              </a:ext>
            </a:extLst>
          </p:cNvPr>
          <p:cNvSpPr/>
          <p:nvPr/>
        </p:nvSpPr>
        <p:spPr>
          <a:xfrm>
            <a:off x="1789938" y="229819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40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40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40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7">
            <a:extLst>
              <a:ext uri="{FF2B5EF4-FFF2-40B4-BE49-F238E27FC236}">
                <a16:creationId xmlns:a16="http://schemas.microsoft.com/office/drawing/2014/main" id="{E55118E3-0299-4CD0-9795-6AFB4C67634D}"/>
              </a:ext>
            </a:extLst>
          </p:cNvPr>
          <p:cNvSpPr txBox="1"/>
          <p:nvPr/>
        </p:nvSpPr>
        <p:spPr>
          <a:xfrm>
            <a:off x="2038858" y="2543176"/>
            <a:ext cx="598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3" name="object 28">
            <a:extLst>
              <a:ext uri="{FF2B5EF4-FFF2-40B4-BE49-F238E27FC236}">
                <a16:creationId xmlns:a16="http://schemas.microsoft.com/office/drawing/2014/main" id="{6B82D19F-35EF-4D3E-B433-45EF91F2D323}"/>
              </a:ext>
            </a:extLst>
          </p:cNvPr>
          <p:cNvSpPr txBox="1"/>
          <p:nvPr/>
        </p:nvSpPr>
        <p:spPr>
          <a:xfrm>
            <a:off x="686207" y="2645282"/>
            <a:ext cx="917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0.9183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536504F1-A93F-4EC2-B20B-54BDC7CCF54A}"/>
              </a:ext>
            </a:extLst>
          </p:cNvPr>
          <p:cNvSpPr txBox="1"/>
          <p:nvPr/>
        </p:nvSpPr>
        <p:spPr>
          <a:xfrm>
            <a:off x="5122114" y="1788718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熵的公式</a:t>
            </a:r>
            <a:r>
              <a:rPr lang="en-US" altLang="zh-CN" sz="2800" b="1" spc="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1F2DDC9-761F-4271-B586-45F91768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767" y="2232429"/>
            <a:ext cx="3948339" cy="9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1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基于熵的划分</a:t>
            </a:r>
          </a:p>
        </p:txBody>
      </p:sp>
      <p:sp>
        <p:nvSpPr>
          <p:cNvPr id="45" name="object 3">
            <a:extLst>
              <a:ext uri="{FF2B5EF4-FFF2-40B4-BE49-F238E27FC236}">
                <a16:creationId xmlns:a16="http://schemas.microsoft.com/office/drawing/2014/main" id="{D33B0357-73B5-4962-B23B-526F7FB7E98F}"/>
              </a:ext>
            </a:extLst>
          </p:cNvPr>
          <p:cNvSpPr txBox="1"/>
          <p:nvPr/>
        </p:nvSpPr>
        <p:spPr>
          <a:xfrm>
            <a:off x="5136367" y="3321812"/>
            <a:ext cx="3911335" cy="2079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800" b="1" dirty="0">
                <a:latin typeface="Trebuchet MS"/>
                <a:cs typeface="Trebuchet MS"/>
              </a:rPr>
              <a:t>划分后右边的熵：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166370">
              <a:lnSpc>
                <a:spcPct val="150000"/>
              </a:lnSpc>
            </a:pPr>
            <a:r>
              <a:rPr lang="el-GR" altLang="zh-CN" sz="2000" dirty="0">
                <a:latin typeface="DejaVu Serif"/>
                <a:cs typeface="DejaVu Serif"/>
              </a:rPr>
              <a:t>−</a:t>
            </a:r>
            <a:r>
              <a:rPr lang="en-US" altLang="zh-CN" sz="2000" dirty="0">
                <a:latin typeface="DejaVu Serif"/>
                <a:cs typeface="DejaVu Serif"/>
              </a:rPr>
              <a:t>6/8</a:t>
            </a:r>
            <a:r>
              <a:rPr lang="zh-CN" altLang="en-US" sz="2000" dirty="0">
                <a:latin typeface="DejaVu Serif"/>
                <a:cs typeface="DejaVu Serif"/>
              </a:rPr>
              <a:t>*</a:t>
            </a:r>
            <a:r>
              <a:rPr lang="zh-CN" altLang="el-GR" sz="2000" dirty="0">
                <a:latin typeface="DejaVu Serif"/>
                <a:cs typeface="DejaVu Serif"/>
              </a:rPr>
              <a:t>𝑙𝑜𝑔</a:t>
            </a:r>
            <a:r>
              <a:rPr lang="el-GR" altLang="zh-CN" sz="2400" baseline="-14957" dirty="0">
                <a:latin typeface="DejaVu Serif"/>
                <a:cs typeface="DejaVu Serif"/>
              </a:rPr>
              <a:t>2</a:t>
            </a:r>
            <a:r>
              <a:rPr lang="el-GR" altLang="zh-CN" sz="2000" dirty="0">
                <a:latin typeface="DejaVu Serif"/>
                <a:cs typeface="DejaVu Serif"/>
              </a:rPr>
              <a:t>(</a:t>
            </a:r>
            <a:r>
              <a:rPr lang="en-US" altLang="zh-CN" sz="2000" dirty="0">
                <a:latin typeface="DejaVu Serif"/>
                <a:cs typeface="DejaVu Serif"/>
              </a:rPr>
              <a:t>6/8</a:t>
            </a:r>
            <a:r>
              <a:rPr lang="el-GR" altLang="zh-CN" sz="2000" dirty="0">
                <a:latin typeface="DejaVu Serif"/>
                <a:cs typeface="DejaVu Serif"/>
              </a:rPr>
              <a:t>)−</a:t>
            </a:r>
            <a:r>
              <a:rPr lang="en-US" altLang="zh-CN" sz="2000" dirty="0">
                <a:latin typeface="DejaVu Serif"/>
                <a:cs typeface="DejaVu Serif"/>
              </a:rPr>
              <a:t>2/8</a:t>
            </a:r>
            <a:r>
              <a:rPr lang="zh-CN" altLang="en-US" sz="2400" dirty="0">
                <a:latin typeface="DejaVu Serif"/>
                <a:cs typeface="DejaVu Serif"/>
              </a:rPr>
              <a:t>*</a:t>
            </a:r>
            <a:r>
              <a:rPr lang="zh-CN" altLang="el-GR" sz="2000" dirty="0">
                <a:latin typeface="DejaVu Serif"/>
                <a:cs typeface="DejaVu Serif"/>
              </a:rPr>
              <a:t>𝑙𝑜𝑔</a:t>
            </a:r>
            <a:r>
              <a:rPr lang="el-GR" altLang="zh-CN" sz="2400" baseline="-14957" dirty="0">
                <a:latin typeface="DejaVu Serif"/>
                <a:cs typeface="DejaVu Serif"/>
              </a:rPr>
              <a:t>2</a:t>
            </a:r>
            <a:r>
              <a:rPr lang="el-GR" altLang="zh-CN" sz="2000" dirty="0">
                <a:latin typeface="DejaVu Serif"/>
                <a:cs typeface="DejaVu Serif"/>
              </a:rPr>
              <a:t>(</a:t>
            </a:r>
            <a:r>
              <a:rPr lang="en-US" altLang="zh-CN" sz="2000" dirty="0">
                <a:latin typeface="DejaVu Serif"/>
                <a:cs typeface="DejaVu Serif"/>
              </a:rPr>
              <a:t>2/8</a:t>
            </a:r>
            <a:r>
              <a:rPr lang="el-GR" altLang="zh-CN" sz="2000" dirty="0">
                <a:latin typeface="DejaVu Serif"/>
                <a:cs typeface="DejaVu Serif"/>
              </a:rPr>
              <a:t>)</a:t>
            </a:r>
          </a:p>
          <a:p>
            <a:pPr marL="165735">
              <a:lnSpc>
                <a:spcPct val="150000"/>
              </a:lnSpc>
            </a:pPr>
            <a:r>
              <a:rPr lang="el-GR" altLang="zh-CN" sz="2000" dirty="0">
                <a:latin typeface="DejaVu Serif"/>
                <a:cs typeface="DejaVu Serif"/>
              </a:rPr>
              <a:t>= </a:t>
            </a:r>
            <a:r>
              <a:rPr lang="en-US" altLang="zh-CN" sz="2000" dirty="0">
                <a:latin typeface="DejaVu Serif"/>
                <a:cs typeface="DejaVu Serif"/>
              </a:rPr>
              <a:t>0</a:t>
            </a:r>
            <a:r>
              <a:rPr lang="el-GR" altLang="zh-CN" sz="2000" dirty="0">
                <a:latin typeface="DejaVu Serif"/>
                <a:cs typeface="DejaVu Serif"/>
              </a:rPr>
              <a:t>.</a:t>
            </a:r>
            <a:r>
              <a:rPr lang="en-US" altLang="zh-CN" sz="2000" dirty="0">
                <a:latin typeface="DejaVu Serif"/>
                <a:cs typeface="DejaVu Serif"/>
              </a:rPr>
              <a:t>8113</a:t>
            </a:r>
            <a:endParaRPr lang="el-GR" altLang="zh-CN" sz="2000" dirty="0">
              <a:latin typeface="DejaVu Serif"/>
              <a:cs typeface="DejaVu Serif"/>
            </a:endParaRPr>
          </a:p>
          <a:p>
            <a:pPr marL="12700">
              <a:lnSpc>
                <a:spcPct val="150000"/>
              </a:lnSpc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F1579CF4-3293-498B-A110-CF8B99BDD52D}"/>
              </a:ext>
            </a:extLst>
          </p:cNvPr>
          <p:cNvSpPr/>
          <p:nvPr/>
        </p:nvSpPr>
        <p:spPr>
          <a:xfrm>
            <a:off x="865632" y="1994661"/>
            <a:ext cx="3063240" cy="298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13CDD124-2E44-4B3C-9724-A0B6013F97AC}"/>
              </a:ext>
            </a:extLst>
          </p:cNvPr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873FB1AA-7CB2-44A7-BAD4-1F9148DAADAB}"/>
              </a:ext>
            </a:extLst>
          </p:cNvPr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5A505672-9339-4634-8A77-BCD81A72DF05}"/>
              </a:ext>
            </a:extLst>
          </p:cNvPr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42ACF96E-6272-41F8-B7F3-652C0C588410}"/>
              </a:ext>
            </a:extLst>
          </p:cNvPr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53A03B7A-89FF-420A-A5C8-443E2DB808AF}"/>
              </a:ext>
            </a:extLst>
          </p:cNvPr>
          <p:cNvSpPr txBox="1"/>
          <p:nvPr/>
        </p:nvSpPr>
        <p:spPr>
          <a:xfrm>
            <a:off x="2038858" y="2543176"/>
            <a:ext cx="598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FFC6B5E7-9BC0-4A2D-BC38-DCD53DF4BD86}"/>
              </a:ext>
            </a:extLst>
          </p:cNvPr>
          <p:cNvSpPr txBox="1"/>
          <p:nvPr/>
        </p:nvSpPr>
        <p:spPr>
          <a:xfrm>
            <a:off x="686207" y="2645282"/>
            <a:ext cx="917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0.9183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BB1BD7FE-B795-4BEE-8082-ADC8D6A123C8}"/>
              </a:ext>
            </a:extLst>
          </p:cNvPr>
          <p:cNvSpPr txBox="1"/>
          <p:nvPr/>
        </p:nvSpPr>
        <p:spPr>
          <a:xfrm>
            <a:off x="932485" y="4987392"/>
            <a:ext cx="986155" cy="593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  <a:p>
            <a:pPr marL="46355">
              <a:lnSpc>
                <a:spcPts val="2600"/>
              </a:lnSpc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1.0000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CA8DAFA-8FEF-4870-BCFC-445B903F2331}"/>
              </a:ext>
            </a:extLst>
          </p:cNvPr>
          <p:cNvSpPr txBox="1"/>
          <p:nvPr/>
        </p:nvSpPr>
        <p:spPr>
          <a:xfrm>
            <a:off x="5136367" y="1763453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熵的公式</a:t>
            </a:r>
            <a:r>
              <a:rPr lang="en-US" altLang="zh-CN" sz="2800" b="1" spc="5" dirty="0"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84B250D-FFF9-42CB-AFA8-A8A84F80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66" y="2198079"/>
            <a:ext cx="3979080" cy="9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3D58AC58-EA2F-431B-A5D3-DB7C6E21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基于熵的划分</a:t>
            </a:r>
          </a:p>
        </p:txBody>
      </p:sp>
      <p:sp>
        <p:nvSpPr>
          <p:cNvPr id="45" name="object 3">
            <a:extLst>
              <a:ext uri="{FF2B5EF4-FFF2-40B4-BE49-F238E27FC236}">
                <a16:creationId xmlns:a16="http://schemas.microsoft.com/office/drawing/2014/main" id="{D33B0357-73B5-4962-B23B-526F7FB7E98F}"/>
              </a:ext>
            </a:extLst>
          </p:cNvPr>
          <p:cNvSpPr txBox="1"/>
          <p:nvPr/>
        </p:nvSpPr>
        <p:spPr>
          <a:xfrm>
            <a:off x="5145061" y="3254538"/>
            <a:ext cx="3911335" cy="198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800" b="1" dirty="0">
                <a:latin typeface="Trebuchet MS"/>
                <a:cs typeface="Trebuchet MS"/>
              </a:rPr>
              <a:t>熵的变化：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>
              <a:lnSpc>
                <a:spcPct val="150000"/>
              </a:lnSpc>
            </a:pPr>
            <a:r>
              <a:rPr lang="el-GR" altLang="zh-CN" sz="2000" dirty="0">
                <a:latin typeface="DejaVu Serif"/>
                <a:cs typeface="DejaVu Serif"/>
              </a:rPr>
              <a:t>0.9183 −</a:t>
            </a:r>
            <a:r>
              <a:rPr lang="en-US" altLang="zh-CN" sz="2000" dirty="0">
                <a:latin typeface="DejaVu Serif"/>
                <a:cs typeface="DejaVu Serif"/>
              </a:rPr>
              <a:t> 4/12</a:t>
            </a:r>
            <a:r>
              <a:rPr lang="el-GR" altLang="zh-CN" sz="2000" dirty="0">
                <a:latin typeface="DejaVu Serif"/>
                <a:cs typeface="DejaVu Serif"/>
              </a:rPr>
              <a:t>∗1.0000 −</a:t>
            </a:r>
            <a:r>
              <a:rPr lang="en-US" altLang="zh-CN" sz="2000" dirty="0">
                <a:latin typeface="DejaVu Serif"/>
                <a:cs typeface="DejaVu Serif"/>
              </a:rPr>
              <a:t> 8/12</a:t>
            </a:r>
            <a:r>
              <a:rPr lang="el-GR" altLang="zh-CN" sz="2000" dirty="0">
                <a:latin typeface="DejaVu Serif"/>
                <a:cs typeface="DejaVu Serif"/>
              </a:rPr>
              <a:t>∗0.8113</a:t>
            </a:r>
          </a:p>
          <a:p>
            <a:pPr marL="79375">
              <a:lnSpc>
                <a:spcPct val="150000"/>
              </a:lnSpc>
            </a:pPr>
            <a:r>
              <a:rPr lang="el-GR" altLang="zh-CN" sz="2000" dirty="0">
                <a:latin typeface="DejaVu Serif"/>
                <a:cs typeface="DejaVu Serif"/>
              </a:rPr>
              <a:t>= 0.0441</a:t>
            </a:r>
          </a:p>
          <a:p>
            <a:pPr marL="12700">
              <a:lnSpc>
                <a:spcPct val="150000"/>
              </a:lnSpc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CDDBB8C-93B4-4053-819D-8266CFC4AA1B}"/>
              </a:ext>
            </a:extLst>
          </p:cNvPr>
          <p:cNvSpPr/>
          <p:nvPr/>
        </p:nvSpPr>
        <p:spPr>
          <a:xfrm>
            <a:off x="742187" y="1994661"/>
            <a:ext cx="3186684" cy="298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D07C4099-447F-41A1-B83A-6834C427AE23}"/>
              </a:ext>
            </a:extLst>
          </p:cNvPr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6D2B2777-A2D8-4396-B293-9DA25BD4E20C}"/>
              </a:ext>
            </a:extLst>
          </p:cNvPr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07E93183-6E10-48F8-A09A-40D168F4A165}"/>
              </a:ext>
            </a:extLst>
          </p:cNvPr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28691785-2D34-48A1-8BA0-0A2ECAD57FF6}"/>
              </a:ext>
            </a:extLst>
          </p:cNvPr>
          <p:cNvSpPr txBox="1"/>
          <p:nvPr/>
        </p:nvSpPr>
        <p:spPr>
          <a:xfrm>
            <a:off x="2038858" y="2543176"/>
            <a:ext cx="598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1E3E028F-E07F-4977-B997-97264BE42DC6}"/>
              </a:ext>
            </a:extLst>
          </p:cNvPr>
          <p:cNvSpPr txBox="1"/>
          <p:nvPr/>
        </p:nvSpPr>
        <p:spPr>
          <a:xfrm>
            <a:off x="686207" y="2645282"/>
            <a:ext cx="917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0.9183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3632DA05-98E1-4D06-AD53-49E512A73E6D}"/>
              </a:ext>
            </a:extLst>
          </p:cNvPr>
          <p:cNvSpPr txBox="1"/>
          <p:nvPr/>
        </p:nvSpPr>
        <p:spPr>
          <a:xfrm>
            <a:off x="932485" y="4987392"/>
            <a:ext cx="986155" cy="593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  <a:p>
            <a:pPr marL="46355">
              <a:lnSpc>
                <a:spcPts val="2600"/>
              </a:lnSpc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1.0000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E40B7FF9-729A-46DF-A280-4BECBD26ED59}"/>
              </a:ext>
            </a:extLst>
          </p:cNvPr>
          <p:cNvSpPr txBox="1"/>
          <p:nvPr/>
        </p:nvSpPr>
        <p:spPr>
          <a:xfrm>
            <a:off x="2690623" y="4987391"/>
            <a:ext cx="1124585" cy="59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70"/>
              </a:lnSpc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ts val="2590"/>
              </a:lnSpc>
            </a:pPr>
            <a:r>
              <a:rPr sz="2200" spc="45" dirty="0">
                <a:solidFill>
                  <a:srgbClr val="344B5E"/>
                </a:solidFill>
                <a:latin typeface="Arial"/>
                <a:cs typeface="Arial"/>
              </a:rPr>
              <a:t>0.8113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8D063D4-9D22-4A68-9816-68D81748851C}"/>
              </a:ext>
            </a:extLst>
          </p:cNvPr>
          <p:cNvSpPr txBox="1"/>
          <p:nvPr/>
        </p:nvSpPr>
        <p:spPr>
          <a:xfrm>
            <a:off x="5167794" y="1762854"/>
            <a:ext cx="3069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b="1" spc="5" dirty="0">
                <a:latin typeface="Trebuchet MS"/>
                <a:cs typeface="Trebuchet MS"/>
              </a:rPr>
              <a:t>熵的公式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8B0B579-AD0B-4783-A997-A767678F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462" y="2206565"/>
            <a:ext cx="3899933" cy="9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63997" y="1954531"/>
            <a:ext cx="3974210" cy="383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基于熵的划分允许继续分裂下去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最终达到叶子节点同质的目标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为什么熵可以达到这一目标，而分类错误不行？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955" y="3745229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0022" y="2799334"/>
            <a:ext cx="668020" cy="941069"/>
          </a:xfrm>
          <a:custGeom>
            <a:avLst/>
            <a:gdLst/>
            <a:ahLst/>
            <a:cxnLst/>
            <a:rect l="l" t="t" r="r" b="b"/>
            <a:pathLst>
              <a:path w="668019" h="941069">
                <a:moveTo>
                  <a:pt x="18922" y="814197"/>
                </a:moveTo>
                <a:lnTo>
                  <a:pt x="0" y="940562"/>
                </a:lnTo>
                <a:lnTo>
                  <a:pt x="112394" y="879856"/>
                </a:lnTo>
                <a:lnTo>
                  <a:pt x="103355" y="873506"/>
                </a:lnTo>
                <a:lnTo>
                  <a:pt x="70357" y="873506"/>
                </a:lnTo>
                <a:lnTo>
                  <a:pt x="39115" y="851662"/>
                </a:lnTo>
                <a:lnTo>
                  <a:pt x="50057" y="836067"/>
                </a:lnTo>
                <a:lnTo>
                  <a:pt x="18922" y="814197"/>
                </a:lnTo>
                <a:close/>
              </a:path>
              <a:path w="668019" h="941069">
                <a:moveTo>
                  <a:pt x="50057" y="836067"/>
                </a:moveTo>
                <a:lnTo>
                  <a:pt x="39115" y="851662"/>
                </a:lnTo>
                <a:lnTo>
                  <a:pt x="70357" y="873506"/>
                </a:lnTo>
                <a:lnTo>
                  <a:pt x="81251" y="857979"/>
                </a:lnTo>
                <a:lnTo>
                  <a:pt x="50057" y="836067"/>
                </a:lnTo>
                <a:close/>
              </a:path>
              <a:path w="668019" h="941069">
                <a:moveTo>
                  <a:pt x="81251" y="857979"/>
                </a:moveTo>
                <a:lnTo>
                  <a:pt x="70357" y="873506"/>
                </a:lnTo>
                <a:lnTo>
                  <a:pt x="103355" y="873506"/>
                </a:lnTo>
                <a:lnTo>
                  <a:pt x="81251" y="857979"/>
                </a:lnTo>
                <a:close/>
              </a:path>
              <a:path w="668019" h="941069">
                <a:moveTo>
                  <a:pt x="636651" y="0"/>
                </a:moveTo>
                <a:lnTo>
                  <a:pt x="50057" y="836067"/>
                </a:lnTo>
                <a:lnTo>
                  <a:pt x="81251" y="857979"/>
                </a:lnTo>
                <a:lnTo>
                  <a:pt x="667892" y="21843"/>
                </a:lnTo>
                <a:lnTo>
                  <a:pt x="6366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6674" y="2799334"/>
            <a:ext cx="664845" cy="941069"/>
          </a:xfrm>
          <a:custGeom>
            <a:avLst/>
            <a:gdLst/>
            <a:ahLst/>
            <a:cxnLst/>
            <a:rect l="l" t="t" r="r" b="b"/>
            <a:pathLst>
              <a:path w="664844" h="941069">
                <a:moveTo>
                  <a:pt x="583826" y="857752"/>
                </a:moveTo>
                <a:lnTo>
                  <a:pt x="552576" y="879602"/>
                </a:lnTo>
                <a:lnTo>
                  <a:pt x="664844" y="940562"/>
                </a:lnTo>
                <a:lnTo>
                  <a:pt x="654996" y="873379"/>
                </a:lnTo>
                <a:lnTo>
                  <a:pt x="594740" y="873379"/>
                </a:lnTo>
                <a:lnTo>
                  <a:pt x="583826" y="857752"/>
                </a:lnTo>
                <a:close/>
              </a:path>
              <a:path w="664844" h="941069">
                <a:moveTo>
                  <a:pt x="615068" y="835908"/>
                </a:moveTo>
                <a:lnTo>
                  <a:pt x="583826" y="857752"/>
                </a:lnTo>
                <a:lnTo>
                  <a:pt x="594740" y="873379"/>
                </a:lnTo>
                <a:lnTo>
                  <a:pt x="625982" y="851535"/>
                </a:lnTo>
                <a:lnTo>
                  <a:pt x="615068" y="835908"/>
                </a:lnTo>
                <a:close/>
              </a:path>
              <a:path w="664844" h="941069">
                <a:moveTo>
                  <a:pt x="646302" y="814070"/>
                </a:moveTo>
                <a:lnTo>
                  <a:pt x="615068" y="835908"/>
                </a:lnTo>
                <a:lnTo>
                  <a:pt x="625982" y="851535"/>
                </a:lnTo>
                <a:lnTo>
                  <a:pt x="594740" y="873379"/>
                </a:lnTo>
                <a:lnTo>
                  <a:pt x="654996" y="873379"/>
                </a:lnTo>
                <a:lnTo>
                  <a:pt x="646302" y="814070"/>
                </a:lnTo>
                <a:close/>
              </a:path>
              <a:path w="664844" h="941069">
                <a:moveTo>
                  <a:pt x="31241" y="0"/>
                </a:moveTo>
                <a:lnTo>
                  <a:pt x="0" y="21843"/>
                </a:lnTo>
                <a:lnTo>
                  <a:pt x="583826" y="857752"/>
                </a:lnTo>
                <a:lnTo>
                  <a:pt x="615068" y="835908"/>
                </a:lnTo>
                <a:lnTo>
                  <a:pt x="312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39" y="0"/>
                </a:moveTo>
                <a:lnTo>
                  <a:pt x="501300" y="2013"/>
                </a:lnTo>
                <a:lnTo>
                  <a:pt x="455079" y="7945"/>
                </a:lnTo>
                <a:lnTo>
                  <a:pt x="410141" y="17629"/>
                </a:lnTo>
                <a:lnTo>
                  <a:pt x="366651" y="30902"/>
                </a:lnTo>
                <a:lnTo>
                  <a:pt x="324773" y="47598"/>
                </a:lnTo>
                <a:lnTo>
                  <a:pt x="284672" y="67554"/>
                </a:lnTo>
                <a:lnTo>
                  <a:pt x="246513" y="90604"/>
                </a:lnTo>
                <a:lnTo>
                  <a:pt x="210460" y="116583"/>
                </a:lnTo>
                <a:lnTo>
                  <a:pt x="176679" y="145328"/>
                </a:lnTo>
                <a:lnTo>
                  <a:pt x="145333" y="176674"/>
                </a:lnTo>
                <a:lnTo>
                  <a:pt x="116587" y="210455"/>
                </a:lnTo>
                <a:lnTo>
                  <a:pt x="90607" y="246508"/>
                </a:lnTo>
                <a:lnTo>
                  <a:pt x="67556" y="284667"/>
                </a:lnTo>
                <a:lnTo>
                  <a:pt x="47600" y="324768"/>
                </a:lnTo>
                <a:lnTo>
                  <a:pt x="30903" y="366646"/>
                </a:lnTo>
                <a:lnTo>
                  <a:pt x="17630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30" y="687142"/>
                </a:lnTo>
                <a:lnTo>
                  <a:pt x="30903" y="730633"/>
                </a:lnTo>
                <a:lnTo>
                  <a:pt x="47600" y="772511"/>
                </a:lnTo>
                <a:lnTo>
                  <a:pt x="67556" y="812612"/>
                </a:lnTo>
                <a:lnTo>
                  <a:pt x="90607" y="850771"/>
                </a:lnTo>
                <a:lnTo>
                  <a:pt x="116587" y="886824"/>
                </a:lnTo>
                <a:lnTo>
                  <a:pt x="145333" y="920605"/>
                </a:lnTo>
                <a:lnTo>
                  <a:pt x="176679" y="951951"/>
                </a:lnTo>
                <a:lnTo>
                  <a:pt x="210460" y="980696"/>
                </a:lnTo>
                <a:lnTo>
                  <a:pt x="246513" y="1006675"/>
                </a:lnTo>
                <a:lnTo>
                  <a:pt x="284672" y="1029725"/>
                </a:lnTo>
                <a:lnTo>
                  <a:pt x="324773" y="1049681"/>
                </a:lnTo>
                <a:lnTo>
                  <a:pt x="366651" y="1066377"/>
                </a:lnTo>
                <a:lnTo>
                  <a:pt x="410141" y="1079650"/>
                </a:lnTo>
                <a:lnTo>
                  <a:pt x="455079" y="1089334"/>
                </a:lnTo>
                <a:lnTo>
                  <a:pt x="501300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8586" y="371551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0" y="410137"/>
                </a:lnTo>
                <a:lnTo>
                  <a:pt x="30903" y="366646"/>
                </a:lnTo>
                <a:lnTo>
                  <a:pt x="47600" y="324768"/>
                </a:lnTo>
                <a:lnTo>
                  <a:pt x="67556" y="284667"/>
                </a:lnTo>
                <a:lnTo>
                  <a:pt x="90607" y="246508"/>
                </a:lnTo>
                <a:lnTo>
                  <a:pt x="116587" y="210455"/>
                </a:lnTo>
                <a:lnTo>
                  <a:pt x="145333" y="176674"/>
                </a:lnTo>
                <a:lnTo>
                  <a:pt x="176679" y="145328"/>
                </a:lnTo>
                <a:lnTo>
                  <a:pt x="210460" y="116583"/>
                </a:lnTo>
                <a:lnTo>
                  <a:pt x="246513" y="90604"/>
                </a:lnTo>
                <a:lnTo>
                  <a:pt x="284672" y="67554"/>
                </a:lnTo>
                <a:lnTo>
                  <a:pt x="324773" y="47598"/>
                </a:lnTo>
                <a:lnTo>
                  <a:pt x="366651" y="30902"/>
                </a:lnTo>
                <a:lnTo>
                  <a:pt x="410141" y="17629"/>
                </a:lnTo>
                <a:lnTo>
                  <a:pt x="455079" y="7945"/>
                </a:lnTo>
                <a:lnTo>
                  <a:pt x="501300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300" y="1095266"/>
                </a:lnTo>
                <a:lnTo>
                  <a:pt x="455079" y="1089334"/>
                </a:lnTo>
                <a:lnTo>
                  <a:pt x="410141" y="1079650"/>
                </a:lnTo>
                <a:lnTo>
                  <a:pt x="366651" y="1066377"/>
                </a:lnTo>
                <a:lnTo>
                  <a:pt x="324773" y="1049681"/>
                </a:lnTo>
                <a:lnTo>
                  <a:pt x="284672" y="1029725"/>
                </a:lnTo>
                <a:lnTo>
                  <a:pt x="246513" y="1006675"/>
                </a:lnTo>
                <a:lnTo>
                  <a:pt x="210460" y="980696"/>
                </a:lnTo>
                <a:lnTo>
                  <a:pt x="176679" y="951951"/>
                </a:lnTo>
                <a:lnTo>
                  <a:pt x="145333" y="920605"/>
                </a:lnTo>
                <a:lnTo>
                  <a:pt x="116587" y="886824"/>
                </a:lnTo>
                <a:lnTo>
                  <a:pt x="90607" y="850771"/>
                </a:lnTo>
                <a:lnTo>
                  <a:pt x="67556" y="812612"/>
                </a:lnTo>
                <a:lnTo>
                  <a:pt x="47600" y="772511"/>
                </a:lnTo>
                <a:lnTo>
                  <a:pt x="30903" y="730633"/>
                </a:lnTo>
                <a:lnTo>
                  <a:pt x="17630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6947" y="395986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6717" y="374599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39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46273" y="3990720"/>
            <a:ext cx="59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74318" y="1994662"/>
            <a:ext cx="253365" cy="352425"/>
          </a:xfrm>
          <a:custGeom>
            <a:avLst/>
            <a:gdLst/>
            <a:ahLst/>
            <a:cxnLst/>
            <a:rect l="l" t="t" r="r" b="b"/>
            <a:pathLst>
              <a:path w="253364" h="352425">
                <a:moveTo>
                  <a:pt x="31241" y="0"/>
                </a:moveTo>
                <a:lnTo>
                  <a:pt x="0" y="21843"/>
                </a:lnTo>
                <a:lnTo>
                  <a:pt x="65277" y="115570"/>
                </a:lnTo>
                <a:lnTo>
                  <a:pt x="96519" y="93852"/>
                </a:lnTo>
                <a:lnTo>
                  <a:pt x="31241" y="0"/>
                </a:lnTo>
                <a:close/>
              </a:path>
              <a:path w="253364" h="352425">
                <a:moveTo>
                  <a:pt x="234950" y="225805"/>
                </a:moveTo>
                <a:lnTo>
                  <a:pt x="141096" y="291211"/>
                </a:lnTo>
                <a:lnTo>
                  <a:pt x="253364" y="352298"/>
                </a:lnTo>
                <a:lnTo>
                  <a:pt x="243565" y="284988"/>
                </a:lnTo>
                <a:lnTo>
                  <a:pt x="183260" y="284988"/>
                </a:lnTo>
                <a:lnTo>
                  <a:pt x="174116" y="271907"/>
                </a:lnTo>
                <a:lnTo>
                  <a:pt x="205485" y="250189"/>
                </a:lnTo>
                <a:lnTo>
                  <a:pt x="238499" y="250189"/>
                </a:lnTo>
                <a:lnTo>
                  <a:pt x="234950" y="225805"/>
                </a:lnTo>
                <a:close/>
              </a:path>
              <a:path w="253364" h="352425">
                <a:moveTo>
                  <a:pt x="205485" y="250189"/>
                </a:moveTo>
                <a:lnTo>
                  <a:pt x="174116" y="271907"/>
                </a:lnTo>
                <a:lnTo>
                  <a:pt x="183260" y="284988"/>
                </a:lnTo>
                <a:lnTo>
                  <a:pt x="214502" y="263271"/>
                </a:lnTo>
                <a:lnTo>
                  <a:pt x="205485" y="250189"/>
                </a:lnTo>
                <a:close/>
              </a:path>
              <a:path w="253364" h="352425">
                <a:moveTo>
                  <a:pt x="238499" y="250189"/>
                </a:moveTo>
                <a:lnTo>
                  <a:pt x="205485" y="250189"/>
                </a:lnTo>
                <a:lnTo>
                  <a:pt x="214502" y="263271"/>
                </a:lnTo>
                <a:lnTo>
                  <a:pt x="183260" y="284988"/>
                </a:lnTo>
                <a:lnTo>
                  <a:pt x="243565" y="284988"/>
                </a:lnTo>
                <a:lnTo>
                  <a:pt x="238499" y="250189"/>
                </a:lnTo>
                <a:close/>
              </a:path>
              <a:path w="253364" h="352425">
                <a:moveTo>
                  <a:pt x="118363" y="125095"/>
                </a:moveTo>
                <a:lnTo>
                  <a:pt x="87121" y="146812"/>
                </a:lnTo>
                <a:lnTo>
                  <a:pt x="152400" y="240664"/>
                </a:lnTo>
                <a:lnTo>
                  <a:pt x="183641" y="218948"/>
                </a:lnTo>
                <a:lnTo>
                  <a:pt x="118363" y="125095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90623" y="4987391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Play</a:t>
            </a:r>
            <a:r>
              <a:rPr sz="1600" b="1" spc="-16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2485" y="4987391"/>
            <a:ext cx="986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75" dirty="0">
                <a:solidFill>
                  <a:srgbClr val="344B5E"/>
                </a:solidFill>
                <a:latin typeface="Trebuchet MS"/>
                <a:cs typeface="Trebuchet MS"/>
              </a:rPr>
              <a:t>No</a:t>
            </a:r>
            <a:r>
              <a:rPr sz="1600" b="1" spc="-1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Tennis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9872" y="3065272"/>
            <a:ext cx="1313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b="1" spc="-30" dirty="0">
                <a:solidFill>
                  <a:srgbClr val="344B5E"/>
                </a:solidFill>
                <a:latin typeface="Trebuchet MS"/>
                <a:cs typeface="Trebuchet MS"/>
              </a:rPr>
              <a:t>Temperature: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&gt;=</a:t>
            </a:r>
            <a:r>
              <a:rPr sz="16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344B5E"/>
                </a:solidFill>
                <a:latin typeface="Trebuchet MS"/>
                <a:cs typeface="Trebuchet MS"/>
              </a:rPr>
              <a:t>Mild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90700" y="229743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9938" y="229819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9938" y="2298191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548640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39" y="0"/>
                </a:lnTo>
                <a:lnTo>
                  <a:pt x="595981" y="2013"/>
                </a:lnTo>
                <a:lnTo>
                  <a:pt x="642203" y="7945"/>
                </a:lnTo>
                <a:lnTo>
                  <a:pt x="687142" y="17629"/>
                </a:lnTo>
                <a:lnTo>
                  <a:pt x="730633" y="30902"/>
                </a:lnTo>
                <a:lnTo>
                  <a:pt x="772511" y="47598"/>
                </a:lnTo>
                <a:lnTo>
                  <a:pt x="812612" y="67554"/>
                </a:lnTo>
                <a:lnTo>
                  <a:pt x="850771" y="90604"/>
                </a:lnTo>
                <a:lnTo>
                  <a:pt x="886824" y="116583"/>
                </a:lnTo>
                <a:lnTo>
                  <a:pt x="920605" y="145328"/>
                </a:lnTo>
                <a:lnTo>
                  <a:pt x="951951" y="176674"/>
                </a:lnTo>
                <a:lnTo>
                  <a:pt x="980696" y="210455"/>
                </a:lnTo>
                <a:lnTo>
                  <a:pt x="1006675" y="246508"/>
                </a:lnTo>
                <a:lnTo>
                  <a:pt x="1029725" y="284667"/>
                </a:lnTo>
                <a:lnTo>
                  <a:pt x="1049681" y="324768"/>
                </a:lnTo>
                <a:lnTo>
                  <a:pt x="1066377" y="366646"/>
                </a:lnTo>
                <a:lnTo>
                  <a:pt x="1079650" y="410137"/>
                </a:lnTo>
                <a:lnTo>
                  <a:pt x="1089334" y="455076"/>
                </a:lnTo>
                <a:lnTo>
                  <a:pt x="1095266" y="501298"/>
                </a:lnTo>
                <a:lnTo>
                  <a:pt x="1097280" y="548640"/>
                </a:lnTo>
                <a:lnTo>
                  <a:pt x="1095266" y="595981"/>
                </a:lnTo>
                <a:lnTo>
                  <a:pt x="1089334" y="642203"/>
                </a:lnTo>
                <a:lnTo>
                  <a:pt x="1079650" y="687142"/>
                </a:lnTo>
                <a:lnTo>
                  <a:pt x="1066377" y="730633"/>
                </a:lnTo>
                <a:lnTo>
                  <a:pt x="1049681" y="772511"/>
                </a:lnTo>
                <a:lnTo>
                  <a:pt x="1029725" y="812612"/>
                </a:lnTo>
                <a:lnTo>
                  <a:pt x="1006675" y="850771"/>
                </a:lnTo>
                <a:lnTo>
                  <a:pt x="980696" y="886824"/>
                </a:lnTo>
                <a:lnTo>
                  <a:pt x="951951" y="920605"/>
                </a:lnTo>
                <a:lnTo>
                  <a:pt x="920605" y="951951"/>
                </a:lnTo>
                <a:lnTo>
                  <a:pt x="886824" y="980696"/>
                </a:lnTo>
                <a:lnTo>
                  <a:pt x="850771" y="1006675"/>
                </a:lnTo>
                <a:lnTo>
                  <a:pt x="812612" y="1029725"/>
                </a:lnTo>
                <a:lnTo>
                  <a:pt x="772511" y="1049681"/>
                </a:lnTo>
                <a:lnTo>
                  <a:pt x="730633" y="1066377"/>
                </a:lnTo>
                <a:lnTo>
                  <a:pt x="687142" y="1079650"/>
                </a:lnTo>
                <a:lnTo>
                  <a:pt x="642203" y="1089334"/>
                </a:lnTo>
                <a:lnTo>
                  <a:pt x="595981" y="1095266"/>
                </a:lnTo>
                <a:lnTo>
                  <a:pt x="548639" y="1097280"/>
                </a:lnTo>
                <a:lnTo>
                  <a:pt x="501298" y="1095266"/>
                </a:lnTo>
                <a:lnTo>
                  <a:pt x="455076" y="1089334"/>
                </a:lnTo>
                <a:lnTo>
                  <a:pt x="410137" y="1079650"/>
                </a:lnTo>
                <a:lnTo>
                  <a:pt x="366646" y="1066377"/>
                </a:lnTo>
                <a:lnTo>
                  <a:pt x="324768" y="1049681"/>
                </a:lnTo>
                <a:lnTo>
                  <a:pt x="284667" y="1029725"/>
                </a:lnTo>
                <a:lnTo>
                  <a:pt x="246508" y="1006675"/>
                </a:lnTo>
                <a:lnTo>
                  <a:pt x="210455" y="980696"/>
                </a:lnTo>
                <a:lnTo>
                  <a:pt x="176674" y="951951"/>
                </a:lnTo>
                <a:lnTo>
                  <a:pt x="145328" y="920605"/>
                </a:lnTo>
                <a:lnTo>
                  <a:pt x="116583" y="886824"/>
                </a:lnTo>
                <a:lnTo>
                  <a:pt x="90604" y="850771"/>
                </a:lnTo>
                <a:lnTo>
                  <a:pt x="67554" y="812612"/>
                </a:lnTo>
                <a:lnTo>
                  <a:pt x="47598" y="772511"/>
                </a:lnTo>
                <a:lnTo>
                  <a:pt x="30902" y="730633"/>
                </a:lnTo>
                <a:lnTo>
                  <a:pt x="17629" y="687142"/>
                </a:lnTo>
                <a:lnTo>
                  <a:pt x="7945" y="642203"/>
                </a:lnTo>
                <a:lnTo>
                  <a:pt x="2013" y="595981"/>
                </a:lnTo>
                <a:lnTo>
                  <a:pt x="0" y="548640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38858" y="2543176"/>
            <a:ext cx="598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FFFFFF"/>
                </a:solidFill>
                <a:latin typeface="Trebuchet MS"/>
                <a:cs typeface="Trebuchet MS"/>
              </a:rPr>
              <a:t>Yes</a:t>
            </a:r>
            <a:endParaRPr>
              <a:latin typeface="Trebuchet MS"/>
              <a:cs typeface="Trebuchet MS"/>
            </a:endParaRPr>
          </a:p>
          <a:p>
            <a:pPr marL="50800"/>
            <a:r>
              <a:rPr b="1" spc="1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4" name="标题 23">
            <a:extLst>
              <a:ext uri="{FF2B5EF4-FFF2-40B4-BE49-F238E27FC236}">
                <a16:creationId xmlns:a16="http://schemas.microsoft.com/office/drawing/2014/main" id="{E15740BB-EE39-4B0A-9F46-2D6640FA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基于熵的划分</a:t>
            </a:r>
          </a:p>
        </p:txBody>
      </p:sp>
    </p:spTree>
    <p:extLst>
      <p:ext uri="{BB962C8B-B14F-4D97-AF65-F5344CB8AC3E}">
        <p14:creationId xmlns:p14="http://schemas.microsoft.com/office/powerpoint/2010/main" val="2366566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857250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8665" y="1245445"/>
            <a:ext cx="4259266" cy="383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分类错误是一个平坦函数，在中心点达到最大值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中心点表示的是</a:t>
            </a:r>
            <a:r>
              <a:rPr lang="en-US" altLang="zh-CN" sz="2800" b="1" dirty="0">
                <a:latin typeface="Trebuchet MS"/>
                <a:cs typeface="Trebuchet MS"/>
              </a:rPr>
              <a:t>50/50</a:t>
            </a:r>
            <a:r>
              <a:rPr lang="zh-CN" altLang="en-US" sz="2800" b="1" dirty="0">
                <a:latin typeface="Trebuchet MS"/>
                <a:cs typeface="Trebuchet MS"/>
              </a:rPr>
              <a:t>的歧义划分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分类指标偏向于远离中心点的结果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7" y="116632"/>
            <a:ext cx="362267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dirty="0"/>
              <a:t>分类错误 </a:t>
            </a:r>
            <a:r>
              <a:rPr lang="en-US" altLang="zh-CN" dirty="0"/>
              <a:t>vs </a:t>
            </a:r>
            <a:r>
              <a:rPr lang="zh-CN" altLang="en-US" dirty="0"/>
              <a:t>熵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143628" y="3988816"/>
            <a:ext cx="40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1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r>
              <a:rPr spc="-3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3586" y="3988817"/>
            <a:ext cx="76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spcBef>
                <a:spcPts val="100"/>
              </a:spcBef>
            </a:pPr>
            <a:r>
              <a:rPr spc="50" dirty="0">
                <a:solidFill>
                  <a:srgbClr val="344B5E"/>
                </a:solidFill>
                <a:latin typeface="Arial"/>
                <a:cs typeface="Arial"/>
              </a:rPr>
              <a:t>0.</a:t>
            </a:r>
            <a:r>
              <a:rPr spc="-35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b="1" spc="220" dirty="0">
                <a:solidFill>
                  <a:srgbClr val="344B5E"/>
                </a:solidFill>
                <a:latin typeface="Trebuchet MS"/>
                <a:cs typeface="Trebuchet MS"/>
              </a:rPr>
              <a:t>P</a:t>
            </a:r>
            <a:r>
              <a:rPr b="1" spc="155" dirty="0">
                <a:solidFill>
                  <a:srgbClr val="344B5E"/>
                </a:solidFill>
                <a:latin typeface="Trebuchet MS"/>
                <a:cs typeface="Trebuchet MS"/>
              </a:rPr>
              <a:t>u</a:t>
            </a:r>
            <a:r>
              <a:rPr b="1" spc="85" dirty="0">
                <a:solidFill>
                  <a:srgbClr val="344B5E"/>
                </a:solidFill>
                <a:latin typeface="Trebuchet MS"/>
                <a:cs typeface="Trebuchet MS"/>
              </a:rPr>
              <a:t>r</a:t>
            </a:r>
            <a:r>
              <a:rPr b="1" spc="120" dirty="0">
                <a:solidFill>
                  <a:srgbClr val="344B5E"/>
                </a:solidFill>
                <a:latin typeface="Trebuchet MS"/>
                <a:cs typeface="Trebuchet MS"/>
              </a:rPr>
              <a:t>i</a:t>
            </a:r>
            <a:r>
              <a:rPr b="1" spc="95" dirty="0">
                <a:solidFill>
                  <a:srgbClr val="344B5E"/>
                </a:solidFill>
                <a:latin typeface="Trebuchet MS"/>
                <a:cs typeface="Trebuchet MS"/>
              </a:rPr>
              <a:t>t</a:t>
            </a:r>
            <a:r>
              <a:rPr b="1" spc="-5" dirty="0">
                <a:solidFill>
                  <a:srgbClr val="344B5E"/>
                </a:solidFill>
                <a:latin typeface="Trebuchet MS"/>
                <a:cs typeface="Trebuchet MS"/>
              </a:rPr>
              <a:t>y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0139" y="3988816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0" dirty="0">
                <a:solidFill>
                  <a:srgbClr val="344B5E"/>
                </a:solidFill>
                <a:latin typeface="Arial"/>
                <a:cs typeface="Arial"/>
              </a:rPr>
              <a:t>1.</a:t>
            </a:r>
            <a:r>
              <a:rPr spc="-39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2190" y="335127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23406" y="3240277"/>
            <a:ext cx="13709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344B5E"/>
                </a:solidFill>
                <a:latin typeface="Trebuchet MS"/>
                <a:cs typeface="Trebuchet MS"/>
              </a:rPr>
              <a:t>Classification</a:t>
            </a:r>
            <a:r>
              <a:rPr sz="1200" b="1" spc="-9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344B5E"/>
                </a:solidFill>
                <a:latin typeface="Trebuchet MS"/>
                <a:cs typeface="Trebuchet MS"/>
              </a:rPr>
              <a:t>Error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4716" y="2426986"/>
            <a:ext cx="276999" cy="735138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spc="160" dirty="0">
                <a:solidFill>
                  <a:srgbClr val="344B5E"/>
                </a:solidFill>
                <a:latin typeface="Trebuchet MS"/>
                <a:cs typeface="Trebuchet MS"/>
              </a:rPr>
              <a:t>Error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3905" y="1860804"/>
            <a:ext cx="3266440" cy="2097405"/>
          </a:xfrm>
          <a:custGeom>
            <a:avLst/>
            <a:gdLst/>
            <a:ahLst/>
            <a:cxnLst/>
            <a:rect l="l" t="t" r="r" b="b"/>
            <a:pathLst>
              <a:path w="3266440" h="2097405">
                <a:moveTo>
                  <a:pt x="0" y="2083816"/>
                </a:moveTo>
                <a:lnTo>
                  <a:pt x="26922" y="2050917"/>
                </a:lnTo>
                <a:lnTo>
                  <a:pt x="58706" y="2010904"/>
                </a:lnTo>
                <a:lnTo>
                  <a:pt x="101295" y="1956990"/>
                </a:lnTo>
                <a:lnTo>
                  <a:pt x="126309" y="1925245"/>
                </a:lnTo>
                <a:lnTo>
                  <a:pt x="153628" y="1890534"/>
                </a:lnTo>
                <a:lnTo>
                  <a:pt x="183118" y="1853027"/>
                </a:lnTo>
                <a:lnTo>
                  <a:pt x="214647" y="1812893"/>
                </a:lnTo>
                <a:lnTo>
                  <a:pt x="248083" y="1770302"/>
                </a:lnTo>
                <a:lnTo>
                  <a:pt x="283293" y="1725425"/>
                </a:lnTo>
                <a:lnTo>
                  <a:pt x="320145" y="1678429"/>
                </a:lnTo>
                <a:lnTo>
                  <a:pt x="358508" y="1629486"/>
                </a:lnTo>
                <a:lnTo>
                  <a:pt x="398247" y="1578765"/>
                </a:lnTo>
                <a:lnTo>
                  <a:pt x="439232" y="1526435"/>
                </a:lnTo>
                <a:lnTo>
                  <a:pt x="481329" y="1472667"/>
                </a:lnTo>
                <a:lnTo>
                  <a:pt x="524407" y="1417629"/>
                </a:lnTo>
                <a:lnTo>
                  <a:pt x="568332" y="1361492"/>
                </a:lnTo>
                <a:lnTo>
                  <a:pt x="612973" y="1304425"/>
                </a:lnTo>
                <a:lnTo>
                  <a:pt x="658198" y="1246599"/>
                </a:lnTo>
                <a:lnTo>
                  <a:pt x="703873" y="1188181"/>
                </a:lnTo>
                <a:lnTo>
                  <a:pt x="749867" y="1129344"/>
                </a:lnTo>
                <a:lnTo>
                  <a:pt x="796047" y="1070255"/>
                </a:lnTo>
                <a:lnTo>
                  <a:pt x="842281" y="1011085"/>
                </a:lnTo>
                <a:lnTo>
                  <a:pt x="888436" y="952003"/>
                </a:lnTo>
                <a:lnTo>
                  <a:pt x="934381" y="893179"/>
                </a:lnTo>
                <a:lnTo>
                  <a:pt x="979982" y="834783"/>
                </a:lnTo>
                <a:lnTo>
                  <a:pt x="1025107" y="776985"/>
                </a:lnTo>
                <a:lnTo>
                  <a:pt x="1069625" y="719953"/>
                </a:lnTo>
                <a:lnTo>
                  <a:pt x="1113403" y="663858"/>
                </a:lnTo>
                <a:lnTo>
                  <a:pt x="1156307" y="608870"/>
                </a:lnTo>
                <a:lnTo>
                  <a:pt x="1198207" y="555158"/>
                </a:lnTo>
                <a:lnTo>
                  <a:pt x="1238970" y="502892"/>
                </a:lnTo>
                <a:lnTo>
                  <a:pt x="1278462" y="452241"/>
                </a:lnTo>
                <a:lnTo>
                  <a:pt x="1316553" y="403376"/>
                </a:lnTo>
                <a:lnTo>
                  <a:pt x="1353109" y="356465"/>
                </a:lnTo>
                <a:lnTo>
                  <a:pt x="1387999" y="311679"/>
                </a:lnTo>
                <a:lnTo>
                  <a:pt x="1421089" y="269187"/>
                </a:lnTo>
                <a:lnTo>
                  <a:pt x="1452248" y="229159"/>
                </a:lnTo>
                <a:lnTo>
                  <a:pt x="1481343" y="191765"/>
                </a:lnTo>
                <a:lnTo>
                  <a:pt x="1508242" y="157173"/>
                </a:lnTo>
                <a:lnTo>
                  <a:pt x="1532812" y="125555"/>
                </a:lnTo>
                <a:lnTo>
                  <a:pt x="1574437" y="71917"/>
                </a:lnTo>
                <a:lnTo>
                  <a:pt x="1605160" y="32206"/>
                </a:lnTo>
                <a:lnTo>
                  <a:pt x="1628486" y="1725"/>
                </a:lnTo>
                <a:lnTo>
                  <a:pt x="1629664" y="0"/>
                </a:lnTo>
                <a:lnTo>
                  <a:pt x="1886723" y="325838"/>
                </a:lnTo>
                <a:lnTo>
                  <a:pt x="2449036" y="1046892"/>
                </a:lnTo>
                <a:lnTo>
                  <a:pt x="3010729" y="1768756"/>
                </a:lnTo>
                <a:lnTo>
                  <a:pt x="3265932" y="209702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41" y="1720597"/>
            <a:ext cx="78105" cy="2224405"/>
          </a:xfrm>
          <a:custGeom>
            <a:avLst/>
            <a:gdLst/>
            <a:ahLst/>
            <a:cxnLst/>
            <a:rect l="l" t="t" r="r" b="b"/>
            <a:pathLst>
              <a:path w="78104" h="2224405">
                <a:moveTo>
                  <a:pt x="51815" y="64769"/>
                </a:moveTo>
                <a:lnTo>
                  <a:pt x="25908" y="64769"/>
                </a:lnTo>
                <a:lnTo>
                  <a:pt x="25908" y="2224278"/>
                </a:lnTo>
                <a:lnTo>
                  <a:pt x="51815" y="2224278"/>
                </a:lnTo>
                <a:lnTo>
                  <a:pt x="51815" y="64769"/>
                </a:lnTo>
                <a:close/>
              </a:path>
              <a:path w="78104" h="222440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4" h="2224405">
                <a:moveTo>
                  <a:pt x="71246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50003" y="3906774"/>
            <a:ext cx="3319145" cy="78105"/>
          </a:xfrm>
          <a:custGeom>
            <a:avLst/>
            <a:gdLst/>
            <a:ahLst/>
            <a:cxnLst/>
            <a:rect l="l" t="t" r="r" b="b"/>
            <a:pathLst>
              <a:path w="3319145" h="78105">
                <a:moveTo>
                  <a:pt x="3240913" y="0"/>
                </a:moveTo>
                <a:lnTo>
                  <a:pt x="3240913" y="77724"/>
                </a:lnTo>
                <a:lnTo>
                  <a:pt x="3292729" y="51815"/>
                </a:lnTo>
                <a:lnTo>
                  <a:pt x="3253867" y="51815"/>
                </a:lnTo>
                <a:lnTo>
                  <a:pt x="3253867" y="25907"/>
                </a:lnTo>
                <a:lnTo>
                  <a:pt x="3292729" y="25907"/>
                </a:lnTo>
                <a:lnTo>
                  <a:pt x="3240913" y="0"/>
                </a:lnTo>
                <a:close/>
              </a:path>
              <a:path w="3319145" h="78105">
                <a:moveTo>
                  <a:pt x="3240913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40913" y="51815"/>
                </a:lnTo>
                <a:lnTo>
                  <a:pt x="3240913" y="25907"/>
                </a:lnTo>
                <a:close/>
              </a:path>
              <a:path w="3319145" h="78105">
                <a:moveTo>
                  <a:pt x="3292729" y="25907"/>
                </a:moveTo>
                <a:lnTo>
                  <a:pt x="3253867" y="25907"/>
                </a:lnTo>
                <a:lnTo>
                  <a:pt x="3253867" y="51815"/>
                </a:lnTo>
                <a:lnTo>
                  <a:pt x="3292729" y="51815"/>
                </a:lnTo>
                <a:lnTo>
                  <a:pt x="3318637" y="38862"/>
                </a:lnTo>
                <a:lnTo>
                  <a:pt x="3292729" y="2590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7819BA3-2C7A-4F49-81F3-1B312C5B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87" y="4907427"/>
            <a:ext cx="2989575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66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857250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4551" y="1459183"/>
            <a:ext cx="4075050" cy="3187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熵具有相同的最大值，但是弯曲的曲线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曲度使得分裂可以继续到叶子节点纯了为止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为什么？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3628" y="3988816"/>
            <a:ext cx="40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1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r>
              <a:rPr spc="-3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3586" y="3988817"/>
            <a:ext cx="76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spcBef>
                <a:spcPts val="100"/>
              </a:spcBef>
            </a:pPr>
            <a:r>
              <a:rPr spc="50" dirty="0">
                <a:solidFill>
                  <a:srgbClr val="344B5E"/>
                </a:solidFill>
                <a:latin typeface="Arial"/>
                <a:cs typeface="Arial"/>
              </a:rPr>
              <a:t>0.</a:t>
            </a:r>
            <a:r>
              <a:rPr spc="-35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b="1" spc="220" dirty="0">
                <a:solidFill>
                  <a:srgbClr val="344B5E"/>
                </a:solidFill>
                <a:latin typeface="Trebuchet MS"/>
                <a:cs typeface="Trebuchet MS"/>
              </a:rPr>
              <a:t>P</a:t>
            </a:r>
            <a:r>
              <a:rPr b="1" spc="155" dirty="0">
                <a:solidFill>
                  <a:srgbClr val="344B5E"/>
                </a:solidFill>
                <a:latin typeface="Trebuchet MS"/>
                <a:cs typeface="Trebuchet MS"/>
              </a:rPr>
              <a:t>u</a:t>
            </a:r>
            <a:r>
              <a:rPr b="1" spc="85" dirty="0">
                <a:solidFill>
                  <a:srgbClr val="344B5E"/>
                </a:solidFill>
                <a:latin typeface="Trebuchet MS"/>
                <a:cs typeface="Trebuchet MS"/>
              </a:rPr>
              <a:t>r</a:t>
            </a:r>
            <a:r>
              <a:rPr b="1" spc="120" dirty="0">
                <a:solidFill>
                  <a:srgbClr val="344B5E"/>
                </a:solidFill>
                <a:latin typeface="Trebuchet MS"/>
                <a:cs typeface="Trebuchet MS"/>
              </a:rPr>
              <a:t>i</a:t>
            </a:r>
            <a:r>
              <a:rPr b="1" spc="95" dirty="0">
                <a:solidFill>
                  <a:srgbClr val="344B5E"/>
                </a:solidFill>
                <a:latin typeface="Trebuchet MS"/>
                <a:cs typeface="Trebuchet MS"/>
              </a:rPr>
              <a:t>t</a:t>
            </a:r>
            <a:r>
              <a:rPr b="1" spc="-5" dirty="0">
                <a:solidFill>
                  <a:srgbClr val="344B5E"/>
                </a:solidFill>
                <a:latin typeface="Trebuchet MS"/>
                <a:cs typeface="Trebuchet MS"/>
              </a:rPr>
              <a:t>y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0139" y="3988816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0" dirty="0">
                <a:solidFill>
                  <a:srgbClr val="344B5E"/>
                </a:solidFill>
                <a:latin typeface="Arial"/>
                <a:cs typeface="Arial"/>
              </a:rPr>
              <a:t>1.</a:t>
            </a:r>
            <a:r>
              <a:rPr spc="-39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2190" y="335127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23406" y="3240277"/>
            <a:ext cx="137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200" b="1" dirty="0">
                <a:solidFill>
                  <a:srgbClr val="344B5E"/>
                </a:solidFill>
                <a:latin typeface="Trebuchet MS"/>
                <a:cs typeface="Trebuchet MS"/>
              </a:rPr>
              <a:t>Classification</a:t>
            </a:r>
            <a:r>
              <a:rPr sz="12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344B5E"/>
                </a:solidFill>
                <a:latin typeface="Trebuchet MS"/>
                <a:cs typeface="Trebuchet MS"/>
              </a:rPr>
              <a:t>Error  </a:t>
            </a:r>
            <a:r>
              <a:rPr sz="1200" b="1" spc="25" dirty="0">
                <a:solidFill>
                  <a:srgbClr val="344B5E"/>
                </a:solidFill>
                <a:latin typeface="Trebuchet MS"/>
                <a:cs typeface="Trebuchet MS"/>
              </a:rPr>
              <a:t>Cross</a:t>
            </a:r>
            <a:r>
              <a:rPr sz="1200" b="1" spc="-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rgbClr val="344B5E"/>
                </a:solidFill>
                <a:latin typeface="Trebuchet MS"/>
                <a:cs typeface="Trebuchet MS"/>
              </a:rPr>
              <a:t>Entropy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4716" y="2420888"/>
            <a:ext cx="276999" cy="74123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spc="160" dirty="0">
                <a:solidFill>
                  <a:srgbClr val="344B5E"/>
                </a:solidFill>
                <a:latin typeface="Trebuchet MS"/>
                <a:cs typeface="Trebuchet MS"/>
              </a:rPr>
              <a:t>Error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6954" y="1835023"/>
            <a:ext cx="3263265" cy="2097405"/>
          </a:xfrm>
          <a:custGeom>
            <a:avLst/>
            <a:gdLst/>
            <a:ahLst/>
            <a:cxnLst/>
            <a:rect l="l" t="t" r="r" b="b"/>
            <a:pathLst>
              <a:path w="3263265" h="2097405">
                <a:moveTo>
                  <a:pt x="0" y="2063877"/>
                </a:moveTo>
                <a:lnTo>
                  <a:pt x="7473" y="2016908"/>
                </a:lnTo>
                <a:lnTo>
                  <a:pt x="15188" y="1969853"/>
                </a:lnTo>
                <a:lnTo>
                  <a:pt x="23373" y="1922613"/>
                </a:lnTo>
                <a:lnTo>
                  <a:pt x="32257" y="1875091"/>
                </a:lnTo>
                <a:lnTo>
                  <a:pt x="42071" y="1827188"/>
                </a:lnTo>
                <a:lnTo>
                  <a:pt x="53042" y="1778805"/>
                </a:lnTo>
                <a:lnTo>
                  <a:pt x="65400" y="1729845"/>
                </a:lnTo>
                <a:lnTo>
                  <a:pt x="79375" y="1680209"/>
                </a:lnTo>
                <a:lnTo>
                  <a:pt x="93223" y="1635335"/>
                </a:lnTo>
                <a:lnTo>
                  <a:pt x="108212" y="1589787"/>
                </a:lnTo>
                <a:lnTo>
                  <a:pt x="124262" y="1543699"/>
                </a:lnTo>
                <a:lnTo>
                  <a:pt x="141290" y="1497206"/>
                </a:lnTo>
                <a:lnTo>
                  <a:pt x="159215" y="1450444"/>
                </a:lnTo>
                <a:lnTo>
                  <a:pt x="177955" y="1403547"/>
                </a:lnTo>
                <a:lnTo>
                  <a:pt x="197429" y="1356650"/>
                </a:lnTo>
                <a:lnTo>
                  <a:pt x="217555" y="1309888"/>
                </a:lnTo>
                <a:lnTo>
                  <a:pt x="238251" y="1263395"/>
                </a:lnTo>
                <a:lnTo>
                  <a:pt x="260121" y="1216176"/>
                </a:lnTo>
                <a:lnTo>
                  <a:pt x="283547" y="1167596"/>
                </a:lnTo>
                <a:lnTo>
                  <a:pt x="308120" y="1118338"/>
                </a:lnTo>
                <a:lnTo>
                  <a:pt x="333430" y="1069083"/>
                </a:lnTo>
                <a:lnTo>
                  <a:pt x="359067" y="1020513"/>
                </a:lnTo>
                <a:lnTo>
                  <a:pt x="384621" y="973309"/>
                </a:lnTo>
                <a:lnTo>
                  <a:pt x="409683" y="928152"/>
                </a:lnTo>
                <a:lnTo>
                  <a:pt x="433843" y="885725"/>
                </a:lnTo>
                <a:lnTo>
                  <a:pt x="456692" y="846709"/>
                </a:lnTo>
                <a:lnTo>
                  <a:pt x="489225" y="794312"/>
                </a:lnTo>
                <a:lnTo>
                  <a:pt x="520657" y="747705"/>
                </a:lnTo>
                <a:lnTo>
                  <a:pt x="550989" y="705691"/>
                </a:lnTo>
                <a:lnTo>
                  <a:pt x="580220" y="667074"/>
                </a:lnTo>
                <a:lnTo>
                  <a:pt x="608351" y="630659"/>
                </a:lnTo>
                <a:lnTo>
                  <a:pt x="635381" y="595249"/>
                </a:lnTo>
                <a:lnTo>
                  <a:pt x="671841" y="546556"/>
                </a:lnTo>
                <a:lnTo>
                  <a:pt x="704469" y="503936"/>
                </a:lnTo>
                <a:lnTo>
                  <a:pt x="737286" y="463982"/>
                </a:lnTo>
                <a:lnTo>
                  <a:pt x="774319" y="423290"/>
                </a:lnTo>
                <a:lnTo>
                  <a:pt x="806220" y="390415"/>
                </a:lnTo>
                <a:lnTo>
                  <a:pt x="838481" y="358557"/>
                </a:lnTo>
                <a:lnTo>
                  <a:pt x="873321" y="326602"/>
                </a:lnTo>
                <a:lnTo>
                  <a:pt x="912958" y="293434"/>
                </a:lnTo>
                <a:lnTo>
                  <a:pt x="959612" y="257937"/>
                </a:lnTo>
                <a:lnTo>
                  <a:pt x="993416" y="233168"/>
                </a:lnTo>
                <a:lnTo>
                  <a:pt x="1030616" y="205904"/>
                </a:lnTo>
                <a:lnTo>
                  <a:pt x="1070478" y="177268"/>
                </a:lnTo>
                <a:lnTo>
                  <a:pt x="1112265" y="148383"/>
                </a:lnTo>
                <a:lnTo>
                  <a:pt x="1155244" y="120373"/>
                </a:lnTo>
                <a:lnTo>
                  <a:pt x="1198677" y="94362"/>
                </a:lnTo>
                <a:lnTo>
                  <a:pt x="1241831" y="71474"/>
                </a:lnTo>
                <a:lnTo>
                  <a:pt x="1283970" y="52831"/>
                </a:lnTo>
                <a:lnTo>
                  <a:pt x="1331513" y="36329"/>
                </a:lnTo>
                <a:lnTo>
                  <a:pt x="1379473" y="23385"/>
                </a:lnTo>
                <a:lnTo>
                  <a:pt x="1427734" y="13656"/>
                </a:lnTo>
                <a:lnTo>
                  <a:pt x="1476185" y="6798"/>
                </a:lnTo>
                <a:lnTo>
                  <a:pt x="1524710" y="2465"/>
                </a:lnTo>
                <a:lnTo>
                  <a:pt x="1573198" y="313"/>
                </a:lnTo>
                <a:lnTo>
                  <a:pt x="1621536" y="0"/>
                </a:lnTo>
                <a:lnTo>
                  <a:pt x="1669873" y="1412"/>
                </a:lnTo>
                <a:lnTo>
                  <a:pt x="1718361" y="4896"/>
                </a:lnTo>
                <a:lnTo>
                  <a:pt x="1766886" y="10623"/>
                </a:lnTo>
                <a:lnTo>
                  <a:pt x="1815337" y="18767"/>
                </a:lnTo>
                <a:lnTo>
                  <a:pt x="1863598" y="29502"/>
                </a:lnTo>
                <a:lnTo>
                  <a:pt x="1911558" y="43000"/>
                </a:lnTo>
                <a:lnTo>
                  <a:pt x="1959102" y="59436"/>
                </a:lnTo>
                <a:lnTo>
                  <a:pt x="2007373" y="80022"/>
                </a:lnTo>
                <a:lnTo>
                  <a:pt x="2056926" y="105010"/>
                </a:lnTo>
                <a:lnTo>
                  <a:pt x="2106602" y="133124"/>
                </a:lnTo>
                <a:lnTo>
                  <a:pt x="2155240" y="163088"/>
                </a:lnTo>
                <a:lnTo>
                  <a:pt x="2201681" y="193628"/>
                </a:lnTo>
                <a:lnTo>
                  <a:pt x="2244765" y="223468"/>
                </a:lnTo>
                <a:lnTo>
                  <a:pt x="2283332" y="251332"/>
                </a:lnTo>
                <a:lnTo>
                  <a:pt x="2329019" y="288106"/>
                </a:lnTo>
                <a:lnTo>
                  <a:pt x="2367189" y="324354"/>
                </a:lnTo>
                <a:lnTo>
                  <a:pt x="2400385" y="360073"/>
                </a:lnTo>
                <a:lnTo>
                  <a:pt x="2431148" y="395255"/>
                </a:lnTo>
                <a:lnTo>
                  <a:pt x="2462022" y="429894"/>
                </a:lnTo>
                <a:lnTo>
                  <a:pt x="2498645" y="470179"/>
                </a:lnTo>
                <a:lnTo>
                  <a:pt x="2531554" y="508047"/>
                </a:lnTo>
                <a:lnTo>
                  <a:pt x="2564463" y="548177"/>
                </a:lnTo>
                <a:lnTo>
                  <a:pt x="2601087" y="595249"/>
                </a:lnTo>
                <a:lnTo>
                  <a:pt x="2627958" y="630182"/>
                </a:lnTo>
                <a:lnTo>
                  <a:pt x="2655739" y="666312"/>
                </a:lnTo>
                <a:lnTo>
                  <a:pt x="2684621" y="704834"/>
                </a:lnTo>
                <a:lnTo>
                  <a:pt x="2714794" y="746943"/>
                </a:lnTo>
                <a:lnTo>
                  <a:pt x="2746449" y="793836"/>
                </a:lnTo>
                <a:lnTo>
                  <a:pt x="2779776" y="846709"/>
                </a:lnTo>
                <a:lnTo>
                  <a:pt x="2801168" y="882063"/>
                </a:lnTo>
                <a:lnTo>
                  <a:pt x="2824069" y="920345"/>
                </a:lnTo>
                <a:lnTo>
                  <a:pt x="2848062" y="961038"/>
                </a:lnTo>
                <a:lnTo>
                  <a:pt x="2872727" y="1003626"/>
                </a:lnTo>
                <a:lnTo>
                  <a:pt x="2897647" y="1047591"/>
                </a:lnTo>
                <a:lnTo>
                  <a:pt x="2922404" y="1092417"/>
                </a:lnTo>
                <a:lnTo>
                  <a:pt x="2946578" y="1137588"/>
                </a:lnTo>
                <a:lnTo>
                  <a:pt x="2969751" y="1182586"/>
                </a:lnTo>
                <a:lnTo>
                  <a:pt x="2991506" y="1226895"/>
                </a:lnTo>
                <a:lnTo>
                  <a:pt x="3011424" y="1270000"/>
                </a:lnTo>
                <a:lnTo>
                  <a:pt x="3031592" y="1317145"/>
                </a:lnTo>
                <a:lnTo>
                  <a:pt x="3050315" y="1364461"/>
                </a:lnTo>
                <a:lnTo>
                  <a:pt x="3067783" y="1411863"/>
                </a:lnTo>
                <a:lnTo>
                  <a:pt x="3084189" y="1459269"/>
                </a:lnTo>
                <a:lnTo>
                  <a:pt x="3099722" y="1506594"/>
                </a:lnTo>
                <a:lnTo>
                  <a:pt x="3114576" y="1553755"/>
                </a:lnTo>
                <a:lnTo>
                  <a:pt x="3128940" y="1600668"/>
                </a:lnTo>
                <a:lnTo>
                  <a:pt x="3143006" y="1647250"/>
                </a:lnTo>
                <a:lnTo>
                  <a:pt x="3156966" y="1693418"/>
                </a:lnTo>
                <a:lnTo>
                  <a:pt x="3191196" y="1814593"/>
                </a:lnTo>
                <a:lnTo>
                  <a:pt x="3225641" y="1946830"/>
                </a:lnTo>
                <a:lnTo>
                  <a:pt x="3252227" y="2053230"/>
                </a:lnTo>
                <a:lnTo>
                  <a:pt x="3262884" y="2096896"/>
                </a:lnTo>
              </a:path>
            </a:pathLst>
          </a:custGeom>
          <a:ln w="25908">
            <a:solidFill>
              <a:srgbClr val="7195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2190" y="3540251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25908">
            <a:solidFill>
              <a:srgbClr val="7195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3905" y="1860804"/>
            <a:ext cx="3266440" cy="2097405"/>
          </a:xfrm>
          <a:custGeom>
            <a:avLst/>
            <a:gdLst/>
            <a:ahLst/>
            <a:cxnLst/>
            <a:rect l="l" t="t" r="r" b="b"/>
            <a:pathLst>
              <a:path w="3266440" h="2097405">
                <a:moveTo>
                  <a:pt x="0" y="2083816"/>
                </a:moveTo>
                <a:lnTo>
                  <a:pt x="26922" y="2050917"/>
                </a:lnTo>
                <a:lnTo>
                  <a:pt x="58706" y="2010904"/>
                </a:lnTo>
                <a:lnTo>
                  <a:pt x="101295" y="1956990"/>
                </a:lnTo>
                <a:lnTo>
                  <a:pt x="126309" y="1925245"/>
                </a:lnTo>
                <a:lnTo>
                  <a:pt x="153628" y="1890534"/>
                </a:lnTo>
                <a:lnTo>
                  <a:pt x="183118" y="1853027"/>
                </a:lnTo>
                <a:lnTo>
                  <a:pt x="214647" y="1812893"/>
                </a:lnTo>
                <a:lnTo>
                  <a:pt x="248083" y="1770302"/>
                </a:lnTo>
                <a:lnTo>
                  <a:pt x="283293" y="1725425"/>
                </a:lnTo>
                <a:lnTo>
                  <a:pt x="320145" y="1678429"/>
                </a:lnTo>
                <a:lnTo>
                  <a:pt x="358508" y="1629486"/>
                </a:lnTo>
                <a:lnTo>
                  <a:pt x="398247" y="1578765"/>
                </a:lnTo>
                <a:lnTo>
                  <a:pt x="439232" y="1526435"/>
                </a:lnTo>
                <a:lnTo>
                  <a:pt x="481329" y="1472667"/>
                </a:lnTo>
                <a:lnTo>
                  <a:pt x="524407" y="1417629"/>
                </a:lnTo>
                <a:lnTo>
                  <a:pt x="568332" y="1361492"/>
                </a:lnTo>
                <a:lnTo>
                  <a:pt x="612973" y="1304425"/>
                </a:lnTo>
                <a:lnTo>
                  <a:pt x="658198" y="1246599"/>
                </a:lnTo>
                <a:lnTo>
                  <a:pt x="703873" y="1188181"/>
                </a:lnTo>
                <a:lnTo>
                  <a:pt x="749867" y="1129344"/>
                </a:lnTo>
                <a:lnTo>
                  <a:pt x="796047" y="1070255"/>
                </a:lnTo>
                <a:lnTo>
                  <a:pt x="842281" y="1011085"/>
                </a:lnTo>
                <a:lnTo>
                  <a:pt x="888436" y="952003"/>
                </a:lnTo>
                <a:lnTo>
                  <a:pt x="934381" y="893179"/>
                </a:lnTo>
                <a:lnTo>
                  <a:pt x="979982" y="834783"/>
                </a:lnTo>
                <a:lnTo>
                  <a:pt x="1025107" y="776985"/>
                </a:lnTo>
                <a:lnTo>
                  <a:pt x="1069625" y="719953"/>
                </a:lnTo>
                <a:lnTo>
                  <a:pt x="1113403" y="663858"/>
                </a:lnTo>
                <a:lnTo>
                  <a:pt x="1156307" y="608870"/>
                </a:lnTo>
                <a:lnTo>
                  <a:pt x="1198207" y="555158"/>
                </a:lnTo>
                <a:lnTo>
                  <a:pt x="1238970" y="502892"/>
                </a:lnTo>
                <a:lnTo>
                  <a:pt x="1278462" y="452241"/>
                </a:lnTo>
                <a:lnTo>
                  <a:pt x="1316553" y="403376"/>
                </a:lnTo>
                <a:lnTo>
                  <a:pt x="1353109" y="356465"/>
                </a:lnTo>
                <a:lnTo>
                  <a:pt x="1387999" y="311679"/>
                </a:lnTo>
                <a:lnTo>
                  <a:pt x="1421089" y="269187"/>
                </a:lnTo>
                <a:lnTo>
                  <a:pt x="1452248" y="229159"/>
                </a:lnTo>
                <a:lnTo>
                  <a:pt x="1481343" y="191765"/>
                </a:lnTo>
                <a:lnTo>
                  <a:pt x="1508242" y="157173"/>
                </a:lnTo>
                <a:lnTo>
                  <a:pt x="1532812" y="125555"/>
                </a:lnTo>
                <a:lnTo>
                  <a:pt x="1574437" y="71917"/>
                </a:lnTo>
                <a:lnTo>
                  <a:pt x="1605160" y="32206"/>
                </a:lnTo>
                <a:lnTo>
                  <a:pt x="1628486" y="1725"/>
                </a:lnTo>
                <a:lnTo>
                  <a:pt x="1629664" y="0"/>
                </a:lnTo>
                <a:lnTo>
                  <a:pt x="1886723" y="325838"/>
                </a:lnTo>
                <a:lnTo>
                  <a:pt x="2449036" y="1046892"/>
                </a:lnTo>
                <a:lnTo>
                  <a:pt x="3010729" y="1768756"/>
                </a:lnTo>
                <a:lnTo>
                  <a:pt x="3265932" y="209702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141" y="1720597"/>
            <a:ext cx="78105" cy="2224405"/>
          </a:xfrm>
          <a:custGeom>
            <a:avLst/>
            <a:gdLst/>
            <a:ahLst/>
            <a:cxnLst/>
            <a:rect l="l" t="t" r="r" b="b"/>
            <a:pathLst>
              <a:path w="78104" h="2224405">
                <a:moveTo>
                  <a:pt x="51815" y="64769"/>
                </a:moveTo>
                <a:lnTo>
                  <a:pt x="25908" y="64769"/>
                </a:lnTo>
                <a:lnTo>
                  <a:pt x="25908" y="2224278"/>
                </a:lnTo>
                <a:lnTo>
                  <a:pt x="51815" y="2224278"/>
                </a:lnTo>
                <a:lnTo>
                  <a:pt x="51815" y="64769"/>
                </a:lnTo>
                <a:close/>
              </a:path>
              <a:path w="78104" h="222440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4" h="2224405">
                <a:moveTo>
                  <a:pt x="71246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0003" y="3906774"/>
            <a:ext cx="3319145" cy="78105"/>
          </a:xfrm>
          <a:custGeom>
            <a:avLst/>
            <a:gdLst/>
            <a:ahLst/>
            <a:cxnLst/>
            <a:rect l="l" t="t" r="r" b="b"/>
            <a:pathLst>
              <a:path w="3319145" h="78105">
                <a:moveTo>
                  <a:pt x="3240913" y="0"/>
                </a:moveTo>
                <a:lnTo>
                  <a:pt x="3240913" y="77724"/>
                </a:lnTo>
                <a:lnTo>
                  <a:pt x="3292729" y="51815"/>
                </a:lnTo>
                <a:lnTo>
                  <a:pt x="3253867" y="51815"/>
                </a:lnTo>
                <a:lnTo>
                  <a:pt x="3253867" y="25907"/>
                </a:lnTo>
                <a:lnTo>
                  <a:pt x="3292729" y="25907"/>
                </a:lnTo>
                <a:lnTo>
                  <a:pt x="3240913" y="0"/>
                </a:lnTo>
                <a:close/>
              </a:path>
              <a:path w="3319145" h="78105">
                <a:moveTo>
                  <a:pt x="3240913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40913" y="51815"/>
                </a:lnTo>
                <a:lnTo>
                  <a:pt x="3240913" y="25907"/>
                </a:lnTo>
                <a:close/>
              </a:path>
              <a:path w="3319145" h="78105">
                <a:moveTo>
                  <a:pt x="3292729" y="25907"/>
                </a:moveTo>
                <a:lnTo>
                  <a:pt x="3253867" y="25907"/>
                </a:lnTo>
                <a:lnTo>
                  <a:pt x="3253867" y="51815"/>
                </a:lnTo>
                <a:lnTo>
                  <a:pt x="3292729" y="51815"/>
                </a:lnTo>
                <a:lnTo>
                  <a:pt x="3318637" y="38862"/>
                </a:lnTo>
                <a:lnTo>
                  <a:pt x="3292729" y="2590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EFE85E88-47DB-4269-BDF9-D02EC32E2147}"/>
              </a:ext>
            </a:extLst>
          </p:cNvPr>
          <p:cNvSpPr txBox="1">
            <a:spLocks/>
          </p:cNvSpPr>
          <p:nvPr/>
        </p:nvSpPr>
        <p:spPr>
          <a:xfrm>
            <a:off x="442976" y="166676"/>
            <a:ext cx="362267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CN" altLang="en-US" dirty="0"/>
              <a:t>分类错误 </a:t>
            </a:r>
            <a:r>
              <a:rPr lang="en-US" altLang="zh-CN" dirty="0"/>
              <a:t>vs </a:t>
            </a:r>
            <a:r>
              <a:rPr lang="zh-CN" altLang="en-US" dirty="0"/>
              <a:t>熵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6BDD38D-202C-4B10-BC06-E926145B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77" y="4688326"/>
            <a:ext cx="3572445" cy="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47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419600" cy="3662679"/>
          </a:xfrm>
          <a:custGeom>
            <a:avLst/>
            <a:gdLst/>
            <a:ahLst/>
            <a:cxnLst/>
            <a:rect l="l" t="t" r="r" b="b"/>
            <a:pathLst>
              <a:path w="4419600" h="3662679">
                <a:moveTo>
                  <a:pt x="0" y="3662172"/>
                </a:moveTo>
                <a:lnTo>
                  <a:pt x="4419600" y="3662172"/>
                </a:lnTo>
                <a:lnTo>
                  <a:pt x="44196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12335" y="1925321"/>
            <a:ext cx="4180145" cy="1222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spc="20" dirty="0">
                <a:latin typeface="Trebuchet MS"/>
                <a:cs typeface="Trebuchet MS"/>
              </a:rPr>
              <a:t>使用分类错误，函数是平坦的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1" y="2172461"/>
            <a:ext cx="3611879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F7C9C36-0E9D-42ED-B642-F081FA00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分裂带来的信息增益</a:t>
            </a:r>
          </a:p>
        </p:txBody>
      </p:sp>
    </p:spTree>
    <p:extLst>
      <p:ext uri="{BB962C8B-B14F-4D97-AF65-F5344CB8AC3E}">
        <p14:creationId xmlns:p14="http://schemas.microsoft.com/office/powerpoint/2010/main" val="627911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F7C9C36-0E9D-42ED-B642-F081FA00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分裂带来的信息增益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C06E2B1-4913-43E7-9EC1-2C88BFB5DE70}"/>
              </a:ext>
            </a:extLst>
          </p:cNvPr>
          <p:cNvSpPr/>
          <p:nvPr/>
        </p:nvSpPr>
        <p:spPr>
          <a:xfrm>
            <a:off x="0" y="1954531"/>
            <a:ext cx="4419600" cy="3662679"/>
          </a:xfrm>
          <a:custGeom>
            <a:avLst/>
            <a:gdLst/>
            <a:ahLst/>
            <a:cxnLst/>
            <a:rect l="l" t="t" r="r" b="b"/>
            <a:pathLst>
              <a:path w="4419600" h="3662679">
                <a:moveTo>
                  <a:pt x="0" y="3662172"/>
                </a:moveTo>
                <a:lnTo>
                  <a:pt x="4419600" y="3662172"/>
                </a:lnTo>
                <a:lnTo>
                  <a:pt x="44196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94C87BE-AF27-4AE1-9B42-28E454F28E83}"/>
              </a:ext>
            </a:extLst>
          </p:cNvPr>
          <p:cNvSpPr/>
          <p:nvPr/>
        </p:nvSpPr>
        <p:spPr>
          <a:xfrm>
            <a:off x="457201" y="2172461"/>
            <a:ext cx="3611879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89F949B-6AB2-4698-AB76-0626E4BD0A4E}"/>
              </a:ext>
            </a:extLst>
          </p:cNvPr>
          <p:cNvSpPr txBox="1"/>
          <p:nvPr/>
        </p:nvSpPr>
        <p:spPr>
          <a:xfrm>
            <a:off x="4712335" y="1925321"/>
            <a:ext cx="4180145" cy="1222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使用分类错误，函数是平坦的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08163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F7C9C36-0E9D-42ED-B642-F081FA00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分裂带来的信息增益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51E2A39-F856-468C-8573-A4B950B62BB3}"/>
              </a:ext>
            </a:extLst>
          </p:cNvPr>
          <p:cNvSpPr/>
          <p:nvPr/>
        </p:nvSpPr>
        <p:spPr>
          <a:xfrm>
            <a:off x="0" y="1954531"/>
            <a:ext cx="4419600" cy="3662679"/>
          </a:xfrm>
          <a:custGeom>
            <a:avLst/>
            <a:gdLst/>
            <a:ahLst/>
            <a:cxnLst/>
            <a:rect l="l" t="t" r="r" b="b"/>
            <a:pathLst>
              <a:path w="4419600" h="3662679">
                <a:moveTo>
                  <a:pt x="0" y="3662172"/>
                </a:moveTo>
                <a:lnTo>
                  <a:pt x="4419600" y="3662172"/>
                </a:lnTo>
                <a:lnTo>
                  <a:pt x="44196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2972671-D9BB-4E1E-8C92-2088573437AB}"/>
              </a:ext>
            </a:extLst>
          </p:cNvPr>
          <p:cNvSpPr/>
          <p:nvPr/>
        </p:nvSpPr>
        <p:spPr>
          <a:xfrm>
            <a:off x="457201" y="2172461"/>
            <a:ext cx="3611879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A83F404-2158-4A79-9DD7-915818FB716B}"/>
              </a:ext>
            </a:extLst>
          </p:cNvPr>
          <p:cNvSpPr txBox="1"/>
          <p:nvPr/>
        </p:nvSpPr>
        <p:spPr>
          <a:xfrm>
            <a:off x="4712335" y="1925321"/>
            <a:ext cx="4180145" cy="317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使用分类错误，函数是平坦的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最终的平均分类错误很有可能与父节点的分类错误相等</a:t>
            </a:r>
            <a:endParaRPr lang="zh-CN" alt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48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60445"/>
              </p:ext>
            </p:extLst>
          </p:nvPr>
        </p:nvGraphicFramePr>
        <p:xfrm>
          <a:off x="0" y="980728"/>
          <a:ext cx="9144001" cy="5616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Outlook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Temperature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Humidity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Wind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PlayTennis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solidFill>
                      <a:srgbClr val="34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344B5E"/>
                          </a:solidFill>
                          <a:latin typeface="Tahoma"/>
                          <a:cs typeface="Tahoma"/>
                        </a:rPr>
                        <a:t>Sunny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Overcast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3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Cool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Overcast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Overcast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Overcast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451C1A1E-9A1F-4F4F-B34B-14B196BE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决策树介绍</a:t>
            </a:r>
          </a:p>
        </p:txBody>
      </p:sp>
    </p:spTree>
    <p:extLst>
      <p:ext uri="{BB962C8B-B14F-4D97-AF65-F5344CB8AC3E}">
        <p14:creationId xmlns:p14="http://schemas.microsoft.com/office/powerpoint/2010/main" val="2032701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F7C9C36-0E9D-42ED-B642-F081FA00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分裂带来的信息增益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51E2A39-F856-468C-8573-A4B950B62BB3}"/>
              </a:ext>
            </a:extLst>
          </p:cNvPr>
          <p:cNvSpPr/>
          <p:nvPr/>
        </p:nvSpPr>
        <p:spPr>
          <a:xfrm>
            <a:off x="0" y="1954531"/>
            <a:ext cx="4419600" cy="3662679"/>
          </a:xfrm>
          <a:custGeom>
            <a:avLst/>
            <a:gdLst/>
            <a:ahLst/>
            <a:cxnLst/>
            <a:rect l="l" t="t" r="r" b="b"/>
            <a:pathLst>
              <a:path w="4419600" h="3662679">
                <a:moveTo>
                  <a:pt x="0" y="3662172"/>
                </a:moveTo>
                <a:lnTo>
                  <a:pt x="4419600" y="3662172"/>
                </a:lnTo>
                <a:lnTo>
                  <a:pt x="44196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2972671-D9BB-4E1E-8C92-2088573437AB}"/>
              </a:ext>
            </a:extLst>
          </p:cNvPr>
          <p:cNvSpPr/>
          <p:nvPr/>
        </p:nvSpPr>
        <p:spPr>
          <a:xfrm>
            <a:off x="457201" y="2172461"/>
            <a:ext cx="3611879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5EBF494-939E-4CE1-A351-495D34A17008}"/>
              </a:ext>
            </a:extLst>
          </p:cNvPr>
          <p:cNvSpPr txBox="1"/>
          <p:nvPr/>
        </p:nvSpPr>
        <p:spPr>
          <a:xfrm>
            <a:off x="4712335" y="1925321"/>
            <a:ext cx="4108137" cy="383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使用分类错误，函数是平坦的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最终的平均分类错误很有可能与父节点的分类错误相等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spc="20" dirty="0">
                <a:latin typeface="Trebuchet MS"/>
                <a:cs typeface="Trebuchet MS"/>
              </a:rPr>
              <a:t>从而导致提前停止</a:t>
            </a:r>
            <a:endParaRPr lang="zh-CN" alt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84142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12335" y="1925321"/>
            <a:ext cx="4036129" cy="1222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使用熵，函数有个“鼓包”</a:t>
            </a:r>
            <a:endParaRPr lang="en-US" altLang="zh-CN" sz="2800" b="1" dirty="0">
              <a:latin typeface="Trebuchet MS"/>
              <a:cs typeface="Trebuchet MS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F7C9C36-0E9D-42ED-B642-F081FA00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分裂带来的信息增益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E0ABE54-1765-42FA-AA2E-8453DB93F67C}"/>
              </a:ext>
            </a:extLst>
          </p:cNvPr>
          <p:cNvSpPr/>
          <p:nvPr/>
        </p:nvSpPr>
        <p:spPr>
          <a:xfrm>
            <a:off x="0" y="1954531"/>
            <a:ext cx="4419600" cy="3662679"/>
          </a:xfrm>
          <a:custGeom>
            <a:avLst/>
            <a:gdLst/>
            <a:ahLst/>
            <a:cxnLst/>
            <a:rect l="l" t="t" r="r" b="b"/>
            <a:pathLst>
              <a:path w="4419600" h="3662679">
                <a:moveTo>
                  <a:pt x="0" y="3662172"/>
                </a:moveTo>
                <a:lnTo>
                  <a:pt x="4419600" y="3662172"/>
                </a:lnTo>
                <a:lnTo>
                  <a:pt x="44196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764390B-4A2C-4526-924B-7134C2C336F4}"/>
              </a:ext>
            </a:extLst>
          </p:cNvPr>
          <p:cNvSpPr/>
          <p:nvPr/>
        </p:nvSpPr>
        <p:spPr>
          <a:xfrm>
            <a:off x="457201" y="2172461"/>
            <a:ext cx="3611879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941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F7C9C36-0E9D-42ED-B642-F081FA00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分裂带来的信息增益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2CE3A57-1447-43AC-ADFC-8C907BDB513D}"/>
              </a:ext>
            </a:extLst>
          </p:cNvPr>
          <p:cNvSpPr/>
          <p:nvPr/>
        </p:nvSpPr>
        <p:spPr>
          <a:xfrm>
            <a:off x="0" y="1954531"/>
            <a:ext cx="4419600" cy="3662679"/>
          </a:xfrm>
          <a:custGeom>
            <a:avLst/>
            <a:gdLst/>
            <a:ahLst/>
            <a:cxnLst/>
            <a:rect l="l" t="t" r="r" b="b"/>
            <a:pathLst>
              <a:path w="4419600" h="3662679">
                <a:moveTo>
                  <a:pt x="0" y="3662172"/>
                </a:moveTo>
                <a:lnTo>
                  <a:pt x="4419600" y="3662172"/>
                </a:lnTo>
                <a:lnTo>
                  <a:pt x="44196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22E29C4-417A-443A-A345-E598EB127E92}"/>
              </a:ext>
            </a:extLst>
          </p:cNvPr>
          <p:cNvSpPr/>
          <p:nvPr/>
        </p:nvSpPr>
        <p:spPr>
          <a:xfrm>
            <a:off x="457201" y="2172461"/>
            <a:ext cx="3611879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8944B48-EF1E-489E-BE34-DA41DB8919CC}"/>
              </a:ext>
            </a:extLst>
          </p:cNvPr>
          <p:cNvSpPr txBox="1"/>
          <p:nvPr/>
        </p:nvSpPr>
        <p:spPr>
          <a:xfrm>
            <a:off x="4712335" y="1925321"/>
            <a:ext cx="4036129" cy="2527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使用熵，函数有个“鼓包”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使得子节点的平均熵少于父节点的熵</a:t>
            </a:r>
            <a:endParaRPr lang="en-US" altLang="zh-CN" sz="28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25648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F7C9C36-0E9D-42ED-B642-F081FA00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分裂带来的信息增益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2CE3A57-1447-43AC-ADFC-8C907BDB513D}"/>
              </a:ext>
            </a:extLst>
          </p:cNvPr>
          <p:cNvSpPr/>
          <p:nvPr/>
        </p:nvSpPr>
        <p:spPr>
          <a:xfrm>
            <a:off x="0" y="1954531"/>
            <a:ext cx="4419600" cy="3662679"/>
          </a:xfrm>
          <a:custGeom>
            <a:avLst/>
            <a:gdLst/>
            <a:ahLst/>
            <a:cxnLst/>
            <a:rect l="l" t="t" r="r" b="b"/>
            <a:pathLst>
              <a:path w="4419600" h="3662679">
                <a:moveTo>
                  <a:pt x="0" y="3662172"/>
                </a:moveTo>
                <a:lnTo>
                  <a:pt x="4419600" y="3662172"/>
                </a:lnTo>
                <a:lnTo>
                  <a:pt x="44196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22E29C4-417A-443A-A345-E598EB127E92}"/>
              </a:ext>
            </a:extLst>
          </p:cNvPr>
          <p:cNvSpPr/>
          <p:nvPr/>
        </p:nvSpPr>
        <p:spPr>
          <a:xfrm>
            <a:off x="457201" y="2172461"/>
            <a:ext cx="3611879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EB46023-50B3-48F9-A144-515AFA17582D}"/>
              </a:ext>
            </a:extLst>
          </p:cNvPr>
          <p:cNvSpPr txBox="1"/>
          <p:nvPr/>
        </p:nvSpPr>
        <p:spPr>
          <a:xfrm>
            <a:off x="4712335" y="1925321"/>
            <a:ext cx="4036129" cy="383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使用熵，函数有个“鼓包”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使得子节点的平均熵少于父节点的熵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从而产生信息增益，使得分裂可以继续</a:t>
            </a:r>
            <a:endParaRPr lang="en-US" altLang="zh-CN" sz="28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7675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857250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0021" y="1169550"/>
            <a:ext cx="3976625" cy="3187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实际中，常使用基尼指数做分裂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其函数类似于熵</a:t>
            </a:r>
            <a:r>
              <a:rPr lang="en-US" altLang="zh-CN" sz="2800" b="1" dirty="0">
                <a:latin typeface="Trebuchet MS"/>
                <a:cs typeface="Trebuchet MS"/>
              </a:rPr>
              <a:t>---</a:t>
            </a:r>
            <a:r>
              <a:rPr lang="zh-CN" altLang="en-US" sz="2800" b="1" dirty="0">
                <a:latin typeface="Trebuchet MS"/>
                <a:cs typeface="Trebuchet MS"/>
              </a:rPr>
              <a:t>也有“鼓包”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没有对数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5" y="166676"/>
            <a:ext cx="312091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dirty="0"/>
              <a:t>基尼指数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143628" y="3988816"/>
            <a:ext cx="40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1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r>
              <a:rPr spc="-3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0139" y="3988816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0" dirty="0">
                <a:solidFill>
                  <a:srgbClr val="344B5E"/>
                </a:solidFill>
                <a:latin typeface="Arial"/>
                <a:cs typeface="Arial"/>
              </a:rPr>
              <a:t>1.</a:t>
            </a:r>
            <a:r>
              <a:rPr spc="-39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2190" y="335127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23406" y="3240277"/>
            <a:ext cx="137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200" b="1" dirty="0">
                <a:solidFill>
                  <a:srgbClr val="344B5E"/>
                </a:solidFill>
                <a:latin typeface="Trebuchet MS"/>
                <a:cs typeface="Trebuchet MS"/>
              </a:rPr>
              <a:t>Classification</a:t>
            </a:r>
            <a:r>
              <a:rPr sz="1200" b="1" spc="-10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344B5E"/>
                </a:solidFill>
                <a:latin typeface="Trebuchet MS"/>
                <a:cs typeface="Trebuchet MS"/>
              </a:rPr>
              <a:t>Error  </a:t>
            </a:r>
            <a:r>
              <a:rPr sz="1200" b="1" spc="25" dirty="0">
                <a:solidFill>
                  <a:srgbClr val="344B5E"/>
                </a:solidFill>
                <a:latin typeface="Trebuchet MS"/>
                <a:cs typeface="Trebuchet MS"/>
              </a:rPr>
              <a:t>Cross</a:t>
            </a:r>
            <a:r>
              <a:rPr sz="1200" b="1" spc="-8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rgbClr val="344B5E"/>
                </a:solidFill>
                <a:latin typeface="Trebuchet MS"/>
                <a:cs typeface="Trebuchet MS"/>
              </a:rPr>
              <a:t>Entropy</a:t>
            </a:r>
            <a:endParaRPr sz="1200">
              <a:latin typeface="Trebuchet MS"/>
              <a:cs typeface="Trebuchet MS"/>
            </a:endParaRPr>
          </a:p>
          <a:p>
            <a:pPr marL="12700"/>
            <a:r>
              <a:rPr sz="1200" b="1" dirty="0">
                <a:solidFill>
                  <a:srgbClr val="344B5E"/>
                </a:solidFill>
                <a:latin typeface="Trebuchet MS"/>
                <a:cs typeface="Trebuchet MS"/>
              </a:rPr>
              <a:t>Gini</a:t>
            </a:r>
            <a:r>
              <a:rPr sz="1200" b="1" spc="-9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rgbClr val="344B5E"/>
                </a:solidFill>
                <a:latin typeface="Trebuchet MS"/>
                <a:cs typeface="Trebuchet MS"/>
              </a:rPr>
              <a:t>Index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4716" y="2401274"/>
            <a:ext cx="276999" cy="760849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spc="160" dirty="0">
                <a:solidFill>
                  <a:srgbClr val="344B5E"/>
                </a:solidFill>
                <a:latin typeface="Trebuchet MS"/>
                <a:cs typeface="Trebuchet MS"/>
              </a:rPr>
              <a:t>Error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6954" y="1835023"/>
            <a:ext cx="3263265" cy="2097405"/>
          </a:xfrm>
          <a:custGeom>
            <a:avLst/>
            <a:gdLst/>
            <a:ahLst/>
            <a:cxnLst/>
            <a:rect l="l" t="t" r="r" b="b"/>
            <a:pathLst>
              <a:path w="3263265" h="2097405">
                <a:moveTo>
                  <a:pt x="0" y="2063877"/>
                </a:moveTo>
                <a:lnTo>
                  <a:pt x="7473" y="2016908"/>
                </a:lnTo>
                <a:lnTo>
                  <a:pt x="15188" y="1969853"/>
                </a:lnTo>
                <a:lnTo>
                  <a:pt x="23373" y="1922613"/>
                </a:lnTo>
                <a:lnTo>
                  <a:pt x="32257" y="1875091"/>
                </a:lnTo>
                <a:lnTo>
                  <a:pt x="42071" y="1827188"/>
                </a:lnTo>
                <a:lnTo>
                  <a:pt x="53042" y="1778805"/>
                </a:lnTo>
                <a:lnTo>
                  <a:pt x="65400" y="1729845"/>
                </a:lnTo>
                <a:lnTo>
                  <a:pt x="79375" y="1680209"/>
                </a:lnTo>
                <a:lnTo>
                  <a:pt x="93223" y="1635335"/>
                </a:lnTo>
                <a:lnTo>
                  <a:pt x="108212" y="1589787"/>
                </a:lnTo>
                <a:lnTo>
                  <a:pt x="124262" y="1543699"/>
                </a:lnTo>
                <a:lnTo>
                  <a:pt x="141290" y="1497206"/>
                </a:lnTo>
                <a:lnTo>
                  <a:pt x="159215" y="1450444"/>
                </a:lnTo>
                <a:lnTo>
                  <a:pt x="177955" y="1403547"/>
                </a:lnTo>
                <a:lnTo>
                  <a:pt x="197429" y="1356650"/>
                </a:lnTo>
                <a:lnTo>
                  <a:pt x="217555" y="1309888"/>
                </a:lnTo>
                <a:lnTo>
                  <a:pt x="238251" y="1263395"/>
                </a:lnTo>
                <a:lnTo>
                  <a:pt x="260121" y="1216176"/>
                </a:lnTo>
                <a:lnTo>
                  <a:pt x="283547" y="1167596"/>
                </a:lnTo>
                <a:lnTo>
                  <a:pt x="308120" y="1118338"/>
                </a:lnTo>
                <a:lnTo>
                  <a:pt x="333430" y="1069083"/>
                </a:lnTo>
                <a:lnTo>
                  <a:pt x="359067" y="1020513"/>
                </a:lnTo>
                <a:lnTo>
                  <a:pt x="384621" y="973309"/>
                </a:lnTo>
                <a:lnTo>
                  <a:pt x="409683" y="928152"/>
                </a:lnTo>
                <a:lnTo>
                  <a:pt x="433843" y="885725"/>
                </a:lnTo>
                <a:lnTo>
                  <a:pt x="456692" y="846709"/>
                </a:lnTo>
                <a:lnTo>
                  <a:pt x="489225" y="794312"/>
                </a:lnTo>
                <a:lnTo>
                  <a:pt x="520657" y="747705"/>
                </a:lnTo>
                <a:lnTo>
                  <a:pt x="550989" y="705691"/>
                </a:lnTo>
                <a:lnTo>
                  <a:pt x="580220" y="667074"/>
                </a:lnTo>
                <a:lnTo>
                  <a:pt x="608351" y="630659"/>
                </a:lnTo>
                <a:lnTo>
                  <a:pt x="635381" y="595249"/>
                </a:lnTo>
                <a:lnTo>
                  <a:pt x="671841" y="546556"/>
                </a:lnTo>
                <a:lnTo>
                  <a:pt x="704469" y="503936"/>
                </a:lnTo>
                <a:lnTo>
                  <a:pt x="737286" y="463982"/>
                </a:lnTo>
                <a:lnTo>
                  <a:pt x="774319" y="423290"/>
                </a:lnTo>
                <a:lnTo>
                  <a:pt x="806220" y="390415"/>
                </a:lnTo>
                <a:lnTo>
                  <a:pt x="838481" y="358557"/>
                </a:lnTo>
                <a:lnTo>
                  <a:pt x="873321" y="326602"/>
                </a:lnTo>
                <a:lnTo>
                  <a:pt x="912958" y="293434"/>
                </a:lnTo>
                <a:lnTo>
                  <a:pt x="959612" y="257937"/>
                </a:lnTo>
                <a:lnTo>
                  <a:pt x="993416" y="233168"/>
                </a:lnTo>
                <a:lnTo>
                  <a:pt x="1030616" y="205904"/>
                </a:lnTo>
                <a:lnTo>
                  <a:pt x="1070478" y="177268"/>
                </a:lnTo>
                <a:lnTo>
                  <a:pt x="1112265" y="148383"/>
                </a:lnTo>
                <a:lnTo>
                  <a:pt x="1155244" y="120373"/>
                </a:lnTo>
                <a:lnTo>
                  <a:pt x="1198677" y="94362"/>
                </a:lnTo>
                <a:lnTo>
                  <a:pt x="1241831" y="71474"/>
                </a:lnTo>
                <a:lnTo>
                  <a:pt x="1283970" y="52831"/>
                </a:lnTo>
                <a:lnTo>
                  <a:pt x="1331513" y="36329"/>
                </a:lnTo>
                <a:lnTo>
                  <a:pt x="1379473" y="23385"/>
                </a:lnTo>
                <a:lnTo>
                  <a:pt x="1427734" y="13656"/>
                </a:lnTo>
                <a:lnTo>
                  <a:pt x="1476185" y="6798"/>
                </a:lnTo>
                <a:lnTo>
                  <a:pt x="1524710" y="2465"/>
                </a:lnTo>
                <a:lnTo>
                  <a:pt x="1573198" y="313"/>
                </a:lnTo>
                <a:lnTo>
                  <a:pt x="1621536" y="0"/>
                </a:lnTo>
                <a:lnTo>
                  <a:pt x="1669873" y="1412"/>
                </a:lnTo>
                <a:lnTo>
                  <a:pt x="1718361" y="4896"/>
                </a:lnTo>
                <a:lnTo>
                  <a:pt x="1766886" y="10623"/>
                </a:lnTo>
                <a:lnTo>
                  <a:pt x="1815337" y="18767"/>
                </a:lnTo>
                <a:lnTo>
                  <a:pt x="1863598" y="29502"/>
                </a:lnTo>
                <a:lnTo>
                  <a:pt x="1911558" y="43000"/>
                </a:lnTo>
                <a:lnTo>
                  <a:pt x="1959102" y="59436"/>
                </a:lnTo>
                <a:lnTo>
                  <a:pt x="2007373" y="80022"/>
                </a:lnTo>
                <a:lnTo>
                  <a:pt x="2056926" y="105010"/>
                </a:lnTo>
                <a:lnTo>
                  <a:pt x="2106602" y="133124"/>
                </a:lnTo>
                <a:lnTo>
                  <a:pt x="2155240" y="163088"/>
                </a:lnTo>
                <a:lnTo>
                  <a:pt x="2201681" y="193628"/>
                </a:lnTo>
                <a:lnTo>
                  <a:pt x="2244765" y="223468"/>
                </a:lnTo>
                <a:lnTo>
                  <a:pt x="2283332" y="251332"/>
                </a:lnTo>
                <a:lnTo>
                  <a:pt x="2329019" y="288106"/>
                </a:lnTo>
                <a:lnTo>
                  <a:pt x="2367189" y="324354"/>
                </a:lnTo>
                <a:lnTo>
                  <a:pt x="2400385" y="360073"/>
                </a:lnTo>
                <a:lnTo>
                  <a:pt x="2431148" y="395255"/>
                </a:lnTo>
                <a:lnTo>
                  <a:pt x="2462022" y="429894"/>
                </a:lnTo>
                <a:lnTo>
                  <a:pt x="2498645" y="470179"/>
                </a:lnTo>
                <a:lnTo>
                  <a:pt x="2531554" y="508047"/>
                </a:lnTo>
                <a:lnTo>
                  <a:pt x="2564463" y="548177"/>
                </a:lnTo>
                <a:lnTo>
                  <a:pt x="2601087" y="595249"/>
                </a:lnTo>
                <a:lnTo>
                  <a:pt x="2627958" y="630182"/>
                </a:lnTo>
                <a:lnTo>
                  <a:pt x="2655739" y="666312"/>
                </a:lnTo>
                <a:lnTo>
                  <a:pt x="2684621" y="704834"/>
                </a:lnTo>
                <a:lnTo>
                  <a:pt x="2714794" y="746943"/>
                </a:lnTo>
                <a:lnTo>
                  <a:pt x="2746449" y="793836"/>
                </a:lnTo>
                <a:lnTo>
                  <a:pt x="2779776" y="846709"/>
                </a:lnTo>
                <a:lnTo>
                  <a:pt x="2801168" y="882063"/>
                </a:lnTo>
                <a:lnTo>
                  <a:pt x="2824069" y="920345"/>
                </a:lnTo>
                <a:lnTo>
                  <a:pt x="2848062" y="961038"/>
                </a:lnTo>
                <a:lnTo>
                  <a:pt x="2872727" y="1003626"/>
                </a:lnTo>
                <a:lnTo>
                  <a:pt x="2897647" y="1047591"/>
                </a:lnTo>
                <a:lnTo>
                  <a:pt x="2922404" y="1092417"/>
                </a:lnTo>
                <a:lnTo>
                  <a:pt x="2946578" y="1137588"/>
                </a:lnTo>
                <a:lnTo>
                  <a:pt x="2969751" y="1182586"/>
                </a:lnTo>
                <a:lnTo>
                  <a:pt x="2991506" y="1226895"/>
                </a:lnTo>
                <a:lnTo>
                  <a:pt x="3011424" y="1270000"/>
                </a:lnTo>
                <a:lnTo>
                  <a:pt x="3031592" y="1317145"/>
                </a:lnTo>
                <a:lnTo>
                  <a:pt x="3050315" y="1364461"/>
                </a:lnTo>
                <a:lnTo>
                  <a:pt x="3067783" y="1411863"/>
                </a:lnTo>
                <a:lnTo>
                  <a:pt x="3084189" y="1459269"/>
                </a:lnTo>
                <a:lnTo>
                  <a:pt x="3099722" y="1506594"/>
                </a:lnTo>
                <a:lnTo>
                  <a:pt x="3114576" y="1553755"/>
                </a:lnTo>
                <a:lnTo>
                  <a:pt x="3128940" y="1600668"/>
                </a:lnTo>
                <a:lnTo>
                  <a:pt x="3143006" y="1647250"/>
                </a:lnTo>
                <a:lnTo>
                  <a:pt x="3156966" y="1693418"/>
                </a:lnTo>
                <a:lnTo>
                  <a:pt x="3191196" y="1814593"/>
                </a:lnTo>
                <a:lnTo>
                  <a:pt x="3225641" y="1946830"/>
                </a:lnTo>
                <a:lnTo>
                  <a:pt x="3252227" y="2053230"/>
                </a:lnTo>
                <a:lnTo>
                  <a:pt x="3262884" y="2096896"/>
                </a:lnTo>
              </a:path>
            </a:pathLst>
          </a:custGeom>
          <a:ln w="25908">
            <a:solidFill>
              <a:srgbClr val="7195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2190" y="3540251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25908">
            <a:solidFill>
              <a:srgbClr val="7195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3905" y="1860804"/>
            <a:ext cx="3266440" cy="2097405"/>
          </a:xfrm>
          <a:custGeom>
            <a:avLst/>
            <a:gdLst/>
            <a:ahLst/>
            <a:cxnLst/>
            <a:rect l="l" t="t" r="r" b="b"/>
            <a:pathLst>
              <a:path w="3266440" h="2097405">
                <a:moveTo>
                  <a:pt x="0" y="2083816"/>
                </a:moveTo>
                <a:lnTo>
                  <a:pt x="26922" y="2050917"/>
                </a:lnTo>
                <a:lnTo>
                  <a:pt x="58706" y="2010904"/>
                </a:lnTo>
                <a:lnTo>
                  <a:pt x="101295" y="1956990"/>
                </a:lnTo>
                <a:lnTo>
                  <a:pt x="126309" y="1925245"/>
                </a:lnTo>
                <a:lnTo>
                  <a:pt x="153628" y="1890534"/>
                </a:lnTo>
                <a:lnTo>
                  <a:pt x="183118" y="1853027"/>
                </a:lnTo>
                <a:lnTo>
                  <a:pt x="214647" y="1812893"/>
                </a:lnTo>
                <a:lnTo>
                  <a:pt x="248083" y="1770302"/>
                </a:lnTo>
                <a:lnTo>
                  <a:pt x="283293" y="1725425"/>
                </a:lnTo>
                <a:lnTo>
                  <a:pt x="320145" y="1678429"/>
                </a:lnTo>
                <a:lnTo>
                  <a:pt x="358508" y="1629486"/>
                </a:lnTo>
                <a:lnTo>
                  <a:pt x="398247" y="1578765"/>
                </a:lnTo>
                <a:lnTo>
                  <a:pt x="439232" y="1526435"/>
                </a:lnTo>
                <a:lnTo>
                  <a:pt x="481329" y="1472667"/>
                </a:lnTo>
                <a:lnTo>
                  <a:pt x="524407" y="1417629"/>
                </a:lnTo>
                <a:lnTo>
                  <a:pt x="568332" y="1361492"/>
                </a:lnTo>
                <a:lnTo>
                  <a:pt x="612973" y="1304425"/>
                </a:lnTo>
                <a:lnTo>
                  <a:pt x="658198" y="1246599"/>
                </a:lnTo>
                <a:lnTo>
                  <a:pt x="703873" y="1188181"/>
                </a:lnTo>
                <a:lnTo>
                  <a:pt x="749867" y="1129344"/>
                </a:lnTo>
                <a:lnTo>
                  <a:pt x="796047" y="1070255"/>
                </a:lnTo>
                <a:lnTo>
                  <a:pt x="842281" y="1011085"/>
                </a:lnTo>
                <a:lnTo>
                  <a:pt x="888436" y="952003"/>
                </a:lnTo>
                <a:lnTo>
                  <a:pt x="934381" y="893179"/>
                </a:lnTo>
                <a:lnTo>
                  <a:pt x="979982" y="834783"/>
                </a:lnTo>
                <a:lnTo>
                  <a:pt x="1025107" y="776985"/>
                </a:lnTo>
                <a:lnTo>
                  <a:pt x="1069625" y="719953"/>
                </a:lnTo>
                <a:lnTo>
                  <a:pt x="1113403" y="663858"/>
                </a:lnTo>
                <a:lnTo>
                  <a:pt x="1156307" y="608870"/>
                </a:lnTo>
                <a:lnTo>
                  <a:pt x="1198207" y="555158"/>
                </a:lnTo>
                <a:lnTo>
                  <a:pt x="1238970" y="502892"/>
                </a:lnTo>
                <a:lnTo>
                  <a:pt x="1278462" y="452241"/>
                </a:lnTo>
                <a:lnTo>
                  <a:pt x="1316553" y="403376"/>
                </a:lnTo>
                <a:lnTo>
                  <a:pt x="1353109" y="356465"/>
                </a:lnTo>
                <a:lnTo>
                  <a:pt x="1387999" y="311679"/>
                </a:lnTo>
                <a:lnTo>
                  <a:pt x="1421089" y="269187"/>
                </a:lnTo>
                <a:lnTo>
                  <a:pt x="1452248" y="229159"/>
                </a:lnTo>
                <a:lnTo>
                  <a:pt x="1481343" y="191765"/>
                </a:lnTo>
                <a:lnTo>
                  <a:pt x="1508242" y="157173"/>
                </a:lnTo>
                <a:lnTo>
                  <a:pt x="1532812" y="125555"/>
                </a:lnTo>
                <a:lnTo>
                  <a:pt x="1574437" y="71917"/>
                </a:lnTo>
                <a:lnTo>
                  <a:pt x="1605160" y="32206"/>
                </a:lnTo>
                <a:lnTo>
                  <a:pt x="1628486" y="1725"/>
                </a:lnTo>
                <a:lnTo>
                  <a:pt x="1629664" y="0"/>
                </a:lnTo>
                <a:lnTo>
                  <a:pt x="1886723" y="325838"/>
                </a:lnTo>
                <a:lnTo>
                  <a:pt x="2449036" y="1046892"/>
                </a:lnTo>
                <a:lnTo>
                  <a:pt x="3010729" y="1768756"/>
                </a:lnTo>
                <a:lnTo>
                  <a:pt x="3265932" y="209702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1141" y="1720597"/>
            <a:ext cx="78105" cy="2224405"/>
          </a:xfrm>
          <a:custGeom>
            <a:avLst/>
            <a:gdLst/>
            <a:ahLst/>
            <a:cxnLst/>
            <a:rect l="l" t="t" r="r" b="b"/>
            <a:pathLst>
              <a:path w="78104" h="2224405">
                <a:moveTo>
                  <a:pt x="51815" y="64769"/>
                </a:moveTo>
                <a:lnTo>
                  <a:pt x="25908" y="64769"/>
                </a:lnTo>
                <a:lnTo>
                  <a:pt x="25908" y="2224278"/>
                </a:lnTo>
                <a:lnTo>
                  <a:pt x="51815" y="2224278"/>
                </a:lnTo>
                <a:lnTo>
                  <a:pt x="51815" y="64769"/>
                </a:lnTo>
                <a:close/>
              </a:path>
              <a:path w="78104" h="222440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4" h="2224405">
                <a:moveTo>
                  <a:pt x="71246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0003" y="3906774"/>
            <a:ext cx="3319145" cy="78105"/>
          </a:xfrm>
          <a:custGeom>
            <a:avLst/>
            <a:gdLst/>
            <a:ahLst/>
            <a:cxnLst/>
            <a:rect l="l" t="t" r="r" b="b"/>
            <a:pathLst>
              <a:path w="3319145" h="78105">
                <a:moveTo>
                  <a:pt x="3240913" y="0"/>
                </a:moveTo>
                <a:lnTo>
                  <a:pt x="3240913" y="77724"/>
                </a:lnTo>
                <a:lnTo>
                  <a:pt x="3292729" y="51815"/>
                </a:lnTo>
                <a:lnTo>
                  <a:pt x="3253867" y="51815"/>
                </a:lnTo>
                <a:lnTo>
                  <a:pt x="3253867" y="25907"/>
                </a:lnTo>
                <a:lnTo>
                  <a:pt x="3292729" y="25907"/>
                </a:lnTo>
                <a:lnTo>
                  <a:pt x="3240913" y="0"/>
                </a:lnTo>
                <a:close/>
              </a:path>
              <a:path w="3319145" h="78105">
                <a:moveTo>
                  <a:pt x="3240913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40913" y="51815"/>
                </a:lnTo>
                <a:lnTo>
                  <a:pt x="3240913" y="25907"/>
                </a:lnTo>
                <a:close/>
              </a:path>
              <a:path w="3319145" h="78105">
                <a:moveTo>
                  <a:pt x="3292729" y="25907"/>
                </a:moveTo>
                <a:lnTo>
                  <a:pt x="3253867" y="25907"/>
                </a:lnTo>
                <a:lnTo>
                  <a:pt x="3253867" y="51815"/>
                </a:lnTo>
                <a:lnTo>
                  <a:pt x="3292729" y="51815"/>
                </a:lnTo>
                <a:lnTo>
                  <a:pt x="3318637" y="38862"/>
                </a:lnTo>
                <a:lnTo>
                  <a:pt x="3292729" y="2590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0002" y="1827275"/>
            <a:ext cx="3260090" cy="2118360"/>
          </a:xfrm>
          <a:custGeom>
            <a:avLst/>
            <a:gdLst/>
            <a:ahLst/>
            <a:cxnLst/>
            <a:rect l="l" t="t" r="r" b="b"/>
            <a:pathLst>
              <a:path w="3260090" h="2118360">
                <a:moveTo>
                  <a:pt x="0" y="2085213"/>
                </a:moveTo>
                <a:lnTo>
                  <a:pt x="21082" y="2034547"/>
                </a:lnTo>
                <a:lnTo>
                  <a:pt x="42167" y="1983922"/>
                </a:lnTo>
                <a:lnTo>
                  <a:pt x="63257" y="1933380"/>
                </a:lnTo>
                <a:lnTo>
                  <a:pt x="84355" y="1882960"/>
                </a:lnTo>
                <a:lnTo>
                  <a:pt x="105463" y="1832703"/>
                </a:lnTo>
                <a:lnTo>
                  <a:pt x="126583" y="1782648"/>
                </a:lnTo>
                <a:lnTo>
                  <a:pt x="147720" y="1732838"/>
                </a:lnTo>
                <a:lnTo>
                  <a:pt x="168874" y="1683311"/>
                </a:lnTo>
                <a:lnTo>
                  <a:pt x="190048" y="1634108"/>
                </a:lnTo>
                <a:lnTo>
                  <a:pt x="211245" y="1585271"/>
                </a:lnTo>
                <a:lnTo>
                  <a:pt x="232468" y="1536839"/>
                </a:lnTo>
                <a:lnTo>
                  <a:pt x="253719" y="1488852"/>
                </a:lnTo>
                <a:lnTo>
                  <a:pt x="275001" y="1441351"/>
                </a:lnTo>
                <a:lnTo>
                  <a:pt x="296316" y="1394377"/>
                </a:lnTo>
                <a:lnTo>
                  <a:pt x="317667" y="1347970"/>
                </a:lnTo>
                <a:lnTo>
                  <a:pt x="339056" y="1302170"/>
                </a:lnTo>
                <a:lnTo>
                  <a:pt x="360486" y="1257017"/>
                </a:lnTo>
                <a:lnTo>
                  <a:pt x="381959" y="1212553"/>
                </a:lnTo>
                <a:lnTo>
                  <a:pt x="403478" y="1168818"/>
                </a:lnTo>
                <a:lnTo>
                  <a:pt x="425046" y="1125851"/>
                </a:lnTo>
                <a:lnTo>
                  <a:pt x="446665" y="1083694"/>
                </a:lnTo>
                <a:lnTo>
                  <a:pt x="468338" y="1042386"/>
                </a:lnTo>
                <a:lnTo>
                  <a:pt x="490067" y="1001969"/>
                </a:lnTo>
                <a:lnTo>
                  <a:pt x="511854" y="962482"/>
                </a:lnTo>
                <a:lnTo>
                  <a:pt x="533703" y="923967"/>
                </a:lnTo>
                <a:lnTo>
                  <a:pt x="555616" y="886463"/>
                </a:lnTo>
                <a:lnTo>
                  <a:pt x="577596" y="850011"/>
                </a:lnTo>
                <a:lnTo>
                  <a:pt x="609210" y="799678"/>
                </a:lnTo>
                <a:lnTo>
                  <a:pt x="641425" y="750757"/>
                </a:lnTo>
                <a:lnTo>
                  <a:pt x="674146" y="703258"/>
                </a:lnTo>
                <a:lnTo>
                  <a:pt x="707277" y="657192"/>
                </a:lnTo>
                <a:lnTo>
                  <a:pt x="740723" y="612572"/>
                </a:lnTo>
                <a:lnTo>
                  <a:pt x="774387" y="569409"/>
                </a:lnTo>
                <a:lnTo>
                  <a:pt x="808174" y="527714"/>
                </a:lnTo>
                <a:lnTo>
                  <a:pt x="841990" y="487498"/>
                </a:lnTo>
                <a:lnTo>
                  <a:pt x="875737" y="448774"/>
                </a:lnTo>
                <a:lnTo>
                  <a:pt x="909321" y="411551"/>
                </a:lnTo>
                <a:lnTo>
                  <a:pt x="942647" y="375843"/>
                </a:lnTo>
                <a:lnTo>
                  <a:pt x="975617" y="341660"/>
                </a:lnTo>
                <a:lnTo>
                  <a:pt x="1008138" y="309014"/>
                </a:lnTo>
                <a:lnTo>
                  <a:pt x="1040114" y="277916"/>
                </a:lnTo>
                <a:lnTo>
                  <a:pt x="1071448" y="248377"/>
                </a:lnTo>
                <a:lnTo>
                  <a:pt x="1102046" y="220410"/>
                </a:lnTo>
                <a:lnTo>
                  <a:pt x="1131812" y="194025"/>
                </a:lnTo>
                <a:lnTo>
                  <a:pt x="1188466" y="146050"/>
                </a:lnTo>
                <a:lnTo>
                  <a:pt x="1243758" y="103746"/>
                </a:lnTo>
                <a:lnTo>
                  <a:pt x="1295117" y="70510"/>
                </a:lnTo>
                <a:lnTo>
                  <a:pt x="1343363" y="45249"/>
                </a:lnTo>
                <a:lnTo>
                  <a:pt x="1389314" y="26872"/>
                </a:lnTo>
                <a:lnTo>
                  <a:pt x="1433787" y="14285"/>
                </a:lnTo>
                <a:lnTo>
                  <a:pt x="1477602" y="6397"/>
                </a:lnTo>
                <a:lnTo>
                  <a:pt x="1521577" y="2114"/>
                </a:lnTo>
                <a:lnTo>
                  <a:pt x="1566530" y="346"/>
                </a:lnTo>
                <a:lnTo>
                  <a:pt x="1613280" y="0"/>
                </a:lnTo>
                <a:lnTo>
                  <a:pt x="1662127" y="2604"/>
                </a:lnTo>
                <a:lnTo>
                  <a:pt x="1712339" y="10017"/>
                </a:lnTo>
                <a:lnTo>
                  <a:pt x="1763315" y="21637"/>
                </a:lnTo>
                <a:lnTo>
                  <a:pt x="1814453" y="36863"/>
                </a:lnTo>
                <a:lnTo>
                  <a:pt x="1865154" y="55094"/>
                </a:lnTo>
                <a:lnTo>
                  <a:pt x="1914816" y="75729"/>
                </a:lnTo>
                <a:lnTo>
                  <a:pt x="1962838" y="98168"/>
                </a:lnTo>
                <a:lnTo>
                  <a:pt x="2008619" y="121808"/>
                </a:lnTo>
                <a:lnTo>
                  <a:pt x="2051557" y="146050"/>
                </a:lnTo>
                <a:lnTo>
                  <a:pt x="2096008" y="174754"/>
                </a:lnTo>
                <a:lnTo>
                  <a:pt x="2137034" y="205926"/>
                </a:lnTo>
                <a:lnTo>
                  <a:pt x="2175450" y="239450"/>
                </a:lnTo>
                <a:lnTo>
                  <a:pt x="2212070" y="275209"/>
                </a:lnTo>
                <a:lnTo>
                  <a:pt x="2247707" y="313087"/>
                </a:lnTo>
                <a:lnTo>
                  <a:pt x="2283176" y="352968"/>
                </a:lnTo>
                <a:lnTo>
                  <a:pt x="2319291" y="394737"/>
                </a:lnTo>
                <a:lnTo>
                  <a:pt x="2356866" y="438276"/>
                </a:lnTo>
                <a:lnTo>
                  <a:pt x="2388183" y="474987"/>
                </a:lnTo>
                <a:lnTo>
                  <a:pt x="2420163" y="513788"/>
                </a:lnTo>
                <a:lnTo>
                  <a:pt x="2452549" y="554321"/>
                </a:lnTo>
                <a:lnTo>
                  <a:pt x="2485083" y="596230"/>
                </a:lnTo>
                <a:lnTo>
                  <a:pt x="2517505" y="639159"/>
                </a:lnTo>
                <a:lnTo>
                  <a:pt x="2549557" y="682750"/>
                </a:lnTo>
                <a:lnTo>
                  <a:pt x="2580982" y="726649"/>
                </a:lnTo>
                <a:lnTo>
                  <a:pt x="2611520" y="770496"/>
                </a:lnTo>
                <a:lnTo>
                  <a:pt x="2640914" y="813937"/>
                </a:lnTo>
                <a:lnTo>
                  <a:pt x="2668904" y="856614"/>
                </a:lnTo>
                <a:lnTo>
                  <a:pt x="2694820" y="897001"/>
                </a:lnTo>
                <a:lnTo>
                  <a:pt x="2718495" y="934618"/>
                </a:lnTo>
                <a:lnTo>
                  <a:pt x="2740548" y="970680"/>
                </a:lnTo>
                <a:lnTo>
                  <a:pt x="2761594" y="1006403"/>
                </a:lnTo>
                <a:lnTo>
                  <a:pt x="2782252" y="1043003"/>
                </a:lnTo>
                <a:lnTo>
                  <a:pt x="2803138" y="1081694"/>
                </a:lnTo>
                <a:lnTo>
                  <a:pt x="2824871" y="1123692"/>
                </a:lnTo>
                <a:lnTo>
                  <a:pt x="2848066" y="1170213"/>
                </a:lnTo>
                <a:lnTo>
                  <a:pt x="2873341" y="1222472"/>
                </a:lnTo>
                <a:lnTo>
                  <a:pt x="2901315" y="1281684"/>
                </a:lnTo>
                <a:lnTo>
                  <a:pt x="2998856" y="1501086"/>
                </a:lnTo>
                <a:lnTo>
                  <a:pt x="3117484" y="1778841"/>
                </a:lnTo>
                <a:lnTo>
                  <a:pt x="3217658" y="2017186"/>
                </a:lnTo>
                <a:lnTo>
                  <a:pt x="3259836" y="211836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2190" y="371856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22822" y="3988817"/>
            <a:ext cx="1520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7010" algn="ctr">
              <a:spcBef>
                <a:spcPts val="100"/>
              </a:spcBef>
            </a:pPr>
            <a:r>
              <a:rPr spc="50" dirty="0">
                <a:solidFill>
                  <a:srgbClr val="344B5E"/>
                </a:solidFill>
                <a:latin typeface="Arial"/>
                <a:cs typeface="Arial"/>
              </a:rPr>
              <a:t>0.</a:t>
            </a:r>
            <a:r>
              <a:rPr spc="-3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dirty="0">
              <a:latin typeface="Arial"/>
              <a:cs typeface="Arial"/>
            </a:endParaRPr>
          </a:p>
          <a:p>
            <a:pPr marR="210185" algn="ctr"/>
            <a:r>
              <a:rPr b="1" spc="110" dirty="0">
                <a:solidFill>
                  <a:srgbClr val="344B5E"/>
                </a:solidFill>
                <a:latin typeface="Trebuchet MS"/>
                <a:cs typeface="Trebuchet MS"/>
              </a:rPr>
              <a:t>Purity</a:t>
            </a:r>
            <a:endParaRPr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106ABD3-0A42-4C86-AE41-2801AEBF70B1}"/>
                  </a:ext>
                </a:extLst>
              </p:cNvPr>
              <p:cNvSpPr txBox="1"/>
              <p:nvPr/>
            </p:nvSpPr>
            <p:spPr>
              <a:xfrm>
                <a:off x="4724400" y="4734804"/>
                <a:ext cx="4419600" cy="760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106ABD3-0A42-4C86-AE41-2801AEBF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734804"/>
                <a:ext cx="4419600" cy="76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410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9789" y="1925321"/>
            <a:ext cx="3722692" cy="316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问题：决策树容易</a:t>
            </a:r>
            <a:r>
              <a:rPr lang="zh-CN" altLang="en-US" sz="2800" b="1" dirty="0">
                <a:solidFill>
                  <a:srgbClr val="0000FF"/>
                </a:solidFill>
                <a:latin typeface="Trebuchet MS"/>
                <a:cs typeface="Trebuchet MS"/>
              </a:rPr>
              <a:t>过拟合</a:t>
            </a:r>
            <a:endParaRPr sz="2800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299085" marR="278130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数据微小的变化能对预测结果产生较大的影响 </a:t>
            </a:r>
            <a:r>
              <a:rPr lang="en-US" altLang="zh-CN" sz="2800" b="1" dirty="0">
                <a:latin typeface="Trebuchet MS"/>
                <a:cs typeface="Trebuchet MS"/>
              </a:rPr>
              <a:t>--- </a:t>
            </a:r>
            <a:r>
              <a:rPr lang="zh-CN" altLang="en-US" sz="2800" b="1" dirty="0">
                <a:solidFill>
                  <a:srgbClr val="FF0000"/>
                </a:solidFill>
                <a:latin typeface="Trebuchet MS"/>
                <a:cs typeface="Trebuchet MS"/>
              </a:rPr>
              <a:t>高方差</a:t>
            </a:r>
            <a:endParaRPr sz="28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1233" y="2583688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5885" y="2583688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346" y="3323971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40" h="553085">
                <a:moveTo>
                  <a:pt x="28473" y="428498"/>
                </a:moveTo>
                <a:lnTo>
                  <a:pt x="0" y="553085"/>
                </a:lnTo>
                <a:lnTo>
                  <a:pt x="116751" y="501142"/>
                </a:lnTo>
                <a:lnTo>
                  <a:pt x="105176" y="491617"/>
                </a:lnTo>
                <a:lnTo>
                  <a:pt x="75222" y="491617"/>
                </a:lnTo>
                <a:lnTo>
                  <a:pt x="45796" y="467360"/>
                </a:lnTo>
                <a:lnTo>
                  <a:pt x="57867" y="452686"/>
                </a:lnTo>
                <a:lnTo>
                  <a:pt x="28473" y="428498"/>
                </a:lnTo>
                <a:close/>
              </a:path>
              <a:path w="459740" h="553085">
                <a:moveTo>
                  <a:pt x="57867" y="452686"/>
                </a:moveTo>
                <a:lnTo>
                  <a:pt x="45796" y="467360"/>
                </a:lnTo>
                <a:lnTo>
                  <a:pt x="75222" y="491617"/>
                </a:lnTo>
                <a:lnTo>
                  <a:pt x="87312" y="476917"/>
                </a:lnTo>
                <a:lnTo>
                  <a:pt x="57867" y="452686"/>
                </a:lnTo>
                <a:close/>
              </a:path>
              <a:path w="459740" h="553085">
                <a:moveTo>
                  <a:pt x="87312" y="476917"/>
                </a:moveTo>
                <a:lnTo>
                  <a:pt x="75222" y="491617"/>
                </a:lnTo>
                <a:lnTo>
                  <a:pt x="105176" y="491617"/>
                </a:lnTo>
                <a:lnTo>
                  <a:pt x="87312" y="476917"/>
                </a:lnTo>
                <a:close/>
              </a:path>
              <a:path w="459740" h="553085">
                <a:moveTo>
                  <a:pt x="430275" y="0"/>
                </a:moveTo>
                <a:lnTo>
                  <a:pt x="57867" y="452686"/>
                </a:lnTo>
                <a:lnTo>
                  <a:pt x="87312" y="476917"/>
                </a:lnTo>
                <a:lnTo>
                  <a:pt x="459740" y="24130"/>
                </a:lnTo>
                <a:lnTo>
                  <a:pt x="43027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3622" y="3323971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371035" y="476702"/>
                </a:moveTo>
                <a:lnTo>
                  <a:pt x="341503" y="500888"/>
                </a:lnTo>
                <a:lnTo>
                  <a:pt x="458216" y="553085"/>
                </a:lnTo>
                <a:lnTo>
                  <a:pt x="444214" y="491490"/>
                </a:lnTo>
                <a:lnTo>
                  <a:pt x="383159" y="491490"/>
                </a:lnTo>
                <a:lnTo>
                  <a:pt x="371035" y="476702"/>
                </a:lnTo>
                <a:close/>
              </a:path>
              <a:path w="458469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90"/>
                </a:lnTo>
                <a:lnTo>
                  <a:pt x="412622" y="467360"/>
                </a:lnTo>
                <a:lnTo>
                  <a:pt x="400499" y="452572"/>
                </a:lnTo>
                <a:close/>
              </a:path>
              <a:path w="458469" h="553085">
                <a:moveTo>
                  <a:pt x="429895" y="428498"/>
                </a:moveTo>
                <a:lnTo>
                  <a:pt x="400499" y="452572"/>
                </a:lnTo>
                <a:lnTo>
                  <a:pt x="412622" y="467360"/>
                </a:lnTo>
                <a:lnTo>
                  <a:pt x="383159" y="491490"/>
                </a:lnTo>
                <a:lnTo>
                  <a:pt x="444214" y="491490"/>
                </a:lnTo>
                <a:lnTo>
                  <a:pt x="429895" y="428498"/>
                </a:lnTo>
                <a:close/>
              </a:path>
              <a:path w="458469" h="553085">
                <a:moveTo>
                  <a:pt x="29464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2794" y="3331592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1545" y="3331592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9533" y="4053968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28448" y="428497"/>
                </a:moveTo>
                <a:lnTo>
                  <a:pt x="0" y="553085"/>
                </a:lnTo>
                <a:lnTo>
                  <a:pt x="116713" y="501141"/>
                </a:lnTo>
                <a:lnTo>
                  <a:pt x="105139" y="491616"/>
                </a:lnTo>
                <a:lnTo>
                  <a:pt x="75184" y="491616"/>
                </a:lnTo>
                <a:lnTo>
                  <a:pt x="45847" y="467359"/>
                </a:lnTo>
                <a:lnTo>
                  <a:pt x="57884" y="452725"/>
                </a:lnTo>
                <a:lnTo>
                  <a:pt x="28448" y="428497"/>
                </a:lnTo>
                <a:close/>
              </a:path>
              <a:path w="459739" h="553085">
                <a:moveTo>
                  <a:pt x="57884" y="452725"/>
                </a:moveTo>
                <a:lnTo>
                  <a:pt x="45847" y="467359"/>
                </a:lnTo>
                <a:lnTo>
                  <a:pt x="75184" y="491616"/>
                </a:lnTo>
                <a:lnTo>
                  <a:pt x="87277" y="476915"/>
                </a:lnTo>
                <a:lnTo>
                  <a:pt x="57884" y="452725"/>
                </a:lnTo>
                <a:close/>
              </a:path>
              <a:path w="459739" h="553085">
                <a:moveTo>
                  <a:pt x="87277" y="476915"/>
                </a:moveTo>
                <a:lnTo>
                  <a:pt x="75184" y="491616"/>
                </a:lnTo>
                <a:lnTo>
                  <a:pt x="105139" y="491616"/>
                </a:lnTo>
                <a:lnTo>
                  <a:pt x="87277" y="476915"/>
                </a:lnTo>
                <a:close/>
              </a:path>
              <a:path w="459739" h="553085">
                <a:moveTo>
                  <a:pt x="430276" y="0"/>
                </a:moveTo>
                <a:lnTo>
                  <a:pt x="57884" y="452725"/>
                </a:lnTo>
                <a:lnTo>
                  <a:pt x="87277" y="476915"/>
                </a:lnTo>
                <a:lnTo>
                  <a:pt x="459740" y="24130"/>
                </a:lnTo>
                <a:lnTo>
                  <a:pt x="43027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9809" y="4053968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70" h="553085">
                <a:moveTo>
                  <a:pt x="371035" y="476702"/>
                </a:moveTo>
                <a:lnTo>
                  <a:pt x="341502" y="500888"/>
                </a:lnTo>
                <a:lnTo>
                  <a:pt x="458215" y="553085"/>
                </a:lnTo>
                <a:lnTo>
                  <a:pt x="444214" y="491489"/>
                </a:lnTo>
                <a:lnTo>
                  <a:pt x="383159" y="491489"/>
                </a:lnTo>
                <a:lnTo>
                  <a:pt x="371035" y="476702"/>
                </a:lnTo>
                <a:close/>
              </a:path>
              <a:path w="458470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89"/>
                </a:lnTo>
                <a:lnTo>
                  <a:pt x="412623" y="467359"/>
                </a:lnTo>
                <a:lnTo>
                  <a:pt x="400499" y="452572"/>
                </a:lnTo>
                <a:close/>
              </a:path>
              <a:path w="458470" h="553085">
                <a:moveTo>
                  <a:pt x="429894" y="428497"/>
                </a:moveTo>
                <a:lnTo>
                  <a:pt x="400499" y="452572"/>
                </a:lnTo>
                <a:lnTo>
                  <a:pt x="412623" y="467359"/>
                </a:lnTo>
                <a:lnTo>
                  <a:pt x="383159" y="491489"/>
                </a:lnTo>
                <a:lnTo>
                  <a:pt x="444214" y="491489"/>
                </a:lnTo>
                <a:lnTo>
                  <a:pt x="429894" y="428497"/>
                </a:lnTo>
                <a:close/>
              </a:path>
              <a:path w="458470" h="553085">
                <a:moveTo>
                  <a:pt x="29463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5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78" y="5416"/>
                </a:lnTo>
                <a:lnTo>
                  <a:pt x="295122" y="20842"/>
                </a:lnTo>
                <a:lnTo>
                  <a:pt x="333181" y="45046"/>
                </a:lnTo>
                <a:lnTo>
                  <a:pt x="364925" y="76795"/>
                </a:lnTo>
                <a:lnTo>
                  <a:pt x="389122" y="114855"/>
                </a:lnTo>
                <a:lnTo>
                  <a:pt x="404542" y="157993"/>
                </a:lnTo>
                <a:lnTo>
                  <a:pt x="409955" y="204978"/>
                </a:lnTo>
                <a:lnTo>
                  <a:pt x="404542" y="251962"/>
                </a:lnTo>
                <a:lnTo>
                  <a:pt x="389122" y="295100"/>
                </a:lnTo>
                <a:lnTo>
                  <a:pt x="364925" y="333160"/>
                </a:lnTo>
                <a:lnTo>
                  <a:pt x="333181" y="364909"/>
                </a:lnTo>
                <a:lnTo>
                  <a:pt x="295122" y="389113"/>
                </a:lnTo>
                <a:lnTo>
                  <a:pt x="251978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1" y="204978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0" y="204978"/>
                </a:moveTo>
                <a:lnTo>
                  <a:pt x="5393" y="157993"/>
                </a:lnTo>
                <a:lnTo>
                  <a:pt x="20758" y="114855"/>
                </a:lnTo>
                <a:lnTo>
                  <a:pt x="44866" y="76795"/>
                </a:lnTo>
                <a:lnTo>
                  <a:pt x="76493" y="45046"/>
                </a:lnTo>
                <a:lnTo>
                  <a:pt x="114411" y="20842"/>
                </a:lnTo>
                <a:lnTo>
                  <a:pt x="157394" y="5416"/>
                </a:lnTo>
                <a:lnTo>
                  <a:pt x="204216" y="0"/>
                </a:lnTo>
                <a:lnTo>
                  <a:pt x="251037" y="5416"/>
                </a:lnTo>
                <a:lnTo>
                  <a:pt x="294020" y="20842"/>
                </a:lnTo>
                <a:lnTo>
                  <a:pt x="331938" y="45046"/>
                </a:lnTo>
                <a:lnTo>
                  <a:pt x="363565" y="76795"/>
                </a:lnTo>
                <a:lnTo>
                  <a:pt x="387673" y="114855"/>
                </a:lnTo>
                <a:lnTo>
                  <a:pt x="403038" y="157993"/>
                </a:lnTo>
                <a:lnTo>
                  <a:pt x="408431" y="204978"/>
                </a:lnTo>
                <a:lnTo>
                  <a:pt x="403038" y="251962"/>
                </a:lnTo>
                <a:lnTo>
                  <a:pt x="387673" y="295100"/>
                </a:lnTo>
                <a:lnTo>
                  <a:pt x="363565" y="333160"/>
                </a:lnTo>
                <a:lnTo>
                  <a:pt x="331938" y="364909"/>
                </a:lnTo>
                <a:lnTo>
                  <a:pt x="294020" y="389113"/>
                </a:lnTo>
                <a:lnTo>
                  <a:pt x="251037" y="404539"/>
                </a:lnTo>
                <a:lnTo>
                  <a:pt x="204216" y="409956"/>
                </a:lnTo>
                <a:lnTo>
                  <a:pt x="157394" y="404539"/>
                </a:lnTo>
                <a:lnTo>
                  <a:pt x="114411" y="389113"/>
                </a:lnTo>
                <a:lnTo>
                  <a:pt x="76493" y="364909"/>
                </a:lnTo>
                <a:lnTo>
                  <a:pt x="44866" y="333160"/>
                </a:lnTo>
                <a:lnTo>
                  <a:pt x="20758" y="295100"/>
                </a:lnTo>
                <a:lnTo>
                  <a:pt x="5393" y="251962"/>
                </a:lnTo>
                <a:lnTo>
                  <a:pt x="0" y="204978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98827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78"/>
                </a:lnTo>
                <a:lnTo>
                  <a:pt x="20842" y="295122"/>
                </a:lnTo>
                <a:lnTo>
                  <a:pt x="45046" y="333181"/>
                </a:lnTo>
                <a:lnTo>
                  <a:pt x="76795" y="364925"/>
                </a:lnTo>
                <a:lnTo>
                  <a:pt x="114855" y="389122"/>
                </a:lnTo>
                <a:lnTo>
                  <a:pt x="157993" y="404542"/>
                </a:lnTo>
                <a:lnTo>
                  <a:pt x="204978" y="409956"/>
                </a:lnTo>
                <a:lnTo>
                  <a:pt x="251962" y="404542"/>
                </a:lnTo>
                <a:lnTo>
                  <a:pt x="295100" y="389122"/>
                </a:lnTo>
                <a:lnTo>
                  <a:pt x="333160" y="364925"/>
                </a:lnTo>
                <a:lnTo>
                  <a:pt x="364909" y="333181"/>
                </a:lnTo>
                <a:lnTo>
                  <a:pt x="389113" y="295122"/>
                </a:lnTo>
                <a:lnTo>
                  <a:pt x="404539" y="251978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98827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78"/>
                </a:lnTo>
                <a:lnTo>
                  <a:pt x="389113" y="295122"/>
                </a:lnTo>
                <a:lnTo>
                  <a:pt x="364909" y="333181"/>
                </a:lnTo>
                <a:lnTo>
                  <a:pt x="333160" y="364925"/>
                </a:lnTo>
                <a:lnTo>
                  <a:pt x="295100" y="389122"/>
                </a:lnTo>
                <a:lnTo>
                  <a:pt x="251962" y="404542"/>
                </a:lnTo>
                <a:lnTo>
                  <a:pt x="204978" y="409956"/>
                </a:lnTo>
                <a:lnTo>
                  <a:pt x="157993" y="404542"/>
                </a:lnTo>
                <a:lnTo>
                  <a:pt x="114855" y="389122"/>
                </a:lnTo>
                <a:lnTo>
                  <a:pt x="76795" y="364925"/>
                </a:lnTo>
                <a:lnTo>
                  <a:pt x="45046" y="333181"/>
                </a:lnTo>
                <a:lnTo>
                  <a:pt x="20842" y="295122"/>
                </a:lnTo>
                <a:lnTo>
                  <a:pt x="5416" y="251978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15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78"/>
                </a:lnTo>
                <a:lnTo>
                  <a:pt x="20842" y="295122"/>
                </a:lnTo>
                <a:lnTo>
                  <a:pt x="45046" y="333181"/>
                </a:lnTo>
                <a:lnTo>
                  <a:pt x="76795" y="364925"/>
                </a:lnTo>
                <a:lnTo>
                  <a:pt x="114855" y="389122"/>
                </a:lnTo>
                <a:lnTo>
                  <a:pt x="157993" y="404542"/>
                </a:lnTo>
                <a:lnTo>
                  <a:pt x="204977" y="409956"/>
                </a:lnTo>
                <a:lnTo>
                  <a:pt x="251962" y="404542"/>
                </a:lnTo>
                <a:lnTo>
                  <a:pt x="295100" y="389122"/>
                </a:lnTo>
                <a:lnTo>
                  <a:pt x="333160" y="364925"/>
                </a:lnTo>
                <a:lnTo>
                  <a:pt x="364909" y="333181"/>
                </a:lnTo>
                <a:lnTo>
                  <a:pt x="389113" y="295122"/>
                </a:lnTo>
                <a:lnTo>
                  <a:pt x="404539" y="251978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0115" y="459028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78"/>
                </a:lnTo>
                <a:lnTo>
                  <a:pt x="389113" y="295122"/>
                </a:lnTo>
                <a:lnTo>
                  <a:pt x="364909" y="333181"/>
                </a:lnTo>
                <a:lnTo>
                  <a:pt x="333160" y="364925"/>
                </a:lnTo>
                <a:lnTo>
                  <a:pt x="295100" y="389122"/>
                </a:lnTo>
                <a:lnTo>
                  <a:pt x="251962" y="404542"/>
                </a:lnTo>
                <a:lnTo>
                  <a:pt x="204977" y="409956"/>
                </a:lnTo>
                <a:lnTo>
                  <a:pt x="157993" y="404542"/>
                </a:lnTo>
                <a:lnTo>
                  <a:pt x="114855" y="389122"/>
                </a:lnTo>
                <a:lnTo>
                  <a:pt x="76795" y="364925"/>
                </a:lnTo>
                <a:lnTo>
                  <a:pt x="45046" y="333181"/>
                </a:lnTo>
                <a:lnTo>
                  <a:pt x="20842" y="295122"/>
                </a:lnTo>
                <a:lnTo>
                  <a:pt x="5416" y="251978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971ABC35-DC13-4682-B552-1C262B94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决策树高方差</a:t>
            </a:r>
          </a:p>
        </p:txBody>
      </p:sp>
    </p:spTree>
    <p:extLst>
      <p:ext uri="{BB962C8B-B14F-4D97-AF65-F5344CB8AC3E}">
        <p14:creationId xmlns:p14="http://schemas.microsoft.com/office/powerpoint/2010/main" val="2206343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0" y="2343150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6744" y="2667762"/>
            <a:ext cx="96012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5555" y="3304795"/>
            <a:ext cx="184404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0064" y="3731515"/>
            <a:ext cx="96012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1379" y="3608071"/>
            <a:ext cx="97536" cy="96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3552" y="4414265"/>
            <a:ext cx="96012" cy="96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1108" y="2923795"/>
            <a:ext cx="309372" cy="3642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3340" y="2865882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4696" y="2769871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1909" y="0"/>
                </a:moveTo>
                <a:lnTo>
                  <a:pt x="25610" y="3345"/>
                </a:lnTo>
                <a:lnTo>
                  <a:pt x="12287" y="12477"/>
                </a:lnTo>
                <a:lnTo>
                  <a:pt x="3298" y="26038"/>
                </a:lnTo>
                <a:lnTo>
                  <a:pt x="0" y="42672"/>
                </a:lnTo>
                <a:lnTo>
                  <a:pt x="3298" y="59305"/>
                </a:lnTo>
                <a:lnTo>
                  <a:pt x="12287" y="72866"/>
                </a:lnTo>
                <a:lnTo>
                  <a:pt x="25610" y="81998"/>
                </a:lnTo>
                <a:lnTo>
                  <a:pt x="41909" y="85343"/>
                </a:lnTo>
                <a:lnTo>
                  <a:pt x="58209" y="81998"/>
                </a:lnTo>
                <a:lnTo>
                  <a:pt x="71532" y="72866"/>
                </a:lnTo>
                <a:lnTo>
                  <a:pt x="80521" y="59305"/>
                </a:lnTo>
                <a:lnTo>
                  <a:pt x="83819" y="42672"/>
                </a:lnTo>
                <a:lnTo>
                  <a:pt x="80521" y="26038"/>
                </a:lnTo>
                <a:lnTo>
                  <a:pt x="71532" y="12477"/>
                </a:lnTo>
                <a:lnTo>
                  <a:pt x="58209" y="3345"/>
                </a:lnTo>
                <a:lnTo>
                  <a:pt x="419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44696" y="2769871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0" y="42672"/>
                </a:moveTo>
                <a:lnTo>
                  <a:pt x="3298" y="26038"/>
                </a:lnTo>
                <a:lnTo>
                  <a:pt x="12287" y="12477"/>
                </a:lnTo>
                <a:lnTo>
                  <a:pt x="25610" y="3345"/>
                </a:lnTo>
                <a:lnTo>
                  <a:pt x="41909" y="0"/>
                </a:lnTo>
                <a:lnTo>
                  <a:pt x="58209" y="3345"/>
                </a:lnTo>
                <a:lnTo>
                  <a:pt x="71532" y="12477"/>
                </a:lnTo>
                <a:lnTo>
                  <a:pt x="80521" y="26038"/>
                </a:lnTo>
                <a:lnTo>
                  <a:pt x="83819" y="42672"/>
                </a:lnTo>
                <a:lnTo>
                  <a:pt x="80521" y="59305"/>
                </a:lnTo>
                <a:lnTo>
                  <a:pt x="71532" y="72866"/>
                </a:lnTo>
                <a:lnTo>
                  <a:pt x="58209" y="81998"/>
                </a:lnTo>
                <a:lnTo>
                  <a:pt x="41909" y="85343"/>
                </a:lnTo>
                <a:lnTo>
                  <a:pt x="25610" y="81998"/>
                </a:lnTo>
                <a:lnTo>
                  <a:pt x="12287" y="72866"/>
                </a:lnTo>
                <a:lnTo>
                  <a:pt x="3298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1188" y="2550414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7848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3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7848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3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7284" y="271500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1910" y="0"/>
                </a:moveTo>
                <a:lnTo>
                  <a:pt x="25610" y="3345"/>
                </a:lnTo>
                <a:lnTo>
                  <a:pt x="12287" y="12477"/>
                </a:lnTo>
                <a:lnTo>
                  <a:pt x="3298" y="26038"/>
                </a:lnTo>
                <a:lnTo>
                  <a:pt x="0" y="42672"/>
                </a:lnTo>
                <a:lnTo>
                  <a:pt x="3298" y="59305"/>
                </a:lnTo>
                <a:lnTo>
                  <a:pt x="12287" y="72866"/>
                </a:lnTo>
                <a:lnTo>
                  <a:pt x="25610" y="81998"/>
                </a:lnTo>
                <a:lnTo>
                  <a:pt x="41910" y="85344"/>
                </a:lnTo>
                <a:lnTo>
                  <a:pt x="58209" y="81998"/>
                </a:lnTo>
                <a:lnTo>
                  <a:pt x="71532" y="72866"/>
                </a:lnTo>
                <a:lnTo>
                  <a:pt x="80521" y="59305"/>
                </a:lnTo>
                <a:lnTo>
                  <a:pt x="83819" y="42672"/>
                </a:lnTo>
                <a:lnTo>
                  <a:pt x="80521" y="26038"/>
                </a:lnTo>
                <a:lnTo>
                  <a:pt x="71532" y="12477"/>
                </a:lnTo>
                <a:lnTo>
                  <a:pt x="58209" y="3345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7284" y="271500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0" y="42672"/>
                </a:moveTo>
                <a:lnTo>
                  <a:pt x="3298" y="26038"/>
                </a:lnTo>
                <a:lnTo>
                  <a:pt x="12287" y="12477"/>
                </a:lnTo>
                <a:lnTo>
                  <a:pt x="25610" y="3345"/>
                </a:lnTo>
                <a:lnTo>
                  <a:pt x="41910" y="0"/>
                </a:lnTo>
                <a:lnTo>
                  <a:pt x="58209" y="3345"/>
                </a:lnTo>
                <a:lnTo>
                  <a:pt x="71532" y="12477"/>
                </a:lnTo>
                <a:lnTo>
                  <a:pt x="80521" y="26038"/>
                </a:lnTo>
                <a:lnTo>
                  <a:pt x="83819" y="42672"/>
                </a:lnTo>
                <a:lnTo>
                  <a:pt x="80521" y="59305"/>
                </a:lnTo>
                <a:lnTo>
                  <a:pt x="71532" y="72866"/>
                </a:lnTo>
                <a:lnTo>
                  <a:pt x="58209" y="81998"/>
                </a:lnTo>
                <a:lnTo>
                  <a:pt x="41910" y="85344"/>
                </a:lnTo>
                <a:lnTo>
                  <a:pt x="25610" y="81998"/>
                </a:lnTo>
                <a:lnTo>
                  <a:pt x="12287" y="72866"/>
                </a:lnTo>
                <a:lnTo>
                  <a:pt x="3298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2441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2441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7220" y="280035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09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19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7220" y="280035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19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09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285826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285826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9703" y="3220974"/>
            <a:ext cx="96012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5176" y="3685794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80" y="29116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4380" y="29116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7384" y="2454402"/>
            <a:ext cx="97536" cy="97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3440" y="30198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63440" y="30198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6404" y="31097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1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1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6404" y="31097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1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1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1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14316" y="316915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10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19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10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14316" y="316915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0" y="41910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10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19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3752" y="3248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3752" y="3248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25567" y="331088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20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25567" y="331088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20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38700" y="3463290"/>
            <a:ext cx="96012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83480" y="33779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3480" y="33779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0744" y="366293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09" y="83820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19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90744" y="366293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19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09" y="83820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7800" y="4802885"/>
            <a:ext cx="96012" cy="96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79035" y="3922015"/>
            <a:ext cx="96012" cy="97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3416" y="37208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3416" y="37208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21323" y="4287773"/>
            <a:ext cx="214884" cy="1249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63411" y="3685794"/>
            <a:ext cx="97536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46064" y="4287773"/>
            <a:ext cx="155448" cy="960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48884" y="4117085"/>
            <a:ext cx="184404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17108" y="4059174"/>
            <a:ext cx="97536" cy="96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01055" y="3888486"/>
            <a:ext cx="153924" cy="1889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64479" y="3749802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1910" y="0"/>
                </a:moveTo>
                <a:lnTo>
                  <a:pt x="25610" y="3345"/>
                </a:lnTo>
                <a:lnTo>
                  <a:pt x="12287" y="12477"/>
                </a:lnTo>
                <a:lnTo>
                  <a:pt x="3298" y="26038"/>
                </a:lnTo>
                <a:lnTo>
                  <a:pt x="0" y="42672"/>
                </a:lnTo>
                <a:lnTo>
                  <a:pt x="3298" y="59305"/>
                </a:lnTo>
                <a:lnTo>
                  <a:pt x="12287" y="72866"/>
                </a:lnTo>
                <a:lnTo>
                  <a:pt x="25610" y="81998"/>
                </a:lnTo>
                <a:lnTo>
                  <a:pt x="41910" y="85343"/>
                </a:lnTo>
                <a:lnTo>
                  <a:pt x="58209" y="81998"/>
                </a:lnTo>
                <a:lnTo>
                  <a:pt x="71532" y="72866"/>
                </a:lnTo>
                <a:lnTo>
                  <a:pt x="80521" y="59305"/>
                </a:lnTo>
                <a:lnTo>
                  <a:pt x="83820" y="42672"/>
                </a:lnTo>
                <a:lnTo>
                  <a:pt x="80521" y="26038"/>
                </a:lnTo>
                <a:lnTo>
                  <a:pt x="71532" y="12477"/>
                </a:lnTo>
                <a:lnTo>
                  <a:pt x="58209" y="3345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64479" y="3749802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0" y="42672"/>
                </a:moveTo>
                <a:lnTo>
                  <a:pt x="3298" y="26038"/>
                </a:lnTo>
                <a:lnTo>
                  <a:pt x="12287" y="12477"/>
                </a:lnTo>
                <a:lnTo>
                  <a:pt x="25610" y="3345"/>
                </a:lnTo>
                <a:lnTo>
                  <a:pt x="41910" y="0"/>
                </a:lnTo>
                <a:lnTo>
                  <a:pt x="58209" y="3345"/>
                </a:lnTo>
                <a:lnTo>
                  <a:pt x="71532" y="12477"/>
                </a:lnTo>
                <a:lnTo>
                  <a:pt x="80521" y="26038"/>
                </a:lnTo>
                <a:lnTo>
                  <a:pt x="83820" y="42672"/>
                </a:lnTo>
                <a:lnTo>
                  <a:pt x="80521" y="59305"/>
                </a:lnTo>
                <a:lnTo>
                  <a:pt x="71532" y="72866"/>
                </a:lnTo>
                <a:lnTo>
                  <a:pt x="58209" y="81998"/>
                </a:lnTo>
                <a:lnTo>
                  <a:pt x="41910" y="85343"/>
                </a:lnTo>
                <a:lnTo>
                  <a:pt x="25610" y="81998"/>
                </a:lnTo>
                <a:lnTo>
                  <a:pt x="12287" y="72866"/>
                </a:lnTo>
                <a:lnTo>
                  <a:pt x="3298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86756" y="3780282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10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19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10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86756" y="3780282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0" y="41910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10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19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88336" y="1946147"/>
            <a:ext cx="78105" cy="3172460"/>
          </a:xfrm>
          <a:custGeom>
            <a:avLst/>
            <a:gdLst/>
            <a:ahLst/>
            <a:cxnLst/>
            <a:rect l="l" t="t" r="r" b="b"/>
            <a:pathLst>
              <a:path w="78105" h="3172460">
                <a:moveTo>
                  <a:pt x="51815" y="64769"/>
                </a:moveTo>
                <a:lnTo>
                  <a:pt x="25907" y="64769"/>
                </a:lnTo>
                <a:lnTo>
                  <a:pt x="25907" y="3172028"/>
                </a:lnTo>
                <a:lnTo>
                  <a:pt x="51815" y="3172028"/>
                </a:lnTo>
                <a:lnTo>
                  <a:pt x="51815" y="64769"/>
                </a:lnTo>
                <a:close/>
              </a:path>
              <a:path w="78105" h="3172460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3172460">
                <a:moveTo>
                  <a:pt x="71246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27198" y="5083303"/>
            <a:ext cx="4085590" cy="78105"/>
          </a:xfrm>
          <a:custGeom>
            <a:avLst/>
            <a:gdLst/>
            <a:ahLst/>
            <a:cxnLst/>
            <a:rect l="l" t="t" r="r" b="b"/>
            <a:pathLst>
              <a:path w="4085590" h="78104">
                <a:moveTo>
                  <a:pt x="4007611" y="0"/>
                </a:moveTo>
                <a:lnTo>
                  <a:pt x="4007611" y="77724"/>
                </a:lnTo>
                <a:lnTo>
                  <a:pt x="4059427" y="51816"/>
                </a:lnTo>
                <a:lnTo>
                  <a:pt x="4020566" y="51816"/>
                </a:lnTo>
                <a:lnTo>
                  <a:pt x="4020566" y="25908"/>
                </a:lnTo>
                <a:lnTo>
                  <a:pt x="4059428" y="25908"/>
                </a:lnTo>
                <a:lnTo>
                  <a:pt x="4007611" y="0"/>
                </a:lnTo>
                <a:close/>
              </a:path>
              <a:path w="4085590" h="78104">
                <a:moveTo>
                  <a:pt x="400761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4007611" y="51816"/>
                </a:lnTo>
                <a:lnTo>
                  <a:pt x="4007611" y="25908"/>
                </a:lnTo>
                <a:close/>
              </a:path>
              <a:path w="4085590" h="78104">
                <a:moveTo>
                  <a:pt x="4059428" y="25908"/>
                </a:moveTo>
                <a:lnTo>
                  <a:pt x="4020566" y="25908"/>
                </a:lnTo>
                <a:lnTo>
                  <a:pt x="4020566" y="51816"/>
                </a:lnTo>
                <a:lnTo>
                  <a:pt x="4059427" y="51816"/>
                </a:lnTo>
                <a:lnTo>
                  <a:pt x="4085335" y="38862"/>
                </a:lnTo>
                <a:lnTo>
                  <a:pt x="4059428" y="25908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250439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57200" y="5869705"/>
            <a:ext cx="772942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  <a:hlinkClick r:id="rId16"/>
              </a:rPr>
              <a:t>http://scikit-learn.org/stable/auto_examples/tree/plot_tree_regression.html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859519" y="5729481"/>
            <a:ext cx="1727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0"/>
                </a:spcBef>
              </a:pPr>
              <a:t>46</a:t>
            </a:fld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22954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06266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85766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81270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38799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39085" y="4299203"/>
            <a:ext cx="3009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75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39085" y="5019090"/>
            <a:ext cx="3009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75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00046" y="3514851"/>
            <a:ext cx="2400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00046" y="2761107"/>
            <a:ext cx="2400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00046" y="1975992"/>
            <a:ext cx="2400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标题 76">
            <a:extLst>
              <a:ext uri="{FF2B5EF4-FFF2-40B4-BE49-F238E27FC236}">
                <a16:creationId xmlns:a16="http://schemas.microsoft.com/office/drawing/2014/main" id="{AFFF5FF5-60D9-4885-B8E4-16E1409E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预测连续值的回归树</a:t>
            </a:r>
          </a:p>
        </p:txBody>
      </p:sp>
    </p:spTree>
    <p:extLst>
      <p:ext uri="{BB962C8B-B14F-4D97-AF65-F5344CB8AC3E}">
        <p14:creationId xmlns:p14="http://schemas.microsoft.com/office/powerpoint/2010/main" val="2511182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0" y="2343150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6744" y="2667762"/>
            <a:ext cx="96012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5555" y="3304795"/>
            <a:ext cx="184404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0064" y="3731515"/>
            <a:ext cx="96012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1379" y="3608071"/>
            <a:ext cx="97536" cy="96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3552" y="4414265"/>
            <a:ext cx="96012" cy="96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1108" y="2923795"/>
            <a:ext cx="309372" cy="3642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3340" y="2865882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4696" y="2769871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1909" y="0"/>
                </a:moveTo>
                <a:lnTo>
                  <a:pt x="25610" y="3345"/>
                </a:lnTo>
                <a:lnTo>
                  <a:pt x="12287" y="12477"/>
                </a:lnTo>
                <a:lnTo>
                  <a:pt x="3298" y="26038"/>
                </a:lnTo>
                <a:lnTo>
                  <a:pt x="0" y="42672"/>
                </a:lnTo>
                <a:lnTo>
                  <a:pt x="3298" y="59305"/>
                </a:lnTo>
                <a:lnTo>
                  <a:pt x="12287" y="72866"/>
                </a:lnTo>
                <a:lnTo>
                  <a:pt x="25610" y="81998"/>
                </a:lnTo>
                <a:lnTo>
                  <a:pt x="41909" y="85343"/>
                </a:lnTo>
                <a:lnTo>
                  <a:pt x="58209" y="81998"/>
                </a:lnTo>
                <a:lnTo>
                  <a:pt x="71532" y="72866"/>
                </a:lnTo>
                <a:lnTo>
                  <a:pt x="80521" y="59305"/>
                </a:lnTo>
                <a:lnTo>
                  <a:pt x="83819" y="42672"/>
                </a:lnTo>
                <a:lnTo>
                  <a:pt x="80521" y="26038"/>
                </a:lnTo>
                <a:lnTo>
                  <a:pt x="71532" y="12477"/>
                </a:lnTo>
                <a:lnTo>
                  <a:pt x="58209" y="3345"/>
                </a:lnTo>
                <a:lnTo>
                  <a:pt x="419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44696" y="2769871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0" y="42672"/>
                </a:moveTo>
                <a:lnTo>
                  <a:pt x="3298" y="26038"/>
                </a:lnTo>
                <a:lnTo>
                  <a:pt x="12287" y="12477"/>
                </a:lnTo>
                <a:lnTo>
                  <a:pt x="25610" y="3345"/>
                </a:lnTo>
                <a:lnTo>
                  <a:pt x="41909" y="0"/>
                </a:lnTo>
                <a:lnTo>
                  <a:pt x="58209" y="3345"/>
                </a:lnTo>
                <a:lnTo>
                  <a:pt x="71532" y="12477"/>
                </a:lnTo>
                <a:lnTo>
                  <a:pt x="80521" y="26038"/>
                </a:lnTo>
                <a:lnTo>
                  <a:pt x="83819" y="42672"/>
                </a:lnTo>
                <a:lnTo>
                  <a:pt x="80521" y="59305"/>
                </a:lnTo>
                <a:lnTo>
                  <a:pt x="71532" y="72866"/>
                </a:lnTo>
                <a:lnTo>
                  <a:pt x="58209" y="81998"/>
                </a:lnTo>
                <a:lnTo>
                  <a:pt x="41909" y="85343"/>
                </a:lnTo>
                <a:lnTo>
                  <a:pt x="25610" y="81998"/>
                </a:lnTo>
                <a:lnTo>
                  <a:pt x="12287" y="72866"/>
                </a:lnTo>
                <a:lnTo>
                  <a:pt x="3298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1188" y="2550414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7848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3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7848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3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7284" y="271500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1910" y="0"/>
                </a:moveTo>
                <a:lnTo>
                  <a:pt x="25610" y="3345"/>
                </a:lnTo>
                <a:lnTo>
                  <a:pt x="12287" y="12477"/>
                </a:lnTo>
                <a:lnTo>
                  <a:pt x="3298" y="26038"/>
                </a:lnTo>
                <a:lnTo>
                  <a:pt x="0" y="42672"/>
                </a:lnTo>
                <a:lnTo>
                  <a:pt x="3298" y="59305"/>
                </a:lnTo>
                <a:lnTo>
                  <a:pt x="12287" y="72866"/>
                </a:lnTo>
                <a:lnTo>
                  <a:pt x="25610" y="81998"/>
                </a:lnTo>
                <a:lnTo>
                  <a:pt x="41910" y="85344"/>
                </a:lnTo>
                <a:lnTo>
                  <a:pt x="58209" y="81998"/>
                </a:lnTo>
                <a:lnTo>
                  <a:pt x="71532" y="72866"/>
                </a:lnTo>
                <a:lnTo>
                  <a:pt x="80521" y="59305"/>
                </a:lnTo>
                <a:lnTo>
                  <a:pt x="83819" y="42672"/>
                </a:lnTo>
                <a:lnTo>
                  <a:pt x="80521" y="26038"/>
                </a:lnTo>
                <a:lnTo>
                  <a:pt x="71532" y="12477"/>
                </a:lnTo>
                <a:lnTo>
                  <a:pt x="58209" y="3345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7284" y="271500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0" y="42672"/>
                </a:moveTo>
                <a:lnTo>
                  <a:pt x="3298" y="26038"/>
                </a:lnTo>
                <a:lnTo>
                  <a:pt x="12287" y="12477"/>
                </a:lnTo>
                <a:lnTo>
                  <a:pt x="25610" y="3345"/>
                </a:lnTo>
                <a:lnTo>
                  <a:pt x="41910" y="0"/>
                </a:lnTo>
                <a:lnTo>
                  <a:pt x="58209" y="3345"/>
                </a:lnTo>
                <a:lnTo>
                  <a:pt x="71532" y="12477"/>
                </a:lnTo>
                <a:lnTo>
                  <a:pt x="80521" y="26038"/>
                </a:lnTo>
                <a:lnTo>
                  <a:pt x="83819" y="42672"/>
                </a:lnTo>
                <a:lnTo>
                  <a:pt x="80521" y="59305"/>
                </a:lnTo>
                <a:lnTo>
                  <a:pt x="71532" y="72866"/>
                </a:lnTo>
                <a:lnTo>
                  <a:pt x="58209" y="81998"/>
                </a:lnTo>
                <a:lnTo>
                  <a:pt x="41910" y="85344"/>
                </a:lnTo>
                <a:lnTo>
                  <a:pt x="25610" y="81998"/>
                </a:lnTo>
                <a:lnTo>
                  <a:pt x="12287" y="72866"/>
                </a:lnTo>
                <a:lnTo>
                  <a:pt x="3298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2441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2441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7220" y="280035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09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19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7220" y="280035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19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09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285826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285826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9703" y="3220974"/>
            <a:ext cx="96012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5176" y="3685794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80" y="29116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4380" y="29116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7384" y="2454402"/>
            <a:ext cx="97536" cy="97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3440" y="30198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63440" y="30198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6404" y="31097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1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1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6404" y="31097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1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1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1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14316" y="316915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10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19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10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14316" y="316915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0" y="41910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10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19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3752" y="3248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3752" y="3248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25567" y="331088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20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25567" y="331088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20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38700" y="3463290"/>
            <a:ext cx="96012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83480" y="33779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3480" y="33779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0744" y="366293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09" y="83820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19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90744" y="366293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19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09" y="83820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7800" y="4802885"/>
            <a:ext cx="96012" cy="96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79035" y="3922015"/>
            <a:ext cx="96012" cy="97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3416" y="37208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3416" y="37208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21323" y="4287773"/>
            <a:ext cx="214884" cy="1249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63411" y="3685794"/>
            <a:ext cx="97536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46064" y="4287773"/>
            <a:ext cx="155448" cy="960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48884" y="4117085"/>
            <a:ext cx="184404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17108" y="4059174"/>
            <a:ext cx="97536" cy="96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01055" y="3888486"/>
            <a:ext cx="153924" cy="1889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64479" y="3749802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1910" y="0"/>
                </a:moveTo>
                <a:lnTo>
                  <a:pt x="25610" y="3345"/>
                </a:lnTo>
                <a:lnTo>
                  <a:pt x="12287" y="12477"/>
                </a:lnTo>
                <a:lnTo>
                  <a:pt x="3298" y="26038"/>
                </a:lnTo>
                <a:lnTo>
                  <a:pt x="0" y="42672"/>
                </a:lnTo>
                <a:lnTo>
                  <a:pt x="3298" y="59305"/>
                </a:lnTo>
                <a:lnTo>
                  <a:pt x="12287" y="72866"/>
                </a:lnTo>
                <a:lnTo>
                  <a:pt x="25610" y="81998"/>
                </a:lnTo>
                <a:lnTo>
                  <a:pt x="41910" y="85343"/>
                </a:lnTo>
                <a:lnTo>
                  <a:pt x="58209" y="81998"/>
                </a:lnTo>
                <a:lnTo>
                  <a:pt x="71532" y="72866"/>
                </a:lnTo>
                <a:lnTo>
                  <a:pt x="80521" y="59305"/>
                </a:lnTo>
                <a:lnTo>
                  <a:pt x="83820" y="42672"/>
                </a:lnTo>
                <a:lnTo>
                  <a:pt x="80521" y="26038"/>
                </a:lnTo>
                <a:lnTo>
                  <a:pt x="71532" y="12477"/>
                </a:lnTo>
                <a:lnTo>
                  <a:pt x="58209" y="3345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64479" y="3749802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0" y="42672"/>
                </a:moveTo>
                <a:lnTo>
                  <a:pt x="3298" y="26038"/>
                </a:lnTo>
                <a:lnTo>
                  <a:pt x="12287" y="12477"/>
                </a:lnTo>
                <a:lnTo>
                  <a:pt x="25610" y="3345"/>
                </a:lnTo>
                <a:lnTo>
                  <a:pt x="41910" y="0"/>
                </a:lnTo>
                <a:lnTo>
                  <a:pt x="58209" y="3345"/>
                </a:lnTo>
                <a:lnTo>
                  <a:pt x="71532" y="12477"/>
                </a:lnTo>
                <a:lnTo>
                  <a:pt x="80521" y="26038"/>
                </a:lnTo>
                <a:lnTo>
                  <a:pt x="83820" y="42672"/>
                </a:lnTo>
                <a:lnTo>
                  <a:pt x="80521" y="59305"/>
                </a:lnTo>
                <a:lnTo>
                  <a:pt x="71532" y="72866"/>
                </a:lnTo>
                <a:lnTo>
                  <a:pt x="58209" y="81998"/>
                </a:lnTo>
                <a:lnTo>
                  <a:pt x="41910" y="85343"/>
                </a:lnTo>
                <a:lnTo>
                  <a:pt x="25610" y="81998"/>
                </a:lnTo>
                <a:lnTo>
                  <a:pt x="12287" y="72866"/>
                </a:lnTo>
                <a:lnTo>
                  <a:pt x="3298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86756" y="3780282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10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19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10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86756" y="3780282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0" y="41910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10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19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88336" y="1946147"/>
            <a:ext cx="78105" cy="3177540"/>
          </a:xfrm>
          <a:custGeom>
            <a:avLst/>
            <a:gdLst/>
            <a:ahLst/>
            <a:cxnLst/>
            <a:rect l="l" t="t" r="r" b="b"/>
            <a:pathLst>
              <a:path w="78105" h="3177540">
                <a:moveTo>
                  <a:pt x="51815" y="64769"/>
                </a:moveTo>
                <a:lnTo>
                  <a:pt x="25907" y="64769"/>
                </a:lnTo>
                <a:lnTo>
                  <a:pt x="25907" y="3177336"/>
                </a:lnTo>
                <a:lnTo>
                  <a:pt x="51815" y="3177336"/>
                </a:lnTo>
                <a:lnTo>
                  <a:pt x="51815" y="64769"/>
                </a:lnTo>
                <a:close/>
              </a:path>
              <a:path w="78105" h="3177540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3177540">
                <a:moveTo>
                  <a:pt x="71246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27198" y="5083303"/>
            <a:ext cx="4085590" cy="78105"/>
          </a:xfrm>
          <a:custGeom>
            <a:avLst/>
            <a:gdLst/>
            <a:ahLst/>
            <a:cxnLst/>
            <a:rect l="l" t="t" r="r" b="b"/>
            <a:pathLst>
              <a:path w="4085590" h="78104">
                <a:moveTo>
                  <a:pt x="4007611" y="0"/>
                </a:moveTo>
                <a:lnTo>
                  <a:pt x="4007611" y="77724"/>
                </a:lnTo>
                <a:lnTo>
                  <a:pt x="4059427" y="51816"/>
                </a:lnTo>
                <a:lnTo>
                  <a:pt x="4020566" y="51816"/>
                </a:lnTo>
                <a:lnTo>
                  <a:pt x="4020566" y="25908"/>
                </a:lnTo>
                <a:lnTo>
                  <a:pt x="4059428" y="25908"/>
                </a:lnTo>
                <a:lnTo>
                  <a:pt x="4007611" y="0"/>
                </a:lnTo>
                <a:close/>
              </a:path>
              <a:path w="4085590" h="78104">
                <a:moveTo>
                  <a:pt x="400761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4007611" y="51816"/>
                </a:lnTo>
                <a:lnTo>
                  <a:pt x="4007611" y="25908"/>
                </a:lnTo>
                <a:close/>
              </a:path>
              <a:path w="4085590" h="78104">
                <a:moveTo>
                  <a:pt x="4059428" y="25908"/>
                </a:moveTo>
                <a:lnTo>
                  <a:pt x="4020566" y="25908"/>
                </a:lnTo>
                <a:lnTo>
                  <a:pt x="4020566" y="51816"/>
                </a:lnTo>
                <a:lnTo>
                  <a:pt x="4059427" y="51816"/>
                </a:lnTo>
                <a:lnTo>
                  <a:pt x="4085335" y="38862"/>
                </a:lnTo>
                <a:lnTo>
                  <a:pt x="4059428" y="25908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250439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22954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06266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85766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81270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38799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39085" y="4299203"/>
            <a:ext cx="3009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75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39085" y="5019090"/>
            <a:ext cx="3009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75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00046" y="3514851"/>
            <a:ext cx="2400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00046" y="2761107"/>
            <a:ext cx="2400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00046" y="1975992"/>
            <a:ext cx="2400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07842" y="3003804"/>
            <a:ext cx="2859405" cy="1248410"/>
          </a:xfrm>
          <a:custGeom>
            <a:avLst/>
            <a:gdLst/>
            <a:ahLst/>
            <a:cxnLst/>
            <a:rect l="l" t="t" r="r" b="b"/>
            <a:pathLst>
              <a:path w="2859404" h="1248410">
                <a:moveTo>
                  <a:pt x="0" y="515238"/>
                </a:moveTo>
                <a:lnTo>
                  <a:pt x="297561" y="520445"/>
                </a:lnTo>
                <a:lnTo>
                  <a:pt x="302895" y="0"/>
                </a:lnTo>
                <a:lnTo>
                  <a:pt x="1812163" y="10668"/>
                </a:lnTo>
                <a:lnTo>
                  <a:pt x="1817497" y="924178"/>
                </a:lnTo>
                <a:lnTo>
                  <a:pt x="2242947" y="924051"/>
                </a:lnTo>
                <a:lnTo>
                  <a:pt x="2237232" y="1248156"/>
                </a:lnTo>
                <a:lnTo>
                  <a:pt x="2859024" y="1248156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65442" y="232257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261" y="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233666" y="2173478"/>
            <a:ext cx="11430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20" dirty="0">
                <a:solidFill>
                  <a:srgbClr val="344B5E"/>
                </a:solidFill>
                <a:latin typeface="Arial"/>
                <a:cs typeface="Arial"/>
              </a:rPr>
              <a:t>max_depth=2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859519" y="5729481"/>
            <a:ext cx="1727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0"/>
                </a:spcBef>
              </a:pPr>
              <a:t>47</a:t>
            </a:fld>
            <a:endParaRPr sz="800">
              <a:latin typeface="Arial"/>
              <a:cs typeface="Arial"/>
            </a:endParaRPr>
          </a:p>
        </p:txBody>
      </p:sp>
      <p:sp>
        <p:nvSpPr>
          <p:cNvPr id="77" name="标题 76">
            <a:extLst>
              <a:ext uri="{FF2B5EF4-FFF2-40B4-BE49-F238E27FC236}">
                <a16:creationId xmlns:a16="http://schemas.microsoft.com/office/drawing/2014/main" id="{9EDA42DF-7EBE-4917-B505-760A750D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预测连续值的回归树</a:t>
            </a:r>
          </a:p>
        </p:txBody>
      </p:sp>
      <p:sp>
        <p:nvSpPr>
          <p:cNvPr id="76" name="object 71">
            <a:extLst>
              <a:ext uri="{FF2B5EF4-FFF2-40B4-BE49-F238E27FC236}">
                <a16:creationId xmlns:a16="http://schemas.microsoft.com/office/drawing/2014/main" id="{138C74ED-626B-4811-BCD8-5CF4A4370F4E}"/>
              </a:ext>
            </a:extLst>
          </p:cNvPr>
          <p:cNvSpPr txBox="1"/>
          <p:nvPr/>
        </p:nvSpPr>
        <p:spPr>
          <a:xfrm>
            <a:off x="457200" y="5869705"/>
            <a:ext cx="772942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  <a:hlinkClick r:id="rId16"/>
              </a:rPr>
              <a:t>http://scikit-learn.org/stable/auto_examples/tree/plot_tree_regression.html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087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0" y="2343150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6744" y="2667762"/>
            <a:ext cx="96012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5555" y="3304795"/>
            <a:ext cx="184404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0064" y="3731515"/>
            <a:ext cx="96012" cy="97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1379" y="3608071"/>
            <a:ext cx="97536" cy="96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3552" y="4414265"/>
            <a:ext cx="96012" cy="96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1108" y="2923795"/>
            <a:ext cx="309372" cy="3642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3340" y="2865882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4696" y="2769871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1909" y="0"/>
                </a:moveTo>
                <a:lnTo>
                  <a:pt x="25610" y="3345"/>
                </a:lnTo>
                <a:lnTo>
                  <a:pt x="12287" y="12477"/>
                </a:lnTo>
                <a:lnTo>
                  <a:pt x="3298" y="26038"/>
                </a:lnTo>
                <a:lnTo>
                  <a:pt x="0" y="42672"/>
                </a:lnTo>
                <a:lnTo>
                  <a:pt x="3298" y="59305"/>
                </a:lnTo>
                <a:lnTo>
                  <a:pt x="12287" y="72866"/>
                </a:lnTo>
                <a:lnTo>
                  <a:pt x="25610" y="81998"/>
                </a:lnTo>
                <a:lnTo>
                  <a:pt x="41909" y="85343"/>
                </a:lnTo>
                <a:lnTo>
                  <a:pt x="58209" y="81998"/>
                </a:lnTo>
                <a:lnTo>
                  <a:pt x="71532" y="72866"/>
                </a:lnTo>
                <a:lnTo>
                  <a:pt x="80521" y="59305"/>
                </a:lnTo>
                <a:lnTo>
                  <a:pt x="83819" y="42672"/>
                </a:lnTo>
                <a:lnTo>
                  <a:pt x="80521" y="26038"/>
                </a:lnTo>
                <a:lnTo>
                  <a:pt x="71532" y="12477"/>
                </a:lnTo>
                <a:lnTo>
                  <a:pt x="58209" y="3345"/>
                </a:lnTo>
                <a:lnTo>
                  <a:pt x="419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44696" y="2769871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0" y="42672"/>
                </a:moveTo>
                <a:lnTo>
                  <a:pt x="3298" y="26038"/>
                </a:lnTo>
                <a:lnTo>
                  <a:pt x="12287" y="12477"/>
                </a:lnTo>
                <a:lnTo>
                  <a:pt x="25610" y="3345"/>
                </a:lnTo>
                <a:lnTo>
                  <a:pt x="41909" y="0"/>
                </a:lnTo>
                <a:lnTo>
                  <a:pt x="58209" y="3345"/>
                </a:lnTo>
                <a:lnTo>
                  <a:pt x="71532" y="12477"/>
                </a:lnTo>
                <a:lnTo>
                  <a:pt x="80521" y="26038"/>
                </a:lnTo>
                <a:lnTo>
                  <a:pt x="83819" y="42672"/>
                </a:lnTo>
                <a:lnTo>
                  <a:pt x="80521" y="59305"/>
                </a:lnTo>
                <a:lnTo>
                  <a:pt x="71532" y="72866"/>
                </a:lnTo>
                <a:lnTo>
                  <a:pt x="58209" y="81998"/>
                </a:lnTo>
                <a:lnTo>
                  <a:pt x="41909" y="85343"/>
                </a:lnTo>
                <a:lnTo>
                  <a:pt x="25610" y="81998"/>
                </a:lnTo>
                <a:lnTo>
                  <a:pt x="12287" y="72866"/>
                </a:lnTo>
                <a:lnTo>
                  <a:pt x="3298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1188" y="2550414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7848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3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7848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3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7284" y="271500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1910" y="0"/>
                </a:moveTo>
                <a:lnTo>
                  <a:pt x="25610" y="3345"/>
                </a:lnTo>
                <a:lnTo>
                  <a:pt x="12287" y="12477"/>
                </a:lnTo>
                <a:lnTo>
                  <a:pt x="3298" y="26038"/>
                </a:lnTo>
                <a:lnTo>
                  <a:pt x="0" y="42672"/>
                </a:lnTo>
                <a:lnTo>
                  <a:pt x="3298" y="59305"/>
                </a:lnTo>
                <a:lnTo>
                  <a:pt x="12287" y="72866"/>
                </a:lnTo>
                <a:lnTo>
                  <a:pt x="25610" y="81998"/>
                </a:lnTo>
                <a:lnTo>
                  <a:pt x="41910" y="85344"/>
                </a:lnTo>
                <a:lnTo>
                  <a:pt x="58209" y="81998"/>
                </a:lnTo>
                <a:lnTo>
                  <a:pt x="71532" y="72866"/>
                </a:lnTo>
                <a:lnTo>
                  <a:pt x="80521" y="59305"/>
                </a:lnTo>
                <a:lnTo>
                  <a:pt x="83819" y="42672"/>
                </a:lnTo>
                <a:lnTo>
                  <a:pt x="80521" y="26038"/>
                </a:lnTo>
                <a:lnTo>
                  <a:pt x="71532" y="12477"/>
                </a:lnTo>
                <a:lnTo>
                  <a:pt x="58209" y="3345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7284" y="271500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0" y="42672"/>
                </a:moveTo>
                <a:lnTo>
                  <a:pt x="3298" y="26038"/>
                </a:lnTo>
                <a:lnTo>
                  <a:pt x="12287" y="12477"/>
                </a:lnTo>
                <a:lnTo>
                  <a:pt x="25610" y="3345"/>
                </a:lnTo>
                <a:lnTo>
                  <a:pt x="41910" y="0"/>
                </a:lnTo>
                <a:lnTo>
                  <a:pt x="58209" y="3345"/>
                </a:lnTo>
                <a:lnTo>
                  <a:pt x="71532" y="12477"/>
                </a:lnTo>
                <a:lnTo>
                  <a:pt x="80521" y="26038"/>
                </a:lnTo>
                <a:lnTo>
                  <a:pt x="83819" y="42672"/>
                </a:lnTo>
                <a:lnTo>
                  <a:pt x="80521" y="59305"/>
                </a:lnTo>
                <a:lnTo>
                  <a:pt x="71532" y="72866"/>
                </a:lnTo>
                <a:lnTo>
                  <a:pt x="58209" y="81998"/>
                </a:lnTo>
                <a:lnTo>
                  <a:pt x="41910" y="85344"/>
                </a:lnTo>
                <a:lnTo>
                  <a:pt x="25610" y="81998"/>
                </a:lnTo>
                <a:lnTo>
                  <a:pt x="12287" y="72866"/>
                </a:lnTo>
                <a:lnTo>
                  <a:pt x="3298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2441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2441" y="2740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7220" y="280035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09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19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7220" y="280035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19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09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285826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285826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9703" y="3220974"/>
            <a:ext cx="96012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5176" y="3685794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80" y="29116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4380" y="29116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7384" y="2454402"/>
            <a:ext cx="97536" cy="97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3440" y="30198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63440" y="30198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6404" y="31097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1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1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6404" y="31097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1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1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1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14316" y="316915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10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19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10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14316" y="316915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0" y="41910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10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19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3752" y="3248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19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3752" y="3248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19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25567" y="331088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10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10" y="83820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20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25567" y="331088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10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20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10" y="83820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38700" y="3463290"/>
            <a:ext cx="96012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83480" y="33779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3480" y="33779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0744" y="366293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909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09" y="83820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19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90744" y="366293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19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09" y="83820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7800" y="4802885"/>
            <a:ext cx="96012" cy="96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79035" y="3922015"/>
            <a:ext cx="96012" cy="97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3416" y="37208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3345" y="59305"/>
                </a:lnTo>
                <a:lnTo>
                  <a:pt x="12477" y="72866"/>
                </a:lnTo>
                <a:lnTo>
                  <a:pt x="26038" y="81998"/>
                </a:lnTo>
                <a:lnTo>
                  <a:pt x="42672" y="85343"/>
                </a:lnTo>
                <a:lnTo>
                  <a:pt x="59305" y="81998"/>
                </a:lnTo>
                <a:lnTo>
                  <a:pt x="72866" y="72866"/>
                </a:lnTo>
                <a:lnTo>
                  <a:pt x="81998" y="59305"/>
                </a:lnTo>
                <a:lnTo>
                  <a:pt x="85344" y="42672"/>
                </a:lnTo>
                <a:lnTo>
                  <a:pt x="81998" y="26038"/>
                </a:lnTo>
                <a:lnTo>
                  <a:pt x="72866" y="12477"/>
                </a:lnTo>
                <a:lnTo>
                  <a:pt x="59305" y="3345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3416" y="37208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59305" y="3345"/>
                </a:lnTo>
                <a:lnTo>
                  <a:pt x="72866" y="12477"/>
                </a:lnTo>
                <a:lnTo>
                  <a:pt x="81998" y="26038"/>
                </a:lnTo>
                <a:lnTo>
                  <a:pt x="85344" y="42672"/>
                </a:lnTo>
                <a:lnTo>
                  <a:pt x="81998" y="59305"/>
                </a:lnTo>
                <a:lnTo>
                  <a:pt x="72866" y="72866"/>
                </a:lnTo>
                <a:lnTo>
                  <a:pt x="59305" y="81998"/>
                </a:lnTo>
                <a:lnTo>
                  <a:pt x="42672" y="85343"/>
                </a:lnTo>
                <a:lnTo>
                  <a:pt x="26038" y="81998"/>
                </a:lnTo>
                <a:lnTo>
                  <a:pt x="12477" y="72866"/>
                </a:lnTo>
                <a:lnTo>
                  <a:pt x="3345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21323" y="4287773"/>
            <a:ext cx="214884" cy="1249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63411" y="3685794"/>
            <a:ext cx="97536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46064" y="4287773"/>
            <a:ext cx="155448" cy="960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48884" y="4117085"/>
            <a:ext cx="184404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17108" y="4059174"/>
            <a:ext cx="97536" cy="96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01055" y="3888486"/>
            <a:ext cx="153924" cy="1889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64479" y="3749802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1910" y="0"/>
                </a:moveTo>
                <a:lnTo>
                  <a:pt x="25610" y="3345"/>
                </a:lnTo>
                <a:lnTo>
                  <a:pt x="12287" y="12477"/>
                </a:lnTo>
                <a:lnTo>
                  <a:pt x="3298" y="26038"/>
                </a:lnTo>
                <a:lnTo>
                  <a:pt x="0" y="42672"/>
                </a:lnTo>
                <a:lnTo>
                  <a:pt x="3298" y="59305"/>
                </a:lnTo>
                <a:lnTo>
                  <a:pt x="12287" y="72866"/>
                </a:lnTo>
                <a:lnTo>
                  <a:pt x="25610" y="81998"/>
                </a:lnTo>
                <a:lnTo>
                  <a:pt x="41910" y="85343"/>
                </a:lnTo>
                <a:lnTo>
                  <a:pt x="58209" y="81998"/>
                </a:lnTo>
                <a:lnTo>
                  <a:pt x="71532" y="72866"/>
                </a:lnTo>
                <a:lnTo>
                  <a:pt x="80521" y="59305"/>
                </a:lnTo>
                <a:lnTo>
                  <a:pt x="83820" y="42672"/>
                </a:lnTo>
                <a:lnTo>
                  <a:pt x="80521" y="26038"/>
                </a:lnTo>
                <a:lnTo>
                  <a:pt x="71532" y="12477"/>
                </a:lnTo>
                <a:lnTo>
                  <a:pt x="58209" y="3345"/>
                </a:lnTo>
                <a:lnTo>
                  <a:pt x="41910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64479" y="3749802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0" y="42672"/>
                </a:moveTo>
                <a:lnTo>
                  <a:pt x="3298" y="26038"/>
                </a:lnTo>
                <a:lnTo>
                  <a:pt x="12287" y="12477"/>
                </a:lnTo>
                <a:lnTo>
                  <a:pt x="25610" y="3345"/>
                </a:lnTo>
                <a:lnTo>
                  <a:pt x="41910" y="0"/>
                </a:lnTo>
                <a:lnTo>
                  <a:pt x="58209" y="3345"/>
                </a:lnTo>
                <a:lnTo>
                  <a:pt x="71532" y="12477"/>
                </a:lnTo>
                <a:lnTo>
                  <a:pt x="80521" y="26038"/>
                </a:lnTo>
                <a:lnTo>
                  <a:pt x="83820" y="42672"/>
                </a:lnTo>
                <a:lnTo>
                  <a:pt x="80521" y="59305"/>
                </a:lnTo>
                <a:lnTo>
                  <a:pt x="71532" y="72866"/>
                </a:lnTo>
                <a:lnTo>
                  <a:pt x="58209" y="81998"/>
                </a:lnTo>
                <a:lnTo>
                  <a:pt x="41910" y="85343"/>
                </a:lnTo>
                <a:lnTo>
                  <a:pt x="25610" y="81998"/>
                </a:lnTo>
                <a:lnTo>
                  <a:pt x="12287" y="72866"/>
                </a:lnTo>
                <a:lnTo>
                  <a:pt x="3298" y="59305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86756" y="3780282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10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19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10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86756" y="3780282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0" y="41910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10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19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10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88336" y="1946147"/>
            <a:ext cx="78105" cy="3177540"/>
          </a:xfrm>
          <a:custGeom>
            <a:avLst/>
            <a:gdLst/>
            <a:ahLst/>
            <a:cxnLst/>
            <a:rect l="l" t="t" r="r" b="b"/>
            <a:pathLst>
              <a:path w="78105" h="3177540">
                <a:moveTo>
                  <a:pt x="51815" y="64769"/>
                </a:moveTo>
                <a:lnTo>
                  <a:pt x="25907" y="64769"/>
                </a:lnTo>
                <a:lnTo>
                  <a:pt x="25907" y="3177336"/>
                </a:lnTo>
                <a:lnTo>
                  <a:pt x="51815" y="3177336"/>
                </a:lnTo>
                <a:lnTo>
                  <a:pt x="51815" y="64769"/>
                </a:lnTo>
                <a:close/>
              </a:path>
              <a:path w="78105" h="3177540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3177540">
                <a:moveTo>
                  <a:pt x="71246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27198" y="5083303"/>
            <a:ext cx="4085590" cy="78105"/>
          </a:xfrm>
          <a:custGeom>
            <a:avLst/>
            <a:gdLst/>
            <a:ahLst/>
            <a:cxnLst/>
            <a:rect l="l" t="t" r="r" b="b"/>
            <a:pathLst>
              <a:path w="4085590" h="78104">
                <a:moveTo>
                  <a:pt x="4007611" y="0"/>
                </a:moveTo>
                <a:lnTo>
                  <a:pt x="4007611" y="77724"/>
                </a:lnTo>
                <a:lnTo>
                  <a:pt x="4059427" y="51816"/>
                </a:lnTo>
                <a:lnTo>
                  <a:pt x="4020566" y="51816"/>
                </a:lnTo>
                <a:lnTo>
                  <a:pt x="4020566" y="25908"/>
                </a:lnTo>
                <a:lnTo>
                  <a:pt x="4059428" y="25908"/>
                </a:lnTo>
                <a:lnTo>
                  <a:pt x="4007611" y="0"/>
                </a:lnTo>
                <a:close/>
              </a:path>
              <a:path w="4085590" h="78104">
                <a:moveTo>
                  <a:pt x="400761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4007611" y="51816"/>
                </a:lnTo>
                <a:lnTo>
                  <a:pt x="4007611" y="25908"/>
                </a:lnTo>
                <a:close/>
              </a:path>
              <a:path w="4085590" h="78104">
                <a:moveTo>
                  <a:pt x="4059428" y="25908"/>
                </a:moveTo>
                <a:lnTo>
                  <a:pt x="4020566" y="25908"/>
                </a:lnTo>
                <a:lnTo>
                  <a:pt x="4020566" y="51816"/>
                </a:lnTo>
                <a:lnTo>
                  <a:pt x="4059427" y="51816"/>
                </a:lnTo>
                <a:lnTo>
                  <a:pt x="4085335" y="38862"/>
                </a:lnTo>
                <a:lnTo>
                  <a:pt x="4059428" y="25908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250439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22954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06266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85766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81270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38799" y="5162346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39085" y="4299203"/>
            <a:ext cx="3009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75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39085" y="5019090"/>
            <a:ext cx="3009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75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00046" y="3514851"/>
            <a:ext cx="2400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00046" y="2761107"/>
            <a:ext cx="2400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00046" y="1975992"/>
            <a:ext cx="2400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07842" y="3003804"/>
            <a:ext cx="2859405" cy="1248410"/>
          </a:xfrm>
          <a:custGeom>
            <a:avLst/>
            <a:gdLst/>
            <a:ahLst/>
            <a:cxnLst/>
            <a:rect l="l" t="t" r="r" b="b"/>
            <a:pathLst>
              <a:path w="2859404" h="1248410">
                <a:moveTo>
                  <a:pt x="0" y="515238"/>
                </a:moveTo>
                <a:lnTo>
                  <a:pt x="297561" y="520445"/>
                </a:lnTo>
                <a:lnTo>
                  <a:pt x="302895" y="0"/>
                </a:lnTo>
                <a:lnTo>
                  <a:pt x="1812163" y="10668"/>
                </a:lnTo>
                <a:lnTo>
                  <a:pt x="1817497" y="924178"/>
                </a:lnTo>
                <a:lnTo>
                  <a:pt x="2242947" y="924051"/>
                </a:lnTo>
                <a:lnTo>
                  <a:pt x="2237232" y="1248156"/>
                </a:lnTo>
                <a:lnTo>
                  <a:pt x="2859024" y="1248156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65442" y="232257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261" y="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65442" y="2583179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261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233666" y="2126594"/>
            <a:ext cx="1143000" cy="5480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spcBef>
                <a:spcPts val="470"/>
              </a:spcBef>
            </a:pPr>
            <a:r>
              <a:rPr sz="1400" spc="20" dirty="0">
                <a:solidFill>
                  <a:srgbClr val="344B5E"/>
                </a:solidFill>
                <a:latin typeface="Arial"/>
                <a:cs typeface="Arial"/>
              </a:rPr>
              <a:t>max_depth=2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400" spc="20" dirty="0">
                <a:solidFill>
                  <a:srgbClr val="344B5E"/>
                </a:solidFill>
                <a:latin typeface="Arial"/>
                <a:cs typeface="Arial"/>
              </a:rPr>
              <a:t>max_depth=5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15461" y="2488693"/>
            <a:ext cx="2863850" cy="2342515"/>
          </a:xfrm>
          <a:custGeom>
            <a:avLst/>
            <a:gdLst/>
            <a:ahLst/>
            <a:cxnLst/>
            <a:rect l="l" t="t" r="r" b="b"/>
            <a:pathLst>
              <a:path w="2863850" h="2342515">
                <a:moveTo>
                  <a:pt x="0" y="1949323"/>
                </a:moveTo>
                <a:lnTo>
                  <a:pt x="21209" y="1014476"/>
                </a:lnTo>
                <a:lnTo>
                  <a:pt x="132841" y="1009142"/>
                </a:lnTo>
                <a:lnTo>
                  <a:pt x="132841" y="759587"/>
                </a:lnTo>
                <a:lnTo>
                  <a:pt x="265684" y="759587"/>
                </a:lnTo>
                <a:lnTo>
                  <a:pt x="286892" y="1274826"/>
                </a:lnTo>
                <a:lnTo>
                  <a:pt x="297561" y="419608"/>
                </a:lnTo>
                <a:lnTo>
                  <a:pt x="775715" y="414274"/>
                </a:lnTo>
                <a:lnTo>
                  <a:pt x="780923" y="1232281"/>
                </a:lnTo>
                <a:lnTo>
                  <a:pt x="823467" y="265557"/>
                </a:lnTo>
                <a:lnTo>
                  <a:pt x="1057275" y="255016"/>
                </a:lnTo>
                <a:lnTo>
                  <a:pt x="1078484" y="339979"/>
                </a:lnTo>
                <a:lnTo>
                  <a:pt x="1163447" y="339979"/>
                </a:lnTo>
                <a:lnTo>
                  <a:pt x="1174114" y="1476629"/>
                </a:lnTo>
                <a:lnTo>
                  <a:pt x="1205991" y="632079"/>
                </a:lnTo>
                <a:lnTo>
                  <a:pt x="1684147" y="626745"/>
                </a:lnTo>
                <a:lnTo>
                  <a:pt x="1694814" y="5334"/>
                </a:lnTo>
                <a:lnTo>
                  <a:pt x="1800987" y="0"/>
                </a:lnTo>
                <a:lnTo>
                  <a:pt x="1816989" y="1195070"/>
                </a:lnTo>
                <a:lnTo>
                  <a:pt x="1944497" y="1211072"/>
                </a:lnTo>
                <a:lnTo>
                  <a:pt x="1987041" y="2342388"/>
                </a:lnTo>
                <a:lnTo>
                  <a:pt x="1992249" y="1301369"/>
                </a:lnTo>
                <a:lnTo>
                  <a:pt x="2087879" y="1290701"/>
                </a:lnTo>
                <a:lnTo>
                  <a:pt x="2093214" y="1471295"/>
                </a:lnTo>
                <a:lnTo>
                  <a:pt x="2215388" y="1476629"/>
                </a:lnTo>
                <a:lnTo>
                  <a:pt x="2226055" y="1710309"/>
                </a:lnTo>
                <a:lnTo>
                  <a:pt x="2539491" y="1720977"/>
                </a:lnTo>
                <a:lnTo>
                  <a:pt x="2534158" y="1832483"/>
                </a:lnTo>
                <a:lnTo>
                  <a:pt x="2656459" y="1827149"/>
                </a:lnTo>
                <a:lnTo>
                  <a:pt x="2656459" y="1232281"/>
                </a:lnTo>
                <a:lnTo>
                  <a:pt x="2709545" y="1237615"/>
                </a:lnTo>
                <a:lnTo>
                  <a:pt x="2709545" y="1859026"/>
                </a:lnTo>
                <a:lnTo>
                  <a:pt x="2863596" y="1832483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859519" y="5729481"/>
            <a:ext cx="1727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0"/>
                </a:spcBef>
              </a:pPr>
              <a:t>48</a:t>
            </a:fld>
            <a:endParaRPr sz="800">
              <a:latin typeface="Arial"/>
              <a:cs typeface="Arial"/>
            </a:endParaRPr>
          </a:p>
        </p:txBody>
      </p:sp>
      <p:sp>
        <p:nvSpPr>
          <p:cNvPr id="80" name="标题 79">
            <a:extLst>
              <a:ext uri="{FF2B5EF4-FFF2-40B4-BE49-F238E27FC236}">
                <a16:creationId xmlns:a16="http://schemas.microsoft.com/office/drawing/2014/main" id="{F150F5A6-E074-42CE-BE1D-9DF79A6C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预测连续值的回归树</a:t>
            </a:r>
          </a:p>
        </p:txBody>
      </p:sp>
      <p:sp>
        <p:nvSpPr>
          <p:cNvPr id="79" name="object 71">
            <a:extLst>
              <a:ext uri="{FF2B5EF4-FFF2-40B4-BE49-F238E27FC236}">
                <a16:creationId xmlns:a16="http://schemas.microsoft.com/office/drawing/2014/main" id="{61411BA8-4DB7-4507-AA7F-BBC17445F7DF}"/>
              </a:ext>
            </a:extLst>
          </p:cNvPr>
          <p:cNvSpPr txBox="1"/>
          <p:nvPr/>
        </p:nvSpPr>
        <p:spPr>
          <a:xfrm>
            <a:off x="457200" y="5869705"/>
            <a:ext cx="772942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  <a:hlinkClick r:id="rId16"/>
              </a:rPr>
              <a:t>http://scikit-learn.org/stable/auto_examples/tree/plot_tree_regression.html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815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60032" y="1954531"/>
            <a:ext cx="4329098" cy="2515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问题：决策树容易过拟合</a:t>
            </a:r>
            <a:endParaRPr sz="2800" dirty="0">
              <a:latin typeface="Trebuchet MS"/>
              <a:cs typeface="Trebuchet MS"/>
            </a:endParaRPr>
          </a:p>
          <a:p>
            <a:pPr marL="299085" marR="278130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数据微小的变化能对预测结果产生较大的影响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marR="278130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解决方案</a:t>
            </a:r>
            <a:r>
              <a:rPr sz="2800" b="1" dirty="0">
                <a:latin typeface="Trebuchet MS"/>
                <a:cs typeface="Trebuchet MS"/>
              </a:rPr>
              <a:t>: </a:t>
            </a:r>
            <a:r>
              <a:rPr lang="zh-CN" altLang="en-US" sz="2800" b="1" dirty="0">
                <a:latin typeface="Trebuchet MS"/>
                <a:cs typeface="Trebuchet MS"/>
              </a:rPr>
              <a:t>修剪决策树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971ABC35-DC13-4682-B552-1C262B94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修剪决策树（</a:t>
            </a:r>
            <a:r>
              <a:rPr lang="en-US" altLang="zh-CN" dirty="0"/>
              <a:t>pruning</a:t>
            </a:r>
            <a:r>
              <a:rPr lang="zh-CN" altLang="en-US" dirty="0"/>
              <a:t>）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09BC0120-9262-41CD-BB46-B299E8F7179E}"/>
              </a:ext>
            </a:extLst>
          </p:cNvPr>
          <p:cNvSpPr/>
          <p:nvPr/>
        </p:nvSpPr>
        <p:spPr>
          <a:xfrm>
            <a:off x="1491233" y="2583688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8C3BF080-AA7C-48A4-A249-33CE1DA1FA52}"/>
              </a:ext>
            </a:extLst>
          </p:cNvPr>
          <p:cNvSpPr/>
          <p:nvPr/>
        </p:nvSpPr>
        <p:spPr>
          <a:xfrm>
            <a:off x="2135885" y="2583688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7D247BC5-9999-492B-89C6-BFDA15AE0968}"/>
              </a:ext>
            </a:extLst>
          </p:cNvPr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5FF4D3BC-57F0-4868-889D-703B7588E071}"/>
              </a:ext>
            </a:extLst>
          </p:cNvPr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BC6A1C09-6188-4CAD-9A2A-E009441A2CC8}"/>
              </a:ext>
            </a:extLst>
          </p:cNvPr>
          <p:cNvSpPr/>
          <p:nvPr/>
        </p:nvSpPr>
        <p:spPr>
          <a:xfrm>
            <a:off x="863346" y="3323971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40" h="553085">
                <a:moveTo>
                  <a:pt x="28473" y="428498"/>
                </a:moveTo>
                <a:lnTo>
                  <a:pt x="0" y="553085"/>
                </a:lnTo>
                <a:lnTo>
                  <a:pt x="116751" y="501142"/>
                </a:lnTo>
                <a:lnTo>
                  <a:pt x="105176" y="491617"/>
                </a:lnTo>
                <a:lnTo>
                  <a:pt x="75222" y="491617"/>
                </a:lnTo>
                <a:lnTo>
                  <a:pt x="45796" y="467360"/>
                </a:lnTo>
                <a:lnTo>
                  <a:pt x="57867" y="452686"/>
                </a:lnTo>
                <a:lnTo>
                  <a:pt x="28473" y="428498"/>
                </a:lnTo>
                <a:close/>
              </a:path>
              <a:path w="459740" h="553085">
                <a:moveTo>
                  <a:pt x="57867" y="452686"/>
                </a:moveTo>
                <a:lnTo>
                  <a:pt x="45796" y="467360"/>
                </a:lnTo>
                <a:lnTo>
                  <a:pt x="75222" y="491617"/>
                </a:lnTo>
                <a:lnTo>
                  <a:pt x="87312" y="476917"/>
                </a:lnTo>
                <a:lnTo>
                  <a:pt x="57867" y="452686"/>
                </a:lnTo>
                <a:close/>
              </a:path>
              <a:path w="459740" h="553085">
                <a:moveTo>
                  <a:pt x="87312" y="476917"/>
                </a:moveTo>
                <a:lnTo>
                  <a:pt x="75222" y="491617"/>
                </a:lnTo>
                <a:lnTo>
                  <a:pt x="105176" y="491617"/>
                </a:lnTo>
                <a:lnTo>
                  <a:pt x="87312" y="476917"/>
                </a:lnTo>
                <a:close/>
              </a:path>
              <a:path w="459740" h="553085">
                <a:moveTo>
                  <a:pt x="430275" y="0"/>
                </a:moveTo>
                <a:lnTo>
                  <a:pt x="57867" y="452686"/>
                </a:lnTo>
                <a:lnTo>
                  <a:pt x="87312" y="476917"/>
                </a:lnTo>
                <a:lnTo>
                  <a:pt x="459740" y="24130"/>
                </a:lnTo>
                <a:lnTo>
                  <a:pt x="43027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8AFF5776-6CC0-42B9-BB12-652A2EFCF1E5}"/>
              </a:ext>
            </a:extLst>
          </p:cNvPr>
          <p:cNvSpPr/>
          <p:nvPr/>
        </p:nvSpPr>
        <p:spPr>
          <a:xfrm>
            <a:off x="1293622" y="3323971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371035" y="476702"/>
                </a:moveTo>
                <a:lnTo>
                  <a:pt x="341503" y="500888"/>
                </a:lnTo>
                <a:lnTo>
                  <a:pt x="458216" y="553085"/>
                </a:lnTo>
                <a:lnTo>
                  <a:pt x="444214" y="491490"/>
                </a:lnTo>
                <a:lnTo>
                  <a:pt x="383159" y="491490"/>
                </a:lnTo>
                <a:lnTo>
                  <a:pt x="371035" y="476702"/>
                </a:lnTo>
                <a:close/>
              </a:path>
              <a:path w="458469" h="553085">
                <a:moveTo>
                  <a:pt x="400499" y="452572"/>
                </a:moveTo>
                <a:lnTo>
                  <a:pt x="371035" y="476702"/>
                </a:lnTo>
                <a:lnTo>
                  <a:pt x="383159" y="491490"/>
                </a:lnTo>
                <a:lnTo>
                  <a:pt x="412622" y="467360"/>
                </a:lnTo>
                <a:lnTo>
                  <a:pt x="400499" y="452572"/>
                </a:lnTo>
                <a:close/>
              </a:path>
              <a:path w="458469" h="553085">
                <a:moveTo>
                  <a:pt x="429895" y="428498"/>
                </a:moveTo>
                <a:lnTo>
                  <a:pt x="400499" y="452572"/>
                </a:lnTo>
                <a:lnTo>
                  <a:pt x="412622" y="467360"/>
                </a:lnTo>
                <a:lnTo>
                  <a:pt x="383159" y="491490"/>
                </a:lnTo>
                <a:lnTo>
                  <a:pt x="444214" y="491490"/>
                </a:lnTo>
                <a:lnTo>
                  <a:pt x="429895" y="428498"/>
                </a:lnTo>
                <a:close/>
              </a:path>
              <a:path w="458469" h="553085">
                <a:moveTo>
                  <a:pt x="29464" y="0"/>
                </a:moveTo>
                <a:lnTo>
                  <a:pt x="0" y="24130"/>
                </a:lnTo>
                <a:lnTo>
                  <a:pt x="371035" y="476702"/>
                </a:lnTo>
                <a:lnTo>
                  <a:pt x="400499" y="452572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6D4948EB-9000-4009-9419-10A2126C7219}"/>
              </a:ext>
            </a:extLst>
          </p:cNvPr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5F754D02-83DA-4708-828F-A854F833D148}"/>
              </a:ext>
            </a:extLst>
          </p:cNvPr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3E36EB18-D7F5-43CA-AD98-6FC7B2DE640A}"/>
              </a:ext>
            </a:extLst>
          </p:cNvPr>
          <p:cNvSpPr/>
          <p:nvPr/>
        </p:nvSpPr>
        <p:spPr>
          <a:xfrm>
            <a:off x="2542794" y="3331592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BAE7C0B-4E25-4F75-A10E-DEC6A29475A3}"/>
              </a:ext>
            </a:extLst>
          </p:cNvPr>
          <p:cNvSpPr/>
          <p:nvPr/>
        </p:nvSpPr>
        <p:spPr>
          <a:xfrm>
            <a:off x="2971545" y="3331592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21AB855F-E4CB-4C1A-8687-FA65023F44C4}"/>
              </a:ext>
            </a:extLst>
          </p:cNvPr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id="{7C603BC5-D8CC-48F4-B68A-272F9DC39AF9}"/>
              </a:ext>
            </a:extLst>
          </p:cNvPr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0D18D9A5-939D-4961-BEF4-B1A8130F496F}"/>
              </a:ext>
            </a:extLst>
          </p:cNvPr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6DEE6F07-55FC-4BC0-969E-F31220F9DE5B}"/>
              </a:ext>
            </a:extLst>
          </p:cNvPr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10FEE7B0-A326-42B7-B2A4-AB95B26DA0AE}"/>
              </a:ext>
            </a:extLst>
          </p:cNvPr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id="{6AE0D139-DE6A-44E4-8558-1CB793A6A538}"/>
              </a:ext>
            </a:extLst>
          </p:cNvPr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1">
            <a:extLst>
              <a:ext uri="{FF2B5EF4-FFF2-40B4-BE49-F238E27FC236}">
                <a16:creationId xmlns:a16="http://schemas.microsoft.com/office/drawing/2014/main" id="{9392C909-DBC8-4052-A116-F81A3F20FCEE}"/>
              </a:ext>
            </a:extLst>
          </p:cNvPr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5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2">
            <a:extLst>
              <a:ext uri="{FF2B5EF4-FFF2-40B4-BE49-F238E27FC236}">
                <a16:creationId xmlns:a16="http://schemas.microsoft.com/office/drawing/2014/main" id="{871DBA86-1EEE-4694-B7D2-FDAC44568F09}"/>
              </a:ext>
            </a:extLst>
          </p:cNvPr>
          <p:cNvSpPr/>
          <p:nvPr/>
        </p:nvSpPr>
        <p:spPr>
          <a:xfrm>
            <a:off x="521970" y="385572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78" y="5416"/>
                </a:lnTo>
                <a:lnTo>
                  <a:pt x="295122" y="20842"/>
                </a:lnTo>
                <a:lnTo>
                  <a:pt x="333181" y="45046"/>
                </a:lnTo>
                <a:lnTo>
                  <a:pt x="364925" y="76795"/>
                </a:lnTo>
                <a:lnTo>
                  <a:pt x="389122" y="114855"/>
                </a:lnTo>
                <a:lnTo>
                  <a:pt x="404542" y="157993"/>
                </a:lnTo>
                <a:lnTo>
                  <a:pt x="409955" y="204978"/>
                </a:lnTo>
                <a:lnTo>
                  <a:pt x="404542" y="251962"/>
                </a:lnTo>
                <a:lnTo>
                  <a:pt x="389122" y="295100"/>
                </a:lnTo>
                <a:lnTo>
                  <a:pt x="364925" y="333160"/>
                </a:lnTo>
                <a:lnTo>
                  <a:pt x="333181" y="364909"/>
                </a:lnTo>
                <a:lnTo>
                  <a:pt x="295122" y="389113"/>
                </a:lnTo>
                <a:lnTo>
                  <a:pt x="251978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3">
            <a:extLst>
              <a:ext uri="{FF2B5EF4-FFF2-40B4-BE49-F238E27FC236}">
                <a16:creationId xmlns:a16="http://schemas.microsoft.com/office/drawing/2014/main" id="{B675D068-BAEF-4E2A-9384-F301174B64AE}"/>
              </a:ext>
            </a:extLst>
          </p:cNvPr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1" y="204978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84DF4C73-0123-4235-BD83-4A8B0E5D1EB3}"/>
              </a:ext>
            </a:extLst>
          </p:cNvPr>
          <p:cNvSpPr/>
          <p:nvPr/>
        </p:nvSpPr>
        <p:spPr>
          <a:xfrm>
            <a:off x="1704594" y="3855721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39" h="410210">
                <a:moveTo>
                  <a:pt x="0" y="204978"/>
                </a:moveTo>
                <a:lnTo>
                  <a:pt x="5393" y="157993"/>
                </a:lnTo>
                <a:lnTo>
                  <a:pt x="20758" y="114855"/>
                </a:lnTo>
                <a:lnTo>
                  <a:pt x="44866" y="76795"/>
                </a:lnTo>
                <a:lnTo>
                  <a:pt x="76493" y="45046"/>
                </a:lnTo>
                <a:lnTo>
                  <a:pt x="114411" y="20842"/>
                </a:lnTo>
                <a:lnTo>
                  <a:pt x="157394" y="5416"/>
                </a:lnTo>
                <a:lnTo>
                  <a:pt x="204216" y="0"/>
                </a:lnTo>
                <a:lnTo>
                  <a:pt x="251037" y="5416"/>
                </a:lnTo>
                <a:lnTo>
                  <a:pt x="294020" y="20842"/>
                </a:lnTo>
                <a:lnTo>
                  <a:pt x="331938" y="45046"/>
                </a:lnTo>
                <a:lnTo>
                  <a:pt x="363565" y="76795"/>
                </a:lnTo>
                <a:lnTo>
                  <a:pt x="387673" y="114855"/>
                </a:lnTo>
                <a:lnTo>
                  <a:pt x="403038" y="157993"/>
                </a:lnTo>
                <a:lnTo>
                  <a:pt x="408431" y="204978"/>
                </a:lnTo>
                <a:lnTo>
                  <a:pt x="403038" y="251962"/>
                </a:lnTo>
                <a:lnTo>
                  <a:pt x="387673" y="295100"/>
                </a:lnTo>
                <a:lnTo>
                  <a:pt x="363565" y="333160"/>
                </a:lnTo>
                <a:lnTo>
                  <a:pt x="331938" y="364909"/>
                </a:lnTo>
                <a:lnTo>
                  <a:pt x="294020" y="389113"/>
                </a:lnTo>
                <a:lnTo>
                  <a:pt x="251037" y="404539"/>
                </a:lnTo>
                <a:lnTo>
                  <a:pt x="204216" y="409956"/>
                </a:lnTo>
                <a:lnTo>
                  <a:pt x="157394" y="404539"/>
                </a:lnTo>
                <a:lnTo>
                  <a:pt x="114411" y="389113"/>
                </a:lnTo>
                <a:lnTo>
                  <a:pt x="76493" y="364909"/>
                </a:lnTo>
                <a:lnTo>
                  <a:pt x="44866" y="333160"/>
                </a:lnTo>
                <a:lnTo>
                  <a:pt x="20758" y="295100"/>
                </a:lnTo>
                <a:lnTo>
                  <a:pt x="5393" y="251962"/>
                </a:lnTo>
                <a:lnTo>
                  <a:pt x="0" y="204978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76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857250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975" y="1052736"/>
            <a:ext cx="3840992" cy="1603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想要根据</a:t>
            </a:r>
            <a:r>
              <a:rPr sz="2400" b="1" dirty="0">
                <a:latin typeface="Trebuchet MS"/>
                <a:cs typeface="Trebuchet MS"/>
              </a:rPr>
              <a:t>temperature,  humidity, wind, outlook</a:t>
            </a:r>
            <a:r>
              <a:rPr lang="zh-CN" altLang="en-US" sz="2400" b="1" dirty="0">
                <a:latin typeface="Trebuchet MS"/>
                <a:cs typeface="Trebuchet MS"/>
              </a:rPr>
              <a:t>来预测是否打网球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A5E2361-121F-4839-9F9D-BA012795A557}"/>
              </a:ext>
            </a:extLst>
          </p:cNvPr>
          <p:cNvSpPr txBox="1">
            <a:spLocks/>
          </p:cNvSpPr>
          <p:nvPr/>
        </p:nvSpPr>
        <p:spPr>
          <a:xfrm>
            <a:off x="624207" y="166676"/>
            <a:ext cx="347852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CN" altLang="en-US" dirty="0"/>
              <a:t>决策树介绍</a:t>
            </a:r>
          </a:p>
        </p:txBody>
      </p:sp>
    </p:spTree>
    <p:extLst>
      <p:ext uri="{BB962C8B-B14F-4D97-AF65-F5344CB8AC3E}">
        <p14:creationId xmlns:p14="http://schemas.microsoft.com/office/powerpoint/2010/main" val="2160830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876800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60032" y="1954531"/>
            <a:ext cx="4229384" cy="3634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问题：决策树容易过拟合</a:t>
            </a:r>
            <a:endParaRPr sz="2800" dirty="0">
              <a:latin typeface="Trebuchet MS"/>
              <a:cs typeface="Trebuchet MS"/>
            </a:endParaRPr>
          </a:p>
          <a:p>
            <a:pPr marL="299085" marR="278130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数据微小的变化能对预测结果产生较大的影响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299085" marR="278130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解决方案</a:t>
            </a:r>
            <a:r>
              <a:rPr sz="2800" b="1" dirty="0">
                <a:latin typeface="Trebuchet MS"/>
                <a:cs typeface="Trebuchet MS"/>
              </a:rPr>
              <a:t>: </a:t>
            </a:r>
            <a:r>
              <a:rPr lang="zh-CN" altLang="en-US" sz="2800" b="1" dirty="0">
                <a:latin typeface="Trebuchet MS"/>
                <a:cs typeface="Trebuchet MS"/>
              </a:rPr>
              <a:t>修剪决策树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solidFill>
                  <a:srgbClr val="0000FF"/>
                </a:solidFill>
                <a:latin typeface="Trebuchet MS"/>
                <a:cs typeface="Trebuchet MS"/>
              </a:rPr>
              <a:t>预剪枝</a:t>
            </a:r>
            <a:endParaRPr lang="en-US" altLang="zh-CN" sz="2400" b="1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solidFill>
                  <a:srgbClr val="0000FF"/>
                </a:solidFill>
                <a:latin typeface="Trebuchet MS"/>
                <a:cs typeface="Trebuchet MS"/>
              </a:rPr>
              <a:t>后剪枝</a:t>
            </a:r>
            <a:endParaRPr sz="24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971ABC35-DC13-4682-B552-1C262B94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修剪决策树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4F124CB-0D55-4CE6-8A0B-CB35AFF92FCB}"/>
              </a:ext>
            </a:extLst>
          </p:cNvPr>
          <p:cNvSpPr/>
          <p:nvPr/>
        </p:nvSpPr>
        <p:spPr>
          <a:xfrm>
            <a:off x="1491233" y="2583688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B9F0682F-EAC1-45D3-AB5E-5FF8EE294089}"/>
              </a:ext>
            </a:extLst>
          </p:cNvPr>
          <p:cNvSpPr/>
          <p:nvPr/>
        </p:nvSpPr>
        <p:spPr>
          <a:xfrm>
            <a:off x="2135885" y="2583688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137F4CC6-514C-43A8-8D1E-5C996256FE7B}"/>
              </a:ext>
            </a:extLst>
          </p:cNvPr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E8E51D7B-F843-4D69-8C43-F759F51708C3}"/>
              </a:ext>
            </a:extLst>
          </p:cNvPr>
          <p:cNvSpPr/>
          <p:nvPr/>
        </p:nvSpPr>
        <p:spPr>
          <a:xfrm>
            <a:off x="1942339" y="23957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E3295311-7390-40C2-A750-955952DC8333}"/>
              </a:ext>
            </a:extLst>
          </p:cNvPr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6A2C2A90-940E-429D-B390-CDA689C94BB2}"/>
              </a:ext>
            </a:extLst>
          </p:cNvPr>
          <p:cNvSpPr/>
          <p:nvPr/>
        </p:nvSpPr>
        <p:spPr>
          <a:xfrm>
            <a:off x="1102614" y="313334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196EB7F5-2AD6-4573-A958-D5A513C1E68F}"/>
              </a:ext>
            </a:extLst>
          </p:cNvPr>
          <p:cNvSpPr/>
          <p:nvPr/>
        </p:nvSpPr>
        <p:spPr>
          <a:xfrm>
            <a:off x="2542794" y="3331592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EF5C52FC-7588-4847-9DA8-68B5EB08D2EB}"/>
              </a:ext>
            </a:extLst>
          </p:cNvPr>
          <p:cNvSpPr/>
          <p:nvPr/>
        </p:nvSpPr>
        <p:spPr>
          <a:xfrm>
            <a:off x="2971545" y="3331592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650604F9-B960-401D-9F60-E0CE4D07FAB4}"/>
              </a:ext>
            </a:extLst>
          </p:cNvPr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C5A51A4A-2A0F-439F-87C4-7EDC0FDDC59B}"/>
              </a:ext>
            </a:extLst>
          </p:cNvPr>
          <p:cNvSpPr/>
          <p:nvPr/>
        </p:nvSpPr>
        <p:spPr>
          <a:xfrm>
            <a:off x="2782062" y="3139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C42A4F5B-9D31-4601-B55C-2987613178F8}"/>
              </a:ext>
            </a:extLst>
          </p:cNvPr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341BF932-311B-4B76-B762-A98760CF6855}"/>
              </a:ext>
            </a:extLst>
          </p:cNvPr>
          <p:cNvSpPr/>
          <p:nvPr/>
        </p:nvSpPr>
        <p:spPr>
          <a:xfrm>
            <a:off x="3368803" y="386333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4F380D88-46A3-47A7-9E96-397151037AD6}"/>
              </a:ext>
            </a:extLst>
          </p:cNvPr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3C43BE15-4B3E-40BD-92C5-480430A4951D}"/>
              </a:ext>
            </a:extLst>
          </p:cNvPr>
          <p:cNvSpPr/>
          <p:nvPr/>
        </p:nvSpPr>
        <p:spPr>
          <a:xfrm>
            <a:off x="2187702" y="385876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724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099498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411" y="1019095"/>
            <a:ext cx="4888928" cy="584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Trebuchet MS"/>
                <a:cs typeface="Trebuchet MS"/>
              </a:rPr>
              <a:t>决策树构建过程中</a:t>
            </a:r>
            <a:r>
              <a:rPr lang="zh-CN" altLang="en-US" sz="2400" b="1" dirty="0">
                <a:latin typeface="Trebuchet MS"/>
                <a:cs typeface="Trebuchet MS"/>
              </a:rPr>
              <a:t>，依据预先设定的条件，提前终止树的生长。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b="1" dirty="0" err="1">
                <a:latin typeface="Trebuchet MS"/>
                <a:cs typeface="Trebuchet MS"/>
              </a:rPr>
              <a:t>Scikit</a:t>
            </a:r>
            <a:r>
              <a:rPr lang="en-US" altLang="zh-CN" sz="2400" b="1" dirty="0">
                <a:latin typeface="Trebuchet MS"/>
                <a:cs typeface="Trebuchet MS"/>
              </a:rPr>
              <a:t>-Learn</a:t>
            </a:r>
            <a:r>
              <a:rPr lang="zh-CN" altLang="en-US" sz="2400" b="1" dirty="0">
                <a:latin typeface="Trebuchet MS"/>
                <a:cs typeface="Trebuchet MS"/>
              </a:rPr>
              <a:t>中：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b="1" dirty="0">
                <a:latin typeface="Trebuchet MS"/>
                <a:cs typeface="Trebuchet MS"/>
              </a:rPr>
              <a:t>决策树的最大深度（</a:t>
            </a:r>
            <a:r>
              <a:rPr lang="en-US" altLang="zh-CN" sz="2000" b="1" dirty="0" err="1">
                <a:solidFill>
                  <a:srgbClr val="0000FF"/>
                </a:solidFill>
                <a:latin typeface="Trebuchet MS"/>
                <a:cs typeface="Trebuchet MS"/>
              </a:rPr>
              <a:t>max_depth</a:t>
            </a:r>
            <a:r>
              <a:rPr lang="zh-CN" altLang="en-US" sz="2000" b="1" dirty="0">
                <a:latin typeface="Trebuchet MS"/>
                <a:cs typeface="Trebuchet MS"/>
              </a:rPr>
              <a:t>）</a:t>
            </a:r>
            <a:endParaRPr lang="en-US" altLang="zh-CN" sz="2000" b="1" dirty="0">
              <a:latin typeface="Trebuchet MS"/>
              <a:cs typeface="Trebuchet MS"/>
            </a:endParaRP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b="1" dirty="0">
                <a:latin typeface="Trebuchet MS"/>
                <a:cs typeface="Trebuchet MS"/>
              </a:rPr>
              <a:t>决策树的最大叶子数（</a:t>
            </a:r>
            <a:r>
              <a:rPr lang="en-US" altLang="zh-CN" sz="2000" b="1" dirty="0" err="1">
                <a:solidFill>
                  <a:srgbClr val="0000FF"/>
                </a:solidFill>
                <a:latin typeface="Trebuchet MS"/>
                <a:cs typeface="Trebuchet MS"/>
              </a:rPr>
              <a:t>max_leaf_nodes</a:t>
            </a:r>
            <a:r>
              <a:rPr lang="zh-CN" altLang="en-US" sz="2000" b="1" dirty="0">
                <a:latin typeface="Trebuchet MS"/>
                <a:cs typeface="Trebuchet MS"/>
              </a:rPr>
              <a:t>）</a:t>
            </a: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b="1" dirty="0">
                <a:latin typeface="Trebuchet MS"/>
                <a:cs typeface="Trebuchet MS"/>
              </a:rPr>
              <a:t>可分裂节点应包含的最少样例数（</a:t>
            </a:r>
            <a:r>
              <a:rPr lang="en-US" altLang="zh-CN" sz="2000" b="1" dirty="0" err="1">
                <a:solidFill>
                  <a:srgbClr val="0000FF"/>
                </a:solidFill>
                <a:latin typeface="Trebuchet MS"/>
                <a:cs typeface="Trebuchet MS"/>
              </a:rPr>
              <a:t>min_samples_split</a:t>
            </a:r>
            <a:r>
              <a:rPr lang="zh-CN" altLang="en-US" sz="2000" b="1" dirty="0">
                <a:latin typeface="Trebuchet MS"/>
                <a:cs typeface="Trebuchet MS"/>
              </a:rPr>
              <a:t>）</a:t>
            </a: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b="1" dirty="0">
                <a:latin typeface="Trebuchet MS"/>
                <a:cs typeface="Trebuchet MS"/>
              </a:rPr>
              <a:t>叶节点应包含的最少样例数（</a:t>
            </a:r>
            <a:r>
              <a:rPr lang="en-US" altLang="zh-CN" sz="2000" b="1" dirty="0" err="1">
                <a:solidFill>
                  <a:srgbClr val="0000FF"/>
                </a:solidFill>
                <a:latin typeface="Trebuchet MS"/>
                <a:cs typeface="Trebuchet MS"/>
              </a:rPr>
              <a:t>min_samples_leaf</a:t>
            </a:r>
            <a:r>
              <a:rPr lang="zh-CN" altLang="en-US" sz="2000" b="1" dirty="0">
                <a:latin typeface="Trebuchet MS"/>
                <a:cs typeface="Trebuchet MS"/>
              </a:rPr>
              <a:t>）</a:t>
            </a: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b="1" dirty="0">
                <a:latin typeface="Trebuchet MS"/>
                <a:cs typeface="Trebuchet MS"/>
              </a:rPr>
              <a:t>不纯度减少的最小量（</a:t>
            </a:r>
            <a:r>
              <a:rPr lang="en-US" altLang="zh-CN" sz="2000" b="1" dirty="0" err="1">
                <a:solidFill>
                  <a:srgbClr val="0000FF"/>
                </a:solidFill>
                <a:latin typeface="Trebuchet MS"/>
                <a:cs typeface="Trebuchet MS"/>
              </a:rPr>
              <a:t>min_impurity_decrease</a:t>
            </a:r>
            <a:r>
              <a:rPr lang="zh-CN" altLang="en-US" sz="2000" b="1" dirty="0">
                <a:latin typeface="Trebuchet MS"/>
                <a:cs typeface="Trebuchet MS"/>
              </a:rPr>
              <a:t>）</a:t>
            </a:r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971ABC35-DC13-4682-B552-1C262B94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预剪枝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4F124CB-0D55-4CE6-8A0B-CB35AFF92FCB}"/>
              </a:ext>
            </a:extLst>
          </p:cNvPr>
          <p:cNvSpPr/>
          <p:nvPr/>
        </p:nvSpPr>
        <p:spPr>
          <a:xfrm>
            <a:off x="1144195" y="2676513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B9F0682F-EAC1-45D3-AB5E-5FF8EE294089}"/>
              </a:ext>
            </a:extLst>
          </p:cNvPr>
          <p:cNvSpPr/>
          <p:nvPr/>
        </p:nvSpPr>
        <p:spPr>
          <a:xfrm>
            <a:off x="1788847" y="2676513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137F4CC6-514C-43A8-8D1E-5C996256FE7B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E8E51D7B-F843-4D69-8C43-F759F51708C3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E3295311-7390-40C2-A750-955952DC8333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6A2C2A90-940E-429D-B390-CDA689C94BB2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196EB7F5-2AD6-4573-A958-D5A513C1E68F}"/>
              </a:ext>
            </a:extLst>
          </p:cNvPr>
          <p:cNvSpPr/>
          <p:nvPr/>
        </p:nvSpPr>
        <p:spPr>
          <a:xfrm>
            <a:off x="2195756" y="3424417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EF5C52FC-7588-4847-9DA8-68B5EB08D2EB}"/>
              </a:ext>
            </a:extLst>
          </p:cNvPr>
          <p:cNvSpPr/>
          <p:nvPr/>
        </p:nvSpPr>
        <p:spPr>
          <a:xfrm>
            <a:off x="2624507" y="3424417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650604F9-B960-401D-9F60-E0CE4D07FAB4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C5A51A4A-2A0F-439F-87C4-7EDC0FDDC59B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C42A4F5B-9D31-4601-B55C-2987613178F8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341BF932-311B-4B76-B762-A98760CF6855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4F380D88-46A3-47A7-9E96-397151037AD6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3C43BE15-4B3E-40BD-92C5-480430A4951D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177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139952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70502" y="1822232"/>
            <a:ext cx="4693985" cy="4399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Trebuchet MS"/>
                <a:cs typeface="Trebuchet MS"/>
              </a:rPr>
              <a:t>决策树构建完成之后</a:t>
            </a:r>
            <a:r>
              <a:rPr lang="zh-CN" altLang="en-US" sz="2400" b="1" dirty="0">
                <a:latin typeface="Trebuchet MS"/>
                <a:cs typeface="Trebuchet MS"/>
              </a:rPr>
              <a:t>进行剪枝，得到一棵简化的树。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自底向上地考察每个非叶节点，如果将其子树剪去，成为一个叶节点，能带来决策树泛化性能提升，则将该子树替换为叶节点。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solidFill>
                  <a:srgbClr val="0000FF"/>
                </a:solidFill>
                <a:latin typeface="Trebuchet MS"/>
              </a:rPr>
              <a:t>错误率降低剪枝</a:t>
            </a:r>
            <a:r>
              <a:rPr lang="zh-CN" altLang="en-US" sz="2400" b="1" dirty="0">
                <a:latin typeface="Trebuchet MS"/>
              </a:rPr>
              <a:t>（</a:t>
            </a:r>
            <a:r>
              <a:rPr lang="en-US" altLang="zh-CN" sz="2400" b="1" dirty="0">
                <a:latin typeface="Trebuchet MS"/>
              </a:rPr>
              <a:t>reduced-error pruning, REP</a:t>
            </a:r>
            <a:r>
              <a:rPr lang="zh-CN" altLang="en-US" sz="2400" b="1" dirty="0">
                <a:latin typeface="Trebuchet MS"/>
              </a:rPr>
              <a:t>）</a:t>
            </a:r>
            <a:endParaRPr lang="en-US" altLang="zh-CN" sz="2400" b="1" dirty="0">
              <a:latin typeface="Trebuchet MS"/>
            </a:endParaRPr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971ABC35-DC13-4682-B552-1C262B94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后剪枝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4F124CB-0D55-4CE6-8A0B-CB35AFF92FCB}"/>
              </a:ext>
            </a:extLst>
          </p:cNvPr>
          <p:cNvSpPr/>
          <p:nvPr/>
        </p:nvSpPr>
        <p:spPr>
          <a:xfrm>
            <a:off x="1144195" y="2676513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B9F0682F-EAC1-45D3-AB5E-5FF8EE294089}"/>
              </a:ext>
            </a:extLst>
          </p:cNvPr>
          <p:cNvSpPr/>
          <p:nvPr/>
        </p:nvSpPr>
        <p:spPr>
          <a:xfrm>
            <a:off x="1788847" y="2676513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137F4CC6-514C-43A8-8D1E-5C996256FE7B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E8E51D7B-F843-4D69-8C43-F759F51708C3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E3295311-7390-40C2-A750-955952DC8333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6A2C2A90-940E-429D-B390-CDA689C94BB2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196EB7F5-2AD6-4573-A958-D5A513C1E68F}"/>
              </a:ext>
            </a:extLst>
          </p:cNvPr>
          <p:cNvSpPr/>
          <p:nvPr/>
        </p:nvSpPr>
        <p:spPr>
          <a:xfrm>
            <a:off x="2195756" y="3424417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EF5C52FC-7588-4847-9DA8-68B5EB08D2EB}"/>
              </a:ext>
            </a:extLst>
          </p:cNvPr>
          <p:cNvSpPr/>
          <p:nvPr/>
        </p:nvSpPr>
        <p:spPr>
          <a:xfrm>
            <a:off x="2624507" y="3424417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650604F9-B960-401D-9F60-E0CE4D07FAB4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C5A51A4A-2A0F-439F-87C4-7EDC0FDDC59B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C42A4F5B-9D31-4601-B55C-2987613178F8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341BF932-311B-4B76-B762-A98760CF6855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4F380D88-46A3-47A7-9E96-397151037AD6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3C43BE15-4B3E-40BD-92C5-480430A4951D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15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139952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4270503" y="766847"/>
                <a:ext cx="4693985" cy="60996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99085" indent="-286385">
                  <a:lnSpc>
                    <a:spcPct val="150000"/>
                  </a:lnSpc>
                  <a:buFont typeface="Wingdings"/>
                  <a:buChar char=""/>
                  <a:tabLst>
                    <a:tab pos="299085" algn="l"/>
                    <a:tab pos="299720" algn="l"/>
                  </a:tabLst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rebuchet MS"/>
                  </a:rPr>
                  <a:t>代价复杂度剪枝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rebuchet MS"/>
                  </a:rPr>
                  <a:t>（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rebuchet MS"/>
                  </a:rPr>
                  <a:t>cost-complexity pruning, CCP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rebuchet MS"/>
                  </a:rPr>
                  <a:t>）</a:t>
                </a:r>
                <a:endParaRPr lang="en-US" altLang="zh-CN" sz="2400" b="1" dirty="0">
                  <a:solidFill>
                    <a:schemeClr val="tx1"/>
                  </a:solidFill>
                  <a:latin typeface="Trebuchet MS"/>
                </a:endParaRPr>
              </a:p>
              <a:p>
                <a:pPr marL="299085" indent="-286385">
                  <a:lnSpc>
                    <a:spcPct val="150000"/>
                  </a:lnSpc>
                  <a:buFont typeface="Wingdings"/>
                  <a:buChar char=""/>
                  <a:tabLst>
                    <a:tab pos="299085" algn="l"/>
                    <a:tab pos="299720" algn="l"/>
                  </a:tabLst>
                </a:pPr>
                <a:endParaRPr lang="en-US" altLang="zh-CN" sz="2000" b="1" dirty="0">
                  <a:solidFill>
                    <a:schemeClr val="tx1"/>
                  </a:solidFill>
                  <a:latin typeface="Trebuchet MS"/>
                </a:endParaRPr>
              </a:p>
              <a:p>
                <a:pPr marL="299085" indent="-286385">
                  <a:lnSpc>
                    <a:spcPct val="150000"/>
                  </a:lnSpc>
                  <a:buFont typeface="Wingdings"/>
                  <a:buChar char=""/>
                  <a:tabLst>
                    <a:tab pos="299085" algn="l"/>
                    <a:tab pos="299720" algn="l"/>
                  </a:tabLst>
                </a:pPr>
                <a:endParaRPr lang="en-US" altLang="zh-CN" sz="2000" b="1" dirty="0">
                  <a:solidFill>
                    <a:schemeClr val="tx1"/>
                  </a:solidFill>
                  <a:latin typeface="Trebuchet MS"/>
                </a:endParaRPr>
              </a:p>
              <a:p>
                <a:pPr marL="7556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000" b="1" dirty="0">
                    <a:solidFill>
                      <a:schemeClr val="tx1"/>
                    </a:solidFill>
                    <a:latin typeface="Trebuchet MS"/>
                  </a:rPr>
                  <a:t>为子树中叶节点的个数</a:t>
                </a:r>
                <a:endParaRPr lang="en-US" altLang="zh-CN" sz="2000" b="1" dirty="0">
                  <a:solidFill>
                    <a:schemeClr val="tx1"/>
                  </a:solidFill>
                  <a:latin typeface="Trebuchet MS"/>
                </a:endParaRPr>
              </a:p>
              <a:p>
                <a:pPr marL="7556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b="1" dirty="0">
                    <a:solidFill>
                      <a:schemeClr val="tx1"/>
                    </a:solidFill>
                    <a:latin typeface="Trebuchet MS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b="1" dirty="0">
                    <a:solidFill>
                      <a:schemeClr val="tx1"/>
                    </a:solidFill>
                    <a:latin typeface="Trebuchet MS"/>
                  </a:rPr>
                  <a:t>分别是剪枝前后该子树的预测错误（或者所有叶节点的不纯度之和）</a:t>
                </a:r>
                <a:endParaRPr lang="en-US" altLang="zh-CN" sz="2000" b="1" dirty="0">
                  <a:solidFill>
                    <a:schemeClr val="tx1"/>
                  </a:solidFill>
                  <a:latin typeface="Trebuchet MS"/>
                </a:endParaRPr>
              </a:p>
              <a:p>
                <a:pPr marL="299085" indent="-286385">
                  <a:lnSpc>
                    <a:spcPct val="150000"/>
                  </a:lnSpc>
                  <a:buFont typeface="Wingdings"/>
                  <a:buChar char=""/>
                  <a:tabLst>
                    <a:tab pos="299085" algn="l"/>
                    <a:tab pos="299720" algn="l"/>
                  </a:tabLst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rebuchet MS"/>
                  </a:rPr>
                  <a:t>计算树中每个非叶节点的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rebuchet MS"/>
                  </a:rPr>
                  <a:t>α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rebuchet MS"/>
                  </a:rPr>
                  <a:t>值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rebuchet MS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rebuchet MS"/>
                  </a:rPr>
                  <a:t>然后循环剪掉具有最小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rebuchet MS"/>
                  </a:rPr>
                  <a:t>α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rebuchet MS"/>
                  </a:rPr>
                  <a:t>值的子树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rebuchet MS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rebuchet MS"/>
                  </a:rPr>
                  <a:t>直到最小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rebuchet MS"/>
                  </a:rPr>
                  <a:t>α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rebuchet MS"/>
                  </a:rPr>
                  <a:t>值大于用户预先给定的参数值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latin typeface="Trebuchet MS"/>
                  </a:rPr>
                  <a:t>ccp_alpha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rebuchet MS"/>
                  </a:rPr>
                  <a:t>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rebuchet MS"/>
                  </a:rPr>
                  <a:t>为止。</a:t>
                </a:r>
                <a:endParaRPr lang="en-US" altLang="zh-CN" sz="2400" b="1" dirty="0">
                  <a:solidFill>
                    <a:schemeClr val="tx1"/>
                  </a:solidFill>
                  <a:latin typeface="Trebuchet MS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503" y="766847"/>
                <a:ext cx="4693985" cy="6099683"/>
              </a:xfrm>
              <a:prstGeom prst="rect">
                <a:avLst/>
              </a:prstGeom>
              <a:blipFill>
                <a:blip r:embed="rId2"/>
                <a:stretch>
                  <a:fillRect l="-3506" r="-2338" b="-1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标题 32">
            <a:extLst>
              <a:ext uri="{FF2B5EF4-FFF2-40B4-BE49-F238E27FC236}">
                <a16:creationId xmlns:a16="http://schemas.microsoft.com/office/drawing/2014/main" id="{971ABC35-DC13-4682-B552-1C262B94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8845"/>
          </a:xfrm>
        </p:spPr>
        <p:txBody>
          <a:bodyPr/>
          <a:lstStyle/>
          <a:p>
            <a:r>
              <a:rPr lang="zh-CN" altLang="en-US" dirty="0"/>
              <a:t>后剪枝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4F124CB-0D55-4CE6-8A0B-CB35AFF92FCB}"/>
              </a:ext>
            </a:extLst>
          </p:cNvPr>
          <p:cNvSpPr/>
          <p:nvPr/>
        </p:nvSpPr>
        <p:spPr>
          <a:xfrm>
            <a:off x="1144195" y="2676513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B9F0682F-EAC1-45D3-AB5E-5FF8EE294089}"/>
              </a:ext>
            </a:extLst>
          </p:cNvPr>
          <p:cNvSpPr/>
          <p:nvPr/>
        </p:nvSpPr>
        <p:spPr>
          <a:xfrm>
            <a:off x="1788847" y="2676513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137F4CC6-514C-43A8-8D1E-5C996256FE7B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E8E51D7B-F843-4D69-8C43-F759F51708C3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E3295311-7390-40C2-A750-955952DC8333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6A2C2A90-940E-429D-B390-CDA689C94BB2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196EB7F5-2AD6-4573-A958-D5A513C1E68F}"/>
              </a:ext>
            </a:extLst>
          </p:cNvPr>
          <p:cNvSpPr/>
          <p:nvPr/>
        </p:nvSpPr>
        <p:spPr>
          <a:xfrm>
            <a:off x="2195756" y="3424417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EF5C52FC-7588-4847-9DA8-68B5EB08D2EB}"/>
              </a:ext>
            </a:extLst>
          </p:cNvPr>
          <p:cNvSpPr/>
          <p:nvPr/>
        </p:nvSpPr>
        <p:spPr>
          <a:xfrm>
            <a:off x="2624507" y="3424417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650604F9-B960-401D-9F60-E0CE4D07FAB4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C5A51A4A-2A0F-439F-87C4-7EDC0FDDC59B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C42A4F5B-9D31-4601-B55C-2987613178F8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341BF932-311B-4B76-B762-A98760CF6855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4F380D88-46A3-47A7-9E96-397151037AD6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3C43BE15-4B3E-40BD-92C5-480430A4951D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CD9F776-B319-43E6-8BE5-4BBAF285E558}"/>
                  </a:ext>
                </a:extLst>
              </p:cNvPr>
              <p:cNvSpPr/>
              <p:nvPr/>
            </p:nvSpPr>
            <p:spPr>
              <a:xfrm>
                <a:off x="5004048" y="1954531"/>
                <a:ext cx="2778483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b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zh-CN" altLang="en-US" sz="2400" b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zh-CN" altLang="en-US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zh-CN" altLang="en-US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zh-CN" altLang="en-US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400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400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CD9F776-B319-43E6-8BE5-4BBAF285E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54531"/>
                <a:ext cx="2778483" cy="871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776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4531"/>
            <a:ext cx="4139952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70502" y="1822232"/>
            <a:ext cx="4693985" cy="316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</a:rPr>
              <a:t>一般情形下，后剪枝决策树的欠拟合风险很小，泛化性能往往优于预剪枝决策树。</a:t>
            </a:r>
            <a:endParaRPr lang="en-US" altLang="zh-CN" sz="2800" b="1" dirty="0">
              <a:latin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</a:rPr>
              <a:t>但后剪枝训练时间比未剪枝和预剪枝决策树都要大得多。</a:t>
            </a:r>
            <a:endParaRPr lang="en-US" altLang="zh-CN" sz="2800" b="1" dirty="0">
              <a:latin typeface="Trebuchet MS"/>
            </a:endParaRPr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971ABC35-DC13-4682-B552-1C262B94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预剪枝 </a:t>
            </a:r>
            <a:r>
              <a:rPr lang="en-US" altLang="zh-CN" dirty="0"/>
              <a:t>vs. </a:t>
            </a:r>
            <a:r>
              <a:rPr lang="zh-CN" altLang="en-US" dirty="0"/>
              <a:t>后剪枝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4F124CB-0D55-4CE6-8A0B-CB35AFF92FCB}"/>
              </a:ext>
            </a:extLst>
          </p:cNvPr>
          <p:cNvSpPr/>
          <p:nvPr/>
        </p:nvSpPr>
        <p:spPr>
          <a:xfrm>
            <a:off x="1144195" y="2676513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B9F0682F-EAC1-45D3-AB5E-5FF8EE294089}"/>
              </a:ext>
            </a:extLst>
          </p:cNvPr>
          <p:cNvSpPr/>
          <p:nvPr/>
        </p:nvSpPr>
        <p:spPr>
          <a:xfrm>
            <a:off x="1788847" y="2676513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137F4CC6-514C-43A8-8D1E-5C996256FE7B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E8E51D7B-F843-4D69-8C43-F759F51708C3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E3295311-7390-40C2-A750-955952DC8333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6A2C2A90-940E-429D-B390-CDA689C94BB2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196EB7F5-2AD6-4573-A958-D5A513C1E68F}"/>
              </a:ext>
            </a:extLst>
          </p:cNvPr>
          <p:cNvSpPr/>
          <p:nvPr/>
        </p:nvSpPr>
        <p:spPr>
          <a:xfrm>
            <a:off x="2195756" y="3424417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EF5C52FC-7588-4847-9DA8-68B5EB08D2EB}"/>
              </a:ext>
            </a:extLst>
          </p:cNvPr>
          <p:cNvSpPr/>
          <p:nvPr/>
        </p:nvSpPr>
        <p:spPr>
          <a:xfrm>
            <a:off x="2624507" y="3424417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650604F9-B960-401D-9F60-E0CE4D07FAB4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C5A51A4A-2A0F-439F-87C4-7EDC0FDDC59B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C42A4F5B-9D31-4601-B55C-2987613178F8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341BF932-311B-4B76-B762-A98760CF6855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4F380D88-46A3-47A7-9E96-397151037AD6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3C43BE15-4B3E-40BD-92C5-480430A4951D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79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05760" y="1830927"/>
            <a:ext cx="4314712" cy="353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1813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容易实现和解释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756285" marR="31813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“</a:t>
            </a:r>
            <a:r>
              <a:rPr sz="2400" b="1" dirty="0">
                <a:solidFill>
                  <a:srgbClr val="0000FF"/>
                </a:solidFill>
                <a:latin typeface="Trebuchet MS"/>
                <a:cs typeface="Trebuchet MS"/>
              </a:rPr>
              <a:t>if … then … else</a:t>
            </a:r>
            <a:r>
              <a:rPr lang="en-US" sz="2400" b="1" dirty="0">
                <a:solidFill>
                  <a:srgbClr val="0000FF"/>
                </a:solidFill>
                <a:latin typeface="Trebuchet MS"/>
                <a:cs typeface="Trebuchet MS"/>
              </a:rPr>
              <a:t> …</a:t>
            </a:r>
            <a:r>
              <a:rPr lang="zh-CN" altLang="en-US" sz="2400" b="1" dirty="0">
                <a:latin typeface="Trebuchet MS"/>
                <a:cs typeface="Trebuchet MS"/>
              </a:rPr>
              <a:t>”逻辑</a:t>
            </a:r>
            <a:endParaRPr sz="24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可以处理任何数据类型</a:t>
            </a:r>
            <a:endParaRPr lang="en-US" altLang="zh-CN" sz="2800" b="1" dirty="0">
              <a:latin typeface="Trebuchet MS"/>
              <a:cs typeface="Trebuchet MS"/>
            </a:endParaRPr>
          </a:p>
          <a:p>
            <a:pPr marL="756285" lvl="1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二值</a:t>
            </a:r>
            <a:r>
              <a:rPr sz="2400" b="1" dirty="0">
                <a:latin typeface="Trebuchet MS"/>
                <a:cs typeface="Trebuchet MS"/>
              </a:rPr>
              <a:t>, </a:t>
            </a:r>
            <a:r>
              <a:rPr lang="zh-CN" altLang="en-US" sz="2400" b="1" dirty="0">
                <a:latin typeface="Trebuchet MS"/>
                <a:cs typeface="Trebuchet MS"/>
              </a:rPr>
              <a:t>序数</a:t>
            </a:r>
            <a:r>
              <a:rPr sz="2400" b="1" dirty="0">
                <a:latin typeface="Trebuchet MS"/>
                <a:cs typeface="Trebuchet MS"/>
              </a:rPr>
              <a:t>, </a:t>
            </a:r>
            <a:r>
              <a:rPr lang="zh-CN" altLang="en-US" sz="2400" b="1" dirty="0">
                <a:latin typeface="Trebuchet MS"/>
                <a:cs typeface="Trebuchet MS"/>
              </a:rPr>
              <a:t>连续值</a:t>
            </a:r>
            <a:endParaRPr sz="2400" dirty="0">
              <a:latin typeface="Trebuchet MS"/>
              <a:cs typeface="Trebuchet MS"/>
            </a:endParaRPr>
          </a:p>
          <a:p>
            <a:pPr marL="299085" marR="5080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b="1" dirty="0">
                <a:latin typeface="Trebuchet MS"/>
                <a:cs typeface="Trebuchet MS"/>
              </a:rPr>
              <a:t>无需数据预处理和缩放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1" name="标题 20">
            <a:extLst>
              <a:ext uri="{FF2B5EF4-FFF2-40B4-BE49-F238E27FC236}">
                <a16:creationId xmlns:a16="http://schemas.microsoft.com/office/drawing/2014/main" id="{823CF96C-0787-43F5-A10F-10D1AA9D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决策树的优点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0235C5A5-5483-4525-948E-1D9253228675}"/>
              </a:ext>
            </a:extLst>
          </p:cNvPr>
          <p:cNvSpPr/>
          <p:nvPr/>
        </p:nvSpPr>
        <p:spPr>
          <a:xfrm>
            <a:off x="0" y="1954531"/>
            <a:ext cx="4139952" cy="3662679"/>
          </a:xfrm>
          <a:custGeom>
            <a:avLst/>
            <a:gdLst/>
            <a:ahLst/>
            <a:cxnLst/>
            <a:rect l="l" t="t" r="r" b="b"/>
            <a:pathLst>
              <a:path w="4876800" h="3662679">
                <a:moveTo>
                  <a:pt x="0" y="3662172"/>
                </a:moveTo>
                <a:lnTo>
                  <a:pt x="4876800" y="3662172"/>
                </a:lnTo>
                <a:lnTo>
                  <a:pt x="4876800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8F08DD3-66AC-45FC-9F82-B5D8BC468930}"/>
              </a:ext>
            </a:extLst>
          </p:cNvPr>
          <p:cNvSpPr/>
          <p:nvPr/>
        </p:nvSpPr>
        <p:spPr>
          <a:xfrm>
            <a:off x="1144195" y="2676513"/>
            <a:ext cx="669290" cy="556260"/>
          </a:xfrm>
          <a:custGeom>
            <a:avLst/>
            <a:gdLst/>
            <a:ahLst/>
            <a:cxnLst/>
            <a:rect l="l" t="t" r="r" b="b"/>
            <a:pathLst>
              <a:path w="669289" h="556260">
                <a:moveTo>
                  <a:pt x="51943" y="438912"/>
                </a:moveTo>
                <a:lnTo>
                  <a:pt x="0" y="555751"/>
                </a:lnTo>
                <a:lnTo>
                  <a:pt x="124587" y="527176"/>
                </a:lnTo>
                <a:lnTo>
                  <a:pt x="110371" y="509905"/>
                </a:lnTo>
                <a:lnTo>
                  <a:pt x="85597" y="509905"/>
                </a:lnTo>
                <a:lnTo>
                  <a:pt x="61468" y="480441"/>
                </a:lnTo>
                <a:lnTo>
                  <a:pt x="76161" y="468338"/>
                </a:lnTo>
                <a:lnTo>
                  <a:pt x="51943" y="438912"/>
                </a:lnTo>
                <a:close/>
              </a:path>
              <a:path w="669289" h="556260">
                <a:moveTo>
                  <a:pt x="76161" y="468338"/>
                </a:moveTo>
                <a:lnTo>
                  <a:pt x="61468" y="480441"/>
                </a:lnTo>
                <a:lnTo>
                  <a:pt x="85597" y="509905"/>
                </a:lnTo>
                <a:lnTo>
                  <a:pt x="100362" y="497743"/>
                </a:lnTo>
                <a:lnTo>
                  <a:pt x="76161" y="468338"/>
                </a:lnTo>
                <a:close/>
              </a:path>
              <a:path w="669289" h="556260">
                <a:moveTo>
                  <a:pt x="100362" y="497743"/>
                </a:moveTo>
                <a:lnTo>
                  <a:pt x="85597" y="509905"/>
                </a:lnTo>
                <a:lnTo>
                  <a:pt x="110371" y="509905"/>
                </a:lnTo>
                <a:lnTo>
                  <a:pt x="100362" y="497743"/>
                </a:lnTo>
                <a:close/>
              </a:path>
              <a:path w="669289" h="556260">
                <a:moveTo>
                  <a:pt x="644779" y="0"/>
                </a:moveTo>
                <a:lnTo>
                  <a:pt x="76161" y="468338"/>
                </a:lnTo>
                <a:lnTo>
                  <a:pt x="100362" y="497743"/>
                </a:lnTo>
                <a:lnTo>
                  <a:pt x="668909" y="29463"/>
                </a:lnTo>
                <a:lnTo>
                  <a:pt x="64477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4B021C15-E079-412E-B780-4183D00AAE94}"/>
              </a:ext>
            </a:extLst>
          </p:cNvPr>
          <p:cNvSpPr/>
          <p:nvPr/>
        </p:nvSpPr>
        <p:spPr>
          <a:xfrm>
            <a:off x="1788847" y="2676513"/>
            <a:ext cx="668020" cy="556260"/>
          </a:xfrm>
          <a:custGeom>
            <a:avLst/>
            <a:gdLst/>
            <a:ahLst/>
            <a:cxnLst/>
            <a:rect l="l" t="t" r="r" b="b"/>
            <a:pathLst>
              <a:path w="668019" h="556260">
                <a:moveTo>
                  <a:pt x="567207" y="497639"/>
                </a:moveTo>
                <a:lnTo>
                  <a:pt x="542925" y="527050"/>
                </a:lnTo>
                <a:lnTo>
                  <a:pt x="667512" y="555751"/>
                </a:lnTo>
                <a:lnTo>
                  <a:pt x="647123" y="509778"/>
                </a:lnTo>
                <a:lnTo>
                  <a:pt x="581913" y="509778"/>
                </a:lnTo>
                <a:lnTo>
                  <a:pt x="567207" y="497639"/>
                </a:lnTo>
                <a:close/>
              </a:path>
              <a:path w="668019" h="556260">
                <a:moveTo>
                  <a:pt x="591445" y="468283"/>
                </a:moveTo>
                <a:lnTo>
                  <a:pt x="567207" y="497639"/>
                </a:lnTo>
                <a:lnTo>
                  <a:pt x="581913" y="509778"/>
                </a:lnTo>
                <a:lnTo>
                  <a:pt x="606170" y="480441"/>
                </a:lnTo>
                <a:lnTo>
                  <a:pt x="591445" y="468283"/>
                </a:lnTo>
                <a:close/>
              </a:path>
              <a:path w="668019" h="556260">
                <a:moveTo>
                  <a:pt x="615695" y="438912"/>
                </a:moveTo>
                <a:lnTo>
                  <a:pt x="591445" y="468283"/>
                </a:lnTo>
                <a:lnTo>
                  <a:pt x="606170" y="480441"/>
                </a:lnTo>
                <a:lnTo>
                  <a:pt x="581913" y="509778"/>
                </a:lnTo>
                <a:lnTo>
                  <a:pt x="647123" y="509778"/>
                </a:lnTo>
                <a:lnTo>
                  <a:pt x="615695" y="438912"/>
                </a:lnTo>
                <a:close/>
              </a:path>
              <a:path w="668019" h="556260">
                <a:moveTo>
                  <a:pt x="24256" y="0"/>
                </a:moveTo>
                <a:lnTo>
                  <a:pt x="0" y="29463"/>
                </a:lnTo>
                <a:lnTo>
                  <a:pt x="567207" y="497639"/>
                </a:lnTo>
                <a:lnTo>
                  <a:pt x="591445" y="468283"/>
                </a:lnTo>
                <a:lnTo>
                  <a:pt x="2425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33D263A5-CA36-4E97-B206-9C1C369ABAA4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13D22C9-0490-4F41-9C69-1BBC03981934}"/>
              </a:ext>
            </a:extLst>
          </p:cNvPr>
          <p:cNvSpPr/>
          <p:nvPr/>
        </p:nvSpPr>
        <p:spPr>
          <a:xfrm>
            <a:off x="1595301" y="248855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A3B9F47C-2F1C-40BE-A78F-F1EF00237FB9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35ED403-6FC8-41CD-8FB7-C3DAB1CC5DA7}"/>
              </a:ext>
            </a:extLst>
          </p:cNvPr>
          <p:cNvSpPr/>
          <p:nvPr/>
        </p:nvSpPr>
        <p:spPr>
          <a:xfrm>
            <a:off x="755576" y="322617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8"/>
                </a:moveTo>
                <a:lnTo>
                  <a:pt x="5413" y="157993"/>
                </a:lnTo>
                <a:lnTo>
                  <a:pt x="20833" y="114855"/>
                </a:lnTo>
                <a:lnTo>
                  <a:pt x="45030" y="76795"/>
                </a:lnTo>
                <a:lnTo>
                  <a:pt x="76774" y="45046"/>
                </a:lnTo>
                <a:lnTo>
                  <a:pt x="114833" y="20842"/>
                </a:lnTo>
                <a:lnTo>
                  <a:pt x="157977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77" y="404539"/>
                </a:lnTo>
                <a:lnTo>
                  <a:pt x="114833" y="389113"/>
                </a:lnTo>
                <a:lnTo>
                  <a:pt x="76774" y="364909"/>
                </a:lnTo>
                <a:lnTo>
                  <a:pt x="45030" y="333160"/>
                </a:lnTo>
                <a:lnTo>
                  <a:pt x="20833" y="295100"/>
                </a:lnTo>
                <a:lnTo>
                  <a:pt x="5413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FE3EA131-190C-4102-8128-F10B607F7CBA}"/>
              </a:ext>
            </a:extLst>
          </p:cNvPr>
          <p:cNvSpPr/>
          <p:nvPr/>
        </p:nvSpPr>
        <p:spPr>
          <a:xfrm>
            <a:off x="2195756" y="3424417"/>
            <a:ext cx="458470" cy="553085"/>
          </a:xfrm>
          <a:custGeom>
            <a:avLst/>
            <a:gdLst/>
            <a:ahLst/>
            <a:cxnLst/>
            <a:rect l="l" t="t" r="r" b="b"/>
            <a:pathLst>
              <a:path w="458469" h="553085">
                <a:moveTo>
                  <a:pt x="28320" y="428497"/>
                </a:moveTo>
                <a:lnTo>
                  <a:pt x="0" y="553084"/>
                </a:lnTo>
                <a:lnTo>
                  <a:pt x="116712" y="500888"/>
                </a:lnTo>
                <a:lnTo>
                  <a:pt x="105237" y="491489"/>
                </a:lnTo>
                <a:lnTo>
                  <a:pt x="75056" y="491489"/>
                </a:lnTo>
                <a:lnTo>
                  <a:pt x="45593" y="467359"/>
                </a:lnTo>
                <a:lnTo>
                  <a:pt x="57716" y="452572"/>
                </a:lnTo>
                <a:lnTo>
                  <a:pt x="28320" y="428497"/>
                </a:lnTo>
                <a:close/>
              </a:path>
              <a:path w="458469" h="553085">
                <a:moveTo>
                  <a:pt x="57716" y="452572"/>
                </a:moveTo>
                <a:lnTo>
                  <a:pt x="45593" y="467359"/>
                </a:lnTo>
                <a:lnTo>
                  <a:pt x="75056" y="491489"/>
                </a:lnTo>
                <a:lnTo>
                  <a:pt x="87180" y="476702"/>
                </a:lnTo>
                <a:lnTo>
                  <a:pt x="57716" y="452572"/>
                </a:lnTo>
                <a:close/>
              </a:path>
              <a:path w="458469" h="553085">
                <a:moveTo>
                  <a:pt x="87180" y="476702"/>
                </a:moveTo>
                <a:lnTo>
                  <a:pt x="75056" y="491489"/>
                </a:lnTo>
                <a:lnTo>
                  <a:pt x="105237" y="491489"/>
                </a:lnTo>
                <a:lnTo>
                  <a:pt x="87180" y="476702"/>
                </a:lnTo>
                <a:close/>
              </a:path>
              <a:path w="458469" h="553085">
                <a:moveTo>
                  <a:pt x="428751" y="0"/>
                </a:moveTo>
                <a:lnTo>
                  <a:pt x="57716" y="452572"/>
                </a:lnTo>
                <a:lnTo>
                  <a:pt x="87180" y="476702"/>
                </a:lnTo>
                <a:lnTo>
                  <a:pt x="458216" y="24129"/>
                </a:lnTo>
                <a:lnTo>
                  <a:pt x="42875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77D7C3EE-D2CB-41E9-B81A-B149350D27D1}"/>
              </a:ext>
            </a:extLst>
          </p:cNvPr>
          <p:cNvSpPr/>
          <p:nvPr/>
        </p:nvSpPr>
        <p:spPr>
          <a:xfrm>
            <a:off x="2624507" y="3424417"/>
            <a:ext cx="459740" cy="553085"/>
          </a:xfrm>
          <a:custGeom>
            <a:avLst/>
            <a:gdLst/>
            <a:ahLst/>
            <a:cxnLst/>
            <a:rect l="l" t="t" r="r" b="b"/>
            <a:pathLst>
              <a:path w="459739" h="553085">
                <a:moveTo>
                  <a:pt x="372462" y="476915"/>
                </a:moveTo>
                <a:lnTo>
                  <a:pt x="343027" y="501141"/>
                </a:lnTo>
                <a:lnTo>
                  <a:pt x="459740" y="553084"/>
                </a:lnTo>
                <a:lnTo>
                  <a:pt x="445704" y="491616"/>
                </a:lnTo>
                <a:lnTo>
                  <a:pt x="384556" y="491616"/>
                </a:lnTo>
                <a:lnTo>
                  <a:pt x="372462" y="476915"/>
                </a:lnTo>
                <a:close/>
              </a:path>
              <a:path w="459739" h="553085">
                <a:moveTo>
                  <a:pt x="401855" y="452725"/>
                </a:moveTo>
                <a:lnTo>
                  <a:pt x="372462" y="476915"/>
                </a:lnTo>
                <a:lnTo>
                  <a:pt x="384556" y="491616"/>
                </a:lnTo>
                <a:lnTo>
                  <a:pt x="413893" y="467359"/>
                </a:lnTo>
                <a:lnTo>
                  <a:pt x="401855" y="452725"/>
                </a:lnTo>
                <a:close/>
              </a:path>
              <a:path w="459739" h="553085">
                <a:moveTo>
                  <a:pt x="431292" y="428497"/>
                </a:moveTo>
                <a:lnTo>
                  <a:pt x="401855" y="452725"/>
                </a:lnTo>
                <a:lnTo>
                  <a:pt x="413893" y="467359"/>
                </a:lnTo>
                <a:lnTo>
                  <a:pt x="384556" y="491616"/>
                </a:lnTo>
                <a:lnTo>
                  <a:pt x="445704" y="491616"/>
                </a:lnTo>
                <a:lnTo>
                  <a:pt x="431292" y="428497"/>
                </a:lnTo>
                <a:close/>
              </a:path>
              <a:path w="459739" h="553085">
                <a:moveTo>
                  <a:pt x="29464" y="0"/>
                </a:moveTo>
                <a:lnTo>
                  <a:pt x="0" y="24129"/>
                </a:lnTo>
                <a:lnTo>
                  <a:pt x="372462" y="476915"/>
                </a:lnTo>
                <a:lnTo>
                  <a:pt x="401855" y="452725"/>
                </a:lnTo>
                <a:lnTo>
                  <a:pt x="294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C716B4E3-033A-45FA-93B9-EE1272934CA6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59CA8F4F-4943-4895-98CC-9288F52AB57A}"/>
              </a:ext>
            </a:extLst>
          </p:cNvPr>
          <p:cNvSpPr/>
          <p:nvPr/>
        </p:nvSpPr>
        <p:spPr>
          <a:xfrm>
            <a:off x="2435024" y="323226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8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8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8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8B1E9A9C-2023-47D8-A9DA-61721C788A55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204977" y="0"/>
                </a:moveTo>
                <a:lnTo>
                  <a:pt x="157993" y="5393"/>
                </a:lnTo>
                <a:lnTo>
                  <a:pt x="114855" y="20758"/>
                </a:lnTo>
                <a:lnTo>
                  <a:pt x="76795" y="44866"/>
                </a:lnTo>
                <a:lnTo>
                  <a:pt x="45046" y="76493"/>
                </a:lnTo>
                <a:lnTo>
                  <a:pt x="20842" y="114411"/>
                </a:lnTo>
                <a:lnTo>
                  <a:pt x="5416" y="157394"/>
                </a:lnTo>
                <a:lnTo>
                  <a:pt x="0" y="204216"/>
                </a:lnTo>
                <a:lnTo>
                  <a:pt x="5416" y="251037"/>
                </a:lnTo>
                <a:lnTo>
                  <a:pt x="20842" y="294020"/>
                </a:lnTo>
                <a:lnTo>
                  <a:pt x="45046" y="331938"/>
                </a:lnTo>
                <a:lnTo>
                  <a:pt x="76795" y="363565"/>
                </a:lnTo>
                <a:lnTo>
                  <a:pt x="114855" y="387673"/>
                </a:lnTo>
                <a:lnTo>
                  <a:pt x="157993" y="403038"/>
                </a:lnTo>
                <a:lnTo>
                  <a:pt x="204977" y="408432"/>
                </a:lnTo>
                <a:lnTo>
                  <a:pt x="251962" y="403038"/>
                </a:lnTo>
                <a:lnTo>
                  <a:pt x="295100" y="387673"/>
                </a:lnTo>
                <a:lnTo>
                  <a:pt x="333160" y="363565"/>
                </a:lnTo>
                <a:lnTo>
                  <a:pt x="364909" y="331938"/>
                </a:lnTo>
                <a:lnTo>
                  <a:pt x="389113" y="294020"/>
                </a:lnTo>
                <a:lnTo>
                  <a:pt x="404539" y="251037"/>
                </a:lnTo>
                <a:lnTo>
                  <a:pt x="409956" y="204216"/>
                </a:lnTo>
                <a:lnTo>
                  <a:pt x="404539" y="157394"/>
                </a:lnTo>
                <a:lnTo>
                  <a:pt x="389113" y="114411"/>
                </a:lnTo>
                <a:lnTo>
                  <a:pt x="364909" y="76493"/>
                </a:lnTo>
                <a:lnTo>
                  <a:pt x="333160" y="44866"/>
                </a:lnTo>
                <a:lnTo>
                  <a:pt x="295100" y="20758"/>
                </a:lnTo>
                <a:lnTo>
                  <a:pt x="251962" y="5393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49EC6A37-B354-4779-BB10-E3C8112DEF85}"/>
              </a:ext>
            </a:extLst>
          </p:cNvPr>
          <p:cNvSpPr/>
          <p:nvPr/>
        </p:nvSpPr>
        <p:spPr>
          <a:xfrm>
            <a:off x="3021765" y="3956164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10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7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7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EEA5A455-D2E2-4E4F-B258-15BAE8EBDDCE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631B3114-E2CE-44B6-9AB9-DFFA8F7C3921}"/>
              </a:ext>
            </a:extLst>
          </p:cNvPr>
          <p:cNvSpPr/>
          <p:nvPr/>
        </p:nvSpPr>
        <p:spPr>
          <a:xfrm>
            <a:off x="1840664" y="395159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193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196752"/>
            <a:ext cx="8229600" cy="4628831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400" b="1" dirty="0">
                <a:latin typeface="Trebuchet MS"/>
                <a:cs typeface="Trebuchet MS"/>
              </a:rPr>
              <a:t>导入包含分类方法的类：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377825">
              <a:lnSpc>
                <a:spcPct val="150000"/>
              </a:lnSpc>
            </a:pPr>
            <a:r>
              <a:rPr lang="en-US" b="1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b="1" dirty="0" err="1">
                <a:solidFill>
                  <a:srgbClr val="84ADAF"/>
                </a:solidFill>
                <a:latin typeface="Courier New"/>
                <a:cs typeface="Courier New"/>
              </a:rPr>
              <a:t>sklearn.tree</a:t>
            </a:r>
            <a:r>
              <a:rPr lang="en-US" b="1" dirty="0">
                <a:solidFill>
                  <a:srgbClr val="84ADAF"/>
                </a:solidFill>
                <a:latin typeface="Courier New"/>
                <a:cs typeface="Courier New"/>
              </a:rPr>
              <a:t> import </a:t>
            </a:r>
            <a:r>
              <a:rPr lang="en-US" b="1" dirty="0" err="1">
                <a:solidFill>
                  <a:srgbClr val="0433FF"/>
                </a:solidFill>
                <a:latin typeface="Courier New"/>
                <a:cs typeface="Courier New"/>
              </a:rPr>
              <a:t>DecisionTreeClassifier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sz="2400" dirty="0">
              <a:latin typeface="Trebuchet MS"/>
              <a:cs typeface="Trebuchet MS"/>
            </a:endParaRPr>
          </a:p>
          <a:p>
            <a:pPr marL="377825">
              <a:lnSpc>
                <a:spcPct val="150000"/>
              </a:lnSpc>
            </a:pPr>
            <a:r>
              <a:rPr b="1" dirty="0">
                <a:solidFill>
                  <a:srgbClr val="6F2F9F"/>
                </a:solidFill>
                <a:latin typeface="Courier New"/>
                <a:cs typeface="Courier New"/>
              </a:rPr>
              <a:t>DTC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dirty="0">
                <a:solidFill>
                  <a:srgbClr val="0433FF"/>
                </a:solidFill>
                <a:latin typeface="Courier New"/>
                <a:cs typeface="Courier New"/>
              </a:rPr>
              <a:t>DecisionTreeClassifier</a:t>
            </a:r>
            <a:r>
              <a:rPr b="1" dirty="0">
                <a:solidFill>
                  <a:srgbClr val="344B5E"/>
                </a:solidFill>
                <a:latin typeface="Courier New"/>
                <a:cs typeface="Courier New"/>
              </a:rPr>
              <a:t>(criterion='gini</a:t>
            </a:r>
            <a:r>
              <a:rPr b="1" i="1" dirty="0">
                <a:solidFill>
                  <a:srgbClr val="344B5E"/>
                </a:solidFill>
                <a:latin typeface="Courier New"/>
                <a:cs typeface="Courier New"/>
              </a:rPr>
              <a:t>’,</a:t>
            </a:r>
            <a:endParaRPr dirty="0">
              <a:latin typeface="Courier New"/>
              <a:cs typeface="Courier New"/>
            </a:endParaRPr>
          </a:p>
          <a:p>
            <a:pPr marL="2068830">
              <a:lnSpc>
                <a:spcPct val="150000"/>
              </a:lnSpc>
            </a:pPr>
            <a:r>
              <a:rPr b="1" dirty="0">
                <a:solidFill>
                  <a:srgbClr val="344B5E"/>
                </a:solidFill>
                <a:latin typeface="Courier New"/>
                <a:cs typeface="Courier New"/>
              </a:rPr>
              <a:t>max_features=10, max_depth=5)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dirty="0">
                <a:latin typeface="Trebuchet MS"/>
                <a:cs typeface="Trebuchet MS"/>
              </a:rPr>
              <a:t>拟合训练数据，并预测：</a:t>
            </a:r>
            <a:endParaRPr sz="2400" dirty="0">
              <a:latin typeface="Trebuchet MS"/>
              <a:cs typeface="Trebuchet MS"/>
            </a:endParaRPr>
          </a:p>
          <a:p>
            <a:pPr marL="377825">
              <a:lnSpc>
                <a:spcPct val="150000"/>
              </a:lnSpc>
            </a:pPr>
            <a:r>
              <a:rPr b="1" dirty="0">
                <a:solidFill>
                  <a:srgbClr val="6F2F9F"/>
                </a:solidFill>
                <a:latin typeface="Courier New"/>
                <a:cs typeface="Courier New"/>
              </a:rPr>
              <a:t>DTC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dirty="0">
                <a:solidFill>
                  <a:srgbClr val="6F2F9F"/>
                </a:solidFill>
                <a:latin typeface="Courier New"/>
                <a:cs typeface="Courier New"/>
              </a:rPr>
              <a:t>DTC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fit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(X_train, y_train)</a:t>
            </a:r>
            <a:endParaRPr dirty="0">
              <a:latin typeface="Courier New"/>
              <a:cs typeface="Courier New"/>
            </a:endParaRPr>
          </a:p>
          <a:p>
            <a:pPr marL="377825">
              <a:lnSpc>
                <a:spcPct val="150000"/>
              </a:lnSpc>
            </a:pP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y_predict = </a:t>
            </a:r>
            <a:r>
              <a:rPr b="1" dirty="0">
                <a:solidFill>
                  <a:srgbClr val="6F2F9F"/>
                </a:solidFill>
                <a:latin typeface="Courier New"/>
                <a:cs typeface="Courier New"/>
              </a:rPr>
              <a:t>DTC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predict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728B176-F896-4227-8B21-8D125B2B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决策树分类器的语法</a:t>
            </a:r>
          </a:p>
        </p:txBody>
      </p:sp>
    </p:spTree>
    <p:extLst>
      <p:ext uri="{BB962C8B-B14F-4D97-AF65-F5344CB8AC3E}">
        <p14:creationId xmlns:p14="http://schemas.microsoft.com/office/powerpoint/2010/main" val="7304059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154491"/>
            <a:ext cx="8229600" cy="4628831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400" b="1" dirty="0">
                <a:latin typeface="Trebuchet MS"/>
                <a:cs typeface="Trebuchet MS"/>
              </a:rPr>
              <a:t>导入包含分类方法的类：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377825">
              <a:lnSpc>
                <a:spcPct val="150000"/>
              </a:lnSpc>
            </a:pPr>
            <a:r>
              <a:rPr lang="en-US" b="1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b="1" dirty="0" err="1">
                <a:solidFill>
                  <a:srgbClr val="84ADAF"/>
                </a:solidFill>
                <a:latin typeface="Courier New"/>
                <a:cs typeface="Courier New"/>
              </a:rPr>
              <a:t>sklearn.tree</a:t>
            </a:r>
            <a:r>
              <a:rPr lang="en-US" b="1" dirty="0">
                <a:solidFill>
                  <a:srgbClr val="84ADAF"/>
                </a:solidFill>
                <a:latin typeface="Courier New"/>
                <a:cs typeface="Courier New"/>
              </a:rPr>
              <a:t> import </a:t>
            </a:r>
            <a:r>
              <a:rPr lang="en-US" b="1" dirty="0" err="1">
                <a:solidFill>
                  <a:srgbClr val="0433FF"/>
                </a:solidFill>
                <a:latin typeface="Courier New"/>
                <a:cs typeface="Courier New"/>
              </a:rPr>
              <a:t>DecisionTreeClassifier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sz="2400" dirty="0">
              <a:latin typeface="Trebuchet MS"/>
              <a:cs typeface="Trebuchet MS"/>
            </a:endParaRPr>
          </a:p>
          <a:p>
            <a:pPr marL="377825">
              <a:lnSpc>
                <a:spcPct val="150000"/>
              </a:lnSpc>
            </a:pPr>
            <a:r>
              <a:rPr b="1" dirty="0">
                <a:solidFill>
                  <a:srgbClr val="6F2F9F"/>
                </a:solidFill>
                <a:latin typeface="Courier New"/>
                <a:cs typeface="Courier New"/>
              </a:rPr>
              <a:t>DTC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dirty="0">
                <a:solidFill>
                  <a:srgbClr val="0433FF"/>
                </a:solidFill>
                <a:latin typeface="Courier New"/>
                <a:cs typeface="Courier New"/>
              </a:rPr>
              <a:t>DecisionTreeClassifier</a:t>
            </a:r>
            <a:r>
              <a:rPr b="1" dirty="0">
                <a:solidFill>
                  <a:srgbClr val="344B5E"/>
                </a:solidFill>
                <a:latin typeface="Courier New"/>
                <a:cs typeface="Courier New"/>
              </a:rPr>
              <a:t>(criterion='gini</a:t>
            </a:r>
            <a:r>
              <a:rPr b="1" i="1" dirty="0">
                <a:solidFill>
                  <a:srgbClr val="344B5E"/>
                </a:solidFill>
                <a:latin typeface="Courier New"/>
                <a:cs typeface="Courier New"/>
              </a:rPr>
              <a:t>’,</a:t>
            </a:r>
            <a:endParaRPr dirty="0">
              <a:latin typeface="Courier New"/>
              <a:cs typeface="Courier New"/>
            </a:endParaRPr>
          </a:p>
          <a:p>
            <a:pPr marL="2068830">
              <a:lnSpc>
                <a:spcPct val="150000"/>
              </a:lnSpc>
            </a:pPr>
            <a:r>
              <a:rPr b="1" dirty="0">
                <a:solidFill>
                  <a:srgbClr val="344B5E"/>
                </a:solidFill>
                <a:latin typeface="Courier New"/>
                <a:cs typeface="Courier New"/>
              </a:rPr>
              <a:t>max_features=10, max_depth=5)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dirty="0">
                <a:latin typeface="Trebuchet MS"/>
                <a:cs typeface="Trebuchet MS"/>
              </a:rPr>
              <a:t>拟合训练数据，并预测：</a:t>
            </a:r>
            <a:endParaRPr sz="2400" dirty="0">
              <a:latin typeface="Trebuchet MS"/>
              <a:cs typeface="Trebuchet MS"/>
            </a:endParaRPr>
          </a:p>
          <a:p>
            <a:pPr marL="377825">
              <a:lnSpc>
                <a:spcPct val="150000"/>
              </a:lnSpc>
            </a:pPr>
            <a:r>
              <a:rPr b="1" dirty="0">
                <a:solidFill>
                  <a:srgbClr val="6F2F9F"/>
                </a:solidFill>
                <a:latin typeface="Courier New"/>
                <a:cs typeface="Courier New"/>
              </a:rPr>
              <a:t>DTC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dirty="0">
                <a:solidFill>
                  <a:srgbClr val="6F2F9F"/>
                </a:solidFill>
                <a:latin typeface="Courier New"/>
                <a:cs typeface="Courier New"/>
              </a:rPr>
              <a:t>DTC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fit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(X_train, y_train)</a:t>
            </a:r>
            <a:endParaRPr dirty="0">
              <a:latin typeface="Courier New"/>
              <a:cs typeface="Courier New"/>
            </a:endParaRPr>
          </a:p>
          <a:p>
            <a:pPr marL="377825">
              <a:lnSpc>
                <a:spcPct val="150000"/>
              </a:lnSpc>
            </a:pP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y_predict = </a:t>
            </a:r>
            <a:r>
              <a:rPr b="1" dirty="0">
                <a:solidFill>
                  <a:srgbClr val="6F2F9F"/>
                </a:solidFill>
                <a:latin typeface="Courier New"/>
                <a:cs typeface="Courier New"/>
              </a:rPr>
              <a:t>DTC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predict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728B176-F896-4227-8B21-8D125B2B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032"/>
            <a:ext cx="8229600" cy="1143000"/>
          </a:xfrm>
        </p:spPr>
        <p:txBody>
          <a:bodyPr/>
          <a:lstStyle/>
          <a:p>
            <a:r>
              <a:rPr lang="zh-CN" altLang="en-US" dirty="0"/>
              <a:t>决策树分类器的语法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B1EFC25-A00C-44A5-A81D-AB5E2DF2B752}"/>
              </a:ext>
            </a:extLst>
          </p:cNvPr>
          <p:cNvSpPr txBox="1"/>
          <p:nvPr/>
        </p:nvSpPr>
        <p:spPr>
          <a:xfrm>
            <a:off x="7884368" y="3112687"/>
            <a:ext cx="1008112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2400" b="1" spc="-45" dirty="0">
                <a:solidFill>
                  <a:srgbClr val="344B5E"/>
                </a:solidFill>
                <a:latin typeface="Trebuchet MS"/>
                <a:cs typeface="Trebuchet MS"/>
              </a:rPr>
              <a:t>决策树参数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4B01738-026E-4282-AC58-DC6EB55DD70D}"/>
              </a:ext>
            </a:extLst>
          </p:cNvPr>
          <p:cNvSpPr/>
          <p:nvPr/>
        </p:nvSpPr>
        <p:spPr>
          <a:xfrm>
            <a:off x="7171900" y="3213527"/>
            <a:ext cx="512445" cy="384175"/>
          </a:xfrm>
          <a:custGeom>
            <a:avLst/>
            <a:gdLst/>
            <a:ahLst/>
            <a:cxnLst/>
            <a:rect l="l" t="t" r="r" b="b"/>
            <a:pathLst>
              <a:path w="512445" h="384175">
                <a:moveTo>
                  <a:pt x="192024" y="0"/>
                </a:moveTo>
                <a:lnTo>
                  <a:pt x="0" y="192024"/>
                </a:lnTo>
                <a:lnTo>
                  <a:pt x="192024" y="384048"/>
                </a:lnTo>
                <a:lnTo>
                  <a:pt x="192024" y="288036"/>
                </a:lnTo>
                <a:lnTo>
                  <a:pt x="512063" y="288036"/>
                </a:lnTo>
                <a:lnTo>
                  <a:pt x="512063" y="96012"/>
                </a:lnTo>
                <a:lnTo>
                  <a:pt x="192024" y="96012"/>
                </a:lnTo>
                <a:lnTo>
                  <a:pt x="192024" y="0"/>
                </a:lnTo>
                <a:close/>
              </a:path>
            </a:pathLst>
          </a:custGeom>
          <a:solidFill>
            <a:srgbClr val="7195B0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27F7B4-DBF1-469C-9BA8-BA213B6DA9F3}"/>
              </a:ext>
            </a:extLst>
          </p:cNvPr>
          <p:cNvSpPr txBox="1"/>
          <p:nvPr/>
        </p:nvSpPr>
        <p:spPr>
          <a:xfrm>
            <a:off x="328789" y="6214030"/>
            <a:ext cx="856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http://scikit-learn.org/stable/modules/generated/sklearn.tree.DecisionTreeClassifier.html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532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149597"/>
            <a:ext cx="8229600" cy="4628831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400" b="1" spc="20" dirty="0">
                <a:latin typeface="Trebuchet MS"/>
                <a:cs typeface="Trebuchet MS"/>
              </a:rPr>
              <a:t>导入包含分类方法的类：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377825">
              <a:lnSpc>
                <a:spcPct val="150000"/>
              </a:lnSpc>
            </a:pP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sklearn.tree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b="1" spc="6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b="1" spc="-5" dirty="0" err="1">
                <a:solidFill>
                  <a:srgbClr val="0433FF"/>
                </a:solidFill>
                <a:latin typeface="Courier New"/>
                <a:cs typeface="Courier New"/>
              </a:rPr>
              <a:t>DecisionTreeClassifier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110" dirty="0">
                <a:latin typeface="Trebuchet MS"/>
                <a:cs typeface="Trebuchet MS"/>
              </a:rPr>
              <a:t>创建该类的一个对象：</a:t>
            </a:r>
            <a:endParaRPr sz="2400" dirty="0">
              <a:latin typeface="Trebuchet MS"/>
              <a:cs typeface="Trebuchet MS"/>
            </a:endParaRPr>
          </a:p>
          <a:p>
            <a:pPr marL="377825">
              <a:lnSpc>
                <a:spcPct val="150000"/>
              </a:lnSpc>
            </a:pPr>
            <a:r>
              <a:rPr b="1" spc="-5" dirty="0">
                <a:solidFill>
                  <a:srgbClr val="6F2F9F"/>
                </a:solidFill>
                <a:latin typeface="Courier New"/>
                <a:cs typeface="Courier New"/>
              </a:rPr>
              <a:t>DTC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b="1" spc="2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DecisionTreeClassifier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(criterion='gini</a:t>
            </a:r>
            <a:r>
              <a:rPr b="1" i="1" spc="-5" dirty="0">
                <a:solidFill>
                  <a:srgbClr val="344B5E"/>
                </a:solidFill>
                <a:latin typeface="Courier New"/>
                <a:cs typeface="Courier New"/>
              </a:rPr>
              <a:t>’,</a:t>
            </a:r>
            <a:endParaRPr dirty="0">
              <a:latin typeface="Courier New"/>
              <a:cs typeface="Courier New"/>
            </a:endParaRPr>
          </a:p>
          <a:p>
            <a:pPr marL="2068830">
              <a:lnSpc>
                <a:spcPct val="150000"/>
              </a:lnSpc>
            </a:pP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max_features=10,</a:t>
            </a:r>
            <a:r>
              <a:rPr b="1" spc="4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max_depth=5)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45" dirty="0">
                <a:latin typeface="Trebuchet MS"/>
                <a:cs typeface="Trebuchet MS"/>
              </a:rPr>
              <a:t>拟合训练数据，并预测：</a:t>
            </a:r>
            <a:endParaRPr sz="2400" dirty="0">
              <a:latin typeface="Trebuchet MS"/>
              <a:cs typeface="Trebuchet MS"/>
            </a:endParaRPr>
          </a:p>
          <a:p>
            <a:pPr marL="377825">
              <a:lnSpc>
                <a:spcPct val="150000"/>
              </a:lnSpc>
            </a:pPr>
            <a:r>
              <a:rPr b="1" spc="-5" dirty="0">
                <a:solidFill>
                  <a:srgbClr val="6F2F9F"/>
                </a:solidFill>
                <a:latin typeface="Courier New"/>
                <a:cs typeface="Courier New"/>
              </a:rPr>
              <a:t>DTC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6F2F9F"/>
                </a:solidFill>
                <a:latin typeface="Courier New"/>
                <a:cs typeface="Courier New"/>
              </a:rPr>
              <a:t>DTC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solidFill>
                  <a:srgbClr val="C00000"/>
                </a:solidFill>
                <a:latin typeface="Courier New"/>
                <a:cs typeface="Courier New"/>
              </a:rPr>
              <a:t>fit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b="1" spc="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dirty="0">
              <a:latin typeface="Courier New"/>
              <a:cs typeface="Courier New"/>
            </a:endParaRPr>
          </a:p>
          <a:p>
            <a:pPr marL="377825">
              <a:lnSpc>
                <a:spcPct val="150000"/>
              </a:lnSpc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y_predict =</a:t>
            </a:r>
            <a:r>
              <a:rPr b="1" spc="1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6F2F9F"/>
                </a:solidFill>
                <a:latin typeface="Courier New"/>
                <a:cs typeface="Courier New"/>
              </a:rPr>
              <a:t>DTC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solidFill>
                  <a:srgbClr val="C00000"/>
                </a:solidFill>
                <a:latin typeface="Courier New"/>
                <a:cs typeface="Courier New"/>
              </a:rPr>
              <a:t>predict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728B176-F896-4227-8B21-8D125B2B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决策树分类器的语法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4B9B4C-F5EB-4F79-A0CE-C632FFDD788F}"/>
              </a:ext>
            </a:extLst>
          </p:cNvPr>
          <p:cNvSpPr txBox="1"/>
          <p:nvPr/>
        </p:nvSpPr>
        <p:spPr>
          <a:xfrm>
            <a:off x="635249" y="6165304"/>
            <a:ext cx="7873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用交叉验证来调参，使用</a:t>
            </a:r>
            <a:r>
              <a:rPr lang="en-US" altLang="zh-CN" sz="2400" b="1" spc="10" dirty="0" err="1">
                <a:solidFill>
                  <a:srgbClr val="0433FF"/>
                </a:solidFill>
                <a:latin typeface="Trebuchet MS"/>
                <a:cs typeface="Trebuchet MS"/>
              </a:rPr>
              <a:t>DecisionTreeRegressor</a:t>
            </a:r>
            <a:r>
              <a:rPr lang="zh-CN" altLang="en-US" sz="2400" b="1" spc="10" dirty="0">
                <a:latin typeface="Trebuchet MS"/>
                <a:cs typeface="Trebuchet MS"/>
              </a:rPr>
              <a:t>做回归</a:t>
            </a:r>
            <a:r>
              <a:rPr lang="en-US" altLang="zh-CN" sz="2400" b="1" spc="-50" dirty="0">
                <a:latin typeface="Trebuchet MS"/>
                <a:cs typeface="Trebuchet MS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899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6365D05-09D4-4F80-AF53-D01870372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65428"/>
              </p:ext>
            </p:extLst>
          </p:nvPr>
        </p:nvGraphicFramePr>
        <p:xfrm>
          <a:off x="0" y="116633"/>
          <a:ext cx="9144000" cy="6659226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95736">
                  <a:extLst>
                    <a:ext uri="{9D8B030D-6E8A-4147-A177-3AD203B41FA5}">
                      <a16:colId xmlns:a16="http://schemas.microsoft.com/office/drawing/2014/main" val="2472554532"/>
                    </a:ext>
                  </a:extLst>
                </a:gridCol>
                <a:gridCol w="6948264">
                  <a:extLst>
                    <a:ext uri="{9D8B030D-6E8A-4147-A177-3AD203B41FA5}">
                      <a16:colId xmlns:a16="http://schemas.microsoft.com/office/drawing/2014/main" val="946100985"/>
                    </a:ext>
                  </a:extLst>
                </a:gridCol>
              </a:tblGrid>
              <a:tr h="1212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criterion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测试条件选择标准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DecisionTreeClassifier</a:t>
                      </a:r>
                      <a:r>
                        <a:rPr lang="zh-CN" sz="1600" kern="100" dirty="0">
                          <a:effectLst/>
                        </a:rPr>
                        <a:t>的缺省值是“</a:t>
                      </a:r>
                      <a:r>
                        <a:rPr lang="en-US" sz="1600" kern="100" dirty="0" err="1">
                          <a:effectLst/>
                        </a:rPr>
                        <a:t>gini</a:t>
                      </a:r>
                      <a:r>
                        <a:rPr lang="zh-CN" sz="1600" kern="100" dirty="0">
                          <a:effectLst/>
                        </a:rPr>
                        <a:t>”，即用基尼指数作为衡量指标，也可以是“</a:t>
                      </a:r>
                      <a:r>
                        <a:rPr lang="en-US" sz="1600" kern="100" dirty="0">
                          <a:effectLst/>
                        </a:rPr>
                        <a:t>entropy</a:t>
                      </a:r>
                      <a:r>
                        <a:rPr lang="zh-CN" sz="1600" kern="100" dirty="0">
                          <a:effectLst/>
                        </a:rPr>
                        <a:t>”，即使用熵作为衡量指标；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DecisionTreeRegressor</a:t>
                      </a:r>
                      <a:r>
                        <a:rPr lang="zh-CN" sz="1600" kern="100" dirty="0">
                          <a:effectLst/>
                        </a:rPr>
                        <a:t>的缺省值是“</a:t>
                      </a:r>
                      <a:r>
                        <a:rPr lang="en-US" sz="1600" kern="100" dirty="0" err="1">
                          <a:effectLst/>
                        </a:rPr>
                        <a:t>mse</a:t>
                      </a:r>
                      <a:r>
                        <a:rPr lang="zh-CN" sz="1600" kern="100" dirty="0">
                          <a:effectLst/>
                        </a:rPr>
                        <a:t>”，即使用均方差作为衡量指标，也可以是“</a:t>
                      </a:r>
                      <a:r>
                        <a:rPr lang="en-US" sz="1600" kern="100" dirty="0" err="1">
                          <a:effectLst/>
                        </a:rPr>
                        <a:t>mae</a:t>
                      </a:r>
                      <a:r>
                        <a:rPr lang="zh-CN" sz="1600" kern="100" dirty="0">
                          <a:effectLst/>
                        </a:rPr>
                        <a:t>”，即使用平均绝对值误差作为衡量指标。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031416"/>
                  </a:ext>
                </a:extLst>
              </a:tr>
              <a:tr h="727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splitter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测试条件选择策略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缺省值是“</a:t>
                      </a:r>
                      <a:r>
                        <a:rPr lang="en-US" sz="1600" kern="100" dirty="0">
                          <a:effectLst/>
                        </a:rPr>
                        <a:t>best</a:t>
                      </a:r>
                      <a:r>
                        <a:rPr lang="zh-CN" sz="1600" kern="100" dirty="0">
                          <a:effectLst/>
                        </a:rPr>
                        <a:t>”，即选取最优划分条件，也可以是“</a:t>
                      </a:r>
                      <a:r>
                        <a:rPr lang="en-US" sz="1600" kern="100" dirty="0">
                          <a:effectLst/>
                        </a:rPr>
                        <a:t>random</a:t>
                      </a:r>
                      <a:r>
                        <a:rPr lang="zh-CN" sz="1600" kern="100" dirty="0">
                          <a:effectLst/>
                        </a:rPr>
                        <a:t>”，表示随机选取划分条件。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801590"/>
                  </a:ext>
                </a:extLst>
              </a:tr>
              <a:tr h="484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max_depth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</a:rPr>
                        <a:t>决策树的最大深度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缺省值是没有深度限制。设置树的最大深度是为了防止过拟合。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1807125"/>
                  </a:ext>
                </a:extLst>
              </a:tr>
              <a:tr h="727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min_samples_split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节点可分裂的最少样例数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缺省值是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。一个节点可以进一步分裂必须最少包含</a:t>
                      </a:r>
                      <a:r>
                        <a:rPr lang="en-US" sz="1600" kern="100" dirty="0" err="1">
                          <a:effectLst/>
                        </a:rPr>
                        <a:t>min_samples_split</a:t>
                      </a:r>
                      <a:r>
                        <a:rPr lang="zh-CN" sz="1600" kern="100" dirty="0">
                          <a:effectLst/>
                        </a:rPr>
                        <a:t>个样例。为了防止过拟合，可以增大此值。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365585"/>
                  </a:ext>
                </a:extLst>
              </a:tr>
              <a:tr h="727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min_samples_leaf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叶子节点的最少样例数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缺省值是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。一个叶子节点必须最少包含</a:t>
                      </a:r>
                      <a:r>
                        <a:rPr lang="en-US" sz="1600" kern="100" dirty="0" err="1">
                          <a:effectLst/>
                        </a:rPr>
                        <a:t>min_samples_leaf</a:t>
                      </a:r>
                      <a:r>
                        <a:rPr lang="zh-CN" sz="1600" kern="100" dirty="0">
                          <a:effectLst/>
                        </a:rPr>
                        <a:t>个样例。如果增大此值，可以及早停止过于细分叶子节点，防止过拟合。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94579"/>
                  </a:ext>
                </a:extLst>
              </a:tr>
              <a:tr h="969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max_features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选择测试条件可考虑的最大特征数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缺省值是没有最大特征数的限制，即可以考虑数据集中的所有特征。减少考虑的特征数，一来可以减少决策树的生成时间；二来可以增大决策树的随机性，有利于提升随机森林等集成学习模型的效果。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669175"/>
                  </a:ext>
                </a:extLst>
              </a:tr>
              <a:tr h="484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max_leaf_nodes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最大叶节点个数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缺省值是不限制叶节点的个数。它和树的最大深度类似，可以防止过拟合。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701511"/>
                  </a:ext>
                </a:extLst>
              </a:tr>
              <a:tr h="727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min_impurity_decrease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最小不纯度减少量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如果用某一测试条件划分节点带来的不纯度的减少量小于这个阈值，则不用此测试条件划分该节点。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360233"/>
                  </a:ext>
                </a:extLst>
              </a:tr>
              <a:tr h="5632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ccp_alpha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最小代价复杂度剪枝算法的参数</a:t>
                      </a:r>
                      <a:endParaRPr lang="en-US" alt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缺省值为</a:t>
                      </a:r>
                      <a:r>
                        <a:rPr lang="en-US" alt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80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7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857250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6717" y="980728"/>
            <a:ext cx="3749040" cy="2865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想要根据</a:t>
            </a:r>
            <a:r>
              <a:rPr lang="en-US" altLang="zh-CN" sz="2400" b="1" dirty="0">
                <a:latin typeface="Trebuchet MS"/>
                <a:cs typeface="Trebuchet MS"/>
              </a:rPr>
              <a:t>temperature,  humidity, wind, outlook</a:t>
            </a:r>
            <a:r>
              <a:rPr lang="zh-CN" altLang="en-US" sz="2400" b="1" dirty="0">
                <a:latin typeface="Trebuchet MS"/>
                <a:cs typeface="Trebuchet MS"/>
              </a:rPr>
              <a:t>来预测是否打网球</a:t>
            </a:r>
            <a:endParaRPr lang="zh-CN" altLang="en-US" sz="24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使用特征来划分数据，进而预测结果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231" y="166087"/>
            <a:ext cx="347852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dirty="0"/>
              <a:t>决策树介绍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5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2960" y="3159253"/>
            <a:ext cx="1344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5" dirty="0">
                <a:solidFill>
                  <a:srgbClr val="344B5E"/>
                </a:solidFill>
                <a:latin typeface="Arial"/>
                <a:cs typeface="Arial"/>
              </a:rPr>
              <a:t>Play</a:t>
            </a:r>
            <a:r>
              <a:rPr sz="2000"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44B5E"/>
                </a:solidFill>
                <a:latin typeface="Arial"/>
                <a:cs typeface="Arial"/>
              </a:rPr>
              <a:t>Tennis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6405" y="2256283"/>
            <a:ext cx="327660" cy="523875"/>
          </a:xfrm>
          <a:custGeom>
            <a:avLst/>
            <a:gdLst/>
            <a:ahLst/>
            <a:cxnLst/>
            <a:rect l="l" t="t" r="r" b="b"/>
            <a:pathLst>
              <a:path w="327659" h="523875">
                <a:moveTo>
                  <a:pt x="10287" y="396113"/>
                </a:moveTo>
                <a:lnTo>
                  <a:pt x="0" y="523493"/>
                </a:lnTo>
                <a:lnTo>
                  <a:pt x="108077" y="455294"/>
                </a:lnTo>
                <a:lnTo>
                  <a:pt x="102411" y="451865"/>
                </a:lnTo>
                <a:lnTo>
                  <a:pt x="65659" y="451865"/>
                </a:lnTo>
                <a:lnTo>
                  <a:pt x="33020" y="432180"/>
                </a:lnTo>
                <a:lnTo>
                  <a:pt x="42904" y="415852"/>
                </a:lnTo>
                <a:lnTo>
                  <a:pt x="10287" y="396113"/>
                </a:lnTo>
                <a:close/>
              </a:path>
              <a:path w="327659" h="523875">
                <a:moveTo>
                  <a:pt x="42904" y="415852"/>
                </a:moveTo>
                <a:lnTo>
                  <a:pt x="33020" y="432180"/>
                </a:lnTo>
                <a:lnTo>
                  <a:pt x="65659" y="451865"/>
                </a:lnTo>
                <a:lnTo>
                  <a:pt x="75511" y="435586"/>
                </a:lnTo>
                <a:lnTo>
                  <a:pt x="42904" y="415852"/>
                </a:lnTo>
                <a:close/>
              </a:path>
              <a:path w="327659" h="523875">
                <a:moveTo>
                  <a:pt x="75511" y="435586"/>
                </a:moveTo>
                <a:lnTo>
                  <a:pt x="65659" y="451865"/>
                </a:lnTo>
                <a:lnTo>
                  <a:pt x="102411" y="451865"/>
                </a:lnTo>
                <a:lnTo>
                  <a:pt x="75511" y="435586"/>
                </a:lnTo>
                <a:close/>
              </a:path>
              <a:path w="327659" h="523875">
                <a:moveTo>
                  <a:pt x="294640" y="0"/>
                </a:moveTo>
                <a:lnTo>
                  <a:pt x="42904" y="415852"/>
                </a:lnTo>
                <a:lnTo>
                  <a:pt x="75511" y="435586"/>
                </a:lnTo>
                <a:lnTo>
                  <a:pt x="327151" y="19812"/>
                </a:lnTo>
                <a:lnTo>
                  <a:pt x="29464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5806" y="2244089"/>
            <a:ext cx="337820" cy="542290"/>
          </a:xfrm>
          <a:custGeom>
            <a:avLst/>
            <a:gdLst/>
            <a:ahLst/>
            <a:cxnLst/>
            <a:rect l="l" t="t" r="r" b="b"/>
            <a:pathLst>
              <a:path w="337820" h="542289">
                <a:moveTo>
                  <a:pt x="262408" y="453814"/>
                </a:moveTo>
                <a:lnTo>
                  <a:pt x="229743" y="473583"/>
                </a:lnTo>
                <a:lnTo>
                  <a:pt x="337820" y="541782"/>
                </a:lnTo>
                <a:lnTo>
                  <a:pt x="332035" y="470154"/>
                </a:lnTo>
                <a:lnTo>
                  <a:pt x="272288" y="470154"/>
                </a:lnTo>
                <a:lnTo>
                  <a:pt x="262408" y="453814"/>
                </a:lnTo>
                <a:close/>
              </a:path>
              <a:path w="337820" h="542289">
                <a:moveTo>
                  <a:pt x="294926" y="434134"/>
                </a:moveTo>
                <a:lnTo>
                  <a:pt x="262408" y="453814"/>
                </a:lnTo>
                <a:lnTo>
                  <a:pt x="272288" y="470154"/>
                </a:lnTo>
                <a:lnTo>
                  <a:pt x="304800" y="450469"/>
                </a:lnTo>
                <a:lnTo>
                  <a:pt x="294926" y="434134"/>
                </a:lnTo>
                <a:close/>
              </a:path>
              <a:path w="337820" h="542289">
                <a:moveTo>
                  <a:pt x="327533" y="414400"/>
                </a:moveTo>
                <a:lnTo>
                  <a:pt x="294926" y="434134"/>
                </a:lnTo>
                <a:lnTo>
                  <a:pt x="304800" y="450469"/>
                </a:lnTo>
                <a:lnTo>
                  <a:pt x="272288" y="470154"/>
                </a:lnTo>
                <a:lnTo>
                  <a:pt x="332035" y="470154"/>
                </a:lnTo>
                <a:lnTo>
                  <a:pt x="327533" y="414400"/>
                </a:lnTo>
                <a:close/>
              </a:path>
              <a:path w="337820" h="542289">
                <a:moveTo>
                  <a:pt x="32512" y="0"/>
                </a:moveTo>
                <a:lnTo>
                  <a:pt x="0" y="19812"/>
                </a:lnTo>
                <a:lnTo>
                  <a:pt x="262408" y="453814"/>
                </a:lnTo>
                <a:lnTo>
                  <a:pt x="294926" y="434134"/>
                </a:lnTo>
                <a:lnTo>
                  <a:pt x="3251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5548" y="1320428"/>
            <a:ext cx="1580515" cy="947471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8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8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14567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5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4567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46396" y="3159253"/>
            <a:ext cx="1187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No</a:t>
            </a:r>
            <a:r>
              <a:rPr sz="2000" spc="-15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44B5E"/>
                </a:solidFill>
                <a:latin typeface="Arial"/>
                <a:cs typeface="Arial"/>
              </a:rPr>
              <a:t>Tennis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5547" y="1577066"/>
            <a:ext cx="15805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Temperature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&gt;=</a:t>
            </a:r>
            <a:r>
              <a:rPr sz="2000" spc="-8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44B5E"/>
                </a:solidFill>
                <a:latin typeface="Arial"/>
                <a:cs typeface="Arial"/>
              </a:rPr>
              <a:t>Mild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931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F8F34-4513-4E70-9090-95B1073C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41A7F-BE8D-4AE5-8581-4F1CF7F6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10-decision_tree.ipynb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6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857250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2791" y="1001808"/>
            <a:ext cx="3749040" cy="3573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lvl="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想要根据</a:t>
            </a:r>
            <a:r>
              <a:rPr lang="en-US" altLang="zh-CN" sz="2400" b="1" dirty="0">
                <a:latin typeface="Trebuchet MS"/>
                <a:cs typeface="Trebuchet MS"/>
              </a:rPr>
              <a:t>temperature,  humidity, wind, outlook</a:t>
            </a:r>
            <a:r>
              <a:rPr lang="zh-CN" altLang="en-US" sz="2400" b="1" dirty="0">
                <a:latin typeface="Trebuchet MS"/>
                <a:cs typeface="Trebuchet MS"/>
              </a:rPr>
              <a:t>来预测是否打网球</a:t>
            </a:r>
            <a:endParaRPr lang="zh-CN" altLang="en-US" sz="2400" dirty="0">
              <a:latin typeface="Trebuchet MS"/>
              <a:cs typeface="Trebuchet MS"/>
            </a:endParaRPr>
          </a:p>
          <a:p>
            <a:pPr marL="299085" lvl="0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使用特征来划分数据，进而预测结果</a:t>
            </a:r>
            <a:endParaRPr lang="zh-CN" altLang="en-US" sz="2400" dirty="0">
              <a:latin typeface="Trebuchet MS"/>
              <a:cs typeface="Trebuchet MS"/>
            </a:endParaRPr>
          </a:p>
          <a:p>
            <a:pPr marL="299085" marR="316865" indent="-286385">
              <a:lnSpc>
                <a:spcPct val="15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预测类别结果的</a:t>
            </a:r>
            <a:r>
              <a:rPr lang="zh-CN" altLang="en-US" sz="2400" b="1" dirty="0">
                <a:uFill>
                  <a:solidFill>
                    <a:srgbClr val="9BB808"/>
                  </a:solidFill>
                </a:uFill>
                <a:latin typeface="Trebuchet MS"/>
                <a:cs typeface="Trebuchet MS"/>
              </a:rPr>
              <a:t>决策树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231" y="166676"/>
            <a:ext cx="347852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dirty="0"/>
              <a:t>决策树介绍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5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193" y="4538325"/>
            <a:ext cx="1344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5" dirty="0">
                <a:solidFill>
                  <a:srgbClr val="344B5E"/>
                </a:solidFill>
                <a:latin typeface="Arial"/>
                <a:cs typeface="Arial"/>
              </a:rPr>
              <a:t>Play</a:t>
            </a:r>
            <a:r>
              <a:rPr sz="2000"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44B5E"/>
                </a:solidFill>
                <a:latin typeface="Arial"/>
                <a:cs typeface="Arial"/>
              </a:rPr>
              <a:t>Tennis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6405" y="2256283"/>
            <a:ext cx="327660" cy="523875"/>
          </a:xfrm>
          <a:custGeom>
            <a:avLst/>
            <a:gdLst/>
            <a:ahLst/>
            <a:cxnLst/>
            <a:rect l="l" t="t" r="r" b="b"/>
            <a:pathLst>
              <a:path w="327659" h="523875">
                <a:moveTo>
                  <a:pt x="10287" y="396113"/>
                </a:moveTo>
                <a:lnTo>
                  <a:pt x="0" y="523493"/>
                </a:lnTo>
                <a:lnTo>
                  <a:pt x="108077" y="455294"/>
                </a:lnTo>
                <a:lnTo>
                  <a:pt x="102411" y="451865"/>
                </a:lnTo>
                <a:lnTo>
                  <a:pt x="65659" y="451865"/>
                </a:lnTo>
                <a:lnTo>
                  <a:pt x="33020" y="432180"/>
                </a:lnTo>
                <a:lnTo>
                  <a:pt x="42904" y="415852"/>
                </a:lnTo>
                <a:lnTo>
                  <a:pt x="10287" y="396113"/>
                </a:lnTo>
                <a:close/>
              </a:path>
              <a:path w="327659" h="523875">
                <a:moveTo>
                  <a:pt x="42904" y="415852"/>
                </a:moveTo>
                <a:lnTo>
                  <a:pt x="33020" y="432180"/>
                </a:lnTo>
                <a:lnTo>
                  <a:pt x="65659" y="451865"/>
                </a:lnTo>
                <a:lnTo>
                  <a:pt x="75511" y="435586"/>
                </a:lnTo>
                <a:lnTo>
                  <a:pt x="42904" y="415852"/>
                </a:lnTo>
                <a:close/>
              </a:path>
              <a:path w="327659" h="523875">
                <a:moveTo>
                  <a:pt x="75511" y="435586"/>
                </a:moveTo>
                <a:lnTo>
                  <a:pt x="65659" y="451865"/>
                </a:lnTo>
                <a:lnTo>
                  <a:pt x="102411" y="451865"/>
                </a:lnTo>
                <a:lnTo>
                  <a:pt x="75511" y="435586"/>
                </a:lnTo>
                <a:close/>
              </a:path>
              <a:path w="327659" h="523875">
                <a:moveTo>
                  <a:pt x="294640" y="0"/>
                </a:moveTo>
                <a:lnTo>
                  <a:pt x="42904" y="415852"/>
                </a:lnTo>
                <a:lnTo>
                  <a:pt x="75511" y="435586"/>
                </a:lnTo>
                <a:lnTo>
                  <a:pt x="327151" y="19812"/>
                </a:lnTo>
                <a:lnTo>
                  <a:pt x="29464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58016" y="4538325"/>
            <a:ext cx="12788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No</a:t>
            </a:r>
            <a:r>
              <a:rPr sz="2000"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44B5E"/>
                </a:solidFill>
                <a:latin typeface="Arial"/>
                <a:cs typeface="Arial"/>
              </a:rPr>
              <a:t>Tennis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5806" y="2244089"/>
            <a:ext cx="337820" cy="542290"/>
          </a:xfrm>
          <a:custGeom>
            <a:avLst/>
            <a:gdLst/>
            <a:ahLst/>
            <a:cxnLst/>
            <a:rect l="l" t="t" r="r" b="b"/>
            <a:pathLst>
              <a:path w="337820" h="542289">
                <a:moveTo>
                  <a:pt x="262408" y="453814"/>
                </a:moveTo>
                <a:lnTo>
                  <a:pt x="229743" y="473583"/>
                </a:lnTo>
                <a:lnTo>
                  <a:pt x="337820" y="541782"/>
                </a:lnTo>
                <a:lnTo>
                  <a:pt x="332035" y="470154"/>
                </a:lnTo>
                <a:lnTo>
                  <a:pt x="272288" y="470154"/>
                </a:lnTo>
                <a:lnTo>
                  <a:pt x="262408" y="453814"/>
                </a:lnTo>
                <a:close/>
              </a:path>
              <a:path w="337820" h="542289">
                <a:moveTo>
                  <a:pt x="294926" y="434134"/>
                </a:moveTo>
                <a:lnTo>
                  <a:pt x="262408" y="453814"/>
                </a:lnTo>
                <a:lnTo>
                  <a:pt x="272288" y="470154"/>
                </a:lnTo>
                <a:lnTo>
                  <a:pt x="304800" y="450469"/>
                </a:lnTo>
                <a:lnTo>
                  <a:pt x="294926" y="434134"/>
                </a:lnTo>
                <a:close/>
              </a:path>
              <a:path w="337820" h="542289">
                <a:moveTo>
                  <a:pt x="327533" y="414400"/>
                </a:moveTo>
                <a:lnTo>
                  <a:pt x="294926" y="434134"/>
                </a:lnTo>
                <a:lnTo>
                  <a:pt x="304800" y="450469"/>
                </a:lnTo>
                <a:lnTo>
                  <a:pt x="272288" y="470154"/>
                </a:lnTo>
                <a:lnTo>
                  <a:pt x="332035" y="470154"/>
                </a:lnTo>
                <a:lnTo>
                  <a:pt x="327533" y="414400"/>
                </a:lnTo>
                <a:close/>
              </a:path>
              <a:path w="337820" h="542289">
                <a:moveTo>
                  <a:pt x="32512" y="0"/>
                </a:moveTo>
                <a:lnTo>
                  <a:pt x="0" y="19812"/>
                </a:lnTo>
                <a:lnTo>
                  <a:pt x="262408" y="453814"/>
                </a:lnTo>
                <a:lnTo>
                  <a:pt x="294926" y="434134"/>
                </a:lnTo>
                <a:lnTo>
                  <a:pt x="3251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8175" y="402690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0861" y="402689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9614" y="402689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4248" y="402690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8984" y="3491209"/>
            <a:ext cx="327660" cy="525145"/>
          </a:xfrm>
          <a:custGeom>
            <a:avLst/>
            <a:gdLst/>
            <a:ahLst/>
            <a:cxnLst/>
            <a:rect l="l" t="t" r="r" b="b"/>
            <a:pathLst>
              <a:path w="327659" h="525144">
                <a:moveTo>
                  <a:pt x="10160" y="397637"/>
                </a:moveTo>
                <a:lnTo>
                  <a:pt x="0" y="525018"/>
                </a:lnTo>
                <a:lnTo>
                  <a:pt x="107950" y="456692"/>
                </a:lnTo>
                <a:lnTo>
                  <a:pt x="102271" y="453263"/>
                </a:lnTo>
                <a:lnTo>
                  <a:pt x="65532" y="453263"/>
                </a:lnTo>
                <a:lnTo>
                  <a:pt x="32893" y="433577"/>
                </a:lnTo>
                <a:lnTo>
                  <a:pt x="42719" y="417299"/>
                </a:lnTo>
                <a:lnTo>
                  <a:pt x="10160" y="397637"/>
                </a:lnTo>
                <a:close/>
              </a:path>
              <a:path w="327659" h="525144">
                <a:moveTo>
                  <a:pt x="42719" y="417299"/>
                </a:moveTo>
                <a:lnTo>
                  <a:pt x="32893" y="433577"/>
                </a:lnTo>
                <a:lnTo>
                  <a:pt x="65532" y="453263"/>
                </a:lnTo>
                <a:lnTo>
                  <a:pt x="75346" y="437002"/>
                </a:lnTo>
                <a:lnTo>
                  <a:pt x="42719" y="417299"/>
                </a:lnTo>
                <a:close/>
              </a:path>
              <a:path w="327659" h="525144">
                <a:moveTo>
                  <a:pt x="75346" y="437002"/>
                </a:moveTo>
                <a:lnTo>
                  <a:pt x="65532" y="453263"/>
                </a:lnTo>
                <a:lnTo>
                  <a:pt x="102271" y="453263"/>
                </a:lnTo>
                <a:lnTo>
                  <a:pt x="75346" y="437002"/>
                </a:lnTo>
                <a:close/>
              </a:path>
              <a:path w="327659" h="525144">
                <a:moveTo>
                  <a:pt x="294640" y="0"/>
                </a:moveTo>
                <a:lnTo>
                  <a:pt x="42719" y="417299"/>
                </a:lnTo>
                <a:lnTo>
                  <a:pt x="75346" y="437002"/>
                </a:lnTo>
                <a:lnTo>
                  <a:pt x="327152" y="19812"/>
                </a:lnTo>
                <a:lnTo>
                  <a:pt x="29464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3497" y="3473048"/>
            <a:ext cx="336550" cy="543560"/>
          </a:xfrm>
          <a:custGeom>
            <a:avLst/>
            <a:gdLst/>
            <a:ahLst/>
            <a:cxnLst/>
            <a:rect l="l" t="t" r="r" b="b"/>
            <a:pathLst>
              <a:path w="336550" h="543560">
                <a:moveTo>
                  <a:pt x="261250" y="455016"/>
                </a:moveTo>
                <a:lnTo>
                  <a:pt x="228600" y="474599"/>
                </a:lnTo>
                <a:lnTo>
                  <a:pt x="336423" y="543179"/>
                </a:lnTo>
                <a:lnTo>
                  <a:pt x="330904" y="471297"/>
                </a:lnTo>
                <a:lnTo>
                  <a:pt x="271018" y="471297"/>
                </a:lnTo>
                <a:lnTo>
                  <a:pt x="261250" y="455016"/>
                </a:lnTo>
                <a:close/>
              </a:path>
              <a:path w="336550" h="543560">
                <a:moveTo>
                  <a:pt x="293975" y="435390"/>
                </a:moveTo>
                <a:lnTo>
                  <a:pt x="261250" y="455016"/>
                </a:lnTo>
                <a:lnTo>
                  <a:pt x="271018" y="471297"/>
                </a:lnTo>
                <a:lnTo>
                  <a:pt x="303783" y="451738"/>
                </a:lnTo>
                <a:lnTo>
                  <a:pt x="293975" y="435390"/>
                </a:lnTo>
                <a:close/>
              </a:path>
              <a:path w="336550" h="543560">
                <a:moveTo>
                  <a:pt x="326644" y="415798"/>
                </a:moveTo>
                <a:lnTo>
                  <a:pt x="293975" y="435390"/>
                </a:lnTo>
                <a:lnTo>
                  <a:pt x="303783" y="451738"/>
                </a:lnTo>
                <a:lnTo>
                  <a:pt x="271018" y="471297"/>
                </a:lnTo>
                <a:lnTo>
                  <a:pt x="330904" y="471297"/>
                </a:lnTo>
                <a:lnTo>
                  <a:pt x="326644" y="415798"/>
                </a:lnTo>
                <a:close/>
              </a:path>
              <a:path w="336550" h="543560">
                <a:moveTo>
                  <a:pt x="32766" y="0"/>
                </a:moveTo>
                <a:lnTo>
                  <a:pt x="0" y="19557"/>
                </a:lnTo>
                <a:lnTo>
                  <a:pt x="261250" y="455016"/>
                </a:lnTo>
                <a:lnTo>
                  <a:pt x="293975" y="435390"/>
                </a:lnTo>
                <a:lnTo>
                  <a:pt x="3276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5806" y="2719952"/>
            <a:ext cx="1594994" cy="732514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46396" y="3159253"/>
            <a:ext cx="1187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No</a:t>
            </a:r>
            <a:r>
              <a:rPr sz="2000" spc="-15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44B5E"/>
                </a:solidFill>
                <a:latin typeface="Arial"/>
                <a:cs typeface="Arial"/>
              </a:rPr>
              <a:t>Tennis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5240" y="2788484"/>
            <a:ext cx="16224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6730">
              <a:spcBef>
                <a:spcPts val="1805"/>
              </a:spcBef>
            </a:pP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Humidity</a:t>
            </a:r>
            <a:endParaRPr sz="2000" dirty="0">
              <a:latin typeface="Arial"/>
              <a:cs typeface="Arial"/>
            </a:endParaRPr>
          </a:p>
          <a:p>
            <a:pPr marL="525145"/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r>
              <a:rPr sz="2000" spc="-15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44B5E"/>
                </a:solidFill>
                <a:latin typeface="Arial"/>
                <a:cs typeface="Arial"/>
              </a:rPr>
              <a:t>Normal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0E7FF8B4-B2F7-4BD7-8B18-5E4B93624680}"/>
              </a:ext>
            </a:extLst>
          </p:cNvPr>
          <p:cNvSpPr/>
          <p:nvPr/>
        </p:nvSpPr>
        <p:spPr>
          <a:xfrm>
            <a:off x="5785548" y="1320428"/>
            <a:ext cx="1580515" cy="947471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8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8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71E53EF0-56F6-40CC-A5BB-EAEA840957DE}"/>
              </a:ext>
            </a:extLst>
          </p:cNvPr>
          <p:cNvSpPr txBox="1"/>
          <p:nvPr/>
        </p:nvSpPr>
        <p:spPr>
          <a:xfrm>
            <a:off x="5785547" y="1577066"/>
            <a:ext cx="15805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Temperature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&gt;=</a:t>
            </a:r>
            <a:r>
              <a:rPr sz="2000" spc="-8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44B5E"/>
                </a:solidFill>
                <a:latin typeface="Arial"/>
                <a:cs typeface="Arial"/>
              </a:rPr>
              <a:t>Mild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60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857250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2791" y="1001808"/>
            <a:ext cx="3749040" cy="3573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lvl="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想要根据</a:t>
            </a:r>
            <a:r>
              <a:rPr lang="en-US" altLang="zh-CN" sz="2400" b="1" dirty="0">
                <a:latin typeface="Trebuchet MS"/>
                <a:cs typeface="Trebuchet MS"/>
              </a:rPr>
              <a:t>temperature,  humidity, wind, outlook</a:t>
            </a:r>
            <a:r>
              <a:rPr lang="zh-CN" altLang="en-US" sz="2400" b="1" dirty="0">
                <a:latin typeface="Trebuchet MS"/>
                <a:cs typeface="Trebuchet MS"/>
              </a:rPr>
              <a:t>来预测是否打网球</a:t>
            </a:r>
            <a:endParaRPr lang="zh-CN" altLang="en-US" sz="2400" dirty="0">
              <a:latin typeface="Trebuchet MS"/>
              <a:cs typeface="Trebuchet MS"/>
            </a:endParaRPr>
          </a:p>
          <a:p>
            <a:pPr marL="299085" lvl="0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使用特征来划分数据，进而预测结果</a:t>
            </a:r>
            <a:endParaRPr lang="zh-CN" altLang="en-US" sz="2400" dirty="0">
              <a:latin typeface="Trebuchet MS"/>
              <a:cs typeface="Trebuchet MS"/>
            </a:endParaRPr>
          </a:p>
          <a:p>
            <a:pPr marL="299085" marR="316865" indent="-286385">
              <a:lnSpc>
                <a:spcPct val="15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预测类别结果的</a:t>
            </a:r>
            <a:r>
              <a:rPr lang="zh-CN" altLang="en-US" sz="2400" b="1" dirty="0">
                <a:uFill>
                  <a:solidFill>
                    <a:srgbClr val="9BB808"/>
                  </a:solidFill>
                </a:uFill>
                <a:latin typeface="Trebuchet MS"/>
                <a:cs typeface="Trebuchet MS"/>
              </a:rPr>
              <a:t>决策树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231" y="166087"/>
            <a:ext cx="347852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dirty="0"/>
              <a:t>决策树介绍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5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2462" y="278587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193" y="4538325"/>
            <a:ext cx="1344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5" dirty="0">
                <a:solidFill>
                  <a:srgbClr val="344B5E"/>
                </a:solidFill>
                <a:latin typeface="Arial"/>
                <a:cs typeface="Arial"/>
              </a:rPr>
              <a:t>Play</a:t>
            </a:r>
            <a:r>
              <a:rPr sz="2000"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44B5E"/>
                </a:solidFill>
                <a:latin typeface="Arial"/>
                <a:cs typeface="Arial"/>
              </a:rPr>
              <a:t>Tennis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6405" y="2256283"/>
            <a:ext cx="327660" cy="523875"/>
          </a:xfrm>
          <a:custGeom>
            <a:avLst/>
            <a:gdLst/>
            <a:ahLst/>
            <a:cxnLst/>
            <a:rect l="l" t="t" r="r" b="b"/>
            <a:pathLst>
              <a:path w="327659" h="523875">
                <a:moveTo>
                  <a:pt x="10287" y="396113"/>
                </a:moveTo>
                <a:lnTo>
                  <a:pt x="0" y="523493"/>
                </a:lnTo>
                <a:lnTo>
                  <a:pt x="108077" y="455294"/>
                </a:lnTo>
                <a:lnTo>
                  <a:pt x="102411" y="451865"/>
                </a:lnTo>
                <a:lnTo>
                  <a:pt x="65659" y="451865"/>
                </a:lnTo>
                <a:lnTo>
                  <a:pt x="33020" y="432180"/>
                </a:lnTo>
                <a:lnTo>
                  <a:pt x="42904" y="415852"/>
                </a:lnTo>
                <a:lnTo>
                  <a:pt x="10287" y="396113"/>
                </a:lnTo>
                <a:close/>
              </a:path>
              <a:path w="327659" h="523875">
                <a:moveTo>
                  <a:pt x="42904" y="415852"/>
                </a:moveTo>
                <a:lnTo>
                  <a:pt x="33020" y="432180"/>
                </a:lnTo>
                <a:lnTo>
                  <a:pt x="65659" y="451865"/>
                </a:lnTo>
                <a:lnTo>
                  <a:pt x="75511" y="435586"/>
                </a:lnTo>
                <a:lnTo>
                  <a:pt x="42904" y="415852"/>
                </a:lnTo>
                <a:close/>
              </a:path>
              <a:path w="327659" h="523875">
                <a:moveTo>
                  <a:pt x="75511" y="435586"/>
                </a:moveTo>
                <a:lnTo>
                  <a:pt x="65659" y="451865"/>
                </a:lnTo>
                <a:lnTo>
                  <a:pt x="102411" y="451865"/>
                </a:lnTo>
                <a:lnTo>
                  <a:pt x="75511" y="435586"/>
                </a:lnTo>
                <a:close/>
              </a:path>
              <a:path w="327659" h="523875">
                <a:moveTo>
                  <a:pt x="294640" y="0"/>
                </a:moveTo>
                <a:lnTo>
                  <a:pt x="42904" y="415852"/>
                </a:lnTo>
                <a:lnTo>
                  <a:pt x="75511" y="435586"/>
                </a:lnTo>
                <a:lnTo>
                  <a:pt x="327151" y="19812"/>
                </a:lnTo>
                <a:lnTo>
                  <a:pt x="29464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58016" y="4538325"/>
            <a:ext cx="12788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No</a:t>
            </a:r>
            <a:r>
              <a:rPr sz="2000"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44B5E"/>
                </a:solidFill>
                <a:latin typeface="Arial"/>
                <a:cs typeface="Arial"/>
              </a:rPr>
              <a:t>Tennis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5806" y="2244089"/>
            <a:ext cx="337820" cy="542290"/>
          </a:xfrm>
          <a:custGeom>
            <a:avLst/>
            <a:gdLst/>
            <a:ahLst/>
            <a:cxnLst/>
            <a:rect l="l" t="t" r="r" b="b"/>
            <a:pathLst>
              <a:path w="337820" h="542289">
                <a:moveTo>
                  <a:pt x="262408" y="453814"/>
                </a:moveTo>
                <a:lnTo>
                  <a:pt x="229743" y="473583"/>
                </a:lnTo>
                <a:lnTo>
                  <a:pt x="337820" y="541782"/>
                </a:lnTo>
                <a:lnTo>
                  <a:pt x="332035" y="470154"/>
                </a:lnTo>
                <a:lnTo>
                  <a:pt x="272288" y="470154"/>
                </a:lnTo>
                <a:lnTo>
                  <a:pt x="262408" y="453814"/>
                </a:lnTo>
                <a:close/>
              </a:path>
              <a:path w="337820" h="542289">
                <a:moveTo>
                  <a:pt x="294926" y="434134"/>
                </a:moveTo>
                <a:lnTo>
                  <a:pt x="262408" y="453814"/>
                </a:lnTo>
                <a:lnTo>
                  <a:pt x="272288" y="470154"/>
                </a:lnTo>
                <a:lnTo>
                  <a:pt x="304800" y="450469"/>
                </a:lnTo>
                <a:lnTo>
                  <a:pt x="294926" y="434134"/>
                </a:lnTo>
                <a:close/>
              </a:path>
              <a:path w="337820" h="542289">
                <a:moveTo>
                  <a:pt x="327533" y="414400"/>
                </a:moveTo>
                <a:lnTo>
                  <a:pt x="294926" y="434134"/>
                </a:lnTo>
                <a:lnTo>
                  <a:pt x="304800" y="450469"/>
                </a:lnTo>
                <a:lnTo>
                  <a:pt x="272288" y="470154"/>
                </a:lnTo>
                <a:lnTo>
                  <a:pt x="332035" y="470154"/>
                </a:lnTo>
                <a:lnTo>
                  <a:pt x="327533" y="414400"/>
                </a:lnTo>
                <a:close/>
              </a:path>
              <a:path w="337820" h="542289">
                <a:moveTo>
                  <a:pt x="32512" y="0"/>
                </a:moveTo>
                <a:lnTo>
                  <a:pt x="0" y="19812"/>
                </a:lnTo>
                <a:lnTo>
                  <a:pt x="262408" y="453814"/>
                </a:lnTo>
                <a:lnTo>
                  <a:pt x="294926" y="434134"/>
                </a:lnTo>
                <a:lnTo>
                  <a:pt x="3251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8175" y="402690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C00000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0861" y="402689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9614" y="4026896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4248" y="402690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8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6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8" y="409956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8984" y="3491209"/>
            <a:ext cx="327660" cy="525145"/>
          </a:xfrm>
          <a:custGeom>
            <a:avLst/>
            <a:gdLst/>
            <a:ahLst/>
            <a:cxnLst/>
            <a:rect l="l" t="t" r="r" b="b"/>
            <a:pathLst>
              <a:path w="327659" h="525144">
                <a:moveTo>
                  <a:pt x="10160" y="397637"/>
                </a:moveTo>
                <a:lnTo>
                  <a:pt x="0" y="525018"/>
                </a:lnTo>
                <a:lnTo>
                  <a:pt x="107950" y="456692"/>
                </a:lnTo>
                <a:lnTo>
                  <a:pt x="102271" y="453263"/>
                </a:lnTo>
                <a:lnTo>
                  <a:pt x="65532" y="453263"/>
                </a:lnTo>
                <a:lnTo>
                  <a:pt x="32893" y="433577"/>
                </a:lnTo>
                <a:lnTo>
                  <a:pt x="42719" y="417299"/>
                </a:lnTo>
                <a:lnTo>
                  <a:pt x="10160" y="397637"/>
                </a:lnTo>
                <a:close/>
              </a:path>
              <a:path w="327659" h="525144">
                <a:moveTo>
                  <a:pt x="42719" y="417299"/>
                </a:moveTo>
                <a:lnTo>
                  <a:pt x="32893" y="433577"/>
                </a:lnTo>
                <a:lnTo>
                  <a:pt x="65532" y="453263"/>
                </a:lnTo>
                <a:lnTo>
                  <a:pt x="75346" y="437002"/>
                </a:lnTo>
                <a:lnTo>
                  <a:pt x="42719" y="417299"/>
                </a:lnTo>
                <a:close/>
              </a:path>
              <a:path w="327659" h="525144">
                <a:moveTo>
                  <a:pt x="75346" y="437002"/>
                </a:moveTo>
                <a:lnTo>
                  <a:pt x="65532" y="453263"/>
                </a:lnTo>
                <a:lnTo>
                  <a:pt x="102271" y="453263"/>
                </a:lnTo>
                <a:lnTo>
                  <a:pt x="75346" y="437002"/>
                </a:lnTo>
                <a:close/>
              </a:path>
              <a:path w="327659" h="525144">
                <a:moveTo>
                  <a:pt x="294640" y="0"/>
                </a:moveTo>
                <a:lnTo>
                  <a:pt x="42719" y="417299"/>
                </a:lnTo>
                <a:lnTo>
                  <a:pt x="75346" y="437002"/>
                </a:lnTo>
                <a:lnTo>
                  <a:pt x="327152" y="19812"/>
                </a:lnTo>
                <a:lnTo>
                  <a:pt x="29464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3497" y="3473048"/>
            <a:ext cx="336550" cy="543560"/>
          </a:xfrm>
          <a:custGeom>
            <a:avLst/>
            <a:gdLst/>
            <a:ahLst/>
            <a:cxnLst/>
            <a:rect l="l" t="t" r="r" b="b"/>
            <a:pathLst>
              <a:path w="336550" h="543560">
                <a:moveTo>
                  <a:pt x="261250" y="455016"/>
                </a:moveTo>
                <a:lnTo>
                  <a:pt x="228600" y="474599"/>
                </a:lnTo>
                <a:lnTo>
                  <a:pt x="336423" y="543179"/>
                </a:lnTo>
                <a:lnTo>
                  <a:pt x="330904" y="471297"/>
                </a:lnTo>
                <a:lnTo>
                  <a:pt x="271018" y="471297"/>
                </a:lnTo>
                <a:lnTo>
                  <a:pt x="261250" y="455016"/>
                </a:lnTo>
                <a:close/>
              </a:path>
              <a:path w="336550" h="543560">
                <a:moveTo>
                  <a:pt x="293975" y="435390"/>
                </a:moveTo>
                <a:lnTo>
                  <a:pt x="261250" y="455016"/>
                </a:lnTo>
                <a:lnTo>
                  <a:pt x="271018" y="471297"/>
                </a:lnTo>
                <a:lnTo>
                  <a:pt x="303783" y="451738"/>
                </a:lnTo>
                <a:lnTo>
                  <a:pt x="293975" y="435390"/>
                </a:lnTo>
                <a:close/>
              </a:path>
              <a:path w="336550" h="543560">
                <a:moveTo>
                  <a:pt x="326644" y="415798"/>
                </a:moveTo>
                <a:lnTo>
                  <a:pt x="293975" y="435390"/>
                </a:lnTo>
                <a:lnTo>
                  <a:pt x="303783" y="451738"/>
                </a:lnTo>
                <a:lnTo>
                  <a:pt x="271018" y="471297"/>
                </a:lnTo>
                <a:lnTo>
                  <a:pt x="330904" y="471297"/>
                </a:lnTo>
                <a:lnTo>
                  <a:pt x="326644" y="415798"/>
                </a:lnTo>
                <a:close/>
              </a:path>
              <a:path w="336550" h="543560">
                <a:moveTo>
                  <a:pt x="32766" y="0"/>
                </a:moveTo>
                <a:lnTo>
                  <a:pt x="0" y="19557"/>
                </a:lnTo>
                <a:lnTo>
                  <a:pt x="261250" y="455016"/>
                </a:lnTo>
                <a:lnTo>
                  <a:pt x="293975" y="435390"/>
                </a:lnTo>
                <a:lnTo>
                  <a:pt x="3276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5806" y="2719952"/>
            <a:ext cx="1594994" cy="732514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0" y="204977"/>
                </a:moveTo>
                <a:lnTo>
                  <a:pt x="5416" y="157993"/>
                </a:lnTo>
                <a:lnTo>
                  <a:pt x="20842" y="114855"/>
                </a:lnTo>
                <a:lnTo>
                  <a:pt x="45046" y="76795"/>
                </a:lnTo>
                <a:lnTo>
                  <a:pt x="76795" y="45046"/>
                </a:lnTo>
                <a:lnTo>
                  <a:pt x="114855" y="20842"/>
                </a:lnTo>
                <a:lnTo>
                  <a:pt x="157993" y="5416"/>
                </a:lnTo>
                <a:lnTo>
                  <a:pt x="204977" y="0"/>
                </a:lnTo>
                <a:lnTo>
                  <a:pt x="251962" y="5416"/>
                </a:lnTo>
                <a:lnTo>
                  <a:pt x="295100" y="20842"/>
                </a:lnTo>
                <a:lnTo>
                  <a:pt x="333160" y="45046"/>
                </a:lnTo>
                <a:lnTo>
                  <a:pt x="364909" y="76795"/>
                </a:lnTo>
                <a:lnTo>
                  <a:pt x="389113" y="114855"/>
                </a:lnTo>
                <a:lnTo>
                  <a:pt x="404539" y="157993"/>
                </a:lnTo>
                <a:lnTo>
                  <a:pt x="409955" y="204977"/>
                </a:lnTo>
                <a:lnTo>
                  <a:pt x="404539" y="251962"/>
                </a:lnTo>
                <a:lnTo>
                  <a:pt x="389113" y="295100"/>
                </a:lnTo>
                <a:lnTo>
                  <a:pt x="364909" y="333160"/>
                </a:lnTo>
                <a:lnTo>
                  <a:pt x="333160" y="364909"/>
                </a:lnTo>
                <a:lnTo>
                  <a:pt x="295100" y="389113"/>
                </a:lnTo>
                <a:lnTo>
                  <a:pt x="251962" y="404539"/>
                </a:lnTo>
                <a:lnTo>
                  <a:pt x="204977" y="409955"/>
                </a:lnTo>
                <a:lnTo>
                  <a:pt x="157993" y="404539"/>
                </a:lnTo>
                <a:lnTo>
                  <a:pt x="114855" y="389113"/>
                </a:lnTo>
                <a:lnTo>
                  <a:pt x="76795" y="364909"/>
                </a:lnTo>
                <a:lnTo>
                  <a:pt x="45046" y="333160"/>
                </a:lnTo>
                <a:lnTo>
                  <a:pt x="20842" y="295100"/>
                </a:lnTo>
                <a:lnTo>
                  <a:pt x="5416" y="251962"/>
                </a:lnTo>
                <a:lnTo>
                  <a:pt x="0" y="204977"/>
                </a:lnTo>
                <a:close/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46396" y="3159253"/>
            <a:ext cx="1187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No</a:t>
            </a:r>
            <a:r>
              <a:rPr sz="2000" spc="-15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44B5E"/>
                </a:solidFill>
                <a:latin typeface="Arial"/>
                <a:cs typeface="Arial"/>
              </a:rPr>
              <a:t>Tennis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5240" y="2788484"/>
            <a:ext cx="16224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6730">
              <a:spcBef>
                <a:spcPts val="1805"/>
              </a:spcBef>
            </a:pPr>
            <a:r>
              <a:rPr sz="2000" spc="35" dirty="0">
                <a:solidFill>
                  <a:srgbClr val="344B5E"/>
                </a:solidFill>
                <a:latin typeface="Arial"/>
                <a:cs typeface="Arial"/>
              </a:rPr>
              <a:t>Humidity</a:t>
            </a:r>
            <a:endParaRPr sz="2000" dirty="0">
              <a:latin typeface="Arial"/>
              <a:cs typeface="Arial"/>
            </a:endParaRPr>
          </a:p>
          <a:p>
            <a:pPr marL="525145"/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r>
              <a:rPr sz="2000" spc="-15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44B5E"/>
                </a:solidFill>
                <a:latin typeface="Arial"/>
                <a:cs typeface="Arial"/>
              </a:rPr>
              <a:t>Normal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0E7FF8B4-B2F7-4BD7-8B18-5E4B93624680}"/>
              </a:ext>
            </a:extLst>
          </p:cNvPr>
          <p:cNvSpPr/>
          <p:nvPr/>
        </p:nvSpPr>
        <p:spPr>
          <a:xfrm>
            <a:off x="5785548" y="1320428"/>
            <a:ext cx="1580515" cy="947471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0" y="204216"/>
                </a:moveTo>
                <a:lnTo>
                  <a:pt x="5416" y="157394"/>
                </a:lnTo>
                <a:lnTo>
                  <a:pt x="20842" y="114411"/>
                </a:lnTo>
                <a:lnTo>
                  <a:pt x="45046" y="76493"/>
                </a:lnTo>
                <a:lnTo>
                  <a:pt x="76795" y="44866"/>
                </a:lnTo>
                <a:lnTo>
                  <a:pt x="114855" y="20758"/>
                </a:lnTo>
                <a:lnTo>
                  <a:pt x="157993" y="5393"/>
                </a:lnTo>
                <a:lnTo>
                  <a:pt x="204978" y="0"/>
                </a:lnTo>
                <a:lnTo>
                  <a:pt x="251962" y="5393"/>
                </a:lnTo>
                <a:lnTo>
                  <a:pt x="295100" y="20758"/>
                </a:lnTo>
                <a:lnTo>
                  <a:pt x="333160" y="44866"/>
                </a:lnTo>
                <a:lnTo>
                  <a:pt x="364909" y="76493"/>
                </a:lnTo>
                <a:lnTo>
                  <a:pt x="389113" y="114411"/>
                </a:lnTo>
                <a:lnTo>
                  <a:pt x="404539" y="157394"/>
                </a:lnTo>
                <a:lnTo>
                  <a:pt x="409956" y="204216"/>
                </a:lnTo>
                <a:lnTo>
                  <a:pt x="404539" y="251037"/>
                </a:lnTo>
                <a:lnTo>
                  <a:pt x="389113" y="294020"/>
                </a:lnTo>
                <a:lnTo>
                  <a:pt x="364909" y="331938"/>
                </a:lnTo>
                <a:lnTo>
                  <a:pt x="333160" y="363565"/>
                </a:lnTo>
                <a:lnTo>
                  <a:pt x="295100" y="387673"/>
                </a:lnTo>
                <a:lnTo>
                  <a:pt x="251962" y="403038"/>
                </a:lnTo>
                <a:lnTo>
                  <a:pt x="204978" y="408432"/>
                </a:lnTo>
                <a:lnTo>
                  <a:pt x="157993" y="403038"/>
                </a:lnTo>
                <a:lnTo>
                  <a:pt x="114855" y="387673"/>
                </a:lnTo>
                <a:lnTo>
                  <a:pt x="76795" y="363565"/>
                </a:lnTo>
                <a:lnTo>
                  <a:pt x="45046" y="331938"/>
                </a:lnTo>
                <a:lnTo>
                  <a:pt x="20842" y="294020"/>
                </a:lnTo>
                <a:lnTo>
                  <a:pt x="5416" y="251037"/>
                </a:lnTo>
                <a:lnTo>
                  <a:pt x="0" y="204216"/>
                </a:lnTo>
                <a:close/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71E53EF0-56F6-40CC-A5BB-EAEA840957DE}"/>
              </a:ext>
            </a:extLst>
          </p:cNvPr>
          <p:cNvSpPr txBox="1"/>
          <p:nvPr/>
        </p:nvSpPr>
        <p:spPr>
          <a:xfrm>
            <a:off x="5785547" y="1577066"/>
            <a:ext cx="15805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Temperature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20" dirty="0">
                <a:solidFill>
                  <a:srgbClr val="344B5E"/>
                </a:solidFill>
                <a:latin typeface="Arial"/>
                <a:cs typeface="Arial"/>
              </a:rPr>
              <a:t>&gt;=</a:t>
            </a:r>
            <a:r>
              <a:rPr sz="2000" spc="-8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44B5E"/>
                </a:solidFill>
                <a:latin typeface="Arial"/>
                <a:cs typeface="Arial"/>
              </a:rPr>
              <a:t>Mild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90DE6643-A77D-4922-991E-970C3B4D6F94}"/>
              </a:ext>
            </a:extLst>
          </p:cNvPr>
          <p:cNvSpPr txBox="1"/>
          <p:nvPr/>
        </p:nvSpPr>
        <p:spPr>
          <a:xfrm>
            <a:off x="4789410" y="1080169"/>
            <a:ext cx="87211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000" b="1" spc="2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b="1" spc="30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sz="2000" b="1" spc="-7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endParaRPr sz="20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E71E0BD1-69ED-48AF-B6A8-322AD55DABD1}"/>
              </a:ext>
            </a:extLst>
          </p:cNvPr>
          <p:cNvSpPr txBox="1"/>
          <p:nvPr/>
        </p:nvSpPr>
        <p:spPr>
          <a:xfrm>
            <a:off x="4825316" y="3910758"/>
            <a:ext cx="88392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000" b="1" spc="-4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000" b="1" spc="-40" dirty="0">
                <a:solidFill>
                  <a:srgbClr val="0070C0"/>
                </a:solidFill>
                <a:latin typeface="Arial"/>
                <a:cs typeface="Arial"/>
              </a:rPr>
              <a:t>eaves</a:t>
            </a:r>
            <a:endParaRPr sz="20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29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857250"/>
            <a:ext cx="4419600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806" y="0"/>
            <a:ext cx="3768983" cy="1515158"/>
          </a:xfrm>
          <a:prstGeom prst="rect">
            <a:avLst/>
          </a:prstGeom>
        </p:spPr>
        <p:txBody>
          <a:bodyPr vert="horz" wrap="square" lIns="0" tIns="159385" rIns="0" bIns="0" rtlCol="0" anchor="ctr">
            <a:spAutoFit/>
          </a:bodyPr>
          <a:lstStyle/>
          <a:p>
            <a:pPr marL="12700" marR="5080">
              <a:spcBef>
                <a:spcPts val="1255"/>
              </a:spcBef>
            </a:pPr>
            <a:r>
              <a:rPr lang="zh-CN" altLang="en-US" dirty="0"/>
              <a:t>预测连续值的回归树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44499" y="1620825"/>
            <a:ext cx="3871595" cy="161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例如：使用喜马拉雅山脉的坡度和高度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Trebuchet MS"/>
                <a:cs typeface="Trebuchet MS"/>
              </a:rPr>
              <a:t>预测平均降水量（连续值）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16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8301</TotalTime>
  <Words>2723</Words>
  <Application>Microsoft Office PowerPoint</Application>
  <PresentationFormat>全屏显示(4:3)</PresentationFormat>
  <Paragraphs>630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DejaVu Serif</vt:lpstr>
      <vt:lpstr>等线</vt:lpstr>
      <vt:lpstr>Arial</vt:lpstr>
      <vt:lpstr>Calibri</vt:lpstr>
      <vt:lpstr>Cambria Math</vt:lpstr>
      <vt:lpstr>Courier New</vt:lpstr>
      <vt:lpstr>Tahoma</vt:lpstr>
      <vt:lpstr>Times New Roman</vt:lpstr>
      <vt:lpstr>Trebuchet MS</vt:lpstr>
      <vt:lpstr>Wingdings</vt:lpstr>
      <vt:lpstr>Office 主题</vt:lpstr>
      <vt:lpstr>决策树</vt:lpstr>
      <vt:lpstr>不同分类器的特点</vt:lpstr>
      <vt:lpstr>不同分类器的特点</vt:lpstr>
      <vt:lpstr>决策树介绍</vt:lpstr>
      <vt:lpstr>PowerPoint 演示文稿</vt:lpstr>
      <vt:lpstr>决策树介绍</vt:lpstr>
      <vt:lpstr>决策树介绍</vt:lpstr>
      <vt:lpstr>决策树介绍</vt:lpstr>
      <vt:lpstr>预测连续值的回归树</vt:lpstr>
      <vt:lpstr>PowerPoint 演示文稿</vt:lpstr>
      <vt:lpstr>PowerPoint 演示文稿</vt:lpstr>
      <vt:lpstr>创建一个决策树</vt:lpstr>
      <vt:lpstr>创建一个决策树</vt:lpstr>
      <vt:lpstr>创建一个决策树</vt:lpstr>
      <vt:lpstr>何时停止分裂</vt:lpstr>
      <vt:lpstr>何时停止分裂</vt:lpstr>
      <vt:lpstr>何时停止分裂</vt:lpstr>
      <vt:lpstr>创建最优决策树</vt:lpstr>
      <vt:lpstr>创建最优决策树</vt:lpstr>
      <vt:lpstr>创建最优决策树</vt:lpstr>
      <vt:lpstr>创建最优决策树</vt:lpstr>
      <vt:lpstr>基于分类错误的划分</vt:lpstr>
      <vt:lpstr>基于分类错误的划分</vt:lpstr>
      <vt:lpstr>基于分类错误的划分</vt:lpstr>
      <vt:lpstr>基于分类错误的划分</vt:lpstr>
      <vt:lpstr>基于分类错误的划分</vt:lpstr>
      <vt:lpstr>基于分类错误的划分</vt:lpstr>
      <vt:lpstr>基于分类错误的划分</vt:lpstr>
      <vt:lpstr>基于熵的划分</vt:lpstr>
      <vt:lpstr>基于熵的划分</vt:lpstr>
      <vt:lpstr>基于熵的划分</vt:lpstr>
      <vt:lpstr>基于熵的划分</vt:lpstr>
      <vt:lpstr>基于熵的划分</vt:lpstr>
      <vt:lpstr>基于熵的划分</vt:lpstr>
      <vt:lpstr>分类错误 vs 熵</vt:lpstr>
      <vt:lpstr>PowerPoint 演示文稿</vt:lpstr>
      <vt:lpstr>分裂带来的信息增益</vt:lpstr>
      <vt:lpstr>分裂带来的信息增益</vt:lpstr>
      <vt:lpstr>分裂带来的信息增益</vt:lpstr>
      <vt:lpstr>分裂带来的信息增益</vt:lpstr>
      <vt:lpstr>分裂带来的信息增益</vt:lpstr>
      <vt:lpstr>分裂带来的信息增益</vt:lpstr>
      <vt:lpstr>分裂带来的信息增益</vt:lpstr>
      <vt:lpstr>基尼指数</vt:lpstr>
      <vt:lpstr>决策树高方差</vt:lpstr>
      <vt:lpstr>预测连续值的回归树</vt:lpstr>
      <vt:lpstr>预测连续值的回归树</vt:lpstr>
      <vt:lpstr>预测连续值的回归树</vt:lpstr>
      <vt:lpstr>修剪决策树（pruning）</vt:lpstr>
      <vt:lpstr>修剪决策树</vt:lpstr>
      <vt:lpstr>预剪枝</vt:lpstr>
      <vt:lpstr>后剪枝</vt:lpstr>
      <vt:lpstr>后剪枝</vt:lpstr>
      <vt:lpstr>预剪枝 vs. 后剪枝</vt:lpstr>
      <vt:lpstr>决策树的优点</vt:lpstr>
      <vt:lpstr>决策树分类器的语法</vt:lpstr>
      <vt:lpstr>决策树分类器的语法</vt:lpstr>
      <vt:lpstr>决策树分类器的语法</vt:lpstr>
      <vt:lpstr>PowerPoint 演示文稿</vt:lpstr>
      <vt:lpstr>Jupyter演示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</dc:title>
  <dc:creator>Qiuyue</dc:creator>
  <cp:lastModifiedBy>Wang Qiuyue</cp:lastModifiedBy>
  <cp:revision>156</cp:revision>
  <dcterms:created xsi:type="dcterms:W3CDTF">2017-06-04T01:06:21Z</dcterms:created>
  <dcterms:modified xsi:type="dcterms:W3CDTF">2024-05-06T01:11:32Z</dcterms:modified>
</cp:coreProperties>
</file>