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9" r:id="rId3"/>
    <p:sldId id="306" r:id="rId4"/>
    <p:sldId id="263" r:id="rId5"/>
    <p:sldId id="392" r:id="rId6"/>
    <p:sldId id="396" r:id="rId7"/>
    <p:sldId id="395" r:id="rId8"/>
    <p:sldId id="393" r:id="rId9"/>
    <p:sldId id="264" r:id="rId10"/>
    <p:sldId id="265" r:id="rId11"/>
    <p:sldId id="266" r:id="rId12"/>
    <p:sldId id="307" r:id="rId13"/>
    <p:sldId id="271" r:id="rId14"/>
    <p:sldId id="272" r:id="rId15"/>
    <p:sldId id="273" r:id="rId16"/>
    <p:sldId id="274" r:id="rId17"/>
    <p:sldId id="397" r:id="rId18"/>
    <p:sldId id="277" r:id="rId19"/>
    <p:sldId id="308" r:id="rId20"/>
    <p:sldId id="309" r:id="rId21"/>
    <p:sldId id="282" r:id="rId22"/>
    <p:sldId id="390" r:id="rId23"/>
    <p:sldId id="284" r:id="rId24"/>
    <p:sldId id="288" r:id="rId25"/>
    <p:sldId id="291" r:id="rId26"/>
    <p:sldId id="386" r:id="rId27"/>
    <p:sldId id="293" r:id="rId28"/>
    <p:sldId id="295" r:id="rId29"/>
    <p:sldId id="310" r:id="rId30"/>
    <p:sldId id="299" r:id="rId31"/>
    <p:sldId id="300" r:id="rId32"/>
    <p:sldId id="398" r:id="rId33"/>
    <p:sldId id="303" r:id="rId34"/>
    <p:sldId id="304" r:id="rId35"/>
    <p:sldId id="391" r:id="rId36"/>
    <p:sldId id="399" r:id="rId37"/>
    <p:sldId id="402" r:id="rId38"/>
    <p:sldId id="400" r:id="rId39"/>
    <p:sldId id="312" r:id="rId40"/>
    <p:sldId id="313" r:id="rId41"/>
    <p:sldId id="314" r:id="rId42"/>
    <p:sldId id="315" r:id="rId43"/>
    <p:sldId id="316" r:id="rId44"/>
    <p:sldId id="317" r:id="rId45"/>
    <p:sldId id="372" r:id="rId46"/>
    <p:sldId id="373" r:id="rId47"/>
    <p:sldId id="374" r:id="rId48"/>
    <p:sldId id="375" r:id="rId49"/>
    <p:sldId id="376" r:id="rId50"/>
    <p:sldId id="377" r:id="rId51"/>
    <p:sldId id="378" r:id="rId52"/>
    <p:sldId id="379" r:id="rId53"/>
    <p:sldId id="326" r:id="rId54"/>
    <p:sldId id="381" r:id="rId55"/>
    <p:sldId id="382" r:id="rId56"/>
    <p:sldId id="401" r:id="rId57"/>
    <p:sldId id="359" r:id="rId58"/>
    <p:sldId id="383" r:id="rId59"/>
    <p:sldId id="361" r:id="rId60"/>
    <p:sldId id="387" r:id="rId61"/>
    <p:sldId id="403" r:id="rId62"/>
    <p:sldId id="404" r:id="rId63"/>
    <p:sldId id="412" r:id="rId64"/>
    <p:sldId id="362" r:id="rId65"/>
    <p:sldId id="411" r:id="rId66"/>
    <p:sldId id="365" r:id="rId67"/>
    <p:sldId id="407" r:id="rId68"/>
    <p:sldId id="348" r:id="rId69"/>
    <p:sldId id="349" r:id="rId70"/>
    <p:sldId id="350" r:id="rId71"/>
    <p:sldId id="351" r:id="rId72"/>
    <p:sldId id="352" r:id="rId73"/>
    <p:sldId id="355" r:id="rId74"/>
    <p:sldId id="388" r:id="rId75"/>
    <p:sldId id="331" r:id="rId76"/>
    <p:sldId id="335" r:id="rId77"/>
    <p:sldId id="338" r:id="rId78"/>
    <p:sldId id="341" r:id="rId79"/>
    <p:sldId id="385" r:id="rId80"/>
    <p:sldId id="346" r:id="rId81"/>
    <p:sldId id="394" r:id="rId82"/>
    <p:sldId id="363" r:id="rId83"/>
    <p:sldId id="364" r:id="rId84"/>
    <p:sldId id="367" r:id="rId85"/>
    <p:sldId id="408" r:id="rId86"/>
    <p:sldId id="409" r:id="rId87"/>
    <p:sldId id="410" r:id="rId88"/>
    <p:sldId id="371" r:id="rId89"/>
    <p:sldId id="384"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A4C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25" autoAdjust="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D11FE-B36D-45D7-B334-6538811C98C7}" type="datetimeFigureOut">
              <a:rPr lang="zh-CN" altLang="en-US" smtClean="0"/>
              <a:t>2024/5/13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0B6F-6751-4CA2-AEFC-E4C84BADA8EA}" type="slidenum">
              <a:rPr lang="zh-CN" altLang="en-US" smtClean="0"/>
              <a:t>‹#›</a:t>
            </a:fld>
            <a:endParaRPr lang="zh-CN" altLang="en-US"/>
          </a:p>
        </p:txBody>
      </p:sp>
    </p:spTree>
    <p:extLst>
      <p:ext uri="{BB962C8B-B14F-4D97-AF65-F5344CB8AC3E}">
        <p14:creationId xmlns:p14="http://schemas.microsoft.com/office/powerpoint/2010/main" val="249175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15D0B6F-6751-4CA2-AEFC-E4C84BADA8EA}" type="slidenum">
              <a:rPr lang="zh-CN" altLang="en-US" smtClean="0"/>
              <a:t>21</a:t>
            </a:fld>
            <a:endParaRPr lang="zh-CN" altLang="en-US"/>
          </a:p>
        </p:txBody>
      </p:sp>
    </p:spTree>
    <p:extLst>
      <p:ext uri="{BB962C8B-B14F-4D97-AF65-F5344CB8AC3E}">
        <p14:creationId xmlns:p14="http://schemas.microsoft.com/office/powerpoint/2010/main" val="15555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15D0B6F-6751-4CA2-AEFC-E4C84BADA8EA}" type="slidenum">
              <a:rPr lang="zh-CN" altLang="en-US" smtClean="0"/>
              <a:t>22</a:t>
            </a:fld>
            <a:endParaRPr lang="zh-CN" altLang="en-US"/>
          </a:p>
        </p:txBody>
      </p:sp>
    </p:spTree>
    <p:extLst>
      <p:ext uri="{BB962C8B-B14F-4D97-AF65-F5344CB8AC3E}">
        <p14:creationId xmlns:p14="http://schemas.microsoft.com/office/powerpoint/2010/main" val="352418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5D0B6F-6751-4CA2-AEFC-E4C84BADA8EA}" type="slidenum">
              <a:rPr lang="zh-CN" altLang="en-US" smtClean="0"/>
              <a:t>27</a:t>
            </a:fld>
            <a:endParaRPr lang="zh-CN" altLang="en-US"/>
          </a:p>
        </p:txBody>
      </p:sp>
    </p:spTree>
    <p:extLst>
      <p:ext uri="{BB962C8B-B14F-4D97-AF65-F5344CB8AC3E}">
        <p14:creationId xmlns:p14="http://schemas.microsoft.com/office/powerpoint/2010/main" val="331824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What's the point?</a:t>
            </a:r>
          </a:p>
          <a:p>
            <a:r>
              <a:rPr lang="en-US" altLang="zh-CN" sz="1200" b="0" i="0" kern="1200" dirty="0">
                <a:solidFill>
                  <a:schemeClr val="tx1"/>
                </a:solidFill>
                <a:effectLst/>
                <a:latin typeface="+mn-lt"/>
                <a:ea typeface="+mn-ea"/>
                <a:cs typeface="+mn-cs"/>
              </a:rPr>
              <a:t>Suppose there is </a:t>
            </a:r>
            <a:r>
              <a:rPr lang="en-US" altLang="zh-CN" sz="1200" b="1" i="0" kern="1200" dirty="0">
                <a:solidFill>
                  <a:schemeClr val="tx1"/>
                </a:solidFill>
                <a:effectLst/>
                <a:latin typeface="+mn-lt"/>
                <a:ea typeface="+mn-ea"/>
                <a:cs typeface="+mn-cs"/>
              </a:rPr>
              <a:t>one very strong feature</a:t>
            </a:r>
            <a:r>
              <a:rPr lang="en-US" altLang="zh-CN" sz="1200" b="0" i="0" kern="1200" dirty="0">
                <a:solidFill>
                  <a:schemeClr val="tx1"/>
                </a:solidFill>
                <a:effectLst/>
                <a:latin typeface="+mn-lt"/>
                <a:ea typeface="+mn-ea"/>
                <a:cs typeface="+mn-cs"/>
              </a:rPr>
              <a:t> in the data set. When using bagged trees, most of the trees will use that feature as the top split, resulting in an ensemble of similar trees that are </a:t>
            </a:r>
            <a:r>
              <a:rPr lang="en-US" altLang="zh-CN" sz="1200" b="1" i="0" kern="1200" dirty="0">
                <a:solidFill>
                  <a:schemeClr val="tx1"/>
                </a:solidFill>
                <a:effectLst/>
                <a:latin typeface="+mn-lt"/>
                <a:ea typeface="+mn-ea"/>
                <a:cs typeface="+mn-cs"/>
              </a:rPr>
              <a:t>highly correlated</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Averaging highly correlated quantities does not significantly reduce variance (which is the entire goal of bagging).</a:t>
            </a:r>
          </a:p>
          <a:p>
            <a:r>
              <a:rPr lang="en-US" altLang="zh-CN" sz="1200" b="0" i="0" kern="1200" dirty="0">
                <a:solidFill>
                  <a:schemeClr val="tx1"/>
                </a:solidFill>
                <a:effectLst/>
                <a:latin typeface="+mn-lt"/>
                <a:ea typeface="+mn-ea"/>
                <a:cs typeface="+mn-cs"/>
              </a:rPr>
              <a:t>By randomly leaving out candidate features from each split, </a:t>
            </a:r>
            <a:r>
              <a:rPr lang="en-US" altLang="zh-CN" sz="1200" b="1" i="0" kern="1200" dirty="0">
                <a:solidFill>
                  <a:schemeClr val="tx1"/>
                </a:solidFill>
                <a:effectLst/>
                <a:latin typeface="+mn-lt"/>
                <a:ea typeface="+mn-ea"/>
                <a:cs typeface="+mn-cs"/>
              </a:rPr>
              <a:t>Random Forests "decorrelates" the trees</a:t>
            </a:r>
            <a:r>
              <a:rPr lang="en-US" altLang="zh-CN" sz="1200" b="0" i="0" kern="1200" dirty="0">
                <a:solidFill>
                  <a:schemeClr val="tx1"/>
                </a:solidFill>
                <a:effectLst/>
                <a:latin typeface="+mn-lt"/>
                <a:ea typeface="+mn-ea"/>
                <a:cs typeface="+mn-cs"/>
              </a:rPr>
              <a:t>, such that the averaging process can reduce the variance of the resulting model.</a:t>
            </a:r>
          </a:p>
        </p:txBody>
      </p:sp>
      <p:sp>
        <p:nvSpPr>
          <p:cNvPr id="4" name="灯片编号占位符 3"/>
          <p:cNvSpPr>
            <a:spLocks noGrp="1"/>
          </p:cNvSpPr>
          <p:nvPr>
            <p:ph type="sldNum" sz="quarter" idx="10"/>
          </p:nvPr>
        </p:nvSpPr>
        <p:spPr/>
        <p:txBody>
          <a:bodyPr/>
          <a:lstStyle/>
          <a:p>
            <a:fld id="{915D0B6F-6751-4CA2-AEFC-E4C84BADA8EA}" type="slidenum">
              <a:rPr lang="zh-CN" altLang="en-US" smtClean="0"/>
              <a:t>29</a:t>
            </a:fld>
            <a:endParaRPr lang="zh-CN" altLang="en-US"/>
          </a:p>
        </p:txBody>
      </p:sp>
    </p:spTree>
    <p:extLst>
      <p:ext uri="{BB962C8B-B14F-4D97-AF65-F5344CB8AC3E}">
        <p14:creationId xmlns:p14="http://schemas.microsoft.com/office/powerpoint/2010/main" val="388567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RandomForestClassifier</a:t>
            </a:r>
            <a:r>
              <a:rPr lang="zh-CN" altLang="en-US" dirty="0"/>
              <a:t>同时具有</a:t>
            </a:r>
            <a:r>
              <a:rPr lang="en-US" altLang="zh-CN" dirty="0" err="1"/>
              <a:t>DecisionTreeClassifier</a:t>
            </a:r>
            <a:r>
              <a:rPr lang="zh-CN" altLang="en-US" dirty="0"/>
              <a:t>和</a:t>
            </a:r>
            <a:r>
              <a:rPr lang="en-US" altLang="zh-CN" dirty="0" err="1"/>
              <a:t>BaggingClassifier</a:t>
            </a:r>
            <a:r>
              <a:rPr lang="zh-CN" altLang="en-US" dirty="0"/>
              <a:t>的调用参数</a:t>
            </a:r>
            <a:r>
              <a:rPr lang="en-US" altLang="zh-CN" dirty="0"/>
              <a:t>,</a:t>
            </a:r>
            <a:r>
              <a:rPr lang="zh-CN" altLang="en-US" dirty="0"/>
              <a:t>除了少数几个例外，例如没有</a:t>
            </a:r>
            <a:r>
              <a:rPr lang="en-US" altLang="zh-CN" dirty="0"/>
              <a:t>estimator(</a:t>
            </a:r>
            <a:r>
              <a:rPr lang="zh-CN" altLang="en-US" dirty="0"/>
              <a:t>固定为</a:t>
            </a:r>
            <a:r>
              <a:rPr lang="en-US" altLang="zh-CN" dirty="0" err="1"/>
              <a:t>DecisionTreeClassifier</a:t>
            </a:r>
            <a:r>
              <a:rPr lang="en-US" altLang="zh-CN" dirty="0"/>
              <a:t>)</a:t>
            </a:r>
            <a:r>
              <a:rPr lang="zh-CN" altLang="en-US" dirty="0"/>
              <a:t>了</a:t>
            </a:r>
          </a:p>
        </p:txBody>
      </p:sp>
      <p:sp>
        <p:nvSpPr>
          <p:cNvPr id="4" name="灯片编号占位符 3"/>
          <p:cNvSpPr>
            <a:spLocks noGrp="1"/>
          </p:cNvSpPr>
          <p:nvPr>
            <p:ph type="sldNum" sz="quarter" idx="5"/>
          </p:nvPr>
        </p:nvSpPr>
        <p:spPr/>
        <p:txBody>
          <a:bodyPr/>
          <a:lstStyle/>
          <a:p>
            <a:fld id="{915D0B6F-6751-4CA2-AEFC-E4C84BADA8EA}" type="slidenum">
              <a:rPr lang="zh-CN" altLang="en-US" smtClean="0"/>
              <a:t>32</a:t>
            </a:fld>
            <a:endParaRPr lang="zh-CN" altLang="en-US"/>
          </a:p>
        </p:txBody>
      </p:sp>
    </p:spTree>
    <p:extLst>
      <p:ext uri="{BB962C8B-B14F-4D97-AF65-F5344CB8AC3E}">
        <p14:creationId xmlns:p14="http://schemas.microsoft.com/office/powerpoint/2010/main" val="1075934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computational learning theory, </a:t>
            </a:r>
            <a:r>
              <a:rPr lang="en-US" altLang="zh-CN" b="1" dirty="0"/>
              <a:t>probably approximately correct (PAC)</a:t>
            </a:r>
            <a:r>
              <a:rPr lang="en-US" altLang="zh-CN" dirty="0"/>
              <a:t> learning is a framework for mathematical analysis of machine learning. It was proposed in 1984 by Leslie Valiant.</a:t>
            </a:r>
          </a:p>
          <a:p>
            <a:r>
              <a:rPr lang="en-US" altLang="zh-CN" dirty="0"/>
              <a:t>In this framework, the learner receives samples and must select a generalization function (called the hypothesis) from a certain class of possible functions. The goal is that, with high probability (the "probably" part), the selected function will have low generalization error (the "approximately correct" part). The learner must be able to learn the concept given any arbitrary approximation ratio, probability of success, or distribution of the samples.</a:t>
            </a:r>
            <a:endParaRPr lang="zh-CN" altLang="en-US" dirty="0"/>
          </a:p>
        </p:txBody>
      </p:sp>
      <p:sp>
        <p:nvSpPr>
          <p:cNvPr id="4" name="灯片编号占位符 3"/>
          <p:cNvSpPr>
            <a:spLocks noGrp="1"/>
          </p:cNvSpPr>
          <p:nvPr>
            <p:ph type="sldNum" sz="quarter" idx="5"/>
          </p:nvPr>
        </p:nvSpPr>
        <p:spPr/>
        <p:txBody>
          <a:bodyPr/>
          <a:lstStyle/>
          <a:p>
            <a:fld id="{915D0B6F-6751-4CA2-AEFC-E4C84BADA8EA}" type="slidenum">
              <a:rPr lang="zh-CN" altLang="en-US" smtClean="0"/>
              <a:t>36</a:t>
            </a:fld>
            <a:endParaRPr lang="zh-CN" altLang="en-US"/>
          </a:p>
        </p:txBody>
      </p:sp>
    </p:spTree>
    <p:extLst>
      <p:ext uri="{BB962C8B-B14F-4D97-AF65-F5344CB8AC3E}">
        <p14:creationId xmlns:p14="http://schemas.microsoft.com/office/powerpoint/2010/main" val="196167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5D0B6F-6751-4CA2-AEFC-E4C84BADA8EA}" type="slidenum">
              <a:rPr lang="zh-CN" altLang="en-US" smtClean="0"/>
              <a:t>59</a:t>
            </a:fld>
            <a:endParaRPr lang="zh-CN" altLang="en-US"/>
          </a:p>
        </p:txBody>
      </p:sp>
    </p:spTree>
    <p:extLst>
      <p:ext uri="{BB962C8B-B14F-4D97-AF65-F5344CB8AC3E}">
        <p14:creationId xmlns:p14="http://schemas.microsoft.com/office/powerpoint/2010/main" val="1469649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Hubber</a:t>
            </a:r>
            <a:r>
              <a:rPr lang="zh-CN" altLang="zh-CN" sz="1200" kern="1200" dirty="0">
                <a:solidFill>
                  <a:schemeClr val="tx1"/>
                </a:solidFill>
                <a:effectLst/>
                <a:latin typeface="+mn-lt"/>
                <a:ea typeface="+mn-ea"/>
                <a:cs typeface="+mn-cs"/>
              </a:rPr>
              <a:t>损失是平方损失和绝对损失两者的折衷，即对目标值附近的点用平方损失，对远离目标值的点采用绝对损失。因为平方损失虽然可以被高效计算，但由于对误差的惩罚力度大，对离群值较敏感，不稳定，</a:t>
            </a:r>
            <a:r>
              <a:rPr lang="en-US" altLang="zh-CN" sz="1200" kern="1200" dirty="0">
                <a:solidFill>
                  <a:schemeClr val="tx1"/>
                </a:solidFill>
                <a:effectLst/>
                <a:latin typeface="+mn-lt"/>
                <a:ea typeface="+mn-ea"/>
                <a:cs typeface="+mn-cs"/>
              </a:rPr>
              <a:t>Hubber</a:t>
            </a:r>
            <a:r>
              <a:rPr lang="zh-CN" altLang="zh-CN" sz="1200" kern="1200" dirty="0">
                <a:solidFill>
                  <a:schemeClr val="tx1"/>
                </a:solidFill>
                <a:effectLst/>
                <a:latin typeface="+mn-lt"/>
                <a:ea typeface="+mn-ea"/>
                <a:cs typeface="+mn-cs"/>
              </a:rPr>
              <a:t>损失更鲁棒些。</a:t>
            </a:r>
          </a:p>
        </p:txBody>
      </p:sp>
      <p:sp>
        <p:nvSpPr>
          <p:cNvPr id="4" name="灯片编号占位符 3"/>
          <p:cNvSpPr>
            <a:spLocks noGrp="1"/>
          </p:cNvSpPr>
          <p:nvPr>
            <p:ph type="sldNum" sz="quarter" idx="5"/>
          </p:nvPr>
        </p:nvSpPr>
        <p:spPr/>
        <p:txBody>
          <a:bodyPr/>
          <a:lstStyle/>
          <a:p>
            <a:fld id="{915D0B6F-6751-4CA2-AEFC-E4C84BADA8EA}" type="slidenum">
              <a:rPr lang="zh-CN" altLang="en-US" smtClean="0"/>
              <a:t>74</a:t>
            </a:fld>
            <a:endParaRPr lang="zh-CN" altLang="en-US"/>
          </a:p>
        </p:txBody>
      </p:sp>
    </p:spTree>
    <p:extLst>
      <p:ext uri="{BB962C8B-B14F-4D97-AF65-F5344CB8AC3E}">
        <p14:creationId xmlns:p14="http://schemas.microsoft.com/office/powerpoint/2010/main" val="269550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44B5E"/>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25400">
              <a:spcBef>
                <a:spcPts val="100"/>
              </a:spcBef>
            </a:pPr>
            <a:fld id="{81D60167-4931-47E6-BA6A-407CBD079E47}" type="slidenum">
              <a:rPr lang="en-US" altLang="zh-CN" spc="30" smtClean="0"/>
              <a:pPr marL="25400">
                <a:spcBef>
                  <a:spcPts val="100"/>
                </a:spcBef>
              </a:pPr>
              <a:t>‹#›</a:t>
            </a:fld>
            <a:endParaRPr lang="en-US" altLang="zh-CN" spc="30" dirty="0"/>
          </a:p>
        </p:txBody>
      </p:sp>
    </p:spTree>
    <p:extLst>
      <p:ext uri="{BB962C8B-B14F-4D97-AF65-F5344CB8AC3E}">
        <p14:creationId xmlns:p14="http://schemas.microsoft.com/office/powerpoint/2010/main" val="194614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44B5E"/>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25400">
              <a:spcBef>
                <a:spcPts val="100"/>
              </a:spcBef>
            </a:pPr>
            <a:fld id="{81D60167-4931-47E6-BA6A-407CBD079E47}" type="slidenum">
              <a:rPr lang="en-US" altLang="zh-CN" spc="30" smtClean="0"/>
              <a:pPr marL="25400">
                <a:spcBef>
                  <a:spcPts val="100"/>
                </a:spcBef>
              </a:pPr>
              <a:t>‹#›</a:t>
            </a:fld>
            <a:endParaRPr lang="en-US" altLang="zh-CN" spc="30" dirty="0"/>
          </a:p>
        </p:txBody>
      </p:sp>
    </p:spTree>
    <p:extLst>
      <p:ext uri="{BB962C8B-B14F-4D97-AF65-F5344CB8AC3E}">
        <p14:creationId xmlns:p14="http://schemas.microsoft.com/office/powerpoint/2010/main" val="292210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jp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hyperlink" Target="http://scikit-learn.org/stable/modules/generated/sklearn.ensemble.BaggingClassifie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ikit-learn.org/stable/modules/generated/sklearn.ensemble.RandomForestClassifi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cikit-learn.org/stable/modules/generated/sklearn.ensemble.ExtraTreesClassifier.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Probably_approximately_correct_learn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ikit-learn.org/stable/modules/generated/sklearn.ensemble.AdaBoostClassifier.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hyperlink" Target="http://scikit-learn.org/stable/modules/generated/sklearn.ensemble.GradientBoostingClassifier.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cikit-learn.org/stable/modules/generated/sklearn.ensemble.StackingClassifier.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cikit-learn.org/stable/modules/generated/sklearn.ensemble.VotingClassifier.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CAD92-2F0F-4EDB-843B-1DE7DFD02D8E}"/>
              </a:ext>
            </a:extLst>
          </p:cNvPr>
          <p:cNvSpPr>
            <a:spLocks noGrp="1"/>
          </p:cNvSpPr>
          <p:nvPr>
            <p:ph type="ctrTitle"/>
          </p:nvPr>
        </p:nvSpPr>
        <p:spPr/>
        <p:txBody>
          <a:bodyPr/>
          <a:lstStyle/>
          <a:p>
            <a:r>
              <a:rPr lang="zh-CN" altLang="en-US" dirty="0"/>
              <a:t>集成学习</a:t>
            </a:r>
          </a:p>
        </p:txBody>
      </p:sp>
      <p:sp>
        <p:nvSpPr>
          <p:cNvPr id="3" name="副标题 2">
            <a:extLst>
              <a:ext uri="{FF2B5EF4-FFF2-40B4-BE49-F238E27FC236}">
                <a16:creationId xmlns:a16="http://schemas.microsoft.com/office/drawing/2014/main" id="{A91A20A3-4F5E-4677-B4B0-BAD4BE6A8354}"/>
              </a:ext>
            </a:extLst>
          </p:cNvPr>
          <p:cNvSpPr>
            <a:spLocks noGrp="1"/>
          </p:cNvSpPr>
          <p:nvPr>
            <p:ph type="subTitle" idx="1"/>
          </p:nvPr>
        </p:nvSpPr>
        <p:spPr/>
        <p:txBody>
          <a:bodyPr/>
          <a:lstStyle/>
          <a:p>
            <a:r>
              <a:rPr lang="en-US" altLang="zh-CN" dirty="0"/>
              <a:t>Bagging, Boosting and Stacking</a:t>
            </a:r>
          </a:p>
          <a:p>
            <a:r>
              <a:rPr lang="zh-CN" altLang="en-US" dirty="0"/>
              <a:t>王秋月</a:t>
            </a:r>
          </a:p>
        </p:txBody>
      </p:sp>
    </p:spTree>
    <p:extLst>
      <p:ext uri="{BB962C8B-B14F-4D97-AF65-F5344CB8AC3E}">
        <p14:creationId xmlns:p14="http://schemas.microsoft.com/office/powerpoint/2010/main" val="117124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774442"/>
            <a:ext cx="2428240" cy="1597660"/>
          </a:xfrm>
          <a:custGeom>
            <a:avLst/>
            <a:gdLst/>
            <a:ahLst/>
            <a:cxnLst/>
            <a:rect l="l" t="t" r="r" b="b"/>
            <a:pathLst>
              <a:path w="2428240" h="1597660">
                <a:moveTo>
                  <a:pt x="0" y="1597152"/>
                </a:moveTo>
                <a:lnTo>
                  <a:pt x="2427732" y="1597152"/>
                </a:lnTo>
                <a:lnTo>
                  <a:pt x="2427732" y="0"/>
                </a:lnTo>
                <a:lnTo>
                  <a:pt x="0" y="0"/>
                </a:lnTo>
                <a:lnTo>
                  <a:pt x="0" y="1597152"/>
                </a:lnTo>
                <a:close/>
              </a:path>
            </a:pathLst>
          </a:custGeom>
          <a:solidFill>
            <a:srgbClr val="E0EBEB"/>
          </a:solidFill>
        </p:spPr>
        <p:txBody>
          <a:bodyPr wrap="square" lIns="0" tIns="0" rIns="0" bIns="0" rtlCol="0"/>
          <a:lstStyle/>
          <a:p>
            <a:endParaRPr/>
          </a:p>
        </p:txBody>
      </p:sp>
      <p:sp>
        <p:nvSpPr>
          <p:cNvPr id="4" name="object 4"/>
          <p:cNvSpPr/>
          <p:nvPr/>
        </p:nvSpPr>
        <p:spPr>
          <a:xfrm>
            <a:off x="484631" y="2812542"/>
            <a:ext cx="2357628" cy="15194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0163" y="2878073"/>
            <a:ext cx="2231136" cy="13929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2356" y="2963379"/>
            <a:ext cx="2199005" cy="1013460"/>
          </a:xfrm>
          <a:custGeom>
            <a:avLst/>
            <a:gdLst/>
            <a:ahLst/>
            <a:cxnLst/>
            <a:rect l="l" t="t" r="r" b="b"/>
            <a:pathLst>
              <a:path w="2199005" h="1013460">
                <a:moveTo>
                  <a:pt x="0" y="1013371"/>
                </a:moveTo>
                <a:lnTo>
                  <a:pt x="2198878" y="1013371"/>
                </a:lnTo>
                <a:lnTo>
                  <a:pt x="2198878" y="0"/>
                </a:lnTo>
                <a:lnTo>
                  <a:pt x="0" y="0"/>
                </a:lnTo>
                <a:lnTo>
                  <a:pt x="0" y="1013371"/>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562356" y="2963379"/>
            <a:ext cx="2199005" cy="1013460"/>
          </a:xfrm>
          <a:custGeom>
            <a:avLst/>
            <a:gdLst/>
            <a:ahLst/>
            <a:cxnLst/>
            <a:rect l="l" t="t" r="r" b="b"/>
            <a:pathLst>
              <a:path w="2199005" h="1013460">
                <a:moveTo>
                  <a:pt x="0" y="1013371"/>
                </a:moveTo>
                <a:lnTo>
                  <a:pt x="2198878" y="1013371"/>
                </a:lnTo>
                <a:lnTo>
                  <a:pt x="2198878" y="0"/>
                </a:lnTo>
                <a:lnTo>
                  <a:pt x="0" y="0"/>
                </a:lnTo>
                <a:lnTo>
                  <a:pt x="0" y="1013371"/>
                </a:lnTo>
                <a:close/>
              </a:path>
            </a:pathLst>
          </a:custGeom>
          <a:ln w="9144">
            <a:solidFill>
              <a:srgbClr val="006FC0"/>
            </a:solidFill>
          </a:ln>
        </p:spPr>
        <p:txBody>
          <a:bodyPr wrap="square" lIns="0" tIns="0" rIns="0" bIns="0" rtlCol="0"/>
          <a:lstStyle/>
          <a:p>
            <a:endParaRPr/>
          </a:p>
        </p:txBody>
      </p:sp>
      <p:sp>
        <p:nvSpPr>
          <p:cNvPr id="8" name="object 8"/>
          <p:cNvSpPr/>
          <p:nvPr/>
        </p:nvSpPr>
        <p:spPr>
          <a:xfrm>
            <a:off x="3621023" y="2024634"/>
            <a:ext cx="1650492" cy="108965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698747" y="2100833"/>
            <a:ext cx="1493520" cy="9326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706368" y="2198434"/>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solidFill>
            <a:srgbClr val="006FC0">
              <a:alpha val="10195"/>
            </a:srgbClr>
          </a:solidFill>
        </p:spPr>
        <p:txBody>
          <a:bodyPr wrap="square" lIns="0" tIns="0" rIns="0" bIns="0" rtlCol="0"/>
          <a:lstStyle/>
          <a:p>
            <a:endParaRPr/>
          </a:p>
        </p:txBody>
      </p:sp>
      <p:sp>
        <p:nvSpPr>
          <p:cNvPr id="11" name="object 11"/>
          <p:cNvSpPr/>
          <p:nvPr/>
        </p:nvSpPr>
        <p:spPr>
          <a:xfrm>
            <a:off x="3706368" y="2198434"/>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ln w="9144">
            <a:solidFill>
              <a:srgbClr val="006FC0"/>
            </a:solidFill>
          </a:ln>
        </p:spPr>
        <p:txBody>
          <a:bodyPr wrap="square" lIns="0" tIns="0" rIns="0" bIns="0" rtlCol="0"/>
          <a:lstStyle/>
          <a:p>
            <a:endParaRPr/>
          </a:p>
        </p:txBody>
      </p:sp>
      <p:sp>
        <p:nvSpPr>
          <p:cNvPr id="12" name="object 12"/>
          <p:cNvSpPr/>
          <p:nvPr/>
        </p:nvSpPr>
        <p:spPr>
          <a:xfrm>
            <a:off x="3621023" y="3204211"/>
            <a:ext cx="1650492" cy="108965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703320" y="3283457"/>
            <a:ext cx="1495044" cy="9326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713989" y="3483166"/>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solidFill>
            <a:srgbClr val="006FC0">
              <a:alpha val="10195"/>
            </a:srgbClr>
          </a:solidFill>
        </p:spPr>
        <p:txBody>
          <a:bodyPr wrap="square" lIns="0" tIns="0" rIns="0" bIns="0" rtlCol="0"/>
          <a:lstStyle/>
          <a:p>
            <a:endParaRPr/>
          </a:p>
        </p:txBody>
      </p:sp>
      <p:sp>
        <p:nvSpPr>
          <p:cNvPr id="15" name="object 15"/>
          <p:cNvSpPr/>
          <p:nvPr/>
        </p:nvSpPr>
        <p:spPr>
          <a:xfrm>
            <a:off x="3713989" y="3483166"/>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ln w="9144">
            <a:solidFill>
              <a:srgbClr val="006FC0"/>
            </a:solidFill>
          </a:ln>
        </p:spPr>
        <p:txBody>
          <a:bodyPr wrap="square" lIns="0" tIns="0" rIns="0" bIns="0" rtlCol="0"/>
          <a:lstStyle/>
          <a:p>
            <a:endParaRPr/>
          </a:p>
        </p:txBody>
      </p:sp>
      <p:sp>
        <p:nvSpPr>
          <p:cNvPr id="16" name="object 16"/>
          <p:cNvSpPr/>
          <p:nvPr/>
        </p:nvSpPr>
        <p:spPr>
          <a:xfrm>
            <a:off x="3625596" y="4383786"/>
            <a:ext cx="1650492" cy="109118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703320" y="4455414"/>
            <a:ext cx="1495044" cy="934212"/>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710941" y="4705351"/>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solidFill>
            <a:srgbClr val="006FC0">
              <a:alpha val="10195"/>
            </a:srgbClr>
          </a:solidFill>
        </p:spPr>
        <p:txBody>
          <a:bodyPr wrap="square" lIns="0" tIns="0" rIns="0" bIns="0" rtlCol="0"/>
          <a:lstStyle/>
          <a:p>
            <a:endParaRPr/>
          </a:p>
        </p:txBody>
      </p:sp>
      <p:sp>
        <p:nvSpPr>
          <p:cNvPr id="19" name="object 19"/>
          <p:cNvSpPr/>
          <p:nvPr/>
        </p:nvSpPr>
        <p:spPr>
          <a:xfrm>
            <a:off x="3710941" y="4705351"/>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ln w="9144">
            <a:solidFill>
              <a:srgbClr val="006FC0"/>
            </a:solidFill>
          </a:ln>
        </p:spPr>
        <p:txBody>
          <a:bodyPr wrap="square" lIns="0" tIns="0" rIns="0" bIns="0" rtlCol="0"/>
          <a:lstStyle/>
          <a:p>
            <a:endParaRPr/>
          </a:p>
        </p:txBody>
      </p:sp>
      <p:sp>
        <p:nvSpPr>
          <p:cNvPr id="20" name="object 20"/>
          <p:cNvSpPr/>
          <p:nvPr/>
        </p:nvSpPr>
        <p:spPr>
          <a:xfrm>
            <a:off x="2885694" y="3559302"/>
            <a:ext cx="741680" cy="1414145"/>
          </a:xfrm>
          <a:custGeom>
            <a:avLst/>
            <a:gdLst/>
            <a:ahLst/>
            <a:cxnLst/>
            <a:rect l="l" t="t" r="r" b="b"/>
            <a:pathLst>
              <a:path w="741679" h="1414145">
                <a:moveTo>
                  <a:pt x="654304" y="1327061"/>
                </a:moveTo>
                <a:lnTo>
                  <a:pt x="654304" y="1413929"/>
                </a:lnTo>
                <a:lnTo>
                  <a:pt x="712216" y="1384973"/>
                </a:lnTo>
                <a:lnTo>
                  <a:pt x="668782" y="1384973"/>
                </a:lnTo>
                <a:lnTo>
                  <a:pt x="668782" y="1356017"/>
                </a:lnTo>
                <a:lnTo>
                  <a:pt x="712216" y="1356017"/>
                </a:lnTo>
                <a:lnTo>
                  <a:pt x="654304" y="1327061"/>
                </a:lnTo>
                <a:close/>
              </a:path>
              <a:path w="741679" h="1414145">
                <a:moveTo>
                  <a:pt x="356107" y="14478"/>
                </a:moveTo>
                <a:lnTo>
                  <a:pt x="356107" y="1378483"/>
                </a:lnTo>
                <a:lnTo>
                  <a:pt x="362585" y="1384973"/>
                </a:lnTo>
                <a:lnTo>
                  <a:pt x="654304" y="1384973"/>
                </a:lnTo>
                <a:lnTo>
                  <a:pt x="654304" y="1370495"/>
                </a:lnTo>
                <a:lnTo>
                  <a:pt x="385064" y="1370495"/>
                </a:lnTo>
                <a:lnTo>
                  <a:pt x="370585" y="1356017"/>
                </a:lnTo>
                <a:lnTo>
                  <a:pt x="385064" y="1356017"/>
                </a:lnTo>
                <a:lnTo>
                  <a:pt x="385064" y="28956"/>
                </a:lnTo>
                <a:lnTo>
                  <a:pt x="370585" y="28956"/>
                </a:lnTo>
                <a:lnTo>
                  <a:pt x="356107" y="14478"/>
                </a:lnTo>
                <a:close/>
              </a:path>
              <a:path w="741679" h="1414145">
                <a:moveTo>
                  <a:pt x="712216" y="1356017"/>
                </a:moveTo>
                <a:lnTo>
                  <a:pt x="668782" y="1356017"/>
                </a:lnTo>
                <a:lnTo>
                  <a:pt x="668782" y="1384973"/>
                </a:lnTo>
                <a:lnTo>
                  <a:pt x="712216" y="1384973"/>
                </a:lnTo>
                <a:lnTo>
                  <a:pt x="741171" y="1370495"/>
                </a:lnTo>
                <a:lnTo>
                  <a:pt x="712216" y="1356017"/>
                </a:lnTo>
                <a:close/>
              </a:path>
              <a:path w="741679" h="1414145">
                <a:moveTo>
                  <a:pt x="385064" y="1356017"/>
                </a:moveTo>
                <a:lnTo>
                  <a:pt x="370585" y="1356017"/>
                </a:lnTo>
                <a:lnTo>
                  <a:pt x="385064" y="1370495"/>
                </a:lnTo>
                <a:lnTo>
                  <a:pt x="385064" y="1356017"/>
                </a:lnTo>
                <a:close/>
              </a:path>
              <a:path w="741679" h="1414145">
                <a:moveTo>
                  <a:pt x="654304" y="1356017"/>
                </a:moveTo>
                <a:lnTo>
                  <a:pt x="385064" y="1356017"/>
                </a:lnTo>
                <a:lnTo>
                  <a:pt x="385064" y="1370495"/>
                </a:lnTo>
                <a:lnTo>
                  <a:pt x="654304" y="1370495"/>
                </a:lnTo>
                <a:lnTo>
                  <a:pt x="654304" y="1356017"/>
                </a:lnTo>
                <a:close/>
              </a:path>
              <a:path w="741679" h="1414145">
                <a:moveTo>
                  <a:pt x="378586" y="0"/>
                </a:moveTo>
                <a:lnTo>
                  <a:pt x="0" y="0"/>
                </a:lnTo>
                <a:lnTo>
                  <a:pt x="0" y="28956"/>
                </a:lnTo>
                <a:lnTo>
                  <a:pt x="356107" y="28956"/>
                </a:lnTo>
                <a:lnTo>
                  <a:pt x="356107" y="14478"/>
                </a:lnTo>
                <a:lnTo>
                  <a:pt x="385064" y="14478"/>
                </a:lnTo>
                <a:lnTo>
                  <a:pt x="385064" y="6477"/>
                </a:lnTo>
                <a:lnTo>
                  <a:pt x="378586" y="0"/>
                </a:lnTo>
                <a:close/>
              </a:path>
              <a:path w="741679" h="1414145">
                <a:moveTo>
                  <a:pt x="385064" y="14478"/>
                </a:moveTo>
                <a:lnTo>
                  <a:pt x="356107" y="14478"/>
                </a:lnTo>
                <a:lnTo>
                  <a:pt x="370585" y="28956"/>
                </a:lnTo>
                <a:lnTo>
                  <a:pt x="385064" y="28956"/>
                </a:lnTo>
                <a:lnTo>
                  <a:pt x="385064" y="14478"/>
                </a:lnTo>
                <a:close/>
              </a:path>
            </a:pathLst>
          </a:custGeom>
          <a:solidFill>
            <a:srgbClr val="344B5E"/>
          </a:solidFill>
        </p:spPr>
        <p:txBody>
          <a:bodyPr wrap="square" lIns="0" tIns="0" rIns="0" bIns="0" rtlCol="0"/>
          <a:lstStyle/>
          <a:p>
            <a:endParaRPr/>
          </a:p>
        </p:txBody>
      </p:sp>
      <p:sp>
        <p:nvSpPr>
          <p:cNvPr id="21" name="object 21"/>
          <p:cNvSpPr/>
          <p:nvPr/>
        </p:nvSpPr>
        <p:spPr>
          <a:xfrm>
            <a:off x="2885695" y="2526030"/>
            <a:ext cx="735965" cy="1062355"/>
          </a:xfrm>
          <a:custGeom>
            <a:avLst/>
            <a:gdLst/>
            <a:ahLst/>
            <a:cxnLst/>
            <a:rect l="l" t="t" r="r" b="b"/>
            <a:pathLst>
              <a:path w="735964" h="1062355">
                <a:moveTo>
                  <a:pt x="353568" y="1033272"/>
                </a:moveTo>
                <a:lnTo>
                  <a:pt x="0" y="1033272"/>
                </a:lnTo>
                <a:lnTo>
                  <a:pt x="0" y="1062228"/>
                </a:lnTo>
                <a:lnTo>
                  <a:pt x="376046" y="1062228"/>
                </a:lnTo>
                <a:lnTo>
                  <a:pt x="382523" y="1055751"/>
                </a:lnTo>
                <a:lnTo>
                  <a:pt x="382523" y="1047750"/>
                </a:lnTo>
                <a:lnTo>
                  <a:pt x="353568" y="1047750"/>
                </a:lnTo>
                <a:lnTo>
                  <a:pt x="353568" y="1033272"/>
                </a:lnTo>
                <a:close/>
              </a:path>
              <a:path w="735964" h="1062355">
                <a:moveTo>
                  <a:pt x="649096" y="28956"/>
                </a:moveTo>
                <a:lnTo>
                  <a:pt x="360044" y="28956"/>
                </a:lnTo>
                <a:lnTo>
                  <a:pt x="353568" y="35433"/>
                </a:lnTo>
                <a:lnTo>
                  <a:pt x="353568" y="1047750"/>
                </a:lnTo>
                <a:lnTo>
                  <a:pt x="368045" y="1033272"/>
                </a:lnTo>
                <a:lnTo>
                  <a:pt x="382523" y="1033272"/>
                </a:lnTo>
                <a:lnTo>
                  <a:pt x="382523" y="57912"/>
                </a:lnTo>
                <a:lnTo>
                  <a:pt x="368045" y="57912"/>
                </a:lnTo>
                <a:lnTo>
                  <a:pt x="382523" y="43434"/>
                </a:lnTo>
                <a:lnTo>
                  <a:pt x="649096" y="43434"/>
                </a:lnTo>
                <a:lnTo>
                  <a:pt x="649096" y="28956"/>
                </a:lnTo>
                <a:close/>
              </a:path>
              <a:path w="735964" h="1062355">
                <a:moveTo>
                  <a:pt x="382523" y="1033272"/>
                </a:moveTo>
                <a:lnTo>
                  <a:pt x="368045" y="1033272"/>
                </a:lnTo>
                <a:lnTo>
                  <a:pt x="353568" y="1047750"/>
                </a:lnTo>
                <a:lnTo>
                  <a:pt x="382523" y="1047750"/>
                </a:lnTo>
                <a:lnTo>
                  <a:pt x="382523" y="1033272"/>
                </a:lnTo>
                <a:close/>
              </a:path>
              <a:path w="735964" h="1062355">
                <a:moveTo>
                  <a:pt x="649096" y="0"/>
                </a:moveTo>
                <a:lnTo>
                  <a:pt x="649096" y="86868"/>
                </a:lnTo>
                <a:lnTo>
                  <a:pt x="707009" y="57912"/>
                </a:lnTo>
                <a:lnTo>
                  <a:pt x="663575" y="57912"/>
                </a:lnTo>
                <a:lnTo>
                  <a:pt x="663575" y="28956"/>
                </a:lnTo>
                <a:lnTo>
                  <a:pt x="707009" y="28956"/>
                </a:lnTo>
                <a:lnTo>
                  <a:pt x="649096" y="0"/>
                </a:lnTo>
                <a:close/>
              </a:path>
              <a:path w="735964" h="1062355">
                <a:moveTo>
                  <a:pt x="382523" y="43434"/>
                </a:moveTo>
                <a:lnTo>
                  <a:pt x="368045" y="57912"/>
                </a:lnTo>
                <a:lnTo>
                  <a:pt x="382523" y="57912"/>
                </a:lnTo>
                <a:lnTo>
                  <a:pt x="382523" y="43434"/>
                </a:lnTo>
                <a:close/>
              </a:path>
              <a:path w="735964" h="1062355">
                <a:moveTo>
                  <a:pt x="649096" y="43434"/>
                </a:moveTo>
                <a:lnTo>
                  <a:pt x="382523" y="43434"/>
                </a:lnTo>
                <a:lnTo>
                  <a:pt x="382523" y="57912"/>
                </a:lnTo>
                <a:lnTo>
                  <a:pt x="649096" y="57912"/>
                </a:lnTo>
                <a:lnTo>
                  <a:pt x="649096" y="43434"/>
                </a:lnTo>
                <a:close/>
              </a:path>
              <a:path w="735964" h="1062355">
                <a:moveTo>
                  <a:pt x="707009" y="28956"/>
                </a:moveTo>
                <a:lnTo>
                  <a:pt x="663575" y="28956"/>
                </a:lnTo>
                <a:lnTo>
                  <a:pt x="663575" y="57912"/>
                </a:lnTo>
                <a:lnTo>
                  <a:pt x="707009" y="57912"/>
                </a:lnTo>
                <a:lnTo>
                  <a:pt x="735965" y="43434"/>
                </a:lnTo>
                <a:lnTo>
                  <a:pt x="707009" y="28956"/>
                </a:lnTo>
                <a:close/>
              </a:path>
            </a:pathLst>
          </a:custGeom>
          <a:solidFill>
            <a:srgbClr val="344B5E"/>
          </a:solidFill>
        </p:spPr>
        <p:txBody>
          <a:bodyPr wrap="square" lIns="0" tIns="0" rIns="0" bIns="0" rtlCol="0"/>
          <a:lstStyle/>
          <a:p>
            <a:endParaRPr/>
          </a:p>
        </p:txBody>
      </p:sp>
      <p:sp>
        <p:nvSpPr>
          <p:cNvPr id="22" name="object 22"/>
          <p:cNvSpPr/>
          <p:nvPr/>
        </p:nvSpPr>
        <p:spPr>
          <a:xfrm>
            <a:off x="2885695" y="3559302"/>
            <a:ext cx="735965" cy="233679"/>
          </a:xfrm>
          <a:custGeom>
            <a:avLst/>
            <a:gdLst/>
            <a:ahLst/>
            <a:cxnLst/>
            <a:rect l="l" t="t" r="r" b="b"/>
            <a:pathLst>
              <a:path w="735964" h="233680">
                <a:moveTo>
                  <a:pt x="649096" y="146812"/>
                </a:moveTo>
                <a:lnTo>
                  <a:pt x="649096" y="233680"/>
                </a:lnTo>
                <a:lnTo>
                  <a:pt x="707009" y="204724"/>
                </a:lnTo>
                <a:lnTo>
                  <a:pt x="663575" y="204724"/>
                </a:lnTo>
                <a:lnTo>
                  <a:pt x="663575" y="175768"/>
                </a:lnTo>
                <a:lnTo>
                  <a:pt x="707008" y="175768"/>
                </a:lnTo>
                <a:lnTo>
                  <a:pt x="649096" y="146812"/>
                </a:lnTo>
                <a:close/>
              </a:path>
              <a:path w="735964" h="233680">
                <a:moveTo>
                  <a:pt x="353568" y="14478"/>
                </a:moveTo>
                <a:lnTo>
                  <a:pt x="353568" y="198247"/>
                </a:lnTo>
                <a:lnTo>
                  <a:pt x="360044" y="204724"/>
                </a:lnTo>
                <a:lnTo>
                  <a:pt x="649096" y="204724"/>
                </a:lnTo>
                <a:lnTo>
                  <a:pt x="649096" y="190246"/>
                </a:lnTo>
                <a:lnTo>
                  <a:pt x="382523" y="190246"/>
                </a:lnTo>
                <a:lnTo>
                  <a:pt x="368045" y="175768"/>
                </a:lnTo>
                <a:lnTo>
                  <a:pt x="382523" y="175768"/>
                </a:lnTo>
                <a:lnTo>
                  <a:pt x="382523" y="28956"/>
                </a:lnTo>
                <a:lnTo>
                  <a:pt x="368045" y="28956"/>
                </a:lnTo>
                <a:lnTo>
                  <a:pt x="353568" y="14478"/>
                </a:lnTo>
                <a:close/>
              </a:path>
              <a:path w="735964" h="233680">
                <a:moveTo>
                  <a:pt x="707008" y="175768"/>
                </a:moveTo>
                <a:lnTo>
                  <a:pt x="663575" y="175768"/>
                </a:lnTo>
                <a:lnTo>
                  <a:pt x="663575" y="204724"/>
                </a:lnTo>
                <a:lnTo>
                  <a:pt x="707009" y="204724"/>
                </a:lnTo>
                <a:lnTo>
                  <a:pt x="735965" y="190246"/>
                </a:lnTo>
                <a:lnTo>
                  <a:pt x="707008" y="175768"/>
                </a:lnTo>
                <a:close/>
              </a:path>
              <a:path w="735964" h="233680">
                <a:moveTo>
                  <a:pt x="382523" y="175768"/>
                </a:moveTo>
                <a:lnTo>
                  <a:pt x="368045" y="175768"/>
                </a:lnTo>
                <a:lnTo>
                  <a:pt x="382523" y="190246"/>
                </a:lnTo>
                <a:lnTo>
                  <a:pt x="382523" y="175768"/>
                </a:lnTo>
                <a:close/>
              </a:path>
              <a:path w="735964" h="233680">
                <a:moveTo>
                  <a:pt x="649096" y="175768"/>
                </a:moveTo>
                <a:lnTo>
                  <a:pt x="382523" y="175768"/>
                </a:lnTo>
                <a:lnTo>
                  <a:pt x="382523" y="190246"/>
                </a:lnTo>
                <a:lnTo>
                  <a:pt x="649096" y="190246"/>
                </a:lnTo>
                <a:lnTo>
                  <a:pt x="649096" y="175768"/>
                </a:lnTo>
                <a:close/>
              </a:path>
              <a:path w="735964" h="233680">
                <a:moveTo>
                  <a:pt x="376046" y="0"/>
                </a:moveTo>
                <a:lnTo>
                  <a:pt x="0" y="0"/>
                </a:lnTo>
                <a:lnTo>
                  <a:pt x="0" y="28956"/>
                </a:lnTo>
                <a:lnTo>
                  <a:pt x="353568" y="28956"/>
                </a:lnTo>
                <a:lnTo>
                  <a:pt x="353568" y="14478"/>
                </a:lnTo>
                <a:lnTo>
                  <a:pt x="382523" y="14478"/>
                </a:lnTo>
                <a:lnTo>
                  <a:pt x="382523" y="6477"/>
                </a:lnTo>
                <a:lnTo>
                  <a:pt x="376046" y="0"/>
                </a:lnTo>
                <a:close/>
              </a:path>
              <a:path w="735964" h="233680">
                <a:moveTo>
                  <a:pt x="382523" y="14478"/>
                </a:moveTo>
                <a:lnTo>
                  <a:pt x="353568" y="14478"/>
                </a:lnTo>
                <a:lnTo>
                  <a:pt x="368045" y="28956"/>
                </a:lnTo>
                <a:lnTo>
                  <a:pt x="382523" y="28956"/>
                </a:lnTo>
                <a:lnTo>
                  <a:pt x="382523" y="14478"/>
                </a:lnTo>
                <a:close/>
              </a:path>
            </a:pathLst>
          </a:custGeom>
          <a:solidFill>
            <a:srgbClr val="344B5E"/>
          </a:solidFill>
        </p:spPr>
        <p:txBody>
          <a:bodyPr wrap="square" lIns="0" tIns="0" rIns="0" bIns="0" rtlCol="0"/>
          <a:lstStyle/>
          <a:p>
            <a:endParaRPr/>
          </a:p>
        </p:txBody>
      </p:sp>
      <p:sp>
        <p:nvSpPr>
          <p:cNvPr id="25" name="标题 24">
            <a:extLst>
              <a:ext uri="{FF2B5EF4-FFF2-40B4-BE49-F238E27FC236}">
                <a16:creationId xmlns:a16="http://schemas.microsoft.com/office/drawing/2014/main" id="{25F9486B-DA83-455B-98A7-0BEECCFE9C1A}"/>
              </a:ext>
            </a:extLst>
          </p:cNvPr>
          <p:cNvSpPr>
            <a:spLocks noGrp="1"/>
          </p:cNvSpPr>
          <p:nvPr>
            <p:ph type="title"/>
          </p:nvPr>
        </p:nvSpPr>
        <p:spPr>
          <a:xfrm>
            <a:off x="457200" y="53752"/>
            <a:ext cx="8229600" cy="1143000"/>
          </a:xfrm>
        </p:spPr>
        <p:txBody>
          <a:bodyPr>
            <a:normAutofit/>
          </a:bodyPr>
          <a:lstStyle/>
          <a:p>
            <a:r>
              <a:rPr lang="zh-CN" altLang="en-US" sz="3600" dirty="0"/>
              <a:t>如何创建多棵树</a:t>
            </a:r>
          </a:p>
        </p:txBody>
      </p:sp>
      <p:sp>
        <p:nvSpPr>
          <p:cNvPr id="26" name="object 3">
            <a:extLst>
              <a:ext uri="{FF2B5EF4-FFF2-40B4-BE49-F238E27FC236}">
                <a16:creationId xmlns:a16="http://schemas.microsoft.com/office/drawing/2014/main" id="{CA53FFC9-FBB4-42A7-AD8D-5B288DDD676F}"/>
              </a:ext>
            </a:extLst>
          </p:cNvPr>
          <p:cNvSpPr txBox="1"/>
          <p:nvPr/>
        </p:nvSpPr>
        <p:spPr>
          <a:xfrm>
            <a:off x="404938" y="1373826"/>
            <a:ext cx="4383086" cy="443711"/>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800" b="1" dirty="0">
                <a:latin typeface="Trebuchet MS"/>
                <a:cs typeface="Trebuchet MS"/>
              </a:rPr>
              <a:t>创建多个</a:t>
            </a:r>
            <a:r>
              <a:rPr lang="en-US" altLang="zh-CN" sz="2800" b="1" dirty="0">
                <a:latin typeface="Trebuchet MS"/>
                <a:cs typeface="Trebuchet MS"/>
              </a:rPr>
              <a:t>bootstrapped</a:t>
            </a:r>
            <a:r>
              <a:rPr lang="zh-CN" altLang="en-US" sz="2800" b="1" dirty="0">
                <a:latin typeface="Trebuchet MS"/>
                <a:cs typeface="Trebuchet MS"/>
              </a:rPr>
              <a:t>样本</a:t>
            </a:r>
            <a:endParaRPr sz="2800" dirty="0">
              <a:latin typeface="Trebuchet MS"/>
              <a:cs typeface="Trebuchet MS"/>
            </a:endParaRPr>
          </a:p>
        </p:txBody>
      </p:sp>
    </p:spTree>
    <p:extLst>
      <p:ext uri="{BB962C8B-B14F-4D97-AF65-F5344CB8AC3E}">
        <p14:creationId xmlns:p14="http://schemas.microsoft.com/office/powerpoint/2010/main" val="247685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774442"/>
            <a:ext cx="2428240" cy="1597660"/>
          </a:xfrm>
          <a:custGeom>
            <a:avLst/>
            <a:gdLst/>
            <a:ahLst/>
            <a:cxnLst/>
            <a:rect l="l" t="t" r="r" b="b"/>
            <a:pathLst>
              <a:path w="2428240" h="1597660">
                <a:moveTo>
                  <a:pt x="0" y="1597152"/>
                </a:moveTo>
                <a:lnTo>
                  <a:pt x="2427732" y="1597152"/>
                </a:lnTo>
                <a:lnTo>
                  <a:pt x="2427732" y="0"/>
                </a:lnTo>
                <a:lnTo>
                  <a:pt x="0" y="0"/>
                </a:lnTo>
                <a:lnTo>
                  <a:pt x="0" y="1597152"/>
                </a:lnTo>
                <a:close/>
              </a:path>
            </a:pathLst>
          </a:custGeom>
          <a:solidFill>
            <a:srgbClr val="E0EBEB"/>
          </a:solidFill>
        </p:spPr>
        <p:txBody>
          <a:bodyPr wrap="square" lIns="0" tIns="0" rIns="0" bIns="0" rtlCol="0"/>
          <a:lstStyle/>
          <a:p>
            <a:endParaRPr/>
          </a:p>
        </p:txBody>
      </p:sp>
      <p:sp>
        <p:nvSpPr>
          <p:cNvPr id="4" name="object 4"/>
          <p:cNvSpPr/>
          <p:nvPr/>
        </p:nvSpPr>
        <p:spPr>
          <a:xfrm>
            <a:off x="484631" y="2812542"/>
            <a:ext cx="2357628" cy="15194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0163" y="2878073"/>
            <a:ext cx="2231136" cy="13929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2356" y="2963379"/>
            <a:ext cx="2199005" cy="1013460"/>
          </a:xfrm>
          <a:custGeom>
            <a:avLst/>
            <a:gdLst/>
            <a:ahLst/>
            <a:cxnLst/>
            <a:rect l="l" t="t" r="r" b="b"/>
            <a:pathLst>
              <a:path w="2199005" h="1013460">
                <a:moveTo>
                  <a:pt x="0" y="1013371"/>
                </a:moveTo>
                <a:lnTo>
                  <a:pt x="2198878" y="1013371"/>
                </a:lnTo>
                <a:lnTo>
                  <a:pt x="2198878" y="0"/>
                </a:lnTo>
                <a:lnTo>
                  <a:pt x="0" y="0"/>
                </a:lnTo>
                <a:lnTo>
                  <a:pt x="0" y="1013371"/>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562356" y="2963379"/>
            <a:ext cx="2199005" cy="1013460"/>
          </a:xfrm>
          <a:custGeom>
            <a:avLst/>
            <a:gdLst/>
            <a:ahLst/>
            <a:cxnLst/>
            <a:rect l="l" t="t" r="r" b="b"/>
            <a:pathLst>
              <a:path w="2199005" h="1013460">
                <a:moveTo>
                  <a:pt x="0" y="1013371"/>
                </a:moveTo>
                <a:lnTo>
                  <a:pt x="2198878" y="1013371"/>
                </a:lnTo>
                <a:lnTo>
                  <a:pt x="2198878" y="0"/>
                </a:lnTo>
                <a:lnTo>
                  <a:pt x="0" y="0"/>
                </a:lnTo>
                <a:lnTo>
                  <a:pt x="0" y="1013371"/>
                </a:lnTo>
                <a:close/>
              </a:path>
            </a:pathLst>
          </a:custGeom>
          <a:ln w="9144">
            <a:solidFill>
              <a:srgbClr val="006FC0"/>
            </a:solidFill>
          </a:ln>
        </p:spPr>
        <p:txBody>
          <a:bodyPr wrap="square" lIns="0" tIns="0" rIns="0" bIns="0" rtlCol="0"/>
          <a:lstStyle/>
          <a:p>
            <a:endParaRPr/>
          </a:p>
        </p:txBody>
      </p:sp>
      <p:sp>
        <p:nvSpPr>
          <p:cNvPr id="8" name="object 8"/>
          <p:cNvSpPr/>
          <p:nvPr/>
        </p:nvSpPr>
        <p:spPr>
          <a:xfrm>
            <a:off x="3621023" y="2024634"/>
            <a:ext cx="1650492" cy="108965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698747" y="2100833"/>
            <a:ext cx="1493520" cy="9326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706368" y="2198434"/>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solidFill>
            <a:srgbClr val="006FC0">
              <a:alpha val="10195"/>
            </a:srgbClr>
          </a:solidFill>
        </p:spPr>
        <p:txBody>
          <a:bodyPr wrap="square" lIns="0" tIns="0" rIns="0" bIns="0" rtlCol="0"/>
          <a:lstStyle/>
          <a:p>
            <a:endParaRPr/>
          </a:p>
        </p:txBody>
      </p:sp>
      <p:sp>
        <p:nvSpPr>
          <p:cNvPr id="11" name="object 11"/>
          <p:cNvSpPr/>
          <p:nvPr/>
        </p:nvSpPr>
        <p:spPr>
          <a:xfrm>
            <a:off x="3706368" y="2198434"/>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ln w="9144">
            <a:solidFill>
              <a:srgbClr val="006FC0"/>
            </a:solidFill>
          </a:ln>
        </p:spPr>
        <p:txBody>
          <a:bodyPr wrap="square" lIns="0" tIns="0" rIns="0" bIns="0" rtlCol="0"/>
          <a:lstStyle/>
          <a:p>
            <a:endParaRPr/>
          </a:p>
        </p:txBody>
      </p:sp>
      <p:sp>
        <p:nvSpPr>
          <p:cNvPr id="12" name="object 12"/>
          <p:cNvSpPr/>
          <p:nvPr/>
        </p:nvSpPr>
        <p:spPr>
          <a:xfrm>
            <a:off x="3621023" y="3204211"/>
            <a:ext cx="1650492" cy="108965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703320" y="3283457"/>
            <a:ext cx="1495044" cy="9326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713989" y="3483166"/>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solidFill>
            <a:srgbClr val="006FC0">
              <a:alpha val="10195"/>
            </a:srgbClr>
          </a:solidFill>
        </p:spPr>
        <p:txBody>
          <a:bodyPr wrap="square" lIns="0" tIns="0" rIns="0" bIns="0" rtlCol="0"/>
          <a:lstStyle/>
          <a:p>
            <a:endParaRPr/>
          </a:p>
        </p:txBody>
      </p:sp>
      <p:sp>
        <p:nvSpPr>
          <p:cNvPr id="15" name="object 15"/>
          <p:cNvSpPr/>
          <p:nvPr/>
        </p:nvSpPr>
        <p:spPr>
          <a:xfrm>
            <a:off x="3713989" y="3483166"/>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ln w="9144">
            <a:solidFill>
              <a:srgbClr val="006FC0"/>
            </a:solidFill>
          </a:ln>
        </p:spPr>
        <p:txBody>
          <a:bodyPr wrap="square" lIns="0" tIns="0" rIns="0" bIns="0" rtlCol="0"/>
          <a:lstStyle/>
          <a:p>
            <a:endParaRPr/>
          </a:p>
        </p:txBody>
      </p:sp>
      <p:sp>
        <p:nvSpPr>
          <p:cNvPr id="16" name="object 16"/>
          <p:cNvSpPr/>
          <p:nvPr/>
        </p:nvSpPr>
        <p:spPr>
          <a:xfrm>
            <a:off x="3625596" y="4383786"/>
            <a:ext cx="1650492" cy="109118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703320" y="4455414"/>
            <a:ext cx="1495044" cy="934212"/>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710941" y="4705351"/>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solidFill>
            <a:srgbClr val="006FC0">
              <a:alpha val="10195"/>
            </a:srgbClr>
          </a:solidFill>
        </p:spPr>
        <p:txBody>
          <a:bodyPr wrap="square" lIns="0" tIns="0" rIns="0" bIns="0" rtlCol="0"/>
          <a:lstStyle/>
          <a:p>
            <a:endParaRPr/>
          </a:p>
        </p:txBody>
      </p:sp>
      <p:sp>
        <p:nvSpPr>
          <p:cNvPr id="19" name="object 19"/>
          <p:cNvSpPr/>
          <p:nvPr/>
        </p:nvSpPr>
        <p:spPr>
          <a:xfrm>
            <a:off x="3710941" y="4705351"/>
            <a:ext cx="1473835" cy="680085"/>
          </a:xfrm>
          <a:custGeom>
            <a:avLst/>
            <a:gdLst/>
            <a:ahLst/>
            <a:cxnLst/>
            <a:rect l="l" t="t" r="r" b="b"/>
            <a:pathLst>
              <a:path w="1473835" h="680085">
                <a:moveTo>
                  <a:pt x="0" y="679640"/>
                </a:moveTo>
                <a:lnTo>
                  <a:pt x="1473453" y="679640"/>
                </a:lnTo>
                <a:lnTo>
                  <a:pt x="1473453" y="0"/>
                </a:lnTo>
                <a:lnTo>
                  <a:pt x="0" y="0"/>
                </a:lnTo>
                <a:lnTo>
                  <a:pt x="0" y="679640"/>
                </a:lnTo>
                <a:close/>
              </a:path>
            </a:pathLst>
          </a:custGeom>
          <a:ln w="9144">
            <a:solidFill>
              <a:srgbClr val="006FC0"/>
            </a:solidFill>
          </a:ln>
        </p:spPr>
        <p:txBody>
          <a:bodyPr wrap="square" lIns="0" tIns="0" rIns="0" bIns="0" rtlCol="0"/>
          <a:lstStyle/>
          <a:p>
            <a:endParaRPr/>
          </a:p>
        </p:txBody>
      </p:sp>
      <p:sp>
        <p:nvSpPr>
          <p:cNvPr id="20" name="object 20"/>
          <p:cNvSpPr/>
          <p:nvPr/>
        </p:nvSpPr>
        <p:spPr>
          <a:xfrm>
            <a:off x="5272278" y="1739646"/>
            <a:ext cx="3077718" cy="3640836"/>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2885694" y="3559302"/>
            <a:ext cx="741680" cy="1414145"/>
          </a:xfrm>
          <a:custGeom>
            <a:avLst/>
            <a:gdLst/>
            <a:ahLst/>
            <a:cxnLst/>
            <a:rect l="l" t="t" r="r" b="b"/>
            <a:pathLst>
              <a:path w="741679" h="1414145">
                <a:moveTo>
                  <a:pt x="654304" y="1327061"/>
                </a:moveTo>
                <a:lnTo>
                  <a:pt x="654304" y="1413929"/>
                </a:lnTo>
                <a:lnTo>
                  <a:pt x="712216" y="1384973"/>
                </a:lnTo>
                <a:lnTo>
                  <a:pt x="668782" y="1384973"/>
                </a:lnTo>
                <a:lnTo>
                  <a:pt x="668782" y="1356017"/>
                </a:lnTo>
                <a:lnTo>
                  <a:pt x="712216" y="1356017"/>
                </a:lnTo>
                <a:lnTo>
                  <a:pt x="654304" y="1327061"/>
                </a:lnTo>
                <a:close/>
              </a:path>
              <a:path w="741679" h="1414145">
                <a:moveTo>
                  <a:pt x="356107" y="14478"/>
                </a:moveTo>
                <a:lnTo>
                  <a:pt x="356107" y="1378483"/>
                </a:lnTo>
                <a:lnTo>
                  <a:pt x="362585" y="1384973"/>
                </a:lnTo>
                <a:lnTo>
                  <a:pt x="654304" y="1384973"/>
                </a:lnTo>
                <a:lnTo>
                  <a:pt x="654304" y="1370495"/>
                </a:lnTo>
                <a:lnTo>
                  <a:pt x="385064" y="1370495"/>
                </a:lnTo>
                <a:lnTo>
                  <a:pt x="370585" y="1356017"/>
                </a:lnTo>
                <a:lnTo>
                  <a:pt x="385064" y="1356017"/>
                </a:lnTo>
                <a:lnTo>
                  <a:pt x="385064" y="28956"/>
                </a:lnTo>
                <a:lnTo>
                  <a:pt x="370585" y="28956"/>
                </a:lnTo>
                <a:lnTo>
                  <a:pt x="356107" y="14478"/>
                </a:lnTo>
                <a:close/>
              </a:path>
              <a:path w="741679" h="1414145">
                <a:moveTo>
                  <a:pt x="712216" y="1356017"/>
                </a:moveTo>
                <a:lnTo>
                  <a:pt x="668782" y="1356017"/>
                </a:lnTo>
                <a:lnTo>
                  <a:pt x="668782" y="1384973"/>
                </a:lnTo>
                <a:lnTo>
                  <a:pt x="712216" y="1384973"/>
                </a:lnTo>
                <a:lnTo>
                  <a:pt x="741171" y="1370495"/>
                </a:lnTo>
                <a:lnTo>
                  <a:pt x="712216" y="1356017"/>
                </a:lnTo>
                <a:close/>
              </a:path>
              <a:path w="741679" h="1414145">
                <a:moveTo>
                  <a:pt x="385064" y="1356017"/>
                </a:moveTo>
                <a:lnTo>
                  <a:pt x="370585" y="1356017"/>
                </a:lnTo>
                <a:lnTo>
                  <a:pt x="385064" y="1370495"/>
                </a:lnTo>
                <a:lnTo>
                  <a:pt x="385064" y="1356017"/>
                </a:lnTo>
                <a:close/>
              </a:path>
              <a:path w="741679" h="1414145">
                <a:moveTo>
                  <a:pt x="654304" y="1356017"/>
                </a:moveTo>
                <a:lnTo>
                  <a:pt x="385064" y="1356017"/>
                </a:lnTo>
                <a:lnTo>
                  <a:pt x="385064" y="1370495"/>
                </a:lnTo>
                <a:lnTo>
                  <a:pt x="654304" y="1370495"/>
                </a:lnTo>
                <a:lnTo>
                  <a:pt x="654304" y="1356017"/>
                </a:lnTo>
                <a:close/>
              </a:path>
              <a:path w="741679" h="1414145">
                <a:moveTo>
                  <a:pt x="378586" y="0"/>
                </a:moveTo>
                <a:lnTo>
                  <a:pt x="0" y="0"/>
                </a:lnTo>
                <a:lnTo>
                  <a:pt x="0" y="28956"/>
                </a:lnTo>
                <a:lnTo>
                  <a:pt x="356107" y="28956"/>
                </a:lnTo>
                <a:lnTo>
                  <a:pt x="356107" y="14478"/>
                </a:lnTo>
                <a:lnTo>
                  <a:pt x="385064" y="14478"/>
                </a:lnTo>
                <a:lnTo>
                  <a:pt x="385064" y="6477"/>
                </a:lnTo>
                <a:lnTo>
                  <a:pt x="378586" y="0"/>
                </a:lnTo>
                <a:close/>
              </a:path>
              <a:path w="741679" h="1414145">
                <a:moveTo>
                  <a:pt x="385064" y="14478"/>
                </a:moveTo>
                <a:lnTo>
                  <a:pt x="356107" y="14478"/>
                </a:lnTo>
                <a:lnTo>
                  <a:pt x="370585" y="28956"/>
                </a:lnTo>
                <a:lnTo>
                  <a:pt x="385064" y="28956"/>
                </a:lnTo>
                <a:lnTo>
                  <a:pt x="385064" y="14478"/>
                </a:lnTo>
                <a:close/>
              </a:path>
            </a:pathLst>
          </a:custGeom>
          <a:solidFill>
            <a:srgbClr val="344B5E"/>
          </a:solidFill>
        </p:spPr>
        <p:txBody>
          <a:bodyPr wrap="square" lIns="0" tIns="0" rIns="0" bIns="0" rtlCol="0"/>
          <a:lstStyle/>
          <a:p>
            <a:endParaRPr/>
          </a:p>
        </p:txBody>
      </p:sp>
      <p:sp>
        <p:nvSpPr>
          <p:cNvPr id="22" name="object 22"/>
          <p:cNvSpPr/>
          <p:nvPr/>
        </p:nvSpPr>
        <p:spPr>
          <a:xfrm>
            <a:off x="2885695" y="2526030"/>
            <a:ext cx="735965" cy="1062355"/>
          </a:xfrm>
          <a:custGeom>
            <a:avLst/>
            <a:gdLst/>
            <a:ahLst/>
            <a:cxnLst/>
            <a:rect l="l" t="t" r="r" b="b"/>
            <a:pathLst>
              <a:path w="735964" h="1062355">
                <a:moveTo>
                  <a:pt x="353568" y="1033272"/>
                </a:moveTo>
                <a:lnTo>
                  <a:pt x="0" y="1033272"/>
                </a:lnTo>
                <a:lnTo>
                  <a:pt x="0" y="1062228"/>
                </a:lnTo>
                <a:lnTo>
                  <a:pt x="376046" y="1062228"/>
                </a:lnTo>
                <a:lnTo>
                  <a:pt x="382523" y="1055751"/>
                </a:lnTo>
                <a:lnTo>
                  <a:pt x="382523" y="1047750"/>
                </a:lnTo>
                <a:lnTo>
                  <a:pt x="353568" y="1047750"/>
                </a:lnTo>
                <a:lnTo>
                  <a:pt x="353568" y="1033272"/>
                </a:lnTo>
                <a:close/>
              </a:path>
              <a:path w="735964" h="1062355">
                <a:moveTo>
                  <a:pt x="649096" y="28956"/>
                </a:moveTo>
                <a:lnTo>
                  <a:pt x="360044" y="28956"/>
                </a:lnTo>
                <a:lnTo>
                  <a:pt x="353568" y="35433"/>
                </a:lnTo>
                <a:lnTo>
                  <a:pt x="353568" y="1047750"/>
                </a:lnTo>
                <a:lnTo>
                  <a:pt x="368045" y="1033272"/>
                </a:lnTo>
                <a:lnTo>
                  <a:pt x="382523" y="1033272"/>
                </a:lnTo>
                <a:lnTo>
                  <a:pt x="382523" y="57912"/>
                </a:lnTo>
                <a:lnTo>
                  <a:pt x="368045" y="57912"/>
                </a:lnTo>
                <a:lnTo>
                  <a:pt x="382523" y="43434"/>
                </a:lnTo>
                <a:lnTo>
                  <a:pt x="649096" y="43434"/>
                </a:lnTo>
                <a:lnTo>
                  <a:pt x="649096" y="28956"/>
                </a:lnTo>
                <a:close/>
              </a:path>
              <a:path w="735964" h="1062355">
                <a:moveTo>
                  <a:pt x="382523" y="1033272"/>
                </a:moveTo>
                <a:lnTo>
                  <a:pt x="368045" y="1033272"/>
                </a:lnTo>
                <a:lnTo>
                  <a:pt x="353568" y="1047750"/>
                </a:lnTo>
                <a:lnTo>
                  <a:pt x="382523" y="1047750"/>
                </a:lnTo>
                <a:lnTo>
                  <a:pt x="382523" y="1033272"/>
                </a:lnTo>
                <a:close/>
              </a:path>
              <a:path w="735964" h="1062355">
                <a:moveTo>
                  <a:pt x="649096" y="0"/>
                </a:moveTo>
                <a:lnTo>
                  <a:pt x="649096" y="86868"/>
                </a:lnTo>
                <a:lnTo>
                  <a:pt x="707009" y="57912"/>
                </a:lnTo>
                <a:lnTo>
                  <a:pt x="663575" y="57912"/>
                </a:lnTo>
                <a:lnTo>
                  <a:pt x="663575" y="28956"/>
                </a:lnTo>
                <a:lnTo>
                  <a:pt x="707009" y="28956"/>
                </a:lnTo>
                <a:lnTo>
                  <a:pt x="649096" y="0"/>
                </a:lnTo>
                <a:close/>
              </a:path>
              <a:path w="735964" h="1062355">
                <a:moveTo>
                  <a:pt x="382523" y="43434"/>
                </a:moveTo>
                <a:lnTo>
                  <a:pt x="368045" y="57912"/>
                </a:lnTo>
                <a:lnTo>
                  <a:pt x="382523" y="57912"/>
                </a:lnTo>
                <a:lnTo>
                  <a:pt x="382523" y="43434"/>
                </a:lnTo>
                <a:close/>
              </a:path>
              <a:path w="735964" h="1062355">
                <a:moveTo>
                  <a:pt x="649096" y="43434"/>
                </a:moveTo>
                <a:lnTo>
                  <a:pt x="382523" y="43434"/>
                </a:lnTo>
                <a:lnTo>
                  <a:pt x="382523" y="57912"/>
                </a:lnTo>
                <a:lnTo>
                  <a:pt x="649096" y="57912"/>
                </a:lnTo>
                <a:lnTo>
                  <a:pt x="649096" y="43434"/>
                </a:lnTo>
                <a:close/>
              </a:path>
              <a:path w="735964" h="1062355">
                <a:moveTo>
                  <a:pt x="707009" y="28956"/>
                </a:moveTo>
                <a:lnTo>
                  <a:pt x="663575" y="28956"/>
                </a:lnTo>
                <a:lnTo>
                  <a:pt x="663575" y="57912"/>
                </a:lnTo>
                <a:lnTo>
                  <a:pt x="707009" y="57912"/>
                </a:lnTo>
                <a:lnTo>
                  <a:pt x="735965" y="43434"/>
                </a:lnTo>
                <a:lnTo>
                  <a:pt x="707009" y="28956"/>
                </a:lnTo>
                <a:close/>
              </a:path>
            </a:pathLst>
          </a:custGeom>
          <a:solidFill>
            <a:srgbClr val="344B5E"/>
          </a:solidFill>
        </p:spPr>
        <p:txBody>
          <a:bodyPr wrap="square" lIns="0" tIns="0" rIns="0" bIns="0" rtlCol="0"/>
          <a:lstStyle/>
          <a:p>
            <a:endParaRPr/>
          </a:p>
        </p:txBody>
      </p:sp>
      <p:sp>
        <p:nvSpPr>
          <p:cNvPr id="23" name="object 23"/>
          <p:cNvSpPr/>
          <p:nvPr/>
        </p:nvSpPr>
        <p:spPr>
          <a:xfrm>
            <a:off x="2885695" y="3559302"/>
            <a:ext cx="735965" cy="233679"/>
          </a:xfrm>
          <a:custGeom>
            <a:avLst/>
            <a:gdLst/>
            <a:ahLst/>
            <a:cxnLst/>
            <a:rect l="l" t="t" r="r" b="b"/>
            <a:pathLst>
              <a:path w="735964" h="233680">
                <a:moveTo>
                  <a:pt x="649096" y="146812"/>
                </a:moveTo>
                <a:lnTo>
                  <a:pt x="649096" y="233680"/>
                </a:lnTo>
                <a:lnTo>
                  <a:pt x="707009" y="204724"/>
                </a:lnTo>
                <a:lnTo>
                  <a:pt x="663575" y="204724"/>
                </a:lnTo>
                <a:lnTo>
                  <a:pt x="663575" y="175768"/>
                </a:lnTo>
                <a:lnTo>
                  <a:pt x="707008" y="175768"/>
                </a:lnTo>
                <a:lnTo>
                  <a:pt x="649096" y="146812"/>
                </a:lnTo>
                <a:close/>
              </a:path>
              <a:path w="735964" h="233680">
                <a:moveTo>
                  <a:pt x="353568" y="14478"/>
                </a:moveTo>
                <a:lnTo>
                  <a:pt x="353568" y="198247"/>
                </a:lnTo>
                <a:lnTo>
                  <a:pt x="360044" y="204724"/>
                </a:lnTo>
                <a:lnTo>
                  <a:pt x="649096" y="204724"/>
                </a:lnTo>
                <a:lnTo>
                  <a:pt x="649096" y="190246"/>
                </a:lnTo>
                <a:lnTo>
                  <a:pt x="382523" y="190246"/>
                </a:lnTo>
                <a:lnTo>
                  <a:pt x="368045" y="175768"/>
                </a:lnTo>
                <a:lnTo>
                  <a:pt x="382523" y="175768"/>
                </a:lnTo>
                <a:lnTo>
                  <a:pt x="382523" y="28956"/>
                </a:lnTo>
                <a:lnTo>
                  <a:pt x="368045" y="28956"/>
                </a:lnTo>
                <a:lnTo>
                  <a:pt x="353568" y="14478"/>
                </a:lnTo>
                <a:close/>
              </a:path>
              <a:path w="735964" h="233680">
                <a:moveTo>
                  <a:pt x="707008" y="175768"/>
                </a:moveTo>
                <a:lnTo>
                  <a:pt x="663575" y="175768"/>
                </a:lnTo>
                <a:lnTo>
                  <a:pt x="663575" y="204724"/>
                </a:lnTo>
                <a:lnTo>
                  <a:pt x="707009" y="204724"/>
                </a:lnTo>
                <a:lnTo>
                  <a:pt x="735965" y="190246"/>
                </a:lnTo>
                <a:lnTo>
                  <a:pt x="707008" y="175768"/>
                </a:lnTo>
                <a:close/>
              </a:path>
              <a:path w="735964" h="233680">
                <a:moveTo>
                  <a:pt x="382523" y="175768"/>
                </a:moveTo>
                <a:lnTo>
                  <a:pt x="368045" y="175768"/>
                </a:lnTo>
                <a:lnTo>
                  <a:pt x="382523" y="190246"/>
                </a:lnTo>
                <a:lnTo>
                  <a:pt x="382523" y="175768"/>
                </a:lnTo>
                <a:close/>
              </a:path>
              <a:path w="735964" h="233680">
                <a:moveTo>
                  <a:pt x="649096" y="175768"/>
                </a:moveTo>
                <a:lnTo>
                  <a:pt x="382523" y="175768"/>
                </a:lnTo>
                <a:lnTo>
                  <a:pt x="382523" y="190246"/>
                </a:lnTo>
                <a:lnTo>
                  <a:pt x="649096" y="190246"/>
                </a:lnTo>
                <a:lnTo>
                  <a:pt x="649096" y="175768"/>
                </a:lnTo>
                <a:close/>
              </a:path>
              <a:path w="735964" h="233680">
                <a:moveTo>
                  <a:pt x="376046" y="0"/>
                </a:moveTo>
                <a:lnTo>
                  <a:pt x="0" y="0"/>
                </a:lnTo>
                <a:lnTo>
                  <a:pt x="0" y="28956"/>
                </a:lnTo>
                <a:lnTo>
                  <a:pt x="353568" y="28956"/>
                </a:lnTo>
                <a:lnTo>
                  <a:pt x="353568" y="14478"/>
                </a:lnTo>
                <a:lnTo>
                  <a:pt x="382523" y="14478"/>
                </a:lnTo>
                <a:lnTo>
                  <a:pt x="382523" y="6477"/>
                </a:lnTo>
                <a:lnTo>
                  <a:pt x="376046" y="0"/>
                </a:lnTo>
                <a:close/>
              </a:path>
              <a:path w="735964" h="233680">
                <a:moveTo>
                  <a:pt x="382523" y="14478"/>
                </a:moveTo>
                <a:lnTo>
                  <a:pt x="353568" y="14478"/>
                </a:lnTo>
                <a:lnTo>
                  <a:pt x="368045" y="28956"/>
                </a:lnTo>
                <a:lnTo>
                  <a:pt x="382523" y="28956"/>
                </a:lnTo>
                <a:lnTo>
                  <a:pt x="382523" y="14478"/>
                </a:lnTo>
                <a:close/>
              </a:path>
            </a:pathLst>
          </a:custGeom>
          <a:solidFill>
            <a:srgbClr val="344B5E"/>
          </a:solidFill>
        </p:spPr>
        <p:txBody>
          <a:bodyPr wrap="square" lIns="0" tIns="0" rIns="0" bIns="0" rtlCol="0"/>
          <a:lstStyle/>
          <a:p>
            <a:endParaRPr/>
          </a:p>
        </p:txBody>
      </p:sp>
      <p:sp>
        <p:nvSpPr>
          <p:cNvPr id="26" name="标题 25">
            <a:extLst>
              <a:ext uri="{FF2B5EF4-FFF2-40B4-BE49-F238E27FC236}">
                <a16:creationId xmlns:a16="http://schemas.microsoft.com/office/drawing/2014/main" id="{4000D529-343E-4B27-8583-9F9CF5472F53}"/>
              </a:ext>
            </a:extLst>
          </p:cNvPr>
          <p:cNvSpPr>
            <a:spLocks noGrp="1"/>
          </p:cNvSpPr>
          <p:nvPr>
            <p:ph type="title"/>
          </p:nvPr>
        </p:nvSpPr>
        <p:spPr>
          <a:xfrm>
            <a:off x="457200" y="44624"/>
            <a:ext cx="8229600" cy="1143000"/>
          </a:xfrm>
        </p:spPr>
        <p:txBody>
          <a:bodyPr>
            <a:normAutofit/>
          </a:bodyPr>
          <a:lstStyle/>
          <a:p>
            <a:r>
              <a:rPr lang="zh-CN" altLang="en-US" sz="3600" dirty="0"/>
              <a:t>如何创建多棵树</a:t>
            </a:r>
          </a:p>
        </p:txBody>
      </p:sp>
      <p:sp>
        <p:nvSpPr>
          <p:cNvPr id="27" name="object 3">
            <a:extLst>
              <a:ext uri="{FF2B5EF4-FFF2-40B4-BE49-F238E27FC236}">
                <a16:creationId xmlns:a16="http://schemas.microsoft.com/office/drawing/2014/main" id="{9AA371F9-CCE8-401D-A49D-C31CD65C38CD}"/>
              </a:ext>
            </a:extLst>
          </p:cNvPr>
          <p:cNvSpPr txBox="1"/>
          <p:nvPr/>
        </p:nvSpPr>
        <p:spPr>
          <a:xfrm>
            <a:off x="404938" y="1373826"/>
            <a:ext cx="6903366" cy="443711"/>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800" b="1" dirty="0">
                <a:latin typeface="Trebuchet MS"/>
                <a:cs typeface="Trebuchet MS"/>
              </a:rPr>
              <a:t>使用每个</a:t>
            </a:r>
            <a:r>
              <a:rPr lang="en-US" altLang="zh-CN" sz="2800" b="1" dirty="0">
                <a:latin typeface="Trebuchet MS"/>
                <a:cs typeface="Trebuchet MS"/>
              </a:rPr>
              <a:t>bootstrapped</a:t>
            </a:r>
            <a:r>
              <a:rPr lang="zh-CN" altLang="en-US" sz="2800" b="1" dirty="0">
                <a:latin typeface="Trebuchet MS"/>
                <a:cs typeface="Trebuchet MS"/>
              </a:rPr>
              <a:t>样本构建一棵决策树</a:t>
            </a:r>
            <a:endParaRPr sz="2800" dirty="0">
              <a:latin typeface="Trebuchet MS"/>
              <a:cs typeface="Trebuchet MS"/>
            </a:endParaRPr>
          </a:p>
        </p:txBody>
      </p:sp>
    </p:spTree>
    <p:extLst>
      <p:ext uri="{BB962C8B-B14F-4D97-AF65-F5344CB8AC3E}">
        <p14:creationId xmlns:p14="http://schemas.microsoft.com/office/powerpoint/2010/main" val="189212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a:extLst>
              <a:ext uri="{FF2B5EF4-FFF2-40B4-BE49-F238E27FC236}">
                <a16:creationId xmlns:a16="http://schemas.microsoft.com/office/drawing/2014/main" id="{6FF76004-3E71-4616-BF4A-1201B550BC40}"/>
              </a:ext>
            </a:extLst>
          </p:cNvPr>
          <p:cNvSpPr/>
          <p:nvPr/>
        </p:nvSpPr>
        <p:spPr>
          <a:xfrm>
            <a:off x="0" y="1700808"/>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2" name="标题 1">
            <a:extLst>
              <a:ext uri="{FF2B5EF4-FFF2-40B4-BE49-F238E27FC236}">
                <a16:creationId xmlns:a16="http://schemas.microsoft.com/office/drawing/2014/main" id="{192AC39C-1AEE-4131-AA75-50CE23D117C2}"/>
              </a:ext>
            </a:extLst>
          </p:cNvPr>
          <p:cNvSpPr>
            <a:spLocks noGrp="1"/>
          </p:cNvSpPr>
          <p:nvPr>
            <p:ph type="title"/>
          </p:nvPr>
        </p:nvSpPr>
        <p:spPr>
          <a:xfrm>
            <a:off x="457200" y="44624"/>
            <a:ext cx="8229600" cy="621446"/>
          </a:xfrm>
        </p:spPr>
        <p:txBody>
          <a:bodyPr>
            <a:normAutofit fontScale="90000"/>
          </a:bodyPr>
          <a:lstStyle/>
          <a:p>
            <a:r>
              <a:rPr lang="zh-CN" altLang="en-US" dirty="0"/>
              <a:t>样本中的数据分布</a:t>
            </a:r>
          </a:p>
        </p:txBody>
      </p:sp>
      <p:sp>
        <p:nvSpPr>
          <p:cNvPr id="4" name="object 4">
            <a:extLst>
              <a:ext uri="{FF2B5EF4-FFF2-40B4-BE49-F238E27FC236}">
                <a16:creationId xmlns:a16="http://schemas.microsoft.com/office/drawing/2014/main" id="{D0035474-1570-4C08-A646-79C2A2B4C212}"/>
              </a:ext>
            </a:extLst>
          </p:cNvPr>
          <p:cNvSpPr/>
          <p:nvPr/>
        </p:nvSpPr>
        <p:spPr>
          <a:xfrm>
            <a:off x="1104901" y="1921025"/>
            <a:ext cx="78105" cy="2493645"/>
          </a:xfrm>
          <a:custGeom>
            <a:avLst/>
            <a:gdLst/>
            <a:ahLst/>
            <a:cxnLst/>
            <a:rect l="l" t="t" r="r" b="b"/>
            <a:pathLst>
              <a:path w="78105" h="2493645">
                <a:moveTo>
                  <a:pt x="51815" y="64769"/>
                </a:moveTo>
                <a:lnTo>
                  <a:pt x="25908" y="64769"/>
                </a:lnTo>
                <a:lnTo>
                  <a:pt x="25908" y="2493264"/>
                </a:lnTo>
                <a:lnTo>
                  <a:pt x="51815" y="2493264"/>
                </a:lnTo>
                <a:lnTo>
                  <a:pt x="51815" y="64769"/>
                </a:lnTo>
                <a:close/>
              </a:path>
              <a:path w="78105" h="2493645">
                <a:moveTo>
                  <a:pt x="38862" y="0"/>
                </a:moveTo>
                <a:lnTo>
                  <a:pt x="0" y="77724"/>
                </a:lnTo>
                <a:lnTo>
                  <a:pt x="25908" y="77724"/>
                </a:lnTo>
                <a:lnTo>
                  <a:pt x="25908" y="64769"/>
                </a:lnTo>
                <a:lnTo>
                  <a:pt x="71246" y="64769"/>
                </a:lnTo>
                <a:lnTo>
                  <a:pt x="38862" y="0"/>
                </a:lnTo>
                <a:close/>
              </a:path>
              <a:path w="78105" h="2493645">
                <a:moveTo>
                  <a:pt x="71246" y="64769"/>
                </a:moveTo>
                <a:lnTo>
                  <a:pt x="51815" y="64769"/>
                </a:lnTo>
                <a:lnTo>
                  <a:pt x="51815" y="77724"/>
                </a:lnTo>
                <a:lnTo>
                  <a:pt x="77724" y="77724"/>
                </a:lnTo>
                <a:lnTo>
                  <a:pt x="71246" y="64769"/>
                </a:lnTo>
                <a:close/>
              </a:path>
            </a:pathLst>
          </a:custGeom>
          <a:solidFill>
            <a:srgbClr val="344B5E"/>
          </a:solidFill>
        </p:spPr>
        <p:txBody>
          <a:bodyPr wrap="square" lIns="0" tIns="0" rIns="0" bIns="0" rtlCol="0"/>
          <a:lstStyle/>
          <a:p>
            <a:endParaRPr/>
          </a:p>
        </p:txBody>
      </p:sp>
      <p:sp>
        <p:nvSpPr>
          <p:cNvPr id="5" name="object 5">
            <a:extLst>
              <a:ext uri="{FF2B5EF4-FFF2-40B4-BE49-F238E27FC236}">
                <a16:creationId xmlns:a16="http://schemas.microsoft.com/office/drawing/2014/main" id="{327A550D-C31A-4908-B0AF-DA022288F537}"/>
              </a:ext>
            </a:extLst>
          </p:cNvPr>
          <p:cNvSpPr/>
          <p:nvPr/>
        </p:nvSpPr>
        <p:spPr>
          <a:xfrm>
            <a:off x="1143762" y="4375428"/>
            <a:ext cx="3482975" cy="78105"/>
          </a:xfrm>
          <a:custGeom>
            <a:avLst/>
            <a:gdLst/>
            <a:ahLst/>
            <a:cxnLst/>
            <a:rect l="l" t="t" r="r" b="b"/>
            <a:pathLst>
              <a:path w="3482975" h="78104">
                <a:moveTo>
                  <a:pt x="3405124" y="0"/>
                </a:moveTo>
                <a:lnTo>
                  <a:pt x="3405124" y="77724"/>
                </a:lnTo>
                <a:lnTo>
                  <a:pt x="3456940" y="51815"/>
                </a:lnTo>
                <a:lnTo>
                  <a:pt x="3418078" y="51815"/>
                </a:lnTo>
                <a:lnTo>
                  <a:pt x="3418078" y="25908"/>
                </a:lnTo>
                <a:lnTo>
                  <a:pt x="3456940" y="25908"/>
                </a:lnTo>
                <a:lnTo>
                  <a:pt x="3405124" y="0"/>
                </a:lnTo>
                <a:close/>
              </a:path>
              <a:path w="3482975" h="78104">
                <a:moveTo>
                  <a:pt x="3405124" y="25908"/>
                </a:moveTo>
                <a:lnTo>
                  <a:pt x="0" y="25908"/>
                </a:lnTo>
                <a:lnTo>
                  <a:pt x="0" y="51815"/>
                </a:lnTo>
                <a:lnTo>
                  <a:pt x="3405124" y="51815"/>
                </a:lnTo>
                <a:lnTo>
                  <a:pt x="3405124" y="25908"/>
                </a:lnTo>
                <a:close/>
              </a:path>
              <a:path w="3482975" h="78104">
                <a:moveTo>
                  <a:pt x="3456940" y="25908"/>
                </a:moveTo>
                <a:lnTo>
                  <a:pt x="3418078" y="25908"/>
                </a:lnTo>
                <a:lnTo>
                  <a:pt x="3418078" y="51815"/>
                </a:lnTo>
                <a:lnTo>
                  <a:pt x="3456940" y="51815"/>
                </a:lnTo>
                <a:lnTo>
                  <a:pt x="3482848" y="38862"/>
                </a:lnTo>
                <a:lnTo>
                  <a:pt x="3456940" y="25908"/>
                </a:lnTo>
                <a:close/>
              </a:path>
            </a:pathLst>
          </a:custGeom>
          <a:solidFill>
            <a:srgbClr val="344B5E"/>
          </a:solidFill>
        </p:spPr>
        <p:txBody>
          <a:bodyPr wrap="square" lIns="0" tIns="0" rIns="0" bIns="0" rtlCol="0"/>
          <a:lstStyle/>
          <a:p>
            <a:endParaRPr/>
          </a:p>
        </p:txBody>
      </p:sp>
      <p:sp>
        <p:nvSpPr>
          <p:cNvPr id="6" name="object 6">
            <a:extLst>
              <a:ext uri="{FF2B5EF4-FFF2-40B4-BE49-F238E27FC236}">
                <a16:creationId xmlns:a16="http://schemas.microsoft.com/office/drawing/2014/main" id="{FB5A21C8-759C-4898-BDBD-FAC2D1C0C8C9}"/>
              </a:ext>
            </a:extLst>
          </p:cNvPr>
          <p:cNvSpPr txBox="1"/>
          <p:nvPr/>
        </p:nvSpPr>
        <p:spPr>
          <a:xfrm>
            <a:off x="430151" y="2825238"/>
            <a:ext cx="215444" cy="681355"/>
          </a:xfrm>
          <a:prstGeom prst="rect">
            <a:avLst/>
          </a:prstGeom>
        </p:spPr>
        <p:txBody>
          <a:bodyPr vert="vert270" wrap="square" lIns="0" tIns="12065" rIns="0" bIns="0" rtlCol="0">
            <a:spAutoFit/>
          </a:bodyPr>
          <a:lstStyle/>
          <a:p>
            <a:pPr marL="12700">
              <a:spcBef>
                <a:spcPts val="95"/>
              </a:spcBef>
            </a:pPr>
            <a:r>
              <a:rPr sz="1400" b="1" dirty="0">
                <a:solidFill>
                  <a:srgbClr val="344B5E"/>
                </a:solidFill>
                <a:latin typeface="Trebuchet MS"/>
                <a:cs typeface="Trebuchet MS"/>
              </a:rPr>
              <a:t>(</a:t>
            </a:r>
            <a:r>
              <a:rPr sz="1400" b="1" spc="5" dirty="0">
                <a:solidFill>
                  <a:srgbClr val="344B5E"/>
                </a:solidFill>
                <a:latin typeface="Trebuchet MS"/>
                <a:cs typeface="Trebuchet MS"/>
              </a:rPr>
              <a:t>1</a:t>
            </a:r>
            <a:r>
              <a:rPr sz="1400" b="1" dirty="0">
                <a:solidFill>
                  <a:srgbClr val="344B5E"/>
                </a:solidFill>
                <a:latin typeface="Trebuchet MS"/>
                <a:cs typeface="Trebuchet MS"/>
              </a:rPr>
              <a:t>-1</a:t>
            </a:r>
            <a:r>
              <a:rPr sz="1400" b="1" spc="-5" dirty="0">
                <a:solidFill>
                  <a:srgbClr val="344B5E"/>
                </a:solidFill>
                <a:latin typeface="Trebuchet MS"/>
                <a:cs typeface="Trebuchet MS"/>
              </a:rPr>
              <a:t>/</a:t>
            </a:r>
            <a:r>
              <a:rPr sz="1400" b="1" dirty="0">
                <a:solidFill>
                  <a:srgbClr val="344B5E"/>
                </a:solidFill>
                <a:latin typeface="Trebuchet MS"/>
                <a:cs typeface="Trebuchet MS"/>
              </a:rPr>
              <a:t>n</a:t>
            </a:r>
            <a:r>
              <a:rPr sz="1400" b="1" spc="-10" dirty="0">
                <a:solidFill>
                  <a:srgbClr val="344B5E"/>
                </a:solidFill>
                <a:latin typeface="Trebuchet MS"/>
                <a:cs typeface="Trebuchet MS"/>
              </a:rPr>
              <a:t>)</a:t>
            </a:r>
            <a:r>
              <a:rPr sz="1350" b="1" baseline="24691" dirty="0">
                <a:solidFill>
                  <a:srgbClr val="344B5E"/>
                </a:solidFill>
                <a:latin typeface="Trebuchet MS"/>
                <a:cs typeface="Trebuchet MS"/>
              </a:rPr>
              <a:t>n</a:t>
            </a:r>
            <a:endParaRPr sz="1350" baseline="24691">
              <a:latin typeface="Trebuchet MS"/>
              <a:cs typeface="Trebuchet MS"/>
            </a:endParaRPr>
          </a:p>
        </p:txBody>
      </p:sp>
      <p:sp>
        <p:nvSpPr>
          <p:cNvPr id="7" name="object 7">
            <a:extLst>
              <a:ext uri="{FF2B5EF4-FFF2-40B4-BE49-F238E27FC236}">
                <a16:creationId xmlns:a16="http://schemas.microsoft.com/office/drawing/2014/main" id="{CBB10E0D-4C5D-4EE4-A68E-A96FB60BC577}"/>
              </a:ext>
            </a:extLst>
          </p:cNvPr>
          <p:cNvSpPr txBox="1"/>
          <p:nvPr/>
        </p:nvSpPr>
        <p:spPr>
          <a:xfrm>
            <a:off x="1141883" y="4448376"/>
            <a:ext cx="116205" cy="197490"/>
          </a:xfrm>
          <a:prstGeom prst="rect">
            <a:avLst/>
          </a:prstGeom>
        </p:spPr>
        <p:txBody>
          <a:bodyPr vert="horz" wrap="square" lIns="0" tIns="12700" rIns="0" bIns="0" rtlCol="0">
            <a:spAutoFit/>
          </a:bodyPr>
          <a:lstStyle/>
          <a:p>
            <a:pPr marL="12700">
              <a:spcBef>
                <a:spcPts val="100"/>
              </a:spcBef>
            </a:pPr>
            <a:r>
              <a:rPr sz="1200" spc="45" dirty="0">
                <a:solidFill>
                  <a:srgbClr val="344B5E"/>
                </a:solidFill>
                <a:latin typeface="Arial"/>
                <a:cs typeface="Arial"/>
              </a:rPr>
              <a:t>0</a:t>
            </a:r>
            <a:endParaRPr sz="1200">
              <a:latin typeface="Arial"/>
              <a:cs typeface="Arial"/>
            </a:endParaRPr>
          </a:p>
        </p:txBody>
      </p:sp>
      <p:sp>
        <p:nvSpPr>
          <p:cNvPr id="8" name="object 8">
            <a:extLst>
              <a:ext uri="{FF2B5EF4-FFF2-40B4-BE49-F238E27FC236}">
                <a16:creationId xmlns:a16="http://schemas.microsoft.com/office/drawing/2014/main" id="{ADF9927B-65ED-4B69-BA04-C8101060C84A}"/>
              </a:ext>
            </a:extLst>
          </p:cNvPr>
          <p:cNvSpPr txBox="1"/>
          <p:nvPr/>
        </p:nvSpPr>
        <p:spPr>
          <a:xfrm>
            <a:off x="738023" y="4171973"/>
            <a:ext cx="329565" cy="197490"/>
          </a:xfrm>
          <a:prstGeom prst="rect">
            <a:avLst/>
          </a:prstGeom>
        </p:spPr>
        <p:txBody>
          <a:bodyPr vert="horz" wrap="square" lIns="0" tIns="12700" rIns="0" bIns="0" rtlCol="0">
            <a:spAutoFit/>
          </a:bodyPr>
          <a:lstStyle/>
          <a:p>
            <a:pPr marL="12700">
              <a:spcBef>
                <a:spcPts val="100"/>
              </a:spcBef>
            </a:pPr>
            <a:r>
              <a:rPr sz="1200" spc="40" dirty="0">
                <a:solidFill>
                  <a:srgbClr val="344B5E"/>
                </a:solidFill>
                <a:latin typeface="Arial"/>
                <a:cs typeface="Arial"/>
              </a:rPr>
              <a:t>0</a:t>
            </a:r>
            <a:r>
              <a:rPr sz="1200" spc="5" dirty="0">
                <a:solidFill>
                  <a:srgbClr val="344B5E"/>
                </a:solidFill>
                <a:latin typeface="Arial"/>
                <a:cs typeface="Arial"/>
              </a:rPr>
              <a:t>.25</a:t>
            </a:r>
            <a:endParaRPr sz="1200">
              <a:latin typeface="Arial"/>
              <a:cs typeface="Arial"/>
            </a:endParaRPr>
          </a:p>
        </p:txBody>
      </p:sp>
      <p:sp>
        <p:nvSpPr>
          <p:cNvPr id="9" name="object 9">
            <a:extLst>
              <a:ext uri="{FF2B5EF4-FFF2-40B4-BE49-F238E27FC236}">
                <a16:creationId xmlns:a16="http://schemas.microsoft.com/office/drawing/2014/main" id="{B9A8C3D4-C59D-408E-88B0-51FC9C1EFF67}"/>
              </a:ext>
            </a:extLst>
          </p:cNvPr>
          <p:cNvSpPr txBox="1"/>
          <p:nvPr/>
        </p:nvSpPr>
        <p:spPr>
          <a:xfrm>
            <a:off x="738023" y="3429150"/>
            <a:ext cx="329565" cy="197490"/>
          </a:xfrm>
          <a:prstGeom prst="rect">
            <a:avLst/>
          </a:prstGeom>
        </p:spPr>
        <p:txBody>
          <a:bodyPr vert="horz" wrap="square" lIns="0" tIns="12700" rIns="0" bIns="0" rtlCol="0">
            <a:spAutoFit/>
          </a:bodyPr>
          <a:lstStyle/>
          <a:p>
            <a:pPr marL="12700">
              <a:spcBef>
                <a:spcPts val="100"/>
              </a:spcBef>
            </a:pPr>
            <a:r>
              <a:rPr sz="1200" spc="40" dirty="0">
                <a:solidFill>
                  <a:srgbClr val="344B5E"/>
                </a:solidFill>
                <a:latin typeface="Arial"/>
                <a:cs typeface="Arial"/>
              </a:rPr>
              <a:t>0</a:t>
            </a:r>
            <a:r>
              <a:rPr sz="1200" spc="5" dirty="0">
                <a:solidFill>
                  <a:srgbClr val="344B5E"/>
                </a:solidFill>
                <a:latin typeface="Arial"/>
                <a:cs typeface="Arial"/>
              </a:rPr>
              <a:t>.30</a:t>
            </a:r>
            <a:endParaRPr sz="1200">
              <a:latin typeface="Arial"/>
              <a:cs typeface="Arial"/>
            </a:endParaRPr>
          </a:p>
        </p:txBody>
      </p:sp>
      <p:sp>
        <p:nvSpPr>
          <p:cNvPr id="10" name="object 10">
            <a:extLst>
              <a:ext uri="{FF2B5EF4-FFF2-40B4-BE49-F238E27FC236}">
                <a16:creationId xmlns:a16="http://schemas.microsoft.com/office/drawing/2014/main" id="{74F1FA64-7E4A-4DD4-B418-958C57E7FD05}"/>
              </a:ext>
            </a:extLst>
          </p:cNvPr>
          <p:cNvSpPr txBox="1"/>
          <p:nvPr/>
        </p:nvSpPr>
        <p:spPr>
          <a:xfrm>
            <a:off x="738022" y="2686022"/>
            <a:ext cx="330200" cy="197490"/>
          </a:xfrm>
          <a:prstGeom prst="rect">
            <a:avLst/>
          </a:prstGeom>
        </p:spPr>
        <p:txBody>
          <a:bodyPr vert="horz" wrap="square" lIns="0" tIns="12700" rIns="0" bIns="0" rtlCol="0">
            <a:spAutoFit/>
          </a:bodyPr>
          <a:lstStyle/>
          <a:p>
            <a:pPr marL="12700">
              <a:spcBef>
                <a:spcPts val="100"/>
              </a:spcBef>
            </a:pPr>
            <a:r>
              <a:rPr sz="1200" spc="35" dirty="0">
                <a:solidFill>
                  <a:srgbClr val="344B5E"/>
                </a:solidFill>
                <a:latin typeface="Arial"/>
                <a:cs typeface="Arial"/>
              </a:rPr>
              <a:t>0</a:t>
            </a:r>
            <a:r>
              <a:rPr sz="1200" spc="5" dirty="0">
                <a:solidFill>
                  <a:srgbClr val="344B5E"/>
                </a:solidFill>
                <a:latin typeface="Arial"/>
                <a:cs typeface="Arial"/>
              </a:rPr>
              <a:t>.35</a:t>
            </a:r>
            <a:endParaRPr sz="1200">
              <a:latin typeface="Arial"/>
              <a:cs typeface="Arial"/>
            </a:endParaRPr>
          </a:p>
        </p:txBody>
      </p:sp>
      <p:sp>
        <p:nvSpPr>
          <p:cNvPr id="11" name="object 11">
            <a:extLst>
              <a:ext uri="{FF2B5EF4-FFF2-40B4-BE49-F238E27FC236}">
                <a16:creationId xmlns:a16="http://schemas.microsoft.com/office/drawing/2014/main" id="{1DB902D6-621C-4540-AE64-8D74E50BE541}"/>
              </a:ext>
            </a:extLst>
          </p:cNvPr>
          <p:cNvSpPr txBox="1"/>
          <p:nvPr/>
        </p:nvSpPr>
        <p:spPr>
          <a:xfrm>
            <a:off x="738023" y="1943885"/>
            <a:ext cx="329565" cy="197490"/>
          </a:xfrm>
          <a:prstGeom prst="rect">
            <a:avLst/>
          </a:prstGeom>
        </p:spPr>
        <p:txBody>
          <a:bodyPr vert="horz" wrap="square" lIns="0" tIns="12700" rIns="0" bIns="0" rtlCol="0">
            <a:spAutoFit/>
          </a:bodyPr>
          <a:lstStyle/>
          <a:p>
            <a:pPr marL="12700">
              <a:spcBef>
                <a:spcPts val="100"/>
              </a:spcBef>
            </a:pPr>
            <a:r>
              <a:rPr sz="1200" spc="40" dirty="0">
                <a:solidFill>
                  <a:srgbClr val="344B5E"/>
                </a:solidFill>
                <a:latin typeface="Arial"/>
                <a:cs typeface="Arial"/>
              </a:rPr>
              <a:t>0</a:t>
            </a:r>
            <a:r>
              <a:rPr sz="1200" spc="5" dirty="0">
                <a:solidFill>
                  <a:srgbClr val="344B5E"/>
                </a:solidFill>
                <a:latin typeface="Arial"/>
                <a:cs typeface="Arial"/>
              </a:rPr>
              <a:t>.40</a:t>
            </a:r>
            <a:endParaRPr sz="1200">
              <a:latin typeface="Arial"/>
              <a:cs typeface="Arial"/>
            </a:endParaRPr>
          </a:p>
        </p:txBody>
      </p:sp>
      <p:sp>
        <p:nvSpPr>
          <p:cNvPr id="12" name="object 12">
            <a:extLst>
              <a:ext uri="{FF2B5EF4-FFF2-40B4-BE49-F238E27FC236}">
                <a16:creationId xmlns:a16="http://schemas.microsoft.com/office/drawing/2014/main" id="{D25E50BE-64E1-4EF7-9883-022E02006EBA}"/>
              </a:ext>
            </a:extLst>
          </p:cNvPr>
          <p:cNvSpPr/>
          <p:nvPr/>
        </p:nvSpPr>
        <p:spPr>
          <a:xfrm>
            <a:off x="1143762" y="2527577"/>
            <a:ext cx="3419475" cy="7620"/>
          </a:xfrm>
          <a:custGeom>
            <a:avLst/>
            <a:gdLst/>
            <a:ahLst/>
            <a:cxnLst/>
            <a:rect l="l" t="t" r="r" b="b"/>
            <a:pathLst>
              <a:path w="3419475" h="7619">
                <a:moveTo>
                  <a:pt x="0" y="7366"/>
                </a:moveTo>
                <a:lnTo>
                  <a:pt x="3419348" y="0"/>
                </a:lnTo>
              </a:path>
            </a:pathLst>
          </a:custGeom>
          <a:ln w="25908">
            <a:solidFill>
              <a:srgbClr val="FF0000"/>
            </a:solidFill>
            <a:prstDash val="sysDash"/>
          </a:ln>
        </p:spPr>
        <p:txBody>
          <a:bodyPr wrap="square" lIns="0" tIns="0" rIns="0" bIns="0" rtlCol="0"/>
          <a:lstStyle/>
          <a:p>
            <a:endParaRPr/>
          </a:p>
        </p:txBody>
      </p:sp>
      <p:sp>
        <p:nvSpPr>
          <p:cNvPr id="13" name="object 13">
            <a:extLst>
              <a:ext uri="{FF2B5EF4-FFF2-40B4-BE49-F238E27FC236}">
                <a16:creationId xmlns:a16="http://schemas.microsoft.com/office/drawing/2014/main" id="{813EAE7E-B274-4A21-9A4E-80EBE0843508}"/>
              </a:ext>
            </a:extLst>
          </p:cNvPr>
          <p:cNvSpPr/>
          <p:nvPr/>
        </p:nvSpPr>
        <p:spPr>
          <a:xfrm>
            <a:off x="1274825" y="2579394"/>
            <a:ext cx="3206750" cy="1736089"/>
          </a:xfrm>
          <a:custGeom>
            <a:avLst/>
            <a:gdLst/>
            <a:ahLst/>
            <a:cxnLst/>
            <a:rect l="l" t="t" r="r" b="b"/>
            <a:pathLst>
              <a:path w="3206750" h="1736089">
                <a:moveTo>
                  <a:pt x="0" y="1735836"/>
                </a:moveTo>
                <a:lnTo>
                  <a:pt x="2383" y="1678305"/>
                </a:lnTo>
                <a:lnTo>
                  <a:pt x="4777" y="1620893"/>
                </a:lnTo>
                <a:lnTo>
                  <a:pt x="7188" y="1563719"/>
                </a:lnTo>
                <a:lnTo>
                  <a:pt x="9626" y="1506899"/>
                </a:lnTo>
                <a:lnTo>
                  <a:pt x="12098" y="1450554"/>
                </a:lnTo>
                <a:lnTo>
                  <a:pt x="14613" y="1394801"/>
                </a:lnTo>
                <a:lnTo>
                  <a:pt x="17178" y="1339759"/>
                </a:lnTo>
                <a:lnTo>
                  <a:pt x="19801" y="1285546"/>
                </a:lnTo>
                <a:lnTo>
                  <a:pt x="22492" y="1232282"/>
                </a:lnTo>
                <a:lnTo>
                  <a:pt x="25257" y="1180083"/>
                </a:lnTo>
                <a:lnTo>
                  <a:pt x="28105" y="1129070"/>
                </a:lnTo>
                <a:lnTo>
                  <a:pt x="31043" y="1079360"/>
                </a:lnTo>
                <a:lnTo>
                  <a:pt x="34081" y="1031072"/>
                </a:lnTo>
                <a:lnTo>
                  <a:pt x="37226" y="984325"/>
                </a:lnTo>
                <a:lnTo>
                  <a:pt x="40487" y="939236"/>
                </a:lnTo>
                <a:lnTo>
                  <a:pt x="43870" y="895925"/>
                </a:lnTo>
                <a:lnTo>
                  <a:pt x="47386" y="854509"/>
                </a:lnTo>
                <a:lnTo>
                  <a:pt x="51040" y="815108"/>
                </a:lnTo>
                <a:lnTo>
                  <a:pt x="58801" y="742822"/>
                </a:lnTo>
                <a:lnTo>
                  <a:pt x="69185" y="666250"/>
                </a:lnTo>
                <a:lnTo>
                  <a:pt x="80109" y="603944"/>
                </a:lnTo>
                <a:lnTo>
                  <a:pt x="91657" y="553276"/>
                </a:lnTo>
                <a:lnTo>
                  <a:pt x="103917" y="511619"/>
                </a:lnTo>
                <a:lnTo>
                  <a:pt x="130917" y="444821"/>
                </a:lnTo>
                <a:lnTo>
                  <a:pt x="161798" y="382523"/>
                </a:lnTo>
                <a:lnTo>
                  <a:pt x="186842" y="334721"/>
                </a:lnTo>
                <a:lnTo>
                  <a:pt x="211673" y="296519"/>
                </a:lnTo>
                <a:lnTo>
                  <a:pt x="240162" y="264566"/>
                </a:lnTo>
                <a:lnTo>
                  <a:pt x="276179" y="235508"/>
                </a:lnTo>
                <a:lnTo>
                  <a:pt x="323596" y="205994"/>
                </a:lnTo>
                <a:lnTo>
                  <a:pt x="360331" y="186654"/>
                </a:lnTo>
                <a:lnTo>
                  <a:pt x="401955" y="167509"/>
                </a:lnTo>
                <a:lnTo>
                  <a:pt x="447602" y="148857"/>
                </a:lnTo>
                <a:lnTo>
                  <a:pt x="496411" y="131000"/>
                </a:lnTo>
                <a:lnTo>
                  <a:pt x="547517" y="114238"/>
                </a:lnTo>
                <a:lnTo>
                  <a:pt x="600059" y="98873"/>
                </a:lnTo>
                <a:lnTo>
                  <a:pt x="653171" y="85204"/>
                </a:lnTo>
                <a:lnTo>
                  <a:pt x="705993" y="73532"/>
                </a:lnTo>
                <a:lnTo>
                  <a:pt x="751523" y="65170"/>
                </a:lnTo>
                <a:lnTo>
                  <a:pt x="795727" y="58657"/>
                </a:lnTo>
                <a:lnTo>
                  <a:pt x="839724" y="53659"/>
                </a:lnTo>
                <a:lnTo>
                  <a:pt x="884633" y="49844"/>
                </a:lnTo>
                <a:lnTo>
                  <a:pt x="931574" y="46877"/>
                </a:lnTo>
                <a:lnTo>
                  <a:pt x="981667" y="44426"/>
                </a:lnTo>
                <a:lnTo>
                  <a:pt x="1036031" y="42157"/>
                </a:lnTo>
                <a:lnTo>
                  <a:pt x="1095785" y="39736"/>
                </a:lnTo>
                <a:lnTo>
                  <a:pt x="1162050" y="36829"/>
                </a:lnTo>
                <a:lnTo>
                  <a:pt x="1375707" y="29198"/>
                </a:lnTo>
                <a:lnTo>
                  <a:pt x="1641443" y="22066"/>
                </a:lnTo>
                <a:lnTo>
                  <a:pt x="1867888" y="16791"/>
                </a:lnTo>
                <a:lnTo>
                  <a:pt x="1963674" y="14731"/>
                </a:lnTo>
                <a:lnTo>
                  <a:pt x="2544572" y="7365"/>
                </a:lnTo>
                <a:lnTo>
                  <a:pt x="3206496" y="0"/>
                </a:lnTo>
              </a:path>
            </a:pathLst>
          </a:custGeom>
          <a:ln w="25908">
            <a:solidFill>
              <a:srgbClr val="7195B0"/>
            </a:solidFill>
          </a:ln>
        </p:spPr>
        <p:txBody>
          <a:bodyPr wrap="square" lIns="0" tIns="0" rIns="0" bIns="0" rtlCol="0"/>
          <a:lstStyle/>
          <a:p>
            <a:endParaRPr/>
          </a:p>
        </p:txBody>
      </p:sp>
      <p:sp>
        <p:nvSpPr>
          <p:cNvPr id="14" name="object 14">
            <a:extLst>
              <a:ext uri="{FF2B5EF4-FFF2-40B4-BE49-F238E27FC236}">
                <a16:creationId xmlns:a16="http://schemas.microsoft.com/office/drawing/2014/main" id="{8733EF5B-88D1-46AC-99F3-30C35C2AC37B}"/>
              </a:ext>
            </a:extLst>
          </p:cNvPr>
          <p:cNvSpPr txBox="1"/>
          <p:nvPr/>
        </p:nvSpPr>
        <p:spPr>
          <a:xfrm>
            <a:off x="1333627" y="4371003"/>
            <a:ext cx="3324860" cy="590550"/>
          </a:xfrm>
          <a:prstGeom prst="rect">
            <a:avLst/>
          </a:prstGeom>
        </p:spPr>
        <p:txBody>
          <a:bodyPr vert="horz" wrap="square" lIns="0" tIns="90170" rIns="0" bIns="0" rtlCol="0">
            <a:spAutoFit/>
          </a:bodyPr>
          <a:lstStyle/>
          <a:p>
            <a:pPr marL="438784">
              <a:spcBef>
                <a:spcPts val="710"/>
              </a:spcBef>
              <a:tabLst>
                <a:tab pos="1101090" algn="l"/>
                <a:tab pos="1762760" algn="l"/>
                <a:tab pos="2425700" algn="l"/>
                <a:tab pos="3042285" algn="l"/>
              </a:tabLst>
            </a:pPr>
            <a:r>
              <a:rPr sz="1200" spc="40" dirty="0">
                <a:solidFill>
                  <a:srgbClr val="344B5E"/>
                </a:solidFill>
                <a:latin typeface="Arial"/>
                <a:cs typeface="Arial"/>
              </a:rPr>
              <a:t>2</a:t>
            </a:r>
            <a:r>
              <a:rPr sz="1200" spc="45" dirty="0">
                <a:solidFill>
                  <a:srgbClr val="344B5E"/>
                </a:solidFill>
                <a:latin typeface="Arial"/>
                <a:cs typeface="Arial"/>
              </a:rPr>
              <a:t>0</a:t>
            </a:r>
            <a:r>
              <a:rPr sz="1200" dirty="0">
                <a:solidFill>
                  <a:srgbClr val="344B5E"/>
                </a:solidFill>
                <a:latin typeface="Arial"/>
                <a:cs typeface="Arial"/>
              </a:rPr>
              <a:t>	</a:t>
            </a:r>
            <a:r>
              <a:rPr sz="1200" spc="40" dirty="0">
                <a:solidFill>
                  <a:srgbClr val="344B5E"/>
                </a:solidFill>
                <a:latin typeface="Arial"/>
                <a:cs typeface="Arial"/>
              </a:rPr>
              <a:t>4</a:t>
            </a:r>
            <a:r>
              <a:rPr sz="1200" spc="45" dirty="0">
                <a:solidFill>
                  <a:srgbClr val="344B5E"/>
                </a:solidFill>
                <a:latin typeface="Arial"/>
                <a:cs typeface="Arial"/>
              </a:rPr>
              <a:t>0</a:t>
            </a:r>
            <a:r>
              <a:rPr sz="1200" dirty="0">
                <a:solidFill>
                  <a:srgbClr val="344B5E"/>
                </a:solidFill>
                <a:latin typeface="Arial"/>
                <a:cs typeface="Arial"/>
              </a:rPr>
              <a:t>	</a:t>
            </a:r>
            <a:r>
              <a:rPr sz="1200" spc="40" dirty="0">
                <a:solidFill>
                  <a:srgbClr val="344B5E"/>
                </a:solidFill>
                <a:latin typeface="Arial"/>
                <a:cs typeface="Arial"/>
              </a:rPr>
              <a:t>6</a:t>
            </a:r>
            <a:r>
              <a:rPr sz="1200" spc="45" dirty="0">
                <a:solidFill>
                  <a:srgbClr val="344B5E"/>
                </a:solidFill>
                <a:latin typeface="Arial"/>
                <a:cs typeface="Arial"/>
              </a:rPr>
              <a:t>0</a:t>
            </a:r>
            <a:r>
              <a:rPr sz="1200" dirty="0">
                <a:solidFill>
                  <a:srgbClr val="344B5E"/>
                </a:solidFill>
                <a:latin typeface="Arial"/>
                <a:cs typeface="Arial"/>
              </a:rPr>
              <a:t>	</a:t>
            </a:r>
            <a:r>
              <a:rPr sz="1200" spc="40" dirty="0">
                <a:solidFill>
                  <a:srgbClr val="344B5E"/>
                </a:solidFill>
                <a:latin typeface="Arial"/>
                <a:cs typeface="Arial"/>
              </a:rPr>
              <a:t>8</a:t>
            </a:r>
            <a:r>
              <a:rPr sz="1200" spc="45" dirty="0">
                <a:solidFill>
                  <a:srgbClr val="344B5E"/>
                </a:solidFill>
                <a:latin typeface="Arial"/>
                <a:cs typeface="Arial"/>
              </a:rPr>
              <a:t>0</a:t>
            </a:r>
            <a:r>
              <a:rPr sz="1200" dirty="0">
                <a:solidFill>
                  <a:srgbClr val="344B5E"/>
                </a:solidFill>
                <a:latin typeface="Arial"/>
                <a:cs typeface="Arial"/>
              </a:rPr>
              <a:t>	</a:t>
            </a:r>
            <a:r>
              <a:rPr sz="1200" spc="40" dirty="0">
                <a:solidFill>
                  <a:srgbClr val="344B5E"/>
                </a:solidFill>
                <a:latin typeface="Arial"/>
                <a:cs typeface="Arial"/>
              </a:rPr>
              <a:t>100</a:t>
            </a:r>
            <a:endParaRPr sz="1200">
              <a:latin typeface="Arial"/>
              <a:cs typeface="Arial"/>
            </a:endParaRPr>
          </a:p>
          <a:p>
            <a:pPr marL="12700">
              <a:spcBef>
                <a:spcPts val="715"/>
              </a:spcBef>
            </a:pPr>
            <a:r>
              <a:rPr sz="1400" b="1" spc="20" dirty="0">
                <a:solidFill>
                  <a:srgbClr val="344B5E"/>
                </a:solidFill>
                <a:latin typeface="Trebuchet MS"/>
                <a:cs typeface="Trebuchet MS"/>
              </a:rPr>
              <a:t>Number</a:t>
            </a:r>
            <a:r>
              <a:rPr sz="1400" b="1" spc="-140" dirty="0">
                <a:solidFill>
                  <a:srgbClr val="344B5E"/>
                </a:solidFill>
                <a:latin typeface="Trebuchet MS"/>
                <a:cs typeface="Trebuchet MS"/>
              </a:rPr>
              <a:t> </a:t>
            </a:r>
            <a:r>
              <a:rPr sz="1400" b="1" spc="15" dirty="0">
                <a:solidFill>
                  <a:srgbClr val="344B5E"/>
                </a:solidFill>
                <a:latin typeface="Trebuchet MS"/>
                <a:cs typeface="Trebuchet MS"/>
              </a:rPr>
              <a:t>of</a:t>
            </a:r>
            <a:r>
              <a:rPr sz="1400" b="1" spc="-90" dirty="0">
                <a:solidFill>
                  <a:srgbClr val="344B5E"/>
                </a:solidFill>
                <a:latin typeface="Trebuchet MS"/>
                <a:cs typeface="Trebuchet MS"/>
              </a:rPr>
              <a:t> </a:t>
            </a:r>
            <a:r>
              <a:rPr sz="1400" b="1" spc="20" dirty="0">
                <a:solidFill>
                  <a:srgbClr val="344B5E"/>
                </a:solidFill>
                <a:latin typeface="Trebuchet MS"/>
                <a:cs typeface="Trebuchet MS"/>
              </a:rPr>
              <a:t>Bootstrapped</a:t>
            </a:r>
            <a:r>
              <a:rPr sz="1400" b="1" spc="-135" dirty="0">
                <a:solidFill>
                  <a:srgbClr val="344B5E"/>
                </a:solidFill>
                <a:latin typeface="Trebuchet MS"/>
                <a:cs typeface="Trebuchet MS"/>
              </a:rPr>
              <a:t> </a:t>
            </a:r>
            <a:r>
              <a:rPr sz="1400" b="1" spc="45" dirty="0">
                <a:solidFill>
                  <a:srgbClr val="344B5E"/>
                </a:solidFill>
                <a:latin typeface="Trebuchet MS"/>
                <a:cs typeface="Trebuchet MS"/>
              </a:rPr>
              <a:t>Samples</a:t>
            </a:r>
            <a:r>
              <a:rPr sz="1400" b="1" spc="-135" dirty="0">
                <a:solidFill>
                  <a:srgbClr val="344B5E"/>
                </a:solidFill>
                <a:latin typeface="Trebuchet MS"/>
                <a:cs typeface="Trebuchet MS"/>
              </a:rPr>
              <a:t> </a:t>
            </a:r>
            <a:r>
              <a:rPr sz="1400" b="1" spc="-35" dirty="0">
                <a:solidFill>
                  <a:srgbClr val="344B5E"/>
                </a:solidFill>
                <a:latin typeface="Trebuchet MS"/>
                <a:cs typeface="Trebuchet MS"/>
              </a:rPr>
              <a:t>(n)</a:t>
            </a:r>
            <a:endParaRPr sz="1400">
              <a:latin typeface="Trebuchet MS"/>
              <a:cs typeface="Trebuchet MS"/>
            </a:endParaRPr>
          </a:p>
        </p:txBody>
      </p:sp>
      <p:sp>
        <p:nvSpPr>
          <p:cNvPr id="16" name="object 2">
            <a:extLst>
              <a:ext uri="{FF2B5EF4-FFF2-40B4-BE49-F238E27FC236}">
                <a16:creationId xmlns:a16="http://schemas.microsoft.com/office/drawing/2014/main" id="{FA265562-3EC5-4931-9003-111B88A8DC2E}"/>
              </a:ext>
            </a:extLst>
          </p:cNvPr>
          <p:cNvSpPr txBox="1"/>
          <p:nvPr/>
        </p:nvSpPr>
        <p:spPr>
          <a:xfrm>
            <a:off x="5066665" y="1735117"/>
            <a:ext cx="3753807" cy="4268413"/>
          </a:xfrm>
          <a:prstGeom prst="rect">
            <a:avLst/>
          </a:prstGeom>
        </p:spPr>
        <p:txBody>
          <a:bodyPr vert="horz" wrap="square" lIns="0" tIns="12700" rIns="0" bIns="0" rtlCol="0">
            <a:spAutoFit/>
          </a:bodyPr>
          <a:lstStyle/>
          <a:p>
            <a:pPr marL="299085" indent="-286385">
              <a:lnSpc>
                <a:spcPct val="150000"/>
              </a:lnSpc>
              <a:spcBef>
                <a:spcPts val="100"/>
              </a:spcBef>
              <a:buFont typeface="Wingdings"/>
              <a:buChar char=""/>
              <a:tabLst>
                <a:tab pos="299085" algn="l"/>
                <a:tab pos="299720" algn="l"/>
              </a:tabLst>
            </a:pPr>
            <a:r>
              <a:rPr lang="zh-CN" altLang="en-US" sz="2400" b="1" dirty="0">
                <a:latin typeface="Trebuchet MS"/>
                <a:cs typeface="Trebuchet MS"/>
              </a:rPr>
              <a:t>给定一个包含</a:t>
            </a:r>
            <a:r>
              <a:rPr lang="en-US" altLang="zh-CN" sz="2400" b="1" dirty="0">
                <a:latin typeface="Trebuchet MS"/>
                <a:cs typeface="Trebuchet MS"/>
              </a:rPr>
              <a:t>n</a:t>
            </a:r>
            <a:r>
              <a:rPr lang="zh-CN" altLang="en-US" sz="2400" b="1" dirty="0">
                <a:latin typeface="Trebuchet MS"/>
                <a:cs typeface="Trebuchet MS"/>
              </a:rPr>
              <a:t>条记录的数据集，创建包含</a:t>
            </a:r>
            <a:r>
              <a:rPr lang="en-US" altLang="zh-CN" sz="2400" b="1" dirty="0">
                <a:latin typeface="Trebuchet MS"/>
                <a:cs typeface="Trebuchet MS"/>
              </a:rPr>
              <a:t>n</a:t>
            </a:r>
            <a:r>
              <a:rPr lang="zh-CN" altLang="en-US" sz="2400" b="1" dirty="0">
                <a:latin typeface="Trebuchet MS"/>
                <a:cs typeface="Trebuchet MS"/>
              </a:rPr>
              <a:t>个样例的</a:t>
            </a:r>
            <a:r>
              <a:rPr lang="en-US" sz="2400" b="1" dirty="0">
                <a:latin typeface="Trebuchet MS"/>
                <a:cs typeface="Trebuchet MS"/>
              </a:rPr>
              <a:t>b</a:t>
            </a:r>
            <a:r>
              <a:rPr sz="2400" b="1" dirty="0">
                <a:latin typeface="Trebuchet MS"/>
                <a:cs typeface="Trebuchet MS"/>
              </a:rPr>
              <a:t>ootstrapped</a:t>
            </a:r>
            <a:r>
              <a:rPr lang="zh-CN" altLang="en-US" sz="2400" b="1" dirty="0">
                <a:latin typeface="Trebuchet MS"/>
                <a:cs typeface="Trebuchet MS"/>
              </a:rPr>
              <a:t>样本</a:t>
            </a:r>
            <a:endParaRPr sz="24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400" b="1" dirty="0">
                <a:latin typeface="Trebuchet MS"/>
                <a:cs typeface="Trebuchet MS"/>
              </a:rPr>
              <a:t>对于给定的一条记录</a:t>
            </a:r>
            <a:r>
              <a:rPr sz="2400" b="1" dirty="0">
                <a:latin typeface="Trebuchet MS"/>
                <a:cs typeface="Trebuchet MS"/>
              </a:rPr>
              <a:t> </a:t>
            </a:r>
            <a:r>
              <a:rPr lang="en-US" sz="2400" b="1" dirty="0">
                <a:latin typeface="Trebuchet MS"/>
                <a:cs typeface="Trebuchet MS"/>
              </a:rPr>
              <a:t>x</a:t>
            </a:r>
            <a:r>
              <a:rPr sz="2400" b="1" dirty="0">
                <a:latin typeface="Trebuchet MS"/>
                <a:cs typeface="Trebuchet MS"/>
              </a:rPr>
              <a:t>,</a:t>
            </a:r>
            <a:endParaRPr lang="en-US" altLang="zh-CN" sz="2400" b="1" dirty="0">
              <a:latin typeface="Trebuchet MS"/>
              <a:cs typeface="Trebuchet MS"/>
            </a:endParaRPr>
          </a:p>
          <a:p>
            <a:pPr marL="12700">
              <a:lnSpc>
                <a:spcPct val="150000"/>
              </a:lnSpc>
              <a:spcBef>
                <a:spcPts val="1200"/>
              </a:spcBef>
              <a:tabLst>
                <a:tab pos="299085" algn="l"/>
                <a:tab pos="299720" algn="l"/>
              </a:tabLst>
            </a:pPr>
            <a:endParaRPr sz="2400" dirty="0">
              <a:latin typeface="Trebuchet MS"/>
              <a:cs typeface="Trebuchet MS"/>
            </a:endParaRPr>
          </a:p>
          <a:p>
            <a:pPr marL="299085" marR="208279" indent="-286385">
              <a:lnSpc>
                <a:spcPct val="150000"/>
              </a:lnSpc>
              <a:spcBef>
                <a:spcPts val="1145"/>
              </a:spcBef>
              <a:buFont typeface="Wingdings"/>
              <a:buChar char=""/>
              <a:tabLst>
                <a:tab pos="299085" algn="l"/>
                <a:tab pos="299720" algn="l"/>
              </a:tabLst>
            </a:pPr>
            <a:r>
              <a:rPr lang="zh-CN" altLang="en-US" sz="2400" b="1" dirty="0">
                <a:latin typeface="Trebuchet MS"/>
                <a:cs typeface="Trebuchet MS"/>
              </a:rPr>
              <a:t>每个</a:t>
            </a:r>
            <a:r>
              <a:rPr sz="2400" b="1" dirty="0">
                <a:latin typeface="Trebuchet MS"/>
                <a:cs typeface="Trebuchet MS"/>
              </a:rPr>
              <a:t>bootstrap</a:t>
            </a:r>
            <a:r>
              <a:rPr lang="en-US" sz="2400" b="1" dirty="0">
                <a:latin typeface="Trebuchet MS"/>
                <a:cs typeface="Trebuchet MS"/>
              </a:rPr>
              <a:t>ped</a:t>
            </a:r>
            <a:r>
              <a:rPr lang="zh-CN" altLang="en-US" sz="2400" b="1" dirty="0">
                <a:latin typeface="Trebuchet MS"/>
                <a:cs typeface="Trebuchet MS"/>
              </a:rPr>
              <a:t>样本包含大约</a:t>
            </a:r>
            <a:r>
              <a:rPr lang="en-US" altLang="zh-CN" sz="2400" b="1" dirty="0">
                <a:solidFill>
                  <a:srgbClr val="FF0000"/>
                </a:solidFill>
                <a:latin typeface="Trebuchet MS"/>
                <a:cs typeface="Trebuchet MS"/>
              </a:rPr>
              <a:t>2/3</a:t>
            </a:r>
            <a:r>
              <a:rPr lang="zh-CN" altLang="en-US" sz="2400" b="1" dirty="0">
                <a:latin typeface="Trebuchet MS"/>
                <a:cs typeface="Trebuchet MS"/>
              </a:rPr>
              <a:t>条记录</a:t>
            </a:r>
            <a:endParaRPr sz="2400" dirty="0">
              <a:latin typeface="Trebuchet MS"/>
              <a:cs typeface="Trebuchet MS"/>
            </a:endParaRPr>
          </a:p>
        </p:txBody>
      </p:sp>
      <p:pic>
        <p:nvPicPr>
          <p:cNvPr id="17" name="图片 16">
            <a:extLst>
              <a:ext uri="{FF2B5EF4-FFF2-40B4-BE49-F238E27FC236}">
                <a16:creationId xmlns:a16="http://schemas.microsoft.com/office/drawing/2014/main" id="{5F4DBBDD-0225-4A3F-B297-B718A95E510E}"/>
              </a:ext>
            </a:extLst>
          </p:cNvPr>
          <p:cNvPicPr>
            <a:picLocks noChangeAspect="1"/>
          </p:cNvPicPr>
          <p:nvPr/>
        </p:nvPicPr>
        <p:blipFill>
          <a:blip r:embed="rId2"/>
          <a:stretch>
            <a:fillRect/>
          </a:stretch>
        </p:blipFill>
        <p:spPr>
          <a:xfrm>
            <a:off x="5010360" y="4315483"/>
            <a:ext cx="4098936" cy="375880"/>
          </a:xfrm>
          <a:prstGeom prst="rect">
            <a:avLst/>
          </a:prstGeom>
        </p:spPr>
      </p:pic>
    </p:spTree>
    <p:extLst>
      <p:ext uri="{BB962C8B-B14F-4D97-AF65-F5344CB8AC3E}">
        <p14:creationId xmlns:p14="http://schemas.microsoft.com/office/powerpoint/2010/main" val="342009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solidFill>
            <a:srgbClr val="E0EBEB"/>
          </a:solidFill>
        </p:spPr>
        <p:txBody>
          <a:bodyPr wrap="square" lIns="0" tIns="0" rIns="0" bIns="0" rtlCol="0"/>
          <a:lstStyle/>
          <a:p>
            <a:endParaRPr/>
          </a:p>
        </p:txBody>
      </p:sp>
      <p:sp>
        <p:nvSpPr>
          <p:cNvPr id="4" name="object 4"/>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ln w="25908">
            <a:solidFill>
              <a:srgbClr val="000000"/>
            </a:solidFill>
          </a:ln>
        </p:spPr>
        <p:txBody>
          <a:bodyPr wrap="square" lIns="0" tIns="0" rIns="0" bIns="0" rtlCol="0"/>
          <a:lstStyle/>
          <a:p>
            <a:endParaRPr/>
          </a:p>
        </p:txBody>
      </p:sp>
      <p:sp>
        <p:nvSpPr>
          <p:cNvPr id="5" name="object 5"/>
          <p:cNvSpPr/>
          <p:nvPr/>
        </p:nvSpPr>
        <p:spPr>
          <a:xfrm>
            <a:off x="2218182" y="4884420"/>
            <a:ext cx="391160" cy="0"/>
          </a:xfrm>
          <a:custGeom>
            <a:avLst/>
            <a:gdLst/>
            <a:ahLst/>
            <a:cxnLst/>
            <a:rect l="l" t="t" r="r" b="b"/>
            <a:pathLst>
              <a:path w="391160">
                <a:moveTo>
                  <a:pt x="0" y="0"/>
                </a:moveTo>
                <a:lnTo>
                  <a:pt x="390906" y="0"/>
                </a:lnTo>
              </a:path>
            </a:pathLst>
          </a:custGeom>
          <a:ln w="32004">
            <a:solidFill>
              <a:srgbClr val="8B8B8B"/>
            </a:solidFill>
          </a:ln>
        </p:spPr>
        <p:txBody>
          <a:bodyPr wrap="square" lIns="0" tIns="0" rIns="0" bIns="0" rtlCol="0"/>
          <a:lstStyle/>
          <a:p>
            <a:endParaRPr/>
          </a:p>
        </p:txBody>
      </p:sp>
      <p:sp>
        <p:nvSpPr>
          <p:cNvPr id="6" name="object 6"/>
          <p:cNvSpPr/>
          <p:nvPr/>
        </p:nvSpPr>
        <p:spPr>
          <a:xfrm>
            <a:off x="2217420" y="3667505"/>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7" name="object 7"/>
          <p:cNvSpPr/>
          <p:nvPr/>
        </p:nvSpPr>
        <p:spPr>
          <a:xfrm>
            <a:off x="2217420"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8" name="object 8"/>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9" name="object 9"/>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10" name="object 10"/>
          <p:cNvSpPr/>
          <p:nvPr/>
        </p:nvSpPr>
        <p:spPr>
          <a:xfrm>
            <a:off x="3118866" y="4975859"/>
            <a:ext cx="341630" cy="342900"/>
          </a:xfrm>
          <a:custGeom>
            <a:avLst/>
            <a:gdLst/>
            <a:ahLst/>
            <a:cxnLst/>
            <a:rect l="l" t="t" r="r" b="b"/>
            <a:pathLst>
              <a:path w="341629" h="342900">
                <a:moveTo>
                  <a:pt x="0" y="342899"/>
                </a:moveTo>
                <a:lnTo>
                  <a:pt x="341376" y="342899"/>
                </a:lnTo>
                <a:lnTo>
                  <a:pt x="341376" y="0"/>
                </a:lnTo>
                <a:lnTo>
                  <a:pt x="0" y="0"/>
                </a:lnTo>
                <a:lnTo>
                  <a:pt x="0" y="342899"/>
                </a:lnTo>
                <a:close/>
              </a:path>
            </a:pathLst>
          </a:custGeom>
          <a:ln w="25908">
            <a:solidFill>
              <a:srgbClr val="344B5E"/>
            </a:solidFill>
          </a:ln>
        </p:spPr>
        <p:txBody>
          <a:bodyPr wrap="square" lIns="0" tIns="0" rIns="0" bIns="0" rtlCol="0"/>
          <a:lstStyle/>
          <a:p>
            <a:endParaRPr/>
          </a:p>
        </p:txBody>
      </p:sp>
      <p:sp>
        <p:nvSpPr>
          <p:cNvPr id="11" name="object 11"/>
          <p:cNvSpPr/>
          <p:nvPr/>
        </p:nvSpPr>
        <p:spPr>
          <a:xfrm>
            <a:off x="491870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2" name="object 12"/>
          <p:cNvSpPr/>
          <p:nvPr/>
        </p:nvSpPr>
        <p:spPr>
          <a:xfrm>
            <a:off x="5817870"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13" name="object 13"/>
          <p:cNvSpPr/>
          <p:nvPr/>
        </p:nvSpPr>
        <p:spPr>
          <a:xfrm>
            <a:off x="6268973" y="4975859"/>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ln w="25908">
            <a:solidFill>
              <a:srgbClr val="344B5E"/>
            </a:solidFill>
          </a:ln>
        </p:spPr>
        <p:txBody>
          <a:bodyPr wrap="square" lIns="0" tIns="0" rIns="0" bIns="0" rtlCol="0"/>
          <a:lstStyle/>
          <a:p>
            <a:endParaRPr/>
          </a:p>
        </p:txBody>
      </p:sp>
      <p:sp>
        <p:nvSpPr>
          <p:cNvPr id="14" name="object 14"/>
          <p:cNvSpPr/>
          <p:nvPr/>
        </p:nvSpPr>
        <p:spPr>
          <a:xfrm>
            <a:off x="6718554"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5" name="object 15"/>
          <p:cNvSpPr/>
          <p:nvPr/>
        </p:nvSpPr>
        <p:spPr>
          <a:xfrm>
            <a:off x="7168133"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6" name="object 16"/>
          <p:cNvSpPr/>
          <p:nvPr/>
        </p:nvSpPr>
        <p:spPr>
          <a:xfrm>
            <a:off x="2217420"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17" name="object 17"/>
          <p:cNvSpPr/>
          <p:nvPr/>
        </p:nvSpPr>
        <p:spPr>
          <a:xfrm>
            <a:off x="2669285" y="4975859"/>
            <a:ext cx="341630" cy="342900"/>
          </a:xfrm>
          <a:custGeom>
            <a:avLst/>
            <a:gdLst/>
            <a:ahLst/>
            <a:cxnLst/>
            <a:rect l="l" t="t" r="r" b="b"/>
            <a:pathLst>
              <a:path w="341630"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8" name="object 18"/>
          <p:cNvSpPr/>
          <p:nvPr/>
        </p:nvSpPr>
        <p:spPr>
          <a:xfrm>
            <a:off x="356844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9" name="object 19"/>
          <p:cNvSpPr/>
          <p:nvPr/>
        </p:nvSpPr>
        <p:spPr>
          <a:xfrm>
            <a:off x="401802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20" name="object 20"/>
          <p:cNvSpPr/>
          <p:nvPr/>
        </p:nvSpPr>
        <p:spPr>
          <a:xfrm>
            <a:off x="446912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21" name="object 21"/>
          <p:cNvSpPr/>
          <p:nvPr/>
        </p:nvSpPr>
        <p:spPr>
          <a:xfrm>
            <a:off x="5368290"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22" name="object 22"/>
          <p:cNvSpPr/>
          <p:nvPr/>
        </p:nvSpPr>
        <p:spPr>
          <a:xfrm>
            <a:off x="7617714"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23" name="object 23"/>
          <p:cNvSpPr txBox="1"/>
          <p:nvPr/>
        </p:nvSpPr>
        <p:spPr>
          <a:xfrm>
            <a:off x="634390" y="4094987"/>
            <a:ext cx="1259840" cy="756920"/>
          </a:xfrm>
          <a:prstGeom prst="rect">
            <a:avLst/>
          </a:prstGeom>
        </p:spPr>
        <p:txBody>
          <a:bodyPr vert="horz" wrap="square" lIns="0" tIns="12065" rIns="0" bIns="0" rtlCol="0">
            <a:spAutoFit/>
          </a:bodyPr>
          <a:lstStyle/>
          <a:p>
            <a:pPr marL="12700" marR="5080" algn="ctr">
              <a:spcBef>
                <a:spcPts val="95"/>
              </a:spcBef>
            </a:pPr>
            <a:r>
              <a:rPr sz="1600" b="1" spc="5" dirty="0">
                <a:solidFill>
                  <a:srgbClr val="344B5E"/>
                </a:solidFill>
                <a:latin typeface="Trebuchet MS"/>
                <a:cs typeface="Trebuchet MS"/>
              </a:rPr>
              <a:t>Vote </a:t>
            </a:r>
            <a:r>
              <a:rPr sz="1600" b="1" dirty="0">
                <a:solidFill>
                  <a:srgbClr val="344B5E"/>
                </a:solidFill>
                <a:latin typeface="Trebuchet MS"/>
                <a:cs typeface="Trebuchet MS"/>
              </a:rPr>
              <a:t>to</a:t>
            </a:r>
            <a:r>
              <a:rPr sz="1600" b="1" spc="-275" dirty="0">
                <a:solidFill>
                  <a:srgbClr val="344B5E"/>
                </a:solidFill>
                <a:latin typeface="Trebuchet MS"/>
                <a:cs typeface="Trebuchet MS"/>
              </a:rPr>
              <a:t> </a:t>
            </a:r>
            <a:r>
              <a:rPr sz="1600" b="1" dirty="0">
                <a:solidFill>
                  <a:srgbClr val="344B5E"/>
                </a:solidFill>
                <a:latin typeface="Trebuchet MS"/>
                <a:cs typeface="Trebuchet MS"/>
              </a:rPr>
              <a:t>Form  </a:t>
            </a:r>
            <a:r>
              <a:rPr sz="1600" b="1" spc="-5" dirty="0">
                <a:solidFill>
                  <a:srgbClr val="344B5E"/>
                </a:solidFill>
                <a:latin typeface="Trebuchet MS"/>
                <a:cs typeface="Trebuchet MS"/>
              </a:rPr>
              <a:t>a </a:t>
            </a:r>
            <a:r>
              <a:rPr sz="1600" b="1" spc="40" dirty="0">
                <a:solidFill>
                  <a:srgbClr val="344B5E"/>
                </a:solidFill>
                <a:latin typeface="Trebuchet MS"/>
                <a:cs typeface="Trebuchet MS"/>
              </a:rPr>
              <a:t>Single  </a:t>
            </a:r>
            <a:r>
              <a:rPr sz="1600" b="1" dirty="0">
                <a:solidFill>
                  <a:srgbClr val="344B5E"/>
                </a:solidFill>
                <a:latin typeface="Trebuchet MS"/>
                <a:cs typeface="Trebuchet MS"/>
              </a:rPr>
              <a:t>Classifier</a:t>
            </a:r>
            <a:endParaRPr sz="1600">
              <a:latin typeface="Trebuchet MS"/>
              <a:cs typeface="Trebuchet MS"/>
            </a:endParaRPr>
          </a:p>
        </p:txBody>
      </p:sp>
      <p:sp>
        <p:nvSpPr>
          <p:cNvPr id="24" name="object 24"/>
          <p:cNvSpPr/>
          <p:nvPr/>
        </p:nvSpPr>
        <p:spPr>
          <a:xfrm>
            <a:off x="3188207" y="2096261"/>
            <a:ext cx="4648200" cy="140360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609088" y="3624833"/>
            <a:ext cx="5392420" cy="1732914"/>
          </a:xfrm>
          <a:custGeom>
            <a:avLst/>
            <a:gdLst/>
            <a:ahLst/>
            <a:cxnLst/>
            <a:rect l="l" t="t" r="r" b="b"/>
            <a:pathLst>
              <a:path w="5392420" h="1732914">
                <a:moveTo>
                  <a:pt x="0" y="1732788"/>
                </a:moveTo>
                <a:lnTo>
                  <a:pt x="5391912" y="1732788"/>
                </a:lnTo>
                <a:lnTo>
                  <a:pt x="5391912" y="0"/>
                </a:lnTo>
                <a:lnTo>
                  <a:pt x="0" y="0"/>
                </a:lnTo>
                <a:lnTo>
                  <a:pt x="0" y="1732788"/>
                </a:lnTo>
                <a:close/>
              </a:path>
            </a:pathLst>
          </a:custGeom>
          <a:solidFill>
            <a:srgbClr val="E0EBEB">
              <a:alpha val="74900"/>
            </a:srgbClr>
          </a:solidFill>
        </p:spPr>
        <p:txBody>
          <a:bodyPr wrap="square" lIns="0" tIns="0" rIns="0" bIns="0" rtlCol="0"/>
          <a:lstStyle/>
          <a:p>
            <a:endParaRPr/>
          </a:p>
        </p:txBody>
      </p:sp>
      <p:sp>
        <p:nvSpPr>
          <p:cNvPr id="26" name="object 26"/>
          <p:cNvSpPr txBox="1"/>
          <p:nvPr/>
        </p:nvSpPr>
        <p:spPr>
          <a:xfrm>
            <a:off x="2099311" y="2435936"/>
            <a:ext cx="509905" cy="513080"/>
          </a:xfrm>
          <a:prstGeom prst="rect">
            <a:avLst/>
          </a:prstGeom>
        </p:spPr>
        <p:txBody>
          <a:bodyPr vert="horz" wrap="square" lIns="0" tIns="12065" rIns="0" bIns="0" rtlCol="0">
            <a:spAutoFit/>
          </a:bodyPr>
          <a:lstStyle/>
          <a:p>
            <a:pPr marL="44450">
              <a:spcBef>
                <a:spcPts val="95"/>
              </a:spcBef>
            </a:pPr>
            <a:r>
              <a:rPr sz="1600" spc="-20" dirty="0">
                <a:solidFill>
                  <a:srgbClr val="344B5E"/>
                </a:solidFill>
                <a:latin typeface="Arial"/>
                <a:cs typeface="Arial"/>
              </a:rPr>
              <a:t>Data</a:t>
            </a:r>
            <a:endParaRPr sz="1600">
              <a:latin typeface="Arial"/>
              <a:cs typeface="Arial"/>
            </a:endParaRPr>
          </a:p>
          <a:p>
            <a:pPr marL="12700">
              <a:spcBef>
                <a:spcPts val="5"/>
              </a:spcBef>
            </a:pPr>
            <a:r>
              <a:rPr sz="1600" spc="30" dirty="0">
                <a:solidFill>
                  <a:srgbClr val="344B5E"/>
                </a:solidFill>
                <a:latin typeface="Arial"/>
                <a:cs typeface="Arial"/>
              </a:rPr>
              <a:t>Point</a:t>
            </a:r>
            <a:endParaRPr sz="1600">
              <a:latin typeface="Arial"/>
              <a:cs typeface="Arial"/>
            </a:endParaRPr>
          </a:p>
        </p:txBody>
      </p:sp>
      <p:sp>
        <p:nvSpPr>
          <p:cNvPr id="27" name="object 27"/>
          <p:cNvSpPr/>
          <p:nvPr/>
        </p:nvSpPr>
        <p:spPr>
          <a:xfrm>
            <a:off x="2147316" y="3010662"/>
            <a:ext cx="439420" cy="486409"/>
          </a:xfrm>
          <a:custGeom>
            <a:avLst/>
            <a:gdLst/>
            <a:ahLst/>
            <a:cxnLst/>
            <a:rect l="l" t="t" r="r" b="b"/>
            <a:pathLst>
              <a:path w="439419" h="486410">
                <a:moveTo>
                  <a:pt x="438911" y="266700"/>
                </a:moveTo>
                <a:lnTo>
                  <a:pt x="0" y="266700"/>
                </a:lnTo>
                <a:lnTo>
                  <a:pt x="219456" y="486156"/>
                </a:lnTo>
                <a:lnTo>
                  <a:pt x="438911" y="266700"/>
                </a:lnTo>
                <a:close/>
              </a:path>
              <a:path w="439419" h="486410">
                <a:moveTo>
                  <a:pt x="329183" y="0"/>
                </a:moveTo>
                <a:lnTo>
                  <a:pt x="109727" y="0"/>
                </a:lnTo>
                <a:lnTo>
                  <a:pt x="109727" y="266700"/>
                </a:lnTo>
                <a:lnTo>
                  <a:pt x="329183" y="266700"/>
                </a:lnTo>
                <a:lnTo>
                  <a:pt x="329183" y="0"/>
                </a:lnTo>
                <a:close/>
              </a:path>
            </a:pathLst>
          </a:custGeom>
          <a:solidFill>
            <a:srgbClr val="FFC000"/>
          </a:solidFill>
        </p:spPr>
        <p:txBody>
          <a:bodyPr wrap="square" lIns="0" tIns="0" rIns="0" bIns="0" rtlCol="0"/>
          <a:lstStyle/>
          <a:p>
            <a:endParaRPr/>
          </a:p>
        </p:txBody>
      </p:sp>
      <p:sp>
        <p:nvSpPr>
          <p:cNvPr id="30" name="标题 29">
            <a:extLst>
              <a:ext uri="{FF2B5EF4-FFF2-40B4-BE49-F238E27FC236}">
                <a16:creationId xmlns:a16="http://schemas.microsoft.com/office/drawing/2014/main" id="{882D7011-0B25-4F74-A29D-F7911DFD887B}"/>
              </a:ext>
            </a:extLst>
          </p:cNvPr>
          <p:cNvSpPr>
            <a:spLocks noGrp="1"/>
          </p:cNvSpPr>
          <p:nvPr>
            <p:ph type="title"/>
          </p:nvPr>
        </p:nvSpPr>
        <p:spPr>
          <a:xfrm>
            <a:off x="457200" y="44624"/>
            <a:ext cx="8229600" cy="1143000"/>
          </a:xfrm>
        </p:spPr>
        <p:txBody>
          <a:bodyPr/>
          <a:lstStyle/>
          <a:p>
            <a:r>
              <a:rPr lang="zh-CN" altLang="en-US" dirty="0"/>
              <a:t>聚集结果</a:t>
            </a:r>
          </a:p>
        </p:txBody>
      </p:sp>
      <p:sp>
        <p:nvSpPr>
          <p:cNvPr id="31" name="object 3">
            <a:extLst>
              <a:ext uri="{FF2B5EF4-FFF2-40B4-BE49-F238E27FC236}">
                <a16:creationId xmlns:a16="http://schemas.microsoft.com/office/drawing/2014/main" id="{35E66E2E-5EA8-4002-9936-F849487561BE}"/>
              </a:ext>
            </a:extLst>
          </p:cNvPr>
          <p:cNvSpPr txBox="1"/>
          <p:nvPr/>
        </p:nvSpPr>
        <p:spPr>
          <a:xfrm>
            <a:off x="404937" y="1373826"/>
            <a:ext cx="8415535" cy="382156"/>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400" b="1" dirty="0">
                <a:latin typeface="Trebuchet MS"/>
                <a:cs typeface="Trebuchet MS"/>
              </a:rPr>
              <a:t>多棵树的结果通过</a:t>
            </a:r>
            <a:r>
              <a:rPr lang="zh-CN" altLang="en-US" sz="2400" b="1" dirty="0">
                <a:solidFill>
                  <a:srgbClr val="FF0000"/>
                </a:solidFill>
                <a:latin typeface="Trebuchet MS"/>
                <a:cs typeface="Trebuchet MS"/>
              </a:rPr>
              <a:t>投票</a:t>
            </a:r>
            <a:r>
              <a:rPr lang="zh-CN" altLang="en-US" sz="2400" b="1" dirty="0">
                <a:latin typeface="Trebuchet MS"/>
                <a:cs typeface="Trebuchet MS"/>
              </a:rPr>
              <a:t>或者取</a:t>
            </a:r>
            <a:r>
              <a:rPr lang="zh-CN" altLang="en-US" sz="2400" b="1" dirty="0">
                <a:solidFill>
                  <a:srgbClr val="FF0000"/>
                </a:solidFill>
                <a:latin typeface="Trebuchet MS"/>
                <a:cs typeface="Trebuchet MS"/>
              </a:rPr>
              <a:t>平均</a:t>
            </a:r>
            <a:r>
              <a:rPr lang="zh-CN" altLang="en-US" sz="2400" b="1" dirty="0">
                <a:latin typeface="Trebuchet MS"/>
                <a:cs typeface="Trebuchet MS"/>
              </a:rPr>
              <a:t>得到每个样例点的最终结果</a:t>
            </a:r>
            <a:endParaRPr sz="2400" dirty="0">
              <a:latin typeface="Trebuchet MS"/>
              <a:cs typeface="Trebuchet MS"/>
            </a:endParaRPr>
          </a:p>
        </p:txBody>
      </p:sp>
    </p:spTree>
    <p:extLst>
      <p:ext uri="{BB962C8B-B14F-4D97-AF65-F5344CB8AC3E}">
        <p14:creationId xmlns:p14="http://schemas.microsoft.com/office/powerpoint/2010/main" val="9902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solidFill>
            <a:srgbClr val="E0EBEB"/>
          </a:solidFill>
        </p:spPr>
        <p:txBody>
          <a:bodyPr wrap="square" lIns="0" tIns="0" rIns="0" bIns="0" rtlCol="0"/>
          <a:lstStyle/>
          <a:p>
            <a:endParaRPr/>
          </a:p>
        </p:txBody>
      </p:sp>
      <p:sp>
        <p:nvSpPr>
          <p:cNvPr id="4" name="object 4"/>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ln w="25908">
            <a:solidFill>
              <a:srgbClr val="000000"/>
            </a:solidFill>
          </a:ln>
        </p:spPr>
        <p:txBody>
          <a:bodyPr wrap="square" lIns="0" tIns="0" rIns="0" bIns="0" rtlCol="0"/>
          <a:lstStyle/>
          <a:p>
            <a:endParaRPr/>
          </a:p>
        </p:txBody>
      </p:sp>
      <p:sp>
        <p:nvSpPr>
          <p:cNvPr id="5" name="object 5"/>
          <p:cNvSpPr/>
          <p:nvPr/>
        </p:nvSpPr>
        <p:spPr>
          <a:xfrm>
            <a:off x="2218182" y="4884420"/>
            <a:ext cx="391160" cy="0"/>
          </a:xfrm>
          <a:custGeom>
            <a:avLst/>
            <a:gdLst/>
            <a:ahLst/>
            <a:cxnLst/>
            <a:rect l="l" t="t" r="r" b="b"/>
            <a:pathLst>
              <a:path w="391160">
                <a:moveTo>
                  <a:pt x="0" y="0"/>
                </a:moveTo>
                <a:lnTo>
                  <a:pt x="390906" y="0"/>
                </a:lnTo>
              </a:path>
            </a:pathLst>
          </a:custGeom>
          <a:ln w="32004">
            <a:solidFill>
              <a:srgbClr val="8B8B8B"/>
            </a:solidFill>
          </a:ln>
        </p:spPr>
        <p:txBody>
          <a:bodyPr wrap="square" lIns="0" tIns="0" rIns="0" bIns="0" rtlCol="0"/>
          <a:lstStyle/>
          <a:p>
            <a:endParaRPr/>
          </a:p>
        </p:txBody>
      </p:sp>
      <p:sp>
        <p:nvSpPr>
          <p:cNvPr id="6" name="object 6"/>
          <p:cNvSpPr/>
          <p:nvPr/>
        </p:nvSpPr>
        <p:spPr>
          <a:xfrm>
            <a:off x="2217420" y="3667505"/>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7" name="object 7"/>
          <p:cNvSpPr/>
          <p:nvPr/>
        </p:nvSpPr>
        <p:spPr>
          <a:xfrm>
            <a:off x="2217420"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8" name="object 8"/>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9" name="object 9"/>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10" name="object 10"/>
          <p:cNvSpPr/>
          <p:nvPr/>
        </p:nvSpPr>
        <p:spPr>
          <a:xfrm>
            <a:off x="3118866" y="4975859"/>
            <a:ext cx="341630" cy="342900"/>
          </a:xfrm>
          <a:custGeom>
            <a:avLst/>
            <a:gdLst/>
            <a:ahLst/>
            <a:cxnLst/>
            <a:rect l="l" t="t" r="r" b="b"/>
            <a:pathLst>
              <a:path w="341629" h="342900">
                <a:moveTo>
                  <a:pt x="0" y="342899"/>
                </a:moveTo>
                <a:lnTo>
                  <a:pt x="341376" y="342899"/>
                </a:lnTo>
                <a:lnTo>
                  <a:pt x="341376" y="0"/>
                </a:lnTo>
                <a:lnTo>
                  <a:pt x="0" y="0"/>
                </a:lnTo>
                <a:lnTo>
                  <a:pt x="0" y="342899"/>
                </a:lnTo>
                <a:close/>
              </a:path>
            </a:pathLst>
          </a:custGeom>
          <a:ln w="25908">
            <a:solidFill>
              <a:srgbClr val="344B5E"/>
            </a:solidFill>
          </a:ln>
        </p:spPr>
        <p:txBody>
          <a:bodyPr wrap="square" lIns="0" tIns="0" rIns="0" bIns="0" rtlCol="0"/>
          <a:lstStyle/>
          <a:p>
            <a:endParaRPr/>
          </a:p>
        </p:txBody>
      </p:sp>
      <p:sp>
        <p:nvSpPr>
          <p:cNvPr id="11" name="object 11"/>
          <p:cNvSpPr/>
          <p:nvPr/>
        </p:nvSpPr>
        <p:spPr>
          <a:xfrm>
            <a:off x="491870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2" name="object 12"/>
          <p:cNvSpPr/>
          <p:nvPr/>
        </p:nvSpPr>
        <p:spPr>
          <a:xfrm>
            <a:off x="5817870"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13" name="object 13"/>
          <p:cNvSpPr/>
          <p:nvPr/>
        </p:nvSpPr>
        <p:spPr>
          <a:xfrm>
            <a:off x="6268973" y="4975859"/>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ln w="25908">
            <a:solidFill>
              <a:srgbClr val="344B5E"/>
            </a:solidFill>
          </a:ln>
        </p:spPr>
        <p:txBody>
          <a:bodyPr wrap="square" lIns="0" tIns="0" rIns="0" bIns="0" rtlCol="0"/>
          <a:lstStyle/>
          <a:p>
            <a:endParaRPr/>
          </a:p>
        </p:txBody>
      </p:sp>
      <p:sp>
        <p:nvSpPr>
          <p:cNvPr id="14" name="object 14"/>
          <p:cNvSpPr/>
          <p:nvPr/>
        </p:nvSpPr>
        <p:spPr>
          <a:xfrm>
            <a:off x="6718554"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5" name="object 15"/>
          <p:cNvSpPr/>
          <p:nvPr/>
        </p:nvSpPr>
        <p:spPr>
          <a:xfrm>
            <a:off x="7168133"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6" name="object 16"/>
          <p:cNvSpPr/>
          <p:nvPr/>
        </p:nvSpPr>
        <p:spPr>
          <a:xfrm>
            <a:off x="2217420"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17" name="object 17"/>
          <p:cNvSpPr/>
          <p:nvPr/>
        </p:nvSpPr>
        <p:spPr>
          <a:xfrm>
            <a:off x="2669285" y="4975859"/>
            <a:ext cx="341630" cy="342900"/>
          </a:xfrm>
          <a:custGeom>
            <a:avLst/>
            <a:gdLst/>
            <a:ahLst/>
            <a:cxnLst/>
            <a:rect l="l" t="t" r="r" b="b"/>
            <a:pathLst>
              <a:path w="341630"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8" name="object 18"/>
          <p:cNvSpPr/>
          <p:nvPr/>
        </p:nvSpPr>
        <p:spPr>
          <a:xfrm>
            <a:off x="356844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9" name="object 19"/>
          <p:cNvSpPr/>
          <p:nvPr/>
        </p:nvSpPr>
        <p:spPr>
          <a:xfrm>
            <a:off x="401802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20" name="object 20"/>
          <p:cNvSpPr/>
          <p:nvPr/>
        </p:nvSpPr>
        <p:spPr>
          <a:xfrm>
            <a:off x="446912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21" name="object 21"/>
          <p:cNvSpPr/>
          <p:nvPr/>
        </p:nvSpPr>
        <p:spPr>
          <a:xfrm>
            <a:off x="5368290"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22" name="object 22"/>
          <p:cNvSpPr/>
          <p:nvPr/>
        </p:nvSpPr>
        <p:spPr>
          <a:xfrm>
            <a:off x="7617714"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188207" y="2096261"/>
            <a:ext cx="4648200" cy="1403604"/>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609088" y="3624833"/>
            <a:ext cx="5392420" cy="1732914"/>
          </a:xfrm>
          <a:custGeom>
            <a:avLst/>
            <a:gdLst/>
            <a:ahLst/>
            <a:cxnLst/>
            <a:rect l="l" t="t" r="r" b="b"/>
            <a:pathLst>
              <a:path w="5392420" h="1732914">
                <a:moveTo>
                  <a:pt x="0" y="1732788"/>
                </a:moveTo>
                <a:lnTo>
                  <a:pt x="5391912" y="1732788"/>
                </a:lnTo>
                <a:lnTo>
                  <a:pt x="5391912" y="0"/>
                </a:lnTo>
                <a:lnTo>
                  <a:pt x="0" y="0"/>
                </a:lnTo>
                <a:lnTo>
                  <a:pt x="0" y="1732788"/>
                </a:lnTo>
                <a:close/>
              </a:path>
            </a:pathLst>
          </a:custGeom>
          <a:solidFill>
            <a:srgbClr val="E0EBEB">
              <a:alpha val="74900"/>
            </a:srgbClr>
          </a:solidFill>
        </p:spPr>
        <p:txBody>
          <a:bodyPr wrap="square" lIns="0" tIns="0" rIns="0" bIns="0" rtlCol="0"/>
          <a:lstStyle/>
          <a:p>
            <a:endParaRPr/>
          </a:p>
        </p:txBody>
      </p:sp>
      <p:sp>
        <p:nvSpPr>
          <p:cNvPr id="25" name="object 25"/>
          <p:cNvSpPr txBox="1"/>
          <p:nvPr/>
        </p:nvSpPr>
        <p:spPr>
          <a:xfrm>
            <a:off x="634390" y="4094987"/>
            <a:ext cx="1259840" cy="1230630"/>
          </a:xfrm>
          <a:prstGeom prst="rect">
            <a:avLst/>
          </a:prstGeom>
        </p:spPr>
        <p:txBody>
          <a:bodyPr vert="horz" wrap="square" lIns="0" tIns="12065" rIns="0" bIns="0" rtlCol="0">
            <a:spAutoFit/>
          </a:bodyPr>
          <a:lstStyle/>
          <a:p>
            <a:pPr marL="12700" marR="5080" algn="ctr">
              <a:spcBef>
                <a:spcPts val="95"/>
              </a:spcBef>
            </a:pPr>
            <a:r>
              <a:rPr sz="1600" b="1" spc="5" dirty="0">
                <a:solidFill>
                  <a:srgbClr val="344B5E"/>
                </a:solidFill>
                <a:latin typeface="Trebuchet MS"/>
                <a:cs typeface="Trebuchet MS"/>
              </a:rPr>
              <a:t>Vote </a:t>
            </a:r>
            <a:r>
              <a:rPr sz="1600" b="1" dirty="0">
                <a:solidFill>
                  <a:srgbClr val="344B5E"/>
                </a:solidFill>
                <a:latin typeface="Trebuchet MS"/>
                <a:cs typeface="Trebuchet MS"/>
              </a:rPr>
              <a:t>to</a:t>
            </a:r>
            <a:r>
              <a:rPr sz="1600" b="1" spc="-275" dirty="0">
                <a:solidFill>
                  <a:srgbClr val="344B5E"/>
                </a:solidFill>
                <a:latin typeface="Trebuchet MS"/>
                <a:cs typeface="Trebuchet MS"/>
              </a:rPr>
              <a:t> </a:t>
            </a:r>
            <a:r>
              <a:rPr sz="1600" b="1" dirty="0">
                <a:solidFill>
                  <a:srgbClr val="344B5E"/>
                </a:solidFill>
                <a:latin typeface="Trebuchet MS"/>
                <a:cs typeface="Trebuchet MS"/>
              </a:rPr>
              <a:t>Form  </a:t>
            </a:r>
            <a:r>
              <a:rPr sz="1600" b="1" spc="-5" dirty="0">
                <a:solidFill>
                  <a:srgbClr val="344B5E"/>
                </a:solidFill>
                <a:latin typeface="Trebuchet MS"/>
                <a:cs typeface="Trebuchet MS"/>
              </a:rPr>
              <a:t>a </a:t>
            </a:r>
            <a:r>
              <a:rPr sz="1600" b="1" spc="40" dirty="0">
                <a:solidFill>
                  <a:srgbClr val="344B5E"/>
                </a:solidFill>
                <a:latin typeface="Trebuchet MS"/>
                <a:cs typeface="Trebuchet MS"/>
              </a:rPr>
              <a:t>Single  </a:t>
            </a:r>
            <a:r>
              <a:rPr sz="1600" b="1" dirty="0">
                <a:solidFill>
                  <a:srgbClr val="344B5E"/>
                </a:solidFill>
                <a:latin typeface="Trebuchet MS"/>
                <a:cs typeface="Trebuchet MS"/>
              </a:rPr>
              <a:t>Classifier</a:t>
            </a:r>
            <a:endParaRPr sz="1600" dirty="0">
              <a:latin typeface="Trebuchet MS"/>
              <a:cs typeface="Trebuchet MS"/>
            </a:endParaRPr>
          </a:p>
          <a:p>
            <a:pPr>
              <a:spcBef>
                <a:spcPts val="30"/>
              </a:spcBef>
            </a:pPr>
            <a:endParaRPr sz="1550" dirty="0">
              <a:latin typeface="Times New Roman"/>
              <a:cs typeface="Times New Roman"/>
            </a:endParaRPr>
          </a:p>
          <a:p>
            <a:pPr marL="25400"/>
            <a:r>
              <a:rPr sz="1600" spc="-15" dirty="0">
                <a:solidFill>
                  <a:srgbClr val="344B5E"/>
                </a:solidFill>
                <a:latin typeface="Arial"/>
                <a:cs typeface="Arial"/>
              </a:rPr>
              <a:t>Results</a:t>
            </a:r>
            <a:endParaRPr sz="1600" dirty="0">
              <a:latin typeface="Arial"/>
              <a:cs typeface="Arial"/>
            </a:endParaRPr>
          </a:p>
        </p:txBody>
      </p:sp>
      <p:sp>
        <p:nvSpPr>
          <p:cNvPr id="26" name="object 26"/>
          <p:cNvSpPr/>
          <p:nvPr/>
        </p:nvSpPr>
        <p:spPr>
          <a:xfrm>
            <a:off x="1499617" y="4972050"/>
            <a:ext cx="486409" cy="439420"/>
          </a:xfrm>
          <a:custGeom>
            <a:avLst/>
            <a:gdLst/>
            <a:ahLst/>
            <a:cxnLst/>
            <a:rect l="l" t="t" r="r" b="b"/>
            <a:pathLst>
              <a:path w="486410" h="439420">
                <a:moveTo>
                  <a:pt x="266700" y="0"/>
                </a:moveTo>
                <a:lnTo>
                  <a:pt x="266700" y="109728"/>
                </a:lnTo>
                <a:lnTo>
                  <a:pt x="0" y="109728"/>
                </a:lnTo>
                <a:lnTo>
                  <a:pt x="0" y="329184"/>
                </a:lnTo>
                <a:lnTo>
                  <a:pt x="266700" y="329184"/>
                </a:lnTo>
                <a:lnTo>
                  <a:pt x="266700" y="438912"/>
                </a:lnTo>
                <a:lnTo>
                  <a:pt x="486156" y="219456"/>
                </a:lnTo>
                <a:lnTo>
                  <a:pt x="266700" y="0"/>
                </a:lnTo>
                <a:close/>
              </a:path>
            </a:pathLst>
          </a:custGeom>
          <a:solidFill>
            <a:srgbClr val="FFC000"/>
          </a:solidFill>
        </p:spPr>
        <p:txBody>
          <a:bodyPr wrap="square" lIns="0" tIns="0" rIns="0" bIns="0" rtlCol="0"/>
          <a:lstStyle/>
          <a:p>
            <a:endParaRPr/>
          </a:p>
        </p:txBody>
      </p:sp>
      <p:sp>
        <p:nvSpPr>
          <p:cNvPr id="29" name="标题 28">
            <a:extLst>
              <a:ext uri="{FF2B5EF4-FFF2-40B4-BE49-F238E27FC236}">
                <a16:creationId xmlns:a16="http://schemas.microsoft.com/office/drawing/2014/main" id="{57F84DC2-3A04-4719-BCCA-ECAD8D867532}"/>
              </a:ext>
            </a:extLst>
          </p:cNvPr>
          <p:cNvSpPr>
            <a:spLocks noGrp="1"/>
          </p:cNvSpPr>
          <p:nvPr>
            <p:ph type="title"/>
          </p:nvPr>
        </p:nvSpPr>
        <p:spPr>
          <a:xfrm>
            <a:off x="457200" y="44624"/>
            <a:ext cx="8229600" cy="1143000"/>
          </a:xfrm>
        </p:spPr>
        <p:txBody>
          <a:bodyPr/>
          <a:lstStyle/>
          <a:p>
            <a:r>
              <a:rPr lang="zh-CN" altLang="en-US" dirty="0"/>
              <a:t>聚集结果</a:t>
            </a:r>
          </a:p>
        </p:txBody>
      </p:sp>
      <p:sp>
        <p:nvSpPr>
          <p:cNvPr id="30" name="object 3">
            <a:extLst>
              <a:ext uri="{FF2B5EF4-FFF2-40B4-BE49-F238E27FC236}">
                <a16:creationId xmlns:a16="http://schemas.microsoft.com/office/drawing/2014/main" id="{41470BF5-3980-4298-B2EF-CE922D8E86E3}"/>
              </a:ext>
            </a:extLst>
          </p:cNvPr>
          <p:cNvSpPr txBox="1"/>
          <p:nvPr/>
        </p:nvSpPr>
        <p:spPr>
          <a:xfrm>
            <a:off x="404937" y="1373826"/>
            <a:ext cx="8343527" cy="382156"/>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400" b="1" dirty="0">
                <a:latin typeface="Trebuchet MS"/>
                <a:cs typeface="Trebuchet MS"/>
              </a:rPr>
              <a:t>多棵树的结果通过</a:t>
            </a:r>
            <a:r>
              <a:rPr lang="zh-CN" altLang="en-US" sz="2400" b="1" dirty="0">
                <a:solidFill>
                  <a:srgbClr val="FF0000"/>
                </a:solidFill>
                <a:latin typeface="Trebuchet MS"/>
                <a:cs typeface="Trebuchet MS"/>
              </a:rPr>
              <a:t>投票</a:t>
            </a:r>
            <a:r>
              <a:rPr lang="zh-CN" altLang="en-US" sz="2400" b="1" dirty="0">
                <a:latin typeface="Trebuchet MS"/>
                <a:cs typeface="Trebuchet MS"/>
              </a:rPr>
              <a:t>或者取</a:t>
            </a:r>
            <a:r>
              <a:rPr lang="zh-CN" altLang="en-US" sz="2400" b="1" dirty="0">
                <a:solidFill>
                  <a:srgbClr val="FF0000"/>
                </a:solidFill>
                <a:latin typeface="Trebuchet MS"/>
                <a:cs typeface="Trebuchet MS"/>
              </a:rPr>
              <a:t>平均</a:t>
            </a:r>
            <a:r>
              <a:rPr lang="zh-CN" altLang="en-US" sz="2400" b="1" dirty="0">
                <a:latin typeface="Trebuchet MS"/>
                <a:cs typeface="Trebuchet MS"/>
              </a:rPr>
              <a:t>得到每个样例点的最终结果</a:t>
            </a:r>
            <a:endParaRPr sz="2400" dirty="0">
              <a:latin typeface="Trebuchet MS"/>
              <a:cs typeface="Trebuchet MS"/>
            </a:endParaRPr>
          </a:p>
        </p:txBody>
      </p:sp>
    </p:spTree>
    <p:extLst>
      <p:ext uri="{BB962C8B-B14F-4D97-AF65-F5344CB8AC3E}">
        <p14:creationId xmlns:p14="http://schemas.microsoft.com/office/powerpoint/2010/main" val="189760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solidFill>
            <a:srgbClr val="E0EBEB"/>
          </a:solidFill>
        </p:spPr>
        <p:txBody>
          <a:bodyPr wrap="square" lIns="0" tIns="0" rIns="0" bIns="0" rtlCol="0"/>
          <a:lstStyle/>
          <a:p>
            <a:endParaRPr/>
          </a:p>
        </p:txBody>
      </p:sp>
      <p:sp>
        <p:nvSpPr>
          <p:cNvPr id="4" name="object 4"/>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ln w="25908">
            <a:solidFill>
              <a:srgbClr val="000000"/>
            </a:solidFill>
          </a:ln>
        </p:spPr>
        <p:txBody>
          <a:bodyPr wrap="square" lIns="0" tIns="0" rIns="0" bIns="0" rtlCol="0"/>
          <a:lstStyle/>
          <a:p>
            <a:endParaRPr/>
          </a:p>
        </p:txBody>
      </p:sp>
      <p:sp>
        <p:nvSpPr>
          <p:cNvPr id="5" name="object 5"/>
          <p:cNvSpPr/>
          <p:nvPr/>
        </p:nvSpPr>
        <p:spPr>
          <a:xfrm>
            <a:off x="2218182" y="4884420"/>
            <a:ext cx="5742940" cy="0"/>
          </a:xfrm>
          <a:custGeom>
            <a:avLst/>
            <a:gdLst/>
            <a:ahLst/>
            <a:cxnLst/>
            <a:rect l="l" t="t" r="r" b="b"/>
            <a:pathLst>
              <a:path w="5742940">
                <a:moveTo>
                  <a:pt x="0" y="0"/>
                </a:moveTo>
                <a:lnTo>
                  <a:pt x="5742432" y="0"/>
                </a:lnTo>
              </a:path>
            </a:pathLst>
          </a:custGeom>
          <a:ln w="32004">
            <a:solidFill>
              <a:srgbClr val="8B8B8B"/>
            </a:solidFill>
          </a:ln>
        </p:spPr>
        <p:txBody>
          <a:bodyPr wrap="square" lIns="0" tIns="0" rIns="0" bIns="0" rtlCol="0"/>
          <a:lstStyle/>
          <a:p>
            <a:endParaRPr/>
          </a:p>
        </p:txBody>
      </p:sp>
      <p:sp>
        <p:nvSpPr>
          <p:cNvPr id="6" name="object 6"/>
          <p:cNvSpPr/>
          <p:nvPr/>
        </p:nvSpPr>
        <p:spPr>
          <a:xfrm>
            <a:off x="2217420" y="3667505"/>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7" name="object 7"/>
          <p:cNvSpPr/>
          <p:nvPr/>
        </p:nvSpPr>
        <p:spPr>
          <a:xfrm>
            <a:off x="2217420"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8" name="object 8"/>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9" name="object 9"/>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10" name="object 10"/>
          <p:cNvSpPr/>
          <p:nvPr/>
        </p:nvSpPr>
        <p:spPr>
          <a:xfrm>
            <a:off x="2668523" y="4066794"/>
            <a:ext cx="341630" cy="342900"/>
          </a:xfrm>
          <a:custGeom>
            <a:avLst/>
            <a:gdLst/>
            <a:ahLst/>
            <a:cxnLst/>
            <a:rect l="l" t="t" r="r" b="b"/>
            <a:pathLst>
              <a:path w="341630" h="342900">
                <a:moveTo>
                  <a:pt x="0" y="342900"/>
                </a:moveTo>
                <a:lnTo>
                  <a:pt x="341375" y="342900"/>
                </a:lnTo>
                <a:lnTo>
                  <a:pt x="341375"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11" name="object 11"/>
          <p:cNvSpPr/>
          <p:nvPr/>
        </p:nvSpPr>
        <p:spPr>
          <a:xfrm>
            <a:off x="3118104" y="3669029"/>
            <a:ext cx="341630" cy="342900"/>
          </a:xfrm>
          <a:custGeom>
            <a:avLst/>
            <a:gdLst/>
            <a:ahLst/>
            <a:cxnLst/>
            <a:rect l="l" t="t" r="r" b="b"/>
            <a:pathLst>
              <a:path w="341629" h="342900">
                <a:moveTo>
                  <a:pt x="0" y="342900"/>
                </a:moveTo>
                <a:lnTo>
                  <a:pt x="341376" y="342900"/>
                </a:lnTo>
                <a:lnTo>
                  <a:pt x="341376"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12" name="object 12"/>
          <p:cNvSpPr/>
          <p:nvPr/>
        </p:nvSpPr>
        <p:spPr>
          <a:xfrm>
            <a:off x="3118104" y="4066794"/>
            <a:ext cx="341630" cy="342900"/>
          </a:xfrm>
          <a:custGeom>
            <a:avLst/>
            <a:gdLst/>
            <a:ahLst/>
            <a:cxnLst/>
            <a:rect l="l" t="t" r="r" b="b"/>
            <a:pathLst>
              <a:path w="341629" h="342900">
                <a:moveTo>
                  <a:pt x="0" y="342900"/>
                </a:moveTo>
                <a:lnTo>
                  <a:pt x="341376" y="342900"/>
                </a:lnTo>
                <a:lnTo>
                  <a:pt x="341376"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13" name="object 13"/>
          <p:cNvSpPr/>
          <p:nvPr/>
        </p:nvSpPr>
        <p:spPr>
          <a:xfrm>
            <a:off x="3118104" y="4464558"/>
            <a:ext cx="341630" cy="341630"/>
          </a:xfrm>
          <a:custGeom>
            <a:avLst/>
            <a:gdLst/>
            <a:ahLst/>
            <a:cxnLst/>
            <a:rect l="l" t="t" r="r" b="b"/>
            <a:pathLst>
              <a:path w="341629" h="341629">
                <a:moveTo>
                  <a:pt x="0" y="341375"/>
                </a:moveTo>
                <a:lnTo>
                  <a:pt x="341376" y="341375"/>
                </a:lnTo>
                <a:lnTo>
                  <a:pt x="341376"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14" name="object 14"/>
          <p:cNvSpPr/>
          <p:nvPr/>
        </p:nvSpPr>
        <p:spPr>
          <a:xfrm>
            <a:off x="3118866" y="4975859"/>
            <a:ext cx="341630" cy="342900"/>
          </a:xfrm>
          <a:custGeom>
            <a:avLst/>
            <a:gdLst/>
            <a:ahLst/>
            <a:cxnLst/>
            <a:rect l="l" t="t" r="r" b="b"/>
            <a:pathLst>
              <a:path w="341629" h="342900">
                <a:moveTo>
                  <a:pt x="0" y="342899"/>
                </a:moveTo>
                <a:lnTo>
                  <a:pt x="341376" y="342899"/>
                </a:lnTo>
                <a:lnTo>
                  <a:pt x="341376" y="0"/>
                </a:lnTo>
                <a:lnTo>
                  <a:pt x="0" y="0"/>
                </a:lnTo>
                <a:lnTo>
                  <a:pt x="0" y="342899"/>
                </a:lnTo>
                <a:close/>
              </a:path>
            </a:pathLst>
          </a:custGeom>
          <a:solidFill>
            <a:srgbClr val="FF0000">
              <a:alpha val="65097"/>
            </a:srgbClr>
          </a:solidFill>
        </p:spPr>
        <p:txBody>
          <a:bodyPr wrap="square" lIns="0" tIns="0" rIns="0" bIns="0" rtlCol="0"/>
          <a:lstStyle/>
          <a:p>
            <a:endParaRPr/>
          </a:p>
        </p:txBody>
      </p:sp>
      <p:sp>
        <p:nvSpPr>
          <p:cNvPr id="15" name="object 15"/>
          <p:cNvSpPr/>
          <p:nvPr/>
        </p:nvSpPr>
        <p:spPr>
          <a:xfrm>
            <a:off x="3118866" y="4975859"/>
            <a:ext cx="341630" cy="342900"/>
          </a:xfrm>
          <a:custGeom>
            <a:avLst/>
            <a:gdLst/>
            <a:ahLst/>
            <a:cxnLst/>
            <a:rect l="l" t="t" r="r" b="b"/>
            <a:pathLst>
              <a:path w="341629" h="342900">
                <a:moveTo>
                  <a:pt x="0" y="342899"/>
                </a:moveTo>
                <a:lnTo>
                  <a:pt x="341376" y="342899"/>
                </a:lnTo>
                <a:lnTo>
                  <a:pt x="341376" y="0"/>
                </a:lnTo>
                <a:lnTo>
                  <a:pt x="0" y="0"/>
                </a:lnTo>
                <a:lnTo>
                  <a:pt x="0" y="342899"/>
                </a:lnTo>
                <a:close/>
              </a:path>
            </a:pathLst>
          </a:custGeom>
          <a:ln w="25908">
            <a:solidFill>
              <a:srgbClr val="344B5E"/>
            </a:solidFill>
          </a:ln>
        </p:spPr>
        <p:txBody>
          <a:bodyPr wrap="square" lIns="0" tIns="0" rIns="0" bIns="0" rtlCol="0"/>
          <a:lstStyle/>
          <a:p>
            <a:endParaRPr/>
          </a:p>
        </p:txBody>
      </p:sp>
      <p:sp>
        <p:nvSpPr>
          <p:cNvPr id="16" name="object 16"/>
          <p:cNvSpPr/>
          <p:nvPr/>
        </p:nvSpPr>
        <p:spPr>
          <a:xfrm>
            <a:off x="3567684" y="3669029"/>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17" name="object 17"/>
          <p:cNvSpPr/>
          <p:nvPr/>
        </p:nvSpPr>
        <p:spPr>
          <a:xfrm>
            <a:off x="4017264" y="3669029"/>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18" name="object 18"/>
          <p:cNvSpPr/>
          <p:nvPr/>
        </p:nvSpPr>
        <p:spPr>
          <a:xfrm>
            <a:off x="4468367" y="4066794"/>
            <a:ext cx="341630" cy="342900"/>
          </a:xfrm>
          <a:custGeom>
            <a:avLst/>
            <a:gdLst/>
            <a:ahLst/>
            <a:cxnLst/>
            <a:rect l="l" t="t" r="r" b="b"/>
            <a:pathLst>
              <a:path w="341629" h="342900">
                <a:moveTo>
                  <a:pt x="0" y="342900"/>
                </a:moveTo>
                <a:lnTo>
                  <a:pt x="341375" y="342900"/>
                </a:lnTo>
                <a:lnTo>
                  <a:pt x="341375"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19" name="object 19"/>
          <p:cNvSpPr/>
          <p:nvPr/>
        </p:nvSpPr>
        <p:spPr>
          <a:xfrm>
            <a:off x="4917947" y="3669029"/>
            <a:ext cx="341630" cy="342900"/>
          </a:xfrm>
          <a:custGeom>
            <a:avLst/>
            <a:gdLst/>
            <a:ahLst/>
            <a:cxnLst/>
            <a:rect l="l" t="t" r="r" b="b"/>
            <a:pathLst>
              <a:path w="341629" h="342900">
                <a:moveTo>
                  <a:pt x="0" y="342900"/>
                </a:moveTo>
                <a:lnTo>
                  <a:pt x="341375" y="342900"/>
                </a:lnTo>
                <a:lnTo>
                  <a:pt x="341375"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20" name="object 20"/>
          <p:cNvSpPr/>
          <p:nvPr/>
        </p:nvSpPr>
        <p:spPr>
          <a:xfrm>
            <a:off x="4917947" y="4066794"/>
            <a:ext cx="341630" cy="342900"/>
          </a:xfrm>
          <a:custGeom>
            <a:avLst/>
            <a:gdLst/>
            <a:ahLst/>
            <a:cxnLst/>
            <a:rect l="l" t="t" r="r" b="b"/>
            <a:pathLst>
              <a:path w="341629" h="342900">
                <a:moveTo>
                  <a:pt x="0" y="342900"/>
                </a:moveTo>
                <a:lnTo>
                  <a:pt x="341375" y="342900"/>
                </a:lnTo>
                <a:lnTo>
                  <a:pt x="341375"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21" name="object 21"/>
          <p:cNvSpPr/>
          <p:nvPr/>
        </p:nvSpPr>
        <p:spPr>
          <a:xfrm>
            <a:off x="4917947" y="4464558"/>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22" name="object 22"/>
          <p:cNvSpPr/>
          <p:nvPr/>
        </p:nvSpPr>
        <p:spPr>
          <a:xfrm>
            <a:off x="491870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solidFill>
            <a:srgbClr val="FF0000">
              <a:alpha val="65097"/>
            </a:srgbClr>
          </a:solidFill>
        </p:spPr>
        <p:txBody>
          <a:bodyPr wrap="square" lIns="0" tIns="0" rIns="0" bIns="0" rtlCol="0"/>
          <a:lstStyle/>
          <a:p>
            <a:endParaRPr/>
          </a:p>
        </p:txBody>
      </p:sp>
      <p:sp>
        <p:nvSpPr>
          <p:cNvPr id="23" name="object 23"/>
          <p:cNvSpPr/>
          <p:nvPr/>
        </p:nvSpPr>
        <p:spPr>
          <a:xfrm>
            <a:off x="491870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24" name="object 24"/>
          <p:cNvSpPr/>
          <p:nvPr/>
        </p:nvSpPr>
        <p:spPr>
          <a:xfrm>
            <a:off x="5817108" y="3667505"/>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25" name="object 25"/>
          <p:cNvSpPr/>
          <p:nvPr/>
        </p:nvSpPr>
        <p:spPr>
          <a:xfrm>
            <a:off x="5817108"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26" name="object 26"/>
          <p:cNvSpPr/>
          <p:nvPr/>
        </p:nvSpPr>
        <p:spPr>
          <a:xfrm>
            <a:off x="5817870"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27" name="object 27"/>
          <p:cNvSpPr/>
          <p:nvPr/>
        </p:nvSpPr>
        <p:spPr>
          <a:xfrm>
            <a:off x="5817870"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28" name="object 28"/>
          <p:cNvSpPr/>
          <p:nvPr/>
        </p:nvSpPr>
        <p:spPr>
          <a:xfrm>
            <a:off x="6268211" y="3667505"/>
            <a:ext cx="341630" cy="342900"/>
          </a:xfrm>
          <a:custGeom>
            <a:avLst/>
            <a:gdLst/>
            <a:ahLst/>
            <a:cxnLst/>
            <a:rect l="l" t="t" r="r" b="b"/>
            <a:pathLst>
              <a:path w="341629" h="342900">
                <a:moveTo>
                  <a:pt x="0" y="342900"/>
                </a:moveTo>
                <a:lnTo>
                  <a:pt x="341376" y="342900"/>
                </a:lnTo>
                <a:lnTo>
                  <a:pt x="341376"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29" name="object 29"/>
          <p:cNvSpPr/>
          <p:nvPr/>
        </p:nvSpPr>
        <p:spPr>
          <a:xfrm>
            <a:off x="6268211" y="4066794"/>
            <a:ext cx="341630" cy="342900"/>
          </a:xfrm>
          <a:custGeom>
            <a:avLst/>
            <a:gdLst/>
            <a:ahLst/>
            <a:cxnLst/>
            <a:rect l="l" t="t" r="r" b="b"/>
            <a:pathLst>
              <a:path w="341629" h="342900">
                <a:moveTo>
                  <a:pt x="0" y="342900"/>
                </a:moveTo>
                <a:lnTo>
                  <a:pt x="341376" y="342900"/>
                </a:lnTo>
                <a:lnTo>
                  <a:pt x="341376"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30" name="object 30"/>
          <p:cNvSpPr/>
          <p:nvPr/>
        </p:nvSpPr>
        <p:spPr>
          <a:xfrm>
            <a:off x="6268973" y="4975859"/>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31" name="object 31"/>
          <p:cNvSpPr/>
          <p:nvPr/>
        </p:nvSpPr>
        <p:spPr>
          <a:xfrm>
            <a:off x="6268973" y="4975859"/>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ln w="25908">
            <a:solidFill>
              <a:srgbClr val="344B5E"/>
            </a:solidFill>
          </a:ln>
        </p:spPr>
        <p:txBody>
          <a:bodyPr wrap="square" lIns="0" tIns="0" rIns="0" bIns="0" rtlCol="0"/>
          <a:lstStyle/>
          <a:p>
            <a:endParaRPr/>
          </a:p>
        </p:txBody>
      </p:sp>
      <p:sp>
        <p:nvSpPr>
          <p:cNvPr id="32" name="object 32"/>
          <p:cNvSpPr/>
          <p:nvPr/>
        </p:nvSpPr>
        <p:spPr>
          <a:xfrm>
            <a:off x="6717792" y="3669029"/>
            <a:ext cx="341630" cy="342900"/>
          </a:xfrm>
          <a:custGeom>
            <a:avLst/>
            <a:gdLst/>
            <a:ahLst/>
            <a:cxnLst/>
            <a:rect l="l" t="t" r="r" b="b"/>
            <a:pathLst>
              <a:path w="341629" h="342900">
                <a:moveTo>
                  <a:pt x="0" y="342900"/>
                </a:moveTo>
                <a:lnTo>
                  <a:pt x="341375" y="342900"/>
                </a:lnTo>
                <a:lnTo>
                  <a:pt x="341375"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33" name="object 33"/>
          <p:cNvSpPr/>
          <p:nvPr/>
        </p:nvSpPr>
        <p:spPr>
          <a:xfrm>
            <a:off x="6717792" y="4066794"/>
            <a:ext cx="341630" cy="342900"/>
          </a:xfrm>
          <a:custGeom>
            <a:avLst/>
            <a:gdLst/>
            <a:ahLst/>
            <a:cxnLst/>
            <a:rect l="l" t="t" r="r" b="b"/>
            <a:pathLst>
              <a:path w="341629" h="342900">
                <a:moveTo>
                  <a:pt x="0" y="342900"/>
                </a:moveTo>
                <a:lnTo>
                  <a:pt x="341375" y="342900"/>
                </a:lnTo>
                <a:lnTo>
                  <a:pt x="341375"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34" name="object 34"/>
          <p:cNvSpPr/>
          <p:nvPr/>
        </p:nvSpPr>
        <p:spPr>
          <a:xfrm>
            <a:off x="6717792" y="4464558"/>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35" name="object 35"/>
          <p:cNvSpPr/>
          <p:nvPr/>
        </p:nvSpPr>
        <p:spPr>
          <a:xfrm>
            <a:off x="6718554"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solidFill>
            <a:srgbClr val="FF0000">
              <a:alpha val="65097"/>
            </a:srgbClr>
          </a:solidFill>
        </p:spPr>
        <p:txBody>
          <a:bodyPr wrap="square" lIns="0" tIns="0" rIns="0" bIns="0" rtlCol="0"/>
          <a:lstStyle/>
          <a:p>
            <a:endParaRPr/>
          </a:p>
        </p:txBody>
      </p:sp>
      <p:sp>
        <p:nvSpPr>
          <p:cNvPr id="36" name="object 36"/>
          <p:cNvSpPr/>
          <p:nvPr/>
        </p:nvSpPr>
        <p:spPr>
          <a:xfrm>
            <a:off x="6718554"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37" name="object 37"/>
          <p:cNvSpPr/>
          <p:nvPr/>
        </p:nvSpPr>
        <p:spPr>
          <a:xfrm>
            <a:off x="7167371" y="3669029"/>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FF0000">
              <a:alpha val="65097"/>
            </a:srgbClr>
          </a:solidFill>
        </p:spPr>
        <p:txBody>
          <a:bodyPr wrap="square" lIns="0" tIns="0" rIns="0" bIns="0" rtlCol="0"/>
          <a:lstStyle/>
          <a:p>
            <a:endParaRPr/>
          </a:p>
        </p:txBody>
      </p:sp>
      <p:sp>
        <p:nvSpPr>
          <p:cNvPr id="38" name="object 38"/>
          <p:cNvSpPr/>
          <p:nvPr/>
        </p:nvSpPr>
        <p:spPr>
          <a:xfrm>
            <a:off x="7167371"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FF0000">
              <a:alpha val="65097"/>
            </a:srgbClr>
          </a:solidFill>
        </p:spPr>
        <p:txBody>
          <a:bodyPr wrap="square" lIns="0" tIns="0" rIns="0" bIns="0" rtlCol="0"/>
          <a:lstStyle/>
          <a:p>
            <a:endParaRPr/>
          </a:p>
        </p:txBody>
      </p:sp>
      <p:sp>
        <p:nvSpPr>
          <p:cNvPr id="39" name="object 39"/>
          <p:cNvSpPr/>
          <p:nvPr/>
        </p:nvSpPr>
        <p:spPr>
          <a:xfrm>
            <a:off x="7168133"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solidFill>
            <a:srgbClr val="FF0000">
              <a:alpha val="65097"/>
            </a:srgbClr>
          </a:solidFill>
        </p:spPr>
        <p:txBody>
          <a:bodyPr wrap="square" lIns="0" tIns="0" rIns="0" bIns="0" rtlCol="0"/>
          <a:lstStyle/>
          <a:p>
            <a:endParaRPr/>
          </a:p>
        </p:txBody>
      </p:sp>
      <p:sp>
        <p:nvSpPr>
          <p:cNvPr id="40" name="object 40"/>
          <p:cNvSpPr/>
          <p:nvPr/>
        </p:nvSpPr>
        <p:spPr>
          <a:xfrm>
            <a:off x="7168133"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41" name="object 41"/>
          <p:cNvSpPr/>
          <p:nvPr/>
        </p:nvSpPr>
        <p:spPr>
          <a:xfrm>
            <a:off x="2217420"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42" name="object 42"/>
          <p:cNvSpPr/>
          <p:nvPr/>
        </p:nvSpPr>
        <p:spPr>
          <a:xfrm>
            <a:off x="2668523" y="3669029"/>
            <a:ext cx="341630" cy="342900"/>
          </a:xfrm>
          <a:custGeom>
            <a:avLst/>
            <a:gdLst/>
            <a:ahLst/>
            <a:cxnLst/>
            <a:rect l="l" t="t" r="r" b="b"/>
            <a:pathLst>
              <a:path w="341630" h="342900">
                <a:moveTo>
                  <a:pt x="0" y="342900"/>
                </a:moveTo>
                <a:lnTo>
                  <a:pt x="341375" y="342900"/>
                </a:lnTo>
                <a:lnTo>
                  <a:pt x="341375" y="0"/>
                </a:lnTo>
                <a:lnTo>
                  <a:pt x="0" y="0"/>
                </a:lnTo>
                <a:lnTo>
                  <a:pt x="0" y="342900"/>
                </a:lnTo>
                <a:close/>
              </a:path>
            </a:pathLst>
          </a:custGeom>
          <a:solidFill>
            <a:srgbClr val="7195B0"/>
          </a:solidFill>
        </p:spPr>
        <p:txBody>
          <a:bodyPr wrap="square" lIns="0" tIns="0" rIns="0" bIns="0" rtlCol="0"/>
          <a:lstStyle/>
          <a:p>
            <a:endParaRPr/>
          </a:p>
        </p:txBody>
      </p:sp>
      <p:sp>
        <p:nvSpPr>
          <p:cNvPr id="43" name="object 43"/>
          <p:cNvSpPr/>
          <p:nvPr/>
        </p:nvSpPr>
        <p:spPr>
          <a:xfrm>
            <a:off x="2668523" y="4464558"/>
            <a:ext cx="341630" cy="341630"/>
          </a:xfrm>
          <a:custGeom>
            <a:avLst/>
            <a:gdLst/>
            <a:ahLst/>
            <a:cxnLst/>
            <a:rect l="l" t="t" r="r" b="b"/>
            <a:pathLst>
              <a:path w="341630" h="341629">
                <a:moveTo>
                  <a:pt x="0" y="341375"/>
                </a:moveTo>
                <a:lnTo>
                  <a:pt x="341375" y="341375"/>
                </a:lnTo>
                <a:lnTo>
                  <a:pt x="341375" y="0"/>
                </a:lnTo>
                <a:lnTo>
                  <a:pt x="0" y="0"/>
                </a:lnTo>
                <a:lnTo>
                  <a:pt x="0" y="341375"/>
                </a:lnTo>
                <a:close/>
              </a:path>
            </a:pathLst>
          </a:custGeom>
          <a:solidFill>
            <a:srgbClr val="7195B0"/>
          </a:solidFill>
        </p:spPr>
        <p:txBody>
          <a:bodyPr wrap="square" lIns="0" tIns="0" rIns="0" bIns="0" rtlCol="0"/>
          <a:lstStyle/>
          <a:p>
            <a:endParaRPr/>
          </a:p>
        </p:txBody>
      </p:sp>
      <p:sp>
        <p:nvSpPr>
          <p:cNvPr id="44" name="object 44"/>
          <p:cNvSpPr/>
          <p:nvPr/>
        </p:nvSpPr>
        <p:spPr>
          <a:xfrm>
            <a:off x="2669285" y="4975859"/>
            <a:ext cx="341630" cy="342900"/>
          </a:xfrm>
          <a:custGeom>
            <a:avLst/>
            <a:gdLst/>
            <a:ahLst/>
            <a:cxnLst/>
            <a:rect l="l" t="t" r="r" b="b"/>
            <a:pathLst>
              <a:path w="341630" h="342900">
                <a:moveTo>
                  <a:pt x="0" y="342899"/>
                </a:moveTo>
                <a:lnTo>
                  <a:pt x="341375" y="342899"/>
                </a:lnTo>
                <a:lnTo>
                  <a:pt x="341375" y="0"/>
                </a:lnTo>
                <a:lnTo>
                  <a:pt x="0" y="0"/>
                </a:lnTo>
                <a:lnTo>
                  <a:pt x="0" y="342899"/>
                </a:lnTo>
                <a:close/>
              </a:path>
            </a:pathLst>
          </a:custGeom>
          <a:solidFill>
            <a:srgbClr val="7195B0"/>
          </a:solidFill>
        </p:spPr>
        <p:txBody>
          <a:bodyPr wrap="square" lIns="0" tIns="0" rIns="0" bIns="0" rtlCol="0"/>
          <a:lstStyle/>
          <a:p>
            <a:endParaRPr/>
          </a:p>
        </p:txBody>
      </p:sp>
      <p:sp>
        <p:nvSpPr>
          <p:cNvPr id="45" name="object 45"/>
          <p:cNvSpPr/>
          <p:nvPr/>
        </p:nvSpPr>
        <p:spPr>
          <a:xfrm>
            <a:off x="2669285" y="4975859"/>
            <a:ext cx="341630" cy="342900"/>
          </a:xfrm>
          <a:custGeom>
            <a:avLst/>
            <a:gdLst/>
            <a:ahLst/>
            <a:cxnLst/>
            <a:rect l="l" t="t" r="r" b="b"/>
            <a:pathLst>
              <a:path w="341630"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46" name="object 46"/>
          <p:cNvSpPr/>
          <p:nvPr/>
        </p:nvSpPr>
        <p:spPr>
          <a:xfrm>
            <a:off x="3567684"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47" name="object 47"/>
          <p:cNvSpPr/>
          <p:nvPr/>
        </p:nvSpPr>
        <p:spPr>
          <a:xfrm>
            <a:off x="3567684"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48" name="object 48"/>
          <p:cNvSpPr/>
          <p:nvPr/>
        </p:nvSpPr>
        <p:spPr>
          <a:xfrm>
            <a:off x="356844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solidFill>
            <a:srgbClr val="7195B0"/>
          </a:solidFill>
        </p:spPr>
        <p:txBody>
          <a:bodyPr wrap="square" lIns="0" tIns="0" rIns="0" bIns="0" rtlCol="0"/>
          <a:lstStyle/>
          <a:p>
            <a:endParaRPr/>
          </a:p>
        </p:txBody>
      </p:sp>
      <p:sp>
        <p:nvSpPr>
          <p:cNvPr id="49" name="object 49"/>
          <p:cNvSpPr/>
          <p:nvPr/>
        </p:nvSpPr>
        <p:spPr>
          <a:xfrm>
            <a:off x="356844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50" name="object 50"/>
          <p:cNvSpPr/>
          <p:nvPr/>
        </p:nvSpPr>
        <p:spPr>
          <a:xfrm>
            <a:off x="4017264"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51" name="object 51"/>
          <p:cNvSpPr/>
          <p:nvPr/>
        </p:nvSpPr>
        <p:spPr>
          <a:xfrm>
            <a:off x="4017264"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52" name="object 52"/>
          <p:cNvSpPr/>
          <p:nvPr/>
        </p:nvSpPr>
        <p:spPr>
          <a:xfrm>
            <a:off x="401802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solidFill>
            <a:srgbClr val="7195B0"/>
          </a:solidFill>
        </p:spPr>
        <p:txBody>
          <a:bodyPr wrap="square" lIns="0" tIns="0" rIns="0" bIns="0" rtlCol="0"/>
          <a:lstStyle/>
          <a:p>
            <a:endParaRPr/>
          </a:p>
        </p:txBody>
      </p:sp>
      <p:sp>
        <p:nvSpPr>
          <p:cNvPr id="53" name="object 53"/>
          <p:cNvSpPr/>
          <p:nvPr/>
        </p:nvSpPr>
        <p:spPr>
          <a:xfrm>
            <a:off x="401802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54" name="object 54"/>
          <p:cNvSpPr/>
          <p:nvPr/>
        </p:nvSpPr>
        <p:spPr>
          <a:xfrm>
            <a:off x="4468367" y="3669029"/>
            <a:ext cx="341630" cy="342900"/>
          </a:xfrm>
          <a:custGeom>
            <a:avLst/>
            <a:gdLst/>
            <a:ahLst/>
            <a:cxnLst/>
            <a:rect l="l" t="t" r="r" b="b"/>
            <a:pathLst>
              <a:path w="341629" h="342900">
                <a:moveTo>
                  <a:pt x="0" y="342900"/>
                </a:moveTo>
                <a:lnTo>
                  <a:pt x="341375" y="342900"/>
                </a:lnTo>
                <a:lnTo>
                  <a:pt x="341375" y="0"/>
                </a:lnTo>
                <a:lnTo>
                  <a:pt x="0" y="0"/>
                </a:lnTo>
                <a:lnTo>
                  <a:pt x="0" y="342900"/>
                </a:lnTo>
                <a:close/>
              </a:path>
            </a:pathLst>
          </a:custGeom>
          <a:solidFill>
            <a:srgbClr val="7195B0"/>
          </a:solidFill>
        </p:spPr>
        <p:txBody>
          <a:bodyPr wrap="square" lIns="0" tIns="0" rIns="0" bIns="0" rtlCol="0"/>
          <a:lstStyle/>
          <a:p>
            <a:endParaRPr/>
          </a:p>
        </p:txBody>
      </p:sp>
      <p:sp>
        <p:nvSpPr>
          <p:cNvPr id="55" name="object 55"/>
          <p:cNvSpPr/>
          <p:nvPr/>
        </p:nvSpPr>
        <p:spPr>
          <a:xfrm>
            <a:off x="4468367" y="4464558"/>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solidFill>
            <a:srgbClr val="7195B0"/>
          </a:solidFill>
        </p:spPr>
        <p:txBody>
          <a:bodyPr wrap="square" lIns="0" tIns="0" rIns="0" bIns="0" rtlCol="0"/>
          <a:lstStyle/>
          <a:p>
            <a:endParaRPr/>
          </a:p>
        </p:txBody>
      </p:sp>
      <p:sp>
        <p:nvSpPr>
          <p:cNvPr id="56" name="object 56"/>
          <p:cNvSpPr/>
          <p:nvPr/>
        </p:nvSpPr>
        <p:spPr>
          <a:xfrm>
            <a:off x="446912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solidFill>
            <a:srgbClr val="7195B0"/>
          </a:solidFill>
        </p:spPr>
        <p:txBody>
          <a:bodyPr wrap="square" lIns="0" tIns="0" rIns="0" bIns="0" rtlCol="0"/>
          <a:lstStyle/>
          <a:p>
            <a:endParaRPr/>
          </a:p>
        </p:txBody>
      </p:sp>
      <p:sp>
        <p:nvSpPr>
          <p:cNvPr id="57" name="object 57"/>
          <p:cNvSpPr/>
          <p:nvPr/>
        </p:nvSpPr>
        <p:spPr>
          <a:xfrm>
            <a:off x="446912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58" name="object 58"/>
          <p:cNvSpPr/>
          <p:nvPr/>
        </p:nvSpPr>
        <p:spPr>
          <a:xfrm>
            <a:off x="5367528" y="3669029"/>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59" name="object 59"/>
          <p:cNvSpPr/>
          <p:nvPr/>
        </p:nvSpPr>
        <p:spPr>
          <a:xfrm>
            <a:off x="5367528"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60" name="object 60"/>
          <p:cNvSpPr/>
          <p:nvPr/>
        </p:nvSpPr>
        <p:spPr>
          <a:xfrm>
            <a:off x="5367528"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61" name="object 61"/>
          <p:cNvSpPr/>
          <p:nvPr/>
        </p:nvSpPr>
        <p:spPr>
          <a:xfrm>
            <a:off x="5368290"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solidFill>
            <a:srgbClr val="7195B0"/>
          </a:solidFill>
        </p:spPr>
        <p:txBody>
          <a:bodyPr wrap="square" lIns="0" tIns="0" rIns="0" bIns="0" rtlCol="0"/>
          <a:lstStyle/>
          <a:p>
            <a:endParaRPr/>
          </a:p>
        </p:txBody>
      </p:sp>
      <p:sp>
        <p:nvSpPr>
          <p:cNvPr id="62" name="object 62"/>
          <p:cNvSpPr/>
          <p:nvPr/>
        </p:nvSpPr>
        <p:spPr>
          <a:xfrm>
            <a:off x="5368290"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63" name="object 63"/>
          <p:cNvSpPr/>
          <p:nvPr/>
        </p:nvSpPr>
        <p:spPr>
          <a:xfrm>
            <a:off x="5817108"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64" name="object 64"/>
          <p:cNvSpPr/>
          <p:nvPr/>
        </p:nvSpPr>
        <p:spPr>
          <a:xfrm>
            <a:off x="6268211" y="4464558"/>
            <a:ext cx="341630" cy="341630"/>
          </a:xfrm>
          <a:custGeom>
            <a:avLst/>
            <a:gdLst/>
            <a:ahLst/>
            <a:cxnLst/>
            <a:rect l="l" t="t" r="r" b="b"/>
            <a:pathLst>
              <a:path w="341629" h="341629">
                <a:moveTo>
                  <a:pt x="0" y="341375"/>
                </a:moveTo>
                <a:lnTo>
                  <a:pt x="341376" y="341375"/>
                </a:lnTo>
                <a:lnTo>
                  <a:pt x="341376" y="0"/>
                </a:lnTo>
                <a:lnTo>
                  <a:pt x="0" y="0"/>
                </a:lnTo>
                <a:lnTo>
                  <a:pt x="0" y="341375"/>
                </a:lnTo>
                <a:close/>
              </a:path>
            </a:pathLst>
          </a:custGeom>
          <a:solidFill>
            <a:srgbClr val="7195B0"/>
          </a:solidFill>
        </p:spPr>
        <p:txBody>
          <a:bodyPr wrap="square" lIns="0" tIns="0" rIns="0" bIns="0" rtlCol="0"/>
          <a:lstStyle/>
          <a:p>
            <a:endParaRPr/>
          </a:p>
        </p:txBody>
      </p:sp>
      <p:sp>
        <p:nvSpPr>
          <p:cNvPr id="65" name="object 65"/>
          <p:cNvSpPr/>
          <p:nvPr/>
        </p:nvSpPr>
        <p:spPr>
          <a:xfrm>
            <a:off x="7167371"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66" name="object 66"/>
          <p:cNvSpPr/>
          <p:nvPr/>
        </p:nvSpPr>
        <p:spPr>
          <a:xfrm>
            <a:off x="7616952" y="3669029"/>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67" name="object 67"/>
          <p:cNvSpPr/>
          <p:nvPr/>
        </p:nvSpPr>
        <p:spPr>
          <a:xfrm>
            <a:off x="7616952" y="4066794"/>
            <a:ext cx="342900" cy="342900"/>
          </a:xfrm>
          <a:custGeom>
            <a:avLst/>
            <a:gdLst/>
            <a:ahLst/>
            <a:cxnLst/>
            <a:rect l="l" t="t" r="r" b="b"/>
            <a:pathLst>
              <a:path w="342900" h="342900">
                <a:moveTo>
                  <a:pt x="0" y="342900"/>
                </a:moveTo>
                <a:lnTo>
                  <a:pt x="342900" y="342900"/>
                </a:lnTo>
                <a:lnTo>
                  <a:pt x="342900" y="0"/>
                </a:lnTo>
                <a:lnTo>
                  <a:pt x="0" y="0"/>
                </a:lnTo>
                <a:lnTo>
                  <a:pt x="0" y="342900"/>
                </a:lnTo>
                <a:close/>
              </a:path>
            </a:pathLst>
          </a:custGeom>
          <a:solidFill>
            <a:srgbClr val="7195B0"/>
          </a:solidFill>
        </p:spPr>
        <p:txBody>
          <a:bodyPr wrap="square" lIns="0" tIns="0" rIns="0" bIns="0" rtlCol="0"/>
          <a:lstStyle/>
          <a:p>
            <a:endParaRPr/>
          </a:p>
        </p:txBody>
      </p:sp>
      <p:sp>
        <p:nvSpPr>
          <p:cNvPr id="68" name="object 68"/>
          <p:cNvSpPr/>
          <p:nvPr/>
        </p:nvSpPr>
        <p:spPr>
          <a:xfrm>
            <a:off x="7616952" y="4464558"/>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solidFill>
            <a:srgbClr val="7195B0"/>
          </a:solidFill>
        </p:spPr>
        <p:txBody>
          <a:bodyPr wrap="square" lIns="0" tIns="0" rIns="0" bIns="0" rtlCol="0"/>
          <a:lstStyle/>
          <a:p>
            <a:endParaRPr/>
          </a:p>
        </p:txBody>
      </p:sp>
      <p:sp>
        <p:nvSpPr>
          <p:cNvPr id="69" name="object 69"/>
          <p:cNvSpPr/>
          <p:nvPr/>
        </p:nvSpPr>
        <p:spPr>
          <a:xfrm>
            <a:off x="7617714"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solidFill>
            <a:srgbClr val="7195B0"/>
          </a:solidFill>
        </p:spPr>
        <p:txBody>
          <a:bodyPr wrap="square" lIns="0" tIns="0" rIns="0" bIns="0" rtlCol="0"/>
          <a:lstStyle/>
          <a:p>
            <a:endParaRPr/>
          </a:p>
        </p:txBody>
      </p:sp>
      <p:sp>
        <p:nvSpPr>
          <p:cNvPr id="70" name="object 70"/>
          <p:cNvSpPr/>
          <p:nvPr/>
        </p:nvSpPr>
        <p:spPr>
          <a:xfrm>
            <a:off x="7617714"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71" name="object 71"/>
          <p:cNvSpPr txBox="1"/>
          <p:nvPr/>
        </p:nvSpPr>
        <p:spPr>
          <a:xfrm>
            <a:off x="634390" y="4094987"/>
            <a:ext cx="1259840" cy="756920"/>
          </a:xfrm>
          <a:prstGeom prst="rect">
            <a:avLst/>
          </a:prstGeom>
        </p:spPr>
        <p:txBody>
          <a:bodyPr vert="horz" wrap="square" lIns="0" tIns="12065" rIns="0" bIns="0" rtlCol="0">
            <a:spAutoFit/>
          </a:bodyPr>
          <a:lstStyle/>
          <a:p>
            <a:pPr marL="12700" marR="5080" algn="ctr">
              <a:spcBef>
                <a:spcPts val="95"/>
              </a:spcBef>
            </a:pPr>
            <a:r>
              <a:rPr sz="1600" b="1" spc="5" dirty="0">
                <a:solidFill>
                  <a:srgbClr val="344B5E"/>
                </a:solidFill>
                <a:latin typeface="Trebuchet MS"/>
                <a:cs typeface="Trebuchet MS"/>
              </a:rPr>
              <a:t>Vote </a:t>
            </a:r>
            <a:r>
              <a:rPr sz="1600" b="1" dirty="0">
                <a:solidFill>
                  <a:srgbClr val="344B5E"/>
                </a:solidFill>
                <a:latin typeface="Trebuchet MS"/>
                <a:cs typeface="Trebuchet MS"/>
              </a:rPr>
              <a:t>to</a:t>
            </a:r>
            <a:r>
              <a:rPr sz="1600" b="1" spc="-275" dirty="0">
                <a:solidFill>
                  <a:srgbClr val="344B5E"/>
                </a:solidFill>
                <a:latin typeface="Trebuchet MS"/>
                <a:cs typeface="Trebuchet MS"/>
              </a:rPr>
              <a:t> </a:t>
            </a:r>
            <a:r>
              <a:rPr sz="1600" b="1" dirty="0">
                <a:solidFill>
                  <a:srgbClr val="344B5E"/>
                </a:solidFill>
                <a:latin typeface="Trebuchet MS"/>
                <a:cs typeface="Trebuchet MS"/>
              </a:rPr>
              <a:t>Form  </a:t>
            </a:r>
            <a:r>
              <a:rPr sz="1600" b="1" spc="-5" dirty="0">
                <a:solidFill>
                  <a:srgbClr val="344B5E"/>
                </a:solidFill>
                <a:latin typeface="Trebuchet MS"/>
                <a:cs typeface="Trebuchet MS"/>
              </a:rPr>
              <a:t>a </a:t>
            </a:r>
            <a:r>
              <a:rPr sz="1600" b="1" spc="40" dirty="0">
                <a:solidFill>
                  <a:srgbClr val="344B5E"/>
                </a:solidFill>
                <a:latin typeface="Trebuchet MS"/>
                <a:cs typeface="Trebuchet MS"/>
              </a:rPr>
              <a:t>Single  </a:t>
            </a:r>
            <a:r>
              <a:rPr sz="1600" b="1" dirty="0">
                <a:solidFill>
                  <a:srgbClr val="344B5E"/>
                </a:solidFill>
                <a:latin typeface="Trebuchet MS"/>
                <a:cs typeface="Trebuchet MS"/>
              </a:rPr>
              <a:t>Classifier</a:t>
            </a:r>
            <a:endParaRPr sz="1600">
              <a:latin typeface="Trebuchet MS"/>
              <a:cs typeface="Trebuchet MS"/>
            </a:endParaRPr>
          </a:p>
        </p:txBody>
      </p:sp>
      <p:sp>
        <p:nvSpPr>
          <p:cNvPr id="72" name="object 72"/>
          <p:cNvSpPr/>
          <p:nvPr/>
        </p:nvSpPr>
        <p:spPr>
          <a:xfrm>
            <a:off x="3188207" y="2096261"/>
            <a:ext cx="4648200" cy="1403604"/>
          </a:xfrm>
          <a:prstGeom prst="rect">
            <a:avLst/>
          </a:prstGeom>
          <a:blipFill>
            <a:blip r:embed="rId2" cstate="print"/>
            <a:stretch>
              <a:fillRect/>
            </a:stretch>
          </a:blipFill>
        </p:spPr>
        <p:txBody>
          <a:bodyPr wrap="square" lIns="0" tIns="0" rIns="0" bIns="0" rtlCol="0"/>
          <a:lstStyle/>
          <a:p>
            <a:endParaRPr/>
          </a:p>
        </p:txBody>
      </p:sp>
      <p:sp>
        <p:nvSpPr>
          <p:cNvPr id="75" name="标题 74">
            <a:extLst>
              <a:ext uri="{FF2B5EF4-FFF2-40B4-BE49-F238E27FC236}">
                <a16:creationId xmlns:a16="http://schemas.microsoft.com/office/drawing/2014/main" id="{79B7B723-01EA-4052-ACB2-304A36E45CF6}"/>
              </a:ext>
            </a:extLst>
          </p:cNvPr>
          <p:cNvSpPr>
            <a:spLocks noGrp="1"/>
          </p:cNvSpPr>
          <p:nvPr>
            <p:ph type="title"/>
          </p:nvPr>
        </p:nvSpPr>
        <p:spPr>
          <a:xfrm>
            <a:off x="457200" y="44624"/>
            <a:ext cx="8229600" cy="1143000"/>
          </a:xfrm>
        </p:spPr>
        <p:txBody>
          <a:bodyPr/>
          <a:lstStyle/>
          <a:p>
            <a:r>
              <a:rPr lang="zh-CN" altLang="en-US" dirty="0"/>
              <a:t>聚集结果</a:t>
            </a:r>
          </a:p>
        </p:txBody>
      </p:sp>
      <p:sp>
        <p:nvSpPr>
          <p:cNvPr id="76" name="object 3">
            <a:extLst>
              <a:ext uri="{FF2B5EF4-FFF2-40B4-BE49-F238E27FC236}">
                <a16:creationId xmlns:a16="http://schemas.microsoft.com/office/drawing/2014/main" id="{678D3912-6AB7-4742-9BF6-55C2F928A2CD}"/>
              </a:ext>
            </a:extLst>
          </p:cNvPr>
          <p:cNvSpPr txBox="1"/>
          <p:nvPr/>
        </p:nvSpPr>
        <p:spPr>
          <a:xfrm>
            <a:off x="404937" y="1373826"/>
            <a:ext cx="8487543" cy="382156"/>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400" b="1" dirty="0">
                <a:latin typeface="Trebuchet MS"/>
                <a:cs typeface="Trebuchet MS"/>
              </a:rPr>
              <a:t>多棵树的结果通过</a:t>
            </a:r>
            <a:r>
              <a:rPr lang="zh-CN" altLang="en-US" sz="2400" b="1" dirty="0">
                <a:solidFill>
                  <a:srgbClr val="FF0000"/>
                </a:solidFill>
                <a:latin typeface="Trebuchet MS"/>
                <a:cs typeface="Trebuchet MS"/>
              </a:rPr>
              <a:t>投票</a:t>
            </a:r>
            <a:r>
              <a:rPr lang="zh-CN" altLang="en-US" sz="2400" b="1" dirty="0">
                <a:latin typeface="Trebuchet MS"/>
                <a:cs typeface="Trebuchet MS"/>
              </a:rPr>
              <a:t>或者取</a:t>
            </a:r>
            <a:r>
              <a:rPr lang="zh-CN" altLang="en-US" sz="2400" b="1" dirty="0">
                <a:solidFill>
                  <a:srgbClr val="FF0000"/>
                </a:solidFill>
                <a:latin typeface="Trebuchet MS"/>
                <a:cs typeface="Trebuchet MS"/>
              </a:rPr>
              <a:t>平均</a:t>
            </a:r>
            <a:r>
              <a:rPr lang="zh-CN" altLang="en-US" sz="2400" b="1" dirty="0">
                <a:latin typeface="Trebuchet MS"/>
                <a:cs typeface="Trebuchet MS"/>
              </a:rPr>
              <a:t>得到每个样例点的最终结果</a:t>
            </a:r>
            <a:endParaRPr sz="2400" dirty="0">
              <a:latin typeface="Trebuchet MS"/>
              <a:cs typeface="Trebuchet MS"/>
            </a:endParaRPr>
          </a:p>
        </p:txBody>
      </p:sp>
    </p:spTree>
    <p:extLst>
      <p:ext uri="{BB962C8B-B14F-4D97-AF65-F5344CB8AC3E}">
        <p14:creationId xmlns:p14="http://schemas.microsoft.com/office/powerpoint/2010/main" val="326019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14550" y="3564635"/>
            <a:ext cx="5943600" cy="1828800"/>
          </a:xfrm>
          <a:custGeom>
            <a:avLst/>
            <a:gdLst/>
            <a:ahLst/>
            <a:cxnLst/>
            <a:rect l="l" t="t" r="r" b="b"/>
            <a:pathLst>
              <a:path w="5943600" h="1828800">
                <a:moveTo>
                  <a:pt x="0" y="1828800"/>
                </a:moveTo>
                <a:lnTo>
                  <a:pt x="5943600" y="1828800"/>
                </a:lnTo>
                <a:lnTo>
                  <a:pt x="5943600" y="0"/>
                </a:lnTo>
                <a:lnTo>
                  <a:pt x="0" y="0"/>
                </a:lnTo>
                <a:lnTo>
                  <a:pt x="0" y="1828800"/>
                </a:lnTo>
                <a:close/>
              </a:path>
            </a:pathLst>
          </a:custGeom>
          <a:ln w="25908">
            <a:solidFill>
              <a:srgbClr val="000000"/>
            </a:solidFill>
          </a:ln>
        </p:spPr>
        <p:txBody>
          <a:bodyPr wrap="square" lIns="0" tIns="0" rIns="0" bIns="0" rtlCol="0"/>
          <a:lstStyle/>
          <a:p>
            <a:endParaRPr/>
          </a:p>
        </p:txBody>
      </p:sp>
      <p:sp>
        <p:nvSpPr>
          <p:cNvPr id="4" name="object 4"/>
          <p:cNvSpPr/>
          <p:nvPr/>
        </p:nvSpPr>
        <p:spPr>
          <a:xfrm>
            <a:off x="2218182"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5" name="object 5"/>
          <p:cNvSpPr/>
          <p:nvPr/>
        </p:nvSpPr>
        <p:spPr>
          <a:xfrm>
            <a:off x="3118866" y="4975859"/>
            <a:ext cx="341630" cy="342900"/>
          </a:xfrm>
          <a:custGeom>
            <a:avLst/>
            <a:gdLst/>
            <a:ahLst/>
            <a:cxnLst/>
            <a:rect l="l" t="t" r="r" b="b"/>
            <a:pathLst>
              <a:path w="341629" h="342900">
                <a:moveTo>
                  <a:pt x="0" y="342899"/>
                </a:moveTo>
                <a:lnTo>
                  <a:pt x="341376" y="342899"/>
                </a:lnTo>
                <a:lnTo>
                  <a:pt x="341376" y="0"/>
                </a:lnTo>
                <a:lnTo>
                  <a:pt x="0" y="0"/>
                </a:lnTo>
                <a:lnTo>
                  <a:pt x="0" y="342899"/>
                </a:lnTo>
                <a:close/>
              </a:path>
            </a:pathLst>
          </a:custGeom>
          <a:ln w="25908">
            <a:solidFill>
              <a:srgbClr val="344B5E"/>
            </a:solidFill>
          </a:ln>
        </p:spPr>
        <p:txBody>
          <a:bodyPr wrap="square" lIns="0" tIns="0" rIns="0" bIns="0" rtlCol="0"/>
          <a:lstStyle/>
          <a:p>
            <a:endParaRPr/>
          </a:p>
        </p:txBody>
      </p:sp>
      <p:sp>
        <p:nvSpPr>
          <p:cNvPr id="6" name="object 6"/>
          <p:cNvSpPr/>
          <p:nvPr/>
        </p:nvSpPr>
        <p:spPr>
          <a:xfrm>
            <a:off x="491870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7" name="object 7"/>
          <p:cNvSpPr/>
          <p:nvPr/>
        </p:nvSpPr>
        <p:spPr>
          <a:xfrm>
            <a:off x="5817870" y="4975859"/>
            <a:ext cx="342900" cy="341630"/>
          </a:xfrm>
          <a:custGeom>
            <a:avLst/>
            <a:gdLst/>
            <a:ahLst/>
            <a:cxnLst/>
            <a:rect l="l" t="t" r="r" b="b"/>
            <a:pathLst>
              <a:path w="342900" h="341629">
                <a:moveTo>
                  <a:pt x="0" y="341375"/>
                </a:moveTo>
                <a:lnTo>
                  <a:pt x="342900" y="341375"/>
                </a:lnTo>
                <a:lnTo>
                  <a:pt x="342900" y="0"/>
                </a:lnTo>
                <a:lnTo>
                  <a:pt x="0" y="0"/>
                </a:lnTo>
                <a:lnTo>
                  <a:pt x="0" y="341375"/>
                </a:lnTo>
                <a:close/>
              </a:path>
            </a:pathLst>
          </a:custGeom>
          <a:ln w="25908">
            <a:solidFill>
              <a:srgbClr val="344B5E"/>
            </a:solidFill>
          </a:ln>
        </p:spPr>
        <p:txBody>
          <a:bodyPr wrap="square" lIns="0" tIns="0" rIns="0" bIns="0" rtlCol="0"/>
          <a:lstStyle/>
          <a:p>
            <a:endParaRPr/>
          </a:p>
        </p:txBody>
      </p:sp>
      <p:sp>
        <p:nvSpPr>
          <p:cNvPr id="8" name="object 8"/>
          <p:cNvSpPr/>
          <p:nvPr/>
        </p:nvSpPr>
        <p:spPr>
          <a:xfrm>
            <a:off x="6268973" y="4975859"/>
            <a:ext cx="341630" cy="341630"/>
          </a:xfrm>
          <a:custGeom>
            <a:avLst/>
            <a:gdLst/>
            <a:ahLst/>
            <a:cxnLst/>
            <a:rect l="l" t="t" r="r" b="b"/>
            <a:pathLst>
              <a:path w="341629" h="341629">
                <a:moveTo>
                  <a:pt x="0" y="341375"/>
                </a:moveTo>
                <a:lnTo>
                  <a:pt x="341375" y="341375"/>
                </a:lnTo>
                <a:lnTo>
                  <a:pt x="341375" y="0"/>
                </a:lnTo>
                <a:lnTo>
                  <a:pt x="0" y="0"/>
                </a:lnTo>
                <a:lnTo>
                  <a:pt x="0" y="341375"/>
                </a:lnTo>
                <a:close/>
              </a:path>
            </a:pathLst>
          </a:custGeom>
          <a:ln w="25908">
            <a:solidFill>
              <a:srgbClr val="344B5E"/>
            </a:solidFill>
          </a:ln>
        </p:spPr>
        <p:txBody>
          <a:bodyPr wrap="square" lIns="0" tIns="0" rIns="0" bIns="0" rtlCol="0"/>
          <a:lstStyle/>
          <a:p>
            <a:endParaRPr/>
          </a:p>
        </p:txBody>
      </p:sp>
      <p:sp>
        <p:nvSpPr>
          <p:cNvPr id="9" name="object 9"/>
          <p:cNvSpPr/>
          <p:nvPr/>
        </p:nvSpPr>
        <p:spPr>
          <a:xfrm>
            <a:off x="6718554"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0" name="object 10"/>
          <p:cNvSpPr/>
          <p:nvPr/>
        </p:nvSpPr>
        <p:spPr>
          <a:xfrm>
            <a:off x="7168133"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1" name="object 11"/>
          <p:cNvSpPr/>
          <p:nvPr/>
        </p:nvSpPr>
        <p:spPr>
          <a:xfrm>
            <a:off x="2669285" y="4975859"/>
            <a:ext cx="341630" cy="342900"/>
          </a:xfrm>
          <a:custGeom>
            <a:avLst/>
            <a:gdLst/>
            <a:ahLst/>
            <a:cxnLst/>
            <a:rect l="l" t="t" r="r" b="b"/>
            <a:pathLst>
              <a:path w="341630"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2" name="object 12"/>
          <p:cNvSpPr/>
          <p:nvPr/>
        </p:nvSpPr>
        <p:spPr>
          <a:xfrm>
            <a:off x="356844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3" name="object 13"/>
          <p:cNvSpPr/>
          <p:nvPr/>
        </p:nvSpPr>
        <p:spPr>
          <a:xfrm>
            <a:off x="4018026"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4" name="object 14"/>
          <p:cNvSpPr/>
          <p:nvPr/>
        </p:nvSpPr>
        <p:spPr>
          <a:xfrm>
            <a:off x="4469129" y="4975859"/>
            <a:ext cx="341630" cy="342900"/>
          </a:xfrm>
          <a:custGeom>
            <a:avLst/>
            <a:gdLst/>
            <a:ahLst/>
            <a:cxnLst/>
            <a:rect l="l" t="t" r="r" b="b"/>
            <a:pathLst>
              <a:path w="341629" h="342900">
                <a:moveTo>
                  <a:pt x="0" y="342899"/>
                </a:moveTo>
                <a:lnTo>
                  <a:pt x="341375" y="342899"/>
                </a:lnTo>
                <a:lnTo>
                  <a:pt x="341375" y="0"/>
                </a:lnTo>
                <a:lnTo>
                  <a:pt x="0" y="0"/>
                </a:lnTo>
                <a:lnTo>
                  <a:pt x="0" y="342899"/>
                </a:lnTo>
                <a:close/>
              </a:path>
            </a:pathLst>
          </a:custGeom>
          <a:ln w="25908">
            <a:solidFill>
              <a:srgbClr val="344B5E"/>
            </a:solidFill>
          </a:ln>
        </p:spPr>
        <p:txBody>
          <a:bodyPr wrap="square" lIns="0" tIns="0" rIns="0" bIns="0" rtlCol="0"/>
          <a:lstStyle/>
          <a:p>
            <a:endParaRPr/>
          </a:p>
        </p:txBody>
      </p:sp>
      <p:sp>
        <p:nvSpPr>
          <p:cNvPr id="15" name="object 15"/>
          <p:cNvSpPr/>
          <p:nvPr/>
        </p:nvSpPr>
        <p:spPr>
          <a:xfrm>
            <a:off x="5368290"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6" name="object 16"/>
          <p:cNvSpPr/>
          <p:nvPr/>
        </p:nvSpPr>
        <p:spPr>
          <a:xfrm>
            <a:off x="7617714" y="4975859"/>
            <a:ext cx="342900" cy="342900"/>
          </a:xfrm>
          <a:custGeom>
            <a:avLst/>
            <a:gdLst/>
            <a:ahLst/>
            <a:cxnLst/>
            <a:rect l="l" t="t" r="r" b="b"/>
            <a:pathLst>
              <a:path w="342900" h="342900">
                <a:moveTo>
                  <a:pt x="0" y="342899"/>
                </a:moveTo>
                <a:lnTo>
                  <a:pt x="342900" y="342899"/>
                </a:lnTo>
                <a:lnTo>
                  <a:pt x="342900" y="0"/>
                </a:lnTo>
                <a:lnTo>
                  <a:pt x="0" y="0"/>
                </a:lnTo>
                <a:lnTo>
                  <a:pt x="0" y="342899"/>
                </a:lnTo>
                <a:close/>
              </a:path>
            </a:pathLst>
          </a:custGeom>
          <a:ln w="25908">
            <a:solidFill>
              <a:srgbClr val="344B5E"/>
            </a:solidFill>
          </a:ln>
        </p:spPr>
        <p:txBody>
          <a:bodyPr wrap="square" lIns="0" tIns="0" rIns="0" bIns="0" rtlCol="0"/>
          <a:lstStyle/>
          <a:p>
            <a:endParaRPr/>
          </a:p>
        </p:txBody>
      </p:sp>
      <p:sp>
        <p:nvSpPr>
          <p:cNvPr id="17" name="object 17"/>
          <p:cNvSpPr txBox="1"/>
          <p:nvPr/>
        </p:nvSpPr>
        <p:spPr>
          <a:xfrm>
            <a:off x="647090" y="4108702"/>
            <a:ext cx="1234440" cy="749935"/>
          </a:xfrm>
          <a:prstGeom prst="rect">
            <a:avLst/>
          </a:prstGeom>
        </p:spPr>
        <p:txBody>
          <a:bodyPr vert="horz" wrap="square" lIns="0" tIns="6350" rIns="0" bIns="0" rtlCol="0">
            <a:spAutoFit/>
          </a:bodyPr>
          <a:lstStyle/>
          <a:p>
            <a:pPr algn="ctr">
              <a:lnSpc>
                <a:spcPts val="1920"/>
              </a:lnSpc>
              <a:spcBef>
                <a:spcPts val="50"/>
              </a:spcBef>
            </a:pPr>
            <a:r>
              <a:rPr sz="1600" b="1" spc="5" dirty="0">
                <a:solidFill>
                  <a:srgbClr val="344B5E"/>
                </a:solidFill>
                <a:latin typeface="Trebuchet MS"/>
                <a:cs typeface="Trebuchet MS"/>
              </a:rPr>
              <a:t>Vote</a:t>
            </a:r>
            <a:r>
              <a:rPr sz="1600" b="1" spc="-130" dirty="0">
                <a:solidFill>
                  <a:srgbClr val="344B5E"/>
                </a:solidFill>
                <a:latin typeface="Trebuchet MS"/>
                <a:cs typeface="Trebuchet MS"/>
              </a:rPr>
              <a:t> </a:t>
            </a:r>
            <a:r>
              <a:rPr sz="1600" b="1" dirty="0">
                <a:solidFill>
                  <a:srgbClr val="344B5E"/>
                </a:solidFill>
                <a:latin typeface="Trebuchet MS"/>
                <a:cs typeface="Trebuchet MS"/>
              </a:rPr>
              <a:t>to</a:t>
            </a:r>
            <a:r>
              <a:rPr sz="1600" b="1" spc="-145" dirty="0">
                <a:solidFill>
                  <a:srgbClr val="344B5E"/>
                </a:solidFill>
                <a:latin typeface="Trebuchet MS"/>
                <a:cs typeface="Trebuchet MS"/>
              </a:rPr>
              <a:t> </a:t>
            </a:r>
            <a:r>
              <a:rPr sz="1600" b="1" dirty="0">
                <a:solidFill>
                  <a:srgbClr val="344B5E"/>
                </a:solidFill>
                <a:latin typeface="Trebuchet MS"/>
                <a:cs typeface="Trebuchet MS"/>
              </a:rPr>
              <a:t>Form </a:t>
            </a:r>
            <a:r>
              <a:rPr sz="1600" b="1" spc="-5" dirty="0">
                <a:solidFill>
                  <a:srgbClr val="344B5E"/>
                </a:solidFill>
                <a:latin typeface="Trebuchet MS"/>
                <a:cs typeface="Trebuchet MS"/>
              </a:rPr>
              <a:t> a </a:t>
            </a:r>
            <a:r>
              <a:rPr sz="1600" b="1" spc="40" dirty="0">
                <a:solidFill>
                  <a:srgbClr val="344B5E"/>
                </a:solidFill>
                <a:latin typeface="Trebuchet MS"/>
                <a:cs typeface="Trebuchet MS"/>
              </a:rPr>
              <a:t>Single  </a:t>
            </a:r>
            <a:r>
              <a:rPr sz="1600" b="1" dirty="0">
                <a:solidFill>
                  <a:srgbClr val="344B5E"/>
                </a:solidFill>
                <a:latin typeface="Trebuchet MS"/>
                <a:cs typeface="Trebuchet MS"/>
              </a:rPr>
              <a:t>Classifier</a:t>
            </a:r>
            <a:endParaRPr sz="1600">
              <a:latin typeface="Trebuchet MS"/>
              <a:cs typeface="Trebuchet MS"/>
            </a:endParaRPr>
          </a:p>
        </p:txBody>
      </p:sp>
      <p:sp>
        <p:nvSpPr>
          <p:cNvPr id="18" name="object 18"/>
          <p:cNvSpPr/>
          <p:nvPr/>
        </p:nvSpPr>
        <p:spPr>
          <a:xfrm>
            <a:off x="3188207" y="2096261"/>
            <a:ext cx="4648200" cy="1403604"/>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457200" y="2039875"/>
            <a:ext cx="8229600" cy="3409315"/>
          </a:xfrm>
          <a:custGeom>
            <a:avLst/>
            <a:gdLst/>
            <a:ahLst/>
            <a:cxnLst/>
            <a:rect l="l" t="t" r="r" b="b"/>
            <a:pathLst>
              <a:path w="8229600" h="3409315">
                <a:moveTo>
                  <a:pt x="0" y="3409188"/>
                </a:moveTo>
                <a:lnTo>
                  <a:pt x="8229600" y="3409188"/>
                </a:lnTo>
                <a:lnTo>
                  <a:pt x="8229600" y="0"/>
                </a:lnTo>
                <a:lnTo>
                  <a:pt x="0" y="0"/>
                </a:lnTo>
                <a:lnTo>
                  <a:pt x="0" y="3409188"/>
                </a:lnTo>
                <a:close/>
              </a:path>
            </a:pathLst>
          </a:custGeom>
          <a:solidFill>
            <a:srgbClr val="E0EBEB">
              <a:alpha val="59999"/>
            </a:srgbClr>
          </a:solidFill>
        </p:spPr>
        <p:txBody>
          <a:bodyPr wrap="square" lIns="0" tIns="0" rIns="0" bIns="0" rtlCol="0"/>
          <a:lstStyle/>
          <a:p>
            <a:endParaRPr/>
          </a:p>
        </p:txBody>
      </p:sp>
      <p:sp>
        <p:nvSpPr>
          <p:cNvPr id="20" name="object 20"/>
          <p:cNvSpPr txBox="1"/>
          <p:nvPr/>
        </p:nvSpPr>
        <p:spPr>
          <a:xfrm>
            <a:off x="1051356" y="3424682"/>
            <a:ext cx="7040880" cy="574040"/>
          </a:xfrm>
          <a:prstGeom prst="rect">
            <a:avLst/>
          </a:prstGeom>
        </p:spPr>
        <p:txBody>
          <a:bodyPr vert="horz" wrap="square" lIns="0" tIns="12700" rIns="0" bIns="0" rtlCol="0">
            <a:spAutoFit/>
          </a:bodyPr>
          <a:lstStyle/>
          <a:p>
            <a:pPr marL="12700">
              <a:spcBef>
                <a:spcPts val="100"/>
              </a:spcBef>
            </a:pPr>
            <a:r>
              <a:rPr sz="3600" b="1" spc="114" dirty="0">
                <a:solidFill>
                  <a:srgbClr val="344B5E"/>
                </a:solidFill>
                <a:latin typeface="Trebuchet MS"/>
                <a:cs typeface="Trebuchet MS"/>
              </a:rPr>
              <a:t>Bagging </a:t>
            </a:r>
            <a:r>
              <a:rPr sz="3600" b="1" spc="25" dirty="0">
                <a:solidFill>
                  <a:srgbClr val="344B5E"/>
                </a:solidFill>
                <a:latin typeface="Trebuchet MS"/>
                <a:cs typeface="Trebuchet MS"/>
              </a:rPr>
              <a:t>= </a:t>
            </a:r>
            <a:r>
              <a:rPr sz="3600" b="1" spc="40" dirty="0">
                <a:solidFill>
                  <a:srgbClr val="344B5E"/>
                </a:solidFill>
                <a:latin typeface="Trebuchet MS"/>
                <a:cs typeface="Trebuchet MS"/>
              </a:rPr>
              <a:t>Bootstrap</a:t>
            </a:r>
            <a:r>
              <a:rPr sz="3600" b="1" spc="-800" dirty="0">
                <a:solidFill>
                  <a:srgbClr val="344B5E"/>
                </a:solidFill>
                <a:latin typeface="Trebuchet MS"/>
                <a:cs typeface="Trebuchet MS"/>
              </a:rPr>
              <a:t> </a:t>
            </a:r>
            <a:r>
              <a:rPr sz="3600" b="1" spc="65" dirty="0">
                <a:solidFill>
                  <a:srgbClr val="344B5E"/>
                </a:solidFill>
                <a:latin typeface="Trebuchet MS"/>
                <a:cs typeface="Trebuchet MS"/>
              </a:rPr>
              <a:t>Aggregating</a:t>
            </a:r>
            <a:endParaRPr sz="3600" dirty="0">
              <a:latin typeface="Trebuchet MS"/>
              <a:cs typeface="Trebuchet MS"/>
            </a:endParaRPr>
          </a:p>
        </p:txBody>
      </p:sp>
      <p:sp>
        <p:nvSpPr>
          <p:cNvPr id="23" name="标题 22">
            <a:extLst>
              <a:ext uri="{FF2B5EF4-FFF2-40B4-BE49-F238E27FC236}">
                <a16:creationId xmlns:a16="http://schemas.microsoft.com/office/drawing/2014/main" id="{D14EAC04-DDA8-48DD-9950-AA8CB8523508}"/>
              </a:ext>
            </a:extLst>
          </p:cNvPr>
          <p:cNvSpPr>
            <a:spLocks noGrp="1"/>
          </p:cNvSpPr>
          <p:nvPr>
            <p:ph type="title"/>
          </p:nvPr>
        </p:nvSpPr>
        <p:spPr>
          <a:xfrm>
            <a:off x="457200" y="44624"/>
            <a:ext cx="8229600" cy="1143000"/>
          </a:xfrm>
        </p:spPr>
        <p:txBody>
          <a:bodyPr/>
          <a:lstStyle/>
          <a:p>
            <a:r>
              <a:rPr lang="zh-CN" altLang="en-US" dirty="0"/>
              <a:t>聚集结果</a:t>
            </a:r>
          </a:p>
        </p:txBody>
      </p:sp>
      <p:sp>
        <p:nvSpPr>
          <p:cNvPr id="24" name="object 3">
            <a:extLst>
              <a:ext uri="{FF2B5EF4-FFF2-40B4-BE49-F238E27FC236}">
                <a16:creationId xmlns:a16="http://schemas.microsoft.com/office/drawing/2014/main" id="{5CFD37C8-57C8-43E2-BA89-E714D9D0E273}"/>
              </a:ext>
            </a:extLst>
          </p:cNvPr>
          <p:cNvSpPr txBox="1"/>
          <p:nvPr/>
        </p:nvSpPr>
        <p:spPr>
          <a:xfrm>
            <a:off x="404937" y="1373826"/>
            <a:ext cx="8559551" cy="382156"/>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400" b="1" dirty="0">
                <a:latin typeface="Trebuchet MS"/>
                <a:cs typeface="Trebuchet MS"/>
              </a:rPr>
              <a:t>多棵树的结果通过</a:t>
            </a:r>
            <a:r>
              <a:rPr lang="zh-CN" altLang="en-US" sz="2400" b="1" dirty="0">
                <a:solidFill>
                  <a:srgbClr val="FF0000"/>
                </a:solidFill>
                <a:latin typeface="Trebuchet MS"/>
                <a:cs typeface="Trebuchet MS"/>
              </a:rPr>
              <a:t>投票</a:t>
            </a:r>
            <a:r>
              <a:rPr lang="zh-CN" altLang="en-US" sz="2400" b="1" dirty="0">
                <a:latin typeface="Trebuchet MS"/>
                <a:cs typeface="Trebuchet MS"/>
              </a:rPr>
              <a:t>或者取</a:t>
            </a:r>
            <a:r>
              <a:rPr lang="zh-CN" altLang="en-US" sz="2400" b="1" dirty="0">
                <a:solidFill>
                  <a:srgbClr val="FF0000"/>
                </a:solidFill>
                <a:latin typeface="Trebuchet MS"/>
                <a:cs typeface="Trebuchet MS"/>
              </a:rPr>
              <a:t>平均</a:t>
            </a:r>
            <a:r>
              <a:rPr lang="zh-CN" altLang="en-US" sz="2400" b="1" dirty="0">
                <a:latin typeface="Trebuchet MS"/>
                <a:cs typeface="Trebuchet MS"/>
              </a:rPr>
              <a:t>得到每个样例点的最终结果</a:t>
            </a:r>
            <a:endParaRPr sz="2400" dirty="0">
              <a:latin typeface="Trebuchet MS"/>
              <a:cs typeface="Trebuchet MS"/>
            </a:endParaRPr>
          </a:p>
        </p:txBody>
      </p:sp>
    </p:spTree>
    <p:extLst>
      <p:ext uri="{BB962C8B-B14F-4D97-AF65-F5344CB8AC3E}">
        <p14:creationId xmlns:p14="http://schemas.microsoft.com/office/powerpoint/2010/main" val="257734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F048E-A03A-4C8A-B132-435685B900DA}"/>
              </a:ext>
            </a:extLst>
          </p:cNvPr>
          <p:cNvSpPr>
            <a:spLocks noGrp="1"/>
          </p:cNvSpPr>
          <p:nvPr>
            <p:ph type="title"/>
          </p:nvPr>
        </p:nvSpPr>
        <p:spPr>
          <a:xfrm>
            <a:off x="457200" y="44624"/>
            <a:ext cx="8229600" cy="1143000"/>
          </a:xfrm>
        </p:spPr>
        <p:txBody>
          <a:bodyPr/>
          <a:lstStyle/>
          <a:p>
            <a:r>
              <a:rPr lang="en-US" altLang="zh-CN" dirty="0"/>
              <a:t>Bagging</a:t>
            </a:r>
            <a:r>
              <a:rPr lang="zh-CN" altLang="en-US" dirty="0"/>
              <a:t>集成学习</a:t>
            </a:r>
          </a:p>
        </p:txBody>
      </p:sp>
      <p:pic>
        <p:nvPicPr>
          <p:cNvPr id="4" name="内容占位符 3">
            <a:extLst>
              <a:ext uri="{FF2B5EF4-FFF2-40B4-BE49-F238E27FC236}">
                <a16:creationId xmlns:a16="http://schemas.microsoft.com/office/drawing/2014/main" id="{BFC1C70A-DCC1-4311-A964-AE789806980F}"/>
              </a:ext>
            </a:extLst>
          </p:cNvPr>
          <p:cNvPicPr>
            <a:picLocks noGrp="1" noChangeAspect="1"/>
          </p:cNvPicPr>
          <p:nvPr>
            <p:ph idx="1"/>
          </p:nvPr>
        </p:nvPicPr>
        <p:blipFill>
          <a:blip r:embed="rId2"/>
          <a:stretch>
            <a:fillRect/>
          </a:stretch>
        </p:blipFill>
        <p:spPr>
          <a:xfrm>
            <a:off x="175702" y="1916832"/>
            <a:ext cx="8792596" cy="2863994"/>
          </a:xfrm>
          <a:prstGeom prst="rect">
            <a:avLst/>
          </a:prstGeom>
        </p:spPr>
      </p:pic>
    </p:spTree>
    <p:extLst>
      <p:ext uri="{BB962C8B-B14F-4D97-AF65-F5344CB8AC3E}">
        <p14:creationId xmlns:p14="http://schemas.microsoft.com/office/powerpoint/2010/main" val="200821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5178425" y="1730932"/>
            <a:ext cx="3722690" cy="3573351"/>
          </a:xfrm>
          <a:prstGeom prst="rect">
            <a:avLst/>
          </a:prstGeom>
        </p:spPr>
        <p:txBody>
          <a:bodyPr vert="horz" wrap="square" lIns="0" tIns="12700" rIns="0" bIns="0" rtlCol="0">
            <a:spAutoFit/>
          </a:bodyPr>
          <a:lstStyle/>
          <a:p>
            <a:pPr marL="299085" marR="567055" indent="-286385">
              <a:lnSpc>
                <a:spcPct val="150000"/>
              </a:lnSpc>
              <a:spcBef>
                <a:spcPts val="100"/>
              </a:spcBef>
              <a:buFont typeface="Wingdings"/>
              <a:buChar char=""/>
              <a:tabLst>
                <a:tab pos="299085" algn="l"/>
                <a:tab pos="299720" algn="l"/>
              </a:tabLst>
            </a:pPr>
            <a:r>
              <a:rPr lang="en-US" sz="2400" b="1" spc="20" dirty="0">
                <a:latin typeface="Trebuchet MS"/>
                <a:cs typeface="Trebuchet MS"/>
              </a:rPr>
              <a:t>b</a:t>
            </a:r>
            <a:r>
              <a:rPr sz="2400" b="1" spc="20" dirty="0">
                <a:latin typeface="Trebuchet MS"/>
                <a:cs typeface="Trebuchet MS"/>
              </a:rPr>
              <a:t>ootstrapped</a:t>
            </a:r>
            <a:r>
              <a:rPr lang="zh-CN" altLang="en-US" sz="2400" b="1" spc="20" dirty="0">
                <a:latin typeface="Trebuchet MS"/>
                <a:cs typeface="Trebuchet MS"/>
              </a:rPr>
              <a:t>样本为每棵决策树提供了</a:t>
            </a:r>
            <a:r>
              <a:rPr lang="zh-CN" altLang="en-US" sz="2400" b="1" spc="20" dirty="0">
                <a:solidFill>
                  <a:srgbClr val="FF0000"/>
                </a:solidFill>
                <a:latin typeface="Trebuchet MS"/>
                <a:cs typeface="Trebuchet MS"/>
              </a:rPr>
              <a:t>内置的错误率估算</a:t>
            </a:r>
            <a:endParaRPr sz="2400" dirty="0">
              <a:solidFill>
                <a:srgbClr val="FF0000"/>
              </a:solidFill>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400" b="1" spc="-30" dirty="0">
                <a:latin typeface="Trebuchet MS"/>
                <a:cs typeface="Trebuchet MS"/>
              </a:rPr>
              <a:t>在数据子集上创建决策树</a:t>
            </a:r>
            <a:endParaRPr sz="2400" dirty="0">
              <a:latin typeface="Trebuchet MS"/>
              <a:cs typeface="Trebuchet MS"/>
            </a:endParaRPr>
          </a:p>
          <a:p>
            <a:pPr marL="299085" marR="147955" indent="-286385">
              <a:lnSpc>
                <a:spcPct val="150000"/>
              </a:lnSpc>
              <a:spcBef>
                <a:spcPts val="1205"/>
              </a:spcBef>
              <a:buFont typeface="Wingdings"/>
              <a:buChar char=""/>
              <a:tabLst>
                <a:tab pos="299085" algn="l"/>
                <a:tab pos="299720" algn="l"/>
              </a:tabLst>
            </a:pPr>
            <a:r>
              <a:rPr lang="zh-CN" altLang="en-US" sz="2400" b="1" spc="20" dirty="0">
                <a:latin typeface="Trebuchet MS"/>
                <a:cs typeface="Trebuchet MS"/>
              </a:rPr>
              <a:t>用</a:t>
            </a:r>
            <a:r>
              <a:rPr lang="zh-CN" altLang="en-US" sz="2400" b="1" spc="20" dirty="0">
                <a:solidFill>
                  <a:srgbClr val="0070C0"/>
                </a:solidFill>
                <a:latin typeface="Trebuchet MS"/>
                <a:cs typeface="Trebuchet MS"/>
              </a:rPr>
              <a:t>未使用的样例</a:t>
            </a:r>
            <a:r>
              <a:rPr lang="zh-CN" altLang="en-US" sz="2400" b="1" spc="20" dirty="0">
                <a:latin typeface="Trebuchet MS"/>
                <a:cs typeface="Trebuchet MS"/>
              </a:rPr>
              <a:t>来计算那棵树的错误率</a:t>
            </a:r>
            <a:endParaRPr sz="2400" dirty="0">
              <a:latin typeface="Trebuchet MS"/>
              <a:cs typeface="Trebuchet MS"/>
            </a:endParaRPr>
          </a:p>
        </p:txBody>
      </p:sp>
      <p:sp>
        <p:nvSpPr>
          <p:cNvPr id="5" name="object 5"/>
          <p:cNvSpPr/>
          <p:nvPr/>
        </p:nvSpPr>
        <p:spPr>
          <a:xfrm>
            <a:off x="472440" y="2071877"/>
            <a:ext cx="2595372" cy="16215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ln w="9144">
            <a:solidFill>
              <a:srgbClr val="006FC0"/>
            </a:solidFill>
          </a:ln>
        </p:spPr>
        <p:txBody>
          <a:bodyPr wrap="square" lIns="0" tIns="0" rIns="0" bIns="0" rtlCol="0"/>
          <a:lstStyle/>
          <a:p>
            <a:endParaRPr/>
          </a:p>
        </p:txBody>
      </p:sp>
      <p:sp>
        <p:nvSpPr>
          <p:cNvPr id="8" name="object 8"/>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solidFill>
            <a:srgbClr val="C00000">
              <a:alpha val="10195"/>
            </a:srgbClr>
          </a:solidFill>
        </p:spPr>
        <p:txBody>
          <a:bodyPr wrap="square" lIns="0" tIns="0" rIns="0" bIns="0" rtlCol="0"/>
          <a:lstStyle/>
          <a:p>
            <a:endParaRPr/>
          </a:p>
        </p:txBody>
      </p:sp>
      <p:sp>
        <p:nvSpPr>
          <p:cNvPr id="9" name="object 9"/>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ln w="9144">
            <a:solidFill>
              <a:srgbClr val="006FC0"/>
            </a:solidFill>
          </a:ln>
        </p:spPr>
        <p:txBody>
          <a:bodyPr wrap="square" lIns="0" tIns="0" rIns="0" bIns="0" rtlCol="0"/>
          <a:lstStyle/>
          <a:p>
            <a:endParaRPr/>
          </a:p>
        </p:txBody>
      </p:sp>
      <p:sp>
        <p:nvSpPr>
          <p:cNvPr id="10" name="object 10"/>
          <p:cNvSpPr/>
          <p:nvPr/>
        </p:nvSpPr>
        <p:spPr>
          <a:xfrm>
            <a:off x="472440" y="3827526"/>
            <a:ext cx="2595372" cy="162153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12" name="object 12"/>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ln w="9144">
            <a:solidFill>
              <a:srgbClr val="006FC0"/>
            </a:solidFill>
          </a:ln>
        </p:spPr>
        <p:txBody>
          <a:bodyPr wrap="square" lIns="0" tIns="0" rIns="0" bIns="0" rtlCol="0"/>
          <a:lstStyle/>
          <a:p>
            <a:endParaRPr/>
          </a:p>
        </p:txBody>
      </p:sp>
      <p:sp>
        <p:nvSpPr>
          <p:cNvPr id="13" name="object 13"/>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solidFill>
            <a:srgbClr val="C00000">
              <a:alpha val="10195"/>
            </a:srgbClr>
          </a:solidFill>
        </p:spPr>
        <p:txBody>
          <a:bodyPr wrap="square" lIns="0" tIns="0" rIns="0" bIns="0" rtlCol="0"/>
          <a:lstStyle/>
          <a:p>
            <a:endParaRPr/>
          </a:p>
        </p:txBody>
      </p:sp>
      <p:sp>
        <p:nvSpPr>
          <p:cNvPr id="14" name="object 14"/>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ln w="9144">
            <a:solidFill>
              <a:srgbClr val="006FC0"/>
            </a:solidFill>
          </a:ln>
        </p:spPr>
        <p:txBody>
          <a:bodyPr wrap="square" lIns="0" tIns="0" rIns="0" bIns="0" rtlCol="0"/>
          <a:lstStyle/>
          <a:p>
            <a:endParaRPr/>
          </a:p>
        </p:txBody>
      </p:sp>
      <p:sp>
        <p:nvSpPr>
          <p:cNvPr id="15" name="object 15"/>
          <p:cNvSpPr/>
          <p:nvPr/>
        </p:nvSpPr>
        <p:spPr>
          <a:xfrm>
            <a:off x="3284983" y="2766060"/>
            <a:ext cx="239267" cy="23774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284983" y="2766061"/>
            <a:ext cx="239395" cy="238125"/>
          </a:xfrm>
          <a:custGeom>
            <a:avLst/>
            <a:gdLst/>
            <a:ahLst/>
            <a:cxnLst/>
            <a:rect l="l" t="t" r="r" b="b"/>
            <a:pathLst>
              <a:path w="239395" h="238125">
                <a:moveTo>
                  <a:pt x="0" y="118871"/>
                </a:moveTo>
                <a:lnTo>
                  <a:pt x="9405" y="72598"/>
                </a:lnTo>
                <a:lnTo>
                  <a:pt x="35051" y="34813"/>
                </a:lnTo>
                <a:lnTo>
                  <a:pt x="73080" y="9340"/>
                </a:lnTo>
                <a:lnTo>
                  <a:pt x="119633" y="0"/>
                </a:lnTo>
                <a:lnTo>
                  <a:pt x="166187" y="9340"/>
                </a:lnTo>
                <a:lnTo>
                  <a:pt x="204215" y="34813"/>
                </a:lnTo>
                <a:lnTo>
                  <a:pt x="229862" y="72598"/>
                </a:lnTo>
                <a:lnTo>
                  <a:pt x="239267" y="118871"/>
                </a:lnTo>
                <a:lnTo>
                  <a:pt x="229862" y="165145"/>
                </a:lnTo>
                <a:lnTo>
                  <a:pt x="204215" y="202930"/>
                </a:lnTo>
                <a:lnTo>
                  <a:pt x="166187" y="228403"/>
                </a:lnTo>
                <a:lnTo>
                  <a:pt x="119633" y="237744"/>
                </a:lnTo>
                <a:lnTo>
                  <a:pt x="73080" y="228403"/>
                </a:lnTo>
                <a:lnTo>
                  <a:pt x="35051" y="202930"/>
                </a:lnTo>
                <a:lnTo>
                  <a:pt x="9405" y="165145"/>
                </a:lnTo>
                <a:lnTo>
                  <a:pt x="0" y="118871"/>
                </a:lnTo>
                <a:close/>
              </a:path>
            </a:pathLst>
          </a:custGeom>
          <a:ln w="25908">
            <a:solidFill>
              <a:srgbClr val="344B5E"/>
            </a:solidFill>
          </a:ln>
        </p:spPr>
        <p:txBody>
          <a:bodyPr wrap="square" lIns="0" tIns="0" rIns="0" bIns="0" rtlCol="0"/>
          <a:lstStyle/>
          <a:p>
            <a:endParaRPr/>
          </a:p>
        </p:txBody>
      </p:sp>
      <p:sp>
        <p:nvSpPr>
          <p:cNvPr id="17" name="object 17"/>
          <p:cNvSpPr/>
          <p:nvPr/>
        </p:nvSpPr>
        <p:spPr>
          <a:xfrm>
            <a:off x="3826003" y="2872867"/>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30"/>
                </a:lnTo>
                <a:lnTo>
                  <a:pt x="242824" y="0"/>
                </a:lnTo>
                <a:close/>
              </a:path>
            </a:pathLst>
          </a:custGeom>
          <a:solidFill>
            <a:srgbClr val="344B5E"/>
          </a:solidFill>
        </p:spPr>
        <p:txBody>
          <a:bodyPr wrap="square" lIns="0" tIns="0" rIns="0" bIns="0" rtlCol="0"/>
          <a:lstStyle/>
          <a:p>
            <a:endParaRPr/>
          </a:p>
        </p:txBody>
      </p:sp>
      <p:sp>
        <p:nvSpPr>
          <p:cNvPr id="18" name="object 18"/>
          <p:cNvSpPr/>
          <p:nvPr/>
        </p:nvSpPr>
        <p:spPr>
          <a:xfrm>
            <a:off x="4068826" y="2872867"/>
            <a:ext cx="274320" cy="326390"/>
          </a:xfrm>
          <a:custGeom>
            <a:avLst/>
            <a:gdLst/>
            <a:ahLst/>
            <a:cxnLst/>
            <a:rect l="l" t="t" r="r" b="b"/>
            <a:pathLst>
              <a:path w="274320" h="326389">
                <a:moveTo>
                  <a:pt x="186346" y="249939"/>
                </a:moveTo>
                <a:lnTo>
                  <a:pt x="156972" y="274193"/>
                </a:lnTo>
                <a:lnTo>
                  <a:pt x="273812" y="326008"/>
                </a:lnTo>
                <a:lnTo>
                  <a:pt x="259680" y="264668"/>
                </a:lnTo>
                <a:lnTo>
                  <a:pt x="198500" y="264668"/>
                </a:lnTo>
                <a:lnTo>
                  <a:pt x="186346" y="249939"/>
                </a:lnTo>
                <a:close/>
              </a:path>
              <a:path w="274320" h="326389">
                <a:moveTo>
                  <a:pt x="215701" y="225702"/>
                </a:moveTo>
                <a:lnTo>
                  <a:pt x="186346" y="249939"/>
                </a:lnTo>
                <a:lnTo>
                  <a:pt x="198500" y="264668"/>
                </a:lnTo>
                <a:lnTo>
                  <a:pt x="227837" y="240410"/>
                </a:lnTo>
                <a:lnTo>
                  <a:pt x="215701" y="225702"/>
                </a:lnTo>
                <a:close/>
              </a:path>
              <a:path w="274320" h="326389">
                <a:moveTo>
                  <a:pt x="245110" y="201421"/>
                </a:moveTo>
                <a:lnTo>
                  <a:pt x="215701" y="225702"/>
                </a:lnTo>
                <a:lnTo>
                  <a:pt x="227837" y="240410"/>
                </a:lnTo>
                <a:lnTo>
                  <a:pt x="198500" y="264668"/>
                </a:lnTo>
                <a:lnTo>
                  <a:pt x="259680" y="264668"/>
                </a:lnTo>
                <a:lnTo>
                  <a:pt x="245110" y="201421"/>
                </a:lnTo>
                <a:close/>
              </a:path>
              <a:path w="274320" h="326389">
                <a:moveTo>
                  <a:pt x="29463" y="0"/>
                </a:moveTo>
                <a:lnTo>
                  <a:pt x="0" y="24130"/>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19" name="object 19"/>
          <p:cNvSpPr/>
          <p:nvPr/>
        </p:nvSpPr>
        <p:spPr>
          <a:xfrm>
            <a:off x="3964686" y="2766061"/>
            <a:ext cx="237743" cy="23926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964686" y="2766061"/>
            <a:ext cx="238125" cy="239395"/>
          </a:xfrm>
          <a:custGeom>
            <a:avLst/>
            <a:gdLst/>
            <a:ahLst/>
            <a:cxnLst/>
            <a:rect l="l" t="t" r="r" b="b"/>
            <a:pathLst>
              <a:path w="238125" h="239394">
                <a:moveTo>
                  <a:pt x="0" y="119633"/>
                </a:moveTo>
                <a:lnTo>
                  <a:pt x="9340" y="73080"/>
                </a:lnTo>
                <a:lnTo>
                  <a:pt x="34813" y="35051"/>
                </a:lnTo>
                <a:lnTo>
                  <a:pt x="72598" y="9405"/>
                </a:lnTo>
                <a:lnTo>
                  <a:pt x="118872" y="0"/>
                </a:lnTo>
                <a:lnTo>
                  <a:pt x="165145" y="9405"/>
                </a:lnTo>
                <a:lnTo>
                  <a:pt x="202930" y="35051"/>
                </a:lnTo>
                <a:lnTo>
                  <a:pt x="228403" y="73080"/>
                </a:lnTo>
                <a:lnTo>
                  <a:pt x="237743" y="119633"/>
                </a:lnTo>
                <a:lnTo>
                  <a:pt x="228403" y="166187"/>
                </a:lnTo>
                <a:lnTo>
                  <a:pt x="202930" y="204215"/>
                </a:lnTo>
                <a:lnTo>
                  <a:pt x="165145" y="229862"/>
                </a:lnTo>
                <a:lnTo>
                  <a:pt x="118872" y="239267"/>
                </a:lnTo>
                <a:lnTo>
                  <a:pt x="72598" y="229862"/>
                </a:lnTo>
                <a:lnTo>
                  <a:pt x="34813" y="204215"/>
                </a:lnTo>
                <a:lnTo>
                  <a:pt x="9340" y="166187"/>
                </a:lnTo>
                <a:lnTo>
                  <a:pt x="0" y="119633"/>
                </a:lnTo>
                <a:close/>
              </a:path>
            </a:pathLst>
          </a:custGeom>
          <a:ln w="25908">
            <a:solidFill>
              <a:srgbClr val="344B5E"/>
            </a:solidFill>
          </a:ln>
        </p:spPr>
        <p:txBody>
          <a:bodyPr wrap="square" lIns="0" tIns="0" rIns="0" bIns="0" rtlCol="0"/>
          <a:lstStyle/>
          <a:p>
            <a:endParaRPr/>
          </a:p>
        </p:txBody>
      </p:sp>
      <p:sp>
        <p:nvSpPr>
          <p:cNvPr id="21" name="object 21"/>
          <p:cNvSpPr/>
          <p:nvPr/>
        </p:nvSpPr>
        <p:spPr>
          <a:xfrm>
            <a:off x="4306062" y="3186683"/>
            <a:ext cx="237743" cy="23926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306062" y="3186684"/>
            <a:ext cx="238125" cy="239395"/>
          </a:xfrm>
          <a:custGeom>
            <a:avLst/>
            <a:gdLst/>
            <a:ahLst/>
            <a:cxnLst/>
            <a:rect l="l" t="t" r="r" b="b"/>
            <a:pathLst>
              <a:path w="238125" h="239394">
                <a:moveTo>
                  <a:pt x="0" y="119634"/>
                </a:moveTo>
                <a:lnTo>
                  <a:pt x="9340" y="73080"/>
                </a:lnTo>
                <a:lnTo>
                  <a:pt x="34813" y="35052"/>
                </a:lnTo>
                <a:lnTo>
                  <a:pt x="72598" y="9405"/>
                </a:lnTo>
                <a:lnTo>
                  <a:pt x="118872" y="0"/>
                </a:lnTo>
                <a:lnTo>
                  <a:pt x="165145" y="9405"/>
                </a:lnTo>
                <a:lnTo>
                  <a:pt x="202930" y="35051"/>
                </a:lnTo>
                <a:lnTo>
                  <a:pt x="228403" y="73080"/>
                </a:lnTo>
                <a:lnTo>
                  <a:pt x="237743" y="119634"/>
                </a:lnTo>
                <a:lnTo>
                  <a:pt x="228403" y="166187"/>
                </a:lnTo>
                <a:lnTo>
                  <a:pt x="202930" y="204216"/>
                </a:lnTo>
                <a:lnTo>
                  <a:pt x="165145" y="229862"/>
                </a:lnTo>
                <a:lnTo>
                  <a:pt x="118872" y="239268"/>
                </a:lnTo>
                <a:lnTo>
                  <a:pt x="72598" y="229862"/>
                </a:lnTo>
                <a:lnTo>
                  <a:pt x="34813" y="204216"/>
                </a:lnTo>
                <a:lnTo>
                  <a:pt x="9340" y="166187"/>
                </a:lnTo>
                <a:lnTo>
                  <a:pt x="0" y="119634"/>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618738" y="3185160"/>
            <a:ext cx="237744" cy="23774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618739" y="3185161"/>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4" y="118871"/>
                </a:lnTo>
                <a:lnTo>
                  <a:pt x="228403" y="165145"/>
                </a:lnTo>
                <a:lnTo>
                  <a:pt x="202930" y="202930"/>
                </a:lnTo>
                <a:lnTo>
                  <a:pt x="165145" y="228403"/>
                </a:lnTo>
                <a:lnTo>
                  <a:pt x="118872"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25" name="object 25"/>
          <p:cNvSpPr/>
          <p:nvPr/>
        </p:nvSpPr>
        <p:spPr>
          <a:xfrm>
            <a:off x="3486151" y="2447671"/>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29"/>
                </a:lnTo>
                <a:lnTo>
                  <a:pt x="242824" y="0"/>
                </a:lnTo>
                <a:close/>
              </a:path>
            </a:pathLst>
          </a:custGeom>
          <a:solidFill>
            <a:srgbClr val="344B5E"/>
          </a:solidFill>
        </p:spPr>
        <p:txBody>
          <a:bodyPr wrap="square" lIns="0" tIns="0" rIns="0" bIns="0" rtlCol="0"/>
          <a:lstStyle/>
          <a:p>
            <a:endParaRPr/>
          </a:p>
        </p:txBody>
      </p:sp>
      <p:sp>
        <p:nvSpPr>
          <p:cNvPr id="26" name="object 26"/>
          <p:cNvSpPr/>
          <p:nvPr/>
        </p:nvSpPr>
        <p:spPr>
          <a:xfrm>
            <a:off x="3728973" y="2447671"/>
            <a:ext cx="274320" cy="326390"/>
          </a:xfrm>
          <a:custGeom>
            <a:avLst/>
            <a:gdLst/>
            <a:ahLst/>
            <a:cxnLst/>
            <a:rect l="l" t="t" r="r" b="b"/>
            <a:pathLst>
              <a:path w="274320" h="326389">
                <a:moveTo>
                  <a:pt x="186346" y="249939"/>
                </a:moveTo>
                <a:lnTo>
                  <a:pt x="156972" y="274192"/>
                </a:lnTo>
                <a:lnTo>
                  <a:pt x="273812" y="326008"/>
                </a:lnTo>
                <a:lnTo>
                  <a:pt x="259680" y="264667"/>
                </a:lnTo>
                <a:lnTo>
                  <a:pt x="198500" y="264667"/>
                </a:lnTo>
                <a:lnTo>
                  <a:pt x="186346" y="249939"/>
                </a:lnTo>
                <a:close/>
              </a:path>
              <a:path w="274320" h="326389">
                <a:moveTo>
                  <a:pt x="215701" y="225702"/>
                </a:moveTo>
                <a:lnTo>
                  <a:pt x="186346" y="249939"/>
                </a:lnTo>
                <a:lnTo>
                  <a:pt x="198500" y="264667"/>
                </a:lnTo>
                <a:lnTo>
                  <a:pt x="227837" y="240411"/>
                </a:lnTo>
                <a:lnTo>
                  <a:pt x="215701" y="225702"/>
                </a:lnTo>
                <a:close/>
              </a:path>
              <a:path w="274320" h="326389">
                <a:moveTo>
                  <a:pt x="245110" y="201421"/>
                </a:moveTo>
                <a:lnTo>
                  <a:pt x="215701" y="225702"/>
                </a:lnTo>
                <a:lnTo>
                  <a:pt x="227837" y="240411"/>
                </a:lnTo>
                <a:lnTo>
                  <a:pt x="198500" y="264667"/>
                </a:lnTo>
                <a:lnTo>
                  <a:pt x="259680" y="264667"/>
                </a:lnTo>
                <a:lnTo>
                  <a:pt x="245110" y="201421"/>
                </a:lnTo>
                <a:close/>
              </a:path>
              <a:path w="274320" h="326389">
                <a:moveTo>
                  <a:pt x="29463" y="0"/>
                </a:moveTo>
                <a:lnTo>
                  <a:pt x="0" y="24129"/>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27" name="object 27"/>
          <p:cNvSpPr/>
          <p:nvPr/>
        </p:nvSpPr>
        <p:spPr>
          <a:xfrm>
            <a:off x="3624835" y="2340863"/>
            <a:ext cx="237743" cy="237744"/>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3624835" y="2340864"/>
            <a:ext cx="238125" cy="238125"/>
          </a:xfrm>
          <a:custGeom>
            <a:avLst/>
            <a:gdLst/>
            <a:ahLst/>
            <a:cxnLst/>
            <a:rect l="l" t="t" r="r" b="b"/>
            <a:pathLst>
              <a:path w="238125" h="238125">
                <a:moveTo>
                  <a:pt x="0" y="118872"/>
                </a:moveTo>
                <a:lnTo>
                  <a:pt x="9340" y="72598"/>
                </a:lnTo>
                <a:lnTo>
                  <a:pt x="34813" y="34813"/>
                </a:lnTo>
                <a:lnTo>
                  <a:pt x="72598" y="9340"/>
                </a:lnTo>
                <a:lnTo>
                  <a:pt x="118871" y="0"/>
                </a:lnTo>
                <a:lnTo>
                  <a:pt x="165145" y="9340"/>
                </a:lnTo>
                <a:lnTo>
                  <a:pt x="202930" y="34813"/>
                </a:lnTo>
                <a:lnTo>
                  <a:pt x="228403" y="72598"/>
                </a:lnTo>
                <a:lnTo>
                  <a:pt x="237743" y="118872"/>
                </a:lnTo>
                <a:lnTo>
                  <a:pt x="228403" y="165145"/>
                </a:lnTo>
                <a:lnTo>
                  <a:pt x="202930" y="202930"/>
                </a:lnTo>
                <a:lnTo>
                  <a:pt x="165145" y="228403"/>
                </a:lnTo>
                <a:lnTo>
                  <a:pt x="118871" y="237744"/>
                </a:lnTo>
                <a:lnTo>
                  <a:pt x="72598" y="228403"/>
                </a:lnTo>
                <a:lnTo>
                  <a:pt x="34813" y="202930"/>
                </a:lnTo>
                <a:lnTo>
                  <a:pt x="9340" y="165145"/>
                </a:lnTo>
                <a:lnTo>
                  <a:pt x="0" y="118872"/>
                </a:lnTo>
                <a:close/>
              </a:path>
            </a:pathLst>
          </a:custGeom>
          <a:ln w="25907">
            <a:solidFill>
              <a:srgbClr val="344B5E"/>
            </a:solidFill>
          </a:ln>
        </p:spPr>
        <p:txBody>
          <a:bodyPr wrap="square" lIns="0" tIns="0" rIns="0" bIns="0" rtlCol="0"/>
          <a:lstStyle/>
          <a:p>
            <a:endParaRPr/>
          </a:p>
        </p:txBody>
      </p:sp>
      <p:sp>
        <p:nvSpPr>
          <p:cNvPr id="29" name="object 29"/>
          <p:cNvSpPr/>
          <p:nvPr/>
        </p:nvSpPr>
        <p:spPr>
          <a:xfrm>
            <a:off x="3284983" y="4520184"/>
            <a:ext cx="239267" cy="239268"/>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3284983" y="4520185"/>
            <a:ext cx="239395" cy="239395"/>
          </a:xfrm>
          <a:custGeom>
            <a:avLst/>
            <a:gdLst/>
            <a:ahLst/>
            <a:cxnLst/>
            <a:rect l="l" t="t" r="r" b="b"/>
            <a:pathLst>
              <a:path w="239395" h="239395">
                <a:moveTo>
                  <a:pt x="0" y="119633"/>
                </a:moveTo>
                <a:lnTo>
                  <a:pt x="9405" y="73080"/>
                </a:lnTo>
                <a:lnTo>
                  <a:pt x="35051" y="35051"/>
                </a:lnTo>
                <a:lnTo>
                  <a:pt x="73080" y="9405"/>
                </a:lnTo>
                <a:lnTo>
                  <a:pt x="119633" y="0"/>
                </a:lnTo>
                <a:lnTo>
                  <a:pt x="166187" y="9405"/>
                </a:lnTo>
                <a:lnTo>
                  <a:pt x="204215" y="35051"/>
                </a:lnTo>
                <a:lnTo>
                  <a:pt x="229862" y="73080"/>
                </a:lnTo>
                <a:lnTo>
                  <a:pt x="239267" y="119633"/>
                </a:lnTo>
                <a:lnTo>
                  <a:pt x="229862" y="166187"/>
                </a:lnTo>
                <a:lnTo>
                  <a:pt x="204215" y="204215"/>
                </a:lnTo>
                <a:lnTo>
                  <a:pt x="166187" y="229862"/>
                </a:lnTo>
                <a:lnTo>
                  <a:pt x="119633" y="239267"/>
                </a:lnTo>
                <a:lnTo>
                  <a:pt x="73080" y="229862"/>
                </a:lnTo>
                <a:lnTo>
                  <a:pt x="35051" y="204215"/>
                </a:lnTo>
                <a:lnTo>
                  <a:pt x="9405" y="166187"/>
                </a:lnTo>
                <a:lnTo>
                  <a:pt x="0" y="119633"/>
                </a:lnTo>
                <a:close/>
              </a:path>
            </a:pathLst>
          </a:custGeom>
          <a:ln w="25908">
            <a:solidFill>
              <a:srgbClr val="344B5E"/>
            </a:solidFill>
          </a:ln>
        </p:spPr>
        <p:txBody>
          <a:bodyPr wrap="square" lIns="0" tIns="0" rIns="0" bIns="0" rtlCol="0"/>
          <a:lstStyle/>
          <a:p>
            <a:endParaRPr/>
          </a:p>
        </p:txBody>
      </p:sp>
      <p:sp>
        <p:nvSpPr>
          <p:cNvPr id="31" name="object 31"/>
          <p:cNvSpPr/>
          <p:nvPr/>
        </p:nvSpPr>
        <p:spPr>
          <a:xfrm>
            <a:off x="3826003" y="4628515"/>
            <a:ext cx="272415" cy="326390"/>
          </a:xfrm>
          <a:custGeom>
            <a:avLst/>
            <a:gdLst/>
            <a:ahLst/>
            <a:cxnLst/>
            <a:rect l="l" t="t" r="r" b="b"/>
            <a:pathLst>
              <a:path w="272414" h="326389">
                <a:moveTo>
                  <a:pt x="28321" y="201396"/>
                </a:moveTo>
                <a:lnTo>
                  <a:pt x="0" y="326009"/>
                </a:lnTo>
                <a:lnTo>
                  <a:pt x="116712" y="273888"/>
                </a:lnTo>
                <a:lnTo>
                  <a:pt x="105207" y="264452"/>
                </a:lnTo>
                <a:lnTo>
                  <a:pt x="75184" y="264452"/>
                </a:lnTo>
                <a:lnTo>
                  <a:pt x="45720" y="240284"/>
                </a:lnTo>
                <a:lnTo>
                  <a:pt x="57792" y="225566"/>
                </a:lnTo>
                <a:lnTo>
                  <a:pt x="28321" y="201396"/>
                </a:lnTo>
                <a:close/>
              </a:path>
              <a:path w="272414" h="326389">
                <a:moveTo>
                  <a:pt x="57792" y="225566"/>
                </a:moveTo>
                <a:lnTo>
                  <a:pt x="45720" y="240284"/>
                </a:lnTo>
                <a:lnTo>
                  <a:pt x="75184" y="264452"/>
                </a:lnTo>
                <a:lnTo>
                  <a:pt x="87257" y="249731"/>
                </a:lnTo>
                <a:lnTo>
                  <a:pt x="57792" y="225566"/>
                </a:lnTo>
                <a:close/>
              </a:path>
              <a:path w="272414" h="326389">
                <a:moveTo>
                  <a:pt x="87257" y="249731"/>
                </a:moveTo>
                <a:lnTo>
                  <a:pt x="75184" y="264452"/>
                </a:lnTo>
                <a:lnTo>
                  <a:pt x="105207" y="264452"/>
                </a:lnTo>
                <a:lnTo>
                  <a:pt x="87257" y="249731"/>
                </a:lnTo>
                <a:close/>
              </a:path>
              <a:path w="272414" h="326389">
                <a:moveTo>
                  <a:pt x="242824" y="0"/>
                </a:moveTo>
                <a:lnTo>
                  <a:pt x="57792" y="225566"/>
                </a:lnTo>
                <a:lnTo>
                  <a:pt x="87257" y="249731"/>
                </a:lnTo>
                <a:lnTo>
                  <a:pt x="272288" y="24130"/>
                </a:lnTo>
                <a:lnTo>
                  <a:pt x="242824" y="0"/>
                </a:lnTo>
                <a:close/>
              </a:path>
            </a:pathLst>
          </a:custGeom>
          <a:solidFill>
            <a:srgbClr val="344B5E"/>
          </a:solidFill>
        </p:spPr>
        <p:txBody>
          <a:bodyPr wrap="square" lIns="0" tIns="0" rIns="0" bIns="0" rtlCol="0"/>
          <a:lstStyle/>
          <a:p>
            <a:endParaRPr/>
          </a:p>
        </p:txBody>
      </p:sp>
      <p:sp>
        <p:nvSpPr>
          <p:cNvPr id="32" name="object 32"/>
          <p:cNvSpPr/>
          <p:nvPr/>
        </p:nvSpPr>
        <p:spPr>
          <a:xfrm>
            <a:off x="4068826" y="4628515"/>
            <a:ext cx="274320" cy="326390"/>
          </a:xfrm>
          <a:custGeom>
            <a:avLst/>
            <a:gdLst/>
            <a:ahLst/>
            <a:cxnLst/>
            <a:rect l="l" t="t" r="r" b="b"/>
            <a:pathLst>
              <a:path w="274320" h="326389">
                <a:moveTo>
                  <a:pt x="186367" y="249964"/>
                </a:moveTo>
                <a:lnTo>
                  <a:pt x="156972" y="274231"/>
                </a:lnTo>
                <a:lnTo>
                  <a:pt x="273812" y="326009"/>
                </a:lnTo>
                <a:lnTo>
                  <a:pt x="259674" y="264668"/>
                </a:lnTo>
                <a:lnTo>
                  <a:pt x="198500" y="264668"/>
                </a:lnTo>
                <a:lnTo>
                  <a:pt x="186367" y="249964"/>
                </a:lnTo>
                <a:close/>
              </a:path>
              <a:path w="274320" h="326389">
                <a:moveTo>
                  <a:pt x="215718" y="225735"/>
                </a:moveTo>
                <a:lnTo>
                  <a:pt x="186367" y="249964"/>
                </a:lnTo>
                <a:lnTo>
                  <a:pt x="198500" y="264668"/>
                </a:lnTo>
                <a:lnTo>
                  <a:pt x="227837" y="240423"/>
                </a:lnTo>
                <a:lnTo>
                  <a:pt x="215718" y="225735"/>
                </a:lnTo>
                <a:close/>
              </a:path>
              <a:path w="274320" h="326389">
                <a:moveTo>
                  <a:pt x="245110" y="201472"/>
                </a:moveTo>
                <a:lnTo>
                  <a:pt x="215718" y="225735"/>
                </a:lnTo>
                <a:lnTo>
                  <a:pt x="227837" y="240423"/>
                </a:lnTo>
                <a:lnTo>
                  <a:pt x="198500" y="264668"/>
                </a:lnTo>
                <a:lnTo>
                  <a:pt x="259674" y="264668"/>
                </a:lnTo>
                <a:lnTo>
                  <a:pt x="245110" y="201472"/>
                </a:lnTo>
                <a:close/>
              </a:path>
              <a:path w="274320" h="326389">
                <a:moveTo>
                  <a:pt x="29463" y="0"/>
                </a:moveTo>
                <a:lnTo>
                  <a:pt x="0" y="24130"/>
                </a:lnTo>
                <a:lnTo>
                  <a:pt x="186367" y="249964"/>
                </a:lnTo>
                <a:lnTo>
                  <a:pt x="215718" y="225735"/>
                </a:lnTo>
                <a:lnTo>
                  <a:pt x="29463" y="0"/>
                </a:lnTo>
                <a:close/>
              </a:path>
            </a:pathLst>
          </a:custGeom>
          <a:solidFill>
            <a:srgbClr val="344B5E"/>
          </a:solidFill>
        </p:spPr>
        <p:txBody>
          <a:bodyPr wrap="square" lIns="0" tIns="0" rIns="0" bIns="0" rtlCol="0"/>
          <a:lstStyle/>
          <a:p>
            <a:endParaRPr/>
          </a:p>
        </p:txBody>
      </p:sp>
      <p:sp>
        <p:nvSpPr>
          <p:cNvPr id="33" name="object 33"/>
          <p:cNvSpPr/>
          <p:nvPr/>
        </p:nvSpPr>
        <p:spPr>
          <a:xfrm>
            <a:off x="3964686" y="4521708"/>
            <a:ext cx="237743" cy="23774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3964686" y="4521709"/>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3" y="118871"/>
                </a:lnTo>
                <a:lnTo>
                  <a:pt x="228403" y="165145"/>
                </a:lnTo>
                <a:lnTo>
                  <a:pt x="202930" y="202930"/>
                </a:lnTo>
                <a:lnTo>
                  <a:pt x="165145" y="228403"/>
                </a:lnTo>
                <a:lnTo>
                  <a:pt x="118872" y="237743"/>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35" name="object 35"/>
          <p:cNvSpPr/>
          <p:nvPr/>
        </p:nvSpPr>
        <p:spPr>
          <a:xfrm>
            <a:off x="4306062" y="4942332"/>
            <a:ext cx="237743" cy="237744"/>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4306062" y="4942333"/>
            <a:ext cx="238125" cy="238125"/>
          </a:xfrm>
          <a:custGeom>
            <a:avLst/>
            <a:gdLst/>
            <a:ahLst/>
            <a:cxnLst/>
            <a:rect l="l" t="t" r="r" b="b"/>
            <a:pathLst>
              <a:path w="238125" h="238125">
                <a:moveTo>
                  <a:pt x="0" y="118872"/>
                </a:moveTo>
                <a:lnTo>
                  <a:pt x="9340" y="72603"/>
                </a:lnTo>
                <a:lnTo>
                  <a:pt x="34813" y="34818"/>
                </a:lnTo>
                <a:lnTo>
                  <a:pt x="72598" y="9342"/>
                </a:lnTo>
                <a:lnTo>
                  <a:pt x="118872" y="0"/>
                </a:lnTo>
                <a:lnTo>
                  <a:pt x="165145" y="9342"/>
                </a:lnTo>
                <a:lnTo>
                  <a:pt x="202930" y="34818"/>
                </a:lnTo>
                <a:lnTo>
                  <a:pt x="228403" y="72603"/>
                </a:lnTo>
                <a:lnTo>
                  <a:pt x="237743" y="118872"/>
                </a:lnTo>
                <a:lnTo>
                  <a:pt x="228403" y="165140"/>
                </a:lnTo>
                <a:lnTo>
                  <a:pt x="202930" y="202925"/>
                </a:lnTo>
                <a:lnTo>
                  <a:pt x="165145" y="228401"/>
                </a:lnTo>
                <a:lnTo>
                  <a:pt x="118872" y="237744"/>
                </a:lnTo>
                <a:lnTo>
                  <a:pt x="72598" y="228401"/>
                </a:lnTo>
                <a:lnTo>
                  <a:pt x="34813" y="202925"/>
                </a:lnTo>
                <a:lnTo>
                  <a:pt x="9340" y="165140"/>
                </a:lnTo>
                <a:lnTo>
                  <a:pt x="0" y="118872"/>
                </a:lnTo>
                <a:close/>
              </a:path>
            </a:pathLst>
          </a:custGeom>
          <a:ln w="25908">
            <a:solidFill>
              <a:srgbClr val="344B5E"/>
            </a:solidFill>
          </a:ln>
        </p:spPr>
        <p:txBody>
          <a:bodyPr wrap="square" lIns="0" tIns="0" rIns="0" bIns="0" rtlCol="0"/>
          <a:lstStyle/>
          <a:p>
            <a:endParaRPr/>
          </a:p>
        </p:txBody>
      </p:sp>
      <p:sp>
        <p:nvSpPr>
          <p:cNvPr id="37" name="object 37"/>
          <p:cNvSpPr/>
          <p:nvPr/>
        </p:nvSpPr>
        <p:spPr>
          <a:xfrm>
            <a:off x="3618738" y="4940808"/>
            <a:ext cx="237744" cy="237744"/>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3618739" y="4940809"/>
            <a:ext cx="238125" cy="238125"/>
          </a:xfrm>
          <a:custGeom>
            <a:avLst/>
            <a:gdLst/>
            <a:ahLst/>
            <a:cxnLst/>
            <a:rect l="l" t="t" r="r" b="b"/>
            <a:pathLst>
              <a:path w="238125" h="238125">
                <a:moveTo>
                  <a:pt x="0" y="118871"/>
                </a:moveTo>
                <a:lnTo>
                  <a:pt x="9340" y="72603"/>
                </a:lnTo>
                <a:lnTo>
                  <a:pt x="34813" y="34818"/>
                </a:lnTo>
                <a:lnTo>
                  <a:pt x="72598" y="9342"/>
                </a:lnTo>
                <a:lnTo>
                  <a:pt x="118872" y="0"/>
                </a:lnTo>
                <a:lnTo>
                  <a:pt x="165145" y="9342"/>
                </a:lnTo>
                <a:lnTo>
                  <a:pt x="202930" y="34818"/>
                </a:lnTo>
                <a:lnTo>
                  <a:pt x="228403" y="72603"/>
                </a:lnTo>
                <a:lnTo>
                  <a:pt x="237744" y="118871"/>
                </a:lnTo>
                <a:lnTo>
                  <a:pt x="228403" y="165140"/>
                </a:lnTo>
                <a:lnTo>
                  <a:pt x="202930" y="202925"/>
                </a:lnTo>
                <a:lnTo>
                  <a:pt x="165145" y="228401"/>
                </a:lnTo>
                <a:lnTo>
                  <a:pt x="118872" y="237743"/>
                </a:lnTo>
                <a:lnTo>
                  <a:pt x="72598" y="228401"/>
                </a:lnTo>
                <a:lnTo>
                  <a:pt x="34813" y="202925"/>
                </a:lnTo>
                <a:lnTo>
                  <a:pt x="9340" y="165140"/>
                </a:lnTo>
                <a:lnTo>
                  <a:pt x="0" y="118871"/>
                </a:lnTo>
                <a:close/>
              </a:path>
            </a:pathLst>
          </a:custGeom>
          <a:ln w="25908">
            <a:solidFill>
              <a:srgbClr val="344B5E"/>
            </a:solidFill>
          </a:ln>
        </p:spPr>
        <p:txBody>
          <a:bodyPr wrap="square" lIns="0" tIns="0" rIns="0" bIns="0" rtlCol="0"/>
          <a:lstStyle/>
          <a:p>
            <a:endParaRPr/>
          </a:p>
        </p:txBody>
      </p:sp>
      <p:sp>
        <p:nvSpPr>
          <p:cNvPr id="39" name="object 39"/>
          <p:cNvSpPr/>
          <p:nvPr/>
        </p:nvSpPr>
        <p:spPr>
          <a:xfrm>
            <a:off x="3486151" y="4201795"/>
            <a:ext cx="272415" cy="327660"/>
          </a:xfrm>
          <a:custGeom>
            <a:avLst/>
            <a:gdLst/>
            <a:ahLst/>
            <a:cxnLst/>
            <a:rect l="l" t="t" r="r" b="b"/>
            <a:pathLst>
              <a:path w="272414" h="327660">
                <a:moveTo>
                  <a:pt x="28066" y="202818"/>
                </a:moveTo>
                <a:lnTo>
                  <a:pt x="0" y="327532"/>
                </a:lnTo>
                <a:lnTo>
                  <a:pt x="116586" y="275081"/>
                </a:lnTo>
                <a:lnTo>
                  <a:pt x="105229" y="265810"/>
                </a:lnTo>
                <a:lnTo>
                  <a:pt x="75057" y="265810"/>
                </a:lnTo>
                <a:lnTo>
                  <a:pt x="45465" y="241680"/>
                </a:lnTo>
                <a:lnTo>
                  <a:pt x="57547" y="226885"/>
                </a:lnTo>
                <a:lnTo>
                  <a:pt x="28066" y="202818"/>
                </a:lnTo>
                <a:close/>
              </a:path>
              <a:path w="272414" h="327660">
                <a:moveTo>
                  <a:pt x="57547" y="226885"/>
                </a:moveTo>
                <a:lnTo>
                  <a:pt x="45465" y="241680"/>
                </a:lnTo>
                <a:lnTo>
                  <a:pt x="75057" y="265810"/>
                </a:lnTo>
                <a:lnTo>
                  <a:pt x="87121" y="251028"/>
                </a:lnTo>
                <a:lnTo>
                  <a:pt x="57547" y="226885"/>
                </a:lnTo>
                <a:close/>
              </a:path>
              <a:path w="272414" h="327660">
                <a:moveTo>
                  <a:pt x="87121" y="251028"/>
                </a:moveTo>
                <a:lnTo>
                  <a:pt x="75057" y="265810"/>
                </a:lnTo>
                <a:lnTo>
                  <a:pt x="105229" y="265810"/>
                </a:lnTo>
                <a:lnTo>
                  <a:pt x="87121" y="251028"/>
                </a:lnTo>
                <a:close/>
              </a:path>
              <a:path w="272414" h="327660">
                <a:moveTo>
                  <a:pt x="242824" y="0"/>
                </a:moveTo>
                <a:lnTo>
                  <a:pt x="57547" y="226885"/>
                </a:lnTo>
                <a:lnTo>
                  <a:pt x="87121" y="251028"/>
                </a:lnTo>
                <a:lnTo>
                  <a:pt x="272288" y="24129"/>
                </a:lnTo>
                <a:lnTo>
                  <a:pt x="242824" y="0"/>
                </a:lnTo>
                <a:close/>
              </a:path>
            </a:pathLst>
          </a:custGeom>
          <a:solidFill>
            <a:srgbClr val="344B5E"/>
          </a:solidFill>
        </p:spPr>
        <p:txBody>
          <a:bodyPr wrap="square" lIns="0" tIns="0" rIns="0" bIns="0" rtlCol="0"/>
          <a:lstStyle/>
          <a:p>
            <a:endParaRPr/>
          </a:p>
        </p:txBody>
      </p:sp>
      <p:sp>
        <p:nvSpPr>
          <p:cNvPr id="40" name="object 40"/>
          <p:cNvSpPr/>
          <p:nvPr/>
        </p:nvSpPr>
        <p:spPr>
          <a:xfrm>
            <a:off x="3728973" y="4201795"/>
            <a:ext cx="274320" cy="327660"/>
          </a:xfrm>
          <a:custGeom>
            <a:avLst/>
            <a:gdLst/>
            <a:ahLst/>
            <a:cxnLst/>
            <a:rect l="l" t="t" r="r" b="b"/>
            <a:pathLst>
              <a:path w="274320" h="327660">
                <a:moveTo>
                  <a:pt x="186524" y="251322"/>
                </a:moveTo>
                <a:lnTo>
                  <a:pt x="157099" y="275462"/>
                </a:lnTo>
                <a:lnTo>
                  <a:pt x="273812" y="327532"/>
                </a:lnTo>
                <a:lnTo>
                  <a:pt x="259839" y="266064"/>
                </a:lnTo>
                <a:lnTo>
                  <a:pt x="198627" y="266064"/>
                </a:lnTo>
                <a:lnTo>
                  <a:pt x="186524" y="251322"/>
                </a:lnTo>
                <a:close/>
              </a:path>
              <a:path w="274320" h="327660">
                <a:moveTo>
                  <a:pt x="216026" y="227119"/>
                </a:moveTo>
                <a:lnTo>
                  <a:pt x="186524" y="251322"/>
                </a:lnTo>
                <a:lnTo>
                  <a:pt x="198627" y="266064"/>
                </a:lnTo>
                <a:lnTo>
                  <a:pt x="228091" y="241807"/>
                </a:lnTo>
                <a:lnTo>
                  <a:pt x="216026" y="227119"/>
                </a:lnTo>
                <a:close/>
              </a:path>
              <a:path w="274320" h="327660">
                <a:moveTo>
                  <a:pt x="245490" y="202945"/>
                </a:moveTo>
                <a:lnTo>
                  <a:pt x="216026" y="227119"/>
                </a:lnTo>
                <a:lnTo>
                  <a:pt x="228091" y="241807"/>
                </a:lnTo>
                <a:lnTo>
                  <a:pt x="198627" y="266064"/>
                </a:lnTo>
                <a:lnTo>
                  <a:pt x="259839" y="266064"/>
                </a:lnTo>
                <a:lnTo>
                  <a:pt x="245490" y="202945"/>
                </a:lnTo>
                <a:close/>
              </a:path>
              <a:path w="274320" h="327660">
                <a:moveTo>
                  <a:pt x="29463" y="0"/>
                </a:moveTo>
                <a:lnTo>
                  <a:pt x="0" y="24129"/>
                </a:lnTo>
                <a:lnTo>
                  <a:pt x="186524" y="251322"/>
                </a:lnTo>
                <a:lnTo>
                  <a:pt x="216026" y="227119"/>
                </a:lnTo>
                <a:lnTo>
                  <a:pt x="29463" y="0"/>
                </a:lnTo>
                <a:close/>
              </a:path>
            </a:pathLst>
          </a:custGeom>
          <a:solidFill>
            <a:srgbClr val="344B5E"/>
          </a:solidFill>
        </p:spPr>
        <p:txBody>
          <a:bodyPr wrap="square" lIns="0" tIns="0" rIns="0" bIns="0" rtlCol="0"/>
          <a:lstStyle/>
          <a:p>
            <a:endParaRPr/>
          </a:p>
        </p:txBody>
      </p:sp>
      <p:sp>
        <p:nvSpPr>
          <p:cNvPr id="41" name="object 41"/>
          <p:cNvSpPr/>
          <p:nvPr/>
        </p:nvSpPr>
        <p:spPr>
          <a:xfrm>
            <a:off x="3624835" y="4096511"/>
            <a:ext cx="237743" cy="2377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3624835" y="4096512"/>
            <a:ext cx="238125" cy="238125"/>
          </a:xfrm>
          <a:custGeom>
            <a:avLst/>
            <a:gdLst/>
            <a:ahLst/>
            <a:cxnLst/>
            <a:rect l="l" t="t" r="r" b="b"/>
            <a:pathLst>
              <a:path w="238125" h="238125">
                <a:moveTo>
                  <a:pt x="0" y="118871"/>
                </a:moveTo>
                <a:lnTo>
                  <a:pt x="9340" y="72598"/>
                </a:lnTo>
                <a:lnTo>
                  <a:pt x="34813" y="34813"/>
                </a:lnTo>
                <a:lnTo>
                  <a:pt x="72598" y="9340"/>
                </a:lnTo>
                <a:lnTo>
                  <a:pt x="118871" y="0"/>
                </a:lnTo>
                <a:lnTo>
                  <a:pt x="165145" y="9340"/>
                </a:lnTo>
                <a:lnTo>
                  <a:pt x="202930" y="34813"/>
                </a:lnTo>
                <a:lnTo>
                  <a:pt x="228403" y="72598"/>
                </a:lnTo>
                <a:lnTo>
                  <a:pt x="237743" y="118871"/>
                </a:lnTo>
                <a:lnTo>
                  <a:pt x="228403" y="165145"/>
                </a:lnTo>
                <a:lnTo>
                  <a:pt x="202930" y="202930"/>
                </a:lnTo>
                <a:lnTo>
                  <a:pt x="165145" y="228403"/>
                </a:lnTo>
                <a:lnTo>
                  <a:pt x="118871"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45" name="标题 44">
            <a:extLst>
              <a:ext uri="{FF2B5EF4-FFF2-40B4-BE49-F238E27FC236}">
                <a16:creationId xmlns:a16="http://schemas.microsoft.com/office/drawing/2014/main" id="{E8A74E1D-8D0C-4BD8-8B25-03D48CD487B8}"/>
              </a:ext>
            </a:extLst>
          </p:cNvPr>
          <p:cNvSpPr>
            <a:spLocks noGrp="1"/>
          </p:cNvSpPr>
          <p:nvPr>
            <p:ph type="title"/>
          </p:nvPr>
        </p:nvSpPr>
        <p:spPr>
          <a:xfrm>
            <a:off x="457200" y="44624"/>
            <a:ext cx="8229600" cy="1143000"/>
          </a:xfrm>
        </p:spPr>
        <p:txBody>
          <a:bodyPr/>
          <a:lstStyle/>
          <a:p>
            <a:r>
              <a:rPr lang="en-US" altLang="zh-CN" dirty="0"/>
              <a:t>Bagging</a:t>
            </a:r>
            <a:r>
              <a:rPr lang="zh-CN" altLang="en-US" dirty="0"/>
              <a:t>错误率的计算</a:t>
            </a:r>
          </a:p>
        </p:txBody>
      </p:sp>
    </p:spTree>
    <p:extLst>
      <p:ext uri="{BB962C8B-B14F-4D97-AF65-F5344CB8AC3E}">
        <p14:creationId xmlns:p14="http://schemas.microsoft.com/office/powerpoint/2010/main" val="3339531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5184126" y="1730932"/>
            <a:ext cx="3722690" cy="3573351"/>
          </a:xfrm>
          <a:prstGeom prst="rect">
            <a:avLst/>
          </a:prstGeom>
        </p:spPr>
        <p:txBody>
          <a:bodyPr vert="horz" wrap="square" lIns="0" tIns="12700" rIns="0" bIns="0" rtlCol="0">
            <a:spAutoFit/>
          </a:bodyPr>
          <a:lstStyle/>
          <a:p>
            <a:pPr marL="299085" marR="567055" indent="-286385">
              <a:lnSpc>
                <a:spcPct val="150000"/>
              </a:lnSpc>
              <a:spcBef>
                <a:spcPts val="100"/>
              </a:spcBef>
              <a:buFont typeface="Wingdings"/>
              <a:buChar char=""/>
              <a:tabLst>
                <a:tab pos="299085" algn="l"/>
                <a:tab pos="299720" algn="l"/>
              </a:tabLst>
            </a:pPr>
            <a:r>
              <a:rPr lang="en-US" sz="2400" b="1" spc="20" dirty="0">
                <a:latin typeface="Trebuchet MS"/>
                <a:cs typeface="Trebuchet MS"/>
              </a:rPr>
              <a:t>b</a:t>
            </a:r>
            <a:r>
              <a:rPr sz="2400" b="1" spc="20" dirty="0">
                <a:latin typeface="Trebuchet MS"/>
                <a:cs typeface="Trebuchet MS"/>
              </a:rPr>
              <a:t>ootstrapped</a:t>
            </a:r>
            <a:r>
              <a:rPr lang="zh-CN" altLang="en-US" sz="2400" b="1" spc="20" dirty="0">
                <a:latin typeface="Trebuchet MS"/>
                <a:cs typeface="Trebuchet MS"/>
              </a:rPr>
              <a:t>样本为每棵决策树提供了内置的错误率估算</a:t>
            </a:r>
            <a:endParaRPr sz="24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400" b="1" spc="-30" dirty="0">
                <a:latin typeface="Trebuchet MS"/>
                <a:cs typeface="Trebuchet MS"/>
              </a:rPr>
              <a:t>在数据子集上创建决策树</a:t>
            </a:r>
            <a:endParaRPr sz="2400" dirty="0">
              <a:latin typeface="Trebuchet MS"/>
              <a:cs typeface="Trebuchet MS"/>
            </a:endParaRPr>
          </a:p>
          <a:p>
            <a:pPr marL="299085" marR="147955" indent="-286385">
              <a:lnSpc>
                <a:spcPct val="150000"/>
              </a:lnSpc>
              <a:spcBef>
                <a:spcPts val="1205"/>
              </a:spcBef>
              <a:buFont typeface="Wingdings"/>
              <a:buChar char=""/>
              <a:tabLst>
                <a:tab pos="299085" algn="l"/>
                <a:tab pos="299720" algn="l"/>
              </a:tabLst>
            </a:pPr>
            <a:r>
              <a:rPr lang="zh-CN" altLang="en-US" sz="2400" b="1" spc="20" dirty="0">
                <a:latin typeface="Trebuchet MS"/>
                <a:cs typeface="Trebuchet MS"/>
              </a:rPr>
              <a:t>用</a:t>
            </a:r>
            <a:r>
              <a:rPr lang="zh-CN" altLang="en-US" sz="2400" b="1" spc="20" dirty="0">
                <a:solidFill>
                  <a:srgbClr val="0070C0"/>
                </a:solidFill>
                <a:latin typeface="Trebuchet MS"/>
                <a:cs typeface="Trebuchet MS"/>
              </a:rPr>
              <a:t>未使用的样例</a:t>
            </a:r>
            <a:r>
              <a:rPr lang="zh-CN" altLang="en-US" sz="2400" b="1" spc="20" dirty="0">
                <a:latin typeface="Trebuchet MS"/>
                <a:cs typeface="Trebuchet MS"/>
              </a:rPr>
              <a:t>来计算那棵树的错误率</a:t>
            </a:r>
            <a:endParaRPr sz="2400" dirty="0">
              <a:latin typeface="Trebuchet MS"/>
              <a:cs typeface="Trebuchet MS"/>
            </a:endParaRPr>
          </a:p>
        </p:txBody>
      </p:sp>
      <p:sp>
        <p:nvSpPr>
          <p:cNvPr id="5" name="object 5"/>
          <p:cNvSpPr/>
          <p:nvPr/>
        </p:nvSpPr>
        <p:spPr>
          <a:xfrm>
            <a:off x="472440" y="2071877"/>
            <a:ext cx="2595372" cy="16215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ln w="9144">
            <a:solidFill>
              <a:srgbClr val="006FC0"/>
            </a:solidFill>
          </a:ln>
        </p:spPr>
        <p:txBody>
          <a:bodyPr wrap="square" lIns="0" tIns="0" rIns="0" bIns="0" rtlCol="0"/>
          <a:lstStyle/>
          <a:p>
            <a:endParaRPr/>
          </a:p>
        </p:txBody>
      </p:sp>
      <p:sp>
        <p:nvSpPr>
          <p:cNvPr id="8" name="object 8"/>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solidFill>
            <a:srgbClr val="C00000">
              <a:alpha val="10195"/>
            </a:srgbClr>
          </a:solidFill>
        </p:spPr>
        <p:txBody>
          <a:bodyPr wrap="square" lIns="0" tIns="0" rIns="0" bIns="0" rtlCol="0"/>
          <a:lstStyle/>
          <a:p>
            <a:endParaRPr/>
          </a:p>
        </p:txBody>
      </p:sp>
      <p:sp>
        <p:nvSpPr>
          <p:cNvPr id="9" name="object 9"/>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ln w="9144">
            <a:solidFill>
              <a:srgbClr val="006FC0"/>
            </a:solidFill>
          </a:ln>
        </p:spPr>
        <p:txBody>
          <a:bodyPr wrap="square" lIns="0" tIns="0" rIns="0" bIns="0" rtlCol="0"/>
          <a:lstStyle/>
          <a:p>
            <a:endParaRPr/>
          </a:p>
        </p:txBody>
      </p:sp>
      <p:sp>
        <p:nvSpPr>
          <p:cNvPr id="10" name="object 10"/>
          <p:cNvSpPr/>
          <p:nvPr/>
        </p:nvSpPr>
        <p:spPr>
          <a:xfrm>
            <a:off x="472440" y="3827526"/>
            <a:ext cx="2595372" cy="162153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12" name="object 12"/>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ln w="9144">
            <a:solidFill>
              <a:srgbClr val="006FC0"/>
            </a:solidFill>
          </a:ln>
        </p:spPr>
        <p:txBody>
          <a:bodyPr wrap="square" lIns="0" tIns="0" rIns="0" bIns="0" rtlCol="0"/>
          <a:lstStyle/>
          <a:p>
            <a:endParaRPr/>
          </a:p>
        </p:txBody>
      </p:sp>
      <p:sp>
        <p:nvSpPr>
          <p:cNvPr id="13" name="object 13"/>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solidFill>
            <a:srgbClr val="C00000">
              <a:alpha val="10195"/>
            </a:srgbClr>
          </a:solidFill>
        </p:spPr>
        <p:txBody>
          <a:bodyPr wrap="square" lIns="0" tIns="0" rIns="0" bIns="0" rtlCol="0"/>
          <a:lstStyle/>
          <a:p>
            <a:endParaRPr/>
          </a:p>
        </p:txBody>
      </p:sp>
      <p:sp>
        <p:nvSpPr>
          <p:cNvPr id="14" name="object 14"/>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ln w="9144">
            <a:solidFill>
              <a:srgbClr val="006FC0"/>
            </a:solidFill>
          </a:ln>
        </p:spPr>
        <p:txBody>
          <a:bodyPr wrap="square" lIns="0" tIns="0" rIns="0" bIns="0" rtlCol="0"/>
          <a:lstStyle/>
          <a:p>
            <a:endParaRPr/>
          </a:p>
        </p:txBody>
      </p:sp>
      <p:sp>
        <p:nvSpPr>
          <p:cNvPr id="15" name="object 15"/>
          <p:cNvSpPr/>
          <p:nvPr/>
        </p:nvSpPr>
        <p:spPr>
          <a:xfrm>
            <a:off x="3284983" y="2766060"/>
            <a:ext cx="239267" cy="23774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284983" y="2766061"/>
            <a:ext cx="239395" cy="238125"/>
          </a:xfrm>
          <a:custGeom>
            <a:avLst/>
            <a:gdLst/>
            <a:ahLst/>
            <a:cxnLst/>
            <a:rect l="l" t="t" r="r" b="b"/>
            <a:pathLst>
              <a:path w="239395" h="238125">
                <a:moveTo>
                  <a:pt x="0" y="118871"/>
                </a:moveTo>
                <a:lnTo>
                  <a:pt x="9405" y="72598"/>
                </a:lnTo>
                <a:lnTo>
                  <a:pt x="35051" y="34813"/>
                </a:lnTo>
                <a:lnTo>
                  <a:pt x="73080" y="9340"/>
                </a:lnTo>
                <a:lnTo>
                  <a:pt x="119633" y="0"/>
                </a:lnTo>
                <a:lnTo>
                  <a:pt x="166187" y="9340"/>
                </a:lnTo>
                <a:lnTo>
                  <a:pt x="204215" y="34813"/>
                </a:lnTo>
                <a:lnTo>
                  <a:pt x="229862" y="72598"/>
                </a:lnTo>
                <a:lnTo>
                  <a:pt x="239267" y="118871"/>
                </a:lnTo>
                <a:lnTo>
                  <a:pt x="229862" y="165145"/>
                </a:lnTo>
                <a:lnTo>
                  <a:pt x="204215" y="202930"/>
                </a:lnTo>
                <a:lnTo>
                  <a:pt x="166187" y="228403"/>
                </a:lnTo>
                <a:lnTo>
                  <a:pt x="119633" y="237744"/>
                </a:lnTo>
                <a:lnTo>
                  <a:pt x="73080" y="228403"/>
                </a:lnTo>
                <a:lnTo>
                  <a:pt x="35051" y="202930"/>
                </a:lnTo>
                <a:lnTo>
                  <a:pt x="9405" y="165145"/>
                </a:lnTo>
                <a:lnTo>
                  <a:pt x="0" y="118871"/>
                </a:lnTo>
                <a:close/>
              </a:path>
            </a:pathLst>
          </a:custGeom>
          <a:ln w="25908">
            <a:solidFill>
              <a:srgbClr val="344B5E"/>
            </a:solidFill>
          </a:ln>
        </p:spPr>
        <p:txBody>
          <a:bodyPr wrap="square" lIns="0" tIns="0" rIns="0" bIns="0" rtlCol="0"/>
          <a:lstStyle/>
          <a:p>
            <a:endParaRPr/>
          </a:p>
        </p:txBody>
      </p:sp>
      <p:sp>
        <p:nvSpPr>
          <p:cNvPr id="17" name="object 17"/>
          <p:cNvSpPr/>
          <p:nvPr/>
        </p:nvSpPr>
        <p:spPr>
          <a:xfrm>
            <a:off x="3826003" y="2872867"/>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30"/>
                </a:lnTo>
                <a:lnTo>
                  <a:pt x="242824" y="0"/>
                </a:lnTo>
                <a:close/>
              </a:path>
            </a:pathLst>
          </a:custGeom>
          <a:solidFill>
            <a:srgbClr val="344B5E"/>
          </a:solidFill>
        </p:spPr>
        <p:txBody>
          <a:bodyPr wrap="square" lIns="0" tIns="0" rIns="0" bIns="0" rtlCol="0"/>
          <a:lstStyle/>
          <a:p>
            <a:endParaRPr/>
          </a:p>
        </p:txBody>
      </p:sp>
      <p:sp>
        <p:nvSpPr>
          <p:cNvPr id="18" name="object 18"/>
          <p:cNvSpPr/>
          <p:nvPr/>
        </p:nvSpPr>
        <p:spPr>
          <a:xfrm>
            <a:off x="4068826" y="2872867"/>
            <a:ext cx="274320" cy="326390"/>
          </a:xfrm>
          <a:custGeom>
            <a:avLst/>
            <a:gdLst/>
            <a:ahLst/>
            <a:cxnLst/>
            <a:rect l="l" t="t" r="r" b="b"/>
            <a:pathLst>
              <a:path w="274320" h="326389">
                <a:moveTo>
                  <a:pt x="186346" y="249939"/>
                </a:moveTo>
                <a:lnTo>
                  <a:pt x="156972" y="274193"/>
                </a:lnTo>
                <a:lnTo>
                  <a:pt x="273812" y="326008"/>
                </a:lnTo>
                <a:lnTo>
                  <a:pt x="259680" y="264668"/>
                </a:lnTo>
                <a:lnTo>
                  <a:pt x="198500" y="264668"/>
                </a:lnTo>
                <a:lnTo>
                  <a:pt x="186346" y="249939"/>
                </a:lnTo>
                <a:close/>
              </a:path>
              <a:path w="274320" h="326389">
                <a:moveTo>
                  <a:pt x="215701" y="225702"/>
                </a:moveTo>
                <a:lnTo>
                  <a:pt x="186346" y="249939"/>
                </a:lnTo>
                <a:lnTo>
                  <a:pt x="198500" y="264668"/>
                </a:lnTo>
                <a:lnTo>
                  <a:pt x="227837" y="240410"/>
                </a:lnTo>
                <a:lnTo>
                  <a:pt x="215701" y="225702"/>
                </a:lnTo>
                <a:close/>
              </a:path>
              <a:path w="274320" h="326389">
                <a:moveTo>
                  <a:pt x="245110" y="201421"/>
                </a:moveTo>
                <a:lnTo>
                  <a:pt x="215701" y="225702"/>
                </a:lnTo>
                <a:lnTo>
                  <a:pt x="227837" y="240410"/>
                </a:lnTo>
                <a:lnTo>
                  <a:pt x="198500" y="264668"/>
                </a:lnTo>
                <a:lnTo>
                  <a:pt x="259680" y="264668"/>
                </a:lnTo>
                <a:lnTo>
                  <a:pt x="245110" y="201421"/>
                </a:lnTo>
                <a:close/>
              </a:path>
              <a:path w="274320" h="326389">
                <a:moveTo>
                  <a:pt x="29463" y="0"/>
                </a:moveTo>
                <a:lnTo>
                  <a:pt x="0" y="24130"/>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19" name="object 19"/>
          <p:cNvSpPr/>
          <p:nvPr/>
        </p:nvSpPr>
        <p:spPr>
          <a:xfrm>
            <a:off x="3964686" y="2766061"/>
            <a:ext cx="237743" cy="23926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964686" y="2766061"/>
            <a:ext cx="238125" cy="239395"/>
          </a:xfrm>
          <a:custGeom>
            <a:avLst/>
            <a:gdLst/>
            <a:ahLst/>
            <a:cxnLst/>
            <a:rect l="l" t="t" r="r" b="b"/>
            <a:pathLst>
              <a:path w="238125" h="239394">
                <a:moveTo>
                  <a:pt x="0" y="119633"/>
                </a:moveTo>
                <a:lnTo>
                  <a:pt x="9340" y="73080"/>
                </a:lnTo>
                <a:lnTo>
                  <a:pt x="34813" y="35051"/>
                </a:lnTo>
                <a:lnTo>
                  <a:pt x="72598" y="9405"/>
                </a:lnTo>
                <a:lnTo>
                  <a:pt x="118872" y="0"/>
                </a:lnTo>
                <a:lnTo>
                  <a:pt x="165145" y="9405"/>
                </a:lnTo>
                <a:lnTo>
                  <a:pt x="202930" y="35051"/>
                </a:lnTo>
                <a:lnTo>
                  <a:pt x="228403" y="73080"/>
                </a:lnTo>
                <a:lnTo>
                  <a:pt x="237743" y="119633"/>
                </a:lnTo>
                <a:lnTo>
                  <a:pt x="228403" y="166187"/>
                </a:lnTo>
                <a:lnTo>
                  <a:pt x="202930" y="204215"/>
                </a:lnTo>
                <a:lnTo>
                  <a:pt x="165145" y="229862"/>
                </a:lnTo>
                <a:lnTo>
                  <a:pt x="118872" y="239267"/>
                </a:lnTo>
                <a:lnTo>
                  <a:pt x="72598" y="229862"/>
                </a:lnTo>
                <a:lnTo>
                  <a:pt x="34813" y="204215"/>
                </a:lnTo>
                <a:lnTo>
                  <a:pt x="9340" y="166187"/>
                </a:lnTo>
                <a:lnTo>
                  <a:pt x="0" y="119633"/>
                </a:lnTo>
                <a:close/>
              </a:path>
            </a:pathLst>
          </a:custGeom>
          <a:ln w="25908">
            <a:solidFill>
              <a:srgbClr val="344B5E"/>
            </a:solidFill>
          </a:ln>
        </p:spPr>
        <p:txBody>
          <a:bodyPr wrap="square" lIns="0" tIns="0" rIns="0" bIns="0" rtlCol="0"/>
          <a:lstStyle/>
          <a:p>
            <a:endParaRPr/>
          </a:p>
        </p:txBody>
      </p:sp>
      <p:sp>
        <p:nvSpPr>
          <p:cNvPr id="21" name="object 21"/>
          <p:cNvSpPr/>
          <p:nvPr/>
        </p:nvSpPr>
        <p:spPr>
          <a:xfrm>
            <a:off x="4306062" y="3186683"/>
            <a:ext cx="237743" cy="23926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306062" y="3186684"/>
            <a:ext cx="238125" cy="239395"/>
          </a:xfrm>
          <a:custGeom>
            <a:avLst/>
            <a:gdLst/>
            <a:ahLst/>
            <a:cxnLst/>
            <a:rect l="l" t="t" r="r" b="b"/>
            <a:pathLst>
              <a:path w="238125" h="239394">
                <a:moveTo>
                  <a:pt x="0" y="119634"/>
                </a:moveTo>
                <a:lnTo>
                  <a:pt x="9340" y="73080"/>
                </a:lnTo>
                <a:lnTo>
                  <a:pt x="34813" y="35052"/>
                </a:lnTo>
                <a:lnTo>
                  <a:pt x="72598" y="9405"/>
                </a:lnTo>
                <a:lnTo>
                  <a:pt x="118872" y="0"/>
                </a:lnTo>
                <a:lnTo>
                  <a:pt x="165145" y="9405"/>
                </a:lnTo>
                <a:lnTo>
                  <a:pt x="202930" y="35051"/>
                </a:lnTo>
                <a:lnTo>
                  <a:pt x="228403" y="73080"/>
                </a:lnTo>
                <a:lnTo>
                  <a:pt x="237743" y="119634"/>
                </a:lnTo>
                <a:lnTo>
                  <a:pt x="228403" y="166187"/>
                </a:lnTo>
                <a:lnTo>
                  <a:pt x="202930" y="204216"/>
                </a:lnTo>
                <a:lnTo>
                  <a:pt x="165145" y="229862"/>
                </a:lnTo>
                <a:lnTo>
                  <a:pt x="118872" y="239268"/>
                </a:lnTo>
                <a:lnTo>
                  <a:pt x="72598" y="229862"/>
                </a:lnTo>
                <a:lnTo>
                  <a:pt x="34813" y="204216"/>
                </a:lnTo>
                <a:lnTo>
                  <a:pt x="9340" y="166187"/>
                </a:lnTo>
                <a:lnTo>
                  <a:pt x="0" y="119634"/>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618738" y="3185160"/>
            <a:ext cx="237744" cy="23774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618739" y="3185161"/>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4" y="118871"/>
                </a:lnTo>
                <a:lnTo>
                  <a:pt x="228403" y="165145"/>
                </a:lnTo>
                <a:lnTo>
                  <a:pt x="202930" y="202930"/>
                </a:lnTo>
                <a:lnTo>
                  <a:pt x="165145" y="228403"/>
                </a:lnTo>
                <a:lnTo>
                  <a:pt x="118872"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25" name="object 25"/>
          <p:cNvSpPr/>
          <p:nvPr/>
        </p:nvSpPr>
        <p:spPr>
          <a:xfrm>
            <a:off x="3486151" y="2447671"/>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29"/>
                </a:lnTo>
                <a:lnTo>
                  <a:pt x="242824" y="0"/>
                </a:lnTo>
                <a:close/>
              </a:path>
            </a:pathLst>
          </a:custGeom>
          <a:solidFill>
            <a:srgbClr val="344B5E"/>
          </a:solidFill>
        </p:spPr>
        <p:txBody>
          <a:bodyPr wrap="square" lIns="0" tIns="0" rIns="0" bIns="0" rtlCol="0"/>
          <a:lstStyle/>
          <a:p>
            <a:endParaRPr/>
          </a:p>
        </p:txBody>
      </p:sp>
      <p:sp>
        <p:nvSpPr>
          <p:cNvPr id="26" name="object 26"/>
          <p:cNvSpPr/>
          <p:nvPr/>
        </p:nvSpPr>
        <p:spPr>
          <a:xfrm>
            <a:off x="3728973" y="2447671"/>
            <a:ext cx="274320" cy="326390"/>
          </a:xfrm>
          <a:custGeom>
            <a:avLst/>
            <a:gdLst/>
            <a:ahLst/>
            <a:cxnLst/>
            <a:rect l="l" t="t" r="r" b="b"/>
            <a:pathLst>
              <a:path w="274320" h="326389">
                <a:moveTo>
                  <a:pt x="186346" y="249939"/>
                </a:moveTo>
                <a:lnTo>
                  <a:pt x="156972" y="274192"/>
                </a:lnTo>
                <a:lnTo>
                  <a:pt x="273812" y="326008"/>
                </a:lnTo>
                <a:lnTo>
                  <a:pt x="259680" y="264667"/>
                </a:lnTo>
                <a:lnTo>
                  <a:pt x="198500" y="264667"/>
                </a:lnTo>
                <a:lnTo>
                  <a:pt x="186346" y="249939"/>
                </a:lnTo>
                <a:close/>
              </a:path>
              <a:path w="274320" h="326389">
                <a:moveTo>
                  <a:pt x="215701" y="225702"/>
                </a:moveTo>
                <a:lnTo>
                  <a:pt x="186346" y="249939"/>
                </a:lnTo>
                <a:lnTo>
                  <a:pt x="198500" y="264667"/>
                </a:lnTo>
                <a:lnTo>
                  <a:pt x="227837" y="240411"/>
                </a:lnTo>
                <a:lnTo>
                  <a:pt x="215701" y="225702"/>
                </a:lnTo>
                <a:close/>
              </a:path>
              <a:path w="274320" h="326389">
                <a:moveTo>
                  <a:pt x="245110" y="201421"/>
                </a:moveTo>
                <a:lnTo>
                  <a:pt x="215701" y="225702"/>
                </a:lnTo>
                <a:lnTo>
                  <a:pt x="227837" y="240411"/>
                </a:lnTo>
                <a:lnTo>
                  <a:pt x="198500" y="264667"/>
                </a:lnTo>
                <a:lnTo>
                  <a:pt x="259680" y="264667"/>
                </a:lnTo>
                <a:lnTo>
                  <a:pt x="245110" y="201421"/>
                </a:lnTo>
                <a:close/>
              </a:path>
              <a:path w="274320" h="326389">
                <a:moveTo>
                  <a:pt x="29463" y="0"/>
                </a:moveTo>
                <a:lnTo>
                  <a:pt x="0" y="24129"/>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27" name="object 27"/>
          <p:cNvSpPr/>
          <p:nvPr/>
        </p:nvSpPr>
        <p:spPr>
          <a:xfrm>
            <a:off x="3624835" y="2340863"/>
            <a:ext cx="237743" cy="237744"/>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3624835" y="2340864"/>
            <a:ext cx="238125" cy="238125"/>
          </a:xfrm>
          <a:custGeom>
            <a:avLst/>
            <a:gdLst/>
            <a:ahLst/>
            <a:cxnLst/>
            <a:rect l="l" t="t" r="r" b="b"/>
            <a:pathLst>
              <a:path w="238125" h="238125">
                <a:moveTo>
                  <a:pt x="0" y="118872"/>
                </a:moveTo>
                <a:lnTo>
                  <a:pt x="9340" y="72598"/>
                </a:lnTo>
                <a:lnTo>
                  <a:pt x="34813" y="34813"/>
                </a:lnTo>
                <a:lnTo>
                  <a:pt x="72598" y="9340"/>
                </a:lnTo>
                <a:lnTo>
                  <a:pt x="118871" y="0"/>
                </a:lnTo>
                <a:lnTo>
                  <a:pt x="165145" y="9340"/>
                </a:lnTo>
                <a:lnTo>
                  <a:pt x="202930" y="34813"/>
                </a:lnTo>
                <a:lnTo>
                  <a:pt x="228403" y="72598"/>
                </a:lnTo>
                <a:lnTo>
                  <a:pt x="237743" y="118872"/>
                </a:lnTo>
                <a:lnTo>
                  <a:pt x="228403" y="165145"/>
                </a:lnTo>
                <a:lnTo>
                  <a:pt x="202930" y="202930"/>
                </a:lnTo>
                <a:lnTo>
                  <a:pt x="165145" y="228403"/>
                </a:lnTo>
                <a:lnTo>
                  <a:pt x="118871" y="237744"/>
                </a:lnTo>
                <a:lnTo>
                  <a:pt x="72598" y="228403"/>
                </a:lnTo>
                <a:lnTo>
                  <a:pt x="34813" y="202930"/>
                </a:lnTo>
                <a:lnTo>
                  <a:pt x="9340" y="165145"/>
                </a:lnTo>
                <a:lnTo>
                  <a:pt x="0" y="118872"/>
                </a:lnTo>
                <a:close/>
              </a:path>
            </a:pathLst>
          </a:custGeom>
          <a:ln w="25907">
            <a:solidFill>
              <a:srgbClr val="344B5E"/>
            </a:solidFill>
          </a:ln>
        </p:spPr>
        <p:txBody>
          <a:bodyPr wrap="square" lIns="0" tIns="0" rIns="0" bIns="0" rtlCol="0"/>
          <a:lstStyle/>
          <a:p>
            <a:endParaRPr/>
          </a:p>
        </p:txBody>
      </p:sp>
      <p:sp>
        <p:nvSpPr>
          <p:cNvPr id="29" name="object 29"/>
          <p:cNvSpPr/>
          <p:nvPr/>
        </p:nvSpPr>
        <p:spPr>
          <a:xfrm>
            <a:off x="3284983" y="4520184"/>
            <a:ext cx="239267" cy="239268"/>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3284983" y="4520185"/>
            <a:ext cx="239395" cy="239395"/>
          </a:xfrm>
          <a:custGeom>
            <a:avLst/>
            <a:gdLst/>
            <a:ahLst/>
            <a:cxnLst/>
            <a:rect l="l" t="t" r="r" b="b"/>
            <a:pathLst>
              <a:path w="239395" h="239395">
                <a:moveTo>
                  <a:pt x="0" y="119633"/>
                </a:moveTo>
                <a:lnTo>
                  <a:pt x="9405" y="73080"/>
                </a:lnTo>
                <a:lnTo>
                  <a:pt x="35051" y="35051"/>
                </a:lnTo>
                <a:lnTo>
                  <a:pt x="73080" y="9405"/>
                </a:lnTo>
                <a:lnTo>
                  <a:pt x="119633" y="0"/>
                </a:lnTo>
                <a:lnTo>
                  <a:pt x="166187" y="9405"/>
                </a:lnTo>
                <a:lnTo>
                  <a:pt x="204215" y="35051"/>
                </a:lnTo>
                <a:lnTo>
                  <a:pt x="229862" y="73080"/>
                </a:lnTo>
                <a:lnTo>
                  <a:pt x="239267" y="119633"/>
                </a:lnTo>
                <a:lnTo>
                  <a:pt x="229862" y="166187"/>
                </a:lnTo>
                <a:lnTo>
                  <a:pt x="204215" y="204215"/>
                </a:lnTo>
                <a:lnTo>
                  <a:pt x="166187" y="229862"/>
                </a:lnTo>
                <a:lnTo>
                  <a:pt x="119633" y="239267"/>
                </a:lnTo>
                <a:lnTo>
                  <a:pt x="73080" y="229862"/>
                </a:lnTo>
                <a:lnTo>
                  <a:pt x="35051" y="204215"/>
                </a:lnTo>
                <a:lnTo>
                  <a:pt x="9405" y="166187"/>
                </a:lnTo>
                <a:lnTo>
                  <a:pt x="0" y="119633"/>
                </a:lnTo>
                <a:close/>
              </a:path>
            </a:pathLst>
          </a:custGeom>
          <a:ln w="25908">
            <a:solidFill>
              <a:srgbClr val="344B5E"/>
            </a:solidFill>
          </a:ln>
        </p:spPr>
        <p:txBody>
          <a:bodyPr wrap="square" lIns="0" tIns="0" rIns="0" bIns="0" rtlCol="0"/>
          <a:lstStyle/>
          <a:p>
            <a:endParaRPr/>
          </a:p>
        </p:txBody>
      </p:sp>
      <p:sp>
        <p:nvSpPr>
          <p:cNvPr id="31" name="object 31"/>
          <p:cNvSpPr/>
          <p:nvPr/>
        </p:nvSpPr>
        <p:spPr>
          <a:xfrm>
            <a:off x="3826003" y="4628515"/>
            <a:ext cx="272415" cy="326390"/>
          </a:xfrm>
          <a:custGeom>
            <a:avLst/>
            <a:gdLst/>
            <a:ahLst/>
            <a:cxnLst/>
            <a:rect l="l" t="t" r="r" b="b"/>
            <a:pathLst>
              <a:path w="272414" h="326389">
                <a:moveTo>
                  <a:pt x="28321" y="201396"/>
                </a:moveTo>
                <a:lnTo>
                  <a:pt x="0" y="326009"/>
                </a:lnTo>
                <a:lnTo>
                  <a:pt x="116712" y="273888"/>
                </a:lnTo>
                <a:lnTo>
                  <a:pt x="105207" y="264452"/>
                </a:lnTo>
                <a:lnTo>
                  <a:pt x="75184" y="264452"/>
                </a:lnTo>
                <a:lnTo>
                  <a:pt x="45720" y="240284"/>
                </a:lnTo>
                <a:lnTo>
                  <a:pt x="57792" y="225566"/>
                </a:lnTo>
                <a:lnTo>
                  <a:pt x="28321" y="201396"/>
                </a:lnTo>
                <a:close/>
              </a:path>
              <a:path w="272414" h="326389">
                <a:moveTo>
                  <a:pt x="57792" y="225566"/>
                </a:moveTo>
                <a:lnTo>
                  <a:pt x="45720" y="240284"/>
                </a:lnTo>
                <a:lnTo>
                  <a:pt x="75184" y="264452"/>
                </a:lnTo>
                <a:lnTo>
                  <a:pt x="87257" y="249731"/>
                </a:lnTo>
                <a:lnTo>
                  <a:pt x="57792" y="225566"/>
                </a:lnTo>
                <a:close/>
              </a:path>
              <a:path w="272414" h="326389">
                <a:moveTo>
                  <a:pt x="87257" y="249731"/>
                </a:moveTo>
                <a:lnTo>
                  <a:pt x="75184" y="264452"/>
                </a:lnTo>
                <a:lnTo>
                  <a:pt x="105207" y="264452"/>
                </a:lnTo>
                <a:lnTo>
                  <a:pt x="87257" y="249731"/>
                </a:lnTo>
                <a:close/>
              </a:path>
              <a:path w="272414" h="326389">
                <a:moveTo>
                  <a:pt x="242824" y="0"/>
                </a:moveTo>
                <a:lnTo>
                  <a:pt x="57792" y="225566"/>
                </a:lnTo>
                <a:lnTo>
                  <a:pt x="87257" y="249731"/>
                </a:lnTo>
                <a:lnTo>
                  <a:pt x="272288" y="24130"/>
                </a:lnTo>
                <a:lnTo>
                  <a:pt x="242824" y="0"/>
                </a:lnTo>
                <a:close/>
              </a:path>
            </a:pathLst>
          </a:custGeom>
          <a:solidFill>
            <a:srgbClr val="344B5E"/>
          </a:solidFill>
        </p:spPr>
        <p:txBody>
          <a:bodyPr wrap="square" lIns="0" tIns="0" rIns="0" bIns="0" rtlCol="0"/>
          <a:lstStyle/>
          <a:p>
            <a:endParaRPr/>
          </a:p>
        </p:txBody>
      </p:sp>
      <p:sp>
        <p:nvSpPr>
          <p:cNvPr id="32" name="object 32"/>
          <p:cNvSpPr/>
          <p:nvPr/>
        </p:nvSpPr>
        <p:spPr>
          <a:xfrm>
            <a:off x="4068826" y="4628515"/>
            <a:ext cx="274320" cy="326390"/>
          </a:xfrm>
          <a:custGeom>
            <a:avLst/>
            <a:gdLst/>
            <a:ahLst/>
            <a:cxnLst/>
            <a:rect l="l" t="t" r="r" b="b"/>
            <a:pathLst>
              <a:path w="274320" h="326389">
                <a:moveTo>
                  <a:pt x="186367" y="249964"/>
                </a:moveTo>
                <a:lnTo>
                  <a:pt x="156972" y="274231"/>
                </a:lnTo>
                <a:lnTo>
                  <a:pt x="273812" y="326009"/>
                </a:lnTo>
                <a:lnTo>
                  <a:pt x="259674" y="264668"/>
                </a:lnTo>
                <a:lnTo>
                  <a:pt x="198500" y="264668"/>
                </a:lnTo>
                <a:lnTo>
                  <a:pt x="186367" y="249964"/>
                </a:lnTo>
                <a:close/>
              </a:path>
              <a:path w="274320" h="326389">
                <a:moveTo>
                  <a:pt x="215718" y="225735"/>
                </a:moveTo>
                <a:lnTo>
                  <a:pt x="186367" y="249964"/>
                </a:lnTo>
                <a:lnTo>
                  <a:pt x="198500" y="264668"/>
                </a:lnTo>
                <a:lnTo>
                  <a:pt x="227837" y="240423"/>
                </a:lnTo>
                <a:lnTo>
                  <a:pt x="215718" y="225735"/>
                </a:lnTo>
                <a:close/>
              </a:path>
              <a:path w="274320" h="326389">
                <a:moveTo>
                  <a:pt x="245110" y="201472"/>
                </a:moveTo>
                <a:lnTo>
                  <a:pt x="215718" y="225735"/>
                </a:lnTo>
                <a:lnTo>
                  <a:pt x="227837" y="240423"/>
                </a:lnTo>
                <a:lnTo>
                  <a:pt x="198500" y="264668"/>
                </a:lnTo>
                <a:lnTo>
                  <a:pt x="259674" y="264668"/>
                </a:lnTo>
                <a:lnTo>
                  <a:pt x="245110" y="201472"/>
                </a:lnTo>
                <a:close/>
              </a:path>
              <a:path w="274320" h="326389">
                <a:moveTo>
                  <a:pt x="29463" y="0"/>
                </a:moveTo>
                <a:lnTo>
                  <a:pt x="0" y="24130"/>
                </a:lnTo>
                <a:lnTo>
                  <a:pt x="186367" y="249964"/>
                </a:lnTo>
                <a:lnTo>
                  <a:pt x="215718" y="225735"/>
                </a:lnTo>
                <a:lnTo>
                  <a:pt x="29463" y="0"/>
                </a:lnTo>
                <a:close/>
              </a:path>
            </a:pathLst>
          </a:custGeom>
          <a:solidFill>
            <a:srgbClr val="344B5E"/>
          </a:solidFill>
        </p:spPr>
        <p:txBody>
          <a:bodyPr wrap="square" lIns="0" tIns="0" rIns="0" bIns="0" rtlCol="0"/>
          <a:lstStyle/>
          <a:p>
            <a:endParaRPr/>
          </a:p>
        </p:txBody>
      </p:sp>
      <p:sp>
        <p:nvSpPr>
          <p:cNvPr id="33" name="object 33"/>
          <p:cNvSpPr/>
          <p:nvPr/>
        </p:nvSpPr>
        <p:spPr>
          <a:xfrm>
            <a:off x="3964686" y="4521708"/>
            <a:ext cx="237743" cy="23774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3964686" y="4521709"/>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3" y="118871"/>
                </a:lnTo>
                <a:lnTo>
                  <a:pt x="228403" y="165145"/>
                </a:lnTo>
                <a:lnTo>
                  <a:pt x="202930" y="202930"/>
                </a:lnTo>
                <a:lnTo>
                  <a:pt x="165145" y="228403"/>
                </a:lnTo>
                <a:lnTo>
                  <a:pt x="118872" y="237743"/>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35" name="object 35"/>
          <p:cNvSpPr/>
          <p:nvPr/>
        </p:nvSpPr>
        <p:spPr>
          <a:xfrm>
            <a:off x="4306062" y="4942332"/>
            <a:ext cx="237743" cy="237744"/>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4306062" y="4942333"/>
            <a:ext cx="238125" cy="238125"/>
          </a:xfrm>
          <a:custGeom>
            <a:avLst/>
            <a:gdLst/>
            <a:ahLst/>
            <a:cxnLst/>
            <a:rect l="l" t="t" r="r" b="b"/>
            <a:pathLst>
              <a:path w="238125" h="238125">
                <a:moveTo>
                  <a:pt x="0" y="118872"/>
                </a:moveTo>
                <a:lnTo>
                  <a:pt x="9340" y="72603"/>
                </a:lnTo>
                <a:lnTo>
                  <a:pt x="34813" y="34818"/>
                </a:lnTo>
                <a:lnTo>
                  <a:pt x="72598" y="9342"/>
                </a:lnTo>
                <a:lnTo>
                  <a:pt x="118872" y="0"/>
                </a:lnTo>
                <a:lnTo>
                  <a:pt x="165145" y="9342"/>
                </a:lnTo>
                <a:lnTo>
                  <a:pt x="202930" y="34818"/>
                </a:lnTo>
                <a:lnTo>
                  <a:pt x="228403" y="72603"/>
                </a:lnTo>
                <a:lnTo>
                  <a:pt x="237743" y="118872"/>
                </a:lnTo>
                <a:lnTo>
                  <a:pt x="228403" y="165140"/>
                </a:lnTo>
                <a:lnTo>
                  <a:pt x="202930" y="202925"/>
                </a:lnTo>
                <a:lnTo>
                  <a:pt x="165145" y="228401"/>
                </a:lnTo>
                <a:lnTo>
                  <a:pt x="118872" y="237744"/>
                </a:lnTo>
                <a:lnTo>
                  <a:pt x="72598" y="228401"/>
                </a:lnTo>
                <a:lnTo>
                  <a:pt x="34813" y="202925"/>
                </a:lnTo>
                <a:lnTo>
                  <a:pt x="9340" y="165140"/>
                </a:lnTo>
                <a:lnTo>
                  <a:pt x="0" y="118872"/>
                </a:lnTo>
                <a:close/>
              </a:path>
            </a:pathLst>
          </a:custGeom>
          <a:ln w="25908">
            <a:solidFill>
              <a:srgbClr val="344B5E"/>
            </a:solidFill>
          </a:ln>
        </p:spPr>
        <p:txBody>
          <a:bodyPr wrap="square" lIns="0" tIns="0" rIns="0" bIns="0" rtlCol="0"/>
          <a:lstStyle/>
          <a:p>
            <a:endParaRPr/>
          </a:p>
        </p:txBody>
      </p:sp>
      <p:sp>
        <p:nvSpPr>
          <p:cNvPr id="37" name="object 37"/>
          <p:cNvSpPr/>
          <p:nvPr/>
        </p:nvSpPr>
        <p:spPr>
          <a:xfrm>
            <a:off x="3618738" y="4940808"/>
            <a:ext cx="237744" cy="237744"/>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3618739" y="4940809"/>
            <a:ext cx="238125" cy="238125"/>
          </a:xfrm>
          <a:custGeom>
            <a:avLst/>
            <a:gdLst/>
            <a:ahLst/>
            <a:cxnLst/>
            <a:rect l="l" t="t" r="r" b="b"/>
            <a:pathLst>
              <a:path w="238125" h="238125">
                <a:moveTo>
                  <a:pt x="0" y="118871"/>
                </a:moveTo>
                <a:lnTo>
                  <a:pt x="9340" y="72603"/>
                </a:lnTo>
                <a:lnTo>
                  <a:pt x="34813" y="34818"/>
                </a:lnTo>
                <a:lnTo>
                  <a:pt x="72598" y="9342"/>
                </a:lnTo>
                <a:lnTo>
                  <a:pt x="118872" y="0"/>
                </a:lnTo>
                <a:lnTo>
                  <a:pt x="165145" y="9342"/>
                </a:lnTo>
                <a:lnTo>
                  <a:pt x="202930" y="34818"/>
                </a:lnTo>
                <a:lnTo>
                  <a:pt x="228403" y="72603"/>
                </a:lnTo>
                <a:lnTo>
                  <a:pt x="237744" y="118871"/>
                </a:lnTo>
                <a:lnTo>
                  <a:pt x="228403" y="165140"/>
                </a:lnTo>
                <a:lnTo>
                  <a:pt x="202930" y="202925"/>
                </a:lnTo>
                <a:lnTo>
                  <a:pt x="165145" y="228401"/>
                </a:lnTo>
                <a:lnTo>
                  <a:pt x="118872" y="237743"/>
                </a:lnTo>
                <a:lnTo>
                  <a:pt x="72598" y="228401"/>
                </a:lnTo>
                <a:lnTo>
                  <a:pt x="34813" y="202925"/>
                </a:lnTo>
                <a:lnTo>
                  <a:pt x="9340" y="165140"/>
                </a:lnTo>
                <a:lnTo>
                  <a:pt x="0" y="118871"/>
                </a:lnTo>
                <a:close/>
              </a:path>
            </a:pathLst>
          </a:custGeom>
          <a:ln w="25908">
            <a:solidFill>
              <a:srgbClr val="344B5E"/>
            </a:solidFill>
          </a:ln>
        </p:spPr>
        <p:txBody>
          <a:bodyPr wrap="square" lIns="0" tIns="0" rIns="0" bIns="0" rtlCol="0"/>
          <a:lstStyle/>
          <a:p>
            <a:endParaRPr/>
          </a:p>
        </p:txBody>
      </p:sp>
      <p:sp>
        <p:nvSpPr>
          <p:cNvPr id="39" name="object 39"/>
          <p:cNvSpPr/>
          <p:nvPr/>
        </p:nvSpPr>
        <p:spPr>
          <a:xfrm>
            <a:off x="3486151" y="4201795"/>
            <a:ext cx="272415" cy="327660"/>
          </a:xfrm>
          <a:custGeom>
            <a:avLst/>
            <a:gdLst/>
            <a:ahLst/>
            <a:cxnLst/>
            <a:rect l="l" t="t" r="r" b="b"/>
            <a:pathLst>
              <a:path w="272414" h="327660">
                <a:moveTo>
                  <a:pt x="28066" y="202818"/>
                </a:moveTo>
                <a:lnTo>
                  <a:pt x="0" y="327532"/>
                </a:lnTo>
                <a:lnTo>
                  <a:pt x="116586" y="275081"/>
                </a:lnTo>
                <a:lnTo>
                  <a:pt x="105229" y="265810"/>
                </a:lnTo>
                <a:lnTo>
                  <a:pt x="75057" y="265810"/>
                </a:lnTo>
                <a:lnTo>
                  <a:pt x="45465" y="241680"/>
                </a:lnTo>
                <a:lnTo>
                  <a:pt x="57547" y="226885"/>
                </a:lnTo>
                <a:lnTo>
                  <a:pt x="28066" y="202818"/>
                </a:lnTo>
                <a:close/>
              </a:path>
              <a:path w="272414" h="327660">
                <a:moveTo>
                  <a:pt x="57547" y="226885"/>
                </a:moveTo>
                <a:lnTo>
                  <a:pt x="45465" y="241680"/>
                </a:lnTo>
                <a:lnTo>
                  <a:pt x="75057" y="265810"/>
                </a:lnTo>
                <a:lnTo>
                  <a:pt x="87121" y="251028"/>
                </a:lnTo>
                <a:lnTo>
                  <a:pt x="57547" y="226885"/>
                </a:lnTo>
                <a:close/>
              </a:path>
              <a:path w="272414" h="327660">
                <a:moveTo>
                  <a:pt x="87121" y="251028"/>
                </a:moveTo>
                <a:lnTo>
                  <a:pt x="75057" y="265810"/>
                </a:lnTo>
                <a:lnTo>
                  <a:pt x="105229" y="265810"/>
                </a:lnTo>
                <a:lnTo>
                  <a:pt x="87121" y="251028"/>
                </a:lnTo>
                <a:close/>
              </a:path>
              <a:path w="272414" h="327660">
                <a:moveTo>
                  <a:pt x="242824" y="0"/>
                </a:moveTo>
                <a:lnTo>
                  <a:pt x="57547" y="226885"/>
                </a:lnTo>
                <a:lnTo>
                  <a:pt x="87121" y="251028"/>
                </a:lnTo>
                <a:lnTo>
                  <a:pt x="272288" y="24129"/>
                </a:lnTo>
                <a:lnTo>
                  <a:pt x="242824" y="0"/>
                </a:lnTo>
                <a:close/>
              </a:path>
            </a:pathLst>
          </a:custGeom>
          <a:solidFill>
            <a:srgbClr val="344B5E"/>
          </a:solidFill>
        </p:spPr>
        <p:txBody>
          <a:bodyPr wrap="square" lIns="0" tIns="0" rIns="0" bIns="0" rtlCol="0"/>
          <a:lstStyle/>
          <a:p>
            <a:endParaRPr/>
          </a:p>
        </p:txBody>
      </p:sp>
      <p:sp>
        <p:nvSpPr>
          <p:cNvPr id="40" name="object 40"/>
          <p:cNvSpPr/>
          <p:nvPr/>
        </p:nvSpPr>
        <p:spPr>
          <a:xfrm>
            <a:off x="3728973" y="4201795"/>
            <a:ext cx="274320" cy="327660"/>
          </a:xfrm>
          <a:custGeom>
            <a:avLst/>
            <a:gdLst/>
            <a:ahLst/>
            <a:cxnLst/>
            <a:rect l="l" t="t" r="r" b="b"/>
            <a:pathLst>
              <a:path w="274320" h="327660">
                <a:moveTo>
                  <a:pt x="186524" y="251322"/>
                </a:moveTo>
                <a:lnTo>
                  <a:pt x="157099" y="275462"/>
                </a:lnTo>
                <a:lnTo>
                  <a:pt x="273812" y="327532"/>
                </a:lnTo>
                <a:lnTo>
                  <a:pt x="259839" y="266064"/>
                </a:lnTo>
                <a:lnTo>
                  <a:pt x="198627" y="266064"/>
                </a:lnTo>
                <a:lnTo>
                  <a:pt x="186524" y="251322"/>
                </a:lnTo>
                <a:close/>
              </a:path>
              <a:path w="274320" h="327660">
                <a:moveTo>
                  <a:pt x="216026" y="227119"/>
                </a:moveTo>
                <a:lnTo>
                  <a:pt x="186524" y="251322"/>
                </a:lnTo>
                <a:lnTo>
                  <a:pt x="198627" y="266064"/>
                </a:lnTo>
                <a:lnTo>
                  <a:pt x="228091" y="241807"/>
                </a:lnTo>
                <a:lnTo>
                  <a:pt x="216026" y="227119"/>
                </a:lnTo>
                <a:close/>
              </a:path>
              <a:path w="274320" h="327660">
                <a:moveTo>
                  <a:pt x="245490" y="202945"/>
                </a:moveTo>
                <a:lnTo>
                  <a:pt x="216026" y="227119"/>
                </a:lnTo>
                <a:lnTo>
                  <a:pt x="228091" y="241807"/>
                </a:lnTo>
                <a:lnTo>
                  <a:pt x="198627" y="266064"/>
                </a:lnTo>
                <a:lnTo>
                  <a:pt x="259839" y="266064"/>
                </a:lnTo>
                <a:lnTo>
                  <a:pt x="245490" y="202945"/>
                </a:lnTo>
                <a:close/>
              </a:path>
              <a:path w="274320" h="327660">
                <a:moveTo>
                  <a:pt x="29463" y="0"/>
                </a:moveTo>
                <a:lnTo>
                  <a:pt x="0" y="24129"/>
                </a:lnTo>
                <a:lnTo>
                  <a:pt x="186524" y="251322"/>
                </a:lnTo>
                <a:lnTo>
                  <a:pt x="216026" y="227119"/>
                </a:lnTo>
                <a:lnTo>
                  <a:pt x="29463" y="0"/>
                </a:lnTo>
                <a:close/>
              </a:path>
            </a:pathLst>
          </a:custGeom>
          <a:solidFill>
            <a:srgbClr val="344B5E"/>
          </a:solidFill>
        </p:spPr>
        <p:txBody>
          <a:bodyPr wrap="square" lIns="0" tIns="0" rIns="0" bIns="0" rtlCol="0"/>
          <a:lstStyle/>
          <a:p>
            <a:endParaRPr/>
          </a:p>
        </p:txBody>
      </p:sp>
      <p:sp>
        <p:nvSpPr>
          <p:cNvPr id="41" name="object 41"/>
          <p:cNvSpPr/>
          <p:nvPr/>
        </p:nvSpPr>
        <p:spPr>
          <a:xfrm>
            <a:off x="3624835" y="4096511"/>
            <a:ext cx="237743" cy="2377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3624835" y="4096512"/>
            <a:ext cx="238125" cy="238125"/>
          </a:xfrm>
          <a:custGeom>
            <a:avLst/>
            <a:gdLst/>
            <a:ahLst/>
            <a:cxnLst/>
            <a:rect l="l" t="t" r="r" b="b"/>
            <a:pathLst>
              <a:path w="238125" h="238125">
                <a:moveTo>
                  <a:pt x="0" y="118871"/>
                </a:moveTo>
                <a:lnTo>
                  <a:pt x="9340" y="72598"/>
                </a:lnTo>
                <a:lnTo>
                  <a:pt x="34813" y="34813"/>
                </a:lnTo>
                <a:lnTo>
                  <a:pt x="72598" y="9340"/>
                </a:lnTo>
                <a:lnTo>
                  <a:pt x="118871" y="0"/>
                </a:lnTo>
                <a:lnTo>
                  <a:pt x="165145" y="9340"/>
                </a:lnTo>
                <a:lnTo>
                  <a:pt x="202930" y="34813"/>
                </a:lnTo>
                <a:lnTo>
                  <a:pt x="228403" y="72598"/>
                </a:lnTo>
                <a:lnTo>
                  <a:pt x="237743" y="118871"/>
                </a:lnTo>
                <a:lnTo>
                  <a:pt x="228403" y="165145"/>
                </a:lnTo>
                <a:lnTo>
                  <a:pt x="202930" y="202930"/>
                </a:lnTo>
                <a:lnTo>
                  <a:pt x="165145" y="228403"/>
                </a:lnTo>
                <a:lnTo>
                  <a:pt x="118871"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45" name="标题 44">
            <a:extLst>
              <a:ext uri="{FF2B5EF4-FFF2-40B4-BE49-F238E27FC236}">
                <a16:creationId xmlns:a16="http://schemas.microsoft.com/office/drawing/2014/main" id="{E8A74E1D-8D0C-4BD8-8B25-03D48CD487B8}"/>
              </a:ext>
            </a:extLst>
          </p:cNvPr>
          <p:cNvSpPr>
            <a:spLocks noGrp="1"/>
          </p:cNvSpPr>
          <p:nvPr>
            <p:ph type="title"/>
          </p:nvPr>
        </p:nvSpPr>
        <p:spPr>
          <a:xfrm>
            <a:off x="457200" y="44624"/>
            <a:ext cx="8229600" cy="1143000"/>
          </a:xfrm>
        </p:spPr>
        <p:txBody>
          <a:bodyPr/>
          <a:lstStyle/>
          <a:p>
            <a:r>
              <a:rPr lang="en-US" altLang="zh-CN" dirty="0"/>
              <a:t>Bagging</a:t>
            </a:r>
            <a:r>
              <a:rPr lang="zh-CN" altLang="en-US" dirty="0"/>
              <a:t>错误率的计算</a:t>
            </a:r>
          </a:p>
        </p:txBody>
      </p:sp>
      <p:sp>
        <p:nvSpPr>
          <p:cNvPr id="43" name="object 43">
            <a:extLst>
              <a:ext uri="{FF2B5EF4-FFF2-40B4-BE49-F238E27FC236}">
                <a16:creationId xmlns:a16="http://schemas.microsoft.com/office/drawing/2014/main" id="{4F863536-5958-42B0-8355-887CADA7FD44}"/>
              </a:ext>
            </a:extLst>
          </p:cNvPr>
          <p:cNvSpPr/>
          <p:nvPr/>
        </p:nvSpPr>
        <p:spPr>
          <a:xfrm rot="812200">
            <a:off x="3012662" y="3721090"/>
            <a:ext cx="2292986" cy="450306"/>
          </a:xfrm>
          <a:custGeom>
            <a:avLst/>
            <a:gdLst/>
            <a:ahLst/>
            <a:cxnLst/>
            <a:rect l="l" t="t" r="r" b="b"/>
            <a:pathLst>
              <a:path w="1935479" h="575310">
                <a:moveTo>
                  <a:pt x="1283651" y="311150"/>
                </a:moveTo>
                <a:lnTo>
                  <a:pt x="262128" y="311150"/>
                </a:lnTo>
                <a:lnTo>
                  <a:pt x="1909318" y="575182"/>
                </a:lnTo>
                <a:lnTo>
                  <a:pt x="1934971" y="415544"/>
                </a:lnTo>
                <a:lnTo>
                  <a:pt x="1283651" y="311150"/>
                </a:lnTo>
                <a:close/>
              </a:path>
              <a:path w="1935479" h="575310">
                <a:moveTo>
                  <a:pt x="311911" y="0"/>
                </a:moveTo>
                <a:lnTo>
                  <a:pt x="0" y="187197"/>
                </a:lnTo>
                <a:lnTo>
                  <a:pt x="237744" y="462660"/>
                </a:lnTo>
                <a:lnTo>
                  <a:pt x="262128" y="311150"/>
                </a:lnTo>
                <a:lnTo>
                  <a:pt x="1283651" y="311150"/>
                </a:lnTo>
                <a:lnTo>
                  <a:pt x="287655" y="151510"/>
                </a:lnTo>
                <a:lnTo>
                  <a:pt x="311911" y="0"/>
                </a:lnTo>
                <a:close/>
              </a:path>
            </a:pathLst>
          </a:custGeom>
          <a:solidFill>
            <a:srgbClr val="FFC000"/>
          </a:solidFill>
        </p:spPr>
        <p:txBody>
          <a:bodyPr wrap="square" lIns="0" tIns="0" rIns="0" bIns="0" rtlCol="0"/>
          <a:lstStyle/>
          <a:p>
            <a:endParaRPr/>
          </a:p>
        </p:txBody>
      </p:sp>
      <p:sp>
        <p:nvSpPr>
          <p:cNvPr id="44" name="object 44">
            <a:extLst>
              <a:ext uri="{FF2B5EF4-FFF2-40B4-BE49-F238E27FC236}">
                <a16:creationId xmlns:a16="http://schemas.microsoft.com/office/drawing/2014/main" id="{086C2DC9-F950-4A95-9BC5-9FEB3C040498}"/>
              </a:ext>
            </a:extLst>
          </p:cNvPr>
          <p:cNvSpPr/>
          <p:nvPr/>
        </p:nvSpPr>
        <p:spPr>
          <a:xfrm rot="393570" flipV="1">
            <a:off x="3036110" y="4119866"/>
            <a:ext cx="2209487" cy="320277"/>
          </a:xfrm>
          <a:custGeom>
            <a:avLst/>
            <a:gdLst/>
            <a:ahLst/>
            <a:cxnLst/>
            <a:rect l="l" t="t" r="r" b="b"/>
            <a:pathLst>
              <a:path w="1929764" h="703579">
                <a:moveTo>
                  <a:pt x="215519" y="248157"/>
                </a:moveTo>
                <a:lnTo>
                  <a:pt x="0" y="541401"/>
                </a:lnTo>
                <a:lnTo>
                  <a:pt x="325755" y="703580"/>
                </a:lnTo>
                <a:lnTo>
                  <a:pt x="289687" y="554355"/>
                </a:lnTo>
                <a:lnTo>
                  <a:pt x="937648" y="397382"/>
                </a:lnTo>
                <a:lnTo>
                  <a:pt x="251587" y="397382"/>
                </a:lnTo>
                <a:lnTo>
                  <a:pt x="215519" y="248157"/>
                </a:lnTo>
                <a:close/>
              </a:path>
              <a:path w="1929764" h="703579">
                <a:moveTo>
                  <a:pt x="1891411" y="0"/>
                </a:moveTo>
                <a:lnTo>
                  <a:pt x="251587" y="397382"/>
                </a:lnTo>
                <a:lnTo>
                  <a:pt x="937648" y="397382"/>
                </a:lnTo>
                <a:lnTo>
                  <a:pt x="1929511" y="157099"/>
                </a:lnTo>
                <a:lnTo>
                  <a:pt x="1891411" y="0"/>
                </a:lnTo>
                <a:close/>
              </a:path>
            </a:pathLst>
          </a:custGeom>
          <a:solidFill>
            <a:srgbClr val="FFC000"/>
          </a:solidFill>
        </p:spPr>
        <p:txBody>
          <a:bodyPr wrap="square" lIns="0" tIns="0" rIns="0" bIns="0" rtlCol="0"/>
          <a:lstStyle/>
          <a:p>
            <a:endParaRPr/>
          </a:p>
        </p:txBody>
      </p:sp>
    </p:spTree>
    <p:extLst>
      <p:ext uri="{BB962C8B-B14F-4D97-AF65-F5344CB8AC3E}">
        <p14:creationId xmlns:p14="http://schemas.microsoft.com/office/powerpoint/2010/main" val="43217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4876800" y="1925320"/>
            <a:ext cx="4267200" cy="4115486"/>
          </a:xfrm>
          <a:prstGeom prst="rect">
            <a:avLst/>
          </a:prstGeom>
        </p:spPr>
        <p:txBody>
          <a:bodyPr vert="horz" wrap="square" lIns="0" tIns="12700" rIns="0" bIns="0" rtlCol="0">
            <a:spAutoFit/>
          </a:bodyPr>
          <a:lstStyle/>
          <a:p>
            <a:pPr marL="299085" indent="-286385">
              <a:lnSpc>
                <a:spcPct val="150000"/>
              </a:lnSpc>
              <a:spcBef>
                <a:spcPts val="100"/>
              </a:spcBef>
              <a:buFont typeface="Wingdings"/>
              <a:buChar char=""/>
              <a:tabLst>
                <a:tab pos="299085" algn="l"/>
                <a:tab pos="299720" algn="l"/>
              </a:tabLst>
            </a:pPr>
            <a:r>
              <a:rPr lang="zh-CN" altLang="en-US" sz="2800" b="1" dirty="0">
                <a:latin typeface="Trebuchet MS"/>
                <a:cs typeface="Trebuchet MS"/>
              </a:rPr>
              <a:t>问题</a:t>
            </a:r>
            <a:r>
              <a:rPr sz="2800" b="1" dirty="0">
                <a:latin typeface="Trebuchet MS"/>
                <a:cs typeface="Trebuchet MS"/>
              </a:rPr>
              <a:t>: </a:t>
            </a:r>
            <a:r>
              <a:rPr lang="zh-CN" altLang="en-US" sz="2800" b="1" dirty="0">
                <a:latin typeface="Trebuchet MS"/>
                <a:cs typeface="Trebuchet MS"/>
              </a:rPr>
              <a:t>决策树容易过拟合</a:t>
            </a:r>
            <a:endParaRPr sz="2800" dirty="0">
              <a:latin typeface="Trebuchet MS"/>
              <a:cs typeface="Trebuchet MS"/>
            </a:endParaRPr>
          </a:p>
          <a:p>
            <a:pPr marL="299085" marR="798195" indent="-286385">
              <a:lnSpc>
                <a:spcPct val="150000"/>
              </a:lnSpc>
              <a:spcBef>
                <a:spcPts val="1200"/>
              </a:spcBef>
              <a:buFont typeface="Wingdings"/>
              <a:buChar char=""/>
              <a:tabLst>
                <a:tab pos="299085" algn="l"/>
                <a:tab pos="299720" algn="l"/>
              </a:tabLst>
            </a:pPr>
            <a:r>
              <a:rPr lang="zh-CN" altLang="en-US" sz="2800" b="1" dirty="0">
                <a:latin typeface="Trebuchet MS"/>
              </a:rPr>
              <a:t>剪枝有助于将方差（</a:t>
            </a:r>
            <a:r>
              <a:rPr sz="2800" b="1" dirty="0">
                <a:latin typeface="Trebuchet MS"/>
              </a:rPr>
              <a:t>variance</a:t>
            </a:r>
            <a:r>
              <a:rPr lang="zh-CN" altLang="en-US" sz="2800" b="1" dirty="0">
                <a:latin typeface="Trebuchet MS"/>
              </a:rPr>
              <a:t>）减少到一定程度</a:t>
            </a:r>
            <a:endParaRPr sz="2800" b="1" dirty="0">
              <a:latin typeface="Trebuchet MS"/>
            </a:endParaRPr>
          </a:p>
          <a:p>
            <a:pPr marL="299085" marR="441959" indent="-286385">
              <a:lnSpc>
                <a:spcPct val="150000"/>
              </a:lnSpc>
              <a:spcBef>
                <a:spcPts val="1205"/>
              </a:spcBef>
              <a:buFont typeface="Wingdings"/>
              <a:buChar char=""/>
              <a:tabLst>
                <a:tab pos="299085" algn="l"/>
                <a:tab pos="299720" algn="l"/>
              </a:tabLst>
            </a:pPr>
            <a:r>
              <a:rPr lang="zh-CN" altLang="en-US" sz="2800" b="1" dirty="0">
                <a:latin typeface="Trebuchet MS"/>
              </a:rPr>
              <a:t>通常使模型泛化的效果并不显著</a:t>
            </a:r>
            <a:endParaRPr sz="2800" b="1" dirty="0">
              <a:latin typeface="Trebuchet MS"/>
            </a:endParaRPr>
          </a:p>
        </p:txBody>
      </p:sp>
      <p:sp>
        <p:nvSpPr>
          <p:cNvPr id="5" name="object 5"/>
          <p:cNvSpPr/>
          <p:nvPr/>
        </p:nvSpPr>
        <p:spPr>
          <a:xfrm>
            <a:off x="1491233" y="2583688"/>
            <a:ext cx="669290" cy="556260"/>
          </a:xfrm>
          <a:custGeom>
            <a:avLst/>
            <a:gdLst/>
            <a:ahLst/>
            <a:cxnLst/>
            <a:rect l="l" t="t" r="r" b="b"/>
            <a:pathLst>
              <a:path w="669289" h="556260">
                <a:moveTo>
                  <a:pt x="51943" y="438912"/>
                </a:moveTo>
                <a:lnTo>
                  <a:pt x="0" y="555751"/>
                </a:lnTo>
                <a:lnTo>
                  <a:pt x="124587" y="527176"/>
                </a:lnTo>
                <a:lnTo>
                  <a:pt x="110371" y="509905"/>
                </a:lnTo>
                <a:lnTo>
                  <a:pt x="85597" y="509905"/>
                </a:lnTo>
                <a:lnTo>
                  <a:pt x="61468" y="480441"/>
                </a:lnTo>
                <a:lnTo>
                  <a:pt x="76161" y="468338"/>
                </a:lnTo>
                <a:lnTo>
                  <a:pt x="51943" y="438912"/>
                </a:lnTo>
                <a:close/>
              </a:path>
              <a:path w="669289" h="556260">
                <a:moveTo>
                  <a:pt x="76161" y="468338"/>
                </a:moveTo>
                <a:lnTo>
                  <a:pt x="61468" y="480441"/>
                </a:lnTo>
                <a:lnTo>
                  <a:pt x="85597" y="509905"/>
                </a:lnTo>
                <a:lnTo>
                  <a:pt x="100362" y="497743"/>
                </a:lnTo>
                <a:lnTo>
                  <a:pt x="76161" y="468338"/>
                </a:lnTo>
                <a:close/>
              </a:path>
              <a:path w="669289" h="556260">
                <a:moveTo>
                  <a:pt x="100362" y="497743"/>
                </a:moveTo>
                <a:lnTo>
                  <a:pt x="85597" y="509905"/>
                </a:lnTo>
                <a:lnTo>
                  <a:pt x="110371" y="509905"/>
                </a:lnTo>
                <a:lnTo>
                  <a:pt x="100362" y="497743"/>
                </a:lnTo>
                <a:close/>
              </a:path>
              <a:path w="669289" h="556260">
                <a:moveTo>
                  <a:pt x="644779" y="0"/>
                </a:moveTo>
                <a:lnTo>
                  <a:pt x="76161" y="468338"/>
                </a:lnTo>
                <a:lnTo>
                  <a:pt x="100362" y="497743"/>
                </a:lnTo>
                <a:lnTo>
                  <a:pt x="668909" y="29463"/>
                </a:lnTo>
                <a:lnTo>
                  <a:pt x="644779" y="0"/>
                </a:lnTo>
                <a:close/>
              </a:path>
            </a:pathLst>
          </a:custGeom>
          <a:solidFill>
            <a:srgbClr val="344B5E"/>
          </a:solidFill>
        </p:spPr>
        <p:txBody>
          <a:bodyPr wrap="square" lIns="0" tIns="0" rIns="0" bIns="0" rtlCol="0"/>
          <a:lstStyle/>
          <a:p>
            <a:endParaRPr/>
          </a:p>
        </p:txBody>
      </p:sp>
      <p:sp>
        <p:nvSpPr>
          <p:cNvPr id="6" name="object 6"/>
          <p:cNvSpPr/>
          <p:nvPr/>
        </p:nvSpPr>
        <p:spPr>
          <a:xfrm>
            <a:off x="2135885" y="2583688"/>
            <a:ext cx="668020" cy="556260"/>
          </a:xfrm>
          <a:custGeom>
            <a:avLst/>
            <a:gdLst/>
            <a:ahLst/>
            <a:cxnLst/>
            <a:rect l="l" t="t" r="r" b="b"/>
            <a:pathLst>
              <a:path w="668019" h="556260">
                <a:moveTo>
                  <a:pt x="567207" y="497639"/>
                </a:moveTo>
                <a:lnTo>
                  <a:pt x="542925" y="527050"/>
                </a:lnTo>
                <a:lnTo>
                  <a:pt x="667512" y="555751"/>
                </a:lnTo>
                <a:lnTo>
                  <a:pt x="647123" y="509778"/>
                </a:lnTo>
                <a:lnTo>
                  <a:pt x="581913" y="509778"/>
                </a:lnTo>
                <a:lnTo>
                  <a:pt x="567207" y="497639"/>
                </a:lnTo>
                <a:close/>
              </a:path>
              <a:path w="668019" h="556260">
                <a:moveTo>
                  <a:pt x="591445" y="468283"/>
                </a:moveTo>
                <a:lnTo>
                  <a:pt x="567207" y="497639"/>
                </a:lnTo>
                <a:lnTo>
                  <a:pt x="581913" y="509778"/>
                </a:lnTo>
                <a:lnTo>
                  <a:pt x="606170" y="480441"/>
                </a:lnTo>
                <a:lnTo>
                  <a:pt x="591445" y="468283"/>
                </a:lnTo>
                <a:close/>
              </a:path>
              <a:path w="668019" h="556260">
                <a:moveTo>
                  <a:pt x="615695" y="438912"/>
                </a:moveTo>
                <a:lnTo>
                  <a:pt x="591445" y="468283"/>
                </a:lnTo>
                <a:lnTo>
                  <a:pt x="606170" y="480441"/>
                </a:lnTo>
                <a:lnTo>
                  <a:pt x="581913" y="509778"/>
                </a:lnTo>
                <a:lnTo>
                  <a:pt x="647123" y="509778"/>
                </a:lnTo>
                <a:lnTo>
                  <a:pt x="615695" y="438912"/>
                </a:lnTo>
                <a:close/>
              </a:path>
              <a:path w="668019" h="556260">
                <a:moveTo>
                  <a:pt x="24256" y="0"/>
                </a:moveTo>
                <a:lnTo>
                  <a:pt x="0" y="29463"/>
                </a:lnTo>
                <a:lnTo>
                  <a:pt x="567207" y="497639"/>
                </a:lnTo>
                <a:lnTo>
                  <a:pt x="591445" y="468283"/>
                </a:lnTo>
                <a:lnTo>
                  <a:pt x="24256" y="0"/>
                </a:lnTo>
                <a:close/>
              </a:path>
            </a:pathLst>
          </a:custGeom>
          <a:solidFill>
            <a:srgbClr val="344B5E"/>
          </a:solidFill>
        </p:spPr>
        <p:txBody>
          <a:bodyPr wrap="square" lIns="0" tIns="0" rIns="0" bIns="0" rtlCol="0"/>
          <a:lstStyle/>
          <a:p>
            <a:endParaRPr/>
          </a:p>
        </p:txBody>
      </p:sp>
      <p:sp>
        <p:nvSpPr>
          <p:cNvPr id="7" name="object 7"/>
          <p:cNvSpPr/>
          <p:nvPr/>
        </p:nvSpPr>
        <p:spPr>
          <a:xfrm>
            <a:off x="1942339" y="2395728"/>
            <a:ext cx="410209" cy="410209"/>
          </a:xfrm>
          <a:custGeom>
            <a:avLst/>
            <a:gdLst/>
            <a:ahLst/>
            <a:cxnLst/>
            <a:rect l="l" t="t" r="r" b="b"/>
            <a:pathLst>
              <a:path w="410210" h="410210">
                <a:moveTo>
                  <a:pt x="204978" y="0"/>
                </a:moveTo>
                <a:lnTo>
                  <a:pt x="157993" y="5416"/>
                </a:lnTo>
                <a:lnTo>
                  <a:pt x="114855" y="20842"/>
                </a:lnTo>
                <a:lnTo>
                  <a:pt x="76795" y="45046"/>
                </a:lnTo>
                <a:lnTo>
                  <a:pt x="45046" y="76795"/>
                </a:lnTo>
                <a:lnTo>
                  <a:pt x="20842" y="114855"/>
                </a:lnTo>
                <a:lnTo>
                  <a:pt x="5416" y="157993"/>
                </a:lnTo>
                <a:lnTo>
                  <a:pt x="0" y="204977"/>
                </a:lnTo>
                <a:lnTo>
                  <a:pt x="5416" y="251962"/>
                </a:lnTo>
                <a:lnTo>
                  <a:pt x="20842" y="295100"/>
                </a:lnTo>
                <a:lnTo>
                  <a:pt x="45046" y="333160"/>
                </a:lnTo>
                <a:lnTo>
                  <a:pt x="76795" y="364909"/>
                </a:lnTo>
                <a:lnTo>
                  <a:pt x="114855" y="389113"/>
                </a:lnTo>
                <a:lnTo>
                  <a:pt x="157993" y="404539"/>
                </a:lnTo>
                <a:lnTo>
                  <a:pt x="204978" y="409956"/>
                </a:lnTo>
                <a:lnTo>
                  <a:pt x="251962" y="404539"/>
                </a:lnTo>
                <a:lnTo>
                  <a:pt x="295100" y="389113"/>
                </a:lnTo>
                <a:lnTo>
                  <a:pt x="333160" y="364909"/>
                </a:lnTo>
                <a:lnTo>
                  <a:pt x="364909" y="333160"/>
                </a:lnTo>
                <a:lnTo>
                  <a:pt x="389113" y="295100"/>
                </a:lnTo>
                <a:lnTo>
                  <a:pt x="404539" y="251962"/>
                </a:lnTo>
                <a:lnTo>
                  <a:pt x="409956" y="204977"/>
                </a:lnTo>
                <a:lnTo>
                  <a:pt x="404539" y="157993"/>
                </a:lnTo>
                <a:lnTo>
                  <a:pt x="389113" y="114855"/>
                </a:lnTo>
                <a:lnTo>
                  <a:pt x="364909" y="76795"/>
                </a:lnTo>
                <a:lnTo>
                  <a:pt x="333160" y="45046"/>
                </a:lnTo>
                <a:lnTo>
                  <a:pt x="295100" y="20842"/>
                </a:lnTo>
                <a:lnTo>
                  <a:pt x="251962" y="5416"/>
                </a:lnTo>
                <a:lnTo>
                  <a:pt x="204978" y="0"/>
                </a:lnTo>
                <a:close/>
              </a:path>
            </a:pathLst>
          </a:custGeom>
          <a:solidFill>
            <a:srgbClr val="8B8B8B"/>
          </a:solidFill>
        </p:spPr>
        <p:txBody>
          <a:bodyPr wrap="square" lIns="0" tIns="0" rIns="0" bIns="0" rtlCol="0"/>
          <a:lstStyle/>
          <a:p>
            <a:endParaRPr/>
          </a:p>
        </p:txBody>
      </p:sp>
      <p:sp>
        <p:nvSpPr>
          <p:cNvPr id="8" name="object 8"/>
          <p:cNvSpPr/>
          <p:nvPr/>
        </p:nvSpPr>
        <p:spPr>
          <a:xfrm>
            <a:off x="1942339" y="2395728"/>
            <a:ext cx="410209" cy="410209"/>
          </a:xfrm>
          <a:custGeom>
            <a:avLst/>
            <a:gdLst/>
            <a:ahLst/>
            <a:cxnLst/>
            <a:rect l="l" t="t" r="r" b="b"/>
            <a:pathLst>
              <a:path w="410210" h="410210">
                <a:moveTo>
                  <a:pt x="0" y="204977"/>
                </a:moveTo>
                <a:lnTo>
                  <a:pt x="5416" y="157993"/>
                </a:lnTo>
                <a:lnTo>
                  <a:pt x="20842" y="114855"/>
                </a:lnTo>
                <a:lnTo>
                  <a:pt x="45046" y="76795"/>
                </a:lnTo>
                <a:lnTo>
                  <a:pt x="76795" y="45046"/>
                </a:lnTo>
                <a:lnTo>
                  <a:pt x="114855" y="20842"/>
                </a:lnTo>
                <a:lnTo>
                  <a:pt x="157993" y="5416"/>
                </a:lnTo>
                <a:lnTo>
                  <a:pt x="204978" y="0"/>
                </a:lnTo>
                <a:lnTo>
                  <a:pt x="251962" y="5416"/>
                </a:lnTo>
                <a:lnTo>
                  <a:pt x="295100" y="20842"/>
                </a:lnTo>
                <a:lnTo>
                  <a:pt x="333160" y="45046"/>
                </a:lnTo>
                <a:lnTo>
                  <a:pt x="364909" y="76795"/>
                </a:lnTo>
                <a:lnTo>
                  <a:pt x="389113" y="114855"/>
                </a:lnTo>
                <a:lnTo>
                  <a:pt x="404539" y="157993"/>
                </a:lnTo>
                <a:lnTo>
                  <a:pt x="409956" y="204977"/>
                </a:lnTo>
                <a:lnTo>
                  <a:pt x="404539" y="251962"/>
                </a:lnTo>
                <a:lnTo>
                  <a:pt x="389113" y="295100"/>
                </a:lnTo>
                <a:lnTo>
                  <a:pt x="364909" y="333160"/>
                </a:lnTo>
                <a:lnTo>
                  <a:pt x="333160" y="364909"/>
                </a:lnTo>
                <a:lnTo>
                  <a:pt x="295100" y="389113"/>
                </a:lnTo>
                <a:lnTo>
                  <a:pt x="251962" y="404539"/>
                </a:lnTo>
                <a:lnTo>
                  <a:pt x="204978" y="409956"/>
                </a:lnTo>
                <a:lnTo>
                  <a:pt x="157993" y="404539"/>
                </a:lnTo>
                <a:lnTo>
                  <a:pt x="114855" y="389113"/>
                </a:lnTo>
                <a:lnTo>
                  <a:pt x="76795" y="364909"/>
                </a:lnTo>
                <a:lnTo>
                  <a:pt x="45046" y="333160"/>
                </a:lnTo>
                <a:lnTo>
                  <a:pt x="20842" y="295100"/>
                </a:lnTo>
                <a:lnTo>
                  <a:pt x="5416" y="251962"/>
                </a:lnTo>
                <a:lnTo>
                  <a:pt x="0" y="204977"/>
                </a:lnTo>
                <a:close/>
              </a:path>
            </a:pathLst>
          </a:custGeom>
          <a:ln w="25908">
            <a:solidFill>
              <a:srgbClr val="344B5E"/>
            </a:solidFill>
          </a:ln>
        </p:spPr>
        <p:txBody>
          <a:bodyPr wrap="square" lIns="0" tIns="0" rIns="0" bIns="0" rtlCol="0"/>
          <a:lstStyle/>
          <a:p>
            <a:endParaRPr/>
          </a:p>
        </p:txBody>
      </p:sp>
      <p:sp>
        <p:nvSpPr>
          <p:cNvPr id="9" name="object 9"/>
          <p:cNvSpPr/>
          <p:nvPr/>
        </p:nvSpPr>
        <p:spPr>
          <a:xfrm>
            <a:off x="863346" y="3323971"/>
            <a:ext cx="459740" cy="553085"/>
          </a:xfrm>
          <a:custGeom>
            <a:avLst/>
            <a:gdLst/>
            <a:ahLst/>
            <a:cxnLst/>
            <a:rect l="l" t="t" r="r" b="b"/>
            <a:pathLst>
              <a:path w="459740" h="553085">
                <a:moveTo>
                  <a:pt x="28473" y="428498"/>
                </a:moveTo>
                <a:lnTo>
                  <a:pt x="0" y="553085"/>
                </a:lnTo>
                <a:lnTo>
                  <a:pt x="116751" y="501142"/>
                </a:lnTo>
                <a:lnTo>
                  <a:pt x="105176" y="491617"/>
                </a:lnTo>
                <a:lnTo>
                  <a:pt x="75222" y="491617"/>
                </a:lnTo>
                <a:lnTo>
                  <a:pt x="45796" y="467360"/>
                </a:lnTo>
                <a:lnTo>
                  <a:pt x="57867" y="452686"/>
                </a:lnTo>
                <a:lnTo>
                  <a:pt x="28473" y="428498"/>
                </a:lnTo>
                <a:close/>
              </a:path>
              <a:path w="459740" h="553085">
                <a:moveTo>
                  <a:pt x="57867" y="452686"/>
                </a:moveTo>
                <a:lnTo>
                  <a:pt x="45796" y="467360"/>
                </a:lnTo>
                <a:lnTo>
                  <a:pt x="75222" y="491617"/>
                </a:lnTo>
                <a:lnTo>
                  <a:pt x="87312" y="476917"/>
                </a:lnTo>
                <a:lnTo>
                  <a:pt x="57867" y="452686"/>
                </a:lnTo>
                <a:close/>
              </a:path>
              <a:path w="459740" h="553085">
                <a:moveTo>
                  <a:pt x="87312" y="476917"/>
                </a:moveTo>
                <a:lnTo>
                  <a:pt x="75222" y="491617"/>
                </a:lnTo>
                <a:lnTo>
                  <a:pt x="105176" y="491617"/>
                </a:lnTo>
                <a:lnTo>
                  <a:pt x="87312" y="476917"/>
                </a:lnTo>
                <a:close/>
              </a:path>
              <a:path w="459740" h="553085">
                <a:moveTo>
                  <a:pt x="430275" y="0"/>
                </a:moveTo>
                <a:lnTo>
                  <a:pt x="57867" y="452686"/>
                </a:lnTo>
                <a:lnTo>
                  <a:pt x="87312" y="476917"/>
                </a:lnTo>
                <a:lnTo>
                  <a:pt x="459740" y="24130"/>
                </a:lnTo>
                <a:lnTo>
                  <a:pt x="430275" y="0"/>
                </a:lnTo>
                <a:close/>
              </a:path>
            </a:pathLst>
          </a:custGeom>
          <a:solidFill>
            <a:srgbClr val="344B5E"/>
          </a:solidFill>
        </p:spPr>
        <p:txBody>
          <a:bodyPr wrap="square" lIns="0" tIns="0" rIns="0" bIns="0" rtlCol="0"/>
          <a:lstStyle/>
          <a:p>
            <a:endParaRPr/>
          </a:p>
        </p:txBody>
      </p:sp>
      <p:sp>
        <p:nvSpPr>
          <p:cNvPr id="10" name="object 10"/>
          <p:cNvSpPr/>
          <p:nvPr/>
        </p:nvSpPr>
        <p:spPr>
          <a:xfrm>
            <a:off x="1293622" y="3323971"/>
            <a:ext cx="458470" cy="553085"/>
          </a:xfrm>
          <a:custGeom>
            <a:avLst/>
            <a:gdLst/>
            <a:ahLst/>
            <a:cxnLst/>
            <a:rect l="l" t="t" r="r" b="b"/>
            <a:pathLst>
              <a:path w="458469" h="553085">
                <a:moveTo>
                  <a:pt x="371035" y="476702"/>
                </a:moveTo>
                <a:lnTo>
                  <a:pt x="341503" y="500888"/>
                </a:lnTo>
                <a:lnTo>
                  <a:pt x="458216" y="553085"/>
                </a:lnTo>
                <a:lnTo>
                  <a:pt x="444214" y="491490"/>
                </a:lnTo>
                <a:lnTo>
                  <a:pt x="383159" y="491490"/>
                </a:lnTo>
                <a:lnTo>
                  <a:pt x="371035" y="476702"/>
                </a:lnTo>
                <a:close/>
              </a:path>
              <a:path w="458469" h="553085">
                <a:moveTo>
                  <a:pt x="400499" y="452572"/>
                </a:moveTo>
                <a:lnTo>
                  <a:pt x="371035" y="476702"/>
                </a:lnTo>
                <a:lnTo>
                  <a:pt x="383159" y="491490"/>
                </a:lnTo>
                <a:lnTo>
                  <a:pt x="412622" y="467360"/>
                </a:lnTo>
                <a:lnTo>
                  <a:pt x="400499" y="452572"/>
                </a:lnTo>
                <a:close/>
              </a:path>
              <a:path w="458469" h="553085">
                <a:moveTo>
                  <a:pt x="429895" y="428498"/>
                </a:moveTo>
                <a:lnTo>
                  <a:pt x="400499" y="452572"/>
                </a:lnTo>
                <a:lnTo>
                  <a:pt x="412622" y="467360"/>
                </a:lnTo>
                <a:lnTo>
                  <a:pt x="383159" y="491490"/>
                </a:lnTo>
                <a:lnTo>
                  <a:pt x="444214" y="491490"/>
                </a:lnTo>
                <a:lnTo>
                  <a:pt x="429895" y="428498"/>
                </a:lnTo>
                <a:close/>
              </a:path>
              <a:path w="458469" h="553085">
                <a:moveTo>
                  <a:pt x="29464" y="0"/>
                </a:moveTo>
                <a:lnTo>
                  <a:pt x="0" y="24130"/>
                </a:lnTo>
                <a:lnTo>
                  <a:pt x="371035" y="476702"/>
                </a:lnTo>
                <a:lnTo>
                  <a:pt x="400499" y="452572"/>
                </a:lnTo>
                <a:lnTo>
                  <a:pt x="29464" y="0"/>
                </a:lnTo>
                <a:close/>
              </a:path>
            </a:pathLst>
          </a:custGeom>
          <a:solidFill>
            <a:srgbClr val="344B5E"/>
          </a:solidFill>
        </p:spPr>
        <p:txBody>
          <a:bodyPr wrap="square" lIns="0" tIns="0" rIns="0" bIns="0" rtlCol="0"/>
          <a:lstStyle/>
          <a:p>
            <a:endParaRPr/>
          </a:p>
        </p:txBody>
      </p:sp>
      <p:sp>
        <p:nvSpPr>
          <p:cNvPr id="11" name="object 11"/>
          <p:cNvSpPr/>
          <p:nvPr/>
        </p:nvSpPr>
        <p:spPr>
          <a:xfrm>
            <a:off x="1102614" y="3133345"/>
            <a:ext cx="410209" cy="410209"/>
          </a:xfrm>
          <a:custGeom>
            <a:avLst/>
            <a:gdLst/>
            <a:ahLst/>
            <a:cxnLst/>
            <a:rect l="l" t="t" r="r" b="b"/>
            <a:pathLst>
              <a:path w="410209" h="410210">
                <a:moveTo>
                  <a:pt x="204978" y="0"/>
                </a:moveTo>
                <a:lnTo>
                  <a:pt x="157977" y="5416"/>
                </a:lnTo>
                <a:lnTo>
                  <a:pt x="114833" y="20842"/>
                </a:lnTo>
                <a:lnTo>
                  <a:pt x="76774" y="45046"/>
                </a:lnTo>
                <a:lnTo>
                  <a:pt x="45030" y="76795"/>
                </a:lnTo>
                <a:lnTo>
                  <a:pt x="20833" y="114855"/>
                </a:lnTo>
                <a:lnTo>
                  <a:pt x="5413" y="157993"/>
                </a:lnTo>
                <a:lnTo>
                  <a:pt x="0" y="204978"/>
                </a:lnTo>
                <a:lnTo>
                  <a:pt x="5413" y="251962"/>
                </a:lnTo>
                <a:lnTo>
                  <a:pt x="20833" y="295100"/>
                </a:lnTo>
                <a:lnTo>
                  <a:pt x="45030" y="333160"/>
                </a:lnTo>
                <a:lnTo>
                  <a:pt x="76774" y="364909"/>
                </a:lnTo>
                <a:lnTo>
                  <a:pt x="114833" y="389113"/>
                </a:lnTo>
                <a:lnTo>
                  <a:pt x="157977" y="404539"/>
                </a:lnTo>
                <a:lnTo>
                  <a:pt x="204978" y="409956"/>
                </a:lnTo>
                <a:lnTo>
                  <a:pt x="251962" y="404539"/>
                </a:lnTo>
                <a:lnTo>
                  <a:pt x="295100" y="389113"/>
                </a:lnTo>
                <a:lnTo>
                  <a:pt x="333160" y="364909"/>
                </a:lnTo>
                <a:lnTo>
                  <a:pt x="364909" y="333160"/>
                </a:lnTo>
                <a:lnTo>
                  <a:pt x="389113" y="295100"/>
                </a:lnTo>
                <a:lnTo>
                  <a:pt x="404539" y="251962"/>
                </a:lnTo>
                <a:lnTo>
                  <a:pt x="409956" y="204978"/>
                </a:lnTo>
                <a:lnTo>
                  <a:pt x="404539" y="157993"/>
                </a:lnTo>
                <a:lnTo>
                  <a:pt x="389113" y="114855"/>
                </a:lnTo>
                <a:lnTo>
                  <a:pt x="364909" y="76795"/>
                </a:lnTo>
                <a:lnTo>
                  <a:pt x="333160" y="45046"/>
                </a:lnTo>
                <a:lnTo>
                  <a:pt x="295100" y="20842"/>
                </a:lnTo>
                <a:lnTo>
                  <a:pt x="251962" y="5416"/>
                </a:lnTo>
                <a:lnTo>
                  <a:pt x="204978" y="0"/>
                </a:lnTo>
                <a:close/>
              </a:path>
            </a:pathLst>
          </a:custGeom>
          <a:solidFill>
            <a:srgbClr val="8B8B8B"/>
          </a:solidFill>
        </p:spPr>
        <p:txBody>
          <a:bodyPr wrap="square" lIns="0" tIns="0" rIns="0" bIns="0" rtlCol="0"/>
          <a:lstStyle/>
          <a:p>
            <a:endParaRPr/>
          </a:p>
        </p:txBody>
      </p:sp>
      <p:sp>
        <p:nvSpPr>
          <p:cNvPr id="12" name="object 12"/>
          <p:cNvSpPr/>
          <p:nvPr/>
        </p:nvSpPr>
        <p:spPr>
          <a:xfrm>
            <a:off x="1102614" y="3133345"/>
            <a:ext cx="410209" cy="410209"/>
          </a:xfrm>
          <a:custGeom>
            <a:avLst/>
            <a:gdLst/>
            <a:ahLst/>
            <a:cxnLst/>
            <a:rect l="l" t="t" r="r" b="b"/>
            <a:pathLst>
              <a:path w="410209" h="410210">
                <a:moveTo>
                  <a:pt x="0" y="204978"/>
                </a:moveTo>
                <a:lnTo>
                  <a:pt x="5413" y="157993"/>
                </a:lnTo>
                <a:lnTo>
                  <a:pt x="20833" y="114855"/>
                </a:lnTo>
                <a:lnTo>
                  <a:pt x="45030" y="76795"/>
                </a:lnTo>
                <a:lnTo>
                  <a:pt x="76774" y="45046"/>
                </a:lnTo>
                <a:lnTo>
                  <a:pt x="114833" y="20842"/>
                </a:lnTo>
                <a:lnTo>
                  <a:pt x="157977" y="5416"/>
                </a:lnTo>
                <a:lnTo>
                  <a:pt x="204978" y="0"/>
                </a:lnTo>
                <a:lnTo>
                  <a:pt x="251962" y="5416"/>
                </a:lnTo>
                <a:lnTo>
                  <a:pt x="295100" y="20842"/>
                </a:lnTo>
                <a:lnTo>
                  <a:pt x="333160" y="45046"/>
                </a:lnTo>
                <a:lnTo>
                  <a:pt x="364909" y="76795"/>
                </a:lnTo>
                <a:lnTo>
                  <a:pt x="389113" y="114855"/>
                </a:lnTo>
                <a:lnTo>
                  <a:pt x="404539" y="157993"/>
                </a:lnTo>
                <a:lnTo>
                  <a:pt x="409956" y="204978"/>
                </a:lnTo>
                <a:lnTo>
                  <a:pt x="404539" y="251962"/>
                </a:lnTo>
                <a:lnTo>
                  <a:pt x="389113" y="295100"/>
                </a:lnTo>
                <a:lnTo>
                  <a:pt x="364909" y="333160"/>
                </a:lnTo>
                <a:lnTo>
                  <a:pt x="333160" y="364909"/>
                </a:lnTo>
                <a:lnTo>
                  <a:pt x="295100" y="389113"/>
                </a:lnTo>
                <a:lnTo>
                  <a:pt x="251962" y="404539"/>
                </a:lnTo>
                <a:lnTo>
                  <a:pt x="204978" y="409956"/>
                </a:lnTo>
                <a:lnTo>
                  <a:pt x="157977" y="404539"/>
                </a:lnTo>
                <a:lnTo>
                  <a:pt x="114833" y="389113"/>
                </a:lnTo>
                <a:lnTo>
                  <a:pt x="76774" y="364909"/>
                </a:lnTo>
                <a:lnTo>
                  <a:pt x="45030" y="333160"/>
                </a:lnTo>
                <a:lnTo>
                  <a:pt x="20833" y="295100"/>
                </a:lnTo>
                <a:lnTo>
                  <a:pt x="5413" y="251962"/>
                </a:lnTo>
                <a:lnTo>
                  <a:pt x="0" y="204978"/>
                </a:lnTo>
                <a:close/>
              </a:path>
            </a:pathLst>
          </a:custGeom>
          <a:ln w="25908">
            <a:solidFill>
              <a:srgbClr val="344B5E"/>
            </a:solidFill>
          </a:ln>
        </p:spPr>
        <p:txBody>
          <a:bodyPr wrap="square" lIns="0" tIns="0" rIns="0" bIns="0" rtlCol="0"/>
          <a:lstStyle/>
          <a:p>
            <a:endParaRPr/>
          </a:p>
        </p:txBody>
      </p:sp>
      <p:sp>
        <p:nvSpPr>
          <p:cNvPr id="13" name="object 13"/>
          <p:cNvSpPr/>
          <p:nvPr/>
        </p:nvSpPr>
        <p:spPr>
          <a:xfrm>
            <a:off x="2542794" y="3331592"/>
            <a:ext cx="458470" cy="553085"/>
          </a:xfrm>
          <a:custGeom>
            <a:avLst/>
            <a:gdLst/>
            <a:ahLst/>
            <a:cxnLst/>
            <a:rect l="l" t="t" r="r" b="b"/>
            <a:pathLst>
              <a:path w="458469" h="553085">
                <a:moveTo>
                  <a:pt x="28320" y="428497"/>
                </a:moveTo>
                <a:lnTo>
                  <a:pt x="0" y="553084"/>
                </a:lnTo>
                <a:lnTo>
                  <a:pt x="116712" y="500888"/>
                </a:lnTo>
                <a:lnTo>
                  <a:pt x="105237" y="491489"/>
                </a:lnTo>
                <a:lnTo>
                  <a:pt x="75056" y="491489"/>
                </a:lnTo>
                <a:lnTo>
                  <a:pt x="45593" y="467359"/>
                </a:lnTo>
                <a:lnTo>
                  <a:pt x="57716" y="452572"/>
                </a:lnTo>
                <a:lnTo>
                  <a:pt x="28320" y="428497"/>
                </a:lnTo>
                <a:close/>
              </a:path>
              <a:path w="458469" h="553085">
                <a:moveTo>
                  <a:pt x="57716" y="452572"/>
                </a:moveTo>
                <a:lnTo>
                  <a:pt x="45593" y="467359"/>
                </a:lnTo>
                <a:lnTo>
                  <a:pt x="75056" y="491489"/>
                </a:lnTo>
                <a:lnTo>
                  <a:pt x="87180" y="476702"/>
                </a:lnTo>
                <a:lnTo>
                  <a:pt x="57716" y="452572"/>
                </a:lnTo>
                <a:close/>
              </a:path>
              <a:path w="458469" h="553085">
                <a:moveTo>
                  <a:pt x="87180" y="476702"/>
                </a:moveTo>
                <a:lnTo>
                  <a:pt x="75056" y="491489"/>
                </a:lnTo>
                <a:lnTo>
                  <a:pt x="105237" y="491489"/>
                </a:lnTo>
                <a:lnTo>
                  <a:pt x="87180" y="476702"/>
                </a:lnTo>
                <a:close/>
              </a:path>
              <a:path w="458469" h="553085">
                <a:moveTo>
                  <a:pt x="428751" y="0"/>
                </a:moveTo>
                <a:lnTo>
                  <a:pt x="57716" y="452572"/>
                </a:lnTo>
                <a:lnTo>
                  <a:pt x="87180" y="476702"/>
                </a:lnTo>
                <a:lnTo>
                  <a:pt x="458216" y="24129"/>
                </a:lnTo>
                <a:lnTo>
                  <a:pt x="428751" y="0"/>
                </a:lnTo>
                <a:close/>
              </a:path>
            </a:pathLst>
          </a:custGeom>
          <a:solidFill>
            <a:srgbClr val="344B5E"/>
          </a:solidFill>
        </p:spPr>
        <p:txBody>
          <a:bodyPr wrap="square" lIns="0" tIns="0" rIns="0" bIns="0" rtlCol="0"/>
          <a:lstStyle/>
          <a:p>
            <a:endParaRPr/>
          </a:p>
        </p:txBody>
      </p:sp>
      <p:sp>
        <p:nvSpPr>
          <p:cNvPr id="14" name="object 14"/>
          <p:cNvSpPr/>
          <p:nvPr/>
        </p:nvSpPr>
        <p:spPr>
          <a:xfrm>
            <a:off x="2971545" y="3331592"/>
            <a:ext cx="459740" cy="553085"/>
          </a:xfrm>
          <a:custGeom>
            <a:avLst/>
            <a:gdLst/>
            <a:ahLst/>
            <a:cxnLst/>
            <a:rect l="l" t="t" r="r" b="b"/>
            <a:pathLst>
              <a:path w="459739" h="553085">
                <a:moveTo>
                  <a:pt x="372462" y="476915"/>
                </a:moveTo>
                <a:lnTo>
                  <a:pt x="343027" y="501141"/>
                </a:lnTo>
                <a:lnTo>
                  <a:pt x="459740" y="553084"/>
                </a:lnTo>
                <a:lnTo>
                  <a:pt x="445704" y="491616"/>
                </a:lnTo>
                <a:lnTo>
                  <a:pt x="384556" y="491616"/>
                </a:lnTo>
                <a:lnTo>
                  <a:pt x="372462" y="476915"/>
                </a:lnTo>
                <a:close/>
              </a:path>
              <a:path w="459739" h="553085">
                <a:moveTo>
                  <a:pt x="401855" y="452725"/>
                </a:moveTo>
                <a:lnTo>
                  <a:pt x="372462" y="476915"/>
                </a:lnTo>
                <a:lnTo>
                  <a:pt x="384556" y="491616"/>
                </a:lnTo>
                <a:lnTo>
                  <a:pt x="413893" y="467359"/>
                </a:lnTo>
                <a:lnTo>
                  <a:pt x="401855" y="452725"/>
                </a:lnTo>
                <a:close/>
              </a:path>
              <a:path w="459739" h="553085">
                <a:moveTo>
                  <a:pt x="431292" y="428497"/>
                </a:moveTo>
                <a:lnTo>
                  <a:pt x="401855" y="452725"/>
                </a:lnTo>
                <a:lnTo>
                  <a:pt x="413893" y="467359"/>
                </a:lnTo>
                <a:lnTo>
                  <a:pt x="384556" y="491616"/>
                </a:lnTo>
                <a:lnTo>
                  <a:pt x="445704" y="491616"/>
                </a:lnTo>
                <a:lnTo>
                  <a:pt x="431292" y="428497"/>
                </a:lnTo>
                <a:close/>
              </a:path>
              <a:path w="459739" h="553085">
                <a:moveTo>
                  <a:pt x="29464" y="0"/>
                </a:moveTo>
                <a:lnTo>
                  <a:pt x="0" y="24129"/>
                </a:lnTo>
                <a:lnTo>
                  <a:pt x="372462" y="476915"/>
                </a:lnTo>
                <a:lnTo>
                  <a:pt x="401855" y="452725"/>
                </a:lnTo>
                <a:lnTo>
                  <a:pt x="29464" y="0"/>
                </a:lnTo>
                <a:close/>
              </a:path>
            </a:pathLst>
          </a:custGeom>
          <a:solidFill>
            <a:srgbClr val="344B5E"/>
          </a:solidFill>
        </p:spPr>
        <p:txBody>
          <a:bodyPr wrap="square" lIns="0" tIns="0" rIns="0" bIns="0" rtlCol="0"/>
          <a:lstStyle/>
          <a:p>
            <a:endParaRPr/>
          </a:p>
        </p:txBody>
      </p:sp>
      <p:sp>
        <p:nvSpPr>
          <p:cNvPr id="15" name="object 15"/>
          <p:cNvSpPr/>
          <p:nvPr/>
        </p:nvSpPr>
        <p:spPr>
          <a:xfrm>
            <a:off x="2782062" y="3139440"/>
            <a:ext cx="410209" cy="410209"/>
          </a:xfrm>
          <a:custGeom>
            <a:avLst/>
            <a:gdLst/>
            <a:ahLst/>
            <a:cxnLst/>
            <a:rect l="l" t="t" r="r" b="b"/>
            <a:pathLst>
              <a:path w="410210" h="410210">
                <a:moveTo>
                  <a:pt x="204977" y="0"/>
                </a:moveTo>
                <a:lnTo>
                  <a:pt x="157993" y="5416"/>
                </a:lnTo>
                <a:lnTo>
                  <a:pt x="114855" y="20842"/>
                </a:lnTo>
                <a:lnTo>
                  <a:pt x="76795" y="45046"/>
                </a:lnTo>
                <a:lnTo>
                  <a:pt x="45046" y="76795"/>
                </a:lnTo>
                <a:lnTo>
                  <a:pt x="20842" y="114855"/>
                </a:lnTo>
                <a:lnTo>
                  <a:pt x="5416" y="157993"/>
                </a:lnTo>
                <a:lnTo>
                  <a:pt x="0" y="204978"/>
                </a:lnTo>
                <a:lnTo>
                  <a:pt x="5416" y="251962"/>
                </a:lnTo>
                <a:lnTo>
                  <a:pt x="20842" y="295100"/>
                </a:lnTo>
                <a:lnTo>
                  <a:pt x="45046" y="333160"/>
                </a:lnTo>
                <a:lnTo>
                  <a:pt x="76795" y="364909"/>
                </a:lnTo>
                <a:lnTo>
                  <a:pt x="114855" y="389113"/>
                </a:lnTo>
                <a:lnTo>
                  <a:pt x="157993" y="404539"/>
                </a:lnTo>
                <a:lnTo>
                  <a:pt x="204977" y="409956"/>
                </a:lnTo>
                <a:lnTo>
                  <a:pt x="251962" y="404539"/>
                </a:lnTo>
                <a:lnTo>
                  <a:pt x="295100" y="389113"/>
                </a:lnTo>
                <a:lnTo>
                  <a:pt x="333160" y="364909"/>
                </a:lnTo>
                <a:lnTo>
                  <a:pt x="364909" y="333160"/>
                </a:lnTo>
                <a:lnTo>
                  <a:pt x="389113" y="295100"/>
                </a:lnTo>
                <a:lnTo>
                  <a:pt x="404539" y="251962"/>
                </a:lnTo>
                <a:lnTo>
                  <a:pt x="409956" y="204978"/>
                </a:lnTo>
                <a:lnTo>
                  <a:pt x="404539" y="157993"/>
                </a:lnTo>
                <a:lnTo>
                  <a:pt x="389113" y="114855"/>
                </a:lnTo>
                <a:lnTo>
                  <a:pt x="364909" y="76795"/>
                </a:lnTo>
                <a:lnTo>
                  <a:pt x="333160" y="45046"/>
                </a:lnTo>
                <a:lnTo>
                  <a:pt x="295100" y="20842"/>
                </a:lnTo>
                <a:lnTo>
                  <a:pt x="251962" y="5416"/>
                </a:lnTo>
                <a:lnTo>
                  <a:pt x="204977" y="0"/>
                </a:lnTo>
                <a:close/>
              </a:path>
            </a:pathLst>
          </a:custGeom>
          <a:solidFill>
            <a:srgbClr val="8B8B8B"/>
          </a:solidFill>
        </p:spPr>
        <p:txBody>
          <a:bodyPr wrap="square" lIns="0" tIns="0" rIns="0" bIns="0" rtlCol="0"/>
          <a:lstStyle/>
          <a:p>
            <a:endParaRPr/>
          </a:p>
        </p:txBody>
      </p:sp>
      <p:sp>
        <p:nvSpPr>
          <p:cNvPr id="16" name="object 16"/>
          <p:cNvSpPr/>
          <p:nvPr/>
        </p:nvSpPr>
        <p:spPr>
          <a:xfrm>
            <a:off x="2782062" y="3139440"/>
            <a:ext cx="410209" cy="410209"/>
          </a:xfrm>
          <a:custGeom>
            <a:avLst/>
            <a:gdLst/>
            <a:ahLst/>
            <a:cxnLst/>
            <a:rect l="l" t="t" r="r" b="b"/>
            <a:pathLst>
              <a:path w="410210" h="410210">
                <a:moveTo>
                  <a:pt x="0" y="204978"/>
                </a:moveTo>
                <a:lnTo>
                  <a:pt x="5416" y="157993"/>
                </a:lnTo>
                <a:lnTo>
                  <a:pt x="20842" y="114855"/>
                </a:lnTo>
                <a:lnTo>
                  <a:pt x="45046" y="76795"/>
                </a:lnTo>
                <a:lnTo>
                  <a:pt x="76795" y="45046"/>
                </a:lnTo>
                <a:lnTo>
                  <a:pt x="114855" y="20842"/>
                </a:lnTo>
                <a:lnTo>
                  <a:pt x="157993" y="5416"/>
                </a:lnTo>
                <a:lnTo>
                  <a:pt x="204977" y="0"/>
                </a:lnTo>
                <a:lnTo>
                  <a:pt x="251962" y="5416"/>
                </a:lnTo>
                <a:lnTo>
                  <a:pt x="295100" y="20842"/>
                </a:lnTo>
                <a:lnTo>
                  <a:pt x="333160" y="45046"/>
                </a:lnTo>
                <a:lnTo>
                  <a:pt x="364909" y="76795"/>
                </a:lnTo>
                <a:lnTo>
                  <a:pt x="389113" y="114855"/>
                </a:lnTo>
                <a:lnTo>
                  <a:pt x="404539" y="157993"/>
                </a:lnTo>
                <a:lnTo>
                  <a:pt x="409956" y="204978"/>
                </a:lnTo>
                <a:lnTo>
                  <a:pt x="404539" y="251962"/>
                </a:lnTo>
                <a:lnTo>
                  <a:pt x="389113" y="295100"/>
                </a:lnTo>
                <a:lnTo>
                  <a:pt x="364909" y="333160"/>
                </a:lnTo>
                <a:lnTo>
                  <a:pt x="333160" y="364909"/>
                </a:lnTo>
                <a:lnTo>
                  <a:pt x="295100" y="389113"/>
                </a:lnTo>
                <a:lnTo>
                  <a:pt x="251962" y="404539"/>
                </a:lnTo>
                <a:lnTo>
                  <a:pt x="204977" y="409956"/>
                </a:lnTo>
                <a:lnTo>
                  <a:pt x="157993" y="404539"/>
                </a:lnTo>
                <a:lnTo>
                  <a:pt x="114855" y="389113"/>
                </a:lnTo>
                <a:lnTo>
                  <a:pt x="76795" y="364909"/>
                </a:lnTo>
                <a:lnTo>
                  <a:pt x="45046" y="333160"/>
                </a:lnTo>
                <a:lnTo>
                  <a:pt x="20842" y="295100"/>
                </a:lnTo>
                <a:lnTo>
                  <a:pt x="5416" y="251962"/>
                </a:lnTo>
                <a:lnTo>
                  <a:pt x="0" y="204978"/>
                </a:lnTo>
                <a:close/>
              </a:path>
            </a:pathLst>
          </a:custGeom>
          <a:ln w="25908">
            <a:solidFill>
              <a:srgbClr val="344B5E"/>
            </a:solidFill>
          </a:ln>
        </p:spPr>
        <p:txBody>
          <a:bodyPr wrap="square" lIns="0" tIns="0" rIns="0" bIns="0" rtlCol="0"/>
          <a:lstStyle/>
          <a:p>
            <a:endParaRPr/>
          </a:p>
        </p:txBody>
      </p:sp>
      <p:sp>
        <p:nvSpPr>
          <p:cNvPr id="17" name="object 17"/>
          <p:cNvSpPr/>
          <p:nvPr/>
        </p:nvSpPr>
        <p:spPr>
          <a:xfrm>
            <a:off x="3129533" y="4053968"/>
            <a:ext cx="459740" cy="553085"/>
          </a:xfrm>
          <a:custGeom>
            <a:avLst/>
            <a:gdLst/>
            <a:ahLst/>
            <a:cxnLst/>
            <a:rect l="l" t="t" r="r" b="b"/>
            <a:pathLst>
              <a:path w="459739" h="553085">
                <a:moveTo>
                  <a:pt x="28448" y="428497"/>
                </a:moveTo>
                <a:lnTo>
                  <a:pt x="0" y="553085"/>
                </a:lnTo>
                <a:lnTo>
                  <a:pt x="116713" y="501141"/>
                </a:lnTo>
                <a:lnTo>
                  <a:pt x="105139" y="491616"/>
                </a:lnTo>
                <a:lnTo>
                  <a:pt x="75184" y="491616"/>
                </a:lnTo>
                <a:lnTo>
                  <a:pt x="45847" y="467359"/>
                </a:lnTo>
                <a:lnTo>
                  <a:pt x="57884" y="452725"/>
                </a:lnTo>
                <a:lnTo>
                  <a:pt x="28448" y="428497"/>
                </a:lnTo>
                <a:close/>
              </a:path>
              <a:path w="459739" h="553085">
                <a:moveTo>
                  <a:pt x="57884" y="452725"/>
                </a:moveTo>
                <a:lnTo>
                  <a:pt x="45847" y="467359"/>
                </a:lnTo>
                <a:lnTo>
                  <a:pt x="75184" y="491616"/>
                </a:lnTo>
                <a:lnTo>
                  <a:pt x="87277" y="476915"/>
                </a:lnTo>
                <a:lnTo>
                  <a:pt x="57884" y="452725"/>
                </a:lnTo>
                <a:close/>
              </a:path>
              <a:path w="459739" h="553085">
                <a:moveTo>
                  <a:pt x="87277" y="476915"/>
                </a:moveTo>
                <a:lnTo>
                  <a:pt x="75184" y="491616"/>
                </a:lnTo>
                <a:lnTo>
                  <a:pt x="105139" y="491616"/>
                </a:lnTo>
                <a:lnTo>
                  <a:pt x="87277" y="476915"/>
                </a:lnTo>
                <a:close/>
              </a:path>
              <a:path w="459739" h="553085">
                <a:moveTo>
                  <a:pt x="430276" y="0"/>
                </a:moveTo>
                <a:lnTo>
                  <a:pt x="57884" y="452725"/>
                </a:lnTo>
                <a:lnTo>
                  <a:pt x="87277" y="476915"/>
                </a:lnTo>
                <a:lnTo>
                  <a:pt x="459740" y="24130"/>
                </a:lnTo>
                <a:lnTo>
                  <a:pt x="430276" y="0"/>
                </a:lnTo>
                <a:close/>
              </a:path>
            </a:pathLst>
          </a:custGeom>
          <a:solidFill>
            <a:srgbClr val="344B5E"/>
          </a:solidFill>
        </p:spPr>
        <p:txBody>
          <a:bodyPr wrap="square" lIns="0" tIns="0" rIns="0" bIns="0" rtlCol="0"/>
          <a:lstStyle/>
          <a:p>
            <a:endParaRPr/>
          </a:p>
        </p:txBody>
      </p:sp>
      <p:sp>
        <p:nvSpPr>
          <p:cNvPr id="18" name="object 18"/>
          <p:cNvSpPr/>
          <p:nvPr/>
        </p:nvSpPr>
        <p:spPr>
          <a:xfrm>
            <a:off x="3559809" y="4053968"/>
            <a:ext cx="458470" cy="553085"/>
          </a:xfrm>
          <a:custGeom>
            <a:avLst/>
            <a:gdLst/>
            <a:ahLst/>
            <a:cxnLst/>
            <a:rect l="l" t="t" r="r" b="b"/>
            <a:pathLst>
              <a:path w="458470" h="553085">
                <a:moveTo>
                  <a:pt x="371035" y="476702"/>
                </a:moveTo>
                <a:lnTo>
                  <a:pt x="341502" y="500888"/>
                </a:lnTo>
                <a:lnTo>
                  <a:pt x="458215" y="553085"/>
                </a:lnTo>
                <a:lnTo>
                  <a:pt x="444214" y="491489"/>
                </a:lnTo>
                <a:lnTo>
                  <a:pt x="383159" y="491489"/>
                </a:lnTo>
                <a:lnTo>
                  <a:pt x="371035" y="476702"/>
                </a:lnTo>
                <a:close/>
              </a:path>
              <a:path w="458470" h="553085">
                <a:moveTo>
                  <a:pt x="400499" y="452572"/>
                </a:moveTo>
                <a:lnTo>
                  <a:pt x="371035" y="476702"/>
                </a:lnTo>
                <a:lnTo>
                  <a:pt x="383159" y="491489"/>
                </a:lnTo>
                <a:lnTo>
                  <a:pt x="412623" y="467359"/>
                </a:lnTo>
                <a:lnTo>
                  <a:pt x="400499" y="452572"/>
                </a:lnTo>
                <a:close/>
              </a:path>
              <a:path w="458470" h="553085">
                <a:moveTo>
                  <a:pt x="429894" y="428497"/>
                </a:moveTo>
                <a:lnTo>
                  <a:pt x="400499" y="452572"/>
                </a:lnTo>
                <a:lnTo>
                  <a:pt x="412623" y="467359"/>
                </a:lnTo>
                <a:lnTo>
                  <a:pt x="383159" y="491489"/>
                </a:lnTo>
                <a:lnTo>
                  <a:pt x="444214" y="491489"/>
                </a:lnTo>
                <a:lnTo>
                  <a:pt x="429894" y="428497"/>
                </a:lnTo>
                <a:close/>
              </a:path>
              <a:path w="458470" h="553085">
                <a:moveTo>
                  <a:pt x="29463" y="0"/>
                </a:moveTo>
                <a:lnTo>
                  <a:pt x="0" y="24130"/>
                </a:lnTo>
                <a:lnTo>
                  <a:pt x="371035" y="476702"/>
                </a:lnTo>
                <a:lnTo>
                  <a:pt x="400499" y="452572"/>
                </a:lnTo>
                <a:lnTo>
                  <a:pt x="29463" y="0"/>
                </a:lnTo>
                <a:close/>
              </a:path>
            </a:pathLst>
          </a:custGeom>
          <a:solidFill>
            <a:srgbClr val="344B5E"/>
          </a:solidFill>
        </p:spPr>
        <p:txBody>
          <a:bodyPr wrap="square" lIns="0" tIns="0" rIns="0" bIns="0" rtlCol="0"/>
          <a:lstStyle/>
          <a:p>
            <a:endParaRPr/>
          </a:p>
        </p:txBody>
      </p:sp>
      <p:sp>
        <p:nvSpPr>
          <p:cNvPr id="19" name="object 19"/>
          <p:cNvSpPr/>
          <p:nvPr/>
        </p:nvSpPr>
        <p:spPr>
          <a:xfrm>
            <a:off x="3368803" y="3863339"/>
            <a:ext cx="410209" cy="408940"/>
          </a:xfrm>
          <a:custGeom>
            <a:avLst/>
            <a:gdLst/>
            <a:ahLst/>
            <a:cxnLst/>
            <a:rect l="l" t="t" r="r" b="b"/>
            <a:pathLst>
              <a:path w="410210" h="408939">
                <a:moveTo>
                  <a:pt x="204977" y="0"/>
                </a:moveTo>
                <a:lnTo>
                  <a:pt x="157993" y="5393"/>
                </a:lnTo>
                <a:lnTo>
                  <a:pt x="114855" y="20758"/>
                </a:lnTo>
                <a:lnTo>
                  <a:pt x="76795" y="44866"/>
                </a:lnTo>
                <a:lnTo>
                  <a:pt x="45046" y="76493"/>
                </a:lnTo>
                <a:lnTo>
                  <a:pt x="20842" y="114411"/>
                </a:lnTo>
                <a:lnTo>
                  <a:pt x="5416" y="157394"/>
                </a:lnTo>
                <a:lnTo>
                  <a:pt x="0" y="204216"/>
                </a:lnTo>
                <a:lnTo>
                  <a:pt x="5416" y="251037"/>
                </a:lnTo>
                <a:lnTo>
                  <a:pt x="20842" y="294020"/>
                </a:lnTo>
                <a:lnTo>
                  <a:pt x="45046" y="331938"/>
                </a:lnTo>
                <a:lnTo>
                  <a:pt x="76795" y="363565"/>
                </a:lnTo>
                <a:lnTo>
                  <a:pt x="114855" y="387673"/>
                </a:lnTo>
                <a:lnTo>
                  <a:pt x="157993" y="403038"/>
                </a:lnTo>
                <a:lnTo>
                  <a:pt x="204977" y="408432"/>
                </a:lnTo>
                <a:lnTo>
                  <a:pt x="251962" y="403038"/>
                </a:lnTo>
                <a:lnTo>
                  <a:pt x="295100" y="387673"/>
                </a:lnTo>
                <a:lnTo>
                  <a:pt x="333160" y="363565"/>
                </a:lnTo>
                <a:lnTo>
                  <a:pt x="364909" y="331938"/>
                </a:lnTo>
                <a:lnTo>
                  <a:pt x="389113" y="294020"/>
                </a:lnTo>
                <a:lnTo>
                  <a:pt x="404539" y="251037"/>
                </a:lnTo>
                <a:lnTo>
                  <a:pt x="409956" y="204216"/>
                </a:lnTo>
                <a:lnTo>
                  <a:pt x="404539" y="157394"/>
                </a:lnTo>
                <a:lnTo>
                  <a:pt x="389113" y="114411"/>
                </a:lnTo>
                <a:lnTo>
                  <a:pt x="364909" y="76493"/>
                </a:lnTo>
                <a:lnTo>
                  <a:pt x="333160" y="44866"/>
                </a:lnTo>
                <a:lnTo>
                  <a:pt x="295100" y="20758"/>
                </a:lnTo>
                <a:lnTo>
                  <a:pt x="251962" y="5393"/>
                </a:lnTo>
                <a:lnTo>
                  <a:pt x="204977" y="0"/>
                </a:lnTo>
                <a:close/>
              </a:path>
            </a:pathLst>
          </a:custGeom>
          <a:solidFill>
            <a:srgbClr val="8B8B8B"/>
          </a:solidFill>
        </p:spPr>
        <p:txBody>
          <a:bodyPr wrap="square" lIns="0" tIns="0" rIns="0" bIns="0" rtlCol="0"/>
          <a:lstStyle/>
          <a:p>
            <a:endParaRPr/>
          </a:p>
        </p:txBody>
      </p:sp>
      <p:sp>
        <p:nvSpPr>
          <p:cNvPr id="20" name="object 20"/>
          <p:cNvSpPr/>
          <p:nvPr/>
        </p:nvSpPr>
        <p:spPr>
          <a:xfrm>
            <a:off x="3368803" y="3863339"/>
            <a:ext cx="410209" cy="408940"/>
          </a:xfrm>
          <a:custGeom>
            <a:avLst/>
            <a:gdLst/>
            <a:ahLst/>
            <a:cxnLst/>
            <a:rect l="l" t="t" r="r" b="b"/>
            <a:pathLst>
              <a:path w="410210" h="408939">
                <a:moveTo>
                  <a:pt x="0" y="204216"/>
                </a:moveTo>
                <a:lnTo>
                  <a:pt x="5416" y="157394"/>
                </a:lnTo>
                <a:lnTo>
                  <a:pt x="20842" y="114411"/>
                </a:lnTo>
                <a:lnTo>
                  <a:pt x="45046" y="76493"/>
                </a:lnTo>
                <a:lnTo>
                  <a:pt x="76795" y="44866"/>
                </a:lnTo>
                <a:lnTo>
                  <a:pt x="114855" y="20758"/>
                </a:lnTo>
                <a:lnTo>
                  <a:pt x="157993" y="5393"/>
                </a:lnTo>
                <a:lnTo>
                  <a:pt x="204977" y="0"/>
                </a:lnTo>
                <a:lnTo>
                  <a:pt x="251962" y="5393"/>
                </a:lnTo>
                <a:lnTo>
                  <a:pt x="295100" y="20758"/>
                </a:lnTo>
                <a:lnTo>
                  <a:pt x="333160" y="44866"/>
                </a:lnTo>
                <a:lnTo>
                  <a:pt x="364909" y="76493"/>
                </a:lnTo>
                <a:lnTo>
                  <a:pt x="389113" y="114411"/>
                </a:lnTo>
                <a:lnTo>
                  <a:pt x="404539" y="157394"/>
                </a:lnTo>
                <a:lnTo>
                  <a:pt x="409956" y="204216"/>
                </a:lnTo>
                <a:lnTo>
                  <a:pt x="404539" y="251037"/>
                </a:lnTo>
                <a:lnTo>
                  <a:pt x="389113" y="294020"/>
                </a:lnTo>
                <a:lnTo>
                  <a:pt x="364909" y="331938"/>
                </a:lnTo>
                <a:lnTo>
                  <a:pt x="333160" y="363565"/>
                </a:lnTo>
                <a:lnTo>
                  <a:pt x="295100" y="387673"/>
                </a:lnTo>
                <a:lnTo>
                  <a:pt x="251962" y="403038"/>
                </a:lnTo>
                <a:lnTo>
                  <a:pt x="204977" y="408432"/>
                </a:lnTo>
                <a:lnTo>
                  <a:pt x="157993" y="403038"/>
                </a:lnTo>
                <a:lnTo>
                  <a:pt x="114855" y="387673"/>
                </a:lnTo>
                <a:lnTo>
                  <a:pt x="76795" y="363565"/>
                </a:lnTo>
                <a:lnTo>
                  <a:pt x="45046" y="331938"/>
                </a:lnTo>
                <a:lnTo>
                  <a:pt x="20842" y="294020"/>
                </a:lnTo>
                <a:lnTo>
                  <a:pt x="5416" y="251037"/>
                </a:lnTo>
                <a:lnTo>
                  <a:pt x="0" y="204216"/>
                </a:lnTo>
                <a:close/>
              </a:path>
            </a:pathLst>
          </a:custGeom>
          <a:ln w="25907">
            <a:solidFill>
              <a:srgbClr val="344B5E"/>
            </a:solidFill>
          </a:ln>
        </p:spPr>
        <p:txBody>
          <a:bodyPr wrap="square" lIns="0" tIns="0" rIns="0" bIns="0" rtlCol="0"/>
          <a:lstStyle/>
          <a:p>
            <a:endParaRPr/>
          </a:p>
        </p:txBody>
      </p:sp>
      <p:sp>
        <p:nvSpPr>
          <p:cNvPr id="21" name="object 21"/>
          <p:cNvSpPr/>
          <p:nvPr/>
        </p:nvSpPr>
        <p:spPr>
          <a:xfrm>
            <a:off x="2187702" y="3858768"/>
            <a:ext cx="410209" cy="410209"/>
          </a:xfrm>
          <a:custGeom>
            <a:avLst/>
            <a:gdLst/>
            <a:ahLst/>
            <a:cxnLst/>
            <a:rect l="l" t="t" r="r" b="b"/>
            <a:pathLst>
              <a:path w="410210" h="410210">
                <a:moveTo>
                  <a:pt x="204978" y="0"/>
                </a:moveTo>
                <a:lnTo>
                  <a:pt x="157993" y="5416"/>
                </a:lnTo>
                <a:lnTo>
                  <a:pt x="114855" y="20842"/>
                </a:lnTo>
                <a:lnTo>
                  <a:pt x="76795" y="45046"/>
                </a:lnTo>
                <a:lnTo>
                  <a:pt x="45046" y="76795"/>
                </a:lnTo>
                <a:lnTo>
                  <a:pt x="20842" y="114855"/>
                </a:lnTo>
                <a:lnTo>
                  <a:pt x="5416" y="157993"/>
                </a:lnTo>
                <a:lnTo>
                  <a:pt x="0" y="204977"/>
                </a:lnTo>
                <a:lnTo>
                  <a:pt x="5416" y="251962"/>
                </a:lnTo>
                <a:lnTo>
                  <a:pt x="20842" y="295100"/>
                </a:lnTo>
                <a:lnTo>
                  <a:pt x="45046" y="333160"/>
                </a:lnTo>
                <a:lnTo>
                  <a:pt x="76795" y="364909"/>
                </a:lnTo>
                <a:lnTo>
                  <a:pt x="114855" y="389113"/>
                </a:lnTo>
                <a:lnTo>
                  <a:pt x="157993" y="404539"/>
                </a:lnTo>
                <a:lnTo>
                  <a:pt x="204978" y="409956"/>
                </a:lnTo>
                <a:lnTo>
                  <a:pt x="251962" y="404539"/>
                </a:lnTo>
                <a:lnTo>
                  <a:pt x="295100" y="389113"/>
                </a:lnTo>
                <a:lnTo>
                  <a:pt x="333160" y="364909"/>
                </a:lnTo>
                <a:lnTo>
                  <a:pt x="364909" y="333160"/>
                </a:lnTo>
                <a:lnTo>
                  <a:pt x="389113" y="295100"/>
                </a:lnTo>
                <a:lnTo>
                  <a:pt x="404539" y="251962"/>
                </a:lnTo>
                <a:lnTo>
                  <a:pt x="409956" y="204977"/>
                </a:lnTo>
                <a:lnTo>
                  <a:pt x="404539" y="157993"/>
                </a:lnTo>
                <a:lnTo>
                  <a:pt x="389113" y="114855"/>
                </a:lnTo>
                <a:lnTo>
                  <a:pt x="364909" y="76795"/>
                </a:lnTo>
                <a:lnTo>
                  <a:pt x="333160" y="45046"/>
                </a:lnTo>
                <a:lnTo>
                  <a:pt x="295100" y="20842"/>
                </a:lnTo>
                <a:lnTo>
                  <a:pt x="251962" y="5416"/>
                </a:lnTo>
                <a:lnTo>
                  <a:pt x="204978" y="0"/>
                </a:lnTo>
                <a:close/>
              </a:path>
            </a:pathLst>
          </a:custGeom>
          <a:solidFill>
            <a:srgbClr val="FF0000">
              <a:alpha val="65097"/>
            </a:srgbClr>
          </a:solidFill>
        </p:spPr>
        <p:txBody>
          <a:bodyPr wrap="square" lIns="0" tIns="0" rIns="0" bIns="0" rtlCol="0"/>
          <a:lstStyle/>
          <a:p>
            <a:endParaRPr/>
          </a:p>
        </p:txBody>
      </p:sp>
      <p:sp>
        <p:nvSpPr>
          <p:cNvPr id="22" name="object 22"/>
          <p:cNvSpPr/>
          <p:nvPr/>
        </p:nvSpPr>
        <p:spPr>
          <a:xfrm>
            <a:off x="2187702" y="3858768"/>
            <a:ext cx="410209" cy="410209"/>
          </a:xfrm>
          <a:custGeom>
            <a:avLst/>
            <a:gdLst/>
            <a:ahLst/>
            <a:cxnLst/>
            <a:rect l="l" t="t" r="r" b="b"/>
            <a:pathLst>
              <a:path w="410210" h="410210">
                <a:moveTo>
                  <a:pt x="0" y="204977"/>
                </a:moveTo>
                <a:lnTo>
                  <a:pt x="5416" y="157993"/>
                </a:lnTo>
                <a:lnTo>
                  <a:pt x="20842" y="114855"/>
                </a:lnTo>
                <a:lnTo>
                  <a:pt x="45046" y="76795"/>
                </a:lnTo>
                <a:lnTo>
                  <a:pt x="76795" y="45046"/>
                </a:lnTo>
                <a:lnTo>
                  <a:pt x="114855" y="20842"/>
                </a:lnTo>
                <a:lnTo>
                  <a:pt x="157993" y="5416"/>
                </a:lnTo>
                <a:lnTo>
                  <a:pt x="204978" y="0"/>
                </a:lnTo>
                <a:lnTo>
                  <a:pt x="251962" y="5416"/>
                </a:lnTo>
                <a:lnTo>
                  <a:pt x="295100" y="20842"/>
                </a:lnTo>
                <a:lnTo>
                  <a:pt x="333160" y="45046"/>
                </a:lnTo>
                <a:lnTo>
                  <a:pt x="364909" y="76795"/>
                </a:lnTo>
                <a:lnTo>
                  <a:pt x="389113" y="114855"/>
                </a:lnTo>
                <a:lnTo>
                  <a:pt x="404539" y="157993"/>
                </a:lnTo>
                <a:lnTo>
                  <a:pt x="409956" y="204977"/>
                </a:lnTo>
                <a:lnTo>
                  <a:pt x="404539" y="251962"/>
                </a:lnTo>
                <a:lnTo>
                  <a:pt x="389113" y="295100"/>
                </a:lnTo>
                <a:lnTo>
                  <a:pt x="364909" y="333160"/>
                </a:lnTo>
                <a:lnTo>
                  <a:pt x="333160" y="364909"/>
                </a:lnTo>
                <a:lnTo>
                  <a:pt x="295100" y="389113"/>
                </a:lnTo>
                <a:lnTo>
                  <a:pt x="251962" y="404539"/>
                </a:lnTo>
                <a:lnTo>
                  <a:pt x="204978" y="409956"/>
                </a:lnTo>
                <a:lnTo>
                  <a:pt x="157993" y="404539"/>
                </a:lnTo>
                <a:lnTo>
                  <a:pt x="114855" y="389113"/>
                </a:lnTo>
                <a:lnTo>
                  <a:pt x="76795" y="364909"/>
                </a:lnTo>
                <a:lnTo>
                  <a:pt x="45046" y="333160"/>
                </a:lnTo>
                <a:lnTo>
                  <a:pt x="20842" y="295100"/>
                </a:lnTo>
                <a:lnTo>
                  <a:pt x="5416" y="251962"/>
                </a:lnTo>
                <a:lnTo>
                  <a:pt x="0" y="204977"/>
                </a:lnTo>
                <a:close/>
              </a:path>
            </a:pathLst>
          </a:custGeom>
          <a:ln w="25908">
            <a:solidFill>
              <a:srgbClr val="344B5E"/>
            </a:solidFill>
          </a:ln>
        </p:spPr>
        <p:txBody>
          <a:bodyPr wrap="square" lIns="0" tIns="0" rIns="0" bIns="0" rtlCol="0"/>
          <a:lstStyle/>
          <a:p>
            <a:endParaRPr/>
          </a:p>
        </p:txBody>
      </p:sp>
      <p:sp>
        <p:nvSpPr>
          <p:cNvPr id="23" name="object 23"/>
          <p:cNvSpPr/>
          <p:nvPr/>
        </p:nvSpPr>
        <p:spPr>
          <a:xfrm>
            <a:off x="521970" y="3855721"/>
            <a:ext cx="410209" cy="410209"/>
          </a:xfrm>
          <a:custGeom>
            <a:avLst/>
            <a:gdLst/>
            <a:ahLst/>
            <a:cxnLst/>
            <a:rect l="l" t="t" r="r" b="b"/>
            <a:pathLst>
              <a:path w="410209" h="410210">
                <a:moveTo>
                  <a:pt x="204978" y="0"/>
                </a:moveTo>
                <a:lnTo>
                  <a:pt x="157977" y="5416"/>
                </a:lnTo>
                <a:lnTo>
                  <a:pt x="114833" y="20842"/>
                </a:lnTo>
                <a:lnTo>
                  <a:pt x="76774" y="45046"/>
                </a:lnTo>
                <a:lnTo>
                  <a:pt x="45030" y="76795"/>
                </a:lnTo>
                <a:lnTo>
                  <a:pt x="20833" y="114855"/>
                </a:lnTo>
                <a:lnTo>
                  <a:pt x="5413" y="157993"/>
                </a:lnTo>
                <a:lnTo>
                  <a:pt x="0" y="204978"/>
                </a:lnTo>
                <a:lnTo>
                  <a:pt x="5413" y="251962"/>
                </a:lnTo>
                <a:lnTo>
                  <a:pt x="20833" y="295100"/>
                </a:lnTo>
                <a:lnTo>
                  <a:pt x="45030" y="333160"/>
                </a:lnTo>
                <a:lnTo>
                  <a:pt x="76774" y="364909"/>
                </a:lnTo>
                <a:lnTo>
                  <a:pt x="114833" y="389113"/>
                </a:lnTo>
                <a:lnTo>
                  <a:pt x="157977" y="404539"/>
                </a:lnTo>
                <a:lnTo>
                  <a:pt x="204978" y="409956"/>
                </a:lnTo>
                <a:lnTo>
                  <a:pt x="251978" y="404539"/>
                </a:lnTo>
                <a:lnTo>
                  <a:pt x="295122" y="389113"/>
                </a:lnTo>
                <a:lnTo>
                  <a:pt x="333181" y="364909"/>
                </a:lnTo>
                <a:lnTo>
                  <a:pt x="364925" y="333160"/>
                </a:lnTo>
                <a:lnTo>
                  <a:pt x="389122" y="295100"/>
                </a:lnTo>
                <a:lnTo>
                  <a:pt x="404542" y="251962"/>
                </a:lnTo>
                <a:lnTo>
                  <a:pt x="409955" y="204978"/>
                </a:lnTo>
                <a:lnTo>
                  <a:pt x="404542" y="157993"/>
                </a:lnTo>
                <a:lnTo>
                  <a:pt x="389122" y="114855"/>
                </a:lnTo>
                <a:lnTo>
                  <a:pt x="364925" y="76795"/>
                </a:lnTo>
                <a:lnTo>
                  <a:pt x="333181" y="45046"/>
                </a:lnTo>
                <a:lnTo>
                  <a:pt x="295122" y="20842"/>
                </a:lnTo>
                <a:lnTo>
                  <a:pt x="251978" y="5416"/>
                </a:lnTo>
                <a:lnTo>
                  <a:pt x="204978" y="0"/>
                </a:lnTo>
                <a:close/>
              </a:path>
            </a:pathLst>
          </a:custGeom>
          <a:solidFill>
            <a:srgbClr val="FF0000">
              <a:alpha val="65097"/>
            </a:srgbClr>
          </a:solidFill>
        </p:spPr>
        <p:txBody>
          <a:bodyPr wrap="square" lIns="0" tIns="0" rIns="0" bIns="0" rtlCol="0"/>
          <a:lstStyle/>
          <a:p>
            <a:endParaRPr/>
          </a:p>
        </p:txBody>
      </p:sp>
      <p:sp>
        <p:nvSpPr>
          <p:cNvPr id="24" name="object 24"/>
          <p:cNvSpPr/>
          <p:nvPr/>
        </p:nvSpPr>
        <p:spPr>
          <a:xfrm>
            <a:off x="521970" y="3855721"/>
            <a:ext cx="410209" cy="410209"/>
          </a:xfrm>
          <a:custGeom>
            <a:avLst/>
            <a:gdLst/>
            <a:ahLst/>
            <a:cxnLst/>
            <a:rect l="l" t="t" r="r" b="b"/>
            <a:pathLst>
              <a:path w="410209" h="410210">
                <a:moveTo>
                  <a:pt x="0" y="204978"/>
                </a:moveTo>
                <a:lnTo>
                  <a:pt x="5413" y="157993"/>
                </a:lnTo>
                <a:lnTo>
                  <a:pt x="20833" y="114855"/>
                </a:lnTo>
                <a:lnTo>
                  <a:pt x="45030" y="76795"/>
                </a:lnTo>
                <a:lnTo>
                  <a:pt x="76774" y="45046"/>
                </a:lnTo>
                <a:lnTo>
                  <a:pt x="114833" y="20842"/>
                </a:lnTo>
                <a:lnTo>
                  <a:pt x="157977" y="5416"/>
                </a:lnTo>
                <a:lnTo>
                  <a:pt x="204978" y="0"/>
                </a:lnTo>
                <a:lnTo>
                  <a:pt x="251978" y="5416"/>
                </a:lnTo>
                <a:lnTo>
                  <a:pt x="295122" y="20842"/>
                </a:lnTo>
                <a:lnTo>
                  <a:pt x="333181" y="45046"/>
                </a:lnTo>
                <a:lnTo>
                  <a:pt x="364925" y="76795"/>
                </a:lnTo>
                <a:lnTo>
                  <a:pt x="389122" y="114855"/>
                </a:lnTo>
                <a:lnTo>
                  <a:pt x="404542" y="157993"/>
                </a:lnTo>
                <a:lnTo>
                  <a:pt x="409955" y="204978"/>
                </a:lnTo>
                <a:lnTo>
                  <a:pt x="404542" y="251962"/>
                </a:lnTo>
                <a:lnTo>
                  <a:pt x="389122" y="295100"/>
                </a:lnTo>
                <a:lnTo>
                  <a:pt x="364925" y="333160"/>
                </a:lnTo>
                <a:lnTo>
                  <a:pt x="333181" y="364909"/>
                </a:lnTo>
                <a:lnTo>
                  <a:pt x="295122" y="389113"/>
                </a:lnTo>
                <a:lnTo>
                  <a:pt x="251978" y="404539"/>
                </a:lnTo>
                <a:lnTo>
                  <a:pt x="204978" y="409956"/>
                </a:lnTo>
                <a:lnTo>
                  <a:pt x="157977" y="404539"/>
                </a:lnTo>
                <a:lnTo>
                  <a:pt x="114833" y="389113"/>
                </a:lnTo>
                <a:lnTo>
                  <a:pt x="76774" y="364909"/>
                </a:lnTo>
                <a:lnTo>
                  <a:pt x="45030" y="333160"/>
                </a:lnTo>
                <a:lnTo>
                  <a:pt x="20833" y="295100"/>
                </a:lnTo>
                <a:lnTo>
                  <a:pt x="5413" y="251962"/>
                </a:lnTo>
                <a:lnTo>
                  <a:pt x="0" y="204978"/>
                </a:lnTo>
                <a:close/>
              </a:path>
            </a:pathLst>
          </a:custGeom>
          <a:ln w="25908">
            <a:solidFill>
              <a:srgbClr val="344B5E"/>
            </a:solidFill>
          </a:ln>
        </p:spPr>
        <p:txBody>
          <a:bodyPr wrap="square" lIns="0" tIns="0" rIns="0" bIns="0" rtlCol="0"/>
          <a:lstStyle/>
          <a:p>
            <a:endParaRPr/>
          </a:p>
        </p:txBody>
      </p:sp>
      <p:sp>
        <p:nvSpPr>
          <p:cNvPr id="25" name="object 25"/>
          <p:cNvSpPr/>
          <p:nvPr/>
        </p:nvSpPr>
        <p:spPr>
          <a:xfrm>
            <a:off x="1704594" y="3855721"/>
            <a:ext cx="408940" cy="410209"/>
          </a:xfrm>
          <a:custGeom>
            <a:avLst/>
            <a:gdLst/>
            <a:ahLst/>
            <a:cxnLst/>
            <a:rect l="l" t="t" r="r" b="b"/>
            <a:pathLst>
              <a:path w="408939" h="410210">
                <a:moveTo>
                  <a:pt x="204216" y="0"/>
                </a:moveTo>
                <a:lnTo>
                  <a:pt x="157394" y="5416"/>
                </a:lnTo>
                <a:lnTo>
                  <a:pt x="114411" y="20842"/>
                </a:lnTo>
                <a:lnTo>
                  <a:pt x="76493" y="45046"/>
                </a:lnTo>
                <a:lnTo>
                  <a:pt x="44866" y="76795"/>
                </a:lnTo>
                <a:lnTo>
                  <a:pt x="20758" y="114855"/>
                </a:lnTo>
                <a:lnTo>
                  <a:pt x="5393" y="157993"/>
                </a:lnTo>
                <a:lnTo>
                  <a:pt x="0" y="204978"/>
                </a:lnTo>
                <a:lnTo>
                  <a:pt x="5393" y="251962"/>
                </a:lnTo>
                <a:lnTo>
                  <a:pt x="20758" y="295100"/>
                </a:lnTo>
                <a:lnTo>
                  <a:pt x="44866" y="333160"/>
                </a:lnTo>
                <a:lnTo>
                  <a:pt x="76493" y="364909"/>
                </a:lnTo>
                <a:lnTo>
                  <a:pt x="114411" y="389113"/>
                </a:lnTo>
                <a:lnTo>
                  <a:pt x="157394" y="404539"/>
                </a:lnTo>
                <a:lnTo>
                  <a:pt x="204216" y="409956"/>
                </a:lnTo>
                <a:lnTo>
                  <a:pt x="251037" y="404539"/>
                </a:lnTo>
                <a:lnTo>
                  <a:pt x="294020" y="389113"/>
                </a:lnTo>
                <a:lnTo>
                  <a:pt x="331938" y="364909"/>
                </a:lnTo>
                <a:lnTo>
                  <a:pt x="363565" y="333160"/>
                </a:lnTo>
                <a:lnTo>
                  <a:pt x="387673" y="295100"/>
                </a:lnTo>
                <a:lnTo>
                  <a:pt x="403038" y="251962"/>
                </a:lnTo>
                <a:lnTo>
                  <a:pt x="408431" y="204978"/>
                </a:lnTo>
                <a:lnTo>
                  <a:pt x="403038" y="157993"/>
                </a:lnTo>
                <a:lnTo>
                  <a:pt x="387673" y="114855"/>
                </a:lnTo>
                <a:lnTo>
                  <a:pt x="363565" y="76795"/>
                </a:lnTo>
                <a:lnTo>
                  <a:pt x="331938" y="45046"/>
                </a:lnTo>
                <a:lnTo>
                  <a:pt x="294020" y="20842"/>
                </a:lnTo>
                <a:lnTo>
                  <a:pt x="251037" y="5416"/>
                </a:lnTo>
                <a:lnTo>
                  <a:pt x="204216" y="0"/>
                </a:lnTo>
                <a:close/>
              </a:path>
            </a:pathLst>
          </a:custGeom>
          <a:solidFill>
            <a:srgbClr val="7195B0"/>
          </a:solidFill>
        </p:spPr>
        <p:txBody>
          <a:bodyPr wrap="square" lIns="0" tIns="0" rIns="0" bIns="0" rtlCol="0"/>
          <a:lstStyle/>
          <a:p>
            <a:endParaRPr/>
          </a:p>
        </p:txBody>
      </p:sp>
      <p:sp>
        <p:nvSpPr>
          <p:cNvPr id="26" name="object 26"/>
          <p:cNvSpPr/>
          <p:nvPr/>
        </p:nvSpPr>
        <p:spPr>
          <a:xfrm>
            <a:off x="1704594" y="3855721"/>
            <a:ext cx="408940" cy="410209"/>
          </a:xfrm>
          <a:custGeom>
            <a:avLst/>
            <a:gdLst/>
            <a:ahLst/>
            <a:cxnLst/>
            <a:rect l="l" t="t" r="r" b="b"/>
            <a:pathLst>
              <a:path w="408939" h="410210">
                <a:moveTo>
                  <a:pt x="0" y="204978"/>
                </a:moveTo>
                <a:lnTo>
                  <a:pt x="5393" y="157993"/>
                </a:lnTo>
                <a:lnTo>
                  <a:pt x="20758" y="114855"/>
                </a:lnTo>
                <a:lnTo>
                  <a:pt x="44866" y="76795"/>
                </a:lnTo>
                <a:lnTo>
                  <a:pt x="76493" y="45046"/>
                </a:lnTo>
                <a:lnTo>
                  <a:pt x="114411" y="20842"/>
                </a:lnTo>
                <a:lnTo>
                  <a:pt x="157394" y="5416"/>
                </a:lnTo>
                <a:lnTo>
                  <a:pt x="204216" y="0"/>
                </a:lnTo>
                <a:lnTo>
                  <a:pt x="251037" y="5416"/>
                </a:lnTo>
                <a:lnTo>
                  <a:pt x="294020" y="20842"/>
                </a:lnTo>
                <a:lnTo>
                  <a:pt x="331938" y="45046"/>
                </a:lnTo>
                <a:lnTo>
                  <a:pt x="363565" y="76795"/>
                </a:lnTo>
                <a:lnTo>
                  <a:pt x="387673" y="114855"/>
                </a:lnTo>
                <a:lnTo>
                  <a:pt x="403038" y="157993"/>
                </a:lnTo>
                <a:lnTo>
                  <a:pt x="408431" y="204978"/>
                </a:lnTo>
                <a:lnTo>
                  <a:pt x="403038" y="251962"/>
                </a:lnTo>
                <a:lnTo>
                  <a:pt x="387673" y="295100"/>
                </a:lnTo>
                <a:lnTo>
                  <a:pt x="363565" y="333160"/>
                </a:lnTo>
                <a:lnTo>
                  <a:pt x="331938" y="364909"/>
                </a:lnTo>
                <a:lnTo>
                  <a:pt x="294020" y="389113"/>
                </a:lnTo>
                <a:lnTo>
                  <a:pt x="251037" y="404539"/>
                </a:lnTo>
                <a:lnTo>
                  <a:pt x="204216" y="409956"/>
                </a:lnTo>
                <a:lnTo>
                  <a:pt x="157394" y="404539"/>
                </a:lnTo>
                <a:lnTo>
                  <a:pt x="114411" y="389113"/>
                </a:lnTo>
                <a:lnTo>
                  <a:pt x="76493" y="364909"/>
                </a:lnTo>
                <a:lnTo>
                  <a:pt x="44866" y="333160"/>
                </a:lnTo>
                <a:lnTo>
                  <a:pt x="20758" y="295100"/>
                </a:lnTo>
                <a:lnTo>
                  <a:pt x="5393" y="251962"/>
                </a:lnTo>
                <a:lnTo>
                  <a:pt x="0" y="204978"/>
                </a:lnTo>
                <a:close/>
              </a:path>
            </a:pathLst>
          </a:custGeom>
          <a:ln w="25907">
            <a:solidFill>
              <a:srgbClr val="344B5E"/>
            </a:solidFill>
          </a:ln>
        </p:spPr>
        <p:txBody>
          <a:bodyPr wrap="square" lIns="0" tIns="0" rIns="0" bIns="0" rtlCol="0"/>
          <a:lstStyle/>
          <a:p>
            <a:endParaRPr/>
          </a:p>
        </p:txBody>
      </p:sp>
      <p:sp>
        <p:nvSpPr>
          <p:cNvPr id="27" name="object 27"/>
          <p:cNvSpPr/>
          <p:nvPr/>
        </p:nvSpPr>
        <p:spPr>
          <a:xfrm>
            <a:off x="2798827" y="4590289"/>
            <a:ext cx="410209" cy="410209"/>
          </a:xfrm>
          <a:custGeom>
            <a:avLst/>
            <a:gdLst/>
            <a:ahLst/>
            <a:cxnLst/>
            <a:rect l="l" t="t" r="r" b="b"/>
            <a:pathLst>
              <a:path w="410210" h="410210">
                <a:moveTo>
                  <a:pt x="204978" y="0"/>
                </a:moveTo>
                <a:lnTo>
                  <a:pt x="157993" y="5416"/>
                </a:lnTo>
                <a:lnTo>
                  <a:pt x="114855" y="20842"/>
                </a:lnTo>
                <a:lnTo>
                  <a:pt x="76795" y="45046"/>
                </a:lnTo>
                <a:lnTo>
                  <a:pt x="45046" y="76795"/>
                </a:lnTo>
                <a:lnTo>
                  <a:pt x="20842" y="114855"/>
                </a:lnTo>
                <a:lnTo>
                  <a:pt x="5416" y="157993"/>
                </a:lnTo>
                <a:lnTo>
                  <a:pt x="0" y="204978"/>
                </a:lnTo>
                <a:lnTo>
                  <a:pt x="5416" y="251978"/>
                </a:lnTo>
                <a:lnTo>
                  <a:pt x="20842" y="295122"/>
                </a:lnTo>
                <a:lnTo>
                  <a:pt x="45046" y="333181"/>
                </a:lnTo>
                <a:lnTo>
                  <a:pt x="76795" y="364925"/>
                </a:lnTo>
                <a:lnTo>
                  <a:pt x="114855" y="389122"/>
                </a:lnTo>
                <a:lnTo>
                  <a:pt x="157993" y="404542"/>
                </a:lnTo>
                <a:lnTo>
                  <a:pt x="204978" y="409956"/>
                </a:lnTo>
                <a:lnTo>
                  <a:pt x="251962" y="404542"/>
                </a:lnTo>
                <a:lnTo>
                  <a:pt x="295100" y="389122"/>
                </a:lnTo>
                <a:lnTo>
                  <a:pt x="333160" y="364925"/>
                </a:lnTo>
                <a:lnTo>
                  <a:pt x="364909" y="333181"/>
                </a:lnTo>
                <a:lnTo>
                  <a:pt x="389113" y="295122"/>
                </a:lnTo>
                <a:lnTo>
                  <a:pt x="404539" y="251978"/>
                </a:lnTo>
                <a:lnTo>
                  <a:pt x="409956" y="204978"/>
                </a:lnTo>
                <a:lnTo>
                  <a:pt x="404539" y="157993"/>
                </a:lnTo>
                <a:lnTo>
                  <a:pt x="389113" y="114855"/>
                </a:lnTo>
                <a:lnTo>
                  <a:pt x="364909" y="76795"/>
                </a:lnTo>
                <a:lnTo>
                  <a:pt x="333160" y="45046"/>
                </a:lnTo>
                <a:lnTo>
                  <a:pt x="295100" y="20842"/>
                </a:lnTo>
                <a:lnTo>
                  <a:pt x="251962" y="5416"/>
                </a:lnTo>
                <a:lnTo>
                  <a:pt x="204978" y="0"/>
                </a:lnTo>
                <a:close/>
              </a:path>
            </a:pathLst>
          </a:custGeom>
          <a:solidFill>
            <a:srgbClr val="FF0000">
              <a:alpha val="65097"/>
            </a:srgbClr>
          </a:solidFill>
        </p:spPr>
        <p:txBody>
          <a:bodyPr wrap="square" lIns="0" tIns="0" rIns="0" bIns="0" rtlCol="0"/>
          <a:lstStyle/>
          <a:p>
            <a:endParaRPr/>
          </a:p>
        </p:txBody>
      </p:sp>
      <p:sp>
        <p:nvSpPr>
          <p:cNvPr id="28" name="object 28"/>
          <p:cNvSpPr/>
          <p:nvPr/>
        </p:nvSpPr>
        <p:spPr>
          <a:xfrm>
            <a:off x="2798827" y="4590289"/>
            <a:ext cx="410209" cy="410209"/>
          </a:xfrm>
          <a:custGeom>
            <a:avLst/>
            <a:gdLst/>
            <a:ahLst/>
            <a:cxnLst/>
            <a:rect l="l" t="t" r="r" b="b"/>
            <a:pathLst>
              <a:path w="410210" h="410210">
                <a:moveTo>
                  <a:pt x="0" y="204978"/>
                </a:moveTo>
                <a:lnTo>
                  <a:pt x="5416" y="157993"/>
                </a:lnTo>
                <a:lnTo>
                  <a:pt x="20842" y="114855"/>
                </a:lnTo>
                <a:lnTo>
                  <a:pt x="45046" y="76795"/>
                </a:lnTo>
                <a:lnTo>
                  <a:pt x="76795" y="45046"/>
                </a:lnTo>
                <a:lnTo>
                  <a:pt x="114855" y="20842"/>
                </a:lnTo>
                <a:lnTo>
                  <a:pt x="157993" y="5416"/>
                </a:lnTo>
                <a:lnTo>
                  <a:pt x="204978" y="0"/>
                </a:lnTo>
                <a:lnTo>
                  <a:pt x="251962" y="5416"/>
                </a:lnTo>
                <a:lnTo>
                  <a:pt x="295100" y="20842"/>
                </a:lnTo>
                <a:lnTo>
                  <a:pt x="333160" y="45046"/>
                </a:lnTo>
                <a:lnTo>
                  <a:pt x="364909" y="76795"/>
                </a:lnTo>
                <a:lnTo>
                  <a:pt x="389113" y="114855"/>
                </a:lnTo>
                <a:lnTo>
                  <a:pt x="404539" y="157993"/>
                </a:lnTo>
                <a:lnTo>
                  <a:pt x="409956" y="204978"/>
                </a:lnTo>
                <a:lnTo>
                  <a:pt x="404539" y="251978"/>
                </a:lnTo>
                <a:lnTo>
                  <a:pt x="389113" y="295122"/>
                </a:lnTo>
                <a:lnTo>
                  <a:pt x="364909" y="333181"/>
                </a:lnTo>
                <a:lnTo>
                  <a:pt x="333160" y="364925"/>
                </a:lnTo>
                <a:lnTo>
                  <a:pt x="295100" y="389122"/>
                </a:lnTo>
                <a:lnTo>
                  <a:pt x="251962" y="404542"/>
                </a:lnTo>
                <a:lnTo>
                  <a:pt x="204978" y="409956"/>
                </a:lnTo>
                <a:lnTo>
                  <a:pt x="157993" y="404542"/>
                </a:lnTo>
                <a:lnTo>
                  <a:pt x="114855" y="389122"/>
                </a:lnTo>
                <a:lnTo>
                  <a:pt x="76795" y="364925"/>
                </a:lnTo>
                <a:lnTo>
                  <a:pt x="45046" y="333181"/>
                </a:lnTo>
                <a:lnTo>
                  <a:pt x="20842" y="295122"/>
                </a:lnTo>
                <a:lnTo>
                  <a:pt x="5416" y="251978"/>
                </a:lnTo>
                <a:lnTo>
                  <a:pt x="0" y="204978"/>
                </a:lnTo>
                <a:close/>
              </a:path>
            </a:pathLst>
          </a:custGeom>
          <a:ln w="25908">
            <a:solidFill>
              <a:srgbClr val="344B5E"/>
            </a:solidFill>
          </a:ln>
        </p:spPr>
        <p:txBody>
          <a:bodyPr wrap="square" lIns="0" tIns="0" rIns="0" bIns="0" rtlCol="0"/>
          <a:lstStyle/>
          <a:p>
            <a:endParaRPr/>
          </a:p>
        </p:txBody>
      </p:sp>
      <p:sp>
        <p:nvSpPr>
          <p:cNvPr id="29" name="object 29"/>
          <p:cNvSpPr/>
          <p:nvPr/>
        </p:nvSpPr>
        <p:spPr>
          <a:xfrm>
            <a:off x="3960115" y="4590289"/>
            <a:ext cx="410209" cy="410209"/>
          </a:xfrm>
          <a:custGeom>
            <a:avLst/>
            <a:gdLst/>
            <a:ahLst/>
            <a:cxnLst/>
            <a:rect l="l" t="t" r="r" b="b"/>
            <a:pathLst>
              <a:path w="410210" h="410210">
                <a:moveTo>
                  <a:pt x="204977" y="0"/>
                </a:moveTo>
                <a:lnTo>
                  <a:pt x="157993" y="5416"/>
                </a:lnTo>
                <a:lnTo>
                  <a:pt x="114855" y="20842"/>
                </a:lnTo>
                <a:lnTo>
                  <a:pt x="76795" y="45046"/>
                </a:lnTo>
                <a:lnTo>
                  <a:pt x="45046" y="76795"/>
                </a:lnTo>
                <a:lnTo>
                  <a:pt x="20842" y="114855"/>
                </a:lnTo>
                <a:lnTo>
                  <a:pt x="5416" y="157993"/>
                </a:lnTo>
                <a:lnTo>
                  <a:pt x="0" y="204978"/>
                </a:lnTo>
                <a:lnTo>
                  <a:pt x="5416" y="251978"/>
                </a:lnTo>
                <a:lnTo>
                  <a:pt x="20842" y="295122"/>
                </a:lnTo>
                <a:lnTo>
                  <a:pt x="45046" y="333181"/>
                </a:lnTo>
                <a:lnTo>
                  <a:pt x="76795" y="364925"/>
                </a:lnTo>
                <a:lnTo>
                  <a:pt x="114855" y="389122"/>
                </a:lnTo>
                <a:lnTo>
                  <a:pt x="157993" y="404542"/>
                </a:lnTo>
                <a:lnTo>
                  <a:pt x="204977" y="409956"/>
                </a:lnTo>
                <a:lnTo>
                  <a:pt x="251962" y="404542"/>
                </a:lnTo>
                <a:lnTo>
                  <a:pt x="295100" y="389122"/>
                </a:lnTo>
                <a:lnTo>
                  <a:pt x="333160" y="364925"/>
                </a:lnTo>
                <a:lnTo>
                  <a:pt x="364909" y="333181"/>
                </a:lnTo>
                <a:lnTo>
                  <a:pt x="389113" y="295122"/>
                </a:lnTo>
                <a:lnTo>
                  <a:pt x="404539" y="251978"/>
                </a:lnTo>
                <a:lnTo>
                  <a:pt x="409956" y="204978"/>
                </a:lnTo>
                <a:lnTo>
                  <a:pt x="404539" y="157993"/>
                </a:lnTo>
                <a:lnTo>
                  <a:pt x="389113" y="114855"/>
                </a:lnTo>
                <a:lnTo>
                  <a:pt x="364909" y="76795"/>
                </a:lnTo>
                <a:lnTo>
                  <a:pt x="333160" y="45046"/>
                </a:lnTo>
                <a:lnTo>
                  <a:pt x="295100" y="20842"/>
                </a:lnTo>
                <a:lnTo>
                  <a:pt x="251962" y="5416"/>
                </a:lnTo>
                <a:lnTo>
                  <a:pt x="204977" y="0"/>
                </a:lnTo>
                <a:close/>
              </a:path>
            </a:pathLst>
          </a:custGeom>
          <a:solidFill>
            <a:srgbClr val="7195B0"/>
          </a:solidFill>
        </p:spPr>
        <p:txBody>
          <a:bodyPr wrap="square" lIns="0" tIns="0" rIns="0" bIns="0" rtlCol="0"/>
          <a:lstStyle/>
          <a:p>
            <a:endParaRPr/>
          </a:p>
        </p:txBody>
      </p:sp>
      <p:sp>
        <p:nvSpPr>
          <p:cNvPr id="30" name="object 30"/>
          <p:cNvSpPr/>
          <p:nvPr/>
        </p:nvSpPr>
        <p:spPr>
          <a:xfrm>
            <a:off x="3960115" y="4590289"/>
            <a:ext cx="410209" cy="410209"/>
          </a:xfrm>
          <a:custGeom>
            <a:avLst/>
            <a:gdLst/>
            <a:ahLst/>
            <a:cxnLst/>
            <a:rect l="l" t="t" r="r" b="b"/>
            <a:pathLst>
              <a:path w="410210" h="410210">
                <a:moveTo>
                  <a:pt x="0" y="204978"/>
                </a:moveTo>
                <a:lnTo>
                  <a:pt x="5416" y="157993"/>
                </a:lnTo>
                <a:lnTo>
                  <a:pt x="20842" y="114855"/>
                </a:lnTo>
                <a:lnTo>
                  <a:pt x="45046" y="76795"/>
                </a:lnTo>
                <a:lnTo>
                  <a:pt x="76795" y="45046"/>
                </a:lnTo>
                <a:lnTo>
                  <a:pt x="114855" y="20842"/>
                </a:lnTo>
                <a:lnTo>
                  <a:pt x="157993" y="5416"/>
                </a:lnTo>
                <a:lnTo>
                  <a:pt x="204977" y="0"/>
                </a:lnTo>
                <a:lnTo>
                  <a:pt x="251962" y="5416"/>
                </a:lnTo>
                <a:lnTo>
                  <a:pt x="295100" y="20842"/>
                </a:lnTo>
                <a:lnTo>
                  <a:pt x="333160" y="45046"/>
                </a:lnTo>
                <a:lnTo>
                  <a:pt x="364909" y="76795"/>
                </a:lnTo>
                <a:lnTo>
                  <a:pt x="389113" y="114855"/>
                </a:lnTo>
                <a:lnTo>
                  <a:pt x="404539" y="157993"/>
                </a:lnTo>
                <a:lnTo>
                  <a:pt x="409956" y="204978"/>
                </a:lnTo>
                <a:lnTo>
                  <a:pt x="404539" y="251978"/>
                </a:lnTo>
                <a:lnTo>
                  <a:pt x="389113" y="295122"/>
                </a:lnTo>
                <a:lnTo>
                  <a:pt x="364909" y="333181"/>
                </a:lnTo>
                <a:lnTo>
                  <a:pt x="333160" y="364925"/>
                </a:lnTo>
                <a:lnTo>
                  <a:pt x="295100" y="389122"/>
                </a:lnTo>
                <a:lnTo>
                  <a:pt x="251962" y="404542"/>
                </a:lnTo>
                <a:lnTo>
                  <a:pt x="204977" y="409956"/>
                </a:lnTo>
                <a:lnTo>
                  <a:pt x="157993" y="404542"/>
                </a:lnTo>
                <a:lnTo>
                  <a:pt x="114855" y="389122"/>
                </a:lnTo>
                <a:lnTo>
                  <a:pt x="76795" y="364925"/>
                </a:lnTo>
                <a:lnTo>
                  <a:pt x="45046" y="333181"/>
                </a:lnTo>
                <a:lnTo>
                  <a:pt x="20842" y="295122"/>
                </a:lnTo>
                <a:lnTo>
                  <a:pt x="5416" y="251978"/>
                </a:lnTo>
                <a:lnTo>
                  <a:pt x="0" y="204978"/>
                </a:lnTo>
                <a:close/>
              </a:path>
            </a:pathLst>
          </a:custGeom>
          <a:ln w="25908">
            <a:solidFill>
              <a:srgbClr val="344B5E"/>
            </a:solidFill>
          </a:ln>
        </p:spPr>
        <p:txBody>
          <a:bodyPr wrap="square" lIns="0" tIns="0" rIns="0" bIns="0" rtlCol="0"/>
          <a:lstStyle/>
          <a:p>
            <a:endParaRPr/>
          </a:p>
        </p:txBody>
      </p:sp>
      <p:sp>
        <p:nvSpPr>
          <p:cNvPr id="33" name="标题 32">
            <a:extLst>
              <a:ext uri="{FF2B5EF4-FFF2-40B4-BE49-F238E27FC236}">
                <a16:creationId xmlns:a16="http://schemas.microsoft.com/office/drawing/2014/main" id="{3A2472FF-84CD-442B-A6B5-40DC0B5294A5}"/>
              </a:ext>
            </a:extLst>
          </p:cNvPr>
          <p:cNvSpPr>
            <a:spLocks noGrp="1"/>
          </p:cNvSpPr>
          <p:nvPr>
            <p:ph type="title"/>
          </p:nvPr>
        </p:nvSpPr>
        <p:spPr>
          <a:xfrm>
            <a:off x="457200" y="44624"/>
            <a:ext cx="8229600" cy="798910"/>
          </a:xfrm>
        </p:spPr>
        <p:txBody>
          <a:bodyPr>
            <a:normAutofit/>
          </a:bodyPr>
          <a:lstStyle/>
          <a:p>
            <a:r>
              <a:rPr lang="zh-CN" altLang="en-US" dirty="0"/>
              <a:t>决策树：高方差</a:t>
            </a:r>
          </a:p>
        </p:txBody>
      </p:sp>
    </p:spTree>
    <p:extLst>
      <p:ext uri="{BB962C8B-B14F-4D97-AF65-F5344CB8AC3E}">
        <p14:creationId xmlns:p14="http://schemas.microsoft.com/office/powerpoint/2010/main" val="3657610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5178425" y="1748128"/>
            <a:ext cx="3776267" cy="4835234"/>
          </a:xfrm>
          <a:prstGeom prst="rect">
            <a:avLst/>
          </a:prstGeom>
        </p:spPr>
        <p:txBody>
          <a:bodyPr vert="horz" wrap="square" lIns="0" tIns="12700" rIns="0" bIns="0" rtlCol="0">
            <a:spAutoFit/>
          </a:bodyPr>
          <a:lstStyle/>
          <a:p>
            <a:pPr marL="299085" marR="567055" indent="-286385">
              <a:lnSpc>
                <a:spcPct val="150000"/>
              </a:lnSpc>
              <a:spcBef>
                <a:spcPts val="100"/>
              </a:spcBef>
              <a:buFont typeface="Wingdings"/>
              <a:buChar char=""/>
              <a:tabLst>
                <a:tab pos="299085" algn="l"/>
                <a:tab pos="299720" algn="l"/>
              </a:tabLst>
            </a:pPr>
            <a:r>
              <a:rPr lang="en-US" sz="2400" b="1" spc="20" dirty="0">
                <a:latin typeface="Trebuchet MS"/>
                <a:cs typeface="Trebuchet MS"/>
              </a:rPr>
              <a:t>b</a:t>
            </a:r>
            <a:r>
              <a:rPr sz="2400" b="1" spc="20" dirty="0">
                <a:latin typeface="Trebuchet MS"/>
                <a:cs typeface="Trebuchet MS"/>
              </a:rPr>
              <a:t>ootstrapped</a:t>
            </a:r>
            <a:r>
              <a:rPr lang="zh-CN" altLang="en-US" sz="2400" b="1" spc="20" dirty="0">
                <a:latin typeface="Trebuchet MS"/>
                <a:cs typeface="Trebuchet MS"/>
              </a:rPr>
              <a:t>样本为每棵决策树提供了内置的错误率估算</a:t>
            </a:r>
            <a:endParaRPr sz="24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400" b="1" spc="-30" dirty="0">
                <a:latin typeface="Trebuchet MS"/>
                <a:cs typeface="Trebuchet MS"/>
              </a:rPr>
              <a:t>在数据子集上创建决策树</a:t>
            </a:r>
            <a:endParaRPr sz="2400" dirty="0">
              <a:latin typeface="Trebuchet MS"/>
              <a:cs typeface="Trebuchet MS"/>
            </a:endParaRPr>
          </a:p>
          <a:p>
            <a:pPr marL="299085" marR="147955" indent="-286385">
              <a:lnSpc>
                <a:spcPct val="150000"/>
              </a:lnSpc>
              <a:spcBef>
                <a:spcPts val="1205"/>
              </a:spcBef>
              <a:buFont typeface="Wingdings"/>
              <a:buChar char=""/>
              <a:tabLst>
                <a:tab pos="299085" algn="l"/>
                <a:tab pos="299720" algn="l"/>
              </a:tabLst>
            </a:pPr>
            <a:r>
              <a:rPr lang="zh-CN" altLang="en-US" sz="2400" b="1" spc="20" dirty="0">
                <a:latin typeface="Trebuchet MS"/>
                <a:cs typeface="Trebuchet MS"/>
              </a:rPr>
              <a:t>用未使用的样例来计算那棵树的错误率</a:t>
            </a:r>
            <a:endParaRPr lang="en-US" altLang="zh-CN" sz="2400" b="1" spc="20" dirty="0">
              <a:latin typeface="Trebuchet MS"/>
              <a:cs typeface="Trebuchet MS"/>
            </a:endParaRPr>
          </a:p>
          <a:p>
            <a:pPr marL="299085" marR="147955" indent="-286385">
              <a:lnSpc>
                <a:spcPct val="150000"/>
              </a:lnSpc>
              <a:spcBef>
                <a:spcPts val="1205"/>
              </a:spcBef>
              <a:buFont typeface="Wingdings"/>
              <a:buChar char=""/>
              <a:tabLst>
                <a:tab pos="299085" algn="l"/>
                <a:tab pos="299720" algn="l"/>
              </a:tabLst>
            </a:pPr>
            <a:r>
              <a:rPr lang="zh-CN" altLang="en-US" sz="2400" b="1" spc="20" dirty="0">
                <a:latin typeface="Trebuchet MS"/>
                <a:cs typeface="Trebuchet MS"/>
              </a:rPr>
              <a:t>称作“</a:t>
            </a:r>
            <a:r>
              <a:rPr lang="zh-CN" altLang="en-US" sz="2400" b="1" spc="20" dirty="0">
                <a:solidFill>
                  <a:srgbClr val="FF0000"/>
                </a:solidFill>
                <a:latin typeface="Trebuchet MS"/>
                <a:cs typeface="Trebuchet MS"/>
              </a:rPr>
              <a:t>袋外（</a:t>
            </a:r>
            <a:r>
              <a:rPr lang="en-US" altLang="zh-CN" sz="2400" b="1" spc="20" dirty="0">
                <a:solidFill>
                  <a:srgbClr val="FF0000"/>
                </a:solidFill>
                <a:latin typeface="Trebuchet MS"/>
                <a:cs typeface="Trebuchet MS"/>
              </a:rPr>
              <a:t>out-of-bag</a:t>
            </a:r>
            <a:r>
              <a:rPr lang="zh-CN" altLang="en-US" sz="2400" b="1" spc="20" dirty="0">
                <a:solidFill>
                  <a:srgbClr val="FF0000"/>
                </a:solidFill>
                <a:latin typeface="Trebuchet MS"/>
                <a:cs typeface="Trebuchet MS"/>
              </a:rPr>
              <a:t>）错误率</a:t>
            </a:r>
            <a:r>
              <a:rPr lang="zh-CN" altLang="en-US" sz="2400" b="1" spc="20" dirty="0">
                <a:latin typeface="Trebuchet MS"/>
                <a:cs typeface="Trebuchet MS"/>
              </a:rPr>
              <a:t>”</a:t>
            </a:r>
            <a:endParaRPr sz="2400" dirty="0">
              <a:latin typeface="Trebuchet MS"/>
              <a:cs typeface="Trebuchet MS"/>
            </a:endParaRPr>
          </a:p>
        </p:txBody>
      </p:sp>
      <p:sp>
        <p:nvSpPr>
          <p:cNvPr id="5" name="object 5"/>
          <p:cNvSpPr/>
          <p:nvPr/>
        </p:nvSpPr>
        <p:spPr>
          <a:xfrm>
            <a:off x="472440" y="2071877"/>
            <a:ext cx="2595372" cy="16215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ln w="9144">
            <a:solidFill>
              <a:srgbClr val="006FC0"/>
            </a:solidFill>
          </a:ln>
        </p:spPr>
        <p:txBody>
          <a:bodyPr wrap="square" lIns="0" tIns="0" rIns="0" bIns="0" rtlCol="0"/>
          <a:lstStyle/>
          <a:p>
            <a:endParaRPr/>
          </a:p>
        </p:txBody>
      </p:sp>
      <p:sp>
        <p:nvSpPr>
          <p:cNvPr id="8" name="object 8"/>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solidFill>
            <a:srgbClr val="C00000">
              <a:alpha val="10195"/>
            </a:srgbClr>
          </a:solidFill>
        </p:spPr>
        <p:txBody>
          <a:bodyPr wrap="square" lIns="0" tIns="0" rIns="0" bIns="0" rtlCol="0"/>
          <a:lstStyle/>
          <a:p>
            <a:endParaRPr/>
          </a:p>
        </p:txBody>
      </p:sp>
      <p:sp>
        <p:nvSpPr>
          <p:cNvPr id="9" name="object 9"/>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ln w="9144">
            <a:solidFill>
              <a:srgbClr val="006FC0"/>
            </a:solidFill>
          </a:ln>
        </p:spPr>
        <p:txBody>
          <a:bodyPr wrap="square" lIns="0" tIns="0" rIns="0" bIns="0" rtlCol="0"/>
          <a:lstStyle/>
          <a:p>
            <a:endParaRPr/>
          </a:p>
        </p:txBody>
      </p:sp>
      <p:sp>
        <p:nvSpPr>
          <p:cNvPr id="10" name="object 10"/>
          <p:cNvSpPr/>
          <p:nvPr/>
        </p:nvSpPr>
        <p:spPr>
          <a:xfrm>
            <a:off x="472440" y="3827526"/>
            <a:ext cx="2595372" cy="162153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12" name="object 12"/>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ln w="9144">
            <a:solidFill>
              <a:srgbClr val="006FC0"/>
            </a:solidFill>
          </a:ln>
        </p:spPr>
        <p:txBody>
          <a:bodyPr wrap="square" lIns="0" tIns="0" rIns="0" bIns="0" rtlCol="0"/>
          <a:lstStyle/>
          <a:p>
            <a:endParaRPr/>
          </a:p>
        </p:txBody>
      </p:sp>
      <p:sp>
        <p:nvSpPr>
          <p:cNvPr id="13" name="object 13"/>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solidFill>
            <a:srgbClr val="C00000">
              <a:alpha val="10195"/>
            </a:srgbClr>
          </a:solidFill>
        </p:spPr>
        <p:txBody>
          <a:bodyPr wrap="square" lIns="0" tIns="0" rIns="0" bIns="0" rtlCol="0"/>
          <a:lstStyle/>
          <a:p>
            <a:endParaRPr/>
          </a:p>
        </p:txBody>
      </p:sp>
      <p:sp>
        <p:nvSpPr>
          <p:cNvPr id="14" name="object 14"/>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ln w="9144">
            <a:solidFill>
              <a:srgbClr val="006FC0"/>
            </a:solidFill>
          </a:ln>
        </p:spPr>
        <p:txBody>
          <a:bodyPr wrap="square" lIns="0" tIns="0" rIns="0" bIns="0" rtlCol="0"/>
          <a:lstStyle/>
          <a:p>
            <a:endParaRPr/>
          </a:p>
        </p:txBody>
      </p:sp>
      <p:sp>
        <p:nvSpPr>
          <p:cNvPr id="15" name="object 15"/>
          <p:cNvSpPr/>
          <p:nvPr/>
        </p:nvSpPr>
        <p:spPr>
          <a:xfrm>
            <a:off x="3284983" y="2766060"/>
            <a:ext cx="239267" cy="23774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284983" y="2766061"/>
            <a:ext cx="239395" cy="238125"/>
          </a:xfrm>
          <a:custGeom>
            <a:avLst/>
            <a:gdLst/>
            <a:ahLst/>
            <a:cxnLst/>
            <a:rect l="l" t="t" r="r" b="b"/>
            <a:pathLst>
              <a:path w="239395" h="238125">
                <a:moveTo>
                  <a:pt x="0" y="118871"/>
                </a:moveTo>
                <a:lnTo>
                  <a:pt x="9405" y="72598"/>
                </a:lnTo>
                <a:lnTo>
                  <a:pt x="35051" y="34813"/>
                </a:lnTo>
                <a:lnTo>
                  <a:pt x="73080" y="9340"/>
                </a:lnTo>
                <a:lnTo>
                  <a:pt x="119633" y="0"/>
                </a:lnTo>
                <a:lnTo>
                  <a:pt x="166187" y="9340"/>
                </a:lnTo>
                <a:lnTo>
                  <a:pt x="204215" y="34813"/>
                </a:lnTo>
                <a:lnTo>
                  <a:pt x="229862" y="72598"/>
                </a:lnTo>
                <a:lnTo>
                  <a:pt x="239267" y="118871"/>
                </a:lnTo>
                <a:lnTo>
                  <a:pt x="229862" y="165145"/>
                </a:lnTo>
                <a:lnTo>
                  <a:pt x="204215" y="202930"/>
                </a:lnTo>
                <a:lnTo>
                  <a:pt x="166187" y="228403"/>
                </a:lnTo>
                <a:lnTo>
                  <a:pt x="119633" y="237744"/>
                </a:lnTo>
                <a:lnTo>
                  <a:pt x="73080" y="228403"/>
                </a:lnTo>
                <a:lnTo>
                  <a:pt x="35051" y="202930"/>
                </a:lnTo>
                <a:lnTo>
                  <a:pt x="9405" y="165145"/>
                </a:lnTo>
                <a:lnTo>
                  <a:pt x="0" y="118871"/>
                </a:lnTo>
                <a:close/>
              </a:path>
            </a:pathLst>
          </a:custGeom>
          <a:ln w="25908">
            <a:solidFill>
              <a:srgbClr val="344B5E"/>
            </a:solidFill>
          </a:ln>
        </p:spPr>
        <p:txBody>
          <a:bodyPr wrap="square" lIns="0" tIns="0" rIns="0" bIns="0" rtlCol="0"/>
          <a:lstStyle/>
          <a:p>
            <a:endParaRPr/>
          </a:p>
        </p:txBody>
      </p:sp>
      <p:sp>
        <p:nvSpPr>
          <p:cNvPr id="17" name="object 17"/>
          <p:cNvSpPr/>
          <p:nvPr/>
        </p:nvSpPr>
        <p:spPr>
          <a:xfrm>
            <a:off x="3826003" y="2872867"/>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30"/>
                </a:lnTo>
                <a:lnTo>
                  <a:pt x="242824" y="0"/>
                </a:lnTo>
                <a:close/>
              </a:path>
            </a:pathLst>
          </a:custGeom>
          <a:solidFill>
            <a:srgbClr val="344B5E"/>
          </a:solidFill>
        </p:spPr>
        <p:txBody>
          <a:bodyPr wrap="square" lIns="0" tIns="0" rIns="0" bIns="0" rtlCol="0"/>
          <a:lstStyle/>
          <a:p>
            <a:endParaRPr/>
          </a:p>
        </p:txBody>
      </p:sp>
      <p:sp>
        <p:nvSpPr>
          <p:cNvPr id="18" name="object 18"/>
          <p:cNvSpPr/>
          <p:nvPr/>
        </p:nvSpPr>
        <p:spPr>
          <a:xfrm>
            <a:off x="4068826" y="2872867"/>
            <a:ext cx="274320" cy="326390"/>
          </a:xfrm>
          <a:custGeom>
            <a:avLst/>
            <a:gdLst/>
            <a:ahLst/>
            <a:cxnLst/>
            <a:rect l="l" t="t" r="r" b="b"/>
            <a:pathLst>
              <a:path w="274320" h="326389">
                <a:moveTo>
                  <a:pt x="186346" y="249939"/>
                </a:moveTo>
                <a:lnTo>
                  <a:pt x="156972" y="274193"/>
                </a:lnTo>
                <a:lnTo>
                  <a:pt x="273812" y="326008"/>
                </a:lnTo>
                <a:lnTo>
                  <a:pt x="259680" y="264668"/>
                </a:lnTo>
                <a:lnTo>
                  <a:pt x="198500" y="264668"/>
                </a:lnTo>
                <a:lnTo>
                  <a:pt x="186346" y="249939"/>
                </a:lnTo>
                <a:close/>
              </a:path>
              <a:path w="274320" h="326389">
                <a:moveTo>
                  <a:pt x="215701" y="225702"/>
                </a:moveTo>
                <a:lnTo>
                  <a:pt x="186346" y="249939"/>
                </a:lnTo>
                <a:lnTo>
                  <a:pt x="198500" y="264668"/>
                </a:lnTo>
                <a:lnTo>
                  <a:pt x="227837" y="240410"/>
                </a:lnTo>
                <a:lnTo>
                  <a:pt x="215701" y="225702"/>
                </a:lnTo>
                <a:close/>
              </a:path>
              <a:path w="274320" h="326389">
                <a:moveTo>
                  <a:pt x="245110" y="201421"/>
                </a:moveTo>
                <a:lnTo>
                  <a:pt x="215701" y="225702"/>
                </a:lnTo>
                <a:lnTo>
                  <a:pt x="227837" y="240410"/>
                </a:lnTo>
                <a:lnTo>
                  <a:pt x="198500" y="264668"/>
                </a:lnTo>
                <a:lnTo>
                  <a:pt x="259680" y="264668"/>
                </a:lnTo>
                <a:lnTo>
                  <a:pt x="245110" y="201421"/>
                </a:lnTo>
                <a:close/>
              </a:path>
              <a:path w="274320" h="326389">
                <a:moveTo>
                  <a:pt x="29463" y="0"/>
                </a:moveTo>
                <a:lnTo>
                  <a:pt x="0" y="24130"/>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19" name="object 19"/>
          <p:cNvSpPr/>
          <p:nvPr/>
        </p:nvSpPr>
        <p:spPr>
          <a:xfrm>
            <a:off x="3964686" y="2766061"/>
            <a:ext cx="237743" cy="23926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964686" y="2766061"/>
            <a:ext cx="238125" cy="239395"/>
          </a:xfrm>
          <a:custGeom>
            <a:avLst/>
            <a:gdLst/>
            <a:ahLst/>
            <a:cxnLst/>
            <a:rect l="l" t="t" r="r" b="b"/>
            <a:pathLst>
              <a:path w="238125" h="239394">
                <a:moveTo>
                  <a:pt x="0" y="119633"/>
                </a:moveTo>
                <a:lnTo>
                  <a:pt x="9340" y="73080"/>
                </a:lnTo>
                <a:lnTo>
                  <a:pt x="34813" y="35051"/>
                </a:lnTo>
                <a:lnTo>
                  <a:pt x="72598" y="9405"/>
                </a:lnTo>
                <a:lnTo>
                  <a:pt x="118872" y="0"/>
                </a:lnTo>
                <a:lnTo>
                  <a:pt x="165145" y="9405"/>
                </a:lnTo>
                <a:lnTo>
                  <a:pt x="202930" y="35051"/>
                </a:lnTo>
                <a:lnTo>
                  <a:pt x="228403" y="73080"/>
                </a:lnTo>
                <a:lnTo>
                  <a:pt x="237743" y="119633"/>
                </a:lnTo>
                <a:lnTo>
                  <a:pt x="228403" y="166187"/>
                </a:lnTo>
                <a:lnTo>
                  <a:pt x="202930" y="204215"/>
                </a:lnTo>
                <a:lnTo>
                  <a:pt x="165145" y="229862"/>
                </a:lnTo>
                <a:lnTo>
                  <a:pt x="118872" y="239267"/>
                </a:lnTo>
                <a:lnTo>
                  <a:pt x="72598" y="229862"/>
                </a:lnTo>
                <a:lnTo>
                  <a:pt x="34813" y="204215"/>
                </a:lnTo>
                <a:lnTo>
                  <a:pt x="9340" y="166187"/>
                </a:lnTo>
                <a:lnTo>
                  <a:pt x="0" y="119633"/>
                </a:lnTo>
                <a:close/>
              </a:path>
            </a:pathLst>
          </a:custGeom>
          <a:ln w="25908">
            <a:solidFill>
              <a:srgbClr val="344B5E"/>
            </a:solidFill>
          </a:ln>
        </p:spPr>
        <p:txBody>
          <a:bodyPr wrap="square" lIns="0" tIns="0" rIns="0" bIns="0" rtlCol="0"/>
          <a:lstStyle/>
          <a:p>
            <a:endParaRPr/>
          </a:p>
        </p:txBody>
      </p:sp>
      <p:sp>
        <p:nvSpPr>
          <p:cNvPr id="21" name="object 21"/>
          <p:cNvSpPr/>
          <p:nvPr/>
        </p:nvSpPr>
        <p:spPr>
          <a:xfrm>
            <a:off x="4306062" y="3186683"/>
            <a:ext cx="237743" cy="23926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306062" y="3186684"/>
            <a:ext cx="238125" cy="239395"/>
          </a:xfrm>
          <a:custGeom>
            <a:avLst/>
            <a:gdLst/>
            <a:ahLst/>
            <a:cxnLst/>
            <a:rect l="l" t="t" r="r" b="b"/>
            <a:pathLst>
              <a:path w="238125" h="239394">
                <a:moveTo>
                  <a:pt x="0" y="119634"/>
                </a:moveTo>
                <a:lnTo>
                  <a:pt x="9340" y="73080"/>
                </a:lnTo>
                <a:lnTo>
                  <a:pt x="34813" y="35052"/>
                </a:lnTo>
                <a:lnTo>
                  <a:pt x="72598" y="9405"/>
                </a:lnTo>
                <a:lnTo>
                  <a:pt x="118872" y="0"/>
                </a:lnTo>
                <a:lnTo>
                  <a:pt x="165145" y="9405"/>
                </a:lnTo>
                <a:lnTo>
                  <a:pt x="202930" y="35051"/>
                </a:lnTo>
                <a:lnTo>
                  <a:pt x="228403" y="73080"/>
                </a:lnTo>
                <a:lnTo>
                  <a:pt x="237743" y="119634"/>
                </a:lnTo>
                <a:lnTo>
                  <a:pt x="228403" y="166187"/>
                </a:lnTo>
                <a:lnTo>
                  <a:pt x="202930" y="204216"/>
                </a:lnTo>
                <a:lnTo>
                  <a:pt x="165145" y="229862"/>
                </a:lnTo>
                <a:lnTo>
                  <a:pt x="118872" y="239268"/>
                </a:lnTo>
                <a:lnTo>
                  <a:pt x="72598" y="229862"/>
                </a:lnTo>
                <a:lnTo>
                  <a:pt x="34813" y="204216"/>
                </a:lnTo>
                <a:lnTo>
                  <a:pt x="9340" y="166187"/>
                </a:lnTo>
                <a:lnTo>
                  <a:pt x="0" y="119634"/>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618738" y="3185160"/>
            <a:ext cx="237744" cy="23774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618739" y="3185161"/>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4" y="118871"/>
                </a:lnTo>
                <a:lnTo>
                  <a:pt x="228403" y="165145"/>
                </a:lnTo>
                <a:lnTo>
                  <a:pt x="202930" y="202930"/>
                </a:lnTo>
                <a:lnTo>
                  <a:pt x="165145" y="228403"/>
                </a:lnTo>
                <a:lnTo>
                  <a:pt x="118872"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25" name="object 25"/>
          <p:cNvSpPr/>
          <p:nvPr/>
        </p:nvSpPr>
        <p:spPr>
          <a:xfrm>
            <a:off x="3486151" y="2447671"/>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29"/>
                </a:lnTo>
                <a:lnTo>
                  <a:pt x="242824" y="0"/>
                </a:lnTo>
                <a:close/>
              </a:path>
            </a:pathLst>
          </a:custGeom>
          <a:solidFill>
            <a:srgbClr val="344B5E"/>
          </a:solidFill>
        </p:spPr>
        <p:txBody>
          <a:bodyPr wrap="square" lIns="0" tIns="0" rIns="0" bIns="0" rtlCol="0"/>
          <a:lstStyle/>
          <a:p>
            <a:endParaRPr/>
          </a:p>
        </p:txBody>
      </p:sp>
      <p:sp>
        <p:nvSpPr>
          <p:cNvPr id="26" name="object 26"/>
          <p:cNvSpPr/>
          <p:nvPr/>
        </p:nvSpPr>
        <p:spPr>
          <a:xfrm>
            <a:off x="3728973" y="2447671"/>
            <a:ext cx="274320" cy="326390"/>
          </a:xfrm>
          <a:custGeom>
            <a:avLst/>
            <a:gdLst/>
            <a:ahLst/>
            <a:cxnLst/>
            <a:rect l="l" t="t" r="r" b="b"/>
            <a:pathLst>
              <a:path w="274320" h="326389">
                <a:moveTo>
                  <a:pt x="186346" y="249939"/>
                </a:moveTo>
                <a:lnTo>
                  <a:pt x="156972" y="274192"/>
                </a:lnTo>
                <a:lnTo>
                  <a:pt x="273812" y="326008"/>
                </a:lnTo>
                <a:lnTo>
                  <a:pt x="259680" y="264667"/>
                </a:lnTo>
                <a:lnTo>
                  <a:pt x="198500" y="264667"/>
                </a:lnTo>
                <a:lnTo>
                  <a:pt x="186346" y="249939"/>
                </a:lnTo>
                <a:close/>
              </a:path>
              <a:path w="274320" h="326389">
                <a:moveTo>
                  <a:pt x="215701" y="225702"/>
                </a:moveTo>
                <a:lnTo>
                  <a:pt x="186346" y="249939"/>
                </a:lnTo>
                <a:lnTo>
                  <a:pt x="198500" y="264667"/>
                </a:lnTo>
                <a:lnTo>
                  <a:pt x="227837" y="240411"/>
                </a:lnTo>
                <a:lnTo>
                  <a:pt x="215701" y="225702"/>
                </a:lnTo>
                <a:close/>
              </a:path>
              <a:path w="274320" h="326389">
                <a:moveTo>
                  <a:pt x="245110" y="201421"/>
                </a:moveTo>
                <a:lnTo>
                  <a:pt x="215701" y="225702"/>
                </a:lnTo>
                <a:lnTo>
                  <a:pt x="227837" y="240411"/>
                </a:lnTo>
                <a:lnTo>
                  <a:pt x="198500" y="264667"/>
                </a:lnTo>
                <a:lnTo>
                  <a:pt x="259680" y="264667"/>
                </a:lnTo>
                <a:lnTo>
                  <a:pt x="245110" y="201421"/>
                </a:lnTo>
                <a:close/>
              </a:path>
              <a:path w="274320" h="326389">
                <a:moveTo>
                  <a:pt x="29463" y="0"/>
                </a:moveTo>
                <a:lnTo>
                  <a:pt x="0" y="24129"/>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27" name="object 27"/>
          <p:cNvSpPr/>
          <p:nvPr/>
        </p:nvSpPr>
        <p:spPr>
          <a:xfrm>
            <a:off x="3624835" y="2340863"/>
            <a:ext cx="237743" cy="237744"/>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3624835" y="2340864"/>
            <a:ext cx="238125" cy="238125"/>
          </a:xfrm>
          <a:custGeom>
            <a:avLst/>
            <a:gdLst/>
            <a:ahLst/>
            <a:cxnLst/>
            <a:rect l="l" t="t" r="r" b="b"/>
            <a:pathLst>
              <a:path w="238125" h="238125">
                <a:moveTo>
                  <a:pt x="0" y="118872"/>
                </a:moveTo>
                <a:lnTo>
                  <a:pt x="9340" y="72598"/>
                </a:lnTo>
                <a:lnTo>
                  <a:pt x="34813" y="34813"/>
                </a:lnTo>
                <a:lnTo>
                  <a:pt x="72598" y="9340"/>
                </a:lnTo>
                <a:lnTo>
                  <a:pt x="118871" y="0"/>
                </a:lnTo>
                <a:lnTo>
                  <a:pt x="165145" y="9340"/>
                </a:lnTo>
                <a:lnTo>
                  <a:pt x="202930" y="34813"/>
                </a:lnTo>
                <a:lnTo>
                  <a:pt x="228403" y="72598"/>
                </a:lnTo>
                <a:lnTo>
                  <a:pt x="237743" y="118872"/>
                </a:lnTo>
                <a:lnTo>
                  <a:pt x="228403" y="165145"/>
                </a:lnTo>
                <a:lnTo>
                  <a:pt x="202930" y="202930"/>
                </a:lnTo>
                <a:lnTo>
                  <a:pt x="165145" y="228403"/>
                </a:lnTo>
                <a:lnTo>
                  <a:pt x="118871" y="237744"/>
                </a:lnTo>
                <a:lnTo>
                  <a:pt x="72598" y="228403"/>
                </a:lnTo>
                <a:lnTo>
                  <a:pt x="34813" y="202930"/>
                </a:lnTo>
                <a:lnTo>
                  <a:pt x="9340" y="165145"/>
                </a:lnTo>
                <a:lnTo>
                  <a:pt x="0" y="118872"/>
                </a:lnTo>
                <a:close/>
              </a:path>
            </a:pathLst>
          </a:custGeom>
          <a:ln w="25907">
            <a:solidFill>
              <a:srgbClr val="344B5E"/>
            </a:solidFill>
          </a:ln>
        </p:spPr>
        <p:txBody>
          <a:bodyPr wrap="square" lIns="0" tIns="0" rIns="0" bIns="0" rtlCol="0"/>
          <a:lstStyle/>
          <a:p>
            <a:endParaRPr/>
          </a:p>
        </p:txBody>
      </p:sp>
      <p:sp>
        <p:nvSpPr>
          <p:cNvPr id="29" name="object 29"/>
          <p:cNvSpPr/>
          <p:nvPr/>
        </p:nvSpPr>
        <p:spPr>
          <a:xfrm>
            <a:off x="3284983" y="4520184"/>
            <a:ext cx="239267" cy="239268"/>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3284983" y="4520185"/>
            <a:ext cx="239395" cy="239395"/>
          </a:xfrm>
          <a:custGeom>
            <a:avLst/>
            <a:gdLst/>
            <a:ahLst/>
            <a:cxnLst/>
            <a:rect l="l" t="t" r="r" b="b"/>
            <a:pathLst>
              <a:path w="239395" h="239395">
                <a:moveTo>
                  <a:pt x="0" y="119633"/>
                </a:moveTo>
                <a:lnTo>
                  <a:pt x="9405" y="73080"/>
                </a:lnTo>
                <a:lnTo>
                  <a:pt x="35051" y="35051"/>
                </a:lnTo>
                <a:lnTo>
                  <a:pt x="73080" y="9405"/>
                </a:lnTo>
                <a:lnTo>
                  <a:pt x="119633" y="0"/>
                </a:lnTo>
                <a:lnTo>
                  <a:pt x="166187" y="9405"/>
                </a:lnTo>
                <a:lnTo>
                  <a:pt x="204215" y="35051"/>
                </a:lnTo>
                <a:lnTo>
                  <a:pt x="229862" y="73080"/>
                </a:lnTo>
                <a:lnTo>
                  <a:pt x="239267" y="119633"/>
                </a:lnTo>
                <a:lnTo>
                  <a:pt x="229862" y="166187"/>
                </a:lnTo>
                <a:lnTo>
                  <a:pt x="204215" y="204215"/>
                </a:lnTo>
                <a:lnTo>
                  <a:pt x="166187" y="229862"/>
                </a:lnTo>
                <a:lnTo>
                  <a:pt x="119633" y="239267"/>
                </a:lnTo>
                <a:lnTo>
                  <a:pt x="73080" y="229862"/>
                </a:lnTo>
                <a:lnTo>
                  <a:pt x="35051" y="204215"/>
                </a:lnTo>
                <a:lnTo>
                  <a:pt x="9405" y="166187"/>
                </a:lnTo>
                <a:lnTo>
                  <a:pt x="0" y="119633"/>
                </a:lnTo>
                <a:close/>
              </a:path>
            </a:pathLst>
          </a:custGeom>
          <a:ln w="25908">
            <a:solidFill>
              <a:srgbClr val="344B5E"/>
            </a:solidFill>
          </a:ln>
        </p:spPr>
        <p:txBody>
          <a:bodyPr wrap="square" lIns="0" tIns="0" rIns="0" bIns="0" rtlCol="0"/>
          <a:lstStyle/>
          <a:p>
            <a:endParaRPr/>
          </a:p>
        </p:txBody>
      </p:sp>
      <p:sp>
        <p:nvSpPr>
          <p:cNvPr id="31" name="object 31"/>
          <p:cNvSpPr/>
          <p:nvPr/>
        </p:nvSpPr>
        <p:spPr>
          <a:xfrm>
            <a:off x="3826003" y="4628515"/>
            <a:ext cx="272415" cy="326390"/>
          </a:xfrm>
          <a:custGeom>
            <a:avLst/>
            <a:gdLst/>
            <a:ahLst/>
            <a:cxnLst/>
            <a:rect l="l" t="t" r="r" b="b"/>
            <a:pathLst>
              <a:path w="272414" h="326389">
                <a:moveTo>
                  <a:pt x="28321" y="201396"/>
                </a:moveTo>
                <a:lnTo>
                  <a:pt x="0" y="326009"/>
                </a:lnTo>
                <a:lnTo>
                  <a:pt x="116712" y="273888"/>
                </a:lnTo>
                <a:lnTo>
                  <a:pt x="105207" y="264452"/>
                </a:lnTo>
                <a:lnTo>
                  <a:pt x="75184" y="264452"/>
                </a:lnTo>
                <a:lnTo>
                  <a:pt x="45720" y="240284"/>
                </a:lnTo>
                <a:lnTo>
                  <a:pt x="57792" y="225566"/>
                </a:lnTo>
                <a:lnTo>
                  <a:pt x="28321" y="201396"/>
                </a:lnTo>
                <a:close/>
              </a:path>
              <a:path w="272414" h="326389">
                <a:moveTo>
                  <a:pt x="57792" y="225566"/>
                </a:moveTo>
                <a:lnTo>
                  <a:pt x="45720" y="240284"/>
                </a:lnTo>
                <a:lnTo>
                  <a:pt x="75184" y="264452"/>
                </a:lnTo>
                <a:lnTo>
                  <a:pt x="87257" y="249731"/>
                </a:lnTo>
                <a:lnTo>
                  <a:pt x="57792" y="225566"/>
                </a:lnTo>
                <a:close/>
              </a:path>
              <a:path w="272414" h="326389">
                <a:moveTo>
                  <a:pt x="87257" y="249731"/>
                </a:moveTo>
                <a:lnTo>
                  <a:pt x="75184" y="264452"/>
                </a:lnTo>
                <a:lnTo>
                  <a:pt x="105207" y="264452"/>
                </a:lnTo>
                <a:lnTo>
                  <a:pt x="87257" y="249731"/>
                </a:lnTo>
                <a:close/>
              </a:path>
              <a:path w="272414" h="326389">
                <a:moveTo>
                  <a:pt x="242824" y="0"/>
                </a:moveTo>
                <a:lnTo>
                  <a:pt x="57792" y="225566"/>
                </a:lnTo>
                <a:lnTo>
                  <a:pt x="87257" y="249731"/>
                </a:lnTo>
                <a:lnTo>
                  <a:pt x="272288" y="24130"/>
                </a:lnTo>
                <a:lnTo>
                  <a:pt x="242824" y="0"/>
                </a:lnTo>
                <a:close/>
              </a:path>
            </a:pathLst>
          </a:custGeom>
          <a:solidFill>
            <a:srgbClr val="344B5E"/>
          </a:solidFill>
        </p:spPr>
        <p:txBody>
          <a:bodyPr wrap="square" lIns="0" tIns="0" rIns="0" bIns="0" rtlCol="0"/>
          <a:lstStyle/>
          <a:p>
            <a:endParaRPr/>
          </a:p>
        </p:txBody>
      </p:sp>
      <p:sp>
        <p:nvSpPr>
          <p:cNvPr id="32" name="object 32"/>
          <p:cNvSpPr/>
          <p:nvPr/>
        </p:nvSpPr>
        <p:spPr>
          <a:xfrm>
            <a:off x="4068826" y="4628515"/>
            <a:ext cx="274320" cy="326390"/>
          </a:xfrm>
          <a:custGeom>
            <a:avLst/>
            <a:gdLst/>
            <a:ahLst/>
            <a:cxnLst/>
            <a:rect l="l" t="t" r="r" b="b"/>
            <a:pathLst>
              <a:path w="274320" h="326389">
                <a:moveTo>
                  <a:pt x="186367" y="249964"/>
                </a:moveTo>
                <a:lnTo>
                  <a:pt x="156972" y="274231"/>
                </a:lnTo>
                <a:lnTo>
                  <a:pt x="273812" y="326009"/>
                </a:lnTo>
                <a:lnTo>
                  <a:pt x="259674" y="264668"/>
                </a:lnTo>
                <a:lnTo>
                  <a:pt x="198500" y="264668"/>
                </a:lnTo>
                <a:lnTo>
                  <a:pt x="186367" y="249964"/>
                </a:lnTo>
                <a:close/>
              </a:path>
              <a:path w="274320" h="326389">
                <a:moveTo>
                  <a:pt x="215718" y="225735"/>
                </a:moveTo>
                <a:lnTo>
                  <a:pt x="186367" y="249964"/>
                </a:lnTo>
                <a:lnTo>
                  <a:pt x="198500" y="264668"/>
                </a:lnTo>
                <a:lnTo>
                  <a:pt x="227837" y="240423"/>
                </a:lnTo>
                <a:lnTo>
                  <a:pt x="215718" y="225735"/>
                </a:lnTo>
                <a:close/>
              </a:path>
              <a:path w="274320" h="326389">
                <a:moveTo>
                  <a:pt x="245110" y="201472"/>
                </a:moveTo>
                <a:lnTo>
                  <a:pt x="215718" y="225735"/>
                </a:lnTo>
                <a:lnTo>
                  <a:pt x="227837" y="240423"/>
                </a:lnTo>
                <a:lnTo>
                  <a:pt x="198500" y="264668"/>
                </a:lnTo>
                <a:lnTo>
                  <a:pt x="259674" y="264668"/>
                </a:lnTo>
                <a:lnTo>
                  <a:pt x="245110" y="201472"/>
                </a:lnTo>
                <a:close/>
              </a:path>
              <a:path w="274320" h="326389">
                <a:moveTo>
                  <a:pt x="29463" y="0"/>
                </a:moveTo>
                <a:lnTo>
                  <a:pt x="0" y="24130"/>
                </a:lnTo>
                <a:lnTo>
                  <a:pt x="186367" y="249964"/>
                </a:lnTo>
                <a:lnTo>
                  <a:pt x="215718" y="225735"/>
                </a:lnTo>
                <a:lnTo>
                  <a:pt x="29463" y="0"/>
                </a:lnTo>
                <a:close/>
              </a:path>
            </a:pathLst>
          </a:custGeom>
          <a:solidFill>
            <a:srgbClr val="344B5E"/>
          </a:solidFill>
        </p:spPr>
        <p:txBody>
          <a:bodyPr wrap="square" lIns="0" tIns="0" rIns="0" bIns="0" rtlCol="0"/>
          <a:lstStyle/>
          <a:p>
            <a:endParaRPr/>
          </a:p>
        </p:txBody>
      </p:sp>
      <p:sp>
        <p:nvSpPr>
          <p:cNvPr id="33" name="object 33"/>
          <p:cNvSpPr/>
          <p:nvPr/>
        </p:nvSpPr>
        <p:spPr>
          <a:xfrm>
            <a:off x="3964686" y="4521708"/>
            <a:ext cx="237743" cy="23774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3964686" y="4521709"/>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3" y="118871"/>
                </a:lnTo>
                <a:lnTo>
                  <a:pt x="228403" y="165145"/>
                </a:lnTo>
                <a:lnTo>
                  <a:pt x="202930" y="202930"/>
                </a:lnTo>
                <a:lnTo>
                  <a:pt x="165145" y="228403"/>
                </a:lnTo>
                <a:lnTo>
                  <a:pt x="118872" y="237743"/>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35" name="object 35"/>
          <p:cNvSpPr/>
          <p:nvPr/>
        </p:nvSpPr>
        <p:spPr>
          <a:xfrm>
            <a:off x="4306062" y="4942332"/>
            <a:ext cx="237743" cy="237744"/>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4306062" y="4942333"/>
            <a:ext cx="238125" cy="238125"/>
          </a:xfrm>
          <a:custGeom>
            <a:avLst/>
            <a:gdLst/>
            <a:ahLst/>
            <a:cxnLst/>
            <a:rect l="l" t="t" r="r" b="b"/>
            <a:pathLst>
              <a:path w="238125" h="238125">
                <a:moveTo>
                  <a:pt x="0" y="118872"/>
                </a:moveTo>
                <a:lnTo>
                  <a:pt x="9340" y="72603"/>
                </a:lnTo>
                <a:lnTo>
                  <a:pt x="34813" y="34818"/>
                </a:lnTo>
                <a:lnTo>
                  <a:pt x="72598" y="9342"/>
                </a:lnTo>
                <a:lnTo>
                  <a:pt x="118872" y="0"/>
                </a:lnTo>
                <a:lnTo>
                  <a:pt x="165145" y="9342"/>
                </a:lnTo>
                <a:lnTo>
                  <a:pt x="202930" y="34818"/>
                </a:lnTo>
                <a:lnTo>
                  <a:pt x="228403" y="72603"/>
                </a:lnTo>
                <a:lnTo>
                  <a:pt x="237743" y="118872"/>
                </a:lnTo>
                <a:lnTo>
                  <a:pt x="228403" y="165140"/>
                </a:lnTo>
                <a:lnTo>
                  <a:pt x="202930" y="202925"/>
                </a:lnTo>
                <a:lnTo>
                  <a:pt x="165145" y="228401"/>
                </a:lnTo>
                <a:lnTo>
                  <a:pt x="118872" y="237744"/>
                </a:lnTo>
                <a:lnTo>
                  <a:pt x="72598" y="228401"/>
                </a:lnTo>
                <a:lnTo>
                  <a:pt x="34813" y="202925"/>
                </a:lnTo>
                <a:lnTo>
                  <a:pt x="9340" y="165140"/>
                </a:lnTo>
                <a:lnTo>
                  <a:pt x="0" y="118872"/>
                </a:lnTo>
                <a:close/>
              </a:path>
            </a:pathLst>
          </a:custGeom>
          <a:ln w="25908">
            <a:solidFill>
              <a:srgbClr val="344B5E"/>
            </a:solidFill>
          </a:ln>
        </p:spPr>
        <p:txBody>
          <a:bodyPr wrap="square" lIns="0" tIns="0" rIns="0" bIns="0" rtlCol="0"/>
          <a:lstStyle/>
          <a:p>
            <a:endParaRPr/>
          </a:p>
        </p:txBody>
      </p:sp>
      <p:sp>
        <p:nvSpPr>
          <p:cNvPr id="37" name="object 37"/>
          <p:cNvSpPr/>
          <p:nvPr/>
        </p:nvSpPr>
        <p:spPr>
          <a:xfrm>
            <a:off x="3618738" y="4940808"/>
            <a:ext cx="237744" cy="237744"/>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3618739" y="4940809"/>
            <a:ext cx="238125" cy="238125"/>
          </a:xfrm>
          <a:custGeom>
            <a:avLst/>
            <a:gdLst/>
            <a:ahLst/>
            <a:cxnLst/>
            <a:rect l="l" t="t" r="r" b="b"/>
            <a:pathLst>
              <a:path w="238125" h="238125">
                <a:moveTo>
                  <a:pt x="0" y="118871"/>
                </a:moveTo>
                <a:lnTo>
                  <a:pt x="9340" y="72603"/>
                </a:lnTo>
                <a:lnTo>
                  <a:pt x="34813" y="34818"/>
                </a:lnTo>
                <a:lnTo>
                  <a:pt x="72598" y="9342"/>
                </a:lnTo>
                <a:lnTo>
                  <a:pt x="118872" y="0"/>
                </a:lnTo>
                <a:lnTo>
                  <a:pt x="165145" y="9342"/>
                </a:lnTo>
                <a:lnTo>
                  <a:pt x="202930" y="34818"/>
                </a:lnTo>
                <a:lnTo>
                  <a:pt x="228403" y="72603"/>
                </a:lnTo>
                <a:lnTo>
                  <a:pt x="237744" y="118871"/>
                </a:lnTo>
                <a:lnTo>
                  <a:pt x="228403" y="165140"/>
                </a:lnTo>
                <a:lnTo>
                  <a:pt x="202930" y="202925"/>
                </a:lnTo>
                <a:lnTo>
                  <a:pt x="165145" y="228401"/>
                </a:lnTo>
                <a:lnTo>
                  <a:pt x="118872" y="237743"/>
                </a:lnTo>
                <a:lnTo>
                  <a:pt x="72598" y="228401"/>
                </a:lnTo>
                <a:lnTo>
                  <a:pt x="34813" y="202925"/>
                </a:lnTo>
                <a:lnTo>
                  <a:pt x="9340" y="165140"/>
                </a:lnTo>
                <a:lnTo>
                  <a:pt x="0" y="118871"/>
                </a:lnTo>
                <a:close/>
              </a:path>
            </a:pathLst>
          </a:custGeom>
          <a:ln w="25908">
            <a:solidFill>
              <a:srgbClr val="344B5E"/>
            </a:solidFill>
          </a:ln>
        </p:spPr>
        <p:txBody>
          <a:bodyPr wrap="square" lIns="0" tIns="0" rIns="0" bIns="0" rtlCol="0"/>
          <a:lstStyle/>
          <a:p>
            <a:endParaRPr/>
          </a:p>
        </p:txBody>
      </p:sp>
      <p:sp>
        <p:nvSpPr>
          <p:cNvPr id="39" name="object 39"/>
          <p:cNvSpPr/>
          <p:nvPr/>
        </p:nvSpPr>
        <p:spPr>
          <a:xfrm>
            <a:off x="3486151" y="4201795"/>
            <a:ext cx="272415" cy="327660"/>
          </a:xfrm>
          <a:custGeom>
            <a:avLst/>
            <a:gdLst/>
            <a:ahLst/>
            <a:cxnLst/>
            <a:rect l="l" t="t" r="r" b="b"/>
            <a:pathLst>
              <a:path w="272414" h="327660">
                <a:moveTo>
                  <a:pt x="28066" y="202818"/>
                </a:moveTo>
                <a:lnTo>
                  <a:pt x="0" y="327532"/>
                </a:lnTo>
                <a:lnTo>
                  <a:pt x="116586" y="275081"/>
                </a:lnTo>
                <a:lnTo>
                  <a:pt x="105229" y="265810"/>
                </a:lnTo>
                <a:lnTo>
                  <a:pt x="75057" y="265810"/>
                </a:lnTo>
                <a:lnTo>
                  <a:pt x="45465" y="241680"/>
                </a:lnTo>
                <a:lnTo>
                  <a:pt x="57547" y="226885"/>
                </a:lnTo>
                <a:lnTo>
                  <a:pt x="28066" y="202818"/>
                </a:lnTo>
                <a:close/>
              </a:path>
              <a:path w="272414" h="327660">
                <a:moveTo>
                  <a:pt x="57547" y="226885"/>
                </a:moveTo>
                <a:lnTo>
                  <a:pt x="45465" y="241680"/>
                </a:lnTo>
                <a:lnTo>
                  <a:pt x="75057" y="265810"/>
                </a:lnTo>
                <a:lnTo>
                  <a:pt x="87121" y="251028"/>
                </a:lnTo>
                <a:lnTo>
                  <a:pt x="57547" y="226885"/>
                </a:lnTo>
                <a:close/>
              </a:path>
              <a:path w="272414" h="327660">
                <a:moveTo>
                  <a:pt x="87121" y="251028"/>
                </a:moveTo>
                <a:lnTo>
                  <a:pt x="75057" y="265810"/>
                </a:lnTo>
                <a:lnTo>
                  <a:pt x="105229" y="265810"/>
                </a:lnTo>
                <a:lnTo>
                  <a:pt x="87121" y="251028"/>
                </a:lnTo>
                <a:close/>
              </a:path>
              <a:path w="272414" h="327660">
                <a:moveTo>
                  <a:pt x="242824" y="0"/>
                </a:moveTo>
                <a:lnTo>
                  <a:pt x="57547" y="226885"/>
                </a:lnTo>
                <a:lnTo>
                  <a:pt x="87121" y="251028"/>
                </a:lnTo>
                <a:lnTo>
                  <a:pt x="272288" y="24129"/>
                </a:lnTo>
                <a:lnTo>
                  <a:pt x="242824" y="0"/>
                </a:lnTo>
                <a:close/>
              </a:path>
            </a:pathLst>
          </a:custGeom>
          <a:solidFill>
            <a:srgbClr val="344B5E"/>
          </a:solidFill>
        </p:spPr>
        <p:txBody>
          <a:bodyPr wrap="square" lIns="0" tIns="0" rIns="0" bIns="0" rtlCol="0"/>
          <a:lstStyle/>
          <a:p>
            <a:endParaRPr/>
          </a:p>
        </p:txBody>
      </p:sp>
      <p:sp>
        <p:nvSpPr>
          <p:cNvPr id="40" name="object 40"/>
          <p:cNvSpPr/>
          <p:nvPr/>
        </p:nvSpPr>
        <p:spPr>
          <a:xfrm>
            <a:off x="3728973" y="4201795"/>
            <a:ext cx="274320" cy="327660"/>
          </a:xfrm>
          <a:custGeom>
            <a:avLst/>
            <a:gdLst/>
            <a:ahLst/>
            <a:cxnLst/>
            <a:rect l="l" t="t" r="r" b="b"/>
            <a:pathLst>
              <a:path w="274320" h="327660">
                <a:moveTo>
                  <a:pt x="186524" y="251322"/>
                </a:moveTo>
                <a:lnTo>
                  <a:pt x="157099" y="275462"/>
                </a:lnTo>
                <a:lnTo>
                  <a:pt x="273812" y="327532"/>
                </a:lnTo>
                <a:lnTo>
                  <a:pt x="259839" y="266064"/>
                </a:lnTo>
                <a:lnTo>
                  <a:pt x="198627" y="266064"/>
                </a:lnTo>
                <a:lnTo>
                  <a:pt x="186524" y="251322"/>
                </a:lnTo>
                <a:close/>
              </a:path>
              <a:path w="274320" h="327660">
                <a:moveTo>
                  <a:pt x="216026" y="227119"/>
                </a:moveTo>
                <a:lnTo>
                  <a:pt x="186524" y="251322"/>
                </a:lnTo>
                <a:lnTo>
                  <a:pt x="198627" y="266064"/>
                </a:lnTo>
                <a:lnTo>
                  <a:pt x="228091" y="241807"/>
                </a:lnTo>
                <a:lnTo>
                  <a:pt x="216026" y="227119"/>
                </a:lnTo>
                <a:close/>
              </a:path>
              <a:path w="274320" h="327660">
                <a:moveTo>
                  <a:pt x="245490" y="202945"/>
                </a:moveTo>
                <a:lnTo>
                  <a:pt x="216026" y="227119"/>
                </a:lnTo>
                <a:lnTo>
                  <a:pt x="228091" y="241807"/>
                </a:lnTo>
                <a:lnTo>
                  <a:pt x="198627" y="266064"/>
                </a:lnTo>
                <a:lnTo>
                  <a:pt x="259839" y="266064"/>
                </a:lnTo>
                <a:lnTo>
                  <a:pt x="245490" y="202945"/>
                </a:lnTo>
                <a:close/>
              </a:path>
              <a:path w="274320" h="327660">
                <a:moveTo>
                  <a:pt x="29463" y="0"/>
                </a:moveTo>
                <a:lnTo>
                  <a:pt x="0" y="24129"/>
                </a:lnTo>
                <a:lnTo>
                  <a:pt x="186524" y="251322"/>
                </a:lnTo>
                <a:lnTo>
                  <a:pt x="216026" y="227119"/>
                </a:lnTo>
                <a:lnTo>
                  <a:pt x="29463" y="0"/>
                </a:lnTo>
                <a:close/>
              </a:path>
            </a:pathLst>
          </a:custGeom>
          <a:solidFill>
            <a:srgbClr val="344B5E"/>
          </a:solidFill>
        </p:spPr>
        <p:txBody>
          <a:bodyPr wrap="square" lIns="0" tIns="0" rIns="0" bIns="0" rtlCol="0"/>
          <a:lstStyle/>
          <a:p>
            <a:endParaRPr/>
          </a:p>
        </p:txBody>
      </p:sp>
      <p:sp>
        <p:nvSpPr>
          <p:cNvPr id="41" name="object 41"/>
          <p:cNvSpPr/>
          <p:nvPr/>
        </p:nvSpPr>
        <p:spPr>
          <a:xfrm>
            <a:off x="3624835" y="4096511"/>
            <a:ext cx="237743" cy="2377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3624835" y="4096512"/>
            <a:ext cx="238125" cy="238125"/>
          </a:xfrm>
          <a:custGeom>
            <a:avLst/>
            <a:gdLst/>
            <a:ahLst/>
            <a:cxnLst/>
            <a:rect l="l" t="t" r="r" b="b"/>
            <a:pathLst>
              <a:path w="238125" h="238125">
                <a:moveTo>
                  <a:pt x="0" y="118871"/>
                </a:moveTo>
                <a:lnTo>
                  <a:pt x="9340" y="72598"/>
                </a:lnTo>
                <a:lnTo>
                  <a:pt x="34813" y="34813"/>
                </a:lnTo>
                <a:lnTo>
                  <a:pt x="72598" y="9340"/>
                </a:lnTo>
                <a:lnTo>
                  <a:pt x="118871" y="0"/>
                </a:lnTo>
                <a:lnTo>
                  <a:pt x="165145" y="9340"/>
                </a:lnTo>
                <a:lnTo>
                  <a:pt x="202930" y="34813"/>
                </a:lnTo>
                <a:lnTo>
                  <a:pt x="228403" y="72598"/>
                </a:lnTo>
                <a:lnTo>
                  <a:pt x="237743" y="118871"/>
                </a:lnTo>
                <a:lnTo>
                  <a:pt x="228403" y="165145"/>
                </a:lnTo>
                <a:lnTo>
                  <a:pt x="202930" y="202930"/>
                </a:lnTo>
                <a:lnTo>
                  <a:pt x="165145" y="228403"/>
                </a:lnTo>
                <a:lnTo>
                  <a:pt x="118871"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45" name="标题 44">
            <a:extLst>
              <a:ext uri="{FF2B5EF4-FFF2-40B4-BE49-F238E27FC236}">
                <a16:creationId xmlns:a16="http://schemas.microsoft.com/office/drawing/2014/main" id="{E8A74E1D-8D0C-4BD8-8B25-03D48CD487B8}"/>
              </a:ext>
            </a:extLst>
          </p:cNvPr>
          <p:cNvSpPr>
            <a:spLocks noGrp="1"/>
          </p:cNvSpPr>
          <p:nvPr>
            <p:ph type="title"/>
          </p:nvPr>
        </p:nvSpPr>
        <p:spPr>
          <a:xfrm>
            <a:off x="457200" y="44624"/>
            <a:ext cx="8229600" cy="1143000"/>
          </a:xfrm>
        </p:spPr>
        <p:txBody>
          <a:bodyPr/>
          <a:lstStyle/>
          <a:p>
            <a:r>
              <a:rPr lang="en-US" altLang="zh-CN" dirty="0"/>
              <a:t>Bagging</a:t>
            </a:r>
            <a:r>
              <a:rPr lang="zh-CN" altLang="en-US" dirty="0"/>
              <a:t>错误率的计算</a:t>
            </a:r>
          </a:p>
        </p:txBody>
      </p:sp>
    </p:spTree>
    <p:extLst>
      <p:ext uri="{BB962C8B-B14F-4D97-AF65-F5344CB8AC3E}">
        <p14:creationId xmlns:p14="http://schemas.microsoft.com/office/powerpoint/2010/main" val="205355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5077968" y="1445197"/>
            <a:ext cx="3886520" cy="5235344"/>
          </a:xfrm>
          <a:prstGeom prst="rect">
            <a:avLst/>
          </a:prstGeom>
        </p:spPr>
        <p:txBody>
          <a:bodyPr vert="horz" wrap="square" lIns="0" tIns="12700" rIns="0" bIns="0" rtlCol="0">
            <a:spAutoFit/>
          </a:bodyPr>
          <a:lstStyle/>
          <a:p>
            <a:pPr marL="299085" marR="137795" indent="-286385">
              <a:lnSpc>
                <a:spcPct val="150000"/>
              </a:lnSpc>
              <a:spcBef>
                <a:spcPts val="100"/>
              </a:spcBef>
              <a:buFont typeface="Wingdings"/>
              <a:buChar char=""/>
              <a:tabLst>
                <a:tab pos="299085" algn="l"/>
                <a:tab pos="299720" algn="l"/>
              </a:tabLst>
            </a:pPr>
            <a:r>
              <a:rPr lang="zh-CN" altLang="en-US" sz="2400" b="1" spc="-15" dirty="0">
                <a:latin typeface="Trebuchet MS"/>
                <a:cs typeface="Trebuchet MS"/>
              </a:rPr>
              <a:t>拟合一个</a:t>
            </a:r>
            <a:r>
              <a:rPr lang="zh-CN" altLang="en-US" sz="2400" b="1" spc="55" dirty="0">
                <a:latin typeface="Trebuchet MS"/>
                <a:cs typeface="Trebuchet MS"/>
              </a:rPr>
              <a:t>袋装模型不能像逻辑回归一样产生系数</a:t>
            </a:r>
            <a:endParaRPr sz="24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400" b="1" spc="-10" dirty="0">
                <a:latin typeface="Trebuchet MS"/>
                <a:cs typeface="Trebuchet MS"/>
              </a:rPr>
              <a:t>特征的重要性因而要用</a:t>
            </a:r>
            <a:r>
              <a:rPr lang="zh-CN" altLang="en-US" sz="2400" b="1" spc="-10" dirty="0">
                <a:solidFill>
                  <a:srgbClr val="0066FF"/>
                </a:solidFill>
                <a:latin typeface="Trebuchet MS"/>
                <a:cs typeface="Trebuchet MS"/>
              </a:rPr>
              <a:t>袋外错误率</a:t>
            </a:r>
            <a:r>
              <a:rPr lang="zh-CN" altLang="en-US" sz="2400" b="1" spc="-10" dirty="0">
                <a:latin typeface="Trebuchet MS"/>
                <a:cs typeface="Trebuchet MS"/>
              </a:rPr>
              <a:t>（</a:t>
            </a:r>
            <a:r>
              <a:rPr lang="en-US" altLang="zh-CN" sz="2400" b="1" spc="70" dirty="0" err="1">
                <a:solidFill>
                  <a:srgbClr val="0066FF"/>
                </a:solidFill>
                <a:latin typeface="Trebuchet MS"/>
                <a:cs typeface="Trebuchet MS"/>
              </a:rPr>
              <a:t>oob</a:t>
            </a:r>
            <a:r>
              <a:rPr lang="en-US" altLang="zh-CN" sz="2400" b="1" spc="-140" dirty="0">
                <a:solidFill>
                  <a:srgbClr val="0066FF"/>
                </a:solidFill>
                <a:latin typeface="Trebuchet MS"/>
                <a:cs typeface="Trebuchet MS"/>
              </a:rPr>
              <a:t> </a:t>
            </a:r>
            <a:r>
              <a:rPr lang="en-US" altLang="zh-CN" sz="2400" b="1" spc="-35" dirty="0">
                <a:solidFill>
                  <a:srgbClr val="0066FF"/>
                </a:solidFill>
                <a:latin typeface="Trebuchet MS"/>
                <a:cs typeface="Trebuchet MS"/>
              </a:rPr>
              <a:t>error</a:t>
            </a:r>
            <a:r>
              <a:rPr lang="zh-CN" altLang="en-US" sz="2400" b="1" spc="-35" dirty="0">
                <a:latin typeface="Trebuchet MS"/>
                <a:cs typeface="Trebuchet MS"/>
              </a:rPr>
              <a:t>）</a:t>
            </a:r>
            <a:r>
              <a:rPr lang="zh-CN" altLang="en-US" sz="2400" b="1" spc="-10" dirty="0">
                <a:latin typeface="Trebuchet MS"/>
                <a:cs typeface="Trebuchet MS"/>
              </a:rPr>
              <a:t>来估算</a:t>
            </a:r>
            <a:endParaRPr sz="2400" dirty="0">
              <a:latin typeface="Trebuchet MS"/>
              <a:cs typeface="Trebuchet MS"/>
            </a:endParaRPr>
          </a:p>
          <a:p>
            <a:pPr marL="299085" marR="181610" indent="-286385">
              <a:lnSpc>
                <a:spcPct val="150000"/>
              </a:lnSpc>
              <a:spcBef>
                <a:spcPts val="1205"/>
              </a:spcBef>
              <a:buFont typeface="Wingdings"/>
              <a:buChar char=""/>
              <a:tabLst>
                <a:tab pos="299085" algn="l"/>
                <a:tab pos="299720" algn="l"/>
              </a:tabLst>
            </a:pPr>
            <a:r>
              <a:rPr lang="zh-CN" altLang="en-US" sz="2400" b="1" spc="40" dirty="0">
                <a:latin typeface="Trebuchet MS"/>
                <a:cs typeface="Trebuchet MS"/>
              </a:rPr>
              <a:t>为某一特征随机地排列数据，并计算</a:t>
            </a:r>
            <a:r>
              <a:rPr lang="en-US" altLang="zh-CN" sz="2400" b="1" spc="70" dirty="0" err="1">
                <a:solidFill>
                  <a:srgbClr val="0066FF"/>
                </a:solidFill>
                <a:latin typeface="Trebuchet MS"/>
                <a:cs typeface="Trebuchet MS"/>
              </a:rPr>
              <a:t>oob</a:t>
            </a:r>
            <a:r>
              <a:rPr lang="en-US" altLang="zh-CN" sz="2400" b="1" spc="-140" dirty="0" err="1">
                <a:solidFill>
                  <a:srgbClr val="0066FF"/>
                </a:solidFill>
                <a:latin typeface="Trebuchet MS"/>
                <a:cs typeface="Trebuchet MS"/>
              </a:rPr>
              <a:t>_</a:t>
            </a:r>
            <a:r>
              <a:rPr lang="en-US" altLang="zh-CN" sz="2400" b="1" spc="-35" dirty="0" err="1">
                <a:solidFill>
                  <a:srgbClr val="0066FF"/>
                </a:solidFill>
                <a:latin typeface="Trebuchet MS"/>
                <a:cs typeface="Trebuchet MS"/>
              </a:rPr>
              <a:t>error</a:t>
            </a:r>
            <a:r>
              <a:rPr lang="zh-CN" altLang="en-US" sz="2400" b="1" spc="40" dirty="0">
                <a:latin typeface="Trebuchet MS"/>
                <a:cs typeface="Trebuchet MS"/>
              </a:rPr>
              <a:t>的变化，用以衡量其重要性</a:t>
            </a:r>
            <a:endParaRPr sz="2400" dirty="0">
              <a:latin typeface="Trebuchet MS"/>
              <a:cs typeface="Trebuchet MS"/>
            </a:endParaRPr>
          </a:p>
        </p:txBody>
      </p:sp>
      <p:sp>
        <p:nvSpPr>
          <p:cNvPr id="5" name="object 5"/>
          <p:cNvSpPr/>
          <p:nvPr/>
        </p:nvSpPr>
        <p:spPr>
          <a:xfrm>
            <a:off x="472440" y="2071877"/>
            <a:ext cx="2595372" cy="16215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490728" y="2152624"/>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ln w="9144">
            <a:solidFill>
              <a:srgbClr val="006FC0"/>
            </a:solidFill>
          </a:ln>
        </p:spPr>
        <p:txBody>
          <a:bodyPr wrap="square" lIns="0" tIns="0" rIns="0" bIns="0" rtlCol="0"/>
          <a:lstStyle/>
          <a:p>
            <a:endParaRPr/>
          </a:p>
        </p:txBody>
      </p:sp>
      <p:sp>
        <p:nvSpPr>
          <p:cNvPr id="8" name="object 8"/>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solidFill>
            <a:srgbClr val="C00000">
              <a:alpha val="10195"/>
            </a:srgbClr>
          </a:solidFill>
        </p:spPr>
        <p:txBody>
          <a:bodyPr wrap="square" lIns="0" tIns="0" rIns="0" bIns="0" rtlCol="0"/>
          <a:lstStyle/>
          <a:p>
            <a:endParaRPr/>
          </a:p>
        </p:txBody>
      </p:sp>
      <p:sp>
        <p:nvSpPr>
          <p:cNvPr id="9" name="object 9"/>
          <p:cNvSpPr/>
          <p:nvPr/>
        </p:nvSpPr>
        <p:spPr>
          <a:xfrm>
            <a:off x="490728" y="3341396"/>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ln w="9144">
            <a:solidFill>
              <a:srgbClr val="006FC0"/>
            </a:solidFill>
          </a:ln>
        </p:spPr>
        <p:txBody>
          <a:bodyPr wrap="square" lIns="0" tIns="0" rIns="0" bIns="0" rtlCol="0"/>
          <a:lstStyle/>
          <a:p>
            <a:endParaRPr/>
          </a:p>
        </p:txBody>
      </p:sp>
      <p:sp>
        <p:nvSpPr>
          <p:cNvPr id="10" name="object 10"/>
          <p:cNvSpPr/>
          <p:nvPr/>
        </p:nvSpPr>
        <p:spPr>
          <a:xfrm>
            <a:off x="472440" y="3827526"/>
            <a:ext cx="2595372" cy="162153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12" name="object 12"/>
          <p:cNvSpPr/>
          <p:nvPr/>
        </p:nvSpPr>
        <p:spPr>
          <a:xfrm>
            <a:off x="490727" y="4252721"/>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ln w="9144">
            <a:solidFill>
              <a:srgbClr val="006FC0"/>
            </a:solidFill>
          </a:ln>
        </p:spPr>
        <p:txBody>
          <a:bodyPr wrap="square" lIns="0" tIns="0" rIns="0" bIns="0" rtlCol="0"/>
          <a:lstStyle/>
          <a:p>
            <a:endParaRPr/>
          </a:p>
        </p:txBody>
      </p:sp>
      <p:sp>
        <p:nvSpPr>
          <p:cNvPr id="13" name="object 13"/>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solidFill>
            <a:srgbClr val="C00000">
              <a:alpha val="10195"/>
            </a:srgbClr>
          </a:solidFill>
        </p:spPr>
        <p:txBody>
          <a:bodyPr wrap="square" lIns="0" tIns="0" rIns="0" bIns="0" rtlCol="0"/>
          <a:lstStyle/>
          <a:p>
            <a:endParaRPr/>
          </a:p>
        </p:txBody>
      </p:sp>
      <p:sp>
        <p:nvSpPr>
          <p:cNvPr id="14" name="object 14"/>
          <p:cNvSpPr/>
          <p:nvPr/>
        </p:nvSpPr>
        <p:spPr>
          <a:xfrm>
            <a:off x="490728" y="3911371"/>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ln w="9144">
            <a:solidFill>
              <a:srgbClr val="006FC0"/>
            </a:solidFill>
          </a:ln>
        </p:spPr>
        <p:txBody>
          <a:bodyPr wrap="square" lIns="0" tIns="0" rIns="0" bIns="0" rtlCol="0"/>
          <a:lstStyle/>
          <a:p>
            <a:endParaRPr/>
          </a:p>
        </p:txBody>
      </p:sp>
      <p:sp>
        <p:nvSpPr>
          <p:cNvPr id="15" name="object 15"/>
          <p:cNvSpPr/>
          <p:nvPr/>
        </p:nvSpPr>
        <p:spPr>
          <a:xfrm>
            <a:off x="3284983" y="2766060"/>
            <a:ext cx="239267" cy="23774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3284983" y="2766061"/>
            <a:ext cx="239395" cy="238125"/>
          </a:xfrm>
          <a:custGeom>
            <a:avLst/>
            <a:gdLst/>
            <a:ahLst/>
            <a:cxnLst/>
            <a:rect l="l" t="t" r="r" b="b"/>
            <a:pathLst>
              <a:path w="239395" h="238125">
                <a:moveTo>
                  <a:pt x="0" y="118871"/>
                </a:moveTo>
                <a:lnTo>
                  <a:pt x="9405" y="72598"/>
                </a:lnTo>
                <a:lnTo>
                  <a:pt x="35051" y="34813"/>
                </a:lnTo>
                <a:lnTo>
                  <a:pt x="73080" y="9340"/>
                </a:lnTo>
                <a:lnTo>
                  <a:pt x="119633" y="0"/>
                </a:lnTo>
                <a:lnTo>
                  <a:pt x="166187" y="9340"/>
                </a:lnTo>
                <a:lnTo>
                  <a:pt x="204215" y="34813"/>
                </a:lnTo>
                <a:lnTo>
                  <a:pt x="229862" y="72598"/>
                </a:lnTo>
                <a:lnTo>
                  <a:pt x="239267" y="118871"/>
                </a:lnTo>
                <a:lnTo>
                  <a:pt x="229862" y="165145"/>
                </a:lnTo>
                <a:lnTo>
                  <a:pt x="204215" y="202930"/>
                </a:lnTo>
                <a:lnTo>
                  <a:pt x="166187" y="228403"/>
                </a:lnTo>
                <a:lnTo>
                  <a:pt x="119633" y="237744"/>
                </a:lnTo>
                <a:lnTo>
                  <a:pt x="73080" y="228403"/>
                </a:lnTo>
                <a:lnTo>
                  <a:pt x="35051" y="202930"/>
                </a:lnTo>
                <a:lnTo>
                  <a:pt x="9405" y="165145"/>
                </a:lnTo>
                <a:lnTo>
                  <a:pt x="0" y="118871"/>
                </a:lnTo>
                <a:close/>
              </a:path>
            </a:pathLst>
          </a:custGeom>
          <a:ln w="25908">
            <a:solidFill>
              <a:srgbClr val="344B5E"/>
            </a:solidFill>
          </a:ln>
        </p:spPr>
        <p:txBody>
          <a:bodyPr wrap="square" lIns="0" tIns="0" rIns="0" bIns="0" rtlCol="0"/>
          <a:lstStyle/>
          <a:p>
            <a:endParaRPr/>
          </a:p>
        </p:txBody>
      </p:sp>
      <p:sp>
        <p:nvSpPr>
          <p:cNvPr id="17" name="object 17"/>
          <p:cNvSpPr/>
          <p:nvPr/>
        </p:nvSpPr>
        <p:spPr>
          <a:xfrm>
            <a:off x="3826003" y="2872867"/>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30"/>
                </a:lnTo>
                <a:lnTo>
                  <a:pt x="242824" y="0"/>
                </a:lnTo>
                <a:close/>
              </a:path>
            </a:pathLst>
          </a:custGeom>
          <a:solidFill>
            <a:srgbClr val="344B5E"/>
          </a:solidFill>
        </p:spPr>
        <p:txBody>
          <a:bodyPr wrap="square" lIns="0" tIns="0" rIns="0" bIns="0" rtlCol="0"/>
          <a:lstStyle/>
          <a:p>
            <a:endParaRPr/>
          </a:p>
        </p:txBody>
      </p:sp>
      <p:sp>
        <p:nvSpPr>
          <p:cNvPr id="18" name="object 18"/>
          <p:cNvSpPr/>
          <p:nvPr/>
        </p:nvSpPr>
        <p:spPr>
          <a:xfrm>
            <a:off x="4068826" y="2872867"/>
            <a:ext cx="274320" cy="326390"/>
          </a:xfrm>
          <a:custGeom>
            <a:avLst/>
            <a:gdLst/>
            <a:ahLst/>
            <a:cxnLst/>
            <a:rect l="l" t="t" r="r" b="b"/>
            <a:pathLst>
              <a:path w="274320" h="326389">
                <a:moveTo>
                  <a:pt x="186346" y="249939"/>
                </a:moveTo>
                <a:lnTo>
                  <a:pt x="156972" y="274193"/>
                </a:lnTo>
                <a:lnTo>
                  <a:pt x="273812" y="326008"/>
                </a:lnTo>
                <a:lnTo>
                  <a:pt x="259680" y="264668"/>
                </a:lnTo>
                <a:lnTo>
                  <a:pt x="198500" y="264668"/>
                </a:lnTo>
                <a:lnTo>
                  <a:pt x="186346" y="249939"/>
                </a:lnTo>
                <a:close/>
              </a:path>
              <a:path w="274320" h="326389">
                <a:moveTo>
                  <a:pt x="215701" y="225702"/>
                </a:moveTo>
                <a:lnTo>
                  <a:pt x="186346" y="249939"/>
                </a:lnTo>
                <a:lnTo>
                  <a:pt x="198500" y="264668"/>
                </a:lnTo>
                <a:lnTo>
                  <a:pt x="227837" y="240410"/>
                </a:lnTo>
                <a:lnTo>
                  <a:pt x="215701" y="225702"/>
                </a:lnTo>
                <a:close/>
              </a:path>
              <a:path w="274320" h="326389">
                <a:moveTo>
                  <a:pt x="245110" y="201421"/>
                </a:moveTo>
                <a:lnTo>
                  <a:pt x="215701" y="225702"/>
                </a:lnTo>
                <a:lnTo>
                  <a:pt x="227837" y="240410"/>
                </a:lnTo>
                <a:lnTo>
                  <a:pt x="198500" y="264668"/>
                </a:lnTo>
                <a:lnTo>
                  <a:pt x="259680" y="264668"/>
                </a:lnTo>
                <a:lnTo>
                  <a:pt x="245110" y="201421"/>
                </a:lnTo>
                <a:close/>
              </a:path>
              <a:path w="274320" h="326389">
                <a:moveTo>
                  <a:pt x="29463" y="0"/>
                </a:moveTo>
                <a:lnTo>
                  <a:pt x="0" y="24130"/>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19" name="object 19"/>
          <p:cNvSpPr/>
          <p:nvPr/>
        </p:nvSpPr>
        <p:spPr>
          <a:xfrm>
            <a:off x="3964686" y="2766061"/>
            <a:ext cx="237743" cy="239267"/>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964686" y="2766061"/>
            <a:ext cx="238125" cy="239395"/>
          </a:xfrm>
          <a:custGeom>
            <a:avLst/>
            <a:gdLst/>
            <a:ahLst/>
            <a:cxnLst/>
            <a:rect l="l" t="t" r="r" b="b"/>
            <a:pathLst>
              <a:path w="238125" h="239394">
                <a:moveTo>
                  <a:pt x="0" y="119633"/>
                </a:moveTo>
                <a:lnTo>
                  <a:pt x="9340" y="73080"/>
                </a:lnTo>
                <a:lnTo>
                  <a:pt x="34813" y="35051"/>
                </a:lnTo>
                <a:lnTo>
                  <a:pt x="72598" y="9405"/>
                </a:lnTo>
                <a:lnTo>
                  <a:pt x="118872" y="0"/>
                </a:lnTo>
                <a:lnTo>
                  <a:pt x="165145" y="9405"/>
                </a:lnTo>
                <a:lnTo>
                  <a:pt x="202930" y="35051"/>
                </a:lnTo>
                <a:lnTo>
                  <a:pt x="228403" y="73080"/>
                </a:lnTo>
                <a:lnTo>
                  <a:pt x="237743" y="119633"/>
                </a:lnTo>
                <a:lnTo>
                  <a:pt x="228403" y="166187"/>
                </a:lnTo>
                <a:lnTo>
                  <a:pt x="202930" y="204215"/>
                </a:lnTo>
                <a:lnTo>
                  <a:pt x="165145" y="229862"/>
                </a:lnTo>
                <a:lnTo>
                  <a:pt x="118872" y="239267"/>
                </a:lnTo>
                <a:lnTo>
                  <a:pt x="72598" y="229862"/>
                </a:lnTo>
                <a:lnTo>
                  <a:pt x="34813" y="204215"/>
                </a:lnTo>
                <a:lnTo>
                  <a:pt x="9340" y="166187"/>
                </a:lnTo>
                <a:lnTo>
                  <a:pt x="0" y="119633"/>
                </a:lnTo>
                <a:close/>
              </a:path>
            </a:pathLst>
          </a:custGeom>
          <a:ln w="25908">
            <a:solidFill>
              <a:srgbClr val="344B5E"/>
            </a:solidFill>
          </a:ln>
        </p:spPr>
        <p:txBody>
          <a:bodyPr wrap="square" lIns="0" tIns="0" rIns="0" bIns="0" rtlCol="0"/>
          <a:lstStyle/>
          <a:p>
            <a:endParaRPr/>
          </a:p>
        </p:txBody>
      </p:sp>
      <p:sp>
        <p:nvSpPr>
          <p:cNvPr id="21" name="object 21"/>
          <p:cNvSpPr/>
          <p:nvPr/>
        </p:nvSpPr>
        <p:spPr>
          <a:xfrm>
            <a:off x="4306062" y="3186683"/>
            <a:ext cx="237743" cy="239268"/>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06062" y="3186684"/>
            <a:ext cx="238125" cy="239395"/>
          </a:xfrm>
          <a:custGeom>
            <a:avLst/>
            <a:gdLst/>
            <a:ahLst/>
            <a:cxnLst/>
            <a:rect l="l" t="t" r="r" b="b"/>
            <a:pathLst>
              <a:path w="238125" h="239394">
                <a:moveTo>
                  <a:pt x="0" y="119634"/>
                </a:moveTo>
                <a:lnTo>
                  <a:pt x="9340" y="73080"/>
                </a:lnTo>
                <a:lnTo>
                  <a:pt x="34813" y="35052"/>
                </a:lnTo>
                <a:lnTo>
                  <a:pt x="72598" y="9405"/>
                </a:lnTo>
                <a:lnTo>
                  <a:pt x="118872" y="0"/>
                </a:lnTo>
                <a:lnTo>
                  <a:pt x="165145" y="9405"/>
                </a:lnTo>
                <a:lnTo>
                  <a:pt x="202930" y="35051"/>
                </a:lnTo>
                <a:lnTo>
                  <a:pt x="228403" y="73080"/>
                </a:lnTo>
                <a:lnTo>
                  <a:pt x="237743" y="119634"/>
                </a:lnTo>
                <a:lnTo>
                  <a:pt x="228403" y="166187"/>
                </a:lnTo>
                <a:lnTo>
                  <a:pt x="202930" y="204216"/>
                </a:lnTo>
                <a:lnTo>
                  <a:pt x="165145" y="229862"/>
                </a:lnTo>
                <a:lnTo>
                  <a:pt x="118872" y="239268"/>
                </a:lnTo>
                <a:lnTo>
                  <a:pt x="72598" y="229862"/>
                </a:lnTo>
                <a:lnTo>
                  <a:pt x="34813" y="204216"/>
                </a:lnTo>
                <a:lnTo>
                  <a:pt x="9340" y="166187"/>
                </a:lnTo>
                <a:lnTo>
                  <a:pt x="0" y="119634"/>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618738" y="3185160"/>
            <a:ext cx="237744" cy="237744"/>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3618739" y="3185161"/>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4" y="118871"/>
                </a:lnTo>
                <a:lnTo>
                  <a:pt x="228403" y="165145"/>
                </a:lnTo>
                <a:lnTo>
                  <a:pt x="202930" y="202930"/>
                </a:lnTo>
                <a:lnTo>
                  <a:pt x="165145" y="228403"/>
                </a:lnTo>
                <a:lnTo>
                  <a:pt x="118872"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25" name="object 25"/>
          <p:cNvSpPr/>
          <p:nvPr/>
        </p:nvSpPr>
        <p:spPr>
          <a:xfrm>
            <a:off x="3486151" y="2447671"/>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29"/>
                </a:lnTo>
                <a:lnTo>
                  <a:pt x="242824" y="0"/>
                </a:lnTo>
                <a:close/>
              </a:path>
            </a:pathLst>
          </a:custGeom>
          <a:solidFill>
            <a:srgbClr val="344B5E"/>
          </a:solidFill>
        </p:spPr>
        <p:txBody>
          <a:bodyPr wrap="square" lIns="0" tIns="0" rIns="0" bIns="0" rtlCol="0"/>
          <a:lstStyle/>
          <a:p>
            <a:endParaRPr/>
          </a:p>
        </p:txBody>
      </p:sp>
      <p:sp>
        <p:nvSpPr>
          <p:cNvPr id="26" name="object 26"/>
          <p:cNvSpPr/>
          <p:nvPr/>
        </p:nvSpPr>
        <p:spPr>
          <a:xfrm>
            <a:off x="3728973" y="2447671"/>
            <a:ext cx="274320" cy="326390"/>
          </a:xfrm>
          <a:custGeom>
            <a:avLst/>
            <a:gdLst/>
            <a:ahLst/>
            <a:cxnLst/>
            <a:rect l="l" t="t" r="r" b="b"/>
            <a:pathLst>
              <a:path w="274320" h="326389">
                <a:moveTo>
                  <a:pt x="186346" y="249939"/>
                </a:moveTo>
                <a:lnTo>
                  <a:pt x="156972" y="274192"/>
                </a:lnTo>
                <a:lnTo>
                  <a:pt x="273812" y="326008"/>
                </a:lnTo>
                <a:lnTo>
                  <a:pt x="259680" y="264667"/>
                </a:lnTo>
                <a:lnTo>
                  <a:pt x="198500" y="264667"/>
                </a:lnTo>
                <a:lnTo>
                  <a:pt x="186346" y="249939"/>
                </a:lnTo>
                <a:close/>
              </a:path>
              <a:path w="274320" h="326389">
                <a:moveTo>
                  <a:pt x="215701" y="225702"/>
                </a:moveTo>
                <a:lnTo>
                  <a:pt x="186346" y="249939"/>
                </a:lnTo>
                <a:lnTo>
                  <a:pt x="198500" y="264667"/>
                </a:lnTo>
                <a:lnTo>
                  <a:pt x="227837" y="240411"/>
                </a:lnTo>
                <a:lnTo>
                  <a:pt x="215701" y="225702"/>
                </a:lnTo>
                <a:close/>
              </a:path>
              <a:path w="274320" h="326389">
                <a:moveTo>
                  <a:pt x="245110" y="201421"/>
                </a:moveTo>
                <a:lnTo>
                  <a:pt x="215701" y="225702"/>
                </a:lnTo>
                <a:lnTo>
                  <a:pt x="227837" y="240411"/>
                </a:lnTo>
                <a:lnTo>
                  <a:pt x="198500" y="264667"/>
                </a:lnTo>
                <a:lnTo>
                  <a:pt x="259680" y="264667"/>
                </a:lnTo>
                <a:lnTo>
                  <a:pt x="245110" y="201421"/>
                </a:lnTo>
                <a:close/>
              </a:path>
              <a:path w="274320" h="326389">
                <a:moveTo>
                  <a:pt x="29463" y="0"/>
                </a:moveTo>
                <a:lnTo>
                  <a:pt x="0" y="24129"/>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27" name="object 27"/>
          <p:cNvSpPr/>
          <p:nvPr/>
        </p:nvSpPr>
        <p:spPr>
          <a:xfrm>
            <a:off x="3624835" y="2340863"/>
            <a:ext cx="237743" cy="237744"/>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3624835" y="2340864"/>
            <a:ext cx="238125" cy="238125"/>
          </a:xfrm>
          <a:custGeom>
            <a:avLst/>
            <a:gdLst/>
            <a:ahLst/>
            <a:cxnLst/>
            <a:rect l="l" t="t" r="r" b="b"/>
            <a:pathLst>
              <a:path w="238125" h="238125">
                <a:moveTo>
                  <a:pt x="0" y="118872"/>
                </a:moveTo>
                <a:lnTo>
                  <a:pt x="9340" y="72598"/>
                </a:lnTo>
                <a:lnTo>
                  <a:pt x="34813" y="34813"/>
                </a:lnTo>
                <a:lnTo>
                  <a:pt x="72598" y="9340"/>
                </a:lnTo>
                <a:lnTo>
                  <a:pt x="118871" y="0"/>
                </a:lnTo>
                <a:lnTo>
                  <a:pt x="165145" y="9340"/>
                </a:lnTo>
                <a:lnTo>
                  <a:pt x="202930" y="34813"/>
                </a:lnTo>
                <a:lnTo>
                  <a:pt x="228403" y="72598"/>
                </a:lnTo>
                <a:lnTo>
                  <a:pt x="237743" y="118872"/>
                </a:lnTo>
                <a:lnTo>
                  <a:pt x="228403" y="165145"/>
                </a:lnTo>
                <a:lnTo>
                  <a:pt x="202930" y="202930"/>
                </a:lnTo>
                <a:lnTo>
                  <a:pt x="165145" y="228403"/>
                </a:lnTo>
                <a:lnTo>
                  <a:pt x="118871" y="237744"/>
                </a:lnTo>
                <a:lnTo>
                  <a:pt x="72598" y="228403"/>
                </a:lnTo>
                <a:lnTo>
                  <a:pt x="34813" y="202930"/>
                </a:lnTo>
                <a:lnTo>
                  <a:pt x="9340" y="165145"/>
                </a:lnTo>
                <a:lnTo>
                  <a:pt x="0" y="118872"/>
                </a:lnTo>
                <a:close/>
              </a:path>
            </a:pathLst>
          </a:custGeom>
          <a:ln w="25907">
            <a:solidFill>
              <a:srgbClr val="344B5E"/>
            </a:solidFill>
          </a:ln>
        </p:spPr>
        <p:txBody>
          <a:bodyPr wrap="square" lIns="0" tIns="0" rIns="0" bIns="0" rtlCol="0"/>
          <a:lstStyle/>
          <a:p>
            <a:endParaRPr/>
          </a:p>
        </p:txBody>
      </p:sp>
      <p:sp>
        <p:nvSpPr>
          <p:cNvPr id="29" name="object 29"/>
          <p:cNvSpPr/>
          <p:nvPr/>
        </p:nvSpPr>
        <p:spPr>
          <a:xfrm>
            <a:off x="3284983" y="4520184"/>
            <a:ext cx="239267" cy="239268"/>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3284983" y="4520185"/>
            <a:ext cx="239395" cy="239395"/>
          </a:xfrm>
          <a:custGeom>
            <a:avLst/>
            <a:gdLst/>
            <a:ahLst/>
            <a:cxnLst/>
            <a:rect l="l" t="t" r="r" b="b"/>
            <a:pathLst>
              <a:path w="239395" h="239395">
                <a:moveTo>
                  <a:pt x="0" y="119633"/>
                </a:moveTo>
                <a:lnTo>
                  <a:pt x="9405" y="73080"/>
                </a:lnTo>
                <a:lnTo>
                  <a:pt x="35051" y="35051"/>
                </a:lnTo>
                <a:lnTo>
                  <a:pt x="73080" y="9405"/>
                </a:lnTo>
                <a:lnTo>
                  <a:pt x="119633" y="0"/>
                </a:lnTo>
                <a:lnTo>
                  <a:pt x="166187" y="9405"/>
                </a:lnTo>
                <a:lnTo>
                  <a:pt x="204215" y="35051"/>
                </a:lnTo>
                <a:lnTo>
                  <a:pt x="229862" y="73080"/>
                </a:lnTo>
                <a:lnTo>
                  <a:pt x="239267" y="119633"/>
                </a:lnTo>
                <a:lnTo>
                  <a:pt x="229862" y="166187"/>
                </a:lnTo>
                <a:lnTo>
                  <a:pt x="204215" y="204215"/>
                </a:lnTo>
                <a:lnTo>
                  <a:pt x="166187" y="229862"/>
                </a:lnTo>
                <a:lnTo>
                  <a:pt x="119633" y="239267"/>
                </a:lnTo>
                <a:lnTo>
                  <a:pt x="73080" y="229862"/>
                </a:lnTo>
                <a:lnTo>
                  <a:pt x="35051" y="204215"/>
                </a:lnTo>
                <a:lnTo>
                  <a:pt x="9405" y="166187"/>
                </a:lnTo>
                <a:lnTo>
                  <a:pt x="0" y="119633"/>
                </a:lnTo>
                <a:close/>
              </a:path>
            </a:pathLst>
          </a:custGeom>
          <a:ln w="25908">
            <a:solidFill>
              <a:srgbClr val="344B5E"/>
            </a:solidFill>
          </a:ln>
        </p:spPr>
        <p:txBody>
          <a:bodyPr wrap="square" lIns="0" tIns="0" rIns="0" bIns="0" rtlCol="0"/>
          <a:lstStyle/>
          <a:p>
            <a:endParaRPr/>
          </a:p>
        </p:txBody>
      </p:sp>
      <p:sp>
        <p:nvSpPr>
          <p:cNvPr id="31" name="object 31"/>
          <p:cNvSpPr/>
          <p:nvPr/>
        </p:nvSpPr>
        <p:spPr>
          <a:xfrm>
            <a:off x="3826003" y="4628515"/>
            <a:ext cx="272415" cy="326390"/>
          </a:xfrm>
          <a:custGeom>
            <a:avLst/>
            <a:gdLst/>
            <a:ahLst/>
            <a:cxnLst/>
            <a:rect l="l" t="t" r="r" b="b"/>
            <a:pathLst>
              <a:path w="272414" h="326389">
                <a:moveTo>
                  <a:pt x="28321" y="201396"/>
                </a:moveTo>
                <a:lnTo>
                  <a:pt x="0" y="326009"/>
                </a:lnTo>
                <a:lnTo>
                  <a:pt x="116712" y="273888"/>
                </a:lnTo>
                <a:lnTo>
                  <a:pt x="105207" y="264452"/>
                </a:lnTo>
                <a:lnTo>
                  <a:pt x="75184" y="264452"/>
                </a:lnTo>
                <a:lnTo>
                  <a:pt x="45720" y="240284"/>
                </a:lnTo>
                <a:lnTo>
                  <a:pt x="57792" y="225566"/>
                </a:lnTo>
                <a:lnTo>
                  <a:pt x="28321" y="201396"/>
                </a:lnTo>
                <a:close/>
              </a:path>
              <a:path w="272414" h="326389">
                <a:moveTo>
                  <a:pt x="57792" y="225566"/>
                </a:moveTo>
                <a:lnTo>
                  <a:pt x="45720" y="240284"/>
                </a:lnTo>
                <a:lnTo>
                  <a:pt x="75184" y="264452"/>
                </a:lnTo>
                <a:lnTo>
                  <a:pt x="87257" y="249731"/>
                </a:lnTo>
                <a:lnTo>
                  <a:pt x="57792" y="225566"/>
                </a:lnTo>
                <a:close/>
              </a:path>
              <a:path w="272414" h="326389">
                <a:moveTo>
                  <a:pt x="87257" y="249731"/>
                </a:moveTo>
                <a:lnTo>
                  <a:pt x="75184" y="264452"/>
                </a:lnTo>
                <a:lnTo>
                  <a:pt x="105207" y="264452"/>
                </a:lnTo>
                <a:lnTo>
                  <a:pt x="87257" y="249731"/>
                </a:lnTo>
                <a:close/>
              </a:path>
              <a:path w="272414" h="326389">
                <a:moveTo>
                  <a:pt x="242824" y="0"/>
                </a:moveTo>
                <a:lnTo>
                  <a:pt x="57792" y="225566"/>
                </a:lnTo>
                <a:lnTo>
                  <a:pt x="87257" y="249731"/>
                </a:lnTo>
                <a:lnTo>
                  <a:pt x="272288" y="24130"/>
                </a:lnTo>
                <a:lnTo>
                  <a:pt x="242824" y="0"/>
                </a:lnTo>
                <a:close/>
              </a:path>
            </a:pathLst>
          </a:custGeom>
          <a:solidFill>
            <a:srgbClr val="344B5E"/>
          </a:solidFill>
        </p:spPr>
        <p:txBody>
          <a:bodyPr wrap="square" lIns="0" tIns="0" rIns="0" bIns="0" rtlCol="0"/>
          <a:lstStyle/>
          <a:p>
            <a:endParaRPr/>
          </a:p>
        </p:txBody>
      </p:sp>
      <p:sp>
        <p:nvSpPr>
          <p:cNvPr id="32" name="object 32"/>
          <p:cNvSpPr/>
          <p:nvPr/>
        </p:nvSpPr>
        <p:spPr>
          <a:xfrm>
            <a:off x="4068826" y="4628515"/>
            <a:ext cx="274320" cy="326390"/>
          </a:xfrm>
          <a:custGeom>
            <a:avLst/>
            <a:gdLst/>
            <a:ahLst/>
            <a:cxnLst/>
            <a:rect l="l" t="t" r="r" b="b"/>
            <a:pathLst>
              <a:path w="274320" h="326389">
                <a:moveTo>
                  <a:pt x="186367" y="249964"/>
                </a:moveTo>
                <a:lnTo>
                  <a:pt x="156972" y="274231"/>
                </a:lnTo>
                <a:lnTo>
                  <a:pt x="273812" y="326009"/>
                </a:lnTo>
                <a:lnTo>
                  <a:pt x="259674" y="264668"/>
                </a:lnTo>
                <a:lnTo>
                  <a:pt x="198500" y="264668"/>
                </a:lnTo>
                <a:lnTo>
                  <a:pt x="186367" y="249964"/>
                </a:lnTo>
                <a:close/>
              </a:path>
              <a:path w="274320" h="326389">
                <a:moveTo>
                  <a:pt x="215718" y="225735"/>
                </a:moveTo>
                <a:lnTo>
                  <a:pt x="186367" y="249964"/>
                </a:lnTo>
                <a:lnTo>
                  <a:pt x="198500" y="264668"/>
                </a:lnTo>
                <a:lnTo>
                  <a:pt x="227837" y="240423"/>
                </a:lnTo>
                <a:lnTo>
                  <a:pt x="215718" y="225735"/>
                </a:lnTo>
                <a:close/>
              </a:path>
              <a:path w="274320" h="326389">
                <a:moveTo>
                  <a:pt x="245110" y="201472"/>
                </a:moveTo>
                <a:lnTo>
                  <a:pt x="215718" y="225735"/>
                </a:lnTo>
                <a:lnTo>
                  <a:pt x="227837" y="240423"/>
                </a:lnTo>
                <a:lnTo>
                  <a:pt x="198500" y="264668"/>
                </a:lnTo>
                <a:lnTo>
                  <a:pt x="259674" y="264668"/>
                </a:lnTo>
                <a:lnTo>
                  <a:pt x="245110" y="201472"/>
                </a:lnTo>
                <a:close/>
              </a:path>
              <a:path w="274320" h="326389">
                <a:moveTo>
                  <a:pt x="29463" y="0"/>
                </a:moveTo>
                <a:lnTo>
                  <a:pt x="0" y="24130"/>
                </a:lnTo>
                <a:lnTo>
                  <a:pt x="186367" y="249964"/>
                </a:lnTo>
                <a:lnTo>
                  <a:pt x="215718" y="225735"/>
                </a:lnTo>
                <a:lnTo>
                  <a:pt x="29463" y="0"/>
                </a:lnTo>
                <a:close/>
              </a:path>
            </a:pathLst>
          </a:custGeom>
          <a:solidFill>
            <a:srgbClr val="344B5E"/>
          </a:solidFill>
        </p:spPr>
        <p:txBody>
          <a:bodyPr wrap="square" lIns="0" tIns="0" rIns="0" bIns="0" rtlCol="0"/>
          <a:lstStyle/>
          <a:p>
            <a:endParaRPr/>
          </a:p>
        </p:txBody>
      </p:sp>
      <p:sp>
        <p:nvSpPr>
          <p:cNvPr id="33" name="object 33"/>
          <p:cNvSpPr/>
          <p:nvPr/>
        </p:nvSpPr>
        <p:spPr>
          <a:xfrm>
            <a:off x="3964686" y="4521708"/>
            <a:ext cx="237743" cy="237744"/>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3964686" y="4521709"/>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3" y="118871"/>
                </a:lnTo>
                <a:lnTo>
                  <a:pt x="228403" y="165145"/>
                </a:lnTo>
                <a:lnTo>
                  <a:pt x="202930" y="202930"/>
                </a:lnTo>
                <a:lnTo>
                  <a:pt x="165145" y="228403"/>
                </a:lnTo>
                <a:lnTo>
                  <a:pt x="118872" y="237743"/>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35" name="object 35"/>
          <p:cNvSpPr/>
          <p:nvPr/>
        </p:nvSpPr>
        <p:spPr>
          <a:xfrm>
            <a:off x="4306062" y="4942332"/>
            <a:ext cx="237743" cy="237744"/>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4306062" y="4942333"/>
            <a:ext cx="238125" cy="238125"/>
          </a:xfrm>
          <a:custGeom>
            <a:avLst/>
            <a:gdLst/>
            <a:ahLst/>
            <a:cxnLst/>
            <a:rect l="l" t="t" r="r" b="b"/>
            <a:pathLst>
              <a:path w="238125" h="238125">
                <a:moveTo>
                  <a:pt x="0" y="118872"/>
                </a:moveTo>
                <a:lnTo>
                  <a:pt x="9340" y="72603"/>
                </a:lnTo>
                <a:lnTo>
                  <a:pt x="34813" y="34818"/>
                </a:lnTo>
                <a:lnTo>
                  <a:pt x="72598" y="9342"/>
                </a:lnTo>
                <a:lnTo>
                  <a:pt x="118872" y="0"/>
                </a:lnTo>
                <a:lnTo>
                  <a:pt x="165145" y="9342"/>
                </a:lnTo>
                <a:lnTo>
                  <a:pt x="202930" y="34818"/>
                </a:lnTo>
                <a:lnTo>
                  <a:pt x="228403" y="72603"/>
                </a:lnTo>
                <a:lnTo>
                  <a:pt x="237743" y="118872"/>
                </a:lnTo>
                <a:lnTo>
                  <a:pt x="228403" y="165140"/>
                </a:lnTo>
                <a:lnTo>
                  <a:pt x="202930" y="202925"/>
                </a:lnTo>
                <a:lnTo>
                  <a:pt x="165145" y="228401"/>
                </a:lnTo>
                <a:lnTo>
                  <a:pt x="118872" y="237744"/>
                </a:lnTo>
                <a:lnTo>
                  <a:pt x="72598" y="228401"/>
                </a:lnTo>
                <a:lnTo>
                  <a:pt x="34813" y="202925"/>
                </a:lnTo>
                <a:lnTo>
                  <a:pt x="9340" y="165140"/>
                </a:lnTo>
                <a:lnTo>
                  <a:pt x="0" y="118872"/>
                </a:lnTo>
                <a:close/>
              </a:path>
            </a:pathLst>
          </a:custGeom>
          <a:ln w="25908">
            <a:solidFill>
              <a:srgbClr val="344B5E"/>
            </a:solidFill>
          </a:ln>
        </p:spPr>
        <p:txBody>
          <a:bodyPr wrap="square" lIns="0" tIns="0" rIns="0" bIns="0" rtlCol="0"/>
          <a:lstStyle/>
          <a:p>
            <a:endParaRPr/>
          </a:p>
        </p:txBody>
      </p:sp>
      <p:sp>
        <p:nvSpPr>
          <p:cNvPr id="37" name="object 37"/>
          <p:cNvSpPr/>
          <p:nvPr/>
        </p:nvSpPr>
        <p:spPr>
          <a:xfrm>
            <a:off x="3618738" y="4940808"/>
            <a:ext cx="237744" cy="237744"/>
          </a:xfrm>
          <a:prstGeom prst="rect">
            <a:avLst/>
          </a:prstGeom>
          <a:blipFill>
            <a:blip r:embed="rId12" cstate="print"/>
            <a:stretch>
              <a:fillRect/>
            </a:stretch>
          </a:blipFill>
        </p:spPr>
        <p:txBody>
          <a:bodyPr wrap="square" lIns="0" tIns="0" rIns="0" bIns="0" rtlCol="0"/>
          <a:lstStyle/>
          <a:p>
            <a:endParaRPr/>
          </a:p>
        </p:txBody>
      </p:sp>
      <p:sp>
        <p:nvSpPr>
          <p:cNvPr id="38" name="object 38"/>
          <p:cNvSpPr/>
          <p:nvPr/>
        </p:nvSpPr>
        <p:spPr>
          <a:xfrm>
            <a:off x="3618739" y="4940809"/>
            <a:ext cx="238125" cy="238125"/>
          </a:xfrm>
          <a:custGeom>
            <a:avLst/>
            <a:gdLst/>
            <a:ahLst/>
            <a:cxnLst/>
            <a:rect l="l" t="t" r="r" b="b"/>
            <a:pathLst>
              <a:path w="238125" h="238125">
                <a:moveTo>
                  <a:pt x="0" y="118871"/>
                </a:moveTo>
                <a:lnTo>
                  <a:pt x="9340" y="72603"/>
                </a:lnTo>
                <a:lnTo>
                  <a:pt x="34813" y="34818"/>
                </a:lnTo>
                <a:lnTo>
                  <a:pt x="72598" y="9342"/>
                </a:lnTo>
                <a:lnTo>
                  <a:pt x="118872" y="0"/>
                </a:lnTo>
                <a:lnTo>
                  <a:pt x="165145" y="9342"/>
                </a:lnTo>
                <a:lnTo>
                  <a:pt x="202930" y="34818"/>
                </a:lnTo>
                <a:lnTo>
                  <a:pt x="228403" y="72603"/>
                </a:lnTo>
                <a:lnTo>
                  <a:pt x="237744" y="118871"/>
                </a:lnTo>
                <a:lnTo>
                  <a:pt x="228403" y="165140"/>
                </a:lnTo>
                <a:lnTo>
                  <a:pt x="202930" y="202925"/>
                </a:lnTo>
                <a:lnTo>
                  <a:pt x="165145" y="228401"/>
                </a:lnTo>
                <a:lnTo>
                  <a:pt x="118872" y="237743"/>
                </a:lnTo>
                <a:lnTo>
                  <a:pt x="72598" y="228401"/>
                </a:lnTo>
                <a:lnTo>
                  <a:pt x="34813" y="202925"/>
                </a:lnTo>
                <a:lnTo>
                  <a:pt x="9340" y="165140"/>
                </a:lnTo>
                <a:lnTo>
                  <a:pt x="0" y="118871"/>
                </a:lnTo>
                <a:close/>
              </a:path>
            </a:pathLst>
          </a:custGeom>
          <a:ln w="25908">
            <a:solidFill>
              <a:srgbClr val="344B5E"/>
            </a:solidFill>
          </a:ln>
        </p:spPr>
        <p:txBody>
          <a:bodyPr wrap="square" lIns="0" tIns="0" rIns="0" bIns="0" rtlCol="0"/>
          <a:lstStyle/>
          <a:p>
            <a:endParaRPr/>
          </a:p>
        </p:txBody>
      </p:sp>
      <p:sp>
        <p:nvSpPr>
          <p:cNvPr id="39" name="object 39"/>
          <p:cNvSpPr/>
          <p:nvPr/>
        </p:nvSpPr>
        <p:spPr>
          <a:xfrm>
            <a:off x="3486151" y="4201795"/>
            <a:ext cx="272415" cy="327660"/>
          </a:xfrm>
          <a:custGeom>
            <a:avLst/>
            <a:gdLst/>
            <a:ahLst/>
            <a:cxnLst/>
            <a:rect l="l" t="t" r="r" b="b"/>
            <a:pathLst>
              <a:path w="272414" h="327660">
                <a:moveTo>
                  <a:pt x="28066" y="202818"/>
                </a:moveTo>
                <a:lnTo>
                  <a:pt x="0" y="327532"/>
                </a:lnTo>
                <a:lnTo>
                  <a:pt x="116586" y="275081"/>
                </a:lnTo>
                <a:lnTo>
                  <a:pt x="105229" y="265810"/>
                </a:lnTo>
                <a:lnTo>
                  <a:pt x="75057" y="265810"/>
                </a:lnTo>
                <a:lnTo>
                  <a:pt x="45465" y="241680"/>
                </a:lnTo>
                <a:lnTo>
                  <a:pt x="57547" y="226885"/>
                </a:lnTo>
                <a:lnTo>
                  <a:pt x="28066" y="202818"/>
                </a:lnTo>
                <a:close/>
              </a:path>
              <a:path w="272414" h="327660">
                <a:moveTo>
                  <a:pt x="57547" y="226885"/>
                </a:moveTo>
                <a:lnTo>
                  <a:pt x="45465" y="241680"/>
                </a:lnTo>
                <a:lnTo>
                  <a:pt x="75057" y="265810"/>
                </a:lnTo>
                <a:lnTo>
                  <a:pt x="87121" y="251028"/>
                </a:lnTo>
                <a:lnTo>
                  <a:pt x="57547" y="226885"/>
                </a:lnTo>
                <a:close/>
              </a:path>
              <a:path w="272414" h="327660">
                <a:moveTo>
                  <a:pt x="87121" y="251028"/>
                </a:moveTo>
                <a:lnTo>
                  <a:pt x="75057" y="265810"/>
                </a:lnTo>
                <a:lnTo>
                  <a:pt x="105229" y="265810"/>
                </a:lnTo>
                <a:lnTo>
                  <a:pt x="87121" y="251028"/>
                </a:lnTo>
                <a:close/>
              </a:path>
              <a:path w="272414" h="327660">
                <a:moveTo>
                  <a:pt x="242824" y="0"/>
                </a:moveTo>
                <a:lnTo>
                  <a:pt x="57547" y="226885"/>
                </a:lnTo>
                <a:lnTo>
                  <a:pt x="87121" y="251028"/>
                </a:lnTo>
                <a:lnTo>
                  <a:pt x="272288" y="24129"/>
                </a:lnTo>
                <a:lnTo>
                  <a:pt x="242824" y="0"/>
                </a:lnTo>
                <a:close/>
              </a:path>
            </a:pathLst>
          </a:custGeom>
          <a:solidFill>
            <a:srgbClr val="344B5E"/>
          </a:solidFill>
        </p:spPr>
        <p:txBody>
          <a:bodyPr wrap="square" lIns="0" tIns="0" rIns="0" bIns="0" rtlCol="0"/>
          <a:lstStyle/>
          <a:p>
            <a:endParaRPr/>
          </a:p>
        </p:txBody>
      </p:sp>
      <p:sp>
        <p:nvSpPr>
          <p:cNvPr id="40" name="object 40"/>
          <p:cNvSpPr/>
          <p:nvPr/>
        </p:nvSpPr>
        <p:spPr>
          <a:xfrm>
            <a:off x="3728973" y="4201795"/>
            <a:ext cx="274320" cy="327660"/>
          </a:xfrm>
          <a:custGeom>
            <a:avLst/>
            <a:gdLst/>
            <a:ahLst/>
            <a:cxnLst/>
            <a:rect l="l" t="t" r="r" b="b"/>
            <a:pathLst>
              <a:path w="274320" h="327660">
                <a:moveTo>
                  <a:pt x="186524" y="251322"/>
                </a:moveTo>
                <a:lnTo>
                  <a:pt x="157099" y="275462"/>
                </a:lnTo>
                <a:lnTo>
                  <a:pt x="273812" y="327532"/>
                </a:lnTo>
                <a:lnTo>
                  <a:pt x="259839" y="266064"/>
                </a:lnTo>
                <a:lnTo>
                  <a:pt x="198627" y="266064"/>
                </a:lnTo>
                <a:lnTo>
                  <a:pt x="186524" y="251322"/>
                </a:lnTo>
                <a:close/>
              </a:path>
              <a:path w="274320" h="327660">
                <a:moveTo>
                  <a:pt x="216026" y="227119"/>
                </a:moveTo>
                <a:lnTo>
                  <a:pt x="186524" y="251322"/>
                </a:lnTo>
                <a:lnTo>
                  <a:pt x="198627" y="266064"/>
                </a:lnTo>
                <a:lnTo>
                  <a:pt x="228091" y="241807"/>
                </a:lnTo>
                <a:lnTo>
                  <a:pt x="216026" y="227119"/>
                </a:lnTo>
                <a:close/>
              </a:path>
              <a:path w="274320" h="327660">
                <a:moveTo>
                  <a:pt x="245490" y="202945"/>
                </a:moveTo>
                <a:lnTo>
                  <a:pt x="216026" y="227119"/>
                </a:lnTo>
                <a:lnTo>
                  <a:pt x="228091" y="241807"/>
                </a:lnTo>
                <a:lnTo>
                  <a:pt x="198627" y="266064"/>
                </a:lnTo>
                <a:lnTo>
                  <a:pt x="259839" y="266064"/>
                </a:lnTo>
                <a:lnTo>
                  <a:pt x="245490" y="202945"/>
                </a:lnTo>
                <a:close/>
              </a:path>
              <a:path w="274320" h="327660">
                <a:moveTo>
                  <a:pt x="29463" y="0"/>
                </a:moveTo>
                <a:lnTo>
                  <a:pt x="0" y="24129"/>
                </a:lnTo>
                <a:lnTo>
                  <a:pt x="186524" y="251322"/>
                </a:lnTo>
                <a:lnTo>
                  <a:pt x="216026" y="227119"/>
                </a:lnTo>
                <a:lnTo>
                  <a:pt x="29463" y="0"/>
                </a:lnTo>
                <a:close/>
              </a:path>
            </a:pathLst>
          </a:custGeom>
          <a:solidFill>
            <a:srgbClr val="344B5E"/>
          </a:solidFill>
        </p:spPr>
        <p:txBody>
          <a:bodyPr wrap="square" lIns="0" tIns="0" rIns="0" bIns="0" rtlCol="0"/>
          <a:lstStyle/>
          <a:p>
            <a:endParaRPr/>
          </a:p>
        </p:txBody>
      </p:sp>
      <p:sp>
        <p:nvSpPr>
          <p:cNvPr id="41" name="object 41"/>
          <p:cNvSpPr/>
          <p:nvPr/>
        </p:nvSpPr>
        <p:spPr>
          <a:xfrm>
            <a:off x="3624835" y="4096511"/>
            <a:ext cx="237743" cy="237744"/>
          </a:xfrm>
          <a:prstGeom prst="rect">
            <a:avLst/>
          </a:prstGeom>
          <a:blipFill>
            <a:blip r:embed="rId10" cstate="print"/>
            <a:stretch>
              <a:fillRect/>
            </a:stretch>
          </a:blipFill>
        </p:spPr>
        <p:txBody>
          <a:bodyPr wrap="square" lIns="0" tIns="0" rIns="0" bIns="0" rtlCol="0"/>
          <a:lstStyle/>
          <a:p>
            <a:endParaRPr/>
          </a:p>
        </p:txBody>
      </p:sp>
      <p:sp>
        <p:nvSpPr>
          <p:cNvPr id="42" name="object 42"/>
          <p:cNvSpPr/>
          <p:nvPr/>
        </p:nvSpPr>
        <p:spPr>
          <a:xfrm>
            <a:off x="3624835" y="4096512"/>
            <a:ext cx="238125" cy="238125"/>
          </a:xfrm>
          <a:custGeom>
            <a:avLst/>
            <a:gdLst/>
            <a:ahLst/>
            <a:cxnLst/>
            <a:rect l="l" t="t" r="r" b="b"/>
            <a:pathLst>
              <a:path w="238125" h="238125">
                <a:moveTo>
                  <a:pt x="0" y="118871"/>
                </a:moveTo>
                <a:lnTo>
                  <a:pt x="9340" y="72598"/>
                </a:lnTo>
                <a:lnTo>
                  <a:pt x="34813" y="34813"/>
                </a:lnTo>
                <a:lnTo>
                  <a:pt x="72598" y="9340"/>
                </a:lnTo>
                <a:lnTo>
                  <a:pt x="118871" y="0"/>
                </a:lnTo>
                <a:lnTo>
                  <a:pt x="165145" y="9340"/>
                </a:lnTo>
                <a:lnTo>
                  <a:pt x="202930" y="34813"/>
                </a:lnTo>
                <a:lnTo>
                  <a:pt x="228403" y="72598"/>
                </a:lnTo>
                <a:lnTo>
                  <a:pt x="237743" y="118871"/>
                </a:lnTo>
                <a:lnTo>
                  <a:pt x="228403" y="165145"/>
                </a:lnTo>
                <a:lnTo>
                  <a:pt x="202930" y="202930"/>
                </a:lnTo>
                <a:lnTo>
                  <a:pt x="165145" y="228403"/>
                </a:lnTo>
                <a:lnTo>
                  <a:pt x="118871"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45" name="标题 44">
            <a:extLst>
              <a:ext uri="{FF2B5EF4-FFF2-40B4-BE49-F238E27FC236}">
                <a16:creationId xmlns:a16="http://schemas.microsoft.com/office/drawing/2014/main" id="{F6769515-A166-40BD-9ED2-8DA5B5827E1D}"/>
              </a:ext>
            </a:extLst>
          </p:cNvPr>
          <p:cNvSpPr>
            <a:spLocks noGrp="1"/>
          </p:cNvSpPr>
          <p:nvPr>
            <p:ph type="title"/>
          </p:nvPr>
        </p:nvSpPr>
        <p:spPr>
          <a:xfrm>
            <a:off x="457200" y="44624"/>
            <a:ext cx="8229600" cy="1143000"/>
          </a:xfrm>
        </p:spPr>
        <p:txBody>
          <a:bodyPr/>
          <a:lstStyle/>
          <a:p>
            <a:r>
              <a:rPr lang="zh-CN" altLang="en-US" dirty="0"/>
              <a:t>特征重要度的计算</a:t>
            </a:r>
          </a:p>
        </p:txBody>
      </p:sp>
    </p:spTree>
    <p:extLst>
      <p:ext uri="{BB962C8B-B14F-4D97-AF65-F5344CB8AC3E}">
        <p14:creationId xmlns:p14="http://schemas.microsoft.com/office/powerpoint/2010/main" val="404242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0364" y="1268760"/>
            <a:ext cx="8363271" cy="5126019"/>
          </a:xfrm>
          <a:prstGeom prst="rect">
            <a:avLst/>
          </a:prstGeom>
        </p:spPr>
        <p:txBody>
          <a:bodyPr vert="horz" wrap="square" lIns="0" tIns="12700" rIns="0" bIns="0" rtlCol="0">
            <a:spAutoFit/>
          </a:bodyPr>
          <a:lstStyle/>
          <a:p>
            <a:pPr marL="299085" marR="137795" indent="-286385">
              <a:lnSpc>
                <a:spcPct val="150000"/>
              </a:lnSpc>
              <a:spcBef>
                <a:spcPts val="100"/>
              </a:spcBef>
              <a:buFont typeface="Wingdings"/>
              <a:buChar char=""/>
              <a:tabLst>
                <a:tab pos="299085" algn="l"/>
                <a:tab pos="299720" algn="l"/>
              </a:tabLst>
            </a:pPr>
            <a:r>
              <a:rPr lang="en-US" altLang="zh-CN" sz="2800" spc="-15" dirty="0">
                <a:latin typeface="Trebuchet MS"/>
                <a:cs typeface="Trebuchet MS"/>
              </a:rPr>
              <a:t>RF</a:t>
            </a:r>
            <a:r>
              <a:rPr lang="zh-CN" altLang="en-US" sz="2800" spc="-15" dirty="0">
                <a:latin typeface="Trebuchet MS"/>
                <a:cs typeface="Trebuchet MS"/>
              </a:rPr>
              <a:t>：袋外数据排列检验。具体是打乱袋外数据中的特征项（加入噪声），打乱前后误差（</a:t>
            </a:r>
            <a:r>
              <a:rPr lang="en-US" altLang="zh-CN" sz="2800" spc="-15" dirty="0" err="1">
                <a:latin typeface="Trebuchet MS"/>
                <a:cs typeface="Trebuchet MS"/>
              </a:rPr>
              <a:t>oob</a:t>
            </a:r>
            <a:r>
              <a:rPr lang="en-US" altLang="zh-CN" sz="2800" spc="-15" dirty="0">
                <a:latin typeface="Trebuchet MS"/>
                <a:cs typeface="Trebuchet MS"/>
              </a:rPr>
              <a:t> error</a:t>
            </a:r>
            <a:r>
              <a:rPr lang="zh-CN" altLang="en-US" sz="2800" spc="-15" dirty="0">
                <a:latin typeface="Trebuchet MS"/>
                <a:cs typeface="Trebuchet MS"/>
              </a:rPr>
              <a:t>）变化的绝对值，反映了该特征的重要性。</a:t>
            </a:r>
          </a:p>
          <a:p>
            <a:pPr marL="299085" marR="137795" indent="-286385">
              <a:lnSpc>
                <a:spcPct val="150000"/>
              </a:lnSpc>
              <a:spcBef>
                <a:spcPts val="100"/>
              </a:spcBef>
              <a:buFont typeface="Wingdings"/>
              <a:buChar char=""/>
              <a:tabLst>
                <a:tab pos="299085" algn="l"/>
                <a:tab pos="299720" algn="l"/>
              </a:tabLst>
            </a:pPr>
            <a:r>
              <a:rPr lang="en-US" altLang="zh-CN" sz="2800" spc="-15" dirty="0">
                <a:latin typeface="Trebuchet MS"/>
                <a:cs typeface="Trebuchet MS"/>
              </a:rPr>
              <a:t>GBDT</a:t>
            </a:r>
            <a:r>
              <a:rPr lang="zh-CN" altLang="en-US" sz="2800" spc="-15" dirty="0">
                <a:latin typeface="Trebuchet MS"/>
                <a:cs typeface="Trebuchet MS"/>
              </a:rPr>
              <a:t>：特征的全局重要性，是所有树中该特征重要性的均值，而单棵树中特征重要性等于使用该特征分裂导致的基尼不纯度（回归是</a:t>
            </a:r>
            <a:r>
              <a:rPr lang="en-US" altLang="zh-CN" sz="2800" spc="-15" dirty="0">
                <a:latin typeface="Trebuchet MS"/>
                <a:cs typeface="Trebuchet MS"/>
              </a:rPr>
              <a:t>MSE</a:t>
            </a:r>
            <a:r>
              <a:rPr lang="zh-CN" altLang="en-US" sz="2800" spc="-15" dirty="0">
                <a:latin typeface="Trebuchet MS"/>
                <a:cs typeface="Trebuchet MS"/>
              </a:rPr>
              <a:t>）减少之和。</a:t>
            </a:r>
            <a:endParaRPr lang="en-US" altLang="zh-CN" sz="2800" spc="-15" dirty="0">
              <a:latin typeface="Trebuchet MS"/>
              <a:cs typeface="Trebuchet MS"/>
            </a:endParaRPr>
          </a:p>
          <a:p>
            <a:pPr marL="299085" marR="137795" indent="-286385">
              <a:lnSpc>
                <a:spcPct val="150000"/>
              </a:lnSpc>
              <a:spcBef>
                <a:spcPts val="100"/>
              </a:spcBef>
              <a:buFont typeface="Wingdings"/>
              <a:buChar char=""/>
              <a:tabLst>
                <a:tab pos="299085" algn="l"/>
                <a:tab pos="299720" algn="l"/>
              </a:tabLst>
            </a:pPr>
            <a:r>
              <a:rPr lang="en-US" altLang="zh-CN" sz="2800" spc="-15" dirty="0">
                <a:latin typeface="Trebuchet MS"/>
                <a:cs typeface="Trebuchet MS"/>
              </a:rPr>
              <a:t>XGB</a:t>
            </a:r>
            <a:r>
              <a:rPr lang="zh-CN" altLang="en-US" sz="2800" spc="-15" dirty="0">
                <a:latin typeface="Trebuchet MS"/>
                <a:cs typeface="Trebuchet MS"/>
              </a:rPr>
              <a:t>：根据特征被选中为分裂节点的次数之和来判断特征重要性。</a:t>
            </a:r>
          </a:p>
        </p:txBody>
      </p:sp>
      <p:sp>
        <p:nvSpPr>
          <p:cNvPr id="45" name="标题 44">
            <a:extLst>
              <a:ext uri="{FF2B5EF4-FFF2-40B4-BE49-F238E27FC236}">
                <a16:creationId xmlns:a16="http://schemas.microsoft.com/office/drawing/2014/main" id="{F6769515-A166-40BD-9ED2-8DA5B5827E1D}"/>
              </a:ext>
            </a:extLst>
          </p:cNvPr>
          <p:cNvSpPr>
            <a:spLocks noGrp="1"/>
          </p:cNvSpPr>
          <p:nvPr>
            <p:ph type="title"/>
          </p:nvPr>
        </p:nvSpPr>
        <p:spPr>
          <a:xfrm>
            <a:off x="457200" y="-10503"/>
            <a:ext cx="8229600" cy="1143000"/>
          </a:xfrm>
        </p:spPr>
        <p:txBody>
          <a:bodyPr/>
          <a:lstStyle/>
          <a:p>
            <a:r>
              <a:rPr lang="zh-CN" altLang="en-US" dirty="0"/>
              <a:t>特征重要度的计算</a:t>
            </a:r>
          </a:p>
        </p:txBody>
      </p:sp>
    </p:spTree>
    <p:extLst>
      <p:ext uri="{BB962C8B-B14F-4D97-AF65-F5344CB8AC3E}">
        <p14:creationId xmlns:p14="http://schemas.microsoft.com/office/powerpoint/2010/main" val="139972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67200" y="1802026"/>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322602" y="1768302"/>
            <a:ext cx="3944598" cy="3315267"/>
          </a:xfrm>
          <a:prstGeom prst="rect">
            <a:avLst/>
          </a:prstGeom>
        </p:spPr>
        <p:txBody>
          <a:bodyPr vert="horz" wrap="square" lIns="0" tIns="12700" rIns="0" bIns="0" rtlCol="0">
            <a:spAutoFit/>
          </a:bodyPr>
          <a:lstStyle/>
          <a:p>
            <a:pPr marL="299085" marR="478790" indent="-286385">
              <a:lnSpc>
                <a:spcPct val="150000"/>
              </a:lnSpc>
              <a:spcBef>
                <a:spcPts val="100"/>
              </a:spcBef>
              <a:buFont typeface="Wingdings"/>
              <a:buChar char=""/>
              <a:tabLst>
                <a:tab pos="299085" algn="l"/>
                <a:tab pos="299720" algn="l"/>
              </a:tabLst>
            </a:pPr>
            <a:r>
              <a:rPr lang="en-US" sz="2800" b="1" dirty="0">
                <a:latin typeface="Trebuchet MS"/>
                <a:cs typeface="Trebuchet MS"/>
              </a:rPr>
              <a:t>B</a:t>
            </a:r>
            <a:r>
              <a:rPr sz="2800" b="1" dirty="0">
                <a:latin typeface="Trebuchet MS"/>
                <a:cs typeface="Trebuchet MS"/>
              </a:rPr>
              <a:t>agging</a:t>
            </a:r>
            <a:r>
              <a:rPr lang="zh-CN" altLang="en-US" sz="2800" b="1" dirty="0">
                <a:latin typeface="Trebuchet MS"/>
                <a:cs typeface="Trebuchet MS"/>
              </a:rPr>
              <a:t>模型的性能随着树的数目增大而改进</a:t>
            </a:r>
            <a:endParaRPr sz="28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800" b="1" dirty="0">
                <a:latin typeface="Trebuchet MS"/>
                <a:cs typeface="Trebuchet MS"/>
              </a:rPr>
              <a:t>一般在大约</a:t>
            </a:r>
            <a:r>
              <a:rPr lang="en-US" altLang="zh-CN" sz="2800" b="1" dirty="0">
                <a:latin typeface="Trebuchet MS"/>
                <a:cs typeface="Trebuchet MS"/>
              </a:rPr>
              <a:t>50</a:t>
            </a:r>
            <a:r>
              <a:rPr lang="zh-CN" altLang="en-US" sz="2800" b="1" dirty="0">
                <a:latin typeface="Trebuchet MS"/>
                <a:cs typeface="Trebuchet MS"/>
              </a:rPr>
              <a:t>棵树时获得最大的改进</a:t>
            </a:r>
            <a:endParaRPr sz="2800" dirty="0">
              <a:latin typeface="Trebuchet MS"/>
              <a:cs typeface="Trebuchet MS"/>
            </a:endParaRPr>
          </a:p>
        </p:txBody>
      </p:sp>
      <p:sp>
        <p:nvSpPr>
          <p:cNvPr id="5" name="object 5"/>
          <p:cNvSpPr/>
          <p:nvPr/>
        </p:nvSpPr>
        <p:spPr>
          <a:xfrm>
            <a:off x="5903214" y="3844946"/>
            <a:ext cx="2503170" cy="0"/>
          </a:xfrm>
          <a:custGeom>
            <a:avLst/>
            <a:gdLst/>
            <a:ahLst/>
            <a:cxnLst/>
            <a:rect l="l" t="t" r="r" b="b"/>
            <a:pathLst>
              <a:path w="2503170">
                <a:moveTo>
                  <a:pt x="0" y="0"/>
                </a:moveTo>
                <a:lnTo>
                  <a:pt x="2502789" y="0"/>
                </a:lnTo>
              </a:path>
            </a:pathLst>
          </a:custGeom>
          <a:ln w="25908">
            <a:solidFill>
              <a:srgbClr val="344B5E"/>
            </a:solidFill>
          </a:ln>
        </p:spPr>
        <p:txBody>
          <a:bodyPr wrap="square" lIns="0" tIns="0" rIns="0" bIns="0" rtlCol="0"/>
          <a:lstStyle/>
          <a:p>
            <a:endParaRPr/>
          </a:p>
        </p:txBody>
      </p:sp>
      <p:sp>
        <p:nvSpPr>
          <p:cNvPr id="6" name="object 6"/>
          <p:cNvSpPr/>
          <p:nvPr/>
        </p:nvSpPr>
        <p:spPr>
          <a:xfrm>
            <a:off x="4914901" y="2116732"/>
            <a:ext cx="78105" cy="2148205"/>
          </a:xfrm>
          <a:custGeom>
            <a:avLst/>
            <a:gdLst/>
            <a:ahLst/>
            <a:cxnLst/>
            <a:rect l="l" t="t" r="r" b="b"/>
            <a:pathLst>
              <a:path w="78104" h="2148204">
                <a:moveTo>
                  <a:pt x="51815" y="64769"/>
                </a:moveTo>
                <a:lnTo>
                  <a:pt x="25908" y="64769"/>
                </a:lnTo>
                <a:lnTo>
                  <a:pt x="25908" y="2147697"/>
                </a:lnTo>
                <a:lnTo>
                  <a:pt x="51815" y="2147697"/>
                </a:lnTo>
                <a:lnTo>
                  <a:pt x="51815" y="64769"/>
                </a:lnTo>
                <a:close/>
              </a:path>
              <a:path w="78104" h="2148204">
                <a:moveTo>
                  <a:pt x="38862" y="0"/>
                </a:moveTo>
                <a:lnTo>
                  <a:pt x="0" y="77724"/>
                </a:lnTo>
                <a:lnTo>
                  <a:pt x="25908" y="77724"/>
                </a:lnTo>
                <a:lnTo>
                  <a:pt x="25908" y="64769"/>
                </a:lnTo>
                <a:lnTo>
                  <a:pt x="71247" y="64769"/>
                </a:lnTo>
                <a:lnTo>
                  <a:pt x="38862" y="0"/>
                </a:lnTo>
                <a:close/>
              </a:path>
              <a:path w="78104" h="21482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4953761" y="4225186"/>
            <a:ext cx="3765550" cy="78105"/>
          </a:xfrm>
          <a:custGeom>
            <a:avLst/>
            <a:gdLst/>
            <a:ahLst/>
            <a:cxnLst/>
            <a:rect l="l" t="t" r="r" b="b"/>
            <a:pathLst>
              <a:path w="3765550" h="78104">
                <a:moveTo>
                  <a:pt x="3687698" y="0"/>
                </a:moveTo>
                <a:lnTo>
                  <a:pt x="3687698" y="77724"/>
                </a:lnTo>
                <a:lnTo>
                  <a:pt x="3739515" y="51816"/>
                </a:lnTo>
                <a:lnTo>
                  <a:pt x="3700653" y="51816"/>
                </a:lnTo>
                <a:lnTo>
                  <a:pt x="3700653" y="25908"/>
                </a:lnTo>
                <a:lnTo>
                  <a:pt x="3739515" y="25908"/>
                </a:lnTo>
                <a:lnTo>
                  <a:pt x="3687698" y="0"/>
                </a:lnTo>
                <a:close/>
              </a:path>
              <a:path w="3765550" h="78104">
                <a:moveTo>
                  <a:pt x="3687698" y="25908"/>
                </a:moveTo>
                <a:lnTo>
                  <a:pt x="0" y="25908"/>
                </a:lnTo>
                <a:lnTo>
                  <a:pt x="0" y="51816"/>
                </a:lnTo>
                <a:lnTo>
                  <a:pt x="3687698" y="51816"/>
                </a:lnTo>
                <a:lnTo>
                  <a:pt x="3687698" y="25908"/>
                </a:lnTo>
                <a:close/>
              </a:path>
              <a:path w="3765550" h="78104">
                <a:moveTo>
                  <a:pt x="3739515" y="25908"/>
                </a:moveTo>
                <a:lnTo>
                  <a:pt x="3700653" y="25908"/>
                </a:lnTo>
                <a:lnTo>
                  <a:pt x="3700653" y="51816"/>
                </a:lnTo>
                <a:lnTo>
                  <a:pt x="3739515" y="51816"/>
                </a:lnTo>
                <a:lnTo>
                  <a:pt x="3765422" y="38862"/>
                </a:lnTo>
                <a:lnTo>
                  <a:pt x="3739515" y="25908"/>
                </a:lnTo>
                <a:close/>
              </a:path>
            </a:pathLst>
          </a:custGeom>
          <a:solidFill>
            <a:srgbClr val="344B5E"/>
          </a:solidFill>
        </p:spPr>
        <p:txBody>
          <a:bodyPr wrap="square" lIns="0" tIns="0" rIns="0" bIns="0" rtlCol="0"/>
          <a:lstStyle/>
          <a:p>
            <a:endParaRPr/>
          </a:p>
        </p:txBody>
      </p:sp>
      <p:sp>
        <p:nvSpPr>
          <p:cNvPr id="8" name="object 8"/>
          <p:cNvSpPr/>
          <p:nvPr/>
        </p:nvSpPr>
        <p:spPr>
          <a:xfrm>
            <a:off x="5177791" y="2548022"/>
            <a:ext cx="635635" cy="1257300"/>
          </a:xfrm>
          <a:custGeom>
            <a:avLst/>
            <a:gdLst/>
            <a:ahLst/>
            <a:cxnLst/>
            <a:rect l="l" t="t" r="r" b="b"/>
            <a:pathLst>
              <a:path w="635635" h="1257300">
                <a:moveTo>
                  <a:pt x="0" y="0"/>
                </a:moveTo>
                <a:lnTo>
                  <a:pt x="972" y="62913"/>
                </a:lnTo>
                <a:lnTo>
                  <a:pt x="2046" y="128661"/>
                </a:lnTo>
                <a:lnTo>
                  <a:pt x="3195" y="196163"/>
                </a:lnTo>
                <a:lnTo>
                  <a:pt x="4395" y="264341"/>
                </a:lnTo>
                <a:lnTo>
                  <a:pt x="5620" y="332119"/>
                </a:lnTo>
                <a:lnTo>
                  <a:pt x="6847" y="398416"/>
                </a:lnTo>
                <a:lnTo>
                  <a:pt x="8051" y="462155"/>
                </a:lnTo>
                <a:lnTo>
                  <a:pt x="9205" y="522257"/>
                </a:lnTo>
                <a:lnTo>
                  <a:pt x="10287" y="577644"/>
                </a:lnTo>
                <a:lnTo>
                  <a:pt x="11270" y="627238"/>
                </a:lnTo>
                <a:lnTo>
                  <a:pt x="12130" y="669961"/>
                </a:lnTo>
                <a:lnTo>
                  <a:pt x="13381" y="730478"/>
                </a:lnTo>
                <a:lnTo>
                  <a:pt x="15990" y="762394"/>
                </a:lnTo>
                <a:lnTo>
                  <a:pt x="20732" y="793353"/>
                </a:lnTo>
                <a:lnTo>
                  <a:pt x="25523" y="826383"/>
                </a:lnTo>
                <a:lnTo>
                  <a:pt x="27812" y="844423"/>
                </a:lnTo>
                <a:lnTo>
                  <a:pt x="30017" y="870913"/>
                </a:lnTo>
                <a:lnTo>
                  <a:pt x="35376" y="928327"/>
                </a:lnTo>
                <a:lnTo>
                  <a:pt x="42386" y="1000537"/>
                </a:lnTo>
                <a:lnTo>
                  <a:pt x="49544" y="1071414"/>
                </a:lnTo>
                <a:lnTo>
                  <a:pt x="55347" y="1124828"/>
                </a:lnTo>
                <a:lnTo>
                  <a:pt x="68788" y="1158690"/>
                </a:lnTo>
                <a:lnTo>
                  <a:pt x="90916" y="1191625"/>
                </a:lnTo>
                <a:lnTo>
                  <a:pt x="112924" y="1224535"/>
                </a:lnTo>
                <a:lnTo>
                  <a:pt x="123062" y="1238504"/>
                </a:lnTo>
                <a:lnTo>
                  <a:pt x="153233" y="1238273"/>
                </a:lnTo>
                <a:lnTo>
                  <a:pt x="219360" y="1239996"/>
                </a:lnTo>
                <a:lnTo>
                  <a:pt x="285440" y="1242147"/>
                </a:lnTo>
                <a:lnTo>
                  <a:pt x="315468" y="1243203"/>
                </a:lnTo>
                <a:lnTo>
                  <a:pt x="331545" y="1242289"/>
                </a:lnTo>
                <a:lnTo>
                  <a:pt x="374452" y="1243725"/>
                </a:lnTo>
                <a:lnTo>
                  <a:pt x="435244" y="1246727"/>
                </a:lnTo>
                <a:lnTo>
                  <a:pt x="504980" y="1250512"/>
                </a:lnTo>
                <a:lnTo>
                  <a:pt x="574715" y="1254297"/>
                </a:lnTo>
                <a:lnTo>
                  <a:pt x="635508" y="1257300"/>
                </a:lnTo>
              </a:path>
            </a:pathLst>
          </a:custGeom>
          <a:ln w="25908">
            <a:solidFill>
              <a:srgbClr val="344B5E"/>
            </a:solidFill>
          </a:ln>
        </p:spPr>
        <p:txBody>
          <a:bodyPr wrap="square" lIns="0" tIns="0" rIns="0" bIns="0" rtlCol="0"/>
          <a:lstStyle/>
          <a:p>
            <a:endParaRPr/>
          </a:p>
        </p:txBody>
      </p:sp>
      <p:sp>
        <p:nvSpPr>
          <p:cNvPr id="9" name="object 9"/>
          <p:cNvSpPr/>
          <p:nvPr/>
        </p:nvSpPr>
        <p:spPr>
          <a:xfrm>
            <a:off x="5137403" y="2538117"/>
            <a:ext cx="149352" cy="14935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151120" y="3242206"/>
            <a:ext cx="163068" cy="24993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207508" y="3655210"/>
            <a:ext cx="216408" cy="23926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495544" y="3757318"/>
            <a:ext cx="149352" cy="149351"/>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759196" y="3769510"/>
            <a:ext cx="149352" cy="149351"/>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4535807" y="2206502"/>
            <a:ext cx="215444" cy="1988820"/>
          </a:xfrm>
          <a:prstGeom prst="rect">
            <a:avLst/>
          </a:prstGeom>
        </p:spPr>
        <p:txBody>
          <a:bodyPr vert="vert270" wrap="square" lIns="0" tIns="12065" rIns="0" bIns="0" rtlCol="0">
            <a:spAutoFit/>
          </a:bodyPr>
          <a:lstStyle/>
          <a:p>
            <a:pPr marL="12700">
              <a:spcBef>
                <a:spcPts val="95"/>
              </a:spcBef>
            </a:pPr>
            <a:r>
              <a:rPr sz="1400" b="1" spc="85" dirty="0">
                <a:solidFill>
                  <a:srgbClr val="344B5E"/>
                </a:solidFill>
                <a:latin typeface="Trebuchet MS"/>
                <a:cs typeface="Trebuchet MS"/>
              </a:rPr>
              <a:t>RMSE</a:t>
            </a:r>
            <a:r>
              <a:rPr sz="1400" b="1" spc="-180" dirty="0">
                <a:solidFill>
                  <a:srgbClr val="344B5E"/>
                </a:solidFill>
                <a:latin typeface="Trebuchet MS"/>
                <a:cs typeface="Trebuchet MS"/>
              </a:rPr>
              <a:t> </a:t>
            </a:r>
            <a:r>
              <a:rPr sz="1400" b="1" spc="10" dirty="0">
                <a:solidFill>
                  <a:srgbClr val="344B5E"/>
                </a:solidFill>
                <a:latin typeface="Trebuchet MS"/>
                <a:cs typeface="Trebuchet MS"/>
              </a:rPr>
              <a:t>(Cross-Validated)</a:t>
            </a:r>
            <a:endParaRPr sz="1400">
              <a:latin typeface="Trebuchet MS"/>
              <a:cs typeface="Trebuchet MS"/>
            </a:endParaRPr>
          </a:p>
        </p:txBody>
      </p:sp>
      <p:sp>
        <p:nvSpPr>
          <p:cNvPr id="15" name="object 15"/>
          <p:cNvSpPr txBox="1"/>
          <p:nvPr/>
        </p:nvSpPr>
        <p:spPr>
          <a:xfrm>
            <a:off x="5078730" y="4287161"/>
            <a:ext cx="131445"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6" name="object 16"/>
          <p:cNvSpPr txBox="1"/>
          <p:nvPr/>
        </p:nvSpPr>
        <p:spPr>
          <a:xfrm>
            <a:off x="5608447" y="4174081"/>
            <a:ext cx="2969895" cy="680085"/>
          </a:xfrm>
          <a:prstGeom prst="rect">
            <a:avLst/>
          </a:prstGeom>
        </p:spPr>
        <p:txBody>
          <a:bodyPr vert="horz" wrap="square" lIns="0" tIns="126365" rIns="0" bIns="0" rtlCol="0">
            <a:spAutoFit/>
          </a:bodyPr>
          <a:lstStyle/>
          <a:p>
            <a:pPr marL="12700">
              <a:spcBef>
                <a:spcPts val="995"/>
              </a:spcBef>
              <a:tabLst>
                <a:tab pos="667385" algn="l"/>
                <a:tab pos="1318260" algn="l"/>
                <a:tab pos="1975485" algn="l"/>
                <a:tab pos="2636520" algn="l"/>
              </a:tabLst>
            </a:pPr>
            <a:r>
              <a:rPr sz="1400" spc="60" dirty="0">
                <a:solidFill>
                  <a:srgbClr val="344B5E"/>
                </a:solidFill>
                <a:latin typeface="Arial"/>
                <a:cs typeface="Arial"/>
              </a:rPr>
              <a:t>10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30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40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500</a:t>
            </a:r>
            <a:endParaRPr sz="1400">
              <a:latin typeface="Arial"/>
              <a:cs typeface="Arial"/>
            </a:endParaRPr>
          </a:p>
          <a:p>
            <a:pPr marL="187960">
              <a:spcBef>
                <a:spcPts val="895"/>
              </a:spcBef>
            </a:pPr>
            <a:r>
              <a:rPr sz="1400" b="1" spc="20" dirty="0">
                <a:solidFill>
                  <a:srgbClr val="344B5E"/>
                </a:solidFill>
                <a:latin typeface="Trebuchet MS"/>
                <a:cs typeface="Trebuchet MS"/>
              </a:rPr>
              <a:t>Number</a:t>
            </a:r>
            <a:r>
              <a:rPr sz="1400" b="1" spc="-135" dirty="0">
                <a:solidFill>
                  <a:srgbClr val="344B5E"/>
                </a:solidFill>
                <a:latin typeface="Trebuchet MS"/>
                <a:cs typeface="Trebuchet MS"/>
              </a:rPr>
              <a:t> </a:t>
            </a:r>
            <a:r>
              <a:rPr sz="1400" b="1" spc="15" dirty="0">
                <a:solidFill>
                  <a:srgbClr val="344B5E"/>
                </a:solidFill>
                <a:latin typeface="Trebuchet MS"/>
                <a:cs typeface="Trebuchet MS"/>
              </a:rPr>
              <a:t>of</a:t>
            </a:r>
            <a:r>
              <a:rPr sz="1400" b="1" spc="-85" dirty="0">
                <a:solidFill>
                  <a:srgbClr val="344B5E"/>
                </a:solidFill>
                <a:latin typeface="Trebuchet MS"/>
                <a:cs typeface="Trebuchet MS"/>
              </a:rPr>
              <a:t> </a:t>
            </a:r>
            <a:r>
              <a:rPr sz="1400" b="1" spc="40" dirty="0">
                <a:solidFill>
                  <a:srgbClr val="344B5E"/>
                </a:solidFill>
                <a:latin typeface="Trebuchet MS"/>
                <a:cs typeface="Trebuchet MS"/>
              </a:rPr>
              <a:t>Bagged</a:t>
            </a:r>
            <a:r>
              <a:rPr sz="1400" b="1" spc="-100" dirty="0">
                <a:solidFill>
                  <a:srgbClr val="344B5E"/>
                </a:solidFill>
                <a:latin typeface="Trebuchet MS"/>
                <a:cs typeface="Trebuchet MS"/>
              </a:rPr>
              <a:t> </a:t>
            </a:r>
            <a:r>
              <a:rPr sz="1400" b="1" spc="-5" dirty="0">
                <a:solidFill>
                  <a:srgbClr val="344B5E"/>
                </a:solidFill>
                <a:latin typeface="Trebuchet MS"/>
                <a:cs typeface="Trebuchet MS"/>
              </a:rPr>
              <a:t>Trees</a:t>
            </a:r>
            <a:endParaRPr sz="1400">
              <a:latin typeface="Trebuchet MS"/>
              <a:cs typeface="Trebuchet MS"/>
            </a:endParaRPr>
          </a:p>
        </p:txBody>
      </p:sp>
      <p:sp>
        <p:nvSpPr>
          <p:cNvPr id="17" name="object 17"/>
          <p:cNvSpPr/>
          <p:nvPr/>
        </p:nvSpPr>
        <p:spPr>
          <a:xfrm>
            <a:off x="6364224" y="3769510"/>
            <a:ext cx="149351" cy="14935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027164" y="3769510"/>
            <a:ext cx="149352" cy="149351"/>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7734301" y="3769510"/>
            <a:ext cx="149351" cy="149351"/>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8398764" y="3769510"/>
            <a:ext cx="149352" cy="149351"/>
          </a:xfrm>
          <a:prstGeom prst="rect">
            <a:avLst/>
          </a:prstGeom>
          <a:blipFill>
            <a:blip r:embed="rId2" cstate="print"/>
            <a:stretch>
              <a:fillRect/>
            </a:stretch>
          </a:blipFill>
        </p:spPr>
        <p:txBody>
          <a:bodyPr wrap="square" lIns="0" tIns="0" rIns="0" bIns="0" rtlCol="0"/>
          <a:lstStyle/>
          <a:p>
            <a:endParaRPr/>
          </a:p>
        </p:txBody>
      </p:sp>
      <p:sp>
        <p:nvSpPr>
          <p:cNvPr id="23" name="标题 22">
            <a:extLst>
              <a:ext uri="{FF2B5EF4-FFF2-40B4-BE49-F238E27FC236}">
                <a16:creationId xmlns:a16="http://schemas.microsoft.com/office/drawing/2014/main" id="{A3C62D6A-14D9-4129-9BB7-94702ABB8275}"/>
              </a:ext>
            </a:extLst>
          </p:cNvPr>
          <p:cNvSpPr>
            <a:spLocks noGrp="1"/>
          </p:cNvSpPr>
          <p:nvPr>
            <p:ph type="title"/>
          </p:nvPr>
        </p:nvSpPr>
        <p:spPr>
          <a:xfrm>
            <a:off x="457200" y="44624"/>
            <a:ext cx="8229600" cy="1143000"/>
          </a:xfrm>
        </p:spPr>
        <p:txBody>
          <a:bodyPr/>
          <a:lstStyle/>
          <a:p>
            <a:r>
              <a:rPr lang="zh-CN" altLang="en-US" dirty="0"/>
              <a:t>拟合多少棵树？</a:t>
            </a:r>
          </a:p>
        </p:txBody>
      </p:sp>
    </p:spTree>
    <p:extLst>
      <p:ext uri="{BB962C8B-B14F-4D97-AF65-F5344CB8AC3E}">
        <p14:creationId xmlns:p14="http://schemas.microsoft.com/office/powerpoint/2010/main" val="15879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59" y="1827965"/>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4907546" y="1337064"/>
            <a:ext cx="4223995" cy="5188280"/>
          </a:xfrm>
          <a:prstGeom prst="rect">
            <a:avLst/>
          </a:prstGeom>
        </p:spPr>
        <p:txBody>
          <a:bodyPr vert="horz" wrap="square" lIns="0" tIns="100330" rIns="0" bIns="0" rtlCol="0">
            <a:spAutoFit/>
          </a:bodyPr>
          <a:lstStyle/>
          <a:p>
            <a:pPr marL="12700">
              <a:lnSpc>
                <a:spcPct val="150000"/>
              </a:lnSpc>
            </a:pPr>
            <a:r>
              <a:rPr lang="zh-CN" altLang="en-US" sz="2800" b="1" dirty="0">
                <a:latin typeface="Trebuchet MS"/>
                <a:cs typeface="Trebuchet MS"/>
              </a:rPr>
              <a:t>同决策树：</a:t>
            </a:r>
            <a:endParaRPr sz="2800" dirty="0">
              <a:latin typeface="Trebuchet MS"/>
              <a:cs typeface="Trebuchet MS"/>
            </a:endParaRPr>
          </a:p>
          <a:p>
            <a:pPr marL="523240" indent="-285115">
              <a:lnSpc>
                <a:spcPct val="150000"/>
              </a:lnSpc>
              <a:buFont typeface="Wingdings"/>
              <a:buChar char=""/>
              <a:tabLst>
                <a:tab pos="522605" algn="l"/>
                <a:tab pos="523240" algn="l"/>
              </a:tabLst>
            </a:pPr>
            <a:r>
              <a:rPr lang="zh-CN" altLang="en-US" sz="2800" dirty="0">
                <a:latin typeface="Arial"/>
                <a:cs typeface="Arial"/>
              </a:rPr>
              <a:t>易于解释和实现</a:t>
            </a:r>
            <a:endParaRPr sz="2800" dirty="0">
              <a:latin typeface="Arial"/>
              <a:cs typeface="Arial"/>
            </a:endParaRPr>
          </a:p>
          <a:p>
            <a:pPr marL="523240" marR="554355" indent="-285115" algn="just">
              <a:lnSpc>
                <a:spcPct val="150000"/>
              </a:lnSpc>
              <a:buFont typeface="Wingdings"/>
              <a:buChar char=""/>
              <a:tabLst>
                <a:tab pos="523240" algn="l"/>
              </a:tabLst>
            </a:pPr>
            <a:r>
              <a:rPr lang="zh-CN" altLang="en-US" sz="2800" dirty="0">
                <a:latin typeface="Arial"/>
                <a:cs typeface="Arial"/>
              </a:rPr>
              <a:t>输入数据可以是异构的，不要求预处理</a:t>
            </a:r>
            <a:endParaRPr sz="2800" dirty="0">
              <a:latin typeface="Arial"/>
              <a:cs typeface="Arial"/>
            </a:endParaRPr>
          </a:p>
          <a:p>
            <a:pPr marL="12700">
              <a:lnSpc>
                <a:spcPct val="150000"/>
              </a:lnSpc>
            </a:pPr>
            <a:r>
              <a:rPr lang="zh-CN" altLang="en-US" sz="2800" b="1" dirty="0">
                <a:latin typeface="Trebuchet MS"/>
                <a:cs typeface="Trebuchet MS"/>
              </a:rPr>
              <a:t>特有的：</a:t>
            </a:r>
            <a:endParaRPr sz="2800" dirty="0">
              <a:latin typeface="Trebuchet MS"/>
              <a:cs typeface="Trebuchet MS"/>
            </a:endParaRPr>
          </a:p>
          <a:p>
            <a:pPr marL="523240" indent="-285115">
              <a:lnSpc>
                <a:spcPct val="150000"/>
              </a:lnSpc>
              <a:buFont typeface="Wingdings"/>
              <a:buChar char=""/>
              <a:tabLst>
                <a:tab pos="522605" algn="l"/>
                <a:tab pos="523240" algn="l"/>
              </a:tabLst>
            </a:pPr>
            <a:r>
              <a:rPr lang="zh-CN" altLang="en-US" sz="2800" dirty="0">
                <a:latin typeface="Arial"/>
                <a:cs typeface="Arial"/>
              </a:rPr>
              <a:t>比决策树的</a:t>
            </a:r>
            <a:r>
              <a:rPr lang="zh-CN" altLang="en-US" sz="2800" b="1" dirty="0">
                <a:solidFill>
                  <a:srgbClr val="FF0000"/>
                </a:solidFill>
                <a:latin typeface="Arial"/>
                <a:cs typeface="Arial"/>
              </a:rPr>
              <a:t>方差低</a:t>
            </a:r>
            <a:endParaRPr sz="2800" b="1" dirty="0">
              <a:solidFill>
                <a:srgbClr val="FF0000"/>
              </a:solidFill>
              <a:latin typeface="Arial"/>
              <a:cs typeface="Arial"/>
            </a:endParaRPr>
          </a:p>
          <a:p>
            <a:pPr marL="523240" indent="-285115">
              <a:lnSpc>
                <a:spcPct val="150000"/>
              </a:lnSpc>
              <a:buFont typeface="Wingdings"/>
              <a:buChar char=""/>
              <a:tabLst>
                <a:tab pos="522605" algn="l"/>
                <a:tab pos="523240" algn="l"/>
              </a:tabLst>
            </a:pPr>
            <a:r>
              <a:rPr lang="zh-CN" altLang="en-US" sz="2800" dirty="0">
                <a:latin typeface="Arial"/>
                <a:cs typeface="Arial"/>
              </a:rPr>
              <a:t>可以</a:t>
            </a:r>
            <a:r>
              <a:rPr lang="zh-CN" altLang="en-US" sz="2800" b="1" dirty="0">
                <a:solidFill>
                  <a:srgbClr val="FF0000"/>
                </a:solidFill>
                <a:latin typeface="Arial"/>
                <a:cs typeface="Arial"/>
              </a:rPr>
              <a:t>并行</a:t>
            </a:r>
            <a:r>
              <a:rPr lang="zh-CN" altLang="en-US" sz="2800" dirty="0">
                <a:latin typeface="Arial"/>
                <a:cs typeface="Arial"/>
              </a:rPr>
              <a:t>地构建多棵树</a:t>
            </a:r>
            <a:endParaRPr sz="2800" dirty="0">
              <a:latin typeface="Arial"/>
              <a:cs typeface="Arial"/>
            </a:endParaRPr>
          </a:p>
        </p:txBody>
      </p:sp>
      <p:sp>
        <p:nvSpPr>
          <p:cNvPr id="5" name="object 5"/>
          <p:cNvSpPr/>
          <p:nvPr/>
        </p:nvSpPr>
        <p:spPr>
          <a:xfrm>
            <a:off x="494326" y="1945311"/>
            <a:ext cx="2595372" cy="16215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12614" y="2026058"/>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512614" y="2026058"/>
            <a:ext cx="2558415" cy="1181100"/>
          </a:xfrm>
          <a:custGeom>
            <a:avLst/>
            <a:gdLst/>
            <a:ahLst/>
            <a:cxnLst/>
            <a:rect l="l" t="t" r="r" b="b"/>
            <a:pathLst>
              <a:path w="2558415" h="1181100">
                <a:moveTo>
                  <a:pt x="0" y="1180998"/>
                </a:moveTo>
                <a:lnTo>
                  <a:pt x="2558415" y="1180998"/>
                </a:lnTo>
                <a:lnTo>
                  <a:pt x="2558415" y="0"/>
                </a:lnTo>
                <a:lnTo>
                  <a:pt x="0" y="0"/>
                </a:lnTo>
                <a:lnTo>
                  <a:pt x="0" y="1180998"/>
                </a:lnTo>
                <a:close/>
              </a:path>
            </a:pathLst>
          </a:custGeom>
          <a:ln w="9144">
            <a:solidFill>
              <a:srgbClr val="006FC0"/>
            </a:solidFill>
          </a:ln>
        </p:spPr>
        <p:txBody>
          <a:bodyPr wrap="square" lIns="0" tIns="0" rIns="0" bIns="0" rtlCol="0"/>
          <a:lstStyle/>
          <a:p>
            <a:endParaRPr/>
          </a:p>
        </p:txBody>
      </p:sp>
      <p:sp>
        <p:nvSpPr>
          <p:cNvPr id="8" name="object 8"/>
          <p:cNvSpPr/>
          <p:nvPr/>
        </p:nvSpPr>
        <p:spPr>
          <a:xfrm>
            <a:off x="512614" y="3214830"/>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solidFill>
            <a:srgbClr val="C00000">
              <a:alpha val="10195"/>
            </a:srgbClr>
          </a:solidFill>
        </p:spPr>
        <p:txBody>
          <a:bodyPr wrap="square" lIns="0" tIns="0" rIns="0" bIns="0" rtlCol="0"/>
          <a:lstStyle/>
          <a:p>
            <a:endParaRPr/>
          </a:p>
        </p:txBody>
      </p:sp>
      <p:sp>
        <p:nvSpPr>
          <p:cNvPr id="9" name="object 9"/>
          <p:cNvSpPr/>
          <p:nvPr/>
        </p:nvSpPr>
        <p:spPr>
          <a:xfrm>
            <a:off x="512614" y="3214830"/>
            <a:ext cx="2558415" cy="352425"/>
          </a:xfrm>
          <a:custGeom>
            <a:avLst/>
            <a:gdLst/>
            <a:ahLst/>
            <a:cxnLst/>
            <a:rect l="l" t="t" r="r" b="b"/>
            <a:pathLst>
              <a:path w="2558415" h="352425">
                <a:moveTo>
                  <a:pt x="0" y="352018"/>
                </a:moveTo>
                <a:lnTo>
                  <a:pt x="2558415" y="352018"/>
                </a:lnTo>
                <a:lnTo>
                  <a:pt x="2558415" y="0"/>
                </a:lnTo>
                <a:lnTo>
                  <a:pt x="0" y="0"/>
                </a:lnTo>
                <a:lnTo>
                  <a:pt x="0" y="352018"/>
                </a:lnTo>
                <a:close/>
              </a:path>
            </a:pathLst>
          </a:custGeom>
          <a:ln w="9144">
            <a:solidFill>
              <a:srgbClr val="006FC0"/>
            </a:solidFill>
          </a:ln>
        </p:spPr>
        <p:txBody>
          <a:bodyPr wrap="square" lIns="0" tIns="0" rIns="0" bIns="0" rtlCol="0"/>
          <a:lstStyle/>
          <a:p>
            <a:endParaRPr/>
          </a:p>
        </p:txBody>
      </p:sp>
      <p:sp>
        <p:nvSpPr>
          <p:cNvPr id="10" name="object 10"/>
          <p:cNvSpPr/>
          <p:nvPr/>
        </p:nvSpPr>
        <p:spPr>
          <a:xfrm>
            <a:off x="494326" y="3700960"/>
            <a:ext cx="2595372" cy="162153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512613" y="4126155"/>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solidFill>
            <a:srgbClr val="006FC0">
              <a:alpha val="10195"/>
            </a:srgbClr>
          </a:solidFill>
        </p:spPr>
        <p:txBody>
          <a:bodyPr wrap="square" lIns="0" tIns="0" rIns="0" bIns="0" rtlCol="0"/>
          <a:lstStyle/>
          <a:p>
            <a:endParaRPr/>
          </a:p>
        </p:txBody>
      </p:sp>
      <p:sp>
        <p:nvSpPr>
          <p:cNvPr id="12" name="object 12"/>
          <p:cNvSpPr/>
          <p:nvPr/>
        </p:nvSpPr>
        <p:spPr>
          <a:xfrm>
            <a:off x="512613" y="4126155"/>
            <a:ext cx="2560320" cy="1181100"/>
          </a:xfrm>
          <a:custGeom>
            <a:avLst/>
            <a:gdLst/>
            <a:ahLst/>
            <a:cxnLst/>
            <a:rect l="l" t="t" r="r" b="b"/>
            <a:pathLst>
              <a:path w="2560320" h="1181100">
                <a:moveTo>
                  <a:pt x="0" y="1180998"/>
                </a:moveTo>
                <a:lnTo>
                  <a:pt x="2559939" y="1180998"/>
                </a:lnTo>
                <a:lnTo>
                  <a:pt x="2559939" y="0"/>
                </a:lnTo>
                <a:lnTo>
                  <a:pt x="0" y="0"/>
                </a:lnTo>
                <a:lnTo>
                  <a:pt x="0" y="1180998"/>
                </a:lnTo>
                <a:close/>
              </a:path>
            </a:pathLst>
          </a:custGeom>
          <a:ln w="9144">
            <a:solidFill>
              <a:srgbClr val="006FC0"/>
            </a:solidFill>
          </a:ln>
        </p:spPr>
        <p:txBody>
          <a:bodyPr wrap="square" lIns="0" tIns="0" rIns="0" bIns="0" rtlCol="0"/>
          <a:lstStyle/>
          <a:p>
            <a:endParaRPr/>
          </a:p>
        </p:txBody>
      </p:sp>
      <p:sp>
        <p:nvSpPr>
          <p:cNvPr id="13" name="object 13"/>
          <p:cNvSpPr/>
          <p:nvPr/>
        </p:nvSpPr>
        <p:spPr>
          <a:xfrm>
            <a:off x="512614" y="3784805"/>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solidFill>
            <a:srgbClr val="C00000">
              <a:alpha val="10195"/>
            </a:srgbClr>
          </a:solidFill>
        </p:spPr>
        <p:txBody>
          <a:bodyPr wrap="square" lIns="0" tIns="0" rIns="0" bIns="0" rtlCol="0"/>
          <a:lstStyle/>
          <a:p>
            <a:endParaRPr/>
          </a:p>
        </p:txBody>
      </p:sp>
      <p:sp>
        <p:nvSpPr>
          <p:cNvPr id="14" name="object 14"/>
          <p:cNvSpPr/>
          <p:nvPr/>
        </p:nvSpPr>
        <p:spPr>
          <a:xfrm>
            <a:off x="512614" y="3784805"/>
            <a:ext cx="2558415" cy="341630"/>
          </a:xfrm>
          <a:custGeom>
            <a:avLst/>
            <a:gdLst/>
            <a:ahLst/>
            <a:cxnLst/>
            <a:rect l="l" t="t" r="r" b="b"/>
            <a:pathLst>
              <a:path w="2558415" h="341629">
                <a:moveTo>
                  <a:pt x="0" y="341350"/>
                </a:moveTo>
                <a:lnTo>
                  <a:pt x="2558415" y="341350"/>
                </a:lnTo>
                <a:lnTo>
                  <a:pt x="2558415" y="0"/>
                </a:lnTo>
                <a:lnTo>
                  <a:pt x="0" y="0"/>
                </a:lnTo>
                <a:lnTo>
                  <a:pt x="0" y="341350"/>
                </a:lnTo>
                <a:close/>
              </a:path>
            </a:pathLst>
          </a:custGeom>
          <a:ln w="9144">
            <a:solidFill>
              <a:srgbClr val="006FC0"/>
            </a:solidFill>
          </a:ln>
        </p:spPr>
        <p:txBody>
          <a:bodyPr wrap="square" lIns="0" tIns="0" rIns="0" bIns="0" rtlCol="0"/>
          <a:lstStyle/>
          <a:p>
            <a:endParaRPr/>
          </a:p>
        </p:txBody>
      </p:sp>
      <p:sp>
        <p:nvSpPr>
          <p:cNvPr id="15" name="object 15"/>
          <p:cNvSpPr/>
          <p:nvPr/>
        </p:nvSpPr>
        <p:spPr>
          <a:xfrm>
            <a:off x="3306869" y="2639494"/>
            <a:ext cx="239267" cy="23774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306869" y="2639495"/>
            <a:ext cx="239395" cy="238125"/>
          </a:xfrm>
          <a:custGeom>
            <a:avLst/>
            <a:gdLst/>
            <a:ahLst/>
            <a:cxnLst/>
            <a:rect l="l" t="t" r="r" b="b"/>
            <a:pathLst>
              <a:path w="239395" h="238125">
                <a:moveTo>
                  <a:pt x="0" y="118871"/>
                </a:moveTo>
                <a:lnTo>
                  <a:pt x="9405" y="72598"/>
                </a:lnTo>
                <a:lnTo>
                  <a:pt x="35051" y="34813"/>
                </a:lnTo>
                <a:lnTo>
                  <a:pt x="73080" y="9340"/>
                </a:lnTo>
                <a:lnTo>
                  <a:pt x="119633" y="0"/>
                </a:lnTo>
                <a:lnTo>
                  <a:pt x="166187" y="9340"/>
                </a:lnTo>
                <a:lnTo>
                  <a:pt x="204215" y="34813"/>
                </a:lnTo>
                <a:lnTo>
                  <a:pt x="229862" y="72598"/>
                </a:lnTo>
                <a:lnTo>
                  <a:pt x="239267" y="118871"/>
                </a:lnTo>
                <a:lnTo>
                  <a:pt x="229862" y="165145"/>
                </a:lnTo>
                <a:lnTo>
                  <a:pt x="204215" y="202930"/>
                </a:lnTo>
                <a:lnTo>
                  <a:pt x="166187" y="228403"/>
                </a:lnTo>
                <a:lnTo>
                  <a:pt x="119633" y="237744"/>
                </a:lnTo>
                <a:lnTo>
                  <a:pt x="73080" y="228403"/>
                </a:lnTo>
                <a:lnTo>
                  <a:pt x="35051" y="202930"/>
                </a:lnTo>
                <a:lnTo>
                  <a:pt x="9405" y="165145"/>
                </a:lnTo>
                <a:lnTo>
                  <a:pt x="0" y="118871"/>
                </a:lnTo>
                <a:close/>
              </a:path>
            </a:pathLst>
          </a:custGeom>
          <a:ln w="25908">
            <a:solidFill>
              <a:srgbClr val="344B5E"/>
            </a:solidFill>
          </a:ln>
        </p:spPr>
        <p:txBody>
          <a:bodyPr wrap="square" lIns="0" tIns="0" rIns="0" bIns="0" rtlCol="0"/>
          <a:lstStyle/>
          <a:p>
            <a:endParaRPr/>
          </a:p>
        </p:txBody>
      </p:sp>
      <p:sp>
        <p:nvSpPr>
          <p:cNvPr id="17" name="object 17"/>
          <p:cNvSpPr/>
          <p:nvPr/>
        </p:nvSpPr>
        <p:spPr>
          <a:xfrm>
            <a:off x="3847889" y="2746301"/>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30"/>
                </a:lnTo>
                <a:lnTo>
                  <a:pt x="242824" y="0"/>
                </a:lnTo>
                <a:close/>
              </a:path>
            </a:pathLst>
          </a:custGeom>
          <a:solidFill>
            <a:srgbClr val="344B5E"/>
          </a:solidFill>
        </p:spPr>
        <p:txBody>
          <a:bodyPr wrap="square" lIns="0" tIns="0" rIns="0" bIns="0" rtlCol="0"/>
          <a:lstStyle/>
          <a:p>
            <a:endParaRPr/>
          </a:p>
        </p:txBody>
      </p:sp>
      <p:sp>
        <p:nvSpPr>
          <p:cNvPr id="18" name="object 18"/>
          <p:cNvSpPr/>
          <p:nvPr/>
        </p:nvSpPr>
        <p:spPr>
          <a:xfrm>
            <a:off x="4090712" y="2746301"/>
            <a:ext cx="274320" cy="326390"/>
          </a:xfrm>
          <a:custGeom>
            <a:avLst/>
            <a:gdLst/>
            <a:ahLst/>
            <a:cxnLst/>
            <a:rect l="l" t="t" r="r" b="b"/>
            <a:pathLst>
              <a:path w="274320" h="326389">
                <a:moveTo>
                  <a:pt x="186346" y="249939"/>
                </a:moveTo>
                <a:lnTo>
                  <a:pt x="156972" y="274193"/>
                </a:lnTo>
                <a:lnTo>
                  <a:pt x="273812" y="326008"/>
                </a:lnTo>
                <a:lnTo>
                  <a:pt x="259680" y="264668"/>
                </a:lnTo>
                <a:lnTo>
                  <a:pt x="198500" y="264668"/>
                </a:lnTo>
                <a:lnTo>
                  <a:pt x="186346" y="249939"/>
                </a:lnTo>
                <a:close/>
              </a:path>
              <a:path w="274320" h="326389">
                <a:moveTo>
                  <a:pt x="215701" y="225702"/>
                </a:moveTo>
                <a:lnTo>
                  <a:pt x="186346" y="249939"/>
                </a:lnTo>
                <a:lnTo>
                  <a:pt x="198500" y="264668"/>
                </a:lnTo>
                <a:lnTo>
                  <a:pt x="227837" y="240410"/>
                </a:lnTo>
                <a:lnTo>
                  <a:pt x="215701" y="225702"/>
                </a:lnTo>
                <a:close/>
              </a:path>
              <a:path w="274320" h="326389">
                <a:moveTo>
                  <a:pt x="245110" y="201421"/>
                </a:moveTo>
                <a:lnTo>
                  <a:pt x="215701" y="225702"/>
                </a:lnTo>
                <a:lnTo>
                  <a:pt x="227837" y="240410"/>
                </a:lnTo>
                <a:lnTo>
                  <a:pt x="198500" y="264668"/>
                </a:lnTo>
                <a:lnTo>
                  <a:pt x="259680" y="264668"/>
                </a:lnTo>
                <a:lnTo>
                  <a:pt x="245110" y="201421"/>
                </a:lnTo>
                <a:close/>
              </a:path>
              <a:path w="274320" h="326389">
                <a:moveTo>
                  <a:pt x="29463" y="0"/>
                </a:moveTo>
                <a:lnTo>
                  <a:pt x="0" y="24130"/>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19" name="object 19"/>
          <p:cNvSpPr/>
          <p:nvPr/>
        </p:nvSpPr>
        <p:spPr>
          <a:xfrm>
            <a:off x="3986572" y="2639495"/>
            <a:ext cx="237743" cy="23926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986572" y="2639495"/>
            <a:ext cx="238125" cy="239395"/>
          </a:xfrm>
          <a:custGeom>
            <a:avLst/>
            <a:gdLst/>
            <a:ahLst/>
            <a:cxnLst/>
            <a:rect l="l" t="t" r="r" b="b"/>
            <a:pathLst>
              <a:path w="238125" h="239394">
                <a:moveTo>
                  <a:pt x="0" y="119633"/>
                </a:moveTo>
                <a:lnTo>
                  <a:pt x="9340" y="73080"/>
                </a:lnTo>
                <a:lnTo>
                  <a:pt x="34813" y="35051"/>
                </a:lnTo>
                <a:lnTo>
                  <a:pt x="72598" y="9405"/>
                </a:lnTo>
                <a:lnTo>
                  <a:pt x="118872" y="0"/>
                </a:lnTo>
                <a:lnTo>
                  <a:pt x="165145" y="9405"/>
                </a:lnTo>
                <a:lnTo>
                  <a:pt x="202930" y="35051"/>
                </a:lnTo>
                <a:lnTo>
                  <a:pt x="228403" y="73080"/>
                </a:lnTo>
                <a:lnTo>
                  <a:pt x="237743" y="119633"/>
                </a:lnTo>
                <a:lnTo>
                  <a:pt x="228403" y="166187"/>
                </a:lnTo>
                <a:lnTo>
                  <a:pt x="202930" y="204215"/>
                </a:lnTo>
                <a:lnTo>
                  <a:pt x="165145" y="229862"/>
                </a:lnTo>
                <a:lnTo>
                  <a:pt x="118872" y="239267"/>
                </a:lnTo>
                <a:lnTo>
                  <a:pt x="72598" y="229862"/>
                </a:lnTo>
                <a:lnTo>
                  <a:pt x="34813" y="204215"/>
                </a:lnTo>
                <a:lnTo>
                  <a:pt x="9340" y="166187"/>
                </a:lnTo>
                <a:lnTo>
                  <a:pt x="0" y="119633"/>
                </a:lnTo>
                <a:close/>
              </a:path>
            </a:pathLst>
          </a:custGeom>
          <a:ln w="25908">
            <a:solidFill>
              <a:srgbClr val="344B5E"/>
            </a:solidFill>
          </a:ln>
        </p:spPr>
        <p:txBody>
          <a:bodyPr wrap="square" lIns="0" tIns="0" rIns="0" bIns="0" rtlCol="0"/>
          <a:lstStyle/>
          <a:p>
            <a:endParaRPr/>
          </a:p>
        </p:txBody>
      </p:sp>
      <p:sp>
        <p:nvSpPr>
          <p:cNvPr id="21" name="object 21"/>
          <p:cNvSpPr/>
          <p:nvPr/>
        </p:nvSpPr>
        <p:spPr>
          <a:xfrm>
            <a:off x="4327948" y="3060117"/>
            <a:ext cx="237743" cy="23926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327948" y="3060118"/>
            <a:ext cx="238125" cy="239395"/>
          </a:xfrm>
          <a:custGeom>
            <a:avLst/>
            <a:gdLst/>
            <a:ahLst/>
            <a:cxnLst/>
            <a:rect l="l" t="t" r="r" b="b"/>
            <a:pathLst>
              <a:path w="238125" h="239394">
                <a:moveTo>
                  <a:pt x="0" y="119634"/>
                </a:moveTo>
                <a:lnTo>
                  <a:pt x="9340" y="73080"/>
                </a:lnTo>
                <a:lnTo>
                  <a:pt x="34813" y="35052"/>
                </a:lnTo>
                <a:lnTo>
                  <a:pt x="72598" y="9405"/>
                </a:lnTo>
                <a:lnTo>
                  <a:pt x="118872" y="0"/>
                </a:lnTo>
                <a:lnTo>
                  <a:pt x="165145" y="9405"/>
                </a:lnTo>
                <a:lnTo>
                  <a:pt x="202930" y="35051"/>
                </a:lnTo>
                <a:lnTo>
                  <a:pt x="228403" y="73080"/>
                </a:lnTo>
                <a:lnTo>
                  <a:pt x="237743" y="119634"/>
                </a:lnTo>
                <a:lnTo>
                  <a:pt x="228403" y="166187"/>
                </a:lnTo>
                <a:lnTo>
                  <a:pt x="202930" y="204216"/>
                </a:lnTo>
                <a:lnTo>
                  <a:pt x="165145" y="229862"/>
                </a:lnTo>
                <a:lnTo>
                  <a:pt x="118872" y="239268"/>
                </a:lnTo>
                <a:lnTo>
                  <a:pt x="72598" y="229862"/>
                </a:lnTo>
                <a:lnTo>
                  <a:pt x="34813" y="204216"/>
                </a:lnTo>
                <a:lnTo>
                  <a:pt x="9340" y="166187"/>
                </a:lnTo>
                <a:lnTo>
                  <a:pt x="0" y="119634"/>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640624" y="3058594"/>
            <a:ext cx="237744" cy="23774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640625" y="3058595"/>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4" y="118871"/>
                </a:lnTo>
                <a:lnTo>
                  <a:pt x="228403" y="165145"/>
                </a:lnTo>
                <a:lnTo>
                  <a:pt x="202930" y="202930"/>
                </a:lnTo>
                <a:lnTo>
                  <a:pt x="165145" y="228403"/>
                </a:lnTo>
                <a:lnTo>
                  <a:pt x="118872"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25" name="object 25"/>
          <p:cNvSpPr/>
          <p:nvPr/>
        </p:nvSpPr>
        <p:spPr>
          <a:xfrm>
            <a:off x="3508037" y="2321105"/>
            <a:ext cx="272415" cy="326390"/>
          </a:xfrm>
          <a:custGeom>
            <a:avLst/>
            <a:gdLst/>
            <a:ahLst/>
            <a:cxnLst/>
            <a:rect l="l" t="t" r="r" b="b"/>
            <a:pathLst>
              <a:path w="272414" h="326389">
                <a:moveTo>
                  <a:pt x="28321" y="201421"/>
                </a:moveTo>
                <a:lnTo>
                  <a:pt x="0" y="326008"/>
                </a:lnTo>
                <a:lnTo>
                  <a:pt x="116712" y="273938"/>
                </a:lnTo>
                <a:lnTo>
                  <a:pt x="105102" y="264413"/>
                </a:lnTo>
                <a:lnTo>
                  <a:pt x="75184" y="264413"/>
                </a:lnTo>
                <a:lnTo>
                  <a:pt x="45720" y="240283"/>
                </a:lnTo>
                <a:lnTo>
                  <a:pt x="57775" y="225586"/>
                </a:lnTo>
                <a:lnTo>
                  <a:pt x="28321" y="201421"/>
                </a:lnTo>
                <a:close/>
              </a:path>
              <a:path w="272414" h="326389">
                <a:moveTo>
                  <a:pt x="57775" y="225586"/>
                </a:moveTo>
                <a:lnTo>
                  <a:pt x="45720" y="240283"/>
                </a:lnTo>
                <a:lnTo>
                  <a:pt x="75184" y="264413"/>
                </a:lnTo>
                <a:lnTo>
                  <a:pt x="87219" y="249742"/>
                </a:lnTo>
                <a:lnTo>
                  <a:pt x="57775" y="225586"/>
                </a:lnTo>
                <a:close/>
              </a:path>
              <a:path w="272414" h="326389">
                <a:moveTo>
                  <a:pt x="87219" y="249742"/>
                </a:moveTo>
                <a:lnTo>
                  <a:pt x="75184" y="264413"/>
                </a:lnTo>
                <a:lnTo>
                  <a:pt x="105102" y="264413"/>
                </a:lnTo>
                <a:lnTo>
                  <a:pt x="87219" y="249742"/>
                </a:lnTo>
                <a:close/>
              </a:path>
              <a:path w="272414" h="326389">
                <a:moveTo>
                  <a:pt x="242824" y="0"/>
                </a:moveTo>
                <a:lnTo>
                  <a:pt x="57775" y="225586"/>
                </a:lnTo>
                <a:lnTo>
                  <a:pt x="87219" y="249742"/>
                </a:lnTo>
                <a:lnTo>
                  <a:pt x="272288" y="24129"/>
                </a:lnTo>
                <a:lnTo>
                  <a:pt x="242824" y="0"/>
                </a:lnTo>
                <a:close/>
              </a:path>
            </a:pathLst>
          </a:custGeom>
          <a:solidFill>
            <a:srgbClr val="344B5E"/>
          </a:solidFill>
        </p:spPr>
        <p:txBody>
          <a:bodyPr wrap="square" lIns="0" tIns="0" rIns="0" bIns="0" rtlCol="0"/>
          <a:lstStyle/>
          <a:p>
            <a:endParaRPr/>
          </a:p>
        </p:txBody>
      </p:sp>
      <p:sp>
        <p:nvSpPr>
          <p:cNvPr id="26" name="object 26"/>
          <p:cNvSpPr/>
          <p:nvPr/>
        </p:nvSpPr>
        <p:spPr>
          <a:xfrm>
            <a:off x="3750859" y="2321105"/>
            <a:ext cx="274320" cy="326390"/>
          </a:xfrm>
          <a:custGeom>
            <a:avLst/>
            <a:gdLst/>
            <a:ahLst/>
            <a:cxnLst/>
            <a:rect l="l" t="t" r="r" b="b"/>
            <a:pathLst>
              <a:path w="274320" h="326389">
                <a:moveTo>
                  <a:pt x="186346" y="249939"/>
                </a:moveTo>
                <a:lnTo>
                  <a:pt x="156972" y="274192"/>
                </a:lnTo>
                <a:lnTo>
                  <a:pt x="273812" y="326008"/>
                </a:lnTo>
                <a:lnTo>
                  <a:pt x="259680" y="264667"/>
                </a:lnTo>
                <a:lnTo>
                  <a:pt x="198500" y="264667"/>
                </a:lnTo>
                <a:lnTo>
                  <a:pt x="186346" y="249939"/>
                </a:lnTo>
                <a:close/>
              </a:path>
              <a:path w="274320" h="326389">
                <a:moveTo>
                  <a:pt x="215701" y="225702"/>
                </a:moveTo>
                <a:lnTo>
                  <a:pt x="186346" y="249939"/>
                </a:lnTo>
                <a:lnTo>
                  <a:pt x="198500" y="264667"/>
                </a:lnTo>
                <a:lnTo>
                  <a:pt x="227837" y="240411"/>
                </a:lnTo>
                <a:lnTo>
                  <a:pt x="215701" y="225702"/>
                </a:lnTo>
                <a:close/>
              </a:path>
              <a:path w="274320" h="326389">
                <a:moveTo>
                  <a:pt x="245110" y="201421"/>
                </a:moveTo>
                <a:lnTo>
                  <a:pt x="215701" y="225702"/>
                </a:lnTo>
                <a:lnTo>
                  <a:pt x="227837" y="240411"/>
                </a:lnTo>
                <a:lnTo>
                  <a:pt x="198500" y="264667"/>
                </a:lnTo>
                <a:lnTo>
                  <a:pt x="259680" y="264667"/>
                </a:lnTo>
                <a:lnTo>
                  <a:pt x="245110" y="201421"/>
                </a:lnTo>
                <a:close/>
              </a:path>
              <a:path w="274320" h="326389">
                <a:moveTo>
                  <a:pt x="29463" y="0"/>
                </a:moveTo>
                <a:lnTo>
                  <a:pt x="0" y="24129"/>
                </a:lnTo>
                <a:lnTo>
                  <a:pt x="186346" y="249939"/>
                </a:lnTo>
                <a:lnTo>
                  <a:pt x="215701" y="225702"/>
                </a:lnTo>
                <a:lnTo>
                  <a:pt x="29463" y="0"/>
                </a:lnTo>
                <a:close/>
              </a:path>
            </a:pathLst>
          </a:custGeom>
          <a:solidFill>
            <a:srgbClr val="344B5E"/>
          </a:solidFill>
        </p:spPr>
        <p:txBody>
          <a:bodyPr wrap="square" lIns="0" tIns="0" rIns="0" bIns="0" rtlCol="0"/>
          <a:lstStyle/>
          <a:p>
            <a:endParaRPr/>
          </a:p>
        </p:txBody>
      </p:sp>
      <p:sp>
        <p:nvSpPr>
          <p:cNvPr id="27" name="object 27"/>
          <p:cNvSpPr/>
          <p:nvPr/>
        </p:nvSpPr>
        <p:spPr>
          <a:xfrm>
            <a:off x="3646721" y="2214297"/>
            <a:ext cx="237743" cy="237744"/>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3646721" y="2214298"/>
            <a:ext cx="238125" cy="238125"/>
          </a:xfrm>
          <a:custGeom>
            <a:avLst/>
            <a:gdLst/>
            <a:ahLst/>
            <a:cxnLst/>
            <a:rect l="l" t="t" r="r" b="b"/>
            <a:pathLst>
              <a:path w="238125" h="238125">
                <a:moveTo>
                  <a:pt x="0" y="118872"/>
                </a:moveTo>
                <a:lnTo>
                  <a:pt x="9340" y="72598"/>
                </a:lnTo>
                <a:lnTo>
                  <a:pt x="34813" y="34813"/>
                </a:lnTo>
                <a:lnTo>
                  <a:pt x="72598" y="9340"/>
                </a:lnTo>
                <a:lnTo>
                  <a:pt x="118871" y="0"/>
                </a:lnTo>
                <a:lnTo>
                  <a:pt x="165145" y="9340"/>
                </a:lnTo>
                <a:lnTo>
                  <a:pt x="202930" y="34813"/>
                </a:lnTo>
                <a:lnTo>
                  <a:pt x="228403" y="72598"/>
                </a:lnTo>
                <a:lnTo>
                  <a:pt x="237743" y="118872"/>
                </a:lnTo>
                <a:lnTo>
                  <a:pt x="228403" y="165145"/>
                </a:lnTo>
                <a:lnTo>
                  <a:pt x="202930" y="202930"/>
                </a:lnTo>
                <a:lnTo>
                  <a:pt x="165145" y="228403"/>
                </a:lnTo>
                <a:lnTo>
                  <a:pt x="118871" y="237744"/>
                </a:lnTo>
                <a:lnTo>
                  <a:pt x="72598" y="228403"/>
                </a:lnTo>
                <a:lnTo>
                  <a:pt x="34813" y="202930"/>
                </a:lnTo>
                <a:lnTo>
                  <a:pt x="9340" y="165145"/>
                </a:lnTo>
                <a:lnTo>
                  <a:pt x="0" y="118872"/>
                </a:lnTo>
                <a:close/>
              </a:path>
            </a:pathLst>
          </a:custGeom>
          <a:ln w="25907">
            <a:solidFill>
              <a:srgbClr val="344B5E"/>
            </a:solidFill>
          </a:ln>
        </p:spPr>
        <p:txBody>
          <a:bodyPr wrap="square" lIns="0" tIns="0" rIns="0" bIns="0" rtlCol="0"/>
          <a:lstStyle/>
          <a:p>
            <a:endParaRPr/>
          </a:p>
        </p:txBody>
      </p:sp>
      <p:sp>
        <p:nvSpPr>
          <p:cNvPr id="29" name="object 29"/>
          <p:cNvSpPr/>
          <p:nvPr/>
        </p:nvSpPr>
        <p:spPr>
          <a:xfrm>
            <a:off x="3306869" y="4393618"/>
            <a:ext cx="239267" cy="239268"/>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3306869" y="4393619"/>
            <a:ext cx="239395" cy="239395"/>
          </a:xfrm>
          <a:custGeom>
            <a:avLst/>
            <a:gdLst/>
            <a:ahLst/>
            <a:cxnLst/>
            <a:rect l="l" t="t" r="r" b="b"/>
            <a:pathLst>
              <a:path w="239395" h="239395">
                <a:moveTo>
                  <a:pt x="0" y="119633"/>
                </a:moveTo>
                <a:lnTo>
                  <a:pt x="9405" y="73080"/>
                </a:lnTo>
                <a:lnTo>
                  <a:pt x="35051" y="35051"/>
                </a:lnTo>
                <a:lnTo>
                  <a:pt x="73080" y="9405"/>
                </a:lnTo>
                <a:lnTo>
                  <a:pt x="119633" y="0"/>
                </a:lnTo>
                <a:lnTo>
                  <a:pt x="166187" y="9405"/>
                </a:lnTo>
                <a:lnTo>
                  <a:pt x="204215" y="35051"/>
                </a:lnTo>
                <a:lnTo>
                  <a:pt x="229862" y="73080"/>
                </a:lnTo>
                <a:lnTo>
                  <a:pt x="239267" y="119633"/>
                </a:lnTo>
                <a:lnTo>
                  <a:pt x="229862" y="166187"/>
                </a:lnTo>
                <a:lnTo>
                  <a:pt x="204215" y="204215"/>
                </a:lnTo>
                <a:lnTo>
                  <a:pt x="166187" y="229862"/>
                </a:lnTo>
                <a:lnTo>
                  <a:pt x="119633" y="239267"/>
                </a:lnTo>
                <a:lnTo>
                  <a:pt x="73080" y="229862"/>
                </a:lnTo>
                <a:lnTo>
                  <a:pt x="35051" y="204215"/>
                </a:lnTo>
                <a:lnTo>
                  <a:pt x="9405" y="166187"/>
                </a:lnTo>
                <a:lnTo>
                  <a:pt x="0" y="119633"/>
                </a:lnTo>
                <a:close/>
              </a:path>
            </a:pathLst>
          </a:custGeom>
          <a:ln w="25908">
            <a:solidFill>
              <a:srgbClr val="344B5E"/>
            </a:solidFill>
          </a:ln>
        </p:spPr>
        <p:txBody>
          <a:bodyPr wrap="square" lIns="0" tIns="0" rIns="0" bIns="0" rtlCol="0"/>
          <a:lstStyle/>
          <a:p>
            <a:endParaRPr/>
          </a:p>
        </p:txBody>
      </p:sp>
      <p:sp>
        <p:nvSpPr>
          <p:cNvPr id="31" name="object 31"/>
          <p:cNvSpPr/>
          <p:nvPr/>
        </p:nvSpPr>
        <p:spPr>
          <a:xfrm>
            <a:off x="3847889" y="4501949"/>
            <a:ext cx="272415" cy="326390"/>
          </a:xfrm>
          <a:custGeom>
            <a:avLst/>
            <a:gdLst/>
            <a:ahLst/>
            <a:cxnLst/>
            <a:rect l="l" t="t" r="r" b="b"/>
            <a:pathLst>
              <a:path w="272414" h="326389">
                <a:moveTo>
                  <a:pt x="28321" y="201396"/>
                </a:moveTo>
                <a:lnTo>
                  <a:pt x="0" y="326009"/>
                </a:lnTo>
                <a:lnTo>
                  <a:pt x="116712" y="273888"/>
                </a:lnTo>
                <a:lnTo>
                  <a:pt x="105207" y="264452"/>
                </a:lnTo>
                <a:lnTo>
                  <a:pt x="75184" y="264452"/>
                </a:lnTo>
                <a:lnTo>
                  <a:pt x="45720" y="240284"/>
                </a:lnTo>
                <a:lnTo>
                  <a:pt x="57792" y="225566"/>
                </a:lnTo>
                <a:lnTo>
                  <a:pt x="28321" y="201396"/>
                </a:lnTo>
                <a:close/>
              </a:path>
              <a:path w="272414" h="326389">
                <a:moveTo>
                  <a:pt x="57792" y="225566"/>
                </a:moveTo>
                <a:lnTo>
                  <a:pt x="45720" y="240284"/>
                </a:lnTo>
                <a:lnTo>
                  <a:pt x="75184" y="264452"/>
                </a:lnTo>
                <a:lnTo>
                  <a:pt x="87257" y="249731"/>
                </a:lnTo>
                <a:lnTo>
                  <a:pt x="57792" y="225566"/>
                </a:lnTo>
                <a:close/>
              </a:path>
              <a:path w="272414" h="326389">
                <a:moveTo>
                  <a:pt x="87257" y="249731"/>
                </a:moveTo>
                <a:lnTo>
                  <a:pt x="75184" y="264452"/>
                </a:lnTo>
                <a:lnTo>
                  <a:pt x="105207" y="264452"/>
                </a:lnTo>
                <a:lnTo>
                  <a:pt x="87257" y="249731"/>
                </a:lnTo>
                <a:close/>
              </a:path>
              <a:path w="272414" h="326389">
                <a:moveTo>
                  <a:pt x="242824" y="0"/>
                </a:moveTo>
                <a:lnTo>
                  <a:pt x="57792" y="225566"/>
                </a:lnTo>
                <a:lnTo>
                  <a:pt x="87257" y="249731"/>
                </a:lnTo>
                <a:lnTo>
                  <a:pt x="272288" y="24130"/>
                </a:lnTo>
                <a:lnTo>
                  <a:pt x="242824" y="0"/>
                </a:lnTo>
                <a:close/>
              </a:path>
            </a:pathLst>
          </a:custGeom>
          <a:solidFill>
            <a:srgbClr val="344B5E"/>
          </a:solidFill>
        </p:spPr>
        <p:txBody>
          <a:bodyPr wrap="square" lIns="0" tIns="0" rIns="0" bIns="0" rtlCol="0"/>
          <a:lstStyle/>
          <a:p>
            <a:endParaRPr/>
          </a:p>
        </p:txBody>
      </p:sp>
      <p:sp>
        <p:nvSpPr>
          <p:cNvPr id="32" name="object 32"/>
          <p:cNvSpPr/>
          <p:nvPr/>
        </p:nvSpPr>
        <p:spPr>
          <a:xfrm>
            <a:off x="4090712" y="4501949"/>
            <a:ext cx="274320" cy="326390"/>
          </a:xfrm>
          <a:custGeom>
            <a:avLst/>
            <a:gdLst/>
            <a:ahLst/>
            <a:cxnLst/>
            <a:rect l="l" t="t" r="r" b="b"/>
            <a:pathLst>
              <a:path w="274320" h="326389">
                <a:moveTo>
                  <a:pt x="186367" y="249964"/>
                </a:moveTo>
                <a:lnTo>
                  <a:pt x="156972" y="274231"/>
                </a:lnTo>
                <a:lnTo>
                  <a:pt x="273812" y="326009"/>
                </a:lnTo>
                <a:lnTo>
                  <a:pt x="259674" y="264668"/>
                </a:lnTo>
                <a:lnTo>
                  <a:pt x="198500" y="264668"/>
                </a:lnTo>
                <a:lnTo>
                  <a:pt x="186367" y="249964"/>
                </a:lnTo>
                <a:close/>
              </a:path>
              <a:path w="274320" h="326389">
                <a:moveTo>
                  <a:pt x="215718" y="225735"/>
                </a:moveTo>
                <a:lnTo>
                  <a:pt x="186367" y="249964"/>
                </a:lnTo>
                <a:lnTo>
                  <a:pt x="198500" y="264668"/>
                </a:lnTo>
                <a:lnTo>
                  <a:pt x="227837" y="240423"/>
                </a:lnTo>
                <a:lnTo>
                  <a:pt x="215718" y="225735"/>
                </a:lnTo>
                <a:close/>
              </a:path>
              <a:path w="274320" h="326389">
                <a:moveTo>
                  <a:pt x="245110" y="201472"/>
                </a:moveTo>
                <a:lnTo>
                  <a:pt x="215718" y="225735"/>
                </a:lnTo>
                <a:lnTo>
                  <a:pt x="227837" y="240423"/>
                </a:lnTo>
                <a:lnTo>
                  <a:pt x="198500" y="264668"/>
                </a:lnTo>
                <a:lnTo>
                  <a:pt x="259674" y="264668"/>
                </a:lnTo>
                <a:lnTo>
                  <a:pt x="245110" y="201472"/>
                </a:lnTo>
                <a:close/>
              </a:path>
              <a:path w="274320" h="326389">
                <a:moveTo>
                  <a:pt x="29463" y="0"/>
                </a:moveTo>
                <a:lnTo>
                  <a:pt x="0" y="24130"/>
                </a:lnTo>
                <a:lnTo>
                  <a:pt x="186367" y="249964"/>
                </a:lnTo>
                <a:lnTo>
                  <a:pt x="215718" y="225735"/>
                </a:lnTo>
                <a:lnTo>
                  <a:pt x="29463" y="0"/>
                </a:lnTo>
                <a:close/>
              </a:path>
            </a:pathLst>
          </a:custGeom>
          <a:solidFill>
            <a:srgbClr val="344B5E"/>
          </a:solidFill>
        </p:spPr>
        <p:txBody>
          <a:bodyPr wrap="square" lIns="0" tIns="0" rIns="0" bIns="0" rtlCol="0"/>
          <a:lstStyle/>
          <a:p>
            <a:endParaRPr/>
          </a:p>
        </p:txBody>
      </p:sp>
      <p:sp>
        <p:nvSpPr>
          <p:cNvPr id="33" name="object 33"/>
          <p:cNvSpPr/>
          <p:nvPr/>
        </p:nvSpPr>
        <p:spPr>
          <a:xfrm>
            <a:off x="3986572" y="4395142"/>
            <a:ext cx="237743" cy="237744"/>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3986572" y="4395143"/>
            <a:ext cx="238125" cy="238125"/>
          </a:xfrm>
          <a:custGeom>
            <a:avLst/>
            <a:gdLst/>
            <a:ahLst/>
            <a:cxnLst/>
            <a:rect l="l" t="t" r="r" b="b"/>
            <a:pathLst>
              <a:path w="238125" h="238125">
                <a:moveTo>
                  <a:pt x="0" y="118871"/>
                </a:moveTo>
                <a:lnTo>
                  <a:pt x="9340" y="72598"/>
                </a:lnTo>
                <a:lnTo>
                  <a:pt x="34813" y="34813"/>
                </a:lnTo>
                <a:lnTo>
                  <a:pt x="72598" y="9340"/>
                </a:lnTo>
                <a:lnTo>
                  <a:pt x="118872" y="0"/>
                </a:lnTo>
                <a:lnTo>
                  <a:pt x="165145" y="9340"/>
                </a:lnTo>
                <a:lnTo>
                  <a:pt x="202930" y="34813"/>
                </a:lnTo>
                <a:lnTo>
                  <a:pt x="228403" y="72598"/>
                </a:lnTo>
                <a:lnTo>
                  <a:pt x="237743" y="118871"/>
                </a:lnTo>
                <a:lnTo>
                  <a:pt x="228403" y="165145"/>
                </a:lnTo>
                <a:lnTo>
                  <a:pt x="202930" y="202930"/>
                </a:lnTo>
                <a:lnTo>
                  <a:pt x="165145" y="228403"/>
                </a:lnTo>
                <a:lnTo>
                  <a:pt x="118872" y="237743"/>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35" name="object 35"/>
          <p:cNvSpPr/>
          <p:nvPr/>
        </p:nvSpPr>
        <p:spPr>
          <a:xfrm>
            <a:off x="4327948" y="4815766"/>
            <a:ext cx="237743" cy="237744"/>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4327948" y="4815767"/>
            <a:ext cx="238125" cy="238125"/>
          </a:xfrm>
          <a:custGeom>
            <a:avLst/>
            <a:gdLst/>
            <a:ahLst/>
            <a:cxnLst/>
            <a:rect l="l" t="t" r="r" b="b"/>
            <a:pathLst>
              <a:path w="238125" h="238125">
                <a:moveTo>
                  <a:pt x="0" y="118872"/>
                </a:moveTo>
                <a:lnTo>
                  <a:pt x="9340" y="72603"/>
                </a:lnTo>
                <a:lnTo>
                  <a:pt x="34813" y="34818"/>
                </a:lnTo>
                <a:lnTo>
                  <a:pt x="72598" y="9342"/>
                </a:lnTo>
                <a:lnTo>
                  <a:pt x="118872" y="0"/>
                </a:lnTo>
                <a:lnTo>
                  <a:pt x="165145" y="9342"/>
                </a:lnTo>
                <a:lnTo>
                  <a:pt x="202930" y="34818"/>
                </a:lnTo>
                <a:lnTo>
                  <a:pt x="228403" y="72603"/>
                </a:lnTo>
                <a:lnTo>
                  <a:pt x="237743" y="118872"/>
                </a:lnTo>
                <a:lnTo>
                  <a:pt x="228403" y="165140"/>
                </a:lnTo>
                <a:lnTo>
                  <a:pt x="202930" y="202925"/>
                </a:lnTo>
                <a:lnTo>
                  <a:pt x="165145" y="228401"/>
                </a:lnTo>
                <a:lnTo>
                  <a:pt x="118872" y="237744"/>
                </a:lnTo>
                <a:lnTo>
                  <a:pt x="72598" y="228401"/>
                </a:lnTo>
                <a:lnTo>
                  <a:pt x="34813" y="202925"/>
                </a:lnTo>
                <a:lnTo>
                  <a:pt x="9340" y="165140"/>
                </a:lnTo>
                <a:lnTo>
                  <a:pt x="0" y="118872"/>
                </a:lnTo>
                <a:close/>
              </a:path>
            </a:pathLst>
          </a:custGeom>
          <a:ln w="25908">
            <a:solidFill>
              <a:srgbClr val="344B5E"/>
            </a:solidFill>
          </a:ln>
        </p:spPr>
        <p:txBody>
          <a:bodyPr wrap="square" lIns="0" tIns="0" rIns="0" bIns="0" rtlCol="0"/>
          <a:lstStyle/>
          <a:p>
            <a:endParaRPr/>
          </a:p>
        </p:txBody>
      </p:sp>
      <p:sp>
        <p:nvSpPr>
          <p:cNvPr id="37" name="object 37"/>
          <p:cNvSpPr/>
          <p:nvPr/>
        </p:nvSpPr>
        <p:spPr>
          <a:xfrm>
            <a:off x="3640624" y="4814242"/>
            <a:ext cx="237744" cy="237744"/>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3640625" y="4814243"/>
            <a:ext cx="238125" cy="238125"/>
          </a:xfrm>
          <a:custGeom>
            <a:avLst/>
            <a:gdLst/>
            <a:ahLst/>
            <a:cxnLst/>
            <a:rect l="l" t="t" r="r" b="b"/>
            <a:pathLst>
              <a:path w="238125" h="238125">
                <a:moveTo>
                  <a:pt x="0" y="118871"/>
                </a:moveTo>
                <a:lnTo>
                  <a:pt x="9340" y="72603"/>
                </a:lnTo>
                <a:lnTo>
                  <a:pt x="34813" y="34818"/>
                </a:lnTo>
                <a:lnTo>
                  <a:pt x="72598" y="9342"/>
                </a:lnTo>
                <a:lnTo>
                  <a:pt x="118872" y="0"/>
                </a:lnTo>
                <a:lnTo>
                  <a:pt x="165145" y="9342"/>
                </a:lnTo>
                <a:lnTo>
                  <a:pt x="202930" y="34818"/>
                </a:lnTo>
                <a:lnTo>
                  <a:pt x="228403" y="72603"/>
                </a:lnTo>
                <a:lnTo>
                  <a:pt x="237744" y="118871"/>
                </a:lnTo>
                <a:lnTo>
                  <a:pt x="228403" y="165140"/>
                </a:lnTo>
                <a:lnTo>
                  <a:pt x="202930" y="202925"/>
                </a:lnTo>
                <a:lnTo>
                  <a:pt x="165145" y="228401"/>
                </a:lnTo>
                <a:lnTo>
                  <a:pt x="118872" y="237743"/>
                </a:lnTo>
                <a:lnTo>
                  <a:pt x="72598" y="228401"/>
                </a:lnTo>
                <a:lnTo>
                  <a:pt x="34813" y="202925"/>
                </a:lnTo>
                <a:lnTo>
                  <a:pt x="9340" y="165140"/>
                </a:lnTo>
                <a:lnTo>
                  <a:pt x="0" y="118871"/>
                </a:lnTo>
                <a:close/>
              </a:path>
            </a:pathLst>
          </a:custGeom>
          <a:ln w="25908">
            <a:solidFill>
              <a:srgbClr val="344B5E"/>
            </a:solidFill>
          </a:ln>
        </p:spPr>
        <p:txBody>
          <a:bodyPr wrap="square" lIns="0" tIns="0" rIns="0" bIns="0" rtlCol="0"/>
          <a:lstStyle/>
          <a:p>
            <a:endParaRPr/>
          </a:p>
        </p:txBody>
      </p:sp>
      <p:sp>
        <p:nvSpPr>
          <p:cNvPr id="39" name="object 39"/>
          <p:cNvSpPr/>
          <p:nvPr/>
        </p:nvSpPr>
        <p:spPr>
          <a:xfrm>
            <a:off x="3508037" y="4075229"/>
            <a:ext cx="272415" cy="327660"/>
          </a:xfrm>
          <a:custGeom>
            <a:avLst/>
            <a:gdLst/>
            <a:ahLst/>
            <a:cxnLst/>
            <a:rect l="l" t="t" r="r" b="b"/>
            <a:pathLst>
              <a:path w="272414" h="327660">
                <a:moveTo>
                  <a:pt x="28066" y="202818"/>
                </a:moveTo>
                <a:lnTo>
                  <a:pt x="0" y="327532"/>
                </a:lnTo>
                <a:lnTo>
                  <a:pt x="116586" y="275081"/>
                </a:lnTo>
                <a:lnTo>
                  <a:pt x="105229" y="265810"/>
                </a:lnTo>
                <a:lnTo>
                  <a:pt x="75057" y="265810"/>
                </a:lnTo>
                <a:lnTo>
                  <a:pt x="45465" y="241680"/>
                </a:lnTo>
                <a:lnTo>
                  <a:pt x="57547" y="226885"/>
                </a:lnTo>
                <a:lnTo>
                  <a:pt x="28066" y="202818"/>
                </a:lnTo>
                <a:close/>
              </a:path>
              <a:path w="272414" h="327660">
                <a:moveTo>
                  <a:pt x="57547" y="226885"/>
                </a:moveTo>
                <a:lnTo>
                  <a:pt x="45465" y="241680"/>
                </a:lnTo>
                <a:lnTo>
                  <a:pt x="75057" y="265810"/>
                </a:lnTo>
                <a:lnTo>
                  <a:pt x="87121" y="251028"/>
                </a:lnTo>
                <a:lnTo>
                  <a:pt x="57547" y="226885"/>
                </a:lnTo>
                <a:close/>
              </a:path>
              <a:path w="272414" h="327660">
                <a:moveTo>
                  <a:pt x="87121" y="251028"/>
                </a:moveTo>
                <a:lnTo>
                  <a:pt x="75057" y="265810"/>
                </a:lnTo>
                <a:lnTo>
                  <a:pt x="105229" y="265810"/>
                </a:lnTo>
                <a:lnTo>
                  <a:pt x="87121" y="251028"/>
                </a:lnTo>
                <a:close/>
              </a:path>
              <a:path w="272414" h="327660">
                <a:moveTo>
                  <a:pt x="242824" y="0"/>
                </a:moveTo>
                <a:lnTo>
                  <a:pt x="57547" y="226885"/>
                </a:lnTo>
                <a:lnTo>
                  <a:pt x="87121" y="251028"/>
                </a:lnTo>
                <a:lnTo>
                  <a:pt x="272288" y="24129"/>
                </a:lnTo>
                <a:lnTo>
                  <a:pt x="242824" y="0"/>
                </a:lnTo>
                <a:close/>
              </a:path>
            </a:pathLst>
          </a:custGeom>
          <a:solidFill>
            <a:srgbClr val="344B5E"/>
          </a:solidFill>
        </p:spPr>
        <p:txBody>
          <a:bodyPr wrap="square" lIns="0" tIns="0" rIns="0" bIns="0" rtlCol="0"/>
          <a:lstStyle/>
          <a:p>
            <a:endParaRPr/>
          </a:p>
        </p:txBody>
      </p:sp>
      <p:sp>
        <p:nvSpPr>
          <p:cNvPr id="40" name="object 40"/>
          <p:cNvSpPr/>
          <p:nvPr/>
        </p:nvSpPr>
        <p:spPr>
          <a:xfrm>
            <a:off x="3750859" y="4075229"/>
            <a:ext cx="274320" cy="327660"/>
          </a:xfrm>
          <a:custGeom>
            <a:avLst/>
            <a:gdLst/>
            <a:ahLst/>
            <a:cxnLst/>
            <a:rect l="l" t="t" r="r" b="b"/>
            <a:pathLst>
              <a:path w="274320" h="327660">
                <a:moveTo>
                  <a:pt x="186524" y="251322"/>
                </a:moveTo>
                <a:lnTo>
                  <a:pt x="157099" y="275462"/>
                </a:lnTo>
                <a:lnTo>
                  <a:pt x="273812" y="327532"/>
                </a:lnTo>
                <a:lnTo>
                  <a:pt x="259839" y="266064"/>
                </a:lnTo>
                <a:lnTo>
                  <a:pt x="198627" y="266064"/>
                </a:lnTo>
                <a:lnTo>
                  <a:pt x="186524" y="251322"/>
                </a:lnTo>
                <a:close/>
              </a:path>
              <a:path w="274320" h="327660">
                <a:moveTo>
                  <a:pt x="216026" y="227119"/>
                </a:moveTo>
                <a:lnTo>
                  <a:pt x="186524" y="251322"/>
                </a:lnTo>
                <a:lnTo>
                  <a:pt x="198627" y="266064"/>
                </a:lnTo>
                <a:lnTo>
                  <a:pt x="228091" y="241807"/>
                </a:lnTo>
                <a:lnTo>
                  <a:pt x="216026" y="227119"/>
                </a:lnTo>
                <a:close/>
              </a:path>
              <a:path w="274320" h="327660">
                <a:moveTo>
                  <a:pt x="245490" y="202945"/>
                </a:moveTo>
                <a:lnTo>
                  <a:pt x="216026" y="227119"/>
                </a:lnTo>
                <a:lnTo>
                  <a:pt x="228091" y="241807"/>
                </a:lnTo>
                <a:lnTo>
                  <a:pt x="198627" y="266064"/>
                </a:lnTo>
                <a:lnTo>
                  <a:pt x="259839" y="266064"/>
                </a:lnTo>
                <a:lnTo>
                  <a:pt x="245490" y="202945"/>
                </a:lnTo>
                <a:close/>
              </a:path>
              <a:path w="274320" h="327660">
                <a:moveTo>
                  <a:pt x="29463" y="0"/>
                </a:moveTo>
                <a:lnTo>
                  <a:pt x="0" y="24129"/>
                </a:lnTo>
                <a:lnTo>
                  <a:pt x="186524" y="251322"/>
                </a:lnTo>
                <a:lnTo>
                  <a:pt x="216026" y="227119"/>
                </a:lnTo>
                <a:lnTo>
                  <a:pt x="29463" y="0"/>
                </a:lnTo>
                <a:close/>
              </a:path>
            </a:pathLst>
          </a:custGeom>
          <a:solidFill>
            <a:srgbClr val="344B5E"/>
          </a:solidFill>
        </p:spPr>
        <p:txBody>
          <a:bodyPr wrap="square" lIns="0" tIns="0" rIns="0" bIns="0" rtlCol="0"/>
          <a:lstStyle/>
          <a:p>
            <a:endParaRPr/>
          </a:p>
        </p:txBody>
      </p:sp>
      <p:sp>
        <p:nvSpPr>
          <p:cNvPr id="41" name="object 41"/>
          <p:cNvSpPr/>
          <p:nvPr/>
        </p:nvSpPr>
        <p:spPr>
          <a:xfrm>
            <a:off x="3646721" y="3969945"/>
            <a:ext cx="237743" cy="237744"/>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3646721" y="3969946"/>
            <a:ext cx="238125" cy="238125"/>
          </a:xfrm>
          <a:custGeom>
            <a:avLst/>
            <a:gdLst/>
            <a:ahLst/>
            <a:cxnLst/>
            <a:rect l="l" t="t" r="r" b="b"/>
            <a:pathLst>
              <a:path w="238125" h="238125">
                <a:moveTo>
                  <a:pt x="0" y="118871"/>
                </a:moveTo>
                <a:lnTo>
                  <a:pt x="9340" y="72598"/>
                </a:lnTo>
                <a:lnTo>
                  <a:pt x="34813" y="34813"/>
                </a:lnTo>
                <a:lnTo>
                  <a:pt x="72598" y="9340"/>
                </a:lnTo>
                <a:lnTo>
                  <a:pt x="118871" y="0"/>
                </a:lnTo>
                <a:lnTo>
                  <a:pt x="165145" y="9340"/>
                </a:lnTo>
                <a:lnTo>
                  <a:pt x="202930" y="34813"/>
                </a:lnTo>
                <a:lnTo>
                  <a:pt x="228403" y="72598"/>
                </a:lnTo>
                <a:lnTo>
                  <a:pt x="237743" y="118871"/>
                </a:lnTo>
                <a:lnTo>
                  <a:pt x="228403" y="165145"/>
                </a:lnTo>
                <a:lnTo>
                  <a:pt x="202930" y="202930"/>
                </a:lnTo>
                <a:lnTo>
                  <a:pt x="165145" y="228403"/>
                </a:lnTo>
                <a:lnTo>
                  <a:pt x="118871" y="237744"/>
                </a:lnTo>
                <a:lnTo>
                  <a:pt x="72598" y="228403"/>
                </a:lnTo>
                <a:lnTo>
                  <a:pt x="34813" y="202930"/>
                </a:lnTo>
                <a:lnTo>
                  <a:pt x="9340" y="165145"/>
                </a:lnTo>
                <a:lnTo>
                  <a:pt x="0" y="118871"/>
                </a:lnTo>
                <a:close/>
              </a:path>
            </a:pathLst>
          </a:custGeom>
          <a:ln w="25908">
            <a:solidFill>
              <a:srgbClr val="344B5E"/>
            </a:solidFill>
          </a:ln>
        </p:spPr>
        <p:txBody>
          <a:bodyPr wrap="square" lIns="0" tIns="0" rIns="0" bIns="0" rtlCol="0"/>
          <a:lstStyle/>
          <a:p>
            <a:endParaRPr/>
          </a:p>
        </p:txBody>
      </p:sp>
      <p:sp>
        <p:nvSpPr>
          <p:cNvPr id="45" name="标题 44">
            <a:extLst>
              <a:ext uri="{FF2B5EF4-FFF2-40B4-BE49-F238E27FC236}">
                <a16:creationId xmlns:a16="http://schemas.microsoft.com/office/drawing/2014/main" id="{44F78D31-9448-40D0-A317-1AE152E97D6C}"/>
              </a:ext>
            </a:extLst>
          </p:cNvPr>
          <p:cNvSpPr>
            <a:spLocks noGrp="1"/>
          </p:cNvSpPr>
          <p:nvPr>
            <p:ph type="title"/>
          </p:nvPr>
        </p:nvSpPr>
        <p:spPr>
          <a:xfrm>
            <a:off x="457200" y="47200"/>
            <a:ext cx="8229600" cy="1143000"/>
          </a:xfrm>
        </p:spPr>
        <p:txBody>
          <a:bodyPr/>
          <a:lstStyle/>
          <a:p>
            <a:r>
              <a:rPr lang="en-US" altLang="zh-CN" dirty="0"/>
              <a:t>Bagging</a:t>
            </a:r>
            <a:r>
              <a:rPr lang="zh-CN" altLang="en-US" dirty="0"/>
              <a:t>的优势</a:t>
            </a:r>
          </a:p>
        </p:txBody>
      </p:sp>
    </p:spTree>
    <p:extLst>
      <p:ext uri="{BB962C8B-B14F-4D97-AF65-F5344CB8AC3E}">
        <p14:creationId xmlns:p14="http://schemas.microsoft.com/office/powerpoint/2010/main" val="411299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3528" y="1688712"/>
            <a:ext cx="9258184" cy="3773469"/>
          </a:xfrm>
          <a:prstGeom prst="rect">
            <a:avLst/>
          </a:prstGeom>
        </p:spPr>
        <p:txBody>
          <a:bodyPr vert="horz" wrap="square" lIns="0" tIns="92075" rIns="0" bIns="0" rtlCol="0">
            <a:spAutoFit/>
          </a:bodyPr>
          <a:lstStyle/>
          <a:p>
            <a:pPr marL="12700">
              <a:spcBef>
                <a:spcPts val="725"/>
              </a:spcBef>
            </a:pPr>
            <a:r>
              <a:rPr lang="zh-CN" altLang="en-US" sz="2000" b="1" spc="20" dirty="0">
                <a:solidFill>
                  <a:srgbClr val="84ADAF"/>
                </a:solidFill>
                <a:latin typeface="Trebuchet MS"/>
                <a:cs typeface="Trebuchet MS"/>
              </a:rPr>
              <a:t>导入包含分类方法的类：</a:t>
            </a:r>
            <a:endParaRPr lang="en-US" sz="2000" dirty="0">
              <a:latin typeface="Trebuchet MS"/>
              <a:cs typeface="Trebuchet MS"/>
            </a:endParaRPr>
          </a:p>
          <a:p>
            <a:pPr marL="377825">
              <a:spcBef>
                <a:spcPts val="550"/>
              </a:spcBef>
            </a:pPr>
            <a:r>
              <a:rPr lang="en-US" sz="2000" b="1" spc="-5" dirty="0">
                <a:solidFill>
                  <a:srgbClr val="8B8B8B"/>
                </a:solidFill>
                <a:latin typeface="Courier New"/>
                <a:cs typeface="Courier New"/>
              </a:rPr>
              <a:t>from </a:t>
            </a:r>
            <a:r>
              <a:rPr lang="en-US" sz="2000" b="1" spc="-5" dirty="0" err="1">
                <a:solidFill>
                  <a:srgbClr val="8B8B8B"/>
                </a:solidFill>
                <a:latin typeface="Courier New"/>
                <a:cs typeface="Courier New"/>
              </a:rPr>
              <a:t>sklearn.ensemble</a:t>
            </a:r>
            <a:r>
              <a:rPr lang="en-US" sz="2000" b="1" spc="-5" dirty="0">
                <a:solidFill>
                  <a:srgbClr val="8B8B8B"/>
                </a:solidFill>
                <a:latin typeface="Courier New"/>
                <a:cs typeface="Courier New"/>
              </a:rPr>
              <a:t> import</a:t>
            </a:r>
            <a:r>
              <a:rPr lang="en-US" sz="2000" b="1" spc="75" dirty="0">
                <a:solidFill>
                  <a:srgbClr val="8B8B8B"/>
                </a:solidFill>
                <a:latin typeface="Courier New"/>
                <a:cs typeface="Courier New"/>
              </a:rPr>
              <a:t> </a:t>
            </a:r>
            <a:r>
              <a:rPr lang="en-US" sz="2000" b="1" spc="-5" dirty="0" err="1">
                <a:solidFill>
                  <a:srgbClr val="006FC0"/>
                </a:solidFill>
                <a:latin typeface="Courier New"/>
                <a:cs typeface="Courier New"/>
              </a:rPr>
              <a:t>BaggingClassifier</a:t>
            </a:r>
            <a:endParaRPr lang="en-US" sz="2000" dirty="0">
              <a:latin typeface="Courier New"/>
              <a:cs typeface="Courier New"/>
            </a:endParaRPr>
          </a:p>
          <a:p>
            <a:pPr>
              <a:spcBef>
                <a:spcPts val="10"/>
              </a:spcBef>
            </a:pPr>
            <a:endParaRPr lang="zh-CN" altLang="en-US" sz="2000" dirty="0">
              <a:latin typeface="Times New Roman"/>
              <a:cs typeface="Times New Roman"/>
            </a:endParaRPr>
          </a:p>
          <a:p>
            <a:pPr marL="12700">
              <a:spcBef>
                <a:spcPts val="5"/>
              </a:spcBef>
            </a:pPr>
            <a:r>
              <a:rPr lang="zh-CN" altLang="en-US" sz="2000" b="1" spc="-30" dirty="0">
                <a:solidFill>
                  <a:srgbClr val="84ADAF"/>
                </a:solidFill>
                <a:latin typeface="Trebuchet MS"/>
                <a:cs typeface="Trebuchet MS"/>
              </a:rPr>
              <a:t>创建该类的一个对象：</a:t>
            </a:r>
            <a:endParaRPr lang="en-US" sz="2000" dirty="0">
              <a:latin typeface="Trebuchet MS"/>
              <a:cs typeface="Trebuchet MS"/>
            </a:endParaRPr>
          </a:p>
          <a:p>
            <a:pPr marL="377825">
              <a:spcBef>
                <a:spcPts val="545"/>
              </a:spcBef>
            </a:pPr>
            <a:r>
              <a:rPr sz="2000" b="1" spc="-5" dirty="0">
                <a:solidFill>
                  <a:srgbClr val="6F2F9F"/>
                </a:solidFill>
                <a:latin typeface="Courier New"/>
                <a:cs typeface="Courier New"/>
              </a:rPr>
              <a:t>BC </a:t>
            </a:r>
            <a:r>
              <a:rPr sz="2000" b="1" spc="-5" dirty="0">
                <a:solidFill>
                  <a:srgbClr val="8B8B8B"/>
                </a:solidFill>
                <a:latin typeface="Courier New"/>
                <a:cs typeface="Courier New"/>
              </a:rPr>
              <a:t>=</a:t>
            </a:r>
            <a:r>
              <a:rPr sz="2000" b="1" spc="15" dirty="0">
                <a:solidFill>
                  <a:srgbClr val="8B8B8B"/>
                </a:solidFill>
                <a:latin typeface="Courier New"/>
                <a:cs typeface="Courier New"/>
              </a:rPr>
              <a:t> </a:t>
            </a:r>
            <a:r>
              <a:rPr sz="2000" b="1" spc="-5" dirty="0">
                <a:solidFill>
                  <a:srgbClr val="006FC0"/>
                </a:solidFill>
                <a:latin typeface="Courier New"/>
                <a:cs typeface="Courier New"/>
              </a:rPr>
              <a:t>BaggingClassifier</a:t>
            </a:r>
            <a:r>
              <a:rPr sz="2000" b="1" spc="-5" dirty="0">
                <a:solidFill>
                  <a:srgbClr val="344B5E"/>
                </a:solidFill>
                <a:latin typeface="Courier New"/>
                <a:cs typeface="Courier New"/>
              </a:rPr>
              <a:t>(n_estimators=50)</a:t>
            </a:r>
            <a:endParaRPr sz="2000" dirty="0">
              <a:latin typeface="Courier New"/>
              <a:cs typeface="Courier New"/>
            </a:endParaRPr>
          </a:p>
          <a:p>
            <a:pPr>
              <a:spcBef>
                <a:spcPts val="15"/>
              </a:spcBef>
            </a:pPr>
            <a:endParaRPr sz="2000" dirty="0">
              <a:latin typeface="Times New Roman"/>
              <a:cs typeface="Times New Roman"/>
            </a:endParaRPr>
          </a:p>
          <a:p>
            <a:pPr marL="12700"/>
            <a:r>
              <a:rPr lang="zh-CN" altLang="en-US" sz="2000" b="1" spc="-45" dirty="0">
                <a:solidFill>
                  <a:srgbClr val="84ADAF"/>
                </a:solidFill>
                <a:latin typeface="Trebuchet MS"/>
                <a:cs typeface="Trebuchet MS"/>
              </a:rPr>
              <a:t>拟合训练数据，并预测：</a:t>
            </a:r>
            <a:endParaRPr sz="2000" dirty="0">
              <a:latin typeface="Trebuchet MS"/>
              <a:cs typeface="Trebuchet MS"/>
            </a:endParaRPr>
          </a:p>
          <a:p>
            <a:pPr marL="377825" marR="4196715">
              <a:spcBef>
                <a:spcPts val="550"/>
              </a:spcBef>
            </a:pPr>
            <a:r>
              <a:rPr sz="2000" b="1" spc="-5" dirty="0">
                <a:solidFill>
                  <a:srgbClr val="6F2F9F"/>
                </a:solidFill>
                <a:latin typeface="Courier New"/>
                <a:cs typeface="Courier New"/>
              </a:rPr>
              <a:t>BC </a:t>
            </a:r>
            <a:r>
              <a:rPr sz="2000" b="1" spc="-5" dirty="0">
                <a:solidFill>
                  <a:srgbClr val="8B8B8B"/>
                </a:solidFill>
                <a:latin typeface="Courier New"/>
                <a:cs typeface="Courier New"/>
              </a:rPr>
              <a:t>= </a:t>
            </a:r>
            <a:r>
              <a:rPr sz="2000" b="1" spc="-5" dirty="0">
                <a:solidFill>
                  <a:srgbClr val="6F2F9F"/>
                </a:solidFill>
                <a:latin typeface="Courier New"/>
                <a:cs typeface="Courier New"/>
              </a:rPr>
              <a:t>BC</a:t>
            </a:r>
            <a:r>
              <a:rPr sz="2000" b="1" spc="-5" dirty="0">
                <a:solidFill>
                  <a:srgbClr val="8B8B8B"/>
                </a:solidFill>
                <a:latin typeface="Courier New"/>
                <a:cs typeface="Courier New"/>
              </a:rPr>
              <a:t>.</a:t>
            </a:r>
            <a:r>
              <a:rPr sz="2000" b="1" spc="-5" dirty="0">
                <a:solidFill>
                  <a:srgbClr val="C00000"/>
                </a:solidFill>
                <a:latin typeface="Courier New"/>
                <a:cs typeface="Courier New"/>
              </a:rPr>
              <a:t>fit</a:t>
            </a:r>
            <a:r>
              <a:rPr sz="2000" b="1" spc="-5" dirty="0">
                <a:solidFill>
                  <a:srgbClr val="8B8B8B"/>
                </a:solidFill>
                <a:latin typeface="Courier New"/>
                <a:cs typeface="Courier New"/>
              </a:rPr>
              <a:t>(</a:t>
            </a:r>
            <a:r>
              <a:rPr sz="2000" b="1" spc="-5" dirty="0" err="1">
                <a:solidFill>
                  <a:srgbClr val="8B8B8B"/>
                </a:solidFill>
                <a:latin typeface="Courier New"/>
                <a:cs typeface="Courier New"/>
              </a:rPr>
              <a:t>X_train</a:t>
            </a:r>
            <a:r>
              <a:rPr sz="2000" b="1" spc="-5" dirty="0">
                <a:solidFill>
                  <a:srgbClr val="8B8B8B"/>
                </a:solidFill>
                <a:latin typeface="Courier New"/>
                <a:cs typeface="Courier New"/>
              </a:rPr>
              <a:t>,</a:t>
            </a:r>
            <a:r>
              <a:rPr lang="en-US" sz="2000" b="1" spc="-5" dirty="0">
                <a:solidFill>
                  <a:srgbClr val="8B8B8B"/>
                </a:solidFill>
                <a:latin typeface="Courier New"/>
                <a:cs typeface="Courier New"/>
              </a:rPr>
              <a:t> </a:t>
            </a:r>
            <a:r>
              <a:rPr sz="2000" b="1" spc="-5" dirty="0" err="1">
                <a:solidFill>
                  <a:srgbClr val="8B8B8B"/>
                </a:solidFill>
                <a:latin typeface="Courier New"/>
                <a:cs typeface="Courier New"/>
              </a:rPr>
              <a:t>y_train</a:t>
            </a:r>
            <a:r>
              <a:rPr sz="2000" b="1" spc="-5" dirty="0">
                <a:solidFill>
                  <a:srgbClr val="8B8B8B"/>
                </a:solidFill>
                <a:latin typeface="Courier New"/>
                <a:cs typeface="Courier New"/>
              </a:rPr>
              <a:t>)</a:t>
            </a:r>
            <a:endParaRPr lang="en-US" sz="2000" b="1" spc="-5" dirty="0">
              <a:solidFill>
                <a:srgbClr val="8B8B8B"/>
              </a:solidFill>
              <a:latin typeface="Courier New"/>
              <a:cs typeface="Courier New"/>
            </a:endParaRPr>
          </a:p>
          <a:p>
            <a:pPr marL="377825" marR="4196715">
              <a:spcBef>
                <a:spcPts val="550"/>
              </a:spcBef>
            </a:pPr>
            <a:r>
              <a:rPr sz="2000" b="1" spc="-5" dirty="0" err="1">
                <a:solidFill>
                  <a:srgbClr val="8B8B8B"/>
                </a:solidFill>
                <a:latin typeface="Courier New"/>
                <a:cs typeface="Courier New"/>
              </a:rPr>
              <a:t>y_predict</a:t>
            </a:r>
            <a:r>
              <a:rPr sz="2000" b="1" spc="-5" dirty="0">
                <a:solidFill>
                  <a:srgbClr val="8B8B8B"/>
                </a:solidFill>
                <a:latin typeface="Courier New"/>
                <a:cs typeface="Courier New"/>
              </a:rPr>
              <a:t> =</a:t>
            </a:r>
            <a:r>
              <a:rPr sz="2000" b="1" spc="-15" dirty="0">
                <a:solidFill>
                  <a:srgbClr val="8B8B8B"/>
                </a:solidFill>
                <a:latin typeface="Courier New"/>
                <a:cs typeface="Courier New"/>
              </a:rPr>
              <a:t> </a:t>
            </a:r>
            <a:r>
              <a:rPr sz="2000" b="1" spc="-5" dirty="0">
                <a:solidFill>
                  <a:srgbClr val="6F2F9F"/>
                </a:solidFill>
                <a:latin typeface="Courier New"/>
                <a:cs typeface="Courier New"/>
              </a:rPr>
              <a:t>BC</a:t>
            </a:r>
            <a:r>
              <a:rPr sz="2000" b="1" spc="-5" dirty="0">
                <a:solidFill>
                  <a:srgbClr val="8B8B8B"/>
                </a:solidFill>
                <a:latin typeface="Courier New"/>
                <a:cs typeface="Courier New"/>
              </a:rPr>
              <a:t>.</a:t>
            </a:r>
            <a:r>
              <a:rPr sz="2000" b="1" spc="-5" dirty="0">
                <a:solidFill>
                  <a:srgbClr val="C00000"/>
                </a:solidFill>
                <a:latin typeface="Courier New"/>
                <a:cs typeface="Courier New"/>
              </a:rPr>
              <a:t>predict</a:t>
            </a:r>
            <a:r>
              <a:rPr sz="2000" b="1" spc="-5" dirty="0">
                <a:solidFill>
                  <a:srgbClr val="8B8B8B"/>
                </a:solidFill>
                <a:latin typeface="Courier New"/>
                <a:cs typeface="Courier New"/>
              </a:rPr>
              <a:t>(X_test)</a:t>
            </a:r>
            <a:endParaRPr sz="2000" dirty="0">
              <a:latin typeface="Courier New"/>
              <a:cs typeface="Courier New"/>
            </a:endParaRPr>
          </a:p>
          <a:p>
            <a:pPr>
              <a:spcBef>
                <a:spcPts val="10"/>
              </a:spcBef>
            </a:pPr>
            <a:endParaRPr sz="2000" dirty="0">
              <a:latin typeface="Times New Roman"/>
              <a:cs typeface="Times New Roman"/>
            </a:endParaRPr>
          </a:p>
          <a:p>
            <a:pPr marL="12700">
              <a:spcBef>
                <a:spcPts val="5"/>
              </a:spcBef>
            </a:pPr>
            <a:r>
              <a:rPr lang="zh-CN" altLang="en-US" sz="2000" b="1" dirty="0">
                <a:solidFill>
                  <a:srgbClr val="84ADAF"/>
                </a:solidFill>
                <a:latin typeface="Trebuchet MS"/>
                <a:cs typeface="Trebuchet MS"/>
              </a:rPr>
              <a:t>使用交叉验证调参。回归用</a:t>
            </a:r>
            <a:r>
              <a:rPr sz="2000" b="1" spc="35" dirty="0" err="1">
                <a:solidFill>
                  <a:srgbClr val="006FC0"/>
                </a:solidFill>
                <a:latin typeface="Trebuchet MS"/>
                <a:cs typeface="Trebuchet MS"/>
              </a:rPr>
              <a:t>BaggingRegressor</a:t>
            </a:r>
            <a:r>
              <a:rPr lang="zh-CN" altLang="en-US" sz="2000" b="1" spc="-55" dirty="0">
                <a:solidFill>
                  <a:srgbClr val="006FC0"/>
                </a:solidFill>
                <a:latin typeface="Trebuchet MS"/>
                <a:cs typeface="Trebuchet MS"/>
              </a:rPr>
              <a:t>。</a:t>
            </a:r>
            <a:endParaRPr sz="2000" dirty="0">
              <a:latin typeface="Trebuchet MS"/>
              <a:cs typeface="Trebuchet MS"/>
            </a:endParaRPr>
          </a:p>
        </p:txBody>
      </p:sp>
      <p:sp>
        <p:nvSpPr>
          <p:cNvPr id="6" name="标题 5">
            <a:extLst>
              <a:ext uri="{FF2B5EF4-FFF2-40B4-BE49-F238E27FC236}">
                <a16:creationId xmlns:a16="http://schemas.microsoft.com/office/drawing/2014/main" id="{981A9A6C-F6FB-4276-9204-7311DD214D6E}"/>
              </a:ext>
            </a:extLst>
          </p:cNvPr>
          <p:cNvSpPr>
            <a:spLocks noGrp="1"/>
          </p:cNvSpPr>
          <p:nvPr>
            <p:ph type="title"/>
          </p:nvPr>
        </p:nvSpPr>
        <p:spPr>
          <a:xfrm>
            <a:off x="457200" y="44624"/>
            <a:ext cx="8229600" cy="1143000"/>
          </a:xfrm>
        </p:spPr>
        <p:txBody>
          <a:bodyPr/>
          <a:lstStyle/>
          <a:p>
            <a:r>
              <a:rPr lang="en-US" altLang="zh-CN" dirty="0"/>
              <a:t>Bagging</a:t>
            </a:r>
            <a:r>
              <a:rPr lang="zh-CN" altLang="en-US" dirty="0"/>
              <a:t>分类器的语法</a:t>
            </a:r>
          </a:p>
        </p:txBody>
      </p:sp>
      <p:sp>
        <p:nvSpPr>
          <p:cNvPr id="2" name="文本框 1">
            <a:extLst>
              <a:ext uri="{FF2B5EF4-FFF2-40B4-BE49-F238E27FC236}">
                <a16:creationId xmlns:a16="http://schemas.microsoft.com/office/drawing/2014/main" id="{67A640C9-1EEA-4FCD-BD2B-4A4F3D6CAAC8}"/>
              </a:ext>
            </a:extLst>
          </p:cNvPr>
          <p:cNvSpPr txBox="1"/>
          <p:nvPr/>
        </p:nvSpPr>
        <p:spPr>
          <a:xfrm>
            <a:off x="215516" y="5877272"/>
            <a:ext cx="8712968" cy="369332"/>
          </a:xfrm>
          <a:prstGeom prst="rect">
            <a:avLst/>
          </a:prstGeom>
          <a:noFill/>
        </p:spPr>
        <p:txBody>
          <a:bodyPr wrap="square" rtlCol="0">
            <a:spAutoFit/>
          </a:bodyPr>
          <a:lstStyle/>
          <a:p>
            <a:r>
              <a:rPr lang="en-US" altLang="zh-CN" dirty="0">
                <a:hlinkClick r:id="rId2"/>
              </a:rPr>
              <a:t>http://scikit-learn.org/stable/modules/generated/sklearn.ensemble.BaggingClassifier.html</a:t>
            </a:r>
            <a:r>
              <a:rPr lang="en-US" altLang="zh-CN" dirty="0"/>
              <a:t> </a:t>
            </a:r>
            <a:endParaRPr lang="zh-CN" altLang="en-US" dirty="0"/>
          </a:p>
        </p:txBody>
      </p:sp>
    </p:spTree>
    <p:extLst>
      <p:ext uri="{BB962C8B-B14F-4D97-AF65-F5344CB8AC3E}">
        <p14:creationId xmlns:p14="http://schemas.microsoft.com/office/powerpoint/2010/main" val="2127819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F2CD0-22D2-4F91-8A1F-6EC89BCD762A}"/>
              </a:ext>
            </a:extLst>
          </p:cNvPr>
          <p:cNvSpPr>
            <a:spLocks noGrp="1"/>
          </p:cNvSpPr>
          <p:nvPr>
            <p:ph type="title"/>
          </p:nvPr>
        </p:nvSpPr>
        <p:spPr>
          <a:xfrm>
            <a:off x="457200" y="44624"/>
            <a:ext cx="8229600" cy="1143000"/>
          </a:xfrm>
        </p:spPr>
        <p:txBody>
          <a:bodyPr/>
          <a:lstStyle/>
          <a:p>
            <a:r>
              <a:rPr lang="en-US" altLang="zh-CN" dirty="0" err="1"/>
              <a:t>BaggingClassifier</a:t>
            </a:r>
            <a:r>
              <a:rPr lang="zh-CN" altLang="en-US" dirty="0"/>
              <a:t>参数设置</a:t>
            </a:r>
          </a:p>
        </p:txBody>
      </p:sp>
      <p:graphicFrame>
        <p:nvGraphicFramePr>
          <p:cNvPr id="3" name="表格 2">
            <a:extLst>
              <a:ext uri="{FF2B5EF4-FFF2-40B4-BE49-F238E27FC236}">
                <a16:creationId xmlns:a16="http://schemas.microsoft.com/office/drawing/2014/main" id="{ACCFC019-CE36-4E71-87B3-AF84738EACE2}"/>
              </a:ext>
            </a:extLst>
          </p:cNvPr>
          <p:cNvGraphicFramePr>
            <a:graphicFrameLocks noGrp="1"/>
          </p:cNvGraphicFramePr>
          <p:nvPr>
            <p:extLst>
              <p:ext uri="{D42A27DB-BD31-4B8C-83A1-F6EECF244321}">
                <p14:modId xmlns:p14="http://schemas.microsoft.com/office/powerpoint/2010/main" val="2158587631"/>
              </p:ext>
            </p:extLst>
          </p:nvPr>
        </p:nvGraphicFramePr>
        <p:xfrm>
          <a:off x="179512" y="1700808"/>
          <a:ext cx="8784976" cy="4680520"/>
        </p:xfrm>
        <a:graphic>
          <a:graphicData uri="http://schemas.openxmlformats.org/drawingml/2006/table">
            <a:tbl>
              <a:tblPr firstCol="1">
                <a:tableStyleId>{5C22544A-7EE6-4342-B048-85BDC9FD1C3A}</a:tableStyleId>
              </a:tblPr>
              <a:tblGrid>
                <a:gridCol w="1800200">
                  <a:extLst>
                    <a:ext uri="{9D8B030D-6E8A-4147-A177-3AD203B41FA5}">
                      <a16:colId xmlns:a16="http://schemas.microsoft.com/office/drawing/2014/main" val="1131312542"/>
                    </a:ext>
                  </a:extLst>
                </a:gridCol>
                <a:gridCol w="6984776">
                  <a:extLst>
                    <a:ext uri="{9D8B030D-6E8A-4147-A177-3AD203B41FA5}">
                      <a16:colId xmlns:a16="http://schemas.microsoft.com/office/drawing/2014/main" val="2219860615"/>
                    </a:ext>
                  </a:extLst>
                </a:gridCol>
              </a:tblGrid>
              <a:tr h="1002968">
                <a:tc>
                  <a:txBody>
                    <a:bodyPr/>
                    <a:lstStyle/>
                    <a:p>
                      <a:pPr algn="just">
                        <a:spcAft>
                          <a:spcPts val="0"/>
                        </a:spcAft>
                      </a:pPr>
                      <a:r>
                        <a:rPr lang="en-US" sz="2000" kern="100" dirty="0">
                          <a:effectLst/>
                        </a:rPr>
                        <a:t>estimator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基学习器</a:t>
                      </a:r>
                    </a:p>
                    <a:p>
                      <a:pPr algn="just">
                        <a:spcAft>
                          <a:spcPts val="0"/>
                        </a:spcAft>
                      </a:pPr>
                      <a:r>
                        <a:rPr lang="zh-CN" sz="2000" kern="100">
                          <a:effectLst/>
                        </a:rPr>
                        <a:t>在采样得到的数据子集上训练的基学习器。</a:t>
                      </a:r>
                    </a:p>
                    <a:p>
                      <a:pPr algn="just">
                        <a:spcAft>
                          <a:spcPts val="0"/>
                        </a:spcAft>
                      </a:pPr>
                      <a:r>
                        <a:rPr lang="zh-CN" sz="2000" kern="100">
                          <a:effectLst/>
                        </a:rPr>
                        <a:t>缺省值是</a:t>
                      </a:r>
                      <a:r>
                        <a:rPr lang="en-US" sz="2000" kern="100">
                          <a:effectLst/>
                        </a:rPr>
                        <a:t>None</a:t>
                      </a:r>
                      <a:r>
                        <a:rPr lang="zh-CN" sz="2000" kern="100">
                          <a:effectLst/>
                        </a:rPr>
                        <a:t>。等于</a:t>
                      </a:r>
                      <a:r>
                        <a:rPr lang="en-US" sz="2000" kern="100">
                          <a:effectLst/>
                        </a:rPr>
                        <a:t>None</a:t>
                      </a:r>
                      <a:r>
                        <a:rPr lang="zh-CN" sz="2000" kern="100">
                          <a:effectLst/>
                        </a:rPr>
                        <a:t>时，则使用决策树做基学习器。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2349860"/>
                  </a:ext>
                </a:extLst>
              </a:tr>
              <a:tr h="1002968">
                <a:tc>
                  <a:txBody>
                    <a:bodyPr/>
                    <a:lstStyle/>
                    <a:p>
                      <a:pPr algn="just">
                        <a:spcAft>
                          <a:spcPts val="0"/>
                        </a:spcAft>
                      </a:pPr>
                      <a:r>
                        <a:rPr lang="en-US" sz="2000" kern="100">
                          <a:effectLst/>
                        </a:rPr>
                        <a:t>n_estimators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基学习器个数</a:t>
                      </a:r>
                    </a:p>
                    <a:p>
                      <a:pPr algn="just">
                        <a:spcAft>
                          <a:spcPts val="0"/>
                        </a:spcAft>
                      </a:pPr>
                      <a:r>
                        <a:rPr lang="zh-CN" sz="2000" kern="100">
                          <a:effectLst/>
                        </a:rPr>
                        <a:t>用于集成的基学习器的个数。</a:t>
                      </a:r>
                    </a:p>
                    <a:p>
                      <a:pPr algn="just">
                        <a:spcAft>
                          <a:spcPts val="0"/>
                        </a:spcAft>
                      </a:pPr>
                      <a:r>
                        <a:rPr lang="zh-CN" sz="2000" kern="100">
                          <a:effectLst/>
                        </a:rPr>
                        <a:t>缺省值是</a:t>
                      </a:r>
                      <a:r>
                        <a:rPr lang="en-US" sz="2000" kern="100">
                          <a:effectLst/>
                        </a:rPr>
                        <a:t>10</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9823985"/>
                  </a:ext>
                </a:extLst>
              </a:tr>
              <a:tr h="1337292">
                <a:tc>
                  <a:txBody>
                    <a:bodyPr/>
                    <a:lstStyle/>
                    <a:p>
                      <a:pPr algn="just">
                        <a:spcAft>
                          <a:spcPts val="0"/>
                        </a:spcAft>
                      </a:pPr>
                      <a:r>
                        <a:rPr lang="en-US" sz="2000" kern="100">
                          <a:effectLst/>
                        </a:rPr>
                        <a:t>max_samples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0" dirty="0">
                          <a:effectLst/>
                        </a:rPr>
                        <a:t>最大样例个数</a:t>
                      </a:r>
                      <a:endParaRPr lang="zh-CN" sz="2000" kern="100" dirty="0">
                        <a:effectLst/>
                      </a:endParaRPr>
                    </a:p>
                    <a:p>
                      <a:pPr algn="just">
                        <a:spcAft>
                          <a:spcPts val="0"/>
                        </a:spcAft>
                      </a:pPr>
                      <a:r>
                        <a:rPr lang="zh-CN" sz="2000" kern="100" dirty="0">
                          <a:effectLst/>
                        </a:rPr>
                        <a:t>从训练集中随机抽取的，用于训练每个基学习器的样例数目。</a:t>
                      </a:r>
                    </a:p>
                    <a:p>
                      <a:pPr algn="just">
                        <a:spcAft>
                          <a:spcPts val="0"/>
                        </a:spcAft>
                      </a:pPr>
                      <a:r>
                        <a:rPr lang="zh-CN" sz="2000" kern="100" dirty="0">
                          <a:effectLst/>
                        </a:rPr>
                        <a:t>缺省值是</a:t>
                      </a:r>
                      <a:r>
                        <a:rPr lang="en-US" sz="2000" kern="100" dirty="0">
                          <a:effectLst/>
                        </a:rPr>
                        <a:t>1.0</a:t>
                      </a:r>
                      <a:r>
                        <a:rPr lang="zh-CN" sz="2000" kern="100" dirty="0">
                          <a:effectLst/>
                        </a:rPr>
                        <a:t>。整数值表示抽取样例的个数；小数值表示抽取样例数占训练集的总样例数的比。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3066610"/>
                  </a:ext>
                </a:extLst>
              </a:tr>
              <a:tr h="1337292">
                <a:tc>
                  <a:txBody>
                    <a:bodyPr/>
                    <a:lstStyle/>
                    <a:p>
                      <a:pPr algn="just">
                        <a:spcAft>
                          <a:spcPts val="0"/>
                        </a:spcAft>
                      </a:pPr>
                      <a:r>
                        <a:rPr lang="en-US" sz="2000" kern="100">
                          <a:effectLst/>
                        </a:rPr>
                        <a:t>max_features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最大特征数</a:t>
                      </a:r>
                    </a:p>
                    <a:p>
                      <a:pPr algn="just">
                        <a:spcAft>
                          <a:spcPts val="0"/>
                        </a:spcAft>
                      </a:pPr>
                      <a:r>
                        <a:rPr lang="zh-CN" sz="2000" kern="100" dirty="0">
                          <a:effectLst/>
                        </a:rPr>
                        <a:t>从训练集中随机抽取的，用于训练每个基学习器的特征数目。</a:t>
                      </a:r>
                    </a:p>
                    <a:p>
                      <a:pPr algn="just">
                        <a:spcAft>
                          <a:spcPts val="0"/>
                        </a:spcAft>
                      </a:pPr>
                      <a:r>
                        <a:rPr lang="zh-CN" sz="2000" kern="100" dirty="0">
                          <a:effectLst/>
                        </a:rPr>
                        <a:t>缺省值是</a:t>
                      </a:r>
                      <a:r>
                        <a:rPr lang="en-US" sz="2000" kern="100" dirty="0">
                          <a:effectLst/>
                        </a:rPr>
                        <a:t>1.0</a:t>
                      </a:r>
                      <a:r>
                        <a:rPr lang="zh-CN" sz="2000" kern="100" dirty="0">
                          <a:effectLst/>
                        </a:rPr>
                        <a:t>。整数值表示抽取特征的个数；小数值表示抽取特征数占训练集的总特征数的比。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6781174"/>
                  </a:ext>
                </a:extLst>
              </a:tr>
            </a:tbl>
          </a:graphicData>
        </a:graphic>
      </p:graphicFrame>
    </p:spTree>
    <p:extLst>
      <p:ext uri="{BB962C8B-B14F-4D97-AF65-F5344CB8AC3E}">
        <p14:creationId xmlns:p14="http://schemas.microsoft.com/office/powerpoint/2010/main" val="805776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6720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p:nvPr/>
        </p:nvSpPr>
        <p:spPr>
          <a:xfrm>
            <a:off x="2079942" y="3644646"/>
            <a:ext cx="236220" cy="0"/>
          </a:xfrm>
          <a:custGeom>
            <a:avLst/>
            <a:gdLst/>
            <a:ahLst/>
            <a:cxnLst/>
            <a:rect l="l" t="t" r="r" b="b"/>
            <a:pathLst>
              <a:path w="236219">
                <a:moveTo>
                  <a:pt x="0" y="0"/>
                </a:moveTo>
                <a:lnTo>
                  <a:pt x="236219" y="0"/>
                </a:lnTo>
              </a:path>
            </a:pathLst>
          </a:custGeom>
          <a:ln w="15239">
            <a:solidFill>
              <a:srgbClr val="344B5E"/>
            </a:solidFill>
          </a:ln>
        </p:spPr>
        <p:txBody>
          <a:bodyPr wrap="square" lIns="0" tIns="0" rIns="0" bIns="0" rtlCol="0"/>
          <a:lstStyle/>
          <a:p>
            <a:endParaRPr/>
          </a:p>
        </p:txBody>
      </p:sp>
      <p:sp>
        <p:nvSpPr>
          <p:cNvPr id="4" name="object 4"/>
          <p:cNvSpPr txBox="1"/>
          <p:nvPr/>
        </p:nvSpPr>
        <p:spPr>
          <a:xfrm>
            <a:off x="457200" y="1565008"/>
            <a:ext cx="3481704" cy="3540008"/>
          </a:xfrm>
          <a:prstGeom prst="rect">
            <a:avLst/>
          </a:prstGeom>
        </p:spPr>
        <p:txBody>
          <a:bodyPr vert="horz" wrap="square" lIns="0" tIns="12700" rIns="0" bIns="0" rtlCol="0">
            <a:spAutoFit/>
          </a:bodyPr>
          <a:lstStyle/>
          <a:p>
            <a:pPr marL="299085" marR="5080" indent="-286385">
              <a:lnSpc>
                <a:spcPct val="150000"/>
              </a:lnSpc>
              <a:spcBef>
                <a:spcPts val="100"/>
              </a:spcBef>
              <a:buFont typeface="Wingdings"/>
              <a:buChar char=""/>
              <a:tabLst>
                <a:tab pos="299085" algn="l"/>
                <a:tab pos="299720" algn="l"/>
              </a:tabLst>
            </a:pPr>
            <a:r>
              <a:rPr lang="zh-CN" altLang="en-US" sz="2400" b="1" dirty="0">
                <a:latin typeface="Trebuchet MS"/>
                <a:cs typeface="Trebuchet MS"/>
              </a:rPr>
              <a:t>有 </a:t>
            </a:r>
            <a:r>
              <a:rPr sz="2400" dirty="0">
                <a:latin typeface="Verdana"/>
                <a:cs typeface="Verdana"/>
              </a:rPr>
              <a:t>𝑛</a:t>
            </a:r>
            <a:r>
              <a:rPr lang="en-US" altLang="zh-CN" sz="2400" dirty="0">
                <a:latin typeface="Verdana"/>
                <a:cs typeface="Verdana"/>
              </a:rPr>
              <a:t> </a:t>
            </a:r>
            <a:r>
              <a:rPr lang="zh-CN" altLang="en-US" sz="2400" b="1" dirty="0">
                <a:latin typeface="Trebuchet MS"/>
                <a:cs typeface="Trebuchet MS"/>
              </a:rPr>
              <a:t>棵</a:t>
            </a:r>
            <a:r>
              <a:rPr lang="zh-CN" altLang="en-US" sz="2400" b="1" dirty="0">
                <a:solidFill>
                  <a:srgbClr val="0000FF"/>
                </a:solidFill>
                <a:latin typeface="Trebuchet MS"/>
                <a:cs typeface="Trebuchet MS"/>
              </a:rPr>
              <a:t>独立</a:t>
            </a:r>
            <a:r>
              <a:rPr lang="zh-CN" altLang="en-US" sz="2400" b="1" dirty="0">
                <a:latin typeface="Trebuchet MS"/>
                <a:cs typeface="Trebuchet MS"/>
              </a:rPr>
              <a:t>的决策树，每棵树的方差是</a:t>
            </a:r>
            <a:r>
              <a:rPr sz="2400" b="1" dirty="0">
                <a:latin typeface="Trebuchet MS"/>
                <a:cs typeface="Trebuchet MS"/>
              </a:rPr>
              <a:t> </a:t>
            </a:r>
            <a:r>
              <a:rPr sz="2400" dirty="0">
                <a:latin typeface="Verdana"/>
                <a:cs typeface="Verdana"/>
              </a:rPr>
              <a:t>σ</a:t>
            </a:r>
            <a:r>
              <a:rPr sz="2400" baseline="27777" dirty="0">
                <a:latin typeface="Verdana"/>
                <a:cs typeface="Verdana"/>
              </a:rPr>
              <a:t>2</a:t>
            </a:r>
            <a:r>
              <a:rPr sz="2400" b="1" dirty="0">
                <a:latin typeface="Trebuchet MS"/>
                <a:cs typeface="Trebuchet MS"/>
              </a:rPr>
              <a:t>, </a:t>
            </a:r>
            <a:r>
              <a:rPr lang="zh-CN" altLang="en-US" sz="2400" b="1" dirty="0">
                <a:latin typeface="Trebuchet MS"/>
                <a:cs typeface="Trebuchet MS"/>
              </a:rPr>
              <a:t>则</a:t>
            </a:r>
            <a:r>
              <a:rPr sz="2400" b="1" dirty="0">
                <a:latin typeface="Trebuchet MS"/>
                <a:cs typeface="Trebuchet MS"/>
              </a:rPr>
              <a:t>bagged</a:t>
            </a:r>
            <a:r>
              <a:rPr lang="zh-CN" altLang="en-US" sz="2400" b="1" dirty="0">
                <a:latin typeface="Trebuchet MS"/>
                <a:cs typeface="Trebuchet MS"/>
              </a:rPr>
              <a:t>方差是：</a:t>
            </a:r>
            <a:endParaRPr sz="2400" dirty="0">
              <a:latin typeface="Trebuchet MS"/>
              <a:cs typeface="Trebuchet MS"/>
            </a:endParaRPr>
          </a:p>
          <a:p>
            <a:pPr marL="1646555"/>
            <a:r>
              <a:rPr lang="el-GR" sz="2400" dirty="0">
                <a:latin typeface="Verdana"/>
                <a:cs typeface="Verdana"/>
              </a:rPr>
              <a:t>σ</a:t>
            </a:r>
            <a:r>
              <a:rPr lang="en-US" altLang="zh-CN" sz="2400" baseline="30000" dirty="0">
                <a:latin typeface="Verdana"/>
                <a:cs typeface="Verdana"/>
              </a:rPr>
              <a:t>2</a:t>
            </a:r>
          </a:p>
          <a:p>
            <a:pPr marL="1646555"/>
            <a:r>
              <a:rPr sz="2400" dirty="0">
                <a:latin typeface="Verdana"/>
                <a:cs typeface="Verdana"/>
              </a:rPr>
              <a:t>𝑛</a:t>
            </a:r>
          </a:p>
          <a:p>
            <a:pPr marL="299085" marR="125730" indent="-286385">
              <a:lnSpc>
                <a:spcPct val="150000"/>
              </a:lnSpc>
              <a:spcBef>
                <a:spcPts val="700"/>
              </a:spcBef>
              <a:buFont typeface="Wingdings"/>
              <a:buChar char=""/>
              <a:tabLst>
                <a:tab pos="299085" algn="l"/>
                <a:tab pos="299720" algn="l"/>
              </a:tabLst>
            </a:pPr>
            <a:r>
              <a:rPr lang="zh-CN" altLang="en-US" sz="2400" b="1" dirty="0">
                <a:latin typeface="Trebuchet MS"/>
                <a:cs typeface="Trebuchet MS"/>
              </a:rPr>
              <a:t>然而，</a:t>
            </a:r>
            <a:r>
              <a:rPr sz="2400" b="1" dirty="0">
                <a:latin typeface="Trebuchet MS"/>
                <a:cs typeface="Trebuchet MS"/>
              </a:rPr>
              <a:t>bootstrap</a:t>
            </a:r>
            <a:r>
              <a:rPr lang="zh-CN" altLang="en-US" sz="2400" b="1" dirty="0">
                <a:latin typeface="Trebuchet MS"/>
                <a:cs typeface="Trebuchet MS"/>
              </a:rPr>
              <a:t>样本是相关的</a:t>
            </a:r>
            <a:r>
              <a:rPr lang="zh-CN" altLang="en-US" sz="2400" b="1" dirty="0">
                <a:latin typeface="Arial"/>
                <a:cs typeface="Arial"/>
              </a:rPr>
              <a:t>（</a:t>
            </a:r>
            <a:r>
              <a:rPr sz="2400" dirty="0">
                <a:latin typeface="Verdana"/>
                <a:cs typeface="Verdana"/>
              </a:rPr>
              <a:t>𝜌</a:t>
            </a:r>
            <a:r>
              <a:rPr lang="zh-CN" altLang="en-US" sz="2400" b="1" dirty="0">
                <a:latin typeface="Arial"/>
                <a:cs typeface="Arial"/>
              </a:rPr>
              <a:t>）</a:t>
            </a:r>
            <a:r>
              <a:rPr sz="2400" b="1" dirty="0">
                <a:latin typeface="Trebuchet MS"/>
                <a:cs typeface="Trebuchet MS"/>
              </a:rPr>
              <a:t>:</a:t>
            </a:r>
            <a:endParaRPr sz="2400" dirty="0">
              <a:latin typeface="Trebuchet MS"/>
              <a:cs typeface="Trebuchet MS"/>
            </a:endParaRPr>
          </a:p>
        </p:txBody>
      </p:sp>
      <p:sp>
        <p:nvSpPr>
          <p:cNvPr id="9" name="object 9"/>
          <p:cNvSpPr/>
          <p:nvPr/>
        </p:nvSpPr>
        <p:spPr>
          <a:xfrm>
            <a:off x="5903214" y="3997451"/>
            <a:ext cx="2503170" cy="0"/>
          </a:xfrm>
          <a:custGeom>
            <a:avLst/>
            <a:gdLst/>
            <a:ahLst/>
            <a:cxnLst/>
            <a:rect l="l" t="t" r="r" b="b"/>
            <a:pathLst>
              <a:path w="2503170">
                <a:moveTo>
                  <a:pt x="0" y="0"/>
                </a:moveTo>
                <a:lnTo>
                  <a:pt x="2502789" y="0"/>
                </a:lnTo>
              </a:path>
            </a:pathLst>
          </a:custGeom>
          <a:ln w="25908">
            <a:solidFill>
              <a:srgbClr val="344B5E"/>
            </a:solidFill>
          </a:ln>
        </p:spPr>
        <p:txBody>
          <a:bodyPr wrap="square" lIns="0" tIns="0" rIns="0" bIns="0" rtlCol="0"/>
          <a:lstStyle/>
          <a:p>
            <a:endParaRPr/>
          </a:p>
        </p:txBody>
      </p:sp>
      <p:sp>
        <p:nvSpPr>
          <p:cNvPr id="10" name="object 10"/>
          <p:cNvSpPr/>
          <p:nvPr/>
        </p:nvSpPr>
        <p:spPr>
          <a:xfrm>
            <a:off x="4914901" y="2269237"/>
            <a:ext cx="78105" cy="2148205"/>
          </a:xfrm>
          <a:custGeom>
            <a:avLst/>
            <a:gdLst/>
            <a:ahLst/>
            <a:cxnLst/>
            <a:rect l="l" t="t" r="r" b="b"/>
            <a:pathLst>
              <a:path w="78104" h="2148204">
                <a:moveTo>
                  <a:pt x="51815" y="64769"/>
                </a:moveTo>
                <a:lnTo>
                  <a:pt x="25908" y="64769"/>
                </a:lnTo>
                <a:lnTo>
                  <a:pt x="25908" y="2147697"/>
                </a:lnTo>
                <a:lnTo>
                  <a:pt x="51815" y="2147697"/>
                </a:lnTo>
                <a:lnTo>
                  <a:pt x="51815" y="64769"/>
                </a:lnTo>
                <a:close/>
              </a:path>
              <a:path w="78104" h="2148204">
                <a:moveTo>
                  <a:pt x="38862" y="0"/>
                </a:moveTo>
                <a:lnTo>
                  <a:pt x="0" y="77724"/>
                </a:lnTo>
                <a:lnTo>
                  <a:pt x="25908" y="77724"/>
                </a:lnTo>
                <a:lnTo>
                  <a:pt x="25908" y="64769"/>
                </a:lnTo>
                <a:lnTo>
                  <a:pt x="71247" y="64769"/>
                </a:lnTo>
                <a:lnTo>
                  <a:pt x="38862" y="0"/>
                </a:lnTo>
                <a:close/>
              </a:path>
              <a:path w="78104" h="21482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11" name="object 11"/>
          <p:cNvSpPr/>
          <p:nvPr/>
        </p:nvSpPr>
        <p:spPr>
          <a:xfrm>
            <a:off x="4953761" y="4377691"/>
            <a:ext cx="3765550" cy="78105"/>
          </a:xfrm>
          <a:custGeom>
            <a:avLst/>
            <a:gdLst/>
            <a:ahLst/>
            <a:cxnLst/>
            <a:rect l="l" t="t" r="r" b="b"/>
            <a:pathLst>
              <a:path w="3765550" h="78104">
                <a:moveTo>
                  <a:pt x="3687698" y="0"/>
                </a:moveTo>
                <a:lnTo>
                  <a:pt x="3687698" y="77724"/>
                </a:lnTo>
                <a:lnTo>
                  <a:pt x="3739515" y="51816"/>
                </a:lnTo>
                <a:lnTo>
                  <a:pt x="3700653" y="51816"/>
                </a:lnTo>
                <a:lnTo>
                  <a:pt x="3700653" y="25908"/>
                </a:lnTo>
                <a:lnTo>
                  <a:pt x="3739515" y="25908"/>
                </a:lnTo>
                <a:lnTo>
                  <a:pt x="3687698" y="0"/>
                </a:lnTo>
                <a:close/>
              </a:path>
              <a:path w="3765550" h="78104">
                <a:moveTo>
                  <a:pt x="3687698" y="25908"/>
                </a:moveTo>
                <a:lnTo>
                  <a:pt x="0" y="25908"/>
                </a:lnTo>
                <a:lnTo>
                  <a:pt x="0" y="51816"/>
                </a:lnTo>
                <a:lnTo>
                  <a:pt x="3687698" y="51816"/>
                </a:lnTo>
                <a:lnTo>
                  <a:pt x="3687698" y="25908"/>
                </a:lnTo>
                <a:close/>
              </a:path>
              <a:path w="3765550" h="78104">
                <a:moveTo>
                  <a:pt x="3739515" y="25908"/>
                </a:moveTo>
                <a:lnTo>
                  <a:pt x="3700653" y="25908"/>
                </a:lnTo>
                <a:lnTo>
                  <a:pt x="3700653" y="51816"/>
                </a:lnTo>
                <a:lnTo>
                  <a:pt x="3739515" y="51816"/>
                </a:lnTo>
                <a:lnTo>
                  <a:pt x="3765422" y="38862"/>
                </a:lnTo>
                <a:lnTo>
                  <a:pt x="3739515" y="25908"/>
                </a:lnTo>
                <a:close/>
              </a:path>
            </a:pathLst>
          </a:custGeom>
          <a:solidFill>
            <a:srgbClr val="344B5E"/>
          </a:solidFill>
        </p:spPr>
        <p:txBody>
          <a:bodyPr wrap="square" lIns="0" tIns="0" rIns="0" bIns="0" rtlCol="0"/>
          <a:lstStyle/>
          <a:p>
            <a:endParaRPr/>
          </a:p>
        </p:txBody>
      </p:sp>
      <p:sp>
        <p:nvSpPr>
          <p:cNvPr id="12" name="object 12"/>
          <p:cNvSpPr/>
          <p:nvPr/>
        </p:nvSpPr>
        <p:spPr>
          <a:xfrm>
            <a:off x="5177791" y="2700527"/>
            <a:ext cx="635635" cy="1257300"/>
          </a:xfrm>
          <a:custGeom>
            <a:avLst/>
            <a:gdLst/>
            <a:ahLst/>
            <a:cxnLst/>
            <a:rect l="l" t="t" r="r" b="b"/>
            <a:pathLst>
              <a:path w="635635" h="1257300">
                <a:moveTo>
                  <a:pt x="0" y="0"/>
                </a:moveTo>
                <a:lnTo>
                  <a:pt x="972" y="62913"/>
                </a:lnTo>
                <a:lnTo>
                  <a:pt x="2046" y="128661"/>
                </a:lnTo>
                <a:lnTo>
                  <a:pt x="3195" y="196163"/>
                </a:lnTo>
                <a:lnTo>
                  <a:pt x="4395" y="264341"/>
                </a:lnTo>
                <a:lnTo>
                  <a:pt x="5620" y="332119"/>
                </a:lnTo>
                <a:lnTo>
                  <a:pt x="6847" y="398416"/>
                </a:lnTo>
                <a:lnTo>
                  <a:pt x="8051" y="462155"/>
                </a:lnTo>
                <a:lnTo>
                  <a:pt x="9205" y="522257"/>
                </a:lnTo>
                <a:lnTo>
                  <a:pt x="10287" y="577644"/>
                </a:lnTo>
                <a:lnTo>
                  <a:pt x="11270" y="627238"/>
                </a:lnTo>
                <a:lnTo>
                  <a:pt x="12130" y="669961"/>
                </a:lnTo>
                <a:lnTo>
                  <a:pt x="13381" y="730478"/>
                </a:lnTo>
                <a:lnTo>
                  <a:pt x="15990" y="762394"/>
                </a:lnTo>
                <a:lnTo>
                  <a:pt x="20732" y="793353"/>
                </a:lnTo>
                <a:lnTo>
                  <a:pt x="25523" y="826383"/>
                </a:lnTo>
                <a:lnTo>
                  <a:pt x="27812" y="844423"/>
                </a:lnTo>
                <a:lnTo>
                  <a:pt x="30017" y="870913"/>
                </a:lnTo>
                <a:lnTo>
                  <a:pt x="35376" y="928327"/>
                </a:lnTo>
                <a:lnTo>
                  <a:pt x="42386" y="1000537"/>
                </a:lnTo>
                <a:lnTo>
                  <a:pt x="49544" y="1071414"/>
                </a:lnTo>
                <a:lnTo>
                  <a:pt x="55347" y="1124828"/>
                </a:lnTo>
                <a:lnTo>
                  <a:pt x="68788" y="1158690"/>
                </a:lnTo>
                <a:lnTo>
                  <a:pt x="90916" y="1191625"/>
                </a:lnTo>
                <a:lnTo>
                  <a:pt x="112924" y="1224535"/>
                </a:lnTo>
                <a:lnTo>
                  <a:pt x="123062" y="1238504"/>
                </a:lnTo>
                <a:lnTo>
                  <a:pt x="153233" y="1238273"/>
                </a:lnTo>
                <a:lnTo>
                  <a:pt x="219360" y="1239996"/>
                </a:lnTo>
                <a:lnTo>
                  <a:pt x="285440" y="1242147"/>
                </a:lnTo>
                <a:lnTo>
                  <a:pt x="315468" y="1243203"/>
                </a:lnTo>
                <a:lnTo>
                  <a:pt x="331545" y="1242289"/>
                </a:lnTo>
                <a:lnTo>
                  <a:pt x="374452" y="1243725"/>
                </a:lnTo>
                <a:lnTo>
                  <a:pt x="435244" y="1246727"/>
                </a:lnTo>
                <a:lnTo>
                  <a:pt x="504980" y="1250512"/>
                </a:lnTo>
                <a:lnTo>
                  <a:pt x="574715" y="1254297"/>
                </a:lnTo>
                <a:lnTo>
                  <a:pt x="635508" y="1257300"/>
                </a:lnTo>
              </a:path>
            </a:pathLst>
          </a:custGeom>
          <a:ln w="25908">
            <a:solidFill>
              <a:srgbClr val="344B5E"/>
            </a:solidFill>
          </a:ln>
        </p:spPr>
        <p:txBody>
          <a:bodyPr wrap="square" lIns="0" tIns="0" rIns="0" bIns="0" rtlCol="0"/>
          <a:lstStyle/>
          <a:p>
            <a:endParaRPr/>
          </a:p>
        </p:txBody>
      </p:sp>
      <p:sp>
        <p:nvSpPr>
          <p:cNvPr id="13" name="object 13"/>
          <p:cNvSpPr/>
          <p:nvPr/>
        </p:nvSpPr>
        <p:spPr>
          <a:xfrm>
            <a:off x="5137403" y="2690622"/>
            <a:ext cx="149352" cy="14935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151120" y="3394711"/>
            <a:ext cx="163068" cy="249935"/>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207508" y="3807715"/>
            <a:ext cx="216408" cy="239267"/>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495544" y="3909823"/>
            <a:ext cx="149352" cy="149351"/>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759196" y="3922015"/>
            <a:ext cx="149352" cy="149351"/>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4535807" y="2359007"/>
            <a:ext cx="215444" cy="1988820"/>
          </a:xfrm>
          <a:prstGeom prst="rect">
            <a:avLst/>
          </a:prstGeom>
        </p:spPr>
        <p:txBody>
          <a:bodyPr vert="vert270" wrap="square" lIns="0" tIns="12065" rIns="0" bIns="0" rtlCol="0">
            <a:spAutoFit/>
          </a:bodyPr>
          <a:lstStyle/>
          <a:p>
            <a:pPr marL="12700">
              <a:spcBef>
                <a:spcPts val="95"/>
              </a:spcBef>
            </a:pPr>
            <a:r>
              <a:rPr sz="1400" b="1" spc="85" dirty="0">
                <a:solidFill>
                  <a:srgbClr val="344B5E"/>
                </a:solidFill>
                <a:latin typeface="Trebuchet MS"/>
                <a:cs typeface="Trebuchet MS"/>
              </a:rPr>
              <a:t>RMSE</a:t>
            </a:r>
            <a:r>
              <a:rPr sz="1400" b="1" spc="-180" dirty="0">
                <a:solidFill>
                  <a:srgbClr val="344B5E"/>
                </a:solidFill>
                <a:latin typeface="Trebuchet MS"/>
                <a:cs typeface="Trebuchet MS"/>
              </a:rPr>
              <a:t> </a:t>
            </a:r>
            <a:r>
              <a:rPr sz="1400" b="1" spc="10" dirty="0">
                <a:solidFill>
                  <a:srgbClr val="344B5E"/>
                </a:solidFill>
                <a:latin typeface="Trebuchet MS"/>
                <a:cs typeface="Trebuchet MS"/>
              </a:rPr>
              <a:t>(Cross-Validated)</a:t>
            </a:r>
            <a:endParaRPr sz="1400">
              <a:latin typeface="Trebuchet MS"/>
              <a:cs typeface="Trebuchet MS"/>
            </a:endParaRPr>
          </a:p>
        </p:txBody>
      </p:sp>
      <p:sp>
        <p:nvSpPr>
          <p:cNvPr id="19" name="object 19"/>
          <p:cNvSpPr txBox="1"/>
          <p:nvPr/>
        </p:nvSpPr>
        <p:spPr>
          <a:xfrm>
            <a:off x="5078730" y="4439666"/>
            <a:ext cx="131445"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20" name="object 20"/>
          <p:cNvSpPr txBox="1"/>
          <p:nvPr/>
        </p:nvSpPr>
        <p:spPr>
          <a:xfrm>
            <a:off x="5608447" y="4326586"/>
            <a:ext cx="2969895" cy="680085"/>
          </a:xfrm>
          <a:prstGeom prst="rect">
            <a:avLst/>
          </a:prstGeom>
        </p:spPr>
        <p:txBody>
          <a:bodyPr vert="horz" wrap="square" lIns="0" tIns="126365" rIns="0" bIns="0" rtlCol="0">
            <a:spAutoFit/>
          </a:bodyPr>
          <a:lstStyle/>
          <a:p>
            <a:pPr marL="12700">
              <a:spcBef>
                <a:spcPts val="995"/>
              </a:spcBef>
              <a:tabLst>
                <a:tab pos="667385" algn="l"/>
                <a:tab pos="1318260" algn="l"/>
                <a:tab pos="1975485" algn="l"/>
                <a:tab pos="2636520" algn="l"/>
              </a:tabLst>
            </a:pPr>
            <a:r>
              <a:rPr sz="1400" spc="60" dirty="0">
                <a:solidFill>
                  <a:srgbClr val="344B5E"/>
                </a:solidFill>
                <a:latin typeface="Arial"/>
                <a:cs typeface="Arial"/>
              </a:rPr>
              <a:t>10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30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40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500</a:t>
            </a:r>
            <a:endParaRPr sz="1400">
              <a:latin typeface="Arial"/>
              <a:cs typeface="Arial"/>
            </a:endParaRPr>
          </a:p>
          <a:p>
            <a:pPr marL="187960">
              <a:spcBef>
                <a:spcPts val="895"/>
              </a:spcBef>
            </a:pPr>
            <a:r>
              <a:rPr sz="1400" b="1" spc="20" dirty="0">
                <a:solidFill>
                  <a:srgbClr val="344B5E"/>
                </a:solidFill>
                <a:latin typeface="Trebuchet MS"/>
                <a:cs typeface="Trebuchet MS"/>
              </a:rPr>
              <a:t>Number</a:t>
            </a:r>
            <a:r>
              <a:rPr sz="1400" b="1" spc="-135" dirty="0">
                <a:solidFill>
                  <a:srgbClr val="344B5E"/>
                </a:solidFill>
                <a:latin typeface="Trebuchet MS"/>
                <a:cs typeface="Trebuchet MS"/>
              </a:rPr>
              <a:t> </a:t>
            </a:r>
            <a:r>
              <a:rPr sz="1400" b="1" spc="15" dirty="0">
                <a:solidFill>
                  <a:srgbClr val="344B5E"/>
                </a:solidFill>
                <a:latin typeface="Trebuchet MS"/>
                <a:cs typeface="Trebuchet MS"/>
              </a:rPr>
              <a:t>of</a:t>
            </a:r>
            <a:r>
              <a:rPr sz="1400" b="1" spc="-85" dirty="0">
                <a:solidFill>
                  <a:srgbClr val="344B5E"/>
                </a:solidFill>
                <a:latin typeface="Trebuchet MS"/>
                <a:cs typeface="Trebuchet MS"/>
              </a:rPr>
              <a:t> </a:t>
            </a:r>
            <a:r>
              <a:rPr sz="1400" b="1" spc="40" dirty="0">
                <a:solidFill>
                  <a:srgbClr val="344B5E"/>
                </a:solidFill>
                <a:latin typeface="Trebuchet MS"/>
                <a:cs typeface="Trebuchet MS"/>
              </a:rPr>
              <a:t>Bagged</a:t>
            </a:r>
            <a:r>
              <a:rPr sz="1400" b="1" spc="-100" dirty="0">
                <a:solidFill>
                  <a:srgbClr val="344B5E"/>
                </a:solidFill>
                <a:latin typeface="Trebuchet MS"/>
                <a:cs typeface="Trebuchet MS"/>
              </a:rPr>
              <a:t> </a:t>
            </a:r>
            <a:r>
              <a:rPr sz="1400" b="1" spc="-5" dirty="0">
                <a:solidFill>
                  <a:srgbClr val="344B5E"/>
                </a:solidFill>
                <a:latin typeface="Trebuchet MS"/>
                <a:cs typeface="Trebuchet MS"/>
              </a:rPr>
              <a:t>Trees</a:t>
            </a:r>
            <a:endParaRPr sz="1400">
              <a:latin typeface="Trebuchet MS"/>
              <a:cs typeface="Trebuchet MS"/>
            </a:endParaRPr>
          </a:p>
        </p:txBody>
      </p:sp>
      <p:sp>
        <p:nvSpPr>
          <p:cNvPr id="21" name="object 21"/>
          <p:cNvSpPr/>
          <p:nvPr/>
        </p:nvSpPr>
        <p:spPr>
          <a:xfrm>
            <a:off x="6364224" y="3922015"/>
            <a:ext cx="149351" cy="149351"/>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7027164" y="3922015"/>
            <a:ext cx="149352" cy="149351"/>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7734301" y="3922015"/>
            <a:ext cx="149351" cy="149351"/>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8398764" y="3922015"/>
            <a:ext cx="149352" cy="149351"/>
          </a:xfrm>
          <a:prstGeom prst="rect">
            <a:avLst/>
          </a:prstGeom>
          <a:blipFill>
            <a:blip r:embed="rId3" cstate="print"/>
            <a:stretch>
              <a:fillRect/>
            </a:stretch>
          </a:blipFill>
        </p:spPr>
        <p:txBody>
          <a:bodyPr wrap="square" lIns="0" tIns="0" rIns="0" bIns="0" rtlCol="0"/>
          <a:lstStyle/>
          <a:p>
            <a:endParaRPr/>
          </a:p>
        </p:txBody>
      </p:sp>
      <p:sp>
        <p:nvSpPr>
          <p:cNvPr id="27" name="标题 26">
            <a:extLst>
              <a:ext uri="{FF2B5EF4-FFF2-40B4-BE49-F238E27FC236}">
                <a16:creationId xmlns:a16="http://schemas.microsoft.com/office/drawing/2014/main" id="{2AF74DF0-CA27-4AF8-BD3C-0050FC7735DB}"/>
              </a:ext>
            </a:extLst>
          </p:cNvPr>
          <p:cNvSpPr>
            <a:spLocks noGrp="1"/>
          </p:cNvSpPr>
          <p:nvPr>
            <p:ph type="title"/>
          </p:nvPr>
        </p:nvSpPr>
        <p:spPr>
          <a:xfrm>
            <a:off x="457200" y="44624"/>
            <a:ext cx="8229600" cy="1143000"/>
          </a:xfrm>
        </p:spPr>
        <p:txBody>
          <a:bodyPr/>
          <a:lstStyle/>
          <a:p>
            <a:r>
              <a:rPr lang="en-US" altLang="zh-CN" dirty="0"/>
              <a:t>Bagging</a:t>
            </a:r>
            <a:r>
              <a:rPr lang="zh-CN" altLang="en-US" dirty="0"/>
              <a:t>减少的方差</a:t>
            </a:r>
          </a:p>
        </p:txBody>
      </p:sp>
      <p:pic>
        <p:nvPicPr>
          <p:cNvPr id="28" name="图片 27">
            <a:extLst>
              <a:ext uri="{FF2B5EF4-FFF2-40B4-BE49-F238E27FC236}">
                <a16:creationId xmlns:a16="http://schemas.microsoft.com/office/drawing/2014/main" id="{A9BC95A9-C560-4889-8BC5-8688DC4EC883}"/>
              </a:ext>
            </a:extLst>
          </p:cNvPr>
          <p:cNvPicPr>
            <a:picLocks noChangeAspect="1"/>
          </p:cNvPicPr>
          <p:nvPr/>
        </p:nvPicPr>
        <p:blipFill>
          <a:blip r:embed="rId7"/>
          <a:stretch>
            <a:fillRect/>
          </a:stretch>
        </p:blipFill>
        <p:spPr>
          <a:xfrm>
            <a:off x="1082847" y="5319633"/>
            <a:ext cx="2230410" cy="810296"/>
          </a:xfrm>
          <a:prstGeom prst="rect">
            <a:avLst/>
          </a:prstGeom>
        </p:spPr>
      </p:pic>
    </p:spTree>
    <p:extLst>
      <p:ext uri="{BB962C8B-B14F-4D97-AF65-F5344CB8AC3E}">
        <p14:creationId xmlns:p14="http://schemas.microsoft.com/office/powerpoint/2010/main" val="285842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6720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p:nvPr/>
        </p:nvSpPr>
        <p:spPr>
          <a:xfrm>
            <a:off x="1969532" y="4185756"/>
            <a:ext cx="408147" cy="216024"/>
          </a:xfrm>
          <a:custGeom>
            <a:avLst/>
            <a:gdLst/>
            <a:ahLst/>
            <a:cxnLst/>
            <a:rect l="l" t="t" r="r" b="b"/>
            <a:pathLst>
              <a:path w="302894" h="195580">
                <a:moveTo>
                  <a:pt x="39266" y="107061"/>
                </a:moveTo>
                <a:lnTo>
                  <a:pt x="19812" y="107061"/>
                </a:lnTo>
                <a:lnTo>
                  <a:pt x="60833" y="195072"/>
                </a:lnTo>
                <a:lnTo>
                  <a:pt x="70358" y="195072"/>
                </a:lnTo>
                <a:lnTo>
                  <a:pt x="77993" y="169037"/>
                </a:lnTo>
                <a:lnTo>
                  <a:pt x="67437" y="169037"/>
                </a:lnTo>
                <a:lnTo>
                  <a:pt x="39266" y="107061"/>
                </a:lnTo>
                <a:close/>
              </a:path>
              <a:path w="302894" h="195580">
                <a:moveTo>
                  <a:pt x="141605" y="0"/>
                </a:moveTo>
                <a:lnTo>
                  <a:pt x="116331" y="0"/>
                </a:lnTo>
                <a:lnTo>
                  <a:pt x="67437" y="169037"/>
                </a:lnTo>
                <a:lnTo>
                  <a:pt x="77993" y="169037"/>
                </a:lnTo>
                <a:lnTo>
                  <a:pt x="123698" y="13207"/>
                </a:lnTo>
                <a:lnTo>
                  <a:pt x="302894" y="13207"/>
                </a:lnTo>
                <a:lnTo>
                  <a:pt x="302894" y="762"/>
                </a:lnTo>
                <a:lnTo>
                  <a:pt x="141605" y="762"/>
                </a:lnTo>
                <a:lnTo>
                  <a:pt x="141605" y="0"/>
                </a:lnTo>
                <a:close/>
              </a:path>
              <a:path w="302894" h="195580">
                <a:moveTo>
                  <a:pt x="32512" y="92201"/>
                </a:moveTo>
                <a:lnTo>
                  <a:pt x="0" y="107061"/>
                </a:lnTo>
                <a:lnTo>
                  <a:pt x="3048" y="114426"/>
                </a:lnTo>
                <a:lnTo>
                  <a:pt x="19812" y="107061"/>
                </a:lnTo>
                <a:lnTo>
                  <a:pt x="39266" y="107061"/>
                </a:lnTo>
                <a:lnTo>
                  <a:pt x="32512" y="92201"/>
                </a:lnTo>
                <a:close/>
              </a:path>
              <a:path w="302894" h="195580">
                <a:moveTo>
                  <a:pt x="302894" y="13207"/>
                </a:moveTo>
                <a:lnTo>
                  <a:pt x="129159" y="13207"/>
                </a:lnTo>
                <a:lnTo>
                  <a:pt x="129159" y="14477"/>
                </a:lnTo>
                <a:lnTo>
                  <a:pt x="302894" y="14477"/>
                </a:lnTo>
                <a:lnTo>
                  <a:pt x="302894" y="13207"/>
                </a:lnTo>
                <a:close/>
              </a:path>
            </a:pathLst>
          </a:custGeom>
          <a:solidFill>
            <a:srgbClr val="344B5E"/>
          </a:solidFill>
        </p:spPr>
        <p:txBody>
          <a:bodyPr wrap="square" lIns="0" tIns="0" rIns="0" bIns="0" rtlCol="0"/>
          <a:lstStyle/>
          <a:p>
            <a:endParaRPr/>
          </a:p>
        </p:txBody>
      </p:sp>
      <p:sp>
        <p:nvSpPr>
          <p:cNvPr id="4" name="object 4"/>
          <p:cNvSpPr txBox="1"/>
          <p:nvPr/>
        </p:nvSpPr>
        <p:spPr>
          <a:xfrm>
            <a:off x="373108" y="1480008"/>
            <a:ext cx="3547258" cy="3726661"/>
          </a:xfrm>
          <a:prstGeom prst="rect">
            <a:avLst/>
          </a:prstGeom>
        </p:spPr>
        <p:txBody>
          <a:bodyPr vert="horz" wrap="square" lIns="0" tIns="12700" rIns="0" bIns="0" rtlCol="0">
            <a:spAutoFit/>
          </a:bodyPr>
          <a:lstStyle/>
          <a:p>
            <a:pPr marL="299085" indent="-286385">
              <a:lnSpc>
                <a:spcPct val="150000"/>
              </a:lnSpc>
              <a:spcBef>
                <a:spcPts val="100"/>
              </a:spcBef>
              <a:buFont typeface="Wingdings"/>
              <a:buChar char=""/>
              <a:tabLst>
                <a:tab pos="299085" algn="l"/>
                <a:tab pos="299720" algn="l"/>
              </a:tabLst>
            </a:pPr>
            <a:r>
              <a:rPr lang="zh-CN" altLang="en-US" sz="2400" b="1" dirty="0">
                <a:latin typeface="Trebuchet MS"/>
                <a:cs typeface="Trebuchet MS"/>
              </a:rPr>
              <a:t>解决方案：进一步消除树之间的相关性</a:t>
            </a:r>
            <a:endParaRPr sz="2400" dirty="0">
              <a:latin typeface="Trebuchet MS"/>
              <a:cs typeface="Trebuchet MS"/>
            </a:endParaRPr>
          </a:p>
          <a:p>
            <a:pPr marL="299085" marR="819785" indent="-286385">
              <a:lnSpc>
                <a:spcPct val="150000"/>
              </a:lnSpc>
              <a:spcBef>
                <a:spcPts val="1200"/>
              </a:spcBef>
              <a:buFont typeface="Wingdings"/>
              <a:buChar char=""/>
              <a:tabLst>
                <a:tab pos="299085" algn="l"/>
                <a:tab pos="299720" algn="l"/>
              </a:tabLst>
            </a:pPr>
            <a:r>
              <a:rPr lang="zh-CN" altLang="en-US" sz="2400" b="1" dirty="0">
                <a:latin typeface="Trebuchet MS"/>
                <a:cs typeface="Trebuchet MS"/>
              </a:rPr>
              <a:t>每棵树使用一组随机抽取的特征：</a:t>
            </a:r>
            <a:endParaRPr lang="en-US" altLang="zh-CN" sz="2400" b="1" dirty="0">
              <a:latin typeface="Trebuchet MS"/>
              <a:cs typeface="Trebuchet MS"/>
            </a:endParaRPr>
          </a:p>
          <a:p>
            <a:pPr marL="756285" marR="819785" lvl="1" indent="-286385">
              <a:lnSpc>
                <a:spcPct val="150000"/>
              </a:lnSpc>
              <a:spcBef>
                <a:spcPts val="1200"/>
              </a:spcBef>
              <a:buFont typeface="Wingdings"/>
              <a:buChar char=""/>
              <a:tabLst>
                <a:tab pos="299085" algn="l"/>
                <a:tab pos="299720" algn="l"/>
              </a:tabLst>
            </a:pPr>
            <a:r>
              <a:rPr lang="zh-CN" altLang="en-US" sz="2400" b="1" dirty="0">
                <a:latin typeface="Trebuchet MS"/>
                <a:cs typeface="Arial"/>
              </a:rPr>
              <a:t>分类： </a:t>
            </a:r>
            <a:r>
              <a:rPr lang="zh-CN" altLang="en-US" sz="2400" dirty="0">
                <a:latin typeface="Verdana"/>
                <a:cs typeface="Verdana"/>
              </a:rPr>
              <a:t>𝑚</a:t>
            </a:r>
            <a:endParaRPr lang="en-US" altLang="zh-CN" sz="2400" b="1" dirty="0">
              <a:latin typeface="Trebuchet MS"/>
              <a:cs typeface="Arial"/>
            </a:endParaRPr>
          </a:p>
          <a:p>
            <a:pPr marL="756285" marR="819785" lvl="1" indent="-286385">
              <a:lnSpc>
                <a:spcPct val="150000"/>
              </a:lnSpc>
              <a:spcBef>
                <a:spcPts val="1200"/>
              </a:spcBef>
              <a:buFont typeface="Wingdings"/>
              <a:buChar char=""/>
              <a:tabLst>
                <a:tab pos="299085" algn="l"/>
                <a:tab pos="299720" algn="l"/>
              </a:tabLst>
            </a:pPr>
            <a:r>
              <a:rPr lang="zh-CN" altLang="en-US" sz="2400" b="1" dirty="0">
                <a:latin typeface="Trebuchet MS"/>
                <a:cs typeface="Arial"/>
              </a:rPr>
              <a:t>回归：</a:t>
            </a:r>
            <a:r>
              <a:rPr lang="zh-CN" altLang="en-US" sz="2400" dirty="0">
                <a:latin typeface="Verdana"/>
                <a:cs typeface="Verdana"/>
              </a:rPr>
              <a:t>𝑚</a:t>
            </a:r>
            <a:r>
              <a:rPr lang="en-US" altLang="zh-CN" sz="2400" dirty="0">
                <a:latin typeface="Verdana"/>
                <a:cs typeface="Verdana"/>
              </a:rPr>
              <a:t>/3</a:t>
            </a:r>
            <a:endParaRPr sz="2400" dirty="0">
              <a:latin typeface="Verdana"/>
              <a:cs typeface="Verdana"/>
            </a:endParaRPr>
          </a:p>
        </p:txBody>
      </p:sp>
      <p:sp>
        <p:nvSpPr>
          <p:cNvPr id="6" name="object 6"/>
          <p:cNvSpPr/>
          <p:nvPr/>
        </p:nvSpPr>
        <p:spPr>
          <a:xfrm>
            <a:off x="5903214" y="3997451"/>
            <a:ext cx="2503170" cy="0"/>
          </a:xfrm>
          <a:custGeom>
            <a:avLst/>
            <a:gdLst/>
            <a:ahLst/>
            <a:cxnLst/>
            <a:rect l="l" t="t" r="r" b="b"/>
            <a:pathLst>
              <a:path w="2503170">
                <a:moveTo>
                  <a:pt x="0" y="0"/>
                </a:moveTo>
                <a:lnTo>
                  <a:pt x="2502789" y="0"/>
                </a:lnTo>
              </a:path>
            </a:pathLst>
          </a:custGeom>
          <a:ln w="25908">
            <a:solidFill>
              <a:srgbClr val="344B5E"/>
            </a:solidFill>
          </a:ln>
        </p:spPr>
        <p:txBody>
          <a:bodyPr wrap="square" lIns="0" tIns="0" rIns="0" bIns="0" rtlCol="0"/>
          <a:lstStyle/>
          <a:p>
            <a:endParaRPr/>
          </a:p>
        </p:txBody>
      </p:sp>
      <p:sp>
        <p:nvSpPr>
          <p:cNvPr id="7" name="object 7"/>
          <p:cNvSpPr/>
          <p:nvPr/>
        </p:nvSpPr>
        <p:spPr>
          <a:xfrm>
            <a:off x="4914901" y="2269237"/>
            <a:ext cx="78105" cy="2148205"/>
          </a:xfrm>
          <a:custGeom>
            <a:avLst/>
            <a:gdLst/>
            <a:ahLst/>
            <a:cxnLst/>
            <a:rect l="l" t="t" r="r" b="b"/>
            <a:pathLst>
              <a:path w="78104" h="2148204">
                <a:moveTo>
                  <a:pt x="51815" y="64769"/>
                </a:moveTo>
                <a:lnTo>
                  <a:pt x="25908" y="64769"/>
                </a:lnTo>
                <a:lnTo>
                  <a:pt x="25908" y="2147697"/>
                </a:lnTo>
                <a:lnTo>
                  <a:pt x="51815" y="2147697"/>
                </a:lnTo>
                <a:lnTo>
                  <a:pt x="51815" y="64769"/>
                </a:lnTo>
                <a:close/>
              </a:path>
              <a:path w="78104" h="2148204">
                <a:moveTo>
                  <a:pt x="38862" y="0"/>
                </a:moveTo>
                <a:lnTo>
                  <a:pt x="0" y="77724"/>
                </a:lnTo>
                <a:lnTo>
                  <a:pt x="25908" y="77724"/>
                </a:lnTo>
                <a:lnTo>
                  <a:pt x="25908" y="64769"/>
                </a:lnTo>
                <a:lnTo>
                  <a:pt x="71247" y="64769"/>
                </a:lnTo>
                <a:lnTo>
                  <a:pt x="38862" y="0"/>
                </a:lnTo>
                <a:close/>
              </a:path>
              <a:path w="78104" h="21482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8" name="object 8"/>
          <p:cNvSpPr/>
          <p:nvPr/>
        </p:nvSpPr>
        <p:spPr>
          <a:xfrm>
            <a:off x="4953761" y="4377691"/>
            <a:ext cx="3765550" cy="78105"/>
          </a:xfrm>
          <a:custGeom>
            <a:avLst/>
            <a:gdLst/>
            <a:ahLst/>
            <a:cxnLst/>
            <a:rect l="l" t="t" r="r" b="b"/>
            <a:pathLst>
              <a:path w="3765550" h="78104">
                <a:moveTo>
                  <a:pt x="3687698" y="0"/>
                </a:moveTo>
                <a:lnTo>
                  <a:pt x="3687698" y="77724"/>
                </a:lnTo>
                <a:lnTo>
                  <a:pt x="3739515" y="51816"/>
                </a:lnTo>
                <a:lnTo>
                  <a:pt x="3700653" y="51816"/>
                </a:lnTo>
                <a:lnTo>
                  <a:pt x="3700653" y="25908"/>
                </a:lnTo>
                <a:lnTo>
                  <a:pt x="3739515" y="25908"/>
                </a:lnTo>
                <a:lnTo>
                  <a:pt x="3687698" y="0"/>
                </a:lnTo>
                <a:close/>
              </a:path>
              <a:path w="3765550" h="78104">
                <a:moveTo>
                  <a:pt x="3687698" y="25908"/>
                </a:moveTo>
                <a:lnTo>
                  <a:pt x="0" y="25908"/>
                </a:lnTo>
                <a:lnTo>
                  <a:pt x="0" y="51816"/>
                </a:lnTo>
                <a:lnTo>
                  <a:pt x="3687698" y="51816"/>
                </a:lnTo>
                <a:lnTo>
                  <a:pt x="3687698" y="25908"/>
                </a:lnTo>
                <a:close/>
              </a:path>
              <a:path w="3765550" h="78104">
                <a:moveTo>
                  <a:pt x="3739515" y="25908"/>
                </a:moveTo>
                <a:lnTo>
                  <a:pt x="3700653" y="25908"/>
                </a:lnTo>
                <a:lnTo>
                  <a:pt x="3700653" y="51816"/>
                </a:lnTo>
                <a:lnTo>
                  <a:pt x="3739515" y="51816"/>
                </a:lnTo>
                <a:lnTo>
                  <a:pt x="3765422" y="38862"/>
                </a:lnTo>
                <a:lnTo>
                  <a:pt x="3739515" y="25908"/>
                </a:lnTo>
                <a:close/>
              </a:path>
            </a:pathLst>
          </a:custGeom>
          <a:solidFill>
            <a:srgbClr val="344B5E"/>
          </a:solidFill>
        </p:spPr>
        <p:txBody>
          <a:bodyPr wrap="square" lIns="0" tIns="0" rIns="0" bIns="0" rtlCol="0"/>
          <a:lstStyle/>
          <a:p>
            <a:endParaRPr/>
          </a:p>
        </p:txBody>
      </p:sp>
      <p:sp>
        <p:nvSpPr>
          <p:cNvPr id="9" name="object 9"/>
          <p:cNvSpPr/>
          <p:nvPr/>
        </p:nvSpPr>
        <p:spPr>
          <a:xfrm>
            <a:off x="5177791" y="2700527"/>
            <a:ext cx="635635" cy="1257300"/>
          </a:xfrm>
          <a:custGeom>
            <a:avLst/>
            <a:gdLst/>
            <a:ahLst/>
            <a:cxnLst/>
            <a:rect l="l" t="t" r="r" b="b"/>
            <a:pathLst>
              <a:path w="635635" h="1257300">
                <a:moveTo>
                  <a:pt x="0" y="0"/>
                </a:moveTo>
                <a:lnTo>
                  <a:pt x="972" y="62913"/>
                </a:lnTo>
                <a:lnTo>
                  <a:pt x="2046" y="128661"/>
                </a:lnTo>
                <a:lnTo>
                  <a:pt x="3195" y="196163"/>
                </a:lnTo>
                <a:lnTo>
                  <a:pt x="4395" y="264341"/>
                </a:lnTo>
                <a:lnTo>
                  <a:pt x="5620" y="332119"/>
                </a:lnTo>
                <a:lnTo>
                  <a:pt x="6847" y="398416"/>
                </a:lnTo>
                <a:lnTo>
                  <a:pt x="8051" y="462155"/>
                </a:lnTo>
                <a:lnTo>
                  <a:pt x="9205" y="522257"/>
                </a:lnTo>
                <a:lnTo>
                  <a:pt x="10287" y="577644"/>
                </a:lnTo>
                <a:lnTo>
                  <a:pt x="11270" y="627238"/>
                </a:lnTo>
                <a:lnTo>
                  <a:pt x="12130" y="669961"/>
                </a:lnTo>
                <a:lnTo>
                  <a:pt x="13381" y="730478"/>
                </a:lnTo>
                <a:lnTo>
                  <a:pt x="15990" y="762394"/>
                </a:lnTo>
                <a:lnTo>
                  <a:pt x="20732" y="793353"/>
                </a:lnTo>
                <a:lnTo>
                  <a:pt x="25523" y="826383"/>
                </a:lnTo>
                <a:lnTo>
                  <a:pt x="27812" y="844423"/>
                </a:lnTo>
                <a:lnTo>
                  <a:pt x="30017" y="870913"/>
                </a:lnTo>
                <a:lnTo>
                  <a:pt x="35376" y="928327"/>
                </a:lnTo>
                <a:lnTo>
                  <a:pt x="42386" y="1000537"/>
                </a:lnTo>
                <a:lnTo>
                  <a:pt x="49544" y="1071414"/>
                </a:lnTo>
                <a:lnTo>
                  <a:pt x="55347" y="1124828"/>
                </a:lnTo>
                <a:lnTo>
                  <a:pt x="68788" y="1158690"/>
                </a:lnTo>
                <a:lnTo>
                  <a:pt x="90916" y="1191625"/>
                </a:lnTo>
                <a:lnTo>
                  <a:pt x="112924" y="1224535"/>
                </a:lnTo>
                <a:lnTo>
                  <a:pt x="123062" y="1238504"/>
                </a:lnTo>
                <a:lnTo>
                  <a:pt x="153233" y="1238273"/>
                </a:lnTo>
                <a:lnTo>
                  <a:pt x="219360" y="1239996"/>
                </a:lnTo>
                <a:lnTo>
                  <a:pt x="285440" y="1242147"/>
                </a:lnTo>
                <a:lnTo>
                  <a:pt x="315468" y="1243203"/>
                </a:lnTo>
                <a:lnTo>
                  <a:pt x="331545" y="1242289"/>
                </a:lnTo>
                <a:lnTo>
                  <a:pt x="374452" y="1243725"/>
                </a:lnTo>
                <a:lnTo>
                  <a:pt x="435244" y="1246727"/>
                </a:lnTo>
                <a:lnTo>
                  <a:pt x="504980" y="1250512"/>
                </a:lnTo>
                <a:lnTo>
                  <a:pt x="574715" y="1254297"/>
                </a:lnTo>
                <a:lnTo>
                  <a:pt x="635508" y="1257300"/>
                </a:lnTo>
              </a:path>
            </a:pathLst>
          </a:custGeom>
          <a:ln w="25908">
            <a:solidFill>
              <a:srgbClr val="344B5E"/>
            </a:solidFill>
          </a:ln>
        </p:spPr>
        <p:txBody>
          <a:bodyPr wrap="square" lIns="0" tIns="0" rIns="0" bIns="0" rtlCol="0"/>
          <a:lstStyle/>
          <a:p>
            <a:endParaRPr/>
          </a:p>
        </p:txBody>
      </p:sp>
      <p:sp>
        <p:nvSpPr>
          <p:cNvPr id="10" name="object 10"/>
          <p:cNvSpPr/>
          <p:nvPr/>
        </p:nvSpPr>
        <p:spPr>
          <a:xfrm>
            <a:off x="5137403" y="2690622"/>
            <a:ext cx="149352" cy="14935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5151120" y="3394711"/>
            <a:ext cx="163068" cy="24993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207508" y="3807715"/>
            <a:ext cx="216408" cy="239267"/>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495544" y="3909823"/>
            <a:ext cx="149352" cy="149351"/>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759196" y="3922015"/>
            <a:ext cx="149352" cy="149351"/>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4535807" y="2359007"/>
            <a:ext cx="215444" cy="1988820"/>
          </a:xfrm>
          <a:prstGeom prst="rect">
            <a:avLst/>
          </a:prstGeom>
        </p:spPr>
        <p:txBody>
          <a:bodyPr vert="vert270" wrap="square" lIns="0" tIns="12065" rIns="0" bIns="0" rtlCol="0">
            <a:spAutoFit/>
          </a:bodyPr>
          <a:lstStyle/>
          <a:p>
            <a:pPr marL="12700">
              <a:spcBef>
                <a:spcPts val="95"/>
              </a:spcBef>
            </a:pPr>
            <a:r>
              <a:rPr sz="1400" b="1" spc="85" dirty="0">
                <a:solidFill>
                  <a:srgbClr val="344B5E"/>
                </a:solidFill>
                <a:latin typeface="Trebuchet MS"/>
                <a:cs typeface="Trebuchet MS"/>
              </a:rPr>
              <a:t>RMSE</a:t>
            </a:r>
            <a:r>
              <a:rPr sz="1400" b="1" spc="-180" dirty="0">
                <a:solidFill>
                  <a:srgbClr val="344B5E"/>
                </a:solidFill>
                <a:latin typeface="Trebuchet MS"/>
                <a:cs typeface="Trebuchet MS"/>
              </a:rPr>
              <a:t> </a:t>
            </a:r>
            <a:r>
              <a:rPr sz="1400" b="1" spc="10" dirty="0">
                <a:solidFill>
                  <a:srgbClr val="344B5E"/>
                </a:solidFill>
                <a:latin typeface="Trebuchet MS"/>
                <a:cs typeface="Trebuchet MS"/>
              </a:rPr>
              <a:t>(Cross-Validated)</a:t>
            </a:r>
            <a:endParaRPr sz="1400">
              <a:latin typeface="Trebuchet MS"/>
              <a:cs typeface="Trebuchet MS"/>
            </a:endParaRPr>
          </a:p>
        </p:txBody>
      </p:sp>
      <p:sp>
        <p:nvSpPr>
          <p:cNvPr id="16" name="object 16"/>
          <p:cNvSpPr txBox="1"/>
          <p:nvPr/>
        </p:nvSpPr>
        <p:spPr>
          <a:xfrm>
            <a:off x="5078730" y="4439666"/>
            <a:ext cx="131445"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7" name="object 17"/>
          <p:cNvSpPr txBox="1"/>
          <p:nvPr/>
        </p:nvSpPr>
        <p:spPr>
          <a:xfrm>
            <a:off x="5608447" y="4326586"/>
            <a:ext cx="2969895" cy="680085"/>
          </a:xfrm>
          <a:prstGeom prst="rect">
            <a:avLst/>
          </a:prstGeom>
        </p:spPr>
        <p:txBody>
          <a:bodyPr vert="horz" wrap="square" lIns="0" tIns="126365" rIns="0" bIns="0" rtlCol="0">
            <a:spAutoFit/>
          </a:bodyPr>
          <a:lstStyle/>
          <a:p>
            <a:pPr marL="12700">
              <a:spcBef>
                <a:spcPts val="995"/>
              </a:spcBef>
              <a:tabLst>
                <a:tab pos="667385" algn="l"/>
                <a:tab pos="1318260" algn="l"/>
                <a:tab pos="1975485" algn="l"/>
                <a:tab pos="2636520" algn="l"/>
              </a:tabLst>
            </a:pPr>
            <a:r>
              <a:rPr sz="1400" spc="60" dirty="0">
                <a:solidFill>
                  <a:srgbClr val="344B5E"/>
                </a:solidFill>
                <a:latin typeface="Arial"/>
                <a:cs typeface="Arial"/>
              </a:rPr>
              <a:t>10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30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40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500</a:t>
            </a:r>
            <a:endParaRPr sz="1400">
              <a:latin typeface="Arial"/>
              <a:cs typeface="Arial"/>
            </a:endParaRPr>
          </a:p>
          <a:p>
            <a:pPr marL="187960">
              <a:spcBef>
                <a:spcPts val="895"/>
              </a:spcBef>
            </a:pPr>
            <a:r>
              <a:rPr sz="1400" b="1" spc="20" dirty="0">
                <a:solidFill>
                  <a:srgbClr val="344B5E"/>
                </a:solidFill>
                <a:latin typeface="Trebuchet MS"/>
                <a:cs typeface="Trebuchet MS"/>
              </a:rPr>
              <a:t>Number</a:t>
            </a:r>
            <a:r>
              <a:rPr sz="1400" b="1" spc="-135" dirty="0">
                <a:solidFill>
                  <a:srgbClr val="344B5E"/>
                </a:solidFill>
                <a:latin typeface="Trebuchet MS"/>
                <a:cs typeface="Trebuchet MS"/>
              </a:rPr>
              <a:t> </a:t>
            </a:r>
            <a:r>
              <a:rPr sz="1400" b="1" spc="15" dirty="0">
                <a:solidFill>
                  <a:srgbClr val="344B5E"/>
                </a:solidFill>
                <a:latin typeface="Trebuchet MS"/>
                <a:cs typeface="Trebuchet MS"/>
              </a:rPr>
              <a:t>of</a:t>
            </a:r>
            <a:r>
              <a:rPr sz="1400" b="1" spc="-85" dirty="0">
                <a:solidFill>
                  <a:srgbClr val="344B5E"/>
                </a:solidFill>
                <a:latin typeface="Trebuchet MS"/>
                <a:cs typeface="Trebuchet MS"/>
              </a:rPr>
              <a:t> </a:t>
            </a:r>
            <a:r>
              <a:rPr sz="1400" b="1" spc="40" dirty="0">
                <a:solidFill>
                  <a:srgbClr val="344B5E"/>
                </a:solidFill>
                <a:latin typeface="Trebuchet MS"/>
                <a:cs typeface="Trebuchet MS"/>
              </a:rPr>
              <a:t>Bagged</a:t>
            </a:r>
            <a:r>
              <a:rPr sz="1400" b="1" spc="-100" dirty="0">
                <a:solidFill>
                  <a:srgbClr val="344B5E"/>
                </a:solidFill>
                <a:latin typeface="Trebuchet MS"/>
                <a:cs typeface="Trebuchet MS"/>
              </a:rPr>
              <a:t> </a:t>
            </a:r>
            <a:r>
              <a:rPr sz="1400" b="1" spc="-5" dirty="0">
                <a:solidFill>
                  <a:srgbClr val="344B5E"/>
                </a:solidFill>
                <a:latin typeface="Trebuchet MS"/>
                <a:cs typeface="Trebuchet MS"/>
              </a:rPr>
              <a:t>Trees</a:t>
            </a:r>
            <a:endParaRPr sz="1400">
              <a:latin typeface="Trebuchet MS"/>
              <a:cs typeface="Trebuchet MS"/>
            </a:endParaRPr>
          </a:p>
        </p:txBody>
      </p:sp>
      <p:sp>
        <p:nvSpPr>
          <p:cNvPr id="18" name="object 18"/>
          <p:cNvSpPr/>
          <p:nvPr/>
        </p:nvSpPr>
        <p:spPr>
          <a:xfrm>
            <a:off x="6364224" y="3922015"/>
            <a:ext cx="149351" cy="149351"/>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7027164" y="3922015"/>
            <a:ext cx="149352" cy="149351"/>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734301" y="3922015"/>
            <a:ext cx="149351" cy="149351"/>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8398764" y="3922015"/>
            <a:ext cx="149352" cy="149351"/>
          </a:xfrm>
          <a:prstGeom prst="rect">
            <a:avLst/>
          </a:prstGeom>
          <a:blipFill>
            <a:blip r:embed="rId2" cstate="print"/>
            <a:stretch>
              <a:fillRect/>
            </a:stretch>
          </a:blipFill>
        </p:spPr>
        <p:txBody>
          <a:bodyPr wrap="square" lIns="0" tIns="0" rIns="0" bIns="0" rtlCol="0"/>
          <a:lstStyle/>
          <a:p>
            <a:endParaRPr/>
          </a:p>
        </p:txBody>
      </p:sp>
      <p:sp>
        <p:nvSpPr>
          <p:cNvPr id="24" name="标题 23">
            <a:extLst>
              <a:ext uri="{FF2B5EF4-FFF2-40B4-BE49-F238E27FC236}">
                <a16:creationId xmlns:a16="http://schemas.microsoft.com/office/drawing/2014/main" id="{C47C81E3-BD17-45F7-8722-51CABCE48B57}"/>
              </a:ext>
            </a:extLst>
          </p:cNvPr>
          <p:cNvSpPr>
            <a:spLocks noGrp="1"/>
          </p:cNvSpPr>
          <p:nvPr>
            <p:ph type="title"/>
          </p:nvPr>
        </p:nvSpPr>
        <p:spPr>
          <a:xfrm>
            <a:off x="457200" y="37793"/>
            <a:ext cx="8229600" cy="1143000"/>
          </a:xfrm>
        </p:spPr>
        <p:txBody>
          <a:bodyPr/>
          <a:lstStyle/>
          <a:p>
            <a:r>
              <a:rPr lang="zh-CN" altLang="en-US" dirty="0"/>
              <a:t>引入更多的随机性</a:t>
            </a:r>
          </a:p>
        </p:txBody>
      </p:sp>
    </p:spTree>
    <p:extLst>
      <p:ext uri="{BB962C8B-B14F-4D97-AF65-F5344CB8AC3E}">
        <p14:creationId xmlns:p14="http://schemas.microsoft.com/office/powerpoint/2010/main" val="244405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4">
            <a:extLst>
              <a:ext uri="{FF2B5EF4-FFF2-40B4-BE49-F238E27FC236}">
                <a16:creationId xmlns:a16="http://schemas.microsoft.com/office/drawing/2014/main" id="{63DC605B-7A97-4045-9816-133556B62318}"/>
              </a:ext>
            </a:extLst>
          </p:cNvPr>
          <p:cNvSpPr txBox="1"/>
          <p:nvPr/>
        </p:nvSpPr>
        <p:spPr>
          <a:xfrm>
            <a:off x="565658" y="1412776"/>
            <a:ext cx="3313875" cy="4435125"/>
          </a:xfrm>
          <a:prstGeom prst="rect">
            <a:avLst/>
          </a:prstGeom>
        </p:spPr>
        <p:txBody>
          <a:bodyPr vert="horz" wrap="square" lIns="0" tIns="12700" rIns="0" bIns="0" rtlCol="0">
            <a:spAutoFit/>
          </a:bodyPr>
          <a:lstStyle/>
          <a:p>
            <a:pPr marL="299085" indent="-286385">
              <a:lnSpc>
                <a:spcPct val="150000"/>
              </a:lnSpc>
              <a:spcBef>
                <a:spcPts val="100"/>
              </a:spcBef>
              <a:buFont typeface="Wingdings"/>
              <a:buChar char=""/>
              <a:tabLst>
                <a:tab pos="299085" algn="l"/>
                <a:tab pos="299720" algn="l"/>
              </a:tabLst>
            </a:pPr>
            <a:r>
              <a:rPr lang="zh-CN" altLang="en-US" sz="2400" b="1" dirty="0">
                <a:latin typeface="Trebuchet MS"/>
                <a:cs typeface="Trebuchet MS"/>
              </a:rPr>
              <a:t>解决方案：进一步消除树之间的相关性</a:t>
            </a:r>
            <a:endParaRPr sz="2400" dirty="0">
              <a:latin typeface="Trebuchet MS"/>
              <a:cs typeface="Trebuchet MS"/>
            </a:endParaRPr>
          </a:p>
          <a:p>
            <a:pPr marL="299085" marR="819785" indent="-286385">
              <a:lnSpc>
                <a:spcPct val="150000"/>
              </a:lnSpc>
              <a:spcBef>
                <a:spcPts val="1200"/>
              </a:spcBef>
              <a:buFont typeface="Wingdings"/>
              <a:buChar char=""/>
              <a:tabLst>
                <a:tab pos="299085" algn="l"/>
                <a:tab pos="299720" algn="l"/>
              </a:tabLst>
            </a:pPr>
            <a:r>
              <a:rPr lang="zh-CN" altLang="en-US" sz="2400" b="1" dirty="0">
                <a:latin typeface="Trebuchet MS"/>
                <a:cs typeface="Trebuchet MS"/>
              </a:rPr>
              <a:t>每棵树使用一组随机抽取的特征：</a:t>
            </a:r>
            <a:endParaRPr lang="en-US" altLang="zh-CN" sz="2400" b="1" dirty="0">
              <a:latin typeface="Trebuchet MS"/>
              <a:cs typeface="Trebuchet MS"/>
            </a:endParaRPr>
          </a:p>
          <a:p>
            <a:pPr marL="756285" marR="819785" lvl="1" indent="-286385">
              <a:lnSpc>
                <a:spcPct val="150000"/>
              </a:lnSpc>
              <a:spcBef>
                <a:spcPts val="1200"/>
              </a:spcBef>
              <a:buFont typeface="Wingdings"/>
              <a:buChar char=""/>
              <a:tabLst>
                <a:tab pos="299085" algn="l"/>
                <a:tab pos="299720" algn="l"/>
              </a:tabLst>
            </a:pPr>
            <a:r>
              <a:rPr lang="zh-CN" altLang="en-US" sz="2400" b="1" dirty="0">
                <a:latin typeface="Trebuchet MS"/>
                <a:cs typeface="Arial"/>
              </a:rPr>
              <a:t>分类： </a:t>
            </a:r>
            <a:r>
              <a:rPr lang="zh-CN" altLang="en-US" sz="2400" dirty="0">
                <a:latin typeface="Verdana"/>
                <a:cs typeface="Verdana"/>
              </a:rPr>
              <a:t>𝑚</a:t>
            </a:r>
            <a:endParaRPr lang="en-US" altLang="zh-CN" sz="2400" b="1" dirty="0">
              <a:latin typeface="Trebuchet MS"/>
              <a:cs typeface="Arial"/>
            </a:endParaRPr>
          </a:p>
          <a:p>
            <a:pPr marL="756285" marR="819785" lvl="1" indent="-286385">
              <a:lnSpc>
                <a:spcPct val="150000"/>
              </a:lnSpc>
              <a:spcBef>
                <a:spcPts val="1200"/>
              </a:spcBef>
              <a:buFont typeface="Wingdings"/>
              <a:buChar char=""/>
              <a:tabLst>
                <a:tab pos="299085" algn="l"/>
                <a:tab pos="299720" algn="l"/>
              </a:tabLst>
            </a:pPr>
            <a:r>
              <a:rPr lang="zh-CN" altLang="en-US" sz="2400" b="1" dirty="0">
                <a:latin typeface="Trebuchet MS"/>
                <a:cs typeface="Arial"/>
              </a:rPr>
              <a:t>回归：</a:t>
            </a:r>
            <a:r>
              <a:rPr lang="zh-CN" altLang="en-US" sz="2400" dirty="0">
                <a:latin typeface="Verdana"/>
                <a:cs typeface="Verdana"/>
              </a:rPr>
              <a:t>𝑚</a:t>
            </a:r>
            <a:r>
              <a:rPr lang="en-US" altLang="zh-CN" sz="2400" dirty="0">
                <a:latin typeface="Verdana"/>
                <a:cs typeface="Verdana"/>
              </a:rPr>
              <a:t>/3</a:t>
            </a:r>
          </a:p>
          <a:p>
            <a:pPr marL="299085" marR="819785" indent="-286385">
              <a:lnSpc>
                <a:spcPct val="150000"/>
              </a:lnSpc>
              <a:spcBef>
                <a:spcPts val="1200"/>
              </a:spcBef>
              <a:buFont typeface="Wingdings"/>
              <a:buChar char=""/>
              <a:tabLst>
                <a:tab pos="299085" algn="l"/>
                <a:tab pos="299720" algn="l"/>
              </a:tabLst>
            </a:pPr>
            <a:r>
              <a:rPr lang="zh-CN" altLang="en-US" sz="2400" b="1" dirty="0">
                <a:latin typeface="Trebuchet MS"/>
              </a:rPr>
              <a:t>称作“</a:t>
            </a:r>
            <a:r>
              <a:rPr lang="zh-CN" altLang="en-US" sz="2400" b="1" dirty="0">
                <a:solidFill>
                  <a:srgbClr val="FF0000"/>
                </a:solidFill>
                <a:latin typeface="Trebuchet MS"/>
              </a:rPr>
              <a:t>随机森林</a:t>
            </a:r>
            <a:r>
              <a:rPr lang="zh-CN" altLang="en-US" sz="2400" b="1" dirty="0">
                <a:latin typeface="Trebuchet MS"/>
              </a:rPr>
              <a:t>”</a:t>
            </a:r>
            <a:endParaRPr sz="2400" b="1" dirty="0">
              <a:latin typeface="Trebuchet MS"/>
            </a:endParaRPr>
          </a:p>
        </p:txBody>
      </p:sp>
      <p:sp>
        <p:nvSpPr>
          <p:cNvPr id="2" name="object 2"/>
          <p:cNvSpPr/>
          <p:nvPr/>
        </p:nvSpPr>
        <p:spPr>
          <a:xfrm>
            <a:off x="426720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24" name="标题 23">
            <a:extLst>
              <a:ext uri="{FF2B5EF4-FFF2-40B4-BE49-F238E27FC236}">
                <a16:creationId xmlns:a16="http://schemas.microsoft.com/office/drawing/2014/main" id="{C47C81E3-BD17-45F7-8722-51CABCE48B57}"/>
              </a:ext>
            </a:extLst>
          </p:cNvPr>
          <p:cNvSpPr>
            <a:spLocks noGrp="1"/>
          </p:cNvSpPr>
          <p:nvPr>
            <p:ph type="title"/>
          </p:nvPr>
        </p:nvSpPr>
        <p:spPr>
          <a:xfrm>
            <a:off x="457200" y="54593"/>
            <a:ext cx="8229600" cy="1143000"/>
          </a:xfrm>
        </p:spPr>
        <p:txBody>
          <a:bodyPr/>
          <a:lstStyle/>
          <a:p>
            <a:r>
              <a:rPr lang="zh-CN" altLang="en-US" dirty="0"/>
              <a:t>引入更多的随机性</a:t>
            </a:r>
          </a:p>
        </p:txBody>
      </p:sp>
      <p:sp>
        <p:nvSpPr>
          <p:cNvPr id="22" name="object 7">
            <a:extLst>
              <a:ext uri="{FF2B5EF4-FFF2-40B4-BE49-F238E27FC236}">
                <a16:creationId xmlns:a16="http://schemas.microsoft.com/office/drawing/2014/main" id="{18FEEB9B-6ED9-414F-AD5F-3303958D90BF}"/>
              </a:ext>
            </a:extLst>
          </p:cNvPr>
          <p:cNvSpPr/>
          <p:nvPr/>
        </p:nvSpPr>
        <p:spPr>
          <a:xfrm>
            <a:off x="5903214" y="3997451"/>
            <a:ext cx="2503170" cy="0"/>
          </a:xfrm>
          <a:custGeom>
            <a:avLst/>
            <a:gdLst/>
            <a:ahLst/>
            <a:cxnLst/>
            <a:rect l="l" t="t" r="r" b="b"/>
            <a:pathLst>
              <a:path w="2503170">
                <a:moveTo>
                  <a:pt x="0" y="0"/>
                </a:moveTo>
                <a:lnTo>
                  <a:pt x="2502789" y="0"/>
                </a:lnTo>
              </a:path>
            </a:pathLst>
          </a:custGeom>
          <a:ln w="25908">
            <a:solidFill>
              <a:srgbClr val="344B5E"/>
            </a:solidFill>
          </a:ln>
        </p:spPr>
        <p:txBody>
          <a:bodyPr wrap="square" lIns="0" tIns="0" rIns="0" bIns="0" rtlCol="0"/>
          <a:lstStyle/>
          <a:p>
            <a:endParaRPr/>
          </a:p>
        </p:txBody>
      </p:sp>
      <p:sp>
        <p:nvSpPr>
          <p:cNvPr id="23" name="object 8">
            <a:extLst>
              <a:ext uri="{FF2B5EF4-FFF2-40B4-BE49-F238E27FC236}">
                <a16:creationId xmlns:a16="http://schemas.microsoft.com/office/drawing/2014/main" id="{31A0DB3D-DBDC-4046-A6FB-EDC83E0AF012}"/>
              </a:ext>
            </a:extLst>
          </p:cNvPr>
          <p:cNvSpPr/>
          <p:nvPr/>
        </p:nvSpPr>
        <p:spPr>
          <a:xfrm>
            <a:off x="4914901" y="2269237"/>
            <a:ext cx="78105" cy="2148205"/>
          </a:xfrm>
          <a:custGeom>
            <a:avLst/>
            <a:gdLst/>
            <a:ahLst/>
            <a:cxnLst/>
            <a:rect l="l" t="t" r="r" b="b"/>
            <a:pathLst>
              <a:path w="78104" h="2148204">
                <a:moveTo>
                  <a:pt x="51815" y="64769"/>
                </a:moveTo>
                <a:lnTo>
                  <a:pt x="25908" y="64769"/>
                </a:lnTo>
                <a:lnTo>
                  <a:pt x="25908" y="2147697"/>
                </a:lnTo>
                <a:lnTo>
                  <a:pt x="51815" y="2147697"/>
                </a:lnTo>
                <a:lnTo>
                  <a:pt x="51815" y="64769"/>
                </a:lnTo>
                <a:close/>
              </a:path>
              <a:path w="78104" h="2148204">
                <a:moveTo>
                  <a:pt x="38862" y="0"/>
                </a:moveTo>
                <a:lnTo>
                  <a:pt x="0" y="77724"/>
                </a:lnTo>
                <a:lnTo>
                  <a:pt x="25908" y="77724"/>
                </a:lnTo>
                <a:lnTo>
                  <a:pt x="25908" y="64769"/>
                </a:lnTo>
                <a:lnTo>
                  <a:pt x="71247" y="64769"/>
                </a:lnTo>
                <a:lnTo>
                  <a:pt x="38862" y="0"/>
                </a:lnTo>
                <a:close/>
              </a:path>
              <a:path w="78104" h="21482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5" name="object 9">
            <a:extLst>
              <a:ext uri="{FF2B5EF4-FFF2-40B4-BE49-F238E27FC236}">
                <a16:creationId xmlns:a16="http://schemas.microsoft.com/office/drawing/2014/main" id="{BEEEEAA9-AC30-4B98-AC22-4CBBEA514147}"/>
              </a:ext>
            </a:extLst>
          </p:cNvPr>
          <p:cNvSpPr/>
          <p:nvPr/>
        </p:nvSpPr>
        <p:spPr>
          <a:xfrm>
            <a:off x="4953761" y="4377691"/>
            <a:ext cx="3765550" cy="78105"/>
          </a:xfrm>
          <a:custGeom>
            <a:avLst/>
            <a:gdLst/>
            <a:ahLst/>
            <a:cxnLst/>
            <a:rect l="l" t="t" r="r" b="b"/>
            <a:pathLst>
              <a:path w="3765550" h="78104">
                <a:moveTo>
                  <a:pt x="3687698" y="0"/>
                </a:moveTo>
                <a:lnTo>
                  <a:pt x="3687698" y="77724"/>
                </a:lnTo>
                <a:lnTo>
                  <a:pt x="3739515" y="51816"/>
                </a:lnTo>
                <a:lnTo>
                  <a:pt x="3700653" y="51816"/>
                </a:lnTo>
                <a:lnTo>
                  <a:pt x="3700653" y="25908"/>
                </a:lnTo>
                <a:lnTo>
                  <a:pt x="3739515" y="25908"/>
                </a:lnTo>
                <a:lnTo>
                  <a:pt x="3687698" y="0"/>
                </a:lnTo>
                <a:close/>
              </a:path>
              <a:path w="3765550" h="78104">
                <a:moveTo>
                  <a:pt x="3687698" y="25908"/>
                </a:moveTo>
                <a:lnTo>
                  <a:pt x="0" y="25908"/>
                </a:lnTo>
                <a:lnTo>
                  <a:pt x="0" y="51816"/>
                </a:lnTo>
                <a:lnTo>
                  <a:pt x="3687698" y="51816"/>
                </a:lnTo>
                <a:lnTo>
                  <a:pt x="3687698" y="25908"/>
                </a:lnTo>
                <a:close/>
              </a:path>
              <a:path w="3765550" h="78104">
                <a:moveTo>
                  <a:pt x="3739515" y="25908"/>
                </a:moveTo>
                <a:lnTo>
                  <a:pt x="3700653" y="25908"/>
                </a:lnTo>
                <a:lnTo>
                  <a:pt x="3700653" y="51816"/>
                </a:lnTo>
                <a:lnTo>
                  <a:pt x="3739515" y="51816"/>
                </a:lnTo>
                <a:lnTo>
                  <a:pt x="3765422" y="38862"/>
                </a:lnTo>
                <a:lnTo>
                  <a:pt x="3739515" y="25908"/>
                </a:lnTo>
                <a:close/>
              </a:path>
            </a:pathLst>
          </a:custGeom>
          <a:solidFill>
            <a:srgbClr val="344B5E"/>
          </a:solidFill>
        </p:spPr>
        <p:txBody>
          <a:bodyPr wrap="square" lIns="0" tIns="0" rIns="0" bIns="0" rtlCol="0"/>
          <a:lstStyle/>
          <a:p>
            <a:endParaRPr/>
          </a:p>
        </p:txBody>
      </p:sp>
      <p:sp>
        <p:nvSpPr>
          <p:cNvPr id="26" name="object 10">
            <a:extLst>
              <a:ext uri="{FF2B5EF4-FFF2-40B4-BE49-F238E27FC236}">
                <a16:creationId xmlns:a16="http://schemas.microsoft.com/office/drawing/2014/main" id="{4D612A28-73F9-4F9D-9688-4BD9E18D5873}"/>
              </a:ext>
            </a:extLst>
          </p:cNvPr>
          <p:cNvSpPr/>
          <p:nvPr/>
        </p:nvSpPr>
        <p:spPr>
          <a:xfrm>
            <a:off x="5111496" y="2687573"/>
            <a:ext cx="3436620" cy="1533144"/>
          </a:xfrm>
          <a:prstGeom prst="rect">
            <a:avLst/>
          </a:prstGeom>
          <a:blipFill>
            <a:blip r:embed="rId3" cstate="print"/>
            <a:stretch>
              <a:fillRect/>
            </a:stretch>
          </a:blipFill>
        </p:spPr>
        <p:txBody>
          <a:bodyPr wrap="square" lIns="0" tIns="0" rIns="0" bIns="0" rtlCol="0"/>
          <a:lstStyle/>
          <a:p>
            <a:endParaRPr/>
          </a:p>
        </p:txBody>
      </p:sp>
      <p:sp>
        <p:nvSpPr>
          <p:cNvPr id="27" name="object 11">
            <a:extLst>
              <a:ext uri="{FF2B5EF4-FFF2-40B4-BE49-F238E27FC236}">
                <a16:creationId xmlns:a16="http://schemas.microsoft.com/office/drawing/2014/main" id="{64C68E2F-8E22-468E-B1C4-C9532F4C1DA2}"/>
              </a:ext>
            </a:extLst>
          </p:cNvPr>
          <p:cNvSpPr txBox="1"/>
          <p:nvPr/>
        </p:nvSpPr>
        <p:spPr>
          <a:xfrm>
            <a:off x="4535807" y="2359007"/>
            <a:ext cx="215444" cy="1988820"/>
          </a:xfrm>
          <a:prstGeom prst="rect">
            <a:avLst/>
          </a:prstGeom>
        </p:spPr>
        <p:txBody>
          <a:bodyPr vert="vert270" wrap="square" lIns="0" tIns="12065" rIns="0" bIns="0" rtlCol="0">
            <a:spAutoFit/>
          </a:bodyPr>
          <a:lstStyle/>
          <a:p>
            <a:pPr marL="12700">
              <a:spcBef>
                <a:spcPts val="95"/>
              </a:spcBef>
            </a:pPr>
            <a:r>
              <a:rPr sz="1400" b="1" spc="85" dirty="0">
                <a:solidFill>
                  <a:srgbClr val="344B5E"/>
                </a:solidFill>
                <a:latin typeface="Trebuchet MS"/>
                <a:cs typeface="Trebuchet MS"/>
              </a:rPr>
              <a:t>RMSE</a:t>
            </a:r>
            <a:r>
              <a:rPr sz="1400" b="1" spc="-180" dirty="0">
                <a:solidFill>
                  <a:srgbClr val="344B5E"/>
                </a:solidFill>
                <a:latin typeface="Trebuchet MS"/>
                <a:cs typeface="Trebuchet MS"/>
              </a:rPr>
              <a:t> </a:t>
            </a:r>
            <a:r>
              <a:rPr sz="1400" b="1" spc="10" dirty="0">
                <a:solidFill>
                  <a:srgbClr val="344B5E"/>
                </a:solidFill>
                <a:latin typeface="Trebuchet MS"/>
                <a:cs typeface="Trebuchet MS"/>
              </a:rPr>
              <a:t>(Cross-Validated)</a:t>
            </a:r>
            <a:endParaRPr sz="1400">
              <a:latin typeface="Trebuchet MS"/>
              <a:cs typeface="Trebuchet MS"/>
            </a:endParaRPr>
          </a:p>
        </p:txBody>
      </p:sp>
      <p:sp>
        <p:nvSpPr>
          <p:cNvPr id="28" name="object 12">
            <a:extLst>
              <a:ext uri="{FF2B5EF4-FFF2-40B4-BE49-F238E27FC236}">
                <a16:creationId xmlns:a16="http://schemas.microsoft.com/office/drawing/2014/main" id="{6B920169-A1D5-4211-9DF6-3116C29587F1}"/>
              </a:ext>
            </a:extLst>
          </p:cNvPr>
          <p:cNvSpPr txBox="1"/>
          <p:nvPr/>
        </p:nvSpPr>
        <p:spPr>
          <a:xfrm>
            <a:off x="5078730" y="4439666"/>
            <a:ext cx="131445"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29" name="object 13">
            <a:extLst>
              <a:ext uri="{FF2B5EF4-FFF2-40B4-BE49-F238E27FC236}">
                <a16:creationId xmlns:a16="http://schemas.microsoft.com/office/drawing/2014/main" id="{C9C8FA82-539C-40B8-AC7E-F9F9D989EB5A}"/>
              </a:ext>
            </a:extLst>
          </p:cNvPr>
          <p:cNvSpPr txBox="1"/>
          <p:nvPr/>
        </p:nvSpPr>
        <p:spPr>
          <a:xfrm>
            <a:off x="5608447" y="4326586"/>
            <a:ext cx="2969895" cy="680085"/>
          </a:xfrm>
          <a:prstGeom prst="rect">
            <a:avLst/>
          </a:prstGeom>
        </p:spPr>
        <p:txBody>
          <a:bodyPr vert="horz" wrap="square" lIns="0" tIns="126365" rIns="0" bIns="0" rtlCol="0">
            <a:spAutoFit/>
          </a:bodyPr>
          <a:lstStyle/>
          <a:p>
            <a:pPr marL="12700">
              <a:spcBef>
                <a:spcPts val="995"/>
              </a:spcBef>
              <a:tabLst>
                <a:tab pos="667385" algn="l"/>
                <a:tab pos="1318260" algn="l"/>
                <a:tab pos="1975485" algn="l"/>
                <a:tab pos="2636520" algn="l"/>
              </a:tabLst>
            </a:pPr>
            <a:r>
              <a:rPr sz="1400" spc="60" dirty="0">
                <a:solidFill>
                  <a:srgbClr val="344B5E"/>
                </a:solidFill>
                <a:latin typeface="Arial"/>
                <a:cs typeface="Arial"/>
              </a:rPr>
              <a:t>10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30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40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500</a:t>
            </a:r>
            <a:endParaRPr sz="1400">
              <a:latin typeface="Arial"/>
              <a:cs typeface="Arial"/>
            </a:endParaRPr>
          </a:p>
          <a:p>
            <a:pPr marL="187960">
              <a:spcBef>
                <a:spcPts val="895"/>
              </a:spcBef>
            </a:pPr>
            <a:r>
              <a:rPr sz="1400" b="1" spc="20" dirty="0">
                <a:solidFill>
                  <a:srgbClr val="344B5E"/>
                </a:solidFill>
                <a:latin typeface="Trebuchet MS"/>
                <a:cs typeface="Trebuchet MS"/>
              </a:rPr>
              <a:t>Number</a:t>
            </a:r>
            <a:r>
              <a:rPr sz="1400" b="1" spc="-135" dirty="0">
                <a:solidFill>
                  <a:srgbClr val="344B5E"/>
                </a:solidFill>
                <a:latin typeface="Trebuchet MS"/>
                <a:cs typeface="Trebuchet MS"/>
              </a:rPr>
              <a:t> </a:t>
            </a:r>
            <a:r>
              <a:rPr sz="1400" b="1" spc="15" dirty="0">
                <a:solidFill>
                  <a:srgbClr val="344B5E"/>
                </a:solidFill>
                <a:latin typeface="Trebuchet MS"/>
                <a:cs typeface="Trebuchet MS"/>
              </a:rPr>
              <a:t>of</a:t>
            </a:r>
            <a:r>
              <a:rPr sz="1400" b="1" spc="-85" dirty="0">
                <a:solidFill>
                  <a:srgbClr val="344B5E"/>
                </a:solidFill>
                <a:latin typeface="Trebuchet MS"/>
                <a:cs typeface="Trebuchet MS"/>
              </a:rPr>
              <a:t> </a:t>
            </a:r>
            <a:r>
              <a:rPr sz="1400" b="1" spc="40" dirty="0">
                <a:solidFill>
                  <a:srgbClr val="344B5E"/>
                </a:solidFill>
                <a:latin typeface="Trebuchet MS"/>
                <a:cs typeface="Trebuchet MS"/>
              </a:rPr>
              <a:t>Bagged</a:t>
            </a:r>
            <a:r>
              <a:rPr sz="1400" b="1" spc="-100" dirty="0">
                <a:solidFill>
                  <a:srgbClr val="344B5E"/>
                </a:solidFill>
                <a:latin typeface="Trebuchet MS"/>
                <a:cs typeface="Trebuchet MS"/>
              </a:rPr>
              <a:t> </a:t>
            </a:r>
            <a:r>
              <a:rPr sz="1400" b="1" spc="-5" dirty="0">
                <a:solidFill>
                  <a:srgbClr val="344B5E"/>
                </a:solidFill>
                <a:latin typeface="Trebuchet MS"/>
                <a:cs typeface="Trebuchet MS"/>
              </a:rPr>
              <a:t>Trees</a:t>
            </a:r>
            <a:endParaRPr sz="1400">
              <a:latin typeface="Trebuchet MS"/>
              <a:cs typeface="Trebuchet MS"/>
            </a:endParaRPr>
          </a:p>
        </p:txBody>
      </p:sp>
      <p:sp>
        <p:nvSpPr>
          <p:cNvPr id="30" name="object 14">
            <a:extLst>
              <a:ext uri="{FF2B5EF4-FFF2-40B4-BE49-F238E27FC236}">
                <a16:creationId xmlns:a16="http://schemas.microsoft.com/office/drawing/2014/main" id="{A2CB0585-D56B-4274-B66A-8F794E0566A7}"/>
              </a:ext>
            </a:extLst>
          </p:cNvPr>
          <p:cNvSpPr txBox="1"/>
          <p:nvPr/>
        </p:nvSpPr>
        <p:spPr>
          <a:xfrm>
            <a:off x="7547229" y="3094227"/>
            <a:ext cx="1075690" cy="391160"/>
          </a:xfrm>
          <a:prstGeom prst="rect">
            <a:avLst/>
          </a:prstGeom>
        </p:spPr>
        <p:txBody>
          <a:bodyPr vert="horz" wrap="square" lIns="0" tIns="12700" rIns="0" bIns="0" rtlCol="0">
            <a:spAutoFit/>
          </a:bodyPr>
          <a:lstStyle/>
          <a:p>
            <a:pPr marL="12700" marR="5080">
              <a:spcBef>
                <a:spcPts val="100"/>
              </a:spcBef>
            </a:pPr>
            <a:r>
              <a:rPr sz="1200" spc="-10" dirty="0">
                <a:solidFill>
                  <a:srgbClr val="344B5E"/>
                </a:solidFill>
                <a:latin typeface="Arial"/>
                <a:cs typeface="Arial"/>
              </a:rPr>
              <a:t>Bagging  </a:t>
            </a:r>
            <a:r>
              <a:rPr sz="1200" dirty="0">
                <a:solidFill>
                  <a:srgbClr val="344B5E"/>
                </a:solidFill>
                <a:latin typeface="Arial"/>
                <a:cs typeface="Arial"/>
              </a:rPr>
              <a:t>Random</a:t>
            </a:r>
            <a:r>
              <a:rPr sz="1200" spc="-110" dirty="0">
                <a:solidFill>
                  <a:srgbClr val="344B5E"/>
                </a:solidFill>
                <a:latin typeface="Arial"/>
                <a:cs typeface="Arial"/>
              </a:rPr>
              <a:t> </a:t>
            </a:r>
            <a:r>
              <a:rPr sz="1200" dirty="0">
                <a:solidFill>
                  <a:srgbClr val="344B5E"/>
                </a:solidFill>
                <a:latin typeface="Arial"/>
                <a:cs typeface="Arial"/>
              </a:rPr>
              <a:t>Forest</a:t>
            </a:r>
            <a:endParaRPr sz="1200">
              <a:latin typeface="Arial"/>
              <a:cs typeface="Arial"/>
            </a:endParaRPr>
          </a:p>
        </p:txBody>
      </p:sp>
      <p:sp>
        <p:nvSpPr>
          <p:cNvPr id="14" name="object 3">
            <a:extLst>
              <a:ext uri="{FF2B5EF4-FFF2-40B4-BE49-F238E27FC236}">
                <a16:creationId xmlns:a16="http://schemas.microsoft.com/office/drawing/2014/main" id="{238C3AB2-6641-40E6-963D-672E7F21AD23}"/>
              </a:ext>
            </a:extLst>
          </p:cNvPr>
          <p:cNvSpPr/>
          <p:nvPr/>
        </p:nvSpPr>
        <p:spPr>
          <a:xfrm>
            <a:off x="2172368" y="4149080"/>
            <a:ext cx="426231" cy="209155"/>
          </a:xfrm>
          <a:custGeom>
            <a:avLst/>
            <a:gdLst/>
            <a:ahLst/>
            <a:cxnLst/>
            <a:rect l="l" t="t" r="r" b="b"/>
            <a:pathLst>
              <a:path w="302894" h="195580">
                <a:moveTo>
                  <a:pt x="39266" y="107061"/>
                </a:moveTo>
                <a:lnTo>
                  <a:pt x="19812" y="107061"/>
                </a:lnTo>
                <a:lnTo>
                  <a:pt x="60833" y="195072"/>
                </a:lnTo>
                <a:lnTo>
                  <a:pt x="70358" y="195072"/>
                </a:lnTo>
                <a:lnTo>
                  <a:pt x="77993" y="169037"/>
                </a:lnTo>
                <a:lnTo>
                  <a:pt x="67437" y="169037"/>
                </a:lnTo>
                <a:lnTo>
                  <a:pt x="39266" y="107061"/>
                </a:lnTo>
                <a:close/>
              </a:path>
              <a:path w="302894" h="195580">
                <a:moveTo>
                  <a:pt x="141605" y="0"/>
                </a:moveTo>
                <a:lnTo>
                  <a:pt x="116331" y="0"/>
                </a:lnTo>
                <a:lnTo>
                  <a:pt x="67437" y="169037"/>
                </a:lnTo>
                <a:lnTo>
                  <a:pt x="77993" y="169037"/>
                </a:lnTo>
                <a:lnTo>
                  <a:pt x="123698" y="13207"/>
                </a:lnTo>
                <a:lnTo>
                  <a:pt x="302894" y="13207"/>
                </a:lnTo>
                <a:lnTo>
                  <a:pt x="302894" y="762"/>
                </a:lnTo>
                <a:lnTo>
                  <a:pt x="141605" y="762"/>
                </a:lnTo>
                <a:lnTo>
                  <a:pt x="141605" y="0"/>
                </a:lnTo>
                <a:close/>
              </a:path>
              <a:path w="302894" h="195580">
                <a:moveTo>
                  <a:pt x="32512" y="92201"/>
                </a:moveTo>
                <a:lnTo>
                  <a:pt x="0" y="107061"/>
                </a:lnTo>
                <a:lnTo>
                  <a:pt x="3048" y="114426"/>
                </a:lnTo>
                <a:lnTo>
                  <a:pt x="19812" y="107061"/>
                </a:lnTo>
                <a:lnTo>
                  <a:pt x="39266" y="107061"/>
                </a:lnTo>
                <a:lnTo>
                  <a:pt x="32512" y="92201"/>
                </a:lnTo>
                <a:close/>
              </a:path>
              <a:path w="302894" h="195580">
                <a:moveTo>
                  <a:pt x="302894" y="13207"/>
                </a:moveTo>
                <a:lnTo>
                  <a:pt x="129159" y="13207"/>
                </a:lnTo>
                <a:lnTo>
                  <a:pt x="129159" y="14477"/>
                </a:lnTo>
                <a:lnTo>
                  <a:pt x="302894" y="14477"/>
                </a:lnTo>
                <a:lnTo>
                  <a:pt x="302894" y="13207"/>
                </a:lnTo>
                <a:close/>
              </a:path>
            </a:pathLst>
          </a:custGeom>
          <a:solidFill>
            <a:srgbClr val="344B5E"/>
          </a:solidFill>
        </p:spPr>
        <p:txBody>
          <a:bodyPr wrap="square" lIns="0" tIns="0" rIns="0" bIns="0" rtlCol="0"/>
          <a:lstStyle/>
          <a:p>
            <a:endParaRPr/>
          </a:p>
        </p:txBody>
      </p:sp>
    </p:spTree>
    <p:extLst>
      <p:ext uri="{BB962C8B-B14F-4D97-AF65-F5344CB8AC3E}">
        <p14:creationId xmlns:p14="http://schemas.microsoft.com/office/powerpoint/2010/main" val="217400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232DFD27-039D-46B5-A88F-82EB1F61FE6F}"/>
              </a:ext>
            </a:extLst>
          </p:cNvPr>
          <p:cNvSpPr>
            <a:spLocks noGrp="1"/>
          </p:cNvSpPr>
          <p:nvPr>
            <p:ph type="title"/>
          </p:nvPr>
        </p:nvSpPr>
        <p:spPr>
          <a:xfrm>
            <a:off x="457200" y="5112"/>
            <a:ext cx="8229600" cy="1143000"/>
          </a:xfrm>
        </p:spPr>
        <p:txBody>
          <a:bodyPr>
            <a:normAutofit/>
          </a:bodyPr>
          <a:lstStyle/>
          <a:p>
            <a:r>
              <a:rPr lang="zh-CN" altLang="en-US" sz="4400" b="0" dirty="0">
                <a:solidFill>
                  <a:schemeClr val="tx1"/>
                </a:solidFill>
              </a:rPr>
              <a:t>改进：使用多棵树</a:t>
            </a:r>
          </a:p>
        </p:txBody>
      </p:sp>
      <p:sp>
        <p:nvSpPr>
          <p:cNvPr id="34" name="object 3">
            <a:extLst>
              <a:ext uri="{FF2B5EF4-FFF2-40B4-BE49-F238E27FC236}">
                <a16:creationId xmlns:a16="http://schemas.microsoft.com/office/drawing/2014/main" id="{744AEEC6-136D-4FF1-875F-90A816ECC7AD}"/>
              </a:ext>
            </a:extLst>
          </p:cNvPr>
          <p:cNvSpPr txBox="1"/>
          <p:nvPr/>
        </p:nvSpPr>
        <p:spPr>
          <a:xfrm>
            <a:off x="404939" y="1484784"/>
            <a:ext cx="3517012" cy="443711"/>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800" b="1" dirty="0">
                <a:latin typeface="Trebuchet MS"/>
                <a:cs typeface="Trebuchet MS"/>
              </a:rPr>
              <a:t>创建许多棵不同的树</a:t>
            </a:r>
            <a:endParaRPr sz="2800" dirty="0">
              <a:latin typeface="Trebuchet MS"/>
              <a:cs typeface="Trebuchet MS"/>
            </a:endParaRPr>
          </a:p>
        </p:txBody>
      </p:sp>
      <p:sp>
        <p:nvSpPr>
          <p:cNvPr id="35" name="object 3">
            <a:extLst>
              <a:ext uri="{FF2B5EF4-FFF2-40B4-BE49-F238E27FC236}">
                <a16:creationId xmlns:a16="http://schemas.microsoft.com/office/drawing/2014/main" id="{D88C24F4-2465-4BB3-A486-14B3E38ED909}"/>
              </a:ext>
            </a:extLst>
          </p:cNvPr>
          <p:cNvSpPr/>
          <p:nvPr/>
        </p:nvSpPr>
        <p:spPr>
          <a:xfrm>
            <a:off x="443483" y="2474943"/>
            <a:ext cx="8257032" cy="1507236"/>
          </a:xfrm>
          <a:prstGeom prst="rect">
            <a:avLst/>
          </a:prstGeom>
          <a:blipFill>
            <a:blip r:embed="rId2" cstate="print"/>
            <a:stretch>
              <a:fillRect/>
            </a:stretch>
          </a:blipFill>
        </p:spPr>
        <p:txBody>
          <a:bodyPr wrap="square" lIns="0" tIns="0" rIns="0" bIns="0" rtlCol="0"/>
          <a:lstStyle/>
          <a:p>
            <a:endParaRPr/>
          </a:p>
        </p:txBody>
      </p:sp>
      <p:sp>
        <p:nvSpPr>
          <p:cNvPr id="36" name="object 4">
            <a:extLst>
              <a:ext uri="{FF2B5EF4-FFF2-40B4-BE49-F238E27FC236}">
                <a16:creationId xmlns:a16="http://schemas.microsoft.com/office/drawing/2014/main" id="{62DA75E3-9BEB-4966-8E09-ADA5D917D51A}"/>
              </a:ext>
            </a:extLst>
          </p:cNvPr>
          <p:cNvSpPr/>
          <p:nvPr/>
        </p:nvSpPr>
        <p:spPr>
          <a:xfrm>
            <a:off x="443483" y="4224496"/>
            <a:ext cx="8257032" cy="150876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22576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67200" y="1954531"/>
            <a:ext cx="4876800" cy="3662679"/>
          </a:xfrm>
          <a:custGeom>
            <a:avLst/>
            <a:gdLst/>
            <a:ahLst/>
            <a:cxnLst/>
            <a:rect l="l" t="t" r="r" b="b"/>
            <a:pathLst>
              <a:path w="4876800" h="3662679">
                <a:moveTo>
                  <a:pt x="0" y="3662172"/>
                </a:moveTo>
                <a:lnTo>
                  <a:pt x="4876800" y="3662172"/>
                </a:lnTo>
                <a:lnTo>
                  <a:pt x="4876800" y="0"/>
                </a:lnTo>
                <a:lnTo>
                  <a:pt x="0" y="0"/>
                </a:lnTo>
                <a:lnTo>
                  <a:pt x="0" y="3662172"/>
                </a:lnTo>
                <a:close/>
              </a:path>
            </a:pathLst>
          </a:custGeom>
          <a:solidFill>
            <a:srgbClr val="E0EBEB"/>
          </a:solidFill>
        </p:spPr>
        <p:txBody>
          <a:bodyPr wrap="square" lIns="0" tIns="0" rIns="0" bIns="0" rtlCol="0"/>
          <a:lstStyle/>
          <a:p>
            <a:endParaRPr/>
          </a:p>
        </p:txBody>
      </p:sp>
      <p:sp>
        <p:nvSpPr>
          <p:cNvPr id="3" name="object 3"/>
          <p:cNvSpPr txBox="1"/>
          <p:nvPr/>
        </p:nvSpPr>
        <p:spPr>
          <a:xfrm>
            <a:off x="424689" y="1647876"/>
            <a:ext cx="3590037" cy="4127348"/>
          </a:xfrm>
          <a:prstGeom prst="rect">
            <a:avLst/>
          </a:prstGeom>
        </p:spPr>
        <p:txBody>
          <a:bodyPr vert="horz" wrap="square" lIns="0" tIns="12700" rIns="0" bIns="0" rtlCol="0">
            <a:spAutoFit/>
          </a:bodyPr>
          <a:lstStyle/>
          <a:p>
            <a:pPr marL="299085" marR="5080" indent="-286385">
              <a:lnSpc>
                <a:spcPct val="150000"/>
              </a:lnSpc>
              <a:spcBef>
                <a:spcPts val="100"/>
              </a:spcBef>
              <a:buFont typeface="Wingdings"/>
              <a:buChar char=""/>
              <a:tabLst>
                <a:tab pos="299085" algn="l"/>
                <a:tab pos="299720" algn="l"/>
              </a:tabLst>
            </a:pPr>
            <a:r>
              <a:rPr lang="zh-CN" altLang="en-US" sz="2400" b="1" dirty="0">
                <a:latin typeface="Trebuchet MS"/>
                <a:cs typeface="Trebuchet MS"/>
              </a:rPr>
              <a:t>相对于</a:t>
            </a:r>
            <a:r>
              <a:rPr lang="en-US" altLang="zh-CN" sz="2400" b="1" dirty="0">
                <a:latin typeface="Trebuchet MS"/>
                <a:cs typeface="Trebuchet MS"/>
              </a:rPr>
              <a:t>Bagging</a:t>
            </a:r>
            <a:r>
              <a:rPr lang="zh-CN" altLang="en-US" sz="2400" b="1" dirty="0">
                <a:latin typeface="Trebuchet MS"/>
                <a:cs typeface="Trebuchet MS"/>
              </a:rPr>
              <a:t>，随机森林的错误率会进一步降低。</a:t>
            </a:r>
            <a:endParaRPr sz="24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400" b="1" spc="5" dirty="0">
                <a:latin typeface="Trebuchet MS"/>
                <a:cs typeface="Trebuchet MS"/>
              </a:rPr>
              <a:t>增加足够的树直到错误率不再变化为止</a:t>
            </a:r>
            <a:endParaRPr sz="2400" dirty="0">
              <a:latin typeface="Trebuchet MS"/>
              <a:cs typeface="Trebuchet MS"/>
            </a:endParaRPr>
          </a:p>
          <a:p>
            <a:pPr marL="299085" marR="496570" indent="-286385">
              <a:lnSpc>
                <a:spcPct val="150000"/>
              </a:lnSpc>
              <a:spcBef>
                <a:spcPts val="1205"/>
              </a:spcBef>
              <a:buFont typeface="Wingdings"/>
              <a:buChar char=""/>
              <a:tabLst>
                <a:tab pos="299085" algn="l"/>
                <a:tab pos="299720" algn="l"/>
              </a:tabLst>
            </a:pPr>
            <a:r>
              <a:rPr lang="zh-CN" altLang="en-US" sz="2400" b="1" spc="20" dirty="0">
                <a:latin typeface="Trebuchet MS"/>
                <a:cs typeface="Trebuchet MS"/>
              </a:rPr>
              <a:t>新增加树不会改善结果了。</a:t>
            </a:r>
            <a:endParaRPr sz="2400" dirty="0">
              <a:latin typeface="Trebuchet MS"/>
              <a:cs typeface="Trebuchet MS"/>
            </a:endParaRPr>
          </a:p>
        </p:txBody>
      </p:sp>
      <p:sp>
        <p:nvSpPr>
          <p:cNvPr id="5" name="object 5"/>
          <p:cNvSpPr/>
          <p:nvPr/>
        </p:nvSpPr>
        <p:spPr>
          <a:xfrm>
            <a:off x="5903214" y="3997451"/>
            <a:ext cx="2503170" cy="0"/>
          </a:xfrm>
          <a:custGeom>
            <a:avLst/>
            <a:gdLst/>
            <a:ahLst/>
            <a:cxnLst/>
            <a:rect l="l" t="t" r="r" b="b"/>
            <a:pathLst>
              <a:path w="2503170">
                <a:moveTo>
                  <a:pt x="0" y="0"/>
                </a:moveTo>
                <a:lnTo>
                  <a:pt x="2502789" y="0"/>
                </a:lnTo>
              </a:path>
            </a:pathLst>
          </a:custGeom>
          <a:ln w="25908">
            <a:solidFill>
              <a:srgbClr val="344B5E"/>
            </a:solidFill>
          </a:ln>
        </p:spPr>
        <p:txBody>
          <a:bodyPr wrap="square" lIns="0" tIns="0" rIns="0" bIns="0" rtlCol="0"/>
          <a:lstStyle/>
          <a:p>
            <a:endParaRPr/>
          </a:p>
        </p:txBody>
      </p:sp>
      <p:sp>
        <p:nvSpPr>
          <p:cNvPr id="6" name="object 6"/>
          <p:cNvSpPr/>
          <p:nvPr/>
        </p:nvSpPr>
        <p:spPr>
          <a:xfrm>
            <a:off x="4914901" y="2269237"/>
            <a:ext cx="78105" cy="2148205"/>
          </a:xfrm>
          <a:custGeom>
            <a:avLst/>
            <a:gdLst/>
            <a:ahLst/>
            <a:cxnLst/>
            <a:rect l="l" t="t" r="r" b="b"/>
            <a:pathLst>
              <a:path w="78104" h="2148204">
                <a:moveTo>
                  <a:pt x="51815" y="64769"/>
                </a:moveTo>
                <a:lnTo>
                  <a:pt x="25908" y="64769"/>
                </a:lnTo>
                <a:lnTo>
                  <a:pt x="25908" y="2147697"/>
                </a:lnTo>
                <a:lnTo>
                  <a:pt x="51815" y="2147697"/>
                </a:lnTo>
                <a:lnTo>
                  <a:pt x="51815" y="64769"/>
                </a:lnTo>
                <a:close/>
              </a:path>
              <a:path w="78104" h="2148204">
                <a:moveTo>
                  <a:pt x="38862" y="0"/>
                </a:moveTo>
                <a:lnTo>
                  <a:pt x="0" y="77724"/>
                </a:lnTo>
                <a:lnTo>
                  <a:pt x="25908" y="77724"/>
                </a:lnTo>
                <a:lnTo>
                  <a:pt x="25908" y="64769"/>
                </a:lnTo>
                <a:lnTo>
                  <a:pt x="71247" y="64769"/>
                </a:lnTo>
                <a:lnTo>
                  <a:pt x="38862" y="0"/>
                </a:lnTo>
                <a:close/>
              </a:path>
              <a:path w="78104" h="21482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4953761" y="4377691"/>
            <a:ext cx="3765550" cy="78105"/>
          </a:xfrm>
          <a:custGeom>
            <a:avLst/>
            <a:gdLst/>
            <a:ahLst/>
            <a:cxnLst/>
            <a:rect l="l" t="t" r="r" b="b"/>
            <a:pathLst>
              <a:path w="3765550" h="78104">
                <a:moveTo>
                  <a:pt x="3687698" y="0"/>
                </a:moveTo>
                <a:lnTo>
                  <a:pt x="3687698" y="77724"/>
                </a:lnTo>
                <a:lnTo>
                  <a:pt x="3739515" y="51816"/>
                </a:lnTo>
                <a:lnTo>
                  <a:pt x="3700653" y="51816"/>
                </a:lnTo>
                <a:lnTo>
                  <a:pt x="3700653" y="25908"/>
                </a:lnTo>
                <a:lnTo>
                  <a:pt x="3739515" y="25908"/>
                </a:lnTo>
                <a:lnTo>
                  <a:pt x="3687698" y="0"/>
                </a:lnTo>
                <a:close/>
              </a:path>
              <a:path w="3765550" h="78104">
                <a:moveTo>
                  <a:pt x="3687698" y="25908"/>
                </a:moveTo>
                <a:lnTo>
                  <a:pt x="0" y="25908"/>
                </a:lnTo>
                <a:lnTo>
                  <a:pt x="0" y="51816"/>
                </a:lnTo>
                <a:lnTo>
                  <a:pt x="3687698" y="51816"/>
                </a:lnTo>
                <a:lnTo>
                  <a:pt x="3687698" y="25908"/>
                </a:lnTo>
                <a:close/>
              </a:path>
              <a:path w="3765550" h="78104">
                <a:moveTo>
                  <a:pt x="3739515" y="25908"/>
                </a:moveTo>
                <a:lnTo>
                  <a:pt x="3700653" y="25908"/>
                </a:lnTo>
                <a:lnTo>
                  <a:pt x="3700653" y="51816"/>
                </a:lnTo>
                <a:lnTo>
                  <a:pt x="3739515" y="51816"/>
                </a:lnTo>
                <a:lnTo>
                  <a:pt x="3765422" y="38862"/>
                </a:lnTo>
                <a:lnTo>
                  <a:pt x="3739515" y="25908"/>
                </a:lnTo>
                <a:close/>
              </a:path>
            </a:pathLst>
          </a:custGeom>
          <a:solidFill>
            <a:srgbClr val="344B5E"/>
          </a:solidFill>
        </p:spPr>
        <p:txBody>
          <a:bodyPr wrap="square" lIns="0" tIns="0" rIns="0" bIns="0" rtlCol="0"/>
          <a:lstStyle/>
          <a:p>
            <a:endParaRPr/>
          </a:p>
        </p:txBody>
      </p:sp>
      <p:sp>
        <p:nvSpPr>
          <p:cNvPr id="8" name="object 8"/>
          <p:cNvSpPr/>
          <p:nvPr/>
        </p:nvSpPr>
        <p:spPr>
          <a:xfrm>
            <a:off x="5111496" y="2687573"/>
            <a:ext cx="3436620" cy="1533144"/>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4535807" y="2359007"/>
            <a:ext cx="215444" cy="1988820"/>
          </a:xfrm>
          <a:prstGeom prst="rect">
            <a:avLst/>
          </a:prstGeom>
        </p:spPr>
        <p:txBody>
          <a:bodyPr vert="vert270" wrap="square" lIns="0" tIns="12065" rIns="0" bIns="0" rtlCol="0">
            <a:spAutoFit/>
          </a:bodyPr>
          <a:lstStyle/>
          <a:p>
            <a:pPr marL="12700">
              <a:spcBef>
                <a:spcPts val="95"/>
              </a:spcBef>
            </a:pPr>
            <a:r>
              <a:rPr sz="1400" b="1" spc="85" dirty="0">
                <a:solidFill>
                  <a:srgbClr val="344B5E"/>
                </a:solidFill>
                <a:latin typeface="Trebuchet MS"/>
                <a:cs typeface="Trebuchet MS"/>
              </a:rPr>
              <a:t>RMSE</a:t>
            </a:r>
            <a:r>
              <a:rPr sz="1400" b="1" spc="-180" dirty="0">
                <a:solidFill>
                  <a:srgbClr val="344B5E"/>
                </a:solidFill>
                <a:latin typeface="Trebuchet MS"/>
                <a:cs typeface="Trebuchet MS"/>
              </a:rPr>
              <a:t> </a:t>
            </a:r>
            <a:r>
              <a:rPr sz="1400" b="1" spc="10" dirty="0">
                <a:solidFill>
                  <a:srgbClr val="344B5E"/>
                </a:solidFill>
                <a:latin typeface="Trebuchet MS"/>
                <a:cs typeface="Trebuchet MS"/>
              </a:rPr>
              <a:t>(Cross-Validated)</a:t>
            </a:r>
            <a:endParaRPr sz="1400">
              <a:latin typeface="Trebuchet MS"/>
              <a:cs typeface="Trebuchet MS"/>
            </a:endParaRPr>
          </a:p>
        </p:txBody>
      </p:sp>
      <p:sp>
        <p:nvSpPr>
          <p:cNvPr id="10" name="object 10"/>
          <p:cNvSpPr txBox="1"/>
          <p:nvPr/>
        </p:nvSpPr>
        <p:spPr>
          <a:xfrm>
            <a:off x="5078730" y="4439666"/>
            <a:ext cx="131445" cy="228268"/>
          </a:xfrm>
          <a:prstGeom prst="rect">
            <a:avLst/>
          </a:prstGeom>
        </p:spPr>
        <p:txBody>
          <a:bodyPr vert="horz" wrap="square" lIns="0" tIns="12700" rIns="0" bIns="0" rtlCol="0">
            <a:spAutoFit/>
          </a:bodyPr>
          <a:lstStyle/>
          <a:p>
            <a:pPr marL="12700">
              <a:spcBef>
                <a:spcPts val="100"/>
              </a:spcBef>
            </a:pPr>
            <a:r>
              <a:rPr sz="1400" spc="55" dirty="0">
                <a:solidFill>
                  <a:srgbClr val="344B5E"/>
                </a:solidFill>
                <a:latin typeface="Arial"/>
                <a:cs typeface="Arial"/>
              </a:rPr>
              <a:t>0</a:t>
            </a:r>
            <a:endParaRPr sz="1400">
              <a:latin typeface="Arial"/>
              <a:cs typeface="Arial"/>
            </a:endParaRPr>
          </a:p>
        </p:txBody>
      </p:sp>
      <p:sp>
        <p:nvSpPr>
          <p:cNvPr id="11" name="object 11"/>
          <p:cNvSpPr txBox="1"/>
          <p:nvPr/>
        </p:nvSpPr>
        <p:spPr>
          <a:xfrm>
            <a:off x="5608447" y="4326586"/>
            <a:ext cx="2969895" cy="680085"/>
          </a:xfrm>
          <a:prstGeom prst="rect">
            <a:avLst/>
          </a:prstGeom>
        </p:spPr>
        <p:txBody>
          <a:bodyPr vert="horz" wrap="square" lIns="0" tIns="126365" rIns="0" bIns="0" rtlCol="0">
            <a:spAutoFit/>
          </a:bodyPr>
          <a:lstStyle/>
          <a:p>
            <a:pPr marL="12700">
              <a:spcBef>
                <a:spcPts val="995"/>
              </a:spcBef>
              <a:tabLst>
                <a:tab pos="667385" algn="l"/>
                <a:tab pos="1318260" algn="l"/>
                <a:tab pos="1975485" algn="l"/>
                <a:tab pos="2636520" algn="l"/>
              </a:tabLst>
            </a:pPr>
            <a:r>
              <a:rPr sz="1400" spc="60" dirty="0">
                <a:solidFill>
                  <a:srgbClr val="344B5E"/>
                </a:solidFill>
                <a:latin typeface="Arial"/>
                <a:cs typeface="Arial"/>
              </a:rPr>
              <a:t>10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20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30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40</a:t>
            </a:r>
            <a:r>
              <a:rPr sz="1400" spc="55" dirty="0">
                <a:solidFill>
                  <a:srgbClr val="344B5E"/>
                </a:solidFill>
                <a:latin typeface="Arial"/>
                <a:cs typeface="Arial"/>
              </a:rPr>
              <a:t>0</a:t>
            </a:r>
            <a:r>
              <a:rPr sz="1400" dirty="0">
                <a:solidFill>
                  <a:srgbClr val="344B5E"/>
                </a:solidFill>
                <a:latin typeface="Arial"/>
                <a:cs typeface="Arial"/>
              </a:rPr>
              <a:t>	</a:t>
            </a:r>
            <a:r>
              <a:rPr sz="1400" spc="60" dirty="0">
                <a:solidFill>
                  <a:srgbClr val="344B5E"/>
                </a:solidFill>
                <a:latin typeface="Arial"/>
                <a:cs typeface="Arial"/>
              </a:rPr>
              <a:t>500</a:t>
            </a:r>
            <a:endParaRPr sz="1400">
              <a:latin typeface="Arial"/>
              <a:cs typeface="Arial"/>
            </a:endParaRPr>
          </a:p>
          <a:p>
            <a:pPr marL="187960">
              <a:spcBef>
                <a:spcPts val="895"/>
              </a:spcBef>
            </a:pPr>
            <a:r>
              <a:rPr sz="1400" b="1" spc="20" dirty="0">
                <a:solidFill>
                  <a:srgbClr val="344B5E"/>
                </a:solidFill>
                <a:latin typeface="Trebuchet MS"/>
                <a:cs typeface="Trebuchet MS"/>
              </a:rPr>
              <a:t>Number</a:t>
            </a:r>
            <a:r>
              <a:rPr sz="1400" b="1" spc="-135" dirty="0">
                <a:solidFill>
                  <a:srgbClr val="344B5E"/>
                </a:solidFill>
                <a:latin typeface="Trebuchet MS"/>
                <a:cs typeface="Trebuchet MS"/>
              </a:rPr>
              <a:t> </a:t>
            </a:r>
            <a:r>
              <a:rPr sz="1400" b="1" spc="15" dirty="0">
                <a:solidFill>
                  <a:srgbClr val="344B5E"/>
                </a:solidFill>
                <a:latin typeface="Trebuchet MS"/>
                <a:cs typeface="Trebuchet MS"/>
              </a:rPr>
              <a:t>of</a:t>
            </a:r>
            <a:r>
              <a:rPr sz="1400" b="1" spc="-85" dirty="0">
                <a:solidFill>
                  <a:srgbClr val="344B5E"/>
                </a:solidFill>
                <a:latin typeface="Trebuchet MS"/>
                <a:cs typeface="Trebuchet MS"/>
              </a:rPr>
              <a:t> </a:t>
            </a:r>
            <a:r>
              <a:rPr sz="1400" b="1" spc="40" dirty="0">
                <a:solidFill>
                  <a:srgbClr val="344B5E"/>
                </a:solidFill>
                <a:latin typeface="Trebuchet MS"/>
                <a:cs typeface="Trebuchet MS"/>
              </a:rPr>
              <a:t>Bagged</a:t>
            </a:r>
            <a:r>
              <a:rPr sz="1400" b="1" spc="-100" dirty="0">
                <a:solidFill>
                  <a:srgbClr val="344B5E"/>
                </a:solidFill>
                <a:latin typeface="Trebuchet MS"/>
                <a:cs typeface="Trebuchet MS"/>
              </a:rPr>
              <a:t> </a:t>
            </a:r>
            <a:r>
              <a:rPr sz="1400" b="1" spc="-5" dirty="0">
                <a:solidFill>
                  <a:srgbClr val="344B5E"/>
                </a:solidFill>
                <a:latin typeface="Trebuchet MS"/>
                <a:cs typeface="Trebuchet MS"/>
              </a:rPr>
              <a:t>Trees</a:t>
            </a:r>
            <a:endParaRPr sz="1400">
              <a:latin typeface="Trebuchet MS"/>
              <a:cs typeface="Trebuchet MS"/>
            </a:endParaRPr>
          </a:p>
        </p:txBody>
      </p:sp>
      <p:sp>
        <p:nvSpPr>
          <p:cNvPr id="12" name="object 12"/>
          <p:cNvSpPr txBox="1"/>
          <p:nvPr/>
        </p:nvSpPr>
        <p:spPr>
          <a:xfrm>
            <a:off x="7547229" y="3094227"/>
            <a:ext cx="1075690" cy="391160"/>
          </a:xfrm>
          <a:prstGeom prst="rect">
            <a:avLst/>
          </a:prstGeom>
        </p:spPr>
        <p:txBody>
          <a:bodyPr vert="horz" wrap="square" lIns="0" tIns="12700" rIns="0" bIns="0" rtlCol="0">
            <a:spAutoFit/>
          </a:bodyPr>
          <a:lstStyle/>
          <a:p>
            <a:pPr marL="12700" marR="5080">
              <a:spcBef>
                <a:spcPts val="100"/>
              </a:spcBef>
            </a:pPr>
            <a:r>
              <a:rPr sz="1200" spc="-10" dirty="0">
                <a:solidFill>
                  <a:srgbClr val="344B5E"/>
                </a:solidFill>
                <a:latin typeface="Arial"/>
                <a:cs typeface="Arial"/>
              </a:rPr>
              <a:t>Bagging  </a:t>
            </a:r>
            <a:r>
              <a:rPr sz="1200" dirty="0">
                <a:solidFill>
                  <a:srgbClr val="344B5E"/>
                </a:solidFill>
                <a:latin typeface="Arial"/>
                <a:cs typeface="Arial"/>
              </a:rPr>
              <a:t>Random</a:t>
            </a:r>
            <a:r>
              <a:rPr sz="1200" spc="-110" dirty="0">
                <a:solidFill>
                  <a:srgbClr val="344B5E"/>
                </a:solidFill>
                <a:latin typeface="Arial"/>
                <a:cs typeface="Arial"/>
              </a:rPr>
              <a:t> </a:t>
            </a:r>
            <a:r>
              <a:rPr sz="1200" dirty="0">
                <a:solidFill>
                  <a:srgbClr val="344B5E"/>
                </a:solidFill>
                <a:latin typeface="Arial"/>
                <a:cs typeface="Arial"/>
              </a:rPr>
              <a:t>Forest</a:t>
            </a:r>
            <a:endParaRPr sz="1200">
              <a:latin typeface="Arial"/>
              <a:cs typeface="Arial"/>
            </a:endParaRPr>
          </a:p>
        </p:txBody>
      </p:sp>
      <p:sp>
        <p:nvSpPr>
          <p:cNvPr id="15" name="标题 14">
            <a:extLst>
              <a:ext uri="{FF2B5EF4-FFF2-40B4-BE49-F238E27FC236}">
                <a16:creationId xmlns:a16="http://schemas.microsoft.com/office/drawing/2014/main" id="{98941BB0-C2C9-45D4-8E75-D9AAF33C6615}"/>
              </a:ext>
            </a:extLst>
          </p:cNvPr>
          <p:cNvSpPr>
            <a:spLocks noGrp="1"/>
          </p:cNvSpPr>
          <p:nvPr>
            <p:ph type="title"/>
          </p:nvPr>
        </p:nvSpPr>
        <p:spPr>
          <a:xfrm>
            <a:off x="467544" y="29536"/>
            <a:ext cx="8229600" cy="1143000"/>
          </a:xfrm>
        </p:spPr>
        <p:txBody>
          <a:bodyPr/>
          <a:lstStyle/>
          <a:p>
            <a:r>
              <a:rPr lang="zh-CN" altLang="en-US" dirty="0"/>
              <a:t>随机森林多少棵树？</a:t>
            </a:r>
          </a:p>
        </p:txBody>
      </p:sp>
    </p:spTree>
    <p:extLst>
      <p:ext uri="{BB962C8B-B14F-4D97-AF65-F5344CB8AC3E}">
        <p14:creationId xmlns:p14="http://schemas.microsoft.com/office/powerpoint/2010/main" val="3506820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1521" y="1845825"/>
            <a:ext cx="8892480" cy="3481081"/>
          </a:xfrm>
          <a:prstGeom prst="rect">
            <a:avLst/>
          </a:prstGeom>
        </p:spPr>
        <p:txBody>
          <a:bodyPr vert="horz" wrap="square" lIns="0" tIns="92075" rIns="0" bIns="0" rtlCol="0">
            <a:spAutoFit/>
          </a:bodyPr>
          <a:lstStyle/>
          <a:p>
            <a:pPr marL="12700">
              <a:spcBef>
                <a:spcPts val="725"/>
              </a:spcBef>
            </a:pPr>
            <a:r>
              <a:rPr lang="zh-CN" altLang="en-US" sz="2000" b="1" spc="20" dirty="0">
                <a:solidFill>
                  <a:srgbClr val="84ADAF"/>
                </a:solidFill>
                <a:latin typeface="Trebuchet MS"/>
                <a:cs typeface="Trebuchet MS"/>
              </a:rPr>
              <a:t>导入包含分类方法的类：</a:t>
            </a:r>
            <a:endParaRPr sz="2000" dirty="0">
              <a:latin typeface="Trebuchet MS"/>
              <a:cs typeface="Trebuchet MS"/>
            </a:endParaRPr>
          </a:p>
          <a:p>
            <a:pPr marL="377825">
              <a:spcBef>
                <a:spcPts val="550"/>
              </a:spcBef>
            </a:pPr>
            <a:r>
              <a:rPr b="1" spc="-5" dirty="0">
                <a:solidFill>
                  <a:srgbClr val="8B8B8B"/>
                </a:solidFill>
                <a:latin typeface="Courier New"/>
                <a:cs typeface="Courier New"/>
              </a:rPr>
              <a:t>from sklearn.ensemble import</a:t>
            </a:r>
            <a:r>
              <a:rPr b="1" spc="80" dirty="0">
                <a:solidFill>
                  <a:srgbClr val="8B8B8B"/>
                </a:solidFill>
                <a:latin typeface="Courier New"/>
                <a:cs typeface="Courier New"/>
              </a:rPr>
              <a:t> </a:t>
            </a:r>
            <a:r>
              <a:rPr b="1" spc="-5" dirty="0">
                <a:solidFill>
                  <a:srgbClr val="006FC0"/>
                </a:solidFill>
                <a:latin typeface="Courier New"/>
                <a:cs typeface="Courier New"/>
              </a:rPr>
              <a:t>RandomForestClassifier</a:t>
            </a:r>
            <a:endParaRPr dirty="0">
              <a:latin typeface="Courier New"/>
              <a:cs typeface="Courier New"/>
            </a:endParaRPr>
          </a:p>
          <a:p>
            <a:pPr>
              <a:spcBef>
                <a:spcPts val="10"/>
              </a:spcBef>
            </a:pPr>
            <a:endParaRPr dirty="0">
              <a:latin typeface="Times New Roman"/>
              <a:cs typeface="Times New Roman"/>
            </a:endParaRPr>
          </a:p>
          <a:p>
            <a:pPr marL="12700">
              <a:spcBef>
                <a:spcPts val="5"/>
              </a:spcBef>
            </a:pPr>
            <a:r>
              <a:rPr lang="zh-CN" altLang="en-US" sz="2000" b="1" spc="-30" dirty="0">
                <a:solidFill>
                  <a:srgbClr val="84ADAF"/>
                </a:solidFill>
                <a:latin typeface="Trebuchet MS"/>
                <a:cs typeface="Trebuchet MS"/>
              </a:rPr>
              <a:t>创建该类的一个对象：</a:t>
            </a:r>
            <a:endParaRPr sz="2000" dirty="0">
              <a:latin typeface="Trebuchet MS"/>
              <a:cs typeface="Trebuchet MS"/>
            </a:endParaRPr>
          </a:p>
          <a:p>
            <a:pPr marL="377825">
              <a:spcBef>
                <a:spcPts val="545"/>
              </a:spcBef>
            </a:pPr>
            <a:r>
              <a:rPr b="1" spc="-5" dirty="0">
                <a:solidFill>
                  <a:srgbClr val="6F2F9F"/>
                </a:solidFill>
                <a:latin typeface="Courier New"/>
                <a:cs typeface="Courier New"/>
              </a:rPr>
              <a:t>RC </a:t>
            </a:r>
            <a:r>
              <a:rPr b="1" spc="-5" dirty="0">
                <a:solidFill>
                  <a:srgbClr val="8B8B8B"/>
                </a:solidFill>
                <a:latin typeface="Courier New"/>
                <a:cs typeface="Courier New"/>
              </a:rPr>
              <a:t>= </a:t>
            </a:r>
            <a:r>
              <a:rPr b="1" spc="-5" dirty="0">
                <a:solidFill>
                  <a:srgbClr val="006FC0"/>
                </a:solidFill>
                <a:latin typeface="Courier New"/>
                <a:cs typeface="Courier New"/>
              </a:rPr>
              <a:t>RandomForestClassifier</a:t>
            </a:r>
            <a:r>
              <a:rPr b="1" spc="-5" dirty="0">
                <a:solidFill>
                  <a:srgbClr val="344B5E"/>
                </a:solidFill>
                <a:latin typeface="Courier New"/>
                <a:cs typeface="Courier New"/>
              </a:rPr>
              <a:t>(n_estimators=100,</a:t>
            </a:r>
            <a:r>
              <a:rPr b="1" spc="170" dirty="0">
                <a:solidFill>
                  <a:srgbClr val="344B5E"/>
                </a:solidFill>
                <a:latin typeface="Courier New"/>
                <a:cs typeface="Courier New"/>
              </a:rPr>
              <a:t> </a:t>
            </a:r>
            <a:r>
              <a:rPr b="1" spc="-5" dirty="0">
                <a:solidFill>
                  <a:srgbClr val="344B5E"/>
                </a:solidFill>
                <a:latin typeface="Courier New"/>
                <a:cs typeface="Courier New"/>
              </a:rPr>
              <a:t>max_features=10)</a:t>
            </a:r>
            <a:endParaRPr dirty="0">
              <a:latin typeface="Courier New"/>
              <a:cs typeface="Courier New"/>
            </a:endParaRPr>
          </a:p>
          <a:p>
            <a:pPr>
              <a:spcBef>
                <a:spcPts val="15"/>
              </a:spcBef>
            </a:pPr>
            <a:endParaRPr dirty="0">
              <a:latin typeface="Times New Roman"/>
              <a:cs typeface="Times New Roman"/>
            </a:endParaRPr>
          </a:p>
          <a:p>
            <a:pPr marL="12700"/>
            <a:r>
              <a:rPr lang="zh-CN" altLang="en-US" sz="2000" b="1" spc="-45" dirty="0">
                <a:solidFill>
                  <a:srgbClr val="84ADAF"/>
                </a:solidFill>
                <a:latin typeface="Trebuchet MS"/>
                <a:cs typeface="Trebuchet MS"/>
              </a:rPr>
              <a:t>拟合训练数据，并预测：</a:t>
            </a:r>
            <a:endParaRPr sz="2000" dirty="0">
              <a:latin typeface="Trebuchet MS"/>
              <a:cs typeface="Trebuchet MS"/>
            </a:endParaRPr>
          </a:p>
          <a:p>
            <a:pPr marL="377825" marR="3919220">
              <a:spcBef>
                <a:spcPts val="550"/>
              </a:spcBef>
            </a:pPr>
            <a:r>
              <a:rPr b="1" spc="-5" dirty="0">
                <a:solidFill>
                  <a:srgbClr val="6F2F9F"/>
                </a:solidFill>
                <a:latin typeface="Courier New"/>
                <a:cs typeface="Courier New"/>
              </a:rPr>
              <a:t>RC </a:t>
            </a:r>
            <a:r>
              <a:rPr b="1" spc="-5" dirty="0">
                <a:solidFill>
                  <a:srgbClr val="8B8B8B"/>
                </a:solidFill>
                <a:latin typeface="Courier New"/>
                <a:cs typeface="Courier New"/>
              </a:rPr>
              <a:t>= </a:t>
            </a:r>
            <a:r>
              <a:rPr b="1" spc="-5" dirty="0">
                <a:solidFill>
                  <a:srgbClr val="6F2F9F"/>
                </a:solidFill>
                <a:latin typeface="Courier New"/>
                <a:cs typeface="Courier New"/>
              </a:rPr>
              <a:t>RC</a:t>
            </a:r>
            <a:r>
              <a:rPr b="1" spc="-5" dirty="0">
                <a:solidFill>
                  <a:srgbClr val="8B8B8B"/>
                </a:solidFill>
                <a:latin typeface="Courier New"/>
                <a:cs typeface="Courier New"/>
              </a:rPr>
              <a:t>.</a:t>
            </a:r>
            <a:r>
              <a:rPr b="1" spc="-5" dirty="0">
                <a:solidFill>
                  <a:srgbClr val="C00000"/>
                </a:solidFill>
                <a:latin typeface="Courier New"/>
                <a:cs typeface="Courier New"/>
              </a:rPr>
              <a:t>fit</a:t>
            </a:r>
            <a:r>
              <a:rPr b="1" spc="-5" dirty="0">
                <a:solidFill>
                  <a:srgbClr val="8B8B8B"/>
                </a:solidFill>
                <a:latin typeface="Courier New"/>
                <a:cs typeface="Courier New"/>
              </a:rPr>
              <a:t>(X_train, y_train)  y_predict =</a:t>
            </a:r>
            <a:r>
              <a:rPr b="1" spc="-15" dirty="0">
                <a:solidFill>
                  <a:srgbClr val="8B8B8B"/>
                </a:solidFill>
                <a:latin typeface="Courier New"/>
                <a:cs typeface="Courier New"/>
              </a:rPr>
              <a:t> </a:t>
            </a:r>
            <a:r>
              <a:rPr b="1" spc="-5" dirty="0">
                <a:solidFill>
                  <a:srgbClr val="6F2F9F"/>
                </a:solidFill>
                <a:latin typeface="Courier New"/>
                <a:cs typeface="Courier New"/>
              </a:rPr>
              <a:t>RC</a:t>
            </a:r>
            <a:r>
              <a:rPr b="1" spc="-5" dirty="0">
                <a:solidFill>
                  <a:srgbClr val="8B8B8B"/>
                </a:solidFill>
                <a:latin typeface="Courier New"/>
                <a:cs typeface="Courier New"/>
              </a:rPr>
              <a:t>.</a:t>
            </a:r>
            <a:r>
              <a:rPr b="1" spc="-5" dirty="0">
                <a:solidFill>
                  <a:srgbClr val="C00000"/>
                </a:solidFill>
                <a:latin typeface="Courier New"/>
                <a:cs typeface="Courier New"/>
              </a:rPr>
              <a:t>predict</a:t>
            </a:r>
            <a:r>
              <a:rPr b="1" spc="-5" dirty="0">
                <a:solidFill>
                  <a:srgbClr val="8B8B8B"/>
                </a:solidFill>
                <a:latin typeface="Courier New"/>
                <a:cs typeface="Courier New"/>
              </a:rPr>
              <a:t>(X_test)</a:t>
            </a:r>
            <a:endParaRPr dirty="0">
              <a:latin typeface="Courier New"/>
              <a:cs typeface="Courier New"/>
            </a:endParaRPr>
          </a:p>
          <a:p>
            <a:pPr>
              <a:spcBef>
                <a:spcPts val="10"/>
              </a:spcBef>
            </a:pPr>
            <a:endParaRPr dirty="0">
              <a:latin typeface="Times New Roman"/>
              <a:cs typeface="Times New Roman"/>
            </a:endParaRPr>
          </a:p>
          <a:p>
            <a:pPr marL="12700" marR="621030">
              <a:spcBef>
                <a:spcPts val="5"/>
              </a:spcBef>
            </a:pPr>
            <a:r>
              <a:rPr lang="zh-CN" altLang="en-US" sz="2000" b="1" dirty="0">
                <a:solidFill>
                  <a:srgbClr val="84ADAF"/>
                </a:solidFill>
                <a:latin typeface="Trebuchet MS"/>
                <a:cs typeface="Trebuchet MS"/>
              </a:rPr>
              <a:t>使用交叉验证调参数。回归用</a:t>
            </a:r>
            <a:r>
              <a:rPr sz="2000" b="1" spc="20" dirty="0" err="1">
                <a:solidFill>
                  <a:srgbClr val="006FC0"/>
                </a:solidFill>
                <a:latin typeface="Trebuchet MS"/>
                <a:cs typeface="Trebuchet MS"/>
              </a:rPr>
              <a:t>RandomForestRegressor</a:t>
            </a:r>
            <a:r>
              <a:rPr lang="zh-CN" altLang="en-US" sz="2000" b="1" spc="20" dirty="0">
                <a:solidFill>
                  <a:srgbClr val="006FC0"/>
                </a:solidFill>
                <a:latin typeface="Trebuchet MS"/>
                <a:cs typeface="Trebuchet MS"/>
              </a:rPr>
              <a:t>。</a:t>
            </a:r>
            <a:endParaRPr sz="2000" dirty="0">
              <a:latin typeface="Trebuchet MS"/>
              <a:cs typeface="Trebuchet MS"/>
            </a:endParaRPr>
          </a:p>
        </p:txBody>
      </p:sp>
      <p:sp>
        <p:nvSpPr>
          <p:cNvPr id="6" name="标题 5">
            <a:extLst>
              <a:ext uri="{FF2B5EF4-FFF2-40B4-BE49-F238E27FC236}">
                <a16:creationId xmlns:a16="http://schemas.microsoft.com/office/drawing/2014/main" id="{67CB0444-B966-4947-9E69-8FB4B251C21A}"/>
              </a:ext>
            </a:extLst>
          </p:cNvPr>
          <p:cNvSpPr>
            <a:spLocks noGrp="1"/>
          </p:cNvSpPr>
          <p:nvPr>
            <p:ph type="title"/>
          </p:nvPr>
        </p:nvSpPr>
        <p:spPr>
          <a:xfrm>
            <a:off x="457200" y="0"/>
            <a:ext cx="8229600" cy="1143000"/>
          </a:xfrm>
        </p:spPr>
        <p:txBody>
          <a:bodyPr/>
          <a:lstStyle/>
          <a:p>
            <a:r>
              <a:rPr lang="zh-CN" altLang="en-US" dirty="0"/>
              <a:t>随机森林的语法</a:t>
            </a:r>
          </a:p>
        </p:txBody>
      </p:sp>
      <p:sp>
        <p:nvSpPr>
          <p:cNvPr id="2" name="文本框 1">
            <a:extLst>
              <a:ext uri="{FF2B5EF4-FFF2-40B4-BE49-F238E27FC236}">
                <a16:creationId xmlns:a16="http://schemas.microsoft.com/office/drawing/2014/main" id="{3E2C3C0E-524A-4F9C-BD8E-7849ACBCA08B}"/>
              </a:ext>
            </a:extLst>
          </p:cNvPr>
          <p:cNvSpPr txBox="1"/>
          <p:nvPr/>
        </p:nvSpPr>
        <p:spPr>
          <a:xfrm>
            <a:off x="5547" y="5845065"/>
            <a:ext cx="9319218" cy="369332"/>
          </a:xfrm>
          <a:prstGeom prst="rect">
            <a:avLst/>
          </a:prstGeom>
          <a:noFill/>
        </p:spPr>
        <p:txBody>
          <a:bodyPr wrap="none" rtlCol="0">
            <a:spAutoFit/>
          </a:bodyPr>
          <a:lstStyle/>
          <a:p>
            <a:r>
              <a:rPr lang="en-US" altLang="zh-CN" dirty="0">
                <a:hlinkClick r:id="rId2"/>
              </a:rPr>
              <a:t>http://scikit-learn.org/stable/modules/generated/sklearn.ensemble.RandomForestClassifier.html</a:t>
            </a:r>
            <a:r>
              <a:rPr lang="en-US" altLang="zh-CN" dirty="0"/>
              <a:t> </a:t>
            </a:r>
            <a:endParaRPr lang="zh-CN" altLang="en-US" dirty="0"/>
          </a:p>
        </p:txBody>
      </p:sp>
    </p:spTree>
    <p:extLst>
      <p:ext uri="{BB962C8B-B14F-4D97-AF65-F5344CB8AC3E}">
        <p14:creationId xmlns:p14="http://schemas.microsoft.com/office/powerpoint/2010/main" val="1645473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B910-48B6-47A9-9D3B-A76B6D48DD97}"/>
              </a:ext>
            </a:extLst>
          </p:cNvPr>
          <p:cNvSpPr>
            <a:spLocks noGrp="1"/>
          </p:cNvSpPr>
          <p:nvPr>
            <p:ph type="title"/>
          </p:nvPr>
        </p:nvSpPr>
        <p:spPr>
          <a:xfrm>
            <a:off x="457200" y="21853"/>
            <a:ext cx="8229600" cy="814859"/>
          </a:xfrm>
        </p:spPr>
        <p:txBody>
          <a:bodyPr/>
          <a:lstStyle/>
          <a:p>
            <a:r>
              <a:rPr lang="zh-CN" altLang="en-US" dirty="0"/>
              <a:t>随机森林参数设置</a:t>
            </a:r>
          </a:p>
        </p:txBody>
      </p:sp>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CD15A6ED-AC18-4150-B448-B0215672C8F9}"/>
                  </a:ext>
                </a:extLst>
              </p:cNvPr>
              <p:cNvGraphicFramePr>
                <a:graphicFrameLocks noGrp="1"/>
              </p:cNvGraphicFramePr>
              <p:nvPr>
                <p:ph idx="1"/>
                <p:extLst>
                  <p:ext uri="{D42A27DB-BD31-4B8C-83A1-F6EECF244321}">
                    <p14:modId xmlns:p14="http://schemas.microsoft.com/office/powerpoint/2010/main" val="3185530694"/>
                  </p:ext>
                </p:extLst>
              </p:nvPr>
            </p:nvGraphicFramePr>
            <p:xfrm>
              <a:off x="107504" y="1124744"/>
              <a:ext cx="8928992" cy="5661268"/>
            </p:xfrm>
            <a:graphic>
              <a:graphicData uri="http://schemas.openxmlformats.org/drawingml/2006/table">
                <a:tbl>
                  <a:tblPr firstCol="1">
                    <a:tableStyleId>{5C22544A-7EE6-4342-B048-85BDC9FD1C3A}</a:tableStyleId>
                  </a:tblPr>
                  <a:tblGrid>
                    <a:gridCol w="2134232">
                      <a:extLst>
                        <a:ext uri="{9D8B030D-6E8A-4147-A177-3AD203B41FA5}">
                          <a16:colId xmlns:a16="http://schemas.microsoft.com/office/drawing/2014/main" val="1535134879"/>
                        </a:ext>
                      </a:extLst>
                    </a:gridCol>
                    <a:gridCol w="6794760">
                      <a:extLst>
                        <a:ext uri="{9D8B030D-6E8A-4147-A177-3AD203B41FA5}">
                          <a16:colId xmlns:a16="http://schemas.microsoft.com/office/drawing/2014/main" val="2439459822"/>
                        </a:ext>
                      </a:extLst>
                    </a:gridCol>
                  </a:tblGrid>
                  <a:tr h="576064">
                    <a:tc>
                      <a:txBody>
                        <a:bodyPr/>
                        <a:lstStyle/>
                        <a:p>
                          <a:pPr algn="just">
                            <a:spcAft>
                              <a:spcPts val="0"/>
                            </a:spcAft>
                          </a:pPr>
                          <a:r>
                            <a:rPr lang="en-US" sz="1800" kern="100">
                              <a:effectLst/>
                            </a:rPr>
                            <a:t>n_estimators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基学习器个数</a:t>
                          </a:r>
                          <a:r>
                            <a:rPr lang="zh-CN" altLang="en-US" sz="1800" kern="100" dirty="0">
                              <a:effectLst/>
                            </a:rPr>
                            <a:t>，</a:t>
                          </a:r>
                          <a:r>
                            <a:rPr lang="zh-CN" sz="1800" kern="100" dirty="0">
                              <a:effectLst/>
                            </a:rPr>
                            <a:t>森林中树的个数。</a:t>
                          </a:r>
                        </a:p>
                        <a:p>
                          <a:pPr algn="just">
                            <a:spcAft>
                              <a:spcPts val="0"/>
                            </a:spcAft>
                          </a:pPr>
                          <a:r>
                            <a:rPr lang="zh-CN" sz="1800" kern="100" dirty="0">
                              <a:effectLst/>
                            </a:rPr>
                            <a:t>缺省值是</a:t>
                          </a:r>
                          <a:r>
                            <a:rPr lang="en-US" sz="1800" kern="100" dirty="0">
                              <a:effectLst/>
                            </a:rPr>
                            <a:t>100</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136849"/>
                      </a:ext>
                    </a:extLst>
                  </a:tr>
                  <a:tr h="1405202">
                    <a:tc>
                      <a:txBody>
                        <a:bodyPr/>
                        <a:lstStyle/>
                        <a:p>
                          <a:pPr algn="just">
                            <a:spcAft>
                              <a:spcPts val="0"/>
                            </a:spcAft>
                          </a:pPr>
                          <a:r>
                            <a:rPr lang="en-US" sz="1800" kern="100">
                              <a:effectLst/>
                            </a:rPr>
                            <a:t>criterion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分裂条件选择标准</a:t>
                          </a:r>
                        </a:p>
                        <a:p>
                          <a:pPr algn="just">
                            <a:spcAft>
                              <a:spcPts val="0"/>
                            </a:spcAft>
                          </a:pPr>
                          <a:r>
                            <a:rPr lang="en-US" sz="1800" kern="100" dirty="0" err="1">
                              <a:effectLst/>
                            </a:rPr>
                            <a:t>RandomForestClassifier</a:t>
                          </a:r>
                          <a:r>
                            <a:rPr lang="zh-CN" sz="1800" kern="100" dirty="0">
                              <a:effectLst/>
                            </a:rPr>
                            <a:t>的缺省值是“</a:t>
                          </a:r>
                          <a:r>
                            <a:rPr lang="en-US" sz="1800" kern="100" dirty="0" err="1">
                              <a:effectLst/>
                            </a:rPr>
                            <a:t>gini</a:t>
                          </a:r>
                          <a:r>
                            <a:rPr lang="zh-CN" sz="1800" kern="100" dirty="0">
                              <a:effectLst/>
                            </a:rPr>
                            <a:t>”，即用基尼指数作为衡量指标，也可以是“</a:t>
                          </a:r>
                          <a:r>
                            <a:rPr lang="en-US" sz="1800" kern="100" dirty="0">
                              <a:effectLst/>
                            </a:rPr>
                            <a:t>entropy</a:t>
                          </a:r>
                          <a:r>
                            <a:rPr lang="zh-CN" sz="1800" kern="100" dirty="0">
                              <a:effectLst/>
                            </a:rPr>
                            <a:t>”</a:t>
                          </a:r>
                          <a:r>
                            <a:rPr lang="zh-CN" altLang="en-US" sz="1800" kern="100" dirty="0">
                              <a:effectLst/>
                            </a:rPr>
                            <a:t>或“</a:t>
                          </a:r>
                          <a:r>
                            <a:rPr lang="en-US" altLang="zh-CN" sz="1800" kern="100" dirty="0" err="1">
                              <a:effectLst/>
                            </a:rPr>
                            <a:t>log_loss</a:t>
                          </a:r>
                          <a:r>
                            <a:rPr lang="zh-CN" altLang="en-US" sz="1800" kern="100" dirty="0">
                              <a:effectLst/>
                            </a:rPr>
                            <a:t>”</a:t>
                          </a:r>
                          <a:r>
                            <a:rPr lang="zh-CN" sz="1800" kern="100" dirty="0">
                              <a:effectLst/>
                            </a:rPr>
                            <a:t>；</a:t>
                          </a:r>
                        </a:p>
                        <a:p>
                          <a:pPr algn="just">
                            <a:spcAft>
                              <a:spcPts val="0"/>
                            </a:spcAft>
                          </a:pPr>
                          <a:r>
                            <a:rPr lang="en-US" sz="1800" kern="100" dirty="0" err="1">
                              <a:effectLst/>
                            </a:rPr>
                            <a:t>RandomForestRegressor</a:t>
                          </a:r>
                          <a:r>
                            <a:rPr lang="zh-CN" sz="1800" kern="100" dirty="0">
                              <a:effectLst/>
                            </a:rPr>
                            <a:t>的缺省值是“</a:t>
                          </a:r>
                          <a:r>
                            <a:rPr lang="en-US" sz="1800" kern="100" dirty="0" err="1">
                              <a:effectLst/>
                            </a:rPr>
                            <a:t>mse</a:t>
                          </a:r>
                          <a:r>
                            <a:rPr lang="zh-CN" sz="1800" kern="100" dirty="0">
                              <a:effectLst/>
                            </a:rPr>
                            <a:t>”，即使用均方差作为衡量指标，也可以是“</a:t>
                          </a:r>
                          <a:r>
                            <a:rPr lang="en-US" sz="1800" kern="100" dirty="0" err="1">
                              <a:effectLst/>
                            </a:rPr>
                            <a:t>mae</a:t>
                          </a:r>
                          <a:r>
                            <a:rPr lang="zh-CN" sz="1800" kern="100" dirty="0">
                              <a:effectLst/>
                            </a:rPr>
                            <a:t>”，即使用平均绝对值误差作为衡量指标。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4256355"/>
                      </a:ext>
                    </a:extLst>
                  </a:tr>
                  <a:tr h="2342004">
                    <a:tc>
                      <a:txBody>
                        <a:bodyPr/>
                        <a:lstStyle/>
                        <a:p>
                          <a:pPr algn="just">
                            <a:spcAft>
                              <a:spcPts val="0"/>
                            </a:spcAft>
                          </a:pPr>
                          <a:r>
                            <a:rPr lang="en-US" sz="1800" kern="100">
                              <a:effectLst/>
                            </a:rPr>
                            <a:t>max_features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选择分裂条件时考虑的最大特征数</a:t>
                          </a:r>
                        </a:p>
                        <a:p>
                          <a:pPr algn="just">
                            <a:spcAft>
                              <a:spcPts val="0"/>
                            </a:spcAft>
                          </a:pPr>
                          <a:r>
                            <a:rPr lang="zh-CN" sz="1800" kern="100" dirty="0">
                              <a:effectLst/>
                            </a:rPr>
                            <a:t>有以下多种可能的取值：</a:t>
                          </a:r>
                        </a:p>
                        <a:p>
                          <a:pPr marL="342900" lvl="0" indent="-342900" algn="just">
                            <a:spcAft>
                              <a:spcPts val="0"/>
                            </a:spcAft>
                            <a:buFont typeface="Wingdings" panose="05000000000000000000" pitchFamily="2" charset="2"/>
                            <a:buChar char=""/>
                          </a:pPr>
                          <a:r>
                            <a:rPr lang="zh-CN" sz="1800" kern="100" dirty="0">
                              <a:effectLst/>
                            </a:rPr>
                            <a:t>整数，即可考虑的特征的最多个数；</a:t>
                          </a:r>
                        </a:p>
                        <a:p>
                          <a:pPr marL="342900" lvl="0" indent="-342900" algn="just">
                            <a:spcAft>
                              <a:spcPts val="0"/>
                            </a:spcAft>
                            <a:buFont typeface="Wingdings" panose="05000000000000000000" pitchFamily="2" charset="2"/>
                            <a:buChar char=""/>
                          </a:pPr>
                          <a:r>
                            <a:rPr lang="zh-CN" sz="1800" kern="100" dirty="0">
                              <a:effectLst/>
                            </a:rPr>
                            <a:t>小数，即可考虑的特征的最多个数占总的特征数的比例；</a:t>
                          </a:r>
                        </a:p>
                        <a:p>
                          <a:pPr marL="342900" lvl="0" indent="-342900" algn="just">
                            <a:spcAft>
                              <a:spcPts val="0"/>
                            </a:spcAft>
                            <a:buFont typeface="Wingdings" panose="05000000000000000000" pitchFamily="2" charset="2"/>
                            <a:buChar char=""/>
                          </a:pPr>
                          <a:r>
                            <a:rPr lang="zh-CN" sz="1800" kern="100" dirty="0">
                              <a:effectLst/>
                            </a:rPr>
                            <a:t>“</a:t>
                          </a:r>
                          <a:r>
                            <a:rPr lang="en-US" sz="1800" kern="100" dirty="0">
                              <a:effectLst/>
                            </a:rPr>
                            <a:t>log2</a:t>
                          </a:r>
                          <a:r>
                            <a:rPr lang="zh-CN" sz="1800" kern="100" dirty="0">
                              <a:effectLst/>
                            </a:rPr>
                            <a:t>”，即最多考虑（</a:t>
                          </a:r>
                          <a14:m>
                            <m:oMath xmlns:m="http://schemas.openxmlformats.org/officeDocument/2006/math">
                              <m:func>
                                <m:funcPr>
                                  <m:ctrlPr>
                                    <a:rPr lang="zh-CN" sz="1800" i="1" kern="100">
                                      <a:effectLst/>
                                      <a:latin typeface="Cambria Math" panose="02040503050406030204" pitchFamily="18" charset="0"/>
                                    </a:rPr>
                                  </m:ctrlPr>
                                </m:funcPr>
                                <m:fName>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log</m:t>
                                      </m:r>
                                    </m:e>
                                    <m:sub>
                                      <m:r>
                                        <a:rPr lang="en-US" sz="1800" kern="100">
                                          <a:effectLst/>
                                          <a:latin typeface="Cambria Math" panose="02040503050406030204" pitchFamily="18" charset="0"/>
                                        </a:rPr>
                                        <m:t>2</m:t>
                                      </m:r>
                                    </m:sub>
                                  </m:sSub>
                                </m:fName>
                                <m:e>
                                  <m:r>
                                    <a:rPr lang="zh-CN" sz="1800" kern="100">
                                      <a:effectLst/>
                                      <a:latin typeface="Cambria Math" panose="02040503050406030204" pitchFamily="18" charset="0"/>
                                    </a:rPr>
                                    <m:t>总的特征数</m:t>
                                  </m:r>
                                </m:e>
                              </m:func>
                            </m:oMath>
                          </a14:m>
                          <a:r>
                            <a:rPr lang="zh-CN" sz="1800" kern="100" dirty="0">
                              <a:effectLst/>
                            </a:rPr>
                            <a:t>）个特征；</a:t>
                          </a:r>
                        </a:p>
                        <a:p>
                          <a:pPr marL="342900" lvl="0" indent="-342900" algn="just">
                            <a:spcAft>
                              <a:spcPts val="0"/>
                            </a:spcAft>
                            <a:buFont typeface="Wingdings" panose="05000000000000000000" pitchFamily="2" charset="2"/>
                            <a:buChar char=""/>
                          </a:pPr>
                          <a:r>
                            <a:rPr lang="zh-CN" sz="1800" kern="100" dirty="0">
                              <a:effectLst/>
                            </a:rPr>
                            <a:t>“</a:t>
                          </a:r>
                          <a:r>
                            <a:rPr lang="en-US" sz="1800" kern="100" dirty="0">
                              <a:effectLst/>
                            </a:rPr>
                            <a:t>sqrt</a:t>
                          </a:r>
                          <a:r>
                            <a:rPr lang="zh-CN" sz="1800" kern="100" dirty="0">
                              <a:effectLst/>
                            </a:rPr>
                            <a:t>”，即最多考虑（√总的特征数）个特征；</a:t>
                          </a:r>
                          <a:endParaRPr lang="en-US" altLang="zh-CN" sz="1800" kern="100" dirty="0">
                            <a:effectLst/>
                          </a:endParaRPr>
                        </a:p>
                        <a:p>
                          <a:pPr marL="342900" lvl="0" indent="-342900" algn="just">
                            <a:spcAft>
                              <a:spcPts val="0"/>
                            </a:spcAft>
                            <a:buFont typeface="Wingdings" panose="05000000000000000000" pitchFamily="2" charset="2"/>
                            <a:buChar char=""/>
                          </a:pPr>
                          <a:r>
                            <a:rPr lang="en-US" altLang="zh-CN" sz="1800" kern="100" dirty="0">
                              <a:effectLst/>
                            </a:rPr>
                            <a:t>None</a:t>
                          </a:r>
                          <a:r>
                            <a:rPr lang="zh-CN" altLang="en-US" sz="1800" kern="100" dirty="0">
                              <a:effectLst/>
                            </a:rPr>
                            <a:t>，即最多可考虑的特征数为总的特征数。</a:t>
                          </a:r>
                          <a:endParaRPr lang="zh-CN" sz="1800" kern="100" dirty="0">
                            <a:effectLst/>
                          </a:endParaRPr>
                        </a:p>
                        <a:p>
                          <a:pPr algn="just">
                            <a:spcAft>
                              <a:spcPts val="0"/>
                            </a:spcAft>
                          </a:pPr>
                          <a:r>
                            <a:rPr lang="zh-CN" sz="1800" kern="100" dirty="0">
                              <a:effectLst/>
                            </a:rPr>
                            <a:t>缺省值是“</a:t>
                          </a:r>
                          <a:r>
                            <a:rPr lang="en-US" altLang="zh-CN" sz="1800" kern="100" dirty="0">
                              <a:effectLst/>
                            </a:rPr>
                            <a:t>sqrt</a:t>
                          </a:r>
                          <a:r>
                            <a:rPr lang="zh-CN" sz="1800" kern="100" dirty="0">
                              <a:effectLst/>
                            </a:rPr>
                            <a:t>”。</a:t>
                          </a:r>
                        </a:p>
                        <a:p>
                          <a:pPr algn="just">
                            <a:spcAft>
                              <a:spcPts val="0"/>
                            </a:spcAft>
                          </a:pPr>
                          <a:r>
                            <a:rPr lang="zh-CN" sz="1800" kern="100" dirty="0">
                              <a:effectLst/>
                            </a:rPr>
                            <a:t>直到找到一个有效的分裂为止，即使需要考虑多于</a:t>
                          </a:r>
                          <a:r>
                            <a:rPr lang="en-US" sz="1800" kern="100" dirty="0" err="1">
                              <a:effectLst/>
                            </a:rPr>
                            <a:t>max_features</a:t>
                          </a:r>
                          <a:r>
                            <a:rPr lang="zh-CN" sz="1800" kern="100" dirty="0">
                              <a:effectLst/>
                            </a:rPr>
                            <a:t>个特征。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6290124"/>
                      </a:ext>
                    </a:extLst>
                  </a:tr>
                  <a:tr h="936802">
                    <a:tc>
                      <a:txBody>
                        <a:bodyPr/>
                        <a:lstStyle/>
                        <a:p>
                          <a:pPr algn="just">
                            <a:spcAft>
                              <a:spcPts val="0"/>
                            </a:spcAft>
                          </a:pPr>
                          <a:r>
                            <a:rPr lang="en-US" sz="1800" kern="100" dirty="0" err="1">
                              <a:effectLst/>
                            </a:rPr>
                            <a:t>max_depth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决策树的最大深度</a:t>
                          </a:r>
                          <a:endParaRPr lang="zh-CN" sz="1800" kern="100" dirty="0">
                            <a:effectLst/>
                          </a:endParaRPr>
                        </a:p>
                        <a:p>
                          <a:pPr algn="just">
                            <a:spcAft>
                              <a:spcPts val="0"/>
                            </a:spcAft>
                          </a:pPr>
                          <a:r>
                            <a:rPr lang="zh-CN" sz="1800" kern="100" dirty="0">
                              <a:effectLst/>
                            </a:rPr>
                            <a:t>缺省值是</a:t>
                          </a:r>
                          <a:r>
                            <a:rPr lang="en-US" sz="1800" kern="100" dirty="0">
                              <a:effectLst/>
                            </a:rPr>
                            <a:t>None</a:t>
                          </a:r>
                          <a:r>
                            <a:rPr lang="zh-CN" sz="1800" kern="100" dirty="0">
                              <a:effectLst/>
                            </a:rPr>
                            <a:t>。如果为</a:t>
                          </a:r>
                          <a:r>
                            <a:rPr lang="en-US" sz="1800" kern="100" dirty="0">
                              <a:effectLst/>
                            </a:rPr>
                            <a:t>None</a:t>
                          </a:r>
                          <a:r>
                            <a:rPr lang="zh-CN" sz="1800" kern="100" dirty="0">
                              <a:effectLst/>
                            </a:rPr>
                            <a:t>，则节点会一直分裂下去直到每个叶子节点都纯了或者叶子节点包含的样例个数少于</a:t>
                          </a:r>
                          <a:r>
                            <a:rPr lang="en-US" sz="1800" kern="100" dirty="0" err="1">
                              <a:effectLst/>
                            </a:rPr>
                            <a:t>min_samples_split</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5238124"/>
                      </a:ext>
                    </a:extLst>
                  </a:tr>
                </a:tbl>
              </a:graphicData>
            </a:graphic>
          </p:graphicFrame>
        </mc:Choice>
        <mc:Fallback>
          <p:graphicFrame>
            <p:nvGraphicFramePr>
              <p:cNvPr id="4" name="内容占位符 3">
                <a:extLst>
                  <a:ext uri="{FF2B5EF4-FFF2-40B4-BE49-F238E27FC236}">
                    <a16:creationId xmlns:a16="http://schemas.microsoft.com/office/drawing/2014/main" id="{CD15A6ED-AC18-4150-B448-B0215672C8F9}"/>
                  </a:ext>
                </a:extLst>
              </p:cNvPr>
              <p:cNvGraphicFramePr>
                <a:graphicFrameLocks noGrp="1"/>
              </p:cNvGraphicFramePr>
              <p:nvPr>
                <p:ph idx="1"/>
                <p:extLst>
                  <p:ext uri="{D42A27DB-BD31-4B8C-83A1-F6EECF244321}">
                    <p14:modId xmlns:p14="http://schemas.microsoft.com/office/powerpoint/2010/main" val="3185530694"/>
                  </p:ext>
                </p:extLst>
              </p:nvPr>
            </p:nvGraphicFramePr>
            <p:xfrm>
              <a:off x="107504" y="1124744"/>
              <a:ext cx="8928992" cy="5661268"/>
            </p:xfrm>
            <a:graphic>
              <a:graphicData uri="http://schemas.openxmlformats.org/drawingml/2006/table">
                <a:tbl>
                  <a:tblPr firstCol="1">
                    <a:tableStyleId>{5C22544A-7EE6-4342-B048-85BDC9FD1C3A}</a:tableStyleId>
                  </a:tblPr>
                  <a:tblGrid>
                    <a:gridCol w="2134232">
                      <a:extLst>
                        <a:ext uri="{9D8B030D-6E8A-4147-A177-3AD203B41FA5}">
                          <a16:colId xmlns:a16="http://schemas.microsoft.com/office/drawing/2014/main" val="1535134879"/>
                        </a:ext>
                      </a:extLst>
                    </a:gridCol>
                    <a:gridCol w="6794760">
                      <a:extLst>
                        <a:ext uri="{9D8B030D-6E8A-4147-A177-3AD203B41FA5}">
                          <a16:colId xmlns:a16="http://schemas.microsoft.com/office/drawing/2014/main" val="2439459822"/>
                        </a:ext>
                      </a:extLst>
                    </a:gridCol>
                  </a:tblGrid>
                  <a:tr h="576064">
                    <a:tc>
                      <a:txBody>
                        <a:bodyPr/>
                        <a:lstStyle/>
                        <a:p>
                          <a:pPr algn="just">
                            <a:spcAft>
                              <a:spcPts val="0"/>
                            </a:spcAft>
                          </a:pPr>
                          <a:r>
                            <a:rPr lang="en-US" sz="1800" kern="100">
                              <a:effectLst/>
                            </a:rPr>
                            <a:t>n_estimators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基学习器个数</a:t>
                          </a:r>
                          <a:r>
                            <a:rPr lang="zh-CN" altLang="en-US" sz="1800" kern="100" dirty="0">
                              <a:effectLst/>
                            </a:rPr>
                            <a:t>，</a:t>
                          </a:r>
                          <a:r>
                            <a:rPr lang="zh-CN" sz="1800" kern="100" dirty="0">
                              <a:effectLst/>
                            </a:rPr>
                            <a:t>森林中树的个数。</a:t>
                          </a:r>
                        </a:p>
                        <a:p>
                          <a:pPr algn="just">
                            <a:spcAft>
                              <a:spcPts val="0"/>
                            </a:spcAft>
                          </a:pPr>
                          <a:r>
                            <a:rPr lang="zh-CN" sz="1800" kern="100" dirty="0">
                              <a:effectLst/>
                            </a:rPr>
                            <a:t>缺省值是</a:t>
                          </a:r>
                          <a:r>
                            <a:rPr lang="en-US" sz="1800" kern="100" dirty="0">
                              <a:effectLst/>
                            </a:rPr>
                            <a:t>100</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136849"/>
                      </a:ext>
                    </a:extLst>
                  </a:tr>
                  <a:tr h="1405202">
                    <a:tc>
                      <a:txBody>
                        <a:bodyPr/>
                        <a:lstStyle/>
                        <a:p>
                          <a:pPr algn="just">
                            <a:spcAft>
                              <a:spcPts val="0"/>
                            </a:spcAft>
                          </a:pPr>
                          <a:r>
                            <a:rPr lang="en-US" sz="1800" kern="100">
                              <a:effectLst/>
                            </a:rPr>
                            <a:t>criterion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分裂条件选择标准</a:t>
                          </a:r>
                        </a:p>
                        <a:p>
                          <a:pPr algn="just">
                            <a:spcAft>
                              <a:spcPts val="0"/>
                            </a:spcAft>
                          </a:pPr>
                          <a:r>
                            <a:rPr lang="en-US" sz="1800" kern="100" dirty="0" err="1">
                              <a:effectLst/>
                            </a:rPr>
                            <a:t>RandomForestClassifier</a:t>
                          </a:r>
                          <a:r>
                            <a:rPr lang="zh-CN" sz="1800" kern="100" dirty="0">
                              <a:effectLst/>
                            </a:rPr>
                            <a:t>的缺省值是“</a:t>
                          </a:r>
                          <a:r>
                            <a:rPr lang="en-US" sz="1800" kern="100" dirty="0" err="1">
                              <a:effectLst/>
                            </a:rPr>
                            <a:t>gini</a:t>
                          </a:r>
                          <a:r>
                            <a:rPr lang="zh-CN" sz="1800" kern="100" dirty="0">
                              <a:effectLst/>
                            </a:rPr>
                            <a:t>”，即用基尼指数作为衡量指标，也可以是“</a:t>
                          </a:r>
                          <a:r>
                            <a:rPr lang="en-US" sz="1800" kern="100" dirty="0">
                              <a:effectLst/>
                            </a:rPr>
                            <a:t>entropy</a:t>
                          </a:r>
                          <a:r>
                            <a:rPr lang="zh-CN" sz="1800" kern="100" dirty="0">
                              <a:effectLst/>
                            </a:rPr>
                            <a:t>”</a:t>
                          </a:r>
                          <a:r>
                            <a:rPr lang="zh-CN" altLang="en-US" sz="1800" kern="100" dirty="0">
                              <a:effectLst/>
                            </a:rPr>
                            <a:t>或“</a:t>
                          </a:r>
                          <a:r>
                            <a:rPr lang="en-US" altLang="zh-CN" sz="1800" kern="100" dirty="0" err="1">
                              <a:effectLst/>
                            </a:rPr>
                            <a:t>log_loss</a:t>
                          </a:r>
                          <a:r>
                            <a:rPr lang="zh-CN" altLang="en-US" sz="1800" kern="100" dirty="0">
                              <a:effectLst/>
                            </a:rPr>
                            <a:t>”</a:t>
                          </a:r>
                          <a:r>
                            <a:rPr lang="zh-CN" sz="1800" kern="100" dirty="0">
                              <a:effectLst/>
                            </a:rPr>
                            <a:t>；</a:t>
                          </a:r>
                        </a:p>
                        <a:p>
                          <a:pPr algn="just">
                            <a:spcAft>
                              <a:spcPts val="0"/>
                            </a:spcAft>
                          </a:pPr>
                          <a:r>
                            <a:rPr lang="en-US" sz="1800" kern="100" dirty="0" err="1">
                              <a:effectLst/>
                            </a:rPr>
                            <a:t>RandomForestRegressor</a:t>
                          </a:r>
                          <a:r>
                            <a:rPr lang="zh-CN" sz="1800" kern="100" dirty="0">
                              <a:effectLst/>
                            </a:rPr>
                            <a:t>的缺省值是“</a:t>
                          </a:r>
                          <a:r>
                            <a:rPr lang="en-US" sz="1800" kern="100" dirty="0" err="1">
                              <a:effectLst/>
                            </a:rPr>
                            <a:t>mse</a:t>
                          </a:r>
                          <a:r>
                            <a:rPr lang="zh-CN" sz="1800" kern="100" dirty="0">
                              <a:effectLst/>
                            </a:rPr>
                            <a:t>”，即使用均方差作为衡量指标，也可以是“</a:t>
                          </a:r>
                          <a:r>
                            <a:rPr lang="en-US" sz="1800" kern="100" dirty="0" err="1">
                              <a:effectLst/>
                            </a:rPr>
                            <a:t>mae</a:t>
                          </a:r>
                          <a:r>
                            <a:rPr lang="zh-CN" sz="1800" kern="100" dirty="0">
                              <a:effectLst/>
                            </a:rPr>
                            <a:t>”，即使用平均绝对值误差作为衡量指标。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4256355"/>
                      </a:ext>
                    </a:extLst>
                  </a:tr>
                  <a:tr h="2743200">
                    <a:tc>
                      <a:txBody>
                        <a:bodyPr/>
                        <a:lstStyle/>
                        <a:p>
                          <a:pPr algn="just">
                            <a:spcAft>
                              <a:spcPts val="0"/>
                            </a:spcAft>
                          </a:pPr>
                          <a:r>
                            <a:rPr lang="en-US" sz="1800" kern="100">
                              <a:effectLst/>
                            </a:rPr>
                            <a:t>max_features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31452" t="-75388" r="-179" b="-35255"/>
                          </a:stretch>
                        </a:blipFill>
                      </a:tcPr>
                    </a:tc>
                    <a:extLst>
                      <a:ext uri="{0D108BD9-81ED-4DB2-BD59-A6C34878D82A}">
                        <a16:rowId xmlns:a16="http://schemas.microsoft.com/office/drawing/2014/main" val="1016290124"/>
                      </a:ext>
                    </a:extLst>
                  </a:tr>
                  <a:tr h="936802">
                    <a:tc>
                      <a:txBody>
                        <a:bodyPr/>
                        <a:lstStyle/>
                        <a:p>
                          <a:pPr algn="just">
                            <a:spcAft>
                              <a:spcPts val="0"/>
                            </a:spcAft>
                          </a:pPr>
                          <a:r>
                            <a:rPr lang="en-US" sz="1800" kern="100" dirty="0" err="1">
                              <a:effectLst/>
                            </a:rPr>
                            <a:t>max_depth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决策树的最大深度</a:t>
                          </a:r>
                          <a:endParaRPr lang="zh-CN" sz="1800" kern="100" dirty="0">
                            <a:effectLst/>
                          </a:endParaRPr>
                        </a:p>
                        <a:p>
                          <a:pPr algn="just">
                            <a:spcAft>
                              <a:spcPts val="0"/>
                            </a:spcAft>
                          </a:pPr>
                          <a:r>
                            <a:rPr lang="zh-CN" sz="1800" kern="100" dirty="0">
                              <a:effectLst/>
                            </a:rPr>
                            <a:t>缺省值是</a:t>
                          </a:r>
                          <a:r>
                            <a:rPr lang="en-US" sz="1800" kern="100" dirty="0">
                              <a:effectLst/>
                            </a:rPr>
                            <a:t>None</a:t>
                          </a:r>
                          <a:r>
                            <a:rPr lang="zh-CN" sz="1800" kern="100" dirty="0">
                              <a:effectLst/>
                            </a:rPr>
                            <a:t>。如果为</a:t>
                          </a:r>
                          <a:r>
                            <a:rPr lang="en-US" sz="1800" kern="100" dirty="0">
                              <a:effectLst/>
                            </a:rPr>
                            <a:t>None</a:t>
                          </a:r>
                          <a:r>
                            <a:rPr lang="zh-CN" sz="1800" kern="100" dirty="0">
                              <a:effectLst/>
                            </a:rPr>
                            <a:t>，则节点会一直分裂下去直到每个叶子节点都纯了或者叶子节点包含的样例个数少于</a:t>
                          </a:r>
                          <a:r>
                            <a:rPr lang="en-US" sz="1800" kern="100" dirty="0" err="1">
                              <a:effectLst/>
                            </a:rPr>
                            <a:t>min_samples_split</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5238124"/>
                      </a:ext>
                    </a:extLst>
                  </a:tr>
                </a:tbl>
              </a:graphicData>
            </a:graphic>
          </p:graphicFrame>
        </mc:Fallback>
      </mc:AlternateContent>
    </p:spTree>
    <p:extLst>
      <p:ext uri="{BB962C8B-B14F-4D97-AF65-F5344CB8AC3E}">
        <p14:creationId xmlns:p14="http://schemas.microsoft.com/office/powerpoint/2010/main" val="1145316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1" y="1484784"/>
            <a:ext cx="8242299" cy="2976712"/>
          </a:xfrm>
          <a:prstGeom prst="rect">
            <a:avLst/>
          </a:prstGeom>
        </p:spPr>
        <p:txBody>
          <a:bodyPr vert="horz" wrap="square" lIns="0" tIns="165100" rIns="0" bIns="0" rtlCol="0">
            <a:spAutoFit/>
          </a:bodyPr>
          <a:lstStyle/>
          <a:p>
            <a:pPr marL="299085" indent="-286385">
              <a:lnSpc>
                <a:spcPct val="150000"/>
              </a:lnSpc>
              <a:spcBef>
                <a:spcPts val="1300"/>
              </a:spcBef>
              <a:buFont typeface="Wingdings"/>
              <a:buChar char=""/>
              <a:tabLst>
                <a:tab pos="299085" algn="l"/>
                <a:tab pos="299720" algn="l"/>
              </a:tabLst>
            </a:pPr>
            <a:r>
              <a:rPr lang="zh-CN" altLang="en-US" sz="2800" dirty="0">
                <a:latin typeface="Trebuchet MS"/>
                <a:cs typeface="Trebuchet MS"/>
              </a:rPr>
              <a:t>有时需要比随机森林更多的随机性</a:t>
            </a:r>
            <a:endParaRPr sz="2800" dirty="0">
              <a:latin typeface="Trebuchet MS"/>
              <a:cs typeface="Trebuchet MS"/>
            </a:endParaRPr>
          </a:p>
          <a:p>
            <a:pPr marL="299085" marR="5080" indent="-286385">
              <a:lnSpc>
                <a:spcPct val="150000"/>
              </a:lnSpc>
              <a:spcBef>
                <a:spcPts val="1205"/>
              </a:spcBef>
              <a:buFont typeface="Wingdings"/>
              <a:buChar char=""/>
              <a:tabLst>
                <a:tab pos="299085" algn="l"/>
                <a:tab pos="299720" algn="l"/>
              </a:tabLst>
            </a:pPr>
            <a:r>
              <a:rPr lang="zh-CN" altLang="en-US" sz="2800" dirty="0">
                <a:latin typeface="Trebuchet MS"/>
                <a:cs typeface="Trebuchet MS"/>
              </a:rPr>
              <a:t>解决方案：随机选择特征，并创建</a:t>
            </a:r>
            <a:r>
              <a:rPr lang="zh-CN" altLang="en-US" sz="2800" b="1" dirty="0">
                <a:solidFill>
                  <a:srgbClr val="FF0000"/>
                </a:solidFill>
                <a:latin typeface="Trebuchet MS"/>
                <a:cs typeface="Trebuchet MS"/>
              </a:rPr>
              <a:t>随机划分</a:t>
            </a:r>
            <a:r>
              <a:rPr lang="en-US" altLang="zh-CN" sz="2800" dirty="0">
                <a:latin typeface="Trebuchet MS"/>
                <a:cs typeface="Trebuchet MS"/>
              </a:rPr>
              <a:t>---</a:t>
            </a:r>
            <a:r>
              <a:rPr lang="zh-CN" altLang="en-US" sz="2800" dirty="0">
                <a:latin typeface="Trebuchet MS"/>
                <a:cs typeface="Trebuchet MS"/>
              </a:rPr>
              <a:t>即不使用贪婪划分</a:t>
            </a:r>
            <a:endParaRPr lang="en-US" sz="2800" dirty="0">
              <a:latin typeface="Trebuchet MS"/>
              <a:cs typeface="Trebuchet MS"/>
            </a:endParaRPr>
          </a:p>
          <a:p>
            <a:pPr marL="299085" indent="-286385">
              <a:lnSpc>
                <a:spcPct val="150000"/>
              </a:lnSpc>
              <a:spcBef>
                <a:spcPts val="1200"/>
              </a:spcBef>
              <a:buFont typeface="Wingdings"/>
              <a:buChar char=""/>
              <a:tabLst>
                <a:tab pos="299085" algn="l"/>
                <a:tab pos="299720" algn="l"/>
              </a:tabLst>
            </a:pPr>
            <a:r>
              <a:rPr lang="zh-CN" altLang="en-US" sz="2800" dirty="0">
                <a:latin typeface="Trebuchet MS"/>
                <a:cs typeface="Trebuchet MS"/>
              </a:rPr>
              <a:t>称作“</a:t>
            </a:r>
            <a:r>
              <a:rPr lang="zh-CN" altLang="en-US" sz="2800" dirty="0">
                <a:solidFill>
                  <a:srgbClr val="0066FF"/>
                </a:solidFill>
                <a:latin typeface="Trebuchet MS"/>
                <a:cs typeface="Trebuchet MS"/>
              </a:rPr>
              <a:t>超随机森林</a:t>
            </a:r>
            <a:r>
              <a:rPr lang="zh-CN" altLang="en-US" sz="2800" dirty="0">
                <a:latin typeface="Trebuchet MS"/>
                <a:cs typeface="Trebuchet MS"/>
              </a:rPr>
              <a:t>”</a:t>
            </a:r>
            <a:endParaRPr lang="en-US" sz="2800" dirty="0">
              <a:latin typeface="Trebuchet MS"/>
              <a:cs typeface="Trebuchet MS"/>
            </a:endParaRPr>
          </a:p>
        </p:txBody>
      </p:sp>
      <p:sp>
        <p:nvSpPr>
          <p:cNvPr id="6" name="标题 5">
            <a:extLst>
              <a:ext uri="{FF2B5EF4-FFF2-40B4-BE49-F238E27FC236}">
                <a16:creationId xmlns:a16="http://schemas.microsoft.com/office/drawing/2014/main" id="{C61A6225-D3B9-46D2-BE28-3CADD28EF577}"/>
              </a:ext>
            </a:extLst>
          </p:cNvPr>
          <p:cNvSpPr>
            <a:spLocks noGrp="1"/>
          </p:cNvSpPr>
          <p:nvPr>
            <p:ph type="title"/>
          </p:nvPr>
        </p:nvSpPr>
        <p:spPr>
          <a:xfrm>
            <a:off x="457200" y="44624"/>
            <a:ext cx="8229600" cy="1143000"/>
          </a:xfrm>
        </p:spPr>
        <p:txBody>
          <a:bodyPr/>
          <a:lstStyle/>
          <a:p>
            <a:r>
              <a:rPr lang="zh-CN" altLang="en-US" dirty="0"/>
              <a:t>引入更多的随机性</a:t>
            </a:r>
          </a:p>
        </p:txBody>
      </p:sp>
    </p:spTree>
    <p:extLst>
      <p:ext uri="{BB962C8B-B14F-4D97-AF65-F5344CB8AC3E}">
        <p14:creationId xmlns:p14="http://schemas.microsoft.com/office/powerpoint/2010/main" val="156479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0" y="1845825"/>
            <a:ext cx="8591996" cy="3481081"/>
          </a:xfrm>
          <a:prstGeom prst="rect">
            <a:avLst/>
          </a:prstGeom>
        </p:spPr>
        <p:txBody>
          <a:bodyPr vert="horz" wrap="square" lIns="0" tIns="92075" rIns="0" bIns="0" rtlCol="0">
            <a:spAutoFit/>
          </a:bodyPr>
          <a:lstStyle/>
          <a:p>
            <a:pPr marL="12700">
              <a:spcBef>
                <a:spcPts val="725"/>
              </a:spcBef>
            </a:pPr>
            <a:r>
              <a:rPr lang="zh-CN" altLang="en-US" sz="2000" b="1" spc="20" dirty="0">
                <a:solidFill>
                  <a:srgbClr val="84ADAF"/>
                </a:solidFill>
                <a:latin typeface="Trebuchet MS"/>
                <a:cs typeface="Trebuchet MS"/>
              </a:rPr>
              <a:t>导入包含分类方法的类：</a:t>
            </a:r>
            <a:endParaRPr sz="2000" dirty="0">
              <a:latin typeface="Trebuchet MS"/>
              <a:cs typeface="Trebuchet MS"/>
            </a:endParaRPr>
          </a:p>
          <a:p>
            <a:pPr marL="377825">
              <a:spcBef>
                <a:spcPts val="550"/>
              </a:spcBef>
            </a:pPr>
            <a:r>
              <a:rPr b="1" spc="-5" dirty="0">
                <a:solidFill>
                  <a:srgbClr val="8B8B8B"/>
                </a:solidFill>
                <a:latin typeface="Courier New"/>
                <a:cs typeface="Courier New"/>
              </a:rPr>
              <a:t>from sklearn.ensemble import</a:t>
            </a:r>
            <a:r>
              <a:rPr b="1" spc="75" dirty="0">
                <a:solidFill>
                  <a:srgbClr val="8B8B8B"/>
                </a:solidFill>
                <a:latin typeface="Courier New"/>
                <a:cs typeface="Courier New"/>
              </a:rPr>
              <a:t> </a:t>
            </a:r>
            <a:r>
              <a:rPr b="1" spc="-5" dirty="0">
                <a:solidFill>
                  <a:srgbClr val="006FC0"/>
                </a:solidFill>
                <a:latin typeface="Courier New"/>
                <a:cs typeface="Courier New"/>
              </a:rPr>
              <a:t>ExtraTreesClassifier</a:t>
            </a:r>
            <a:endParaRPr dirty="0">
              <a:latin typeface="Courier New"/>
              <a:cs typeface="Courier New"/>
            </a:endParaRPr>
          </a:p>
          <a:p>
            <a:pPr>
              <a:spcBef>
                <a:spcPts val="10"/>
              </a:spcBef>
            </a:pPr>
            <a:endParaRPr dirty="0">
              <a:latin typeface="Times New Roman"/>
              <a:cs typeface="Times New Roman"/>
            </a:endParaRPr>
          </a:p>
          <a:p>
            <a:pPr marL="12700">
              <a:spcBef>
                <a:spcPts val="5"/>
              </a:spcBef>
            </a:pPr>
            <a:r>
              <a:rPr lang="zh-CN" altLang="en-US" sz="2000" b="1" spc="-30" dirty="0">
                <a:solidFill>
                  <a:srgbClr val="84ADAF"/>
                </a:solidFill>
                <a:latin typeface="Trebuchet MS"/>
                <a:cs typeface="Trebuchet MS"/>
              </a:rPr>
              <a:t>创建该类的一个对象：</a:t>
            </a:r>
            <a:endParaRPr sz="2000" dirty="0">
              <a:latin typeface="Trebuchet MS"/>
              <a:cs typeface="Trebuchet MS"/>
            </a:endParaRPr>
          </a:p>
          <a:p>
            <a:pPr marL="377825">
              <a:spcBef>
                <a:spcPts val="545"/>
              </a:spcBef>
            </a:pPr>
            <a:r>
              <a:rPr b="1" spc="-5" dirty="0">
                <a:solidFill>
                  <a:srgbClr val="6F2F9F"/>
                </a:solidFill>
                <a:latin typeface="Courier New"/>
                <a:cs typeface="Courier New"/>
              </a:rPr>
              <a:t>EC </a:t>
            </a:r>
            <a:r>
              <a:rPr b="1" spc="-5" dirty="0">
                <a:solidFill>
                  <a:srgbClr val="8B8B8B"/>
                </a:solidFill>
                <a:latin typeface="Courier New"/>
                <a:cs typeface="Courier New"/>
              </a:rPr>
              <a:t>= </a:t>
            </a:r>
            <a:r>
              <a:rPr b="1" spc="-5" dirty="0">
                <a:solidFill>
                  <a:srgbClr val="006FC0"/>
                </a:solidFill>
                <a:latin typeface="Courier New"/>
                <a:cs typeface="Courier New"/>
              </a:rPr>
              <a:t>ExtraTreesClassifier</a:t>
            </a:r>
            <a:r>
              <a:rPr b="1" spc="-5" dirty="0">
                <a:solidFill>
                  <a:srgbClr val="344B5E"/>
                </a:solidFill>
                <a:latin typeface="Courier New"/>
                <a:cs typeface="Courier New"/>
              </a:rPr>
              <a:t>(n_estimators=100,</a:t>
            </a:r>
            <a:r>
              <a:rPr b="1" spc="145" dirty="0">
                <a:solidFill>
                  <a:srgbClr val="344B5E"/>
                </a:solidFill>
                <a:latin typeface="Courier New"/>
                <a:cs typeface="Courier New"/>
              </a:rPr>
              <a:t> </a:t>
            </a:r>
            <a:r>
              <a:rPr b="1" spc="-5" dirty="0">
                <a:solidFill>
                  <a:srgbClr val="344B5E"/>
                </a:solidFill>
                <a:latin typeface="Courier New"/>
                <a:cs typeface="Courier New"/>
              </a:rPr>
              <a:t>max_features=10)</a:t>
            </a:r>
            <a:endParaRPr dirty="0">
              <a:latin typeface="Courier New"/>
              <a:cs typeface="Courier New"/>
            </a:endParaRPr>
          </a:p>
          <a:p>
            <a:pPr>
              <a:spcBef>
                <a:spcPts val="15"/>
              </a:spcBef>
            </a:pPr>
            <a:endParaRPr dirty="0">
              <a:latin typeface="Times New Roman"/>
              <a:cs typeface="Times New Roman"/>
            </a:endParaRPr>
          </a:p>
          <a:p>
            <a:pPr marL="12700"/>
            <a:r>
              <a:rPr lang="zh-CN" altLang="en-US" sz="2000" b="1" spc="-45" dirty="0">
                <a:solidFill>
                  <a:srgbClr val="84ADAF"/>
                </a:solidFill>
                <a:latin typeface="Trebuchet MS"/>
                <a:cs typeface="Trebuchet MS"/>
              </a:rPr>
              <a:t>拟合训练数据，并预测：</a:t>
            </a:r>
            <a:endParaRPr sz="2000" dirty="0">
              <a:latin typeface="Trebuchet MS"/>
              <a:cs typeface="Trebuchet MS"/>
            </a:endParaRPr>
          </a:p>
          <a:p>
            <a:pPr marL="377825" marR="3674110">
              <a:spcBef>
                <a:spcPts val="550"/>
              </a:spcBef>
            </a:pPr>
            <a:r>
              <a:rPr b="1" spc="-5" dirty="0">
                <a:solidFill>
                  <a:srgbClr val="6F2F9F"/>
                </a:solidFill>
                <a:latin typeface="Courier New"/>
                <a:cs typeface="Courier New"/>
              </a:rPr>
              <a:t>EC </a:t>
            </a:r>
            <a:r>
              <a:rPr b="1" spc="-5" dirty="0">
                <a:solidFill>
                  <a:srgbClr val="8B8B8B"/>
                </a:solidFill>
                <a:latin typeface="Courier New"/>
                <a:cs typeface="Courier New"/>
              </a:rPr>
              <a:t>= </a:t>
            </a:r>
            <a:r>
              <a:rPr b="1" spc="-5" dirty="0">
                <a:solidFill>
                  <a:srgbClr val="6F2F9F"/>
                </a:solidFill>
                <a:latin typeface="Courier New"/>
                <a:cs typeface="Courier New"/>
              </a:rPr>
              <a:t>EC</a:t>
            </a:r>
            <a:r>
              <a:rPr b="1" spc="-5" dirty="0">
                <a:solidFill>
                  <a:srgbClr val="8B8B8B"/>
                </a:solidFill>
                <a:latin typeface="Courier New"/>
                <a:cs typeface="Courier New"/>
              </a:rPr>
              <a:t>.</a:t>
            </a:r>
            <a:r>
              <a:rPr b="1" spc="-5" dirty="0">
                <a:solidFill>
                  <a:srgbClr val="C00000"/>
                </a:solidFill>
                <a:latin typeface="Courier New"/>
                <a:cs typeface="Courier New"/>
              </a:rPr>
              <a:t>fit</a:t>
            </a:r>
            <a:r>
              <a:rPr b="1" spc="-5" dirty="0">
                <a:solidFill>
                  <a:srgbClr val="8B8B8B"/>
                </a:solidFill>
                <a:latin typeface="Courier New"/>
                <a:cs typeface="Courier New"/>
              </a:rPr>
              <a:t>(X_train, y_train)  y_predict =</a:t>
            </a:r>
            <a:r>
              <a:rPr b="1" spc="-15" dirty="0">
                <a:solidFill>
                  <a:srgbClr val="8B8B8B"/>
                </a:solidFill>
                <a:latin typeface="Courier New"/>
                <a:cs typeface="Courier New"/>
              </a:rPr>
              <a:t> </a:t>
            </a:r>
            <a:r>
              <a:rPr b="1" spc="-5" dirty="0">
                <a:solidFill>
                  <a:srgbClr val="6F2F9F"/>
                </a:solidFill>
                <a:latin typeface="Courier New"/>
                <a:cs typeface="Courier New"/>
              </a:rPr>
              <a:t>EC</a:t>
            </a:r>
            <a:r>
              <a:rPr b="1" spc="-5" dirty="0">
                <a:solidFill>
                  <a:srgbClr val="8B8B8B"/>
                </a:solidFill>
                <a:latin typeface="Courier New"/>
                <a:cs typeface="Courier New"/>
              </a:rPr>
              <a:t>.</a:t>
            </a:r>
            <a:r>
              <a:rPr b="1" spc="-5" dirty="0">
                <a:solidFill>
                  <a:srgbClr val="C00000"/>
                </a:solidFill>
                <a:latin typeface="Courier New"/>
                <a:cs typeface="Courier New"/>
              </a:rPr>
              <a:t>predict</a:t>
            </a:r>
            <a:r>
              <a:rPr b="1" spc="-5" dirty="0">
                <a:solidFill>
                  <a:srgbClr val="8B8B8B"/>
                </a:solidFill>
                <a:latin typeface="Courier New"/>
                <a:cs typeface="Courier New"/>
              </a:rPr>
              <a:t>(X_test)</a:t>
            </a:r>
            <a:endParaRPr dirty="0">
              <a:latin typeface="Courier New"/>
              <a:cs typeface="Courier New"/>
            </a:endParaRPr>
          </a:p>
          <a:p>
            <a:pPr>
              <a:spcBef>
                <a:spcPts val="10"/>
              </a:spcBef>
            </a:pPr>
            <a:endParaRPr dirty="0">
              <a:latin typeface="Times New Roman"/>
              <a:cs typeface="Times New Roman"/>
            </a:endParaRPr>
          </a:p>
          <a:p>
            <a:pPr marL="12700" marR="802640">
              <a:spcBef>
                <a:spcPts val="5"/>
              </a:spcBef>
            </a:pPr>
            <a:r>
              <a:rPr lang="zh-CN" altLang="en-US" sz="2000" b="1" dirty="0">
                <a:solidFill>
                  <a:srgbClr val="84ADAF"/>
                </a:solidFill>
                <a:latin typeface="Trebuchet MS"/>
                <a:cs typeface="Trebuchet MS"/>
              </a:rPr>
              <a:t>使用交叉验证调参。回归用</a:t>
            </a:r>
            <a:r>
              <a:rPr sz="2000" b="1" dirty="0" err="1">
                <a:solidFill>
                  <a:srgbClr val="006FC0"/>
                </a:solidFill>
                <a:latin typeface="Trebuchet MS"/>
                <a:cs typeface="Trebuchet MS"/>
              </a:rPr>
              <a:t>ExtraTreesRegressor</a:t>
            </a:r>
            <a:r>
              <a:rPr lang="zh-CN" altLang="en-US" sz="2000" b="1" dirty="0">
                <a:solidFill>
                  <a:srgbClr val="006FC0"/>
                </a:solidFill>
                <a:latin typeface="Trebuchet MS"/>
                <a:cs typeface="Trebuchet MS"/>
              </a:rPr>
              <a:t>。</a:t>
            </a:r>
            <a:endParaRPr sz="2000" dirty="0">
              <a:latin typeface="Trebuchet MS"/>
              <a:cs typeface="Trebuchet MS"/>
            </a:endParaRPr>
          </a:p>
        </p:txBody>
      </p:sp>
      <p:sp>
        <p:nvSpPr>
          <p:cNvPr id="6" name="标题 5">
            <a:extLst>
              <a:ext uri="{FF2B5EF4-FFF2-40B4-BE49-F238E27FC236}">
                <a16:creationId xmlns:a16="http://schemas.microsoft.com/office/drawing/2014/main" id="{90A5D263-5DD0-49D6-B871-039DAC45FA16}"/>
              </a:ext>
            </a:extLst>
          </p:cNvPr>
          <p:cNvSpPr>
            <a:spLocks noGrp="1"/>
          </p:cNvSpPr>
          <p:nvPr>
            <p:ph type="title"/>
          </p:nvPr>
        </p:nvSpPr>
        <p:spPr>
          <a:xfrm>
            <a:off x="457200" y="44624"/>
            <a:ext cx="8229600" cy="1143000"/>
          </a:xfrm>
        </p:spPr>
        <p:txBody>
          <a:bodyPr/>
          <a:lstStyle/>
          <a:p>
            <a:r>
              <a:rPr lang="zh-CN" altLang="en-US" dirty="0"/>
              <a:t>超随机森林分类器的语法</a:t>
            </a:r>
          </a:p>
        </p:txBody>
      </p:sp>
      <p:sp>
        <p:nvSpPr>
          <p:cNvPr id="2" name="文本框 1">
            <a:extLst>
              <a:ext uri="{FF2B5EF4-FFF2-40B4-BE49-F238E27FC236}">
                <a16:creationId xmlns:a16="http://schemas.microsoft.com/office/drawing/2014/main" id="{4A3EC1ED-B194-4010-BBBA-860904FD48AF}"/>
              </a:ext>
            </a:extLst>
          </p:cNvPr>
          <p:cNvSpPr txBox="1"/>
          <p:nvPr/>
        </p:nvSpPr>
        <p:spPr>
          <a:xfrm>
            <a:off x="170304" y="5877272"/>
            <a:ext cx="8820472" cy="369332"/>
          </a:xfrm>
          <a:prstGeom prst="rect">
            <a:avLst/>
          </a:prstGeom>
          <a:noFill/>
        </p:spPr>
        <p:txBody>
          <a:bodyPr wrap="square" rtlCol="0">
            <a:spAutoFit/>
          </a:bodyPr>
          <a:lstStyle/>
          <a:p>
            <a:r>
              <a:rPr lang="en-US" altLang="zh-CN" dirty="0">
                <a:hlinkClick r:id="rId2"/>
              </a:rPr>
              <a:t>http://scikit-learn.org/stable/modules/generated/sklearn.ensemble.ExtraTreesClassifier.html</a:t>
            </a:r>
            <a:r>
              <a:rPr lang="en-US" altLang="zh-CN" dirty="0"/>
              <a:t> </a:t>
            </a:r>
            <a:endParaRPr lang="zh-CN" altLang="en-US" dirty="0"/>
          </a:p>
        </p:txBody>
      </p:sp>
    </p:spTree>
    <p:extLst>
      <p:ext uri="{BB962C8B-B14F-4D97-AF65-F5344CB8AC3E}">
        <p14:creationId xmlns:p14="http://schemas.microsoft.com/office/powerpoint/2010/main" val="213342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E8A29-2C2C-4026-9077-DA6D06AAC5B9}"/>
              </a:ext>
            </a:extLst>
          </p:cNvPr>
          <p:cNvSpPr>
            <a:spLocks noGrp="1"/>
          </p:cNvSpPr>
          <p:nvPr>
            <p:ph type="title"/>
          </p:nvPr>
        </p:nvSpPr>
        <p:spPr/>
        <p:txBody>
          <a:bodyPr/>
          <a:lstStyle/>
          <a:p>
            <a:r>
              <a:rPr lang="en-US" altLang="zh-CN" dirty="0"/>
              <a:t>Boosting</a:t>
            </a:r>
            <a:endParaRPr lang="zh-CN" altLang="en-US" dirty="0"/>
          </a:p>
        </p:txBody>
      </p:sp>
      <p:sp>
        <p:nvSpPr>
          <p:cNvPr id="3" name="文本占位符 2">
            <a:extLst>
              <a:ext uri="{FF2B5EF4-FFF2-40B4-BE49-F238E27FC236}">
                <a16:creationId xmlns:a16="http://schemas.microsoft.com/office/drawing/2014/main" id="{2BD28E2A-118A-4F36-B86A-C3A17107C26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656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50B24-D21E-49F2-9755-5872D134EF40}"/>
              </a:ext>
            </a:extLst>
          </p:cNvPr>
          <p:cNvSpPr>
            <a:spLocks noGrp="1"/>
          </p:cNvSpPr>
          <p:nvPr>
            <p:ph type="title"/>
          </p:nvPr>
        </p:nvSpPr>
        <p:spPr>
          <a:xfrm>
            <a:off x="457200" y="0"/>
            <a:ext cx="8229600" cy="620688"/>
          </a:xfrm>
        </p:spPr>
        <p:txBody>
          <a:bodyPr>
            <a:normAutofit fontScale="90000"/>
          </a:bodyPr>
          <a:lstStyle/>
          <a:p>
            <a:r>
              <a:rPr lang="zh-CN" altLang="en-US" dirty="0"/>
              <a:t>起源</a:t>
            </a:r>
          </a:p>
        </p:txBody>
      </p:sp>
      <p:sp>
        <p:nvSpPr>
          <p:cNvPr id="3" name="内容占位符 2">
            <a:extLst>
              <a:ext uri="{FF2B5EF4-FFF2-40B4-BE49-F238E27FC236}">
                <a16:creationId xmlns:a16="http://schemas.microsoft.com/office/drawing/2014/main" id="{3527BA7F-84CF-4AFE-9C6F-BC9623CB0369}"/>
              </a:ext>
            </a:extLst>
          </p:cNvPr>
          <p:cNvSpPr>
            <a:spLocks noGrp="1"/>
          </p:cNvSpPr>
          <p:nvPr>
            <p:ph idx="1"/>
          </p:nvPr>
        </p:nvSpPr>
        <p:spPr>
          <a:xfrm>
            <a:off x="457200" y="692696"/>
            <a:ext cx="8229600" cy="6165304"/>
          </a:xfrm>
        </p:spPr>
        <p:txBody>
          <a:bodyPr>
            <a:normAutofit fontScale="70000" lnSpcReduction="20000"/>
          </a:bodyPr>
          <a:lstStyle/>
          <a:p>
            <a:pPr>
              <a:lnSpc>
                <a:spcPct val="140000"/>
              </a:lnSpc>
            </a:pPr>
            <a:r>
              <a:rPr lang="en-US" altLang="zh-CN" sz="3400" dirty="0"/>
              <a:t>PAC</a:t>
            </a:r>
            <a:r>
              <a:rPr lang="zh-CN" altLang="en-US" sz="3400" dirty="0"/>
              <a:t>（</a:t>
            </a:r>
            <a:r>
              <a:rPr lang="en-US" altLang="zh-CN" sz="3400" dirty="0"/>
              <a:t>Probably Approximately Correct</a:t>
            </a:r>
            <a:r>
              <a:rPr lang="zh-CN" altLang="en-US" sz="3400" dirty="0"/>
              <a:t>）学习框架</a:t>
            </a:r>
            <a:endParaRPr lang="en-US" altLang="zh-CN" sz="3400" dirty="0"/>
          </a:p>
          <a:p>
            <a:pPr>
              <a:lnSpc>
                <a:spcPct val="140000"/>
              </a:lnSpc>
            </a:pPr>
            <a:r>
              <a:rPr lang="en-US" altLang="zh-CN" sz="3400" dirty="0"/>
              <a:t>Valiant &amp; Kearns (1984)</a:t>
            </a:r>
          </a:p>
          <a:p>
            <a:pPr lvl="1">
              <a:lnSpc>
                <a:spcPct val="140000"/>
              </a:lnSpc>
            </a:pPr>
            <a:r>
              <a:rPr lang="zh-CN" altLang="en-US" dirty="0"/>
              <a:t>弱可学习 </a:t>
            </a:r>
            <a:r>
              <a:rPr lang="en-US" altLang="zh-CN" dirty="0"/>
              <a:t>vs. </a:t>
            </a:r>
            <a:r>
              <a:rPr lang="zh-CN" altLang="en-US" dirty="0"/>
              <a:t>强可学习</a:t>
            </a:r>
            <a:endParaRPr lang="en-US" altLang="zh-CN" dirty="0"/>
          </a:p>
          <a:p>
            <a:pPr>
              <a:lnSpc>
                <a:spcPct val="140000"/>
              </a:lnSpc>
            </a:pPr>
            <a:r>
              <a:rPr lang="en-US" altLang="zh-CN" sz="3400" dirty="0"/>
              <a:t>Valiant &amp; Kearns (1989)</a:t>
            </a:r>
          </a:p>
          <a:p>
            <a:pPr lvl="1">
              <a:lnSpc>
                <a:spcPct val="140000"/>
              </a:lnSpc>
            </a:pPr>
            <a:r>
              <a:rPr lang="zh-CN" altLang="en-US" dirty="0"/>
              <a:t>证明了弱可学习和强可学习的等价性</a:t>
            </a:r>
            <a:endParaRPr lang="en-US" altLang="zh-CN" dirty="0"/>
          </a:p>
          <a:p>
            <a:pPr>
              <a:lnSpc>
                <a:spcPct val="140000"/>
              </a:lnSpc>
            </a:pPr>
            <a:r>
              <a:rPr lang="en-US" altLang="zh-CN" sz="3400" dirty="0" err="1"/>
              <a:t>Schapire</a:t>
            </a:r>
            <a:r>
              <a:rPr lang="en-US" altLang="zh-CN" sz="3400" dirty="0"/>
              <a:t> (1990)</a:t>
            </a:r>
          </a:p>
          <a:p>
            <a:pPr lvl="1">
              <a:lnSpc>
                <a:spcPct val="140000"/>
              </a:lnSpc>
            </a:pPr>
            <a:r>
              <a:rPr lang="zh-CN" altLang="en-US" dirty="0"/>
              <a:t>第一次提出一个多项式时间的</a:t>
            </a:r>
            <a:r>
              <a:rPr lang="en-US" altLang="zh-CN" dirty="0"/>
              <a:t>Boosting</a:t>
            </a:r>
            <a:r>
              <a:rPr lang="zh-CN" altLang="en-US" dirty="0"/>
              <a:t>算法</a:t>
            </a:r>
            <a:endParaRPr lang="en-US" altLang="zh-CN" dirty="0"/>
          </a:p>
          <a:p>
            <a:pPr>
              <a:lnSpc>
                <a:spcPct val="140000"/>
              </a:lnSpc>
            </a:pPr>
            <a:r>
              <a:rPr lang="en-US" altLang="zh-CN" sz="3400" dirty="0"/>
              <a:t>Freund (1991)</a:t>
            </a:r>
          </a:p>
          <a:p>
            <a:pPr lvl="1">
              <a:lnSpc>
                <a:spcPct val="140000"/>
              </a:lnSpc>
            </a:pPr>
            <a:r>
              <a:rPr lang="zh-CN" altLang="en-US" dirty="0"/>
              <a:t>提出一种效率更高的</a:t>
            </a:r>
            <a:r>
              <a:rPr lang="en-US" altLang="zh-CN" dirty="0"/>
              <a:t>Boosting</a:t>
            </a:r>
            <a:r>
              <a:rPr lang="zh-CN" altLang="en-US" dirty="0"/>
              <a:t>算法</a:t>
            </a:r>
            <a:endParaRPr lang="en-US" altLang="zh-CN" dirty="0"/>
          </a:p>
          <a:p>
            <a:pPr>
              <a:lnSpc>
                <a:spcPct val="140000"/>
              </a:lnSpc>
            </a:pPr>
            <a:r>
              <a:rPr lang="en-US" altLang="zh-CN" sz="3400" dirty="0"/>
              <a:t>Freund &amp; </a:t>
            </a:r>
            <a:r>
              <a:rPr lang="en-US" altLang="zh-CN" sz="3400" dirty="0" err="1"/>
              <a:t>Schapire</a:t>
            </a:r>
            <a:r>
              <a:rPr lang="en-US" altLang="zh-CN" sz="3400" dirty="0"/>
              <a:t> (1995)</a:t>
            </a:r>
          </a:p>
          <a:p>
            <a:pPr lvl="1">
              <a:lnSpc>
                <a:spcPct val="140000"/>
              </a:lnSpc>
            </a:pPr>
            <a:r>
              <a:rPr lang="zh-CN" altLang="en-US" dirty="0"/>
              <a:t>提出</a:t>
            </a:r>
            <a:r>
              <a:rPr lang="en-US" altLang="zh-CN" b="1" dirty="0">
                <a:solidFill>
                  <a:srgbClr val="0066FF"/>
                </a:solidFill>
              </a:rPr>
              <a:t>AdaBoost</a:t>
            </a:r>
            <a:r>
              <a:rPr lang="zh-CN" altLang="en-US" dirty="0"/>
              <a:t>（</a:t>
            </a:r>
            <a:r>
              <a:rPr lang="en-US" altLang="zh-CN" dirty="0"/>
              <a:t>Adaptive Boosting</a:t>
            </a:r>
            <a:r>
              <a:rPr lang="zh-CN" altLang="en-US" dirty="0"/>
              <a:t>）算法</a:t>
            </a:r>
            <a:endParaRPr lang="en-US" altLang="zh-CN" dirty="0"/>
          </a:p>
          <a:p>
            <a:pPr>
              <a:lnSpc>
                <a:spcPct val="140000"/>
              </a:lnSpc>
            </a:pPr>
            <a:r>
              <a:rPr lang="en-US" altLang="zh-CN" sz="3400" dirty="0"/>
              <a:t>Friedman (1999)</a:t>
            </a:r>
          </a:p>
          <a:p>
            <a:pPr lvl="1">
              <a:lnSpc>
                <a:spcPct val="140000"/>
              </a:lnSpc>
            </a:pPr>
            <a:r>
              <a:rPr lang="zh-CN" altLang="en-US" dirty="0"/>
              <a:t>提出</a:t>
            </a:r>
            <a:r>
              <a:rPr lang="zh-CN" altLang="en-US" b="1" dirty="0">
                <a:solidFill>
                  <a:srgbClr val="0066FF"/>
                </a:solidFill>
              </a:rPr>
              <a:t>梯度提升</a:t>
            </a:r>
            <a:r>
              <a:rPr lang="zh-CN" altLang="en-US" dirty="0"/>
              <a:t>（</a:t>
            </a:r>
            <a:r>
              <a:rPr lang="en-US" altLang="zh-CN" dirty="0"/>
              <a:t>Gradient Boosting</a:t>
            </a:r>
            <a:r>
              <a:rPr lang="zh-CN" altLang="en-US" dirty="0"/>
              <a:t>）算法</a:t>
            </a:r>
            <a:endParaRPr lang="en-US" altLang="zh-CN" dirty="0"/>
          </a:p>
          <a:p>
            <a:pPr>
              <a:lnSpc>
                <a:spcPct val="140000"/>
              </a:lnSpc>
            </a:pPr>
            <a:endParaRPr lang="zh-CN" altLang="en-US" dirty="0"/>
          </a:p>
        </p:txBody>
      </p:sp>
      <p:sp>
        <p:nvSpPr>
          <p:cNvPr id="4" name="文本框 3">
            <a:extLst>
              <a:ext uri="{FF2B5EF4-FFF2-40B4-BE49-F238E27FC236}">
                <a16:creationId xmlns:a16="http://schemas.microsoft.com/office/drawing/2014/main" id="{0EDFC4DB-FEC8-4A49-A2AC-DA0771CF1C8A}"/>
              </a:ext>
            </a:extLst>
          </p:cNvPr>
          <p:cNvSpPr txBox="1"/>
          <p:nvPr/>
        </p:nvSpPr>
        <p:spPr>
          <a:xfrm>
            <a:off x="3645328" y="1052736"/>
            <a:ext cx="5465086" cy="307777"/>
          </a:xfrm>
          <a:prstGeom prst="rect">
            <a:avLst/>
          </a:prstGeom>
          <a:noFill/>
        </p:spPr>
        <p:txBody>
          <a:bodyPr wrap="none" rtlCol="0">
            <a:spAutoFit/>
          </a:bodyPr>
          <a:lstStyle/>
          <a:p>
            <a:r>
              <a:rPr lang="en-US" altLang="zh-CN" sz="1400" dirty="0">
                <a:hlinkClick r:id="rId3"/>
              </a:rPr>
              <a:t>https://en.wikipedia.org/wiki/Probably_approximately_correct_learning</a:t>
            </a:r>
            <a:r>
              <a:rPr lang="en-US" altLang="zh-CN" sz="1400" dirty="0"/>
              <a:t> </a:t>
            </a:r>
            <a:endParaRPr lang="zh-CN" altLang="en-US" sz="1400" dirty="0"/>
          </a:p>
        </p:txBody>
      </p:sp>
    </p:spTree>
    <p:extLst>
      <p:ext uri="{BB962C8B-B14F-4D97-AF65-F5344CB8AC3E}">
        <p14:creationId xmlns:p14="http://schemas.microsoft.com/office/powerpoint/2010/main" val="288365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07174-109C-4D33-92BA-659AA916F7A1}"/>
              </a:ext>
            </a:extLst>
          </p:cNvPr>
          <p:cNvSpPr>
            <a:spLocks noGrp="1"/>
          </p:cNvSpPr>
          <p:nvPr>
            <p:ph type="title"/>
          </p:nvPr>
        </p:nvSpPr>
        <p:spPr/>
        <p:txBody>
          <a:bodyPr/>
          <a:lstStyle/>
          <a:p>
            <a:r>
              <a:rPr lang="en-US" altLang="zh-CN" dirty="0"/>
              <a:t>Boosting</a:t>
            </a:r>
            <a:r>
              <a:rPr lang="zh-CN" altLang="en-US" dirty="0"/>
              <a:t>模型的基本思路</a:t>
            </a:r>
          </a:p>
        </p:txBody>
      </p:sp>
      <p:sp>
        <p:nvSpPr>
          <p:cNvPr id="3" name="内容占位符 2">
            <a:extLst>
              <a:ext uri="{FF2B5EF4-FFF2-40B4-BE49-F238E27FC236}">
                <a16:creationId xmlns:a16="http://schemas.microsoft.com/office/drawing/2014/main" id="{881FF9E6-2C77-43E5-B32E-CF317A1142F7}"/>
              </a:ext>
            </a:extLst>
          </p:cNvPr>
          <p:cNvSpPr>
            <a:spLocks noGrp="1"/>
          </p:cNvSpPr>
          <p:nvPr>
            <p:ph idx="1"/>
          </p:nvPr>
        </p:nvSpPr>
        <p:spPr/>
        <p:txBody>
          <a:bodyPr/>
          <a:lstStyle/>
          <a:p>
            <a:pPr>
              <a:lnSpc>
                <a:spcPct val="150000"/>
              </a:lnSpc>
            </a:pPr>
            <a:r>
              <a:rPr lang="zh-CN" altLang="en-US" dirty="0"/>
              <a:t>相继</a:t>
            </a:r>
            <a:r>
              <a:rPr lang="zh-CN" altLang="zh-CN" dirty="0"/>
              <a:t>地训练多个弱学习器，</a:t>
            </a:r>
            <a:r>
              <a:rPr lang="zh-CN" altLang="zh-CN" dirty="0">
                <a:solidFill>
                  <a:srgbClr val="0066FF"/>
                </a:solidFill>
              </a:rPr>
              <a:t>每个弱学习器力图纠正前面学习器的错误</a:t>
            </a:r>
            <a:r>
              <a:rPr lang="zh-CN" altLang="zh-CN" dirty="0"/>
              <a:t>，最后将多个弱学习器加权结合起来。</a:t>
            </a:r>
            <a:endParaRPr lang="zh-CN" altLang="en-US" dirty="0"/>
          </a:p>
        </p:txBody>
      </p:sp>
    </p:spTree>
    <p:extLst>
      <p:ext uri="{BB962C8B-B14F-4D97-AF65-F5344CB8AC3E}">
        <p14:creationId xmlns:p14="http://schemas.microsoft.com/office/powerpoint/2010/main" val="1190561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CD138-1368-4257-8466-F01FB2C55F9D}"/>
              </a:ext>
            </a:extLst>
          </p:cNvPr>
          <p:cNvSpPr>
            <a:spLocks noGrp="1"/>
          </p:cNvSpPr>
          <p:nvPr>
            <p:ph type="title"/>
          </p:nvPr>
        </p:nvSpPr>
        <p:spPr>
          <a:xfrm>
            <a:off x="457200" y="44624"/>
            <a:ext cx="8229600" cy="1143000"/>
          </a:xfrm>
        </p:spPr>
        <p:txBody>
          <a:bodyPr/>
          <a:lstStyle/>
          <a:p>
            <a:r>
              <a:rPr lang="en-US" altLang="zh-CN" dirty="0"/>
              <a:t>AdaBoost</a:t>
            </a:r>
            <a:endParaRPr lang="zh-CN" altLang="en-US" dirty="0"/>
          </a:p>
        </p:txBody>
      </p:sp>
      <p:pic>
        <p:nvPicPr>
          <p:cNvPr id="4" name="内容占位符 3">
            <a:extLst>
              <a:ext uri="{FF2B5EF4-FFF2-40B4-BE49-F238E27FC236}">
                <a16:creationId xmlns:a16="http://schemas.microsoft.com/office/drawing/2014/main" id="{37C5953F-AD3F-489E-BD4F-39626684B860}"/>
              </a:ext>
            </a:extLst>
          </p:cNvPr>
          <p:cNvPicPr>
            <a:picLocks noGrp="1" noChangeAspect="1"/>
          </p:cNvPicPr>
          <p:nvPr>
            <p:ph idx="1"/>
          </p:nvPr>
        </p:nvPicPr>
        <p:blipFill>
          <a:blip r:embed="rId2"/>
          <a:stretch>
            <a:fillRect/>
          </a:stretch>
        </p:blipFill>
        <p:spPr>
          <a:xfrm>
            <a:off x="170700" y="1988840"/>
            <a:ext cx="8802600" cy="2952328"/>
          </a:xfrm>
          <a:prstGeom prst="rect">
            <a:avLst/>
          </a:prstGeom>
        </p:spPr>
      </p:pic>
    </p:spTree>
    <p:extLst>
      <p:ext uri="{BB962C8B-B14F-4D97-AF65-F5344CB8AC3E}">
        <p14:creationId xmlns:p14="http://schemas.microsoft.com/office/powerpoint/2010/main" val="1290910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2269" y="2144775"/>
            <a:ext cx="2376264" cy="258404"/>
          </a:xfrm>
          <a:prstGeom prst="rect">
            <a:avLst/>
          </a:prstGeom>
        </p:spPr>
        <p:txBody>
          <a:bodyPr vert="horz" wrap="square" lIns="0" tIns="12065" rIns="0" bIns="0" rtlCol="0">
            <a:spAutoFit/>
          </a:bodyPr>
          <a:lstStyle/>
          <a:p>
            <a:pPr marL="12700">
              <a:spcBef>
                <a:spcPts val="95"/>
              </a:spcBef>
            </a:pPr>
            <a:r>
              <a:rPr sz="1600" b="1" dirty="0">
                <a:solidFill>
                  <a:srgbClr val="344B5E"/>
                </a:solidFill>
                <a:latin typeface="Verdana"/>
                <a:cs typeface="Verdana"/>
              </a:rPr>
              <a:t>Temperature &gt;50</a:t>
            </a:r>
            <a:r>
              <a:rPr sz="1600" dirty="0">
                <a:solidFill>
                  <a:srgbClr val="344B5E"/>
                </a:solidFill>
                <a:latin typeface="Arial"/>
                <a:cs typeface="Arial"/>
              </a:rPr>
              <a:t>º</a:t>
            </a:r>
            <a:r>
              <a:rPr sz="1600" b="1" dirty="0">
                <a:solidFill>
                  <a:srgbClr val="344B5E"/>
                </a:solidFill>
                <a:latin typeface="Verdana"/>
                <a:cs typeface="Verdana"/>
              </a:rPr>
              <a:t>F</a:t>
            </a:r>
            <a:endParaRPr sz="1600" dirty="0">
              <a:latin typeface="Verdana"/>
              <a:cs typeface="Verdana"/>
            </a:endParaRPr>
          </a:p>
        </p:txBody>
      </p:sp>
      <p:sp>
        <p:nvSpPr>
          <p:cNvPr id="4" name="object 4"/>
          <p:cNvSpPr/>
          <p:nvPr/>
        </p:nvSpPr>
        <p:spPr>
          <a:xfrm>
            <a:off x="2001647" y="2844419"/>
            <a:ext cx="508000" cy="534670"/>
          </a:xfrm>
          <a:custGeom>
            <a:avLst/>
            <a:gdLst/>
            <a:ahLst/>
            <a:cxnLst/>
            <a:rect l="l" t="t" r="r" b="b"/>
            <a:pathLst>
              <a:path w="508000" h="534669">
                <a:moveTo>
                  <a:pt x="415125" y="464432"/>
                </a:moveTo>
                <a:lnTo>
                  <a:pt x="387476" y="490600"/>
                </a:lnTo>
                <a:lnTo>
                  <a:pt x="507619" y="534288"/>
                </a:lnTo>
                <a:lnTo>
                  <a:pt x="490636" y="478281"/>
                </a:lnTo>
                <a:lnTo>
                  <a:pt x="428244" y="478281"/>
                </a:lnTo>
                <a:lnTo>
                  <a:pt x="415125" y="464432"/>
                </a:lnTo>
                <a:close/>
              </a:path>
              <a:path w="508000" h="534669">
                <a:moveTo>
                  <a:pt x="442851" y="438189"/>
                </a:moveTo>
                <a:lnTo>
                  <a:pt x="415125" y="464432"/>
                </a:lnTo>
                <a:lnTo>
                  <a:pt x="428244" y="478281"/>
                </a:lnTo>
                <a:lnTo>
                  <a:pt x="455929" y="451993"/>
                </a:lnTo>
                <a:lnTo>
                  <a:pt x="442851" y="438189"/>
                </a:lnTo>
                <a:close/>
              </a:path>
              <a:path w="508000" h="534669">
                <a:moveTo>
                  <a:pt x="470534" y="411988"/>
                </a:moveTo>
                <a:lnTo>
                  <a:pt x="442851" y="438189"/>
                </a:lnTo>
                <a:lnTo>
                  <a:pt x="455929" y="451993"/>
                </a:lnTo>
                <a:lnTo>
                  <a:pt x="428244" y="478281"/>
                </a:lnTo>
                <a:lnTo>
                  <a:pt x="490636" y="478281"/>
                </a:lnTo>
                <a:lnTo>
                  <a:pt x="470534" y="411988"/>
                </a:lnTo>
                <a:close/>
              </a:path>
              <a:path w="508000" h="534669">
                <a:moveTo>
                  <a:pt x="27685" y="0"/>
                </a:moveTo>
                <a:lnTo>
                  <a:pt x="0" y="26162"/>
                </a:lnTo>
                <a:lnTo>
                  <a:pt x="415125" y="464432"/>
                </a:lnTo>
                <a:lnTo>
                  <a:pt x="442851" y="438189"/>
                </a:lnTo>
                <a:lnTo>
                  <a:pt x="27685" y="0"/>
                </a:lnTo>
                <a:close/>
              </a:path>
            </a:pathLst>
          </a:custGeom>
          <a:solidFill>
            <a:srgbClr val="344B5E"/>
          </a:solidFill>
        </p:spPr>
        <p:txBody>
          <a:bodyPr wrap="square" lIns="0" tIns="0" rIns="0" bIns="0" rtlCol="0"/>
          <a:lstStyle/>
          <a:p>
            <a:endParaRPr/>
          </a:p>
        </p:txBody>
      </p:sp>
      <p:sp>
        <p:nvSpPr>
          <p:cNvPr id="5" name="object 5"/>
          <p:cNvSpPr/>
          <p:nvPr/>
        </p:nvSpPr>
        <p:spPr>
          <a:xfrm>
            <a:off x="1166623" y="3378708"/>
            <a:ext cx="390525" cy="390525"/>
          </a:xfrm>
          <a:custGeom>
            <a:avLst/>
            <a:gdLst/>
            <a:ahLst/>
            <a:cxnLst/>
            <a:rect l="l" t="t" r="r" b="b"/>
            <a:pathLst>
              <a:path w="390525" h="390525">
                <a:moveTo>
                  <a:pt x="195072" y="0"/>
                </a:moveTo>
                <a:lnTo>
                  <a:pt x="150344" y="5154"/>
                </a:lnTo>
                <a:lnTo>
                  <a:pt x="109284" y="19834"/>
                </a:lnTo>
                <a:lnTo>
                  <a:pt x="73064" y="42867"/>
                </a:lnTo>
                <a:lnTo>
                  <a:pt x="42855" y="73080"/>
                </a:lnTo>
                <a:lnTo>
                  <a:pt x="19827" y="109301"/>
                </a:lnTo>
                <a:lnTo>
                  <a:pt x="5152" y="150356"/>
                </a:lnTo>
                <a:lnTo>
                  <a:pt x="0" y="195072"/>
                </a:lnTo>
                <a:lnTo>
                  <a:pt x="5152" y="239787"/>
                </a:lnTo>
                <a:lnTo>
                  <a:pt x="19827" y="280842"/>
                </a:lnTo>
                <a:lnTo>
                  <a:pt x="42855" y="317063"/>
                </a:lnTo>
                <a:lnTo>
                  <a:pt x="73064" y="347276"/>
                </a:lnTo>
                <a:lnTo>
                  <a:pt x="109284" y="370309"/>
                </a:lnTo>
                <a:lnTo>
                  <a:pt x="150344"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C00000"/>
          </a:solidFill>
        </p:spPr>
        <p:txBody>
          <a:bodyPr wrap="square" lIns="0" tIns="0" rIns="0" bIns="0" rtlCol="0"/>
          <a:lstStyle/>
          <a:p>
            <a:endParaRPr/>
          </a:p>
        </p:txBody>
      </p:sp>
      <p:sp>
        <p:nvSpPr>
          <p:cNvPr id="6" name="object 6"/>
          <p:cNvSpPr/>
          <p:nvPr/>
        </p:nvSpPr>
        <p:spPr>
          <a:xfrm>
            <a:off x="1166623" y="3378708"/>
            <a:ext cx="390525" cy="390525"/>
          </a:xfrm>
          <a:custGeom>
            <a:avLst/>
            <a:gdLst/>
            <a:ahLst/>
            <a:cxnLst/>
            <a:rect l="l" t="t" r="r" b="b"/>
            <a:pathLst>
              <a:path w="390525" h="390525">
                <a:moveTo>
                  <a:pt x="0" y="195072"/>
                </a:moveTo>
                <a:lnTo>
                  <a:pt x="5152" y="150356"/>
                </a:lnTo>
                <a:lnTo>
                  <a:pt x="19827" y="109301"/>
                </a:lnTo>
                <a:lnTo>
                  <a:pt x="42855" y="73080"/>
                </a:lnTo>
                <a:lnTo>
                  <a:pt x="73064" y="42867"/>
                </a:lnTo>
                <a:lnTo>
                  <a:pt x="109284" y="19834"/>
                </a:lnTo>
                <a:lnTo>
                  <a:pt x="150344"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44" y="384989"/>
                </a:lnTo>
                <a:lnTo>
                  <a:pt x="109284" y="370309"/>
                </a:lnTo>
                <a:lnTo>
                  <a:pt x="73064" y="347276"/>
                </a:lnTo>
                <a:lnTo>
                  <a:pt x="42855" y="317063"/>
                </a:lnTo>
                <a:lnTo>
                  <a:pt x="19827" y="280842"/>
                </a:lnTo>
                <a:lnTo>
                  <a:pt x="5152" y="239787"/>
                </a:lnTo>
                <a:lnTo>
                  <a:pt x="0" y="195072"/>
                </a:lnTo>
                <a:close/>
              </a:path>
            </a:pathLst>
          </a:custGeom>
          <a:ln w="25908">
            <a:solidFill>
              <a:srgbClr val="344B5E"/>
            </a:solidFill>
          </a:ln>
        </p:spPr>
        <p:txBody>
          <a:bodyPr wrap="square" lIns="0" tIns="0" rIns="0" bIns="0" rtlCol="0"/>
          <a:lstStyle/>
          <a:p>
            <a:endParaRPr/>
          </a:p>
        </p:txBody>
      </p:sp>
      <p:sp>
        <p:nvSpPr>
          <p:cNvPr id="7" name="object 7"/>
          <p:cNvSpPr/>
          <p:nvPr/>
        </p:nvSpPr>
        <p:spPr>
          <a:xfrm>
            <a:off x="2481834" y="3378708"/>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344B5E"/>
          </a:solidFill>
        </p:spPr>
        <p:txBody>
          <a:bodyPr wrap="square" lIns="0" tIns="0" rIns="0" bIns="0" rtlCol="0"/>
          <a:lstStyle/>
          <a:p>
            <a:endParaRPr/>
          </a:p>
        </p:txBody>
      </p:sp>
      <p:sp>
        <p:nvSpPr>
          <p:cNvPr id="8" name="object 8"/>
          <p:cNvSpPr/>
          <p:nvPr/>
        </p:nvSpPr>
        <p:spPr>
          <a:xfrm>
            <a:off x="2481834" y="3378708"/>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9" name="object 9"/>
          <p:cNvSpPr/>
          <p:nvPr/>
        </p:nvSpPr>
        <p:spPr>
          <a:xfrm>
            <a:off x="1504950" y="2844419"/>
            <a:ext cx="508000" cy="534670"/>
          </a:xfrm>
          <a:custGeom>
            <a:avLst/>
            <a:gdLst/>
            <a:ahLst/>
            <a:cxnLst/>
            <a:rect l="l" t="t" r="r" b="b"/>
            <a:pathLst>
              <a:path w="508000" h="534669">
                <a:moveTo>
                  <a:pt x="37084" y="411988"/>
                </a:moveTo>
                <a:lnTo>
                  <a:pt x="0" y="534288"/>
                </a:lnTo>
                <a:lnTo>
                  <a:pt x="120141" y="490600"/>
                </a:lnTo>
                <a:lnTo>
                  <a:pt x="107126" y="478281"/>
                </a:lnTo>
                <a:lnTo>
                  <a:pt x="79375" y="478281"/>
                </a:lnTo>
                <a:lnTo>
                  <a:pt x="51688" y="451993"/>
                </a:lnTo>
                <a:lnTo>
                  <a:pt x="64767" y="438189"/>
                </a:lnTo>
                <a:lnTo>
                  <a:pt x="37084" y="411988"/>
                </a:lnTo>
                <a:close/>
              </a:path>
              <a:path w="508000" h="534669">
                <a:moveTo>
                  <a:pt x="64767" y="438189"/>
                </a:moveTo>
                <a:lnTo>
                  <a:pt x="51688" y="451993"/>
                </a:lnTo>
                <a:lnTo>
                  <a:pt x="79375" y="478281"/>
                </a:lnTo>
                <a:lnTo>
                  <a:pt x="92493" y="464432"/>
                </a:lnTo>
                <a:lnTo>
                  <a:pt x="64767" y="438189"/>
                </a:lnTo>
                <a:close/>
              </a:path>
              <a:path w="508000" h="534669">
                <a:moveTo>
                  <a:pt x="92493" y="464432"/>
                </a:moveTo>
                <a:lnTo>
                  <a:pt x="79375" y="478281"/>
                </a:lnTo>
                <a:lnTo>
                  <a:pt x="107126" y="478281"/>
                </a:lnTo>
                <a:lnTo>
                  <a:pt x="92493" y="464432"/>
                </a:lnTo>
                <a:close/>
              </a:path>
              <a:path w="508000" h="534669">
                <a:moveTo>
                  <a:pt x="479932" y="0"/>
                </a:moveTo>
                <a:lnTo>
                  <a:pt x="64767" y="438189"/>
                </a:lnTo>
                <a:lnTo>
                  <a:pt x="92493" y="464432"/>
                </a:lnTo>
                <a:lnTo>
                  <a:pt x="507619" y="26162"/>
                </a:lnTo>
                <a:lnTo>
                  <a:pt x="479932" y="0"/>
                </a:lnTo>
                <a:close/>
              </a:path>
            </a:pathLst>
          </a:custGeom>
          <a:solidFill>
            <a:srgbClr val="344B5E"/>
          </a:solidFill>
        </p:spPr>
        <p:txBody>
          <a:bodyPr wrap="square" lIns="0" tIns="0" rIns="0" bIns="0" rtlCol="0"/>
          <a:lstStyle/>
          <a:p>
            <a:endParaRPr/>
          </a:p>
        </p:txBody>
      </p:sp>
      <p:sp>
        <p:nvSpPr>
          <p:cNvPr id="10" name="object 10"/>
          <p:cNvSpPr/>
          <p:nvPr/>
        </p:nvSpPr>
        <p:spPr>
          <a:xfrm>
            <a:off x="1820418" y="2650236"/>
            <a:ext cx="390525" cy="390525"/>
          </a:xfrm>
          <a:custGeom>
            <a:avLst/>
            <a:gdLst/>
            <a:ahLst/>
            <a:cxnLst/>
            <a:rect l="l" t="t" r="r" b="b"/>
            <a:pathLst>
              <a:path w="390525" h="390525">
                <a:moveTo>
                  <a:pt x="195071" y="0"/>
                </a:moveTo>
                <a:lnTo>
                  <a:pt x="150356" y="5154"/>
                </a:lnTo>
                <a:lnTo>
                  <a:pt x="109301" y="19834"/>
                </a:lnTo>
                <a:lnTo>
                  <a:pt x="73080" y="42867"/>
                </a:lnTo>
                <a:lnTo>
                  <a:pt x="42867" y="73080"/>
                </a:lnTo>
                <a:lnTo>
                  <a:pt x="19834" y="109301"/>
                </a:lnTo>
                <a:lnTo>
                  <a:pt x="5154" y="150356"/>
                </a:lnTo>
                <a:lnTo>
                  <a:pt x="0" y="195071"/>
                </a:lnTo>
                <a:lnTo>
                  <a:pt x="5154" y="239787"/>
                </a:lnTo>
                <a:lnTo>
                  <a:pt x="19834" y="280842"/>
                </a:lnTo>
                <a:lnTo>
                  <a:pt x="42867" y="317063"/>
                </a:lnTo>
                <a:lnTo>
                  <a:pt x="73080" y="347276"/>
                </a:lnTo>
                <a:lnTo>
                  <a:pt x="109301" y="370309"/>
                </a:lnTo>
                <a:lnTo>
                  <a:pt x="150356" y="384989"/>
                </a:lnTo>
                <a:lnTo>
                  <a:pt x="195071" y="390144"/>
                </a:lnTo>
                <a:lnTo>
                  <a:pt x="239787" y="384989"/>
                </a:lnTo>
                <a:lnTo>
                  <a:pt x="280842" y="370309"/>
                </a:lnTo>
                <a:lnTo>
                  <a:pt x="317063" y="347276"/>
                </a:lnTo>
                <a:lnTo>
                  <a:pt x="347276" y="317063"/>
                </a:lnTo>
                <a:lnTo>
                  <a:pt x="370309" y="280842"/>
                </a:lnTo>
                <a:lnTo>
                  <a:pt x="384989" y="239787"/>
                </a:lnTo>
                <a:lnTo>
                  <a:pt x="390144" y="195071"/>
                </a:lnTo>
                <a:lnTo>
                  <a:pt x="384989" y="150356"/>
                </a:lnTo>
                <a:lnTo>
                  <a:pt x="370309" y="109301"/>
                </a:lnTo>
                <a:lnTo>
                  <a:pt x="347276" y="73080"/>
                </a:lnTo>
                <a:lnTo>
                  <a:pt x="317063" y="42867"/>
                </a:lnTo>
                <a:lnTo>
                  <a:pt x="280842" y="19834"/>
                </a:lnTo>
                <a:lnTo>
                  <a:pt x="239787" y="5154"/>
                </a:lnTo>
                <a:lnTo>
                  <a:pt x="195071" y="0"/>
                </a:lnTo>
                <a:close/>
              </a:path>
            </a:pathLst>
          </a:custGeom>
          <a:solidFill>
            <a:srgbClr val="8B8B8B"/>
          </a:solidFill>
        </p:spPr>
        <p:txBody>
          <a:bodyPr wrap="square" lIns="0" tIns="0" rIns="0" bIns="0" rtlCol="0"/>
          <a:lstStyle/>
          <a:p>
            <a:endParaRPr/>
          </a:p>
        </p:txBody>
      </p:sp>
      <p:sp>
        <p:nvSpPr>
          <p:cNvPr id="11" name="object 11"/>
          <p:cNvSpPr/>
          <p:nvPr/>
        </p:nvSpPr>
        <p:spPr>
          <a:xfrm>
            <a:off x="1820418" y="2650236"/>
            <a:ext cx="390525" cy="390525"/>
          </a:xfrm>
          <a:custGeom>
            <a:avLst/>
            <a:gdLst/>
            <a:ahLst/>
            <a:cxnLst/>
            <a:rect l="l" t="t" r="r" b="b"/>
            <a:pathLst>
              <a:path w="390525" h="390525">
                <a:moveTo>
                  <a:pt x="0" y="195071"/>
                </a:moveTo>
                <a:lnTo>
                  <a:pt x="5154" y="150356"/>
                </a:lnTo>
                <a:lnTo>
                  <a:pt x="19834" y="109301"/>
                </a:lnTo>
                <a:lnTo>
                  <a:pt x="42867" y="73080"/>
                </a:lnTo>
                <a:lnTo>
                  <a:pt x="73080" y="42867"/>
                </a:lnTo>
                <a:lnTo>
                  <a:pt x="109301" y="19834"/>
                </a:lnTo>
                <a:lnTo>
                  <a:pt x="150356" y="5154"/>
                </a:lnTo>
                <a:lnTo>
                  <a:pt x="195071" y="0"/>
                </a:lnTo>
                <a:lnTo>
                  <a:pt x="239787" y="5154"/>
                </a:lnTo>
                <a:lnTo>
                  <a:pt x="280842" y="19834"/>
                </a:lnTo>
                <a:lnTo>
                  <a:pt x="317063" y="42867"/>
                </a:lnTo>
                <a:lnTo>
                  <a:pt x="347276" y="73080"/>
                </a:lnTo>
                <a:lnTo>
                  <a:pt x="370309" y="109301"/>
                </a:lnTo>
                <a:lnTo>
                  <a:pt x="384989" y="150356"/>
                </a:lnTo>
                <a:lnTo>
                  <a:pt x="390144" y="195071"/>
                </a:lnTo>
                <a:lnTo>
                  <a:pt x="384989" y="239787"/>
                </a:lnTo>
                <a:lnTo>
                  <a:pt x="370309" y="280842"/>
                </a:lnTo>
                <a:lnTo>
                  <a:pt x="347276" y="317063"/>
                </a:lnTo>
                <a:lnTo>
                  <a:pt x="317063" y="347276"/>
                </a:lnTo>
                <a:lnTo>
                  <a:pt x="280842" y="370309"/>
                </a:lnTo>
                <a:lnTo>
                  <a:pt x="239787" y="384989"/>
                </a:lnTo>
                <a:lnTo>
                  <a:pt x="195071" y="390144"/>
                </a:lnTo>
                <a:lnTo>
                  <a:pt x="150356" y="384989"/>
                </a:lnTo>
                <a:lnTo>
                  <a:pt x="109301" y="370309"/>
                </a:lnTo>
                <a:lnTo>
                  <a:pt x="73080" y="347276"/>
                </a:lnTo>
                <a:lnTo>
                  <a:pt x="42867" y="317063"/>
                </a:lnTo>
                <a:lnTo>
                  <a:pt x="19834" y="280842"/>
                </a:lnTo>
                <a:lnTo>
                  <a:pt x="5154" y="239787"/>
                </a:lnTo>
                <a:lnTo>
                  <a:pt x="0" y="195071"/>
                </a:lnTo>
                <a:close/>
              </a:path>
            </a:pathLst>
          </a:custGeom>
          <a:ln w="25908">
            <a:solidFill>
              <a:srgbClr val="344B5E"/>
            </a:solidFill>
          </a:ln>
        </p:spPr>
        <p:txBody>
          <a:bodyPr wrap="square" lIns="0" tIns="0" rIns="0" bIns="0" rtlCol="0"/>
          <a:lstStyle/>
          <a:p>
            <a:endParaRPr/>
          </a:p>
        </p:txBody>
      </p:sp>
      <p:sp>
        <p:nvSpPr>
          <p:cNvPr id="13" name="标题 5">
            <a:extLst>
              <a:ext uri="{FF2B5EF4-FFF2-40B4-BE49-F238E27FC236}">
                <a16:creationId xmlns:a16="http://schemas.microsoft.com/office/drawing/2014/main" id="{17F81649-337E-47C9-8146-8265BA8734B2}"/>
              </a:ext>
            </a:extLst>
          </p:cNvPr>
          <p:cNvSpPr>
            <a:spLocks noGrp="1"/>
          </p:cNvSpPr>
          <p:nvPr>
            <p:ph type="title"/>
          </p:nvPr>
        </p:nvSpPr>
        <p:spPr>
          <a:xfrm>
            <a:off x="107504" y="274638"/>
            <a:ext cx="8856984" cy="1143000"/>
          </a:xfrm>
        </p:spPr>
        <p:txBody>
          <a:bodyPr>
            <a:normAutofit fontScale="90000"/>
          </a:bodyPr>
          <a:lstStyle/>
          <a:p>
            <a:r>
              <a:rPr lang="zh-CN" altLang="en-US" dirty="0"/>
              <a:t>决策树桩：</a:t>
            </a:r>
            <a:r>
              <a:rPr lang="en-US" altLang="zh-CN" dirty="0"/>
              <a:t>Boosting</a:t>
            </a:r>
            <a:r>
              <a:rPr lang="zh-CN" altLang="en-US" dirty="0"/>
              <a:t>算法的基学习器</a:t>
            </a:r>
          </a:p>
        </p:txBody>
      </p:sp>
    </p:spTree>
    <p:extLst>
      <p:ext uri="{BB962C8B-B14F-4D97-AF65-F5344CB8AC3E}">
        <p14:creationId xmlns:p14="http://schemas.microsoft.com/office/powerpoint/2010/main" val="212270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3483" y="2402935"/>
            <a:ext cx="8257032" cy="15072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3483" y="4152488"/>
            <a:ext cx="8257032" cy="1508760"/>
          </a:xfrm>
          <a:prstGeom prst="rect">
            <a:avLst/>
          </a:prstGeom>
          <a:blipFill>
            <a:blip r:embed="rId3" cstate="print"/>
            <a:stretch>
              <a:fillRect/>
            </a:stretch>
          </a:blipFill>
        </p:spPr>
        <p:txBody>
          <a:bodyPr wrap="square" lIns="0" tIns="0" rIns="0" bIns="0" rtlCol="0"/>
          <a:lstStyle/>
          <a:p>
            <a:endParaRPr/>
          </a:p>
        </p:txBody>
      </p:sp>
      <p:sp>
        <p:nvSpPr>
          <p:cNvPr id="7" name="标题 6">
            <a:extLst>
              <a:ext uri="{FF2B5EF4-FFF2-40B4-BE49-F238E27FC236}">
                <a16:creationId xmlns:a16="http://schemas.microsoft.com/office/drawing/2014/main" id="{68508BB0-9349-482C-9502-CF3A0A97A138}"/>
              </a:ext>
            </a:extLst>
          </p:cNvPr>
          <p:cNvSpPr>
            <a:spLocks noGrp="1"/>
          </p:cNvSpPr>
          <p:nvPr>
            <p:ph type="title"/>
          </p:nvPr>
        </p:nvSpPr>
        <p:spPr>
          <a:xfrm>
            <a:off x="457200" y="5712"/>
            <a:ext cx="8229600" cy="1143000"/>
          </a:xfrm>
        </p:spPr>
        <p:txBody>
          <a:bodyPr>
            <a:normAutofit/>
          </a:bodyPr>
          <a:lstStyle/>
          <a:p>
            <a:r>
              <a:rPr lang="zh-CN" altLang="en-US" sz="4400" b="0" dirty="0">
                <a:solidFill>
                  <a:schemeClr val="tx1"/>
                </a:solidFill>
              </a:rPr>
              <a:t>改进：使用多棵树</a:t>
            </a:r>
          </a:p>
        </p:txBody>
      </p:sp>
      <p:sp>
        <p:nvSpPr>
          <p:cNvPr id="8" name="object 3">
            <a:extLst>
              <a:ext uri="{FF2B5EF4-FFF2-40B4-BE49-F238E27FC236}">
                <a16:creationId xmlns:a16="http://schemas.microsoft.com/office/drawing/2014/main" id="{C860C649-921B-4FD6-B1EA-CA14677A53A6}"/>
              </a:ext>
            </a:extLst>
          </p:cNvPr>
          <p:cNvSpPr txBox="1"/>
          <p:nvPr/>
        </p:nvSpPr>
        <p:spPr>
          <a:xfrm>
            <a:off x="404938" y="1484784"/>
            <a:ext cx="4959150" cy="443711"/>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800" b="1" dirty="0">
                <a:latin typeface="Trebuchet MS"/>
                <a:cs typeface="Trebuchet MS"/>
              </a:rPr>
              <a:t>结合所有树的预测来降低方差</a:t>
            </a:r>
            <a:endParaRPr sz="2800" dirty="0">
              <a:latin typeface="Trebuchet MS"/>
              <a:cs typeface="Trebuchet MS"/>
            </a:endParaRPr>
          </a:p>
        </p:txBody>
      </p:sp>
    </p:spTree>
    <p:extLst>
      <p:ext uri="{BB962C8B-B14F-4D97-AF65-F5344CB8AC3E}">
        <p14:creationId xmlns:p14="http://schemas.microsoft.com/office/powerpoint/2010/main" val="2627128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56860" y="2657094"/>
            <a:ext cx="459105" cy="2161540"/>
          </a:xfrm>
          <a:custGeom>
            <a:avLst/>
            <a:gdLst/>
            <a:ahLst/>
            <a:cxnLst/>
            <a:rect l="l" t="t" r="r" b="b"/>
            <a:pathLst>
              <a:path w="459104" h="2161540">
                <a:moveTo>
                  <a:pt x="0" y="2161031"/>
                </a:moveTo>
                <a:lnTo>
                  <a:pt x="458723" y="2161031"/>
                </a:lnTo>
                <a:lnTo>
                  <a:pt x="458723" y="0"/>
                </a:lnTo>
                <a:lnTo>
                  <a:pt x="0" y="0"/>
                </a:lnTo>
                <a:lnTo>
                  <a:pt x="0" y="2161031"/>
                </a:lnTo>
                <a:close/>
              </a:path>
            </a:pathLst>
          </a:custGeom>
          <a:solidFill>
            <a:srgbClr val="C00000">
              <a:alpha val="50195"/>
            </a:srgbClr>
          </a:solidFill>
        </p:spPr>
        <p:txBody>
          <a:bodyPr wrap="square" lIns="0" tIns="0" rIns="0" bIns="0" rtlCol="0"/>
          <a:lstStyle/>
          <a:p>
            <a:endParaRPr/>
          </a:p>
        </p:txBody>
      </p:sp>
      <p:sp>
        <p:nvSpPr>
          <p:cNvPr id="4" name="object 4"/>
          <p:cNvSpPr/>
          <p:nvPr/>
        </p:nvSpPr>
        <p:spPr>
          <a:xfrm>
            <a:off x="5867400" y="2657094"/>
            <a:ext cx="1732914" cy="2161540"/>
          </a:xfrm>
          <a:custGeom>
            <a:avLst/>
            <a:gdLst/>
            <a:ahLst/>
            <a:cxnLst/>
            <a:rect l="l" t="t" r="r" b="b"/>
            <a:pathLst>
              <a:path w="1732915" h="2161540">
                <a:moveTo>
                  <a:pt x="0" y="2161031"/>
                </a:moveTo>
                <a:lnTo>
                  <a:pt x="1732788" y="2161031"/>
                </a:lnTo>
                <a:lnTo>
                  <a:pt x="1732788" y="0"/>
                </a:lnTo>
                <a:lnTo>
                  <a:pt x="0" y="0"/>
                </a:lnTo>
                <a:lnTo>
                  <a:pt x="0" y="2161031"/>
                </a:lnTo>
                <a:close/>
              </a:path>
            </a:pathLst>
          </a:custGeom>
          <a:solidFill>
            <a:srgbClr val="84ADAC">
              <a:alpha val="50195"/>
            </a:srgbClr>
          </a:solidFill>
        </p:spPr>
        <p:txBody>
          <a:bodyPr wrap="square" lIns="0" tIns="0" rIns="0" bIns="0" rtlCol="0"/>
          <a:lstStyle/>
          <a:p>
            <a:endParaRPr/>
          </a:p>
        </p:txBody>
      </p:sp>
      <p:sp>
        <p:nvSpPr>
          <p:cNvPr id="5" name="object 5"/>
          <p:cNvSpPr/>
          <p:nvPr/>
        </p:nvSpPr>
        <p:spPr>
          <a:xfrm>
            <a:off x="5350003" y="2650235"/>
            <a:ext cx="2243455" cy="2176780"/>
          </a:xfrm>
          <a:custGeom>
            <a:avLst/>
            <a:gdLst/>
            <a:ahLst/>
            <a:cxnLst/>
            <a:rect l="l" t="t" r="r" b="b"/>
            <a:pathLst>
              <a:path w="2243454" h="2176779">
                <a:moveTo>
                  <a:pt x="0" y="2176272"/>
                </a:moveTo>
                <a:lnTo>
                  <a:pt x="2243328" y="2176272"/>
                </a:lnTo>
                <a:lnTo>
                  <a:pt x="2243328" y="0"/>
                </a:lnTo>
                <a:lnTo>
                  <a:pt x="0" y="0"/>
                </a:lnTo>
                <a:lnTo>
                  <a:pt x="0" y="2176272"/>
                </a:lnTo>
                <a:close/>
              </a:path>
            </a:pathLst>
          </a:custGeom>
          <a:ln w="38100">
            <a:solidFill>
              <a:srgbClr val="344B5E"/>
            </a:solidFill>
          </a:ln>
        </p:spPr>
        <p:txBody>
          <a:bodyPr wrap="square" lIns="0" tIns="0" rIns="0" bIns="0" rtlCol="0"/>
          <a:lstStyle/>
          <a:p>
            <a:endParaRPr/>
          </a:p>
        </p:txBody>
      </p:sp>
      <p:sp>
        <p:nvSpPr>
          <p:cNvPr id="6" name="object 6"/>
          <p:cNvSpPr/>
          <p:nvPr/>
        </p:nvSpPr>
        <p:spPr>
          <a:xfrm>
            <a:off x="5840730" y="2528316"/>
            <a:ext cx="1905" cy="2421890"/>
          </a:xfrm>
          <a:custGeom>
            <a:avLst/>
            <a:gdLst/>
            <a:ahLst/>
            <a:cxnLst/>
            <a:rect l="l" t="t" r="r" b="b"/>
            <a:pathLst>
              <a:path w="1904" h="2421890">
                <a:moveTo>
                  <a:pt x="0" y="2421636"/>
                </a:moveTo>
                <a:lnTo>
                  <a:pt x="1524" y="0"/>
                </a:lnTo>
              </a:path>
            </a:pathLst>
          </a:custGeom>
          <a:ln w="50292">
            <a:solidFill>
              <a:srgbClr val="344B5E"/>
            </a:solidFill>
          </a:ln>
        </p:spPr>
        <p:txBody>
          <a:bodyPr wrap="square" lIns="0" tIns="0" rIns="0" bIns="0" rtlCol="0"/>
          <a:lstStyle/>
          <a:p>
            <a:endParaRPr/>
          </a:p>
        </p:txBody>
      </p:sp>
      <p:sp>
        <p:nvSpPr>
          <p:cNvPr id="7" name="object 7"/>
          <p:cNvSpPr txBox="1"/>
          <p:nvPr/>
        </p:nvSpPr>
        <p:spPr>
          <a:xfrm>
            <a:off x="5840348" y="2138121"/>
            <a:ext cx="1259840" cy="258404"/>
          </a:xfrm>
          <a:prstGeom prst="rect">
            <a:avLst/>
          </a:prstGeom>
        </p:spPr>
        <p:txBody>
          <a:bodyPr vert="horz" wrap="square" lIns="0" tIns="12065" rIns="0" bIns="0" rtlCol="0">
            <a:spAutoFit/>
          </a:bodyPr>
          <a:lstStyle/>
          <a:p>
            <a:pPr marL="12700">
              <a:spcBef>
                <a:spcPts val="95"/>
              </a:spcBef>
            </a:pPr>
            <a:r>
              <a:rPr sz="1600" b="1" spc="-175" dirty="0">
                <a:solidFill>
                  <a:srgbClr val="344B5E"/>
                </a:solidFill>
                <a:latin typeface="Verdana"/>
                <a:cs typeface="Verdana"/>
              </a:rPr>
              <a:t>Temperat</a:t>
            </a:r>
            <a:r>
              <a:rPr sz="1600" b="1" spc="-180" dirty="0">
                <a:solidFill>
                  <a:srgbClr val="344B5E"/>
                </a:solidFill>
                <a:latin typeface="Verdana"/>
                <a:cs typeface="Verdana"/>
              </a:rPr>
              <a:t>ure</a:t>
            </a:r>
            <a:endParaRPr sz="1600">
              <a:latin typeface="Verdana"/>
              <a:cs typeface="Verdana"/>
            </a:endParaRPr>
          </a:p>
        </p:txBody>
      </p:sp>
      <p:sp>
        <p:nvSpPr>
          <p:cNvPr id="8" name="object 8"/>
          <p:cNvSpPr txBox="1"/>
          <p:nvPr/>
        </p:nvSpPr>
        <p:spPr>
          <a:xfrm>
            <a:off x="945155" y="2144775"/>
            <a:ext cx="2243454" cy="258404"/>
          </a:xfrm>
          <a:prstGeom prst="rect">
            <a:avLst/>
          </a:prstGeom>
        </p:spPr>
        <p:txBody>
          <a:bodyPr vert="horz" wrap="square" lIns="0" tIns="12065" rIns="0" bIns="0" rtlCol="0">
            <a:spAutoFit/>
          </a:bodyPr>
          <a:lstStyle/>
          <a:p>
            <a:pPr marL="12700">
              <a:spcBef>
                <a:spcPts val="95"/>
              </a:spcBef>
            </a:pPr>
            <a:r>
              <a:rPr sz="1600" b="1" dirty="0">
                <a:solidFill>
                  <a:srgbClr val="344B5E"/>
                </a:solidFill>
                <a:latin typeface="Verdana"/>
                <a:cs typeface="Verdana"/>
              </a:rPr>
              <a:t>Temperature &gt;50</a:t>
            </a:r>
            <a:r>
              <a:rPr sz="1600" dirty="0">
                <a:solidFill>
                  <a:srgbClr val="344B5E"/>
                </a:solidFill>
                <a:latin typeface="Arial"/>
                <a:cs typeface="Arial"/>
              </a:rPr>
              <a:t>º</a:t>
            </a:r>
            <a:r>
              <a:rPr sz="1600" b="1" dirty="0">
                <a:solidFill>
                  <a:srgbClr val="344B5E"/>
                </a:solidFill>
                <a:latin typeface="Verdana"/>
                <a:cs typeface="Verdana"/>
              </a:rPr>
              <a:t>F</a:t>
            </a:r>
            <a:endParaRPr sz="1600" dirty="0">
              <a:latin typeface="Verdana"/>
              <a:cs typeface="Verdana"/>
            </a:endParaRPr>
          </a:p>
        </p:txBody>
      </p:sp>
      <p:sp>
        <p:nvSpPr>
          <p:cNvPr id="9" name="object 9"/>
          <p:cNvSpPr/>
          <p:nvPr/>
        </p:nvSpPr>
        <p:spPr>
          <a:xfrm>
            <a:off x="2001647" y="2844419"/>
            <a:ext cx="508000" cy="534670"/>
          </a:xfrm>
          <a:custGeom>
            <a:avLst/>
            <a:gdLst/>
            <a:ahLst/>
            <a:cxnLst/>
            <a:rect l="l" t="t" r="r" b="b"/>
            <a:pathLst>
              <a:path w="508000" h="534669">
                <a:moveTo>
                  <a:pt x="415125" y="464432"/>
                </a:moveTo>
                <a:lnTo>
                  <a:pt x="387476" y="490600"/>
                </a:lnTo>
                <a:lnTo>
                  <a:pt x="507619" y="534288"/>
                </a:lnTo>
                <a:lnTo>
                  <a:pt x="490636" y="478281"/>
                </a:lnTo>
                <a:lnTo>
                  <a:pt x="428244" y="478281"/>
                </a:lnTo>
                <a:lnTo>
                  <a:pt x="415125" y="464432"/>
                </a:lnTo>
                <a:close/>
              </a:path>
              <a:path w="508000" h="534669">
                <a:moveTo>
                  <a:pt x="442851" y="438189"/>
                </a:moveTo>
                <a:lnTo>
                  <a:pt x="415125" y="464432"/>
                </a:lnTo>
                <a:lnTo>
                  <a:pt x="428244" y="478281"/>
                </a:lnTo>
                <a:lnTo>
                  <a:pt x="455929" y="451993"/>
                </a:lnTo>
                <a:lnTo>
                  <a:pt x="442851" y="438189"/>
                </a:lnTo>
                <a:close/>
              </a:path>
              <a:path w="508000" h="534669">
                <a:moveTo>
                  <a:pt x="470534" y="411988"/>
                </a:moveTo>
                <a:lnTo>
                  <a:pt x="442851" y="438189"/>
                </a:lnTo>
                <a:lnTo>
                  <a:pt x="455929" y="451993"/>
                </a:lnTo>
                <a:lnTo>
                  <a:pt x="428244" y="478281"/>
                </a:lnTo>
                <a:lnTo>
                  <a:pt x="490636" y="478281"/>
                </a:lnTo>
                <a:lnTo>
                  <a:pt x="470534" y="411988"/>
                </a:lnTo>
                <a:close/>
              </a:path>
              <a:path w="508000" h="534669">
                <a:moveTo>
                  <a:pt x="27685" y="0"/>
                </a:moveTo>
                <a:lnTo>
                  <a:pt x="0" y="26162"/>
                </a:lnTo>
                <a:lnTo>
                  <a:pt x="415125" y="464432"/>
                </a:lnTo>
                <a:lnTo>
                  <a:pt x="442851" y="438189"/>
                </a:lnTo>
                <a:lnTo>
                  <a:pt x="27685" y="0"/>
                </a:lnTo>
                <a:close/>
              </a:path>
            </a:pathLst>
          </a:custGeom>
          <a:solidFill>
            <a:srgbClr val="344B5E"/>
          </a:solidFill>
        </p:spPr>
        <p:txBody>
          <a:bodyPr wrap="square" lIns="0" tIns="0" rIns="0" bIns="0" rtlCol="0"/>
          <a:lstStyle/>
          <a:p>
            <a:endParaRPr/>
          </a:p>
        </p:txBody>
      </p:sp>
      <p:sp>
        <p:nvSpPr>
          <p:cNvPr id="10" name="object 10"/>
          <p:cNvSpPr/>
          <p:nvPr/>
        </p:nvSpPr>
        <p:spPr>
          <a:xfrm>
            <a:off x="1166623" y="3378708"/>
            <a:ext cx="390525" cy="390525"/>
          </a:xfrm>
          <a:custGeom>
            <a:avLst/>
            <a:gdLst/>
            <a:ahLst/>
            <a:cxnLst/>
            <a:rect l="l" t="t" r="r" b="b"/>
            <a:pathLst>
              <a:path w="390525" h="390525">
                <a:moveTo>
                  <a:pt x="195072" y="0"/>
                </a:moveTo>
                <a:lnTo>
                  <a:pt x="150344" y="5154"/>
                </a:lnTo>
                <a:lnTo>
                  <a:pt x="109284" y="19834"/>
                </a:lnTo>
                <a:lnTo>
                  <a:pt x="73064" y="42867"/>
                </a:lnTo>
                <a:lnTo>
                  <a:pt x="42855" y="73080"/>
                </a:lnTo>
                <a:lnTo>
                  <a:pt x="19827" y="109301"/>
                </a:lnTo>
                <a:lnTo>
                  <a:pt x="5152" y="150356"/>
                </a:lnTo>
                <a:lnTo>
                  <a:pt x="0" y="195072"/>
                </a:lnTo>
                <a:lnTo>
                  <a:pt x="5152" y="239787"/>
                </a:lnTo>
                <a:lnTo>
                  <a:pt x="19827" y="280842"/>
                </a:lnTo>
                <a:lnTo>
                  <a:pt x="42855" y="317063"/>
                </a:lnTo>
                <a:lnTo>
                  <a:pt x="73064" y="347276"/>
                </a:lnTo>
                <a:lnTo>
                  <a:pt x="109284" y="370309"/>
                </a:lnTo>
                <a:lnTo>
                  <a:pt x="150344"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C00000"/>
          </a:solidFill>
        </p:spPr>
        <p:txBody>
          <a:bodyPr wrap="square" lIns="0" tIns="0" rIns="0" bIns="0" rtlCol="0"/>
          <a:lstStyle/>
          <a:p>
            <a:endParaRPr/>
          </a:p>
        </p:txBody>
      </p:sp>
      <p:sp>
        <p:nvSpPr>
          <p:cNvPr id="11" name="object 11"/>
          <p:cNvSpPr/>
          <p:nvPr/>
        </p:nvSpPr>
        <p:spPr>
          <a:xfrm>
            <a:off x="1166623" y="3378708"/>
            <a:ext cx="390525" cy="390525"/>
          </a:xfrm>
          <a:custGeom>
            <a:avLst/>
            <a:gdLst/>
            <a:ahLst/>
            <a:cxnLst/>
            <a:rect l="l" t="t" r="r" b="b"/>
            <a:pathLst>
              <a:path w="390525" h="390525">
                <a:moveTo>
                  <a:pt x="0" y="195072"/>
                </a:moveTo>
                <a:lnTo>
                  <a:pt x="5152" y="150356"/>
                </a:lnTo>
                <a:lnTo>
                  <a:pt x="19827" y="109301"/>
                </a:lnTo>
                <a:lnTo>
                  <a:pt x="42855" y="73080"/>
                </a:lnTo>
                <a:lnTo>
                  <a:pt x="73064" y="42867"/>
                </a:lnTo>
                <a:lnTo>
                  <a:pt x="109284" y="19834"/>
                </a:lnTo>
                <a:lnTo>
                  <a:pt x="150344"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44" y="384989"/>
                </a:lnTo>
                <a:lnTo>
                  <a:pt x="109284" y="370309"/>
                </a:lnTo>
                <a:lnTo>
                  <a:pt x="73064" y="347276"/>
                </a:lnTo>
                <a:lnTo>
                  <a:pt x="42855" y="317063"/>
                </a:lnTo>
                <a:lnTo>
                  <a:pt x="19827" y="280842"/>
                </a:lnTo>
                <a:lnTo>
                  <a:pt x="5152" y="239787"/>
                </a:lnTo>
                <a:lnTo>
                  <a:pt x="0" y="195072"/>
                </a:lnTo>
                <a:close/>
              </a:path>
            </a:pathLst>
          </a:custGeom>
          <a:ln w="25908">
            <a:solidFill>
              <a:srgbClr val="344B5E"/>
            </a:solidFill>
          </a:ln>
        </p:spPr>
        <p:txBody>
          <a:bodyPr wrap="square" lIns="0" tIns="0" rIns="0" bIns="0" rtlCol="0"/>
          <a:lstStyle/>
          <a:p>
            <a:endParaRPr/>
          </a:p>
        </p:txBody>
      </p:sp>
      <p:sp>
        <p:nvSpPr>
          <p:cNvPr id="12" name="object 12"/>
          <p:cNvSpPr/>
          <p:nvPr/>
        </p:nvSpPr>
        <p:spPr>
          <a:xfrm>
            <a:off x="2481834" y="3378708"/>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344B5E"/>
          </a:solidFill>
        </p:spPr>
        <p:txBody>
          <a:bodyPr wrap="square" lIns="0" tIns="0" rIns="0" bIns="0" rtlCol="0"/>
          <a:lstStyle/>
          <a:p>
            <a:endParaRPr/>
          </a:p>
        </p:txBody>
      </p:sp>
      <p:sp>
        <p:nvSpPr>
          <p:cNvPr id="13" name="object 13"/>
          <p:cNvSpPr/>
          <p:nvPr/>
        </p:nvSpPr>
        <p:spPr>
          <a:xfrm>
            <a:off x="2481834" y="3378708"/>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14" name="object 14"/>
          <p:cNvSpPr/>
          <p:nvPr/>
        </p:nvSpPr>
        <p:spPr>
          <a:xfrm>
            <a:off x="1504950" y="2844419"/>
            <a:ext cx="508000" cy="534670"/>
          </a:xfrm>
          <a:custGeom>
            <a:avLst/>
            <a:gdLst/>
            <a:ahLst/>
            <a:cxnLst/>
            <a:rect l="l" t="t" r="r" b="b"/>
            <a:pathLst>
              <a:path w="508000" h="534669">
                <a:moveTo>
                  <a:pt x="37084" y="411988"/>
                </a:moveTo>
                <a:lnTo>
                  <a:pt x="0" y="534288"/>
                </a:lnTo>
                <a:lnTo>
                  <a:pt x="120141" y="490600"/>
                </a:lnTo>
                <a:lnTo>
                  <a:pt x="107126" y="478281"/>
                </a:lnTo>
                <a:lnTo>
                  <a:pt x="79375" y="478281"/>
                </a:lnTo>
                <a:lnTo>
                  <a:pt x="51688" y="451993"/>
                </a:lnTo>
                <a:lnTo>
                  <a:pt x="64767" y="438189"/>
                </a:lnTo>
                <a:lnTo>
                  <a:pt x="37084" y="411988"/>
                </a:lnTo>
                <a:close/>
              </a:path>
              <a:path w="508000" h="534669">
                <a:moveTo>
                  <a:pt x="64767" y="438189"/>
                </a:moveTo>
                <a:lnTo>
                  <a:pt x="51688" y="451993"/>
                </a:lnTo>
                <a:lnTo>
                  <a:pt x="79375" y="478281"/>
                </a:lnTo>
                <a:lnTo>
                  <a:pt x="92493" y="464432"/>
                </a:lnTo>
                <a:lnTo>
                  <a:pt x="64767" y="438189"/>
                </a:lnTo>
                <a:close/>
              </a:path>
              <a:path w="508000" h="534669">
                <a:moveTo>
                  <a:pt x="92493" y="464432"/>
                </a:moveTo>
                <a:lnTo>
                  <a:pt x="79375" y="478281"/>
                </a:lnTo>
                <a:lnTo>
                  <a:pt x="107126" y="478281"/>
                </a:lnTo>
                <a:lnTo>
                  <a:pt x="92493" y="464432"/>
                </a:lnTo>
                <a:close/>
              </a:path>
              <a:path w="508000" h="534669">
                <a:moveTo>
                  <a:pt x="479932" y="0"/>
                </a:moveTo>
                <a:lnTo>
                  <a:pt x="64767" y="438189"/>
                </a:lnTo>
                <a:lnTo>
                  <a:pt x="92493" y="464432"/>
                </a:lnTo>
                <a:lnTo>
                  <a:pt x="507619" y="26162"/>
                </a:lnTo>
                <a:lnTo>
                  <a:pt x="479932" y="0"/>
                </a:lnTo>
                <a:close/>
              </a:path>
            </a:pathLst>
          </a:custGeom>
          <a:solidFill>
            <a:srgbClr val="344B5E"/>
          </a:solidFill>
        </p:spPr>
        <p:txBody>
          <a:bodyPr wrap="square" lIns="0" tIns="0" rIns="0" bIns="0" rtlCol="0"/>
          <a:lstStyle/>
          <a:p>
            <a:endParaRPr/>
          </a:p>
        </p:txBody>
      </p:sp>
      <p:sp>
        <p:nvSpPr>
          <p:cNvPr id="15" name="object 15"/>
          <p:cNvSpPr/>
          <p:nvPr/>
        </p:nvSpPr>
        <p:spPr>
          <a:xfrm>
            <a:off x="1820418" y="2650236"/>
            <a:ext cx="390525" cy="390525"/>
          </a:xfrm>
          <a:custGeom>
            <a:avLst/>
            <a:gdLst/>
            <a:ahLst/>
            <a:cxnLst/>
            <a:rect l="l" t="t" r="r" b="b"/>
            <a:pathLst>
              <a:path w="390525" h="390525">
                <a:moveTo>
                  <a:pt x="195071" y="0"/>
                </a:moveTo>
                <a:lnTo>
                  <a:pt x="150356" y="5154"/>
                </a:lnTo>
                <a:lnTo>
                  <a:pt x="109301" y="19834"/>
                </a:lnTo>
                <a:lnTo>
                  <a:pt x="73080" y="42867"/>
                </a:lnTo>
                <a:lnTo>
                  <a:pt x="42867" y="73080"/>
                </a:lnTo>
                <a:lnTo>
                  <a:pt x="19834" y="109301"/>
                </a:lnTo>
                <a:lnTo>
                  <a:pt x="5154" y="150356"/>
                </a:lnTo>
                <a:lnTo>
                  <a:pt x="0" y="195071"/>
                </a:lnTo>
                <a:lnTo>
                  <a:pt x="5154" y="239787"/>
                </a:lnTo>
                <a:lnTo>
                  <a:pt x="19834" y="280842"/>
                </a:lnTo>
                <a:lnTo>
                  <a:pt x="42867" y="317063"/>
                </a:lnTo>
                <a:lnTo>
                  <a:pt x="73080" y="347276"/>
                </a:lnTo>
                <a:lnTo>
                  <a:pt x="109301" y="370309"/>
                </a:lnTo>
                <a:lnTo>
                  <a:pt x="150356" y="384989"/>
                </a:lnTo>
                <a:lnTo>
                  <a:pt x="195071" y="390144"/>
                </a:lnTo>
                <a:lnTo>
                  <a:pt x="239787" y="384989"/>
                </a:lnTo>
                <a:lnTo>
                  <a:pt x="280842" y="370309"/>
                </a:lnTo>
                <a:lnTo>
                  <a:pt x="317063" y="347276"/>
                </a:lnTo>
                <a:lnTo>
                  <a:pt x="347276" y="317063"/>
                </a:lnTo>
                <a:lnTo>
                  <a:pt x="370309" y="280842"/>
                </a:lnTo>
                <a:lnTo>
                  <a:pt x="384989" y="239787"/>
                </a:lnTo>
                <a:lnTo>
                  <a:pt x="390144" y="195071"/>
                </a:lnTo>
                <a:lnTo>
                  <a:pt x="384989" y="150356"/>
                </a:lnTo>
                <a:lnTo>
                  <a:pt x="370309" y="109301"/>
                </a:lnTo>
                <a:lnTo>
                  <a:pt x="347276" y="73080"/>
                </a:lnTo>
                <a:lnTo>
                  <a:pt x="317063" y="42867"/>
                </a:lnTo>
                <a:lnTo>
                  <a:pt x="280842" y="19834"/>
                </a:lnTo>
                <a:lnTo>
                  <a:pt x="239787" y="5154"/>
                </a:lnTo>
                <a:lnTo>
                  <a:pt x="195071" y="0"/>
                </a:lnTo>
                <a:close/>
              </a:path>
            </a:pathLst>
          </a:custGeom>
          <a:solidFill>
            <a:srgbClr val="8B8B8B"/>
          </a:solidFill>
        </p:spPr>
        <p:txBody>
          <a:bodyPr wrap="square" lIns="0" tIns="0" rIns="0" bIns="0" rtlCol="0"/>
          <a:lstStyle/>
          <a:p>
            <a:endParaRPr/>
          </a:p>
        </p:txBody>
      </p:sp>
      <p:sp>
        <p:nvSpPr>
          <p:cNvPr id="16" name="object 16"/>
          <p:cNvSpPr/>
          <p:nvPr/>
        </p:nvSpPr>
        <p:spPr>
          <a:xfrm>
            <a:off x="1820418" y="2650236"/>
            <a:ext cx="390525" cy="390525"/>
          </a:xfrm>
          <a:custGeom>
            <a:avLst/>
            <a:gdLst/>
            <a:ahLst/>
            <a:cxnLst/>
            <a:rect l="l" t="t" r="r" b="b"/>
            <a:pathLst>
              <a:path w="390525" h="390525">
                <a:moveTo>
                  <a:pt x="0" y="195071"/>
                </a:moveTo>
                <a:lnTo>
                  <a:pt x="5154" y="150356"/>
                </a:lnTo>
                <a:lnTo>
                  <a:pt x="19834" y="109301"/>
                </a:lnTo>
                <a:lnTo>
                  <a:pt x="42867" y="73080"/>
                </a:lnTo>
                <a:lnTo>
                  <a:pt x="73080" y="42867"/>
                </a:lnTo>
                <a:lnTo>
                  <a:pt x="109301" y="19834"/>
                </a:lnTo>
                <a:lnTo>
                  <a:pt x="150356" y="5154"/>
                </a:lnTo>
                <a:lnTo>
                  <a:pt x="195071" y="0"/>
                </a:lnTo>
                <a:lnTo>
                  <a:pt x="239787" y="5154"/>
                </a:lnTo>
                <a:lnTo>
                  <a:pt x="280842" y="19834"/>
                </a:lnTo>
                <a:lnTo>
                  <a:pt x="317063" y="42867"/>
                </a:lnTo>
                <a:lnTo>
                  <a:pt x="347276" y="73080"/>
                </a:lnTo>
                <a:lnTo>
                  <a:pt x="370309" y="109301"/>
                </a:lnTo>
                <a:lnTo>
                  <a:pt x="384989" y="150356"/>
                </a:lnTo>
                <a:lnTo>
                  <a:pt x="390144" y="195071"/>
                </a:lnTo>
                <a:lnTo>
                  <a:pt x="384989" y="239787"/>
                </a:lnTo>
                <a:lnTo>
                  <a:pt x="370309" y="280842"/>
                </a:lnTo>
                <a:lnTo>
                  <a:pt x="347276" y="317063"/>
                </a:lnTo>
                <a:lnTo>
                  <a:pt x="317063" y="347276"/>
                </a:lnTo>
                <a:lnTo>
                  <a:pt x="280842" y="370309"/>
                </a:lnTo>
                <a:lnTo>
                  <a:pt x="239787" y="384989"/>
                </a:lnTo>
                <a:lnTo>
                  <a:pt x="195071" y="390144"/>
                </a:lnTo>
                <a:lnTo>
                  <a:pt x="150356" y="384989"/>
                </a:lnTo>
                <a:lnTo>
                  <a:pt x="109301" y="370309"/>
                </a:lnTo>
                <a:lnTo>
                  <a:pt x="73080" y="347276"/>
                </a:lnTo>
                <a:lnTo>
                  <a:pt x="42867" y="317063"/>
                </a:lnTo>
                <a:lnTo>
                  <a:pt x="19834" y="280842"/>
                </a:lnTo>
                <a:lnTo>
                  <a:pt x="5154" y="239787"/>
                </a:lnTo>
                <a:lnTo>
                  <a:pt x="0" y="195071"/>
                </a:lnTo>
                <a:close/>
              </a:path>
            </a:pathLst>
          </a:custGeom>
          <a:ln w="25908">
            <a:solidFill>
              <a:srgbClr val="344B5E"/>
            </a:solidFill>
          </a:ln>
        </p:spPr>
        <p:txBody>
          <a:bodyPr wrap="square" lIns="0" tIns="0" rIns="0" bIns="0" rtlCol="0"/>
          <a:lstStyle/>
          <a:p>
            <a:endParaRPr/>
          </a:p>
        </p:txBody>
      </p:sp>
      <p:sp>
        <p:nvSpPr>
          <p:cNvPr id="20" name="标题 5">
            <a:extLst>
              <a:ext uri="{FF2B5EF4-FFF2-40B4-BE49-F238E27FC236}">
                <a16:creationId xmlns:a16="http://schemas.microsoft.com/office/drawing/2014/main" id="{E921F586-51B8-47AD-9183-9BC9D13BB608}"/>
              </a:ext>
            </a:extLst>
          </p:cNvPr>
          <p:cNvSpPr>
            <a:spLocks noGrp="1"/>
          </p:cNvSpPr>
          <p:nvPr>
            <p:ph type="title"/>
          </p:nvPr>
        </p:nvSpPr>
        <p:spPr>
          <a:xfrm>
            <a:off x="107504" y="274638"/>
            <a:ext cx="8856984" cy="1143000"/>
          </a:xfrm>
        </p:spPr>
        <p:txBody>
          <a:bodyPr>
            <a:normAutofit fontScale="90000"/>
          </a:bodyPr>
          <a:lstStyle/>
          <a:p>
            <a:r>
              <a:rPr lang="zh-CN" altLang="en-US" dirty="0"/>
              <a:t>决策树桩：</a:t>
            </a:r>
            <a:r>
              <a:rPr lang="en-US" altLang="zh-CN" dirty="0"/>
              <a:t>Boosting</a:t>
            </a:r>
            <a:r>
              <a:rPr lang="zh-CN" altLang="en-US" dirty="0"/>
              <a:t>算法的基学习器</a:t>
            </a:r>
          </a:p>
        </p:txBody>
      </p:sp>
    </p:spTree>
    <p:extLst>
      <p:ext uri="{BB962C8B-B14F-4D97-AF65-F5344CB8AC3E}">
        <p14:creationId xmlns:p14="http://schemas.microsoft.com/office/powerpoint/2010/main" val="2633625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56860" y="2657094"/>
            <a:ext cx="459105" cy="2161540"/>
          </a:xfrm>
          <a:custGeom>
            <a:avLst/>
            <a:gdLst/>
            <a:ahLst/>
            <a:cxnLst/>
            <a:rect l="l" t="t" r="r" b="b"/>
            <a:pathLst>
              <a:path w="459104" h="2161540">
                <a:moveTo>
                  <a:pt x="0" y="2161031"/>
                </a:moveTo>
                <a:lnTo>
                  <a:pt x="458723" y="2161031"/>
                </a:lnTo>
                <a:lnTo>
                  <a:pt x="458723" y="0"/>
                </a:lnTo>
                <a:lnTo>
                  <a:pt x="0" y="0"/>
                </a:lnTo>
                <a:lnTo>
                  <a:pt x="0" y="2161031"/>
                </a:lnTo>
                <a:close/>
              </a:path>
            </a:pathLst>
          </a:custGeom>
          <a:solidFill>
            <a:srgbClr val="C00000">
              <a:alpha val="50195"/>
            </a:srgbClr>
          </a:solidFill>
        </p:spPr>
        <p:txBody>
          <a:bodyPr wrap="square" lIns="0" tIns="0" rIns="0" bIns="0" rtlCol="0"/>
          <a:lstStyle/>
          <a:p>
            <a:endParaRPr/>
          </a:p>
        </p:txBody>
      </p:sp>
      <p:sp>
        <p:nvSpPr>
          <p:cNvPr id="4" name="object 4"/>
          <p:cNvSpPr/>
          <p:nvPr/>
        </p:nvSpPr>
        <p:spPr>
          <a:xfrm>
            <a:off x="5867400" y="2657094"/>
            <a:ext cx="1732914" cy="2161540"/>
          </a:xfrm>
          <a:custGeom>
            <a:avLst/>
            <a:gdLst/>
            <a:ahLst/>
            <a:cxnLst/>
            <a:rect l="l" t="t" r="r" b="b"/>
            <a:pathLst>
              <a:path w="1732915" h="2161540">
                <a:moveTo>
                  <a:pt x="0" y="2161031"/>
                </a:moveTo>
                <a:lnTo>
                  <a:pt x="1732788" y="2161031"/>
                </a:lnTo>
                <a:lnTo>
                  <a:pt x="1732788" y="0"/>
                </a:lnTo>
                <a:lnTo>
                  <a:pt x="0" y="0"/>
                </a:lnTo>
                <a:lnTo>
                  <a:pt x="0" y="2161031"/>
                </a:lnTo>
                <a:close/>
              </a:path>
            </a:pathLst>
          </a:custGeom>
          <a:solidFill>
            <a:srgbClr val="84ADAC">
              <a:alpha val="50195"/>
            </a:srgbClr>
          </a:solidFill>
        </p:spPr>
        <p:txBody>
          <a:bodyPr wrap="square" lIns="0" tIns="0" rIns="0" bIns="0" rtlCol="0"/>
          <a:lstStyle/>
          <a:p>
            <a:endParaRPr/>
          </a:p>
        </p:txBody>
      </p:sp>
      <p:sp>
        <p:nvSpPr>
          <p:cNvPr id="5" name="object 5"/>
          <p:cNvSpPr/>
          <p:nvPr/>
        </p:nvSpPr>
        <p:spPr>
          <a:xfrm>
            <a:off x="5350003" y="2650235"/>
            <a:ext cx="2243455" cy="2176780"/>
          </a:xfrm>
          <a:custGeom>
            <a:avLst/>
            <a:gdLst/>
            <a:ahLst/>
            <a:cxnLst/>
            <a:rect l="l" t="t" r="r" b="b"/>
            <a:pathLst>
              <a:path w="2243454" h="2176779">
                <a:moveTo>
                  <a:pt x="0" y="2176272"/>
                </a:moveTo>
                <a:lnTo>
                  <a:pt x="2243328" y="2176272"/>
                </a:lnTo>
                <a:lnTo>
                  <a:pt x="2243328" y="0"/>
                </a:lnTo>
                <a:lnTo>
                  <a:pt x="0" y="0"/>
                </a:lnTo>
                <a:lnTo>
                  <a:pt x="0" y="2176272"/>
                </a:lnTo>
                <a:close/>
              </a:path>
            </a:pathLst>
          </a:custGeom>
          <a:ln w="38100">
            <a:solidFill>
              <a:srgbClr val="344B5E"/>
            </a:solidFill>
          </a:ln>
        </p:spPr>
        <p:txBody>
          <a:bodyPr wrap="square" lIns="0" tIns="0" rIns="0" bIns="0" rtlCol="0"/>
          <a:lstStyle/>
          <a:p>
            <a:endParaRPr/>
          </a:p>
        </p:txBody>
      </p:sp>
      <p:sp>
        <p:nvSpPr>
          <p:cNvPr id="6" name="object 6"/>
          <p:cNvSpPr/>
          <p:nvPr/>
        </p:nvSpPr>
        <p:spPr>
          <a:xfrm>
            <a:off x="5840730" y="2528316"/>
            <a:ext cx="1905" cy="2421890"/>
          </a:xfrm>
          <a:custGeom>
            <a:avLst/>
            <a:gdLst/>
            <a:ahLst/>
            <a:cxnLst/>
            <a:rect l="l" t="t" r="r" b="b"/>
            <a:pathLst>
              <a:path w="1904" h="2421890">
                <a:moveTo>
                  <a:pt x="0" y="2421636"/>
                </a:moveTo>
                <a:lnTo>
                  <a:pt x="1524" y="0"/>
                </a:lnTo>
              </a:path>
            </a:pathLst>
          </a:custGeom>
          <a:ln w="50292">
            <a:solidFill>
              <a:srgbClr val="344B5E"/>
            </a:solidFill>
          </a:ln>
        </p:spPr>
        <p:txBody>
          <a:bodyPr wrap="square" lIns="0" tIns="0" rIns="0" bIns="0" rtlCol="0"/>
          <a:lstStyle/>
          <a:p>
            <a:endParaRPr/>
          </a:p>
        </p:txBody>
      </p:sp>
      <p:sp>
        <p:nvSpPr>
          <p:cNvPr id="7" name="object 7"/>
          <p:cNvSpPr txBox="1"/>
          <p:nvPr/>
        </p:nvSpPr>
        <p:spPr>
          <a:xfrm>
            <a:off x="5840348" y="2138121"/>
            <a:ext cx="1259840" cy="258404"/>
          </a:xfrm>
          <a:prstGeom prst="rect">
            <a:avLst/>
          </a:prstGeom>
        </p:spPr>
        <p:txBody>
          <a:bodyPr vert="horz" wrap="square" lIns="0" tIns="12065" rIns="0" bIns="0" rtlCol="0">
            <a:spAutoFit/>
          </a:bodyPr>
          <a:lstStyle/>
          <a:p>
            <a:pPr marL="12700">
              <a:spcBef>
                <a:spcPts val="95"/>
              </a:spcBef>
            </a:pPr>
            <a:r>
              <a:rPr sz="1600" b="1" spc="-175" dirty="0">
                <a:solidFill>
                  <a:srgbClr val="344B5E"/>
                </a:solidFill>
                <a:latin typeface="Verdana"/>
                <a:cs typeface="Verdana"/>
              </a:rPr>
              <a:t>Temperat</a:t>
            </a:r>
            <a:r>
              <a:rPr sz="1600" b="1" spc="-180" dirty="0">
                <a:solidFill>
                  <a:srgbClr val="344B5E"/>
                </a:solidFill>
                <a:latin typeface="Verdana"/>
                <a:cs typeface="Verdana"/>
              </a:rPr>
              <a:t>ure</a:t>
            </a:r>
            <a:endParaRPr sz="1600">
              <a:latin typeface="Verdana"/>
              <a:cs typeface="Verdana"/>
            </a:endParaRPr>
          </a:p>
        </p:txBody>
      </p:sp>
      <p:sp>
        <p:nvSpPr>
          <p:cNvPr id="8" name="object 8"/>
          <p:cNvSpPr txBox="1"/>
          <p:nvPr/>
        </p:nvSpPr>
        <p:spPr>
          <a:xfrm>
            <a:off x="888746" y="2144775"/>
            <a:ext cx="2243455" cy="258404"/>
          </a:xfrm>
          <a:prstGeom prst="rect">
            <a:avLst/>
          </a:prstGeom>
        </p:spPr>
        <p:txBody>
          <a:bodyPr vert="horz" wrap="square" lIns="0" tIns="12065" rIns="0" bIns="0" rtlCol="0">
            <a:spAutoFit/>
          </a:bodyPr>
          <a:lstStyle/>
          <a:p>
            <a:pPr marL="12700">
              <a:spcBef>
                <a:spcPts val="95"/>
              </a:spcBef>
            </a:pPr>
            <a:r>
              <a:rPr sz="1600" b="1" dirty="0">
                <a:solidFill>
                  <a:srgbClr val="344B5E"/>
                </a:solidFill>
                <a:latin typeface="Verdana"/>
                <a:cs typeface="Verdana"/>
              </a:rPr>
              <a:t>Temperature &gt;50</a:t>
            </a:r>
            <a:r>
              <a:rPr sz="1600" dirty="0">
                <a:solidFill>
                  <a:srgbClr val="344B5E"/>
                </a:solidFill>
                <a:latin typeface="Arial"/>
                <a:cs typeface="Arial"/>
              </a:rPr>
              <a:t>º</a:t>
            </a:r>
            <a:r>
              <a:rPr sz="1600" b="1" dirty="0">
                <a:solidFill>
                  <a:srgbClr val="344B5E"/>
                </a:solidFill>
                <a:latin typeface="Verdana"/>
                <a:cs typeface="Verdana"/>
              </a:rPr>
              <a:t>F</a:t>
            </a:r>
            <a:endParaRPr sz="1600" dirty="0">
              <a:latin typeface="Verdana"/>
              <a:cs typeface="Verdana"/>
            </a:endParaRPr>
          </a:p>
        </p:txBody>
      </p:sp>
      <p:sp>
        <p:nvSpPr>
          <p:cNvPr id="9" name="object 9"/>
          <p:cNvSpPr/>
          <p:nvPr/>
        </p:nvSpPr>
        <p:spPr>
          <a:xfrm>
            <a:off x="2001647" y="2844419"/>
            <a:ext cx="508000" cy="534670"/>
          </a:xfrm>
          <a:custGeom>
            <a:avLst/>
            <a:gdLst/>
            <a:ahLst/>
            <a:cxnLst/>
            <a:rect l="l" t="t" r="r" b="b"/>
            <a:pathLst>
              <a:path w="508000" h="534669">
                <a:moveTo>
                  <a:pt x="415125" y="464432"/>
                </a:moveTo>
                <a:lnTo>
                  <a:pt x="387476" y="490600"/>
                </a:lnTo>
                <a:lnTo>
                  <a:pt x="507619" y="534288"/>
                </a:lnTo>
                <a:lnTo>
                  <a:pt x="490636" y="478281"/>
                </a:lnTo>
                <a:lnTo>
                  <a:pt x="428244" y="478281"/>
                </a:lnTo>
                <a:lnTo>
                  <a:pt x="415125" y="464432"/>
                </a:lnTo>
                <a:close/>
              </a:path>
              <a:path w="508000" h="534669">
                <a:moveTo>
                  <a:pt x="442851" y="438189"/>
                </a:moveTo>
                <a:lnTo>
                  <a:pt x="415125" y="464432"/>
                </a:lnTo>
                <a:lnTo>
                  <a:pt x="428244" y="478281"/>
                </a:lnTo>
                <a:lnTo>
                  <a:pt x="455929" y="451993"/>
                </a:lnTo>
                <a:lnTo>
                  <a:pt x="442851" y="438189"/>
                </a:lnTo>
                <a:close/>
              </a:path>
              <a:path w="508000" h="534669">
                <a:moveTo>
                  <a:pt x="470534" y="411988"/>
                </a:moveTo>
                <a:lnTo>
                  <a:pt x="442851" y="438189"/>
                </a:lnTo>
                <a:lnTo>
                  <a:pt x="455929" y="451993"/>
                </a:lnTo>
                <a:lnTo>
                  <a:pt x="428244" y="478281"/>
                </a:lnTo>
                <a:lnTo>
                  <a:pt x="490636" y="478281"/>
                </a:lnTo>
                <a:lnTo>
                  <a:pt x="470534" y="411988"/>
                </a:lnTo>
                <a:close/>
              </a:path>
              <a:path w="508000" h="534669">
                <a:moveTo>
                  <a:pt x="27685" y="0"/>
                </a:moveTo>
                <a:lnTo>
                  <a:pt x="0" y="26162"/>
                </a:lnTo>
                <a:lnTo>
                  <a:pt x="415125" y="464432"/>
                </a:lnTo>
                <a:lnTo>
                  <a:pt x="442851" y="438189"/>
                </a:lnTo>
                <a:lnTo>
                  <a:pt x="27685" y="0"/>
                </a:lnTo>
                <a:close/>
              </a:path>
            </a:pathLst>
          </a:custGeom>
          <a:solidFill>
            <a:srgbClr val="344B5E"/>
          </a:solidFill>
        </p:spPr>
        <p:txBody>
          <a:bodyPr wrap="square" lIns="0" tIns="0" rIns="0" bIns="0" rtlCol="0"/>
          <a:lstStyle/>
          <a:p>
            <a:endParaRPr/>
          </a:p>
        </p:txBody>
      </p:sp>
      <p:sp>
        <p:nvSpPr>
          <p:cNvPr id="10" name="object 10"/>
          <p:cNvSpPr/>
          <p:nvPr/>
        </p:nvSpPr>
        <p:spPr>
          <a:xfrm>
            <a:off x="1166623" y="3378708"/>
            <a:ext cx="390525" cy="390525"/>
          </a:xfrm>
          <a:custGeom>
            <a:avLst/>
            <a:gdLst/>
            <a:ahLst/>
            <a:cxnLst/>
            <a:rect l="l" t="t" r="r" b="b"/>
            <a:pathLst>
              <a:path w="390525" h="390525">
                <a:moveTo>
                  <a:pt x="195072" y="0"/>
                </a:moveTo>
                <a:lnTo>
                  <a:pt x="150344" y="5154"/>
                </a:lnTo>
                <a:lnTo>
                  <a:pt x="109284" y="19834"/>
                </a:lnTo>
                <a:lnTo>
                  <a:pt x="73064" y="42867"/>
                </a:lnTo>
                <a:lnTo>
                  <a:pt x="42855" y="73080"/>
                </a:lnTo>
                <a:lnTo>
                  <a:pt x="19827" y="109301"/>
                </a:lnTo>
                <a:lnTo>
                  <a:pt x="5152" y="150356"/>
                </a:lnTo>
                <a:lnTo>
                  <a:pt x="0" y="195072"/>
                </a:lnTo>
                <a:lnTo>
                  <a:pt x="5152" y="239787"/>
                </a:lnTo>
                <a:lnTo>
                  <a:pt x="19827" y="280842"/>
                </a:lnTo>
                <a:lnTo>
                  <a:pt x="42855" y="317063"/>
                </a:lnTo>
                <a:lnTo>
                  <a:pt x="73064" y="347276"/>
                </a:lnTo>
                <a:lnTo>
                  <a:pt x="109284" y="370309"/>
                </a:lnTo>
                <a:lnTo>
                  <a:pt x="150344"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C00000"/>
          </a:solidFill>
        </p:spPr>
        <p:txBody>
          <a:bodyPr wrap="square" lIns="0" tIns="0" rIns="0" bIns="0" rtlCol="0"/>
          <a:lstStyle/>
          <a:p>
            <a:endParaRPr/>
          </a:p>
        </p:txBody>
      </p:sp>
      <p:sp>
        <p:nvSpPr>
          <p:cNvPr id="11" name="object 11"/>
          <p:cNvSpPr/>
          <p:nvPr/>
        </p:nvSpPr>
        <p:spPr>
          <a:xfrm>
            <a:off x="1166623" y="3378708"/>
            <a:ext cx="390525" cy="390525"/>
          </a:xfrm>
          <a:custGeom>
            <a:avLst/>
            <a:gdLst/>
            <a:ahLst/>
            <a:cxnLst/>
            <a:rect l="l" t="t" r="r" b="b"/>
            <a:pathLst>
              <a:path w="390525" h="390525">
                <a:moveTo>
                  <a:pt x="0" y="195072"/>
                </a:moveTo>
                <a:lnTo>
                  <a:pt x="5152" y="150356"/>
                </a:lnTo>
                <a:lnTo>
                  <a:pt x="19827" y="109301"/>
                </a:lnTo>
                <a:lnTo>
                  <a:pt x="42855" y="73080"/>
                </a:lnTo>
                <a:lnTo>
                  <a:pt x="73064" y="42867"/>
                </a:lnTo>
                <a:lnTo>
                  <a:pt x="109284" y="19834"/>
                </a:lnTo>
                <a:lnTo>
                  <a:pt x="150344"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44" y="384989"/>
                </a:lnTo>
                <a:lnTo>
                  <a:pt x="109284" y="370309"/>
                </a:lnTo>
                <a:lnTo>
                  <a:pt x="73064" y="347276"/>
                </a:lnTo>
                <a:lnTo>
                  <a:pt x="42855" y="317063"/>
                </a:lnTo>
                <a:lnTo>
                  <a:pt x="19827" y="280842"/>
                </a:lnTo>
                <a:lnTo>
                  <a:pt x="5152" y="239787"/>
                </a:lnTo>
                <a:lnTo>
                  <a:pt x="0" y="195072"/>
                </a:lnTo>
                <a:close/>
              </a:path>
            </a:pathLst>
          </a:custGeom>
          <a:ln w="25908">
            <a:solidFill>
              <a:srgbClr val="344B5E"/>
            </a:solidFill>
          </a:ln>
        </p:spPr>
        <p:txBody>
          <a:bodyPr wrap="square" lIns="0" tIns="0" rIns="0" bIns="0" rtlCol="0"/>
          <a:lstStyle/>
          <a:p>
            <a:endParaRPr/>
          </a:p>
        </p:txBody>
      </p:sp>
      <p:sp>
        <p:nvSpPr>
          <p:cNvPr id="12" name="object 12"/>
          <p:cNvSpPr/>
          <p:nvPr/>
        </p:nvSpPr>
        <p:spPr>
          <a:xfrm>
            <a:off x="2481834" y="3378708"/>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344B5E"/>
          </a:solidFill>
        </p:spPr>
        <p:txBody>
          <a:bodyPr wrap="square" lIns="0" tIns="0" rIns="0" bIns="0" rtlCol="0"/>
          <a:lstStyle/>
          <a:p>
            <a:endParaRPr/>
          </a:p>
        </p:txBody>
      </p:sp>
      <p:sp>
        <p:nvSpPr>
          <p:cNvPr id="13" name="object 13"/>
          <p:cNvSpPr/>
          <p:nvPr/>
        </p:nvSpPr>
        <p:spPr>
          <a:xfrm>
            <a:off x="2481834" y="3378708"/>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14" name="object 14"/>
          <p:cNvSpPr/>
          <p:nvPr/>
        </p:nvSpPr>
        <p:spPr>
          <a:xfrm>
            <a:off x="1504950" y="2844419"/>
            <a:ext cx="508000" cy="534670"/>
          </a:xfrm>
          <a:custGeom>
            <a:avLst/>
            <a:gdLst/>
            <a:ahLst/>
            <a:cxnLst/>
            <a:rect l="l" t="t" r="r" b="b"/>
            <a:pathLst>
              <a:path w="508000" h="534669">
                <a:moveTo>
                  <a:pt x="37084" y="411988"/>
                </a:moveTo>
                <a:lnTo>
                  <a:pt x="0" y="534288"/>
                </a:lnTo>
                <a:lnTo>
                  <a:pt x="120141" y="490600"/>
                </a:lnTo>
                <a:lnTo>
                  <a:pt x="107126" y="478281"/>
                </a:lnTo>
                <a:lnTo>
                  <a:pt x="79375" y="478281"/>
                </a:lnTo>
                <a:lnTo>
                  <a:pt x="51688" y="451993"/>
                </a:lnTo>
                <a:lnTo>
                  <a:pt x="64767" y="438189"/>
                </a:lnTo>
                <a:lnTo>
                  <a:pt x="37084" y="411988"/>
                </a:lnTo>
                <a:close/>
              </a:path>
              <a:path w="508000" h="534669">
                <a:moveTo>
                  <a:pt x="64767" y="438189"/>
                </a:moveTo>
                <a:lnTo>
                  <a:pt x="51688" y="451993"/>
                </a:lnTo>
                <a:lnTo>
                  <a:pt x="79375" y="478281"/>
                </a:lnTo>
                <a:lnTo>
                  <a:pt x="92493" y="464432"/>
                </a:lnTo>
                <a:lnTo>
                  <a:pt x="64767" y="438189"/>
                </a:lnTo>
                <a:close/>
              </a:path>
              <a:path w="508000" h="534669">
                <a:moveTo>
                  <a:pt x="92493" y="464432"/>
                </a:moveTo>
                <a:lnTo>
                  <a:pt x="79375" y="478281"/>
                </a:lnTo>
                <a:lnTo>
                  <a:pt x="107126" y="478281"/>
                </a:lnTo>
                <a:lnTo>
                  <a:pt x="92493" y="464432"/>
                </a:lnTo>
                <a:close/>
              </a:path>
              <a:path w="508000" h="534669">
                <a:moveTo>
                  <a:pt x="479932" y="0"/>
                </a:moveTo>
                <a:lnTo>
                  <a:pt x="64767" y="438189"/>
                </a:lnTo>
                <a:lnTo>
                  <a:pt x="92493" y="464432"/>
                </a:lnTo>
                <a:lnTo>
                  <a:pt x="507619" y="26162"/>
                </a:lnTo>
                <a:lnTo>
                  <a:pt x="479932" y="0"/>
                </a:lnTo>
                <a:close/>
              </a:path>
            </a:pathLst>
          </a:custGeom>
          <a:solidFill>
            <a:srgbClr val="344B5E"/>
          </a:solidFill>
        </p:spPr>
        <p:txBody>
          <a:bodyPr wrap="square" lIns="0" tIns="0" rIns="0" bIns="0" rtlCol="0"/>
          <a:lstStyle/>
          <a:p>
            <a:endParaRPr/>
          </a:p>
        </p:txBody>
      </p:sp>
      <p:sp>
        <p:nvSpPr>
          <p:cNvPr id="15" name="object 15"/>
          <p:cNvSpPr/>
          <p:nvPr/>
        </p:nvSpPr>
        <p:spPr>
          <a:xfrm>
            <a:off x="1820418" y="2650236"/>
            <a:ext cx="390525" cy="390525"/>
          </a:xfrm>
          <a:custGeom>
            <a:avLst/>
            <a:gdLst/>
            <a:ahLst/>
            <a:cxnLst/>
            <a:rect l="l" t="t" r="r" b="b"/>
            <a:pathLst>
              <a:path w="390525" h="390525">
                <a:moveTo>
                  <a:pt x="195071" y="0"/>
                </a:moveTo>
                <a:lnTo>
                  <a:pt x="150356" y="5154"/>
                </a:lnTo>
                <a:lnTo>
                  <a:pt x="109301" y="19834"/>
                </a:lnTo>
                <a:lnTo>
                  <a:pt x="73080" y="42867"/>
                </a:lnTo>
                <a:lnTo>
                  <a:pt x="42867" y="73080"/>
                </a:lnTo>
                <a:lnTo>
                  <a:pt x="19834" y="109301"/>
                </a:lnTo>
                <a:lnTo>
                  <a:pt x="5154" y="150356"/>
                </a:lnTo>
                <a:lnTo>
                  <a:pt x="0" y="195071"/>
                </a:lnTo>
                <a:lnTo>
                  <a:pt x="5154" y="239787"/>
                </a:lnTo>
                <a:lnTo>
                  <a:pt x="19834" y="280842"/>
                </a:lnTo>
                <a:lnTo>
                  <a:pt x="42867" y="317063"/>
                </a:lnTo>
                <a:lnTo>
                  <a:pt x="73080" y="347276"/>
                </a:lnTo>
                <a:lnTo>
                  <a:pt x="109301" y="370309"/>
                </a:lnTo>
                <a:lnTo>
                  <a:pt x="150356" y="384989"/>
                </a:lnTo>
                <a:lnTo>
                  <a:pt x="195071" y="390144"/>
                </a:lnTo>
                <a:lnTo>
                  <a:pt x="239787" y="384989"/>
                </a:lnTo>
                <a:lnTo>
                  <a:pt x="280842" y="370309"/>
                </a:lnTo>
                <a:lnTo>
                  <a:pt x="317063" y="347276"/>
                </a:lnTo>
                <a:lnTo>
                  <a:pt x="347276" y="317063"/>
                </a:lnTo>
                <a:lnTo>
                  <a:pt x="370309" y="280842"/>
                </a:lnTo>
                <a:lnTo>
                  <a:pt x="384989" y="239787"/>
                </a:lnTo>
                <a:lnTo>
                  <a:pt x="390144" y="195071"/>
                </a:lnTo>
                <a:lnTo>
                  <a:pt x="384989" y="150356"/>
                </a:lnTo>
                <a:lnTo>
                  <a:pt x="370309" y="109301"/>
                </a:lnTo>
                <a:lnTo>
                  <a:pt x="347276" y="73080"/>
                </a:lnTo>
                <a:lnTo>
                  <a:pt x="317063" y="42867"/>
                </a:lnTo>
                <a:lnTo>
                  <a:pt x="280842" y="19834"/>
                </a:lnTo>
                <a:lnTo>
                  <a:pt x="239787" y="5154"/>
                </a:lnTo>
                <a:lnTo>
                  <a:pt x="195071" y="0"/>
                </a:lnTo>
                <a:close/>
              </a:path>
            </a:pathLst>
          </a:custGeom>
          <a:solidFill>
            <a:srgbClr val="8B8B8B"/>
          </a:solidFill>
        </p:spPr>
        <p:txBody>
          <a:bodyPr wrap="square" lIns="0" tIns="0" rIns="0" bIns="0" rtlCol="0"/>
          <a:lstStyle/>
          <a:p>
            <a:endParaRPr/>
          </a:p>
        </p:txBody>
      </p:sp>
      <p:sp>
        <p:nvSpPr>
          <p:cNvPr id="16" name="object 16"/>
          <p:cNvSpPr/>
          <p:nvPr/>
        </p:nvSpPr>
        <p:spPr>
          <a:xfrm>
            <a:off x="1820418" y="2650236"/>
            <a:ext cx="390525" cy="390525"/>
          </a:xfrm>
          <a:custGeom>
            <a:avLst/>
            <a:gdLst/>
            <a:ahLst/>
            <a:cxnLst/>
            <a:rect l="l" t="t" r="r" b="b"/>
            <a:pathLst>
              <a:path w="390525" h="390525">
                <a:moveTo>
                  <a:pt x="0" y="195071"/>
                </a:moveTo>
                <a:lnTo>
                  <a:pt x="5154" y="150356"/>
                </a:lnTo>
                <a:lnTo>
                  <a:pt x="19834" y="109301"/>
                </a:lnTo>
                <a:lnTo>
                  <a:pt x="42867" y="73080"/>
                </a:lnTo>
                <a:lnTo>
                  <a:pt x="73080" y="42867"/>
                </a:lnTo>
                <a:lnTo>
                  <a:pt x="109301" y="19834"/>
                </a:lnTo>
                <a:lnTo>
                  <a:pt x="150356" y="5154"/>
                </a:lnTo>
                <a:lnTo>
                  <a:pt x="195071" y="0"/>
                </a:lnTo>
                <a:lnTo>
                  <a:pt x="239787" y="5154"/>
                </a:lnTo>
                <a:lnTo>
                  <a:pt x="280842" y="19834"/>
                </a:lnTo>
                <a:lnTo>
                  <a:pt x="317063" y="42867"/>
                </a:lnTo>
                <a:lnTo>
                  <a:pt x="347276" y="73080"/>
                </a:lnTo>
                <a:lnTo>
                  <a:pt x="370309" y="109301"/>
                </a:lnTo>
                <a:lnTo>
                  <a:pt x="384989" y="150356"/>
                </a:lnTo>
                <a:lnTo>
                  <a:pt x="390144" y="195071"/>
                </a:lnTo>
                <a:lnTo>
                  <a:pt x="384989" y="239787"/>
                </a:lnTo>
                <a:lnTo>
                  <a:pt x="370309" y="280842"/>
                </a:lnTo>
                <a:lnTo>
                  <a:pt x="347276" y="317063"/>
                </a:lnTo>
                <a:lnTo>
                  <a:pt x="317063" y="347276"/>
                </a:lnTo>
                <a:lnTo>
                  <a:pt x="280842" y="370309"/>
                </a:lnTo>
                <a:lnTo>
                  <a:pt x="239787" y="384989"/>
                </a:lnTo>
                <a:lnTo>
                  <a:pt x="195071" y="390144"/>
                </a:lnTo>
                <a:lnTo>
                  <a:pt x="150356" y="384989"/>
                </a:lnTo>
                <a:lnTo>
                  <a:pt x="109301" y="370309"/>
                </a:lnTo>
                <a:lnTo>
                  <a:pt x="73080" y="347276"/>
                </a:lnTo>
                <a:lnTo>
                  <a:pt x="42867" y="317063"/>
                </a:lnTo>
                <a:lnTo>
                  <a:pt x="19834" y="280842"/>
                </a:lnTo>
                <a:lnTo>
                  <a:pt x="5154" y="239787"/>
                </a:lnTo>
                <a:lnTo>
                  <a:pt x="0" y="195071"/>
                </a:lnTo>
                <a:close/>
              </a:path>
            </a:pathLst>
          </a:custGeom>
          <a:ln w="25908">
            <a:solidFill>
              <a:srgbClr val="344B5E"/>
            </a:solidFill>
          </a:ln>
        </p:spPr>
        <p:txBody>
          <a:bodyPr wrap="square" lIns="0" tIns="0" rIns="0" bIns="0" rtlCol="0"/>
          <a:lstStyle/>
          <a:p>
            <a:endParaRPr/>
          </a:p>
        </p:txBody>
      </p:sp>
      <p:sp>
        <p:nvSpPr>
          <p:cNvPr id="17" name="object 17"/>
          <p:cNvSpPr/>
          <p:nvPr/>
        </p:nvSpPr>
        <p:spPr>
          <a:xfrm>
            <a:off x="2653919" y="3574414"/>
            <a:ext cx="508000" cy="534670"/>
          </a:xfrm>
          <a:custGeom>
            <a:avLst/>
            <a:gdLst/>
            <a:ahLst/>
            <a:cxnLst/>
            <a:rect l="l" t="t" r="r" b="b"/>
            <a:pathLst>
              <a:path w="508000" h="534670">
                <a:moveTo>
                  <a:pt x="415125" y="464432"/>
                </a:moveTo>
                <a:lnTo>
                  <a:pt x="387476" y="490601"/>
                </a:lnTo>
                <a:lnTo>
                  <a:pt x="507619" y="534289"/>
                </a:lnTo>
                <a:lnTo>
                  <a:pt x="490636" y="478282"/>
                </a:lnTo>
                <a:lnTo>
                  <a:pt x="428244" y="478282"/>
                </a:lnTo>
                <a:lnTo>
                  <a:pt x="415125" y="464432"/>
                </a:lnTo>
                <a:close/>
              </a:path>
              <a:path w="508000" h="534670">
                <a:moveTo>
                  <a:pt x="442851" y="438189"/>
                </a:moveTo>
                <a:lnTo>
                  <a:pt x="415125" y="464432"/>
                </a:lnTo>
                <a:lnTo>
                  <a:pt x="428244" y="478282"/>
                </a:lnTo>
                <a:lnTo>
                  <a:pt x="455930" y="451993"/>
                </a:lnTo>
                <a:lnTo>
                  <a:pt x="442851" y="438189"/>
                </a:lnTo>
                <a:close/>
              </a:path>
              <a:path w="508000" h="534670">
                <a:moveTo>
                  <a:pt x="470535" y="411988"/>
                </a:moveTo>
                <a:lnTo>
                  <a:pt x="442851" y="438189"/>
                </a:lnTo>
                <a:lnTo>
                  <a:pt x="455930" y="451993"/>
                </a:lnTo>
                <a:lnTo>
                  <a:pt x="428244" y="478282"/>
                </a:lnTo>
                <a:lnTo>
                  <a:pt x="490636" y="478282"/>
                </a:lnTo>
                <a:lnTo>
                  <a:pt x="470535" y="411988"/>
                </a:lnTo>
                <a:close/>
              </a:path>
              <a:path w="508000" h="534670">
                <a:moveTo>
                  <a:pt x="27686" y="0"/>
                </a:moveTo>
                <a:lnTo>
                  <a:pt x="0" y="26162"/>
                </a:lnTo>
                <a:lnTo>
                  <a:pt x="415125" y="464432"/>
                </a:lnTo>
                <a:lnTo>
                  <a:pt x="442851" y="438189"/>
                </a:lnTo>
                <a:lnTo>
                  <a:pt x="27686" y="0"/>
                </a:lnTo>
                <a:close/>
              </a:path>
            </a:pathLst>
          </a:custGeom>
          <a:solidFill>
            <a:srgbClr val="344B5E"/>
          </a:solidFill>
        </p:spPr>
        <p:txBody>
          <a:bodyPr wrap="square" lIns="0" tIns="0" rIns="0" bIns="0" rtlCol="0"/>
          <a:lstStyle/>
          <a:p>
            <a:endParaRPr/>
          </a:p>
        </p:txBody>
      </p:sp>
      <p:sp>
        <p:nvSpPr>
          <p:cNvPr id="18" name="object 18"/>
          <p:cNvSpPr/>
          <p:nvPr/>
        </p:nvSpPr>
        <p:spPr>
          <a:xfrm>
            <a:off x="1818895" y="4108704"/>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C00000"/>
          </a:solidFill>
        </p:spPr>
        <p:txBody>
          <a:bodyPr wrap="square" lIns="0" tIns="0" rIns="0" bIns="0" rtlCol="0"/>
          <a:lstStyle/>
          <a:p>
            <a:endParaRPr/>
          </a:p>
        </p:txBody>
      </p:sp>
      <p:sp>
        <p:nvSpPr>
          <p:cNvPr id="19" name="object 19"/>
          <p:cNvSpPr/>
          <p:nvPr/>
        </p:nvSpPr>
        <p:spPr>
          <a:xfrm>
            <a:off x="1818895" y="4108704"/>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20" name="object 20"/>
          <p:cNvSpPr/>
          <p:nvPr/>
        </p:nvSpPr>
        <p:spPr>
          <a:xfrm>
            <a:off x="3134106" y="4108704"/>
            <a:ext cx="390525" cy="390525"/>
          </a:xfrm>
          <a:custGeom>
            <a:avLst/>
            <a:gdLst/>
            <a:ahLst/>
            <a:cxnLst/>
            <a:rect l="l" t="t" r="r" b="b"/>
            <a:pathLst>
              <a:path w="390525" h="390525">
                <a:moveTo>
                  <a:pt x="195071"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1"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1" y="0"/>
                </a:lnTo>
                <a:close/>
              </a:path>
            </a:pathLst>
          </a:custGeom>
          <a:solidFill>
            <a:srgbClr val="344B5E"/>
          </a:solidFill>
        </p:spPr>
        <p:txBody>
          <a:bodyPr wrap="square" lIns="0" tIns="0" rIns="0" bIns="0" rtlCol="0"/>
          <a:lstStyle/>
          <a:p>
            <a:endParaRPr/>
          </a:p>
        </p:txBody>
      </p:sp>
      <p:sp>
        <p:nvSpPr>
          <p:cNvPr id="21" name="object 21"/>
          <p:cNvSpPr/>
          <p:nvPr/>
        </p:nvSpPr>
        <p:spPr>
          <a:xfrm>
            <a:off x="3134106" y="4108704"/>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1"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1"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22" name="object 22"/>
          <p:cNvSpPr/>
          <p:nvPr/>
        </p:nvSpPr>
        <p:spPr>
          <a:xfrm>
            <a:off x="2157222" y="3574414"/>
            <a:ext cx="508000" cy="534670"/>
          </a:xfrm>
          <a:custGeom>
            <a:avLst/>
            <a:gdLst/>
            <a:ahLst/>
            <a:cxnLst/>
            <a:rect l="l" t="t" r="r" b="b"/>
            <a:pathLst>
              <a:path w="508000" h="534670">
                <a:moveTo>
                  <a:pt x="37083" y="411988"/>
                </a:moveTo>
                <a:lnTo>
                  <a:pt x="0" y="534289"/>
                </a:lnTo>
                <a:lnTo>
                  <a:pt x="120141" y="490601"/>
                </a:lnTo>
                <a:lnTo>
                  <a:pt x="107126" y="478282"/>
                </a:lnTo>
                <a:lnTo>
                  <a:pt x="79375" y="478282"/>
                </a:lnTo>
                <a:lnTo>
                  <a:pt x="51688" y="451993"/>
                </a:lnTo>
                <a:lnTo>
                  <a:pt x="64767" y="438189"/>
                </a:lnTo>
                <a:lnTo>
                  <a:pt x="37083" y="411988"/>
                </a:lnTo>
                <a:close/>
              </a:path>
              <a:path w="508000" h="534670">
                <a:moveTo>
                  <a:pt x="64767" y="438189"/>
                </a:moveTo>
                <a:lnTo>
                  <a:pt x="51688" y="451993"/>
                </a:lnTo>
                <a:lnTo>
                  <a:pt x="79375" y="478282"/>
                </a:lnTo>
                <a:lnTo>
                  <a:pt x="92493" y="464432"/>
                </a:lnTo>
                <a:lnTo>
                  <a:pt x="64767" y="438189"/>
                </a:lnTo>
                <a:close/>
              </a:path>
              <a:path w="508000" h="534670">
                <a:moveTo>
                  <a:pt x="92493" y="464432"/>
                </a:moveTo>
                <a:lnTo>
                  <a:pt x="79375" y="478282"/>
                </a:lnTo>
                <a:lnTo>
                  <a:pt x="107126" y="478282"/>
                </a:lnTo>
                <a:lnTo>
                  <a:pt x="92493" y="464432"/>
                </a:lnTo>
                <a:close/>
              </a:path>
              <a:path w="508000" h="534670">
                <a:moveTo>
                  <a:pt x="479932" y="0"/>
                </a:moveTo>
                <a:lnTo>
                  <a:pt x="64767" y="438189"/>
                </a:lnTo>
                <a:lnTo>
                  <a:pt x="92493" y="464432"/>
                </a:lnTo>
                <a:lnTo>
                  <a:pt x="507619" y="26162"/>
                </a:lnTo>
                <a:lnTo>
                  <a:pt x="479932" y="0"/>
                </a:lnTo>
                <a:close/>
              </a:path>
            </a:pathLst>
          </a:custGeom>
          <a:solidFill>
            <a:srgbClr val="344B5E"/>
          </a:solidFill>
        </p:spPr>
        <p:txBody>
          <a:bodyPr wrap="square" lIns="0" tIns="0" rIns="0" bIns="0" rtlCol="0"/>
          <a:lstStyle/>
          <a:p>
            <a:endParaRPr/>
          </a:p>
        </p:txBody>
      </p:sp>
      <p:sp>
        <p:nvSpPr>
          <p:cNvPr id="23" name="object 23"/>
          <p:cNvSpPr/>
          <p:nvPr/>
        </p:nvSpPr>
        <p:spPr>
          <a:xfrm>
            <a:off x="2472690" y="3378708"/>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8B8B8B"/>
          </a:solidFill>
        </p:spPr>
        <p:txBody>
          <a:bodyPr wrap="square" lIns="0" tIns="0" rIns="0" bIns="0" rtlCol="0"/>
          <a:lstStyle/>
          <a:p>
            <a:endParaRPr/>
          </a:p>
        </p:txBody>
      </p:sp>
      <p:sp>
        <p:nvSpPr>
          <p:cNvPr id="24" name="object 24"/>
          <p:cNvSpPr/>
          <p:nvPr/>
        </p:nvSpPr>
        <p:spPr>
          <a:xfrm>
            <a:off x="2472690" y="3378708"/>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25" name="object 25"/>
          <p:cNvSpPr txBox="1"/>
          <p:nvPr/>
        </p:nvSpPr>
        <p:spPr>
          <a:xfrm>
            <a:off x="3146299" y="3164028"/>
            <a:ext cx="1188720" cy="504625"/>
          </a:xfrm>
          <a:prstGeom prst="rect">
            <a:avLst/>
          </a:prstGeom>
        </p:spPr>
        <p:txBody>
          <a:bodyPr vert="horz" wrap="square" lIns="0" tIns="12065" rIns="0" bIns="0" rtlCol="0">
            <a:spAutoFit/>
          </a:bodyPr>
          <a:lstStyle/>
          <a:p>
            <a:pPr algn="ctr">
              <a:spcBef>
                <a:spcPts val="95"/>
              </a:spcBef>
            </a:pPr>
            <a:r>
              <a:rPr sz="1600" b="1" dirty="0">
                <a:solidFill>
                  <a:srgbClr val="344B5E"/>
                </a:solidFill>
                <a:latin typeface="Verdana"/>
                <a:cs typeface="Verdana"/>
              </a:rPr>
              <a:t>Humidity</a:t>
            </a:r>
            <a:endParaRPr sz="1600" dirty="0">
              <a:latin typeface="Verdana"/>
              <a:cs typeface="Verdana"/>
            </a:endParaRPr>
          </a:p>
          <a:p>
            <a:pPr marL="1270" algn="ctr">
              <a:spcBef>
                <a:spcPts val="5"/>
              </a:spcBef>
            </a:pPr>
            <a:r>
              <a:rPr sz="1600" b="1" dirty="0">
                <a:solidFill>
                  <a:srgbClr val="344B5E"/>
                </a:solidFill>
                <a:latin typeface="Verdana"/>
                <a:cs typeface="Verdana"/>
              </a:rPr>
              <a:t>&lt; 30%</a:t>
            </a:r>
            <a:endParaRPr sz="1600" dirty="0">
              <a:latin typeface="Verdana"/>
              <a:cs typeface="Verdana"/>
            </a:endParaRPr>
          </a:p>
        </p:txBody>
      </p:sp>
      <p:sp>
        <p:nvSpPr>
          <p:cNvPr id="29" name="标题 5">
            <a:extLst>
              <a:ext uri="{FF2B5EF4-FFF2-40B4-BE49-F238E27FC236}">
                <a16:creationId xmlns:a16="http://schemas.microsoft.com/office/drawing/2014/main" id="{D469F58D-E56E-475A-9BE0-4A901800DB19}"/>
              </a:ext>
            </a:extLst>
          </p:cNvPr>
          <p:cNvSpPr>
            <a:spLocks noGrp="1"/>
          </p:cNvSpPr>
          <p:nvPr>
            <p:ph type="title"/>
          </p:nvPr>
        </p:nvSpPr>
        <p:spPr>
          <a:xfrm>
            <a:off x="107504" y="274638"/>
            <a:ext cx="8856984" cy="1143000"/>
          </a:xfrm>
        </p:spPr>
        <p:txBody>
          <a:bodyPr>
            <a:normAutofit fontScale="90000"/>
          </a:bodyPr>
          <a:lstStyle/>
          <a:p>
            <a:r>
              <a:rPr lang="zh-CN" altLang="en-US" dirty="0"/>
              <a:t>决策树桩：</a:t>
            </a:r>
            <a:r>
              <a:rPr lang="en-US" altLang="zh-CN" dirty="0"/>
              <a:t>Boosting</a:t>
            </a:r>
            <a:r>
              <a:rPr lang="zh-CN" altLang="en-US" dirty="0"/>
              <a:t>算法的基学习器</a:t>
            </a:r>
          </a:p>
        </p:txBody>
      </p:sp>
    </p:spTree>
    <p:extLst>
      <p:ext uri="{BB962C8B-B14F-4D97-AF65-F5344CB8AC3E}">
        <p14:creationId xmlns:p14="http://schemas.microsoft.com/office/powerpoint/2010/main" val="1296605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400" y="2657094"/>
            <a:ext cx="1750060" cy="1408430"/>
          </a:xfrm>
          <a:custGeom>
            <a:avLst/>
            <a:gdLst/>
            <a:ahLst/>
            <a:cxnLst/>
            <a:rect l="l" t="t" r="r" b="b"/>
            <a:pathLst>
              <a:path w="1750059" h="1408430">
                <a:moveTo>
                  <a:pt x="0" y="1408175"/>
                </a:moveTo>
                <a:lnTo>
                  <a:pt x="1749552" y="1408175"/>
                </a:lnTo>
                <a:lnTo>
                  <a:pt x="1749552" y="0"/>
                </a:lnTo>
                <a:lnTo>
                  <a:pt x="0" y="0"/>
                </a:lnTo>
                <a:lnTo>
                  <a:pt x="0" y="1408175"/>
                </a:lnTo>
                <a:close/>
              </a:path>
            </a:pathLst>
          </a:custGeom>
          <a:solidFill>
            <a:srgbClr val="C00000">
              <a:alpha val="50195"/>
            </a:srgbClr>
          </a:solidFill>
        </p:spPr>
        <p:txBody>
          <a:bodyPr wrap="square" lIns="0" tIns="0" rIns="0" bIns="0" rtlCol="0"/>
          <a:lstStyle/>
          <a:p>
            <a:endParaRPr/>
          </a:p>
        </p:txBody>
      </p:sp>
      <p:sp>
        <p:nvSpPr>
          <p:cNvPr id="4" name="object 4"/>
          <p:cNvSpPr/>
          <p:nvPr/>
        </p:nvSpPr>
        <p:spPr>
          <a:xfrm>
            <a:off x="5356860" y="2657094"/>
            <a:ext cx="459105" cy="2161540"/>
          </a:xfrm>
          <a:custGeom>
            <a:avLst/>
            <a:gdLst/>
            <a:ahLst/>
            <a:cxnLst/>
            <a:rect l="l" t="t" r="r" b="b"/>
            <a:pathLst>
              <a:path w="459104" h="2161540">
                <a:moveTo>
                  <a:pt x="0" y="2161031"/>
                </a:moveTo>
                <a:lnTo>
                  <a:pt x="458723" y="2161031"/>
                </a:lnTo>
                <a:lnTo>
                  <a:pt x="458723" y="0"/>
                </a:lnTo>
                <a:lnTo>
                  <a:pt x="0" y="0"/>
                </a:lnTo>
                <a:lnTo>
                  <a:pt x="0" y="2161031"/>
                </a:lnTo>
                <a:close/>
              </a:path>
            </a:pathLst>
          </a:custGeom>
          <a:solidFill>
            <a:srgbClr val="C00000">
              <a:alpha val="50195"/>
            </a:srgbClr>
          </a:solidFill>
        </p:spPr>
        <p:txBody>
          <a:bodyPr wrap="square" lIns="0" tIns="0" rIns="0" bIns="0" rtlCol="0"/>
          <a:lstStyle/>
          <a:p>
            <a:endParaRPr/>
          </a:p>
        </p:txBody>
      </p:sp>
      <p:sp>
        <p:nvSpPr>
          <p:cNvPr id="5" name="object 5"/>
          <p:cNvSpPr/>
          <p:nvPr/>
        </p:nvSpPr>
        <p:spPr>
          <a:xfrm>
            <a:off x="5867400" y="4074414"/>
            <a:ext cx="1732914" cy="744220"/>
          </a:xfrm>
          <a:custGeom>
            <a:avLst/>
            <a:gdLst/>
            <a:ahLst/>
            <a:cxnLst/>
            <a:rect l="l" t="t" r="r" b="b"/>
            <a:pathLst>
              <a:path w="1732915" h="744220">
                <a:moveTo>
                  <a:pt x="0" y="743712"/>
                </a:moveTo>
                <a:lnTo>
                  <a:pt x="1732788" y="743712"/>
                </a:lnTo>
                <a:lnTo>
                  <a:pt x="1732788" y="0"/>
                </a:lnTo>
                <a:lnTo>
                  <a:pt x="0" y="0"/>
                </a:lnTo>
                <a:lnTo>
                  <a:pt x="0" y="743712"/>
                </a:lnTo>
                <a:close/>
              </a:path>
            </a:pathLst>
          </a:custGeom>
          <a:solidFill>
            <a:srgbClr val="84ADAC">
              <a:alpha val="50195"/>
            </a:srgbClr>
          </a:solidFill>
        </p:spPr>
        <p:txBody>
          <a:bodyPr wrap="square" lIns="0" tIns="0" rIns="0" bIns="0" rtlCol="0"/>
          <a:lstStyle/>
          <a:p>
            <a:endParaRPr/>
          </a:p>
        </p:txBody>
      </p:sp>
      <p:sp>
        <p:nvSpPr>
          <p:cNvPr id="6" name="object 6"/>
          <p:cNvSpPr/>
          <p:nvPr/>
        </p:nvSpPr>
        <p:spPr>
          <a:xfrm>
            <a:off x="5350003" y="2650235"/>
            <a:ext cx="2243455" cy="2176780"/>
          </a:xfrm>
          <a:custGeom>
            <a:avLst/>
            <a:gdLst/>
            <a:ahLst/>
            <a:cxnLst/>
            <a:rect l="l" t="t" r="r" b="b"/>
            <a:pathLst>
              <a:path w="2243454" h="2176779">
                <a:moveTo>
                  <a:pt x="0" y="2176272"/>
                </a:moveTo>
                <a:lnTo>
                  <a:pt x="2243328" y="2176272"/>
                </a:lnTo>
                <a:lnTo>
                  <a:pt x="2243328" y="0"/>
                </a:lnTo>
                <a:lnTo>
                  <a:pt x="0" y="0"/>
                </a:lnTo>
                <a:lnTo>
                  <a:pt x="0" y="2176272"/>
                </a:lnTo>
                <a:close/>
              </a:path>
            </a:pathLst>
          </a:custGeom>
          <a:ln w="38100">
            <a:solidFill>
              <a:srgbClr val="344B5E"/>
            </a:solidFill>
          </a:ln>
        </p:spPr>
        <p:txBody>
          <a:bodyPr wrap="square" lIns="0" tIns="0" rIns="0" bIns="0" rtlCol="0"/>
          <a:lstStyle/>
          <a:p>
            <a:endParaRPr/>
          </a:p>
        </p:txBody>
      </p:sp>
      <p:sp>
        <p:nvSpPr>
          <p:cNvPr id="7" name="object 7"/>
          <p:cNvSpPr/>
          <p:nvPr/>
        </p:nvSpPr>
        <p:spPr>
          <a:xfrm>
            <a:off x="5840730" y="2528316"/>
            <a:ext cx="1905" cy="2421890"/>
          </a:xfrm>
          <a:custGeom>
            <a:avLst/>
            <a:gdLst/>
            <a:ahLst/>
            <a:cxnLst/>
            <a:rect l="l" t="t" r="r" b="b"/>
            <a:pathLst>
              <a:path w="1904" h="2421890">
                <a:moveTo>
                  <a:pt x="0" y="2421636"/>
                </a:moveTo>
                <a:lnTo>
                  <a:pt x="1524" y="0"/>
                </a:lnTo>
              </a:path>
            </a:pathLst>
          </a:custGeom>
          <a:ln w="50292">
            <a:solidFill>
              <a:srgbClr val="344B5E"/>
            </a:solidFill>
          </a:ln>
        </p:spPr>
        <p:txBody>
          <a:bodyPr wrap="square" lIns="0" tIns="0" rIns="0" bIns="0" rtlCol="0"/>
          <a:lstStyle/>
          <a:p>
            <a:endParaRPr/>
          </a:p>
        </p:txBody>
      </p:sp>
      <p:sp>
        <p:nvSpPr>
          <p:cNvPr id="8" name="object 8"/>
          <p:cNvSpPr txBox="1"/>
          <p:nvPr/>
        </p:nvSpPr>
        <p:spPr>
          <a:xfrm>
            <a:off x="5840348" y="2138121"/>
            <a:ext cx="1259840" cy="258404"/>
          </a:xfrm>
          <a:prstGeom prst="rect">
            <a:avLst/>
          </a:prstGeom>
        </p:spPr>
        <p:txBody>
          <a:bodyPr vert="horz" wrap="square" lIns="0" tIns="12065" rIns="0" bIns="0" rtlCol="0">
            <a:spAutoFit/>
          </a:bodyPr>
          <a:lstStyle/>
          <a:p>
            <a:pPr marL="12700">
              <a:spcBef>
                <a:spcPts val="95"/>
              </a:spcBef>
            </a:pPr>
            <a:r>
              <a:rPr sz="1600" b="1" spc="-175" dirty="0">
                <a:solidFill>
                  <a:srgbClr val="344B5E"/>
                </a:solidFill>
                <a:latin typeface="Verdana"/>
                <a:cs typeface="Verdana"/>
              </a:rPr>
              <a:t>Temperat</a:t>
            </a:r>
            <a:r>
              <a:rPr sz="1600" b="1" spc="-180" dirty="0">
                <a:solidFill>
                  <a:srgbClr val="344B5E"/>
                </a:solidFill>
                <a:latin typeface="Verdana"/>
                <a:cs typeface="Verdana"/>
              </a:rPr>
              <a:t>ure</a:t>
            </a:r>
            <a:endParaRPr sz="1600">
              <a:latin typeface="Verdana"/>
              <a:cs typeface="Verdana"/>
            </a:endParaRPr>
          </a:p>
        </p:txBody>
      </p:sp>
      <p:sp>
        <p:nvSpPr>
          <p:cNvPr id="9" name="object 9"/>
          <p:cNvSpPr txBox="1"/>
          <p:nvPr/>
        </p:nvSpPr>
        <p:spPr>
          <a:xfrm>
            <a:off x="829490" y="2144775"/>
            <a:ext cx="2241549" cy="258404"/>
          </a:xfrm>
          <a:prstGeom prst="rect">
            <a:avLst/>
          </a:prstGeom>
        </p:spPr>
        <p:txBody>
          <a:bodyPr vert="horz" wrap="square" lIns="0" tIns="12065" rIns="0" bIns="0" rtlCol="0">
            <a:spAutoFit/>
          </a:bodyPr>
          <a:lstStyle/>
          <a:p>
            <a:pPr marL="12700">
              <a:spcBef>
                <a:spcPts val="95"/>
              </a:spcBef>
            </a:pPr>
            <a:r>
              <a:rPr sz="1600" b="1" dirty="0">
                <a:solidFill>
                  <a:srgbClr val="344B5E"/>
                </a:solidFill>
                <a:latin typeface="Verdana"/>
                <a:cs typeface="Verdana"/>
              </a:rPr>
              <a:t>Temperature &gt;50</a:t>
            </a:r>
            <a:r>
              <a:rPr sz="1600" dirty="0">
                <a:solidFill>
                  <a:srgbClr val="344B5E"/>
                </a:solidFill>
                <a:latin typeface="Arial"/>
                <a:cs typeface="Arial"/>
              </a:rPr>
              <a:t>º</a:t>
            </a:r>
            <a:r>
              <a:rPr sz="1600" b="1" dirty="0">
                <a:solidFill>
                  <a:srgbClr val="344B5E"/>
                </a:solidFill>
                <a:latin typeface="Verdana"/>
                <a:cs typeface="Verdana"/>
              </a:rPr>
              <a:t>F</a:t>
            </a:r>
            <a:endParaRPr sz="1600" dirty="0">
              <a:latin typeface="Verdana"/>
              <a:cs typeface="Verdana"/>
            </a:endParaRPr>
          </a:p>
        </p:txBody>
      </p:sp>
      <p:sp>
        <p:nvSpPr>
          <p:cNvPr id="10" name="object 10"/>
          <p:cNvSpPr/>
          <p:nvPr/>
        </p:nvSpPr>
        <p:spPr>
          <a:xfrm>
            <a:off x="2001647" y="2844419"/>
            <a:ext cx="508000" cy="534670"/>
          </a:xfrm>
          <a:custGeom>
            <a:avLst/>
            <a:gdLst/>
            <a:ahLst/>
            <a:cxnLst/>
            <a:rect l="l" t="t" r="r" b="b"/>
            <a:pathLst>
              <a:path w="508000" h="534669">
                <a:moveTo>
                  <a:pt x="415125" y="464432"/>
                </a:moveTo>
                <a:lnTo>
                  <a:pt x="387476" y="490600"/>
                </a:lnTo>
                <a:lnTo>
                  <a:pt x="507619" y="534288"/>
                </a:lnTo>
                <a:lnTo>
                  <a:pt x="490636" y="478281"/>
                </a:lnTo>
                <a:lnTo>
                  <a:pt x="428244" y="478281"/>
                </a:lnTo>
                <a:lnTo>
                  <a:pt x="415125" y="464432"/>
                </a:lnTo>
                <a:close/>
              </a:path>
              <a:path w="508000" h="534669">
                <a:moveTo>
                  <a:pt x="442851" y="438189"/>
                </a:moveTo>
                <a:lnTo>
                  <a:pt x="415125" y="464432"/>
                </a:lnTo>
                <a:lnTo>
                  <a:pt x="428244" y="478281"/>
                </a:lnTo>
                <a:lnTo>
                  <a:pt x="455929" y="451993"/>
                </a:lnTo>
                <a:lnTo>
                  <a:pt x="442851" y="438189"/>
                </a:lnTo>
                <a:close/>
              </a:path>
              <a:path w="508000" h="534669">
                <a:moveTo>
                  <a:pt x="470534" y="411988"/>
                </a:moveTo>
                <a:lnTo>
                  <a:pt x="442851" y="438189"/>
                </a:lnTo>
                <a:lnTo>
                  <a:pt x="455929" y="451993"/>
                </a:lnTo>
                <a:lnTo>
                  <a:pt x="428244" y="478281"/>
                </a:lnTo>
                <a:lnTo>
                  <a:pt x="490636" y="478281"/>
                </a:lnTo>
                <a:lnTo>
                  <a:pt x="470534" y="411988"/>
                </a:lnTo>
                <a:close/>
              </a:path>
              <a:path w="508000" h="534669">
                <a:moveTo>
                  <a:pt x="27685" y="0"/>
                </a:moveTo>
                <a:lnTo>
                  <a:pt x="0" y="26162"/>
                </a:lnTo>
                <a:lnTo>
                  <a:pt x="415125" y="464432"/>
                </a:lnTo>
                <a:lnTo>
                  <a:pt x="442851" y="438189"/>
                </a:lnTo>
                <a:lnTo>
                  <a:pt x="27685" y="0"/>
                </a:lnTo>
                <a:close/>
              </a:path>
            </a:pathLst>
          </a:custGeom>
          <a:solidFill>
            <a:srgbClr val="344B5E"/>
          </a:solidFill>
        </p:spPr>
        <p:txBody>
          <a:bodyPr wrap="square" lIns="0" tIns="0" rIns="0" bIns="0" rtlCol="0"/>
          <a:lstStyle/>
          <a:p>
            <a:endParaRPr/>
          </a:p>
        </p:txBody>
      </p:sp>
      <p:sp>
        <p:nvSpPr>
          <p:cNvPr id="11" name="object 11"/>
          <p:cNvSpPr/>
          <p:nvPr/>
        </p:nvSpPr>
        <p:spPr>
          <a:xfrm>
            <a:off x="1166623" y="3378708"/>
            <a:ext cx="390525" cy="390525"/>
          </a:xfrm>
          <a:custGeom>
            <a:avLst/>
            <a:gdLst/>
            <a:ahLst/>
            <a:cxnLst/>
            <a:rect l="l" t="t" r="r" b="b"/>
            <a:pathLst>
              <a:path w="390525" h="390525">
                <a:moveTo>
                  <a:pt x="195072" y="0"/>
                </a:moveTo>
                <a:lnTo>
                  <a:pt x="150344" y="5154"/>
                </a:lnTo>
                <a:lnTo>
                  <a:pt x="109284" y="19834"/>
                </a:lnTo>
                <a:lnTo>
                  <a:pt x="73064" y="42867"/>
                </a:lnTo>
                <a:lnTo>
                  <a:pt x="42855" y="73080"/>
                </a:lnTo>
                <a:lnTo>
                  <a:pt x="19827" y="109301"/>
                </a:lnTo>
                <a:lnTo>
                  <a:pt x="5152" y="150356"/>
                </a:lnTo>
                <a:lnTo>
                  <a:pt x="0" y="195072"/>
                </a:lnTo>
                <a:lnTo>
                  <a:pt x="5152" y="239787"/>
                </a:lnTo>
                <a:lnTo>
                  <a:pt x="19827" y="280842"/>
                </a:lnTo>
                <a:lnTo>
                  <a:pt x="42855" y="317063"/>
                </a:lnTo>
                <a:lnTo>
                  <a:pt x="73064" y="347276"/>
                </a:lnTo>
                <a:lnTo>
                  <a:pt x="109284" y="370309"/>
                </a:lnTo>
                <a:lnTo>
                  <a:pt x="150344"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C00000"/>
          </a:solidFill>
        </p:spPr>
        <p:txBody>
          <a:bodyPr wrap="square" lIns="0" tIns="0" rIns="0" bIns="0" rtlCol="0"/>
          <a:lstStyle/>
          <a:p>
            <a:endParaRPr/>
          </a:p>
        </p:txBody>
      </p:sp>
      <p:sp>
        <p:nvSpPr>
          <p:cNvPr id="12" name="object 12"/>
          <p:cNvSpPr/>
          <p:nvPr/>
        </p:nvSpPr>
        <p:spPr>
          <a:xfrm>
            <a:off x="1166623" y="3378708"/>
            <a:ext cx="390525" cy="390525"/>
          </a:xfrm>
          <a:custGeom>
            <a:avLst/>
            <a:gdLst/>
            <a:ahLst/>
            <a:cxnLst/>
            <a:rect l="l" t="t" r="r" b="b"/>
            <a:pathLst>
              <a:path w="390525" h="390525">
                <a:moveTo>
                  <a:pt x="0" y="195072"/>
                </a:moveTo>
                <a:lnTo>
                  <a:pt x="5152" y="150356"/>
                </a:lnTo>
                <a:lnTo>
                  <a:pt x="19827" y="109301"/>
                </a:lnTo>
                <a:lnTo>
                  <a:pt x="42855" y="73080"/>
                </a:lnTo>
                <a:lnTo>
                  <a:pt x="73064" y="42867"/>
                </a:lnTo>
                <a:lnTo>
                  <a:pt x="109284" y="19834"/>
                </a:lnTo>
                <a:lnTo>
                  <a:pt x="150344"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44" y="384989"/>
                </a:lnTo>
                <a:lnTo>
                  <a:pt x="109284" y="370309"/>
                </a:lnTo>
                <a:lnTo>
                  <a:pt x="73064" y="347276"/>
                </a:lnTo>
                <a:lnTo>
                  <a:pt x="42855" y="317063"/>
                </a:lnTo>
                <a:lnTo>
                  <a:pt x="19827" y="280842"/>
                </a:lnTo>
                <a:lnTo>
                  <a:pt x="5152" y="239787"/>
                </a:lnTo>
                <a:lnTo>
                  <a:pt x="0" y="195072"/>
                </a:lnTo>
                <a:close/>
              </a:path>
            </a:pathLst>
          </a:custGeom>
          <a:ln w="25908">
            <a:solidFill>
              <a:srgbClr val="344B5E"/>
            </a:solidFill>
          </a:ln>
        </p:spPr>
        <p:txBody>
          <a:bodyPr wrap="square" lIns="0" tIns="0" rIns="0" bIns="0" rtlCol="0"/>
          <a:lstStyle/>
          <a:p>
            <a:endParaRPr/>
          </a:p>
        </p:txBody>
      </p:sp>
      <p:sp>
        <p:nvSpPr>
          <p:cNvPr id="13" name="object 13"/>
          <p:cNvSpPr/>
          <p:nvPr/>
        </p:nvSpPr>
        <p:spPr>
          <a:xfrm>
            <a:off x="2481834" y="3378708"/>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344B5E"/>
          </a:solidFill>
        </p:spPr>
        <p:txBody>
          <a:bodyPr wrap="square" lIns="0" tIns="0" rIns="0" bIns="0" rtlCol="0"/>
          <a:lstStyle/>
          <a:p>
            <a:endParaRPr/>
          </a:p>
        </p:txBody>
      </p:sp>
      <p:sp>
        <p:nvSpPr>
          <p:cNvPr id="14" name="object 14"/>
          <p:cNvSpPr/>
          <p:nvPr/>
        </p:nvSpPr>
        <p:spPr>
          <a:xfrm>
            <a:off x="2481834" y="3378708"/>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15" name="object 15"/>
          <p:cNvSpPr/>
          <p:nvPr/>
        </p:nvSpPr>
        <p:spPr>
          <a:xfrm>
            <a:off x="1504950" y="2844419"/>
            <a:ext cx="508000" cy="534670"/>
          </a:xfrm>
          <a:custGeom>
            <a:avLst/>
            <a:gdLst/>
            <a:ahLst/>
            <a:cxnLst/>
            <a:rect l="l" t="t" r="r" b="b"/>
            <a:pathLst>
              <a:path w="508000" h="534669">
                <a:moveTo>
                  <a:pt x="37084" y="411988"/>
                </a:moveTo>
                <a:lnTo>
                  <a:pt x="0" y="534288"/>
                </a:lnTo>
                <a:lnTo>
                  <a:pt x="120141" y="490600"/>
                </a:lnTo>
                <a:lnTo>
                  <a:pt x="107126" y="478281"/>
                </a:lnTo>
                <a:lnTo>
                  <a:pt x="79375" y="478281"/>
                </a:lnTo>
                <a:lnTo>
                  <a:pt x="51688" y="451993"/>
                </a:lnTo>
                <a:lnTo>
                  <a:pt x="64767" y="438189"/>
                </a:lnTo>
                <a:lnTo>
                  <a:pt x="37084" y="411988"/>
                </a:lnTo>
                <a:close/>
              </a:path>
              <a:path w="508000" h="534669">
                <a:moveTo>
                  <a:pt x="64767" y="438189"/>
                </a:moveTo>
                <a:lnTo>
                  <a:pt x="51688" y="451993"/>
                </a:lnTo>
                <a:lnTo>
                  <a:pt x="79375" y="478281"/>
                </a:lnTo>
                <a:lnTo>
                  <a:pt x="92493" y="464432"/>
                </a:lnTo>
                <a:lnTo>
                  <a:pt x="64767" y="438189"/>
                </a:lnTo>
                <a:close/>
              </a:path>
              <a:path w="508000" h="534669">
                <a:moveTo>
                  <a:pt x="92493" y="464432"/>
                </a:moveTo>
                <a:lnTo>
                  <a:pt x="79375" y="478281"/>
                </a:lnTo>
                <a:lnTo>
                  <a:pt x="107126" y="478281"/>
                </a:lnTo>
                <a:lnTo>
                  <a:pt x="92493" y="464432"/>
                </a:lnTo>
                <a:close/>
              </a:path>
              <a:path w="508000" h="534669">
                <a:moveTo>
                  <a:pt x="479932" y="0"/>
                </a:moveTo>
                <a:lnTo>
                  <a:pt x="64767" y="438189"/>
                </a:lnTo>
                <a:lnTo>
                  <a:pt x="92493" y="464432"/>
                </a:lnTo>
                <a:lnTo>
                  <a:pt x="507619" y="26162"/>
                </a:lnTo>
                <a:lnTo>
                  <a:pt x="479932" y="0"/>
                </a:lnTo>
                <a:close/>
              </a:path>
            </a:pathLst>
          </a:custGeom>
          <a:solidFill>
            <a:srgbClr val="344B5E"/>
          </a:solidFill>
        </p:spPr>
        <p:txBody>
          <a:bodyPr wrap="square" lIns="0" tIns="0" rIns="0" bIns="0" rtlCol="0"/>
          <a:lstStyle/>
          <a:p>
            <a:endParaRPr/>
          </a:p>
        </p:txBody>
      </p:sp>
      <p:sp>
        <p:nvSpPr>
          <p:cNvPr id="16" name="object 16"/>
          <p:cNvSpPr/>
          <p:nvPr/>
        </p:nvSpPr>
        <p:spPr>
          <a:xfrm>
            <a:off x="1820418" y="2650236"/>
            <a:ext cx="390525" cy="390525"/>
          </a:xfrm>
          <a:custGeom>
            <a:avLst/>
            <a:gdLst/>
            <a:ahLst/>
            <a:cxnLst/>
            <a:rect l="l" t="t" r="r" b="b"/>
            <a:pathLst>
              <a:path w="390525" h="390525">
                <a:moveTo>
                  <a:pt x="195071" y="0"/>
                </a:moveTo>
                <a:lnTo>
                  <a:pt x="150356" y="5154"/>
                </a:lnTo>
                <a:lnTo>
                  <a:pt x="109301" y="19834"/>
                </a:lnTo>
                <a:lnTo>
                  <a:pt x="73080" y="42867"/>
                </a:lnTo>
                <a:lnTo>
                  <a:pt x="42867" y="73080"/>
                </a:lnTo>
                <a:lnTo>
                  <a:pt x="19834" y="109301"/>
                </a:lnTo>
                <a:lnTo>
                  <a:pt x="5154" y="150356"/>
                </a:lnTo>
                <a:lnTo>
                  <a:pt x="0" y="195071"/>
                </a:lnTo>
                <a:lnTo>
                  <a:pt x="5154" y="239787"/>
                </a:lnTo>
                <a:lnTo>
                  <a:pt x="19834" y="280842"/>
                </a:lnTo>
                <a:lnTo>
                  <a:pt x="42867" y="317063"/>
                </a:lnTo>
                <a:lnTo>
                  <a:pt x="73080" y="347276"/>
                </a:lnTo>
                <a:lnTo>
                  <a:pt x="109301" y="370309"/>
                </a:lnTo>
                <a:lnTo>
                  <a:pt x="150356" y="384989"/>
                </a:lnTo>
                <a:lnTo>
                  <a:pt x="195071" y="390144"/>
                </a:lnTo>
                <a:lnTo>
                  <a:pt x="239787" y="384989"/>
                </a:lnTo>
                <a:lnTo>
                  <a:pt x="280842" y="370309"/>
                </a:lnTo>
                <a:lnTo>
                  <a:pt x="317063" y="347276"/>
                </a:lnTo>
                <a:lnTo>
                  <a:pt x="347276" y="317063"/>
                </a:lnTo>
                <a:lnTo>
                  <a:pt x="370309" y="280842"/>
                </a:lnTo>
                <a:lnTo>
                  <a:pt x="384989" y="239787"/>
                </a:lnTo>
                <a:lnTo>
                  <a:pt x="390144" y="195071"/>
                </a:lnTo>
                <a:lnTo>
                  <a:pt x="384989" y="150356"/>
                </a:lnTo>
                <a:lnTo>
                  <a:pt x="370309" y="109301"/>
                </a:lnTo>
                <a:lnTo>
                  <a:pt x="347276" y="73080"/>
                </a:lnTo>
                <a:lnTo>
                  <a:pt x="317063" y="42867"/>
                </a:lnTo>
                <a:lnTo>
                  <a:pt x="280842" y="19834"/>
                </a:lnTo>
                <a:lnTo>
                  <a:pt x="239787" y="5154"/>
                </a:lnTo>
                <a:lnTo>
                  <a:pt x="195071" y="0"/>
                </a:lnTo>
                <a:close/>
              </a:path>
            </a:pathLst>
          </a:custGeom>
          <a:solidFill>
            <a:srgbClr val="8B8B8B"/>
          </a:solidFill>
        </p:spPr>
        <p:txBody>
          <a:bodyPr wrap="square" lIns="0" tIns="0" rIns="0" bIns="0" rtlCol="0"/>
          <a:lstStyle/>
          <a:p>
            <a:endParaRPr/>
          </a:p>
        </p:txBody>
      </p:sp>
      <p:sp>
        <p:nvSpPr>
          <p:cNvPr id="17" name="object 17"/>
          <p:cNvSpPr/>
          <p:nvPr/>
        </p:nvSpPr>
        <p:spPr>
          <a:xfrm>
            <a:off x="1820418" y="2650236"/>
            <a:ext cx="390525" cy="390525"/>
          </a:xfrm>
          <a:custGeom>
            <a:avLst/>
            <a:gdLst/>
            <a:ahLst/>
            <a:cxnLst/>
            <a:rect l="l" t="t" r="r" b="b"/>
            <a:pathLst>
              <a:path w="390525" h="390525">
                <a:moveTo>
                  <a:pt x="0" y="195071"/>
                </a:moveTo>
                <a:lnTo>
                  <a:pt x="5154" y="150356"/>
                </a:lnTo>
                <a:lnTo>
                  <a:pt x="19834" y="109301"/>
                </a:lnTo>
                <a:lnTo>
                  <a:pt x="42867" y="73080"/>
                </a:lnTo>
                <a:lnTo>
                  <a:pt x="73080" y="42867"/>
                </a:lnTo>
                <a:lnTo>
                  <a:pt x="109301" y="19834"/>
                </a:lnTo>
                <a:lnTo>
                  <a:pt x="150356" y="5154"/>
                </a:lnTo>
                <a:lnTo>
                  <a:pt x="195071" y="0"/>
                </a:lnTo>
                <a:lnTo>
                  <a:pt x="239787" y="5154"/>
                </a:lnTo>
                <a:lnTo>
                  <a:pt x="280842" y="19834"/>
                </a:lnTo>
                <a:lnTo>
                  <a:pt x="317063" y="42867"/>
                </a:lnTo>
                <a:lnTo>
                  <a:pt x="347276" y="73080"/>
                </a:lnTo>
                <a:lnTo>
                  <a:pt x="370309" y="109301"/>
                </a:lnTo>
                <a:lnTo>
                  <a:pt x="384989" y="150356"/>
                </a:lnTo>
                <a:lnTo>
                  <a:pt x="390144" y="195071"/>
                </a:lnTo>
                <a:lnTo>
                  <a:pt x="384989" y="239787"/>
                </a:lnTo>
                <a:lnTo>
                  <a:pt x="370309" y="280842"/>
                </a:lnTo>
                <a:lnTo>
                  <a:pt x="347276" y="317063"/>
                </a:lnTo>
                <a:lnTo>
                  <a:pt x="317063" y="347276"/>
                </a:lnTo>
                <a:lnTo>
                  <a:pt x="280842" y="370309"/>
                </a:lnTo>
                <a:lnTo>
                  <a:pt x="239787" y="384989"/>
                </a:lnTo>
                <a:lnTo>
                  <a:pt x="195071" y="390144"/>
                </a:lnTo>
                <a:lnTo>
                  <a:pt x="150356" y="384989"/>
                </a:lnTo>
                <a:lnTo>
                  <a:pt x="109301" y="370309"/>
                </a:lnTo>
                <a:lnTo>
                  <a:pt x="73080" y="347276"/>
                </a:lnTo>
                <a:lnTo>
                  <a:pt x="42867" y="317063"/>
                </a:lnTo>
                <a:lnTo>
                  <a:pt x="19834" y="280842"/>
                </a:lnTo>
                <a:lnTo>
                  <a:pt x="5154" y="239787"/>
                </a:lnTo>
                <a:lnTo>
                  <a:pt x="0" y="195071"/>
                </a:lnTo>
                <a:close/>
              </a:path>
            </a:pathLst>
          </a:custGeom>
          <a:ln w="25908">
            <a:solidFill>
              <a:srgbClr val="344B5E"/>
            </a:solidFill>
          </a:ln>
        </p:spPr>
        <p:txBody>
          <a:bodyPr wrap="square" lIns="0" tIns="0" rIns="0" bIns="0" rtlCol="0"/>
          <a:lstStyle/>
          <a:p>
            <a:endParaRPr/>
          </a:p>
        </p:txBody>
      </p:sp>
      <p:sp>
        <p:nvSpPr>
          <p:cNvPr id="18" name="object 18"/>
          <p:cNvSpPr/>
          <p:nvPr/>
        </p:nvSpPr>
        <p:spPr>
          <a:xfrm>
            <a:off x="2653919" y="3574414"/>
            <a:ext cx="508000" cy="534670"/>
          </a:xfrm>
          <a:custGeom>
            <a:avLst/>
            <a:gdLst/>
            <a:ahLst/>
            <a:cxnLst/>
            <a:rect l="l" t="t" r="r" b="b"/>
            <a:pathLst>
              <a:path w="508000" h="534670">
                <a:moveTo>
                  <a:pt x="415125" y="464432"/>
                </a:moveTo>
                <a:lnTo>
                  <a:pt x="387476" y="490601"/>
                </a:lnTo>
                <a:lnTo>
                  <a:pt x="507619" y="534289"/>
                </a:lnTo>
                <a:lnTo>
                  <a:pt x="490636" y="478282"/>
                </a:lnTo>
                <a:lnTo>
                  <a:pt x="428244" y="478282"/>
                </a:lnTo>
                <a:lnTo>
                  <a:pt x="415125" y="464432"/>
                </a:lnTo>
                <a:close/>
              </a:path>
              <a:path w="508000" h="534670">
                <a:moveTo>
                  <a:pt x="442851" y="438189"/>
                </a:moveTo>
                <a:lnTo>
                  <a:pt x="415125" y="464432"/>
                </a:lnTo>
                <a:lnTo>
                  <a:pt x="428244" y="478282"/>
                </a:lnTo>
                <a:lnTo>
                  <a:pt x="455930" y="451993"/>
                </a:lnTo>
                <a:lnTo>
                  <a:pt x="442851" y="438189"/>
                </a:lnTo>
                <a:close/>
              </a:path>
              <a:path w="508000" h="534670">
                <a:moveTo>
                  <a:pt x="470535" y="411988"/>
                </a:moveTo>
                <a:lnTo>
                  <a:pt x="442851" y="438189"/>
                </a:lnTo>
                <a:lnTo>
                  <a:pt x="455930" y="451993"/>
                </a:lnTo>
                <a:lnTo>
                  <a:pt x="428244" y="478282"/>
                </a:lnTo>
                <a:lnTo>
                  <a:pt x="490636" y="478282"/>
                </a:lnTo>
                <a:lnTo>
                  <a:pt x="470535" y="411988"/>
                </a:lnTo>
                <a:close/>
              </a:path>
              <a:path w="508000" h="534670">
                <a:moveTo>
                  <a:pt x="27686" y="0"/>
                </a:moveTo>
                <a:lnTo>
                  <a:pt x="0" y="26162"/>
                </a:lnTo>
                <a:lnTo>
                  <a:pt x="415125" y="464432"/>
                </a:lnTo>
                <a:lnTo>
                  <a:pt x="442851" y="438189"/>
                </a:lnTo>
                <a:lnTo>
                  <a:pt x="27686" y="0"/>
                </a:lnTo>
                <a:close/>
              </a:path>
            </a:pathLst>
          </a:custGeom>
          <a:solidFill>
            <a:srgbClr val="344B5E"/>
          </a:solidFill>
        </p:spPr>
        <p:txBody>
          <a:bodyPr wrap="square" lIns="0" tIns="0" rIns="0" bIns="0" rtlCol="0"/>
          <a:lstStyle/>
          <a:p>
            <a:endParaRPr/>
          </a:p>
        </p:txBody>
      </p:sp>
      <p:sp>
        <p:nvSpPr>
          <p:cNvPr id="19" name="object 19"/>
          <p:cNvSpPr/>
          <p:nvPr/>
        </p:nvSpPr>
        <p:spPr>
          <a:xfrm>
            <a:off x="1818895" y="4108704"/>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C00000"/>
          </a:solidFill>
        </p:spPr>
        <p:txBody>
          <a:bodyPr wrap="square" lIns="0" tIns="0" rIns="0" bIns="0" rtlCol="0"/>
          <a:lstStyle/>
          <a:p>
            <a:endParaRPr/>
          </a:p>
        </p:txBody>
      </p:sp>
      <p:sp>
        <p:nvSpPr>
          <p:cNvPr id="20" name="object 20"/>
          <p:cNvSpPr/>
          <p:nvPr/>
        </p:nvSpPr>
        <p:spPr>
          <a:xfrm>
            <a:off x="1818895" y="4108704"/>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21" name="object 21"/>
          <p:cNvSpPr/>
          <p:nvPr/>
        </p:nvSpPr>
        <p:spPr>
          <a:xfrm>
            <a:off x="3134106" y="4108704"/>
            <a:ext cx="390525" cy="390525"/>
          </a:xfrm>
          <a:custGeom>
            <a:avLst/>
            <a:gdLst/>
            <a:ahLst/>
            <a:cxnLst/>
            <a:rect l="l" t="t" r="r" b="b"/>
            <a:pathLst>
              <a:path w="390525" h="390525">
                <a:moveTo>
                  <a:pt x="195071"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1"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1" y="0"/>
                </a:lnTo>
                <a:close/>
              </a:path>
            </a:pathLst>
          </a:custGeom>
          <a:solidFill>
            <a:srgbClr val="344B5E"/>
          </a:solidFill>
        </p:spPr>
        <p:txBody>
          <a:bodyPr wrap="square" lIns="0" tIns="0" rIns="0" bIns="0" rtlCol="0"/>
          <a:lstStyle/>
          <a:p>
            <a:endParaRPr/>
          </a:p>
        </p:txBody>
      </p:sp>
      <p:sp>
        <p:nvSpPr>
          <p:cNvPr id="22" name="object 22"/>
          <p:cNvSpPr/>
          <p:nvPr/>
        </p:nvSpPr>
        <p:spPr>
          <a:xfrm>
            <a:off x="3134106" y="4108704"/>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1"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1"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23" name="object 23"/>
          <p:cNvSpPr/>
          <p:nvPr/>
        </p:nvSpPr>
        <p:spPr>
          <a:xfrm>
            <a:off x="2157222" y="3574414"/>
            <a:ext cx="508000" cy="534670"/>
          </a:xfrm>
          <a:custGeom>
            <a:avLst/>
            <a:gdLst/>
            <a:ahLst/>
            <a:cxnLst/>
            <a:rect l="l" t="t" r="r" b="b"/>
            <a:pathLst>
              <a:path w="508000" h="534670">
                <a:moveTo>
                  <a:pt x="37083" y="411988"/>
                </a:moveTo>
                <a:lnTo>
                  <a:pt x="0" y="534289"/>
                </a:lnTo>
                <a:lnTo>
                  <a:pt x="120141" y="490601"/>
                </a:lnTo>
                <a:lnTo>
                  <a:pt x="107126" y="478282"/>
                </a:lnTo>
                <a:lnTo>
                  <a:pt x="79375" y="478282"/>
                </a:lnTo>
                <a:lnTo>
                  <a:pt x="51688" y="451993"/>
                </a:lnTo>
                <a:lnTo>
                  <a:pt x="64767" y="438189"/>
                </a:lnTo>
                <a:lnTo>
                  <a:pt x="37083" y="411988"/>
                </a:lnTo>
                <a:close/>
              </a:path>
              <a:path w="508000" h="534670">
                <a:moveTo>
                  <a:pt x="64767" y="438189"/>
                </a:moveTo>
                <a:lnTo>
                  <a:pt x="51688" y="451993"/>
                </a:lnTo>
                <a:lnTo>
                  <a:pt x="79375" y="478282"/>
                </a:lnTo>
                <a:lnTo>
                  <a:pt x="92493" y="464432"/>
                </a:lnTo>
                <a:lnTo>
                  <a:pt x="64767" y="438189"/>
                </a:lnTo>
                <a:close/>
              </a:path>
              <a:path w="508000" h="534670">
                <a:moveTo>
                  <a:pt x="92493" y="464432"/>
                </a:moveTo>
                <a:lnTo>
                  <a:pt x="79375" y="478282"/>
                </a:lnTo>
                <a:lnTo>
                  <a:pt x="107126" y="478282"/>
                </a:lnTo>
                <a:lnTo>
                  <a:pt x="92493" y="464432"/>
                </a:lnTo>
                <a:close/>
              </a:path>
              <a:path w="508000" h="534670">
                <a:moveTo>
                  <a:pt x="479932" y="0"/>
                </a:moveTo>
                <a:lnTo>
                  <a:pt x="64767" y="438189"/>
                </a:lnTo>
                <a:lnTo>
                  <a:pt x="92493" y="464432"/>
                </a:lnTo>
                <a:lnTo>
                  <a:pt x="507619" y="26162"/>
                </a:lnTo>
                <a:lnTo>
                  <a:pt x="479932" y="0"/>
                </a:lnTo>
                <a:close/>
              </a:path>
            </a:pathLst>
          </a:custGeom>
          <a:solidFill>
            <a:srgbClr val="344B5E"/>
          </a:solidFill>
        </p:spPr>
        <p:txBody>
          <a:bodyPr wrap="square" lIns="0" tIns="0" rIns="0" bIns="0" rtlCol="0"/>
          <a:lstStyle/>
          <a:p>
            <a:endParaRPr/>
          </a:p>
        </p:txBody>
      </p:sp>
      <p:sp>
        <p:nvSpPr>
          <p:cNvPr id="24" name="object 24"/>
          <p:cNvSpPr/>
          <p:nvPr/>
        </p:nvSpPr>
        <p:spPr>
          <a:xfrm>
            <a:off x="2472690" y="3378708"/>
            <a:ext cx="390525" cy="390525"/>
          </a:xfrm>
          <a:custGeom>
            <a:avLst/>
            <a:gdLst/>
            <a:ahLst/>
            <a:cxnLst/>
            <a:rect l="l" t="t" r="r" b="b"/>
            <a:pathLst>
              <a:path w="390525" h="390525">
                <a:moveTo>
                  <a:pt x="195072" y="0"/>
                </a:moveTo>
                <a:lnTo>
                  <a:pt x="150356" y="5154"/>
                </a:lnTo>
                <a:lnTo>
                  <a:pt x="109301" y="19834"/>
                </a:lnTo>
                <a:lnTo>
                  <a:pt x="73080" y="42867"/>
                </a:lnTo>
                <a:lnTo>
                  <a:pt x="42867" y="73080"/>
                </a:lnTo>
                <a:lnTo>
                  <a:pt x="19834" y="109301"/>
                </a:lnTo>
                <a:lnTo>
                  <a:pt x="5154" y="150356"/>
                </a:lnTo>
                <a:lnTo>
                  <a:pt x="0" y="195072"/>
                </a:lnTo>
                <a:lnTo>
                  <a:pt x="5154" y="239787"/>
                </a:lnTo>
                <a:lnTo>
                  <a:pt x="19834" y="280842"/>
                </a:lnTo>
                <a:lnTo>
                  <a:pt x="42867" y="317063"/>
                </a:lnTo>
                <a:lnTo>
                  <a:pt x="73080" y="347276"/>
                </a:lnTo>
                <a:lnTo>
                  <a:pt x="109301" y="370309"/>
                </a:lnTo>
                <a:lnTo>
                  <a:pt x="150356" y="384989"/>
                </a:lnTo>
                <a:lnTo>
                  <a:pt x="195072" y="390144"/>
                </a:lnTo>
                <a:lnTo>
                  <a:pt x="239787" y="384989"/>
                </a:lnTo>
                <a:lnTo>
                  <a:pt x="280842" y="370309"/>
                </a:lnTo>
                <a:lnTo>
                  <a:pt x="317063" y="347276"/>
                </a:lnTo>
                <a:lnTo>
                  <a:pt x="347276" y="317063"/>
                </a:lnTo>
                <a:lnTo>
                  <a:pt x="370309" y="280842"/>
                </a:lnTo>
                <a:lnTo>
                  <a:pt x="384989" y="239787"/>
                </a:lnTo>
                <a:lnTo>
                  <a:pt x="390144" y="195072"/>
                </a:lnTo>
                <a:lnTo>
                  <a:pt x="384989" y="150356"/>
                </a:lnTo>
                <a:lnTo>
                  <a:pt x="370309" y="109301"/>
                </a:lnTo>
                <a:lnTo>
                  <a:pt x="347276" y="73080"/>
                </a:lnTo>
                <a:lnTo>
                  <a:pt x="317063" y="42867"/>
                </a:lnTo>
                <a:lnTo>
                  <a:pt x="280842" y="19834"/>
                </a:lnTo>
                <a:lnTo>
                  <a:pt x="239787" y="5154"/>
                </a:lnTo>
                <a:lnTo>
                  <a:pt x="195072" y="0"/>
                </a:lnTo>
                <a:close/>
              </a:path>
            </a:pathLst>
          </a:custGeom>
          <a:solidFill>
            <a:srgbClr val="8B8B8B"/>
          </a:solidFill>
        </p:spPr>
        <p:txBody>
          <a:bodyPr wrap="square" lIns="0" tIns="0" rIns="0" bIns="0" rtlCol="0"/>
          <a:lstStyle/>
          <a:p>
            <a:endParaRPr/>
          </a:p>
        </p:txBody>
      </p:sp>
      <p:sp>
        <p:nvSpPr>
          <p:cNvPr id="25" name="object 25"/>
          <p:cNvSpPr/>
          <p:nvPr/>
        </p:nvSpPr>
        <p:spPr>
          <a:xfrm>
            <a:off x="2472690" y="3378708"/>
            <a:ext cx="390525" cy="390525"/>
          </a:xfrm>
          <a:custGeom>
            <a:avLst/>
            <a:gdLst/>
            <a:ahLst/>
            <a:cxnLst/>
            <a:rect l="l" t="t" r="r" b="b"/>
            <a:pathLst>
              <a:path w="390525" h="390525">
                <a:moveTo>
                  <a:pt x="0" y="195072"/>
                </a:moveTo>
                <a:lnTo>
                  <a:pt x="5154" y="150356"/>
                </a:lnTo>
                <a:lnTo>
                  <a:pt x="19834" y="109301"/>
                </a:lnTo>
                <a:lnTo>
                  <a:pt x="42867" y="73080"/>
                </a:lnTo>
                <a:lnTo>
                  <a:pt x="73080" y="42867"/>
                </a:lnTo>
                <a:lnTo>
                  <a:pt x="109301" y="19834"/>
                </a:lnTo>
                <a:lnTo>
                  <a:pt x="150356" y="5154"/>
                </a:lnTo>
                <a:lnTo>
                  <a:pt x="195072" y="0"/>
                </a:lnTo>
                <a:lnTo>
                  <a:pt x="239787" y="5154"/>
                </a:lnTo>
                <a:lnTo>
                  <a:pt x="280842" y="19834"/>
                </a:lnTo>
                <a:lnTo>
                  <a:pt x="317063" y="42867"/>
                </a:lnTo>
                <a:lnTo>
                  <a:pt x="347276" y="73080"/>
                </a:lnTo>
                <a:lnTo>
                  <a:pt x="370309" y="109301"/>
                </a:lnTo>
                <a:lnTo>
                  <a:pt x="384989" y="150356"/>
                </a:lnTo>
                <a:lnTo>
                  <a:pt x="390144" y="195072"/>
                </a:lnTo>
                <a:lnTo>
                  <a:pt x="384989" y="239787"/>
                </a:lnTo>
                <a:lnTo>
                  <a:pt x="370309" y="280842"/>
                </a:lnTo>
                <a:lnTo>
                  <a:pt x="347276" y="317063"/>
                </a:lnTo>
                <a:lnTo>
                  <a:pt x="317063" y="347276"/>
                </a:lnTo>
                <a:lnTo>
                  <a:pt x="280842" y="370309"/>
                </a:lnTo>
                <a:lnTo>
                  <a:pt x="239787" y="384989"/>
                </a:lnTo>
                <a:lnTo>
                  <a:pt x="195072" y="390144"/>
                </a:lnTo>
                <a:lnTo>
                  <a:pt x="150356" y="384989"/>
                </a:lnTo>
                <a:lnTo>
                  <a:pt x="109301" y="370309"/>
                </a:lnTo>
                <a:lnTo>
                  <a:pt x="73080" y="347276"/>
                </a:lnTo>
                <a:lnTo>
                  <a:pt x="42867" y="317063"/>
                </a:lnTo>
                <a:lnTo>
                  <a:pt x="19834" y="280842"/>
                </a:lnTo>
                <a:lnTo>
                  <a:pt x="5154" y="239787"/>
                </a:lnTo>
                <a:lnTo>
                  <a:pt x="0" y="195072"/>
                </a:lnTo>
                <a:close/>
              </a:path>
            </a:pathLst>
          </a:custGeom>
          <a:ln w="25908">
            <a:solidFill>
              <a:srgbClr val="344B5E"/>
            </a:solidFill>
          </a:ln>
        </p:spPr>
        <p:txBody>
          <a:bodyPr wrap="square" lIns="0" tIns="0" rIns="0" bIns="0" rtlCol="0"/>
          <a:lstStyle/>
          <a:p>
            <a:endParaRPr/>
          </a:p>
        </p:txBody>
      </p:sp>
      <p:sp>
        <p:nvSpPr>
          <p:cNvPr id="26" name="object 26"/>
          <p:cNvSpPr txBox="1"/>
          <p:nvPr/>
        </p:nvSpPr>
        <p:spPr>
          <a:xfrm>
            <a:off x="3146299" y="3164028"/>
            <a:ext cx="1087757" cy="504625"/>
          </a:xfrm>
          <a:prstGeom prst="rect">
            <a:avLst/>
          </a:prstGeom>
        </p:spPr>
        <p:txBody>
          <a:bodyPr vert="horz" wrap="square" lIns="0" tIns="12065" rIns="0" bIns="0" rtlCol="0">
            <a:spAutoFit/>
          </a:bodyPr>
          <a:lstStyle/>
          <a:p>
            <a:pPr algn="ctr">
              <a:spcBef>
                <a:spcPts val="95"/>
              </a:spcBef>
            </a:pPr>
            <a:r>
              <a:rPr sz="1600" b="1" dirty="0">
                <a:solidFill>
                  <a:srgbClr val="344B5E"/>
                </a:solidFill>
                <a:latin typeface="Verdana"/>
                <a:cs typeface="Verdana"/>
              </a:rPr>
              <a:t>Humidity</a:t>
            </a:r>
            <a:endParaRPr sz="1600" dirty="0">
              <a:latin typeface="Verdana"/>
              <a:cs typeface="Verdana"/>
            </a:endParaRPr>
          </a:p>
          <a:p>
            <a:pPr marL="1270" algn="ctr">
              <a:spcBef>
                <a:spcPts val="5"/>
              </a:spcBef>
            </a:pPr>
            <a:r>
              <a:rPr sz="1600" b="1" dirty="0">
                <a:solidFill>
                  <a:srgbClr val="344B5E"/>
                </a:solidFill>
                <a:latin typeface="Verdana"/>
                <a:cs typeface="Verdana"/>
              </a:rPr>
              <a:t>&lt; 30%</a:t>
            </a:r>
            <a:endParaRPr sz="1600" dirty="0">
              <a:latin typeface="Verdana"/>
              <a:cs typeface="Verdana"/>
            </a:endParaRPr>
          </a:p>
        </p:txBody>
      </p:sp>
      <p:sp>
        <p:nvSpPr>
          <p:cNvPr id="27" name="object 27"/>
          <p:cNvSpPr/>
          <p:nvPr/>
        </p:nvSpPr>
        <p:spPr>
          <a:xfrm>
            <a:off x="5851398" y="4066032"/>
            <a:ext cx="1938655" cy="0"/>
          </a:xfrm>
          <a:custGeom>
            <a:avLst/>
            <a:gdLst/>
            <a:ahLst/>
            <a:cxnLst/>
            <a:rect l="l" t="t" r="r" b="b"/>
            <a:pathLst>
              <a:path w="1938654">
                <a:moveTo>
                  <a:pt x="0" y="0"/>
                </a:moveTo>
                <a:lnTo>
                  <a:pt x="1938527" y="0"/>
                </a:lnTo>
              </a:path>
            </a:pathLst>
          </a:custGeom>
          <a:ln w="50292">
            <a:solidFill>
              <a:srgbClr val="344B5E"/>
            </a:solidFill>
          </a:ln>
        </p:spPr>
        <p:txBody>
          <a:bodyPr wrap="square" lIns="0" tIns="0" rIns="0" bIns="0" rtlCol="0"/>
          <a:lstStyle/>
          <a:p>
            <a:endParaRPr/>
          </a:p>
        </p:txBody>
      </p:sp>
      <p:sp>
        <p:nvSpPr>
          <p:cNvPr id="28" name="object 28"/>
          <p:cNvSpPr txBox="1"/>
          <p:nvPr/>
        </p:nvSpPr>
        <p:spPr>
          <a:xfrm>
            <a:off x="4909945" y="3040761"/>
            <a:ext cx="246221" cy="1132206"/>
          </a:xfrm>
          <a:prstGeom prst="rect">
            <a:avLst/>
          </a:prstGeom>
        </p:spPr>
        <p:txBody>
          <a:bodyPr vert="vert270" wrap="square" lIns="0" tIns="10795" rIns="0" bIns="0" rtlCol="0">
            <a:spAutoFit/>
          </a:bodyPr>
          <a:lstStyle/>
          <a:p>
            <a:pPr marL="12700">
              <a:spcBef>
                <a:spcPts val="85"/>
              </a:spcBef>
            </a:pPr>
            <a:r>
              <a:rPr sz="1600" b="1" dirty="0">
                <a:solidFill>
                  <a:srgbClr val="344B5E"/>
                </a:solidFill>
                <a:latin typeface="Verdana"/>
                <a:cs typeface="Verdana"/>
              </a:rPr>
              <a:t>Humi</a:t>
            </a:r>
            <a:r>
              <a:rPr sz="1600" b="1" spc="5" dirty="0">
                <a:solidFill>
                  <a:srgbClr val="344B5E"/>
                </a:solidFill>
                <a:latin typeface="Verdana"/>
                <a:cs typeface="Verdana"/>
              </a:rPr>
              <a:t>d</a:t>
            </a:r>
            <a:r>
              <a:rPr sz="1600" b="1" dirty="0">
                <a:solidFill>
                  <a:srgbClr val="344B5E"/>
                </a:solidFill>
                <a:latin typeface="Verdana"/>
                <a:cs typeface="Verdana"/>
              </a:rPr>
              <a:t>ity</a:t>
            </a:r>
            <a:endParaRPr sz="1600" dirty="0">
              <a:latin typeface="Verdana"/>
              <a:cs typeface="Verdana"/>
            </a:endParaRPr>
          </a:p>
        </p:txBody>
      </p:sp>
      <p:sp>
        <p:nvSpPr>
          <p:cNvPr id="32" name="标题 5">
            <a:extLst>
              <a:ext uri="{FF2B5EF4-FFF2-40B4-BE49-F238E27FC236}">
                <a16:creationId xmlns:a16="http://schemas.microsoft.com/office/drawing/2014/main" id="{68733072-8A7A-4F13-A53F-40409027D4C4}"/>
              </a:ext>
            </a:extLst>
          </p:cNvPr>
          <p:cNvSpPr>
            <a:spLocks noGrp="1"/>
          </p:cNvSpPr>
          <p:nvPr>
            <p:ph type="title"/>
          </p:nvPr>
        </p:nvSpPr>
        <p:spPr>
          <a:xfrm>
            <a:off x="107504" y="274638"/>
            <a:ext cx="8856984" cy="1143000"/>
          </a:xfrm>
        </p:spPr>
        <p:txBody>
          <a:bodyPr>
            <a:normAutofit fontScale="90000"/>
          </a:bodyPr>
          <a:lstStyle/>
          <a:p>
            <a:r>
              <a:rPr lang="zh-CN" altLang="en-US" dirty="0"/>
              <a:t>决策树桩：</a:t>
            </a:r>
            <a:r>
              <a:rPr lang="en-US" altLang="zh-CN" dirty="0"/>
              <a:t>Boosting</a:t>
            </a:r>
            <a:r>
              <a:rPr lang="zh-CN" altLang="en-US" dirty="0"/>
              <a:t>算法的基学习器</a:t>
            </a:r>
          </a:p>
        </p:txBody>
      </p:sp>
    </p:spTree>
    <p:extLst>
      <p:ext uri="{BB962C8B-B14F-4D97-AF65-F5344CB8AC3E}">
        <p14:creationId xmlns:p14="http://schemas.microsoft.com/office/powerpoint/2010/main" val="179031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8521" y="2062861"/>
            <a:ext cx="1089143" cy="935513"/>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创建初始的决策树桩</a:t>
            </a:r>
            <a:endParaRPr sz="2000" dirty="0">
              <a:latin typeface="Verdana"/>
              <a:cs typeface="Verdana"/>
            </a:endParaRPr>
          </a:p>
        </p:txBody>
      </p:sp>
      <p:sp>
        <p:nvSpPr>
          <p:cNvPr id="4" name="object 4"/>
          <p:cNvSpPr/>
          <p:nvPr/>
        </p:nvSpPr>
        <p:spPr>
          <a:xfrm>
            <a:off x="1760220" y="1899667"/>
            <a:ext cx="303530" cy="1464945"/>
          </a:xfrm>
          <a:custGeom>
            <a:avLst/>
            <a:gdLst/>
            <a:ahLst/>
            <a:cxnLst/>
            <a:rect l="l" t="t" r="r" b="b"/>
            <a:pathLst>
              <a:path w="303530" h="1464945">
                <a:moveTo>
                  <a:pt x="0" y="1464563"/>
                </a:moveTo>
                <a:lnTo>
                  <a:pt x="303276" y="1464563"/>
                </a:lnTo>
                <a:lnTo>
                  <a:pt x="303276"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5" name="object 5"/>
          <p:cNvSpPr/>
          <p:nvPr/>
        </p:nvSpPr>
        <p:spPr>
          <a:xfrm>
            <a:off x="2100020" y="1887602"/>
            <a:ext cx="1181151" cy="1477010"/>
          </a:xfrm>
          <a:custGeom>
            <a:avLst/>
            <a:gdLst/>
            <a:ahLst/>
            <a:cxnLst/>
            <a:rect l="l" t="t" r="r" b="b"/>
            <a:pathLst>
              <a:path w="1165860" h="1464945">
                <a:moveTo>
                  <a:pt x="0" y="1464563"/>
                </a:moveTo>
                <a:lnTo>
                  <a:pt x="1165860" y="1464563"/>
                </a:lnTo>
                <a:lnTo>
                  <a:pt x="1165860" y="0"/>
                </a:lnTo>
                <a:lnTo>
                  <a:pt x="0" y="0"/>
                </a:lnTo>
                <a:lnTo>
                  <a:pt x="0" y="1464563"/>
                </a:lnTo>
                <a:close/>
              </a:path>
            </a:pathLst>
          </a:custGeom>
          <a:solidFill>
            <a:srgbClr val="84ADAC">
              <a:alpha val="50195"/>
            </a:srgbClr>
          </a:solidFill>
        </p:spPr>
        <p:txBody>
          <a:bodyPr wrap="square" lIns="0" tIns="0" rIns="0" bIns="0" rtlCol="0"/>
          <a:lstStyle/>
          <a:p>
            <a:endParaRPr/>
          </a:p>
        </p:txBody>
      </p:sp>
      <p:sp>
        <p:nvSpPr>
          <p:cNvPr id="6" name="object 6"/>
          <p:cNvSpPr/>
          <p:nvPr/>
        </p:nvSpPr>
        <p:spPr>
          <a:xfrm>
            <a:off x="1754885" y="1894332"/>
            <a:ext cx="1522730" cy="1477010"/>
          </a:xfrm>
          <a:custGeom>
            <a:avLst/>
            <a:gdLst/>
            <a:ahLst/>
            <a:cxnLst/>
            <a:rect l="l" t="t" r="r" b="b"/>
            <a:pathLst>
              <a:path w="1522729" h="1477010">
                <a:moveTo>
                  <a:pt x="0" y="1476756"/>
                </a:moveTo>
                <a:lnTo>
                  <a:pt x="1522476" y="1476756"/>
                </a:lnTo>
                <a:lnTo>
                  <a:pt x="1522476" y="0"/>
                </a:lnTo>
                <a:lnTo>
                  <a:pt x="0" y="0"/>
                </a:lnTo>
                <a:lnTo>
                  <a:pt x="0" y="1476756"/>
                </a:lnTo>
                <a:close/>
              </a:path>
            </a:pathLst>
          </a:custGeom>
          <a:ln w="38100">
            <a:solidFill>
              <a:srgbClr val="344B5E"/>
            </a:solidFill>
          </a:ln>
        </p:spPr>
        <p:txBody>
          <a:bodyPr wrap="square" lIns="0" tIns="0" rIns="0" bIns="0" rtlCol="0"/>
          <a:lstStyle/>
          <a:p>
            <a:endParaRPr/>
          </a:p>
        </p:txBody>
      </p:sp>
      <p:sp>
        <p:nvSpPr>
          <p:cNvPr id="7" name="object 7"/>
          <p:cNvSpPr/>
          <p:nvPr/>
        </p:nvSpPr>
        <p:spPr>
          <a:xfrm>
            <a:off x="2074967" y="1812037"/>
            <a:ext cx="1905" cy="1641475"/>
          </a:xfrm>
          <a:custGeom>
            <a:avLst/>
            <a:gdLst/>
            <a:ahLst/>
            <a:cxnLst/>
            <a:rect l="l" t="t" r="r" b="b"/>
            <a:pathLst>
              <a:path w="1905" h="1641475">
                <a:moveTo>
                  <a:pt x="0" y="1641347"/>
                </a:moveTo>
                <a:lnTo>
                  <a:pt x="1524" y="0"/>
                </a:lnTo>
              </a:path>
            </a:pathLst>
          </a:custGeom>
          <a:ln w="50292">
            <a:solidFill>
              <a:srgbClr val="344B5E"/>
            </a:solidFill>
          </a:ln>
        </p:spPr>
        <p:txBody>
          <a:bodyPr wrap="square" lIns="0" tIns="0" rIns="0" bIns="0" rtlCol="0"/>
          <a:lstStyle/>
          <a:p>
            <a:endParaRPr/>
          </a:p>
        </p:txBody>
      </p:sp>
      <p:sp>
        <p:nvSpPr>
          <p:cNvPr id="10" name="标题 9">
            <a:extLst>
              <a:ext uri="{FF2B5EF4-FFF2-40B4-BE49-F238E27FC236}">
                <a16:creationId xmlns:a16="http://schemas.microsoft.com/office/drawing/2014/main" id="{EC9E5113-DC54-4710-97FA-45886DAA57F9}"/>
              </a:ext>
            </a:extLst>
          </p:cNvPr>
          <p:cNvSpPr>
            <a:spLocks noGrp="1"/>
          </p:cNvSpPr>
          <p:nvPr>
            <p:ph type="title"/>
          </p:nvPr>
        </p:nvSpPr>
        <p:spPr/>
        <p:txBody>
          <a:bodyPr/>
          <a:lstStyle/>
          <a:p>
            <a:r>
              <a:rPr lang="en-US" altLang="zh-CN" dirty="0"/>
              <a:t>Boosting</a:t>
            </a:r>
            <a:r>
              <a:rPr lang="zh-CN" altLang="en-US" dirty="0"/>
              <a:t>概述</a:t>
            </a:r>
          </a:p>
        </p:txBody>
      </p:sp>
    </p:spTree>
    <p:extLst>
      <p:ext uri="{BB962C8B-B14F-4D97-AF65-F5344CB8AC3E}">
        <p14:creationId xmlns:p14="http://schemas.microsoft.com/office/powerpoint/2010/main" val="1824941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3529" y="2062861"/>
            <a:ext cx="1368151"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拟合数据并计算残差</a:t>
            </a:r>
            <a:endParaRPr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p:txBody>
          <a:bodyPr/>
          <a:lstStyle/>
          <a:p>
            <a:r>
              <a:rPr lang="en-US" altLang="zh-CN" dirty="0"/>
              <a:t>Boosting</a:t>
            </a:r>
            <a:r>
              <a:rPr lang="zh-CN" altLang="en-US" dirty="0"/>
              <a:t>概述</a:t>
            </a:r>
          </a:p>
        </p:txBody>
      </p:sp>
    </p:spTree>
    <p:extLst>
      <p:ext uri="{BB962C8B-B14F-4D97-AF65-F5344CB8AC3E}">
        <p14:creationId xmlns:p14="http://schemas.microsoft.com/office/powerpoint/2010/main" val="1176151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2062861"/>
            <a:ext cx="1152127"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调整样例点的权重</a:t>
            </a:r>
            <a:endParaRPr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Tree>
    <p:extLst>
      <p:ext uri="{BB962C8B-B14F-4D97-AF65-F5344CB8AC3E}">
        <p14:creationId xmlns:p14="http://schemas.microsoft.com/office/powerpoint/2010/main" val="808672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2062861"/>
            <a:ext cx="1180403" cy="1243289"/>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发现新的决策树桩来拟合加权残差</a:t>
            </a:r>
            <a:endParaRPr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9" name="object 14">
            <a:extLst>
              <a:ext uri="{FF2B5EF4-FFF2-40B4-BE49-F238E27FC236}">
                <a16:creationId xmlns:a16="http://schemas.microsoft.com/office/drawing/2014/main" id="{FC5AF151-D050-4B9A-957C-9E2A2A4F87F8}"/>
              </a:ext>
            </a:extLst>
          </p:cNvPr>
          <p:cNvSpPr/>
          <p:nvPr/>
        </p:nvSpPr>
        <p:spPr>
          <a:xfrm>
            <a:off x="5274042" y="1899667"/>
            <a:ext cx="300355" cy="1464945"/>
          </a:xfrm>
          <a:custGeom>
            <a:avLst/>
            <a:gdLst/>
            <a:ahLst/>
            <a:cxnLst/>
            <a:rect l="l" t="t" r="r" b="b"/>
            <a:pathLst>
              <a:path w="300354" h="1464945">
                <a:moveTo>
                  <a:pt x="0" y="1464563"/>
                </a:moveTo>
                <a:lnTo>
                  <a:pt x="300227" y="1464563"/>
                </a:lnTo>
                <a:lnTo>
                  <a:pt x="300227" y="0"/>
                </a:lnTo>
                <a:lnTo>
                  <a:pt x="0" y="0"/>
                </a:lnTo>
                <a:lnTo>
                  <a:pt x="0" y="1464563"/>
                </a:lnTo>
                <a:close/>
              </a:path>
            </a:pathLst>
          </a:custGeom>
          <a:solidFill>
            <a:srgbClr val="84ADAF">
              <a:alpha val="50195"/>
            </a:srgbClr>
          </a:solidFill>
        </p:spPr>
        <p:txBody>
          <a:bodyPr wrap="square" lIns="0" tIns="0" rIns="0" bIns="0" rtlCol="0"/>
          <a:lstStyle/>
          <a:p>
            <a:endParaRPr/>
          </a:p>
        </p:txBody>
      </p:sp>
      <p:sp>
        <p:nvSpPr>
          <p:cNvPr id="10" name="object 15">
            <a:extLst>
              <a:ext uri="{FF2B5EF4-FFF2-40B4-BE49-F238E27FC236}">
                <a16:creationId xmlns:a16="http://schemas.microsoft.com/office/drawing/2014/main" id="{B2D5CDDE-F72D-453F-AC30-52B043C42192}"/>
              </a:ext>
            </a:extLst>
          </p:cNvPr>
          <p:cNvSpPr/>
          <p:nvPr/>
        </p:nvSpPr>
        <p:spPr>
          <a:xfrm>
            <a:off x="4051793" y="1899667"/>
            <a:ext cx="1170940" cy="1464945"/>
          </a:xfrm>
          <a:custGeom>
            <a:avLst/>
            <a:gdLst/>
            <a:ahLst/>
            <a:cxnLst/>
            <a:rect l="l" t="t" r="r" b="b"/>
            <a:pathLst>
              <a:path w="1170939" h="1464945">
                <a:moveTo>
                  <a:pt x="0" y="1464563"/>
                </a:moveTo>
                <a:lnTo>
                  <a:pt x="1170431" y="1464563"/>
                </a:lnTo>
                <a:lnTo>
                  <a:pt x="1170431"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11" name="object 16">
            <a:extLst>
              <a:ext uri="{FF2B5EF4-FFF2-40B4-BE49-F238E27FC236}">
                <a16:creationId xmlns:a16="http://schemas.microsoft.com/office/drawing/2014/main" id="{DC663136-E3A8-410F-B92D-09C9718C06DF}"/>
              </a:ext>
            </a:extLst>
          </p:cNvPr>
          <p:cNvSpPr/>
          <p:nvPr/>
        </p:nvSpPr>
        <p:spPr>
          <a:xfrm>
            <a:off x="4058652" y="1894332"/>
            <a:ext cx="1521460" cy="1477010"/>
          </a:xfrm>
          <a:custGeom>
            <a:avLst/>
            <a:gdLst/>
            <a:ahLst/>
            <a:cxnLst/>
            <a:rect l="l" t="t" r="r" b="b"/>
            <a:pathLst>
              <a:path w="1521460" h="1477010">
                <a:moveTo>
                  <a:pt x="0" y="1476756"/>
                </a:moveTo>
                <a:lnTo>
                  <a:pt x="1520952" y="1476756"/>
                </a:lnTo>
                <a:lnTo>
                  <a:pt x="1520952" y="0"/>
                </a:lnTo>
                <a:lnTo>
                  <a:pt x="0" y="0"/>
                </a:lnTo>
                <a:lnTo>
                  <a:pt x="0" y="1476756"/>
                </a:lnTo>
                <a:close/>
              </a:path>
            </a:pathLst>
          </a:custGeom>
          <a:ln w="38100">
            <a:solidFill>
              <a:srgbClr val="344B5E"/>
            </a:solidFill>
          </a:ln>
        </p:spPr>
        <p:txBody>
          <a:bodyPr wrap="square" lIns="0" tIns="0" rIns="0" bIns="0" rtlCol="0"/>
          <a:lstStyle/>
          <a:p>
            <a:endParaRPr/>
          </a:p>
        </p:txBody>
      </p:sp>
      <p:sp>
        <p:nvSpPr>
          <p:cNvPr id="12" name="object 17">
            <a:extLst>
              <a:ext uri="{FF2B5EF4-FFF2-40B4-BE49-F238E27FC236}">
                <a16:creationId xmlns:a16="http://schemas.microsoft.com/office/drawing/2014/main" id="{9C33B357-0AD8-495A-9BC8-5905D4A39134}"/>
              </a:ext>
            </a:extLst>
          </p:cNvPr>
          <p:cNvSpPr/>
          <p:nvPr/>
        </p:nvSpPr>
        <p:spPr>
          <a:xfrm>
            <a:off x="5247373" y="1812037"/>
            <a:ext cx="1905" cy="1641475"/>
          </a:xfrm>
          <a:custGeom>
            <a:avLst/>
            <a:gdLst/>
            <a:ahLst/>
            <a:cxnLst/>
            <a:rect l="l" t="t" r="r" b="b"/>
            <a:pathLst>
              <a:path w="1904" h="1641475">
                <a:moveTo>
                  <a:pt x="1524" y="1641347"/>
                </a:moveTo>
                <a:lnTo>
                  <a:pt x="0" y="0"/>
                </a:lnTo>
              </a:path>
            </a:pathLst>
          </a:custGeom>
          <a:ln w="50292">
            <a:solidFill>
              <a:srgbClr val="344B5E"/>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Tree>
    <p:extLst>
      <p:ext uri="{BB962C8B-B14F-4D97-AF65-F5344CB8AC3E}">
        <p14:creationId xmlns:p14="http://schemas.microsoft.com/office/powerpoint/2010/main" val="363291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2062861"/>
            <a:ext cx="1180403" cy="1243289"/>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用新的决策树桩来拟合当前残差</a:t>
            </a:r>
            <a:endParaRPr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a:xfrm>
            <a:off x="457200" y="274638"/>
            <a:ext cx="8229600" cy="1143000"/>
          </a:xfrm>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14" name="object 15">
            <a:extLst>
              <a:ext uri="{FF2B5EF4-FFF2-40B4-BE49-F238E27FC236}">
                <a16:creationId xmlns:a16="http://schemas.microsoft.com/office/drawing/2014/main" id="{42A657DA-1F86-42D4-84BB-01655CF6100C}"/>
              </a:ext>
            </a:extLst>
          </p:cNvPr>
          <p:cNvGraphicFramePr>
            <a:graphicFrameLocks noGrp="1"/>
          </p:cNvGraphicFramePr>
          <p:nvPr>
            <p:extLst>
              <p:ext uri="{D42A27DB-BD31-4B8C-83A1-F6EECF244321}">
                <p14:modId xmlns:p14="http://schemas.microsoft.com/office/powerpoint/2010/main" val="4015585965"/>
              </p:ext>
            </p:extLst>
          </p:nvPr>
        </p:nvGraphicFramePr>
        <p:xfrm>
          <a:off x="4059288" y="1786890"/>
          <a:ext cx="1520824" cy="1691003"/>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331469">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7150" algn="ctr">
                        <a:lnSpc>
                          <a:spcPts val="2655"/>
                        </a:lnSpc>
                        <a:tabLst>
                          <a:tab pos="455295" algn="l"/>
                        </a:tabLst>
                      </a:pPr>
                      <a:r>
                        <a:rPr sz="3600" b="1" baseline="-10416" dirty="0">
                          <a:solidFill>
                            <a:srgbClr val="C00000"/>
                          </a:solidFill>
                          <a:latin typeface="Arial"/>
                          <a:cs typeface="Arial"/>
                        </a:rPr>
                        <a:t>x	</a:t>
                      </a:r>
                      <a:r>
                        <a:rPr sz="3600" b="1" spc="-7" baseline="-30092" dirty="0">
                          <a:solidFill>
                            <a:srgbClr val="C00000"/>
                          </a:solidFill>
                          <a:latin typeface="Arial"/>
                          <a:cs typeface="Arial"/>
                        </a:rPr>
                        <a:t>x</a:t>
                      </a:r>
                      <a:r>
                        <a:rPr sz="3600" b="1" spc="390" baseline="-30092" dirty="0">
                          <a:solidFill>
                            <a:srgbClr val="C00000"/>
                          </a:solidFill>
                          <a:latin typeface="Arial"/>
                          <a:cs typeface="Arial"/>
                        </a:rPr>
                        <a:t> </a:t>
                      </a:r>
                      <a:r>
                        <a:rPr sz="2400" b="1" dirty="0">
                          <a:solidFill>
                            <a:srgbClr val="C00000"/>
                          </a:solidFill>
                          <a:latin typeface="Arial"/>
                          <a:cs typeface="Arial"/>
                        </a:rPr>
                        <a:t>x</a:t>
                      </a:r>
                      <a:endParaRPr sz="2400">
                        <a:latin typeface="Arial"/>
                        <a:cs typeface="Arial"/>
                      </a:endParaRPr>
                    </a:p>
                    <a:p>
                      <a:pPr marL="15240" algn="ctr">
                        <a:lnSpc>
                          <a:spcPct val="100000"/>
                        </a:lnSpc>
                        <a:spcBef>
                          <a:spcPts val="1135"/>
                        </a:spcBef>
                        <a:tabLst>
                          <a:tab pos="500380" algn="l"/>
                          <a:tab pos="839469"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103505" algn="ctr">
                        <a:lnSpc>
                          <a:spcPct val="100000"/>
                        </a:lnSpc>
                        <a:spcBef>
                          <a:spcPts val="1485"/>
                        </a:spcBef>
                        <a:tabLst>
                          <a:tab pos="484505" algn="l"/>
                          <a:tab pos="841375"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4629" dirty="0">
                          <a:solidFill>
                            <a:srgbClr val="C00000"/>
                          </a:solidFill>
                          <a:latin typeface="Arial"/>
                          <a:cs typeface="Arial"/>
                        </a:rPr>
                        <a:t>x</a:t>
                      </a:r>
                      <a:endParaRPr sz="3600" baseline="-4629">
                        <a:latin typeface="Arial"/>
                        <a:cs typeface="Arial"/>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121285">
                        <a:lnSpc>
                          <a:spcPct val="100000"/>
                        </a:lnSpc>
                        <a:spcBef>
                          <a:spcPts val="1070"/>
                        </a:spcBef>
                      </a:pPr>
                      <a:r>
                        <a:rPr sz="2400" b="1" dirty="0">
                          <a:solidFill>
                            <a:srgbClr val="344B5E"/>
                          </a:solidFill>
                          <a:latin typeface="Arial"/>
                          <a:cs typeface="Arial"/>
                        </a:rPr>
                        <a:t>x</a:t>
                      </a:r>
                      <a:endParaRPr sz="2400">
                        <a:latin typeface="Arial"/>
                        <a:cs typeface="Arial"/>
                      </a:endParaRPr>
                    </a:p>
                    <a:p>
                      <a:pPr>
                        <a:lnSpc>
                          <a:spcPct val="100000"/>
                        </a:lnSpc>
                        <a:spcBef>
                          <a:spcPts val="10"/>
                        </a:spcBef>
                      </a:pPr>
                      <a:endParaRPr sz="3150">
                        <a:latin typeface="Times New Roman"/>
                        <a:cs typeface="Times New Roman"/>
                      </a:endParaRPr>
                    </a:p>
                    <a:p>
                      <a:pPr marL="121285">
                        <a:lnSpc>
                          <a:spcPct val="100000"/>
                        </a:lnSpc>
                      </a:pPr>
                      <a:r>
                        <a:rPr sz="2400" b="1" dirty="0">
                          <a:solidFill>
                            <a:srgbClr val="344B5E"/>
                          </a:solidFill>
                          <a:latin typeface="Arial"/>
                          <a:cs typeface="Arial"/>
                        </a:rPr>
                        <a:t>x</a:t>
                      </a:r>
                      <a:endParaRPr sz="2400">
                        <a:latin typeface="Arial"/>
                        <a:cs typeface="Arial"/>
                      </a:endParaRPr>
                    </a:p>
                  </a:txBody>
                  <a:tcPr marL="0" marR="0" marT="13589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F">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468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7" y="2062861"/>
            <a:ext cx="1100900" cy="1243289"/>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计算误差，并修改数据点的权重</a:t>
            </a:r>
            <a:endParaRPr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a:xfrm>
            <a:off x="457200" y="274638"/>
            <a:ext cx="8229600" cy="1143000"/>
          </a:xfrm>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14" name="object 15">
            <a:extLst>
              <a:ext uri="{FF2B5EF4-FFF2-40B4-BE49-F238E27FC236}">
                <a16:creationId xmlns:a16="http://schemas.microsoft.com/office/drawing/2014/main" id="{42A657DA-1F86-42D4-84BB-01655CF6100C}"/>
              </a:ext>
            </a:extLst>
          </p:cNvPr>
          <p:cNvGraphicFramePr>
            <a:graphicFrameLocks noGrp="1"/>
          </p:cNvGraphicFramePr>
          <p:nvPr/>
        </p:nvGraphicFramePr>
        <p:xfrm>
          <a:off x="4059288" y="1786890"/>
          <a:ext cx="1520824" cy="1691003"/>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331469">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7150" algn="ctr">
                        <a:lnSpc>
                          <a:spcPts val="2655"/>
                        </a:lnSpc>
                        <a:tabLst>
                          <a:tab pos="455295" algn="l"/>
                        </a:tabLst>
                      </a:pPr>
                      <a:r>
                        <a:rPr sz="3600" b="1" baseline="-10416" dirty="0">
                          <a:solidFill>
                            <a:srgbClr val="C00000"/>
                          </a:solidFill>
                          <a:latin typeface="Arial"/>
                          <a:cs typeface="Arial"/>
                        </a:rPr>
                        <a:t>x	</a:t>
                      </a:r>
                      <a:r>
                        <a:rPr sz="3600" b="1" spc="-7" baseline="-30092" dirty="0">
                          <a:solidFill>
                            <a:srgbClr val="C00000"/>
                          </a:solidFill>
                          <a:latin typeface="Arial"/>
                          <a:cs typeface="Arial"/>
                        </a:rPr>
                        <a:t>x</a:t>
                      </a:r>
                      <a:r>
                        <a:rPr sz="3600" b="1" spc="390" baseline="-30092" dirty="0">
                          <a:solidFill>
                            <a:srgbClr val="C00000"/>
                          </a:solidFill>
                          <a:latin typeface="Arial"/>
                          <a:cs typeface="Arial"/>
                        </a:rPr>
                        <a:t> </a:t>
                      </a:r>
                      <a:r>
                        <a:rPr sz="2400" b="1" dirty="0">
                          <a:solidFill>
                            <a:srgbClr val="C00000"/>
                          </a:solidFill>
                          <a:latin typeface="Arial"/>
                          <a:cs typeface="Arial"/>
                        </a:rPr>
                        <a:t>x</a:t>
                      </a:r>
                      <a:endParaRPr sz="2400">
                        <a:latin typeface="Arial"/>
                        <a:cs typeface="Arial"/>
                      </a:endParaRPr>
                    </a:p>
                    <a:p>
                      <a:pPr marL="15240" algn="ctr">
                        <a:lnSpc>
                          <a:spcPct val="100000"/>
                        </a:lnSpc>
                        <a:spcBef>
                          <a:spcPts val="1135"/>
                        </a:spcBef>
                        <a:tabLst>
                          <a:tab pos="500380" algn="l"/>
                          <a:tab pos="839469"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103505" algn="ctr">
                        <a:lnSpc>
                          <a:spcPct val="100000"/>
                        </a:lnSpc>
                        <a:spcBef>
                          <a:spcPts val="1485"/>
                        </a:spcBef>
                        <a:tabLst>
                          <a:tab pos="484505" algn="l"/>
                          <a:tab pos="841375"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4629" dirty="0">
                          <a:solidFill>
                            <a:srgbClr val="C00000"/>
                          </a:solidFill>
                          <a:latin typeface="Arial"/>
                          <a:cs typeface="Arial"/>
                        </a:rPr>
                        <a:t>x</a:t>
                      </a:r>
                      <a:endParaRPr sz="3600" baseline="-4629">
                        <a:latin typeface="Arial"/>
                        <a:cs typeface="Arial"/>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121285">
                        <a:lnSpc>
                          <a:spcPct val="100000"/>
                        </a:lnSpc>
                        <a:spcBef>
                          <a:spcPts val="1070"/>
                        </a:spcBef>
                      </a:pPr>
                      <a:r>
                        <a:rPr sz="2400" b="1" dirty="0">
                          <a:solidFill>
                            <a:srgbClr val="344B5E"/>
                          </a:solidFill>
                          <a:latin typeface="Arial"/>
                          <a:cs typeface="Arial"/>
                        </a:rPr>
                        <a:t>x</a:t>
                      </a:r>
                      <a:endParaRPr sz="2400">
                        <a:latin typeface="Arial"/>
                        <a:cs typeface="Arial"/>
                      </a:endParaRPr>
                    </a:p>
                    <a:p>
                      <a:pPr>
                        <a:lnSpc>
                          <a:spcPct val="100000"/>
                        </a:lnSpc>
                        <a:spcBef>
                          <a:spcPts val="10"/>
                        </a:spcBef>
                      </a:pPr>
                      <a:endParaRPr sz="3150">
                        <a:latin typeface="Times New Roman"/>
                        <a:cs typeface="Times New Roman"/>
                      </a:endParaRPr>
                    </a:p>
                    <a:p>
                      <a:pPr marL="121285">
                        <a:lnSpc>
                          <a:spcPct val="100000"/>
                        </a:lnSpc>
                      </a:pPr>
                      <a:r>
                        <a:rPr sz="2400" b="1" dirty="0">
                          <a:solidFill>
                            <a:srgbClr val="344B5E"/>
                          </a:solidFill>
                          <a:latin typeface="Arial"/>
                          <a:cs typeface="Arial"/>
                        </a:rPr>
                        <a:t>x</a:t>
                      </a:r>
                      <a:endParaRPr sz="2400">
                        <a:latin typeface="Arial"/>
                        <a:cs typeface="Arial"/>
                      </a:endParaRPr>
                    </a:p>
                  </a:txBody>
                  <a:tcPr marL="0" marR="0" marT="13589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F">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10" name="object 22">
            <a:extLst>
              <a:ext uri="{FF2B5EF4-FFF2-40B4-BE49-F238E27FC236}">
                <a16:creationId xmlns:a16="http://schemas.microsoft.com/office/drawing/2014/main" id="{0991AB04-5C8B-4424-A60E-64C3A909554C}"/>
              </a:ext>
            </a:extLst>
          </p:cNvPr>
          <p:cNvSpPr/>
          <p:nvPr/>
        </p:nvSpPr>
        <p:spPr>
          <a:xfrm>
            <a:off x="4970636" y="2599712"/>
            <a:ext cx="218440" cy="219710"/>
          </a:xfrm>
          <a:custGeom>
            <a:avLst/>
            <a:gdLst/>
            <a:ahLst/>
            <a:cxnLst/>
            <a:rect l="l" t="t" r="r" b="b"/>
            <a:pathLst>
              <a:path w="218439" h="219710">
                <a:moveTo>
                  <a:pt x="0" y="109727"/>
                </a:moveTo>
                <a:lnTo>
                  <a:pt x="8560" y="67026"/>
                </a:lnTo>
                <a:lnTo>
                  <a:pt x="31908" y="32146"/>
                </a:lnTo>
                <a:lnTo>
                  <a:pt x="66544" y="8626"/>
                </a:lnTo>
                <a:lnTo>
                  <a:pt x="108965" y="0"/>
                </a:lnTo>
                <a:lnTo>
                  <a:pt x="151387" y="8626"/>
                </a:lnTo>
                <a:lnTo>
                  <a:pt x="186023" y="32146"/>
                </a:lnTo>
                <a:lnTo>
                  <a:pt x="209371" y="67026"/>
                </a:lnTo>
                <a:lnTo>
                  <a:pt x="217931" y="109727"/>
                </a:lnTo>
                <a:lnTo>
                  <a:pt x="209371" y="152429"/>
                </a:lnTo>
                <a:lnTo>
                  <a:pt x="186023" y="187309"/>
                </a:lnTo>
                <a:lnTo>
                  <a:pt x="151387" y="210829"/>
                </a:lnTo>
                <a:lnTo>
                  <a:pt x="108965" y="219455"/>
                </a:lnTo>
                <a:lnTo>
                  <a:pt x="66544" y="210829"/>
                </a:lnTo>
                <a:lnTo>
                  <a:pt x="31908" y="187309"/>
                </a:lnTo>
                <a:lnTo>
                  <a:pt x="8560" y="152429"/>
                </a:lnTo>
                <a:lnTo>
                  <a:pt x="0" y="109727"/>
                </a:lnTo>
                <a:close/>
              </a:path>
            </a:pathLst>
          </a:custGeom>
          <a:ln w="38099">
            <a:solidFill>
              <a:srgbClr val="344B5E"/>
            </a:solidFill>
          </a:ln>
        </p:spPr>
        <p:txBody>
          <a:bodyPr wrap="square" lIns="0" tIns="0" rIns="0" bIns="0" rtlCol="0"/>
          <a:lstStyle/>
          <a:p>
            <a:endParaRPr/>
          </a:p>
        </p:txBody>
      </p:sp>
      <p:sp>
        <p:nvSpPr>
          <p:cNvPr id="11" name="object 23">
            <a:extLst>
              <a:ext uri="{FF2B5EF4-FFF2-40B4-BE49-F238E27FC236}">
                <a16:creationId xmlns:a16="http://schemas.microsoft.com/office/drawing/2014/main" id="{40812682-F089-4AC0-9D86-CB214E8020B1}"/>
              </a:ext>
            </a:extLst>
          </p:cNvPr>
          <p:cNvSpPr/>
          <p:nvPr/>
        </p:nvSpPr>
        <p:spPr>
          <a:xfrm>
            <a:off x="4627736" y="2481067"/>
            <a:ext cx="218440" cy="219710"/>
          </a:xfrm>
          <a:custGeom>
            <a:avLst/>
            <a:gdLst/>
            <a:ahLst/>
            <a:cxnLst/>
            <a:rect l="l" t="t" r="r" b="b"/>
            <a:pathLst>
              <a:path w="218439" h="219710">
                <a:moveTo>
                  <a:pt x="0" y="109728"/>
                </a:moveTo>
                <a:lnTo>
                  <a:pt x="8560" y="67026"/>
                </a:lnTo>
                <a:lnTo>
                  <a:pt x="31908" y="32146"/>
                </a:lnTo>
                <a:lnTo>
                  <a:pt x="66544" y="8626"/>
                </a:lnTo>
                <a:lnTo>
                  <a:pt x="108965" y="0"/>
                </a:lnTo>
                <a:lnTo>
                  <a:pt x="151387" y="8626"/>
                </a:lnTo>
                <a:lnTo>
                  <a:pt x="186023" y="32146"/>
                </a:lnTo>
                <a:lnTo>
                  <a:pt x="209371" y="67026"/>
                </a:lnTo>
                <a:lnTo>
                  <a:pt x="217931" y="109728"/>
                </a:lnTo>
                <a:lnTo>
                  <a:pt x="209371" y="152429"/>
                </a:lnTo>
                <a:lnTo>
                  <a:pt x="186023" y="187309"/>
                </a:lnTo>
                <a:lnTo>
                  <a:pt x="151387" y="210829"/>
                </a:lnTo>
                <a:lnTo>
                  <a:pt x="108965" y="219456"/>
                </a:lnTo>
                <a:lnTo>
                  <a:pt x="66544" y="210829"/>
                </a:lnTo>
                <a:lnTo>
                  <a:pt x="31908" y="187309"/>
                </a:lnTo>
                <a:lnTo>
                  <a:pt x="8560" y="152429"/>
                </a:lnTo>
                <a:lnTo>
                  <a:pt x="0" y="109728"/>
                </a:lnTo>
                <a:close/>
              </a:path>
            </a:pathLst>
          </a:custGeom>
          <a:ln w="38100">
            <a:solidFill>
              <a:srgbClr val="344B5E"/>
            </a:solidFill>
          </a:ln>
        </p:spPr>
        <p:txBody>
          <a:bodyPr wrap="square" lIns="0" tIns="0" rIns="0" bIns="0" rtlCol="0"/>
          <a:lstStyle/>
          <a:p>
            <a:endParaRPr/>
          </a:p>
        </p:txBody>
      </p:sp>
      <p:sp>
        <p:nvSpPr>
          <p:cNvPr id="12" name="object 24">
            <a:extLst>
              <a:ext uri="{FF2B5EF4-FFF2-40B4-BE49-F238E27FC236}">
                <a16:creationId xmlns:a16="http://schemas.microsoft.com/office/drawing/2014/main" id="{57DDB027-D886-42A5-BC8B-213FACF3202B}"/>
              </a:ext>
            </a:extLst>
          </p:cNvPr>
          <p:cNvSpPr/>
          <p:nvPr/>
        </p:nvSpPr>
        <p:spPr>
          <a:xfrm>
            <a:off x="4609448" y="3034278"/>
            <a:ext cx="219710" cy="219710"/>
          </a:xfrm>
          <a:custGeom>
            <a:avLst/>
            <a:gdLst/>
            <a:ahLst/>
            <a:cxnLst/>
            <a:rect l="l" t="t" r="r" b="b"/>
            <a:pathLst>
              <a:path w="219710" h="219710">
                <a:moveTo>
                  <a:pt x="0" y="109728"/>
                </a:moveTo>
                <a:lnTo>
                  <a:pt x="8626" y="67026"/>
                </a:lnTo>
                <a:lnTo>
                  <a:pt x="32146" y="32146"/>
                </a:lnTo>
                <a:lnTo>
                  <a:pt x="67026" y="8626"/>
                </a:lnTo>
                <a:lnTo>
                  <a:pt x="109727" y="0"/>
                </a:lnTo>
                <a:lnTo>
                  <a:pt x="152429" y="8626"/>
                </a:lnTo>
                <a:lnTo>
                  <a:pt x="187309" y="32146"/>
                </a:lnTo>
                <a:lnTo>
                  <a:pt x="210829" y="67026"/>
                </a:lnTo>
                <a:lnTo>
                  <a:pt x="219455" y="109728"/>
                </a:lnTo>
                <a:lnTo>
                  <a:pt x="210829" y="152429"/>
                </a:lnTo>
                <a:lnTo>
                  <a:pt x="187309" y="187309"/>
                </a:lnTo>
                <a:lnTo>
                  <a:pt x="152429" y="210829"/>
                </a:lnTo>
                <a:lnTo>
                  <a:pt x="109727" y="219456"/>
                </a:lnTo>
                <a:lnTo>
                  <a:pt x="67026" y="210829"/>
                </a:lnTo>
                <a:lnTo>
                  <a:pt x="32146" y="187309"/>
                </a:lnTo>
                <a:lnTo>
                  <a:pt x="8626" y="152429"/>
                </a:lnTo>
                <a:lnTo>
                  <a:pt x="0" y="109728"/>
                </a:lnTo>
                <a:close/>
              </a:path>
            </a:pathLst>
          </a:custGeom>
          <a:ln w="38100">
            <a:solidFill>
              <a:srgbClr val="344B5E"/>
            </a:solidFill>
          </a:ln>
        </p:spPr>
        <p:txBody>
          <a:bodyPr wrap="square" lIns="0" tIns="0" rIns="0" bIns="0" rtlCol="0"/>
          <a:lstStyle/>
          <a:p>
            <a:endParaRPr/>
          </a:p>
        </p:txBody>
      </p:sp>
    </p:spTree>
    <p:extLst>
      <p:ext uri="{BB962C8B-B14F-4D97-AF65-F5344CB8AC3E}">
        <p14:creationId xmlns:p14="http://schemas.microsoft.com/office/powerpoint/2010/main" val="1061213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2062861"/>
            <a:ext cx="1135703" cy="1243289"/>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发现新的决策树桩来拟合加权残差</a:t>
            </a:r>
            <a:endParaRPr lang="zh-CN" altLang="en-US"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a:xfrm>
            <a:off x="457200" y="274638"/>
            <a:ext cx="8229600" cy="1143000"/>
          </a:xfrm>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14" name="object 15">
            <a:extLst>
              <a:ext uri="{FF2B5EF4-FFF2-40B4-BE49-F238E27FC236}">
                <a16:creationId xmlns:a16="http://schemas.microsoft.com/office/drawing/2014/main" id="{42A657DA-1F86-42D4-84BB-01655CF6100C}"/>
              </a:ext>
            </a:extLst>
          </p:cNvPr>
          <p:cNvGraphicFramePr>
            <a:graphicFrameLocks noGrp="1"/>
          </p:cNvGraphicFramePr>
          <p:nvPr/>
        </p:nvGraphicFramePr>
        <p:xfrm>
          <a:off x="4059288" y="1786890"/>
          <a:ext cx="1520824" cy="1691003"/>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331469">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7150" algn="ctr">
                        <a:lnSpc>
                          <a:spcPts val="2655"/>
                        </a:lnSpc>
                        <a:tabLst>
                          <a:tab pos="455295" algn="l"/>
                        </a:tabLst>
                      </a:pPr>
                      <a:r>
                        <a:rPr sz="3600" b="1" baseline="-10416" dirty="0">
                          <a:solidFill>
                            <a:srgbClr val="C00000"/>
                          </a:solidFill>
                          <a:latin typeface="Arial"/>
                          <a:cs typeface="Arial"/>
                        </a:rPr>
                        <a:t>x	</a:t>
                      </a:r>
                      <a:r>
                        <a:rPr sz="3600" b="1" spc="-7" baseline="-30092" dirty="0">
                          <a:solidFill>
                            <a:srgbClr val="C00000"/>
                          </a:solidFill>
                          <a:latin typeface="Arial"/>
                          <a:cs typeface="Arial"/>
                        </a:rPr>
                        <a:t>x</a:t>
                      </a:r>
                      <a:r>
                        <a:rPr sz="3600" b="1" spc="390" baseline="-30092" dirty="0">
                          <a:solidFill>
                            <a:srgbClr val="C00000"/>
                          </a:solidFill>
                          <a:latin typeface="Arial"/>
                          <a:cs typeface="Arial"/>
                        </a:rPr>
                        <a:t> </a:t>
                      </a:r>
                      <a:r>
                        <a:rPr sz="2400" b="1" dirty="0">
                          <a:solidFill>
                            <a:srgbClr val="C00000"/>
                          </a:solidFill>
                          <a:latin typeface="Arial"/>
                          <a:cs typeface="Arial"/>
                        </a:rPr>
                        <a:t>x</a:t>
                      </a:r>
                      <a:endParaRPr sz="2400">
                        <a:latin typeface="Arial"/>
                        <a:cs typeface="Arial"/>
                      </a:endParaRPr>
                    </a:p>
                    <a:p>
                      <a:pPr marL="15240" algn="ctr">
                        <a:lnSpc>
                          <a:spcPct val="100000"/>
                        </a:lnSpc>
                        <a:spcBef>
                          <a:spcPts val="1135"/>
                        </a:spcBef>
                        <a:tabLst>
                          <a:tab pos="500380" algn="l"/>
                          <a:tab pos="839469"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103505" algn="ctr">
                        <a:lnSpc>
                          <a:spcPct val="100000"/>
                        </a:lnSpc>
                        <a:spcBef>
                          <a:spcPts val="1485"/>
                        </a:spcBef>
                        <a:tabLst>
                          <a:tab pos="484505" algn="l"/>
                          <a:tab pos="841375"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4629" dirty="0">
                          <a:solidFill>
                            <a:srgbClr val="C00000"/>
                          </a:solidFill>
                          <a:latin typeface="Arial"/>
                          <a:cs typeface="Arial"/>
                        </a:rPr>
                        <a:t>x</a:t>
                      </a:r>
                      <a:endParaRPr sz="3600" baseline="-4629">
                        <a:latin typeface="Arial"/>
                        <a:cs typeface="Arial"/>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121285">
                        <a:lnSpc>
                          <a:spcPct val="100000"/>
                        </a:lnSpc>
                        <a:spcBef>
                          <a:spcPts val="1070"/>
                        </a:spcBef>
                      </a:pPr>
                      <a:r>
                        <a:rPr sz="2400" b="1" dirty="0">
                          <a:solidFill>
                            <a:srgbClr val="344B5E"/>
                          </a:solidFill>
                          <a:latin typeface="Arial"/>
                          <a:cs typeface="Arial"/>
                        </a:rPr>
                        <a:t>x</a:t>
                      </a:r>
                      <a:endParaRPr sz="2400">
                        <a:latin typeface="Arial"/>
                        <a:cs typeface="Arial"/>
                      </a:endParaRPr>
                    </a:p>
                    <a:p>
                      <a:pPr>
                        <a:lnSpc>
                          <a:spcPct val="100000"/>
                        </a:lnSpc>
                        <a:spcBef>
                          <a:spcPts val="10"/>
                        </a:spcBef>
                      </a:pPr>
                      <a:endParaRPr sz="3150">
                        <a:latin typeface="Times New Roman"/>
                        <a:cs typeface="Times New Roman"/>
                      </a:endParaRPr>
                    </a:p>
                    <a:p>
                      <a:pPr marL="121285">
                        <a:lnSpc>
                          <a:spcPct val="100000"/>
                        </a:lnSpc>
                      </a:pPr>
                      <a:r>
                        <a:rPr sz="2400" b="1" dirty="0">
                          <a:solidFill>
                            <a:srgbClr val="344B5E"/>
                          </a:solidFill>
                          <a:latin typeface="Arial"/>
                          <a:cs typeface="Arial"/>
                        </a:rPr>
                        <a:t>x</a:t>
                      </a:r>
                      <a:endParaRPr sz="2400">
                        <a:latin typeface="Arial"/>
                        <a:cs typeface="Arial"/>
                      </a:endParaRPr>
                    </a:p>
                  </a:txBody>
                  <a:tcPr marL="0" marR="0" marT="13589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F">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10" name="object 22">
            <a:extLst>
              <a:ext uri="{FF2B5EF4-FFF2-40B4-BE49-F238E27FC236}">
                <a16:creationId xmlns:a16="http://schemas.microsoft.com/office/drawing/2014/main" id="{0991AB04-5C8B-4424-A60E-64C3A909554C}"/>
              </a:ext>
            </a:extLst>
          </p:cNvPr>
          <p:cNvSpPr/>
          <p:nvPr/>
        </p:nvSpPr>
        <p:spPr>
          <a:xfrm>
            <a:off x="4970636" y="2599712"/>
            <a:ext cx="218440" cy="219710"/>
          </a:xfrm>
          <a:custGeom>
            <a:avLst/>
            <a:gdLst/>
            <a:ahLst/>
            <a:cxnLst/>
            <a:rect l="l" t="t" r="r" b="b"/>
            <a:pathLst>
              <a:path w="218439" h="219710">
                <a:moveTo>
                  <a:pt x="0" y="109727"/>
                </a:moveTo>
                <a:lnTo>
                  <a:pt x="8560" y="67026"/>
                </a:lnTo>
                <a:lnTo>
                  <a:pt x="31908" y="32146"/>
                </a:lnTo>
                <a:lnTo>
                  <a:pt x="66544" y="8626"/>
                </a:lnTo>
                <a:lnTo>
                  <a:pt x="108965" y="0"/>
                </a:lnTo>
                <a:lnTo>
                  <a:pt x="151387" y="8626"/>
                </a:lnTo>
                <a:lnTo>
                  <a:pt x="186023" y="32146"/>
                </a:lnTo>
                <a:lnTo>
                  <a:pt x="209371" y="67026"/>
                </a:lnTo>
                <a:lnTo>
                  <a:pt x="217931" y="109727"/>
                </a:lnTo>
                <a:lnTo>
                  <a:pt x="209371" y="152429"/>
                </a:lnTo>
                <a:lnTo>
                  <a:pt x="186023" y="187309"/>
                </a:lnTo>
                <a:lnTo>
                  <a:pt x="151387" y="210829"/>
                </a:lnTo>
                <a:lnTo>
                  <a:pt x="108965" y="219455"/>
                </a:lnTo>
                <a:lnTo>
                  <a:pt x="66544" y="210829"/>
                </a:lnTo>
                <a:lnTo>
                  <a:pt x="31908" y="187309"/>
                </a:lnTo>
                <a:lnTo>
                  <a:pt x="8560" y="152429"/>
                </a:lnTo>
                <a:lnTo>
                  <a:pt x="0" y="109727"/>
                </a:lnTo>
                <a:close/>
              </a:path>
            </a:pathLst>
          </a:custGeom>
          <a:ln w="38099">
            <a:solidFill>
              <a:srgbClr val="344B5E"/>
            </a:solidFill>
          </a:ln>
        </p:spPr>
        <p:txBody>
          <a:bodyPr wrap="square" lIns="0" tIns="0" rIns="0" bIns="0" rtlCol="0"/>
          <a:lstStyle/>
          <a:p>
            <a:endParaRPr/>
          </a:p>
        </p:txBody>
      </p:sp>
      <p:sp>
        <p:nvSpPr>
          <p:cNvPr id="11" name="object 23">
            <a:extLst>
              <a:ext uri="{FF2B5EF4-FFF2-40B4-BE49-F238E27FC236}">
                <a16:creationId xmlns:a16="http://schemas.microsoft.com/office/drawing/2014/main" id="{40812682-F089-4AC0-9D86-CB214E8020B1}"/>
              </a:ext>
            </a:extLst>
          </p:cNvPr>
          <p:cNvSpPr/>
          <p:nvPr/>
        </p:nvSpPr>
        <p:spPr>
          <a:xfrm>
            <a:off x="4627736" y="2481067"/>
            <a:ext cx="218440" cy="219710"/>
          </a:xfrm>
          <a:custGeom>
            <a:avLst/>
            <a:gdLst/>
            <a:ahLst/>
            <a:cxnLst/>
            <a:rect l="l" t="t" r="r" b="b"/>
            <a:pathLst>
              <a:path w="218439" h="219710">
                <a:moveTo>
                  <a:pt x="0" y="109728"/>
                </a:moveTo>
                <a:lnTo>
                  <a:pt x="8560" y="67026"/>
                </a:lnTo>
                <a:lnTo>
                  <a:pt x="31908" y="32146"/>
                </a:lnTo>
                <a:lnTo>
                  <a:pt x="66544" y="8626"/>
                </a:lnTo>
                <a:lnTo>
                  <a:pt x="108965" y="0"/>
                </a:lnTo>
                <a:lnTo>
                  <a:pt x="151387" y="8626"/>
                </a:lnTo>
                <a:lnTo>
                  <a:pt x="186023" y="32146"/>
                </a:lnTo>
                <a:lnTo>
                  <a:pt x="209371" y="67026"/>
                </a:lnTo>
                <a:lnTo>
                  <a:pt x="217931" y="109728"/>
                </a:lnTo>
                <a:lnTo>
                  <a:pt x="209371" y="152429"/>
                </a:lnTo>
                <a:lnTo>
                  <a:pt x="186023" y="187309"/>
                </a:lnTo>
                <a:lnTo>
                  <a:pt x="151387" y="210829"/>
                </a:lnTo>
                <a:lnTo>
                  <a:pt x="108965" y="219456"/>
                </a:lnTo>
                <a:lnTo>
                  <a:pt x="66544" y="210829"/>
                </a:lnTo>
                <a:lnTo>
                  <a:pt x="31908" y="187309"/>
                </a:lnTo>
                <a:lnTo>
                  <a:pt x="8560" y="152429"/>
                </a:lnTo>
                <a:lnTo>
                  <a:pt x="0" y="109728"/>
                </a:lnTo>
                <a:close/>
              </a:path>
            </a:pathLst>
          </a:custGeom>
          <a:ln w="38100">
            <a:solidFill>
              <a:srgbClr val="344B5E"/>
            </a:solidFill>
          </a:ln>
        </p:spPr>
        <p:txBody>
          <a:bodyPr wrap="square" lIns="0" tIns="0" rIns="0" bIns="0" rtlCol="0"/>
          <a:lstStyle/>
          <a:p>
            <a:endParaRPr/>
          </a:p>
        </p:txBody>
      </p:sp>
      <p:sp>
        <p:nvSpPr>
          <p:cNvPr id="12" name="object 24">
            <a:extLst>
              <a:ext uri="{FF2B5EF4-FFF2-40B4-BE49-F238E27FC236}">
                <a16:creationId xmlns:a16="http://schemas.microsoft.com/office/drawing/2014/main" id="{57DDB027-D886-42A5-BC8B-213FACF3202B}"/>
              </a:ext>
            </a:extLst>
          </p:cNvPr>
          <p:cNvSpPr/>
          <p:nvPr/>
        </p:nvSpPr>
        <p:spPr>
          <a:xfrm>
            <a:off x="4609448" y="3034278"/>
            <a:ext cx="219710" cy="219710"/>
          </a:xfrm>
          <a:custGeom>
            <a:avLst/>
            <a:gdLst/>
            <a:ahLst/>
            <a:cxnLst/>
            <a:rect l="l" t="t" r="r" b="b"/>
            <a:pathLst>
              <a:path w="219710" h="219710">
                <a:moveTo>
                  <a:pt x="0" y="109728"/>
                </a:moveTo>
                <a:lnTo>
                  <a:pt x="8626" y="67026"/>
                </a:lnTo>
                <a:lnTo>
                  <a:pt x="32146" y="32146"/>
                </a:lnTo>
                <a:lnTo>
                  <a:pt x="67026" y="8626"/>
                </a:lnTo>
                <a:lnTo>
                  <a:pt x="109727" y="0"/>
                </a:lnTo>
                <a:lnTo>
                  <a:pt x="152429" y="8626"/>
                </a:lnTo>
                <a:lnTo>
                  <a:pt x="187309" y="32146"/>
                </a:lnTo>
                <a:lnTo>
                  <a:pt x="210829" y="67026"/>
                </a:lnTo>
                <a:lnTo>
                  <a:pt x="219455" y="109728"/>
                </a:lnTo>
                <a:lnTo>
                  <a:pt x="210829" y="152429"/>
                </a:lnTo>
                <a:lnTo>
                  <a:pt x="187309" y="187309"/>
                </a:lnTo>
                <a:lnTo>
                  <a:pt x="152429" y="210829"/>
                </a:lnTo>
                <a:lnTo>
                  <a:pt x="109727" y="219456"/>
                </a:lnTo>
                <a:lnTo>
                  <a:pt x="67026" y="210829"/>
                </a:lnTo>
                <a:lnTo>
                  <a:pt x="32146" y="187309"/>
                </a:lnTo>
                <a:lnTo>
                  <a:pt x="8626" y="152429"/>
                </a:lnTo>
                <a:lnTo>
                  <a:pt x="0" y="109728"/>
                </a:lnTo>
                <a:close/>
              </a:path>
            </a:pathLst>
          </a:custGeom>
          <a:ln w="38100">
            <a:solidFill>
              <a:srgbClr val="344B5E"/>
            </a:solidFill>
          </a:ln>
        </p:spPr>
        <p:txBody>
          <a:bodyPr wrap="square" lIns="0" tIns="0" rIns="0" bIns="0" rtlCol="0"/>
          <a:lstStyle/>
          <a:p>
            <a:endParaRPr/>
          </a:p>
        </p:txBody>
      </p:sp>
      <p:sp>
        <p:nvSpPr>
          <p:cNvPr id="15" name="object 25">
            <a:extLst>
              <a:ext uri="{FF2B5EF4-FFF2-40B4-BE49-F238E27FC236}">
                <a16:creationId xmlns:a16="http://schemas.microsoft.com/office/drawing/2014/main" id="{BD5F7433-F301-4DED-B1D2-79BC62E5BDD9}"/>
              </a:ext>
            </a:extLst>
          </p:cNvPr>
          <p:cNvSpPr txBox="1"/>
          <p:nvPr/>
        </p:nvSpPr>
        <p:spPr>
          <a:xfrm>
            <a:off x="5694510" y="2152092"/>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
        <p:nvSpPr>
          <p:cNvPr id="16" name="object 26">
            <a:extLst>
              <a:ext uri="{FF2B5EF4-FFF2-40B4-BE49-F238E27FC236}">
                <a16:creationId xmlns:a16="http://schemas.microsoft.com/office/drawing/2014/main" id="{95D344DC-A671-4D00-ABAF-9EDDCCEE655F}"/>
              </a:ext>
            </a:extLst>
          </p:cNvPr>
          <p:cNvSpPr/>
          <p:nvPr/>
        </p:nvSpPr>
        <p:spPr>
          <a:xfrm>
            <a:off x="6256611" y="1895095"/>
            <a:ext cx="1466215" cy="474345"/>
          </a:xfrm>
          <a:custGeom>
            <a:avLst/>
            <a:gdLst/>
            <a:ahLst/>
            <a:cxnLst/>
            <a:rect l="l" t="t" r="r" b="b"/>
            <a:pathLst>
              <a:path w="1466215" h="474344">
                <a:moveTo>
                  <a:pt x="0" y="473963"/>
                </a:moveTo>
                <a:lnTo>
                  <a:pt x="1466088" y="473963"/>
                </a:lnTo>
                <a:lnTo>
                  <a:pt x="1466088" y="0"/>
                </a:lnTo>
                <a:lnTo>
                  <a:pt x="0" y="0"/>
                </a:lnTo>
                <a:lnTo>
                  <a:pt x="0" y="473963"/>
                </a:lnTo>
                <a:close/>
              </a:path>
            </a:pathLst>
          </a:custGeom>
          <a:solidFill>
            <a:srgbClr val="C00000">
              <a:alpha val="50195"/>
            </a:srgbClr>
          </a:solidFill>
        </p:spPr>
        <p:txBody>
          <a:bodyPr wrap="square" lIns="0" tIns="0" rIns="0" bIns="0" rtlCol="0"/>
          <a:lstStyle/>
          <a:p>
            <a:endParaRPr/>
          </a:p>
        </p:txBody>
      </p:sp>
      <p:sp>
        <p:nvSpPr>
          <p:cNvPr id="17" name="object 27">
            <a:extLst>
              <a:ext uri="{FF2B5EF4-FFF2-40B4-BE49-F238E27FC236}">
                <a16:creationId xmlns:a16="http://schemas.microsoft.com/office/drawing/2014/main" id="{4B078F74-A21C-47D1-91FF-5BB9030B475B}"/>
              </a:ext>
            </a:extLst>
          </p:cNvPr>
          <p:cNvSpPr/>
          <p:nvPr/>
        </p:nvSpPr>
        <p:spPr>
          <a:xfrm>
            <a:off x="6256611" y="2420874"/>
            <a:ext cx="1466215" cy="943610"/>
          </a:xfrm>
          <a:custGeom>
            <a:avLst/>
            <a:gdLst/>
            <a:ahLst/>
            <a:cxnLst/>
            <a:rect l="l" t="t" r="r" b="b"/>
            <a:pathLst>
              <a:path w="1466215" h="943610">
                <a:moveTo>
                  <a:pt x="0" y="943356"/>
                </a:moveTo>
                <a:lnTo>
                  <a:pt x="1466088" y="943356"/>
                </a:lnTo>
                <a:lnTo>
                  <a:pt x="1466088" y="0"/>
                </a:lnTo>
                <a:lnTo>
                  <a:pt x="0" y="0"/>
                </a:lnTo>
                <a:lnTo>
                  <a:pt x="0" y="943356"/>
                </a:lnTo>
                <a:close/>
              </a:path>
            </a:pathLst>
          </a:custGeom>
          <a:solidFill>
            <a:srgbClr val="84ADAC">
              <a:alpha val="50195"/>
            </a:srgbClr>
          </a:solidFill>
        </p:spPr>
        <p:txBody>
          <a:bodyPr wrap="square" lIns="0" tIns="0" rIns="0" bIns="0" rtlCol="0"/>
          <a:lstStyle/>
          <a:p>
            <a:endParaRPr/>
          </a:p>
        </p:txBody>
      </p:sp>
      <p:sp>
        <p:nvSpPr>
          <p:cNvPr id="18" name="object 28">
            <a:extLst>
              <a:ext uri="{FF2B5EF4-FFF2-40B4-BE49-F238E27FC236}">
                <a16:creationId xmlns:a16="http://schemas.microsoft.com/office/drawing/2014/main" id="{A2A8FA56-DB22-43A0-A680-987F504DF7B3}"/>
              </a:ext>
            </a:extLst>
          </p:cNvPr>
          <p:cNvSpPr/>
          <p:nvPr/>
        </p:nvSpPr>
        <p:spPr>
          <a:xfrm>
            <a:off x="6251275" y="1891283"/>
            <a:ext cx="1477010" cy="1469390"/>
          </a:xfrm>
          <a:custGeom>
            <a:avLst/>
            <a:gdLst/>
            <a:ahLst/>
            <a:cxnLst/>
            <a:rect l="l" t="t" r="r" b="b"/>
            <a:pathLst>
              <a:path w="1477009" h="1469389">
                <a:moveTo>
                  <a:pt x="0" y="1469136"/>
                </a:moveTo>
                <a:lnTo>
                  <a:pt x="1476755" y="1469136"/>
                </a:lnTo>
                <a:lnTo>
                  <a:pt x="1476755" y="0"/>
                </a:lnTo>
                <a:lnTo>
                  <a:pt x="0" y="0"/>
                </a:lnTo>
                <a:lnTo>
                  <a:pt x="0" y="1469136"/>
                </a:lnTo>
                <a:close/>
              </a:path>
            </a:pathLst>
          </a:custGeom>
          <a:ln w="38100">
            <a:solidFill>
              <a:srgbClr val="344B5E"/>
            </a:solidFill>
          </a:ln>
        </p:spPr>
        <p:txBody>
          <a:bodyPr wrap="square" lIns="0" tIns="0" rIns="0" bIns="0" rtlCol="0"/>
          <a:lstStyle/>
          <a:p>
            <a:endParaRPr/>
          </a:p>
        </p:txBody>
      </p:sp>
      <p:sp>
        <p:nvSpPr>
          <p:cNvPr id="19" name="object 29">
            <a:extLst>
              <a:ext uri="{FF2B5EF4-FFF2-40B4-BE49-F238E27FC236}">
                <a16:creationId xmlns:a16="http://schemas.microsoft.com/office/drawing/2014/main" id="{8D512B26-D4FB-4C52-886E-522A2F79E3BF}"/>
              </a:ext>
            </a:extLst>
          </p:cNvPr>
          <p:cNvSpPr/>
          <p:nvPr/>
        </p:nvSpPr>
        <p:spPr>
          <a:xfrm>
            <a:off x="6168980" y="2394204"/>
            <a:ext cx="1643380" cy="1905"/>
          </a:xfrm>
          <a:custGeom>
            <a:avLst/>
            <a:gdLst/>
            <a:ahLst/>
            <a:cxnLst/>
            <a:rect l="l" t="t" r="r" b="b"/>
            <a:pathLst>
              <a:path w="1643379" h="1905">
                <a:moveTo>
                  <a:pt x="0" y="0"/>
                </a:moveTo>
                <a:lnTo>
                  <a:pt x="1642872" y="1524"/>
                </a:lnTo>
              </a:path>
            </a:pathLst>
          </a:custGeom>
          <a:ln w="50292">
            <a:solidFill>
              <a:srgbClr val="344B5E"/>
            </a:solidFill>
          </a:ln>
        </p:spPr>
        <p:txBody>
          <a:bodyPr wrap="square" lIns="0" tIns="0" rIns="0" bIns="0" rtlCol="0"/>
          <a:lstStyle/>
          <a:p>
            <a:endParaRPr/>
          </a:p>
        </p:txBody>
      </p:sp>
    </p:spTree>
    <p:extLst>
      <p:ext uri="{BB962C8B-B14F-4D97-AF65-F5344CB8AC3E}">
        <p14:creationId xmlns:p14="http://schemas.microsoft.com/office/powerpoint/2010/main" val="171013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FB0C-40FA-45FA-A48F-F01FABDA902B}"/>
              </a:ext>
            </a:extLst>
          </p:cNvPr>
          <p:cNvSpPr>
            <a:spLocks noGrp="1"/>
          </p:cNvSpPr>
          <p:nvPr>
            <p:ph type="title"/>
          </p:nvPr>
        </p:nvSpPr>
        <p:spPr>
          <a:xfrm>
            <a:off x="457200" y="44624"/>
            <a:ext cx="8229600" cy="648072"/>
          </a:xfrm>
        </p:spPr>
        <p:txBody>
          <a:bodyPr>
            <a:normAutofit fontScale="90000"/>
          </a:bodyPr>
          <a:lstStyle/>
          <a:p>
            <a:r>
              <a:rPr lang="zh-CN" altLang="en-US" dirty="0"/>
              <a:t>什么是集成学习</a:t>
            </a:r>
          </a:p>
        </p:txBody>
      </p:sp>
      <p:pic>
        <p:nvPicPr>
          <p:cNvPr id="4" name="内容占位符 3">
            <a:extLst>
              <a:ext uri="{FF2B5EF4-FFF2-40B4-BE49-F238E27FC236}">
                <a16:creationId xmlns:a16="http://schemas.microsoft.com/office/drawing/2014/main" id="{BEC811F6-EC17-48D9-B146-EB0E3C552CBB}"/>
              </a:ext>
            </a:extLst>
          </p:cNvPr>
          <p:cNvPicPr>
            <a:picLocks noGrp="1" noChangeAspect="1"/>
          </p:cNvPicPr>
          <p:nvPr>
            <p:ph idx="1"/>
          </p:nvPr>
        </p:nvPicPr>
        <p:blipFill>
          <a:blip r:embed="rId2"/>
          <a:stretch>
            <a:fillRect/>
          </a:stretch>
        </p:blipFill>
        <p:spPr>
          <a:xfrm>
            <a:off x="437112" y="1187624"/>
            <a:ext cx="8325909" cy="3036915"/>
          </a:xfrm>
          <a:prstGeom prst="rect">
            <a:avLst/>
          </a:prstGeom>
        </p:spPr>
      </p:pic>
      <p:sp>
        <p:nvSpPr>
          <p:cNvPr id="5" name="文本框 4">
            <a:extLst>
              <a:ext uri="{FF2B5EF4-FFF2-40B4-BE49-F238E27FC236}">
                <a16:creationId xmlns:a16="http://schemas.microsoft.com/office/drawing/2014/main" id="{43572770-B5A8-41BB-8606-81846DA6634C}"/>
              </a:ext>
            </a:extLst>
          </p:cNvPr>
          <p:cNvSpPr txBox="1"/>
          <p:nvPr/>
        </p:nvSpPr>
        <p:spPr>
          <a:xfrm>
            <a:off x="523677" y="4437112"/>
            <a:ext cx="8152778" cy="2245102"/>
          </a:xfrm>
          <a:prstGeom prst="rect">
            <a:avLst/>
          </a:prstGeom>
          <a:noFill/>
        </p:spPr>
        <p:txBody>
          <a:bodyPr wrap="square" rtlCol="0">
            <a:spAutoFit/>
          </a:bodyPr>
          <a:lstStyle/>
          <a:p>
            <a:pPr>
              <a:lnSpc>
                <a:spcPct val="150000"/>
              </a:lnSpc>
            </a:pPr>
            <a:r>
              <a:rPr lang="zh-CN" altLang="en-US" sz="2400" dirty="0"/>
              <a:t>训练</a:t>
            </a:r>
            <a:r>
              <a:rPr lang="zh-CN" altLang="en-US" sz="2400" dirty="0">
                <a:solidFill>
                  <a:srgbClr val="0066FF"/>
                </a:solidFill>
              </a:rPr>
              <a:t>多个学习器</a:t>
            </a:r>
            <a:r>
              <a:rPr lang="zh-CN" altLang="en-US" sz="2400" dirty="0"/>
              <a:t>来完成预测任务（分类或回归），然后通过</a:t>
            </a:r>
            <a:r>
              <a:rPr lang="zh-CN" altLang="en-US" sz="2400" b="1" dirty="0">
                <a:solidFill>
                  <a:srgbClr val="FF0000"/>
                </a:solidFill>
              </a:rPr>
              <a:t>结合</a:t>
            </a:r>
            <a:r>
              <a:rPr lang="zh-CN" altLang="en-US" sz="2400" dirty="0"/>
              <a:t>多个学习器的预测结果而得到最终的结果。</a:t>
            </a:r>
            <a:endParaRPr lang="en-US" altLang="zh-CN" sz="2400" dirty="0"/>
          </a:p>
          <a:p>
            <a:pPr marL="342900" indent="-342900">
              <a:lnSpc>
                <a:spcPct val="150000"/>
              </a:lnSpc>
              <a:buFont typeface="Arial" panose="020B0604020202020204" pitchFamily="34" charset="0"/>
              <a:buChar char="•"/>
            </a:pPr>
            <a:r>
              <a:rPr lang="zh-CN" altLang="en-US" sz="2400" dirty="0"/>
              <a:t>回归：平均</a:t>
            </a:r>
            <a:endParaRPr lang="en-US" altLang="zh-CN" sz="2400" dirty="0"/>
          </a:p>
          <a:p>
            <a:pPr marL="342900" indent="-342900">
              <a:lnSpc>
                <a:spcPct val="150000"/>
              </a:lnSpc>
              <a:buFont typeface="Arial" panose="020B0604020202020204" pitchFamily="34" charset="0"/>
              <a:buChar char="•"/>
            </a:pPr>
            <a:r>
              <a:rPr lang="zh-CN" altLang="en-US" sz="2400" dirty="0"/>
              <a:t>分类：投票（硬投票、软投票）</a:t>
            </a:r>
          </a:p>
        </p:txBody>
      </p:sp>
    </p:spTree>
    <p:extLst>
      <p:ext uri="{BB962C8B-B14F-4D97-AF65-F5344CB8AC3E}">
        <p14:creationId xmlns:p14="http://schemas.microsoft.com/office/powerpoint/2010/main" val="2571603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7" y="2062861"/>
            <a:ext cx="1112586" cy="1243289"/>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用新的决策树桩来拟合当前残差</a:t>
            </a:r>
            <a:endParaRPr lang="zh-CN" altLang="en-US"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a:xfrm>
            <a:off x="457200" y="274638"/>
            <a:ext cx="8229600" cy="1143000"/>
          </a:xfrm>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14" name="object 15">
            <a:extLst>
              <a:ext uri="{FF2B5EF4-FFF2-40B4-BE49-F238E27FC236}">
                <a16:creationId xmlns:a16="http://schemas.microsoft.com/office/drawing/2014/main" id="{42A657DA-1F86-42D4-84BB-01655CF6100C}"/>
              </a:ext>
            </a:extLst>
          </p:cNvPr>
          <p:cNvGraphicFramePr>
            <a:graphicFrameLocks noGrp="1"/>
          </p:cNvGraphicFramePr>
          <p:nvPr/>
        </p:nvGraphicFramePr>
        <p:xfrm>
          <a:off x="4059288" y="1786890"/>
          <a:ext cx="1520824" cy="1691003"/>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331469">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7150" algn="ctr">
                        <a:lnSpc>
                          <a:spcPts val="2655"/>
                        </a:lnSpc>
                        <a:tabLst>
                          <a:tab pos="455295" algn="l"/>
                        </a:tabLst>
                      </a:pPr>
                      <a:r>
                        <a:rPr sz="3600" b="1" baseline="-10416" dirty="0">
                          <a:solidFill>
                            <a:srgbClr val="C00000"/>
                          </a:solidFill>
                          <a:latin typeface="Arial"/>
                          <a:cs typeface="Arial"/>
                        </a:rPr>
                        <a:t>x	</a:t>
                      </a:r>
                      <a:r>
                        <a:rPr sz="3600" b="1" spc="-7" baseline="-30092" dirty="0">
                          <a:solidFill>
                            <a:srgbClr val="C00000"/>
                          </a:solidFill>
                          <a:latin typeface="Arial"/>
                          <a:cs typeface="Arial"/>
                        </a:rPr>
                        <a:t>x</a:t>
                      </a:r>
                      <a:r>
                        <a:rPr sz="3600" b="1" spc="390" baseline="-30092" dirty="0">
                          <a:solidFill>
                            <a:srgbClr val="C00000"/>
                          </a:solidFill>
                          <a:latin typeface="Arial"/>
                          <a:cs typeface="Arial"/>
                        </a:rPr>
                        <a:t> </a:t>
                      </a:r>
                      <a:r>
                        <a:rPr sz="2400" b="1" dirty="0">
                          <a:solidFill>
                            <a:srgbClr val="C00000"/>
                          </a:solidFill>
                          <a:latin typeface="Arial"/>
                          <a:cs typeface="Arial"/>
                        </a:rPr>
                        <a:t>x</a:t>
                      </a:r>
                      <a:endParaRPr sz="2400">
                        <a:latin typeface="Arial"/>
                        <a:cs typeface="Arial"/>
                      </a:endParaRPr>
                    </a:p>
                    <a:p>
                      <a:pPr marL="15240" algn="ctr">
                        <a:lnSpc>
                          <a:spcPct val="100000"/>
                        </a:lnSpc>
                        <a:spcBef>
                          <a:spcPts val="1135"/>
                        </a:spcBef>
                        <a:tabLst>
                          <a:tab pos="500380" algn="l"/>
                          <a:tab pos="839469"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103505" algn="ctr">
                        <a:lnSpc>
                          <a:spcPct val="100000"/>
                        </a:lnSpc>
                        <a:spcBef>
                          <a:spcPts val="1485"/>
                        </a:spcBef>
                        <a:tabLst>
                          <a:tab pos="484505" algn="l"/>
                          <a:tab pos="841375"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4629" dirty="0">
                          <a:solidFill>
                            <a:srgbClr val="C00000"/>
                          </a:solidFill>
                          <a:latin typeface="Arial"/>
                          <a:cs typeface="Arial"/>
                        </a:rPr>
                        <a:t>x</a:t>
                      </a:r>
                      <a:endParaRPr sz="3600" baseline="-4629">
                        <a:latin typeface="Arial"/>
                        <a:cs typeface="Arial"/>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121285">
                        <a:lnSpc>
                          <a:spcPct val="100000"/>
                        </a:lnSpc>
                        <a:spcBef>
                          <a:spcPts val="1070"/>
                        </a:spcBef>
                      </a:pPr>
                      <a:r>
                        <a:rPr sz="2400" b="1" dirty="0">
                          <a:solidFill>
                            <a:srgbClr val="344B5E"/>
                          </a:solidFill>
                          <a:latin typeface="Arial"/>
                          <a:cs typeface="Arial"/>
                        </a:rPr>
                        <a:t>x</a:t>
                      </a:r>
                      <a:endParaRPr sz="2400">
                        <a:latin typeface="Arial"/>
                        <a:cs typeface="Arial"/>
                      </a:endParaRPr>
                    </a:p>
                    <a:p>
                      <a:pPr>
                        <a:lnSpc>
                          <a:spcPct val="100000"/>
                        </a:lnSpc>
                        <a:spcBef>
                          <a:spcPts val="10"/>
                        </a:spcBef>
                      </a:pPr>
                      <a:endParaRPr sz="3150">
                        <a:latin typeface="Times New Roman"/>
                        <a:cs typeface="Times New Roman"/>
                      </a:endParaRPr>
                    </a:p>
                    <a:p>
                      <a:pPr marL="121285">
                        <a:lnSpc>
                          <a:spcPct val="100000"/>
                        </a:lnSpc>
                      </a:pPr>
                      <a:r>
                        <a:rPr sz="2400" b="1" dirty="0">
                          <a:solidFill>
                            <a:srgbClr val="344B5E"/>
                          </a:solidFill>
                          <a:latin typeface="Arial"/>
                          <a:cs typeface="Arial"/>
                        </a:rPr>
                        <a:t>x</a:t>
                      </a:r>
                      <a:endParaRPr sz="2400">
                        <a:latin typeface="Arial"/>
                        <a:cs typeface="Arial"/>
                      </a:endParaRPr>
                    </a:p>
                  </a:txBody>
                  <a:tcPr marL="0" marR="0" marT="13589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F">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10" name="object 22">
            <a:extLst>
              <a:ext uri="{FF2B5EF4-FFF2-40B4-BE49-F238E27FC236}">
                <a16:creationId xmlns:a16="http://schemas.microsoft.com/office/drawing/2014/main" id="{0991AB04-5C8B-4424-A60E-64C3A909554C}"/>
              </a:ext>
            </a:extLst>
          </p:cNvPr>
          <p:cNvSpPr/>
          <p:nvPr/>
        </p:nvSpPr>
        <p:spPr>
          <a:xfrm>
            <a:off x="4970636" y="2599712"/>
            <a:ext cx="218440" cy="219710"/>
          </a:xfrm>
          <a:custGeom>
            <a:avLst/>
            <a:gdLst/>
            <a:ahLst/>
            <a:cxnLst/>
            <a:rect l="l" t="t" r="r" b="b"/>
            <a:pathLst>
              <a:path w="218439" h="219710">
                <a:moveTo>
                  <a:pt x="0" y="109727"/>
                </a:moveTo>
                <a:lnTo>
                  <a:pt x="8560" y="67026"/>
                </a:lnTo>
                <a:lnTo>
                  <a:pt x="31908" y="32146"/>
                </a:lnTo>
                <a:lnTo>
                  <a:pt x="66544" y="8626"/>
                </a:lnTo>
                <a:lnTo>
                  <a:pt x="108965" y="0"/>
                </a:lnTo>
                <a:lnTo>
                  <a:pt x="151387" y="8626"/>
                </a:lnTo>
                <a:lnTo>
                  <a:pt x="186023" y="32146"/>
                </a:lnTo>
                <a:lnTo>
                  <a:pt x="209371" y="67026"/>
                </a:lnTo>
                <a:lnTo>
                  <a:pt x="217931" y="109727"/>
                </a:lnTo>
                <a:lnTo>
                  <a:pt x="209371" y="152429"/>
                </a:lnTo>
                <a:lnTo>
                  <a:pt x="186023" y="187309"/>
                </a:lnTo>
                <a:lnTo>
                  <a:pt x="151387" y="210829"/>
                </a:lnTo>
                <a:lnTo>
                  <a:pt x="108965" y="219455"/>
                </a:lnTo>
                <a:lnTo>
                  <a:pt x="66544" y="210829"/>
                </a:lnTo>
                <a:lnTo>
                  <a:pt x="31908" y="187309"/>
                </a:lnTo>
                <a:lnTo>
                  <a:pt x="8560" y="152429"/>
                </a:lnTo>
                <a:lnTo>
                  <a:pt x="0" y="109727"/>
                </a:lnTo>
                <a:close/>
              </a:path>
            </a:pathLst>
          </a:custGeom>
          <a:ln w="38099">
            <a:solidFill>
              <a:srgbClr val="344B5E"/>
            </a:solidFill>
          </a:ln>
        </p:spPr>
        <p:txBody>
          <a:bodyPr wrap="square" lIns="0" tIns="0" rIns="0" bIns="0" rtlCol="0"/>
          <a:lstStyle/>
          <a:p>
            <a:endParaRPr/>
          </a:p>
        </p:txBody>
      </p:sp>
      <p:sp>
        <p:nvSpPr>
          <p:cNvPr id="11" name="object 23">
            <a:extLst>
              <a:ext uri="{FF2B5EF4-FFF2-40B4-BE49-F238E27FC236}">
                <a16:creationId xmlns:a16="http://schemas.microsoft.com/office/drawing/2014/main" id="{40812682-F089-4AC0-9D86-CB214E8020B1}"/>
              </a:ext>
            </a:extLst>
          </p:cNvPr>
          <p:cNvSpPr/>
          <p:nvPr/>
        </p:nvSpPr>
        <p:spPr>
          <a:xfrm>
            <a:off x="4627736" y="2481067"/>
            <a:ext cx="218440" cy="219710"/>
          </a:xfrm>
          <a:custGeom>
            <a:avLst/>
            <a:gdLst/>
            <a:ahLst/>
            <a:cxnLst/>
            <a:rect l="l" t="t" r="r" b="b"/>
            <a:pathLst>
              <a:path w="218439" h="219710">
                <a:moveTo>
                  <a:pt x="0" y="109728"/>
                </a:moveTo>
                <a:lnTo>
                  <a:pt x="8560" y="67026"/>
                </a:lnTo>
                <a:lnTo>
                  <a:pt x="31908" y="32146"/>
                </a:lnTo>
                <a:lnTo>
                  <a:pt x="66544" y="8626"/>
                </a:lnTo>
                <a:lnTo>
                  <a:pt x="108965" y="0"/>
                </a:lnTo>
                <a:lnTo>
                  <a:pt x="151387" y="8626"/>
                </a:lnTo>
                <a:lnTo>
                  <a:pt x="186023" y="32146"/>
                </a:lnTo>
                <a:lnTo>
                  <a:pt x="209371" y="67026"/>
                </a:lnTo>
                <a:lnTo>
                  <a:pt x="217931" y="109728"/>
                </a:lnTo>
                <a:lnTo>
                  <a:pt x="209371" y="152429"/>
                </a:lnTo>
                <a:lnTo>
                  <a:pt x="186023" y="187309"/>
                </a:lnTo>
                <a:lnTo>
                  <a:pt x="151387" y="210829"/>
                </a:lnTo>
                <a:lnTo>
                  <a:pt x="108965" y="219456"/>
                </a:lnTo>
                <a:lnTo>
                  <a:pt x="66544" y="210829"/>
                </a:lnTo>
                <a:lnTo>
                  <a:pt x="31908" y="187309"/>
                </a:lnTo>
                <a:lnTo>
                  <a:pt x="8560" y="152429"/>
                </a:lnTo>
                <a:lnTo>
                  <a:pt x="0" y="109728"/>
                </a:lnTo>
                <a:close/>
              </a:path>
            </a:pathLst>
          </a:custGeom>
          <a:ln w="38100">
            <a:solidFill>
              <a:srgbClr val="344B5E"/>
            </a:solidFill>
          </a:ln>
        </p:spPr>
        <p:txBody>
          <a:bodyPr wrap="square" lIns="0" tIns="0" rIns="0" bIns="0" rtlCol="0"/>
          <a:lstStyle/>
          <a:p>
            <a:endParaRPr/>
          </a:p>
        </p:txBody>
      </p:sp>
      <p:sp>
        <p:nvSpPr>
          <p:cNvPr id="12" name="object 24">
            <a:extLst>
              <a:ext uri="{FF2B5EF4-FFF2-40B4-BE49-F238E27FC236}">
                <a16:creationId xmlns:a16="http://schemas.microsoft.com/office/drawing/2014/main" id="{57DDB027-D886-42A5-BC8B-213FACF3202B}"/>
              </a:ext>
            </a:extLst>
          </p:cNvPr>
          <p:cNvSpPr/>
          <p:nvPr/>
        </p:nvSpPr>
        <p:spPr>
          <a:xfrm>
            <a:off x="4609448" y="3034278"/>
            <a:ext cx="219710" cy="219710"/>
          </a:xfrm>
          <a:custGeom>
            <a:avLst/>
            <a:gdLst/>
            <a:ahLst/>
            <a:cxnLst/>
            <a:rect l="l" t="t" r="r" b="b"/>
            <a:pathLst>
              <a:path w="219710" h="219710">
                <a:moveTo>
                  <a:pt x="0" y="109728"/>
                </a:moveTo>
                <a:lnTo>
                  <a:pt x="8626" y="67026"/>
                </a:lnTo>
                <a:lnTo>
                  <a:pt x="32146" y="32146"/>
                </a:lnTo>
                <a:lnTo>
                  <a:pt x="67026" y="8626"/>
                </a:lnTo>
                <a:lnTo>
                  <a:pt x="109727" y="0"/>
                </a:lnTo>
                <a:lnTo>
                  <a:pt x="152429" y="8626"/>
                </a:lnTo>
                <a:lnTo>
                  <a:pt x="187309" y="32146"/>
                </a:lnTo>
                <a:lnTo>
                  <a:pt x="210829" y="67026"/>
                </a:lnTo>
                <a:lnTo>
                  <a:pt x="219455" y="109728"/>
                </a:lnTo>
                <a:lnTo>
                  <a:pt x="210829" y="152429"/>
                </a:lnTo>
                <a:lnTo>
                  <a:pt x="187309" y="187309"/>
                </a:lnTo>
                <a:lnTo>
                  <a:pt x="152429" y="210829"/>
                </a:lnTo>
                <a:lnTo>
                  <a:pt x="109727" y="219456"/>
                </a:lnTo>
                <a:lnTo>
                  <a:pt x="67026" y="210829"/>
                </a:lnTo>
                <a:lnTo>
                  <a:pt x="32146" y="187309"/>
                </a:lnTo>
                <a:lnTo>
                  <a:pt x="8626" y="152429"/>
                </a:lnTo>
                <a:lnTo>
                  <a:pt x="0" y="109728"/>
                </a:lnTo>
                <a:close/>
              </a:path>
            </a:pathLst>
          </a:custGeom>
          <a:ln w="38100">
            <a:solidFill>
              <a:srgbClr val="344B5E"/>
            </a:solidFill>
          </a:ln>
        </p:spPr>
        <p:txBody>
          <a:bodyPr wrap="square" lIns="0" tIns="0" rIns="0" bIns="0" rtlCol="0"/>
          <a:lstStyle/>
          <a:p>
            <a:endParaRPr/>
          </a:p>
        </p:txBody>
      </p:sp>
      <p:sp>
        <p:nvSpPr>
          <p:cNvPr id="15" name="object 25">
            <a:extLst>
              <a:ext uri="{FF2B5EF4-FFF2-40B4-BE49-F238E27FC236}">
                <a16:creationId xmlns:a16="http://schemas.microsoft.com/office/drawing/2014/main" id="{BD5F7433-F301-4DED-B1D2-79BC62E5BDD9}"/>
              </a:ext>
            </a:extLst>
          </p:cNvPr>
          <p:cNvSpPr txBox="1"/>
          <p:nvPr/>
        </p:nvSpPr>
        <p:spPr>
          <a:xfrm>
            <a:off x="5694510" y="2152092"/>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20" name="object 26">
            <a:extLst>
              <a:ext uri="{FF2B5EF4-FFF2-40B4-BE49-F238E27FC236}">
                <a16:creationId xmlns:a16="http://schemas.microsoft.com/office/drawing/2014/main" id="{2D8F47DE-9EDF-47C6-857B-E760D05544A0}"/>
              </a:ext>
            </a:extLst>
          </p:cNvPr>
          <p:cNvGraphicFramePr>
            <a:graphicFrameLocks noGrp="1"/>
          </p:cNvGraphicFramePr>
          <p:nvPr>
            <p:extLst>
              <p:ext uri="{D42A27DB-BD31-4B8C-83A1-F6EECF244321}">
                <p14:modId xmlns:p14="http://schemas.microsoft.com/office/powerpoint/2010/main" val="83200964"/>
              </p:ext>
            </p:extLst>
          </p:nvPr>
        </p:nvGraphicFramePr>
        <p:xfrm>
          <a:off x="6192097" y="1872233"/>
          <a:ext cx="1692271" cy="1468755"/>
        </p:xfrm>
        <a:graphic>
          <a:graphicData uri="http://schemas.openxmlformats.org/drawingml/2006/table">
            <a:tbl>
              <a:tblPr firstRow="1" bandRow="1">
                <a:tableStyleId>{2D5ABB26-0587-4C30-8999-92F81FD0307C}</a:tableStyleId>
              </a:tblPr>
              <a:tblGrid>
                <a:gridCol w="107314">
                  <a:extLst>
                    <a:ext uri="{9D8B030D-6E8A-4147-A177-3AD203B41FA5}">
                      <a16:colId xmlns:a16="http://schemas.microsoft.com/office/drawing/2014/main" val="20000"/>
                    </a:ext>
                  </a:extLst>
                </a:gridCol>
                <a:gridCol w="443229">
                  <a:extLst>
                    <a:ext uri="{9D8B030D-6E8A-4147-A177-3AD203B41FA5}">
                      <a16:colId xmlns:a16="http://schemas.microsoft.com/office/drawing/2014/main" val="20001"/>
                    </a:ext>
                  </a:extLst>
                </a:gridCol>
                <a:gridCol w="353694">
                  <a:extLst>
                    <a:ext uri="{9D8B030D-6E8A-4147-A177-3AD203B41FA5}">
                      <a16:colId xmlns:a16="http://schemas.microsoft.com/office/drawing/2014/main" val="20002"/>
                    </a:ext>
                  </a:extLst>
                </a:gridCol>
                <a:gridCol w="356869">
                  <a:extLst>
                    <a:ext uri="{9D8B030D-6E8A-4147-A177-3AD203B41FA5}">
                      <a16:colId xmlns:a16="http://schemas.microsoft.com/office/drawing/2014/main" val="20003"/>
                    </a:ext>
                  </a:extLst>
                </a:gridCol>
                <a:gridCol w="322580">
                  <a:extLst>
                    <a:ext uri="{9D8B030D-6E8A-4147-A177-3AD203B41FA5}">
                      <a16:colId xmlns:a16="http://schemas.microsoft.com/office/drawing/2014/main" val="20004"/>
                    </a:ext>
                  </a:extLst>
                </a:gridCol>
                <a:gridCol w="108585">
                  <a:extLst>
                    <a:ext uri="{9D8B030D-6E8A-4147-A177-3AD203B41FA5}">
                      <a16:colId xmlns:a16="http://schemas.microsoft.com/office/drawing/2014/main" val="20005"/>
                    </a:ext>
                  </a:extLst>
                </a:gridCol>
              </a:tblGrid>
              <a:tr h="503555">
                <a:tc>
                  <a:txBody>
                    <a:bodyPr/>
                    <a:lstStyle/>
                    <a:p>
                      <a:pPr>
                        <a:lnSpc>
                          <a:spcPct val="100000"/>
                        </a:lnSpc>
                      </a:pPr>
                      <a:endParaRPr sz="2200">
                        <a:latin typeface="Times New Roman"/>
                        <a:cs typeface="Times New Roman"/>
                      </a:endParaRPr>
                    </a:p>
                  </a:txBody>
                  <a:tcPr marL="0" marR="0" marT="0" marB="0">
                    <a:lnR w="38100">
                      <a:solidFill>
                        <a:srgbClr val="344B5E"/>
                      </a:solidFill>
                      <a:prstDash val="solid"/>
                    </a:lnR>
                    <a:lnB w="53975">
                      <a:solidFill>
                        <a:srgbClr val="344B5E"/>
                      </a:solidFill>
                      <a:prstDash val="solid"/>
                    </a:lnB>
                  </a:tcPr>
                </a:tc>
                <a:tc>
                  <a:txBody>
                    <a:bodyPr/>
                    <a:lstStyle/>
                    <a:p>
                      <a:pPr marL="179705">
                        <a:lnSpc>
                          <a:spcPct val="100000"/>
                        </a:lnSpc>
                        <a:spcBef>
                          <a:spcPts val="155"/>
                        </a:spcBef>
                      </a:pPr>
                      <a:r>
                        <a:rPr sz="2400" b="1" dirty="0">
                          <a:solidFill>
                            <a:srgbClr val="C00000"/>
                          </a:solidFill>
                          <a:latin typeface="Arial"/>
                          <a:cs typeface="Arial"/>
                        </a:rPr>
                        <a:t>x</a:t>
                      </a:r>
                      <a:endParaRPr sz="2400">
                        <a:latin typeface="Arial"/>
                        <a:cs typeface="Arial"/>
                      </a:endParaRPr>
                    </a:p>
                  </a:txBody>
                  <a:tcPr marL="0" marR="0" marT="19685" marB="0">
                    <a:lnL w="38100">
                      <a:solidFill>
                        <a:srgbClr val="344B5E"/>
                      </a:solidFill>
                      <a:prstDash val="solid"/>
                    </a:lnL>
                    <a:lnT w="38100">
                      <a:solidFill>
                        <a:srgbClr val="344B5E"/>
                      </a:solidFill>
                      <a:prstDash val="solid"/>
                    </a:lnT>
                    <a:lnB w="53975">
                      <a:solidFill>
                        <a:srgbClr val="344B5E"/>
                      </a:solidFill>
                      <a:prstDash val="solid"/>
                    </a:lnB>
                    <a:solidFill>
                      <a:srgbClr val="C00000">
                        <a:alpha val="50195"/>
                      </a:srgbClr>
                    </a:solidFill>
                  </a:tcPr>
                </a:tc>
                <a:tc gridSpan="2">
                  <a:txBody>
                    <a:bodyPr/>
                    <a:lstStyle/>
                    <a:p>
                      <a:pPr marL="109855">
                        <a:lnSpc>
                          <a:spcPts val="2605"/>
                        </a:lnSpc>
                      </a:pPr>
                      <a:r>
                        <a:rPr sz="3600" b="1" spc="-7" baseline="-27777" dirty="0">
                          <a:solidFill>
                            <a:srgbClr val="C00000"/>
                          </a:solidFill>
                          <a:latin typeface="Arial"/>
                          <a:cs typeface="Arial"/>
                        </a:rPr>
                        <a:t>x</a:t>
                      </a:r>
                      <a:r>
                        <a:rPr sz="3600" b="1" spc="187" baseline="-27777" dirty="0">
                          <a:solidFill>
                            <a:srgbClr val="C00000"/>
                          </a:solidFill>
                          <a:latin typeface="Arial"/>
                          <a:cs typeface="Arial"/>
                        </a:rPr>
                        <a:t> </a:t>
                      </a:r>
                      <a:r>
                        <a:rPr sz="2400" b="1" spc="-5" dirty="0">
                          <a:solidFill>
                            <a:srgbClr val="C00000"/>
                          </a:solidFill>
                          <a:latin typeface="Arial"/>
                          <a:cs typeface="Arial"/>
                        </a:rPr>
                        <a:t>x</a:t>
                      </a:r>
                      <a:endParaRPr sz="2400">
                        <a:latin typeface="Arial"/>
                        <a:cs typeface="Arial"/>
                      </a:endParaRPr>
                    </a:p>
                  </a:txBody>
                  <a:tcPr marL="0" marR="0" marT="0" marB="0">
                    <a:lnT w="38100">
                      <a:solidFill>
                        <a:srgbClr val="344B5E"/>
                      </a:solidFill>
                      <a:prstDash val="solid"/>
                    </a:lnT>
                    <a:lnB w="53975">
                      <a:solidFill>
                        <a:srgbClr val="344B5E"/>
                      </a:solidFill>
                      <a:prstDash val="solid"/>
                    </a:lnB>
                    <a:solidFill>
                      <a:srgbClr val="C00000">
                        <a:alpha val="50195"/>
                      </a:srgbClr>
                    </a:solidFill>
                  </a:tcPr>
                </a:tc>
                <a:tc hMerge="1">
                  <a:txBody>
                    <a:bodyPr/>
                    <a:lstStyle/>
                    <a:p>
                      <a:endParaRPr/>
                    </a:p>
                  </a:txBody>
                  <a:tcPr marL="0" marR="0" marT="0" marB="0"/>
                </a:tc>
                <a:tc>
                  <a:txBody>
                    <a:bodyPr/>
                    <a:lstStyle/>
                    <a:p>
                      <a:pPr marL="74295">
                        <a:lnSpc>
                          <a:spcPct val="100000"/>
                        </a:lnSpc>
                        <a:spcBef>
                          <a:spcPts val="935"/>
                        </a:spcBef>
                      </a:pPr>
                      <a:r>
                        <a:rPr sz="2400" b="1" dirty="0">
                          <a:solidFill>
                            <a:srgbClr val="344B5E"/>
                          </a:solidFill>
                          <a:latin typeface="Arial"/>
                          <a:cs typeface="Arial"/>
                        </a:rPr>
                        <a:t>x</a:t>
                      </a:r>
                      <a:endParaRPr sz="2400">
                        <a:latin typeface="Arial"/>
                        <a:cs typeface="Arial"/>
                      </a:endParaRPr>
                    </a:p>
                  </a:txBody>
                  <a:tcPr marL="0" marR="0" marT="118745" marB="0">
                    <a:lnR w="38100">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B w="53975">
                      <a:solidFill>
                        <a:srgbClr val="344B5E"/>
                      </a:solidFill>
                      <a:prstDash val="solid"/>
                    </a:lnB>
                  </a:tcPr>
                </a:tc>
                <a:extLst>
                  <a:ext uri="{0D108BD9-81ED-4DB2-BD59-A6C34878D82A}">
                    <a16:rowId xmlns:a16="http://schemas.microsoft.com/office/drawing/2014/main" val="10000"/>
                  </a:ext>
                </a:extLst>
              </a:tr>
              <a:tr h="965200">
                <a:tc>
                  <a:txBody>
                    <a:bodyPr/>
                    <a:lstStyle/>
                    <a:p>
                      <a:pPr>
                        <a:lnSpc>
                          <a:spcPct val="100000"/>
                        </a:lnSpc>
                      </a:pPr>
                      <a:endParaRPr sz="2200">
                        <a:latin typeface="Times New Roman"/>
                        <a:cs typeface="Times New Roman"/>
                      </a:endParaRPr>
                    </a:p>
                  </a:txBody>
                  <a:tcPr marL="0" marR="0" marT="0" marB="0">
                    <a:lnR w="38100">
                      <a:solidFill>
                        <a:srgbClr val="344B5E"/>
                      </a:solidFill>
                      <a:prstDash val="solid"/>
                    </a:lnR>
                    <a:lnT w="53975">
                      <a:solidFill>
                        <a:srgbClr val="344B5E"/>
                      </a:solidFill>
                      <a:prstDash val="solid"/>
                    </a:lnT>
                  </a:tcPr>
                </a:tc>
                <a:tc>
                  <a:txBody>
                    <a:bodyPr/>
                    <a:lstStyle/>
                    <a:p>
                      <a:pPr marL="97790">
                        <a:lnSpc>
                          <a:spcPts val="2405"/>
                        </a:lnSpc>
                      </a:pPr>
                      <a:r>
                        <a:rPr sz="2400" b="1" dirty="0">
                          <a:solidFill>
                            <a:srgbClr val="C00000"/>
                          </a:solidFill>
                          <a:latin typeface="Arial"/>
                          <a:cs typeface="Arial"/>
                        </a:rPr>
                        <a:t>x</a:t>
                      </a:r>
                      <a:endParaRPr sz="2400">
                        <a:latin typeface="Arial"/>
                        <a:cs typeface="Arial"/>
                      </a:endParaRPr>
                    </a:p>
                    <a:p>
                      <a:pPr marL="179705">
                        <a:lnSpc>
                          <a:spcPct val="100000"/>
                        </a:lnSpc>
                        <a:spcBef>
                          <a:spcPts val="1215"/>
                        </a:spcBef>
                      </a:pPr>
                      <a:r>
                        <a:rPr sz="2400" b="1" dirty="0">
                          <a:solidFill>
                            <a:srgbClr val="C00000"/>
                          </a:solidFill>
                          <a:latin typeface="Arial"/>
                          <a:cs typeface="Arial"/>
                        </a:rPr>
                        <a:t>x</a:t>
                      </a:r>
                      <a:endParaRPr sz="2400">
                        <a:latin typeface="Arial"/>
                        <a:cs typeface="Arial"/>
                      </a:endParaRPr>
                    </a:p>
                  </a:txBody>
                  <a:tcPr marL="0" marR="0" marT="0" marB="0">
                    <a:lnL w="38100">
                      <a:solidFill>
                        <a:srgbClr val="344B5E"/>
                      </a:solidFill>
                      <a:prstDash val="solid"/>
                    </a:lnL>
                    <a:lnT w="53975">
                      <a:solidFill>
                        <a:srgbClr val="344B5E"/>
                      </a:solidFill>
                      <a:prstDash val="solid"/>
                    </a:lnT>
                    <a:lnB w="38100">
                      <a:solidFill>
                        <a:srgbClr val="344B5E"/>
                      </a:solidFill>
                      <a:prstDash val="solid"/>
                    </a:lnB>
                    <a:solidFill>
                      <a:srgbClr val="84ADAC">
                        <a:alpha val="50195"/>
                      </a:srgbClr>
                    </a:solidFill>
                  </a:tcPr>
                </a:tc>
                <a:tc>
                  <a:txBody>
                    <a:bodyPr/>
                    <a:lstStyle/>
                    <a:p>
                      <a:pPr marL="109855">
                        <a:lnSpc>
                          <a:spcPts val="2405"/>
                        </a:lnSpc>
                      </a:pPr>
                      <a:r>
                        <a:rPr sz="2400" b="1" dirty="0">
                          <a:solidFill>
                            <a:srgbClr val="344B5E"/>
                          </a:solidFill>
                          <a:latin typeface="Arial"/>
                          <a:cs typeface="Arial"/>
                        </a:rPr>
                        <a:t>x</a:t>
                      </a:r>
                      <a:endParaRPr sz="2400">
                        <a:latin typeface="Arial"/>
                        <a:cs typeface="Arial"/>
                      </a:endParaRPr>
                    </a:p>
                    <a:p>
                      <a:pPr marL="93980">
                        <a:lnSpc>
                          <a:spcPct val="100000"/>
                        </a:lnSpc>
                        <a:spcBef>
                          <a:spcPts val="1215"/>
                        </a:spcBef>
                      </a:pPr>
                      <a:r>
                        <a:rPr sz="2400" b="1" dirty="0">
                          <a:solidFill>
                            <a:srgbClr val="344B5E"/>
                          </a:solidFill>
                          <a:latin typeface="Arial"/>
                          <a:cs typeface="Arial"/>
                        </a:rPr>
                        <a:t>x</a:t>
                      </a:r>
                      <a:endParaRPr sz="2400">
                        <a:latin typeface="Arial"/>
                        <a:cs typeface="Arial"/>
                      </a:endParaRPr>
                    </a:p>
                  </a:txBody>
                  <a:tcPr marL="0" marR="0" marT="0" marB="0">
                    <a:lnT w="53975">
                      <a:solidFill>
                        <a:srgbClr val="344B5E"/>
                      </a:solidFill>
                      <a:prstDash val="solid"/>
                    </a:lnT>
                    <a:lnB w="38100">
                      <a:solidFill>
                        <a:srgbClr val="344B5E"/>
                      </a:solidFill>
                      <a:prstDash val="solid"/>
                    </a:lnB>
                    <a:solidFill>
                      <a:srgbClr val="84ADAC">
                        <a:alpha val="50195"/>
                      </a:srgbClr>
                    </a:solidFill>
                  </a:tcPr>
                </a:tc>
                <a:tc>
                  <a:txBody>
                    <a:bodyPr/>
                    <a:lstStyle/>
                    <a:p>
                      <a:pPr marL="113030" marR="66040" indent="-39370">
                        <a:lnSpc>
                          <a:spcPct val="116199"/>
                        </a:lnSpc>
                        <a:spcBef>
                          <a:spcPts val="175"/>
                        </a:spcBef>
                      </a:pPr>
                      <a:r>
                        <a:rPr sz="2400" b="1" spc="-5" dirty="0">
                          <a:solidFill>
                            <a:srgbClr val="344B5E"/>
                          </a:solidFill>
                          <a:latin typeface="Arial"/>
                          <a:cs typeface="Arial"/>
                        </a:rPr>
                        <a:t>x  </a:t>
                      </a:r>
                      <a:r>
                        <a:rPr sz="2400" b="1" dirty="0">
                          <a:solidFill>
                            <a:srgbClr val="C00000"/>
                          </a:solidFill>
                          <a:latin typeface="Arial"/>
                          <a:cs typeface="Arial"/>
                        </a:rPr>
                        <a:t>x</a:t>
                      </a:r>
                      <a:endParaRPr sz="2400">
                        <a:latin typeface="Arial"/>
                        <a:cs typeface="Arial"/>
                      </a:endParaRPr>
                    </a:p>
                  </a:txBody>
                  <a:tcPr marL="0" marR="0" marT="22225" marB="0">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spcBef>
                          <a:spcPts val="25"/>
                        </a:spcBef>
                      </a:pPr>
                      <a:endParaRPr sz="2650">
                        <a:latin typeface="Times New Roman"/>
                        <a:cs typeface="Times New Roman"/>
                      </a:endParaRPr>
                    </a:p>
                    <a:p>
                      <a:pPr marL="74295">
                        <a:lnSpc>
                          <a:spcPct val="100000"/>
                        </a:lnSpc>
                        <a:spcBef>
                          <a:spcPts val="5"/>
                        </a:spcBef>
                      </a:pPr>
                      <a:r>
                        <a:rPr sz="2400" b="1" dirty="0">
                          <a:solidFill>
                            <a:srgbClr val="344B5E"/>
                          </a:solidFill>
                          <a:latin typeface="Arial"/>
                          <a:cs typeface="Arial"/>
                        </a:rPr>
                        <a:t>x</a:t>
                      </a:r>
                      <a:endParaRPr sz="2400">
                        <a:latin typeface="Arial"/>
                        <a:cs typeface="Arial"/>
                      </a:endParaRPr>
                    </a:p>
                  </a:txBody>
                  <a:tcPr marL="0" marR="0" marT="3175" marB="0">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200" dirty="0">
                        <a:latin typeface="Times New Roman"/>
                        <a:cs typeface="Times New Roman"/>
                      </a:endParaRPr>
                    </a:p>
                  </a:txBody>
                  <a:tcPr marL="0" marR="0" marT="0" marB="0">
                    <a:lnL w="38100">
                      <a:solidFill>
                        <a:srgbClr val="344B5E"/>
                      </a:solidFill>
                      <a:prstDash val="solid"/>
                    </a:lnL>
                    <a:lnT w="53975">
                      <a:solidFill>
                        <a:srgbClr val="344B5E"/>
                      </a:solidFill>
                      <a:prstDash val="soli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681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9697" y="3892294"/>
            <a:ext cx="2072825"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将多个决策树桩结合成一个分类器</a:t>
            </a:r>
            <a:endParaRPr lang="zh-CN" altLang="en-US"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a:xfrm>
            <a:off x="457200" y="274638"/>
            <a:ext cx="8229600" cy="1143000"/>
          </a:xfrm>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14" name="object 15">
            <a:extLst>
              <a:ext uri="{FF2B5EF4-FFF2-40B4-BE49-F238E27FC236}">
                <a16:creationId xmlns:a16="http://schemas.microsoft.com/office/drawing/2014/main" id="{42A657DA-1F86-42D4-84BB-01655CF6100C}"/>
              </a:ext>
            </a:extLst>
          </p:cNvPr>
          <p:cNvGraphicFramePr>
            <a:graphicFrameLocks noGrp="1"/>
          </p:cNvGraphicFramePr>
          <p:nvPr/>
        </p:nvGraphicFramePr>
        <p:xfrm>
          <a:off x="4059288" y="1786890"/>
          <a:ext cx="1520824" cy="1691003"/>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331469">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7150" algn="ctr">
                        <a:lnSpc>
                          <a:spcPts val="2655"/>
                        </a:lnSpc>
                        <a:tabLst>
                          <a:tab pos="455295" algn="l"/>
                        </a:tabLst>
                      </a:pPr>
                      <a:r>
                        <a:rPr sz="3600" b="1" baseline="-10416" dirty="0">
                          <a:solidFill>
                            <a:srgbClr val="C00000"/>
                          </a:solidFill>
                          <a:latin typeface="Arial"/>
                          <a:cs typeface="Arial"/>
                        </a:rPr>
                        <a:t>x	</a:t>
                      </a:r>
                      <a:r>
                        <a:rPr sz="3600" b="1" spc="-7" baseline="-30092" dirty="0">
                          <a:solidFill>
                            <a:srgbClr val="C00000"/>
                          </a:solidFill>
                          <a:latin typeface="Arial"/>
                          <a:cs typeface="Arial"/>
                        </a:rPr>
                        <a:t>x</a:t>
                      </a:r>
                      <a:r>
                        <a:rPr sz="3600" b="1" spc="390" baseline="-30092" dirty="0">
                          <a:solidFill>
                            <a:srgbClr val="C00000"/>
                          </a:solidFill>
                          <a:latin typeface="Arial"/>
                          <a:cs typeface="Arial"/>
                        </a:rPr>
                        <a:t> </a:t>
                      </a:r>
                      <a:r>
                        <a:rPr sz="2400" b="1" dirty="0">
                          <a:solidFill>
                            <a:srgbClr val="C00000"/>
                          </a:solidFill>
                          <a:latin typeface="Arial"/>
                          <a:cs typeface="Arial"/>
                        </a:rPr>
                        <a:t>x</a:t>
                      </a:r>
                      <a:endParaRPr sz="2400">
                        <a:latin typeface="Arial"/>
                        <a:cs typeface="Arial"/>
                      </a:endParaRPr>
                    </a:p>
                    <a:p>
                      <a:pPr marL="15240" algn="ctr">
                        <a:lnSpc>
                          <a:spcPct val="100000"/>
                        </a:lnSpc>
                        <a:spcBef>
                          <a:spcPts val="1135"/>
                        </a:spcBef>
                        <a:tabLst>
                          <a:tab pos="500380" algn="l"/>
                          <a:tab pos="839469"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103505" algn="ctr">
                        <a:lnSpc>
                          <a:spcPct val="100000"/>
                        </a:lnSpc>
                        <a:spcBef>
                          <a:spcPts val="1485"/>
                        </a:spcBef>
                        <a:tabLst>
                          <a:tab pos="484505" algn="l"/>
                          <a:tab pos="841375"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4629" dirty="0">
                          <a:solidFill>
                            <a:srgbClr val="C00000"/>
                          </a:solidFill>
                          <a:latin typeface="Arial"/>
                          <a:cs typeface="Arial"/>
                        </a:rPr>
                        <a:t>x</a:t>
                      </a:r>
                      <a:endParaRPr sz="3600" baseline="-4629">
                        <a:latin typeface="Arial"/>
                        <a:cs typeface="Arial"/>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121285">
                        <a:lnSpc>
                          <a:spcPct val="100000"/>
                        </a:lnSpc>
                        <a:spcBef>
                          <a:spcPts val="1070"/>
                        </a:spcBef>
                      </a:pPr>
                      <a:r>
                        <a:rPr sz="2400" b="1" dirty="0">
                          <a:solidFill>
                            <a:srgbClr val="344B5E"/>
                          </a:solidFill>
                          <a:latin typeface="Arial"/>
                          <a:cs typeface="Arial"/>
                        </a:rPr>
                        <a:t>x</a:t>
                      </a:r>
                      <a:endParaRPr sz="2400">
                        <a:latin typeface="Arial"/>
                        <a:cs typeface="Arial"/>
                      </a:endParaRPr>
                    </a:p>
                    <a:p>
                      <a:pPr>
                        <a:lnSpc>
                          <a:spcPct val="100000"/>
                        </a:lnSpc>
                        <a:spcBef>
                          <a:spcPts val="10"/>
                        </a:spcBef>
                      </a:pPr>
                      <a:endParaRPr sz="3150">
                        <a:latin typeface="Times New Roman"/>
                        <a:cs typeface="Times New Roman"/>
                      </a:endParaRPr>
                    </a:p>
                    <a:p>
                      <a:pPr marL="121285">
                        <a:lnSpc>
                          <a:spcPct val="100000"/>
                        </a:lnSpc>
                      </a:pPr>
                      <a:r>
                        <a:rPr sz="2400" b="1" dirty="0">
                          <a:solidFill>
                            <a:srgbClr val="344B5E"/>
                          </a:solidFill>
                          <a:latin typeface="Arial"/>
                          <a:cs typeface="Arial"/>
                        </a:rPr>
                        <a:t>x</a:t>
                      </a:r>
                      <a:endParaRPr sz="2400">
                        <a:latin typeface="Arial"/>
                        <a:cs typeface="Arial"/>
                      </a:endParaRPr>
                    </a:p>
                  </a:txBody>
                  <a:tcPr marL="0" marR="0" marT="13589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F">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10" name="object 22">
            <a:extLst>
              <a:ext uri="{FF2B5EF4-FFF2-40B4-BE49-F238E27FC236}">
                <a16:creationId xmlns:a16="http://schemas.microsoft.com/office/drawing/2014/main" id="{0991AB04-5C8B-4424-A60E-64C3A909554C}"/>
              </a:ext>
            </a:extLst>
          </p:cNvPr>
          <p:cNvSpPr/>
          <p:nvPr/>
        </p:nvSpPr>
        <p:spPr>
          <a:xfrm>
            <a:off x="4970636" y="2599712"/>
            <a:ext cx="218440" cy="219710"/>
          </a:xfrm>
          <a:custGeom>
            <a:avLst/>
            <a:gdLst/>
            <a:ahLst/>
            <a:cxnLst/>
            <a:rect l="l" t="t" r="r" b="b"/>
            <a:pathLst>
              <a:path w="218439" h="219710">
                <a:moveTo>
                  <a:pt x="0" y="109727"/>
                </a:moveTo>
                <a:lnTo>
                  <a:pt x="8560" y="67026"/>
                </a:lnTo>
                <a:lnTo>
                  <a:pt x="31908" y="32146"/>
                </a:lnTo>
                <a:lnTo>
                  <a:pt x="66544" y="8626"/>
                </a:lnTo>
                <a:lnTo>
                  <a:pt x="108965" y="0"/>
                </a:lnTo>
                <a:lnTo>
                  <a:pt x="151387" y="8626"/>
                </a:lnTo>
                <a:lnTo>
                  <a:pt x="186023" y="32146"/>
                </a:lnTo>
                <a:lnTo>
                  <a:pt x="209371" y="67026"/>
                </a:lnTo>
                <a:lnTo>
                  <a:pt x="217931" y="109727"/>
                </a:lnTo>
                <a:lnTo>
                  <a:pt x="209371" y="152429"/>
                </a:lnTo>
                <a:lnTo>
                  <a:pt x="186023" y="187309"/>
                </a:lnTo>
                <a:lnTo>
                  <a:pt x="151387" y="210829"/>
                </a:lnTo>
                <a:lnTo>
                  <a:pt x="108965" y="219455"/>
                </a:lnTo>
                <a:lnTo>
                  <a:pt x="66544" y="210829"/>
                </a:lnTo>
                <a:lnTo>
                  <a:pt x="31908" y="187309"/>
                </a:lnTo>
                <a:lnTo>
                  <a:pt x="8560" y="152429"/>
                </a:lnTo>
                <a:lnTo>
                  <a:pt x="0" y="109727"/>
                </a:lnTo>
                <a:close/>
              </a:path>
            </a:pathLst>
          </a:custGeom>
          <a:ln w="38099">
            <a:solidFill>
              <a:srgbClr val="344B5E"/>
            </a:solidFill>
          </a:ln>
        </p:spPr>
        <p:txBody>
          <a:bodyPr wrap="square" lIns="0" tIns="0" rIns="0" bIns="0" rtlCol="0"/>
          <a:lstStyle/>
          <a:p>
            <a:endParaRPr/>
          </a:p>
        </p:txBody>
      </p:sp>
      <p:sp>
        <p:nvSpPr>
          <p:cNvPr id="11" name="object 23">
            <a:extLst>
              <a:ext uri="{FF2B5EF4-FFF2-40B4-BE49-F238E27FC236}">
                <a16:creationId xmlns:a16="http://schemas.microsoft.com/office/drawing/2014/main" id="{40812682-F089-4AC0-9D86-CB214E8020B1}"/>
              </a:ext>
            </a:extLst>
          </p:cNvPr>
          <p:cNvSpPr/>
          <p:nvPr/>
        </p:nvSpPr>
        <p:spPr>
          <a:xfrm>
            <a:off x="4627736" y="2481067"/>
            <a:ext cx="218440" cy="219710"/>
          </a:xfrm>
          <a:custGeom>
            <a:avLst/>
            <a:gdLst/>
            <a:ahLst/>
            <a:cxnLst/>
            <a:rect l="l" t="t" r="r" b="b"/>
            <a:pathLst>
              <a:path w="218439" h="219710">
                <a:moveTo>
                  <a:pt x="0" y="109728"/>
                </a:moveTo>
                <a:lnTo>
                  <a:pt x="8560" y="67026"/>
                </a:lnTo>
                <a:lnTo>
                  <a:pt x="31908" y="32146"/>
                </a:lnTo>
                <a:lnTo>
                  <a:pt x="66544" y="8626"/>
                </a:lnTo>
                <a:lnTo>
                  <a:pt x="108965" y="0"/>
                </a:lnTo>
                <a:lnTo>
                  <a:pt x="151387" y="8626"/>
                </a:lnTo>
                <a:lnTo>
                  <a:pt x="186023" y="32146"/>
                </a:lnTo>
                <a:lnTo>
                  <a:pt x="209371" y="67026"/>
                </a:lnTo>
                <a:lnTo>
                  <a:pt x="217931" y="109728"/>
                </a:lnTo>
                <a:lnTo>
                  <a:pt x="209371" y="152429"/>
                </a:lnTo>
                <a:lnTo>
                  <a:pt x="186023" y="187309"/>
                </a:lnTo>
                <a:lnTo>
                  <a:pt x="151387" y="210829"/>
                </a:lnTo>
                <a:lnTo>
                  <a:pt x="108965" y="219456"/>
                </a:lnTo>
                <a:lnTo>
                  <a:pt x="66544" y="210829"/>
                </a:lnTo>
                <a:lnTo>
                  <a:pt x="31908" y="187309"/>
                </a:lnTo>
                <a:lnTo>
                  <a:pt x="8560" y="152429"/>
                </a:lnTo>
                <a:lnTo>
                  <a:pt x="0" y="109728"/>
                </a:lnTo>
                <a:close/>
              </a:path>
            </a:pathLst>
          </a:custGeom>
          <a:ln w="38100">
            <a:solidFill>
              <a:srgbClr val="344B5E"/>
            </a:solidFill>
          </a:ln>
        </p:spPr>
        <p:txBody>
          <a:bodyPr wrap="square" lIns="0" tIns="0" rIns="0" bIns="0" rtlCol="0"/>
          <a:lstStyle/>
          <a:p>
            <a:endParaRPr/>
          </a:p>
        </p:txBody>
      </p:sp>
      <p:sp>
        <p:nvSpPr>
          <p:cNvPr id="12" name="object 24">
            <a:extLst>
              <a:ext uri="{FF2B5EF4-FFF2-40B4-BE49-F238E27FC236}">
                <a16:creationId xmlns:a16="http://schemas.microsoft.com/office/drawing/2014/main" id="{57DDB027-D886-42A5-BC8B-213FACF3202B}"/>
              </a:ext>
            </a:extLst>
          </p:cNvPr>
          <p:cNvSpPr/>
          <p:nvPr/>
        </p:nvSpPr>
        <p:spPr>
          <a:xfrm>
            <a:off x="4609448" y="3034278"/>
            <a:ext cx="219710" cy="219710"/>
          </a:xfrm>
          <a:custGeom>
            <a:avLst/>
            <a:gdLst/>
            <a:ahLst/>
            <a:cxnLst/>
            <a:rect l="l" t="t" r="r" b="b"/>
            <a:pathLst>
              <a:path w="219710" h="219710">
                <a:moveTo>
                  <a:pt x="0" y="109728"/>
                </a:moveTo>
                <a:lnTo>
                  <a:pt x="8626" y="67026"/>
                </a:lnTo>
                <a:lnTo>
                  <a:pt x="32146" y="32146"/>
                </a:lnTo>
                <a:lnTo>
                  <a:pt x="67026" y="8626"/>
                </a:lnTo>
                <a:lnTo>
                  <a:pt x="109727" y="0"/>
                </a:lnTo>
                <a:lnTo>
                  <a:pt x="152429" y="8626"/>
                </a:lnTo>
                <a:lnTo>
                  <a:pt x="187309" y="32146"/>
                </a:lnTo>
                <a:lnTo>
                  <a:pt x="210829" y="67026"/>
                </a:lnTo>
                <a:lnTo>
                  <a:pt x="219455" y="109728"/>
                </a:lnTo>
                <a:lnTo>
                  <a:pt x="210829" y="152429"/>
                </a:lnTo>
                <a:lnTo>
                  <a:pt x="187309" y="187309"/>
                </a:lnTo>
                <a:lnTo>
                  <a:pt x="152429" y="210829"/>
                </a:lnTo>
                <a:lnTo>
                  <a:pt x="109727" y="219456"/>
                </a:lnTo>
                <a:lnTo>
                  <a:pt x="67026" y="210829"/>
                </a:lnTo>
                <a:lnTo>
                  <a:pt x="32146" y="187309"/>
                </a:lnTo>
                <a:lnTo>
                  <a:pt x="8626" y="152429"/>
                </a:lnTo>
                <a:lnTo>
                  <a:pt x="0" y="109728"/>
                </a:lnTo>
                <a:close/>
              </a:path>
            </a:pathLst>
          </a:custGeom>
          <a:ln w="38100">
            <a:solidFill>
              <a:srgbClr val="344B5E"/>
            </a:solidFill>
          </a:ln>
        </p:spPr>
        <p:txBody>
          <a:bodyPr wrap="square" lIns="0" tIns="0" rIns="0" bIns="0" rtlCol="0"/>
          <a:lstStyle/>
          <a:p>
            <a:endParaRPr/>
          </a:p>
        </p:txBody>
      </p:sp>
      <p:sp>
        <p:nvSpPr>
          <p:cNvPr id="15" name="object 25">
            <a:extLst>
              <a:ext uri="{FF2B5EF4-FFF2-40B4-BE49-F238E27FC236}">
                <a16:creationId xmlns:a16="http://schemas.microsoft.com/office/drawing/2014/main" id="{BD5F7433-F301-4DED-B1D2-79BC62E5BDD9}"/>
              </a:ext>
            </a:extLst>
          </p:cNvPr>
          <p:cNvSpPr txBox="1"/>
          <p:nvPr/>
        </p:nvSpPr>
        <p:spPr>
          <a:xfrm>
            <a:off x="5694510" y="2152092"/>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20" name="object 26">
            <a:extLst>
              <a:ext uri="{FF2B5EF4-FFF2-40B4-BE49-F238E27FC236}">
                <a16:creationId xmlns:a16="http://schemas.microsoft.com/office/drawing/2014/main" id="{2D8F47DE-9EDF-47C6-857B-E760D05544A0}"/>
              </a:ext>
            </a:extLst>
          </p:cNvPr>
          <p:cNvGraphicFramePr>
            <a:graphicFrameLocks noGrp="1"/>
          </p:cNvGraphicFramePr>
          <p:nvPr/>
        </p:nvGraphicFramePr>
        <p:xfrm>
          <a:off x="6192097" y="1872233"/>
          <a:ext cx="1692271" cy="1468755"/>
        </p:xfrm>
        <a:graphic>
          <a:graphicData uri="http://schemas.openxmlformats.org/drawingml/2006/table">
            <a:tbl>
              <a:tblPr firstRow="1" bandRow="1">
                <a:tableStyleId>{2D5ABB26-0587-4C30-8999-92F81FD0307C}</a:tableStyleId>
              </a:tblPr>
              <a:tblGrid>
                <a:gridCol w="107314">
                  <a:extLst>
                    <a:ext uri="{9D8B030D-6E8A-4147-A177-3AD203B41FA5}">
                      <a16:colId xmlns:a16="http://schemas.microsoft.com/office/drawing/2014/main" val="20000"/>
                    </a:ext>
                  </a:extLst>
                </a:gridCol>
                <a:gridCol w="443229">
                  <a:extLst>
                    <a:ext uri="{9D8B030D-6E8A-4147-A177-3AD203B41FA5}">
                      <a16:colId xmlns:a16="http://schemas.microsoft.com/office/drawing/2014/main" val="20001"/>
                    </a:ext>
                  </a:extLst>
                </a:gridCol>
                <a:gridCol w="353694">
                  <a:extLst>
                    <a:ext uri="{9D8B030D-6E8A-4147-A177-3AD203B41FA5}">
                      <a16:colId xmlns:a16="http://schemas.microsoft.com/office/drawing/2014/main" val="20002"/>
                    </a:ext>
                  </a:extLst>
                </a:gridCol>
                <a:gridCol w="356869">
                  <a:extLst>
                    <a:ext uri="{9D8B030D-6E8A-4147-A177-3AD203B41FA5}">
                      <a16:colId xmlns:a16="http://schemas.microsoft.com/office/drawing/2014/main" val="20003"/>
                    </a:ext>
                  </a:extLst>
                </a:gridCol>
                <a:gridCol w="322580">
                  <a:extLst>
                    <a:ext uri="{9D8B030D-6E8A-4147-A177-3AD203B41FA5}">
                      <a16:colId xmlns:a16="http://schemas.microsoft.com/office/drawing/2014/main" val="20004"/>
                    </a:ext>
                  </a:extLst>
                </a:gridCol>
                <a:gridCol w="108585">
                  <a:extLst>
                    <a:ext uri="{9D8B030D-6E8A-4147-A177-3AD203B41FA5}">
                      <a16:colId xmlns:a16="http://schemas.microsoft.com/office/drawing/2014/main" val="20005"/>
                    </a:ext>
                  </a:extLst>
                </a:gridCol>
              </a:tblGrid>
              <a:tr h="503555">
                <a:tc>
                  <a:txBody>
                    <a:bodyPr/>
                    <a:lstStyle/>
                    <a:p>
                      <a:pPr>
                        <a:lnSpc>
                          <a:spcPct val="100000"/>
                        </a:lnSpc>
                      </a:pPr>
                      <a:endParaRPr sz="2200">
                        <a:latin typeface="Times New Roman"/>
                        <a:cs typeface="Times New Roman"/>
                      </a:endParaRPr>
                    </a:p>
                  </a:txBody>
                  <a:tcPr marL="0" marR="0" marT="0" marB="0">
                    <a:lnR w="38100">
                      <a:solidFill>
                        <a:srgbClr val="344B5E"/>
                      </a:solidFill>
                      <a:prstDash val="solid"/>
                    </a:lnR>
                    <a:lnB w="53975">
                      <a:solidFill>
                        <a:srgbClr val="344B5E"/>
                      </a:solidFill>
                      <a:prstDash val="solid"/>
                    </a:lnB>
                  </a:tcPr>
                </a:tc>
                <a:tc>
                  <a:txBody>
                    <a:bodyPr/>
                    <a:lstStyle/>
                    <a:p>
                      <a:pPr marL="179705">
                        <a:lnSpc>
                          <a:spcPct val="100000"/>
                        </a:lnSpc>
                        <a:spcBef>
                          <a:spcPts val="155"/>
                        </a:spcBef>
                      </a:pPr>
                      <a:r>
                        <a:rPr sz="2400" b="1" dirty="0">
                          <a:solidFill>
                            <a:srgbClr val="C00000"/>
                          </a:solidFill>
                          <a:latin typeface="Arial"/>
                          <a:cs typeface="Arial"/>
                        </a:rPr>
                        <a:t>x</a:t>
                      </a:r>
                      <a:endParaRPr sz="2400">
                        <a:latin typeface="Arial"/>
                        <a:cs typeface="Arial"/>
                      </a:endParaRPr>
                    </a:p>
                  </a:txBody>
                  <a:tcPr marL="0" marR="0" marT="19685" marB="0">
                    <a:lnL w="38100">
                      <a:solidFill>
                        <a:srgbClr val="344B5E"/>
                      </a:solidFill>
                      <a:prstDash val="solid"/>
                    </a:lnL>
                    <a:lnT w="38100">
                      <a:solidFill>
                        <a:srgbClr val="344B5E"/>
                      </a:solidFill>
                      <a:prstDash val="solid"/>
                    </a:lnT>
                    <a:lnB w="53975">
                      <a:solidFill>
                        <a:srgbClr val="344B5E"/>
                      </a:solidFill>
                      <a:prstDash val="solid"/>
                    </a:lnB>
                    <a:solidFill>
                      <a:srgbClr val="C00000">
                        <a:alpha val="50195"/>
                      </a:srgbClr>
                    </a:solidFill>
                  </a:tcPr>
                </a:tc>
                <a:tc gridSpan="2">
                  <a:txBody>
                    <a:bodyPr/>
                    <a:lstStyle/>
                    <a:p>
                      <a:pPr marL="109855">
                        <a:lnSpc>
                          <a:spcPts val="2605"/>
                        </a:lnSpc>
                      </a:pPr>
                      <a:r>
                        <a:rPr sz="3600" b="1" spc="-7" baseline="-27777" dirty="0">
                          <a:solidFill>
                            <a:srgbClr val="C00000"/>
                          </a:solidFill>
                          <a:latin typeface="Arial"/>
                          <a:cs typeface="Arial"/>
                        </a:rPr>
                        <a:t>x</a:t>
                      </a:r>
                      <a:r>
                        <a:rPr sz="3600" b="1" spc="187" baseline="-27777" dirty="0">
                          <a:solidFill>
                            <a:srgbClr val="C00000"/>
                          </a:solidFill>
                          <a:latin typeface="Arial"/>
                          <a:cs typeface="Arial"/>
                        </a:rPr>
                        <a:t> </a:t>
                      </a:r>
                      <a:r>
                        <a:rPr sz="2400" b="1" spc="-5" dirty="0">
                          <a:solidFill>
                            <a:srgbClr val="C00000"/>
                          </a:solidFill>
                          <a:latin typeface="Arial"/>
                          <a:cs typeface="Arial"/>
                        </a:rPr>
                        <a:t>x</a:t>
                      </a:r>
                      <a:endParaRPr sz="2400">
                        <a:latin typeface="Arial"/>
                        <a:cs typeface="Arial"/>
                      </a:endParaRPr>
                    </a:p>
                  </a:txBody>
                  <a:tcPr marL="0" marR="0" marT="0" marB="0">
                    <a:lnT w="38100">
                      <a:solidFill>
                        <a:srgbClr val="344B5E"/>
                      </a:solidFill>
                      <a:prstDash val="solid"/>
                    </a:lnT>
                    <a:lnB w="53975">
                      <a:solidFill>
                        <a:srgbClr val="344B5E"/>
                      </a:solidFill>
                      <a:prstDash val="solid"/>
                    </a:lnB>
                    <a:solidFill>
                      <a:srgbClr val="C00000">
                        <a:alpha val="50195"/>
                      </a:srgbClr>
                    </a:solidFill>
                  </a:tcPr>
                </a:tc>
                <a:tc hMerge="1">
                  <a:txBody>
                    <a:bodyPr/>
                    <a:lstStyle/>
                    <a:p>
                      <a:endParaRPr/>
                    </a:p>
                  </a:txBody>
                  <a:tcPr marL="0" marR="0" marT="0" marB="0"/>
                </a:tc>
                <a:tc>
                  <a:txBody>
                    <a:bodyPr/>
                    <a:lstStyle/>
                    <a:p>
                      <a:pPr marL="74295">
                        <a:lnSpc>
                          <a:spcPct val="100000"/>
                        </a:lnSpc>
                        <a:spcBef>
                          <a:spcPts val="935"/>
                        </a:spcBef>
                      </a:pPr>
                      <a:r>
                        <a:rPr sz="2400" b="1" dirty="0">
                          <a:solidFill>
                            <a:srgbClr val="344B5E"/>
                          </a:solidFill>
                          <a:latin typeface="Arial"/>
                          <a:cs typeface="Arial"/>
                        </a:rPr>
                        <a:t>x</a:t>
                      </a:r>
                      <a:endParaRPr sz="2400">
                        <a:latin typeface="Arial"/>
                        <a:cs typeface="Arial"/>
                      </a:endParaRPr>
                    </a:p>
                  </a:txBody>
                  <a:tcPr marL="0" marR="0" marT="118745" marB="0">
                    <a:lnR w="38100">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B w="53975">
                      <a:solidFill>
                        <a:srgbClr val="344B5E"/>
                      </a:solidFill>
                      <a:prstDash val="solid"/>
                    </a:lnB>
                  </a:tcPr>
                </a:tc>
                <a:extLst>
                  <a:ext uri="{0D108BD9-81ED-4DB2-BD59-A6C34878D82A}">
                    <a16:rowId xmlns:a16="http://schemas.microsoft.com/office/drawing/2014/main" val="10000"/>
                  </a:ext>
                </a:extLst>
              </a:tr>
              <a:tr h="965200">
                <a:tc>
                  <a:txBody>
                    <a:bodyPr/>
                    <a:lstStyle/>
                    <a:p>
                      <a:pPr>
                        <a:lnSpc>
                          <a:spcPct val="100000"/>
                        </a:lnSpc>
                      </a:pPr>
                      <a:endParaRPr sz="2200">
                        <a:latin typeface="Times New Roman"/>
                        <a:cs typeface="Times New Roman"/>
                      </a:endParaRPr>
                    </a:p>
                  </a:txBody>
                  <a:tcPr marL="0" marR="0" marT="0" marB="0">
                    <a:lnR w="38100">
                      <a:solidFill>
                        <a:srgbClr val="344B5E"/>
                      </a:solidFill>
                      <a:prstDash val="solid"/>
                    </a:lnR>
                    <a:lnT w="53975">
                      <a:solidFill>
                        <a:srgbClr val="344B5E"/>
                      </a:solidFill>
                      <a:prstDash val="solid"/>
                    </a:lnT>
                  </a:tcPr>
                </a:tc>
                <a:tc>
                  <a:txBody>
                    <a:bodyPr/>
                    <a:lstStyle/>
                    <a:p>
                      <a:pPr marL="97790">
                        <a:lnSpc>
                          <a:spcPts val="2405"/>
                        </a:lnSpc>
                      </a:pPr>
                      <a:r>
                        <a:rPr sz="2400" b="1" dirty="0">
                          <a:solidFill>
                            <a:srgbClr val="C00000"/>
                          </a:solidFill>
                          <a:latin typeface="Arial"/>
                          <a:cs typeface="Arial"/>
                        </a:rPr>
                        <a:t>x</a:t>
                      </a:r>
                      <a:endParaRPr sz="2400">
                        <a:latin typeface="Arial"/>
                        <a:cs typeface="Arial"/>
                      </a:endParaRPr>
                    </a:p>
                    <a:p>
                      <a:pPr marL="179705">
                        <a:lnSpc>
                          <a:spcPct val="100000"/>
                        </a:lnSpc>
                        <a:spcBef>
                          <a:spcPts val="1215"/>
                        </a:spcBef>
                      </a:pPr>
                      <a:r>
                        <a:rPr sz="2400" b="1" dirty="0">
                          <a:solidFill>
                            <a:srgbClr val="C00000"/>
                          </a:solidFill>
                          <a:latin typeface="Arial"/>
                          <a:cs typeface="Arial"/>
                        </a:rPr>
                        <a:t>x</a:t>
                      </a:r>
                      <a:endParaRPr sz="2400">
                        <a:latin typeface="Arial"/>
                        <a:cs typeface="Arial"/>
                      </a:endParaRPr>
                    </a:p>
                  </a:txBody>
                  <a:tcPr marL="0" marR="0" marT="0" marB="0">
                    <a:lnL w="38100">
                      <a:solidFill>
                        <a:srgbClr val="344B5E"/>
                      </a:solidFill>
                      <a:prstDash val="solid"/>
                    </a:lnL>
                    <a:lnT w="53975">
                      <a:solidFill>
                        <a:srgbClr val="344B5E"/>
                      </a:solidFill>
                      <a:prstDash val="solid"/>
                    </a:lnT>
                    <a:lnB w="38100">
                      <a:solidFill>
                        <a:srgbClr val="344B5E"/>
                      </a:solidFill>
                      <a:prstDash val="solid"/>
                    </a:lnB>
                    <a:solidFill>
                      <a:srgbClr val="84ADAC">
                        <a:alpha val="50195"/>
                      </a:srgbClr>
                    </a:solidFill>
                  </a:tcPr>
                </a:tc>
                <a:tc>
                  <a:txBody>
                    <a:bodyPr/>
                    <a:lstStyle/>
                    <a:p>
                      <a:pPr marL="109855">
                        <a:lnSpc>
                          <a:spcPts val="2405"/>
                        </a:lnSpc>
                      </a:pPr>
                      <a:r>
                        <a:rPr sz="2400" b="1" dirty="0">
                          <a:solidFill>
                            <a:srgbClr val="344B5E"/>
                          </a:solidFill>
                          <a:latin typeface="Arial"/>
                          <a:cs typeface="Arial"/>
                        </a:rPr>
                        <a:t>x</a:t>
                      </a:r>
                      <a:endParaRPr sz="2400">
                        <a:latin typeface="Arial"/>
                        <a:cs typeface="Arial"/>
                      </a:endParaRPr>
                    </a:p>
                    <a:p>
                      <a:pPr marL="93980">
                        <a:lnSpc>
                          <a:spcPct val="100000"/>
                        </a:lnSpc>
                        <a:spcBef>
                          <a:spcPts val="1215"/>
                        </a:spcBef>
                      </a:pPr>
                      <a:r>
                        <a:rPr sz="2400" b="1" dirty="0">
                          <a:solidFill>
                            <a:srgbClr val="344B5E"/>
                          </a:solidFill>
                          <a:latin typeface="Arial"/>
                          <a:cs typeface="Arial"/>
                        </a:rPr>
                        <a:t>x</a:t>
                      </a:r>
                      <a:endParaRPr sz="2400">
                        <a:latin typeface="Arial"/>
                        <a:cs typeface="Arial"/>
                      </a:endParaRPr>
                    </a:p>
                  </a:txBody>
                  <a:tcPr marL="0" marR="0" marT="0" marB="0">
                    <a:lnT w="53975">
                      <a:solidFill>
                        <a:srgbClr val="344B5E"/>
                      </a:solidFill>
                      <a:prstDash val="solid"/>
                    </a:lnT>
                    <a:lnB w="38100">
                      <a:solidFill>
                        <a:srgbClr val="344B5E"/>
                      </a:solidFill>
                      <a:prstDash val="solid"/>
                    </a:lnB>
                    <a:solidFill>
                      <a:srgbClr val="84ADAC">
                        <a:alpha val="50195"/>
                      </a:srgbClr>
                    </a:solidFill>
                  </a:tcPr>
                </a:tc>
                <a:tc>
                  <a:txBody>
                    <a:bodyPr/>
                    <a:lstStyle/>
                    <a:p>
                      <a:pPr marL="113030" marR="66040" indent="-39370">
                        <a:lnSpc>
                          <a:spcPct val="116199"/>
                        </a:lnSpc>
                        <a:spcBef>
                          <a:spcPts val="175"/>
                        </a:spcBef>
                      </a:pPr>
                      <a:r>
                        <a:rPr sz="2400" b="1" spc="-5" dirty="0">
                          <a:solidFill>
                            <a:srgbClr val="344B5E"/>
                          </a:solidFill>
                          <a:latin typeface="Arial"/>
                          <a:cs typeface="Arial"/>
                        </a:rPr>
                        <a:t>x  </a:t>
                      </a:r>
                      <a:r>
                        <a:rPr sz="2400" b="1" dirty="0">
                          <a:solidFill>
                            <a:srgbClr val="C00000"/>
                          </a:solidFill>
                          <a:latin typeface="Arial"/>
                          <a:cs typeface="Arial"/>
                        </a:rPr>
                        <a:t>x</a:t>
                      </a:r>
                      <a:endParaRPr sz="2400">
                        <a:latin typeface="Arial"/>
                        <a:cs typeface="Arial"/>
                      </a:endParaRPr>
                    </a:p>
                  </a:txBody>
                  <a:tcPr marL="0" marR="0" marT="22225" marB="0">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spcBef>
                          <a:spcPts val="25"/>
                        </a:spcBef>
                      </a:pPr>
                      <a:endParaRPr sz="2650">
                        <a:latin typeface="Times New Roman"/>
                        <a:cs typeface="Times New Roman"/>
                      </a:endParaRPr>
                    </a:p>
                    <a:p>
                      <a:pPr marL="74295">
                        <a:lnSpc>
                          <a:spcPct val="100000"/>
                        </a:lnSpc>
                        <a:spcBef>
                          <a:spcPts val="5"/>
                        </a:spcBef>
                      </a:pPr>
                      <a:r>
                        <a:rPr sz="2400" b="1" dirty="0">
                          <a:solidFill>
                            <a:srgbClr val="344B5E"/>
                          </a:solidFill>
                          <a:latin typeface="Arial"/>
                          <a:cs typeface="Arial"/>
                        </a:rPr>
                        <a:t>x</a:t>
                      </a:r>
                      <a:endParaRPr sz="2400">
                        <a:latin typeface="Arial"/>
                        <a:cs typeface="Arial"/>
                      </a:endParaRPr>
                    </a:p>
                  </a:txBody>
                  <a:tcPr marL="0" marR="0" marT="3175" marB="0">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200" dirty="0">
                        <a:latin typeface="Times New Roman"/>
                        <a:cs typeface="Times New Roman"/>
                      </a:endParaRPr>
                    </a:p>
                  </a:txBody>
                  <a:tcPr marL="0" marR="0" marT="0" marB="0">
                    <a:lnL w="38100">
                      <a:solidFill>
                        <a:srgbClr val="344B5E"/>
                      </a:solidFill>
                      <a:prstDash val="solid"/>
                    </a:lnL>
                    <a:lnT w="53975">
                      <a:solidFill>
                        <a:srgbClr val="344B5E"/>
                      </a:solidFill>
                      <a:prstDash val="solid"/>
                    </a:lnT>
                  </a:tcPr>
                </a:tc>
                <a:extLst>
                  <a:ext uri="{0D108BD9-81ED-4DB2-BD59-A6C34878D82A}">
                    <a16:rowId xmlns:a16="http://schemas.microsoft.com/office/drawing/2014/main" val="10001"/>
                  </a:ext>
                </a:extLst>
              </a:tr>
            </a:tbl>
          </a:graphicData>
        </a:graphic>
      </p:graphicFrame>
      <p:sp>
        <p:nvSpPr>
          <p:cNvPr id="16" name="object 27">
            <a:extLst>
              <a:ext uri="{FF2B5EF4-FFF2-40B4-BE49-F238E27FC236}">
                <a16:creationId xmlns:a16="http://schemas.microsoft.com/office/drawing/2014/main" id="{D6448BD6-20FE-4BC0-94B5-ED0DE455296B}"/>
              </a:ext>
            </a:extLst>
          </p:cNvPr>
          <p:cNvSpPr/>
          <p:nvPr/>
        </p:nvSpPr>
        <p:spPr>
          <a:xfrm>
            <a:off x="4008740" y="4239768"/>
            <a:ext cx="1643380" cy="1905"/>
          </a:xfrm>
          <a:custGeom>
            <a:avLst/>
            <a:gdLst/>
            <a:ahLst/>
            <a:cxnLst/>
            <a:rect l="l" t="t" r="r" b="b"/>
            <a:pathLst>
              <a:path w="1643379" h="1904">
                <a:moveTo>
                  <a:pt x="0" y="0"/>
                </a:moveTo>
                <a:lnTo>
                  <a:pt x="1642872" y="1523"/>
                </a:lnTo>
              </a:path>
            </a:pathLst>
          </a:custGeom>
          <a:ln w="50292">
            <a:solidFill>
              <a:srgbClr val="344B5E"/>
            </a:solidFill>
          </a:ln>
        </p:spPr>
        <p:txBody>
          <a:bodyPr wrap="square" lIns="0" tIns="0" rIns="0" bIns="0" rtlCol="0"/>
          <a:lstStyle/>
          <a:p>
            <a:endParaRPr/>
          </a:p>
        </p:txBody>
      </p:sp>
      <p:graphicFrame>
        <p:nvGraphicFramePr>
          <p:cNvPr id="17" name="object 28">
            <a:extLst>
              <a:ext uri="{FF2B5EF4-FFF2-40B4-BE49-F238E27FC236}">
                <a16:creationId xmlns:a16="http://schemas.microsoft.com/office/drawing/2014/main" id="{1666068C-CB57-4DA6-B071-D6AADBFFE142}"/>
              </a:ext>
            </a:extLst>
          </p:cNvPr>
          <p:cNvGraphicFramePr>
            <a:graphicFrameLocks noGrp="1"/>
          </p:cNvGraphicFramePr>
          <p:nvPr>
            <p:extLst>
              <p:ext uri="{D42A27DB-BD31-4B8C-83A1-F6EECF244321}">
                <p14:modId xmlns:p14="http://schemas.microsoft.com/office/powerpoint/2010/main" val="2202679407"/>
              </p:ext>
            </p:extLst>
          </p:nvPr>
        </p:nvGraphicFramePr>
        <p:xfrm>
          <a:off x="4055222" y="3627883"/>
          <a:ext cx="1523364" cy="1692274"/>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867410">
                  <a:extLst>
                    <a:ext uri="{9D8B030D-6E8A-4147-A177-3AD203B41FA5}">
                      <a16:colId xmlns:a16="http://schemas.microsoft.com/office/drawing/2014/main" val="20001"/>
                    </a:ext>
                  </a:extLst>
                </a:gridCol>
                <a:gridCol w="321309">
                  <a:extLst>
                    <a:ext uri="{9D8B030D-6E8A-4147-A177-3AD203B41FA5}">
                      <a16:colId xmlns:a16="http://schemas.microsoft.com/office/drawing/2014/main" val="20002"/>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504825">
                <a:tc>
                  <a:txBody>
                    <a:bodyPr/>
                    <a:lstStyle/>
                    <a:p>
                      <a:pPr>
                        <a:lnSpc>
                          <a:spcPct val="100000"/>
                        </a:lnSpc>
                      </a:pPr>
                      <a:endParaRPr sz="2300">
                        <a:latin typeface="Times New Roman"/>
                        <a:cs typeface="Times New Roman"/>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3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300">
                        <a:latin typeface="Times New Roman"/>
                        <a:cs typeface="Times New Roman"/>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53975">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971550">
                <a:tc>
                  <a:txBody>
                    <a:bodyPr/>
                    <a:lstStyle/>
                    <a:p>
                      <a:pPr>
                        <a:lnSpc>
                          <a:spcPct val="100000"/>
                        </a:lnSpc>
                      </a:pPr>
                      <a:endParaRPr sz="2300">
                        <a:latin typeface="Times New Roman"/>
                        <a:cs typeface="Times New Roman"/>
                      </a:endParaRPr>
                    </a:p>
                  </a:txBody>
                  <a:tcPr marL="0" marR="0" marT="0" marB="0">
                    <a:lnL w="38100">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C00000">
                        <a:alpha val="50195"/>
                      </a:srgbClr>
                    </a:solidFill>
                  </a:tcPr>
                </a:tc>
                <a:tc>
                  <a:txBody>
                    <a:bodyPr/>
                    <a:lstStyle/>
                    <a:p>
                      <a:pPr>
                        <a:lnSpc>
                          <a:spcPct val="100000"/>
                        </a:lnSpc>
                      </a:pPr>
                      <a:endParaRPr sz="2300">
                        <a:latin typeface="Times New Roman"/>
                        <a:cs typeface="Times New Roman"/>
                      </a:endParaRPr>
                    </a:p>
                  </a:txBody>
                  <a:tcPr marL="0" marR="0" marT="0" marB="0">
                    <a:lnL w="53975">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300">
                        <a:latin typeface="Times New Roman"/>
                        <a:cs typeface="Times New Roman"/>
                      </a:endParaRPr>
                    </a:p>
                  </a:txBody>
                  <a:tcPr marL="0" marR="0" marT="0" marB="0">
                    <a:lnL w="53975">
                      <a:solidFill>
                        <a:srgbClr val="344B5E"/>
                      </a:solidFill>
                      <a:prstDash val="solid"/>
                    </a:lnL>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2"/>
                  </a:ext>
                </a:extLst>
              </a:tr>
              <a:tr h="108585">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3"/>
                  </a:ext>
                </a:extLst>
              </a:tr>
            </a:tbl>
          </a:graphicData>
        </a:graphic>
      </p:graphicFrame>
      <p:sp>
        <p:nvSpPr>
          <p:cNvPr id="18" name="object 29">
            <a:extLst>
              <a:ext uri="{FF2B5EF4-FFF2-40B4-BE49-F238E27FC236}">
                <a16:creationId xmlns:a16="http://schemas.microsoft.com/office/drawing/2014/main" id="{F0EB0CEE-3AB6-4344-A467-9A4FBC3E2545}"/>
              </a:ext>
            </a:extLst>
          </p:cNvPr>
          <p:cNvSpPr txBox="1"/>
          <p:nvPr/>
        </p:nvSpPr>
        <p:spPr>
          <a:xfrm>
            <a:off x="3408935" y="3988258"/>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Tree>
    <p:extLst>
      <p:ext uri="{BB962C8B-B14F-4D97-AF65-F5344CB8AC3E}">
        <p14:creationId xmlns:p14="http://schemas.microsoft.com/office/powerpoint/2010/main" val="4049749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9697" y="3892294"/>
            <a:ext cx="2132111"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将多个决策树桩结合成一个分类器</a:t>
            </a:r>
            <a:endParaRPr lang="zh-CN" altLang="en-US" sz="2000" dirty="0">
              <a:latin typeface="Verdana"/>
              <a:cs typeface="Verdana"/>
            </a:endParaRPr>
          </a:p>
        </p:txBody>
      </p:sp>
      <p:graphicFrame>
        <p:nvGraphicFramePr>
          <p:cNvPr id="4" name="object 4"/>
          <p:cNvGraphicFramePr>
            <a:graphicFrameLocks noGrp="1"/>
          </p:cNvGraphicFramePr>
          <p:nvPr/>
        </p:nvGraphicFramePr>
        <p:xfrm>
          <a:off x="1735835" y="1786890"/>
          <a:ext cx="1522730" cy="1691003"/>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1188085">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9690" marR="32384" indent="64769">
                        <a:lnSpc>
                          <a:spcPts val="2840"/>
                        </a:lnSpc>
                        <a:spcBef>
                          <a:spcPts val="390"/>
                        </a:spcBef>
                      </a:pPr>
                      <a:r>
                        <a:rPr sz="2400" b="1" dirty="0">
                          <a:solidFill>
                            <a:srgbClr val="C00000"/>
                          </a:solidFill>
                          <a:latin typeface="Arial"/>
                          <a:cs typeface="Arial"/>
                        </a:rPr>
                        <a:t>x  </a:t>
                      </a:r>
                      <a:r>
                        <a:rPr sz="2400" b="1" spc="-5" dirty="0">
                          <a:solidFill>
                            <a:srgbClr val="C00000"/>
                          </a:solidFill>
                          <a:latin typeface="Arial"/>
                          <a:cs typeface="Arial"/>
                        </a:rPr>
                        <a:t>x</a:t>
                      </a:r>
                      <a:endParaRPr sz="2400">
                        <a:latin typeface="Arial"/>
                        <a:cs typeface="Arial"/>
                      </a:endParaRPr>
                    </a:p>
                    <a:p>
                      <a:pPr marL="124460">
                        <a:lnSpc>
                          <a:spcPct val="100000"/>
                        </a:lnSpc>
                        <a:spcBef>
                          <a:spcPts val="1320"/>
                        </a:spcBef>
                      </a:pPr>
                      <a:r>
                        <a:rPr sz="2400" b="1" dirty="0">
                          <a:solidFill>
                            <a:srgbClr val="C00000"/>
                          </a:solidFill>
                          <a:latin typeface="Arial"/>
                          <a:cs typeface="Arial"/>
                        </a:rPr>
                        <a:t>x</a:t>
                      </a:r>
                      <a:endParaRPr sz="2400">
                        <a:latin typeface="Arial"/>
                        <a:cs typeface="Arial"/>
                      </a:endParaRPr>
                    </a:p>
                  </a:txBody>
                  <a:tcPr marL="0" marR="0" marT="4953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52705" algn="ctr">
                        <a:lnSpc>
                          <a:spcPts val="2690"/>
                        </a:lnSpc>
                        <a:tabLst>
                          <a:tab pos="760730" algn="l"/>
                        </a:tabLst>
                      </a:pPr>
                      <a:r>
                        <a:rPr sz="3600" b="1" spc="-7" baseline="-28935" dirty="0">
                          <a:solidFill>
                            <a:srgbClr val="C00000"/>
                          </a:solidFill>
                          <a:latin typeface="Arial"/>
                          <a:cs typeface="Arial"/>
                        </a:rPr>
                        <a:t>x</a:t>
                      </a:r>
                      <a:r>
                        <a:rPr sz="3600" b="1" spc="412" baseline="-28935" dirty="0">
                          <a:solidFill>
                            <a:srgbClr val="C00000"/>
                          </a:solidFill>
                          <a:latin typeface="Arial"/>
                          <a:cs typeface="Arial"/>
                        </a:rPr>
                        <a:t> </a:t>
                      </a:r>
                      <a:r>
                        <a:rPr sz="2400" b="1" dirty="0">
                          <a:solidFill>
                            <a:srgbClr val="C00000"/>
                          </a:solidFill>
                          <a:latin typeface="Arial"/>
                          <a:cs typeface="Arial"/>
                        </a:rPr>
                        <a:t>x	</a:t>
                      </a:r>
                      <a:r>
                        <a:rPr sz="3600" b="1" spc="-7" baseline="-13888" dirty="0">
                          <a:solidFill>
                            <a:srgbClr val="344B5E"/>
                          </a:solidFill>
                          <a:latin typeface="Arial"/>
                          <a:cs typeface="Arial"/>
                        </a:rPr>
                        <a:t>x</a:t>
                      </a:r>
                      <a:endParaRPr sz="3600" baseline="-13888">
                        <a:latin typeface="Arial"/>
                        <a:cs typeface="Arial"/>
                      </a:endParaRPr>
                    </a:p>
                    <a:p>
                      <a:pPr marL="11430" algn="ctr">
                        <a:lnSpc>
                          <a:spcPts val="2715"/>
                        </a:lnSpc>
                        <a:spcBef>
                          <a:spcPts val="1585"/>
                        </a:spcBef>
                      </a:pPr>
                      <a:r>
                        <a:rPr sz="2400" b="1" dirty="0">
                          <a:solidFill>
                            <a:srgbClr val="344B5E"/>
                          </a:solidFill>
                          <a:latin typeface="Arial"/>
                          <a:cs typeface="Arial"/>
                        </a:rPr>
                        <a:t>x</a:t>
                      </a:r>
                      <a:endParaRPr sz="2400">
                        <a:latin typeface="Arial"/>
                        <a:cs typeface="Arial"/>
                      </a:endParaRPr>
                    </a:p>
                    <a:p>
                      <a:pPr marL="36195" algn="ctr">
                        <a:lnSpc>
                          <a:spcPts val="2715"/>
                        </a:lnSpc>
                        <a:tabLst>
                          <a:tab pos="405130" algn="l"/>
                          <a:tab pos="760730" algn="l"/>
                        </a:tabLst>
                      </a:pPr>
                      <a:r>
                        <a:rPr sz="3600" b="1" baseline="-12731" dirty="0">
                          <a:solidFill>
                            <a:srgbClr val="344B5E"/>
                          </a:solidFill>
                          <a:latin typeface="Arial"/>
                          <a:cs typeface="Arial"/>
                        </a:rPr>
                        <a:t>x	</a:t>
                      </a:r>
                      <a:r>
                        <a:rPr sz="3600" b="1" baseline="-33564" dirty="0">
                          <a:solidFill>
                            <a:srgbClr val="C00000"/>
                          </a:solidFill>
                          <a:latin typeface="Arial"/>
                          <a:cs typeface="Arial"/>
                        </a:rPr>
                        <a:t>x	</a:t>
                      </a:r>
                      <a:r>
                        <a:rPr sz="2400" b="1" spc="-5" dirty="0">
                          <a:solidFill>
                            <a:srgbClr val="344B5E"/>
                          </a:solidFill>
                          <a:latin typeface="Arial"/>
                          <a:cs typeface="Arial"/>
                        </a:rPr>
                        <a:t>x</a:t>
                      </a:r>
                      <a:endParaRPr sz="2400">
                        <a:latin typeface="Arial"/>
                        <a:cs typeface="Arial"/>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7" name="标题 6">
            <a:extLst>
              <a:ext uri="{FF2B5EF4-FFF2-40B4-BE49-F238E27FC236}">
                <a16:creationId xmlns:a16="http://schemas.microsoft.com/office/drawing/2014/main" id="{89CDCB16-5AE2-459E-8A0F-74F6FD2398B8}"/>
              </a:ext>
            </a:extLst>
          </p:cNvPr>
          <p:cNvSpPr>
            <a:spLocks noGrp="1"/>
          </p:cNvSpPr>
          <p:nvPr>
            <p:ph type="title"/>
          </p:nvPr>
        </p:nvSpPr>
        <p:spPr>
          <a:xfrm>
            <a:off x="457200" y="274638"/>
            <a:ext cx="8229600" cy="1143000"/>
          </a:xfrm>
        </p:spPr>
        <p:txBody>
          <a:bodyPr/>
          <a:lstStyle/>
          <a:p>
            <a:r>
              <a:rPr lang="en-US" altLang="zh-CN" dirty="0"/>
              <a:t>Boosting</a:t>
            </a:r>
            <a:r>
              <a:rPr lang="zh-CN" altLang="en-US" dirty="0"/>
              <a:t>概述</a:t>
            </a:r>
          </a:p>
        </p:txBody>
      </p:sp>
      <p:sp>
        <p:nvSpPr>
          <p:cNvPr id="5" name="object 11">
            <a:extLst>
              <a:ext uri="{FF2B5EF4-FFF2-40B4-BE49-F238E27FC236}">
                <a16:creationId xmlns:a16="http://schemas.microsoft.com/office/drawing/2014/main" id="{AC34D5CF-2E81-4B4B-B67A-901D48FCCAFA}"/>
              </a:ext>
            </a:extLst>
          </p:cNvPr>
          <p:cNvSpPr/>
          <p:nvPr/>
        </p:nvSpPr>
        <p:spPr>
          <a:xfrm>
            <a:off x="2230373" y="2095397"/>
            <a:ext cx="218440" cy="218440"/>
          </a:xfrm>
          <a:custGeom>
            <a:avLst/>
            <a:gdLst/>
            <a:ahLst/>
            <a:cxnLst/>
            <a:rect l="l" t="t" r="r" b="b"/>
            <a:pathLst>
              <a:path w="218439" h="218440">
                <a:moveTo>
                  <a:pt x="0" y="108966"/>
                </a:moveTo>
                <a:lnTo>
                  <a:pt x="8560" y="66544"/>
                </a:lnTo>
                <a:lnTo>
                  <a:pt x="31908" y="31908"/>
                </a:lnTo>
                <a:lnTo>
                  <a:pt x="66544" y="8560"/>
                </a:lnTo>
                <a:lnTo>
                  <a:pt x="108965" y="0"/>
                </a:lnTo>
                <a:lnTo>
                  <a:pt x="151387" y="8560"/>
                </a:lnTo>
                <a:lnTo>
                  <a:pt x="186023" y="31908"/>
                </a:lnTo>
                <a:lnTo>
                  <a:pt x="209371" y="66544"/>
                </a:lnTo>
                <a:lnTo>
                  <a:pt x="217931" y="108966"/>
                </a:lnTo>
                <a:lnTo>
                  <a:pt x="209371" y="151387"/>
                </a:lnTo>
                <a:lnTo>
                  <a:pt x="186023" y="186023"/>
                </a:lnTo>
                <a:lnTo>
                  <a:pt x="151387" y="209371"/>
                </a:lnTo>
                <a:lnTo>
                  <a:pt x="108965" y="217932"/>
                </a:lnTo>
                <a:lnTo>
                  <a:pt x="66544" y="209371"/>
                </a:lnTo>
                <a:lnTo>
                  <a:pt x="31908" y="186023"/>
                </a:lnTo>
                <a:lnTo>
                  <a:pt x="8560" y="151387"/>
                </a:lnTo>
                <a:lnTo>
                  <a:pt x="0" y="108966"/>
                </a:lnTo>
                <a:close/>
              </a:path>
            </a:pathLst>
          </a:custGeom>
          <a:ln w="38100">
            <a:solidFill>
              <a:srgbClr val="C00000"/>
            </a:solidFill>
          </a:ln>
        </p:spPr>
        <p:txBody>
          <a:bodyPr wrap="square" lIns="0" tIns="0" rIns="0" bIns="0" rtlCol="0"/>
          <a:lstStyle/>
          <a:p>
            <a:endParaRPr/>
          </a:p>
        </p:txBody>
      </p:sp>
      <p:sp>
        <p:nvSpPr>
          <p:cNvPr id="6" name="object 12">
            <a:extLst>
              <a:ext uri="{FF2B5EF4-FFF2-40B4-BE49-F238E27FC236}">
                <a16:creationId xmlns:a16="http://schemas.microsoft.com/office/drawing/2014/main" id="{DF8C7187-B04B-46BF-9B67-805411FC189B}"/>
              </a:ext>
            </a:extLst>
          </p:cNvPr>
          <p:cNvSpPr/>
          <p:nvPr/>
        </p:nvSpPr>
        <p:spPr>
          <a:xfrm>
            <a:off x="2515361" y="1955577"/>
            <a:ext cx="219710" cy="219710"/>
          </a:xfrm>
          <a:custGeom>
            <a:avLst/>
            <a:gdLst/>
            <a:ahLst/>
            <a:cxnLst/>
            <a:rect l="l" t="t" r="r" b="b"/>
            <a:pathLst>
              <a:path w="219710" h="219709">
                <a:moveTo>
                  <a:pt x="0" y="109727"/>
                </a:moveTo>
                <a:lnTo>
                  <a:pt x="8626" y="67026"/>
                </a:lnTo>
                <a:lnTo>
                  <a:pt x="32146" y="32146"/>
                </a:lnTo>
                <a:lnTo>
                  <a:pt x="67026" y="8626"/>
                </a:lnTo>
                <a:lnTo>
                  <a:pt x="109727" y="0"/>
                </a:lnTo>
                <a:lnTo>
                  <a:pt x="152429" y="8626"/>
                </a:lnTo>
                <a:lnTo>
                  <a:pt x="187309" y="32146"/>
                </a:lnTo>
                <a:lnTo>
                  <a:pt x="210829" y="67026"/>
                </a:lnTo>
                <a:lnTo>
                  <a:pt x="219456" y="109727"/>
                </a:lnTo>
                <a:lnTo>
                  <a:pt x="210829" y="152429"/>
                </a:lnTo>
                <a:lnTo>
                  <a:pt x="187309" y="187309"/>
                </a:lnTo>
                <a:lnTo>
                  <a:pt x="152429" y="210829"/>
                </a:lnTo>
                <a:lnTo>
                  <a:pt x="109727" y="219455"/>
                </a:lnTo>
                <a:lnTo>
                  <a:pt x="67026" y="210829"/>
                </a:lnTo>
                <a:lnTo>
                  <a:pt x="32146" y="187309"/>
                </a:lnTo>
                <a:lnTo>
                  <a:pt x="8626" y="152429"/>
                </a:lnTo>
                <a:lnTo>
                  <a:pt x="0" y="109727"/>
                </a:lnTo>
                <a:close/>
              </a:path>
            </a:pathLst>
          </a:custGeom>
          <a:ln w="38100">
            <a:solidFill>
              <a:srgbClr val="C00000"/>
            </a:solidFill>
          </a:ln>
        </p:spPr>
        <p:txBody>
          <a:bodyPr wrap="square" lIns="0" tIns="0" rIns="0" bIns="0" rtlCol="0"/>
          <a:lstStyle/>
          <a:p>
            <a:endParaRPr/>
          </a:p>
        </p:txBody>
      </p:sp>
      <p:sp>
        <p:nvSpPr>
          <p:cNvPr id="8" name="object 13">
            <a:extLst>
              <a:ext uri="{FF2B5EF4-FFF2-40B4-BE49-F238E27FC236}">
                <a16:creationId xmlns:a16="http://schemas.microsoft.com/office/drawing/2014/main" id="{815942E6-822F-49F6-9B2B-8BB3D815040F}"/>
              </a:ext>
            </a:extLst>
          </p:cNvPr>
          <p:cNvSpPr/>
          <p:nvPr/>
        </p:nvSpPr>
        <p:spPr>
          <a:xfrm>
            <a:off x="2582417" y="3009798"/>
            <a:ext cx="219710" cy="218440"/>
          </a:xfrm>
          <a:custGeom>
            <a:avLst/>
            <a:gdLst/>
            <a:ahLst/>
            <a:cxnLst/>
            <a:rect l="l" t="t" r="r" b="b"/>
            <a:pathLst>
              <a:path w="219710" h="218439">
                <a:moveTo>
                  <a:pt x="0" y="108965"/>
                </a:moveTo>
                <a:lnTo>
                  <a:pt x="8626" y="66544"/>
                </a:lnTo>
                <a:lnTo>
                  <a:pt x="32146" y="31908"/>
                </a:lnTo>
                <a:lnTo>
                  <a:pt x="67026" y="8560"/>
                </a:lnTo>
                <a:lnTo>
                  <a:pt x="109727" y="0"/>
                </a:lnTo>
                <a:lnTo>
                  <a:pt x="152429" y="8560"/>
                </a:lnTo>
                <a:lnTo>
                  <a:pt x="187309" y="31908"/>
                </a:lnTo>
                <a:lnTo>
                  <a:pt x="210829" y="66544"/>
                </a:lnTo>
                <a:lnTo>
                  <a:pt x="219456" y="108965"/>
                </a:lnTo>
                <a:lnTo>
                  <a:pt x="210829" y="151387"/>
                </a:lnTo>
                <a:lnTo>
                  <a:pt x="187309" y="186023"/>
                </a:lnTo>
                <a:lnTo>
                  <a:pt x="152429" y="209371"/>
                </a:lnTo>
                <a:lnTo>
                  <a:pt x="109727" y="217931"/>
                </a:lnTo>
                <a:lnTo>
                  <a:pt x="67026" y="209371"/>
                </a:lnTo>
                <a:lnTo>
                  <a:pt x="32146" y="186023"/>
                </a:lnTo>
                <a:lnTo>
                  <a:pt x="8626" y="151387"/>
                </a:lnTo>
                <a:lnTo>
                  <a:pt x="0" y="108965"/>
                </a:lnTo>
                <a:close/>
              </a:path>
            </a:pathLst>
          </a:custGeom>
          <a:ln w="38100">
            <a:solidFill>
              <a:srgbClr val="C00000"/>
            </a:solidFill>
          </a:ln>
        </p:spPr>
        <p:txBody>
          <a:bodyPr wrap="square" lIns="0" tIns="0" rIns="0" bIns="0" rtlCol="0"/>
          <a:lstStyle/>
          <a:p>
            <a:endParaRPr/>
          </a:p>
        </p:txBody>
      </p:sp>
      <p:sp>
        <p:nvSpPr>
          <p:cNvPr id="13" name="object 18">
            <a:extLst>
              <a:ext uri="{FF2B5EF4-FFF2-40B4-BE49-F238E27FC236}">
                <a16:creationId xmlns:a16="http://schemas.microsoft.com/office/drawing/2014/main" id="{196D1659-4191-40C0-9726-0FF2B7864F96}"/>
              </a:ext>
            </a:extLst>
          </p:cNvPr>
          <p:cNvSpPr txBox="1"/>
          <p:nvPr/>
        </p:nvSpPr>
        <p:spPr>
          <a:xfrm>
            <a:off x="3418460" y="2148536"/>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14" name="object 15">
            <a:extLst>
              <a:ext uri="{FF2B5EF4-FFF2-40B4-BE49-F238E27FC236}">
                <a16:creationId xmlns:a16="http://schemas.microsoft.com/office/drawing/2014/main" id="{42A657DA-1F86-42D4-84BB-01655CF6100C}"/>
              </a:ext>
            </a:extLst>
          </p:cNvPr>
          <p:cNvGraphicFramePr>
            <a:graphicFrameLocks noGrp="1"/>
          </p:cNvGraphicFramePr>
          <p:nvPr/>
        </p:nvGraphicFramePr>
        <p:xfrm>
          <a:off x="4059288" y="1786890"/>
          <a:ext cx="1520824" cy="1691003"/>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331469">
                  <a:extLst>
                    <a:ext uri="{9D8B030D-6E8A-4147-A177-3AD203B41FA5}">
                      <a16:colId xmlns:a16="http://schemas.microsoft.com/office/drawing/2014/main" val="20001"/>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1476375">
                <a:tc>
                  <a:txBody>
                    <a:bodyPr/>
                    <a:lstStyle/>
                    <a:p>
                      <a:pPr marL="57150" algn="ctr">
                        <a:lnSpc>
                          <a:spcPts val="2655"/>
                        </a:lnSpc>
                        <a:tabLst>
                          <a:tab pos="455295" algn="l"/>
                        </a:tabLst>
                      </a:pPr>
                      <a:r>
                        <a:rPr sz="3600" b="1" baseline="-10416" dirty="0">
                          <a:solidFill>
                            <a:srgbClr val="C00000"/>
                          </a:solidFill>
                          <a:latin typeface="Arial"/>
                          <a:cs typeface="Arial"/>
                        </a:rPr>
                        <a:t>x	</a:t>
                      </a:r>
                      <a:r>
                        <a:rPr sz="3600" b="1" spc="-7" baseline="-30092" dirty="0">
                          <a:solidFill>
                            <a:srgbClr val="C00000"/>
                          </a:solidFill>
                          <a:latin typeface="Arial"/>
                          <a:cs typeface="Arial"/>
                        </a:rPr>
                        <a:t>x</a:t>
                      </a:r>
                      <a:r>
                        <a:rPr sz="3600" b="1" spc="390" baseline="-30092" dirty="0">
                          <a:solidFill>
                            <a:srgbClr val="C00000"/>
                          </a:solidFill>
                          <a:latin typeface="Arial"/>
                          <a:cs typeface="Arial"/>
                        </a:rPr>
                        <a:t> </a:t>
                      </a:r>
                      <a:r>
                        <a:rPr sz="2400" b="1" dirty="0">
                          <a:solidFill>
                            <a:srgbClr val="C00000"/>
                          </a:solidFill>
                          <a:latin typeface="Arial"/>
                          <a:cs typeface="Arial"/>
                        </a:rPr>
                        <a:t>x</a:t>
                      </a:r>
                      <a:endParaRPr sz="2400">
                        <a:latin typeface="Arial"/>
                        <a:cs typeface="Arial"/>
                      </a:endParaRPr>
                    </a:p>
                    <a:p>
                      <a:pPr marL="15240" algn="ctr">
                        <a:lnSpc>
                          <a:spcPct val="100000"/>
                        </a:lnSpc>
                        <a:spcBef>
                          <a:spcPts val="1135"/>
                        </a:spcBef>
                        <a:tabLst>
                          <a:tab pos="500380" algn="l"/>
                          <a:tab pos="839469"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103505" algn="ctr">
                        <a:lnSpc>
                          <a:spcPct val="100000"/>
                        </a:lnSpc>
                        <a:spcBef>
                          <a:spcPts val="1485"/>
                        </a:spcBef>
                        <a:tabLst>
                          <a:tab pos="484505" algn="l"/>
                          <a:tab pos="841375" algn="l"/>
                        </a:tabLst>
                      </a:pPr>
                      <a:r>
                        <a:rPr sz="2400" b="1" dirty="0">
                          <a:solidFill>
                            <a:srgbClr val="C00000"/>
                          </a:solidFill>
                          <a:latin typeface="Arial"/>
                          <a:cs typeface="Arial"/>
                        </a:rPr>
                        <a:t>x	</a:t>
                      </a:r>
                      <a:r>
                        <a:rPr sz="2400" b="1" dirty="0">
                          <a:solidFill>
                            <a:srgbClr val="344B5E"/>
                          </a:solidFill>
                          <a:latin typeface="Arial"/>
                          <a:cs typeface="Arial"/>
                        </a:rPr>
                        <a:t>x	</a:t>
                      </a:r>
                      <a:r>
                        <a:rPr sz="3600" b="1" spc="-7" baseline="-4629" dirty="0">
                          <a:solidFill>
                            <a:srgbClr val="C00000"/>
                          </a:solidFill>
                          <a:latin typeface="Arial"/>
                          <a:cs typeface="Arial"/>
                        </a:rPr>
                        <a:t>x</a:t>
                      </a:r>
                      <a:endParaRPr sz="3600" baseline="-4629">
                        <a:latin typeface="Arial"/>
                        <a:cs typeface="Arial"/>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38100">
                      <a:solidFill>
                        <a:srgbClr val="344B5E"/>
                      </a:solidFill>
                      <a:prstDash val="solid"/>
                    </a:lnB>
                    <a:solidFill>
                      <a:srgbClr val="C00000">
                        <a:alpha val="50195"/>
                      </a:srgbClr>
                    </a:solidFill>
                  </a:tcPr>
                </a:tc>
                <a:tc>
                  <a:txBody>
                    <a:bodyPr/>
                    <a:lstStyle/>
                    <a:p>
                      <a:pPr marL="121285">
                        <a:lnSpc>
                          <a:spcPct val="100000"/>
                        </a:lnSpc>
                        <a:spcBef>
                          <a:spcPts val="1070"/>
                        </a:spcBef>
                      </a:pPr>
                      <a:r>
                        <a:rPr sz="2400" b="1" dirty="0">
                          <a:solidFill>
                            <a:srgbClr val="344B5E"/>
                          </a:solidFill>
                          <a:latin typeface="Arial"/>
                          <a:cs typeface="Arial"/>
                        </a:rPr>
                        <a:t>x</a:t>
                      </a:r>
                      <a:endParaRPr sz="2400">
                        <a:latin typeface="Arial"/>
                        <a:cs typeface="Arial"/>
                      </a:endParaRPr>
                    </a:p>
                    <a:p>
                      <a:pPr>
                        <a:lnSpc>
                          <a:spcPct val="100000"/>
                        </a:lnSpc>
                        <a:spcBef>
                          <a:spcPts val="10"/>
                        </a:spcBef>
                      </a:pPr>
                      <a:endParaRPr sz="3150">
                        <a:latin typeface="Times New Roman"/>
                        <a:cs typeface="Times New Roman"/>
                      </a:endParaRPr>
                    </a:p>
                    <a:p>
                      <a:pPr marL="121285">
                        <a:lnSpc>
                          <a:spcPct val="100000"/>
                        </a:lnSpc>
                      </a:pPr>
                      <a:r>
                        <a:rPr sz="2400" b="1" dirty="0">
                          <a:solidFill>
                            <a:srgbClr val="344B5E"/>
                          </a:solidFill>
                          <a:latin typeface="Arial"/>
                          <a:cs typeface="Arial"/>
                        </a:rPr>
                        <a:t>x</a:t>
                      </a:r>
                      <a:endParaRPr sz="2400">
                        <a:latin typeface="Arial"/>
                        <a:cs typeface="Arial"/>
                      </a:endParaRPr>
                    </a:p>
                  </a:txBody>
                  <a:tcPr marL="0" marR="0" marT="135890" marB="0">
                    <a:lnL w="53975">
                      <a:solidFill>
                        <a:srgbClr val="344B5E"/>
                      </a:solidFill>
                      <a:prstDash val="solid"/>
                    </a:lnL>
                    <a:lnR w="38100">
                      <a:solidFill>
                        <a:srgbClr val="344B5E"/>
                      </a:solidFill>
                      <a:prstDash val="solid"/>
                    </a:lnR>
                    <a:lnT w="38100">
                      <a:solidFill>
                        <a:srgbClr val="344B5E"/>
                      </a:solidFill>
                      <a:prstDash val="solid"/>
                    </a:lnT>
                    <a:lnB w="38100">
                      <a:solidFill>
                        <a:srgbClr val="344B5E"/>
                      </a:solidFill>
                      <a:prstDash val="solid"/>
                    </a:lnB>
                    <a:solidFill>
                      <a:srgbClr val="84ADAF">
                        <a:alpha val="50195"/>
                      </a:srgbClr>
                    </a:solidFill>
                  </a:tcPr>
                </a:tc>
                <a:extLst>
                  <a:ext uri="{0D108BD9-81ED-4DB2-BD59-A6C34878D82A}">
                    <a16:rowId xmlns:a16="http://schemas.microsoft.com/office/drawing/2014/main" val="10001"/>
                  </a:ext>
                </a:extLst>
              </a:tr>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dirty="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2"/>
                  </a:ext>
                </a:extLst>
              </a:tr>
            </a:tbl>
          </a:graphicData>
        </a:graphic>
      </p:graphicFrame>
      <p:sp>
        <p:nvSpPr>
          <p:cNvPr id="10" name="object 22">
            <a:extLst>
              <a:ext uri="{FF2B5EF4-FFF2-40B4-BE49-F238E27FC236}">
                <a16:creationId xmlns:a16="http://schemas.microsoft.com/office/drawing/2014/main" id="{0991AB04-5C8B-4424-A60E-64C3A909554C}"/>
              </a:ext>
            </a:extLst>
          </p:cNvPr>
          <p:cNvSpPr/>
          <p:nvPr/>
        </p:nvSpPr>
        <p:spPr>
          <a:xfrm>
            <a:off x="4970636" y="2599712"/>
            <a:ext cx="218440" cy="219710"/>
          </a:xfrm>
          <a:custGeom>
            <a:avLst/>
            <a:gdLst/>
            <a:ahLst/>
            <a:cxnLst/>
            <a:rect l="l" t="t" r="r" b="b"/>
            <a:pathLst>
              <a:path w="218439" h="219710">
                <a:moveTo>
                  <a:pt x="0" y="109727"/>
                </a:moveTo>
                <a:lnTo>
                  <a:pt x="8560" y="67026"/>
                </a:lnTo>
                <a:lnTo>
                  <a:pt x="31908" y="32146"/>
                </a:lnTo>
                <a:lnTo>
                  <a:pt x="66544" y="8626"/>
                </a:lnTo>
                <a:lnTo>
                  <a:pt x="108965" y="0"/>
                </a:lnTo>
                <a:lnTo>
                  <a:pt x="151387" y="8626"/>
                </a:lnTo>
                <a:lnTo>
                  <a:pt x="186023" y="32146"/>
                </a:lnTo>
                <a:lnTo>
                  <a:pt x="209371" y="67026"/>
                </a:lnTo>
                <a:lnTo>
                  <a:pt x="217931" y="109727"/>
                </a:lnTo>
                <a:lnTo>
                  <a:pt x="209371" y="152429"/>
                </a:lnTo>
                <a:lnTo>
                  <a:pt x="186023" y="187309"/>
                </a:lnTo>
                <a:lnTo>
                  <a:pt x="151387" y="210829"/>
                </a:lnTo>
                <a:lnTo>
                  <a:pt x="108965" y="219455"/>
                </a:lnTo>
                <a:lnTo>
                  <a:pt x="66544" y="210829"/>
                </a:lnTo>
                <a:lnTo>
                  <a:pt x="31908" y="187309"/>
                </a:lnTo>
                <a:lnTo>
                  <a:pt x="8560" y="152429"/>
                </a:lnTo>
                <a:lnTo>
                  <a:pt x="0" y="109727"/>
                </a:lnTo>
                <a:close/>
              </a:path>
            </a:pathLst>
          </a:custGeom>
          <a:ln w="38099">
            <a:solidFill>
              <a:srgbClr val="344B5E"/>
            </a:solidFill>
          </a:ln>
        </p:spPr>
        <p:txBody>
          <a:bodyPr wrap="square" lIns="0" tIns="0" rIns="0" bIns="0" rtlCol="0"/>
          <a:lstStyle/>
          <a:p>
            <a:endParaRPr/>
          </a:p>
        </p:txBody>
      </p:sp>
      <p:sp>
        <p:nvSpPr>
          <p:cNvPr id="11" name="object 23">
            <a:extLst>
              <a:ext uri="{FF2B5EF4-FFF2-40B4-BE49-F238E27FC236}">
                <a16:creationId xmlns:a16="http://schemas.microsoft.com/office/drawing/2014/main" id="{40812682-F089-4AC0-9D86-CB214E8020B1}"/>
              </a:ext>
            </a:extLst>
          </p:cNvPr>
          <p:cNvSpPr/>
          <p:nvPr/>
        </p:nvSpPr>
        <p:spPr>
          <a:xfrm>
            <a:off x="4627736" y="2481067"/>
            <a:ext cx="218440" cy="219710"/>
          </a:xfrm>
          <a:custGeom>
            <a:avLst/>
            <a:gdLst/>
            <a:ahLst/>
            <a:cxnLst/>
            <a:rect l="l" t="t" r="r" b="b"/>
            <a:pathLst>
              <a:path w="218439" h="219710">
                <a:moveTo>
                  <a:pt x="0" y="109728"/>
                </a:moveTo>
                <a:lnTo>
                  <a:pt x="8560" y="67026"/>
                </a:lnTo>
                <a:lnTo>
                  <a:pt x="31908" y="32146"/>
                </a:lnTo>
                <a:lnTo>
                  <a:pt x="66544" y="8626"/>
                </a:lnTo>
                <a:lnTo>
                  <a:pt x="108965" y="0"/>
                </a:lnTo>
                <a:lnTo>
                  <a:pt x="151387" y="8626"/>
                </a:lnTo>
                <a:lnTo>
                  <a:pt x="186023" y="32146"/>
                </a:lnTo>
                <a:lnTo>
                  <a:pt x="209371" y="67026"/>
                </a:lnTo>
                <a:lnTo>
                  <a:pt x="217931" y="109728"/>
                </a:lnTo>
                <a:lnTo>
                  <a:pt x="209371" y="152429"/>
                </a:lnTo>
                <a:lnTo>
                  <a:pt x="186023" y="187309"/>
                </a:lnTo>
                <a:lnTo>
                  <a:pt x="151387" y="210829"/>
                </a:lnTo>
                <a:lnTo>
                  <a:pt x="108965" y="219456"/>
                </a:lnTo>
                <a:lnTo>
                  <a:pt x="66544" y="210829"/>
                </a:lnTo>
                <a:lnTo>
                  <a:pt x="31908" y="187309"/>
                </a:lnTo>
                <a:lnTo>
                  <a:pt x="8560" y="152429"/>
                </a:lnTo>
                <a:lnTo>
                  <a:pt x="0" y="109728"/>
                </a:lnTo>
                <a:close/>
              </a:path>
            </a:pathLst>
          </a:custGeom>
          <a:ln w="38100">
            <a:solidFill>
              <a:srgbClr val="344B5E"/>
            </a:solidFill>
          </a:ln>
        </p:spPr>
        <p:txBody>
          <a:bodyPr wrap="square" lIns="0" tIns="0" rIns="0" bIns="0" rtlCol="0"/>
          <a:lstStyle/>
          <a:p>
            <a:endParaRPr/>
          </a:p>
        </p:txBody>
      </p:sp>
      <p:sp>
        <p:nvSpPr>
          <p:cNvPr id="12" name="object 24">
            <a:extLst>
              <a:ext uri="{FF2B5EF4-FFF2-40B4-BE49-F238E27FC236}">
                <a16:creationId xmlns:a16="http://schemas.microsoft.com/office/drawing/2014/main" id="{57DDB027-D886-42A5-BC8B-213FACF3202B}"/>
              </a:ext>
            </a:extLst>
          </p:cNvPr>
          <p:cNvSpPr/>
          <p:nvPr/>
        </p:nvSpPr>
        <p:spPr>
          <a:xfrm>
            <a:off x="4609448" y="3034278"/>
            <a:ext cx="219710" cy="219710"/>
          </a:xfrm>
          <a:custGeom>
            <a:avLst/>
            <a:gdLst/>
            <a:ahLst/>
            <a:cxnLst/>
            <a:rect l="l" t="t" r="r" b="b"/>
            <a:pathLst>
              <a:path w="219710" h="219710">
                <a:moveTo>
                  <a:pt x="0" y="109728"/>
                </a:moveTo>
                <a:lnTo>
                  <a:pt x="8626" y="67026"/>
                </a:lnTo>
                <a:lnTo>
                  <a:pt x="32146" y="32146"/>
                </a:lnTo>
                <a:lnTo>
                  <a:pt x="67026" y="8626"/>
                </a:lnTo>
                <a:lnTo>
                  <a:pt x="109727" y="0"/>
                </a:lnTo>
                <a:lnTo>
                  <a:pt x="152429" y="8626"/>
                </a:lnTo>
                <a:lnTo>
                  <a:pt x="187309" y="32146"/>
                </a:lnTo>
                <a:lnTo>
                  <a:pt x="210829" y="67026"/>
                </a:lnTo>
                <a:lnTo>
                  <a:pt x="219455" y="109728"/>
                </a:lnTo>
                <a:lnTo>
                  <a:pt x="210829" y="152429"/>
                </a:lnTo>
                <a:lnTo>
                  <a:pt x="187309" y="187309"/>
                </a:lnTo>
                <a:lnTo>
                  <a:pt x="152429" y="210829"/>
                </a:lnTo>
                <a:lnTo>
                  <a:pt x="109727" y="219456"/>
                </a:lnTo>
                <a:lnTo>
                  <a:pt x="67026" y="210829"/>
                </a:lnTo>
                <a:lnTo>
                  <a:pt x="32146" y="187309"/>
                </a:lnTo>
                <a:lnTo>
                  <a:pt x="8626" y="152429"/>
                </a:lnTo>
                <a:lnTo>
                  <a:pt x="0" y="109728"/>
                </a:lnTo>
                <a:close/>
              </a:path>
            </a:pathLst>
          </a:custGeom>
          <a:ln w="38100">
            <a:solidFill>
              <a:srgbClr val="344B5E"/>
            </a:solidFill>
          </a:ln>
        </p:spPr>
        <p:txBody>
          <a:bodyPr wrap="square" lIns="0" tIns="0" rIns="0" bIns="0" rtlCol="0"/>
          <a:lstStyle/>
          <a:p>
            <a:endParaRPr/>
          </a:p>
        </p:txBody>
      </p:sp>
      <p:sp>
        <p:nvSpPr>
          <p:cNvPr id="15" name="object 25">
            <a:extLst>
              <a:ext uri="{FF2B5EF4-FFF2-40B4-BE49-F238E27FC236}">
                <a16:creationId xmlns:a16="http://schemas.microsoft.com/office/drawing/2014/main" id="{BD5F7433-F301-4DED-B1D2-79BC62E5BDD9}"/>
              </a:ext>
            </a:extLst>
          </p:cNvPr>
          <p:cNvSpPr txBox="1"/>
          <p:nvPr/>
        </p:nvSpPr>
        <p:spPr>
          <a:xfrm>
            <a:off x="5694510" y="2152092"/>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graphicFrame>
        <p:nvGraphicFramePr>
          <p:cNvPr id="20" name="object 26">
            <a:extLst>
              <a:ext uri="{FF2B5EF4-FFF2-40B4-BE49-F238E27FC236}">
                <a16:creationId xmlns:a16="http://schemas.microsoft.com/office/drawing/2014/main" id="{2D8F47DE-9EDF-47C6-857B-E760D05544A0}"/>
              </a:ext>
            </a:extLst>
          </p:cNvPr>
          <p:cNvGraphicFramePr>
            <a:graphicFrameLocks noGrp="1"/>
          </p:cNvGraphicFramePr>
          <p:nvPr/>
        </p:nvGraphicFramePr>
        <p:xfrm>
          <a:off x="6192097" y="1872233"/>
          <a:ext cx="1692271" cy="1468755"/>
        </p:xfrm>
        <a:graphic>
          <a:graphicData uri="http://schemas.openxmlformats.org/drawingml/2006/table">
            <a:tbl>
              <a:tblPr firstRow="1" bandRow="1">
                <a:tableStyleId>{2D5ABB26-0587-4C30-8999-92F81FD0307C}</a:tableStyleId>
              </a:tblPr>
              <a:tblGrid>
                <a:gridCol w="107314">
                  <a:extLst>
                    <a:ext uri="{9D8B030D-6E8A-4147-A177-3AD203B41FA5}">
                      <a16:colId xmlns:a16="http://schemas.microsoft.com/office/drawing/2014/main" val="20000"/>
                    </a:ext>
                  </a:extLst>
                </a:gridCol>
                <a:gridCol w="443229">
                  <a:extLst>
                    <a:ext uri="{9D8B030D-6E8A-4147-A177-3AD203B41FA5}">
                      <a16:colId xmlns:a16="http://schemas.microsoft.com/office/drawing/2014/main" val="20001"/>
                    </a:ext>
                  </a:extLst>
                </a:gridCol>
                <a:gridCol w="353694">
                  <a:extLst>
                    <a:ext uri="{9D8B030D-6E8A-4147-A177-3AD203B41FA5}">
                      <a16:colId xmlns:a16="http://schemas.microsoft.com/office/drawing/2014/main" val="20002"/>
                    </a:ext>
                  </a:extLst>
                </a:gridCol>
                <a:gridCol w="356869">
                  <a:extLst>
                    <a:ext uri="{9D8B030D-6E8A-4147-A177-3AD203B41FA5}">
                      <a16:colId xmlns:a16="http://schemas.microsoft.com/office/drawing/2014/main" val="20003"/>
                    </a:ext>
                  </a:extLst>
                </a:gridCol>
                <a:gridCol w="322580">
                  <a:extLst>
                    <a:ext uri="{9D8B030D-6E8A-4147-A177-3AD203B41FA5}">
                      <a16:colId xmlns:a16="http://schemas.microsoft.com/office/drawing/2014/main" val="20004"/>
                    </a:ext>
                  </a:extLst>
                </a:gridCol>
                <a:gridCol w="108585">
                  <a:extLst>
                    <a:ext uri="{9D8B030D-6E8A-4147-A177-3AD203B41FA5}">
                      <a16:colId xmlns:a16="http://schemas.microsoft.com/office/drawing/2014/main" val="20005"/>
                    </a:ext>
                  </a:extLst>
                </a:gridCol>
              </a:tblGrid>
              <a:tr h="503555">
                <a:tc>
                  <a:txBody>
                    <a:bodyPr/>
                    <a:lstStyle/>
                    <a:p>
                      <a:pPr>
                        <a:lnSpc>
                          <a:spcPct val="100000"/>
                        </a:lnSpc>
                      </a:pPr>
                      <a:endParaRPr sz="2200">
                        <a:latin typeface="Times New Roman"/>
                        <a:cs typeface="Times New Roman"/>
                      </a:endParaRPr>
                    </a:p>
                  </a:txBody>
                  <a:tcPr marL="0" marR="0" marT="0" marB="0">
                    <a:lnR w="38100">
                      <a:solidFill>
                        <a:srgbClr val="344B5E"/>
                      </a:solidFill>
                      <a:prstDash val="solid"/>
                    </a:lnR>
                    <a:lnB w="53975">
                      <a:solidFill>
                        <a:srgbClr val="344B5E"/>
                      </a:solidFill>
                      <a:prstDash val="solid"/>
                    </a:lnB>
                  </a:tcPr>
                </a:tc>
                <a:tc>
                  <a:txBody>
                    <a:bodyPr/>
                    <a:lstStyle/>
                    <a:p>
                      <a:pPr marL="179705">
                        <a:lnSpc>
                          <a:spcPct val="100000"/>
                        </a:lnSpc>
                        <a:spcBef>
                          <a:spcPts val="155"/>
                        </a:spcBef>
                      </a:pPr>
                      <a:r>
                        <a:rPr sz="2400" b="1" dirty="0">
                          <a:solidFill>
                            <a:srgbClr val="C00000"/>
                          </a:solidFill>
                          <a:latin typeface="Arial"/>
                          <a:cs typeface="Arial"/>
                        </a:rPr>
                        <a:t>x</a:t>
                      </a:r>
                      <a:endParaRPr sz="2400">
                        <a:latin typeface="Arial"/>
                        <a:cs typeface="Arial"/>
                      </a:endParaRPr>
                    </a:p>
                  </a:txBody>
                  <a:tcPr marL="0" marR="0" marT="19685" marB="0">
                    <a:lnL w="38100">
                      <a:solidFill>
                        <a:srgbClr val="344B5E"/>
                      </a:solidFill>
                      <a:prstDash val="solid"/>
                    </a:lnL>
                    <a:lnT w="38100">
                      <a:solidFill>
                        <a:srgbClr val="344B5E"/>
                      </a:solidFill>
                      <a:prstDash val="solid"/>
                    </a:lnT>
                    <a:lnB w="53975">
                      <a:solidFill>
                        <a:srgbClr val="344B5E"/>
                      </a:solidFill>
                      <a:prstDash val="solid"/>
                    </a:lnB>
                    <a:solidFill>
                      <a:srgbClr val="C00000">
                        <a:alpha val="50195"/>
                      </a:srgbClr>
                    </a:solidFill>
                  </a:tcPr>
                </a:tc>
                <a:tc gridSpan="2">
                  <a:txBody>
                    <a:bodyPr/>
                    <a:lstStyle/>
                    <a:p>
                      <a:pPr marL="109855">
                        <a:lnSpc>
                          <a:spcPts val="2605"/>
                        </a:lnSpc>
                      </a:pPr>
                      <a:r>
                        <a:rPr sz="3600" b="1" spc="-7" baseline="-27777" dirty="0">
                          <a:solidFill>
                            <a:srgbClr val="C00000"/>
                          </a:solidFill>
                          <a:latin typeface="Arial"/>
                          <a:cs typeface="Arial"/>
                        </a:rPr>
                        <a:t>x</a:t>
                      </a:r>
                      <a:r>
                        <a:rPr sz="3600" b="1" spc="187" baseline="-27777" dirty="0">
                          <a:solidFill>
                            <a:srgbClr val="C00000"/>
                          </a:solidFill>
                          <a:latin typeface="Arial"/>
                          <a:cs typeface="Arial"/>
                        </a:rPr>
                        <a:t> </a:t>
                      </a:r>
                      <a:r>
                        <a:rPr sz="2400" b="1" spc="-5" dirty="0">
                          <a:solidFill>
                            <a:srgbClr val="C00000"/>
                          </a:solidFill>
                          <a:latin typeface="Arial"/>
                          <a:cs typeface="Arial"/>
                        </a:rPr>
                        <a:t>x</a:t>
                      </a:r>
                      <a:endParaRPr sz="2400">
                        <a:latin typeface="Arial"/>
                        <a:cs typeface="Arial"/>
                      </a:endParaRPr>
                    </a:p>
                  </a:txBody>
                  <a:tcPr marL="0" marR="0" marT="0" marB="0">
                    <a:lnT w="38100">
                      <a:solidFill>
                        <a:srgbClr val="344B5E"/>
                      </a:solidFill>
                      <a:prstDash val="solid"/>
                    </a:lnT>
                    <a:lnB w="53975">
                      <a:solidFill>
                        <a:srgbClr val="344B5E"/>
                      </a:solidFill>
                      <a:prstDash val="solid"/>
                    </a:lnB>
                    <a:solidFill>
                      <a:srgbClr val="C00000">
                        <a:alpha val="50195"/>
                      </a:srgbClr>
                    </a:solidFill>
                  </a:tcPr>
                </a:tc>
                <a:tc hMerge="1">
                  <a:txBody>
                    <a:bodyPr/>
                    <a:lstStyle/>
                    <a:p>
                      <a:endParaRPr/>
                    </a:p>
                  </a:txBody>
                  <a:tcPr marL="0" marR="0" marT="0" marB="0"/>
                </a:tc>
                <a:tc>
                  <a:txBody>
                    <a:bodyPr/>
                    <a:lstStyle/>
                    <a:p>
                      <a:pPr marL="74295">
                        <a:lnSpc>
                          <a:spcPct val="100000"/>
                        </a:lnSpc>
                        <a:spcBef>
                          <a:spcPts val="935"/>
                        </a:spcBef>
                      </a:pPr>
                      <a:r>
                        <a:rPr sz="2400" b="1" dirty="0">
                          <a:solidFill>
                            <a:srgbClr val="344B5E"/>
                          </a:solidFill>
                          <a:latin typeface="Arial"/>
                          <a:cs typeface="Arial"/>
                        </a:rPr>
                        <a:t>x</a:t>
                      </a:r>
                      <a:endParaRPr sz="2400">
                        <a:latin typeface="Arial"/>
                        <a:cs typeface="Arial"/>
                      </a:endParaRPr>
                    </a:p>
                  </a:txBody>
                  <a:tcPr marL="0" marR="0" marT="118745" marB="0">
                    <a:lnR w="38100">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B w="53975">
                      <a:solidFill>
                        <a:srgbClr val="344B5E"/>
                      </a:solidFill>
                      <a:prstDash val="solid"/>
                    </a:lnB>
                  </a:tcPr>
                </a:tc>
                <a:extLst>
                  <a:ext uri="{0D108BD9-81ED-4DB2-BD59-A6C34878D82A}">
                    <a16:rowId xmlns:a16="http://schemas.microsoft.com/office/drawing/2014/main" val="10000"/>
                  </a:ext>
                </a:extLst>
              </a:tr>
              <a:tr h="965200">
                <a:tc>
                  <a:txBody>
                    <a:bodyPr/>
                    <a:lstStyle/>
                    <a:p>
                      <a:pPr>
                        <a:lnSpc>
                          <a:spcPct val="100000"/>
                        </a:lnSpc>
                      </a:pPr>
                      <a:endParaRPr sz="2200">
                        <a:latin typeface="Times New Roman"/>
                        <a:cs typeface="Times New Roman"/>
                      </a:endParaRPr>
                    </a:p>
                  </a:txBody>
                  <a:tcPr marL="0" marR="0" marT="0" marB="0">
                    <a:lnR w="38100">
                      <a:solidFill>
                        <a:srgbClr val="344B5E"/>
                      </a:solidFill>
                      <a:prstDash val="solid"/>
                    </a:lnR>
                    <a:lnT w="53975">
                      <a:solidFill>
                        <a:srgbClr val="344B5E"/>
                      </a:solidFill>
                      <a:prstDash val="solid"/>
                    </a:lnT>
                  </a:tcPr>
                </a:tc>
                <a:tc>
                  <a:txBody>
                    <a:bodyPr/>
                    <a:lstStyle/>
                    <a:p>
                      <a:pPr marL="97790">
                        <a:lnSpc>
                          <a:spcPts val="2405"/>
                        </a:lnSpc>
                      </a:pPr>
                      <a:r>
                        <a:rPr sz="2400" b="1" dirty="0">
                          <a:solidFill>
                            <a:srgbClr val="C00000"/>
                          </a:solidFill>
                          <a:latin typeface="Arial"/>
                          <a:cs typeface="Arial"/>
                        </a:rPr>
                        <a:t>x</a:t>
                      </a:r>
                      <a:endParaRPr sz="2400">
                        <a:latin typeface="Arial"/>
                        <a:cs typeface="Arial"/>
                      </a:endParaRPr>
                    </a:p>
                    <a:p>
                      <a:pPr marL="179705">
                        <a:lnSpc>
                          <a:spcPct val="100000"/>
                        </a:lnSpc>
                        <a:spcBef>
                          <a:spcPts val="1215"/>
                        </a:spcBef>
                      </a:pPr>
                      <a:r>
                        <a:rPr sz="2400" b="1" dirty="0">
                          <a:solidFill>
                            <a:srgbClr val="C00000"/>
                          </a:solidFill>
                          <a:latin typeface="Arial"/>
                          <a:cs typeface="Arial"/>
                        </a:rPr>
                        <a:t>x</a:t>
                      </a:r>
                      <a:endParaRPr sz="2400">
                        <a:latin typeface="Arial"/>
                        <a:cs typeface="Arial"/>
                      </a:endParaRPr>
                    </a:p>
                  </a:txBody>
                  <a:tcPr marL="0" marR="0" marT="0" marB="0">
                    <a:lnL w="38100">
                      <a:solidFill>
                        <a:srgbClr val="344B5E"/>
                      </a:solidFill>
                      <a:prstDash val="solid"/>
                    </a:lnL>
                    <a:lnT w="53975">
                      <a:solidFill>
                        <a:srgbClr val="344B5E"/>
                      </a:solidFill>
                      <a:prstDash val="solid"/>
                    </a:lnT>
                    <a:lnB w="38100">
                      <a:solidFill>
                        <a:srgbClr val="344B5E"/>
                      </a:solidFill>
                      <a:prstDash val="solid"/>
                    </a:lnB>
                    <a:solidFill>
                      <a:srgbClr val="84ADAC">
                        <a:alpha val="50195"/>
                      </a:srgbClr>
                    </a:solidFill>
                  </a:tcPr>
                </a:tc>
                <a:tc>
                  <a:txBody>
                    <a:bodyPr/>
                    <a:lstStyle/>
                    <a:p>
                      <a:pPr marL="109855">
                        <a:lnSpc>
                          <a:spcPts val="2405"/>
                        </a:lnSpc>
                      </a:pPr>
                      <a:r>
                        <a:rPr sz="2400" b="1" dirty="0">
                          <a:solidFill>
                            <a:srgbClr val="344B5E"/>
                          </a:solidFill>
                          <a:latin typeface="Arial"/>
                          <a:cs typeface="Arial"/>
                        </a:rPr>
                        <a:t>x</a:t>
                      </a:r>
                      <a:endParaRPr sz="2400">
                        <a:latin typeface="Arial"/>
                        <a:cs typeface="Arial"/>
                      </a:endParaRPr>
                    </a:p>
                    <a:p>
                      <a:pPr marL="93980">
                        <a:lnSpc>
                          <a:spcPct val="100000"/>
                        </a:lnSpc>
                        <a:spcBef>
                          <a:spcPts val="1215"/>
                        </a:spcBef>
                      </a:pPr>
                      <a:r>
                        <a:rPr sz="2400" b="1" dirty="0">
                          <a:solidFill>
                            <a:srgbClr val="344B5E"/>
                          </a:solidFill>
                          <a:latin typeface="Arial"/>
                          <a:cs typeface="Arial"/>
                        </a:rPr>
                        <a:t>x</a:t>
                      </a:r>
                      <a:endParaRPr sz="2400">
                        <a:latin typeface="Arial"/>
                        <a:cs typeface="Arial"/>
                      </a:endParaRPr>
                    </a:p>
                  </a:txBody>
                  <a:tcPr marL="0" marR="0" marT="0" marB="0">
                    <a:lnT w="53975">
                      <a:solidFill>
                        <a:srgbClr val="344B5E"/>
                      </a:solidFill>
                      <a:prstDash val="solid"/>
                    </a:lnT>
                    <a:lnB w="38100">
                      <a:solidFill>
                        <a:srgbClr val="344B5E"/>
                      </a:solidFill>
                      <a:prstDash val="solid"/>
                    </a:lnB>
                    <a:solidFill>
                      <a:srgbClr val="84ADAC">
                        <a:alpha val="50195"/>
                      </a:srgbClr>
                    </a:solidFill>
                  </a:tcPr>
                </a:tc>
                <a:tc>
                  <a:txBody>
                    <a:bodyPr/>
                    <a:lstStyle/>
                    <a:p>
                      <a:pPr marL="113030" marR="66040" indent="-39370">
                        <a:lnSpc>
                          <a:spcPct val="116199"/>
                        </a:lnSpc>
                        <a:spcBef>
                          <a:spcPts val="175"/>
                        </a:spcBef>
                      </a:pPr>
                      <a:r>
                        <a:rPr sz="2400" b="1" spc="-5" dirty="0">
                          <a:solidFill>
                            <a:srgbClr val="344B5E"/>
                          </a:solidFill>
                          <a:latin typeface="Arial"/>
                          <a:cs typeface="Arial"/>
                        </a:rPr>
                        <a:t>x  </a:t>
                      </a:r>
                      <a:r>
                        <a:rPr sz="2400" b="1" dirty="0">
                          <a:solidFill>
                            <a:srgbClr val="C00000"/>
                          </a:solidFill>
                          <a:latin typeface="Arial"/>
                          <a:cs typeface="Arial"/>
                        </a:rPr>
                        <a:t>x</a:t>
                      </a:r>
                      <a:endParaRPr sz="2400">
                        <a:latin typeface="Arial"/>
                        <a:cs typeface="Arial"/>
                      </a:endParaRPr>
                    </a:p>
                  </a:txBody>
                  <a:tcPr marL="0" marR="0" marT="22225" marB="0">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spcBef>
                          <a:spcPts val="25"/>
                        </a:spcBef>
                      </a:pPr>
                      <a:endParaRPr sz="2650">
                        <a:latin typeface="Times New Roman"/>
                        <a:cs typeface="Times New Roman"/>
                      </a:endParaRPr>
                    </a:p>
                    <a:p>
                      <a:pPr marL="74295">
                        <a:lnSpc>
                          <a:spcPct val="100000"/>
                        </a:lnSpc>
                        <a:spcBef>
                          <a:spcPts val="5"/>
                        </a:spcBef>
                      </a:pPr>
                      <a:r>
                        <a:rPr sz="2400" b="1" dirty="0">
                          <a:solidFill>
                            <a:srgbClr val="344B5E"/>
                          </a:solidFill>
                          <a:latin typeface="Arial"/>
                          <a:cs typeface="Arial"/>
                        </a:rPr>
                        <a:t>x</a:t>
                      </a:r>
                      <a:endParaRPr sz="2400">
                        <a:latin typeface="Arial"/>
                        <a:cs typeface="Arial"/>
                      </a:endParaRPr>
                    </a:p>
                  </a:txBody>
                  <a:tcPr marL="0" marR="0" marT="3175" marB="0">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200" dirty="0">
                        <a:latin typeface="Times New Roman"/>
                        <a:cs typeface="Times New Roman"/>
                      </a:endParaRPr>
                    </a:p>
                  </a:txBody>
                  <a:tcPr marL="0" marR="0" marT="0" marB="0">
                    <a:lnL w="38100">
                      <a:solidFill>
                        <a:srgbClr val="344B5E"/>
                      </a:solidFill>
                      <a:prstDash val="solid"/>
                    </a:lnL>
                    <a:lnT w="53975">
                      <a:solidFill>
                        <a:srgbClr val="344B5E"/>
                      </a:solidFill>
                      <a:prstDash val="solid"/>
                    </a:lnT>
                  </a:tcPr>
                </a:tc>
                <a:extLst>
                  <a:ext uri="{0D108BD9-81ED-4DB2-BD59-A6C34878D82A}">
                    <a16:rowId xmlns:a16="http://schemas.microsoft.com/office/drawing/2014/main" val="10001"/>
                  </a:ext>
                </a:extLst>
              </a:tr>
            </a:tbl>
          </a:graphicData>
        </a:graphic>
      </p:graphicFrame>
      <p:sp>
        <p:nvSpPr>
          <p:cNvPr id="18" name="object 29">
            <a:extLst>
              <a:ext uri="{FF2B5EF4-FFF2-40B4-BE49-F238E27FC236}">
                <a16:creationId xmlns:a16="http://schemas.microsoft.com/office/drawing/2014/main" id="{F0EB0CEE-3AB6-4344-A467-9A4FBC3E2545}"/>
              </a:ext>
            </a:extLst>
          </p:cNvPr>
          <p:cNvSpPr txBox="1"/>
          <p:nvPr/>
        </p:nvSpPr>
        <p:spPr>
          <a:xfrm>
            <a:off x="3408935" y="3988258"/>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
        <p:nvSpPr>
          <p:cNvPr id="19" name="object 27">
            <a:extLst>
              <a:ext uri="{FF2B5EF4-FFF2-40B4-BE49-F238E27FC236}">
                <a16:creationId xmlns:a16="http://schemas.microsoft.com/office/drawing/2014/main" id="{4D4AB494-C0B3-4A80-8DE1-1B9287E8D8FA}"/>
              </a:ext>
            </a:extLst>
          </p:cNvPr>
          <p:cNvSpPr/>
          <p:nvPr/>
        </p:nvSpPr>
        <p:spPr>
          <a:xfrm>
            <a:off x="3995936" y="4239768"/>
            <a:ext cx="1643380" cy="1905"/>
          </a:xfrm>
          <a:custGeom>
            <a:avLst/>
            <a:gdLst/>
            <a:ahLst/>
            <a:cxnLst/>
            <a:rect l="l" t="t" r="r" b="b"/>
            <a:pathLst>
              <a:path w="1643379" h="1904">
                <a:moveTo>
                  <a:pt x="0" y="0"/>
                </a:moveTo>
                <a:lnTo>
                  <a:pt x="1642872" y="1523"/>
                </a:lnTo>
              </a:path>
            </a:pathLst>
          </a:custGeom>
          <a:ln w="50292">
            <a:solidFill>
              <a:srgbClr val="344B5E"/>
            </a:solidFill>
          </a:ln>
        </p:spPr>
        <p:txBody>
          <a:bodyPr wrap="square" lIns="0" tIns="0" rIns="0" bIns="0" rtlCol="0"/>
          <a:lstStyle/>
          <a:p>
            <a:endParaRPr/>
          </a:p>
        </p:txBody>
      </p:sp>
      <p:graphicFrame>
        <p:nvGraphicFramePr>
          <p:cNvPr id="21" name="object 29">
            <a:extLst>
              <a:ext uri="{FF2B5EF4-FFF2-40B4-BE49-F238E27FC236}">
                <a16:creationId xmlns:a16="http://schemas.microsoft.com/office/drawing/2014/main" id="{865D55C6-4739-4F35-8687-BAF3D57736DA}"/>
              </a:ext>
            </a:extLst>
          </p:cNvPr>
          <p:cNvGraphicFramePr>
            <a:graphicFrameLocks noGrp="1"/>
          </p:cNvGraphicFramePr>
          <p:nvPr>
            <p:extLst>
              <p:ext uri="{D42A27DB-BD31-4B8C-83A1-F6EECF244321}">
                <p14:modId xmlns:p14="http://schemas.microsoft.com/office/powerpoint/2010/main" val="3852449185"/>
              </p:ext>
            </p:extLst>
          </p:nvPr>
        </p:nvGraphicFramePr>
        <p:xfrm>
          <a:off x="4042418" y="3627883"/>
          <a:ext cx="1523364" cy="1692274"/>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867410">
                  <a:extLst>
                    <a:ext uri="{9D8B030D-6E8A-4147-A177-3AD203B41FA5}">
                      <a16:colId xmlns:a16="http://schemas.microsoft.com/office/drawing/2014/main" val="20001"/>
                    </a:ext>
                  </a:extLst>
                </a:gridCol>
                <a:gridCol w="321309">
                  <a:extLst>
                    <a:ext uri="{9D8B030D-6E8A-4147-A177-3AD203B41FA5}">
                      <a16:colId xmlns:a16="http://schemas.microsoft.com/office/drawing/2014/main" val="20002"/>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504825">
                <a:tc>
                  <a:txBody>
                    <a:bodyPr/>
                    <a:lstStyle/>
                    <a:p>
                      <a:pPr marL="141605">
                        <a:lnSpc>
                          <a:spcPct val="100000"/>
                        </a:lnSpc>
                        <a:spcBef>
                          <a:spcPts val="125"/>
                        </a:spcBef>
                      </a:pPr>
                      <a:r>
                        <a:rPr sz="2400" b="1" dirty="0">
                          <a:solidFill>
                            <a:srgbClr val="C00000"/>
                          </a:solidFill>
                          <a:latin typeface="Arial"/>
                          <a:cs typeface="Arial"/>
                        </a:rPr>
                        <a:t>x</a:t>
                      </a:r>
                      <a:endParaRPr sz="2400">
                        <a:latin typeface="Arial"/>
                        <a:cs typeface="Arial"/>
                      </a:endParaRPr>
                    </a:p>
                  </a:txBody>
                  <a:tcPr marL="0" marR="0" marT="15875" marB="0">
                    <a:lnL w="38100">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marL="262255">
                        <a:lnSpc>
                          <a:spcPts val="2550"/>
                        </a:lnSpc>
                      </a:pPr>
                      <a:r>
                        <a:rPr sz="3600" b="1" baseline="-30092" dirty="0">
                          <a:solidFill>
                            <a:srgbClr val="C00000"/>
                          </a:solidFill>
                          <a:latin typeface="Arial"/>
                          <a:cs typeface="Arial"/>
                        </a:rPr>
                        <a:t>x</a:t>
                      </a:r>
                      <a:r>
                        <a:rPr sz="3600" b="1" spc="397" baseline="-30092" dirty="0">
                          <a:solidFill>
                            <a:srgbClr val="C00000"/>
                          </a:solidFill>
                          <a:latin typeface="Arial"/>
                          <a:cs typeface="Arial"/>
                        </a:rPr>
                        <a:t> </a:t>
                      </a:r>
                      <a:r>
                        <a:rPr sz="2400" b="1" spc="-5" dirty="0">
                          <a:solidFill>
                            <a:srgbClr val="C00000"/>
                          </a:solidFill>
                          <a:latin typeface="Arial"/>
                          <a:cs typeface="Arial"/>
                        </a:rPr>
                        <a:t>x</a:t>
                      </a:r>
                      <a:endParaRPr sz="2400">
                        <a:latin typeface="Arial"/>
                        <a:cs typeface="Arial"/>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marL="60325" algn="ctr">
                        <a:lnSpc>
                          <a:spcPct val="100000"/>
                        </a:lnSpc>
                        <a:spcBef>
                          <a:spcPts val="960"/>
                        </a:spcBef>
                      </a:pPr>
                      <a:r>
                        <a:rPr sz="2400" b="1" dirty="0">
                          <a:solidFill>
                            <a:srgbClr val="344B5E"/>
                          </a:solidFill>
                          <a:latin typeface="Arial"/>
                          <a:cs typeface="Arial"/>
                        </a:rPr>
                        <a:t>x</a:t>
                      </a:r>
                      <a:endParaRPr sz="2400">
                        <a:latin typeface="Arial"/>
                        <a:cs typeface="Arial"/>
                      </a:endParaRPr>
                    </a:p>
                  </a:txBody>
                  <a:tcPr marL="0" marR="0" marT="121920" marB="0">
                    <a:lnL w="53975">
                      <a:solidFill>
                        <a:srgbClr val="344B5E"/>
                      </a:solidFill>
                      <a:prstDash val="solid"/>
                    </a:lnL>
                    <a:lnR w="38100">
                      <a:solidFill>
                        <a:srgbClr val="344B5E"/>
                      </a:solidFill>
                      <a:prstDash val="solid"/>
                    </a:lnR>
                    <a:lnT w="38100">
                      <a:solidFill>
                        <a:srgbClr val="344B5E"/>
                      </a:solidFill>
                      <a:prstDash val="solid"/>
                    </a:lnT>
                    <a:lnB w="53975">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971550">
                <a:tc>
                  <a:txBody>
                    <a:bodyPr/>
                    <a:lstStyle/>
                    <a:p>
                      <a:pPr marL="54610">
                        <a:lnSpc>
                          <a:spcPts val="2585"/>
                        </a:lnSpc>
                      </a:pPr>
                      <a:r>
                        <a:rPr sz="2400" b="1" dirty="0">
                          <a:solidFill>
                            <a:srgbClr val="C00000"/>
                          </a:solidFill>
                          <a:latin typeface="Arial"/>
                          <a:cs typeface="Arial"/>
                        </a:rPr>
                        <a:t>x</a:t>
                      </a:r>
                      <a:endParaRPr sz="2400">
                        <a:latin typeface="Arial"/>
                        <a:cs typeface="Arial"/>
                      </a:endParaRPr>
                    </a:p>
                    <a:p>
                      <a:pPr marL="141605">
                        <a:lnSpc>
                          <a:spcPct val="100000"/>
                        </a:lnSpc>
                        <a:spcBef>
                          <a:spcPts val="1485"/>
                        </a:spcBef>
                      </a:pPr>
                      <a:r>
                        <a:rPr sz="2400" b="1" dirty="0">
                          <a:solidFill>
                            <a:srgbClr val="C00000"/>
                          </a:solidFill>
                          <a:latin typeface="Arial"/>
                          <a:cs typeface="Arial"/>
                        </a:rPr>
                        <a:t>x</a:t>
                      </a:r>
                      <a:endParaRPr sz="2400">
                        <a:latin typeface="Arial"/>
                        <a:cs typeface="Arial"/>
                      </a:endParaRPr>
                    </a:p>
                  </a:txBody>
                  <a:tcPr marL="0" marR="0" marT="0" marB="0">
                    <a:lnL w="38100">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C00000">
                        <a:alpha val="50195"/>
                      </a:srgbClr>
                    </a:solidFill>
                  </a:tcPr>
                </a:tc>
                <a:tc>
                  <a:txBody>
                    <a:bodyPr/>
                    <a:lstStyle/>
                    <a:p>
                      <a:pPr marL="262255">
                        <a:lnSpc>
                          <a:spcPts val="2585"/>
                        </a:lnSpc>
                        <a:tabLst>
                          <a:tab pos="601345" algn="l"/>
                        </a:tabLst>
                      </a:pPr>
                      <a:r>
                        <a:rPr sz="2400" b="1" spc="-5" dirty="0">
                          <a:solidFill>
                            <a:srgbClr val="344B5E"/>
                          </a:solidFill>
                          <a:latin typeface="Arial"/>
                          <a:cs typeface="Arial"/>
                        </a:rPr>
                        <a:t>x	</a:t>
                      </a:r>
                      <a:r>
                        <a:rPr sz="3600" b="1" spc="-7" baseline="-27777" dirty="0">
                          <a:solidFill>
                            <a:srgbClr val="344B5E"/>
                          </a:solidFill>
                          <a:latin typeface="Arial"/>
                          <a:cs typeface="Arial"/>
                        </a:rPr>
                        <a:t>x</a:t>
                      </a:r>
                      <a:endParaRPr sz="3600" baseline="-27777">
                        <a:latin typeface="Arial"/>
                        <a:cs typeface="Arial"/>
                      </a:endParaRPr>
                    </a:p>
                    <a:p>
                      <a:pPr marL="245110">
                        <a:lnSpc>
                          <a:spcPct val="100000"/>
                        </a:lnSpc>
                        <a:spcBef>
                          <a:spcPts val="1485"/>
                        </a:spcBef>
                        <a:tabLst>
                          <a:tab pos="602615" algn="l"/>
                        </a:tabLst>
                      </a:pPr>
                      <a:r>
                        <a:rPr sz="2400" b="1" spc="-5" dirty="0">
                          <a:solidFill>
                            <a:srgbClr val="344B5E"/>
                          </a:solidFill>
                          <a:latin typeface="Arial"/>
                          <a:cs typeface="Arial"/>
                        </a:rPr>
                        <a:t>x	</a:t>
                      </a:r>
                      <a:r>
                        <a:rPr sz="3600" b="1" baseline="-4629" dirty="0">
                          <a:solidFill>
                            <a:srgbClr val="C00000"/>
                          </a:solidFill>
                          <a:latin typeface="Arial"/>
                          <a:cs typeface="Arial"/>
                        </a:rPr>
                        <a:t>x</a:t>
                      </a:r>
                      <a:endParaRPr sz="3600" baseline="-4629">
                        <a:latin typeface="Arial"/>
                        <a:cs typeface="Arial"/>
                      </a:endParaRPr>
                    </a:p>
                  </a:txBody>
                  <a:tcPr marL="0" marR="0" marT="0" marB="0">
                    <a:lnL w="53975">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spcBef>
                          <a:spcPts val="40"/>
                        </a:spcBef>
                      </a:pPr>
                      <a:endParaRPr sz="3000">
                        <a:latin typeface="Times New Roman"/>
                        <a:cs typeface="Times New Roman"/>
                      </a:endParaRPr>
                    </a:p>
                    <a:p>
                      <a:pPr marL="60325" algn="ctr">
                        <a:lnSpc>
                          <a:spcPct val="100000"/>
                        </a:lnSpc>
                        <a:spcBef>
                          <a:spcPts val="5"/>
                        </a:spcBef>
                      </a:pPr>
                      <a:r>
                        <a:rPr sz="2400" b="1" dirty="0">
                          <a:solidFill>
                            <a:srgbClr val="344B5E"/>
                          </a:solidFill>
                          <a:latin typeface="Arial"/>
                          <a:cs typeface="Arial"/>
                        </a:rPr>
                        <a:t>x</a:t>
                      </a:r>
                      <a:endParaRPr sz="2400">
                        <a:latin typeface="Arial"/>
                        <a:cs typeface="Arial"/>
                      </a:endParaRPr>
                    </a:p>
                  </a:txBody>
                  <a:tcPr marL="0" marR="0" marT="5080" marB="0">
                    <a:lnL w="53975">
                      <a:solidFill>
                        <a:srgbClr val="344B5E"/>
                      </a:solidFill>
                      <a:prstDash val="solid"/>
                    </a:lnL>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2"/>
                  </a:ext>
                </a:extLst>
              </a:tr>
              <a:tr h="108585">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7356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60220" y="1899667"/>
            <a:ext cx="303530" cy="1464945"/>
          </a:xfrm>
          <a:custGeom>
            <a:avLst/>
            <a:gdLst/>
            <a:ahLst/>
            <a:cxnLst/>
            <a:rect l="l" t="t" r="r" b="b"/>
            <a:pathLst>
              <a:path w="303530" h="1464945">
                <a:moveTo>
                  <a:pt x="0" y="1464563"/>
                </a:moveTo>
                <a:lnTo>
                  <a:pt x="303276" y="1464563"/>
                </a:lnTo>
                <a:lnTo>
                  <a:pt x="303276"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5" name="object 5"/>
          <p:cNvSpPr/>
          <p:nvPr/>
        </p:nvSpPr>
        <p:spPr>
          <a:xfrm>
            <a:off x="2115311" y="1899667"/>
            <a:ext cx="1165860" cy="1464945"/>
          </a:xfrm>
          <a:custGeom>
            <a:avLst/>
            <a:gdLst/>
            <a:ahLst/>
            <a:cxnLst/>
            <a:rect l="l" t="t" r="r" b="b"/>
            <a:pathLst>
              <a:path w="1165860" h="1464945">
                <a:moveTo>
                  <a:pt x="0" y="1464563"/>
                </a:moveTo>
                <a:lnTo>
                  <a:pt x="1165860" y="1464563"/>
                </a:lnTo>
                <a:lnTo>
                  <a:pt x="1165860" y="0"/>
                </a:lnTo>
                <a:lnTo>
                  <a:pt x="0" y="0"/>
                </a:lnTo>
                <a:lnTo>
                  <a:pt x="0" y="1464563"/>
                </a:lnTo>
                <a:close/>
              </a:path>
            </a:pathLst>
          </a:custGeom>
          <a:solidFill>
            <a:srgbClr val="84ADAC">
              <a:alpha val="50195"/>
            </a:srgbClr>
          </a:solidFill>
        </p:spPr>
        <p:txBody>
          <a:bodyPr wrap="square" lIns="0" tIns="0" rIns="0" bIns="0" rtlCol="0"/>
          <a:lstStyle/>
          <a:p>
            <a:endParaRPr/>
          </a:p>
        </p:txBody>
      </p:sp>
      <p:sp>
        <p:nvSpPr>
          <p:cNvPr id="6" name="object 6"/>
          <p:cNvSpPr/>
          <p:nvPr/>
        </p:nvSpPr>
        <p:spPr>
          <a:xfrm>
            <a:off x="1754885" y="1894332"/>
            <a:ext cx="1522730" cy="1477010"/>
          </a:xfrm>
          <a:custGeom>
            <a:avLst/>
            <a:gdLst/>
            <a:ahLst/>
            <a:cxnLst/>
            <a:rect l="l" t="t" r="r" b="b"/>
            <a:pathLst>
              <a:path w="1522729" h="1477010">
                <a:moveTo>
                  <a:pt x="0" y="1476756"/>
                </a:moveTo>
                <a:lnTo>
                  <a:pt x="1522476" y="1476756"/>
                </a:lnTo>
                <a:lnTo>
                  <a:pt x="1522476" y="0"/>
                </a:lnTo>
                <a:lnTo>
                  <a:pt x="0" y="0"/>
                </a:lnTo>
                <a:lnTo>
                  <a:pt x="0" y="1476756"/>
                </a:lnTo>
                <a:close/>
              </a:path>
            </a:pathLst>
          </a:custGeom>
          <a:ln w="38100">
            <a:solidFill>
              <a:srgbClr val="344B5E"/>
            </a:solidFill>
          </a:ln>
        </p:spPr>
        <p:txBody>
          <a:bodyPr wrap="square" lIns="0" tIns="0" rIns="0" bIns="0" rtlCol="0"/>
          <a:lstStyle/>
          <a:p>
            <a:endParaRPr/>
          </a:p>
        </p:txBody>
      </p:sp>
      <p:sp>
        <p:nvSpPr>
          <p:cNvPr id="7" name="object 7"/>
          <p:cNvSpPr/>
          <p:nvPr/>
        </p:nvSpPr>
        <p:spPr>
          <a:xfrm>
            <a:off x="2088643" y="1812037"/>
            <a:ext cx="1905" cy="1641475"/>
          </a:xfrm>
          <a:custGeom>
            <a:avLst/>
            <a:gdLst/>
            <a:ahLst/>
            <a:cxnLst/>
            <a:rect l="l" t="t" r="r" b="b"/>
            <a:pathLst>
              <a:path w="1905" h="1641475">
                <a:moveTo>
                  <a:pt x="0" y="1641347"/>
                </a:moveTo>
                <a:lnTo>
                  <a:pt x="1524" y="0"/>
                </a:lnTo>
              </a:path>
            </a:pathLst>
          </a:custGeom>
          <a:ln w="50292">
            <a:solidFill>
              <a:srgbClr val="344B5E"/>
            </a:solidFill>
          </a:ln>
        </p:spPr>
        <p:txBody>
          <a:bodyPr wrap="square" lIns="0" tIns="0" rIns="0" bIns="0" rtlCol="0"/>
          <a:lstStyle/>
          <a:p>
            <a:endParaRPr/>
          </a:p>
        </p:txBody>
      </p:sp>
      <p:sp>
        <p:nvSpPr>
          <p:cNvPr id="8" name="object 8"/>
          <p:cNvSpPr/>
          <p:nvPr/>
        </p:nvSpPr>
        <p:spPr>
          <a:xfrm>
            <a:off x="5202034" y="1899667"/>
            <a:ext cx="300355" cy="1464945"/>
          </a:xfrm>
          <a:custGeom>
            <a:avLst/>
            <a:gdLst/>
            <a:ahLst/>
            <a:cxnLst/>
            <a:rect l="l" t="t" r="r" b="b"/>
            <a:pathLst>
              <a:path w="300354" h="1464945">
                <a:moveTo>
                  <a:pt x="0" y="1464563"/>
                </a:moveTo>
                <a:lnTo>
                  <a:pt x="300227" y="1464563"/>
                </a:lnTo>
                <a:lnTo>
                  <a:pt x="300227" y="0"/>
                </a:lnTo>
                <a:lnTo>
                  <a:pt x="0" y="0"/>
                </a:lnTo>
                <a:lnTo>
                  <a:pt x="0" y="1464563"/>
                </a:lnTo>
                <a:close/>
              </a:path>
            </a:pathLst>
          </a:custGeom>
          <a:solidFill>
            <a:srgbClr val="84ADAF">
              <a:alpha val="50195"/>
            </a:srgbClr>
          </a:solidFill>
        </p:spPr>
        <p:txBody>
          <a:bodyPr wrap="square" lIns="0" tIns="0" rIns="0" bIns="0" rtlCol="0"/>
          <a:lstStyle/>
          <a:p>
            <a:endParaRPr/>
          </a:p>
        </p:txBody>
      </p:sp>
      <p:sp>
        <p:nvSpPr>
          <p:cNvPr id="9" name="object 9"/>
          <p:cNvSpPr/>
          <p:nvPr/>
        </p:nvSpPr>
        <p:spPr>
          <a:xfrm>
            <a:off x="3979785" y="1899667"/>
            <a:ext cx="1170940" cy="1464945"/>
          </a:xfrm>
          <a:custGeom>
            <a:avLst/>
            <a:gdLst/>
            <a:ahLst/>
            <a:cxnLst/>
            <a:rect l="l" t="t" r="r" b="b"/>
            <a:pathLst>
              <a:path w="1170939" h="1464945">
                <a:moveTo>
                  <a:pt x="0" y="1464563"/>
                </a:moveTo>
                <a:lnTo>
                  <a:pt x="1170431" y="1464563"/>
                </a:lnTo>
                <a:lnTo>
                  <a:pt x="1170431"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10" name="object 10"/>
          <p:cNvSpPr/>
          <p:nvPr/>
        </p:nvSpPr>
        <p:spPr>
          <a:xfrm>
            <a:off x="3986644" y="1894332"/>
            <a:ext cx="1521460" cy="1477010"/>
          </a:xfrm>
          <a:custGeom>
            <a:avLst/>
            <a:gdLst/>
            <a:ahLst/>
            <a:cxnLst/>
            <a:rect l="l" t="t" r="r" b="b"/>
            <a:pathLst>
              <a:path w="1521460" h="1477010">
                <a:moveTo>
                  <a:pt x="0" y="1476756"/>
                </a:moveTo>
                <a:lnTo>
                  <a:pt x="1520952" y="1476756"/>
                </a:lnTo>
                <a:lnTo>
                  <a:pt x="1520952" y="0"/>
                </a:lnTo>
                <a:lnTo>
                  <a:pt x="0" y="0"/>
                </a:lnTo>
                <a:lnTo>
                  <a:pt x="0" y="1476756"/>
                </a:lnTo>
                <a:close/>
              </a:path>
            </a:pathLst>
          </a:custGeom>
          <a:ln w="38100">
            <a:solidFill>
              <a:srgbClr val="344B5E"/>
            </a:solidFill>
          </a:ln>
        </p:spPr>
        <p:txBody>
          <a:bodyPr wrap="square" lIns="0" tIns="0" rIns="0" bIns="0" rtlCol="0"/>
          <a:lstStyle/>
          <a:p>
            <a:endParaRPr/>
          </a:p>
        </p:txBody>
      </p:sp>
      <p:sp>
        <p:nvSpPr>
          <p:cNvPr id="11" name="object 11"/>
          <p:cNvSpPr/>
          <p:nvPr/>
        </p:nvSpPr>
        <p:spPr>
          <a:xfrm>
            <a:off x="5175365" y="1812037"/>
            <a:ext cx="1905" cy="1641475"/>
          </a:xfrm>
          <a:custGeom>
            <a:avLst/>
            <a:gdLst/>
            <a:ahLst/>
            <a:cxnLst/>
            <a:rect l="l" t="t" r="r" b="b"/>
            <a:pathLst>
              <a:path w="1904" h="1641475">
                <a:moveTo>
                  <a:pt x="1524" y="1641347"/>
                </a:moveTo>
                <a:lnTo>
                  <a:pt x="0" y="0"/>
                </a:lnTo>
              </a:path>
            </a:pathLst>
          </a:custGeom>
          <a:ln w="50292">
            <a:solidFill>
              <a:srgbClr val="344B5E"/>
            </a:solidFill>
          </a:ln>
        </p:spPr>
        <p:txBody>
          <a:bodyPr wrap="square" lIns="0" tIns="0" rIns="0" bIns="0" rtlCol="0"/>
          <a:lstStyle/>
          <a:p>
            <a:endParaRPr/>
          </a:p>
        </p:txBody>
      </p:sp>
      <p:sp>
        <p:nvSpPr>
          <p:cNvPr id="12" name="object 12"/>
          <p:cNvSpPr txBox="1">
            <a:spLocks noGrp="1"/>
          </p:cNvSpPr>
          <p:nvPr>
            <p:ph type="title"/>
          </p:nvPr>
        </p:nvSpPr>
        <p:spPr>
          <a:xfrm>
            <a:off x="3321558" y="2212811"/>
            <a:ext cx="602370" cy="690574"/>
          </a:xfrm>
          <a:prstGeom prst="rect">
            <a:avLst/>
          </a:prstGeom>
        </p:spPr>
        <p:txBody>
          <a:bodyPr vert="horz" wrap="square" lIns="0" tIns="13335" rIns="0" bIns="0" rtlCol="0" anchor="ctr">
            <a:spAutoFit/>
          </a:bodyPr>
          <a:lstStyle/>
          <a:p>
            <a:pPr marL="12700">
              <a:spcBef>
                <a:spcPts val="105"/>
              </a:spcBef>
            </a:pPr>
            <a:r>
              <a:rPr dirty="0"/>
              <a:t>+</a:t>
            </a:r>
            <a:r>
              <a:rPr lang="en-US" altLang="zh-CN" dirty="0"/>
              <a:t> </a:t>
            </a:r>
            <a:r>
              <a:rPr sz="2400" dirty="0">
                <a:latin typeface="Arial"/>
                <a:cs typeface="Arial"/>
              </a:rPr>
              <a:t>𝜆</a:t>
            </a:r>
          </a:p>
        </p:txBody>
      </p:sp>
      <p:sp>
        <p:nvSpPr>
          <p:cNvPr id="13" name="object 13"/>
          <p:cNvSpPr/>
          <p:nvPr/>
        </p:nvSpPr>
        <p:spPr>
          <a:xfrm>
            <a:off x="6328619" y="1895095"/>
            <a:ext cx="1466215" cy="474345"/>
          </a:xfrm>
          <a:custGeom>
            <a:avLst/>
            <a:gdLst/>
            <a:ahLst/>
            <a:cxnLst/>
            <a:rect l="l" t="t" r="r" b="b"/>
            <a:pathLst>
              <a:path w="1466215" h="474344">
                <a:moveTo>
                  <a:pt x="0" y="473963"/>
                </a:moveTo>
                <a:lnTo>
                  <a:pt x="1466088" y="473963"/>
                </a:lnTo>
                <a:lnTo>
                  <a:pt x="1466088" y="0"/>
                </a:lnTo>
                <a:lnTo>
                  <a:pt x="0" y="0"/>
                </a:lnTo>
                <a:lnTo>
                  <a:pt x="0" y="473963"/>
                </a:lnTo>
                <a:close/>
              </a:path>
            </a:pathLst>
          </a:custGeom>
          <a:solidFill>
            <a:srgbClr val="C00000">
              <a:alpha val="50195"/>
            </a:srgbClr>
          </a:solidFill>
        </p:spPr>
        <p:txBody>
          <a:bodyPr wrap="square" lIns="0" tIns="0" rIns="0" bIns="0" rtlCol="0"/>
          <a:lstStyle/>
          <a:p>
            <a:endParaRPr/>
          </a:p>
        </p:txBody>
      </p:sp>
      <p:sp>
        <p:nvSpPr>
          <p:cNvPr id="14" name="object 14"/>
          <p:cNvSpPr/>
          <p:nvPr/>
        </p:nvSpPr>
        <p:spPr>
          <a:xfrm>
            <a:off x="6328619" y="2420874"/>
            <a:ext cx="1466215" cy="943610"/>
          </a:xfrm>
          <a:custGeom>
            <a:avLst/>
            <a:gdLst/>
            <a:ahLst/>
            <a:cxnLst/>
            <a:rect l="l" t="t" r="r" b="b"/>
            <a:pathLst>
              <a:path w="1466215" h="943610">
                <a:moveTo>
                  <a:pt x="0" y="943356"/>
                </a:moveTo>
                <a:lnTo>
                  <a:pt x="1466088" y="943356"/>
                </a:lnTo>
                <a:lnTo>
                  <a:pt x="1466088" y="0"/>
                </a:lnTo>
                <a:lnTo>
                  <a:pt x="0" y="0"/>
                </a:lnTo>
                <a:lnTo>
                  <a:pt x="0" y="943356"/>
                </a:lnTo>
                <a:close/>
              </a:path>
            </a:pathLst>
          </a:custGeom>
          <a:solidFill>
            <a:srgbClr val="84ADAC">
              <a:alpha val="50195"/>
            </a:srgbClr>
          </a:solidFill>
        </p:spPr>
        <p:txBody>
          <a:bodyPr wrap="square" lIns="0" tIns="0" rIns="0" bIns="0" rtlCol="0"/>
          <a:lstStyle/>
          <a:p>
            <a:endParaRPr/>
          </a:p>
        </p:txBody>
      </p:sp>
      <p:sp>
        <p:nvSpPr>
          <p:cNvPr id="15" name="object 15"/>
          <p:cNvSpPr/>
          <p:nvPr/>
        </p:nvSpPr>
        <p:spPr>
          <a:xfrm>
            <a:off x="6323283" y="1891283"/>
            <a:ext cx="1477010" cy="1469390"/>
          </a:xfrm>
          <a:custGeom>
            <a:avLst/>
            <a:gdLst/>
            <a:ahLst/>
            <a:cxnLst/>
            <a:rect l="l" t="t" r="r" b="b"/>
            <a:pathLst>
              <a:path w="1477009" h="1469389">
                <a:moveTo>
                  <a:pt x="0" y="1469136"/>
                </a:moveTo>
                <a:lnTo>
                  <a:pt x="1476755" y="1469136"/>
                </a:lnTo>
                <a:lnTo>
                  <a:pt x="1476755" y="0"/>
                </a:lnTo>
                <a:lnTo>
                  <a:pt x="0" y="0"/>
                </a:lnTo>
                <a:lnTo>
                  <a:pt x="0" y="1469136"/>
                </a:lnTo>
                <a:close/>
              </a:path>
            </a:pathLst>
          </a:custGeom>
          <a:ln w="38100">
            <a:solidFill>
              <a:srgbClr val="344B5E"/>
            </a:solidFill>
          </a:ln>
        </p:spPr>
        <p:txBody>
          <a:bodyPr wrap="square" lIns="0" tIns="0" rIns="0" bIns="0" rtlCol="0"/>
          <a:lstStyle/>
          <a:p>
            <a:endParaRPr/>
          </a:p>
        </p:txBody>
      </p:sp>
      <p:sp>
        <p:nvSpPr>
          <p:cNvPr id="16" name="object 16"/>
          <p:cNvSpPr/>
          <p:nvPr/>
        </p:nvSpPr>
        <p:spPr>
          <a:xfrm>
            <a:off x="6240988" y="2394204"/>
            <a:ext cx="1643380" cy="1905"/>
          </a:xfrm>
          <a:custGeom>
            <a:avLst/>
            <a:gdLst/>
            <a:ahLst/>
            <a:cxnLst/>
            <a:rect l="l" t="t" r="r" b="b"/>
            <a:pathLst>
              <a:path w="1643379" h="1905">
                <a:moveTo>
                  <a:pt x="0" y="0"/>
                </a:moveTo>
                <a:lnTo>
                  <a:pt x="1642872" y="1524"/>
                </a:lnTo>
              </a:path>
            </a:pathLst>
          </a:custGeom>
          <a:ln w="50292">
            <a:solidFill>
              <a:srgbClr val="344B5E"/>
            </a:solidFill>
          </a:ln>
        </p:spPr>
        <p:txBody>
          <a:bodyPr wrap="square" lIns="0" tIns="0" rIns="0" bIns="0" rtlCol="0"/>
          <a:lstStyle/>
          <a:p>
            <a:endParaRPr/>
          </a:p>
        </p:txBody>
      </p:sp>
      <p:sp>
        <p:nvSpPr>
          <p:cNvPr id="17" name="object 17"/>
          <p:cNvSpPr/>
          <p:nvPr/>
        </p:nvSpPr>
        <p:spPr>
          <a:xfrm>
            <a:off x="3936732" y="4239768"/>
            <a:ext cx="1643380" cy="1905"/>
          </a:xfrm>
          <a:custGeom>
            <a:avLst/>
            <a:gdLst/>
            <a:ahLst/>
            <a:cxnLst/>
            <a:rect l="l" t="t" r="r" b="b"/>
            <a:pathLst>
              <a:path w="1643379" h="1904">
                <a:moveTo>
                  <a:pt x="0" y="0"/>
                </a:moveTo>
                <a:lnTo>
                  <a:pt x="1642872" y="1523"/>
                </a:lnTo>
              </a:path>
            </a:pathLst>
          </a:custGeom>
          <a:ln w="50292">
            <a:solidFill>
              <a:srgbClr val="344B5E"/>
            </a:solidFill>
          </a:ln>
        </p:spPr>
        <p:txBody>
          <a:bodyPr wrap="square" lIns="0" tIns="0" rIns="0" bIns="0" rtlCol="0"/>
          <a:lstStyle/>
          <a:p>
            <a:endParaRPr/>
          </a:p>
        </p:txBody>
      </p:sp>
      <p:graphicFrame>
        <p:nvGraphicFramePr>
          <p:cNvPr id="18" name="object 18"/>
          <p:cNvGraphicFramePr>
            <a:graphicFrameLocks noGrp="1"/>
          </p:cNvGraphicFramePr>
          <p:nvPr>
            <p:extLst>
              <p:ext uri="{D42A27DB-BD31-4B8C-83A1-F6EECF244321}">
                <p14:modId xmlns:p14="http://schemas.microsoft.com/office/powerpoint/2010/main" val="2402149474"/>
              </p:ext>
            </p:extLst>
          </p:nvPr>
        </p:nvGraphicFramePr>
        <p:xfrm>
          <a:off x="3983214" y="3627883"/>
          <a:ext cx="1523364" cy="1692274"/>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867410">
                  <a:extLst>
                    <a:ext uri="{9D8B030D-6E8A-4147-A177-3AD203B41FA5}">
                      <a16:colId xmlns:a16="http://schemas.microsoft.com/office/drawing/2014/main" val="20001"/>
                    </a:ext>
                  </a:extLst>
                </a:gridCol>
                <a:gridCol w="321309">
                  <a:extLst>
                    <a:ext uri="{9D8B030D-6E8A-4147-A177-3AD203B41FA5}">
                      <a16:colId xmlns:a16="http://schemas.microsoft.com/office/drawing/2014/main" val="20002"/>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504825">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53975">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971550">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2"/>
                  </a:ext>
                </a:extLst>
              </a:tr>
              <a:tr h="108585">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3"/>
                  </a:ext>
                </a:extLst>
              </a:tr>
            </a:tbl>
          </a:graphicData>
        </a:graphic>
      </p:graphicFrame>
      <p:sp>
        <p:nvSpPr>
          <p:cNvPr id="19" name="object 19"/>
          <p:cNvSpPr txBox="1"/>
          <p:nvPr/>
        </p:nvSpPr>
        <p:spPr>
          <a:xfrm>
            <a:off x="3408935" y="3988258"/>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
        <p:nvSpPr>
          <p:cNvPr id="20" name="object 20"/>
          <p:cNvSpPr txBox="1"/>
          <p:nvPr/>
        </p:nvSpPr>
        <p:spPr>
          <a:xfrm>
            <a:off x="5542711" y="2212811"/>
            <a:ext cx="708120" cy="690574"/>
          </a:xfrm>
          <a:prstGeom prst="rect">
            <a:avLst/>
          </a:prstGeom>
        </p:spPr>
        <p:txBody>
          <a:bodyPr vert="horz" wrap="square" lIns="0" tIns="13335" rIns="0" bIns="0" rtlCol="0">
            <a:spAutoFit/>
          </a:bodyPr>
          <a:lstStyle/>
          <a:p>
            <a:pPr marL="12700">
              <a:spcBef>
                <a:spcPts val="105"/>
              </a:spcBef>
            </a:pPr>
            <a:r>
              <a:rPr sz="4400" b="1" dirty="0">
                <a:solidFill>
                  <a:srgbClr val="344B5E"/>
                </a:solidFill>
                <a:latin typeface="Trebuchet MS"/>
                <a:cs typeface="Trebuchet MS"/>
              </a:rPr>
              <a:t>+ </a:t>
            </a:r>
            <a:r>
              <a:rPr sz="2400" dirty="0">
                <a:solidFill>
                  <a:srgbClr val="344B5E"/>
                </a:solidFill>
                <a:latin typeface="Arial"/>
                <a:cs typeface="Arial"/>
              </a:rPr>
              <a:t>𝜆</a:t>
            </a:r>
            <a:endParaRPr sz="2400" dirty="0">
              <a:latin typeface="Arial"/>
              <a:cs typeface="Arial"/>
            </a:endParaRPr>
          </a:p>
        </p:txBody>
      </p:sp>
      <p:sp>
        <p:nvSpPr>
          <p:cNvPr id="22" name="标题 6">
            <a:extLst>
              <a:ext uri="{FF2B5EF4-FFF2-40B4-BE49-F238E27FC236}">
                <a16:creationId xmlns:a16="http://schemas.microsoft.com/office/drawing/2014/main" id="{08C87E79-C579-44E6-8C48-344ADFF12559}"/>
              </a:ext>
            </a:extLst>
          </p:cNvPr>
          <p:cNvSpPr txBox="1">
            <a:spLocks/>
          </p:cNvSpPr>
          <p:nvPr/>
        </p:nvSpPr>
        <p:spPr>
          <a:xfrm>
            <a:off x="457200" y="24364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t>Boosting</a:t>
            </a:r>
            <a:r>
              <a:rPr lang="zh-CN" altLang="en-US"/>
              <a:t>概述</a:t>
            </a:r>
            <a:endParaRPr lang="zh-CN" altLang="en-US" dirty="0"/>
          </a:p>
        </p:txBody>
      </p:sp>
      <p:sp>
        <p:nvSpPr>
          <p:cNvPr id="23" name="object 3">
            <a:extLst>
              <a:ext uri="{FF2B5EF4-FFF2-40B4-BE49-F238E27FC236}">
                <a16:creationId xmlns:a16="http://schemas.microsoft.com/office/drawing/2014/main" id="{9F9823AC-80E4-498E-B93F-06E5136FBF2E}"/>
              </a:ext>
            </a:extLst>
          </p:cNvPr>
          <p:cNvSpPr txBox="1"/>
          <p:nvPr/>
        </p:nvSpPr>
        <p:spPr>
          <a:xfrm>
            <a:off x="959697" y="3892294"/>
            <a:ext cx="2359956"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预测结果等于多个分类器结果的加权和</a:t>
            </a:r>
            <a:endParaRPr lang="zh-CN" altLang="en-US" sz="2000" dirty="0">
              <a:latin typeface="Verdana"/>
              <a:cs typeface="Verdana"/>
            </a:endParaRPr>
          </a:p>
        </p:txBody>
      </p:sp>
    </p:spTree>
    <p:extLst>
      <p:ext uri="{BB962C8B-B14F-4D97-AF65-F5344CB8AC3E}">
        <p14:creationId xmlns:p14="http://schemas.microsoft.com/office/powerpoint/2010/main" val="926109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60220" y="1899667"/>
            <a:ext cx="303530" cy="1464945"/>
          </a:xfrm>
          <a:custGeom>
            <a:avLst/>
            <a:gdLst/>
            <a:ahLst/>
            <a:cxnLst/>
            <a:rect l="l" t="t" r="r" b="b"/>
            <a:pathLst>
              <a:path w="303530" h="1464945">
                <a:moveTo>
                  <a:pt x="0" y="1464563"/>
                </a:moveTo>
                <a:lnTo>
                  <a:pt x="303276" y="1464563"/>
                </a:lnTo>
                <a:lnTo>
                  <a:pt x="303276"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5" name="object 5"/>
          <p:cNvSpPr/>
          <p:nvPr/>
        </p:nvSpPr>
        <p:spPr>
          <a:xfrm>
            <a:off x="2115311" y="1899667"/>
            <a:ext cx="1165860" cy="1464945"/>
          </a:xfrm>
          <a:custGeom>
            <a:avLst/>
            <a:gdLst/>
            <a:ahLst/>
            <a:cxnLst/>
            <a:rect l="l" t="t" r="r" b="b"/>
            <a:pathLst>
              <a:path w="1165860" h="1464945">
                <a:moveTo>
                  <a:pt x="0" y="1464563"/>
                </a:moveTo>
                <a:lnTo>
                  <a:pt x="1165860" y="1464563"/>
                </a:lnTo>
                <a:lnTo>
                  <a:pt x="1165860" y="0"/>
                </a:lnTo>
                <a:lnTo>
                  <a:pt x="0" y="0"/>
                </a:lnTo>
                <a:lnTo>
                  <a:pt x="0" y="1464563"/>
                </a:lnTo>
                <a:close/>
              </a:path>
            </a:pathLst>
          </a:custGeom>
          <a:solidFill>
            <a:srgbClr val="84ADAC">
              <a:alpha val="50195"/>
            </a:srgbClr>
          </a:solidFill>
        </p:spPr>
        <p:txBody>
          <a:bodyPr wrap="square" lIns="0" tIns="0" rIns="0" bIns="0" rtlCol="0"/>
          <a:lstStyle/>
          <a:p>
            <a:endParaRPr/>
          </a:p>
        </p:txBody>
      </p:sp>
      <p:sp>
        <p:nvSpPr>
          <p:cNvPr id="6" name="object 6"/>
          <p:cNvSpPr/>
          <p:nvPr/>
        </p:nvSpPr>
        <p:spPr>
          <a:xfrm>
            <a:off x="1754885" y="1894332"/>
            <a:ext cx="1522730" cy="1477010"/>
          </a:xfrm>
          <a:custGeom>
            <a:avLst/>
            <a:gdLst/>
            <a:ahLst/>
            <a:cxnLst/>
            <a:rect l="l" t="t" r="r" b="b"/>
            <a:pathLst>
              <a:path w="1522729" h="1477010">
                <a:moveTo>
                  <a:pt x="0" y="1476756"/>
                </a:moveTo>
                <a:lnTo>
                  <a:pt x="1522476" y="1476756"/>
                </a:lnTo>
                <a:lnTo>
                  <a:pt x="1522476" y="0"/>
                </a:lnTo>
                <a:lnTo>
                  <a:pt x="0" y="0"/>
                </a:lnTo>
                <a:lnTo>
                  <a:pt x="0" y="1476756"/>
                </a:lnTo>
                <a:close/>
              </a:path>
            </a:pathLst>
          </a:custGeom>
          <a:ln w="38100">
            <a:solidFill>
              <a:srgbClr val="344B5E"/>
            </a:solidFill>
          </a:ln>
        </p:spPr>
        <p:txBody>
          <a:bodyPr wrap="square" lIns="0" tIns="0" rIns="0" bIns="0" rtlCol="0"/>
          <a:lstStyle/>
          <a:p>
            <a:endParaRPr/>
          </a:p>
        </p:txBody>
      </p:sp>
      <p:sp>
        <p:nvSpPr>
          <p:cNvPr id="7" name="object 7"/>
          <p:cNvSpPr/>
          <p:nvPr/>
        </p:nvSpPr>
        <p:spPr>
          <a:xfrm>
            <a:off x="2088643" y="1812037"/>
            <a:ext cx="1905" cy="1641475"/>
          </a:xfrm>
          <a:custGeom>
            <a:avLst/>
            <a:gdLst/>
            <a:ahLst/>
            <a:cxnLst/>
            <a:rect l="l" t="t" r="r" b="b"/>
            <a:pathLst>
              <a:path w="1905" h="1641475">
                <a:moveTo>
                  <a:pt x="0" y="1641347"/>
                </a:moveTo>
                <a:lnTo>
                  <a:pt x="1524" y="0"/>
                </a:lnTo>
              </a:path>
            </a:pathLst>
          </a:custGeom>
          <a:ln w="50292">
            <a:solidFill>
              <a:srgbClr val="344B5E"/>
            </a:solidFill>
          </a:ln>
        </p:spPr>
        <p:txBody>
          <a:bodyPr wrap="square" lIns="0" tIns="0" rIns="0" bIns="0" rtlCol="0"/>
          <a:lstStyle/>
          <a:p>
            <a:endParaRPr/>
          </a:p>
        </p:txBody>
      </p:sp>
      <p:sp>
        <p:nvSpPr>
          <p:cNvPr id="8" name="object 8"/>
          <p:cNvSpPr/>
          <p:nvPr/>
        </p:nvSpPr>
        <p:spPr>
          <a:xfrm>
            <a:off x="5202034" y="1899667"/>
            <a:ext cx="300355" cy="1464945"/>
          </a:xfrm>
          <a:custGeom>
            <a:avLst/>
            <a:gdLst/>
            <a:ahLst/>
            <a:cxnLst/>
            <a:rect l="l" t="t" r="r" b="b"/>
            <a:pathLst>
              <a:path w="300354" h="1464945">
                <a:moveTo>
                  <a:pt x="0" y="1464563"/>
                </a:moveTo>
                <a:lnTo>
                  <a:pt x="300227" y="1464563"/>
                </a:lnTo>
                <a:lnTo>
                  <a:pt x="300227" y="0"/>
                </a:lnTo>
                <a:lnTo>
                  <a:pt x="0" y="0"/>
                </a:lnTo>
                <a:lnTo>
                  <a:pt x="0" y="1464563"/>
                </a:lnTo>
                <a:close/>
              </a:path>
            </a:pathLst>
          </a:custGeom>
          <a:solidFill>
            <a:srgbClr val="84ADAF">
              <a:alpha val="50195"/>
            </a:srgbClr>
          </a:solidFill>
        </p:spPr>
        <p:txBody>
          <a:bodyPr wrap="square" lIns="0" tIns="0" rIns="0" bIns="0" rtlCol="0"/>
          <a:lstStyle/>
          <a:p>
            <a:endParaRPr/>
          </a:p>
        </p:txBody>
      </p:sp>
      <p:sp>
        <p:nvSpPr>
          <p:cNvPr id="9" name="object 9"/>
          <p:cNvSpPr/>
          <p:nvPr/>
        </p:nvSpPr>
        <p:spPr>
          <a:xfrm>
            <a:off x="3979785" y="1899667"/>
            <a:ext cx="1170940" cy="1464945"/>
          </a:xfrm>
          <a:custGeom>
            <a:avLst/>
            <a:gdLst/>
            <a:ahLst/>
            <a:cxnLst/>
            <a:rect l="l" t="t" r="r" b="b"/>
            <a:pathLst>
              <a:path w="1170939" h="1464945">
                <a:moveTo>
                  <a:pt x="0" y="1464563"/>
                </a:moveTo>
                <a:lnTo>
                  <a:pt x="1170431" y="1464563"/>
                </a:lnTo>
                <a:lnTo>
                  <a:pt x="1170431"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10" name="object 10"/>
          <p:cNvSpPr/>
          <p:nvPr/>
        </p:nvSpPr>
        <p:spPr>
          <a:xfrm>
            <a:off x="3986644" y="1894332"/>
            <a:ext cx="1521460" cy="1477010"/>
          </a:xfrm>
          <a:custGeom>
            <a:avLst/>
            <a:gdLst/>
            <a:ahLst/>
            <a:cxnLst/>
            <a:rect l="l" t="t" r="r" b="b"/>
            <a:pathLst>
              <a:path w="1521460" h="1477010">
                <a:moveTo>
                  <a:pt x="0" y="1476756"/>
                </a:moveTo>
                <a:lnTo>
                  <a:pt x="1520952" y="1476756"/>
                </a:lnTo>
                <a:lnTo>
                  <a:pt x="1520952" y="0"/>
                </a:lnTo>
                <a:lnTo>
                  <a:pt x="0" y="0"/>
                </a:lnTo>
                <a:lnTo>
                  <a:pt x="0" y="1476756"/>
                </a:lnTo>
                <a:close/>
              </a:path>
            </a:pathLst>
          </a:custGeom>
          <a:ln w="38100">
            <a:solidFill>
              <a:srgbClr val="344B5E"/>
            </a:solidFill>
          </a:ln>
        </p:spPr>
        <p:txBody>
          <a:bodyPr wrap="square" lIns="0" tIns="0" rIns="0" bIns="0" rtlCol="0"/>
          <a:lstStyle/>
          <a:p>
            <a:endParaRPr/>
          </a:p>
        </p:txBody>
      </p:sp>
      <p:sp>
        <p:nvSpPr>
          <p:cNvPr id="11" name="object 11"/>
          <p:cNvSpPr/>
          <p:nvPr/>
        </p:nvSpPr>
        <p:spPr>
          <a:xfrm>
            <a:off x="5175365" y="1812037"/>
            <a:ext cx="1905" cy="1641475"/>
          </a:xfrm>
          <a:custGeom>
            <a:avLst/>
            <a:gdLst/>
            <a:ahLst/>
            <a:cxnLst/>
            <a:rect l="l" t="t" r="r" b="b"/>
            <a:pathLst>
              <a:path w="1904" h="1641475">
                <a:moveTo>
                  <a:pt x="1524" y="1641347"/>
                </a:moveTo>
                <a:lnTo>
                  <a:pt x="0" y="0"/>
                </a:lnTo>
              </a:path>
            </a:pathLst>
          </a:custGeom>
          <a:ln w="50292">
            <a:solidFill>
              <a:srgbClr val="344B5E"/>
            </a:solidFill>
          </a:ln>
        </p:spPr>
        <p:txBody>
          <a:bodyPr wrap="square" lIns="0" tIns="0" rIns="0" bIns="0" rtlCol="0"/>
          <a:lstStyle/>
          <a:p>
            <a:endParaRPr/>
          </a:p>
        </p:txBody>
      </p:sp>
      <p:sp>
        <p:nvSpPr>
          <p:cNvPr id="12" name="object 12"/>
          <p:cNvSpPr txBox="1">
            <a:spLocks noGrp="1"/>
          </p:cNvSpPr>
          <p:nvPr>
            <p:ph type="title"/>
          </p:nvPr>
        </p:nvSpPr>
        <p:spPr>
          <a:xfrm>
            <a:off x="3321558" y="2212811"/>
            <a:ext cx="602370" cy="690574"/>
          </a:xfrm>
          <a:prstGeom prst="rect">
            <a:avLst/>
          </a:prstGeom>
        </p:spPr>
        <p:txBody>
          <a:bodyPr vert="horz" wrap="square" lIns="0" tIns="13335" rIns="0" bIns="0" rtlCol="0" anchor="ctr">
            <a:spAutoFit/>
          </a:bodyPr>
          <a:lstStyle/>
          <a:p>
            <a:pPr marL="12700">
              <a:spcBef>
                <a:spcPts val="105"/>
              </a:spcBef>
            </a:pPr>
            <a:r>
              <a:rPr dirty="0"/>
              <a:t>+</a:t>
            </a:r>
            <a:r>
              <a:rPr lang="en-US" altLang="zh-CN" dirty="0"/>
              <a:t> </a:t>
            </a:r>
            <a:r>
              <a:rPr sz="2400" dirty="0">
                <a:latin typeface="Arial"/>
                <a:cs typeface="Arial"/>
              </a:rPr>
              <a:t>𝜆</a:t>
            </a:r>
          </a:p>
        </p:txBody>
      </p:sp>
      <p:sp>
        <p:nvSpPr>
          <p:cNvPr id="13" name="object 13"/>
          <p:cNvSpPr/>
          <p:nvPr/>
        </p:nvSpPr>
        <p:spPr>
          <a:xfrm>
            <a:off x="6328619" y="1895095"/>
            <a:ext cx="1466215" cy="474345"/>
          </a:xfrm>
          <a:custGeom>
            <a:avLst/>
            <a:gdLst/>
            <a:ahLst/>
            <a:cxnLst/>
            <a:rect l="l" t="t" r="r" b="b"/>
            <a:pathLst>
              <a:path w="1466215" h="474344">
                <a:moveTo>
                  <a:pt x="0" y="473963"/>
                </a:moveTo>
                <a:lnTo>
                  <a:pt x="1466088" y="473963"/>
                </a:lnTo>
                <a:lnTo>
                  <a:pt x="1466088" y="0"/>
                </a:lnTo>
                <a:lnTo>
                  <a:pt x="0" y="0"/>
                </a:lnTo>
                <a:lnTo>
                  <a:pt x="0" y="473963"/>
                </a:lnTo>
                <a:close/>
              </a:path>
            </a:pathLst>
          </a:custGeom>
          <a:solidFill>
            <a:srgbClr val="C00000">
              <a:alpha val="50195"/>
            </a:srgbClr>
          </a:solidFill>
        </p:spPr>
        <p:txBody>
          <a:bodyPr wrap="square" lIns="0" tIns="0" rIns="0" bIns="0" rtlCol="0"/>
          <a:lstStyle/>
          <a:p>
            <a:endParaRPr/>
          </a:p>
        </p:txBody>
      </p:sp>
      <p:sp>
        <p:nvSpPr>
          <p:cNvPr id="14" name="object 14"/>
          <p:cNvSpPr/>
          <p:nvPr/>
        </p:nvSpPr>
        <p:spPr>
          <a:xfrm>
            <a:off x="6328619" y="2420874"/>
            <a:ext cx="1466215" cy="943610"/>
          </a:xfrm>
          <a:custGeom>
            <a:avLst/>
            <a:gdLst/>
            <a:ahLst/>
            <a:cxnLst/>
            <a:rect l="l" t="t" r="r" b="b"/>
            <a:pathLst>
              <a:path w="1466215" h="943610">
                <a:moveTo>
                  <a:pt x="0" y="943356"/>
                </a:moveTo>
                <a:lnTo>
                  <a:pt x="1466088" y="943356"/>
                </a:lnTo>
                <a:lnTo>
                  <a:pt x="1466088" y="0"/>
                </a:lnTo>
                <a:lnTo>
                  <a:pt x="0" y="0"/>
                </a:lnTo>
                <a:lnTo>
                  <a:pt x="0" y="943356"/>
                </a:lnTo>
                <a:close/>
              </a:path>
            </a:pathLst>
          </a:custGeom>
          <a:solidFill>
            <a:srgbClr val="84ADAC">
              <a:alpha val="50195"/>
            </a:srgbClr>
          </a:solidFill>
        </p:spPr>
        <p:txBody>
          <a:bodyPr wrap="square" lIns="0" tIns="0" rIns="0" bIns="0" rtlCol="0"/>
          <a:lstStyle/>
          <a:p>
            <a:endParaRPr/>
          </a:p>
        </p:txBody>
      </p:sp>
      <p:sp>
        <p:nvSpPr>
          <p:cNvPr id="15" name="object 15"/>
          <p:cNvSpPr/>
          <p:nvPr/>
        </p:nvSpPr>
        <p:spPr>
          <a:xfrm>
            <a:off x="6323283" y="1891283"/>
            <a:ext cx="1477010" cy="1469390"/>
          </a:xfrm>
          <a:custGeom>
            <a:avLst/>
            <a:gdLst/>
            <a:ahLst/>
            <a:cxnLst/>
            <a:rect l="l" t="t" r="r" b="b"/>
            <a:pathLst>
              <a:path w="1477009" h="1469389">
                <a:moveTo>
                  <a:pt x="0" y="1469136"/>
                </a:moveTo>
                <a:lnTo>
                  <a:pt x="1476755" y="1469136"/>
                </a:lnTo>
                <a:lnTo>
                  <a:pt x="1476755" y="0"/>
                </a:lnTo>
                <a:lnTo>
                  <a:pt x="0" y="0"/>
                </a:lnTo>
                <a:lnTo>
                  <a:pt x="0" y="1469136"/>
                </a:lnTo>
                <a:close/>
              </a:path>
            </a:pathLst>
          </a:custGeom>
          <a:ln w="38100">
            <a:solidFill>
              <a:srgbClr val="344B5E"/>
            </a:solidFill>
          </a:ln>
        </p:spPr>
        <p:txBody>
          <a:bodyPr wrap="square" lIns="0" tIns="0" rIns="0" bIns="0" rtlCol="0"/>
          <a:lstStyle/>
          <a:p>
            <a:endParaRPr/>
          </a:p>
        </p:txBody>
      </p:sp>
      <p:sp>
        <p:nvSpPr>
          <p:cNvPr id="16" name="object 16"/>
          <p:cNvSpPr/>
          <p:nvPr/>
        </p:nvSpPr>
        <p:spPr>
          <a:xfrm>
            <a:off x="6240988" y="2394204"/>
            <a:ext cx="1643380" cy="1905"/>
          </a:xfrm>
          <a:custGeom>
            <a:avLst/>
            <a:gdLst/>
            <a:ahLst/>
            <a:cxnLst/>
            <a:rect l="l" t="t" r="r" b="b"/>
            <a:pathLst>
              <a:path w="1643379" h="1905">
                <a:moveTo>
                  <a:pt x="0" y="0"/>
                </a:moveTo>
                <a:lnTo>
                  <a:pt x="1642872" y="1524"/>
                </a:lnTo>
              </a:path>
            </a:pathLst>
          </a:custGeom>
          <a:ln w="50292">
            <a:solidFill>
              <a:srgbClr val="344B5E"/>
            </a:solidFill>
          </a:ln>
        </p:spPr>
        <p:txBody>
          <a:bodyPr wrap="square" lIns="0" tIns="0" rIns="0" bIns="0" rtlCol="0"/>
          <a:lstStyle/>
          <a:p>
            <a:endParaRPr/>
          </a:p>
        </p:txBody>
      </p:sp>
      <p:sp>
        <p:nvSpPr>
          <p:cNvPr id="17" name="object 17"/>
          <p:cNvSpPr/>
          <p:nvPr/>
        </p:nvSpPr>
        <p:spPr>
          <a:xfrm>
            <a:off x="3936732" y="4239768"/>
            <a:ext cx="1643380" cy="1905"/>
          </a:xfrm>
          <a:custGeom>
            <a:avLst/>
            <a:gdLst/>
            <a:ahLst/>
            <a:cxnLst/>
            <a:rect l="l" t="t" r="r" b="b"/>
            <a:pathLst>
              <a:path w="1643379" h="1904">
                <a:moveTo>
                  <a:pt x="0" y="0"/>
                </a:moveTo>
                <a:lnTo>
                  <a:pt x="1642872" y="1523"/>
                </a:lnTo>
              </a:path>
            </a:pathLst>
          </a:custGeom>
          <a:ln w="50292">
            <a:solidFill>
              <a:srgbClr val="344B5E"/>
            </a:solidFill>
          </a:ln>
        </p:spPr>
        <p:txBody>
          <a:bodyPr wrap="square" lIns="0" tIns="0" rIns="0" bIns="0" rtlCol="0"/>
          <a:lstStyle/>
          <a:p>
            <a:endParaRPr/>
          </a:p>
        </p:txBody>
      </p:sp>
      <p:graphicFrame>
        <p:nvGraphicFramePr>
          <p:cNvPr id="18" name="object 18"/>
          <p:cNvGraphicFramePr>
            <a:graphicFrameLocks noGrp="1"/>
          </p:cNvGraphicFramePr>
          <p:nvPr/>
        </p:nvGraphicFramePr>
        <p:xfrm>
          <a:off x="3983214" y="3627883"/>
          <a:ext cx="1523364" cy="1692274"/>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867410">
                  <a:extLst>
                    <a:ext uri="{9D8B030D-6E8A-4147-A177-3AD203B41FA5}">
                      <a16:colId xmlns:a16="http://schemas.microsoft.com/office/drawing/2014/main" val="20001"/>
                    </a:ext>
                  </a:extLst>
                </a:gridCol>
                <a:gridCol w="321309">
                  <a:extLst>
                    <a:ext uri="{9D8B030D-6E8A-4147-A177-3AD203B41FA5}">
                      <a16:colId xmlns:a16="http://schemas.microsoft.com/office/drawing/2014/main" val="20002"/>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504825">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53975">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971550">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2"/>
                  </a:ext>
                </a:extLst>
              </a:tr>
              <a:tr h="108585">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3"/>
                  </a:ext>
                </a:extLst>
              </a:tr>
            </a:tbl>
          </a:graphicData>
        </a:graphic>
      </p:graphicFrame>
      <p:sp>
        <p:nvSpPr>
          <p:cNvPr id="19" name="object 19"/>
          <p:cNvSpPr txBox="1"/>
          <p:nvPr/>
        </p:nvSpPr>
        <p:spPr>
          <a:xfrm>
            <a:off x="3408935" y="3988258"/>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
        <p:nvSpPr>
          <p:cNvPr id="20" name="object 20"/>
          <p:cNvSpPr txBox="1"/>
          <p:nvPr/>
        </p:nvSpPr>
        <p:spPr>
          <a:xfrm>
            <a:off x="5542711" y="2212811"/>
            <a:ext cx="708120" cy="690574"/>
          </a:xfrm>
          <a:prstGeom prst="rect">
            <a:avLst/>
          </a:prstGeom>
        </p:spPr>
        <p:txBody>
          <a:bodyPr vert="horz" wrap="square" lIns="0" tIns="13335" rIns="0" bIns="0" rtlCol="0">
            <a:spAutoFit/>
          </a:bodyPr>
          <a:lstStyle/>
          <a:p>
            <a:pPr marL="12700">
              <a:spcBef>
                <a:spcPts val="105"/>
              </a:spcBef>
            </a:pPr>
            <a:r>
              <a:rPr sz="4400" b="1" dirty="0">
                <a:solidFill>
                  <a:srgbClr val="344B5E"/>
                </a:solidFill>
                <a:latin typeface="Trebuchet MS"/>
                <a:cs typeface="Trebuchet MS"/>
              </a:rPr>
              <a:t>+ </a:t>
            </a:r>
            <a:r>
              <a:rPr sz="2400" dirty="0">
                <a:solidFill>
                  <a:srgbClr val="344B5E"/>
                </a:solidFill>
                <a:latin typeface="Arial"/>
                <a:cs typeface="Arial"/>
              </a:rPr>
              <a:t>𝜆</a:t>
            </a:r>
            <a:endParaRPr sz="2400" dirty="0">
              <a:latin typeface="Arial"/>
              <a:cs typeface="Arial"/>
            </a:endParaRPr>
          </a:p>
        </p:txBody>
      </p:sp>
      <p:sp>
        <p:nvSpPr>
          <p:cNvPr id="22" name="标题 6">
            <a:extLst>
              <a:ext uri="{FF2B5EF4-FFF2-40B4-BE49-F238E27FC236}">
                <a16:creationId xmlns:a16="http://schemas.microsoft.com/office/drawing/2014/main" id="{08C87E79-C579-44E6-8C48-344ADFF12559}"/>
              </a:ext>
            </a:extLst>
          </p:cNvPr>
          <p:cNvSpPr txBox="1">
            <a:spLocks/>
          </p:cNvSpPr>
          <p:nvPr/>
        </p:nvSpPr>
        <p:spPr>
          <a:xfrm>
            <a:off x="457200" y="24364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t>Boosting</a:t>
            </a:r>
            <a:r>
              <a:rPr lang="zh-CN" altLang="en-US"/>
              <a:t>概述</a:t>
            </a:r>
            <a:endParaRPr lang="zh-CN" altLang="en-US" dirty="0"/>
          </a:p>
        </p:txBody>
      </p:sp>
      <p:sp>
        <p:nvSpPr>
          <p:cNvPr id="23" name="object 3">
            <a:extLst>
              <a:ext uri="{FF2B5EF4-FFF2-40B4-BE49-F238E27FC236}">
                <a16:creationId xmlns:a16="http://schemas.microsoft.com/office/drawing/2014/main" id="{9F9823AC-80E4-498E-B93F-06E5136FBF2E}"/>
              </a:ext>
            </a:extLst>
          </p:cNvPr>
          <p:cNvSpPr txBox="1"/>
          <p:nvPr/>
        </p:nvSpPr>
        <p:spPr>
          <a:xfrm>
            <a:off x="723347" y="4010306"/>
            <a:ext cx="1808778"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相继的分类器加权</a:t>
            </a:r>
            <a:r>
              <a:rPr lang="el-GR" altLang="zh-CN" sz="2000" b="1" dirty="0">
                <a:solidFill>
                  <a:srgbClr val="344B5E"/>
                </a:solidFill>
                <a:latin typeface="Verdana"/>
                <a:cs typeface="Verdana"/>
              </a:rPr>
              <a:t>λ</a:t>
            </a:r>
            <a:r>
              <a:rPr lang="zh-CN" altLang="en-US" sz="2000" b="1" dirty="0">
                <a:solidFill>
                  <a:srgbClr val="344B5E"/>
                </a:solidFill>
                <a:latin typeface="Verdana"/>
                <a:cs typeface="Verdana"/>
              </a:rPr>
              <a:t>（学习率）</a:t>
            </a:r>
            <a:endParaRPr lang="zh-CN" altLang="en-US" sz="2000" dirty="0">
              <a:latin typeface="Verdana"/>
              <a:cs typeface="Verdana"/>
            </a:endParaRPr>
          </a:p>
        </p:txBody>
      </p:sp>
      <p:sp>
        <p:nvSpPr>
          <p:cNvPr id="21" name="object 31">
            <a:extLst>
              <a:ext uri="{FF2B5EF4-FFF2-40B4-BE49-F238E27FC236}">
                <a16:creationId xmlns:a16="http://schemas.microsoft.com/office/drawing/2014/main" id="{F2EE7285-C132-45A1-8795-41CA44D0DAB4}"/>
              </a:ext>
            </a:extLst>
          </p:cNvPr>
          <p:cNvSpPr/>
          <p:nvPr/>
        </p:nvSpPr>
        <p:spPr>
          <a:xfrm>
            <a:off x="2605659" y="2986277"/>
            <a:ext cx="1409065" cy="1305560"/>
          </a:xfrm>
          <a:custGeom>
            <a:avLst/>
            <a:gdLst/>
            <a:ahLst/>
            <a:cxnLst/>
            <a:rect l="l" t="t" r="r" b="b"/>
            <a:pathLst>
              <a:path w="1409064" h="1305560">
                <a:moveTo>
                  <a:pt x="1246123" y="106806"/>
                </a:moveTo>
                <a:lnTo>
                  <a:pt x="0" y="1258570"/>
                </a:lnTo>
                <a:lnTo>
                  <a:pt x="43434" y="1305560"/>
                </a:lnTo>
                <a:lnTo>
                  <a:pt x="1289557" y="153796"/>
                </a:lnTo>
                <a:lnTo>
                  <a:pt x="1246123" y="106806"/>
                </a:lnTo>
                <a:close/>
              </a:path>
              <a:path w="1409064" h="1305560">
                <a:moveTo>
                  <a:pt x="1376680" y="85090"/>
                </a:moveTo>
                <a:lnTo>
                  <a:pt x="1269619" y="85090"/>
                </a:lnTo>
                <a:lnTo>
                  <a:pt x="1313053" y="132080"/>
                </a:lnTo>
                <a:lnTo>
                  <a:pt x="1289557" y="153796"/>
                </a:lnTo>
                <a:lnTo>
                  <a:pt x="1332992" y="200787"/>
                </a:lnTo>
                <a:lnTo>
                  <a:pt x="1376680" y="85090"/>
                </a:lnTo>
                <a:close/>
              </a:path>
              <a:path w="1409064" h="1305560">
                <a:moveTo>
                  <a:pt x="1269619" y="85090"/>
                </a:moveTo>
                <a:lnTo>
                  <a:pt x="1246123" y="106806"/>
                </a:lnTo>
                <a:lnTo>
                  <a:pt x="1289557" y="153796"/>
                </a:lnTo>
                <a:lnTo>
                  <a:pt x="1313053" y="132080"/>
                </a:lnTo>
                <a:lnTo>
                  <a:pt x="1269619" y="85090"/>
                </a:lnTo>
                <a:close/>
              </a:path>
              <a:path w="1409064" h="1305560">
                <a:moveTo>
                  <a:pt x="1408811" y="0"/>
                </a:moveTo>
                <a:lnTo>
                  <a:pt x="1202690" y="59817"/>
                </a:lnTo>
                <a:lnTo>
                  <a:pt x="1246123" y="106806"/>
                </a:lnTo>
                <a:lnTo>
                  <a:pt x="1269619" y="85090"/>
                </a:lnTo>
                <a:lnTo>
                  <a:pt x="1376680" y="85090"/>
                </a:lnTo>
                <a:lnTo>
                  <a:pt x="1408811" y="0"/>
                </a:lnTo>
                <a:close/>
              </a:path>
            </a:pathLst>
          </a:custGeom>
          <a:solidFill>
            <a:srgbClr val="9BB808"/>
          </a:solidFill>
        </p:spPr>
        <p:txBody>
          <a:bodyPr wrap="square" lIns="0" tIns="0" rIns="0" bIns="0" rtlCol="0"/>
          <a:lstStyle/>
          <a:p>
            <a:endParaRPr/>
          </a:p>
        </p:txBody>
      </p:sp>
    </p:spTree>
    <p:extLst>
      <p:ext uri="{BB962C8B-B14F-4D97-AF65-F5344CB8AC3E}">
        <p14:creationId xmlns:p14="http://schemas.microsoft.com/office/powerpoint/2010/main" val="163968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60220" y="1899667"/>
            <a:ext cx="303530" cy="1464945"/>
          </a:xfrm>
          <a:custGeom>
            <a:avLst/>
            <a:gdLst/>
            <a:ahLst/>
            <a:cxnLst/>
            <a:rect l="l" t="t" r="r" b="b"/>
            <a:pathLst>
              <a:path w="303530" h="1464945">
                <a:moveTo>
                  <a:pt x="0" y="1464563"/>
                </a:moveTo>
                <a:lnTo>
                  <a:pt x="303276" y="1464563"/>
                </a:lnTo>
                <a:lnTo>
                  <a:pt x="303276"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5" name="object 5"/>
          <p:cNvSpPr/>
          <p:nvPr/>
        </p:nvSpPr>
        <p:spPr>
          <a:xfrm>
            <a:off x="2115311" y="1899667"/>
            <a:ext cx="1165860" cy="1464945"/>
          </a:xfrm>
          <a:custGeom>
            <a:avLst/>
            <a:gdLst/>
            <a:ahLst/>
            <a:cxnLst/>
            <a:rect l="l" t="t" r="r" b="b"/>
            <a:pathLst>
              <a:path w="1165860" h="1464945">
                <a:moveTo>
                  <a:pt x="0" y="1464563"/>
                </a:moveTo>
                <a:lnTo>
                  <a:pt x="1165860" y="1464563"/>
                </a:lnTo>
                <a:lnTo>
                  <a:pt x="1165860" y="0"/>
                </a:lnTo>
                <a:lnTo>
                  <a:pt x="0" y="0"/>
                </a:lnTo>
                <a:lnTo>
                  <a:pt x="0" y="1464563"/>
                </a:lnTo>
                <a:close/>
              </a:path>
            </a:pathLst>
          </a:custGeom>
          <a:solidFill>
            <a:srgbClr val="84ADAC">
              <a:alpha val="50195"/>
            </a:srgbClr>
          </a:solidFill>
        </p:spPr>
        <p:txBody>
          <a:bodyPr wrap="square" lIns="0" tIns="0" rIns="0" bIns="0" rtlCol="0"/>
          <a:lstStyle/>
          <a:p>
            <a:endParaRPr/>
          </a:p>
        </p:txBody>
      </p:sp>
      <p:sp>
        <p:nvSpPr>
          <p:cNvPr id="6" name="object 6"/>
          <p:cNvSpPr/>
          <p:nvPr/>
        </p:nvSpPr>
        <p:spPr>
          <a:xfrm>
            <a:off x="1754885" y="1894332"/>
            <a:ext cx="1522730" cy="1477010"/>
          </a:xfrm>
          <a:custGeom>
            <a:avLst/>
            <a:gdLst/>
            <a:ahLst/>
            <a:cxnLst/>
            <a:rect l="l" t="t" r="r" b="b"/>
            <a:pathLst>
              <a:path w="1522729" h="1477010">
                <a:moveTo>
                  <a:pt x="0" y="1476756"/>
                </a:moveTo>
                <a:lnTo>
                  <a:pt x="1522476" y="1476756"/>
                </a:lnTo>
                <a:lnTo>
                  <a:pt x="1522476" y="0"/>
                </a:lnTo>
                <a:lnTo>
                  <a:pt x="0" y="0"/>
                </a:lnTo>
                <a:lnTo>
                  <a:pt x="0" y="1476756"/>
                </a:lnTo>
                <a:close/>
              </a:path>
            </a:pathLst>
          </a:custGeom>
          <a:ln w="38100">
            <a:solidFill>
              <a:srgbClr val="344B5E"/>
            </a:solidFill>
          </a:ln>
        </p:spPr>
        <p:txBody>
          <a:bodyPr wrap="square" lIns="0" tIns="0" rIns="0" bIns="0" rtlCol="0"/>
          <a:lstStyle/>
          <a:p>
            <a:endParaRPr/>
          </a:p>
        </p:txBody>
      </p:sp>
      <p:sp>
        <p:nvSpPr>
          <p:cNvPr id="7" name="object 7"/>
          <p:cNvSpPr/>
          <p:nvPr/>
        </p:nvSpPr>
        <p:spPr>
          <a:xfrm>
            <a:off x="2088643" y="1812037"/>
            <a:ext cx="1905" cy="1641475"/>
          </a:xfrm>
          <a:custGeom>
            <a:avLst/>
            <a:gdLst/>
            <a:ahLst/>
            <a:cxnLst/>
            <a:rect l="l" t="t" r="r" b="b"/>
            <a:pathLst>
              <a:path w="1905" h="1641475">
                <a:moveTo>
                  <a:pt x="0" y="1641347"/>
                </a:moveTo>
                <a:lnTo>
                  <a:pt x="1524" y="0"/>
                </a:lnTo>
              </a:path>
            </a:pathLst>
          </a:custGeom>
          <a:ln w="50292">
            <a:solidFill>
              <a:srgbClr val="344B5E"/>
            </a:solidFill>
          </a:ln>
        </p:spPr>
        <p:txBody>
          <a:bodyPr wrap="square" lIns="0" tIns="0" rIns="0" bIns="0" rtlCol="0"/>
          <a:lstStyle/>
          <a:p>
            <a:endParaRPr/>
          </a:p>
        </p:txBody>
      </p:sp>
      <p:sp>
        <p:nvSpPr>
          <p:cNvPr id="8" name="object 8"/>
          <p:cNvSpPr/>
          <p:nvPr/>
        </p:nvSpPr>
        <p:spPr>
          <a:xfrm>
            <a:off x="5202034" y="1899667"/>
            <a:ext cx="300355" cy="1464945"/>
          </a:xfrm>
          <a:custGeom>
            <a:avLst/>
            <a:gdLst/>
            <a:ahLst/>
            <a:cxnLst/>
            <a:rect l="l" t="t" r="r" b="b"/>
            <a:pathLst>
              <a:path w="300354" h="1464945">
                <a:moveTo>
                  <a:pt x="0" y="1464563"/>
                </a:moveTo>
                <a:lnTo>
                  <a:pt x="300227" y="1464563"/>
                </a:lnTo>
                <a:lnTo>
                  <a:pt x="300227" y="0"/>
                </a:lnTo>
                <a:lnTo>
                  <a:pt x="0" y="0"/>
                </a:lnTo>
                <a:lnTo>
                  <a:pt x="0" y="1464563"/>
                </a:lnTo>
                <a:close/>
              </a:path>
            </a:pathLst>
          </a:custGeom>
          <a:solidFill>
            <a:srgbClr val="84ADAF">
              <a:alpha val="50195"/>
            </a:srgbClr>
          </a:solidFill>
        </p:spPr>
        <p:txBody>
          <a:bodyPr wrap="square" lIns="0" tIns="0" rIns="0" bIns="0" rtlCol="0"/>
          <a:lstStyle/>
          <a:p>
            <a:endParaRPr/>
          </a:p>
        </p:txBody>
      </p:sp>
      <p:sp>
        <p:nvSpPr>
          <p:cNvPr id="9" name="object 9"/>
          <p:cNvSpPr/>
          <p:nvPr/>
        </p:nvSpPr>
        <p:spPr>
          <a:xfrm>
            <a:off x="3979785" y="1899667"/>
            <a:ext cx="1170940" cy="1464945"/>
          </a:xfrm>
          <a:custGeom>
            <a:avLst/>
            <a:gdLst/>
            <a:ahLst/>
            <a:cxnLst/>
            <a:rect l="l" t="t" r="r" b="b"/>
            <a:pathLst>
              <a:path w="1170939" h="1464945">
                <a:moveTo>
                  <a:pt x="0" y="1464563"/>
                </a:moveTo>
                <a:lnTo>
                  <a:pt x="1170431" y="1464563"/>
                </a:lnTo>
                <a:lnTo>
                  <a:pt x="1170431" y="0"/>
                </a:lnTo>
                <a:lnTo>
                  <a:pt x="0" y="0"/>
                </a:lnTo>
                <a:lnTo>
                  <a:pt x="0" y="1464563"/>
                </a:lnTo>
                <a:close/>
              </a:path>
            </a:pathLst>
          </a:custGeom>
          <a:solidFill>
            <a:srgbClr val="C00000">
              <a:alpha val="50195"/>
            </a:srgbClr>
          </a:solidFill>
        </p:spPr>
        <p:txBody>
          <a:bodyPr wrap="square" lIns="0" tIns="0" rIns="0" bIns="0" rtlCol="0"/>
          <a:lstStyle/>
          <a:p>
            <a:endParaRPr/>
          </a:p>
        </p:txBody>
      </p:sp>
      <p:sp>
        <p:nvSpPr>
          <p:cNvPr id="10" name="object 10"/>
          <p:cNvSpPr/>
          <p:nvPr/>
        </p:nvSpPr>
        <p:spPr>
          <a:xfrm>
            <a:off x="3986644" y="1894332"/>
            <a:ext cx="1521460" cy="1477010"/>
          </a:xfrm>
          <a:custGeom>
            <a:avLst/>
            <a:gdLst/>
            <a:ahLst/>
            <a:cxnLst/>
            <a:rect l="l" t="t" r="r" b="b"/>
            <a:pathLst>
              <a:path w="1521460" h="1477010">
                <a:moveTo>
                  <a:pt x="0" y="1476756"/>
                </a:moveTo>
                <a:lnTo>
                  <a:pt x="1520952" y="1476756"/>
                </a:lnTo>
                <a:lnTo>
                  <a:pt x="1520952" y="0"/>
                </a:lnTo>
                <a:lnTo>
                  <a:pt x="0" y="0"/>
                </a:lnTo>
                <a:lnTo>
                  <a:pt x="0" y="1476756"/>
                </a:lnTo>
                <a:close/>
              </a:path>
            </a:pathLst>
          </a:custGeom>
          <a:ln w="38100">
            <a:solidFill>
              <a:srgbClr val="344B5E"/>
            </a:solidFill>
          </a:ln>
        </p:spPr>
        <p:txBody>
          <a:bodyPr wrap="square" lIns="0" tIns="0" rIns="0" bIns="0" rtlCol="0"/>
          <a:lstStyle/>
          <a:p>
            <a:endParaRPr/>
          </a:p>
        </p:txBody>
      </p:sp>
      <p:sp>
        <p:nvSpPr>
          <p:cNvPr id="11" name="object 11"/>
          <p:cNvSpPr/>
          <p:nvPr/>
        </p:nvSpPr>
        <p:spPr>
          <a:xfrm>
            <a:off x="5175365" y="1812037"/>
            <a:ext cx="1905" cy="1641475"/>
          </a:xfrm>
          <a:custGeom>
            <a:avLst/>
            <a:gdLst/>
            <a:ahLst/>
            <a:cxnLst/>
            <a:rect l="l" t="t" r="r" b="b"/>
            <a:pathLst>
              <a:path w="1904" h="1641475">
                <a:moveTo>
                  <a:pt x="1524" y="1641347"/>
                </a:moveTo>
                <a:lnTo>
                  <a:pt x="0" y="0"/>
                </a:lnTo>
              </a:path>
            </a:pathLst>
          </a:custGeom>
          <a:ln w="50292">
            <a:solidFill>
              <a:srgbClr val="344B5E"/>
            </a:solidFill>
          </a:ln>
        </p:spPr>
        <p:txBody>
          <a:bodyPr wrap="square" lIns="0" tIns="0" rIns="0" bIns="0" rtlCol="0"/>
          <a:lstStyle/>
          <a:p>
            <a:endParaRPr/>
          </a:p>
        </p:txBody>
      </p:sp>
      <p:sp>
        <p:nvSpPr>
          <p:cNvPr id="12" name="object 12"/>
          <p:cNvSpPr txBox="1">
            <a:spLocks noGrp="1"/>
          </p:cNvSpPr>
          <p:nvPr>
            <p:ph type="title"/>
          </p:nvPr>
        </p:nvSpPr>
        <p:spPr>
          <a:xfrm>
            <a:off x="3321558" y="2212811"/>
            <a:ext cx="602370" cy="690574"/>
          </a:xfrm>
          <a:prstGeom prst="rect">
            <a:avLst/>
          </a:prstGeom>
        </p:spPr>
        <p:txBody>
          <a:bodyPr vert="horz" wrap="square" lIns="0" tIns="13335" rIns="0" bIns="0" rtlCol="0" anchor="ctr">
            <a:spAutoFit/>
          </a:bodyPr>
          <a:lstStyle/>
          <a:p>
            <a:pPr marL="12700">
              <a:spcBef>
                <a:spcPts val="105"/>
              </a:spcBef>
            </a:pPr>
            <a:r>
              <a:rPr dirty="0"/>
              <a:t>+</a:t>
            </a:r>
            <a:r>
              <a:rPr lang="en-US" altLang="zh-CN" dirty="0"/>
              <a:t> </a:t>
            </a:r>
            <a:r>
              <a:rPr sz="2400" dirty="0">
                <a:latin typeface="Arial"/>
                <a:cs typeface="Arial"/>
              </a:rPr>
              <a:t>𝜆</a:t>
            </a:r>
          </a:p>
        </p:txBody>
      </p:sp>
      <p:sp>
        <p:nvSpPr>
          <p:cNvPr id="13" name="object 13"/>
          <p:cNvSpPr/>
          <p:nvPr/>
        </p:nvSpPr>
        <p:spPr>
          <a:xfrm>
            <a:off x="6328619" y="1895095"/>
            <a:ext cx="1466215" cy="474345"/>
          </a:xfrm>
          <a:custGeom>
            <a:avLst/>
            <a:gdLst/>
            <a:ahLst/>
            <a:cxnLst/>
            <a:rect l="l" t="t" r="r" b="b"/>
            <a:pathLst>
              <a:path w="1466215" h="474344">
                <a:moveTo>
                  <a:pt x="0" y="473963"/>
                </a:moveTo>
                <a:lnTo>
                  <a:pt x="1466088" y="473963"/>
                </a:lnTo>
                <a:lnTo>
                  <a:pt x="1466088" y="0"/>
                </a:lnTo>
                <a:lnTo>
                  <a:pt x="0" y="0"/>
                </a:lnTo>
                <a:lnTo>
                  <a:pt x="0" y="473963"/>
                </a:lnTo>
                <a:close/>
              </a:path>
            </a:pathLst>
          </a:custGeom>
          <a:solidFill>
            <a:srgbClr val="C00000">
              <a:alpha val="50195"/>
            </a:srgbClr>
          </a:solidFill>
        </p:spPr>
        <p:txBody>
          <a:bodyPr wrap="square" lIns="0" tIns="0" rIns="0" bIns="0" rtlCol="0"/>
          <a:lstStyle/>
          <a:p>
            <a:endParaRPr/>
          </a:p>
        </p:txBody>
      </p:sp>
      <p:sp>
        <p:nvSpPr>
          <p:cNvPr id="14" name="object 14"/>
          <p:cNvSpPr/>
          <p:nvPr/>
        </p:nvSpPr>
        <p:spPr>
          <a:xfrm>
            <a:off x="6328619" y="2420874"/>
            <a:ext cx="1466215" cy="943610"/>
          </a:xfrm>
          <a:custGeom>
            <a:avLst/>
            <a:gdLst/>
            <a:ahLst/>
            <a:cxnLst/>
            <a:rect l="l" t="t" r="r" b="b"/>
            <a:pathLst>
              <a:path w="1466215" h="943610">
                <a:moveTo>
                  <a:pt x="0" y="943356"/>
                </a:moveTo>
                <a:lnTo>
                  <a:pt x="1466088" y="943356"/>
                </a:lnTo>
                <a:lnTo>
                  <a:pt x="1466088" y="0"/>
                </a:lnTo>
                <a:lnTo>
                  <a:pt x="0" y="0"/>
                </a:lnTo>
                <a:lnTo>
                  <a:pt x="0" y="943356"/>
                </a:lnTo>
                <a:close/>
              </a:path>
            </a:pathLst>
          </a:custGeom>
          <a:solidFill>
            <a:srgbClr val="84ADAC">
              <a:alpha val="50195"/>
            </a:srgbClr>
          </a:solidFill>
        </p:spPr>
        <p:txBody>
          <a:bodyPr wrap="square" lIns="0" tIns="0" rIns="0" bIns="0" rtlCol="0"/>
          <a:lstStyle/>
          <a:p>
            <a:endParaRPr/>
          </a:p>
        </p:txBody>
      </p:sp>
      <p:sp>
        <p:nvSpPr>
          <p:cNvPr id="15" name="object 15"/>
          <p:cNvSpPr/>
          <p:nvPr/>
        </p:nvSpPr>
        <p:spPr>
          <a:xfrm>
            <a:off x="6323283" y="1891283"/>
            <a:ext cx="1477010" cy="1469390"/>
          </a:xfrm>
          <a:custGeom>
            <a:avLst/>
            <a:gdLst/>
            <a:ahLst/>
            <a:cxnLst/>
            <a:rect l="l" t="t" r="r" b="b"/>
            <a:pathLst>
              <a:path w="1477009" h="1469389">
                <a:moveTo>
                  <a:pt x="0" y="1469136"/>
                </a:moveTo>
                <a:lnTo>
                  <a:pt x="1476755" y="1469136"/>
                </a:lnTo>
                <a:lnTo>
                  <a:pt x="1476755" y="0"/>
                </a:lnTo>
                <a:lnTo>
                  <a:pt x="0" y="0"/>
                </a:lnTo>
                <a:lnTo>
                  <a:pt x="0" y="1469136"/>
                </a:lnTo>
                <a:close/>
              </a:path>
            </a:pathLst>
          </a:custGeom>
          <a:ln w="38100">
            <a:solidFill>
              <a:srgbClr val="344B5E"/>
            </a:solidFill>
          </a:ln>
        </p:spPr>
        <p:txBody>
          <a:bodyPr wrap="square" lIns="0" tIns="0" rIns="0" bIns="0" rtlCol="0"/>
          <a:lstStyle/>
          <a:p>
            <a:endParaRPr/>
          </a:p>
        </p:txBody>
      </p:sp>
      <p:sp>
        <p:nvSpPr>
          <p:cNvPr id="16" name="object 16"/>
          <p:cNvSpPr/>
          <p:nvPr/>
        </p:nvSpPr>
        <p:spPr>
          <a:xfrm>
            <a:off x="6240988" y="2394204"/>
            <a:ext cx="1643380" cy="1905"/>
          </a:xfrm>
          <a:custGeom>
            <a:avLst/>
            <a:gdLst/>
            <a:ahLst/>
            <a:cxnLst/>
            <a:rect l="l" t="t" r="r" b="b"/>
            <a:pathLst>
              <a:path w="1643379" h="1905">
                <a:moveTo>
                  <a:pt x="0" y="0"/>
                </a:moveTo>
                <a:lnTo>
                  <a:pt x="1642872" y="1524"/>
                </a:lnTo>
              </a:path>
            </a:pathLst>
          </a:custGeom>
          <a:ln w="50292">
            <a:solidFill>
              <a:srgbClr val="344B5E"/>
            </a:solidFill>
          </a:ln>
        </p:spPr>
        <p:txBody>
          <a:bodyPr wrap="square" lIns="0" tIns="0" rIns="0" bIns="0" rtlCol="0"/>
          <a:lstStyle/>
          <a:p>
            <a:endParaRPr/>
          </a:p>
        </p:txBody>
      </p:sp>
      <p:sp>
        <p:nvSpPr>
          <p:cNvPr id="17" name="object 17"/>
          <p:cNvSpPr/>
          <p:nvPr/>
        </p:nvSpPr>
        <p:spPr>
          <a:xfrm>
            <a:off x="3936732" y="4239768"/>
            <a:ext cx="1643380" cy="1905"/>
          </a:xfrm>
          <a:custGeom>
            <a:avLst/>
            <a:gdLst/>
            <a:ahLst/>
            <a:cxnLst/>
            <a:rect l="l" t="t" r="r" b="b"/>
            <a:pathLst>
              <a:path w="1643379" h="1904">
                <a:moveTo>
                  <a:pt x="0" y="0"/>
                </a:moveTo>
                <a:lnTo>
                  <a:pt x="1642872" y="1523"/>
                </a:lnTo>
              </a:path>
            </a:pathLst>
          </a:custGeom>
          <a:ln w="50292">
            <a:solidFill>
              <a:srgbClr val="344B5E"/>
            </a:solidFill>
          </a:ln>
        </p:spPr>
        <p:txBody>
          <a:bodyPr wrap="square" lIns="0" tIns="0" rIns="0" bIns="0" rtlCol="0"/>
          <a:lstStyle/>
          <a:p>
            <a:endParaRPr/>
          </a:p>
        </p:txBody>
      </p:sp>
      <p:graphicFrame>
        <p:nvGraphicFramePr>
          <p:cNvPr id="18" name="object 18"/>
          <p:cNvGraphicFramePr>
            <a:graphicFrameLocks noGrp="1"/>
          </p:cNvGraphicFramePr>
          <p:nvPr/>
        </p:nvGraphicFramePr>
        <p:xfrm>
          <a:off x="3983214" y="3627883"/>
          <a:ext cx="1523364" cy="1692274"/>
        </p:xfrm>
        <a:graphic>
          <a:graphicData uri="http://schemas.openxmlformats.org/drawingml/2006/table">
            <a:tbl>
              <a:tblPr firstRow="1" bandRow="1">
                <a:tableStyleId>{2D5ABB26-0587-4C30-8999-92F81FD0307C}</a:tableStyleId>
              </a:tblPr>
              <a:tblGrid>
                <a:gridCol w="334645">
                  <a:extLst>
                    <a:ext uri="{9D8B030D-6E8A-4147-A177-3AD203B41FA5}">
                      <a16:colId xmlns:a16="http://schemas.microsoft.com/office/drawing/2014/main" val="20000"/>
                    </a:ext>
                  </a:extLst>
                </a:gridCol>
                <a:gridCol w="867410">
                  <a:extLst>
                    <a:ext uri="{9D8B030D-6E8A-4147-A177-3AD203B41FA5}">
                      <a16:colId xmlns:a16="http://schemas.microsoft.com/office/drawing/2014/main" val="20001"/>
                    </a:ext>
                  </a:extLst>
                </a:gridCol>
                <a:gridCol w="321309">
                  <a:extLst>
                    <a:ext uri="{9D8B030D-6E8A-4147-A177-3AD203B41FA5}">
                      <a16:colId xmlns:a16="http://schemas.microsoft.com/office/drawing/2014/main" val="20002"/>
                    </a:ext>
                  </a:extLst>
                </a:gridCol>
              </a:tblGrid>
              <a:tr h="107314">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B w="38100">
                      <a:solidFill>
                        <a:srgbClr val="344B5E"/>
                      </a:solidFill>
                      <a:prstDash val="solid"/>
                    </a:lnB>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B w="38100">
                      <a:solidFill>
                        <a:srgbClr val="344B5E"/>
                      </a:solidFill>
                      <a:prstDash val="solid"/>
                    </a:lnB>
                  </a:tcPr>
                </a:tc>
                <a:extLst>
                  <a:ext uri="{0D108BD9-81ED-4DB2-BD59-A6C34878D82A}">
                    <a16:rowId xmlns:a16="http://schemas.microsoft.com/office/drawing/2014/main" val="10000"/>
                  </a:ext>
                </a:extLst>
              </a:tr>
              <a:tr h="504825">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lnB w="53975">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38100">
                      <a:solidFill>
                        <a:srgbClr val="344B5E"/>
                      </a:solidFill>
                      <a:prstDash val="solid"/>
                    </a:lnR>
                    <a:lnT w="38100">
                      <a:solidFill>
                        <a:srgbClr val="344B5E"/>
                      </a:solidFill>
                      <a:prstDash val="solid"/>
                    </a:lnT>
                    <a:lnB w="53975">
                      <a:solidFill>
                        <a:srgbClr val="344B5E"/>
                      </a:solidFill>
                      <a:prstDash val="solid"/>
                    </a:lnB>
                    <a:solidFill>
                      <a:srgbClr val="84ADAC">
                        <a:alpha val="50195"/>
                      </a:srgbClr>
                    </a:solidFill>
                  </a:tcPr>
                </a:tc>
                <a:extLst>
                  <a:ext uri="{0D108BD9-81ED-4DB2-BD59-A6C34878D82A}">
                    <a16:rowId xmlns:a16="http://schemas.microsoft.com/office/drawing/2014/main" val="10001"/>
                  </a:ext>
                </a:extLst>
              </a:tr>
              <a:tr h="971550">
                <a:tc>
                  <a:txBody>
                    <a:bodyPr/>
                    <a:lstStyle/>
                    <a:p>
                      <a:pPr>
                        <a:lnSpc>
                          <a:spcPct val="100000"/>
                        </a:lnSpc>
                      </a:pPr>
                      <a:endParaRPr sz="2200">
                        <a:latin typeface="Times New Roman"/>
                        <a:cs typeface="Times New Roman"/>
                      </a:endParaRPr>
                    </a:p>
                  </a:txBody>
                  <a:tcPr marL="0" marR="0" marT="0" marB="0">
                    <a:lnL w="38100">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C00000">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53975">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tc>
                  <a:txBody>
                    <a:bodyPr/>
                    <a:lstStyle/>
                    <a:p>
                      <a:pPr>
                        <a:lnSpc>
                          <a:spcPct val="100000"/>
                        </a:lnSpc>
                      </a:pPr>
                      <a:endParaRPr sz="2200">
                        <a:latin typeface="Times New Roman"/>
                        <a:cs typeface="Times New Roman"/>
                      </a:endParaRPr>
                    </a:p>
                  </a:txBody>
                  <a:tcPr marL="0" marR="0" marT="0" marB="0">
                    <a:lnL w="53975">
                      <a:solidFill>
                        <a:srgbClr val="344B5E"/>
                      </a:solidFill>
                      <a:prstDash val="solid"/>
                    </a:lnL>
                    <a:lnR w="38100">
                      <a:solidFill>
                        <a:srgbClr val="344B5E"/>
                      </a:solidFill>
                      <a:prstDash val="solid"/>
                    </a:lnR>
                    <a:lnT w="53975">
                      <a:solidFill>
                        <a:srgbClr val="344B5E"/>
                      </a:solidFill>
                      <a:prstDash val="solid"/>
                    </a:lnT>
                    <a:lnB w="38100">
                      <a:solidFill>
                        <a:srgbClr val="344B5E"/>
                      </a:solidFill>
                      <a:prstDash val="solid"/>
                    </a:lnB>
                    <a:solidFill>
                      <a:srgbClr val="84ADAC">
                        <a:alpha val="50195"/>
                      </a:srgbClr>
                    </a:solidFill>
                  </a:tcPr>
                </a:tc>
                <a:extLst>
                  <a:ext uri="{0D108BD9-81ED-4DB2-BD59-A6C34878D82A}">
                    <a16:rowId xmlns:a16="http://schemas.microsoft.com/office/drawing/2014/main" val="10002"/>
                  </a:ext>
                </a:extLst>
              </a:tr>
              <a:tr h="108585">
                <a:tc>
                  <a:txBody>
                    <a:bodyPr/>
                    <a:lstStyle/>
                    <a:p>
                      <a:pPr>
                        <a:lnSpc>
                          <a:spcPct val="100000"/>
                        </a:lnSpc>
                      </a:pPr>
                      <a:endParaRPr sz="500">
                        <a:latin typeface="Times New Roman"/>
                        <a:cs typeface="Times New Roman"/>
                      </a:endParaRPr>
                    </a:p>
                  </a:txBody>
                  <a:tcPr marL="0" marR="0" marT="0" marB="0">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R w="53975">
                      <a:solidFill>
                        <a:srgbClr val="344B5E"/>
                      </a:solidFill>
                      <a:prstDash val="solid"/>
                    </a:lnR>
                    <a:lnT w="38100">
                      <a:solidFill>
                        <a:srgbClr val="344B5E"/>
                      </a:solidFill>
                      <a:prstDash val="solid"/>
                    </a:lnT>
                  </a:tcPr>
                </a:tc>
                <a:tc>
                  <a:txBody>
                    <a:bodyPr/>
                    <a:lstStyle/>
                    <a:p>
                      <a:pPr>
                        <a:lnSpc>
                          <a:spcPct val="100000"/>
                        </a:lnSpc>
                      </a:pPr>
                      <a:endParaRPr sz="500">
                        <a:latin typeface="Times New Roman"/>
                        <a:cs typeface="Times New Roman"/>
                      </a:endParaRPr>
                    </a:p>
                  </a:txBody>
                  <a:tcPr marL="0" marR="0" marT="0" marB="0">
                    <a:lnL w="53975">
                      <a:solidFill>
                        <a:srgbClr val="344B5E"/>
                      </a:solidFill>
                      <a:prstDash val="solid"/>
                    </a:lnL>
                    <a:lnT w="38100">
                      <a:solidFill>
                        <a:srgbClr val="344B5E"/>
                      </a:solidFill>
                      <a:prstDash val="solid"/>
                    </a:lnT>
                  </a:tcPr>
                </a:tc>
                <a:extLst>
                  <a:ext uri="{0D108BD9-81ED-4DB2-BD59-A6C34878D82A}">
                    <a16:rowId xmlns:a16="http://schemas.microsoft.com/office/drawing/2014/main" val="10003"/>
                  </a:ext>
                </a:extLst>
              </a:tr>
            </a:tbl>
          </a:graphicData>
        </a:graphic>
      </p:graphicFrame>
      <p:sp>
        <p:nvSpPr>
          <p:cNvPr id="19" name="object 19"/>
          <p:cNvSpPr txBox="1"/>
          <p:nvPr/>
        </p:nvSpPr>
        <p:spPr>
          <a:xfrm>
            <a:off x="3408935" y="3988258"/>
            <a:ext cx="269875" cy="940435"/>
          </a:xfrm>
          <a:prstGeom prst="rect">
            <a:avLst/>
          </a:prstGeom>
        </p:spPr>
        <p:txBody>
          <a:bodyPr vert="horz" wrap="square" lIns="0" tIns="12700" rIns="0" bIns="0" rtlCol="0">
            <a:spAutoFit/>
          </a:bodyPr>
          <a:lstStyle/>
          <a:p>
            <a:pPr marL="12700">
              <a:spcBef>
                <a:spcPts val="100"/>
              </a:spcBef>
            </a:pPr>
            <a:r>
              <a:rPr sz="6000" b="1" spc="-1595" dirty="0">
                <a:solidFill>
                  <a:srgbClr val="344B5E"/>
                </a:solidFill>
                <a:latin typeface="Trebuchet MS"/>
                <a:cs typeface="Trebuchet MS"/>
              </a:rPr>
              <a:t>=</a:t>
            </a:r>
            <a:endParaRPr sz="6000">
              <a:latin typeface="Trebuchet MS"/>
              <a:cs typeface="Trebuchet MS"/>
            </a:endParaRPr>
          </a:p>
        </p:txBody>
      </p:sp>
      <p:sp>
        <p:nvSpPr>
          <p:cNvPr id="20" name="object 20"/>
          <p:cNvSpPr txBox="1"/>
          <p:nvPr/>
        </p:nvSpPr>
        <p:spPr>
          <a:xfrm>
            <a:off x="5542711" y="2212811"/>
            <a:ext cx="708120" cy="690574"/>
          </a:xfrm>
          <a:prstGeom prst="rect">
            <a:avLst/>
          </a:prstGeom>
        </p:spPr>
        <p:txBody>
          <a:bodyPr vert="horz" wrap="square" lIns="0" tIns="13335" rIns="0" bIns="0" rtlCol="0">
            <a:spAutoFit/>
          </a:bodyPr>
          <a:lstStyle/>
          <a:p>
            <a:pPr marL="12700">
              <a:spcBef>
                <a:spcPts val="105"/>
              </a:spcBef>
            </a:pPr>
            <a:r>
              <a:rPr sz="4400" b="1" dirty="0">
                <a:solidFill>
                  <a:srgbClr val="344B5E"/>
                </a:solidFill>
                <a:latin typeface="Trebuchet MS"/>
                <a:cs typeface="Trebuchet MS"/>
              </a:rPr>
              <a:t>+ </a:t>
            </a:r>
            <a:r>
              <a:rPr sz="2400" dirty="0">
                <a:solidFill>
                  <a:srgbClr val="344B5E"/>
                </a:solidFill>
                <a:latin typeface="Arial"/>
                <a:cs typeface="Arial"/>
              </a:rPr>
              <a:t>𝜆</a:t>
            </a:r>
            <a:endParaRPr sz="2400" dirty="0">
              <a:latin typeface="Arial"/>
              <a:cs typeface="Arial"/>
            </a:endParaRPr>
          </a:p>
        </p:txBody>
      </p:sp>
      <p:sp>
        <p:nvSpPr>
          <p:cNvPr id="22" name="标题 6">
            <a:extLst>
              <a:ext uri="{FF2B5EF4-FFF2-40B4-BE49-F238E27FC236}">
                <a16:creationId xmlns:a16="http://schemas.microsoft.com/office/drawing/2014/main" id="{08C87E79-C579-44E6-8C48-344ADFF12559}"/>
              </a:ext>
            </a:extLst>
          </p:cNvPr>
          <p:cNvSpPr txBox="1">
            <a:spLocks/>
          </p:cNvSpPr>
          <p:nvPr/>
        </p:nvSpPr>
        <p:spPr>
          <a:xfrm>
            <a:off x="457200" y="24364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a:t>Boosting</a:t>
            </a:r>
            <a:r>
              <a:rPr lang="zh-CN" altLang="en-US"/>
              <a:t>概述</a:t>
            </a:r>
            <a:endParaRPr lang="zh-CN" altLang="en-US" dirty="0"/>
          </a:p>
        </p:txBody>
      </p:sp>
      <p:sp>
        <p:nvSpPr>
          <p:cNvPr id="23" name="object 3">
            <a:extLst>
              <a:ext uri="{FF2B5EF4-FFF2-40B4-BE49-F238E27FC236}">
                <a16:creationId xmlns:a16="http://schemas.microsoft.com/office/drawing/2014/main" id="{9F9823AC-80E4-498E-B93F-06E5136FBF2E}"/>
              </a:ext>
            </a:extLst>
          </p:cNvPr>
          <p:cNvSpPr txBox="1"/>
          <p:nvPr/>
        </p:nvSpPr>
        <p:spPr>
          <a:xfrm>
            <a:off x="763196" y="3988258"/>
            <a:ext cx="1842463" cy="935513"/>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使用</a:t>
            </a:r>
            <a:r>
              <a:rPr lang="en-US" altLang="zh-CN" sz="2000" b="1" dirty="0">
                <a:solidFill>
                  <a:srgbClr val="344B5E"/>
                </a:solidFill>
                <a:latin typeface="Verdana"/>
                <a:cs typeface="Verdana"/>
              </a:rPr>
              <a:t>&lt;1.0</a:t>
            </a:r>
            <a:r>
              <a:rPr lang="zh-CN" altLang="en-US" sz="2000" b="1" dirty="0">
                <a:solidFill>
                  <a:srgbClr val="344B5E"/>
                </a:solidFill>
                <a:latin typeface="Verdana"/>
                <a:cs typeface="Verdana"/>
              </a:rPr>
              <a:t>的学习率有助于防止过拟合（正则化）</a:t>
            </a:r>
            <a:endParaRPr lang="zh-CN" altLang="en-US" sz="2000" dirty="0">
              <a:latin typeface="Verdana"/>
              <a:cs typeface="Verdana"/>
            </a:endParaRPr>
          </a:p>
        </p:txBody>
      </p:sp>
      <p:sp>
        <p:nvSpPr>
          <p:cNvPr id="21" name="object 31">
            <a:extLst>
              <a:ext uri="{FF2B5EF4-FFF2-40B4-BE49-F238E27FC236}">
                <a16:creationId xmlns:a16="http://schemas.microsoft.com/office/drawing/2014/main" id="{F2EE7285-C132-45A1-8795-41CA44D0DAB4}"/>
              </a:ext>
            </a:extLst>
          </p:cNvPr>
          <p:cNvSpPr/>
          <p:nvPr/>
        </p:nvSpPr>
        <p:spPr>
          <a:xfrm>
            <a:off x="2605659" y="2986277"/>
            <a:ext cx="1409065" cy="1305560"/>
          </a:xfrm>
          <a:custGeom>
            <a:avLst/>
            <a:gdLst/>
            <a:ahLst/>
            <a:cxnLst/>
            <a:rect l="l" t="t" r="r" b="b"/>
            <a:pathLst>
              <a:path w="1409064" h="1305560">
                <a:moveTo>
                  <a:pt x="1246123" y="106806"/>
                </a:moveTo>
                <a:lnTo>
                  <a:pt x="0" y="1258570"/>
                </a:lnTo>
                <a:lnTo>
                  <a:pt x="43434" y="1305560"/>
                </a:lnTo>
                <a:lnTo>
                  <a:pt x="1289557" y="153796"/>
                </a:lnTo>
                <a:lnTo>
                  <a:pt x="1246123" y="106806"/>
                </a:lnTo>
                <a:close/>
              </a:path>
              <a:path w="1409064" h="1305560">
                <a:moveTo>
                  <a:pt x="1376680" y="85090"/>
                </a:moveTo>
                <a:lnTo>
                  <a:pt x="1269619" y="85090"/>
                </a:lnTo>
                <a:lnTo>
                  <a:pt x="1313053" y="132080"/>
                </a:lnTo>
                <a:lnTo>
                  <a:pt x="1289557" y="153796"/>
                </a:lnTo>
                <a:lnTo>
                  <a:pt x="1332992" y="200787"/>
                </a:lnTo>
                <a:lnTo>
                  <a:pt x="1376680" y="85090"/>
                </a:lnTo>
                <a:close/>
              </a:path>
              <a:path w="1409064" h="1305560">
                <a:moveTo>
                  <a:pt x="1269619" y="85090"/>
                </a:moveTo>
                <a:lnTo>
                  <a:pt x="1246123" y="106806"/>
                </a:lnTo>
                <a:lnTo>
                  <a:pt x="1289557" y="153796"/>
                </a:lnTo>
                <a:lnTo>
                  <a:pt x="1313053" y="132080"/>
                </a:lnTo>
                <a:lnTo>
                  <a:pt x="1269619" y="85090"/>
                </a:lnTo>
                <a:close/>
              </a:path>
              <a:path w="1409064" h="1305560">
                <a:moveTo>
                  <a:pt x="1408811" y="0"/>
                </a:moveTo>
                <a:lnTo>
                  <a:pt x="1202690" y="59817"/>
                </a:lnTo>
                <a:lnTo>
                  <a:pt x="1246123" y="106806"/>
                </a:lnTo>
                <a:lnTo>
                  <a:pt x="1269619" y="85090"/>
                </a:lnTo>
                <a:lnTo>
                  <a:pt x="1376680" y="85090"/>
                </a:lnTo>
                <a:lnTo>
                  <a:pt x="1408811" y="0"/>
                </a:lnTo>
                <a:close/>
              </a:path>
            </a:pathLst>
          </a:custGeom>
          <a:solidFill>
            <a:srgbClr val="9BB808"/>
          </a:solidFill>
        </p:spPr>
        <p:txBody>
          <a:bodyPr wrap="square" lIns="0" tIns="0" rIns="0" bIns="0" rtlCol="0"/>
          <a:lstStyle/>
          <a:p>
            <a:endParaRPr/>
          </a:p>
        </p:txBody>
      </p:sp>
    </p:spTree>
    <p:extLst>
      <p:ext uri="{BB962C8B-B14F-4D97-AF65-F5344CB8AC3E}">
        <p14:creationId xmlns:p14="http://schemas.microsoft.com/office/powerpoint/2010/main" val="483467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E096D-301B-49D3-BB9A-79C5F59C5E57}"/>
              </a:ext>
            </a:extLst>
          </p:cNvPr>
          <p:cNvSpPr>
            <a:spLocks noGrp="1"/>
          </p:cNvSpPr>
          <p:nvPr>
            <p:ph type="title"/>
          </p:nvPr>
        </p:nvSpPr>
        <p:spPr>
          <a:xfrm>
            <a:off x="457200" y="1004"/>
            <a:ext cx="8229600" cy="403660"/>
          </a:xfrm>
        </p:spPr>
        <p:txBody>
          <a:bodyPr>
            <a:noAutofit/>
          </a:bodyPr>
          <a:lstStyle/>
          <a:p>
            <a:r>
              <a:rPr lang="en-US" altLang="zh-CN" sz="3200" dirty="0"/>
              <a:t>AdaBoost</a:t>
            </a:r>
            <a:r>
              <a:rPr lang="zh-CN" altLang="en-US" sz="3200" dirty="0"/>
              <a:t>伪代码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EC1C65-4569-4562-BDEF-6DE2DAE71D60}"/>
                  </a:ext>
                </a:extLst>
              </p:cNvPr>
              <p:cNvSpPr>
                <a:spLocks noGrp="1"/>
              </p:cNvSpPr>
              <p:nvPr>
                <p:ph idx="1"/>
              </p:nvPr>
            </p:nvSpPr>
            <p:spPr>
              <a:xfrm>
                <a:off x="107504" y="404664"/>
                <a:ext cx="8928992" cy="6453336"/>
              </a:xfrm>
              <a:ln>
                <a:solidFill>
                  <a:schemeClr val="tx1"/>
                </a:solidFill>
              </a:ln>
            </p:spPr>
            <p:txBody>
              <a:bodyPr>
                <a:noAutofit/>
              </a:bodyPr>
              <a:lstStyle/>
              <a:p>
                <a:pPr lvl="0">
                  <a:lnSpc>
                    <a:spcPct val="120000"/>
                  </a:lnSpc>
                  <a:buFont typeface="+mj-lt"/>
                  <a:buAutoNum type="arabicPeriod"/>
                </a:pPr>
                <a:r>
                  <a:rPr lang="zh-CN" altLang="zh-CN" sz="1800" dirty="0"/>
                  <a:t>给定包含</a:t>
                </a:r>
                <a:r>
                  <a:rPr lang="en-US" altLang="zh-CN" sz="1800" dirty="0"/>
                  <a:t>n</a:t>
                </a:r>
                <a:r>
                  <a:rPr lang="zh-CN" altLang="zh-CN" sz="1800" dirty="0"/>
                  <a:t>个样本的训练集</a:t>
                </a:r>
                <a:r>
                  <a:rPr lang="en-US" altLang="zh-CN" sz="1800" dirty="0"/>
                  <a:t> {</a:t>
                </a:r>
                <a:r>
                  <a:rPr lang="en-US" altLang="zh-CN" sz="1800" i="1" dirty="0"/>
                  <a:t>x</a:t>
                </a:r>
                <a:r>
                  <a:rPr lang="en-US" altLang="zh-CN" sz="1800" i="1" baseline="-25000" dirty="0"/>
                  <a:t>1</a:t>
                </a:r>
                <a:r>
                  <a:rPr lang="en-US" altLang="zh-CN" sz="1800" i="1" dirty="0"/>
                  <a:t>, x</a:t>
                </a:r>
                <a:r>
                  <a:rPr lang="en-US" altLang="zh-CN" sz="1800" i="1" baseline="-25000" dirty="0"/>
                  <a:t>2</a:t>
                </a:r>
                <a:r>
                  <a:rPr lang="en-US" altLang="zh-CN" sz="1800" i="1" dirty="0"/>
                  <a:t>, …, </a:t>
                </a:r>
                <a:r>
                  <a:rPr lang="en-US" altLang="zh-CN" sz="1800" i="1" dirty="0" err="1"/>
                  <a:t>x</a:t>
                </a:r>
                <a:r>
                  <a:rPr lang="en-US" altLang="zh-CN" sz="1800" i="1" baseline="-25000" dirty="0" err="1"/>
                  <a:t>n</a:t>
                </a:r>
                <a:r>
                  <a:rPr lang="en-US" altLang="zh-CN" sz="1800" dirty="0"/>
                  <a:t>}</a:t>
                </a:r>
                <a:r>
                  <a:rPr lang="zh-CN" altLang="zh-CN" sz="1800" dirty="0"/>
                  <a:t>，初始化每个样本的权重</a:t>
                </a:r>
                <a:r>
                  <a:rPr lang="en-US" altLang="zh-CN" sz="1800" i="1" dirty="0" err="1"/>
                  <a:t>w</a:t>
                </a:r>
                <a:r>
                  <a:rPr lang="en-US" altLang="zh-CN" sz="1800" i="1" baseline="-25000" dirty="0" err="1"/>
                  <a:t>i</a:t>
                </a:r>
                <a:r>
                  <a:rPr lang="en-US" altLang="zh-CN" sz="1800" i="1" dirty="0"/>
                  <a:t> = 1/n</a:t>
                </a:r>
                <a:r>
                  <a:rPr lang="zh-CN" altLang="zh-CN" sz="1800" dirty="0"/>
                  <a:t>。</a:t>
                </a:r>
              </a:p>
              <a:p>
                <a:pPr lvl="0">
                  <a:lnSpc>
                    <a:spcPct val="120000"/>
                  </a:lnSpc>
                  <a:buFont typeface="+mj-lt"/>
                  <a:buAutoNum type="arabicPeriod"/>
                </a:pPr>
                <a:r>
                  <a:rPr lang="zh-CN" altLang="zh-CN" sz="1800" dirty="0"/>
                  <a:t>分别设</a:t>
                </a:r>
                <a:r>
                  <a:rPr lang="en-US" altLang="zh-CN" sz="1800" i="1" dirty="0"/>
                  <a:t>m = 1, 2, …, M</a:t>
                </a:r>
                <a:r>
                  <a:rPr lang="zh-CN" altLang="zh-CN" sz="1800" dirty="0"/>
                  <a:t>，重复下面的步骤：</a:t>
                </a:r>
              </a:p>
              <a:p>
                <a:pPr marL="800100" lvl="1" indent="-342900">
                  <a:lnSpc>
                    <a:spcPct val="120000"/>
                  </a:lnSpc>
                  <a:buFont typeface="+mj-lt"/>
                  <a:buAutoNum type="alphaLcParenR"/>
                </a:pPr>
                <a:r>
                  <a:rPr lang="zh-CN" altLang="zh-CN" sz="1800" dirty="0"/>
                  <a:t>在当前训练集上训练一个弱学习器：</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𝑚</m:t>
                            </m:r>
                          </m:e>
                        </m:d>
                      </m:sup>
                    </m:sSup>
                  </m:oMath>
                </a14:m>
                <a:endParaRPr lang="zh-CN" altLang="zh-CN" sz="1800" dirty="0"/>
              </a:p>
              <a:p>
                <a:pPr marL="800100" lvl="1" indent="-342900">
                  <a:lnSpc>
                    <a:spcPct val="120000"/>
                  </a:lnSpc>
                  <a:buFont typeface="+mj-lt"/>
                  <a:buAutoNum type="alphaLcParenR"/>
                </a:pPr>
                <a:r>
                  <a:rPr lang="zh-CN" altLang="zh-CN" sz="1800" dirty="0"/>
                  <a:t>用训练出的弱学习器预测训练集中每个样例的类别：</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e>
                    </m:d>
                  </m:oMath>
                </a14:m>
                <a:r>
                  <a:rPr lang="zh-CN" altLang="zh-CN" sz="1800" dirty="0"/>
                  <a:t>；</a:t>
                </a:r>
              </a:p>
              <a:p>
                <a:pPr marL="800100" lvl="1" indent="-342900">
                  <a:lnSpc>
                    <a:spcPct val="120000"/>
                  </a:lnSpc>
                  <a:buFont typeface="+mj-lt"/>
                  <a:buAutoNum type="alphaLcParenR"/>
                </a:pPr>
                <a:r>
                  <a:rPr lang="zh-CN" altLang="zh-CN" sz="1800" dirty="0"/>
                  <a:t>计算该弱学习器的加权错误率：</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𝑒𝑟𝑟</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e>
                          </m:nary>
                          <m:r>
                            <a:rPr lang="en-US" altLang="zh-CN" sz="1800" b="1" i="1">
                              <a:latin typeface="Cambria Math" panose="02040503050406030204" pitchFamily="18" charset="0"/>
                            </a:rPr>
                            <m:t>𝐈</m:t>
                          </m:r>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num>
                        <m:den>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e>
                          </m:nary>
                        </m:den>
                      </m:f>
                    </m:oMath>
                  </m:oMathPara>
                </a14:m>
                <a:endParaRPr lang="zh-CN" altLang="zh-CN" sz="1800" dirty="0"/>
              </a:p>
              <a:p>
                <a:pPr marL="0" indent="0">
                  <a:lnSpc>
                    <a:spcPct val="120000"/>
                  </a:lnSpc>
                  <a:buNone/>
                </a:pPr>
                <a:r>
                  <a:rPr lang="en-US" altLang="zh-CN" sz="1800" dirty="0"/>
                  <a:t>	</a:t>
                </a:r>
                <a:r>
                  <a:rPr lang="zh-CN" altLang="zh-CN" sz="1800" dirty="0"/>
                  <a:t>其中</a:t>
                </a:r>
                <a14:m>
                  <m:oMath xmlns:m="http://schemas.openxmlformats.org/officeDocument/2006/math">
                    <m:r>
                      <a:rPr lang="en-US" altLang="zh-CN" sz="1800" b="1" i="1">
                        <a:latin typeface="Cambria Math" panose="02040503050406030204" pitchFamily="18" charset="0"/>
                      </a:rPr>
                      <m:t>𝐈</m:t>
                    </m:r>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oMath>
                </a14:m>
                <a:r>
                  <a:rPr lang="zh-CN" altLang="zh-CN" sz="1800" dirty="0"/>
                  <a:t>是指示函数，当</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oMath>
                </a14:m>
                <a:r>
                  <a:rPr lang="zh-CN" altLang="zh-CN" sz="1800" dirty="0"/>
                  <a:t>成立时，值为</a:t>
                </a:r>
                <a:r>
                  <a:rPr lang="en-US" altLang="zh-CN" sz="1800" dirty="0"/>
                  <a:t>1</a:t>
                </a:r>
                <a:r>
                  <a:rPr lang="zh-CN" altLang="zh-CN" sz="1800" dirty="0"/>
                  <a:t>，否则为</a:t>
                </a:r>
                <a:r>
                  <a:rPr lang="en-US" altLang="zh-CN" sz="1800" dirty="0"/>
                  <a:t>0</a:t>
                </a:r>
                <a:r>
                  <a:rPr lang="zh-CN" altLang="zh-CN" sz="1800" dirty="0"/>
                  <a:t>。</a:t>
                </a:r>
              </a:p>
              <a:p>
                <a:pPr marL="800100" lvl="1" indent="-342900">
                  <a:lnSpc>
                    <a:spcPct val="120000"/>
                  </a:lnSpc>
                  <a:buFont typeface="+mj-lt"/>
                  <a:buAutoNum type="alphaLcParenR" startAt="4"/>
                </a:pPr>
                <a:r>
                  <a:rPr lang="zh-CN" altLang="zh-CN" sz="1800" b="1" dirty="0">
                    <a:solidFill>
                      <a:srgbClr val="0070C0"/>
                    </a:solidFill>
                  </a:rPr>
                  <a:t>计算该弱学习器的权重值</a:t>
                </a:r>
                <a:r>
                  <a:rPr lang="zh-CN" altLang="zh-CN" sz="1800" dirty="0"/>
                  <a:t>：</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𝛼</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r>
                        <a:rPr lang="en-US" altLang="zh-CN" sz="1800" i="1">
                          <a:latin typeface="Cambria Math" panose="02040503050406030204" pitchFamily="18" charset="0"/>
                        </a:rPr>
                        <m:t>=</m:t>
                      </m:r>
                      <m:r>
                        <a:rPr lang="en-US" altLang="zh-CN" sz="1800" i="1">
                          <a:latin typeface="Cambria Math" panose="02040503050406030204" pitchFamily="18" charset="0"/>
                        </a:rPr>
                        <m:t>𝜂</m:t>
                      </m:r>
                      <m:func>
                        <m:funcPr>
                          <m:ctrlPr>
                            <a:rPr lang="zh-CN"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f>
                            <m:fPr>
                              <m:ctrlPr>
                                <a:rPr lang="zh-CN" altLang="zh-CN" sz="1800" i="1">
                                  <a:latin typeface="Cambria Math" panose="02040503050406030204" pitchFamily="18" charset="0"/>
                                </a:rPr>
                              </m:ctrlPr>
                            </m:fPr>
                            <m:num>
                              <m:r>
                                <a:rPr lang="en-US" altLang="zh-CN" sz="1800" i="1">
                                  <a:latin typeface="Cambria Math" panose="02040503050406030204" pitchFamily="18" charset="0"/>
                                </a:rPr>
                                <m:t>(1−</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𝑒𝑟𝑟</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r>
                                <a:rPr lang="en-US" altLang="zh-CN" sz="1800" i="1">
                                  <a:latin typeface="Cambria Math" panose="02040503050406030204" pitchFamily="18" charset="0"/>
                                </a:rPr>
                                <m:t>)</m:t>
                              </m:r>
                            </m:num>
                            <m:den>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𝑒𝑟𝑟</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den>
                          </m:f>
                        </m:e>
                      </m:func>
                    </m:oMath>
                  </m:oMathPara>
                </a14:m>
                <a:endParaRPr lang="zh-CN" altLang="zh-CN" sz="1800" dirty="0"/>
              </a:p>
              <a:p>
                <a:pPr marL="0" indent="0">
                  <a:lnSpc>
                    <a:spcPct val="120000"/>
                  </a:lnSpc>
                  <a:buNone/>
                </a:pPr>
                <a:r>
                  <a:rPr lang="en-US" altLang="zh-CN" sz="1800" dirty="0"/>
                  <a:t>	</a:t>
                </a:r>
                <a:r>
                  <a:rPr lang="zh-CN" altLang="zh-CN" sz="1800" dirty="0"/>
                  <a:t>其中</a:t>
                </a:r>
                <a14:m>
                  <m:oMath xmlns:m="http://schemas.openxmlformats.org/officeDocument/2006/math">
                    <m:r>
                      <a:rPr lang="en-US" altLang="zh-CN" sz="1800" i="1" smtClean="0">
                        <a:solidFill>
                          <a:srgbClr val="FF0000"/>
                        </a:solidFill>
                        <a:latin typeface="Cambria Math" panose="02040503050406030204" pitchFamily="18" charset="0"/>
                      </a:rPr>
                      <m:t>𝜂</m:t>
                    </m:r>
                  </m:oMath>
                </a14:m>
                <a:r>
                  <a:rPr lang="zh-CN" altLang="zh-CN" sz="1800" dirty="0">
                    <a:solidFill>
                      <a:srgbClr val="FF0000"/>
                    </a:solidFill>
                  </a:rPr>
                  <a:t>是学习率</a:t>
                </a:r>
                <a:r>
                  <a:rPr lang="zh-CN" altLang="zh-CN" sz="1800" dirty="0"/>
                  <a:t>。</a:t>
                </a:r>
              </a:p>
              <a:p>
                <a:pPr marL="800100" lvl="1" indent="-342900">
                  <a:lnSpc>
                    <a:spcPct val="120000"/>
                  </a:lnSpc>
                  <a:buFont typeface="+mj-lt"/>
                  <a:buAutoNum type="alphaLcParenR" startAt="5"/>
                </a:pPr>
                <a:r>
                  <a:rPr lang="zh-CN" altLang="zh-CN" sz="1800" b="1" dirty="0">
                    <a:solidFill>
                      <a:srgbClr val="0070C0"/>
                    </a:solidFill>
                  </a:rPr>
                  <a:t>修改训练集中每个样例的权重</a:t>
                </a:r>
                <a:r>
                  <a:rPr lang="zh-CN" altLang="zh-CN" sz="1800" dirty="0"/>
                  <a:t>：</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r>
                      <m:rPr>
                        <m:sty m:val="p"/>
                      </m:rPr>
                      <a:rPr lang="en-US" altLang="zh-CN" sz="1800">
                        <a:latin typeface="Cambria Math" panose="02040503050406030204" pitchFamily="18" charset="0"/>
                      </a:rPr>
                      <m:t>exp</m:t>
                    </m:r>
                    <m:r>
                      <a:rPr lang="en-US" altLang="zh-CN" sz="1800" i="1" smtClean="0">
                        <a:latin typeface="Cambria Math" panose="02040503050406030204" pitchFamily="18" charset="0"/>
                      </a:rPr>
                      <m:t> </m:t>
                    </m:r>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𝛼</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𝑚</m:t>
                            </m:r>
                          </m:e>
                        </m:d>
                      </m:sup>
                    </m:sSup>
                    <m:r>
                      <a:rPr lang="en-US" altLang="zh-CN" sz="1800" b="1" i="1">
                        <a:latin typeface="Cambria Math" panose="02040503050406030204" pitchFamily="18" charset="0"/>
                      </a:rPr>
                      <m:t>𝐈</m:t>
                    </m:r>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oMath>
                </a14:m>
                <a:r>
                  <a:rPr lang="zh-CN" altLang="zh-CN" sz="1800" dirty="0"/>
                  <a:t>，</a:t>
                </a:r>
                <a:r>
                  <a:rPr lang="en-US" altLang="zh-CN" sz="1800" i="1" dirty="0" err="1"/>
                  <a:t>i</a:t>
                </a:r>
                <a:r>
                  <a:rPr lang="en-US" altLang="zh-CN" sz="1800" i="1" dirty="0"/>
                  <a:t>=1, 2, …, n</a:t>
                </a:r>
                <a:endParaRPr lang="zh-CN" altLang="zh-CN" sz="1800" dirty="0"/>
              </a:p>
              <a:p>
                <a:pPr marL="800100" lvl="1" indent="-342900">
                  <a:lnSpc>
                    <a:spcPct val="120000"/>
                  </a:lnSpc>
                  <a:buFont typeface="+mj-lt"/>
                  <a:buAutoNum type="alphaLcParenR" startAt="5"/>
                </a:pPr>
                <a:r>
                  <a:rPr lang="zh-CN" altLang="zh-CN" sz="1800" dirty="0"/>
                  <a:t>归一化</a:t>
                </a:r>
                <a:r>
                  <a:rPr lang="en-US" altLang="zh-CN" sz="1800" i="1" dirty="0" err="1"/>
                  <a:t>w</a:t>
                </a:r>
                <a:r>
                  <a:rPr lang="en-US" altLang="zh-CN" sz="1800" i="1" baseline="-25000" dirty="0" err="1"/>
                  <a:t>i</a:t>
                </a:r>
                <a:r>
                  <a:rPr lang="zh-CN" altLang="zh-CN" sz="1800" dirty="0"/>
                  <a:t>：</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sub>
                        </m:sSub>
                      </m:e>
                    </m:nary>
                  </m:oMath>
                </a14:m>
                <a:endParaRPr lang="zh-CN" altLang="zh-CN" sz="1800" dirty="0"/>
              </a:p>
              <a:p>
                <a:pPr lvl="0">
                  <a:lnSpc>
                    <a:spcPct val="120000"/>
                  </a:lnSpc>
                  <a:buFont typeface="+mj-lt"/>
                  <a:buAutoNum type="arabicPeriod" startAt="3"/>
                </a:pPr>
                <a:r>
                  <a:rPr lang="zh-CN" altLang="zh-CN" sz="1800" dirty="0"/>
                  <a:t>将</a:t>
                </a:r>
                <a:r>
                  <a:rPr lang="en-US" altLang="zh-CN" sz="1800" dirty="0"/>
                  <a:t>M</a:t>
                </a:r>
                <a:r>
                  <a:rPr lang="zh-CN" altLang="zh-CN" sz="1800" dirty="0"/>
                  <a:t>个训练好的弱学习器用加权投票法结合起来，得到最终的集成学习器</a:t>
                </a:r>
                <a:r>
                  <a:rPr lang="en-US" altLang="zh-CN" sz="1800" i="1" dirty="0"/>
                  <a:t>C</a:t>
                </a:r>
                <a:r>
                  <a:rPr lang="zh-CN" altLang="zh-CN" sz="1800" dirty="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𝐶</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i="1">
                          <a:latin typeface="Cambria Math" panose="02040503050406030204" pitchFamily="18" charset="0"/>
                        </a:rPr>
                        <m:t>=</m:t>
                      </m:r>
                      <m:func>
                        <m:funcPr>
                          <m:ctrlPr>
                            <a:rPr lang="zh-CN" altLang="zh-CN" sz="1800" i="1">
                              <a:latin typeface="Cambria Math" panose="02040503050406030204" pitchFamily="18" charset="0"/>
                            </a:rPr>
                          </m:ctrlPr>
                        </m:funcPr>
                        <m:fName>
                          <m:limLow>
                            <m:limLowPr>
                              <m:ctrlPr>
                                <a:rPr lang="zh-CN" altLang="zh-CN" sz="1800" i="1">
                                  <a:latin typeface="Cambria Math" panose="02040503050406030204" pitchFamily="18" charset="0"/>
                                </a:rPr>
                              </m:ctrlPr>
                            </m:limLowPr>
                            <m:e>
                              <m:r>
                                <m:rPr>
                                  <m:sty m:val="p"/>
                                </m:rPr>
                                <a:rPr lang="en-US" altLang="zh-CN" sz="1800">
                                  <a:latin typeface="Cambria Math" panose="02040503050406030204" pitchFamily="18" charset="0"/>
                                </a:rPr>
                                <m:t>argmax</m:t>
                              </m:r>
                            </m:e>
                            <m:lim>
                              <m:r>
                                <a:rPr lang="en-US" altLang="zh-CN" sz="1800" i="1">
                                  <a:latin typeface="Cambria Math" panose="02040503050406030204" pitchFamily="18" charset="0"/>
                                </a:rPr>
                                <m:t>𝑘</m:t>
                              </m:r>
                            </m:lim>
                          </m:limLow>
                        </m:fName>
                        <m:e>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𝑚</m:t>
                              </m:r>
                              <m:r>
                                <a:rPr lang="en-US" altLang="zh-CN" sz="1800" i="1">
                                  <a:latin typeface="Cambria Math" panose="02040503050406030204" pitchFamily="18" charset="0"/>
                                </a:rPr>
                                <m:t>=1</m:t>
                              </m:r>
                            </m:sub>
                            <m:sup>
                              <m:r>
                                <a:rPr lang="en-US" altLang="zh-CN" sz="1800" i="1">
                                  <a:latin typeface="Cambria Math" panose="02040503050406030204" pitchFamily="18" charset="0"/>
                                </a:rPr>
                                <m:t>𝑀</m:t>
                              </m:r>
                            </m:sup>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𝛼</m:t>
                                  </m:r>
                                </m:e>
                                <m:sup>
                                  <m:r>
                                    <a:rPr lang="en-US" altLang="zh-CN" sz="1800" i="1">
                                      <a:latin typeface="Cambria Math" panose="02040503050406030204" pitchFamily="18" charset="0"/>
                                    </a:rPr>
                                    <m:t>(</m:t>
                                  </m:r>
                                  <m:r>
                                    <a:rPr lang="en-US" altLang="zh-CN" sz="1800" i="1">
                                      <a:latin typeface="Cambria Math" panose="02040503050406030204" pitchFamily="18" charset="0"/>
                                    </a:rPr>
                                    <m:t>𝑚</m:t>
                                  </m:r>
                                  <m:r>
                                    <a:rPr lang="en-US" altLang="zh-CN" sz="1800" i="1">
                                      <a:latin typeface="Cambria Math" panose="02040503050406030204" pitchFamily="18" charset="0"/>
                                    </a:rPr>
                                    <m:t>)</m:t>
                                  </m:r>
                                </m:sup>
                              </m:sSup>
                            </m:e>
                          </m:nary>
                        </m:e>
                      </m:func>
                      <m:r>
                        <a:rPr lang="en-US" altLang="zh-CN" sz="1800" b="1">
                          <a:latin typeface="Cambria Math" panose="02040503050406030204" pitchFamily="18" charset="0"/>
                        </a:rPr>
                        <m:t> </m:t>
                      </m:r>
                      <m:r>
                        <a:rPr lang="en-US" altLang="zh-CN" sz="1800" b="1" i="1">
                          <a:latin typeface="Cambria Math" panose="02040503050406030204" pitchFamily="18" charset="0"/>
                        </a:rPr>
                        <m:t>𝐈</m:t>
                      </m:r>
                      <m:r>
                        <a:rPr lang="en-US" altLang="zh-CN" sz="1800" i="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𝐶</m:t>
                          </m:r>
                        </m:e>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𝑚</m:t>
                              </m:r>
                            </m:e>
                          </m:d>
                        </m:sup>
                      </m:s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i="1">
                          <a:latin typeface="Cambria Math" panose="02040503050406030204" pitchFamily="18" charset="0"/>
                        </a:rPr>
                        <m:t>=</m:t>
                      </m:r>
                      <m:r>
                        <a:rPr lang="en-US" altLang="zh-CN" sz="1800" i="1">
                          <a:latin typeface="Cambria Math" panose="02040503050406030204" pitchFamily="18" charset="0"/>
                        </a:rPr>
                        <m:t>𝑘</m:t>
                      </m:r>
                      <m:r>
                        <a:rPr lang="en-US" altLang="zh-CN" sz="1800" i="1">
                          <a:latin typeface="Cambria Math" panose="02040503050406030204" pitchFamily="18" charset="0"/>
                        </a:rPr>
                        <m:t>)</m:t>
                      </m:r>
                    </m:oMath>
                  </m:oMathPara>
                </a14:m>
                <a:endParaRPr lang="zh-CN" altLang="zh-CN" sz="1800" dirty="0"/>
              </a:p>
            </p:txBody>
          </p:sp>
        </mc:Choice>
        <mc:Fallback xmlns="">
          <p:sp>
            <p:nvSpPr>
              <p:cNvPr id="3" name="内容占位符 2">
                <a:extLst>
                  <a:ext uri="{FF2B5EF4-FFF2-40B4-BE49-F238E27FC236}">
                    <a16:creationId xmlns:a16="http://schemas.microsoft.com/office/drawing/2014/main" id="{E8EC1C65-4569-4562-BDEF-6DE2DAE71D60}"/>
                  </a:ext>
                </a:extLst>
              </p:cNvPr>
              <p:cNvSpPr>
                <a:spLocks noGrp="1" noRot="1" noChangeAspect="1" noMove="1" noResize="1" noEditPoints="1" noAdjustHandles="1" noChangeArrowheads="1" noChangeShapeType="1" noTextEdit="1"/>
              </p:cNvSpPr>
              <p:nvPr>
                <p:ph idx="1"/>
              </p:nvPr>
            </p:nvSpPr>
            <p:spPr>
              <a:xfrm>
                <a:off x="107504" y="404664"/>
                <a:ext cx="8928992" cy="6453336"/>
              </a:xfrm>
              <a:blipFill>
                <a:blip r:embed="rId2"/>
                <a:stretch>
                  <a:fillRect l="-546" t="-189"/>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26943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752677"/>
            <a:ext cx="7439867" cy="1554272"/>
          </a:xfrm>
          <a:prstGeom prst="rect">
            <a:avLst/>
          </a:prstGeom>
        </p:spPr>
        <p:txBody>
          <a:bodyPr vert="horz" wrap="square" lIns="0" tIns="76200" rIns="0" bIns="0" rtlCol="0">
            <a:spAutoFit/>
          </a:bodyPr>
          <a:lstStyle/>
          <a:p>
            <a:pPr marL="12700">
              <a:spcBef>
                <a:spcPts val="600"/>
              </a:spcBef>
            </a:pPr>
            <a:r>
              <a:rPr lang="zh-CN" altLang="en-US" sz="2000" b="1" dirty="0">
                <a:solidFill>
                  <a:srgbClr val="84ADAF"/>
                </a:solidFill>
                <a:latin typeface="Verdana"/>
                <a:cs typeface="Verdana"/>
              </a:rPr>
              <a:t>导入包含分类方法的类：</a:t>
            </a:r>
            <a:r>
              <a:rPr lang="en-US" altLang="zh-CN" sz="2000" dirty="0">
                <a:latin typeface="Verdana"/>
                <a:cs typeface="Verdana"/>
              </a:rPr>
              <a:t> </a:t>
            </a:r>
          </a:p>
          <a:p>
            <a:pPr marL="12700">
              <a:spcBef>
                <a:spcPts val="600"/>
              </a:spcBef>
            </a:pPr>
            <a:r>
              <a:rPr lang="en-US" altLang="zh-CN" b="1" dirty="0">
                <a:solidFill>
                  <a:srgbClr val="8B8B8B"/>
                </a:solidFill>
                <a:latin typeface="Verdana"/>
                <a:cs typeface="Verdana"/>
              </a:rPr>
              <a:t>    </a:t>
            </a:r>
            <a:r>
              <a:rPr b="1" dirty="0">
                <a:solidFill>
                  <a:srgbClr val="8B8B8B"/>
                </a:solidFill>
                <a:latin typeface="Courier New"/>
                <a:cs typeface="Courier New"/>
              </a:rPr>
              <a:t>from sklearn.ensemble import </a:t>
            </a:r>
            <a:r>
              <a:rPr b="1" dirty="0" err="1">
                <a:solidFill>
                  <a:srgbClr val="0433FF"/>
                </a:solidFill>
                <a:latin typeface="Courier New"/>
                <a:cs typeface="Courier New"/>
              </a:rPr>
              <a:t>AdaBoostClassifier</a:t>
            </a:r>
            <a:endParaRPr lang="en-US" altLang="zh-CN" b="1" dirty="0">
              <a:solidFill>
                <a:srgbClr val="0433FF"/>
              </a:solidFill>
              <a:latin typeface="Courier New"/>
              <a:cs typeface="Courier New"/>
            </a:endParaRPr>
          </a:p>
          <a:p>
            <a:pPr marL="12700">
              <a:spcBef>
                <a:spcPts val="600"/>
              </a:spcBef>
            </a:pPr>
            <a:r>
              <a:rPr lang="en-US" altLang="zh-CN" dirty="0">
                <a:solidFill>
                  <a:srgbClr val="0433FF"/>
                </a:solidFill>
                <a:latin typeface="Courier New"/>
                <a:cs typeface="Courier New"/>
              </a:rPr>
              <a:t>  </a:t>
            </a:r>
            <a:r>
              <a:rPr b="1" dirty="0">
                <a:solidFill>
                  <a:srgbClr val="8B8B8B"/>
                </a:solidFill>
                <a:latin typeface="Courier New"/>
                <a:cs typeface="Courier New"/>
              </a:rPr>
              <a:t>from sklearn.tree import </a:t>
            </a:r>
            <a:r>
              <a:rPr b="1" dirty="0">
                <a:solidFill>
                  <a:srgbClr val="0433FF"/>
                </a:solidFill>
                <a:latin typeface="Courier New"/>
                <a:cs typeface="Courier New"/>
              </a:rPr>
              <a:t>DecisionTreeClassifier</a:t>
            </a:r>
            <a:endParaRPr dirty="0">
              <a:latin typeface="Courier New"/>
              <a:cs typeface="Courier New"/>
            </a:endParaRPr>
          </a:p>
          <a:p>
            <a:pPr marL="12700">
              <a:spcBef>
                <a:spcPts val="1230"/>
              </a:spcBef>
            </a:pPr>
            <a:r>
              <a:rPr lang="zh-CN" altLang="en-US" sz="2000" b="1" dirty="0">
                <a:solidFill>
                  <a:srgbClr val="84ADAF"/>
                </a:solidFill>
                <a:latin typeface="Verdana"/>
                <a:cs typeface="Verdana"/>
              </a:rPr>
              <a:t>创建该类的一个对象：</a:t>
            </a:r>
            <a:endParaRPr sz="2000" dirty="0">
              <a:latin typeface="Verdana"/>
              <a:cs typeface="Verdana"/>
            </a:endParaRPr>
          </a:p>
        </p:txBody>
      </p:sp>
      <p:sp>
        <p:nvSpPr>
          <p:cNvPr id="4" name="object 4"/>
          <p:cNvSpPr txBox="1"/>
          <p:nvPr/>
        </p:nvSpPr>
        <p:spPr>
          <a:xfrm>
            <a:off x="266328" y="3445000"/>
            <a:ext cx="8877672" cy="567463"/>
          </a:xfrm>
          <a:prstGeom prst="rect">
            <a:avLst/>
          </a:prstGeom>
        </p:spPr>
        <p:txBody>
          <a:bodyPr vert="horz" wrap="square" lIns="0" tIns="13335" rIns="0" bIns="0" rtlCol="0">
            <a:spAutoFit/>
          </a:bodyPr>
          <a:lstStyle/>
          <a:p>
            <a:pPr marL="12700">
              <a:spcBef>
                <a:spcPts val="105"/>
              </a:spcBef>
            </a:pPr>
            <a:r>
              <a:rPr b="1" dirty="0">
                <a:solidFill>
                  <a:srgbClr val="6F2F9F"/>
                </a:solidFill>
                <a:latin typeface="Courier New"/>
                <a:cs typeface="Courier New"/>
              </a:rPr>
              <a:t>ABC </a:t>
            </a:r>
            <a:r>
              <a:rPr b="1" dirty="0">
                <a:solidFill>
                  <a:srgbClr val="84ADAF"/>
                </a:solidFill>
                <a:latin typeface="Courier New"/>
                <a:cs typeface="Courier New"/>
              </a:rPr>
              <a:t>=</a:t>
            </a:r>
            <a:r>
              <a:rPr b="1" spc="-90" dirty="0">
                <a:solidFill>
                  <a:srgbClr val="84ADAF"/>
                </a:solidFill>
                <a:latin typeface="Courier New"/>
                <a:cs typeface="Courier New"/>
              </a:rPr>
              <a:t> </a:t>
            </a:r>
            <a:r>
              <a:rPr b="1" spc="-5" dirty="0">
                <a:solidFill>
                  <a:srgbClr val="0433FF"/>
                </a:solidFill>
                <a:latin typeface="Courier New"/>
                <a:cs typeface="Courier New"/>
              </a:rPr>
              <a:t>AdaBoostClassifier</a:t>
            </a:r>
            <a:r>
              <a:rPr b="1" spc="-5" dirty="0">
                <a:solidFill>
                  <a:srgbClr val="84ADAF"/>
                </a:solidFill>
                <a:latin typeface="Courier New"/>
                <a:cs typeface="Courier New"/>
              </a:rPr>
              <a:t>(base_estimator=DecisionTreeClassifier(),</a:t>
            </a:r>
            <a:endParaRPr dirty="0">
              <a:latin typeface="Courier New"/>
              <a:cs typeface="Courier New"/>
            </a:endParaRPr>
          </a:p>
          <a:p>
            <a:pPr marL="927100"/>
            <a:r>
              <a:rPr b="1" spc="-5" dirty="0">
                <a:solidFill>
                  <a:srgbClr val="84ADAF"/>
                </a:solidFill>
                <a:latin typeface="Courier New"/>
                <a:cs typeface="Courier New"/>
              </a:rPr>
              <a:t>learning_rate=0.1,</a:t>
            </a:r>
            <a:r>
              <a:rPr b="1" spc="-45" dirty="0">
                <a:solidFill>
                  <a:srgbClr val="84ADAF"/>
                </a:solidFill>
                <a:latin typeface="Courier New"/>
                <a:cs typeface="Courier New"/>
              </a:rPr>
              <a:t> </a:t>
            </a:r>
            <a:r>
              <a:rPr b="1" spc="-5" dirty="0">
                <a:solidFill>
                  <a:srgbClr val="84ADAF"/>
                </a:solidFill>
                <a:latin typeface="Courier New"/>
                <a:cs typeface="Courier New"/>
              </a:rPr>
              <a:t>n_estimators=200)</a:t>
            </a:r>
            <a:endParaRPr dirty="0">
              <a:latin typeface="Courier New"/>
              <a:cs typeface="Courier New"/>
            </a:endParaRPr>
          </a:p>
        </p:txBody>
      </p:sp>
      <p:sp>
        <p:nvSpPr>
          <p:cNvPr id="5" name="object 5"/>
          <p:cNvSpPr/>
          <p:nvPr/>
        </p:nvSpPr>
        <p:spPr>
          <a:xfrm>
            <a:off x="7015860" y="3016632"/>
            <a:ext cx="340360" cy="340360"/>
          </a:xfrm>
          <a:custGeom>
            <a:avLst/>
            <a:gdLst/>
            <a:ahLst/>
            <a:cxnLst/>
            <a:rect l="l" t="t" r="r" b="b"/>
            <a:pathLst>
              <a:path w="340359" h="340360">
                <a:moveTo>
                  <a:pt x="0" y="67818"/>
                </a:moveTo>
                <a:lnTo>
                  <a:pt x="254" y="340106"/>
                </a:lnTo>
                <a:lnTo>
                  <a:pt x="272542" y="340360"/>
                </a:lnTo>
                <a:lnTo>
                  <a:pt x="204470" y="272288"/>
                </a:lnTo>
                <a:lnTo>
                  <a:pt x="340360" y="136271"/>
                </a:lnTo>
                <a:lnTo>
                  <a:pt x="340106" y="136017"/>
                </a:lnTo>
                <a:lnTo>
                  <a:pt x="68199" y="136017"/>
                </a:lnTo>
                <a:lnTo>
                  <a:pt x="0" y="67818"/>
                </a:lnTo>
                <a:close/>
              </a:path>
              <a:path w="340359" h="340360">
                <a:moveTo>
                  <a:pt x="204089" y="0"/>
                </a:moveTo>
                <a:lnTo>
                  <a:pt x="68199" y="136017"/>
                </a:lnTo>
                <a:lnTo>
                  <a:pt x="340106" y="136017"/>
                </a:lnTo>
                <a:lnTo>
                  <a:pt x="204089" y="0"/>
                </a:lnTo>
                <a:close/>
              </a:path>
            </a:pathLst>
          </a:custGeom>
          <a:solidFill>
            <a:srgbClr val="D0692F">
              <a:alpha val="74900"/>
            </a:srgbClr>
          </a:solidFill>
        </p:spPr>
        <p:txBody>
          <a:bodyPr wrap="square" lIns="0" tIns="0" rIns="0" bIns="0" rtlCol="0"/>
          <a:lstStyle/>
          <a:p>
            <a:endParaRPr/>
          </a:p>
        </p:txBody>
      </p:sp>
      <p:sp>
        <p:nvSpPr>
          <p:cNvPr id="6" name="object 6"/>
          <p:cNvSpPr txBox="1"/>
          <p:nvPr/>
        </p:nvSpPr>
        <p:spPr>
          <a:xfrm>
            <a:off x="7455789" y="2594688"/>
            <a:ext cx="1628956"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基学习器可以被手工设置</a:t>
            </a:r>
            <a:endParaRPr sz="2000" dirty="0">
              <a:latin typeface="Verdana"/>
              <a:cs typeface="Verdana"/>
            </a:endParaRPr>
          </a:p>
        </p:txBody>
      </p:sp>
      <p:sp>
        <p:nvSpPr>
          <p:cNvPr id="9" name="标题 8">
            <a:extLst>
              <a:ext uri="{FF2B5EF4-FFF2-40B4-BE49-F238E27FC236}">
                <a16:creationId xmlns:a16="http://schemas.microsoft.com/office/drawing/2014/main" id="{E2ACECF4-B23F-4384-A84E-80C9A0D71A48}"/>
              </a:ext>
            </a:extLst>
          </p:cNvPr>
          <p:cNvSpPr>
            <a:spLocks noGrp="1"/>
          </p:cNvSpPr>
          <p:nvPr>
            <p:ph type="title"/>
          </p:nvPr>
        </p:nvSpPr>
        <p:spPr>
          <a:xfrm>
            <a:off x="457200" y="44624"/>
            <a:ext cx="8229600" cy="1143000"/>
          </a:xfrm>
        </p:spPr>
        <p:txBody>
          <a:bodyPr/>
          <a:lstStyle/>
          <a:p>
            <a:r>
              <a:rPr lang="en-US" altLang="zh-CN" dirty="0" err="1"/>
              <a:t>AdaBoost</a:t>
            </a:r>
            <a:r>
              <a:rPr lang="zh-CN" altLang="en-US" dirty="0"/>
              <a:t>分类器的语法</a:t>
            </a:r>
          </a:p>
        </p:txBody>
      </p:sp>
    </p:spTree>
    <p:extLst>
      <p:ext uri="{BB962C8B-B14F-4D97-AF65-F5344CB8AC3E}">
        <p14:creationId xmlns:p14="http://schemas.microsoft.com/office/powerpoint/2010/main" val="404847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771610"/>
            <a:ext cx="8015931" cy="1554272"/>
          </a:xfrm>
          <a:prstGeom prst="rect">
            <a:avLst/>
          </a:prstGeom>
        </p:spPr>
        <p:txBody>
          <a:bodyPr vert="horz" wrap="square" lIns="0" tIns="76200" rIns="0" bIns="0" rtlCol="0">
            <a:spAutoFit/>
          </a:bodyPr>
          <a:lstStyle/>
          <a:p>
            <a:pPr marL="12700">
              <a:spcBef>
                <a:spcPts val="600"/>
              </a:spcBef>
            </a:pPr>
            <a:r>
              <a:rPr lang="zh-CN" altLang="en-US" sz="2000" b="1" dirty="0">
                <a:solidFill>
                  <a:srgbClr val="84ADAF"/>
                </a:solidFill>
                <a:latin typeface="Verdana"/>
                <a:cs typeface="Verdana"/>
              </a:rPr>
              <a:t>导入包含分类方法的类：</a:t>
            </a:r>
            <a:r>
              <a:rPr lang="en-US" altLang="zh-CN" dirty="0">
                <a:latin typeface="Verdana"/>
                <a:cs typeface="Verdana"/>
              </a:rPr>
              <a:t> </a:t>
            </a:r>
          </a:p>
          <a:p>
            <a:pPr marL="12700">
              <a:spcBef>
                <a:spcPts val="600"/>
              </a:spcBef>
            </a:pPr>
            <a:r>
              <a:rPr lang="en-US" altLang="zh-CN" b="1" dirty="0">
                <a:solidFill>
                  <a:srgbClr val="8B8B8B"/>
                </a:solidFill>
                <a:latin typeface="Verdana"/>
                <a:cs typeface="Verdana"/>
              </a:rPr>
              <a:t>    </a:t>
            </a:r>
            <a:r>
              <a:rPr b="1" dirty="0">
                <a:solidFill>
                  <a:srgbClr val="8B8B8B"/>
                </a:solidFill>
                <a:latin typeface="Courier New"/>
                <a:cs typeface="Courier New"/>
              </a:rPr>
              <a:t>from sklearn.ensemble import </a:t>
            </a:r>
            <a:r>
              <a:rPr b="1" dirty="0" err="1">
                <a:solidFill>
                  <a:srgbClr val="0433FF"/>
                </a:solidFill>
                <a:latin typeface="Courier New"/>
                <a:cs typeface="Courier New"/>
              </a:rPr>
              <a:t>AdaBoostClassifier</a:t>
            </a:r>
            <a:endParaRPr lang="en-US" altLang="zh-CN" b="1" dirty="0">
              <a:solidFill>
                <a:srgbClr val="0433FF"/>
              </a:solidFill>
              <a:latin typeface="Courier New"/>
              <a:cs typeface="Courier New"/>
            </a:endParaRPr>
          </a:p>
          <a:p>
            <a:pPr marL="12700">
              <a:spcBef>
                <a:spcPts val="600"/>
              </a:spcBef>
            </a:pPr>
            <a:r>
              <a:rPr lang="en-US" altLang="zh-CN" dirty="0">
                <a:solidFill>
                  <a:srgbClr val="0433FF"/>
                </a:solidFill>
                <a:latin typeface="Courier New"/>
                <a:cs typeface="Courier New"/>
              </a:rPr>
              <a:t>  </a:t>
            </a:r>
            <a:r>
              <a:rPr b="1" dirty="0">
                <a:solidFill>
                  <a:srgbClr val="8B8B8B"/>
                </a:solidFill>
                <a:latin typeface="Courier New"/>
                <a:cs typeface="Courier New"/>
              </a:rPr>
              <a:t>from sklearn.tree import </a:t>
            </a:r>
            <a:r>
              <a:rPr b="1" dirty="0">
                <a:solidFill>
                  <a:srgbClr val="0433FF"/>
                </a:solidFill>
                <a:latin typeface="Courier New"/>
                <a:cs typeface="Courier New"/>
              </a:rPr>
              <a:t>DecisionTreeClassifier</a:t>
            </a:r>
            <a:endParaRPr dirty="0">
              <a:latin typeface="Courier New"/>
              <a:cs typeface="Courier New"/>
            </a:endParaRPr>
          </a:p>
          <a:p>
            <a:pPr marL="12700">
              <a:spcBef>
                <a:spcPts val="1230"/>
              </a:spcBef>
            </a:pPr>
            <a:r>
              <a:rPr lang="zh-CN" altLang="en-US" sz="2000" b="1" dirty="0">
                <a:solidFill>
                  <a:srgbClr val="84ADAF"/>
                </a:solidFill>
                <a:latin typeface="Verdana"/>
                <a:cs typeface="Verdana"/>
              </a:rPr>
              <a:t>创建该类的一个对象：</a:t>
            </a:r>
            <a:endParaRPr sz="2000" dirty="0">
              <a:latin typeface="Verdana"/>
              <a:cs typeface="Verdana"/>
            </a:endParaRPr>
          </a:p>
        </p:txBody>
      </p:sp>
      <p:sp>
        <p:nvSpPr>
          <p:cNvPr id="4" name="object 4"/>
          <p:cNvSpPr txBox="1"/>
          <p:nvPr/>
        </p:nvSpPr>
        <p:spPr>
          <a:xfrm>
            <a:off x="266328" y="3489699"/>
            <a:ext cx="8877672" cy="567463"/>
          </a:xfrm>
          <a:prstGeom prst="rect">
            <a:avLst/>
          </a:prstGeom>
        </p:spPr>
        <p:txBody>
          <a:bodyPr vert="horz" wrap="square" lIns="0" tIns="13335" rIns="0" bIns="0" rtlCol="0">
            <a:spAutoFit/>
          </a:bodyPr>
          <a:lstStyle/>
          <a:p>
            <a:pPr marL="12700">
              <a:spcBef>
                <a:spcPts val="105"/>
              </a:spcBef>
            </a:pPr>
            <a:r>
              <a:rPr b="1" dirty="0">
                <a:solidFill>
                  <a:srgbClr val="6F2F9F"/>
                </a:solidFill>
                <a:latin typeface="Courier New"/>
                <a:cs typeface="Courier New"/>
              </a:rPr>
              <a:t>ABC </a:t>
            </a:r>
            <a:r>
              <a:rPr b="1" dirty="0">
                <a:solidFill>
                  <a:srgbClr val="84ADAF"/>
                </a:solidFill>
                <a:latin typeface="Courier New"/>
                <a:cs typeface="Courier New"/>
              </a:rPr>
              <a:t>=</a:t>
            </a:r>
            <a:r>
              <a:rPr b="1" spc="-90" dirty="0">
                <a:solidFill>
                  <a:srgbClr val="84ADAF"/>
                </a:solidFill>
                <a:latin typeface="Courier New"/>
                <a:cs typeface="Courier New"/>
              </a:rPr>
              <a:t> </a:t>
            </a:r>
            <a:r>
              <a:rPr b="1" spc="-5" dirty="0">
                <a:solidFill>
                  <a:srgbClr val="0433FF"/>
                </a:solidFill>
                <a:latin typeface="Courier New"/>
                <a:cs typeface="Courier New"/>
              </a:rPr>
              <a:t>AdaBoostClassifier</a:t>
            </a:r>
            <a:r>
              <a:rPr b="1" spc="-5" dirty="0">
                <a:solidFill>
                  <a:srgbClr val="84ADAF"/>
                </a:solidFill>
                <a:latin typeface="Courier New"/>
                <a:cs typeface="Courier New"/>
              </a:rPr>
              <a:t>(base_estimator=DecisionTreeClassifier(),</a:t>
            </a:r>
            <a:endParaRPr dirty="0">
              <a:latin typeface="Courier New"/>
              <a:cs typeface="Courier New"/>
            </a:endParaRPr>
          </a:p>
          <a:p>
            <a:pPr marL="927100"/>
            <a:r>
              <a:rPr b="1" spc="-5" dirty="0">
                <a:solidFill>
                  <a:srgbClr val="84ADAF"/>
                </a:solidFill>
                <a:latin typeface="Courier New"/>
                <a:cs typeface="Courier New"/>
              </a:rPr>
              <a:t>learning_rate=0.1,</a:t>
            </a:r>
            <a:r>
              <a:rPr b="1" spc="-45" dirty="0">
                <a:solidFill>
                  <a:srgbClr val="84ADAF"/>
                </a:solidFill>
                <a:latin typeface="Courier New"/>
                <a:cs typeface="Courier New"/>
              </a:rPr>
              <a:t> </a:t>
            </a:r>
            <a:r>
              <a:rPr b="1" spc="-5" dirty="0">
                <a:solidFill>
                  <a:srgbClr val="84ADAF"/>
                </a:solidFill>
                <a:latin typeface="Courier New"/>
                <a:cs typeface="Courier New"/>
              </a:rPr>
              <a:t>n_estimators=200)</a:t>
            </a:r>
            <a:endParaRPr dirty="0">
              <a:latin typeface="Courier New"/>
              <a:cs typeface="Courier New"/>
            </a:endParaRPr>
          </a:p>
        </p:txBody>
      </p:sp>
      <p:sp>
        <p:nvSpPr>
          <p:cNvPr id="5" name="object 5"/>
          <p:cNvSpPr/>
          <p:nvPr/>
        </p:nvSpPr>
        <p:spPr>
          <a:xfrm>
            <a:off x="7015860" y="3016632"/>
            <a:ext cx="340360" cy="340360"/>
          </a:xfrm>
          <a:custGeom>
            <a:avLst/>
            <a:gdLst/>
            <a:ahLst/>
            <a:cxnLst/>
            <a:rect l="l" t="t" r="r" b="b"/>
            <a:pathLst>
              <a:path w="340359" h="340360">
                <a:moveTo>
                  <a:pt x="0" y="67818"/>
                </a:moveTo>
                <a:lnTo>
                  <a:pt x="254" y="340106"/>
                </a:lnTo>
                <a:lnTo>
                  <a:pt x="272542" y="340360"/>
                </a:lnTo>
                <a:lnTo>
                  <a:pt x="204470" y="272288"/>
                </a:lnTo>
                <a:lnTo>
                  <a:pt x="340360" y="136271"/>
                </a:lnTo>
                <a:lnTo>
                  <a:pt x="340106" y="136017"/>
                </a:lnTo>
                <a:lnTo>
                  <a:pt x="68199" y="136017"/>
                </a:lnTo>
                <a:lnTo>
                  <a:pt x="0" y="67818"/>
                </a:lnTo>
                <a:close/>
              </a:path>
              <a:path w="340359" h="340360">
                <a:moveTo>
                  <a:pt x="204089" y="0"/>
                </a:moveTo>
                <a:lnTo>
                  <a:pt x="68199" y="136017"/>
                </a:lnTo>
                <a:lnTo>
                  <a:pt x="340106" y="136017"/>
                </a:lnTo>
                <a:lnTo>
                  <a:pt x="204089" y="0"/>
                </a:lnTo>
                <a:close/>
              </a:path>
            </a:pathLst>
          </a:custGeom>
          <a:solidFill>
            <a:srgbClr val="D0692F">
              <a:alpha val="74900"/>
            </a:srgbClr>
          </a:solidFill>
        </p:spPr>
        <p:txBody>
          <a:bodyPr wrap="square" lIns="0" tIns="0" rIns="0" bIns="0" rtlCol="0"/>
          <a:lstStyle/>
          <a:p>
            <a:endParaRPr/>
          </a:p>
        </p:txBody>
      </p:sp>
      <p:sp>
        <p:nvSpPr>
          <p:cNvPr id="6" name="object 6"/>
          <p:cNvSpPr txBox="1"/>
          <p:nvPr/>
        </p:nvSpPr>
        <p:spPr>
          <a:xfrm>
            <a:off x="7455789" y="2594688"/>
            <a:ext cx="1688211" cy="627736"/>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这里也可以设置最大深度</a:t>
            </a:r>
            <a:endParaRPr sz="2000" dirty="0">
              <a:latin typeface="Verdana"/>
              <a:cs typeface="Verdana"/>
            </a:endParaRPr>
          </a:p>
        </p:txBody>
      </p:sp>
      <p:sp>
        <p:nvSpPr>
          <p:cNvPr id="9" name="标题 8">
            <a:extLst>
              <a:ext uri="{FF2B5EF4-FFF2-40B4-BE49-F238E27FC236}">
                <a16:creationId xmlns:a16="http://schemas.microsoft.com/office/drawing/2014/main" id="{E2ACECF4-B23F-4384-A84E-80C9A0D71A48}"/>
              </a:ext>
            </a:extLst>
          </p:cNvPr>
          <p:cNvSpPr>
            <a:spLocks noGrp="1"/>
          </p:cNvSpPr>
          <p:nvPr>
            <p:ph type="title"/>
          </p:nvPr>
        </p:nvSpPr>
        <p:spPr>
          <a:xfrm>
            <a:off x="457200" y="44624"/>
            <a:ext cx="8229600" cy="1143000"/>
          </a:xfrm>
        </p:spPr>
        <p:txBody>
          <a:bodyPr/>
          <a:lstStyle/>
          <a:p>
            <a:r>
              <a:rPr lang="en-US" altLang="zh-CN" dirty="0" err="1"/>
              <a:t>AdaBoost</a:t>
            </a:r>
            <a:r>
              <a:rPr lang="zh-CN" altLang="en-US" dirty="0"/>
              <a:t>分类器的语法</a:t>
            </a:r>
          </a:p>
        </p:txBody>
      </p:sp>
    </p:spTree>
    <p:extLst>
      <p:ext uri="{BB962C8B-B14F-4D97-AF65-F5344CB8AC3E}">
        <p14:creationId xmlns:p14="http://schemas.microsoft.com/office/powerpoint/2010/main" val="4274605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430" y="1340768"/>
            <a:ext cx="9108504" cy="4290918"/>
          </a:xfrm>
          <a:prstGeom prst="rect">
            <a:avLst/>
          </a:prstGeom>
        </p:spPr>
        <p:txBody>
          <a:bodyPr vert="horz" wrap="square" lIns="0" tIns="76200" rIns="0" bIns="0" rtlCol="0">
            <a:spAutoFit/>
          </a:bodyPr>
          <a:lstStyle/>
          <a:p>
            <a:pPr marL="12700">
              <a:spcBef>
                <a:spcPts val="600"/>
              </a:spcBef>
            </a:pPr>
            <a:r>
              <a:rPr lang="zh-CN" altLang="en-US" b="1" dirty="0">
                <a:solidFill>
                  <a:srgbClr val="84ADAF"/>
                </a:solidFill>
                <a:latin typeface="Verdana"/>
                <a:cs typeface="Verdana"/>
              </a:rPr>
              <a:t>导入包含该分类方法的类：</a:t>
            </a:r>
            <a:endParaRPr lang="en-US" altLang="zh-CN" dirty="0">
              <a:latin typeface="Verdana"/>
              <a:cs typeface="Verdana"/>
            </a:endParaRPr>
          </a:p>
          <a:p>
            <a:pPr marL="12700">
              <a:spcBef>
                <a:spcPts val="600"/>
              </a:spcBef>
            </a:pPr>
            <a:r>
              <a:rPr lang="en-US" altLang="zh-CN" b="1" dirty="0">
                <a:solidFill>
                  <a:srgbClr val="8B8B8B"/>
                </a:solidFill>
                <a:latin typeface="Verdana"/>
                <a:cs typeface="Verdana"/>
              </a:rPr>
              <a:t>   </a:t>
            </a:r>
            <a:r>
              <a:rPr b="1" dirty="0">
                <a:solidFill>
                  <a:srgbClr val="8B8B8B"/>
                </a:solidFill>
                <a:latin typeface="Courier New"/>
                <a:cs typeface="Courier New"/>
              </a:rPr>
              <a:t>from sklearn.ensemble import </a:t>
            </a:r>
            <a:r>
              <a:rPr b="1" dirty="0">
                <a:solidFill>
                  <a:srgbClr val="0433FF"/>
                </a:solidFill>
                <a:latin typeface="Courier New"/>
                <a:cs typeface="Courier New"/>
              </a:rPr>
              <a:t>AdaBoostClassifier</a:t>
            </a:r>
            <a:endParaRPr dirty="0">
              <a:latin typeface="Courier New"/>
              <a:cs typeface="Courier New"/>
            </a:endParaRPr>
          </a:p>
          <a:p>
            <a:pPr marL="225425">
              <a:spcBef>
                <a:spcPts val="55"/>
              </a:spcBef>
            </a:pPr>
            <a:r>
              <a:rPr b="1" dirty="0">
                <a:solidFill>
                  <a:srgbClr val="8B8B8B"/>
                </a:solidFill>
                <a:latin typeface="Courier New"/>
                <a:cs typeface="Courier New"/>
              </a:rPr>
              <a:t>from sklearn.tree import </a:t>
            </a:r>
            <a:r>
              <a:rPr b="1" dirty="0">
                <a:solidFill>
                  <a:srgbClr val="0433FF"/>
                </a:solidFill>
                <a:latin typeface="Courier New"/>
                <a:cs typeface="Courier New"/>
              </a:rPr>
              <a:t>DecisionTreeClassifier</a:t>
            </a:r>
            <a:endParaRPr dirty="0">
              <a:latin typeface="Courier New"/>
              <a:cs typeface="Courier New"/>
            </a:endParaRPr>
          </a:p>
          <a:p>
            <a:pPr marL="12700">
              <a:spcBef>
                <a:spcPts val="1230"/>
              </a:spcBef>
            </a:pPr>
            <a:r>
              <a:rPr lang="zh-CN" altLang="en-US" b="1" dirty="0">
                <a:solidFill>
                  <a:srgbClr val="84ADAF"/>
                </a:solidFill>
                <a:latin typeface="Verdana"/>
                <a:cs typeface="Verdana"/>
              </a:rPr>
              <a:t>创建该类的一个对象：</a:t>
            </a:r>
            <a:endParaRPr dirty="0">
              <a:latin typeface="Verdana"/>
              <a:cs typeface="Verdana"/>
            </a:endParaRPr>
          </a:p>
          <a:p>
            <a:pPr marL="469900">
              <a:spcBef>
                <a:spcPts val="1170"/>
              </a:spcBef>
            </a:pPr>
            <a:r>
              <a:rPr b="1" dirty="0">
                <a:solidFill>
                  <a:srgbClr val="6F2F9F"/>
                </a:solidFill>
                <a:latin typeface="Courier New"/>
                <a:cs typeface="Courier New"/>
              </a:rPr>
              <a:t>ABC</a:t>
            </a:r>
            <a:r>
              <a:rPr b="1" dirty="0">
                <a:solidFill>
                  <a:srgbClr val="84ADAF"/>
                </a:solidFill>
                <a:latin typeface="Courier New"/>
                <a:cs typeface="Courier New"/>
              </a:rPr>
              <a:t>=</a:t>
            </a:r>
            <a:r>
              <a:rPr b="1" dirty="0" err="1">
                <a:solidFill>
                  <a:srgbClr val="0433FF"/>
                </a:solidFill>
                <a:latin typeface="Courier New"/>
                <a:cs typeface="Courier New"/>
              </a:rPr>
              <a:t>AdaBoostClassifier</a:t>
            </a:r>
            <a:r>
              <a:rPr b="1" dirty="0">
                <a:solidFill>
                  <a:srgbClr val="84ADAF"/>
                </a:solidFill>
                <a:latin typeface="Courier New"/>
                <a:cs typeface="Courier New"/>
              </a:rPr>
              <a:t>(base_estimator=</a:t>
            </a:r>
            <a:r>
              <a:rPr b="1" dirty="0" err="1">
                <a:solidFill>
                  <a:srgbClr val="84ADAF"/>
                </a:solidFill>
                <a:latin typeface="Courier New"/>
                <a:cs typeface="Courier New"/>
              </a:rPr>
              <a:t>DecisionTreeClassifier</a:t>
            </a:r>
            <a:r>
              <a:rPr b="1" dirty="0">
                <a:solidFill>
                  <a:srgbClr val="84ADAF"/>
                </a:solidFill>
                <a:latin typeface="Courier New"/>
                <a:cs typeface="Courier New"/>
              </a:rPr>
              <a:t>(),</a:t>
            </a:r>
            <a:endParaRPr lang="en-US" dirty="0">
              <a:latin typeface="Courier New"/>
              <a:cs typeface="Courier New"/>
            </a:endParaRPr>
          </a:p>
          <a:p>
            <a:pPr marL="1384300"/>
            <a:r>
              <a:rPr lang="en-US" b="1" dirty="0" err="1">
                <a:solidFill>
                  <a:srgbClr val="84ADAF"/>
                </a:solidFill>
                <a:latin typeface="Courier New"/>
                <a:cs typeface="Courier New"/>
              </a:rPr>
              <a:t>learning_rate</a:t>
            </a:r>
            <a:r>
              <a:rPr lang="en-US" b="1" dirty="0">
                <a:solidFill>
                  <a:srgbClr val="84ADAF"/>
                </a:solidFill>
                <a:latin typeface="Courier New"/>
                <a:cs typeface="Courier New"/>
              </a:rPr>
              <a:t>=0.1, </a:t>
            </a:r>
            <a:r>
              <a:rPr lang="en-US" b="1" dirty="0" err="1">
                <a:solidFill>
                  <a:srgbClr val="84ADAF"/>
                </a:solidFill>
                <a:latin typeface="Courier New"/>
                <a:cs typeface="Courier New"/>
              </a:rPr>
              <a:t>n_estimators</a:t>
            </a:r>
            <a:r>
              <a:rPr lang="en-US" b="1" dirty="0">
                <a:solidFill>
                  <a:srgbClr val="84ADAF"/>
                </a:solidFill>
                <a:latin typeface="Courier New"/>
                <a:cs typeface="Courier New"/>
              </a:rPr>
              <a:t>=200)</a:t>
            </a:r>
            <a:endParaRPr lang="en-US" dirty="0">
              <a:latin typeface="Courier New"/>
              <a:cs typeface="Courier New"/>
            </a:endParaRPr>
          </a:p>
          <a:p>
            <a:pPr marL="12700">
              <a:spcBef>
                <a:spcPts val="1230"/>
              </a:spcBef>
            </a:pPr>
            <a:r>
              <a:rPr lang="zh-CN" altLang="en-US" b="1" dirty="0">
                <a:solidFill>
                  <a:srgbClr val="84ADAF"/>
                </a:solidFill>
                <a:latin typeface="Verdana"/>
                <a:cs typeface="Verdana"/>
              </a:rPr>
              <a:t>拟合训练数据，并预测：</a:t>
            </a:r>
            <a:endParaRPr dirty="0">
              <a:latin typeface="Verdana"/>
              <a:cs typeface="Verdana"/>
            </a:endParaRPr>
          </a:p>
          <a:p>
            <a:pPr marL="469900">
              <a:spcBef>
                <a:spcPts val="1170"/>
              </a:spcBef>
            </a:pPr>
            <a:r>
              <a:rPr b="1" dirty="0">
                <a:solidFill>
                  <a:srgbClr val="6F2F9F"/>
                </a:solidFill>
                <a:latin typeface="Courier New"/>
                <a:cs typeface="Courier New"/>
              </a:rPr>
              <a:t>ABC </a:t>
            </a:r>
            <a:r>
              <a:rPr b="1" dirty="0">
                <a:solidFill>
                  <a:srgbClr val="8B8B8B"/>
                </a:solidFill>
                <a:latin typeface="Courier New"/>
                <a:cs typeface="Courier New"/>
              </a:rPr>
              <a:t>= </a:t>
            </a:r>
            <a:r>
              <a:rPr b="1" dirty="0">
                <a:solidFill>
                  <a:srgbClr val="6F2F9F"/>
                </a:solidFill>
                <a:latin typeface="Courier New"/>
                <a:cs typeface="Courier New"/>
              </a:rPr>
              <a:t>ABC</a:t>
            </a:r>
            <a:r>
              <a:rPr b="1" dirty="0">
                <a:solidFill>
                  <a:srgbClr val="84ADAF"/>
                </a:solidFill>
                <a:latin typeface="Courier New"/>
                <a:cs typeface="Courier New"/>
              </a:rPr>
              <a:t>.</a:t>
            </a:r>
            <a:r>
              <a:rPr b="1" dirty="0">
                <a:solidFill>
                  <a:srgbClr val="C00000"/>
                </a:solidFill>
                <a:latin typeface="Courier New"/>
                <a:cs typeface="Courier New"/>
              </a:rPr>
              <a:t>fit </a:t>
            </a:r>
            <a:r>
              <a:rPr b="1" dirty="0">
                <a:solidFill>
                  <a:srgbClr val="8B8B8B"/>
                </a:solidFill>
                <a:latin typeface="Courier New"/>
                <a:cs typeface="Courier New"/>
              </a:rPr>
              <a:t>(X_train, </a:t>
            </a:r>
            <a:r>
              <a:rPr b="1" dirty="0" err="1">
                <a:solidFill>
                  <a:srgbClr val="8B8B8B"/>
                </a:solidFill>
                <a:latin typeface="Courier New"/>
                <a:cs typeface="Courier New"/>
              </a:rPr>
              <a:t>y_train</a:t>
            </a:r>
            <a:r>
              <a:rPr b="1" dirty="0">
                <a:solidFill>
                  <a:srgbClr val="8B8B8B"/>
                </a:solidFill>
                <a:latin typeface="Courier New"/>
                <a:cs typeface="Courier New"/>
              </a:rPr>
              <a:t>)</a:t>
            </a:r>
            <a:endParaRPr lang="en-US" altLang="zh-CN" b="1" dirty="0">
              <a:solidFill>
                <a:srgbClr val="8B8B8B"/>
              </a:solidFill>
              <a:latin typeface="Courier New"/>
              <a:cs typeface="Courier New"/>
            </a:endParaRPr>
          </a:p>
          <a:p>
            <a:pPr marL="469900">
              <a:spcBef>
                <a:spcPts val="1170"/>
              </a:spcBef>
            </a:pPr>
            <a:r>
              <a:rPr b="1" dirty="0" err="1">
                <a:solidFill>
                  <a:srgbClr val="8B8B8B"/>
                </a:solidFill>
                <a:latin typeface="Courier New"/>
                <a:cs typeface="Courier New"/>
              </a:rPr>
              <a:t>y_predict</a:t>
            </a:r>
            <a:r>
              <a:rPr b="1" dirty="0">
                <a:solidFill>
                  <a:srgbClr val="8B8B8B"/>
                </a:solidFill>
                <a:latin typeface="Courier New"/>
                <a:cs typeface="Courier New"/>
              </a:rPr>
              <a:t> = </a:t>
            </a:r>
            <a:r>
              <a:rPr b="1" dirty="0">
                <a:solidFill>
                  <a:srgbClr val="6F2F9F"/>
                </a:solidFill>
                <a:latin typeface="Courier New"/>
                <a:cs typeface="Courier New"/>
              </a:rPr>
              <a:t>ABC</a:t>
            </a:r>
            <a:r>
              <a:rPr b="1" dirty="0">
                <a:solidFill>
                  <a:srgbClr val="84ADAF"/>
                </a:solidFill>
                <a:latin typeface="Courier New"/>
                <a:cs typeface="Courier New"/>
              </a:rPr>
              <a:t>.</a:t>
            </a:r>
            <a:r>
              <a:rPr b="1" dirty="0">
                <a:solidFill>
                  <a:srgbClr val="C00000"/>
                </a:solidFill>
                <a:latin typeface="Courier New"/>
                <a:cs typeface="Courier New"/>
              </a:rPr>
              <a:t>predict</a:t>
            </a:r>
            <a:r>
              <a:rPr b="1" dirty="0">
                <a:solidFill>
                  <a:srgbClr val="8B8B8B"/>
                </a:solidFill>
                <a:latin typeface="Courier New"/>
                <a:cs typeface="Courier New"/>
              </a:rPr>
              <a:t>(X_test)</a:t>
            </a:r>
            <a:endParaRPr dirty="0">
              <a:latin typeface="Courier New"/>
              <a:cs typeface="Courier New"/>
            </a:endParaRPr>
          </a:p>
          <a:p>
            <a:pPr marL="12700">
              <a:spcBef>
                <a:spcPts val="1170"/>
              </a:spcBef>
            </a:pPr>
            <a:endParaRPr lang="en-US" altLang="zh-CN" b="1" dirty="0">
              <a:solidFill>
                <a:srgbClr val="84ADAF"/>
              </a:solidFill>
              <a:latin typeface="Verdana"/>
              <a:cs typeface="Verdana"/>
            </a:endParaRPr>
          </a:p>
          <a:p>
            <a:pPr marL="12700">
              <a:spcBef>
                <a:spcPts val="1170"/>
              </a:spcBef>
            </a:pPr>
            <a:r>
              <a:rPr lang="zh-CN" altLang="en-US" b="1" dirty="0">
                <a:solidFill>
                  <a:srgbClr val="84ADAF"/>
                </a:solidFill>
                <a:latin typeface="Verdana"/>
                <a:cs typeface="Verdana"/>
              </a:rPr>
              <a:t>使用交叉验证调节参数。回归用</a:t>
            </a:r>
            <a:r>
              <a:rPr b="1" dirty="0" err="1">
                <a:solidFill>
                  <a:srgbClr val="0433FF"/>
                </a:solidFill>
                <a:latin typeface="Courier New"/>
                <a:cs typeface="Courier New"/>
              </a:rPr>
              <a:t>AdaBoostRegressor</a:t>
            </a:r>
            <a:endParaRPr dirty="0">
              <a:latin typeface="Verdana"/>
              <a:cs typeface="Verdana"/>
            </a:endParaRPr>
          </a:p>
        </p:txBody>
      </p:sp>
      <p:sp>
        <p:nvSpPr>
          <p:cNvPr id="6" name="标题 5">
            <a:extLst>
              <a:ext uri="{FF2B5EF4-FFF2-40B4-BE49-F238E27FC236}">
                <a16:creationId xmlns:a16="http://schemas.microsoft.com/office/drawing/2014/main" id="{627A443F-1E24-4D65-94EE-EADAECB2CB25}"/>
              </a:ext>
            </a:extLst>
          </p:cNvPr>
          <p:cNvSpPr>
            <a:spLocks noGrp="1"/>
          </p:cNvSpPr>
          <p:nvPr>
            <p:ph type="title"/>
          </p:nvPr>
        </p:nvSpPr>
        <p:spPr>
          <a:xfrm>
            <a:off x="457200" y="53752"/>
            <a:ext cx="8229600" cy="1143000"/>
          </a:xfrm>
        </p:spPr>
        <p:txBody>
          <a:bodyPr/>
          <a:lstStyle/>
          <a:p>
            <a:r>
              <a:rPr lang="en-US" altLang="zh-CN" dirty="0" err="1"/>
              <a:t>AdaBoost</a:t>
            </a:r>
            <a:r>
              <a:rPr lang="zh-CN" altLang="en-US" dirty="0"/>
              <a:t>分类器的语法</a:t>
            </a:r>
          </a:p>
        </p:txBody>
      </p:sp>
      <p:sp>
        <p:nvSpPr>
          <p:cNvPr id="2" name="文本框 1">
            <a:extLst>
              <a:ext uri="{FF2B5EF4-FFF2-40B4-BE49-F238E27FC236}">
                <a16:creationId xmlns:a16="http://schemas.microsoft.com/office/drawing/2014/main" id="{8F70BB07-BE66-4BDF-A4D1-95B62D7F8F11}"/>
              </a:ext>
            </a:extLst>
          </p:cNvPr>
          <p:cNvSpPr txBox="1"/>
          <p:nvPr/>
        </p:nvSpPr>
        <p:spPr>
          <a:xfrm>
            <a:off x="172334" y="5980415"/>
            <a:ext cx="8799332" cy="369332"/>
          </a:xfrm>
          <a:prstGeom prst="rect">
            <a:avLst/>
          </a:prstGeom>
          <a:noFill/>
        </p:spPr>
        <p:txBody>
          <a:bodyPr wrap="none" rtlCol="0">
            <a:spAutoFit/>
          </a:bodyPr>
          <a:lstStyle/>
          <a:p>
            <a:r>
              <a:rPr lang="en-US" altLang="zh-CN" dirty="0">
                <a:hlinkClick r:id="rId3"/>
              </a:rPr>
              <a:t>http://scikit-learn.org/stable/modules/generated/sklearn.ensemble.AdaBoostClassifier.html</a:t>
            </a:r>
            <a:r>
              <a:rPr lang="en-US" altLang="zh-CN" dirty="0"/>
              <a:t> </a:t>
            </a:r>
            <a:endParaRPr lang="zh-CN" altLang="en-US" dirty="0"/>
          </a:p>
        </p:txBody>
      </p:sp>
    </p:spTree>
    <p:extLst>
      <p:ext uri="{BB962C8B-B14F-4D97-AF65-F5344CB8AC3E}">
        <p14:creationId xmlns:p14="http://schemas.microsoft.com/office/powerpoint/2010/main" val="49570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880A8-B490-42D7-B53D-DEC0CD607EE2}"/>
              </a:ext>
            </a:extLst>
          </p:cNvPr>
          <p:cNvSpPr>
            <a:spLocks noGrp="1"/>
          </p:cNvSpPr>
          <p:nvPr>
            <p:ph type="title"/>
          </p:nvPr>
        </p:nvSpPr>
        <p:spPr>
          <a:xfrm>
            <a:off x="457200" y="44624"/>
            <a:ext cx="8229600" cy="1143000"/>
          </a:xfrm>
        </p:spPr>
        <p:txBody>
          <a:bodyPr>
            <a:normAutofit/>
          </a:bodyPr>
          <a:lstStyle/>
          <a:p>
            <a:r>
              <a:rPr lang="zh-CN" altLang="en-US" b="1" dirty="0">
                <a:solidFill>
                  <a:srgbClr val="0070C0"/>
                </a:solidFill>
                <a:latin typeface="方正舒体" panose="02010601030101010101" pitchFamily="2" charset="-122"/>
                <a:ea typeface="方正舒体" panose="02010601030101010101" pitchFamily="2" charset="-122"/>
              </a:rPr>
              <a:t>“三个臭皮匠，顶个诸葛亮”？</a:t>
            </a:r>
            <a:endParaRPr lang="zh-CN" altLang="en-US" dirty="0"/>
          </a:p>
        </p:txBody>
      </p:sp>
      <p:pic>
        <p:nvPicPr>
          <p:cNvPr id="1026" name="Picture 2">
            <a:extLst>
              <a:ext uri="{FF2B5EF4-FFF2-40B4-BE49-F238E27FC236}">
                <a16:creationId xmlns:a16="http://schemas.microsoft.com/office/drawing/2014/main" id="{F46355F9-2165-4B20-BDB8-C0F202766F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401" y="1423329"/>
            <a:ext cx="3217828" cy="378416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9170943-DA7E-4C87-9AD4-CC1B44FD3621}"/>
              </a:ext>
            </a:extLst>
          </p:cNvPr>
          <p:cNvSpPr txBox="1"/>
          <p:nvPr/>
        </p:nvSpPr>
        <p:spPr>
          <a:xfrm>
            <a:off x="683568" y="5429179"/>
            <a:ext cx="3024652" cy="1200329"/>
          </a:xfrm>
          <a:prstGeom prst="rect">
            <a:avLst/>
          </a:prstGeom>
          <a:noFill/>
        </p:spPr>
        <p:txBody>
          <a:bodyPr wrap="square" rtlCol="0">
            <a:spAutoFit/>
          </a:bodyPr>
          <a:lstStyle/>
          <a:p>
            <a:pPr algn="ctr"/>
            <a:r>
              <a:rPr lang="en-US" altLang="zh-CN" sz="2400" dirty="0"/>
              <a:t>Francis Galton </a:t>
            </a:r>
            <a:r>
              <a:rPr lang="zh-CN" altLang="en-US" sz="2400" dirty="0"/>
              <a:t>（</a:t>
            </a:r>
            <a:r>
              <a:rPr lang="en-US" altLang="zh-CN" sz="2400" dirty="0"/>
              <a:t>1822-1911</a:t>
            </a:r>
            <a:r>
              <a:rPr lang="zh-CN" altLang="en-US" sz="2400" dirty="0"/>
              <a:t>）</a:t>
            </a:r>
            <a:endParaRPr lang="en-US" altLang="zh-CN" sz="2400" dirty="0"/>
          </a:p>
          <a:p>
            <a:pPr algn="ctr"/>
            <a:r>
              <a:rPr lang="zh-CN" altLang="en-US" sz="2400" dirty="0"/>
              <a:t>英国科学家、探险家</a:t>
            </a:r>
          </a:p>
        </p:txBody>
      </p:sp>
      <p:pic>
        <p:nvPicPr>
          <p:cNvPr id="1028" name="Picture 4">
            <a:extLst>
              <a:ext uri="{FF2B5EF4-FFF2-40B4-BE49-F238E27FC236}">
                <a16:creationId xmlns:a16="http://schemas.microsoft.com/office/drawing/2014/main" id="{C833CBEF-5481-40F0-8E7B-11CAD09472F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52280" y="1650504"/>
            <a:ext cx="4029320" cy="228865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A983CF7-94D5-462F-8F63-85482FDFA9BB}"/>
              </a:ext>
            </a:extLst>
          </p:cNvPr>
          <p:cNvSpPr txBox="1"/>
          <p:nvPr/>
        </p:nvSpPr>
        <p:spPr>
          <a:xfrm>
            <a:off x="4355976" y="5024863"/>
            <a:ext cx="4595914" cy="1137106"/>
          </a:xfrm>
          <a:prstGeom prst="rect">
            <a:avLst/>
          </a:prstGeom>
          <a:noFill/>
        </p:spPr>
        <p:txBody>
          <a:bodyPr wrap="square" rtlCol="0">
            <a:spAutoFit/>
          </a:bodyPr>
          <a:lstStyle/>
          <a:p>
            <a:pPr marL="342900" indent="-342900">
              <a:lnSpc>
                <a:spcPct val="150000"/>
              </a:lnSpc>
              <a:buAutoNum type="arabicPeriod"/>
            </a:pPr>
            <a:r>
              <a:rPr lang="zh-CN" altLang="en-US" sz="2400" dirty="0"/>
              <a:t>问题简单，且有唯一正确答案；</a:t>
            </a:r>
            <a:endParaRPr lang="en-US" altLang="zh-CN" sz="2400" dirty="0"/>
          </a:p>
          <a:p>
            <a:pPr marL="342900" indent="-342900">
              <a:lnSpc>
                <a:spcPct val="150000"/>
              </a:lnSpc>
              <a:buAutoNum type="arabicPeriod"/>
            </a:pPr>
            <a:r>
              <a:rPr lang="zh-CN" altLang="en-US" sz="2400" dirty="0"/>
              <a:t>独立、有差异的个体</a:t>
            </a:r>
          </a:p>
        </p:txBody>
      </p:sp>
      <p:sp>
        <p:nvSpPr>
          <p:cNvPr id="3" name="文本框 2">
            <a:extLst>
              <a:ext uri="{FF2B5EF4-FFF2-40B4-BE49-F238E27FC236}">
                <a16:creationId xmlns:a16="http://schemas.microsoft.com/office/drawing/2014/main" id="{DA831AE2-AFC9-4AA7-B0A1-765B07CB3871}"/>
              </a:ext>
            </a:extLst>
          </p:cNvPr>
          <p:cNvSpPr txBox="1"/>
          <p:nvPr/>
        </p:nvSpPr>
        <p:spPr>
          <a:xfrm>
            <a:off x="4552280" y="4145750"/>
            <a:ext cx="3068469" cy="584775"/>
          </a:xfrm>
          <a:prstGeom prst="rect">
            <a:avLst/>
          </a:prstGeom>
          <a:noFill/>
        </p:spPr>
        <p:txBody>
          <a:bodyPr wrap="none" rtlCol="0">
            <a:spAutoFit/>
          </a:bodyPr>
          <a:lstStyle/>
          <a:p>
            <a:r>
              <a:rPr lang="zh-CN" altLang="en-US" sz="3200" b="1" dirty="0">
                <a:solidFill>
                  <a:srgbClr val="FF0000"/>
                </a:solidFill>
                <a:latin typeface="方正舒体" panose="02010601030101010101" pitchFamily="2" charset="-122"/>
                <a:ea typeface="方正舒体" panose="02010601030101010101" pitchFamily="2" charset="-122"/>
              </a:rPr>
              <a:t>群智的适用性：</a:t>
            </a:r>
          </a:p>
        </p:txBody>
      </p:sp>
    </p:spTree>
    <p:extLst>
      <p:ext uri="{BB962C8B-B14F-4D97-AF65-F5344CB8AC3E}">
        <p14:creationId xmlns:p14="http://schemas.microsoft.com/office/powerpoint/2010/main" val="4002001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B0A2B-412C-4413-B5C4-3205FA3E7765}"/>
              </a:ext>
            </a:extLst>
          </p:cNvPr>
          <p:cNvSpPr>
            <a:spLocks noGrp="1"/>
          </p:cNvSpPr>
          <p:nvPr>
            <p:ph type="title"/>
          </p:nvPr>
        </p:nvSpPr>
        <p:spPr>
          <a:xfrm>
            <a:off x="457200" y="0"/>
            <a:ext cx="8229600" cy="692696"/>
          </a:xfrm>
        </p:spPr>
        <p:txBody>
          <a:bodyPr>
            <a:normAutofit fontScale="90000"/>
          </a:bodyPr>
          <a:lstStyle/>
          <a:p>
            <a:r>
              <a:rPr lang="en-US" altLang="zh-CN" dirty="0"/>
              <a:t>AdaBoost</a:t>
            </a:r>
            <a:r>
              <a:rPr lang="zh-CN" altLang="en-US" dirty="0"/>
              <a:t>参数设置</a:t>
            </a:r>
          </a:p>
        </p:txBody>
      </p:sp>
      <p:graphicFrame>
        <p:nvGraphicFramePr>
          <p:cNvPr id="3" name="表格 2">
            <a:extLst>
              <a:ext uri="{FF2B5EF4-FFF2-40B4-BE49-F238E27FC236}">
                <a16:creationId xmlns:a16="http://schemas.microsoft.com/office/drawing/2014/main" id="{6FC6BD5F-A167-4F2C-936F-E238F6A5E053}"/>
              </a:ext>
            </a:extLst>
          </p:cNvPr>
          <p:cNvGraphicFramePr>
            <a:graphicFrameLocks noGrp="1"/>
          </p:cNvGraphicFramePr>
          <p:nvPr>
            <p:extLst>
              <p:ext uri="{D42A27DB-BD31-4B8C-83A1-F6EECF244321}">
                <p14:modId xmlns:p14="http://schemas.microsoft.com/office/powerpoint/2010/main" val="3048439829"/>
              </p:ext>
            </p:extLst>
          </p:nvPr>
        </p:nvGraphicFramePr>
        <p:xfrm>
          <a:off x="107504" y="980728"/>
          <a:ext cx="8928992" cy="5632088"/>
        </p:xfrm>
        <a:graphic>
          <a:graphicData uri="http://schemas.openxmlformats.org/drawingml/2006/table">
            <a:tbl>
              <a:tblPr firstCol="1">
                <a:tableStyleId>{5C22544A-7EE6-4342-B048-85BDC9FD1C3A}</a:tableStyleId>
              </a:tblPr>
              <a:tblGrid>
                <a:gridCol w="1511272">
                  <a:extLst>
                    <a:ext uri="{9D8B030D-6E8A-4147-A177-3AD203B41FA5}">
                      <a16:colId xmlns:a16="http://schemas.microsoft.com/office/drawing/2014/main" val="2234064474"/>
                    </a:ext>
                  </a:extLst>
                </a:gridCol>
                <a:gridCol w="7417720">
                  <a:extLst>
                    <a:ext uri="{9D8B030D-6E8A-4147-A177-3AD203B41FA5}">
                      <a16:colId xmlns:a16="http://schemas.microsoft.com/office/drawing/2014/main" val="708589670"/>
                    </a:ext>
                  </a:extLst>
                </a:gridCol>
              </a:tblGrid>
              <a:tr h="489773">
                <a:tc>
                  <a:txBody>
                    <a:bodyPr/>
                    <a:lstStyle/>
                    <a:p>
                      <a:pPr algn="just">
                        <a:spcAft>
                          <a:spcPts val="0"/>
                        </a:spcAft>
                      </a:pPr>
                      <a:r>
                        <a:rPr lang="en-US" sz="1600" kern="100" dirty="0">
                          <a:effectLst/>
                        </a:rPr>
                        <a:t>estimator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基学习器</a:t>
                      </a:r>
                    </a:p>
                    <a:p>
                      <a:pPr algn="just">
                        <a:spcAft>
                          <a:spcPts val="0"/>
                        </a:spcAft>
                      </a:pPr>
                      <a:r>
                        <a:rPr lang="zh-CN" sz="1600" kern="100" dirty="0">
                          <a:effectLst/>
                        </a:rPr>
                        <a:t>缺省是使用决策树做基学习器。要求基学习器支持样本加权。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7939328"/>
                  </a:ext>
                </a:extLst>
              </a:tr>
              <a:tr h="734363">
                <a:tc>
                  <a:txBody>
                    <a:bodyPr/>
                    <a:lstStyle/>
                    <a:p>
                      <a:pPr algn="just">
                        <a:spcAft>
                          <a:spcPts val="0"/>
                        </a:spcAft>
                      </a:pPr>
                      <a:r>
                        <a:rPr lang="en-US" sz="1600" kern="100">
                          <a:effectLst/>
                        </a:rPr>
                        <a:t>n_estimators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基学习器个数</a:t>
                      </a: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600" kern="100" dirty="0">
                          <a:effectLst/>
                        </a:rPr>
                        <a:t>缺省值是</a:t>
                      </a:r>
                      <a:r>
                        <a:rPr lang="en-US" altLang="zh-CN" sz="1600" kern="100" dirty="0">
                          <a:effectLst/>
                        </a:rPr>
                        <a:t>50</a:t>
                      </a:r>
                      <a:r>
                        <a:rPr lang="zh-CN" altLang="zh-CN" sz="1600" kern="100" dirty="0">
                          <a:effectLst/>
                        </a:rPr>
                        <a:t>。</a:t>
                      </a:r>
                      <a:r>
                        <a:rPr lang="zh-CN" sz="1600" kern="100" dirty="0">
                          <a:effectLst/>
                        </a:rPr>
                        <a:t>集成的基学习器的最大个数。或者说算法的最大迭代次数，如果已经完美拟合数据了，则会提前停止。</a:t>
                      </a:r>
                    </a:p>
                  </a:txBody>
                  <a:tcPr marL="68580" marR="68580" marT="0" marB="0"/>
                </a:tc>
                <a:extLst>
                  <a:ext uri="{0D108BD9-81ED-4DB2-BD59-A6C34878D82A}">
                    <a16:rowId xmlns:a16="http://schemas.microsoft.com/office/drawing/2014/main" val="3751021472"/>
                  </a:ext>
                </a:extLst>
              </a:tr>
              <a:tr h="1224431">
                <a:tc>
                  <a:txBody>
                    <a:bodyPr/>
                    <a:lstStyle/>
                    <a:p>
                      <a:pPr algn="just">
                        <a:spcAft>
                          <a:spcPts val="0"/>
                        </a:spcAft>
                      </a:pPr>
                      <a:r>
                        <a:rPr lang="en-US" sz="1600" kern="100">
                          <a:effectLst/>
                        </a:rPr>
                        <a:t>learning_rate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学习率</a:t>
                      </a:r>
                    </a:p>
                    <a:p>
                      <a:pPr algn="just">
                        <a:spcAft>
                          <a:spcPts val="0"/>
                        </a:spcAft>
                      </a:pPr>
                      <a:r>
                        <a:rPr lang="zh-CN" sz="1600" kern="100" dirty="0">
                          <a:effectLst/>
                        </a:rPr>
                        <a:t>缺省值是</a:t>
                      </a:r>
                      <a:r>
                        <a:rPr lang="en-US" sz="1600" kern="100" dirty="0">
                          <a:effectLst/>
                        </a:rPr>
                        <a:t>1.0</a:t>
                      </a:r>
                      <a:r>
                        <a:rPr lang="zh-CN" sz="1600" kern="100" dirty="0">
                          <a:effectLst/>
                        </a:rPr>
                        <a:t>。一般设为</a:t>
                      </a:r>
                      <a:r>
                        <a:rPr lang="en-US" sz="1600" kern="100" dirty="0">
                          <a:effectLst/>
                        </a:rPr>
                        <a:t>0</a:t>
                      </a:r>
                      <a:r>
                        <a:rPr lang="zh-CN" sz="1600" kern="100" dirty="0">
                          <a:effectLst/>
                        </a:rPr>
                        <a:t>到</a:t>
                      </a:r>
                      <a:r>
                        <a:rPr lang="en-US" sz="1600" kern="100" dirty="0">
                          <a:effectLst/>
                        </a:rPr>
                        <a:t>1</a:t>
                      </a:r>
                      <a:r>
                        <a:rPr lang="zh-CN" sz="1600" kern="100" dirty="0">
                          <a:effectLst/>
                        </a:rPr>
                        <a:t>之间的值，收缩每个基学习器对最终结果的贡献量，也即每个基学习器的权重缩减系数。它和</a:t>
                      </a:r>
                      <a:r>
                        <a:rPr lang="en-US" sz="1600" kern="100" dirty="0" err="1">
                          <a:effectLst/>
                        </a:rPr>
                        <a:t>n_estimators</a:t>
                      </a:r>
                      <a:r>
                        <a:rPr lang="zh-CN" sz="1600" kern="100" dirty="0">
                          <a:effectLst/>
                        </a:rPr>
                        <a:t>之间存在一个折衷，一起来决定算法的拟合效果。如果要达到一定的拟合效果，</a:t>
                      </a:r>
                      <a:r>
                        <a:rPr lang="zh-CN" sz="1600" b="1" kern="100" dirty="0">
                          <a:solidFill>
                            <a:srgbClr val="FF0000"/>
                          </a:solidFill>
                          <a:effectLst/>
                        </a:rPr>
                        <a:t>更小的学习率意味着要训练更多的弱学习器</a:t>
                      </a:r>
                      <a:r>
                        <a:rPr lang="zh-CN" sz="1600" kern="100" dirty="0">
                          <a:solidFill>
                            <a:srgbClr val="FF0000"/>
                          </a:solidFill>
                          <a:effectLst/>
                        </a:rPr>
                        <a:t>。</a:t>
                      </a:r>
                      <a:endParaRPr lang="zh-CN"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365974"/>
                  </a:ext>
                </a:extLst>
              </a:tr>
              <a:tr h="1959090">
                <a:tc>
                  <a:txBody>
                    <a:bodyPr/>
                    <a:lstStyle/>
                    <a:p>
                      <a:pPr algn="just">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algorithm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b="0" kern="100" dirty="0">
                          <a:effectLst/>
                          <a:latin typeface="Calibri" panose="020F0502020204030204" pitchFamily="34" charset="0"/>
                          <a:ea typeface="宋体" panose="02010600030101010101" pitchFamily="2" charset="-122"/>
                          <a:cs typeface="Times New Roman" panose="02020603050405020304" pitchFamily="18" charset="0"/>
                        </a:rPr>
                        <a:t>AdaBoost</a:t>
                      </a:r>
                      <a:r>
                        <a:rPr lang="zh-CN" sz="1600" b="0" kern="100" dirty="0">
                          <a:effectLst/>
                          <a:latin typeface="Calibri" panose="020F0502020204030204" pitchFamily="34" charset="0"/>
                          <a:ea typeface="宋体" panose="02010600030101010101" pitchFamily="2" charset="-122"/>
                          <a:cs typeface="Times New Roman" panose="02020603050405020304" pitchFamily="18" charset="0"/>
                        </a:rPr>
                        <a:t>分类算法（</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仅用于</a:t>
                      </a: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AdaBoostClassifier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可能取值：“</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”或“</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”，缺省值是“</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Scikit</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-Learn</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中实现的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AdaBoost</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分类算法实际是一个被称作</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的多分类算法版本，当只有两个类别时，</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就等同于</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AdaBoost</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。如果基学习器可以估算类别概率值（即它们有一个</a:t>
                      </a: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predict_prob</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方法），则可以使用</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的一个变体</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表示“</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real</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”，即实数），它基于类别概率值而不是类别标签来计算弱学习器的权重。通常它比</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SAMME</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算法收敛更快，且测试错误率更低，但要求基学习器必须支持类别概率值的计算。</a:t>
                      </a:r>
                    </a:p>
                  </a:txBody>
                  <a:tcPr marL="68580" marR="68580" marT="0" marB="0"/>
                </a:tc>
                <a:extLst>
                  <a:ext uri="{0D108BD9-81ED-4DB2-BD59-A6C34878D82A}">
                    <a16:rowId xmlns:a16="http://schemas.microsoft.com/office/drawing/2014/main" val="2919948095"/>
                  </a:ext>
                </a:extLst>
              </a:tr>
              <a:tr h="1224431">
                <a:tc>
                  <a:txBody>
                    <a:bodyPr/>
                    <a:lstStyle/>
                    <a:p>
                      <a:pPr marL="0" algn="just" defTabSz="914400" rtl="0" eaLnBrk="1" latinLnBrk="0" hangingPunct="1">
                        <a:spcAft>
                          <a:spcPts val="0"/>
                        </a:spcAft>
                      </a:pPr>
                      <a:r>
                        <a:rPr lang="en-US" sz="1600" b="1" kern="100" dirty="0">
                          <a:solidFill>
                            <a:schemeClr val="lt1"/>
                          </a:solidFill>
                          <a:effectLst/>
                          <a:latin typeface="Calibri" panose="020F0502020204030204" pitchFamily="34" charset="0"/>
                          <a:ea typeface="宋体" panose="02010600030101010101" pitchFamily="2" charset="-122"/>
                          <a:cs typeface="Times New Roman" panose="02020603050405020304" pitchFamily="18" charset="0"/>
                        </a:rPr>
                        <a:t>loss</a:t>
                      </a:r>
                      <a:endParaRPr lang="zh-CN" altLang="en-US" sz="1600" b="1" kern="100" dirty="0">
                        <a:solidFill>
                          <a:schemeClr val="lt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b="0" kern="100" dirty="0">
                          <a:effectLst/>
                          <a:latin typeface="Calibri" panose="020F0502020204030204" pitchFamily="34" charset="0"/>
                          <a:ea typeface="宋体" panose="02010600030101010101" pitchFamily="2" charset="-122"/>
                          <a:cs typeface="Times New Roman" panose="02020603050405020304" pitchFamily="18" charset="0"/>
                        </a:rPr>
                        <a:t>损失函数（</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仅用于</a:t>
                      </a:r>
                      <a:r>
                        <a:rPr lang="en-US" sz="1600" kern="100" dirty="0" err="1">
                          <a:effectLst/>
                          <a:latin typeface="Calibri" panose="020F0502020204030204" pitchFamily="34" charset="0"/>
                          <a:ea typeface="宋体" panose="02010600030101010101" pitchFamily="2" charset="-122"/>
                          <a:cs typeface="Times New Roman" panose="02020603050405020304" pitchFamily="18" charset="0"/>
                        </a:rPr>
                        <a:t>AdaBoostRegressor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可能取值：“</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linear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square</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”或“</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exponential</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”，缺省值是“</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linear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每一轮调整样本权重时需要用到的损失函数，用于计算每一轮训练出的弱学习器在训练集中每个样本上的预测值与真实值之间的误差，可以是线性误差，平方误差或指数误差。</a:t>
                      </a:r>
                    </a:p>
                  </a:txBody>
                  <a:tcPr marL="68580" marR="68580" marT="0" marB="0"/>
                </a:tc>
                <a:extLst>
                  <a:ext uri="{0D108BD9-81ED-4DB2-BD59-A6C34878D82A}">
                    <a16:rowId xmlns:a16="http://schemas.microsoft.com/office/drawing/2014/main" val="3244131350"/>
                  </a:ext>
                </a:extLst>
              </a:tr>
            </a:tbl>
          </a:graphicData>
        </a:graphic>
      </p:graphicFrame>
    </p:spTree>
    <p:extLst>
      <p:ext uri="{BB962C8B-B14F-4D97-AF65-F5344CB8AC3E}">
        <p14:creationId xmlns:p14="http://schemas.microsoft.com/office/powerpoint/2010/main" val="863650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9C71B-1FAB-46C4-A298-9AFCE9A7339F}"/>
              </a:ext>
            </a:extLst>
          </p:cNvPr>
          <p:cNvSpPr>
            <a:spLocks noGrp="1"/>
          </p:cNvSpPr>
          <p:nvPr>
            <p:ph type="title"/>
          </p:nvPr>
        </p:nvSpPr>
        <p:spPr>
          <a:xfrm>
            <a:off x="457200" y="53752"/>
            <a:ext cx="8229600" cy="710952"/>
          </a:xfrm>
        </p:spPr>
        <p:txBody>
          <a:bodyPr>
            <a:normAutofit fontScale="90000"/>
          </a:bodyPr>
          <a:lstStyle/>
          <a:p>
            <a:r>
              <a:rPr lang="en-US" altLang="zh-CN" dirty="0"/>
              <a:t>Gradient Boosting</a:t>
            </a:r>
            <a:endParaRPr lang="zh-CN" altLang="en-US" dirty="0"/>
          </a:p>
        </p:txBody>
      </p:sp>
      <p:pic>
        <p:nvPicPr>
          <p:cNvPr id="1026" name="Picture 2">
            <a:extLst>
              <a:ext uri="{FF2B5EF4-FFF2-40B4-BE49-F238E27FC236}">
                <a16:creationId xmlns:a16="http://schemas.microsoft.com/office/drawing/2014/main" id="{1B3941A0-AFDA-4934-AC8D-89DD1387A99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50277" y="3429000"/>
            <a:ext cx="7043446" cy="33851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F1F41B5-246C-4165-9436-4A487A419832}"/>
                  </a:ext>
                </a:extLst>
              </p:cNvPr>
              <p:cNvSpPr txBox="1"/>
              <p:nvPr/>
            </p:nvSpPr>
            <p:spPr>
              <a:xfrm>
                <a:off x="457200" y="888814"/>
                <a:ext cx="8229600" cy="262824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加性模型（</a:t>
                </a:r>
                <a:r>
                  <a:rPr lang="en-US" altLang="zh-CN" sz="2400" dirty="0"/>
                  <a:t>additive model</a:t>
                </a:r>
                <a:r>
                  <a:rPr lang="zh-CN" altLang="en-US" sz="2400" dirty="0"/>
                  <a:t>）：</a:t>
                </a:r>
                <a:endParaRPr lang="en-US" altLang="zh-CN" sz="2400" dirty="0"/>
              </a:p>
              <a:p>
                <a:pPr algn="ctr">
                  <a:spcAft>
                    <a:spcPts val="0"/>
                  </a:spcAft>
                </a:pPr>
                <a14:m>
                  <m:oMathPara xmlns:m="http://schemas.openxmlformats.org/officeDocument/2006/math">
                    <m:oMathParaPr>
                      <m:jc m:val="centerGroup"/>
                    </m:oMathParaPr>
                    <m:oMath xmlns:m="http://schemas.openxmlformats.org/officeDocument/2006/math">
                      <m:r>
                        <m:rPr>
                          <m:sty m:val="p"/>
                        </m:rPr>
                        <a:rPr lang="en-US" altLang="zh-CN" sz="2400" kern="100">
                          <a:latin typeface="Cambria Math" panose="02040503050406030204" pitchFamily="18" charset="0"/>
                          <a:cs typeface="Times New Roman" panose="02020603050405020304" pitchFamily="18" charset="0"/>
                        </a:rPr>
                        <m:t>F</m:t>
                      </m:r>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kern="100">
                              <a:latin typeface="Cambria Math" panose="02040503050406030204" pitchFamily="18" charset="0"/>
                              <a:cs typeface="Times New Roman" panose="02020603050405020304" pitchFamily="18" charset="0"/>
                            </a:rPr>
                            <m:t>x</m:t>
                          </m:r>
                        </m:e>
                      </m:d>
                      <m:r>
                        <a:rPr lang="en-US" altLang="zh-CN" sz="2400" kern="100">
                          <a:latin typeface="Cambria Math" panose="02040503050406030204" pitchFamily="18" charset="0"/>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kern="100">
                              <a:latin typeface="Cambria Math" panose="02040503050406030204" pitchFamily="18" charset="0"/>
                              <a:cs typeface="Times New Roman" panose="02020603050405020304" pitchFamily="18" charset="0"/>
                            </a:rPr>
                            <m:t>F</m:t>
                          </m:r>
                        </m:e>
                        <m:sub>
                          <m:r>
                            <a:rPr lang="en-US" altLang="zh-CN" sz="2400" b="0" i="1" kern="100" smtClean="0">
                              <a:latin typeface="Cambria Math" panose="02040503050406030204" pitchFamily="18" charset="0"/>
                              <a:cs typeface="Times New Roman" panose="02020603050405020304" pitchFamily="18" charset="0"/>
                            </a:rPr>
                            <m:t>0</m:t>
                          </m:r>
                        </m:sub>
                      </m:sSub>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kern="100">
                              <a:latin typeface="Cambria Math" panose="02040503050406030204" pitchFamily="18" charset="0"/>
                              <a:cs typeface="Times New Roman" panose="02020603050405020304" pitchFamily="18" charset="0"/>
                            </a:rPr>
                            <m:t>x</m:t>
                          </m:r>
                        </m:e>
                      </m:d>
                      <m:r>
                        <a:rPr lang="en-US" altLang="zh-CN" sz="2400" b="0" i="1" kern="100" smtClean="0">
                          <a:latin typeface="Cambria Math" panose="02040503050406030204" pitchFamily="18" charset="0"/>
                          <a:cs typeface="Times New Roman" panose="02020603050405020304" pitchFamily="18" charset="0"/>
                        </a:rPr>
                        <m:t>+</m:t>
                      </m:r>
                      <m:nary>
                        <m:naryPr>
                          <m:chr m:val="∑"/>
                          <m:limLoc m:val="undOv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latin typeface="Cambria Math" panose="02040503050406030204" pitchFamily="18" charset="0"/>
                              <a:cs typeface="Times New Roman" panose="02020603050405020304" pitchFamily="18" charset="0"/>
                            </a:rPr>
                            <m:t>𝑚</m:t>
                          </m:r>
                          <m:r>
                            <a:rPr lang="en-US" altLang="zh-CN" sz="2400" i="1" kern="100">
                              <a:latin typeface="Cambria Math" panose="02040503050406030204" pitchFamily="18" charset="0"/>
                              <a:cs typeface="Times New Roman" panose="02020603050405020304" pitchFamily="18" charset="0"/>
                            </a:rPr>
                            <m:t>=1</m:t>
                          </m:r>
                        </m:sub>
                        <m:sup>
                          <m:r>
                            <a:rPr lang="en-US" altLang="zh-CN" sz="2400" i="1" kern="100">
                              <a:latin typeface="Cambria Math" panose="02040503050406030204" pitchFamily="18" charset="0"/>
                              <a:cs typeface="Times New Roman" panose="02020603050405020304" pitchFamily="18" charset="0"/>
                            </a:rPr>
                            <m:t>𝑀</m:t>
                          </m:r>
                        </m:sup>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𝛾</m:t>
                              </m:r>
                            </m:e>
                            <m:sub>
                              <m:r>
                                <a:rPr lang="en-US" altLang="zh-CN" sz="2400" i="1" kern="100">
                                  <a:latin typeface="Cambria Math" panose="02040503050406030204" pitchFamily="18" charset="0"/>
                                  <a:cs typeface="Times New Roman" panose="02020603050405020304" pitchFamily="18" charset="0"/>
                                </a:rPr>
                                <m:t>𝑚</m:t>
                              </m:r>
                            </m:sub>
                          </m:sSub>
                        </m:e>
                      </m:nary>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h</m:t>
                          </m:r>
                        </m:e>
                        <m:sub>
                          <m:r>
                            <a:rPr lang="en-US" altLang="zh-CN" sz="2400" i="1" kern="100">
                              <a:latin typeface="Cambria Math" panose="02040503050406030204" pitchFamily="18" charset="0"/>
                              <a:cs typeface="Times New Roman" panose="02020603050405020304" pitchFamily="18" charset="0"/>
                            </a:rPr>
                            <m:t>𝑚</m:t>
                          </m:r>
                        </m:sub>
                      </m:sSub>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𝑥</m:t>
                      </m:r>
                      <m:r>
                        <a:rPr lang="en-US" altLang="zh-CN" sz="2400" i="1" kern="100">
                          <a:latin typeface="Cambria Math" panose="02040503050406030204" pitchFamily="18" charset="0"/>
                          <a:cs typeface="Times New Roman" panose="02020603050405020304" pitchFamily="18" charset="0"/>
                        </a:rPr>
                        <m:t>)</m:t>
                      </m:r>
                    </m:oMath>
                  </m:oMathPara>
                </a14:m>
                <a:endParaRPr lang="zh-CN" altLang="zh-CN" sz="2400" kern="100" dirty="0">
                  <a:latin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400" dirty="0"/>
                  <a:t>前向分步式构建加性模型：</a:t>
                </a:r>
                <a:endParaRPr lang="en-US" altLang="zh-CN" sz="2400" dirty="0"/>
              </a:p>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kern="100">
                              <a:latin typeface="Cambria Math" panose="02040503050406030204" pitchFamily="18" charset="0"/>
                              <a:cs typeface="Times New Roman" panose="02020603050405020304" pitchFamily="18" charset="0"/>
                            </a:rPr>
                            <m:t>F</m:t>
                          </m:r>
                        </m:e>
                        <m:sub>
                          <m:r>
                            <a:rPr lang="en-US" altLang="zh-CN" sz="2400" i="1" kern="100">
                              <a:latin typeface="Cambria Math" panose="02040503050406030204" pitchFamily="18" charset="0"/>
                              <a:cs typeface="Times New Roman" panose="02020603050405020304" pitchFamily="18" charset="0"/>
                            </a:rPr>
                            <m:t>𝑚</m:t>
                          </m:r>
                        </m:sub>
                      </m:sSub>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kern="100">
                              <a:latin typeface="Cambria Math" panose="02040503050406030204" pitchFamily="18" charset="0"/>
                              <a:cs typeface="Times New Roman" panose="02020603050405020304" pitchFamily="18" charset="0"/>
                            </a:rPr>
                            <m:t>x</m:t>
                          </m:r>
                        </m:e>
                      </m:d>
                      <m:r>
                        <a:rPr lang="en-US" altLang="zh-CN" sz="2400" kern="100">
                          <a:latin typeface="Cambria Math" panose="02040503050406030204" pitchFamily="18" charset="0"/>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kern="100">
                              <a:latin typeface="Cambria Math" panose="02040503050406030204" pitchFamily="18" charset="0"/>
                              <a:cs typeface="Times New Roman" panose="02020603050405020304" pitchFamily="18" charset="0"/>
                            </a:rPr>
                            <m:t>F</m:t>
                          </m:r>
                        </m:e>
                        <m:sub>
                          <m:r>
                            <a:rPr lang="en-US" altLang="zh-CN" sz="2400" i="1" kern="100">
                              <a:latin typeface="Cambria Math" panose="02040503050406030204" pitchFamily="18" charset="0"/>
                              <a:cs typeface="Times New Roman" panose="02020603050405020304" pitchFamily="18" charset="0"/>
                            </a:rPr>
                            <m:t>𝑚</m:t>
                          </m:r>
                          <m:r>
                            <a:rPr lang="en-US" altLang="zh-CN" sz="2400" i="1" kern="100">
                              <a:latin typeface="Cambria Math" panose="02040503050406030204" pitchFamily="18" charset="0"/>
                              <a:cs typeface="Times New Roman" panose="02020603050405020304" pitchFamily="18" charset="0"/>
                            </a:rPr>
                            <m:t>−1</m:t>
                          </m:r>
                        </m:sub>
                      </m:sSub>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kern="100">
                              <a:latin typeface="Cambria Math" panose="02040503050406030204" pitchFamily="18" charset="0"/>
                              <a:cs typeface="Times New Roman" panose="02020603050405020304" pitchFamily="18" charset="0"/>
                            </a:rPr>
                            <m:t>x</m:t>
                          </m:r>
                        </m:e>
                      </m:d>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𝛾</m:t>
                          </m:r>
                        </m:e>
                        <m:sub>
                          <m:r>
                            <a:rPr lang="en-US" altLang="zh-CN" sz="2400" i="1" kern="100">
                              <a:latin typeface="Cambria Math" panose="02040503050406030204" pitchFamily="18" charset="0"/>
                              <a:cs typeface="Times New Roman" panose="02020603050405020304" pitchFamily="18" charset="0"/>
                            </a:rPr>
                            <m:t>𝑚</m:t>
                          </m:r>
                        </m:sub>
                      </m:sSub>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h</m:t>
                          </m:r>
                        </m:e>
                        <m:sub>
                          <m:r>
                            <a:rPr lang="en-US" altLang="zh-CN" sz="2400" i="1" kern="100">
                              <a:latin typeface="Cambria Math" panose="02040503050406030204" pitchFamily="18" charset="0"/>
                              <a:cs typeface="Times New Roman" panose="02020603050405020304" pitchFamily="18" charset="0"/>
                            </a:rPr>
                            <m:t>𝑚</m:t>
                          </m:r>
                        </m:sub>
                      </m:sSub>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𝑥</m:t>
                      </m:r>
                      <m:r>
                        <a:rPr lang="en-US" altLang="zh-CN" sz="2400" i="1" kern="100">
                          <a:latin typeface="Cambria Math" panose="02040503050406030204" pitchFamily="18" charset="0"/>
                          <a:cs typeface="Times New Roman" panose="02020603050405020304" pitchFamily="18" charset="0"/>
                        </a:rPr>
                        <m:t>)</m:t>
                      </m:r>
                    </m:oMath>
                  </m:oMathPara>
                </a14:m>
                <a:endParaRPr lang="zh-CN" altLang="zh-CN" sz="2400" kern="100" dirty="0">
                  <a:latin typeface="Calibri" panose="020F0502020204030204" pitchFamily="34"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3F1F41B5-246C-4165-9436-4A487A419832}"/>
                  </a:ext>
                </a:extLst>
              </p:cNvPr>
              <p:cNvSpPr txBox="1">
                <a:spLocks noRot="1" noChangeAspect="1" noMove="1" noResize="1" noEditPoints="1" noAdjustHandles="1" noChangeArrowheads="1" noChangeShapeType="1" noTextEdit="1"/>
              </p:cNvSpPr>
              <p:nvPr/>
            </p:nvSpPr>
            <p:spPr>
              <a:xfrm>
                <a:off x="457200" y="888814"/>
                <a:ext cx="8229600" cy="2628248"/>
              </a:xfrm>
              <a:prstGeom prst="rect">
                <a:avLst/>
              </a:prstGeom>
              <a:blipFill>
                <a:blip r:embed="rId3"/>
                <a:stretch>
                  <a:fillRect l="-963" t="-2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4783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B7899-D753-44FE-B65E-2995E8D81102}"/>
              </a:ext>
            </a:extLst>
          </p:cNvPr>
          <p:cNvSpPr>
            <a:spLocks noGrp="1"/>
          </p:cNvSpPr>
          <p:nvPr>
            <p:ph type="title"/>
          </p:nvPr>
        </p:nvSpPr>
        <p:spPr>
          <a:xfrm>
            <a:off x="457200" y="44624"/>
            <a:ext cx="8229600" cy="648072"/>
          </a:xfrm>
        </p:spPr>
        <p:txBody>
          <a:bodyPr>
            <a:normAutofit fontScale="90000"/>
          </a:bodyPr>
          <a:lstStyle/>
          <a:p>
            <a:r>
              <a:rPr lang="en-US" altLang="zh-CN" dirty="0"/>
              <a:t>Gradient Boosting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F18B741-4486-4E61-9FCF-F2BE5E3C3F97}"/>
                  </a:ext>
                </a:extLst>
              </p:cNvPr>
              <p:cNvSpPr>
                <a:spLocks noGrp="1"/>
              </p:cNvSpPr>
              <p:nvPr>
                <p:ph idx="1"/>
              </p:nvPr>
            </p:nvSpPr>
            <p:spPr>
              <a:xfrm>
                <a:off x="457200" y="1124744"/>
                <a:ext cx="8291264" cy="5169466"/>
              </a:xfrm>
            </p:spPr>
            <p:txBody>
              <a:bodyPr>
                <a:noAutofit/>
              </a:bodyPr>
              <a:lstStyle/>
              <a:p>
                <a:pPr>
                  <a:lnSpc>
                    <a:spcPct val="150000"/>
                  </a:lnSpc>
                </a:pPr>
                <a:r>
                  <a:rPr lang="zh-CN" altLang="en-US" sz="2800" dirty="0">
                    <a:latin typeface="Times New Roman" panose="02020603050405020304" pitchFamily="18" charset="0"/>
                    <a:cs typeface="Times New Roman" panose="02020603050405020304" pitchFamily="18" charset="0"/>
                  </a:rPr>
                  <a:t>每一步</a:t>
                </a:r>
                <a:r>
                  <a:rPr lang="zh-CN" altLang="en-US" sz="2800" dirty="0">
                    <a:solidFill>
                      <a:srgbClr val="0000FF"/>
                    </a:solidFill>
                    <a:latin typeface="Times New Roman" panose="02020603050405020304" pitchFamily="18" charset="0"/>
                    <a:cs typeface="Times New Roman" panose="02020603050405020304" pitchFamily="18" charset="0"/>
                  </a:rPr>
                  <a:t>弱学习器 </a:t>
                </a:r>
                <a:r>
                  <a:rPr lang="en-US" altLang="zh-CN" sz="2800" dirty="0">
                    <a:solidFill>
                      <a:srgbClr val="0000FF"/>
                    </a:solidFill>
                    <a:latin typeface="Times New Roman" panose="02020603050405020304" pitchFamily="18" charset="0"/>
                    <a:cs typeface="Times New Roman" panose="02020603050405020304" pitchFamily="18" charset="0"/>
                  </a:rPr>
                  <a:t>h</a:t>
                </a:r>
                <a:r>
                  <a:rPr lang="en-US" altLang="zh-CN" sz="2800" baseline="-25000" dirty="0">
                    <a:solidFill>
                      <a:srgbClr val="0000FF"/>
                    </a:solidFill>
                    <a:latin typeface="Times New Roman" panose="02020603050405020304" pitchFamily="18" charset="0"/>
                    <a:cs typeface="Times New Roman" panose="02020603050405020304" pitchFamily="18" charset="0"/>
                  </a:rPr>
                  <a:t>m</a:t>
                </a:r>
                <a:r>
                  <a:rPr lang="en-US" altLang="zh-CN" sz="2800" dirty="0">
                    <a:solidFill>
                      <a:srgbClr val="0000FF"/>
                    </a:solidFill>
                    <a:latin typeface="Times New Roman" panose="02020603050405020304" pitchFamily="18" charset="0"/>
                    <a:cs typeface="Times New Roman" panose="02020603050405020304" pitchFamily="18" charset="0"/>
                  </a:rPr>
                  <a:t>(x) </a:t>
                </a:r>
                <a:r>
                  <a:rPr lang="zh-CN" altLang="en-US" sz="2800" dirty="0">
                    <a:latin typeface="Times New Roman" panose="02020603050405020304" pitchFamily="18" charset="0"/>
                    <a:cs typeface="Times New Roman" panose="02020603050405020304" pitchFamily="18" charset="0"/>
                  </a:rPr>
                  <a:t>的训练目标是</a:t>
                </a:r>
                <a:r>
                  <a:rPr lang="zh-CN" altLang="en-US" sz="2800" b="1" dirty="0">
                    <a:solidFill>
                      <a:srgbClr val="FF0000"/>
                    </a:solidFill>
                    <a:latin typeface="Times New Roman" panose="02020603050405020304" pitchFamily="18" charset="0"/>
                    <a:cs typeface="Times New Roman" panose="02020603050405020304" pitchFamily="18" charset="0"/>
                  </a:rPr>
                  <a:t>减少当前模型的预测值 </a:t>
                </a:r>
                <a:r>
                  <a:rPr lang="en-US" altLang="zh-CN" sz="2800" b="1" dirty="0">
                    <a:solidFill>
                      <a:srgbClr val="FF0000"/>
                    </a:solidFill>
                    <a:latin typeface="Times New Roman" panose="02020603050405020304" pitchFamily="18" charset="0"/>
                    <a:cs typeface="Times New Roman" panose="02020603050405020304" pitchFamily="18" charset="0"/>
                  </a:rPr>
                  <a:t>F</a:t>
                </a:r>
                <a:r>
                  <a:rPr lang="en-US" altLang="zh-CN" sz="2800" b="1" baseline="-25000" dirty="0">
                    <a:solidFill>
                      <a:srgbClr val="FF0000"/>
                    </a:solidFill>
                    <a:latin typeface="Times New Roman" panose="02020603050405020304" pitchFamily="18" charset="0"/>
                    <a:cs typeface="Times New Roman" panose="02020603050405020304" pitchFamily="18" charset="0"/>
                  </a:rPr>
                  <a:t>(m-1)</a:t>
                </a:r>
                <a:r>
                  <a:rPr lang="en-US" altLang="zh-CN" sz="2800" b="1" dirty="0">
                    <a:solidFill>
                      <a:srgbClr val="FF0000"/>
                    </a:solidFill>
                    <a:latin typeface="Times New Roman" panose="02020603050405020304" pitchFamily="18" charset="0"/>
                    <a:cs typeface="Times New Roman" panose="02020603050405020304" pitchFamily="18" charset="0"/>
                  </a:rPr>
                  <a:t>(x) </a:t>
                </a:r>
                <a:r>
                  <a:rPr lang="zh-CN" altLang="en-US" sz="2800" b="1" dirty="0">
                    <a:solidFill>
                      <a:srgbClr val="FF0000"/>
                    </a:solidFill>
                    <a:latin typeface="Times New Roman" panose="02020603050405020304" pitchFamily="18" charset="0"/>
                    <a:cs typeface="Times New Roman" panose="02020603050405020304" pitchFamily="18" charset="0"/>
                  </a:rPr>
                  <a:t>和目标值 </a:t>
                </a:r>
                <a:r>
                  <a:rPr lang="en-US" altLang="zh-CN" sz="2800" b="1" dirty="0">
                    <a:solidFill>
                      <a:srgbClr val="FF0000"/>
                    </a:solidFill>
                    <a:latin typeface="Times New Roman" panose="02020603050405020304" pitchFamily="18" charset="0"/>
                    <a:cs typeface="Times New Roman" panose="02020603050405020304" pitchFamily="18" charset="0"/>
                  </a:rPr>
                  <a:t>y </a:t>
                </a:r>
                <a:r>
                  <a:rPr lang="zh-CN" altLang="en-US" sz="2800" b="1" dirty="0">
                    <a:solidFill>
                      <a:srgbClr val="FF0000"/>
                    </a:solidFill>
                    <a:latin typeface="Times New Roman" panose="02020603050405020304" pitchFamily="18" charset="0"/>
                    <a:cs typeface="Times New Roman" panose="02020603050405020304" pitchFamily="18" charset="0"/>
                  </a:rPr>
                  <a:t>之间的差距</a:t>
                </a:r>
                <a:r>
                  <a:rPr lang="zh-CN" altLang="en-US" sz="2800" dirty="0">
                    <a:latin typeface="Times New Roman" panose="02020603050405020304" pitchFamily="18" charset="0"/>
                    <a:cs typeface="Times New Roman" panose="02020603050405020304" pitchFamily="18" charset="0"/>
                  </a:rPr>
                  <a:t>，更一般地，即</a:t>
                </a:r>
                <a:r>
                  <a:rPr lang="zh-CN" altLang="en-US" sz="2800" dirty="0">
                    <a:solidFill>
                      <a:srgbClr val="0000FF"/>
                    </a:solidFill>
                    <a:latin typeface="Times New Roman" panose="02020603050405020304" pitchFamily="18" charset="0"/>
                    <a:cs typeface="Times New Roman" panose="02020603050405020304" pitchFamily="18" charset="0"/>
                  </a:rPr>
                  <a:t>最小化损失函数 </a:t>
                </a:r>
                <a:r>
                  <a:rPr lang="en-US" altLang="zh-CN" sz="2800" dirty="0">
                    <a:solidFill>
                      <a:srgbClr val="0000FF"/>
                    </a:solidFill>
                    <a:latin typeface="Times New Roman" panose="02020603050405020304" pitchFamily="18" charset="0"/>
                    <a:cs typeface="Times New Roman" panose="02020603050405020304" pitchFamily="18" charset="0"/>
                  </a:rPr>
                  <a:t>L(y, F</a:t>
                </a:r>
                <a:r>
                  <a:rPr lang="en-US" altLang="zh-CN" sz="2800" baseline="-25000" dirty="0">
                    <a:solidFill>
                      <a:srgbClr val="0000FF"/>
                    </a:solidFill>
                    <a:latin typeface="Times New Roman" panose="02020603050405020304" pitchFamily="18" charset="0"/>
                    <a:cs typeface="Times New Roman" panose="02020603050405020304" pitchFamily="18" charset="0"/>
                  </a:rPr>
                  <a:t>(m-1)</a:t>
                </a:r>
                <a:r>
                  <a:rPr lang="en-US" altLang="zh-CN" sz="2800" dirty="0">
                    <a:solidFill>
                      <a:srgbClr val="0000FF"/>
                    </a:solidFill>
                    <a:latin typeface="Times New Roman" panose="02020603050405020304" pitchFamily="18" charset="0"/>
                    <a:cs typeface="Times New Roman" panose="02020603050405020304" pitchFamily="18" charset="0"/>
                  </a:rPr>
                  <a:t>(x)+h</a:t>
                </a:r>
                <a:r>
                  <a:rPr lang="en-US" altLang="zh-CN" sz="2800" baseline="-25000" dirty="0">
                    <a:solidFill>
                      <a:srgbClr val="0000FF"/>
                    </a:solidFill>
                    <a:latin typeface="Times New Roman" panose="02020603050405020304" pitchFamily="18" charset="0"/>
                    <a:cs typeface="Times New Roman" panose="02020603050405020304" pitchFamily="18" charset="0"/>
                  </a:rPr>
                  <a:t>m</a:t>
                </a:r>
                <a:r>
                  <a:rPr lang="en-US" altLang="zh-CN" sz="2800" dirty="0">
                    <a:solidFill>
                      <a:srgbClr val="0000FF"/>
                    </a:solidFill>
                    <a:latin typeface="Times New Roman" panose="02020603050405020304" pitchFamily="18" charset="0"/>
                    <a:cs typeface="Times New Roman" panose="02020603050405020304" pitchFamily="18" charset="0"/>
                  </a:rPr>
                  <a:t>(x))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b="0" i="0" kern="100" smtClean="0">
                              <a:latin typeface="Cambria Math" panose="02040503050406030204" pitchFamily="18" charset="0"/>
                              <a:ea typeface="Cambria Math" panose="02040503050406030204" pitchFamily="18" charset="0"/>
                              <a:cs typeface="Times New Roman" panose="02020603050405020304" pitchFamily="18" charset="0"/>
                            </a:rPr>
                            <m:t>h</m:t>
                          </m:r>
                        </m:e>
                        <m:sub>
                          <m:r>
                            <m:rPr>
                              <m:sty m:val="p"/>
                            </m:rPr>
                            <a:rPr lang="en-US" altLang="zh-CN" sz="2800" i="0" kern="100" smtClean="0">
                              <a:latin typeface="Cambria Math" panose="02040503050406030204" pitchFamily="18" charset="0"/>
                              <a:cs typeface="Times New Roman" panose="02020603050405020304" pitchFamily="18" charset="0"/>
                            </a:rPr>
                            <m:t>m</m:t>
                          </m:r>
                        </m:sub>
                      </m:sSub>
                      <m:d>
                        <m:d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800" i="0" kern="100" smtClean="0">
                              <a:latin typeface="Cambria Math" panose="02040503050406030204" pitchFamily="18" charset="0"/>
                              <a:cs typeface="Times New Roman" panose="02020603050405020304" pitchFamily="18" charset="0"/>
                            </a:rPr>
                            <m:t>x</m:t>
                          </m:r>
                        </m:e>
                      </m:d>
                      <m:r>
                        <a:rPr lang="en-US" altLang="zh-CN" sz="2800" i="0" kern="100" smtClean="0">
                          <a:latin typeface="Cambria Math" panose="02040503050406030204" pitchFamily="18" charset="0"/>
                          <a:cs typeface="Times New Roman" panose="02020603050405020304" pitchFamily="18" charset="0"/>
                        </a:rPr>
                        <m:t>=</m:t>
                      </m:r>
                      <m:func>
                        <m:func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800" i="0" kern="100" smtClean="0">
                                  <a:latin typeface="Cambria Math" panose="02040503050406030204" pitchFamily="18" charset="0"/>
                                  <a:cs typeface="Times New Roman" panose="02020603050405020304" pitchFamily="18" charset="0"/>
                                </a:rPr>
                                <m:t>argmin</m:t>
                              </m:r>
                            </m:e>
                            <m:lim>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i="0" kern="100" smtClean="0">
                                      <a:latin typeface="Cambria Math" panose="02040503050406030204" pitchFamily="18" charset="0"/>
                                      <a:cs typeface="Times New Roman" panose="02020603050405020304" pitchFamily="18" charset="0"/>
                                    </a:rPr>
                                    <m:t>h</m:t>
                                  </m:r>
                                </m:e>
                                <m:sub>
                                  <m:r>
                                    <m:rPr>
                                      <m:sty m:val="p"/>
                                    </m:rPr>
                                    <a:rPr lang="en-US" altLang="zh-CN" sz="2800" i="0" kern="100" smtClean="0">
                                      <a:latin typeface="Cambria Math" panose="02040503050406030204" pitchFamily="18" charset="0"/>
                                      <a:cs typeface="Times New Roman" panose="02020603050405020304" pitchFamily="18" charset="0"/>
                                    </a:rPr>
                                    <m:t>m</m:t>
                                  </m:r>
                                </m:sub>
                              </m:sSub>
                            </m:lim>
                          </m:limLow>
                        </m:fName>
                        <m:e>
                          <m:nary>
                            <m:naryPr>
                              <m:chr m:val="∑"/>
                              <m:limLoc m:val="subSup"/>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US" altLang="zh-CN" sz="2800" i="0" kern="100" smtClean="0">
                                  <a:latin typeface="Cambria Math" panose="02040503050406030204" pitchFamily="18" charset="0"/>
                                  <a:cs typeface="Times New Roman" panose="02020603050405020304" pitchFamily="18" charset="0"/>
                                </a:rPr>
                                <m:t>i</m:t>
                              </m:r>
                              <m:r>
                                <a:rPr lang="en-US" altLang="zh-CN" sz="2800" i="0" kern="100" smtClean="0">
                                  <a:latin typeface="Cambria Math" panose="02040503050406030204" pitchFamily="18" charset="0"/>
                                  <a:cs typeface="Times New Roman" panose="02020603050405020304" pitchFamily="18" charset="0"/>
                                </a:rPr>
                                <m:t>=1</m:t>
                              </m:r>
                            </m:sub>
                            <m:sup>
                              <m:r>
                                <m:rPr>
                                  <m:sty m:val="p"/>
                                </m:rPr>
                                <a:rPr lang="en-US" altLang="zh-CN" sz="2800" i="0" kern="100" smtClean="0">
                                  <a:latin typeface="Cambria Math" panose="02040503050406030204" pitchFamily="18" charset="0"/>
                                  <a:cs typeface="Times New Roman" panose="02020603050405020304" pitchFamily="18" charset="0"/>
                                </a:rPr>
                                <m:t>n</m:t>
                              </m:r>
                            </m:sup>
                            <m:e>
                              <m:r>
                                <m:rPr>
                                  <m:sty m:val="p"/>
                                </m:rPr>
                                <a:rPr lang="en-US" altLang="zh-CN" sz="2800" i="0" kern="100" smtClean="0">
                                  <a:latin typeface="Cambria Math" panose="02040503050406030204" pitchFamily="18" charset="0"/>
                                  <a:cs typeface="Times New Roman" panose="02020603050405020304" pitchFamily="18" charset="0"/>
                                </a:rPr>
                                <m:t>L</m:t>
                              </m:r>
                              <m:r>
                                <a:rPr lang="en-US" altLang="zh-CN" sz="2800" i="0" kern="100" smtClean="0">
                                  <a:latin typeface="Cambria Math" panose="02040503050406030204" pitchFamily="18" charset="0"/>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i="0" kern="100" smtClean="0">
                                      <a:latin typeface="Cambria Math" panose="02040503050406030204" pitchFamily="18" charset="0"/>
                                      <a:cs typeface="Times New Roman" panose="02020603050405020304" pitchFamily="18" charset="0"/>
                                    </a:rPr>
                                    <m:t>y</m:t>
                                  </m:r>
                                </m:e>
                                <m:sub>
                                  <m:r>
                                    <m:rPr>
                                      <m:sty m:val="p"/>
                                    </m:rPr>
                                    <a:rPr lang="en-US" altLang="zh-CN" sz="2800" i="0" kern="100" smtClean="0">
                                      <a:latin typeface="Cambria Math" panose="02040503050406030204" pitchFamily="18" charset="0"/>
                                      <a:cs typeface="Times New Roman" panose="02020603050405020304" pitchFamily="18" charset="0"/>
                                    </a:rPr>
                                    <m:t>i</m:t>
                                  </m:r>
                                </m:sub>
                              </m:sSub>
                              <m:r>
                                <a:rPr lang="en-US" altLang="zh-CN" sz="2800" i="0" kern="100" smtClean="0">
                                  <a:latin typeface="Cambria Math" panose="02040503050406030204" pitchFamily="18" charset="0"/>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i="0" kern="100" smtClean="0">
                                      <a:latin typeface="Cambria Math" panose="02040503050406030204" pitchFamily="18" charset="0"/>
                                      <a:cs typeface="Times New Roman" panose="02020603050405020304" pitchFamily="18" charset="0"/>
                                    </a:rPr>
                                    <m:t>F</m:t>
                                  </m:r>
                                </m:e>
                                <m:sub>
                                  <m:r>
                                    <m:rPr>
                                      <m:sty m:val="p"/>
                                    </m:rPr>
                                    <a:rPr lang="en-US" altLang="zh-CN" sz="2800" i="0" kern="100" smtClean="0">
                                      <a:latin typeface="Cambria Math" panose="02040503050406030204" pitchFamily="18" charset="0"/>
                                      <a:cs typeface="Times New Roman" panose="02020603050405020304" pitchFamily="18" charset="0"/>
                                    </a:rPr>
                                    <m:t>m</m:t>
                                  </m:r>
                                  <m:r>
                                    <a:rPr lang="en-US" altLang="zh-CN" sz="2800" i="0" kern="100" smtClean="0">
                                      <a:latin typeface="Cambria Math" panose="02040503050406030204" pitchFamily="18" charset="0"/>
                                      <a:cs typeface="Times New Roman" panose="02020603050405020304" pitchFamily="18" charset="0"/>
                                    </a:rPr>
                                    <m:t>−1</m:t>
                                  </m:r>
                                </m:sub>
                              </m:sSub>
                              <m:d>
                                <m:d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i="0" kern="100" smtClean="0">
                                          <a:latin typeface="Cambria Math" panose="02040503050406030204" pitchFamily="18" charset="0"/>
                                          <a:cs typeface="Times New Roman" panose="02020603050405020304" pitchFamily="18" charset="0"/>
                                        </a:rPr>
                                        <m:t>x</m:t>
                                      </m:r>
                                    </m:e>
                                    <m:sub>
                                      <m:r>
                                        <m:rPr>
                                          <m:sty m:val="p"/>
                                        </m:rPr>
                                        <a:rPr lang="en-US" altLang="zh-CN" sz="2800" i="0" kern="100" smtClean="0">
                                          <a:latin typeface="Cambria Math" panose="02040503050406030204" pitchFamily="18" charset="0"/>
                                          <a:cs typeface="Times New Roman" panose="02020603050405020304" pitchFamily="18" charset="0"/>
                                        </a:rPr>
                                        <m:t>i</m:t>
                                      </m:r>
                                    </m:sub>
                                  </m:sSub>
                                </m:e>
                              </m:d>
                              <m:r>
                                <a:rPr lang="en-US" altLang="zh-CN" sz="2800" i="0" kern="100" smtClean="0">
                                  <a:latin typeface="Cambria Math" panose="02040503050406030204" pitchFamily="18" charset="0"/>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i="0" kern="100" smtClean="0">
                                      <a:latin typeface="Cambria Math" panose="02040503050406030204" pitchFamily="18" charset="0"/>
                                      <a:cs typeface="Times New Roman" panose="02020603050405020304" pitchFamily="18" charset="0"/>
                                    </a:rPr>
                                    <m:t>h</m:t>
                                  </m:r>
                                </m:e>
                                <m:sub>
                                  <m:r>
                                    <m:rPr>
                                      <m:sty m:val="p"/>
                                    </m:rPr>
                                    <a:rPr lang="en-US" altLang="zh-CN" sz="2800" i="0" kern="100" smtClean="0">
                                      <a:latin typeface="Cambria Math" panose="02040503050406030204" pitchFamily="18" charset="0"/>
                                      <a:cs typeface="Times New Roman" panose="02020603050405020304" pitchFamily="18" charset="0"/>
                                    </a:rPr>
                                    <m:t>m</m:t>
                                  </m:r>
                                </m:sub>
                              </m:sSub>
                              <m:r>
                                <a:rPr lang="en-US" altLang="zh-CN" sz="2800" i="0" kern="100" smtClean="0">
                                  <a:latin typeface="Cambria Math" panose="02040503050406030204" pitchFamily="18" charset="0"/>
                                  <a:cs typeface="Times New Roman" panose="02020603050405020304" pitchFamily="18" charset="0"/>
                                </a:rPr>
                                <m:t>(</m:t>
                              </m:r>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800" i="0" kern="100" smtClean="0">
                                      <a:latin typeface="Cambria Math" panose="02040503050406030204" pitchFamily="18" charset="0"/>
                                      <a:cs typeface="Times New Roman" panose="02020603050405020304" pitchFamily="18" charset="0"/>
                                    </a:rPr>
                                    <m:t>x</m:t>
                                  </m:r>
                                </m:e>
                                <m:sub>
                                  <m:r>
                                    <m:rPr>
                                      <m:sty m:val="p"/>
                                    </m:rPr>
                                    <a:rPr lang="en-US" altLang="zh-CN" sz="2800" i="0" kern="100" smtClean="0">
                                      <a:latin typeface="Cambria Math" panose="02040503050406030204" pitchFamily="18" charset="0"/>
                                      <a:cs typeface="Times New Roman" panose="02020603050405020304" pitchFamily="18" charset="0"/>
                                    </a:rPr>
                                    <m:t>i</m:t>
                                  </m:r>
                                </m:sub>
                              </m:sSub>
                              <m:r>
                                <a:rPr lang="en-US" altLang="zh-CN" sz="2800" i="0" kern="100" smtClean="0">
                                  <a:latin typeface="Cambria Math" panose="02040503050406030204" pitchFamily="18" charset="0"/>
                                  <a:cs typeface="Times New Roman" panose="02020603050405020304" pitchFamily="18" charset="0"/>
                                </a:rPr>
                                <m:t>))</m:t>
                              </m:r>
                            </m:e>
                          </m:nary>
                        </m:e>
                      </m:func>
                    </m:oMath>
                  </m:oMathPara>
                </a14:m>
                <a:endParaRPr lang="zh-CN" altLang="zh-CN" sz="2800" kern="100"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0F18B741-4486-4E61-9FCF-F2BE5E3C3F97}"/>
                  </a:ext>
                </a:extLst>
              </p:cNvPr>
              <p:cNvSpPr>
                <a:spLocks noGrp="1" noRot="1" noChangeAspect="1" noMove="1" noResize="1" noEditPoints="1" noAdjustHandles="1" noChangeArrowheads="1" noChangeShapeType="1" noTextEdit="1"/>
              </p:cNvSpPr>
              <p:nvPr>
                <p:ph idx="1"/>
              </p:nvPr>
            </p:nvSpPr>
            <p:spPr>
              <a:xfrm>
                <a:off x="457200" y="1124744"/>
                <a:ext cx="8291264" cy="5169466"/>
              </a:xfrm>
              <a:blipFill>
                <a:blip r:embed="rId2"/>
                <a:stretch>
                  <a:fillRect l="-1324" r="-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5371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B7899-D753-44FE-B65E-2995E8D81102}"/>
              </a:ext>
            </a:extLst>
          </p:cNvPr>
          <p:cNvSpPr>
            <a:spLocks noGrp="1"/>
          </p:cNvSpPr>
          <p:nvPr>
            <p:ph type="title"/>
          </p:nvPr>
        </p:nvSpPr>
        <p:spPr>
          <a:xfrm>
            <a:off x="457200" y="44624"/>
            <a:ext cx="8229600" cy="648072"/>
          </a:xfrm>
        </p:spPr>
        <p:txBody>
          <a:bodyPr>
            <a:normAutofit fontScale="90000"/>
          </a:bodyPr>
          <a:lstStyle/>
          <a:p>
            <a:r>
              <a:rPr lang="en-US" altLang="zh-CN" dirty="0"/>
              <a:t>Gradient Boosting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18B741-4486-4E61-9FCF-F2BE5E3C3F97}"/>
                  </a:ext>
                </a:extLst>
              </p:cNvPr>
              <p:cNvSpPr>
                <a:spLocks noGrp="1"/>
              </p:cNvSpPr>
              <p:nvPr>
                <p:ph idx="1"/>
              </p:nvPr>
            </p:nvSpPr>
            <p:spPr>
              <a:xfrm>
                <a:off x="17140" y="1124744"/>
                <a:ext cx="9144000" cy="5169466"/>
              </a:xfrm>
            </p:spPr>
            <p:txBody>
              <a:bodyPr>
                <a:no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如果 </a:t>
                </a:r>
                <a:r>
                  <a:rPr lang="en-US" altLang="zh-CN" sz="2400" dirty="0">
                    <a:latin typeface="Times New Roman" panose="02020603050405020304" pitchFamily="18" charset="0"/>
                    <a:cs typeface="Times New Roman" panose="02020603050405020304" pitchFamily="18" charset="0"/>
                  </a:rPr>
                  <a:t>L </a:t>
                </a:r>
                <a:r>
                  <a:rPr lang="zh-CN" altLang="en-US" sz="2400" dirty="0">
                    <a:latin typeface="Times New Roman" panose="02020603050405020304" pitchFamily="18" charset="0"/>
                    <a:cs typeface="Times New Roman" panose="02020603050405020304" pitchFamily="18" charset="0"/>
                  </a:rPr>
                  <a:t>是平方误差，则</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h</m:t>
                        </m:r>
                      </m:e>
                      <m:sub>
                        <m:r>
                          <m:rPr>
                            <m:sty m:val="p"/>
                          </m:rPr>
                          <a:rPr lang="en-US" altLang="zh-CN" sz="2400" i="0" kern="100" smtClean="0">
                            <a:latin typeface="Cambria Math" panose="02040503050406030204" pitchFamily="18" charset="0"/>
                            <a:cs typeface="Times New Roman" panose="02020603050405020304" pitchFamily="18" charset="0"/>
                          </a:rPr>
                          <m:t>m</m:t>
                        </m:r>
                      </m:sub>
                    </m:sSub>
                    <m:d>
                      <m:dPr>
                        <m:ctrlPr>
                          <a:rPr lang="zh-CN" altLang="zh-CN" sz="2400" i="1">
                            <a:latin typeface="Cambria Math" panose="02040503050406030204" pitchFamily="18" charset="0"/>
                            <a:ea typeface="Cambria Math" panose="02040503050406030204" pitchFamily="18" charset="0"/>
                          </a:rPr>
                        </m:ctrlPr>
                      </m:dPr>
                      <m:e>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x</m:t>
                            </m:r>
                          </m:e>
                          <m:sub>
                            <m:r>
                              <m:rPr>
                                <m:sty m:val="p"/>
                              </m:rPr>
                              <a:rPr lang="en-US" altLang="zh-CN" sz="2400" i="0" kern="100" smtClean="0">
                                <a:latin typeface="Cambria Math" panose="02040503050406030204" pitchFamily="18" charset="0"/>
                                <a:cs typeface="Times New Roman" panose="02020603050405020304" pitchFamily="18" charset="0"/>
                              </a:rPr>
                              <m:t>i</m:t>
                            </m:r>
                          </m:sub>
                        </m:sSub>
                      </m:e>
                    </m:d>
                    <m:r>
                      <a:rPr lang="en-US" altLang="zh-CN" sz="2400" i="0" kern="10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y</m:t>
                        </m:r>
                      </m:e>
                      <m:sub>
                        <m:r>
                          <m:rPr>
                            <m:sty m:val="p"/>
                          </m:rPr>
                          <a:rPr lang="en-US" altLang="zh-CN" sz="2400" i="0" kern="100" smtClean="0">
                            <a:latin typeface="Cambria Math" panose="02040503050406030204" pitchFamily="18" charset="0"/>
                            <a:cs typeface="Times New Roman" panose="02020603050405020304" pitchFamily="18" charset="0"/>
                          </a:rPr>
                          <m:t>i</m:t>
                        </m:r>
                      </m:sub>
                    </m:sSub>
                    <m:r>
                      <a:rPr lang="en-US" altLang="zh-CN" sz="2400" i="0" kern="100" smtClean="0">
                        <a:latin typeface="Cambria Math" panose="02040503050406030204" pitchFamily="18" charset="0"/>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F</m:t>
                        </m:r>
                      </m:e>
                      <m:sub>
                        <m:r>
                          <m:rPr>
                            <m:sty m:val="p"/>
                          </m:rPr>
                          <a:rPr lang="en-US" altLang="zh-CN" sz="2400" i="0" kern="100" smtClean="0">
                            <a:latin typeface="Cambria Math" panose="02040503050406030204" pitchFamily="18" charset="0"/>
                            <a:cs typeface="Times New Roman" panose="02020603050405020304" pitchFamily="18" charset="0"/>
                          </a:rPr>
                          <m:t>m</m:t>
                        </m:r>
                        <m:r>
                          <a:rPr lang="en-US" altLang="zh-CN" sz="2400" i="0" kern="100" smtClean="0">
                            <a:latin typeface="Cambria Math" panose="02040503050406030204" pitchFamily="18" charset="0"/>
                            <a:cs typeface="Times New Roman" panose="02020603050405020304" pitchFamily="18" charset="0"/>
                          </a:rPr>
                          <m:t>−1</m:t>
                        </m:r>
                      </m:sub>
                    </m:sSub>
                    <m:d>
                      <m:dPr>
                        <m:ctrlPr>
                          <a:rPr lang="zh-CN" altLang="zh-CN" sz="2400" i="1">
                            <a:latin typeface="Cambria Math" panose="02040503050406030204" pitchFamily="18" charset="0"/>
                            <a:ea typeface="Cambria Math" panose="02040503050406030204" pitchFamily="18" charset="0"/>
                          </a:rPr>
                        </m:ctrlPr>
                      </m:dPr>
                      <m:e>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x</m:t>
                            </m:r>
                          </m:e>
                          <m:sub>
                            <m:r>
                              <m:rPr>
                                <m:sty m:val="p"/>
                              </m:rPr>
                              <a:rPr lang="en-US" altLang="zh-CN" sz="2400" i="0" kern="100" smtClean="0">
                                <a:latin typeface="Cambria Math" panose="02040503050406030204" pitchFamily="18" charset="0"/>
                                <a:cs typeface="Times New Roman" panose="02020603050405020304" pitchFamily="18" charset="0"/>
                              </a:rPr>
                              <m:t>i</m:t>
                            </m:r>
                          </m:sub>
                        </m:sSub>
                      </m:e>
                    </m:d>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对于</a:t>
                </a:r>
                <a:r>
                  <a:rPr lang="zh-CN" altLang="en-US" sz="2400" b="1" dirty="0">
                    <a:solidFill>
                      <a:srgbClr val="0066FF"/>
                    </a:solidFill>
                    <a:latin typeface="Times New Roman" panose="02020603050405020304" pitchFamily="18" charset="0"/>
                    <a:cs typeface="Times New Roman" panose="02020603050405020304" pitchFamily="18" charset="0"/>
                  </a:rPr>
                  <a:t>任意可微的损失函数 </a:t>
                </a:r>
                <a:r>
                  <a:rPr lang="en-US" altLang="zh-CN" sz="2400" b="1" dirty="0">
                    <a:solidFill>
                      <a:srgbClr val="0066FF"/>
                    </a:solidFill>
                    <a:latin typeface="Times New Roman" panose="02020603050405020304" pitchFamily="18" charset="0"/>
                    <a:cs typeface="Times New Roman" panose="02020603050405020304" pitchFamily="18" charset="0"/>
                  </a:rPr>
                  <a:t>L</a:t>
                </a:r>
                <a:r>
                  <a:rPr lang="zh-CN" altLang="en-US" sz="2400" dirty="0">
                    <a:latin typeface="Times New Roman" panose="02020603050405020304" pitchFamily="18" charset="0"/>
                    <a:cs typeface="Times New Roman" panose="02020603050405020304" pitchFamily="18" charset="0"/>
                  </a:rPr>
                  <a:t>，数值化地近似求解最小化问题</a:t>
                </a:r>
                <a:endParaRPr lang="en-US" altLang="zh-CN" sz="2400" dirty="0">
                  <a:latin typeface="Times New Roman" panose="02020603050405020304" pitchFamily="18" charset="0"/>
                  <a:cs typeface="Times New Roman" panose="02020603050405020304" pitchFamily="18" charset="0"/>
                </a:endParaRPr>
              </a:p>
              <a:p>
                <a:pPr marL="0" indent="0" algn="ctr">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F</m:t>
                          </m:r>
                        </m:e>
                        <m:sub>
                          <m:r>
                            <m:rPr>
                              <m:sty m:val="p"/>
                            </m:rPr>
                            <a:rPr lang="en-US" altLang="zh-CN" sz="2400" i="0" kern="100" smtClean="0">
                              <a:latin typeface="Cambria Math" panose="02040503050406030204" pitchFamily="18" charset="0"/>
                              <a:cs typeface="Times New Roman" panose="02020603050405020304" pitchFamily="18" charset="0"/>
                            </a:rPr>
                            <m:t>m</m:t>
                          </m:r>
                        </m:sub>
                      </m:sSub>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i="0" kern="100" smtClean="0">
                              <a:latin typeface="Cambria Math" panose="02040503050406030204" pitchFamily="18" charset="0"/>
                              <a:cs typeface="Times New Roman" panose="02020603050405020304" pitchFamily="18" charset="0"/>
                            </a:rPr>
                            <m:t>x</m:t>
                          </m:r>
                        </m:e>
                      </m:d>
                      <m:r>
                        <a:rPr lang="en-US" altLang="zh-CN" sz="2400" i="0" kern="100" smtClean="0">
                          <a:latin typeface="Cambria Math" panose="02040503050406030204" pitchFamily="18" charset="0"/>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F</m:t>
                          </m:r>
                        </m:e>
                        <m:sub>
                          <m:r>
                            <m:rPr>
                              <m:sty m:val="p"/>
                            </m:rPr>
                            <a:rPr lang="en-US" altLang="zh-CN" sz="2400" i="0" kern="100" smtClean="0">
                              <a:latin typeface="Cambria Math" panose="02040503050406030204" pitchFamily="18" charset="0"/>
                              <a:cs typeface="Times New Roman" panose="02020603050405020304" pitchFamily="18" charset="0"/>
                            </a:rPr>
                            <m:t>m</m:t>
                          </m:r>
                          <m:r>
                            <a:rPr lang="en-US" altLang="zh-CN" sz="2400" i="0" kern="100" smtClean="0">
                              <a:latin typeface="Cambria Math" panose="02040503050406030204" pitchFamily="18" charset="0"/>
                              <a:cs typeface="Times New Roman" panose="02020603050405020304" pitchFamily="18" charset="0"/>
                            </a:rPr>
                            <m:t>−1</m:t>
                          </m:r>
                        </m:sub>
                      </m:sSub>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i="0" kern="100" smtClean="0">
                              <a:latin typeface="Cambria Math" panose="02040503050406030204" pitchFamily="18" charset="0"/>
                              <a:cs typeface="Times New Roman" panose="02020603050405020304" pitchFamily="18" charset="0"/>
                            </a:rPr>
                            <m:t>x</m:t>
                          </m:r>
                        </m:e>
                      </m:d>
                      <m:r>
                        <a:rPr lang="zh-CN" altLang="en-US" sz="2400" i="0" kern="100" smtClean="0">
                          <a:latin typeface="Cambria Math" panose="02040503050406030204" pitchFamily="18" charset="0"/>
                          <a:ea typeface="微软雅黑" panose="020B0503020204020204" pitchFamily="34" charset="-122"/>
                          <a:cs typeface="微软雅黑" panose="020B0503020204020204" pitchFamily="34" charset="-122"/>
                        </a:rPr>
                        <m:t>−</m:t>
                      </m:r>
                      <m:func>
                        <m:func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γ</m:t>
                              </m:r>
                            </m:e>
                            <m:sub>
                              <m:r>
                                <m:rPr>
                                  <m:sty m:val="p"/>
                                </m:rPr>
                                <a:rPr lang="en-US" altLang="zh-CN" sz="2400" i="0" kern="100" smtClean="0">
                                  <a:latin typeface="Cambria Math" panose="02040503050406030204" pitchFamily="18" charset="0"/>
                                  <a:cs typeface="Times New Roman" panose="02020603050405020304" pitchFamily="18" charset="0"/>
                                </a:rPr>
                                <m:t>m</m:t>
                              </m:r>
                            </m:sub>
                          </m:sSub>
                        </m:fName>
                        <m:e>
                          <m:nary>
                            <m:naryPr>
                              <m:chr m:val="∑"/>
                              <m:limLoc m:val="subSup"/>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naryPr>
                            <m:sub>
                              <m:r>
                                <m:rPr>
                                  <m:sty m:val="p"/>
                                </m:rPr>
                                <a:rPr lang="en-US" altLang="zh-CN" sz="2400" i="0" kern="100" smtClean="0">
                                  <a:latin typeface="Cambria Math" panose="02040503050406030204" pitchFamily="18" charset="0"/>
                                  <a:cs typeface="Times New Roman" panose="02020603050405020304" pitchFamily="18" charset="0"/>
                                </a:rPr>
                                <m:t>i</m:t>
                              </m:r>
                              <m:r>
                                <a:rPr lang="en-US" altLang="zh-CN" sz="2400" i="0" kern="100" smtClean="0">
                                  <a:latin typeface="Cambria Math" panose="02040503050406030204" pitchFamily="18" charset="0"/>
                                  <a:cs typeface="Times New Roman" panose="02020603050405020304" pitchFamily="18" charset="0"/>
                                </a:rPr>
                                <m:t>=1</m:t>
                              </m:r>
                            </m:sub>
                            <m:sup>
                              <m:r>
                                <m:rPr>
                                  <m:sty m:val="p"/>
                                </m:rPr>
                                <a:rPr lang="en-US" altLang="zh-CN" sz="2400" i="0" kern="100" smtClean="0">
                                  <a:latin typeface="Cambria Math" panose="02040503050406030204" pitchFamily="18" charset="0"/>
                                  <a:cs typeface="Times New Roman" panose="02020603050405020304" pitchFamily="18" charset="0"/>
                                </a:rPr>
                                <m:t>n</m:t>
                              </m:r>
                            </m:sup>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m:t>
                                  </m:r>
                                </m:e>
                                <m:sub>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F</m:t>
                                      </m:r>
                                    </m:e>
                                    <m:sub>
                                      <m:r>
                                        <m:rPr>
                                          <m:sty m:val="p"/>
                                        </m:rPr>
                                        <a:rPr lang="en-US" altLang="zh-CN" sz="2400" i="0" kern="100" smtClean="0">
                                          <a:latin typeface="Cambria Math" panose="02040503050406030204" pitchFamily="18" charset="0"/>
                                          <a:cs typeface="Times New Roman" panose="02020603050405020304" pitchFamily="18" charset="0"/>
                                        </a:rPr>
                                        <m:t>m</m:t>
                                      </m:r>
                                      <m:r>
                                        <a:rPr lang="en-US" altLang="zh-CN" sz="2400" i="0" kern="100" smtClean="0">
                                          <a:latin typeface="Cambria Math" panose="02040503050406030204" pitchFamily="18" charset="0"/>
                                          <a:cs typeface="Times New Roman" panose="02020603050405020304" pitchFamily="18" charset="0"/>
                                        </a:rPr>
                                        <m:t>−1</m:t>
                                      </m:r>
                                    </m:sub>
                                  </m:sSub>
                                </m:sub>
                              </m:sSub>
                              <m:r>
                                <m:rPr>
                                  <m:sty m:val="p"/>
                                </m:rPr>
                                <a:rPr lang="en-US" altLang="zh-CN" sz="2400" i="0" kern="100" smtClean="0">
                                  <a:latin typeface="Cambria Math" panose="02040503050406030204" pitchFamily="18" charset="0"/>
                                  <a:cs typeface="Times New Roman" panose="02020603050405020304" pitchFamily="18" charset="0"/>
                                </a:rPr>
                                <m:t>L</m:t>
                              </m:r>
                              <m:r>
                                <a:rPr lang="en-US" altLang="zh-CN" sz="2400" i="0" kern="100" smtClean="0">
                                  <a:latin typeface="Cambria Math" panose="02040503050406030204" pitchFamily="18" charset="0"/>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y</m:t>
                                  </m:r>
                                </m:e>
                                <m:sub>
                                  <m:r>
                                    <m:rPr>
                                      <m:sty m:val="p"/>
                                    </m:rPr>
                                    <a:rPr lang="en-US" altLang="zh-CN" sz="2400" i="0" kern="100" smtClean="0">
                                      <a:latin typeface="Cambria Math" panose="02040503050406030204" pitchFamily="18" charset="0"/>
                                      <a:cs typeface="Times New Roman" panose="02020603050405020304" pitchFamily="18" charset="0"/>
                                    </a:rPr>
                                    <m:t>i</m:t>
                                  </m:r>
                                </m:sub>
                              </m:sSub>
                              <m:r>
                                <a:rPr lang="en-US" altLang="zh-CN" sz="2400" i="0" kern="100" smtClean="0">
                                  <a:latin typeface="Cambria Math" panose="02040503050406030204" pitchFamily="18" charset="0"/>
                                  <a:cs typeface="Times New Roman" panose="02020603050405020304" pitchFamily="18" charset="0"/>
                                </a:rPr>
                                <m:t>,</m:t>
                              </m:r>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F</m:t>
                                  </m:r>
                                </m:e>
                                <m:sub>
                                  <m:r>
                                    <m:rPr>
                                      <m:sty m:val="p"/>
                                    </m:rPr>
                                    <a:rPr lang="en-US" altLang="zh-CN" sz="2400" i="0" kern="100" smtClean="0">
                                      <a:latin typeface="Cambria Math" panose="02040503050406030204" pitchFamily="18" charset="0"/>
                                      <a:cs typeface="Times New Roman" panose="02020603050405020304" pitchFamily="18" charset="0"/>
                                    </a:rPr>
                                    <m:t>m</m:t>
                                  </m:r>
                                  <m:r>
                                    <a:rPr lang="en-US" altLang="zh-CN" sz="2400" i="0" kern="100" smtClean="0">
                                      <a:latin typeface="Cambria Math" panose="02040503050406030204" pitchFamily="18" charset="0"/>
                                      <a:cs typeface="Times New Roman" panose="02020603050405020304" pitchFamily="18" charset="0"/>
                                    </a:rPr>
                                    <m:t>−1</m:t>
                                  </m:r>
                                </m:sub>
                              </m:sSub>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x</m:t>
                                      </m:r>
                                    </m:e>
                                    <m:sub>
                                      <m:r>
                                        <m:rPr>
                                          <m:sty m:val="p"/>
                                        </m:rPr>
                                        <a:rPr lang="en-US" altLang="zh-CN" sz="2400" i="0" kern="100" smtClean="0">
                                          <a:latin typeface="Cambria Math" panose="02040503050406030204" pitchFamily="18" charset="0"/>
                                          <a:cs typeface="Times New Roman" panose="02020603050405020304" pitchFamily="18" charset="0"/>
                                        </a:rPr>
                                        <m:t>i</m:t>
                                      </m:r>
                                    </m:sub>
                                  </m:sSub>
                                </m:e>
                              </m:d>
                              <m:r>
                                <a:rPr lang="en-US" altLang="zh-CN" sz="2400" i="0" kern="100" smtClean="0">
                                  <a:latin typeface="Cambria Math" panose="02040503050406030204" pitchFamily="18" charset="0"/>
                                  <a:cs typeface="Times New Roman" panose="02020603050405020304" pitchFamily="18" charset="0"/>
                                </a:rPr>
                                <m:t>)</m:t>
                              </m:r>
                            </m:e>
                          </m:nary>
                        </m:e>
                      </m:func>
                    </m:oMath>
                  </m:oMathPara>
                </a14:m>
                <a:endParaRPr lang="en-US" altLang="zh-CN" sz="2400"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h</m:t>
                          </m:r>
                        </m:e>
                        <m:sub>
                          <m:r>
                            <m:rPr>
                              <m:sty m:val="p"/>
                            </m:rPr>
                            <a:rPr lang="en-US" altLang="zh-CN" sz="2400" i="0" kern="100" smtClean="0">
                              <a:latin typeface="Cambria Math" panose="02040503050406030204" pitchFamily="18" charset="0"/>
                              <a:cs typeface="Times New Roman" panose="02020603050405020304" pitchFamily="18" charset="0"/>
                            </a:rPr>
                            <m:t>m</m:t>
                          </m:r>
                        </m:sub>
                      </m:sSub>
                      <m:d>
                        <m:dPr>
                          <m:ctrlPr>
                            <a:rPr lang="zh-CN" altLang="zh-CN" sz="2400" i="1">
                              <a:latin typeface="Cambria Math" panose="02040503050406030204" pitchFamily="18" charset="0"/>
                              <a:ea typeface="Cambria Math" panose="02040503050406030204" pitchFamily="18" charset="0"/>
                            </a:rPr>
                          </m:ctrlPr>
                        </m:dPr>
                        <m:e>
                          <m:sSub>
                            <m:sSubPr>
                              <m:ctrlPr>
                                <a:rPr lang="zh-CN" altLang="zh-CN" sz="2400" i="1">
                                  <a:latin typeface="Cambria Math" panose="02040503050406030204" pitchFamily="18" charset="0"/>
                                  <a:ea typeface="Cambria Math" panose="02040503050406030204" pitchFamily="18" charset="0"/>
                                </a:rPr>
                              </m:ctrlPr>
                            </m:sSubPr>
                            <m:e>
                              <m:r>
                                <m:rPr>
                                  <m:sty m:val="p"/>
                                </m:rPr>
                                <a:rPr lang="en-US" altLang="zh-CN" sz="2400" i="0" kern="100" smtClean="0">
                                  <a:latin typeface="Cambria Math" panose="02040503050406030204" pitchFamily="18" charset="0"/>
                                  <a:cs typeface="Times New Roman" panose="02020603050405020304" pitchFamily="18" charset="0"/>
                                </a:rPr>
                                <m:t>x</m:t>
                              </m:r>
                            </m:e>
                            <m:sub>
                              <m:r>
                                <m:rPr>
                                  <m:sty m:val="p"/>
                                </m:rPr>
                                <a:rPr lang="en-US" altLang="zh-CN" sz="2400" i="0" kern="100" smtClean="0">
                                  <a:latin typeface="Cambria Math" panose="02040503050406030204" pitchFamily="18" charset="0"/>
                                  <a:cs typeface="Times New Roman" panose="02020603050405020304" pitchFamily="18" charset="0"/>
                                </a:rPr>
                                <m:t>i</m:t>
                              </m:r>
                            </m:sub>
                          </m:sSub>
                        </m:e>
                      </m:d>
                      <m:r>
                        <a:rPr lang="en-US" altLang="zh-CN" sz="2400" i="0"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0"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d>
                            <m:dPr>
                              <m:begChr m:val="["/>
                              <m:endChr m:val="]"/>
                              <m:ctrlPr>
                                <a:rPr lang="en-US" altLang="zh-CN" sz="2400" i="1">
                                  <a:solidFill>
                                    <a:prstClr val="black"/>
                                  </a:solidFill>
                                  <a:latin typeface="Cambria Math" panose="02040503050406030204" pitchFamily="18" charset="0"/>
                                </a:rPr>
                              </m:ctrlPr>
                            </m:dPr>
                            <m:e>
                              <m:f>
                                <m:fPr>
                                  <m:ctrlPr>
                                    <a:rPr lang="en-US" altLang="zh-CN" sz="2400" i="1">
                                      <a:solidFill>
                                        <a:prstClr val="black"/>
                                      </a:solidFill>
                                      <a:latin typeface="Cambria Math" panose="02040503050406030204" pitchFamily="18" charset="0"/>
                                    </a:rPr>
                                  </m:ctrlPr>
                                </m:fPr>
                                <m:num>
                                  <m:r>
                                    <a:rPr lang="en-US" altLang="zh-CN" sz="2400" i="0" smtClean="0">
                                      <a:solidFill>
                                        <a:prstClr val="black"/>
                                      </a:solidFill>
                                      <a:latin typeface="Cambria Math" panose="02040503050406030204" pitchFamily="18" charset="0"/>
                                      <a:ea typeface="Cambria Math" panose="02040503050406030204" pitchFamily="18" charset="0"/>
                                    </a:rPr>
                                    <m:t>𝜕</m:t>
                                  </m:r>
                                  <m:r>
                                    <m:rPr>
                                      <m:sty m:val="p"/>
                                    </m:rPr>
                                    <a:rPr lang="en-US" altLang="zh-CN" sz="2400" i="0" smtClean="0">
                                      <a:solidFill>
                                        <a:prstClr val="black"/>
                                      </a:solidFill>
                                      <a:latin typeface="Cambria Math" panose="02040503050406030204" pitchFamily="18" charset="0"/>
                                      <a:ea typeface="Cambria Math" panose="02040503050406030204" pitchFamily="18" charset="0"/>
                                    </a:rPr>
                                    <m:t>L</m:t>
                                  </m:r>
                                  <m:r>
                                    <a:rPr lang="en-US" altLang="zh-CN" sz="2400" i="0" smtClean="0">
                                      <a:solidFill>
                                        <a:prstClr val="black"/>
                                      </a:solidFill>
                                      <a:latin typeface="Cambria Math" panose="02040503050406030204" pitchFamily="18" charset="0"/>
                                      <a:ea typeface="Cambria Math" panose="02040503050406030204" pitchFamily="18" charset="0"/>
                                    </a:rPr>
                                    <m:t>(</m:t>
                                  </m:r>
                                  <m:sSub>
                                    <m:sSubPr>
                                      <m:ctrlPr>
                                        <a:rPr lang="en-US" altLang="zh-CN" sz="2400" i="1">
                                          <a:solidFill>
                                            <a:prstClr val="black"/>
                                          </a:solidFill>
                                          <a:latin typeface="Cambria Math" panose="02040503050406030204" pitchFamily="18" charset="0"/>
                                          <a:ea typeface="Cambria Math" panose="02040503050406030204" pitchFamily="18" charset="0"/>
                                        </a:rPr>
                                      </m:ctrlPr>
                                    </m:sSubPr>
                                    <m:e>
                                      <m:r>
                                        <a:rPr lang="en-US" altLang="zh-CN" sz="2400" smtClean="0">
                                          <a:solidFill>
                                            <a:prstClr val="black"/>
                                          </a:solidFill>
                                          <a:latin typeface="Cambria Math" panose="02040503050406030204" pitchFamily="18" charset="0"/>
                                          <a:ea typeface="Cambria Math" panose="02040503050406030204" pitchFamily="18" charset="0"/>
                                        </a:rPr>
                                        <m:t>𝑦</m:t>
                                      </m:r>
                                    </m:e>
                                    <m:sub>
                                      <m:r>
                                        <a:rPr lang="en-US" altLang="zh-CN" sz="2400" smtClean="0">
                                          <a:solidFill>
                                            <a:prstClr val="black"/>
                                          </a:solidFill>
                                          <a:latin typeface="Cambria Math" panose="02040503050406030204" pitchFamily="18" charset="0"/>
                                          <a:ea typeface="Cambria Math" panose="02040503050406030204" pitchFamily="18" charset="0"/>
                                        </a:rPr>
                                        <m:t>𝑖</m:t>
                                      </m:r>
                                    </m:sub>
                                  </m:sSub>
                                  <m:r>
                                    <a:rPr lang="en-US" altLang="zh-CN" sz="2400" smtClean="0">
                                      <a:solidFill>
                                        <a:prstClr val="black"/>
                                      </a:solidFill>
                                      <a:latin typeface="Cambria Math" panose="02040503050406030204" pitchFamily="18" charset="0"/>
                                      <a:ea typeface="Cambria Math" panose="02040503050406030204" pitchFamily="18" charset="0"/>
                                    </a:rPr>
                                    <m:t>, </m:t>
                                  </m:r>
                                  <m:r>
                                    <a:rPr lang="en-US" altLang="zh-CN" sz="2400" smtClean="0">
                                      <a:solidFill>
                                        <a:prstClr val="black"/>
                                      </a:solidFill>
                                      <a:latin typeface="Cambria Math" panose="02040503050406030204" pitchFamily="18" charset="0"/>
                                      <a:ea typeface="Cambria Math" panose="02040503050406030204" pitchFamily="18" charset="0"/>
                                    </a:rPr>
                                    <m:t>𝐹</m:t>
                                  </m:r>
                                  <m:d>
                                    <m:dPr>
                                      <m:ctrlPr>
                                        <a:rPr lang="en-US" altLang="zh-CN" sz="2400" i="1">
                                          <a:solidFill>
                                            <a:prstClr val="black"/>
                                          </a:solidFill>
                                          <a:latin typeface="Cambria Math" panose="02040503050406030204" pitchFamily="18" charset="0"/>
                                          <a:ea typeface="Cambria Math" panose="02040503050406030204" pitchFamily="18" charset="0"/>
                                        </a:rPr>
                                      </m:ctrlPr>
                                    </m:dPr>
                                    <m:e>
                                      <m:sSub>
                                        <m:sSubPr>
                                          <m:ctrlPr>
                                            <a:rPr lang="en-US" altLang="zh-CN" sz="2400" b="1" i="1">
                                              <a:solidFill>
                                                <a:prstClr val="black"/>
                                              </a:solidFill>
                                              <a:latin typeface="Cambria Math" panose="02040503050406030204" pitchFamily="18" charset="0"/>
                                              <a:ea typeface="Cambria Math" panose="02040503050406030204" pitchFamily="18" charset="0"/>
                                            </a:rPr>
                                          </m:ctrlPr>
                                        </m:sSubPr>
                                        <m:e>
                                          <m:r>
                                            <a:rPr lang="en-US" altLang="zh-CN" sz="2400" b="1" smtClean="0">
                                              <a:solidFill>
                                                <a:prstClr val="black"/>
                                              </a:solidFill>
                                              <a:latin typeface="Cambria Math" panose="02040503050406030204" pitchFamily="18" charset="0"/>
                                              <a:ea typeface="Cambria Math" panose="02040503050406030204" pitchFamily="18" charset="0"/>
                                            </a:rPr>
                                            <m:t>𝒙</m:t>
                                          </m:r>
                                        </m:e>
                                        <m:sub>
                                          <m:r>
                                            <a:rPr lang="en-US" altLang="zh-CN" sz="2400" b="1" smtClean="0">
                                              <a:solidFill>
                                                <a:prstClr val="black"/>
                                              </a:solidFill>
                                              <a:latin typeface="Cambria Math" panose="02040503050406030204" pitchFamily="18" charset="0"/>
                                              <a:ea typeface="Cambria Math" panose="02040503050406030204" pitchFamily="18" charset="0"/>
                                            </a:rPr>
                                            <m:t>𝒊</m:t>
                                          </m:r>
                                        </m:sub>
                                      </m:sSub>
                                    </m:e>
                                  </m:d>
                                  <m:r>
                                    <a:rPr lang="en-US" altLang="zh-CN" sz="2400" smtClean="0">
                                      <a:solidFill>
                                        <a:prstClr val="black"/>
                                      </a:solidFill>
                                      <a:latin typeface="Cambria Math" panose="02040503050406030204" pitchFamily="18" charset="0"/>
                                      <a:ea typeface="Cambria Math" panose="02040503050406030204" pitchFamily="18" charset="0"/>
                                    </a:rPr>
                                    <m:t>)</m:t>
                                  </m:r>
                                </m:num>
                                <m:den>
                                  <m:r>
                                    <a:rPr lang="en-US" altLang="zh-CN" sz="2400" smtClean="0">
                                      <a:solidFill>
                                        <a:prstClr val="black"/>
                                      </a:solidFill>
                                      <a:latin typeface="Cambria Math" panose="02040503050406030204" pitchFamily="18" charset="0"/>
                                      <a:ea typeface="Cambria Math" panose="02040503050406030204" pitchFamily="18" charset="0"/>
                                    </a:rPr>
                                    <m:t>𝜕</m:t>
                                  </m:r>
                                  <m:r>
                                    <a:rPr lang="en-US" altLang="zh-CN" sz="2400" smtClean="0">
                                      <a:solidFill>
                                        <a:prstClr val="black"/>
                                      </a:solidFill>
                                      <a:latin typeface="Cambria Math" panose="02040503050406030204" pitchFamily="18" charset="0"/>
                                      <a:ea typeface="Cambria Math" panose="02040503050406030204" pitchFamily="18" charset="0"/>
                                    </a:rPr>
                                    <m:t>𝐹</m:t>
                                  </m:r>
                                  <m:r>
                                    <a:rPr lang="en-US" altLang="zh-CN" sz="2400" smtClean="0">
                                      <a:solidFill>
                                        <a:prstClr val="black"/>
                                      </a:solidFill>
                                      <a:latin typeface="Cambria Math" panose="02040503050406030204" pitchFamily="18" charset="0"/>
                                      <a:ea typeface="Cambria Math" panose="02040503050406030204" pitchFamily="18" charset="0"/>
                                    </a:rPr>
                                    <m:t>(</m:t>
                                  </m:r>
                                  <m:sSub>
                                    <m:sSubPr>
                                      <m:ctrlPr>
                                        <a:rPr lang="en-US" altLang="zh-CN" sz="2400" i="1">
                                          <a:solidFill>
                                            <a:prstClr val="black"/>
                                          </a:solidFill>
                                          <a:latin typeface="Cambria Math" panose="02040503050406030204" pitchFamily="18" charset="0"/>
                                          <a:ea typeface="Cambria Math" panose="02040503050406030204" pitchFamily="18" charset="0"/>
                                        </a:rPr>
                                      </m:ctrlPr>
                                    </m:sSubPr>
                                    <m:e>
                                      <m:r>
                                        <a:rPr lang="en-US" altLang="zh-CN" sz="2400" b="1" smtClean="0">
                                          <a:solidFill>
                                            <a:prstClr val="black"/>
                                          </a:solidFill>
                                          <a:latin typeface="Cambria Math" panose="02040503050406030204" pitchFamily="18" charset="0"/>
                                          <a:ea typeface="Cambria Math" panose="02040503050406030204" pitchFamily="18" charset="0"/>
                                        </a:rPr>
                                        <m:t>𝒙</m:t>
                                      </m:r>
                                    </m:e>
                                    <m:sub>
                                      <m:r>
                                        <a:rPr lang="en-US" altLang="zh-CN" sz="2400" smtClean="0">
                                          <a:solidFill>
                                            <a:prstClr val="black"/>
                                          </a:solidFill>
                                          <a:latin typeface="Cambria Math" panose="02040503050406030204" pitchFamily="18" charset="0"/>
                                          <a:ea typeface="Cambria Math" panose="02040503050406030204" pitchFamily="18" charset="0"/>
                                        </a:rPr>
                                        <m:t>𝑖</m:t>
                                      </m:r>
                                    </m:sub>
                                  </m:sSub>
                                  <m:r>
                                    <a:rPr lang="en-US" altLang="zh-CN" sz="2400" smtClean="0">
                                      <a:solidFill>
                                        <a:prstClr val="black"/>
                                      </a:solidFill>
                                      <a:latin typeface="Cambria Math" panose="02040503050406030204" pitchFamily="18" charset="0"/>
                                      <a:ea typeface="Cambria Math" panose="02040503050406030204" pitchFamily="18" charset="0"/>
                                    </a:rPr>
                                    <m:t>)</m:t>
                                  </m:r>
                                </m:den>
                              </m:f>
                            </m:e>
                          </m:d>
                        </m:e>
                        <m:sub>
                          <m:r>
                            <a:rPr lang="en-US" altLang="zh-CN" sz="2400" smtClean="0">
                              <a:solidFill>
                                <a:prstClr val="black"/>
                              </a:solidFill>
                              <a:latin typeface="Cambria Math" panose="02040503050406030204" pitchFamily="18" charset="0"/>
                            </a:rPr>
                            <m:t>𝐹</m:t>
                          </m:r>
                          <m:d>
                            <m:dPr>
                              <m:ctrlPr>
                                <a:rPr lang="en-US" altLang="zh-CN" sz="2400" i="1">
                                  <a:solidFill>
                                    <a:prstClr val="black"/>
                                  </a:solidFill>
                                  <a:latin typeface="Cambria Math" panose="02040503050406030204" pitchFamily="18" charset="0"/>
                                </a:rPr>
                              </m:ctrlPr>
                            </m:dPr>
                            <m:e>
                              <m:r>
                                <a:rPr lang="en-US" altLang="zh-CN" sz="2400" b="1" smtClean="0">
                                  <a:solidFill>
                                    <a:prstClr val="black"/>
                                  </a:solidFill>
                                  <a:latin typeface="Cambria Math" panose="02040503050406030204" pitchFamily="18" charset="0"/>
                                </a:rPr>
                                <m:t>𝒙</m:t>
                              </m:r>
                            </m:e>
                          </m:d>
                          <m:r>
                            <a:rPr lang="en-US" altLang="zh-CN" sz="2400" b="1" smtClean="0">
                              <a:solidFill>
                                <a:prstClr val="black"/>
                              </a:solidFill>
                              <a:latin typeface="Cambria Math" panose="02040503050406030204" pitchFamily="18" charset="0"/>
                            </a:rPr>
                            <m:t>=</m:t>
                          </m:r>
                          <m:sSub>
                            <m:sSubPr>
                              <m:ctrlPr>
                                <a:rPr lang="en-US" altLang="zh-CN" sz="2400" i="1">
                                  <a:solidFill>
                                    <a:prstClr val="black"/>
                                  </a:solidFill>
                                  <a:latin typeface="Cambria Math" panose="02040503050406030204" pitchFamily="18" charset="0"/>
                                </a:rPr>
                              </m:ctrlPr>
                            </m:sSubPr>
                            <m:e>
                              <m:r>
                                <a:rPr lang="en-US" altLang="zh-CN" sz="2400" smtClean="0">
                                  <a:solidFill>
                                    <a:prstClr val="black"/>
                                  </a:solidFill>
                                  <a:latin typeface="Cambria Math" panose="02040503050406030204" pitchFamily="18" charset="0"/>
                                </a:rPr>
                                <m:t>𝐹</m:t>
                              </m:r>
                            </m:e>
                            <m:sub>
                              <m:r>
                                <a:rPr lang="en-US" altLang="zh-CN" sz="2400" smtClean="0">
                                  <a:solidFill>
                                    <a:prstClr val="black"/>
                                  </a:solidFill>
                                  <a:latin typeface="Cambria Math" panose="02040503050406030204" pitchFamily="18" charset="0"/>
                                </a:rPr>
                                <m:t>𝑚</m:t>
                              </m:r>
                              <m:r>
                                <a:rPr lang="en-US" altLang="zh-CN" sz="2400" smtClean="0">
                                  <a:solidFill>
                                    <a:prstClr val="black"/>
                                  </a:solidFill>
                                  <a:latin typeface="Cambria Math" panose="02040503050406030204" pitchFamily="18" charset="0"/>
                                </a:rPr>
                                <m:t>−1</m:t>
                              </m:r>
                            </m:sub>
                          </m:sSub>
                          <m:r>
                            <a:rPr lang="en-US" altLang="zh-CN" sz="2400" b="1" smtClean="0">
                              <a:solidFill>
                                <a:prstClr val="black"/>
                              </a:solidFill>
                              <a:latin typeface="Cambria Math" panose="02040503050406030204" pitchFamily="18" charset="0"/>
                            </a:rPr>
                            <m:t>(</m:t>
                          </m:r>
                          <m:r>
                            <a:rPr lang="en-US" altLang="zh-CN" sz="2400" b="1" smtClean="0">
                              <a:solidFill>
                                <a:prstClr val="black"/>
                              </a:solidFill>
                              <a:latin typeface="Cambria Math" panose="02040503050406030204" pitchFamily="18" charset="0"/>
                            </a:rPr>
                            <m:t>𝒙</m:t>
                          </m:r>
                          <m:r>
                            <a:rPr lang="en-US" altLang="zh-CN" sz="2400" b="1" smtClean="0">
                              <a:solidFill>
                                <a:prstClr val="black"/>
                              </a:solidFill>
                              <a:latin typeface="Cambria Math" panose="02040503050406030204" pitchFamily="18" charset="0"/>
                            </a:rPr>
                            <m:t>)</m:t>
                          </m:r>
                        </m:sub>
                      </m:sSub>
                    </m:oMath>
                  </m:oMathPara>
                </a14:m>
                <a:endParaRPr lang="en-US" altLang="zh-CN" sz="2400"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𝛾</m:t>
                          </m:r>
                        </m:e>
                        <m:sub>
                          <m:r>
                            <a:rPr lang="en-US" altLang="zh-CN" sz="2400" smtClean="0">
                              <a:latin typeface="Cambria Math" panose="02040503050406030204" pitchFamily="18" charset="0"/>
                            </a:rPr>
                            <m:t>𝑚</m:t>
                          </m:r>
                        </m:sub>
                      </m:sSub>
                      <m:r>
                        <a:rPr lang="en-US" altLang="zh-CN" sz="2400" smtClean="0">
                          <a:latin typeface="Cambria Math" panose="02040503050406030204" pitchFamily="18" charset="0"/>
                        </a:rPr>
                        <m:t>=</m:t>
                      </m:r>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a:rPr lang="en-US" altLang="zh-CN" sz="2400" smtClean="0">
                                  <a:latin typeface="Cambria Math" panose="02040503050406030204" pitchFamily="18" charset="0"/>
                                </a:rPr>
                                <m:t>𝑎𝑟𝑔𝑚𝑖𝑛</m:t>
                              </m:r>
                            </m:e>
                            <m:lim>
                              <m:r>
                                <a:rPr lang="en-US" altLang="zh-CN" sz="2400" smtClean="0">
                                  <a:latin typeface="Cambria Math" panose="02040503050406030204" pitchFamily="18" charset="0"/>
                                </a:rPr>
                                <m:t>𝛾</m:t>
                              </m:r>
                            </m:lim>
                          </m:limLow>
                        </m:fName>
                        <m:e>
                          <m:nary>
                            <m:naryPr>
                              <m:chr m:val="∑"/>
                              <m:limLoc m:val="subSup"/>
                              <m:ctrlPr>
                                <a:rPr lang="zh-CN" altLang="zh-CN" sz="2400" i="1">
                                  <a:latin typeface="Cambria Math" panose="02040503050406030204" pitchFamily="18" charset="0"/>
                                </a:rPr>
                              </m:ctrlPr>
                            </m:naryPr>
                            <m:sub>
                              <m:r>
                                <a:rPr lang="en-US" altLang="zh-CN" sz="2400" smtClean="0">
                                  <a:latin typeface="Cambria Math" panose="02040503050406030204" pitchFamily="18" charset="0"/>
                                </a:rPr>
                                <m:t>𝑖</m:t>
                              </m:r>
                              <m:r>
                                <a:rPr lang="en-US" altLang="zh-CN" sz="2400" smtClean="0">
                                  <a:latin typeface="Cambria Math" panose="02040503050406030204" pitchFamily="18" charset="0"/>
                                </a:rPr>
                                <m:t>=1</m:t>
                              </m:r>
                            </m:sub>
                            <m:sup>
                              <m:r>
                                <a:rPr lang="en-US" altLang="zh-CN" sz="2400" smtClean="0">
                                  <a:latin typeface="Cambria Math" panose="02040503050406030204" pitchFamily="18" charset="0"/>
                                </a:rPr>
                                <m:t>𝑛</m:t>
                              </m:r>
                            </m:sup>
                            <m:e>
                              <m:r>
                                <a:rPr lang="en-US" altLang="zh-CN" sz="2400" smtClean="0">
                                  <a:latin typeface="Cambria Math" panose="02040503050406030204" pitchFamily="18" charset="0"/>
                                </a:rPr>
                                <m:t>𝐿</m:t>
                              </m:r>
                              <m:r>
                                <a:rPr lang="en-US" altLang="zh-CN" sz="2400" smtClean="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𝑦</m:t>
                                  </m:r>
                                </m:e>
                                <m:sub>
                                  <m:r>
                                    <a:rPr lang="en-US" altLang="zh-CN" sz="2400" smtClean="0">
                                      <a:latin typeface="Cambria Math" panose="02040503050406030204" pitchFamily="18" charset="0"/>
                                    </a:rPr>
                                    <m:t>𝑖</m:t>
                                  </m:r>
                                </m:sub>
                              </m:sSub>
                              <m:r>
                                <a:rPr lang="en-US" altLang="zh-CN" sz="2400" smtClean="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𝐹</m:t>
                                  </m:r>
                                </m:e>
                                <m:sub>
                                  <m:r>
                                    <a:rPr lang="en-US" altLang="zh-CN" sz="2400" smtClean="0">
                                      <a:latin typeface="Cambria Math" panose="02040503050406030204" pitchFamily="18" charset="0"/>
                                    </a:rPr>
                                    <m:t>𝑚</m:t>
                                  </m:r>
                                  <m:r>
                                    <a:rPr lang="en-US" altLang="zh-CN" sz="2400" smtClean="0">
                                      <a:latin typeface="Cambria Math" panose="02040503050406030204" pitchFamily="18" charset="0"/>
                                    </a:rPr>
                                    <m:t>−1</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𝑥</m:t>
                                      </m:r>
                                    </m:e>
                                    <m:sub>
                                      <m:r>
                                        <a:rPr lang="en-US" altLang="zh-CN" sz="2400" smtClean="0">
                                          <a:latin typeface="Cambria Math" panose="02040503050406030204" pitchFamily="18" charset="0"/>
                                        </a:rPr>
                                        <m:t>𝑖</m:t>
                                      </m:r>
                                    </m:sub>
                                  </m:sSub>
                                </m:e>
                              </m:d>
                              <m:r>
                                <a:rPr lang="zh-CN" altLang="en-US" sz="2400" smtClean="0">
                                  <a:latin typeface="Cambria Math" panose="02040503050406030204" pitchFamily="18" charset="0"/>
                                </a:rPr>
                                <m:t>−</m:t>
                              </m:r>
                              <m:func>
                                <m:funcPr>
                                  <m:ctrlPr>
                                    <a:rPr lang="zh-CN" altLang="zh-CN" sz="2400" i="1">
                                      <a:latin typeface="Cambria Math" panose="02040503050406030204" pitchFamily="18" charset="0"/>
                                    </a:rPr>
                                  </m:ctrlPr>
                                </m:funcPr>
                                <m:fName>
                                  <m:r>
                                    <a:rPr lang="en-US" altLang="zh-CN" sz="2400" smtClean="0">
                                      <a:latin typeface="Cambria Math" panose="02040503050406030204" pitchFamily="18" charset="0"/>
                                    </a:rPr>
                                    <m:t>𝛾</m:t>
                                  </m:r>
                                </m:fName>
                                <m:e>
                                  <m:nary>
                                    <m:naryPr>
                                      <m:chr m:val="∑"/>
                                      <m:limLoc m:val="subSup"/>
                                      <m:ctrlPr>
                                        <a:rPr lang="zh-CN" altLang="zh-CN" sz="2400" i="1">
                                          <a:latin typeface="Cambria Math" panose="02040503050406030204" pitchFamily="18" charset="0"/>
                                        </a:rPr>
                                      </m:ctrlPr>
                                    </m:naryPr>
                                    <m:sub>
                                      <m:r>
                                        <a:rPr lang="en-US" altLang="zh-CN" sz="2400" smtClean="0">
                                          <a:latin typeface="Cambria Math" panose="02040503050406030204" pitchFamily="18" charset="0"/>
                                        </a:rPr>
                                        <m:t>𝑖</m:t>
                                      </m:r>
                                      <m:r>
                                        <a:rPr lang="en-US" altLang="zh-CN" sz="2400" smtClean="0">
                                          <a:latin typeface="Cambria Math" panose="02040503050406030204" pitchFamily="18" charset="0"/>
                                        </a:rPr>
                                        <m:t>=1</m:t>
                                      </m:r>
                                    </m:sub>
                                    <m:sup>
                                      <m:r>
                                        <a:rPr lang="en-US" altLang="zh-CN" sz="2400" smtClean="0">
                                          <a:latin typeface="Cambria Math" panose="02040503050406030204" pitchFamily="18" charset="0"/>
                                        </a:rPr>
                                        <m:t>𝑛</m:t>
                                      </m:r>
                                    </m:sup>
                                    <m:e>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m:t>
                                          </m:r>
                                        </m:e>
                                        <m:sub>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𝐹</m:t>
                                              </m:r>
                                            </m:e>
                                            <m:sub>
                                              <m:r>
                                                <a:rPr lang="en-US" altLang="zh-CN" sz="2400" smtClean="0">
                                                  <a:latin typeface="Cambria Math" panose="02040503050406030204" pitchFamily="18" charset="0"/>
                                                </a:rPr>
                                                <m:t>𝑚</m:t>
                                              </m:r>
                                              <m:r>
                                                <a:rPr lang="en-US" altLang="zh-CN" sz="2400" smtClean="0">
                                                  <a:latin typeface="Cambria Math" panose="02040503050406030204" pitchFamily="18" charset="0"/>
                                                </a:rPr>
                                                <m:t>−1</m:t>
                                              </m:r>
                                            </m:sub>
                                          </m:sSub>
                                        </m:sub>
                                      </m:sSub>
                                      <m:r>
                                        <a:rPr lang="en-US" altLang="zh-CN" sz="2400" smtClean="0">
                                          <a:latin typeface="Cambria Math" panose="02040503050406030204" pitchFamily="18" charset="0"/>
                                        </a:rPr>
                                        <m:t>𝐿</m:t>
                                      </m:r>
                                      <m:r>
                                        <a:rPr lang="en-US" altLang="zh-CN" sz="2400" smtClean="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𝑦</m:t>
                                          </m:r>
                                        </m:e>
                                        <m:sub>
                                          <m:r>
                                            <a:rPr lang="en-US" altLang="zh-CN" sz="2400" smtClean="0">
                                              <a:latin typeface="Cambria Math" panose="02040503050406030204" pitchFamily="18" charset="0"/>
                                            </a:rPr>
                                            <m:t>𝑖</m:t>
                                          </m:r>
                                        </m:sub>
                                      </m:sSub>
                                      <m:r>
                                        <a:rPr lang="en-US" altLang="zh-CN" sz="2400" smtClean="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𝐹</m:t>
                                          </m:r>
                                        </m:e>
                                        <m:sub>
                                          <m:r>
                                            <a:rPr lang="en-US" altLang="zh-CN" sz="2400" smtClean="0">
                                              <a:latin typeface="Cambria Math" panose="02040503050406030204" pitchFamily="18" charset="0"/>
                                            </a:rPr>
                                            <m:t>𝑚</m:t>
                                          </m:r>
                                          <m:r>
                                            <a:rPr lang="en-US" altLang="zh-CN" sz="2400" smtClean="0">
                                              <a:latin typeface="Cambria Math" panose="02040503050406030204" pitchFamily="18" charset="0"/>
                                            </a:rPr>
                                            <m:t>−1</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smtClean="0">
                                                  <a:latin typeface="Cambria Math" panose="02040503050406030204" pitchFamily="18" charset="0"/>
                                                </a:rPr>
                                                <m:t>𝑥</m:t>
                                              </m:r>
                                            </m:e>
                                            <m:sub>
                                              <m:r>
                                                <a:rPr lang="en-US" altLang="zh-CN" sz="2400" smtClean="0">
                                                  <a:latin typeface="Cambria Math" panose="02040503050406030204" pitchFamily="18" charset="0"/>
                                                </a:rPr>
                                                <m:t>𝑖</m:t>
                                              </m:r>
                                            </m:sub>
                                          </m:sSub>
                                        </m:e>
                                      </m:d>
                                      <m:r>
                                        <a:rPr lang="en-US" altLang="zh-CN" sz="2400" smtClean="0">
                                          <a:latin typeface="Cambria Math" panose="02040503050406030204" pitchFamily="18" charset="0"/>
                                        </a:rPr>
                                        <m:t>)</m:t>
                                      </m:r>
                                    </m:e>
                                  </m:nary>
                                </m:e>
                              </m:func>
                              <m:r>
                                <a:rPr lang="en-US" altLang="zh-CN" sz="2400" smtClean="0">
                                  <a:latin typeface="Cambria Math" panose="02040503050406030204" pitchFamily="18" charset="0"/>
                                </a:rPr>
                                <m:t>)</m:t>
                              </m:r>
                            </m:e>
                          </m:nary>
                        </m:e>
                      </m:func>
                    </m:oMath>
                  </m:oMathPara>
                </a14:m>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F18B741-4486-4E61-9FCF-F2BE5E3C3F97}"/>
                  </a:ext>
                </a:extLst>
              </p:cNvPr>
              <p:cNvSpPr>
                <a:spLocks noGrp="1" noRot="1" noChangeAspect="1" noMove="1" noResize="1" noEditPoints="1" noAdjustHandles="1" noChangeArrowheads="1" noChangeShapeType="1" noTextEdit="1"/>
              </p:cNvSpPr>
              <p:nvPr>
                <p:ph idx="1"/>
              </p:nvPr>
            </p:nvSpPr>
            <p:spPr>
              <a:xfrm>
                <a:off x="17140" y="1124744"/>
                <a:ext cx="9144000" cy="5169466"/>
              </a:xfrm>
              <a:blipFill>
                <a:blip r:embed="rId2"/>
                <a:stretch>
                  <a:fillRect l="-933"/>
                </a:stretch>
              </a:blipFill>
            </p:spPr>
            <p:txBody>
              <a:bodyPr/>
              <a:lstStyle/>
              <a:p>
                <a:r>
                  <a:rPr lang="zh-CN" altLang="en-US">
                    <a:noFill/>
                  </a:rPr>
                  <a:t> </a:t>
                </a:r>
              </a:p>
            </p:txBody>
          </p:sp>
        </mc:Fallback>
      </mc:AlternateContent>
      <p:sp>
        <p:nvSpPr>
          <p:cNvPr id="4" name="对话气泡: 矩形 3">
            <a:extLst>
              <a:ext uri="{FF2B5EF4-FFF2-40B4-BE49-F238E27FC236}">
                <a16:creationId xmlns:a16="http://schemas.microsoft.com/office/drawing/2014/main" id="{5A68BC1D-6729-4C5C-896F-C1827DB79815}"/>
              </a:ext>
            </a:extLst>
          </p:cNvPr>
          <p:cNvSpPr/>
          <p:nvPr/>
        </p:nvSpPr>
        <p:spPr>
          <a:xfrm>
            <a:off x="7668344" y="912928"/>
            <a:ext cx="914400" cy="612648"/>
          </a:xfrm>
          <a:prstGeom prst="wedgeRectCallout">
            <a:avLst>
              <a:gd name="adj1" fmla="val -169007"/>
              <a:gd name="adj2" fmla="val 321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残差</a:t>
            </a:r>
          </a:p>
        </p:txBody>
      </p:sp>
      <p:sp>
        <p:nvSpPr>
          <p:cNvPr id="6" name="对话气泡: 矩形 5">
            <a:extLst>
              <a:ext uri="{FF2B5EF4-FFF2-40B4-BE49-F238E27FC236}">
                <a16:creationId xmlns:a16="http://schemas.microsoft.com/office/drawing/2014/main" id="{3FE57B3B-6071-428C-BB68-1A96872AA47C}"/>
              </a:ext>
            </a:extLst>
          </p:cNvPr>
          <p:cNvSpPr/>
          <p:nvPr/>
        </p:nvSpPr>
        <p:spPr>
          <a:xfrm>
            <a:off x="7308304" y="3403153"/>
            <a:ext cx="1069981" cy="612648"/>
          </a:xfrm>
          <a:prstGeom prst="wedgeRectCallout">
            <a:avLst>
              <a:gd name="adj1" fmla="val -157980"/>
              <a:gd name="adj2" fmla="val 4617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伪残差</a:t>
            </a:r>
          </a:p>
        </p:txBody>
      </p:sp>
    </p:spTree>
    <p:extLst>
      <p:ext uri="{BB962C8B-B14F-4D97-AF65-F5344CB8AC3E}">
        <p14:creationId xmlns:p14="http://schemas.microsoft.com/office/powerpoint/2010/main" val="1996190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326A-DD95-6E4C-89AD-24FBB3346AAA}"/>
              </a:ext>
            </a:extLst>
          </p:cNvPr>
          <p:cNvSpPr>
            <a:spLocks noGrp="1"/>
          </p:cNvSpPr>
          <p:nvPr>
            <p:ph type="title"/>
          </p:nvPr>
        </p:nvSpPr>
        <p:spPr>
          <a:xfrm>
            <a:off x="457200" y="0"/>
            <a:ext cx="8229600" cy="692696"/>
          </a:xfrm>
        </p:spPr>
        <p:txBody>
          <a:bodyPr>
            <a:normAutofit fontScale="90000"/>
          </a:bodyPr>
          <a:lstStyle/>
          <a:p>
            <a:r>
              <a:rPr lang="zh-CN" altLang="en-US" dirty="0"/>
              <a:t>梯度提升回归树示例</a:t>
            </a:r>
            <a:endParaRPr lang="en-US" dirty="0"/>
          </a:p>
        </p:txBody>
      </p:sp>
      <p:pic>
        <p:nvPicPr>
          <p:cNvPr id="4" name="Picture 3">
            <a:extLst>
              <a:ext uri="{FF2B5EF4-FFF2-40B4-BE49-F238E27FC236}">
                <a16:creationId xmlns:a16="http://schemas.microsoft.com/office/drawing/2014/main" id="{C465879F-993D-6146-A45E-800367F3A3D0}"/>
              </a:ext>
            </a:extLst>
          </p:cNvPr>
          <p:cNvPicPr>
            <a:picLocks noChangeAspect="1"/>
          </p:cNvPicPr>
          <p:nvPr/>
        </p:nvPicPr>
        <p:blipFill>
          <a:blip r:embed="rId2"/>
          <a:stretch>
            <a:fillRect/>
          </a:stretch>
        </p:blipFill>
        <p:spPr>
          <a:xfrm>
            <a:off x="457200" y="908720"/>
            <a:ext cx="8296608" cy="5877272"/>
          </a:xfrm>
          <a:prstGeom prst="rect">
            <a:avLst/>
          </a:prstGeom>
        </p:spPr>
      </p:pic>
    </p:spTree>
    <p:extLst>
      <p:ext uri="{BB962C8B-B14F-4D97-AF65-F5344CB8AC3E}">
        <p14:creationId xmlns:p14="http://schemas.microsoft.com/office/powerpoint/2010/main" val="28056705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BAA6-41B1-7042-8D13-D1BDDF3390B8}"/>
              </a:ext>
            </a:extLst>
          </p:cNvPr>
          <p:cNvSpPr>
            <a:spLocks noGrp="1"/>
          </p:cNvSpPr>
          <p:nvPr>
            <p:ph type="title"/>
          </p:nvPr>
        </p:nvSpPr>
        <p:spPr>
          <a:xfrm>
            <a:off x="453483" y="0"/>
            <a:ext cx="8229600" cy="692696"/>
          </a:xfrm>
        </p:spPr>
        <p:txBody>
          <a:bodyPr>
            <a:normAutofit fontScale="90000"/>
          </a:bodyPr>
          <a:lstStyle/>
          <a:p>
            <a:r>
              <a:rPr lang="zh-CN" altLang="en-US" dirty="0"/>
              <a:t>梯度提升回归树示例</a:t>
            </a:r>
            <a:endParaRPr lang="en-US" dirty="0"/>
          </a:p>
        </p:txBody>
      </p:sp>
      <p:pic>
        <p:nvPicPr>
          <p:cNvPr id="4" name="Picture 3">
            <a:extLst>
              <a:ext uri="{FF2B5EF4-FFF2-40B4-BE49-F238E27FC236}">
                <a16:creationId xmlns:a16="http://schemas.microsoft.com/office/drawing/2014/main" id="{37087E61-9D94-7641-A38B-55BD0B7E4D8E}"/>
              </a:ext>
            </a:extLst>
          </p:cNvPr>
          <p:cNvPicPr>
            <a:picLocks noChangeAspect="1"/>
          </p:cNvPicPr>
          <p:nvPr/>
        </p:nvPicPr>
        <p:blipFill>
          <a:blip r:embed="rId2"/>
          <a:stretch>
            <a:fillRect/>
          </a:stretch>
        </p:blipFill>
        <p:spPr>
          <a:xfrm>
            <a:off x="26059" y="1484784"/>
            <a:ext cx="9082445" cy="4261940"/>
          </a:xfrm>
          <a:prstGeom prst="rect">
            <a:avLst/>
          </a:prstGeom>
        </p:spPr>
      </p:pic>
    </p:spTree>
    <p:extLst>
      <p:ext uri="{BB962C8B-B14F-4D97-AF65-F5344CB8AC3E}">
        <p14:creationId xmlns:p14="http://schemas.microsoft.com/office/powerpoint/2010/main" val="7069916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BAA6-41B1-7042-8D13-D1BDDF3390B8}"/>
              </a:ext>
            </a:extLst>
          </p:cNvPr>
          <p:cNvSpPr>
            <a:spLocks noGrp="1"/>
          </p:cNvSpPr>
          <p:nvPr>
            <p:ph type="title"/>
          </p:nvPr>
        </p:nvSpPr>
        <p:spPr>
          <a:xfrm>
            <a:off x="457200" y="44624"/>
            <a:ext cx="8229600" cy="720080"/>
          </a:xfrm>
        </p:spPr>
        <p:txBody>
          <a:bodyPr>
            <a:normAutofit fontScale="90000"/>
          </a:bodyPr>
          <a:lstStyle/>
          <a:p>
            <a:r>
              <a:rPr lang="zh-CN" altLang="en-US" dirty="0"/>
              <a:t>梯度提升回归树示例</a:t>
            </a:r>
            <a:endParaRPr lang="en-US" dirty="0"/>
          </a:p>
        </p:txBody>
      </p:sp>
      <p:grpSp>
        <p:nvGrpSpPr>
          <p:cNvPr id="7" name="Group 6">
            <a:extLst>
              <a:ext uri="{FF2B5EF4-FFF2-40B4-BE49-F238E27FC236}">
                <a16:creationId xmlns:a16="http://schemas.microsoft.com/office/drawing/2014/main" id="{9C49B4BB-096E-F140-875B-70062768E7FE}"/>
              </a:ext>
            </a:extLst>
          </p:cNvPr>
          <p:cNvGrpSpPr/>
          <p:nvPr/>
        </p:nvGrpSpPr>
        <p:grpSpPr>
          <a:xfrm>
            <a:off x="121096" y="1700808"/>
            <a:ext cx="8915400" cy="4217322"/>
            <a:chOff x="228600" y="2479894"/>
            <a:chExt cx="8686800" cy="4073306"/>
          </a:xfrm>
        </p:grpSpPr>
        <p:pic>
          <p:nvPicPr>
            <p:cNvPr id="5" name="Picture 4">
              <a:extLst>
                <a:ext uri="{FF2B5EF4-FFF2-40B4-BE49-F238E27FC236}">
                  <a16:creationId xmlns:a16="http://schemas.microsoft.com/office/drawing/2014/main" id="{2EF569EC-8DB7-9740-8390-0CD53DE1DE78}"/>
                </a:ext>
              </a:extLst>
            </p:cNvPr>
            <p:cNvPicPr>
              <a:picLocks noChangeAspect="1"/>
            </p:cNvPicPr>
            <p:nvPr/>
          </p:nvPicPr>
          <p:blipFill>
            <a:blip r:embed="rId2"/>
            <a:stretch>
              <a:fillRect/>
            </a:stretch>
          </p:blipFill>
          <p:spPr>
            <a:xfrm>
              <a:off x="228600" y="2479894"/>
              <a:ext cx="8686800" cy="4073306"/>
            </a:xfrm>
            <a:prstGeom prst="rect">
              <a:avLst/>
            </a:prstGeom>
          </p:spPr>
        </p:pic>
        <p:sp>
          <p:nvSpPr>
            <p:cNvPr id="6" name="Rectangle 5">
              <a:extLst>
                <a:ext uri="{FF2B5EF4-FFF2-40B4-BE49-F238E27FC236}">
                  <a16:creationId xmlns:a16="http://schemas.microsoft.com/office/drawing/2014/main" id="{043A0AF5-A6BC-2741-A974-99E61DC2951D}"/>
                </a:ext>
              </a:extLst>
            </p:cNvPr>
            <p:cNvSpPr/>
            <p:nvPr/>
          </p:nvSpPr>
          <p:spPr>
            <a:xfrm>
              <a:off x="630936" y="4873752"/>
              <a:ext cx="1426464" cy="15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9219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63C75-D3BF-4A30-8F48-AA83C38B7978}"/>
              </a:ext>
            </a:extLst>
          </p:cNvPr>
          <p:cNvSpPr>
            <a:spLocks noGrp="1"/>
          </p:cNvSpPr>
          <p:nvPr>
            <p:ph type="title"/>
          </p:nvPr>
        </p:nvSpPr>
        <p:spPr>
          <a:xfrm>
            <a:off x="457200" y="44624"/>
            <a:ext cx="8229600" cy="720080"/>
          </a:xfrm>
        </p:spPr>
        <p:txBody>
          <a:bodyPr>
            <a:normAutofit fontScale="90000"/>
          </a:bodyPr>
          <a:lstStyle/>
          <a:p>
            <a:r>
              <a:rPr lang="en-US" altLang="zh-CN" dirty="0"/>
              <a:t>Gradient Boosting</a:t>
            </a:r>
            <a:r>
              <a:rPr lang="zh-CN" altLang="en-US" dirty="0"/>
              <a:t>伪代码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B9EE42-AF8C-41EB-851F-3B103D7E5F77}"/>
                  </a:ext>
                </a:extLst>
              </p:cNvPr>
              <p:cNvSpPr>
                <a:spLocks noGrp="1"/>
              </p:cNvSpPr>
              <p:nvPr>
                <p:ph idx="1"/>
              </p:nvPr>
            </p:nvSpPr>
            <p:spPr>
              <a:xfrm>
                <a:off x="179512" y="764704"/>
                <a:ext cx="8784976" cy="5832648"/>
              </a:xfrm>
              <a:ln>
                <a:solidFill>
                  <a:schemeClr val="tx1"/>
                </a:solidFill>
              </a:ln>
            </p:spPr>
            <p:txBody>
              <a:bodyPr>
                <a:noAutofit/>
              </a:bodyPr>
              <a:lstStyle/>
              <a:p>
                <a:pPr marL="514350" lvl="0" indent="-514350">
                  <a:lnSpc>
                    <a:spcPct val="120000"/>
                  </a:lnSpc>
                  <a:buFont typeface="+mj-lt"/>
                  <a:buAutoNum type="arabicPeriod"/>
                </a:pPr>
                <a:r>
                  <a:rPr lang="zh-CN" altLang="zh-CN" sz="2000" dirty="0"/>
                  <a:t>初始化弱学习器为一个常数值：</a:t>
                </a:r>
              </a:p>
              <a:p>
                <a:pPr marL="400050" lvl="1" indent="0">
                  <a:lnSpc>
                    <a:spcPct val="120000"/>
                  </a:lnSpc>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F</m:t>
                          </m:r>
                        </m:e>
                        <m:sub>
                          <m:r>
                            <a:rPr lang="en-US" altLang="zh-CN" sz="2000" i="1">
                              <a:latin typeface="Cambria Math" panose="02040503050406030204" pitchFamily="18" charset="0"/>
                            </a:rPr>
                            <m:t>0</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x</m:t>
                          </m:r>
                        </m:e>
                      </m:d>
                      <m:r>
                        <a:rPr lang="en-US" altLang="zh-CN" sz="2000">
                          <a:latin typeface="Cambria Math" panose="02040503050406030204" pitchFamily="18" charset="0"/>
                        </a:rPr>
                        <m:t>=</m:t>
                      </m:r>
                      <m:func>
                        <m:funcPr>
                          <m:ctrlPr>
                            <a:rPr lang="zh-CN" altLang="zh-CN" sz="2000" i="1">
                              <a:latin typeface="Cambria Math" panose="02040503050406030204" pitchFamily="18" charset="0"/>
                            </a:rPr>
                          </m:ctrlPr>
                        </m:funcPr>
                        <m:fNa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argmin</m:t>
                              </m:r>
                            </m:e>
                            <m:lim>
                              <m:r>
                                <a:rPr lang="en-US" altLang="zh-CN" sz="2000" i="1">
                                  <a:latin typeface="Cambria Math" panose="02040503050406030204" pitchFamily="18" charset="0"/>
                                </a:rPr>
                                <m:t>𝛾</m:t>
                              </m:r>
                            </m:lim>
                          </m:limLow>
                        </m:fName>
                        <m:e>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m:rPr>
                                  <m:sty m:val="p"/>
                                </m:rPr>
                                <a:rPr lang="en-US" altLang="zh-CN" sz="2000">
                                  <a:latin typeface="Cambria Math" panose="02040503050406030204" pitchFamily="18" charset="0"/>
                                </a:rPr>
                                <m:t>L</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y</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r>
                                <a:rPr lang="en-US" altLang="zh-CN" sz="2000" i="1">
                                  <a:latin typeface="Cambria Math" panose="02040503050406030204" pitchFamily="18" charset="0"/>
                                </a:rPr>
                                <m:t>𝛾</m:t>
                              </m:r>
                              <m:r>
                                <a:rPr lang="en-US" altLang="zh-CN" sz="2000" i="1">
                                  <a:latin typeface="Cambria Math" panose="02040503050406030204" pitchFamily="18" charset="0"/>
                                </a:rPr>
                                <m:t>))</m:t>
                              </m:r>
                            </m:e>
                          </m:nary>
                        </m:e>
                      </m:func>
                    </m:oMath>
                  </m:oMathPara>
                </a14:m>
                <a:endParaRPr lang="zh-CN" altLang="zh-CN" sz="2000" dirty="0"/>
              </a:p>
              <a:p>
                <a:pPr marL="514350" lvl="0" indent="-514350">
                  <a:lnSpc>
                    <a:spcPct val="120000"/>
                  </a:lnSpc>
                  <a:buFont typeface="+mj-lt"/>
                  <a:buAutoNum type="arabicPeriod" startAt="2"/>
                </a:pPr>
                <a:r>
                  <a:rPr lang="zh-CN" altLang="zh-CN" sz="2000" dirty="0"/>
                  <a:t>分别设</a:t>
                </a:r>
                <a:r>
                  <a:rPr lang="en-US" altLang="zh-CN" sz="2000" i="1" dirty="0"/>
                  <a:t>m = 1, 2, …, M</a:t>
                </a:r>
                <a:r>
                  <a:rPr lang="zh-CN" altLang="zh-CN" sz="2000" dirty="0"/>
                  <a:t>，重复下面的步骤：</a:t>
                </a:r>
              </a:p>
              <a:p>
                <a:pPr marL="971550" lvl="1" indent="-514350">
                  <a:lnSpc>
                    <a:spcPct val="120000"/>
                  </a:lnSpc>
                  <a:buFont typeface="+mj-lt"/>
                  <a:buAutoNum type="alphaLcParenR"/>
                </a:pPr>
                <a:r>
                  <a:rPr lang="zh-CN" altLang="zh-CN" sz="2000" b="1" dirty="0">
                    <a:solidFill>
                      <a:srgbClr val="FF0000"/>
                    </a:solidFill>
                  </a:rPr>
                  <a:t>计算伪残差</a:t>
                </a:r>
                <a:r>
                  <a:rPr lang="zh-CN" altLang="zh-CN" sz="2000" dirty="0"/>
                  <a:t>（</a:t>
                </a:r>
                <a:r>
                  <a:rPr lang="en-US" altLang="zh-CN" sz="2000" dirty="0"/>
                  <a:t>pseudo residuals</a:t>
                </a:r>
                <a:r>
                  <a:rPr lang="zh-CN" altLang="zh-CN" sz="2000" dirty="0"/>
                  <a:t>）：</a:t>
                </a:r>
                <a:endParaRPr lang="en-US" altLang="zh-CN" sz="2000" dirty="0"/>
              </a:p>
              <a:p>
                <a:pPr marL="57150" indent="0">
                  <a:lnSpc>
                    <a:spcPct val="120000"/>
                  </a:lnSpc>
                  <a:buNone/>
                </a:pPr>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𝑖𝑚</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d>
                          <m:dPr>
                            <m:begChr m:val="["/>
                            <m:endChr m:val="]"/>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r>
                                  <m:rPr>
                                    <m:sty m:val="p"/>
                                  </m:rPr>
                                  <a:rPr lang="en-US" altLang="zh-CN" sz="2000">
                                    <a:latin typeface="Cambria Math" panose="02040503050406030204" pitchFamily="18" charset="0"/>
                                  </a:rPr>
                                  <m:t>L</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y</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r>
                                  <a:rPr lang="en-US" altLang="zh-CN" sz="2000" i="1">
                                    <a:latin typeface="Cambria Math" panose="02040503050406030204" pitchFamily="18" charset="0"/>
                                  </a:rPr>
                                  <m:t>𝐹</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num>
                              <m:den>
                                <m:r>
                                  <a:rPr lang="en-US" altLang="zh-CN" sz="2000" i="1">
                                    <a:latin typeface="Cambria Math" panose="02040503050406030204" pitchFamily="18" charset="0"/>
                                  </a:rPr>
                                  <m:t>𝜕</m:t>
                                </m:r>
                                <m:r>
                                  <a:rPr lang="en-US" altLang="zh-CN" sz="2000" i="1">
                                    <a:latin typeface="Cambria Math" panose="02040503050406030204" pitchFamily="18" charset="0"/>
                                  </a:rPr>
                                  <m:t>𝐹</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den>
                            </m:f>
                          </m:e>
                        </m:d>
                      </m:e>
                      <m:sub>
                        <m:r>
                          <a:rPr lang="en-US" altLang="zh-CN" sz="2000" i="1">
                            <a:latin typeface="Cambria Math" panose="02040503050406030204" pitchFamily="18" charset="0"/>
                          </a:rPr>
                          <m:t>𝐹</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x</m:t>
                            </m:r>
                          </m:e>
                        </m:d>
                      </m:sub>
                    </m:sSub>
                  </m:oMath>
                </a14:m>
                <a:r>
                  <a:rPr lang="en-US" altLang="zh-CN" sz="2000" dirty="0"/>
                  <a:t>        </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=1, 2, …, </m:t>
                    </m:r>
                    <m:r>
                      <a:rPr lang="en-US" altLang="zh-CN" sz="2000" i="1">
                        <a:latin typeface="Cambria Math" panose="02040503050406030204" pitchFamily="18" charset="0"/>
                      </a:rPr>
                      <m:t>𝑛</m:t>
                    </m:r>
                  </m:oMath>
                </a14:m>
                <a:endParaRPr lang="zh-CN" altLang="zh-CN" sz="2000" dirty="0"/>
              </a:p>
              <a:p>
                <a:pPr marL="971550" lvl="1" indent="-514350">
                  <a:lnSpc>
                    <a:spcPct val="120000"/>
                  </a:lnSpc>
                  <a:buFont typeface="+mj-lt"/>
                  <a:buAutoNum type="alphaLcParenR" startAt="2"/>
                </a:pPr>
                <a:r>
                  <a:rPr lang="zh-CN" altLang="zh-CN" sz="2000" dirty="0"/>
                  <a:t>训练一个弱学习器</a:t>
                </a:r>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𝑚</m:t>
                        </m:r>
                      </m:sub>
                    </m:sSub>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b="1" dirty="0">
                    <a:solidFill>
                      <a:srgbClr val="FF0000"/>
                    </a:solidFill>
                  </a:rPr>
                  <a:t> </a:t>
                </a:r>
                <a:r>
                  <a:rPr lang="zh-CN" altLang="zh-CN" sz="2000" b="1" dirty="0">
                    <a:solidFill>
                      <a:srgbClr val="FF0000"/>
                    </a:solidFill>
                  </a:rPr>
                  <a:t>拟合伪残差</a:t>
                </a:r>
                <a:r>
                  <a:rPr lang="zh-CN" altLang="zh-CN" sz="2000" dirty="0"/>
                  <a:t>，即用训练集</a:t>
                </a:r>
                <a14:m>
                  <m:oMath xmlns:m="http://schemas.openxmlformats.org/officeDocument/2006/math">
                    <m:sSubSup>
                      <m:sSubSupPr>
                        <m:ctrlPr>
                          <a:rPr lang="zh-CN" altLang="zh-CN" sz="2000" i="1">
                            <a:latin typeface="Cambria Math" panose="02040503050406030204" pitchFamily="18" charset="0"/>
                          </a:rPr>
                        </m:ctrlPr>
                      </m:sSubSupPr>
                      <m:e>
                        <m:d>
                          <m:dPr>
                            <m:begChr m:val="{"/>
                            <m:endChr m:val="}"/>
                            <m:ctrlPr>
                              <a:rPr lang="zh-CN" altLang="zh-CN" sz="2000" i="1">
                                <a:latin typeface="Cambria Math" panose="02040503050406030204" pitchFamily="18" charset="0"/>
                              </a:rPr>
                            </m:ctrlPr>
                          </m:dPr>
                          <m:e>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𝑖𝑚</m:t>
                                    </m:r>
                                  </m:sub>
                                </m:sSub>
                                <m:r>
                                  <a:rPr lang="en-US" altLang="zh-CN" sz="2000" i="1">
                                    <a:latin typeface="Cambria Math" panose="02040503050406030204" pitchFamily="18" charset="0"/>
                                  </a:rPr>
                                  <m:t> </m:t>
                                </m:r>
                              </m:e>
                            </m:d>
                          </m:e>
                        </m:d>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sSubSup>
                  </m:oMath>
                </a14:m>
                <a:r>
                  <a:rPr lang="zh-CN" altLang="zh-CN" sz="2000" dirty="0"/>
                  <a:t>训练</a:t>
                </a:r>
              </a:p>
              <a:p>
                <a:pPr marL="971550" lvl="1" indent="-514350">
                  <a:lnSpc>
                    <a:spcPct val="120000"/>
                  </a:lnSpc>
                  <a:buFont typeface="+mj-lt"/>
                  <a:buAutoNum type="alphaLcParenR" startAt="2"/>
                </a:pPr>
                <a:r>
                  <a:rPr lang="zh-CN" altLang="zh-CN" sz="2000" dirty="0"/>
                  <a:t>求解下面的一维优化问题得到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𝛾</m:t>
                        </m:r>
                      </m:e>
                      <m:sub>
                        <m:r>
                          <a:rPr lang="en-US" altLang="zh-CN" sz="2000" i="1">
                            <a:latin typeface="Cambria Math" panose="02040503050406030204" pitchFamily="18" charset="0"/>
                          </a:rPr>
                          <m:t>𝑚</m:t>
                        </m:r>
                      </m:sub>
                    </m:sSub>
                  </m:oMath>
                </a14:m>
                <a:r>
                  <a:rPr lang="zh-CN" altLang="zh-CN" sz="2000" dirty="0"/>
                  <a:t>：</a:t>
                </a:r>
              </a:p>
              <a:p>
                <a:pPr marL="400050" lvl="1" indent="0">
                  <a:lnSpc>
                    <a:spcPct val="120000"/>
                  </a:lnSpc>
                  <a:buNone/>
                </a:pPr>
                <a14:m>
                  <m:oMathPara xmlns:m="http://schemas.openxmlformats.org/officeDocument/2006/math">
                    <m:oMathParaPr>
                      <m:jc m:val="center"/>
                    </m:oMathParaPr>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𝛾</m:t>
                          </m:r>
                        </m:e>
                        <m:sub>
                          <m:r>
                            <a:rPr lang="en-US" altLang="zh-CN" sz="2000" i="1">
                              <a:latin typeface="Cambria Math" panose="02040503050406030204" pitchFamily="18" charset="0"/>
                            </a:rPr>
                            <m:t>𝑚</m:t>
                          </m:r>
                        </m:sub>
                      </m:sSub>
                      <m:r>
                        <a:rPr lang="en-US" altLang="zh-CN" sz="2000">
                          <a:latin typeface="Cambria Math" panose="02040503050406030204" pitchFamily="18" charset="0"/>
                        </a:rPr>
                        <m:t>=</m:t>
                      </m:r>
                      <m:func>
                        <m:funcPr>
                          <m:ctrlPr>
                            <a:rPr lang="zh-CN" altLang="zh-CN" sz="2000" i="1">
                              <a:latin typeface="Cambria Math" panose="02040503050406030204" pitchFamily="18" charset="0"/>
                            </a:rPr>
                          </m:ctrlPr>
                        </m:funcPr>
                        <m:fNa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argmin</m:t>
                              </m:r>
                            </m:e>
                            <m:lim>
                              <m:r>
                                <a:rPr lang="en-US" altLang="zh-CN" sz="2000" i="1">
                                  <a:latin typeface="Cambria Math" panose="02040503050406030204" pitchFamily="18" charset="0"/>
                                </a:rPr>
                                <m:t>𝛾</m:t>
                              </m:r>
                            </m:lim>
                          </m:limLow>
                        </m:fName>
                        <m:e>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m:rPr>
                                  <m:sty m:val="p"/>
                                </m:rPr>
                                <a:rPr lang="en-US" altLang="zh-CN" sz="2000">
                                  <a:latin typeface="Cambria Math" panose="02040503050406030204" pitchFamily="18" charset="0"/>
                                </a:rPr>
                                <m:t>L</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y</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F</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zh-CN" altLang="en-US" sz="2000" i="1">
                                  <a:latin typeface="Cambria Math" panose="02040503050406030204" pitchFamily="18" charset="0"/>
                                </a:rPr>
                                <m:t>−</m:t>
                              </m:r>
                              <m:func>
                                <m:funcPr>
                                  <m:ctrlPr>
                                    <a:rPr lang="zh-CN" altLang="zh-CN" sz="2000" i="1">
                                      <a:latin typeface="Cambria Math" panose="02040503050406030204" pitchFamily="18" charset="0"/>
                                    </a:rPr>
                                  </m:ctrlPr>
                                </m:funcPr>
                                <m:fName>
                                  <m:r>
                                    <a:rPr lang="en-US" altLang="zh-CN" sz="2000" i="1">
                                      <a:latin typeface="Cambria Math" panose="02040503050406030204" pitchFamily="18" charset="0"/>
                                    </a:rPr>
                                    <m:t>𝛾</m:t>
                                  </m:r>
                                </m:fName>
                                <m:e>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m:t>
                                          </m:r>
                                        </m:e>
                                        <m: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sub>
                                      </m:sSub>
                                      <m:r>
                                        <m:rPr>
                                          <m:sty m:val="p"/>
                                        </m:rPr>
                                        <a:rPr lang="en-US" altLang="zh-CN" sz="2000">
                                          <a:latin typeface="Cambria Math" panose="02040503050406030204" pitchFamily="18" charset="0"/>
                                        </a:rPr>
                                        <m:t>L</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y</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F</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e>
                                  </m:nary>
                                </m:e>
                              </m:func>
                              <m:r>
                                <a:rPr lang="en-US" altLang="zh-CN" sz="2000" i="1">
                                  <a:latin typeface="Cambria Math" panose="02040503050406030204" pitchFamily="18" charset="0"/>
                                </a:rPr>
                                <m:t>)</m:t>
                              </m:r>
                            </m:e>
                          </m:nary>
                        </m:e>
                      </m:func>
                    </m:oMath>
                  </m:oMathPara>
                </a14:m>
                <a:endParaRPr lang="zh-CN" altLang="zh-CN" sz="2000" dirty="0"/>
              </a:p>
              <a:p>
                <a:pPr marL="971550" lvl="1" indent="-514350">
                  <a:lnSpc>
                    <a:spcPct val="120000"/>
                  </a:lnSpc>
                  <a:buFont typeface="+mj-lt"/>
                  <a:buAutoNum type="alphaLcParenR" startAt="4"/>
                </a:pPr>
                <a:r>
                  <a:rPr lang="zh-CN" altLang="zh-CN" sz="2000" dirty="0"/>
                  <a:t>更新模型：</a:t>
                </a:r>
              </a:p>
              <a:p>
                <a:pPr marL="400050" lvl="1" indent="0">
                  <a:lnSpc>
                    <a:spcPct val="120000"/>
                  </a:lnSpc>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F</m:t>
                          </m:r>
                        </m:e>
                        <m:sub>
                          <m:r>
                            <a:rPr lang="en-US" altLang="zh-CN" sz="2000" i="1">
                              <a:latin typeface="Cambria Math" panose="02040503050406030204" pitchFamily="18" charset="0"/>
                            </a:rPr>
                            <m:t>𝑚</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x</m:t>
                          </m:r>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F</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x</m:t>
                          </m:r>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𝛾</m:t>
                          </m:r>
                        </m:e>
                        <m:sub>
                          <m:r>
                            <a:rPr lang="en-US" altLang="zh-CN" sz="2000" i="1">
                              <a:latin typeface="Cambria Math" panose="02040503050406030204" pitchFamily="18" charset="0"/>
                            </a:rPr>
                            <m:t>𝑚</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m:oMathPara>
                </a14:m>
                <a:endParaRPr lang="zh-CN" altLang="zh-CN" sz="2000" dirty="0"/>
              </a:p>
              <a:p>
                <a:pPr marL="514350" lvl="0" indent="-514350">
                  <a:lnSpc>
                    <a:spcPct val="120000"/>
                  </a:lnSpc>
                  <a:buFont typeface="+mj-lt"/>
                  <a:buAutoNum type="arabicPeriod" startAt="3"/>
                </a:pPr>
                <a:r>
                  <a:rPr lang="zh-CN" altLang="zh-CN" sz="2000" dirty="0"/>
                  <a:t>输出最终模型：</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F</m:t>
                        </m:r>
                      </m:e>
                      <m:sub>
                        <m:r>
                          <a:rPr lang="en-US" altLang="zh-CN" sz="2000" i="1">
                            <a:latin typeface="Cambria Math" panose="02040503050406030204" pitchFamily="18" charset="0"/>
                          </a:rPr>
                          <m:t>𝑀</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x</m:t>
                        </m:r>
                      </m:e>
                    </m:d>
                  </m:oMath>
                </a14:m>
                <a:endParaRPr lang="zh-CN" altLang="zh-CN" sz="2000" dirty="0"/>
              </a:p>
            </p:txBody>
          </p:sp>
        </mc:Choice>
        <mc:Fallback xmlns="">
          <p:sp>
            <p:nvSpPr>
              <p:cNvPr id="3" name="内容占位符 2">
                <a:extLst>
                  <a:ext uri="{FF2B5EF4-FFF2-40B4-BE49-F238E27FC236}">
                    <a16:creationId xmlns:a16="http://schemas.microsoft.com/office/drawing/2014/main" id="{10B9EE42-AF8C-41EB-851F-3B103D7E5F77}"/>
                  </a:ext>
                </a:extLst>
              </p:cNvPr>
              <p:cNvSpPr>
                <a:spLocks noGrp="1" noRot="1" noChangeAspect="1" noMove="1" noResize="1" noEditPoints="1" noAdjustHandles="1" noChangeArrowheads="1" noChangeShapeType="1" noTextEdit="1"/>
              </p:cNvSpPr>
              <p:nvPr>
                <p:ph idx="1"/>
              </p:nvPr>
            </p:nvSpPr>
            <p:spPr>
              <a:xfrm>
                <a:off x="179512" y="764704"/>
                <a:ext cx="8784976" cy="5832648"/>
              </a:xfrm>
              <a:blipFill>
                <a:blip r:embed="rId2"/>
                <a:stretch>
                  <a:fillRect l="-693" t="-209" r="-277" b="-4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903309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1135" y="1766897"/>
            <a:ext cx="3556635" cy="2169248"/>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sz="2400" b="1" dirty="0">
                <a:latin typeface="Arial"/>
                <a:cs typeface="Arial"/>
              </a:rPr>
              <a:t>Boosting</a:t>
            </a:r>
            <a:r>
              <a:rPr lang="zh-CN" altLang="en-US" sz="2400" b="1" dirty="0">
                <a:latin typeface="Arial"/>
                <a:cs typeface="Arial"/>
              </a:rPr>
              <a:t>是递加的，所以可能过拟合</a:t>
            </a:r>
            <a:endParaRPr lang="en-US" altLang="zh-CN" sz="2400" b="1" dirty="0">
              <a:latin typeface="Arial"/>
              <a:cs typeface="Arial"/>
            </a:endParaRPr>
          </a:p>
          <a:p>
            <a:pPr marL="238125" indent="-225425">
              <a:lnSpc>
                <a:spcPct val="150000"/>
              </a:lnSpc>
              <a:spcBef>
                <a:spcPts val="95"/>
              </a:spcBef>
              <a:buFont typeface="Wingdings"/>
              <a:buChar char=""/>
              <a:tabLst>
                <a:tab pos="238125" algn="l"/>
                <a:tab pos="238760" algn="l"/>
              </a:tabLst>
            </a:pPr>
            <a:r>
              <a:rPr lang="zh-CN" altLang="en-US" sz="2400" b="1" dirty="0">
                <a:latin typeface="Arial"/>
                <a:cs typeface="Arial"/>
              </a:rPr>
              <a:t>使用交叉验证来设置决策树的个数</a:t>
            </a:r>
          </a:p>
        </p:txBody>
      </p:sp>
      <p:sp>
        <p:nvSpPr>
          <p:cNvPr id="5" name="object 5"/>
          <p:cNvSpPr/>
          <p:nvPr/>
        </p:nvSpPr>
        <p:spPr>
          <a:xfrm>
            <a:off x="4872990" y="2441448"/>
            <a:ext cx="3258820" cy="1600835"/>
          </a:xfrm>
          <a:custGeom>
            <a:avLst/>
            <a:gdLst/>
            <a:ahLst/>
            <a:cxnLst/>
            <a:rect l="l" t="t" r="r" b="b"/>
            <a:pathLst>
              <a:path w="3258820" h="1600835">
                <a:moveTo>
                  <a:pt x="0" y="0"/>
                </a:moveTo>
                <a:lnTo>
                  <a:pt x="3771" y="58208"/>
                </a:lnTo>
                <a:lnTo>
                  <a:pt x="9024" y="120282"/>
                </a:lnTo>
                <a:lnTo>
                  <a:pt x="15398" y="184923"/>
                </a:lnTo>
                <a:lnTo>
                  <a:pt x="22537" y="250833"/>
                </a:lnTo>
                <a:lnTo>
                  <a:pt x="30082" y="316714"/>
                </a:lnTo>
                <a:lnTo>
                  <a:pt x="37675" y="381268"/>
                </a:lnTo>
                <a:lnTo>
                  <a:pt x="44958" y="443198"/>
                </a:lnTo>
                <a:lnTo>
                  <a:pt x="51571" y="501204"/>
                </a:lnTo>
                <a:lnTo>
                  <a:pt x="57158" y="553990"/>
                </a:lnTo>
                <a:lnTo>
                  <a:pt x="61359" y="600258"/>
                </a:lnTo>
                <a:lnTo>
                  <a:pt x="63818" y="638709"/>
                </a:lnTo>
                <a:lnTo>
                  <a:pt x="64174" y="668045"/>
                </a:lnTo>
                <a:lnTo>
                  <a:pt x="62071" y="686968"/>
                </a:lnTo>
                <a:lnTo>
                  <a:pt x="57150" y="694182"/>
                </a:lnTo>
                <a:lnTo>
                  <a:pt x="57274" y="709739"/>
                </a:lnTo>
                <a:lnTo>
                  <a:pt x="68959" y="749083"/>
                </a:lnTo>
                <a:lnTo>
                  <a:pt x="88593" y="804224"/>
                </a:lnTo>
                <a:lnTo>
                  <a:pt x="112569" y="867171"/>
                </a:lnTo>
                <a:lnTo>
                  <a:pt x="137277" y="929934"/>
                </a:lnTo>
                <a:lnTo>
                  <a:pt x="159109" y="984521"/>
                </a:lnTo>
                <a:lnTo>
                  <a:pt x="174454" y="1022943"/>
                </a:lnTo>
                <a:lnTo>
                  <a:pt x="219188" y="1085684"/>
                </a:lnTo>
                <a:lnTo>
                  <a:pt x="259298" y="1133674"/>
                </a:lnTo>
                <a:lnTo>
                  <a:pt x="303174" y="1185496"/>
                </a:lnTo>
                <a:lnTo>
                  <a:pt x="343455" y="1232148"/>
                </a:lnTo>
                <a:lnTo>
                  <a:pt x="372782" y="1264629"/>
                </a:lnTo>
                <a:lnTo>
                  <a:pt x="396877" y="1282981"/>
                </a:lnTo>
                <a:lnTo>
                  <a:pt x="431371" y="1314661"/>
                </a:lnTo>
                <a:lnTo>
                  <a:pt x="478349" y="1360121"/>
                </a:lnTo>
                <a:lnTo>
                  <a:pt x="528882" y="1410507"/>
                </a:lnTo>
                <a:lnTo>
                  <a:pt x="574040" y="1456963"/>
                </a:lnTo>
                <a:lnTo>
                  <a:pt x="604896" y="1490633"/>
                </a:lnTo>
                <a:lnTo>
                  <a:pt x="612521" y="1502664"/>
                </a:lnTo>
                <a:lnTo>
                  <a:pt x="624262" y="1504075"/>
                </a:lnTo>
                <a:lnTo>
                  <a:pt x="665910" y="1510412"/>
                </a:lnTo>
                <a:lnTo>
                  <a:pt x="726037" y="1519602"/>
                </a:lnTo>
                <a:lnTo>
                  <a:pt x="793216" y="1529571"/>
                </a:lnTo>
                <a:lnTo>
                  <a:pt x="856018" y="1538248"/>
                </a:lnTo>
                <a:lnTo>
                  <a:pt x="903016" y="1543558"/>
                </a:lnTo>
                <a:lnTo>
                  <a:pt x="922782" y="1543431"/>
                </a:lnTo>
                <a:lnTo>
                  <a:pt x="942121" y="1544611"/>
                </a:lnTo>
                <a:lnTo>
                  <a:pt x="988123" y="1553120"/>
                </a:lnTo>
                <a:lnTo>
                  <a:pt x="1049788" y="1565961"/>
                </a:lnTo>
                <a:lnTo>
                  <a:pt x="1116113" y="1580137"/>
                </a:lnTo>
                <a:lnTo>
                  <a:pt x="1176098" y="1592651"/>
                </a:lnTo>
                <a:lnTo>
                  <a:pt x="1218742" y="1600507"/>
                </a:lnTo>
                <a:lnTo>
                  <a:pt x="1233043" y="1600708"/>
                </a:lnTo>
                <a:lnTo>
                  <a:pt x="1246908" y="1596461"/>
                </a:lnTo>
                <a:lnTo>
                  <a:pt x="1288508" y="1592073"/>
                </a:lnTo>
                <a:lnTo>
                  <a:pt x="1348702" y="1587784"/>
                </a:lnTo>
                <a:lnTo>
                  <a:pt x="1418351" y="1583832"/>
                </a:lnTo>
                <a:lnTo>
                  <a:pt x="1488316" y="1580458"/>
                </a:lnTo>
                <a:lnTo>
                  <a:pt x="1549457" y="1577901"/>
                </a:lnTo>
                <a:lnTo>
                  <a:pt x="1592634" y="1576401"/>
                </a:lnTo>
                <a:lnTo>
                  <a:pt x="1608709" y="1576196"/>
                </a:lnTo>
                <a:lnTo>
                  <a:pt x="1631221" y="1572269"/>
                </a:lnTo>
                <a:lnTo>
                  <a:pt x="1688309" y="1561328"/>
                </a:lnTo>
                <a:lnTo>
                  <a:pt x="1762394" y="1546542"/>
                </a:lnTo>
                <a:lnTo>
                  <a:pt x="1835897" y="1531079"/>
                </a:lnTo>
                <a:lnTo>
                  <a:pt x="1891239" y="1518106"/>
                </a:lnTo>
                <a:lnTo>
                  <a:pt x="1922283" y="1498938"/>
                </a:lnTo>
                <a:lnTo>
                  <a:pt x="1957633" y="1471967"/>
                </a:lnTo>
                <a:lnTo>
                  <a:pt x="2009282" y="1435195"/>
                </a:lnTo>
                <a:lnTo>
                  <a:pt x="2069623" y="1393936"/>
                </a:lnTo>
                <a:lnTo>
                  <a:pt x="2131048" y="1353504"/>
                </a:lnTo>
                <a:lnTo>
                  <a:pt x="2185947" y="1319214"/>
                </a:lnTo>
                <a:lnTo>
                  <a:pt x="2226714" y="1296381"/>
                </a:lnTo>
                <a:lnTo>
                  <a:pt x="2268740" y="1288450"/>
                </a:lnTo>
                <a:lnTo>
                  <a:pt x="2317897" y="1275958"/>
                </a:lnTo>
                <a:lnTo>
                  <a:pt x="2382714" y="1256556"/>
                </a:lnTo>
                <a:lnTo>
                  <a:pt x="2452693" y="1233960"/>
                </a:lnTo>
                <a:lnTo>
                  <a:pt x="2517339" y="1211883"/>
                </a:lnTo>
                <a:lnTo>
                  <a:pt x="2566154" y="1194041"/>
                </a:lnTo>
                <a:lnTo>
                  <a:pt x="2588641" y="1184147"/>
                </a:lnTo>
                <a:lnTo>
                  <a:pt x="2699063" y="1170610"/>
                </a:lnTo>
                <a:lnTo>
                  <a:pt x="2928619" y="1151477"/>
                </a:lnTo>
                <a:lnTo>
                  <a:pt x="3155604" y="1134391"/>
                </a:lnTo>
                <a:lnTo>
                  <a:pt x="3258312" y="1126997"/>
                </a:lnTo>
              </a:path>
            </a:pathLst>
          </a:custGeom>
          <a:ln w="25907">
            <a:solidFill>
              <a:srgbClr val="344B5E"/>
            </a:solidFill>
          </a:ln>
        </p:spPr>
        <p:txBody>
          <a:bodyPr wrap="square" lIns="0" tIns="0" rIns="0" bIns="0" rtlCol="0"/>
          <a:lstStyle/>
          <a:p>
            <a:endParaRPr/>
          </a:p>
        </p:txBody>
      </p:sp>
      <p:sp>
        <p:nvSpPr>
          <p:cNvPr id="6" name="object 6"/>
          <p:cNvSpPr/>
          <p:nvPr/>
        </p:nvSpPr>
        <p:spPr>
          <a:xfrm>
            <a:off x="6436614" y="3790188"/>
            <a:ext cx="1800860" cy="36830"/>
          </a:xfrm>
          <a:custGeom>
            <a:avLst/>
            <a:gdLst/>
            <a:ahLst/>
            <a:cxnLst/>
            <a:rect l="l" t="t" r="r" b="b"/>
            <a:pathLst>
              <a:path w="1800859" h="36830">
                <a:moveTo>
                  <a:pt x="0" y="0"/>
                </a:moveTo>
                <a:lnTo>
                  <a:pt x="1800733" y="36575"/>
                </a:lnTo>
              </a:path>
            </a:pathLst>
          </a:custGeom>
          <a:ln w="25908">
            <a:solidFill>
              <a:srgbClr val="344B5E"/>
            </a:solidFill>
          </a:ln>
        </p:spPr>
        <p:txBody>
          <a:bodyPr wrap="square" lIns="0" tIns="0" rIns="0" bIns="0" rtlCol="0"/>
          <a:lstStyle/>
          <a:p>
            <a:endParaRPr/>
          </a:p>
        </p:txBody>
      </p:sp>
      <p:sp>
        <p:nvSpPr>
          <p:cNvPr id="7" name="object 7"/>
          <p:cNvSpPr/>
          <p:nvPr/>
        </p:nvSpPr>
        <p:spPr>
          <a:xfrm>
            <a:off x="4842510" y="2446020"/>
            <a:ext cx="1594485" cy="1351915"/>
          </a:xfrm>
          <a:custGeom>
            <a:avLst/>
            <a:gdLst/>
            <a:ahLst/>
            <a:cxnLst/>
            <a:rect l="l" t="t" r="r" b="b"/>
            <a:pathLst>
              <a:path w="1594485" h="1351914">
                <a:moveTo>
                  <a:pt x="0" y="0"/>
                </a:moveTo>
                <a:lnTo>
                  <a:pt x="1919" y="56899"/>
                </a:lnTo>
                <a:lnTo>
                  <a:pt x="4241" y="117676"/>
                </a:lnTo>
                <a:lnTo>
                  <a:pt x="6877" y="181059"/>
                </a:lnTo>
                <a:lnTo>
                  <a:pt x="9736" y="245780"/>
                </a:lnTo>
                <a:lnTo>
                  <a:pt x="12728" y="310567"/>
                </a:lnTo>
                <a:lnTo>
                  <a:pt x="15762" y="374150"/>
                </a:lnTo>
                <a:lnTo>
                  <a:pt x="18748" y="435260"/>
                </a:lnTo>
                <a:lnTo>
                  <a:pt x="21596" y="492626"/>
                </a:lnTo>
                <a:lnTo>
                  <a:pt x="24216" y="544978"/>
                </a:lnTo>
                <a:lnTo>
                  <a:pt x="26518" y="591046"/>
                </a:lnTo>
                <a:lnTo>
                  <a:pt x="28410" y="629559"/>
                </a:lnTo>
                <a:lnTo>
                  <a:pt x="29804" y="659247"/>
                </a:lnTo>
                <a:lnTo>
                  <a:pt x="30609" y="678841"/>
                </a:lnTo>
                <a:lnTo>
                  <a:pt x="30734" y="687069"/>
                </a:lnTo>
                <a:lnTo>
                  <a:pt x="32819" y="706113"/>
                </a:lnTo>
                <a:lnTo>
                  <a:pt x="39131" y="750117"/>
                </a:lnTo>
                <a:lnTo>
                  <a:pt x="48325" y="810683"/>
                </a:lnTo>
                <a:lnTo>
                  <a:pt x="59054" y="879411"/>
                </a:lnTo>
                <a:lnTo>
                  <a:pt x="69975" y="947901"/>
                </a:lnTo>
                <a:lnTo>
                  <a:pt x="79740" y="1007752"/>
                </a:lnTo>
                <a:lnTo>
                  <a:pt x="87004" y="1050566"/>
                </a:lnTo>
                <a:lnTo>
                  <a:pt x="101799" y="1092122"/>
                </a:lnTo>
                <a:lnTo>
                  <a:pt x="126530" y="1145191"/>
                </a:lnTo>
                <a:lnTo>
                  <a:pt x="155328" y="1207087"/>
                </a:lnTo>
                <a:lnTo>
                  <a:pt x="178901" y="1257748"/>
                </a:lnTo>
                <a:lnTo>
                  <a:pt x="187960" y="1277111"/>
                </a:lnTo>
                <a:lnTo>
                  <a:pt x="206841" y="1286690"/>
                </a:lnTo>
                <a:lnTo>
                  <a:pt x="250618" y="1312592"/>
                </a:lnTo>
                <a:lnTo>
                  <a:pt x="295134" y="1339423"/>
                </a:lnTo>
                <a:lnTo>
                  <a:pt x="316229" y="1351787"/>
                </a:lnTo>
                <a:lnTo>
                  <a:pt x="363071" y="1350617"/>
                </a:lnTo>
                <a:lnTo>
                  <a:pt x="464264" y="1348041"/>
                </a:lnTo>
                <a:lnTo>
                  <a:pt x="565100" y="1345465"/>
                </a:lnTo>
                <a:lnTo>
                  <a:pt x="610869" y="1344294"/>
                </a:lnTo>
                <a:lnTo>
                  <a:pt x="633826" y="1345362"/>
                </a:lnTo>
                <a:lnTo>
                  <a:pt x="692625" y="1345169"/>
                </a:lnTo>
                <a:lnTo>
                  <a:pt x="769492" y="1344342"/>
                </a:lnTo>
                <a:lnTo>
                  <a:pt x="846657" y="1343504"/>
                </a:lnTo>
                <a:lnTo>
                  <a:pt x="906344" y="1343280"/>
                </a:lnTo>
                <a:lnTo>
                  <a:pt x="930782" y="1344294"/>
                </a:lnTo>
                <a:lnTo>
                  <a:pt x="938855" y="1345393"/>
                </a:lnTo>
                <a:lnTo>
                  <a:pt x="960648" y="1346141"/>
                </a:lnTo>
                <a:lnTo>
                  <a:pt x="994373" y="1346584"/>
                </a:lnTo>
                <a:lnTo>
                  <a:pt x="1038239" y="1346767"/>
                </a:lnTo>
                <a:lnTo>
                  <a:pt x="1090457" y="1346736"/>
                </a:lnTo>
                <a:lnTo>
                  <a:pt x="1149236" y="1346538"/>
                </a:lnTo>
                <a:lnTo>
                  <a:pt x="1212789" y="1346217"/>
                </a:lnTo>
                <a:lnTo>
                  <a:pt x="1279324" y="1345821"/>
                </a:lnTo>
                <a:lnTo>
                  <a:pt x="1347052" y="1345393"/>
                </a:lnTo>
                <a:lnTo>
                  <a:pt x="1414184" y="1344981"/>
                </a:lnTo>
                <a:lnTo>
                  <a:pt x="1478930" y="1344630"/>
                </a:lnTo>
                <a:lnTo>
                  <a:pt x="1539499" y="1344386"/>
                </a:lnTo>
                <a:lnTo>
                  <a:pt x="1594103" y="1344294"/>
                </a:lnTo>
              </a:path>
            </a:pathLst>
          </a:custGeom>
          <a:ln w="25907">
            <a:solidFill>
              <a:srgbClr val="344B5E"/>
            </a:solidFill>
          </a:ln>
        </p:spPr>
        <p:txBody>
          <a:bodyPr wrap="square" lIns="0" tIns="0" rIns="0" bIns="0" rtlCol="0"/>
          <a:lstStyle/>
          <a:p>
            <a:endParaRPr/>
          </a:p>
        </p:txBody>
      </p:sp>
      <p:sp>
        <p:nvSpPr>
          <p:cNvPr id="8" name="object 8"/>
          <p:cNvSpPr/>
          <p:nvPr/>
        </p:nvSpPr>
        <p:spPr>
          <a:xfrm>
            <a:off x="4610101" y="2214373"/>
            <a:ext cx="78105" cy="2148205"/>
          </a:xfrm>
          <a:custGeom>
            <a:avLst/>
            <a:gdLst/>
            <a:ahLst/>
            <a:cxnLst/>
            <a:rect l="l" t="t" r="r" b="b"/>
            <a:pathLst>
              <a:path w="78104" h="2148204">
                <a:moveTo>
                  <a:pt x="51815" y="64769"/>
                </a:moveTo>
                <a:lnTo>
                  <a:pt x="25908" y="64769"/>
                </a:lnTo>
                <a:lnTo>
                  <a:pt x="25908" y="2147697"/>
                </a:lnTo>
                <a:lnTo>
                  <a:pt x="51815" y="2147697"/>
                </a:lnTo>
                <a:lnTo>
                  <a:pt x="51815" y="64769"/>
                </a:lnTo>
                <a:close/>
              </a:path>
              <a:path w="78104" h="2148204">
                <a:moveTo>
                  <a:pt x="38862" y="0"/>
                </a:moveTo>
                <a:lnTo>
                  <a:pt x="0" y="77724"/>
                </a:lnTo>
                <a:lnTo>
                  <a:pt x="25908" y="77724"/>
                </a:lnTo>
                <a:lnTo>
                  <a:pt x="25908" y="64769"/>
                </a:lnTo>
                <a:lnTo>
                  <a:pt x="71247" y="64769"/>
                </a:lnTo>
                <a:lnTo>
                  <a:pt x="38862" y="0"/>
                </a:lnTo>
                <a:close/>
              </a:path>
              <a:path w="78104" h="21482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9" name="object 9"/>
          <p:cNvSpPr txBox="1"/>
          <p:nvPr/>
        </p:nvSpPr>
        <p:spPr>
          <a:xfrm>
            <a:off x="4336798" y="2346197"/>
            <a:ext cx="215444" cy="1535727"/>
          </a:xfrm>
          <a:prstGeom prst="rect">
            <a:avLst/>
          </a:prstGeom>
        </p:spPr>
        <p:txBody>
          <a:bodyPr vert="vert270" wrap="square" lIns="0" tIns="12065" rIns="0" bIns="0" rtlCol="0">
            <a:spAutoFit/>
          </a:bodyPr>
          <a:lstStyle/>
          <a:p>
            <a:pPr marL="12700">
              <a:spcBef>
                <a:spcPts val="95"/>
              </a:spcBef>
            </a:pPr>
            <a:r>
              <a:rPr sz="1400" b="1" dirty="0">
                <a:solidFill>
                  <a:srgbClr val="344B5E"/>
                </a:solidFill>
                <a:latin typeface="Verdana"/>
                <a:cs typeface="Verdana"/>
              </a:rPr>
              <a:t>Test Set Error</a:t>
            </a:r>
            <a:endParaRPr sz="1400" dirty="0">
              <a:latin typeface="Verdana"/>
              <a:cs typeface="Verdana"/>
            </a:endParaRPr>
          </a:p>
        </p:txBody>
      </p:sp>
      <p:sp>
        <p:nvSpPr>
          <p:cNvPr id="10" name="object 10"/>
          <p:cNvSpPr/>
          <p:nvPr/>
        </p:nvSpPr>
        <p:spPr>
          <a:xfrm>
            <a:off x="7091172" y="2876550"/>
            <a:ext cx="137159" cy="13716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7277227" y="2654808"/>
            <a:ext cx="1594484" cy="444352"/>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Random Forest</a:t>
            </a:r>
            <a:endParaRPr sz="1400" dirty="0">
              <a:latin typeface="Verdana"/>
              <a:cs typeface="Verdana"/>
            </a:endParaRPr>
          </a:p>
          <a:p>
            <a:pPr marL="12700"/>
            <a:r>
              <a:rPr sz="1400" b="1" dirty="0">
                <a:solidFill>
                  <a:srgbClr val="344B5E"/>
                </a:solidFill>
                <a:latin typeface="Verdana"/>
                <a:cs typeface="Verdana"/>
              </a:rPr>
              <a:t>Boosting</a:t>
            </a:r>
            <a:endParaRPr sz="1400" dirty="0">
              <a:latin typeface="Verdana"/>
              <a:cs typeface="Verdana"/>
            </a:endParaRPr>
          </a:p>
        </p:txBody>
      </p:sp>
      <p:sp>
        <p:nvSpPr>
          <p:cNvPr id="12" name="object 12"/>
          <p:cNvSpPr/>
          <p:nvPr/>
        </p:nvSpPr>
        <p:spPr>
          <a:xfrm>
            <a:off x="7097269" y="2693671"/>
            <a:ext cx="137159" cy="13715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815840" y="2413253"/>
            <a:ext cx="137160" cy="137160"/>
          </a:xfrm>
          <a:custGeom>
            <a:avLst/>
            <a:gdLst/>
            <a:ahLst/>
            <a:cxnLst/>
            <a:rect l="l" t="t" r="r" b="b"/>
            <a:pathLst>
              <a:path w="137160" h="137160">
                <a:moveTo>
                  <a:pt x="68580" y="0"/>
                </a:moveTo>
                <a:lnTo>
                  <a:pt x="41898" y="5393"/>
                </a:lnTo>
                <a:lnTo>
                  <a:pt x="20097" y="20097"/>
                </a:lnTo>
                <a:lnTo>
                  <a:pt x="5393" y="41898"/>
                </a:lnTo>
                <a:lnTo>
                  <a:pt x="0" y="68580"/>
                </a:lnTo>
                <a:lnTo>
                  <a:pt x="5393" y="95261"/>
                </a:lnTo>
                <a:lnTo>
                  <a:pt x="20097" y="117062"/>
                </a:lnTo>
                <a:lnTo>
                  <a:pt x="41898" y="131766"/>
                </a:lnTo>
                <a:lnTo>
                  <a:pt x="68580" y="137160"/>
                </a:lnTo>
                <a:lnTo>
                  <a:pt x="95261" y="131766"/>
                </a:lnTo>
                <a:lnTo>
                  <a:pt x="117062" y="117062"/>
                </a:lnTo>
                <a:lnTo>
                  <a:pt x="131766" y="95261"/>
                </a:lnTo>
                <a:lnTo>
                  <a:pt x="137160" y="68580"/>
                </a:lnTo>
                <a:lnTo>
                  <a:pt x="131766" y="41898"/>
                </a:lnTo>
                <a:lnTo>
                  <a:pt x="117062" y="20097"/>
                </a:lnTo>
                <a:lnTo>
                  <a:pt x="95261" y="5393"/>
                </a:lnTo>
                <a:lnTo>
                  <a:pt x="68580" y="0"/>
                </a:lnTo>
                <a:close/>
              </a:path>
            </a:pathLst>
          </a:custGeom>
          <a:solidFill>
            <a:srgbClr val="344B5E"/>
          </a:solidFill>
        </p:spPr>
        <p:txBody>
          <a:bodyPr wrap="square" lIns="0" tIns="0" rIns="0" bIns="0" rtlCol="0"/>
          <a:lstStyle/>
          <a:p>
            <a:endParaRPr/>
          </a:p>
        </p:txBody>
      </p:sp>
      <p:sp>
        <p:nvSpPr>
          <p:cNvPr id="14" name="object 14"/>
          <p:cNvSpPr/>
          <p:nvPr/>
        </p:nvSpPr>
        <p:spPr>
          <a:xfrm>
            <a:off x="4815840" y="2413253"/>
            <a:ext cx="137160" cy="137160"/>
          </a:xfrm>
          <a:custGeom>
            <a:avLst/>
            <a:gdLst/>
            <a:ahLst/>
            <a:cxnLst/>
            <a:rect l="l" t="t" r="r" b="b"/>
            <a:pathLst>
              <a:path w="137160" h="137160">
                <a:moveTo>
                  <a:pt x="0" y="68580"/>
                </a:moveTo>
                <a:lnTo>
                  <a:pt x="5393" y="41898"/>
                </a:lnTo>
                <a:lnTo>
                  <a:pt x="20097" y="20097"/>
                </a:lnTo>
                <a:lnTo>
                  <a:pt x="41898" y="5393"/>
                </a:lnTo>
                <a:lnTo>
                  <a:pt x="68580" y="0"/>
                </a:lnTo>
                <a:lnTo>
                  <a:pt x="95261" y="5393"/>
                </a:lnTo>
                <a:lnTo>
                  <a:pt x="117062" y="20097"/>
                </a:lnTo>
                <a:lnTo>
                  <a:pt x="131766" y="41898"/>
                </a:lnTo>
                <a:lnTo>
                  <a:pt x="137160" y="68580"/>
                </a:lnTo>
                <a:lnTo>
                  <a:pt x="131766" y="95261"/>
                </a:lnTo>
                <a:lnTo>
                  <a:pt x="117062" y="117062"/>
                </a:lnTo>
                <a:lnTo>
                  <a:pt x="95261" y="131766"/>
                </a:lnTo>
                <a:lnTo>
                  <a:pt x="68580" y="137160"/>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15" name="object 15"/>
          <p:cNvSpPr/>
          <p:nvPr/>
        </p:nvSpPr>
        <p:spPr>
          <a:xfrm>
            <a:off x="4831079" y="3099054"/>
            <a:ext cx="137160" cy="137160"/>
          </a:xfrm>
          <a:custGeom>
            <a:avLst/>
            <a:gdLst/>
            <a:ahLst/>
            <a:cxnLst/>
            <a:rect l="l" t="t" r="r" b="b"/>
            <a:pathLst>
              <a:path w="137160" h="137160">
                <a:moveTo>
                  <a:pt x="68580" y="0"/>
                </a:moveTo>
                <a:lnTo>
                  <a:pt x="41898" y="5393"/>
                </a:lnTo>
                <a:lnTo>
                  <a:pt x="20097" y="20097"/>
                </a:lnTo>
                <a:lnTo>
                  <a:pt x="5393" y="41898"/>
                </a:lnTo>
                <a:lnTo>
                  <a:pt x="0" y="68579"/>
                </a:lnTo>
                <a:lnTo>
                  <a:pt x="5393" y="95261"/>
                </a:lnTo>
                <a:lnTo>
                  <a:pt x="20097" y="117062"/>
                </a:lnTo>
                <a:lnTo>
                  <a:pt x="41898" y="131766"/>
                </a:lnTo>
                <a:lnTo>
                  <a:pt x="68580" y="137159"/>
                </a:lnTo>
                <a:lnTo>
                  <a:pt x="95261" y="131766"/>
                </a:lnTo>
                <a:lnTo>
                  <a:pt x="117062" y="117062"/>
                </a:lnTo>
                <a:lnTo>
                  <a:pt x="131766" y="95261"/>
                </a:lnTo>
                <a:lnTo>
                  <a:pt x="137160" y="68579"/>
                </a:lnTo>
                <a:lnTo>
                  <a:pt x="131766" y="41898"/>
                </a:lnTo>
                <a:lnTo>
                  <a:pt x="117062" y="20097"/>
                </a:lnTo>
                <a:lnTo>
                  <a:pt x="95261" y="5393"/>
                </a:lnTo>
                <a:lnTo>
                  <a:pt x="68580" y="0"/>
                </a:lnTo>
                <a:close/>
              </a:path>
            </a:pathLst>
          </a:custGeom>
          <a:solidFill>
            <a:srgbClr val="344B5E"/>
          </a:solidFill>
        </p:spPr>
        <p:txBody>
          <a:bodyPr wrap="square" lIns="0" tIns="0" rIns="0" bIns="0" rtlCol="0"/>
          <a:lstStyle/>
          <a:p>
            <a:endParaRPr/>
          </a:p>
        </p:txBody>
      </p:sp>
      <p:sp>
        <p:nvSpPr>
          <p:cNvPr id="16" name="object 16"/>
          <p:cNvSpPr/>
          <p:nvPr/>
        </p:nvSpPr>
        <p:spPr>
          <a:xfrm>
            <a:off x="4831079" y="3099054"/>
            <a:ext cx="137160" cy="137160"/>
          </a:xfrm>
          <a:custGeom>
            <a:avLst/>
            <a:gdLst/>
            <a:ahLst/>
            <a:cxnLst/>
            <a:rect l="l" t="t" r="r" b="b"/>
            <a:pathLst>
              <a:path w="137160" h="137160">
                <a:moveTo>
                  <a:pt x="0" y="68579"/>
                </a:moveTo>
                <a:lnTo>
                  <a:pt x="5393" y="41898"/>
                </a:lnTo>
                <a:lnTo>
                  <a:pt x="20097" y="20097"/>
                </a:lnTo>
                <a:lnTo>
                  <a:pt x="41898" y="5393"/>
                </a:lnTo>
                <a:lnTo>
                  <a:pt x="68580" y="0"/>
                </a:lnTo>
                <a:lnTo>
                  <a:pt x="95261" y="5393"/>
                </a:lnTo>
                <a:lnTo>
                  <a:pt x="117062" y="20097"/>
                </a:lnTo>
                <a:lnTo>
                  <a:pt x="131766" y="41898"/>
                </a:lnTo>
                <a:lnTo>
                  <a:pt x="137160" y="68579"/>
                </a:lnTo>
                <a:lnTo>
                  <a:pt x="131766" y="95261"/>
                </a:lnTo>
                <a:lnTo>
                  <a:pt x="117062" y="117062"/>
                </a:lnTo>
                <a:lnTo>
                  <a:pt x="95261" y="131766"/>
                </a:lnTo>
                <a:lnTo>
                  <a:pt x="68580" y="137159"/>
                </a:lnTo>
                <a:lnTo>
                  <a:pt x="41898" y="131766"/>
                </a:lnTo>
                <a:lnTo>
                  <a:pt x="20097" y="117062"/>
                </a:lnTo>
                <a:lnTo>
                  <a:pt x="5393" y="95261"/>
                </a:lnTo>
                <a:lnTo>
                  <a:pt x="0" y="68579"/>
                </a:lnTo>
                <a:close/>
              </a:path>
            </a:pathLst>
          </a:custGeom>
          <a:ln w="12192">
            <a:solidFill>
              <a:srgbClr val="FFFFFF"/>
            </a:solidFill>
          </a:ln>
        </p:spPr>
        <p:txBody>
          <a:bodyPr wrap="square" lIns="0" tIns="0" rIns="0" bIns="0" rtlCol="0"/>
          <a:lstStyle/>
          <a:p>
            <a:endParaRPr/>
          </a:p>
        </p:txBody>
      </p:sp>
      <p:sp>
        <p:nvSpPr>
          <p:cNvPr id="17" name="object 17"/>
          <p:cNvSpPr/>
          <p:nvPr/>
        </p:nvSpPr>
        <p:spPr>
          <a:xfrm>
            <a:off x="4885944" y="3483101"/>
            <a:ext cx="137160" cy="137160"/>
          </a:xfrm>
          <a:custGeom>
            <a:avLst/>
            <a:gdLst/>
            <a:ahLst/>
            <a:cxnLst/>
            <a:rect l="l" t="t" r="r" b="b"/>
            <a:pathLst>
              <a:path w="137160" h="137160">
                <a:moveTo>
                  <a:pt x="68579" y="0"/>
                </a:moveTo>
                <a:lnTo>
                  <a:pt x="41898" y="5393"/>
                </a:lnTo>
                <a:lnTo>
                  <a:pt x="20097" y="20097"/>
                </a:lnTo>
                <a:lnTo>
                  <a:pt x="5393" y="41898"/>
                </a:lnTo>
                <a:lnTo>
                  <a:pt x="0" y="68580"/>
                </a:lnTo>
                <a:lnTo>
                  <a:pt x="5393" y="95261"/>
                </a:lnTo>
                <a:lnTo>
                  <a:pt x="20097" y="117062"/>
                </a:lnTo>
                <a:lnTo>
                  <a:pt x="41898" y="131766"/>
                </a:lnTo>
                <a:lnTo>
                  <a:pt x="68579" y="137160"/>
                </a:lnTo>
                <a:lnTo>
                  <a:pt x="95261" y="131766"/>
                </a:lnTo>
                <a:lnTo>
                  <a:pt x="117062" y="117062"/>
                </a:lnTo>
                <a:lnTo>
                  <a:pt x="131766" y="95261"/>
                </a:lnTo>
                <a:lnTo>
                  <a:pt x="137159" y="68580"/>
                </a:lnTo>
                <a:lnTo>
                  <a:pt x="131766" y="41898"/>
                </a:lnTo>
                <a:lnTo>
                  <a:pt x="117062" y="20097"/>
                </a:lnTo>
                <a:lnTo>
                  <a:pt x="95261" y="5393"/>
                </a:lnTo>
                <a:lnTo>
                  <a:pt x="68579" y="0"/>
                </a:lnTo>
                <a:close/>
              </a:path>
            </a:pathLst>
          </a:custGeom>
          <a:solidFill>
            <a:srgbClr val="344B5E"/>
          </a:solidFill>
        </p:spPr>
        <p:txBody>
          <a:bodyPr wrap="square" lIns="0" tIns="0" rIns="0" bIns="0" rtlCol="0"/>
          <a:lstStyle/>
          <a:p>
            <a:endParaRPr/>
          </a:p>
        </p:txBody>
      </p:sp>
      <p:sp>
        <p:nvSpPr>
          <p:cNvPr id="18" name="object 18"/>
          <p:cNvSpPr/>
          <p:nvPr/>
        </p:nvSpPr>
        <p:spPr>
          <a:xfrm>
            <a:off x="4986528" y="3690366"/>
            <a:ext cx="137160" cy="137160"/>
          </a:xfrm>
          <a:custGeom>
            <a:avLst/>
            <a:gdLst/>
            <a:ahLst/>
            <a:cxnLst/>
            <a:rect l="l" t="t" r="r" b="b"/>
            <a:pathLst>
              <a:path w="137160" h="137160">
                <a:moveTo>
                  <a:pt x="68580" y="0"/>
                </a:moveTo>
                <a:lnTo>
                  <a:pt x="41898" y="5393"/>
                </a:lnTo>
                <a:lnTo>
                  <a:pt x="20097" y="20097"/>
                </a:lnTo>
                <a:lnTo>
                  <a:pt x="5393" y="41898"/>
                </a:lnTo>
                <a:lnTo>
                  <a:pt x="0" y="68579"/>
                </a:lnTo>
                <a:lnTo>
                  <a:pt x="5393" y="95261"/>
                </a:lnTo>
                <a:lnTo>
                  <a:pt x="20097" y="117062"/>
                </a:lnTo>
                <a:lnTo>
                  <a:pt x="41898" y="131766"/>
                </a:lnTo>
                <a:lnTo>
                  <a:pt x="68580" y="137159"/>
                </a:lnTo>
                <a:lnTo>
                  <a:pt x="95261" y="131766"/>
                </a:lnTo>
                <a:lnTo>
                  <a:pt x="117062" y="117062"/>
                </a:lnTo>
                <a:lnTo>
                  <a:pt x="131766" y="95261"/>
                </a:lnTo>
                <a:lnTo>
                  <a:pt x="137160" y="68579"/>
                </a:lnTo>
                <a:lnTo>
                  <a:pt x="131766" y="41898"/>
                </a:lnTo>
                <a:lnTo>
                  <a:pt x="117062" y="20097"/>
                </a:lnTo>
                <a:lnTo>
                  <a:pt x="95261" y="5393"/>
                </a:lnTo>
                <a:lnTo>
                  <a:pt x="68580" y="0"/>
                </a:lnTo>
                <a:close/>
              </a:path>
            </a:pathLst>
          </a:custGeom>
          <a:solidFill>
            <a:srgbClr val="344B5E"/>
          </a:solidFill>
        </p:spPr>
        <p:txBody>
          <a:bodyPr wrap="square" lIns="0" tIns="0" rIns="0" bIns="0" rtlCol="0"/>
          <a:lstStyle/>
          <a:p>
            <a:endParaRPr/>
          </a:p>
        </p:txBody>
      </p:sp>
      <p:sp>
        <p:nvSpPr>
          <p:cNvPr id="19" name="object 19"/>
          <p:cNvSpPr/>
          <p:nvPr/>
        </p:nvSpPr>
        <p:spPr>
          <a:xfrm>
            <a:off x="4986528" y="3690366"/>
            <a:ext cx="137160" cy="137160"/>
          </a:xfrm>
          <a:custGeom>
            <a:avLst/>
            <a:gdLst/>
            <a:ahLst/>
            <a:cxnLst/>
            <a:rect l="l" t="t" r="r" b="b"/>
            <a:pathLst>
              <a:path w="137160" h="137160">
                <a:moveTo>
                  <a:pt x="0" y="68579"/>
                </a:moveTo>
                <a:lnTo>
                  <a:pt x="5393" y="41898"/>
                </a:lnTo>
                <a:lnTo>
                  <a:pt x="20097" y="20097"/>
                </a:lnTo>
                <a:lnTo>
                  <a:pt x="41898" y="5393"/>
                </a:lnTo>
                <a:lnTo>
                  <a:pt x="68580" y="0"/>
                </a:lnTo>
                <a:lnTo>
                  <a:pt x="95261" y="5393"/>
                </a:lnTo>
                <a:lnTo>
                  <a:pt x="117062" y="20097"/>
                </a:lnTo>
                <a:lnTo>
                  <a:pt x="131766" y="41898"/>
                </a:lnTo>
                <a:lnTo>
                  <a:pt x="137160" y="68579"/>
                </a:lnTo>
                <a:lnTo>
                  <a:pt x="131766" y="95261"/>
                </a:lnTo>
                <a:lnTo>
                  <a:pt x="117062" y="117062"/>
                </a:lnTo>
                <a:lnTo>
                  <a:pt x="95261" y="131766"/>
                </a:lnTo>
                <a:lnTo>
                  <a:pt x="68580" y="137159"/>
                </a:lnTo>
                <a:lnTo>
                  <a:pt x="41898" y="131766"/>
                </a:lnTo>
                <a:lnTo>
                  <a:pt x="20097" y="117062"/>
                </a:lnTo>
                <a:lnTo>
                  <a:pt x="5393" y="95261"/>
                </a:lnTo>
                <a:lnTo>
                  <a:pt x="0" y="68579"/>
                </a:lnTo>
                <a:close/>
              </a:path>
            </a:pathLst>
          </a:custGeom>
          <a:ln w="12192">
            <a:solidFill>
              <a:srgbClr val="FFFFFF"/>
            </a:solidFill>
          </a:ln>
        </p:spPr>
        <p:txBody>
          <a:bodyPr wrap="square" lIns="0" tIns="0" rIns="0" bIns="0" rtlCol="0"/>
          <a:lstStyle/>
          <a:p>
            <a:endParaRPr/>
          </a:p>
        </p:txBody>
      </p:sp>
      <p:sp>
        <p:nvSpPr>
          <p:cNvPr id="20" name="object 20"/>
          <p:cNvSpPr/>
          <p:nvPr/>
        </p:nvSpPr>
        <p:spPr>
          <a:xfrm>
            <a:off x="5134355" y="3757422"/>
            <a:ext cx="137160" cy="137160"/>
          </a:xfrm>
          <a:custGeom>
            <a:avLst/>
            <a:gdLst/>
            <a:ahLst/>
            <a:cxnLst/>
            <a:rect l="l" t="t" r="r" b="b"/>
            <a:pathLst>
              <a:path w="137160" h="137160">
                <a:moveTo>
                  <a:pt x="68580" y="0"/>
                </a:moveTo>
                <a:lnTo>
                  <a:pt x="41898" y="5393"/>
                </a:lnTo>
                <a:lnTo>
                  <a:pt x="20097" y="20097"/>
                </a:lnTo>
                <a:lnTo>
                  <a:pt x="5393" y="41898"/>
                </a:lnTo>
                <a:lnTo>
                  <a:pt x="0" y="68579"/>
                </a:lnTo>
                <a:lnTo>
                  <a:pt x="5393" y="95261"/>
                </a:lnTo>
                <a:lnTo>
                  <a:pt x="20097" y="117062"/>
                </a:lnTo>
                <a:lnTo>
                  <a:pt x="41898" y="131766"/>
                </a:lnTo>
                <a:lnTo>
                  <a:pt x="68580" y="137159"/>
                </a:lnTo>
                <a:lnTo>
                  <a:pt x="95261" y="131766"/>
                </a:lnTo>
                <a:lnTo>
                  <a:pt x="117062" y="117062"/>
                </a:lnTo>
                <a:lnTo>
                  <a:pt x="131766" y="95261"/>
                </a:lnTo>
                <a:lnTo>
                  <a:pt x="137160" y="68579"/>
                </a:lnTo>
                <a:lnTo>
                  <a:pt x="131766" y="41898"/>
                </a:lnTo>
                <a:lnTo>
                  <a:pt x="117062" y="20097"/>
                </a:lnTo>
                <a:lnTo>
                  <a:pt x="95261" y="5393"/>
                </a:lnTo>
                <a:lnTo>
                  <a:pt x="68580" y="0"/>
                </a:lnTo>
                <a:close/>
              </a:path>
            </a:pathLst>
          </a:custGeom>
          <a:solidFill>
            <a:srgbClr val="344B5E"/>
          </a:solidFill>
        </p:spPr>
        <p:txBody>
          <a:bodyPr wrap="square" lIns="0" tIns="0" rIns="0" bIns="0" rtlCol="0"/>
          <a:lstStyle/>
          <a:p>
            <a:endParaRPr/>
          </a:p>
        </p:txBody>
      </p:sp>
      <p:sp>
        <p:nvSpPr>
          <p:cNvPr id="21" name="object 21"/>
          <p:cNvSpPr/>
          <p:nvPr/>
        </p:nvSpPr>
        <p:spPr>
          <a:xfrm>
            <a:off x="5134355" y="3757422"/>
            <a:ext cx="137160" cy="137160"/>
          </a:xfrm>
          <a:custGeom>
            <a:avLst/>
            <a:gdLst/>
            <a:ahLst/>
            <a:cxnLst/>
            <a:rect l="l" t="t" r="r" b="b"/>
            <a:pathLst>
              <a:path w="137160" h="137160">
                <a:moveTo>
                  <a:pt x="0" y="68579"/>
                </a:moveTo>
                <a:lnTo>
                  <a:pt x="5393" y="41898"/>
                </a:lnTo>
                <a:lnTo>
                  <a:pt x="20097" y="20097"/>
                </a:lnTo>
                <a:lnTo>
                  <a:pt x="41898" y="5393"/>
                </a:lnTo>
                <a:lnTo>
                  <a:pt x="68580" y="0"/>
                </a:lnTo>
                <a:lnTo>
                  <a:pt x="95261" y="5393"/>
                </a:lnTo>
                <a:lnTo>
                  <a:pt x="117062" y="20097"/>
                </a:lnTo>
                <a:lnTo>
                  <a:pt x="131766" y="41898"/>
                </a:lnTo>
                <a:lnTo>
                  <a:pt x="137160" y="68579"/>
                </a:lnTo>
                <a:lnTo>
                  <a:pt x="131766" y="95261"/>
                </a:lnTo>
                <a:lnTo>
                  <a:pt x="117062" y="117062"/>
                </a:lnTo>
                <a:lnTo>
                  <a:pt x="95261" y="131766"/>
                </a:lnTo>
                <a:lnTo>
                  <a:pt x="68580" y="137159"/>
                </a:lnTo>
                <a:lnTo>
                  <a:pt x="41898" y="131766"/>
                </a:lnTo>
                <a:lnTo>
                  <a:pt x="20097" y="117062"/>
                </a:lnTo>
                <a:lnTo>
                  <a:pt x="5393" y="95261"/>
                </a:lnTo>
                <a:lnTo>
                  <a:pt x="0" y="68579"/>
                </a:lnTo>
                <a:close/>
              </a:path>
            </a:pathLst>
          </a:custGeom>
          <a:ln w="12192">
            <a:solidFill>
              <a:srgbClr val="FFFFFF"/>
            </a:solidFill>
          </a:ln>
        </p:spPr>
        <p:txBody>
          <a:bodyPr wrap="square" lIns="0" tIns="0" rIns="0" bIns="0" rtlCol="0"/>
          <a:lstStyle/>
          <a:p>
            <a:endParaRPr/>
          </a:p>
        </p:txBody>
      </p:sp>
      <p:sp>
        <p:nvSpPr>
          <p:cNvPr id="22" name="object 22"/>
          <p:cNvSpPr/>
          <p:nvPr/>
        </p:nvSpPr>
        <p:spPr>
          <a:xfrm>
            <a:off x="5442203" y="3763517"/>
            <a:ext cx="137160" cy="137160"/>
          </a:xfrm>
          <a:custGeom>
            <a:avLst/>
            <a:gdLst/>
            <a:ahLst/>
            <a:cxnLst/>
            <a:rect l="l" t="t" r="r" b="b"/>
            <a:pathLst>
              <a:path w="137160" h="137160">
                <a:moveTo>
                  <a:pt x="68580" y="0"/>
                </a:moveTo>
                <a:lnTo>
                  <a:pt x="41898" y="5393"/>
                </a:lnTo>
                <a:lnTo>
                  <a:pt x="20097" y="20097"/>
                </a:lnTo>
                <a:lnTo>
                  <a:pt x="5393" y="41898"/>
                </a:lnTo>
                <a:lnTo>
                  <a:pt x="0" y="68580"/>
                </a:lnTo>
                <a:lnTo>
                  <a:pt x="5393" y="95261"/>
                </a:lnTo>
                <a:lnTo>
                  <a:pt x="20097" y="117062"/>
                </a:lnTo>
                <a:lnTo>
                  <a:pt x="41898" y="131766"/>
                </a:lnTo>
                <a:lnTo>
                  <a:pt x="68580" y="137159"/>
                </a:lnTo>
                <a:lnTo>
                  <a:pt x="95261" y="131766"/>
                </a:lnTo>
                <a:lnTo>
                  <a:pt x="117062" y="117062"/>
                </a:lnTo>
                <a:lnTo>
                  <a:pt x="131766" y="95261"/>
                </a:lnTo>
                <a:lnTo>
                  <a:pt x="137160" y="68580"/>
                </a:lnTo>
                <a:lnTo>
                  <a:pt x="131766" y="41898"/>
                </a:lnTo>
                <a:lnTo>
                  <a:pt x="117062" y="20097"/>
                </a:lnTo>
                <a:lnTo>
                  <a:pt x="95261" y="5393"/>
                </a:lnTo>
                <a:lnTo>
                  <a:pt x="68580" y="0"/>
                </a:lnTo>
                <a:close/>
              </a:path>
            </a:pathLst>
          </a:custGeom>
          <a:solidFill>
            <a:srgbClr val="344B5E"/>
          </a:solidFill>
        </p:spPr>
        <p:txBody>
          <a:bodyPr wrap="square" lIns="0" tIns="0" rIns="0" bIns="0" rtlCol="0"/>
          <a:lstStyle/>
          <a:p>
            <a:endParaRPr/>
          </a:p>
        </p:txBody>
      </p:sp>
      <p:sp>
        <p:nvSpPr>
          <p:cNvPr id="23" name="object 23"/>
          <p:cNvSpPr/>
          <p:nvPr/>
        </p:nvSpPr>
        <p:spPr>
          <a:xfrm>
            <a:off x="5442203" y="3763517"/>
            <a:ext cx="137160" cy="137160"/>
          </a:xfrm>
          <a:custGeom>
            <a:avLst/>
            <a:gdLst/>
            <a:ahLst/>
            <a:cxnLst/>
            <a:rect l="l" t="t" r="r" b="b"/>
            <a:pathLst>
              <a:path w="137160" h="137160">
                <a:moveTo>
                  <a:pt x="0" y="68580"/>
                </a:moveTo>
                <a:lnTo>
                  <a:pt x="5393" y="41898"/>
                </a:lnTo>
                <a:lnTo>
                  <a:pt x="20097" y="20097"/>
                </a:lnTo>
                <a:lnTo>
                  <a:pt x="41898" y="5393"/>
                </a:lnTo>
                <a:lnTo>
                  <a:pt x="68580" y="0"/>
                </a:lnTo>
                <a:lnTo>
                  <a:pt x="95261" y="5393"/>
                </a:lnTo>
                <a:lnTo>
                  <a:pt x="117062" y="20097"/>
                </a:lnTo>
                <a:lnTo>
                  <a:pt x="131766" y="41898"/>
                </a:lnTo>
                <a:lnTo>
                  <a:pt x="137160" y="68580"/>
                </a:lnTo>
                <a:lnTo>
                  <a:pt x="131766" y="95261"/>
                </a:lnTo>
                <a:lnTo>
                  <a:pt x="117062" y="117062"/>
                </a:lnTo>
                <a:lnTo>
                  <a:pt x="95261" y="131766"/>
                </a:lnTo>
                <a:lnTo>
                  <a:pt x="68580" y="137159"/>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24" name="object 24"/>
          <p:cNvSpPr/>
          <p:nvPr/>
        </p:nvSpPr>
        <p:spPr>
          <a:xfrm>
            <a:off x="6076188" y="3740658"/>
            <a:ext cx="149352" cy="149351"/>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6757416" y="3758945"/>
            <a:ext cx="137160" cy="137160"/>
          </a:xfrm>
          <a:custGeom>
            <a:avLst/>
            <a:gdLst/>
            <a:ahLst/>
            <a:cxnLst/>
            <a:rect l="l" t="t" r="r" b="b"/>
            <a:pathLst>
              <a:path w="137159" h="137160">
                <a:moveTo>
                  <a:pt x="68579" y="0"/>
                </a:moveTo>
                <a:lnTo>
                  <a:pt x="41898" y="5393"/>
                </a:lnTo>
                <a:lnTo>
                  <a:pt x="20097" y="20097"/>
                </a:lnTo>
                <a:lnTo>
                  <a:pt x="5393" y="41898"/>
                </a:lnTo>
                <a:lnTo>
                  <a:pt x="0" y="68580"/>
                </a:lnTo>
                <a:lnTo>
                  <a:pt x="5393" y="95261"/>
                </a:lnTo>
                <a:lnTo>
                  <a:pt x="20097" y="117062"/>
                </a:lnTo>
                <a:lnTo>
                  <a:pt x="41898" y="131766"/>
                </a:lnTo>
                <a:lnTo>
                  <a:pt x="68579" y="137160"/>
                </a:lnTo>
                <a:lnTo>
                  <a:pt x="95261" y="131766"/>
                </a:lnTo>
                <a:lnTo>
                  <a:pt x="117062" y="117062"/>
                </a:lnTo>
                <a:lnTo>
                  <a:pt x="131766" y="95261"/>
                </a:lnTo>
                <a:lnTo>
                  <a:pt x="137159" y="68580"/>
                </a:lnTo>
                <a:lnTo>
                  <a:pt x="131766" y="41898"/>
                </a:lnTo>
                <a:lnTo>
                  <a:pt x="117062" y="20097"/>
                </a:lnTo>
                <a:lnTo>
                  <a:pt x="95261" y="5393"/>
                </a:lnTo>
                <a:lnTo>
                  <a:pt x="68579" y="0"/>
                </a:lnTo>
                <a:close/>
              </a:path>
            </a:pathLst>
          </a:custGeom>
          <a:solidFill>
            <a:srgbClr val="344B5E"/>
          </a:solidFill>
        </p:spPr>
        <p:txBody>
          <a:bodyPr wrap="square" lIns="0" tIns="0" rIns="0" bIns="0" rtlCol="0"/>
          <a:lstStyle/>
          <a:p>
            <a:endParaRPr/>
          </a:p>
        </p:txBody>
      </p:sp>
      <p:sp>
        <p:nvSpPr>
          <p:cNvPr id="26" name="object 26"/>
          <p:cNvSpPr/>
          <p:nvPr/>
        </p:nvSpPr>
        <p:spPr>
          <a:xfrm>
            <a:off x="6757416" y="3758945"/>
            <a:ext cx="137160" cy="137160"/>
          </a:xfrm>
          <a:custGeom>
            <a:avLst/>
            <a:gdLst/>
            <a:ahLst/>
            <a:cxnLst/>
            <a:rect l="l" t="t" r="r" b="b"/>
            <a:pathLst>
              <a:path w="137159" h="137160">
                <a:moveTo>
                  <a:pt x="0" y="68580"/>
                </a:moveTo>
                <a:lnTo>
                  <a:pt x="5393" y="41898"/>
                </a:lnTo>
                <a:lnTo>
                  <a:pt x="20097" y="20097"/>
                </a:lnTo>
                <a:lnTo>
                  <a:pt x="41898" y="5393"/>
                </a:lnTo>
                <a:lnTo>
                  <a:pt x="68579" y="0"/>
                </a:lnTo>
                <a:lnTo>
                  <a:pt x="95261" y="5393"/>
                </a:lnTo>
                <a:lnTo>
                  <a:pt x="117062" y="20097"/>
                </a:lnTo>
                <a:lnTo>
                  <a:pt x="131766" y="41898"/>
                </a:lnTo>
                <a:lnTo>
                  <a:pt x="137159" y="68580"/>
                </a:lnTo>
                <a:lnTo>
                  <a:pt x="131766" y="95261"/>
                </a:lnTo>
                <a:lnTo>
                  <a:pt x="117062" y="117062"/>
                </a:lnTo>
                <a:lnTo>
                  <a:pt x="95261" y="131766"/>
                </a:lnTo>
                <a:lnTo>
                  <a:pt x="68579" y="137160"/>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27" name="object 27"/>
          <p:cNvSpPr/>
          <p:nvPr/>
        </p:nvSpPr>
        <p:spPr>
          <a:xfrm>
            <a:off x="8093964" y="3751327"/>
            <a:ext cx="149352" cy="149351"/>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7417307" y="3766567"/>
            <a:ext cx="149352" cy="149351"/>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821935" y="2346197"/>
            <a:ext cx="137160" cy="137160"/>
          </a:xfrm>
          <a:custGeom>
            <a:avLst/>
            <a:gdLst/>
            <a:ahLst/>
            <a:cxnLst/>
            <a:rect l="l" t="t" r="r" b="b"/>
            <a:pathLst>
              <a:path w="137160" h="137160">
                <a:moveTo>
                  <a:pt x="68579" y="0"/>
                </a:moveTo>
                <a:lnTo>
                  <a:pt x="41898" y="5393"/>
                </a:lnTo>
                <a:lnTo>
                  <a:pt x="20097" y="20097"/>
                </a:lnTo>
                <a:lnTo>
                  <a:pt x="5393" y="41898"/>
                </a:lnTo>
                <a:lnTo>
                  <a:pt x="0" y="68579"/>
                </a:lnTo>
                <a:lnTo>
                  <a:pt x="5393" y="95261"/>
                </a:lnTo>
                <a:lnTo>
                  <a:pt x="20097" y="117062"/>
                </a:lnTo>
                <a:lnTo>
                  <a:pt x="41898" y="131766"/>
                </a:lnTo>
                <a:lnTo>
                  <a:pt x="68579" y="137160"/>
                </a:lnTo>
                <a:lnTo>
                  <a:pt x="95261" y="131766"/>
                </a:lnTo>
                <a:lnTo>
                  <a:pt x="117062" y="117062"/>
                </a:lnTo>
                <a:lnTo>
                  <a:pt x="131766" y="95261"/>
                </a:lnTo>
                <a:lnTo>
                  <a:pt x="137160" y="68579"/>
                </a:lnTo>
                <a:lnTo>
                  <a:pt x="131766" y="41898"/>
                </a:lnTo>
                <a:lnTo>
                  <a:pt x="117062" y="20097"/>
                </a:lnTo>
                <a:lnTo>
                  <a:pt x="95261" y="5393"/>
                </a:lnTo>
                <a:lnTo>
                  <a:pt x="68579" y="0"/>
                </a:lnTo>
                <a:close/>
              </a:path>
            </a:pathLst>
          </a:custGeom>
          <a:solidFill>
            <a:srgbClr val="C00000"/>
          </a:solidFill>
        </p:spPr>
        <p:txBody>
          <a:bodyPr wrap="square" lIns="0" tIns="0" rIns="0" bIns="0" rtlCol="0"/>
          <a:lstStyle/>
          <a:p>
            <a:endParaRPr/>
          </a:p>
        </p:txBody>
      </p:sp>
      <p:sp>
        <p:nvSpPr>
          <p:cNvPr id="30" name="object 30"/>
          <p:cNvSpPr/>
          <p:nvPr/>
        </p:nvSpPr>
        <p:spPr>
          <a:xfrm>
            <a:off x="4821935" y="2346197"/>
            <a:ext cx="137160" cy="137160"/>
          </a:xfrm>
          <a:custGeom>
            <a:avLst/>
            <a:gdLst/>
            <a:ahLst/>
            <a:cxnLst/>
            <a:rect l="l" t="t" r="r" b="b"/>
            <a:pathLst>
              <a:path w="137160" h="137160">
                <a:moveTo>
                  <a:pt x="0" y="68579"/>
                </a:moveTo>
                <a:lnTo>
                  <a:pt x="5393" y="41898"/>
                </a:lnTo>
                <a:lnTo>
                  <a:pt x="20097" y="20097"/>
                </a:lnTo>
                <a:lnTo>
                  <a:pt x="41898" y="5393"/>
                </a:lnTo>
                <a:lnTo>
                  <a:pt x="68579" y="0"/>
                </a:lnTo>
                <a:lnTo>
                  <a:pt x="95261" y="5393"/>
                </a:lnTo>
                <a:lnTo>
                  <a:pt x="117062" y="20097"/>
                </a:lnTo>
                <a:lnTo>
                  <a:pt x="131766" y="41898"/>
                </a:lnTo>
                <a:lnTo>
                  <a:pt x="137160" y="68579"/>
                </a:lnTo>
                <a:lnTo>
                  <a:pt x="131766" y="95261"/>
                </a:lnTo>
                <a:lnTo>
                  <a:pt x="117062" y="117062"/>
                </a:lnTo>
                <a:lnTo>
                  <a:pt x="95261" y="131766"/>
                </a:lnTo>
                <a:lnTo>
                  <a:pt x="68579" y="137160"/>
                </a:lnTo>
                <a:lnTo>
                  <a:pt x="41898" y="131766"/>
                </a:lnTo>
                <a:lnTo>
                  <a:pt x="20097" y="117062"/>
                </a:lnTo>
                <a:lnTo>
                  <a:pt x="5393" y="95261"/>
                </a:lnTo>
                <a:lnTo>
                  <a:pt x="0" y="68579"/>
                </a:lnTo>
                <a:close/>
              </a:path>
            </a:pathLst>
          </a:custGeom>
          <a:ln w="12192">
            <a:solidFill>
              <a:srgbClr val="FFFFFF"/>
            </a:solidFill>
          </a:ln>
        </p:spPr>
        <p:txBody>
          <a:bodyPr wrap="square" lIns="0" tIns="0" rIns="0" bIns="0" rtlCol="0"/>
          <a:lstStyle/>
          <a:p>
            <a:endParaRPr/>
          </a:p>
        </p:txBody>
      </p:sp>
      <p:sp>
        <p:nvSpPr>
          <p:cNvPr id="31" name="object 31"/>
          <p:cNvSpPr/>
          <p:nvPr/>
        </p:nvSpPr>
        <p:spPr>
          <a:xfrm>
            <a:off x="5012435" y="3393185"/>
            <a:ext cx="137160" cy="137160"/>
          </a:xfrm>
          <a:custGeom>
            <a:avLst/>
            <a:gdLst/>
            <a:ahLst/>
            <a:cxnLst/>
            <a:rect l="l" t="t" r="r" b="b"/>
            <a:pathLst>
              <a:path w="137160" h="137160">
                <a:moveTo>
                  <a:pt x="68579" y="0"/>
                </a:moveTo>
                <a:lnTo>
                  <a:pt x="41898" y="5393"/>
                </a:lnTo>
                <a:lnTo>
                  <a:pt x="20097" y="20097"/>
                </a:lnTo>
                <a:lnTo>
                  <a:pt x="5393" y="41898"/>
                </a:lnTo>
                <a:lnTo>
                  <a:pt x="0" y="68580"/>
                </a:lnTo>
                <a:lnTo>
                  <a:pt x="5393" y="95261"/>
                </a:lnTo>
                <a:lnTo>
                  <a:pt x="20097" y="117062"/>
                </a:lnTo>
                <a:lnTo>
                  <a:pt x="41898" y="131766"/>
                </a:lnTo>
                <a:lnTo>
                  <a:pt x="68579" y="137159"/>
                </a:lnTo>
                <a:lnTo>
                  <a:pt x="95261" y="131766"/>
                </a:lnTo>
                <a:lnTo>
                  <a:pt x="117062" y="117062"/>
                </a:lnTo>
                <a:lnTo>
                  <a:pt x="131766" y="95261"/>
                </a:lnTo>
                <a:lnTo>
                  <a:pt x="137160" y="68580"/>
                </a:lnTo>
                <a:lnTo>
                  <a:pt x="131766" y="41898"/>
                </a:lnTo>
                <a:lnTo>
                  <a:pt x="117062" y="20097"/>
                </a:lnTo>
                <a:lnTo>
                  <a:pt x="95261" y="5393"/>
                </a:lnTo>
                <a:lnTo>
                  <a:pt x="68579" y="0"/>
                </a:lnTo>
                <a:close/>
              </a:path>
            </a:pathLst>
          </a:custGeom>
          <a:solidFill>
            <a:srgbClr val="C00000"/>
          </a:solidFill>
        </p:spPr>
        <p:txBody>
          <a:bodyPr wrap="square" lIns="0" tIns="0" rIns="0" bIns="0" rtlCol="0"/>
          <a:lstStyle/>
          <a:p>
            <a:endParaRPr/>
          </a:p>
        </p:txBody>
      </p:sp>
      <p:sp>
        <p:nvSpPr>
          <p:cNvPr id="32" name="object 32"/>
          <p:cNvSpPr/>
          <p:nvPr/>
        </p:nvSpPr>
        <p:spPr>
          <a:xfrm>
            <a:off x="5012435" y="3393185"/>
            <a:ext cx="137160" cy="137160"/>
          </a:xfrm>
          <a:custGeom>
            <a:avLst/>
            <a:gdLst/>
            <a:ahLst/>
            <a:cxnLst/>
            <a:rect l="l" t="t" r="r" b="b"/>
            <a:pathLst>
              <a:path w="137160" h="137160">
                <a:moveTo>
                  <a:pt x="0" y="68580"/>
                </a:moveTo>
                <a:lnTo>
                  <a:pt x="5393" y="41898"/>
                </a:lnTo>
                <a:lnTo>
                  <a:pt x="20097" y="20097"/>
                </a:lnTo>
                <a:lnTo>
                  <a:pt x="41898" y="5393"/>
                </a:lnTo>
                <a:lnTo>
                  <a:pt x="68579" y="0"/>
                </a:lnTo>
                <a:lnTo>
                  <a:pt x="95261" y="5393"/>
                </a:lnTo>
                <a:lnTo>
                  <a:pt x="117062" y="20097"/>
                </a:lnTo>
                <a:lnTo>
                  <a:pt x="131766" y="41898"/>
                </a:lnTo>
                <a:lnTo>
                  <a:pt x="137160" y="68580"/>
                </a:lnTo>
                <a:lnTo>
                  <a:pt x="131766" y="95261"/>
                </a:lnTo>
                <a:lnTo>
                  <a:pt x="117062" y="117062"/>
                </a:lnTo>
                <a:lnTo>
                  <a:pt x="95261" y="131766"/>
                </a:lnTo>
                <a:lnTo>
                  <a:pt x="68579" y="137159"/>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33" name="object 33"/>
          <p:cNvSpPr/>
          <p:nvPr/>
        </p:nvSpPr>
        <p:spPr>
          <a:xfrm>
            <a:off x="4892040" y="3041142"/>
            <a:ext cx="137160" cy="137160"/>
          </a:xfrm>
          <a:custGeom>
            <a:avLst/>
            <a:gdLst/>
            <a:ahLst/>
            <a:cxnLst/>
            <a:rect l="l" t="t" r="r" b="b"/>
            <a:pathLst>
              <a:path w="137160" h="137160">
                <a:moveTo>
                  <a:pt x="68580" y="0"/>
                </a:moveTo>
                <a:lnTo>
                  <a:pt x="41898" y="5393"/>
                </a:lnTo>
                <a:lnTo>
                  <a:pt x="20097" y="20097"/>
                </a:lnTo>
                <a:lnTo>
                  <a:pt x="5393" y="41898"/>
                </a:lnTo>
                <a:lnTo>
                  <a:pt x="0" y="68580"/>
                </a:lnTo>
                <a:lnTo>
                  <a:pt x="5393" y="95261"/>
                </a:lnTo>
                <a:lnTo>
                  <a:pt x="20097" y="117062"/>
                </a:lnTo>
                <a:lnTo>
                  <a:pt x="41898" y="131766"/>
                </a:lnTo>
                <a:lnTo>
                  <a:pt x="68580" y="137159"/>
                </a:lnTo>
                <a:lnTo>
                  <a:pt x="95261" y="131766"/>
                </a:lnTo>
                <a:lnTo>
                  <a:pt x="117062" y="117062"/>
                </a:lnTo>
                <a:lnTo>
                  <a:pt x="131766" y="95261"/>
                </a:lnTo>
                <a:lnTo>
                  <a:pt x="137160" y="68580"/>
                </a:lnTo>
                <a:lnTo>
                  <a:pt x="131766" y="41898"/>
                </a:lnTo>
                <a:lnTo>
                  <a:pt x="117062" y="20097"/>
                </a:lnTo>
                <a:lnTo>
                  <a:pt x="95261" y="5393"/>
                </a:lnTo>
                <a:lnTo>
                  <a:pt x="68580" y="0"/>
                </a:lnTo>
                <a:close/>
              </a:path>
            </a:pathLst>
          </a:custGeom>
          <a:solidFill>
            <a:srgbClr val="C00000"/>
          </a:solidFill>
        </p:spPr>
        <p:txBody>
          <a:bodyPr wrap="square" lIns="0" tIns="0" rIns="0" bIns="0" rtlCol="0"/>
          <a:lstStyle/>
          <a:p>
            <a:endParaRPr/>
          </a:p>
        </p:txBody>
      </p:sp>
      <p:sp>
        <p:nvSpPr>
          <p:cNvPr id="34" name="object 34"/>
          <p:cNvSpPr/>
          <p:nvPr/>
        </p:nvSpPr>
        <p:spPr>
          <a:xfrm>
            <a:off x="4892040" y="3041142"/>
            <a:ext cx="137160" cy="137160"/>
          </a:xfrm>
          <a:custGeom>
            <a:avLst/>
            <a:gdLst/>
            <a:ahLst/>
            <a:cxnLst/>
            <a:rect l="l" t="t" r="r" b="b"/>
            <a:pathLst>
              <a:path w="137160" h="137160">
                <a:moveTo>
                  <a:pt x="0" y="68580"/>
                </a:moveTo>
                <a:lnTo>
                  <a:pt x="5393" y="41898"/>
                </a:lnTo>
                <a:lnTo>
                  <a:pt x="20097" y="20097"/>
                </a:lnTo>
                <a:lnTo>
                  <a:pt x="41898" y="5393"/>
                </a:lnTo>
                <a:lnTo>
                  <a:pt x="68580" y="0"/>
                </a:lnTo>
                <a:lnTo>
                  <a:pt x="95261" y="5393"/>
                </a:lnTo>
                <a:lnTo>
                  <a:pt x="117062" y="20097"/>
                </a:lnTo>
                <a:lnTo>
                  <a:pt x="131766" y="41898"/>
                </a:lnTo>
                <a:lnTo>
                  <a:pt x="137160" y="68580"/>
                </a:lnTo>
                <a:lnTo>
                  <a:pt x="131766" y="95261"/>
                </a:lnTo>
                <a:lnTo>
                  <a:pt x="117062" y="117062"/>
                </a:lnTo>
                <a:lnTo>
                  <a:pt x="95261" y="131766"/>
                </a:lnTo>
                <a:lnTo>
                  <a:pt x="68580" y="137159"/>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35" name="object 35"/>
          <p:cNvSpPr/>
          <p:nvPr/>
        </p:nvSpPr>
        <p:spPr>
          <a:xfrm>
            <a:off x="5743955" y="3890011"/>
            <a:ext cx="137160" cy="137159"/>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6411467" y="3926586"/>
            <a:ext cx="149352" cy="149351"/>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5210555" y="3629405"/>
            <a:ext cx="137160" cy="137160"/>
          </a:xfrm>
          <a:custGeom>
            <a:avLst/>
            <a:gdLst/>
            <a:ahLst/>
            <a:cxnLst/>
            <a:rect l="l" t="t" r="r" b="b"/>
            <a:pathLst>
              <a:path w="137160" h="137160">
                <a:moveTo>
                  <a:pt x="68580" y="0"/>
                </a:moveTo>
                <a:lnTo>
                  <a:pt x="41898" y="5393"/>
                </a:lnTo>
                <a:lnTo>
                  <a:pt x="20097" y="20097"/>
                </a:lnTo>
                <a:lnTo>
                  <a:pt x="5393" y="41898"/>
                </a:lnTo>
                <a:lnTo>
                  <a:pt x="0" y="68580"/>
                </a:lnTo>
                <a:lnTo>
                  <a:pt x="5393" y="95261"/>
                </a:lnTo>
                <a:lnTo>
                  <a:pt x="20097" y="117062"/>
                </a:lnTo>
                <a:lnTo>
                  <a:pt x="41898" y="131766"/>
                </a:lnTo>
                <a:lnTo>
                  <a:pt x="68580" y="137160"/>
                </a:lnTo>
                <a:lnTo>
                  <a:pt x="95261" y="131766"/>
                </a:lnTo>
                <a:lnTo>
                  <a:pt x="117062" y="117062"/>
                </a:lnTo>
                <a:lnTo>
                  <a:pt x="131766" y="95261"/>
                </a:lnTo>
                <a:lnTo>
                  <a:pt x="137160" y="68580"/>
                </a:lnTo>
                <a:lnTo>
                  <a:pt x="131766" y="41898"/>
                </a:lnTo>
                <a:lnTo>
                  <a:pt x="117062" y="20097"/>
                </a:lnTo>
                <a:lnTo>
                  <a:pt x="95261" y="5393"/>
                </a:lnTo>
                <a:lnTo>
                  <a:pt x="68580" y="0"/>
                </a:lnTo>
                <a:close/>
              </a:path>
            </a:pathLst>
          </a:custGeom>
          <a:solidFill>
            <a:srgbClr val="C00000"/>
          </a:solidFill>
        </p:spPr>
        <p:txBody>
          <a:bodyPr wrap="square" lIns="0" tIns="0" rIns="0" bIns="0" rtlCol="0"/>
          <a:lstStyle/>
          <a:p>
            <a:endParaRPr/>
          </a:p>
        </p:txBody>
      </p:sp>
      <p:sp>
        <p:nvSpPr>
          <p:cNvPr id="38" name="object 38"/>
          <p:cNvSpPr/>
          <p:nvPr/>
        </p:nvSpPr>
        <p:spPr>
          <a:xfrm>
            <a:off x="5210555" y="3629405"/>
            <a:ext cx="137160" cy="137160"/>
          </a:xfrm>
          <a:custGeom>
            <a:avLst/>
            <a:gdLst/>
            <a:ahLst/>
            <a:cxnLst/>
            <a:rect l="l" t="t" r="r" b="b"/>
            <a:pathLst>
              <a:path w="137160" h="137160">
                <a:moveTo>
                  <a:pt x="0" y="68580"/>
                </a:moveTo>
                <a:lnTo>
                  <a:pt x="5393" y="41898"/>
                </a:lnTo>
                <a:lnTo>
                  <a:pt x="20097" y="20097"/>
                </a:lnTo>
                <a:lnTo>
                  <a:pt x="41898" y="5393"/>
                </a:lnTo>
                <a:lnTo>
                  <a:pt x="68580" y="0"/>
                </a:lnTo>
                <a:lnTo>
                  <a:pt x="95261" y="5393"/>
                </a:lnTo>
                <a:lnTo>
                  <a:pt x="117062" y="20097"/>
                </a:lnTo>
                <a:lnTo>
                  <a:pt x="131766" y="41898"/>
                </a:lnTo>
                <a:lnTo>
                  <a:pt x="137160" y="68580"/>
                </a:lnTo>
                <a:lnTo>
                  <a:pt x="131766" y="95261"/>
                </a:lnTo>
                <a:lnTo>
                  <a:pt x="117062" y="117062"/>
                </a:lnTo>
                <a:lnTo>
                  <a:pt x="95261" y="131766"/>
                </a:lnTo>
                <a:lnTo>
                  <a:pt x="68580" y="137160"/>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39" name="object 39"/>
          <p:cNvSpPr/>
          <p:nvPr/>
        </p:nvSpPr>
        <p:spPr>
          <a:xfrm>
            <a:off x="5445252" y="3856482"/>
            <a:ext cx="137160" cy="137160"/>
          </a:xfrm>
          <a:custGeom>
            <a:avLst/>
            <a:gdLst/>
            <a:ahLst/>
            <a:cxnLst/>
            <a:rect l="l" t="t" r="r" b="b"/>
            <a:pathLst>
              <a:path w="137160" h="137160">
                <a:moveTo>
                  <a:pt x="68580" y="0"/>
                </a:moveTo>
                <a:lnTo>
                  <a:pt x="41898" y="5393"/>
                </a:lnTo>
                <a:lnTo>
                  <a:pt x="20097" y="20097"/>
                </a:lnTo>
                <a:lnTo>
                  <a:pt x="5393" y="41898"/>
                </a:lnTo>
                <a:lnTo>
                  <a:pt x="0" y="68580"/>
                </a:lnTo>
                <a:lnTo>
                  <a:pt x="5393" y="95261"/>
                </a:lnTo>
                <a:lnTo>
                  <a:pt x="20097" y="117062"/>
                </a:lnTo>
                <a:lnTo>
                  <a:pt x="41898" y="131766"/>
                </a:lnTo>
                <a:lnTo>
                  <a:pt x="68580" y="137160"/>
                </a:lnTo>
                <a:lnTo>
                  <a:pt x="95261" y="131766"/>
                </a:lnTo>
                <a:lnTo>
                  <a:pt x="117062" y="117062"/>
                </a:lnTo>
                <a:lnTo>
                  <a:pt x="131766" y="95261"/>
                </a:lnTo>
                <a:lnTo>
                  <a:pt x="137160" y="68580"/>
                </a:lnTo>
                <a:lnTo>
                  <a:pt x="131766" y="41898"/>
                </a:lnTo>
                <a:lnTo>
                  <a:pt x="117062" y="20097"/>
                </a:lnTo>
                <a:lnTo>
                  <a:pt x="95261" y="5393"/>
                </a:lnTo>
                <a:lnTo>
                  <a:pt x="68580" y="0"/>
                </a:lnTo>
                <a:close/>
              </a:path>
            </a:pathLst>
          </a:custGeom>
          <a:solidFill>
            <a:srgbClr val="C00000"/>
          </a:solidFill>
        </p:spPr>
        <p:txBody>
          <a:bodyPr wrap="square" lIns="0" tIns="0" rIns="0" bIns="0" rtlCol="0"/>
          <a:lstStyle/>
          <a:p>
            <a:endParaRPr/>
          </a:p>
        </p:txBody>
      </p:sp>
      <p:sp>
        <p:nvSpPr>
          <p:cNvPr id="40" name="object 40"/>
          <p:cNvSpPr/>
          <p:nvPr/>
        </p:nvSpPr>
        <p:spPr>
          <a:xfrm>
            <a:off x="5445252" y="3856482"/>
            <a:ext cx="137160" cy="137160"/>
          </a:xfrm>
          <a:custGeom>
            <a:avLst/>
            <a:gdLst/>
            <a:ahLst/>
            <a:cxnLst/>
            <a:rect l="l" t="t" r="r" b="b"/>
            <a:pathLst>
              <a:path w="137160" h="137160">
                <a:moveTo>
                  <a:pt x="0" y="68580"/>
                </a:moveTo>
                <a:lnTo>
                  <a:pt x="5393" y="41898"/>
                </a:lnTo>
                <a:lnTo>
                  <a:pt x="20097" y="20097"/>
                </a:lnTo>
                <a:lnTo>
                  <a:pt x="41898" y="5393"/>
                </a:lnTo>
                <a:lnTo>
                  <a:pt x="68580" y="0"/>
                </a:lnTo>
                <a:lnTo>
                  <a:pt x="95261" y="5393"/>
                </a:lnTo>
                <a:lnTo>
                  <a:pt x="117062" y="20097"/>
                </a:lnTo>
                <a:lnTo>
                  <a:pt x="131766" y="41898"/>
                </a:lnTo>
                <a:lnTo>
                  <a:pt x="137160" y="68580"/>
                </a:lnTo>
                <a:lnTo>
                  <a:pt x="131766" y="95261"/>
                </a:lnTo>
                <a:lnTo>
                  <a:pt x="117062" y="117062"/>
                </a:lnTo>
                <a:lnTo>
                  <a:pt x="95261" y="131766"/>
                </a:lnTo>
                <a:lnTo>
                  <a:pt x="68580" y="137160"/>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41" name="object 41"/>
          <p:cNvSpPr/>
          <p:nvPr/>
        </p:nvSpPr>
        <p:spPr>
          <a:xfrm>
            <a:off x="6059424" y="3940302"/>
            <a:ext cx="149351" cy="149351"/>
          </a:xfrm>
          <a:prstGeom prst="rect">
            <a:avLst/>
          </a:prstGeom>
          <a:blipFill>
            <a:blip r:embed="rId7" cstate="print"/>
            <a:stretch>
              <a:fillRect/>
            </a:stretch>
          </a:blipFill>
        </p:spPr>
        <p:txBody>
          <a:bodyPr wrap="square" lIns="0" tIns="0" rIns="0" bIns="0" rtlCol="0"/>
          <a:lstStyle/>
          <a:p>
            <a:endParaRPr/>
          </a:p>
        </p:txBody>
      </p:sp>
      <p:sp>
        <p:nvSpPr>
          <p:cNvPr id="42" name="object 42"/>
          <p:cNvSpPr/>
          <p:nvPr/>
        </p:nvSpPr>
        <p:spPr>
          <a:xfrm>
            <a:off x="6737604" y="3856482"/>
            <a:ext cx="137160" cy="137160"/>
          </a:xfrm>
          <a:custGeom>
            <a:avLst/>
            <a:gdLst/>
            <a:ahLst/>
            <a:cxnLst/>
            <a:rect l="l" t="t" r="r" b="b"/>
            <a:pathLst>
              <a:path w="137159" h="137160">
                <a:moveTo>
                  <a:pt x="68579" y="0"/>
                </a:moveTo>
                <a:lnTo>
                  <a:pt x="41898" y="5393"/>
                </a:lnTo>
                <a:lnTo>
                  <a:pt x="20097" y="20097"/>
                </a:lnTo>
                <a:lnTo>
                  <a:pt x="5393" y="41898"/>
                </a:lnTo>
                <a:lnTo>
                  <a:pt x="0" y="68580"/>
                </a:lnTo>
                <a:lnTo>
                  <a:pt x="5393" y="95261"/>
                </a:lnTo>
                <a:lnTo>
                  <a:pt x="20097" y="117062"/>
                </a:lnTo>
                <a:lnTo>
                  <a:pt x="41898" y="131766"/>
                </a:lnTo>
                <a:lnTo>
                  <a:pt x="68579" y="137160"/>
                </a:lnTo>
                <a:lnTo>
                  <a:pt x="95261" y="131766"/>
                </a:lnTo>
                <a:lnTo>
                  <a:pt x="117062" y="117062"/>
                </a:lnTo>
                <a:lnTo>
                  <a:pt x="131766" y="95261"/>
                </a:lnTo>
                <a:lnTo>
                  <a:pt x="137160" y="68580"/>
                </a:lnTo>
                <a:lnTo>
                  <a:pt x="131766" y="41898"/>
                </a:lnTo>
                <a:lnTo>
                  <a:pt x="117062" y="20097"/>
                </a:lnTo>
                <a:lnTo>
                  <a:pt x="95261" y="5393"/>
                </a:lnTo>
                <a:lnTo>
                  <a:pt x="68579" y="0"/>
                </a:lnTo>
                <a:close/>
              </a:path>
            </a:pathLst>
          </a:custGeom>
          <a:solidFill>
            <a:srgbClr val="C00000"/>
          </a:solidFill>
        </p:spPr>
        <p:txBody>
          <a:bodyPr wrap="square" lIns="0" tIns="0" rIns="0" bIns="0" rtlCol="0"/>
          <a:lstStyle/>
          <a:p>
            <a:endParaRPr/>
          </a:p>
        </p:txBody>
      </p:sp>
      <p:sp>
        <p:nvSpPr>
          <p:cNvPr id="43" name="object 43"/>
          <p:cNvSpPr/>
          <p:nvPr/>
        </p:nvSpPr>
        <p:spPr>
          <a:xfrm>
            <a:off x="6737604" y="3856482"/>
            <a:ext cx="137160" cy="137160"/>
          </a:xfrm>
          <a:custGeom>
            <a:avLst/>
            <a:gdLst/>
            <a:ahLst/>
            <a:cxnLst/>
            <a:rect l="l" t="t" r="r" b="b"/>
            <a:pathLst>
              <a:path w="137159" h="137160">
                <a:moveTo>
                  <a:pt x="0" y="68580"/>
                </a:moveTo>
                <a:lnTo>
                  <a:pt x="5393" y="41898"/>
                </a:lnTo>
                <a:lnTo>
                  <a:pt x="20097" y="20097"/>
                </a:lnTo>
                <a:lnTo>
                  <a:pt x="41898" y="5393"/>
                </a:lnTo>
                <a:lnTo>
                  <a:pt x="68579" y="0"/>
                </a:lnTo>
                <a:lnTo>
                  <a:pt x="95261" y="5393"/>
                </a:lnTo>
                <a:lnTo>
                  <a:pt x="117062" y="20097"/>
                </a:lnTo>
                <a:lnTo>
                  <a:pt x="131766" y="41898"/>
                </a:lnTo>
                <a:lnTo>
                  <a:pt x="137160" y="68580"/>
                </a:lnTo>
                <a:lnTo>
                  <a:pt x="131766" y="95261"/>
                </a:lnTo>
                <a:lnTo>
                  <a:pt x="117062" y="117062"/>
                </a:lnTo>
                <a:lnTo>
                  <a:pt x="95261" y="131766"/>
                </a:lnTo>
                <a:lnTo>
                  <a:pt x="68579" y="137160"/>
                </a:lnTo>
                <a:lnTo>
                  <a:pt x="41898" y="131766"/>
                </a:lnTo>
                <a:lnTo>
                  <a:pt x="20097" y="117062"/>
                </a:lnTo>
                <a:lnTo>
                  <a:pt x="5393" y="95261"/>
                </a:lnTo>
                <a:lnTo>
                  <a:pt x="0" y="68580"/>
                </a:lnTo>
                <a:close/>
              </a:path>
            </a:pathLst>
          </a:custGeom>
          <a:ln w="12192">
            <a:solidFill>
              <a:srgbClr val="FFFFFF"/>
            </a:solidFill>
          </a:ln>
        </p:spPr>
        <p:txBody>
          <a:bodyPr wrap="square" lIns="0" tIns="0" rIns="0" bIns="0" rtlCol="0"/>
          <a:lstStyle/>
          <a:p>
            <a:endParaRPr/>
          </a:p>
        </p:txBody>
      </p:sp>
      <p:sp>
        <p:nvSpPr>
          <p:cNvPr id="44" name="object 44"/>
          <p:cNvSpPr/>
          <p:nvPr/>
        </p:nvSpPr>
        <p:spPr>
          <a:xfrm>
            <a:off x="7414259" y="3541014"/>
            <a:ext cx="137160" cy="137160"/>
          </a:xfrm>
          <a:prstGeom prst="rect">
            <a:avLst/>
          </a:prstGeom>
          <a:blipFill>
            <a:blip r:embed="rId8" cstate="print"/>
            <a:stretch>
              <a:fillRect/>
            </a:stretch>
          </a:blipFill>
        </p:spPr>
        <p:txBody>
          <a:bodyPr wrap="square" lIns="0" tIns="0" rIns="0" bIns="0" rtlCol="0"/>
          <a:lstStyle/>
          <a:p>
            <a:endParaRPr/>
          </a:p>
        </p:txBody>
      </p:sp>
      <p:sp>
        <p:nvSpPr>
          <p:cNvPr id="45" name="object 45"/>
          <p:cNvSpPr/>
          <p:nvPr/>
        </p:nvSpPr>
        <p:spPr>
          <a:xfrm>
            <a:off x="8077201" y="3475483"/>
            <a:ext cx="149351" cy="149351"/>
          </a:xfrm>
          <a:prstGeom prst="rect">
            <a:avLst/>
          </a:prstGeom>
          <a:blipFill>
            <a:blip r:embed="rId9" cstate="print"/>
            <a:stretch>
              <a:fillRect/>
            </a:stretch>
          </a:blipFill>
        </p:spPr>
        <p:txBody>
          <a:bodyPr wrap="square" lIns="0" tIns="0" rIns="0" bIns="0" rtlCol="0"/>
          <a:lstStyle/>
          <a:p>
            <a:endParaRPr/>
          </a:p>
        </p:txBody>
      </p:sp>
      <p:sp>
        <p:nvSpPr>
          <p:cNvPr id="46" name="object 46"/>
          <p:cNvSpPr/>
          <p:nvPr/>
        </p:nvSpPr>
        <p:spPr>
          <a:xfrm>
            <a:off x="7057644" y="3640074"/>
            <a:ext cx="149351" cy="149351"/>
          </a:xfrm>
          <a:prstGeom prst="rect">
            <a:avLst/>
          </a:prstGeom>
          <a:blipFill>
            <a:blip r:embed="rId10" cstate="print"/>
            <a:stretch>
              <a:fillRect/>
            </a:stretch>
          </a:blipFill>
        </p:spPr>
        <p:txBody>
          <a:bodyPr wrap="square" lIns="0" tIns="0" rIns="0" bIns="0" rtlCol="0"/>
          <a:lstStyle/>
          <a:p>
            <a:endParaRPr/>
          </a:p>
        </p:txBody>
      </p:sp>
      <p:sp>
        <p:nvSpPr>
          <p:cNvPr id="47" name="object 47"/>
          <p:cNvSpPr txBox="1"/>
          <p:nvPr/>
        </p:nvSpPr>
        <p:spPr>
          <a:xfrm>
            <a:off x="4768977" y="4377513"/>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0</a:t>
            </a:r>
            <a:endParaRPr sz="1400">
              <a:latin typeface="Verdana"/>
              <a:cs typeface="Verdana"/>
            </a:endParaRPr>
          </a:p>
        </p:txBody>
      </p:sp>
      <p:sp>
        <p:nvSpPr>
          <p:cNvPr id="48" name="object 48"/>
          <p:cNvSpPr txBox="1"/>
          <p:nvPr/>
        </p:nvSpPr>
        <p:spPr>
          <a:xfrm>
            <a:off x="5298695" y="4320810"/>
            <a:ext cx="3023235" cy="567055"/>
          </a:xfrm>
          <a:prstGeom prst="rect">
            <a:avLst/>
          </a:prstGeom>
        </p:spPr>
        <p:txBody>
          <a:bodyPr vert="horz" wrap="square" lIns="0" tIns="69850" rIns="0" bIns="0" rtlCol="0">
            <a:spAutoFit/>
          </a:bodyPr>
          <a:lstStyle/>
          <a:p>
            <a:pPr marL="12700">
              <a:spcBef>
                <a:spcPts val="550"/>
              </a:spcBef>
              <a:tabLst>
                <a:tab pos="667385" algn="l"/>
                <a:tab pos="1318260" algn="l"/>
                <a:tab pos="1975485" algn="l"/>
                <a:tab pos="2583180" algn="l"/>
              </a:tabLst>
            </a:pPr>
            <a:r>
              <a:rPr sz="1400" b="1" spc="-160" dirty="0">
                <a:solidFill>
                  <a:srgbClr val="344B5E"/>
                </a:solidFill>
                <a:latin typeface="Verdana"/>
                <a:cs typeface="Verdana"/>
              </a:rPr>
              <a:t>200	400	600	800	1000</a:t>
            </a:r>
            <a:endParaRPr sz="1400" dirty="0">
              <a:latin typeface="Verdana"/>
              <a:cs typeface="Verdana"/>
            </a:endParaRPr>
          </a:p>
          <a:p>
            <a:pPr marL="398145">
              <a:spcBef>
                <a:spcPts val="450"/>
              </a:spcBef>
            </a:pPr>
            <a:r>
              <a:rPr sz="1400" b="1" dirty="0">
                <a:solidFill>
                  <a:srgbClr val="344B5E"/>
                </a:solidFill>
                <a:latin typeface="Verdana"/>
                <a:cs typeface="Verdana"/>
              </a:rPr>
              <a:t>Boosting Iterations</a:t>
            </a:r>
            <a:endParaRPr sz="1400" dirty="0">
              <a:latin typeface="Verdana"/>
              <a:cs typeface="Verdana"/>
            </a:endParaRPr>
          </a:p>
        </p:txBody>
      </p:sp>
      <p:sp>
        <p:nvSpPr>
          <p:cNvPr id="49" name="object 49"/>
          <p:cNvSpPr/>
          <p:nvPr/>
        </p:nvSpPr>
        <p:spPr>
          <a:xfrm>
            <a:off x="4644390" y="4316730"/>
            <a:ext cx="3765550" cy="78105"/>
          </a:xfrm>
          <a:custGeom>
            <a:avLst/>
            <a:gdLst/>
            <a:ahLst/>
            <a:cxnLst/>
            <a:rect l="l" t="t" r="r" b="b"/>
            <a:pathLst>
              <a:path w="3765550" h="78104">
                <a:moveTo>
                  <a:pt x="3687699" y="0"/>
                </a:moveTo>
                <a:lnTo>
                  <a:pt x="3687699" y="77724"/>
                </a:lnTo>
                <a:lnTo>
                  <a:pt x="3739515" y="51816"/>
                </a:lnTo>
                <a:lnTo>
                  <a:pt x="3700653" y="51816"/>
                </a:lnTo>
                <a:lnTo>
                  <a:pt x="3700653" y="25908"/>
                </a:lnTo>
                <a:lnTo>
                  <a:pt x="3739515" y="25908"/>
                </a:lnTo>
                <a:lnTo>
                  <a:pt x="3687699" y="0"/>
                </a:lnTo>
                <a:close/>
              </a:path>
              <a:path w="3765550" h="78104">
                <a:moveTo>
                  <a:pt x="3687699" y="25908"/>
                </a:moveTo>
                <a:lnTo>
                  <a:pt x="0" y="25908"/>
                </a:lnTo>
                <a:lnTo>
                  <a:pt x="0" y="51816"/>
                </a:lnTo>
                <a:lnTo>
                  <a:pt x="3687699" y="51816"/>
                </a:lnTo>
                <a:lnTo>
                  <a:pt x="3687699" y="25908"/>
                </a:lnTo>
                <a:close/>
              </a:path>
              <a:path w="3765550" h="78104">
                <a:moveTo>
                  <a:pt x="3739515" y="25908"/>
                </a:moveTo>
                <a:lnTo>
                  <a:pt x="3700653" y="25908"/>
                </a:lnTo>
                <a:lnTo>
                  <a:pt x="3700653" y="51816"/>
                </a:lnTo>
                <a:lnTo>
                  <a:pt x="3739515" y="51816"/>
                </a:lnTo>
                <a:lnTo>
                  <a:pt x="3765423" y="38862"/>
                </a:lnTo>
                <a:lnTo>
                  <a:pt x="3739515" y="25908"/>
                </a:lnTo>
                <a:close/>
              </a:path>
            </a:pathLst>
          </a:custGeom>
          <a:solidFill>
            <a:srgbClr val="344B5E"/>
          </a:solidFill>
        </p:spPr>
        <p:txBody>
          <a:bodyPr wrap="square" lIns="0" tIns="0" rIns="0" bIns="0" rtlCol="0"/>
          <a:lstStyle/>
          <a:p>
            <a:endParaRPr/>
          </a:p>
        </p:txBody>
      </p:sp>
      <p:sp>
        <p:nvSpPr>
          <p:cNvPr id="52" name="标题 51">
            <a:extLst>
              <a:ext uri="{FF2B5EF4-FFF2-40B4-BE49-F238E27FC236}">
                <a16:creationId xmlns:a16="http://schemas.microsoft.com/office/drawing/2014/main" id="{4571122C-B91A-4940-9CCC-33EBAFFF0E78}"/>
              </a:ext>
            </a:extLst>
          </p:cNvPr>
          <p:cNvSpPr>
            <a:spLocks noGrp="1"/>
          </p:cNvSpPr>
          <p:nvPr>
            <p:ph type="title"/>
          </p:nvPr>
        </p:nvSpPr>
        <p:spPr>
          <a:xfrm>
            <a:off x="457200" y="44624"/>
            <a:ext cx="8229600" cy="1143000"/>
          </a:xfrm>
        </p:spPr>
        <p:txBody>
          <a:bodyPr>
            <a:normAutofit/>
          </a:bodyPr>
          <a:lstStyle/>
          <a:p>
            <a:r>
              <a:rPr lang="zh-CN" altLang="en-US" sz="4400" b="0" dirty="0">
                <a:solidFill>
                  <a:schemeClr val="tx1"/>
                </a:solidFill>
                <a:latin typeface="+mj-lt"/>
              </a:rPr>
              <a:t>调节</a:t>
            </a:r>
            <a:r>
              <a:rPr lang="en-US" altLang="zh-CN" sz="4400" b="0" dirty="0">
                <a:solidFill>
                  <a:schemeClr val="tx1"/>
                </a:solidFill>
                <a:latin typeface="+mj-lt"/>
              </a:rPr>
              <a:t>Gradient Boosting</a:t>
            </a:r>
            <a:r>
              <a:rPr lang="zh-CN" altLang="en-US" sz="4400" b="0" dirty="0">
                <a:solidFill>
                  <a:schemeClr val="tx1"/>
                </a:solidFill>
                <a:latin typeface="+mj-lt"/>
              </a:rPr>
              <a:t>模型</a:t>
            </a:r>
          </a:p>
        </p:txBody>
      </p:sp>
    </p:spTree>
    <p:extLst>
      <p:ext uri="{BB962C8B-B14F-4D97-AF65-F5344CB8AC3E}">
        <p14:creationId xmlns:p14="http://schemas.microsoft.com/office/powerpoint/2010/main" val="3176524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2976" y="1484784"/>
            <a:ext cx="3480952" cy="1603709"/>
          </a:xfrm>
          <a:prstGeom prst="rect">
            <a:avLst/>
          </a:prstGeom>
        </p:spPr>
        <p:txBody>
          <a:bodyPr vert="horz" wrap="square" lIns="0" tIns="13335" rIns="0" bIns="0" rtlCol="0">
            <a:spAutoFit/>
          </a:bodyPr>
          <a:lstStyle/>
          <a:p>
            <a:pPr marL="238125" marR="5080" indent="-225425" algn="just">
              <a:lnSpc>
                <a:spcPct val="150000"/>
              </a:lnSpc>
              <a:spcBef>
                <a:spcPts val="105"/>
              </a:spcBef>
              <a:buFont typeface="Wingdings"/>
              <a:buChar char=""/>
              <a:tabLst>
                <a:tab pos="238760" algn="l"/>
              </a:tabLst>
            </a:pPr>
            <a:r>
              <a:rPr lang="zh-CN" altLang="en-US" sz="2400" b="1" dirty="0">
                <a:solidFill>
                  <a:srgbClr val="0066FF"/>
                </a:solidFill>
                <a:latin typeface="Verdana"/>
                <a:cs typeface="Verdana"/>
              </a:rPr>
              <a:t>学习率（</a:t>
            </a:r>
            <a:r>
              <a:rPr sz="2400" b="1" dirty="0">
                <a:solidFill>
                  <a:srgbClr val="0066FF"/>
                </a:solidFill>
                <a:latin typeface="Arial"/>
                <a:cs typeface="Arial"/>
              </a:rPr>
              <a:t>𝝀</a:t>
            </a:r>
            <a:r>
              <a:rPr lang="zh-CN" altLang="en-US" sz="2400" b="1" dirty="0">
                <a:solidFill>
                  <a:srgbClr val="0066FF"/>
                </a:solidFill>
                <a:latin typeface="Verdana"/>
                <a:cs typeface="Verdana"/>
              </a:rPr>
              <a:t>）</a:t>
            </a:r>
            <a:r>
              <a:rPr lang="zh-CN" altLang="en-US" sz="2400" b="1" dirty="0">
                <a:latin typeface="Verdana"/>
                <a:cs typeface="Verdana"/>
              </a:rPr>
              <a:t>：</a:t>
            </a:r>
            <a:r>
              <a:rPr lang="zh-CN" altLang="en-US" sz="2400" b="1" dirty="0">
                <a:latin typeface="Arial"/>
                <a:cs typeface="Arial"/>
              </a:rPr>
              <a:t>设为</a:t>
            </a:r>
            <a:r>
              <a:rPr sz="2400" b="1" dirty="0">
                <a:latin typeface="Arial"/>
                <a:cs typeface="Arial"/>
              </a:rPr>
              <a:t>&lt;1.0</a:t>
            </a:r>
            <a:r>
              <a:rPr lang="zh-CN" altLang="en-US" sz="2400" b="1" dirty="0">
                <a:latin typeface="Arial"/>
                <a:cs typeface="Arial"/>
              </a:rPr>
              <a:t>用于正则化。又称作“</a:t>
            </a:r>
            <a:r>
              <a:rPr sz="2400" b="1" dirty="0">
                <a:latin typeface="Arial"/>
                <a:cs typeface="Arial"/>
              </a:rPr>
              <a:t>shrinkage</a:t>
            </a:r>
            <a:r>
              <a:rPr lang="zh-CN" altLang="en-US" sz="2400" b="1" dirty="0">
                <a:latin typeface="Arial"/>
                <a:cs typeface="Arial"/>
              </a:rPr>
              <a:t>”</a:t>
            </a:r>
            <a:endParaRPr sz="2400" b="1" dirty="0">
              <a:latin typeface="Arial"/>
              <a:cs typeface="Arial"/>
            </a:endParaRPr>
          </a:p>
        </p:txBody>
      </p:sp>
      <p:sp>
        <p:nvSpPr>
          <p:cNvPr id="4" name="object 4"/>
          <p:cNvSpPr txBox="1"/>
          <p:nvPr/>
        </p:nvSpPr>
        <p:spPr>
          <a:xfrm>
            <a:off x="4768977" y="4377513"/>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0</a:t>
            </a:r>
            <a:endParaRPr sz="1400">
              <a:latin typeface="Verdana"/>
              <a:cs typeface="Verdana"/>
            </a:endParaRPr>
          </a:p>
        </p:txBody>
      </p:sp>
      <p:sp>
        <p:nvSpPr>
          <p:cNvPr id="5" name="object 5"/>
          <p:cNvSpPr txBox="1"/>
          <p:nvPr/>
        </p:nvSpPr>
        <p:spPr>
          <a:xfrm>
            <a:off x="5283834" y="1487837"/>
            <a:ext cx="512302" cy="319959"/>
          </a:xfrm>
          <a:prstGeom prst="rect">
            <a:avLst/>
          </a:prstGeom>
        </p:spPr>
        <p:txBody>
          <a:bodyPr vert="horz" wrap="square" lIns="0" tIns="12065" rIns="0" bIns="0" rtlCol="0">
            <a:spAutoFit/>
          </a:bodyPr>
          <a:lstStyle/>
          <a:p>
            <a:pPr marL="12700">
              <a:spcBef>
                <a:spcPts val="95"/>
              </a:spcBef>
            </a:pPr>
            <a:r>
              <a:rPr sz="1000" b="1" dirty="0">
                <a:solidFill>
                  <a:srgbClr val="344B5E"/>
                </a:solidFill>
                <a:latin typeface="Verdana"/>
                <a:cs typeface="Verdana"/>
              </a:rPr>
              <a:t>Base</a:t>
            </a:r>
            <a:endParaRPr sz="1000" dirty="0">
              <a:latin typeface="Verdana"/>
              <a:cs typeface="Verdana"/>
            </a:endParaRPr>
          </a:p>
          <a:p>
            <a:pPr marL="12700">
              <a:spcBef>
                <a:spcPts val="10"/>
              </a:spcBef>
            </a:pPr>
            <a:r>
              <a:rPr sz="1000" dirty="0">
                <a:solidFill>
                  <a:srgbClr val="344B5E"/>
                </a:solidFill>
                <a:latin typeface="Georgia"/>
                <a:cs typeface="Georgia"/>
              </a:rPr>
              <a:t>𝜆</a:t>
            </a:r>
            <a:r>
              <a:rPr sz="1000" b="1" dirty="0">
                <a:solidFill>
                  <a:srgbClr val="344B5E"/>
                </a:solidFill>
                <a:latin typeface="Verdana"/>
                <a:cs typeface="Verdana"/>
              </a:rPr>
              <a:t>=0.1</a:t>
            </a:r>
            <a:endParaRPr sz="1000" dirty="0">
              <a:latin typeface="Verdana"/>
              <a:cs typeface="Verdana"/>
            </a:endParaRPr>
          </a:p>
        </p:txBody>
      </p:sp>
      <p:sp>
        <p:nvSpPr>
          <p:cNvPr id="6" name="object 6"/>
          <p:cNvSpPr/>
          <p:nvPr/>
        </p:nvSpPr>
        <p:spPr>
          <a:xfrm>
            <a:off x="4648962" y="1630680"/>
            <a:ext cx="3668395" cy="2397760"/>
          </a:xfrm>
          <a:custGeom>
            <a:avLst/>
            <a:gdLst/>
            <a:ahLst/>
            <a:cxnLst/>
            <a:rect l="l" t="t" r="r" b="b"/>
            <a:pathLst>
              <a:path w="3668395" h="2397760">
                <a:moveTo>
                  <a:pt x="0" y="0"/>
                </a:moveTo>
                <a:lnTo>
                  <a:pt x="70358" y="1893189"/>
                </a:lnTo>
                <a:lnTo>
                  <a:pt x="134747" y="2127631"/>
                </a:lnTo>
                <a:lnTo>
                  <a:pt x="205104" y="2244852"/>
                </a:lnTo>
                <a:lnTo>
                  <a:pt x="334010" y="2303526"/>
                </a:lnTo>
                <a:lnTo>
                  <a:pt x="427736" y="2350389"/>
                </a:lnTo>
                <a:lnTo>
                  <a:pt x="544957" y="2338578"/>
                </a:lnTo>
                <a:lnTo>
                  <a:pt x="779399" y="2397252"/>
                </a:lnTo>
                <a:lnTo>
                  <a:pt x="796925" y="2344547"/>
                </a:lnTo>
                <a:lnTo>
                  <a:pt x="1060577" y="2344547"/>
                </a:lnTo>
                <a:lnTo>
                  <a:pt x="1130935" y="2315210"/>
                </a:lnTo>
                <a:lnTo>
                  <a:pt x="1236472" y="2321052"/>
                </a:lnTo>
                <a:lnTo>
                  <a:pt x="1418082" y="2326894"/>
                </a:lnTo>
                <a:lnTo>
                  <a:pt x="1482598" y="2274189"/>
                </a:lnTo>
                <a:lnTo>
                  <a:pt x="1593850" y="2239010"/>
                </a:lnTo>
                <a:lnTo>
                  <a:pt x="1757934" y="2192147"/>
                </a:lnTo>
                <a:lnTo>
                  <a:pt x="1869313" y="2156968"/>
                </a:lnTo>
                <a:lnTo>
                  <a:pt x="2156460" y="2168652"/>
                </a:lnTo>
                <a:lnTo>
                  <a:pt x="3668267" y="2174494"/>
                </a:lnTo>
              </a:path>
            </a:pathLst>
          </a:custGeom>
          <a:ln w="25908">
            <a:solidFill>
              <a:srgbClr val="344B5E"/>
            </a:solidFill>
          </a:ln>
        </p:spPr>
        <p:txBody>
          <a:bodyPr wrap="square" lIns="0" tIns="0" rIns="0" bIns="0" rtlCol="0"/>
          <a:lstStyle/>
          <a:p>
            <a:endParaRPr/>
          </a:p>
        </p:txBody>
      </p:sp>
      <p:sp>
        <p:nvSpPr>
          <p:cNvPr id="7" name="object 7"/>
          <p:cNvSpPr/>
          <p:nvPr/>
        </p:nvSpPr>
        <p:spPr>
          <a:xfrm>
            <a:off x="4912614" y="1604772"/>
            <a:ext cx="308610" cy="0"/>
          </a:xfrm>
          <a:custGeom>
            <a:avLst/>
            <a:gdLst/>
            <a:ahLst/>
            <a:cxnLst/>
            <a:rect l="l" t="t" r="r" b="b"/>
            <a:pathLst>
              <a:path w="308610">
                <a:moveTo>
                  <a:pt x="0" y="0"/>
                </a:moveTo>
                <a:lnTo>
                  <a:pt x="308101" y="0"/>
                </a:lnTo>
              </a:path>
            </a:pathLst>
          </a:custGeom>
          <a:ln w="25908">
            <a:solidFill>
              <a:srgbClr val="344B5E"/>
            </a:solidFill>
          </a:ln>
        </p:spPr>
        <p:txBody>
          <a:bodyPr wrap="square" lIns="0" tIns="0" rIns="0" bIns="0" rtlCol="0"/>
          <a:lstStyle/>
          <a:p>
            <a:endParaRPr/>
          </a:p>
        </p:txBody>
      </p:sp>
      <p:sp>
        <p:nvSpPr>
          <p:cNvPr id="8" name="object 8"/>
          <p:cNvSpPr/>
          <p:nvPr/>
        </p:nvSpPr>
        <p:spPr>
          <a:xfrm>
            <a:off x="4912614" y="1754124"/>
            <a:ext cx="308610" cy="0"/>
          </a:xfrm>
          <a:custGeom>
            <a:avLst/>
            <a:gdLst/>
            <a:ahLst/>
            <a:cxnLst/>
            <a:rect l="l" t="t" r="r" b="b"/>
            <a:pathLst>
              <a:path w="308610">
                <a:moveTo>
                  <a:pt x="0" y="0"/>
                </a:moveTo>
                <a:lnTo>
                  <a:pt x="308101" y="0"/>
                </a:lnTo>
              </a:path>
            </a:pathLst>
          </a:custGeom>
          <a:ln w="25908">
            <a:solidFill>
              <a:srgbClr val="C00000"/>
            </a:solidFill>
          </a:ln>
        </p:spPr>
        <p:txBody>
          <a:bodyPr wrap="square" lIns="0" tIns="0" rIns="0" bIns="0" rtlCol="0"/>
          <a:lstStyle/>
          <a:p>
            <a:endParaRPr/>
          </a:p>
        </p:txBody>
      </p:sp>
      <p:sp>
        <p:nvSpPr>
          <p:cNvPr id="9" name="object 9"/>
          <p:cNvSpPr/>
          <p:nvPr/>
        </p:nvSpPr>
        <p:spPr>
          <a:xfrm>
            <a:off x="4605529" y="1501140"/>
            <a:ext cx="78105" cy="2853690"/>
          </a:xfrm>
          <a:custGeom>
            <a:avLst/>
            <a:gdLst/>
            <a:ahLst/>
            <a:cxnLst/>
            <a:rect l="l" t="t" r="r" b="b"/>
            <a:pathLst>
              <a:path w="78104" h="2853690">
                <a:moveTo>
                  <a:pt x="51816" y="64770"/>
                </a:moveTo>
                <a:lnTo>
                  <a:pt x="25908" y="64770"/>
                </a:lnTo>
                <a:lnTo>
                  <a:pt x="25908" y="2853690"/>
                </a:lnTo>
                <a:lnTo>
                  <a:pt x="51816" y="2853690"/>
                </a:lnTo>
                <a:lnTo>
                  <a:pt x="51816" y="64770"/>
                </a:lnTo>
                <a:close/>
              </a:path>
              <a:path w="78104" h="2853690">
                <a:moveTo>
                  <a:pt x="38862" y="0"/>
                </a:moveTo>
                <a:lnTo>
                  <a:pt x="0" y="77724"/>
                </a:lnTo>
                <a:lnTo>
                  <a:pt x="25908" y="77724"/>
                </a:lnTo>
                <a:lnTo>
                  <a:pt x="25908" y="64770"/>
                </a:lnTo>
                <a:lnTo>
                  <a:pt x="71247" y="64770"/>
                </a:lnTo>
                <a:lnTo>
                  <a:pt x="38862" y="0"/>
                </a:lnTo>
                <a:close/>
              </a:path>
              <a:path w="78104" h="2853690">
                <a:moveTo>
                  <a:pt x="71247" y="64770"/>
                </a:moveTo>
                <a:lnTo>
                  <a:pt x="51816" y="64770"/>
                </a:lnTo>
                <a:lnTo>
                  <a:pt x="51816" y="77724"/>
                </a:lnTo>
                <a:lnTo>
                  <a:pt x="77724" y="77724"/>
                </a:lnTo>
                <a:lnTo>
                  <a:pt x="71247" y="64770"/>
                </a:lnTo>
                <a:close/>
              </a:path>
            </a:pathLst>
          </a:custGeom>
          <a:solidFill>
            <a:srgbClr val="344B5E"/>
          </a:solidFill>
        </p:spPr>
        <p:txBody>
          <a:bodyPr wrap="square" lIns="0" tIns="0" rIns="0" bIns="0" rtlCol="0"/>
          <a:lstStyle/>
          <a:p>
            <a:endParaRPr/>
          </a:p>
        </p:txBody>
      </p:sp>
      <p:sp>
        <p:nvSpPr>
          <p:cNvPr id="10" name="object 10"/>
          <p:cNvSpPr/>
          <p:nvPr/>
        </p:nvSpPr>
        <p:spPr>
          <a:xfrm>
            <a:off x="4644390" y="4316730"/>
            <a:ext cx="3765550" cy="78105"/>
          </a:xfrm>
          <a:custGeom>
            <a:avLst/>
            <a:gdLst/>
            <a:ahLst/>
            <a:cxnLst/>
            <a:rect l="l" t="t" r="r" b="b"/>
            <a:pathLst>
              <a:path w="3765550" h="78104">
                <a:moveTo>
                  <a:pt x="3687699" y="0"/>
                </a:moveTo>
                <a:lnTo>
                  <a:pt x="3687699" y="77724"/>
                </a:lnTo>
                <a:lnTo>
                  <a:pt x="3739515" y="51816"/>
                </a:lnTo>
                <a:lnTo>
                  <a:pt x="3700653" y="51816"/>
                </a:lnTo>
                <a:lnTo>
                  <a:pt x="3700653" y="25908"/>
                </a:lnTo>
                <a:lnTo>
                  <a:pt x="3739515" y="25908"/>
                </a:lnTo>
                <a:lnTo>
                  <a:pt x="3687699" y="0"/>
                </a:lnTo>
                <a:close/>
              </a:path>
              <a:path w="3765550" h="78104">
                <a:moveTo>
                  <a:pt x="3687699" y="25908"/>
                </a:moveTo>
                <a:lnTo>
                  <a:pt x="0" y="25908"/>
                </a:lnTo>
                <a:lnTo>
                  <a:pt x="0" y="51816"/>
                </a:lnTo>
                <a:lnTo>
                  <a:pt x="3687699" y="51816"/>
                </a:lnTo>
                <a:lnTo>
                  <a:pt x="3687699" y="25908"/>
                </a:lnTo>
                <a:close/>
              </a:path>
              <a:path w="3765550" h="78104">
                <a:moveTo>
                  <a:pt x="3739515" y="25908"/>
                </a:moveTo>
                <a:lnTo>
                  <a:pt x="3700653" y="25908"/>
                </a:lnTo>
                <a:lnTo>
                  <a:pt x="3700653" y="51816"/>
                </a:lnTo>
                <a:lnTo>
                  <a:pt x="3739515" y="51816"/>
                </a:lnTo>
                <a:lnTo>
                  <a:pt x="3765423" y="38862"/>
                </a:lnTo>
                <a:lnTo>
                  <a:pt x="3739515" y="25908"/>
                </a:lnTo>
                <a:close/>
              </a:path>
            </a:pathLst>
          </a:custGeom>
          <a:solidFill>
            <a:srgbClr val="344B5E"/>
          </a:solidFill>
        </p:spPr>
        <p:txBody>
          <a:bodyPr wrap="square" lIns="0" tIns="0" rIns="0" bIns="0" rtlCol="0"/>
          <a:lstStyle/>
          <a:p>
            <a:endParaRPr/>
          </a:p>
        </p:txBody>
      </p:sp>
      <p:sp>
        <p:nvSpPr>
          <p:cNvPr id="11" name="object 11"/>
          <p:cNvSpPr/>
          <p:nvPr/>
        </p:nvSpPr>
        <p:spPr>
          <a:xfrm>
            <a:off x="4648962" y="1621536"/>
            <a:ext cx="3674745" cy="2362200"/>
          </a:xfrm>
          <a:custGeom>
            <a:avLst/>
            <a:gdLst/>
            <a:ahLst/>
            <a:cxnLst/>
            <a:rect l="l" t="t" r="r" b="b"/>
            <a:pathLst>
              <a:path w="3674745" h="2362200">
                <a:moveTo>
                  <a:pt x="0" y="0"/>
                </a:moveTo>
                <a:lnTo>
                  <a:pt x="6705" y="50452"/>
                </a:lnTo>
                <a:lnTo>
                  <a:pt x="13474" y="100884"/>
                </a:lnTo>
                <a:lnTo>
                  <a:pt x="20372" y="151278"/>
                </a:lnTo>
                <a:lnTo>
                  <a:pt x="27463" y="201613"/>
                </a:lnTo>
                <a:lnTo>
                  <a:pt x="34809" y="251871"/>
                </a:lnTo>
                <a:lnTo>
                  <a:pt x="42477" y="302031"/>
                </a:lnTo>
                <a:lnTo>
                  <a:pt x="50530" y="352075"/>
                </a:lnTo>
                <a:lnTo>
                  <a:pt x="59031" y="401983"/>
                </a:lnTo>
                <a:lnTo>
                  <a:pt x="68046" y="451735"/>
                </a:lnTo>
                <a:lnTo>
                  <a:pt x="77638" y="501313"/>
                </a:lnTo>
                <a:lnTo>
                  <a:pt x="87872" y="550695"/>
                </a:lnTo>
                <a:lnTo>
                  <a:pt x="98811" y="599865"/>
                </a:lnTo>
                <a:lnTo>
                  <a:pt x="110520" y="648800"/>
                </a:lnTo>
                <a:lnTo>
                  <a:pt x="123062" y="697484"/>
                </a:lnTo>
                <a:lnTo>
                  <a:pt x="136231" y="746345"/>
                </a:lnTo>
                <a:lnTo>
                  <a:pt x="149809" y="795660"/>
                </a:lnTo>
                <a:lnTo>
                  <a:pt x="163847" y="845255"/>
                </a:lnTo>
                <a:lnTo>
                  <a:pt x="178397" y="894959"/>
                </a:lnTo>
                <a:lnTo>
                  <a:pt x="193510" y="944597"/>
                </a:lnTo>
                <a:lnTo>
                  <a:pt x="209237" y="993997"/>
                </a:lnTo>
                <a:lnTo>
                  <a:pt x="225631" y="1042987"/>
                </a:lnTo>
                <a:lnTo>
                  <a:pt x="242742" y="1091394"/>
                </a:lnTo>
                <a:lnTo>
                  <a:pt x="260621" y="1139045"/>
                </a:lnTo>
                <a:lnTo>
                  <a:pt x="279321" y="1185767"/>
                </a:lnTo>
                <a:lnTo>
                  <a:pt x="298892" y="1231388"/>
                </a:lnTo>
                <a:lnTo>
                  <a:pt x="319385" y="1275735"/>
                </a:lnTo>
                <a:lnTo>
                  <a:pt x="340853" y="1318635"/>
                </a:lnTo>
                <a:lnTo>
                  <a:pt x="363347" y="1359915"/>
                </a:lnTo>
                <a:lnTo>
                  <a:pt x="389973" y="1406157"/>
                </a:lnTo>
                <a:lnTo>
                  <a:pt x="416424" y="1450722"/>
                </a:lnTo>
                <a:lnTo>
                  <a:pt x="443138" y="1493722"/>
                </a:lnTo>
                <a:lnTo>
                  <a:pt x="470553" y="1535270"/>
                </a:lnTo>
                <a:lnTo>
                  <a:pt x="499108" y="1575477"/>
                </a:lnTo>
                <a:lnTo>
                  <a:pt x="529240" y="1614455"/>
                </a:lnTo>
                <a:lnTo>
                  <a:pt x="561389" y="1652317"/>
                </a:lnTo>
                <a:lnTo>
                  <a:pt x="595992" y="1689175"/>
                </a:lnTo>
                <a:lnTo>
                  <a:pt x="633487" y="1725140"/>
                </a:lnTo>
                <a:lnTo>
                  <a:pt x="674314" y="1760324"/>
                </a:lnTo>
                <a:lnTo>
                  <a:pt x="718910" y="1794840"/>
                </a:lnTo>
                <a:lnTo>
                  <a:pt x="767714" y="1828800"/>
                </a:lnTo>
                <a:lnTo>
                  <a:pt x="803533" y="1851275"/>
                </a:lnTo>
                <a:lnTo>
                  <a:pt x="842686" y="1873698"/>
                </a:lnTo>
                <a:lnTo>
                  <a:pt x="884763" y="1895999"/>
                </a:lnTo>
                <a:lnTo>
                  <a:pt x="929355" y="1918109"/>
                </a:lnTo>
                <a:lnTo>
                  <a:pt x="976051" y="1939958"/>
                </a:lnTo>
                <a:lnTo>
                  <a:pt x="1024443" y="1961477"/>
                </a:lnTo>
                <a:lnTo>
                  <a:pt x="1074119" y="1982597"/>
                </a:lnTo>
                <a:lnTo>
                  <a:pt x="1124670" y="2003249"/>
                </a:lnTo>
                <a:lnTo>
                  <a:pt x="1175686" y="2023364"/>
                </a:lnTo>
                <a:lnTo>
                  <a:pt x="1226758" y="2042871"/>
                </a:lnTo>
                <a:lnTo>
                  <a:pt x="1277475" y="2061703"/>
                </a:lnTo>
                <a:lnTo>
                  <a:pt x="1327427" y="2079789"/>
                </a:lnTo>
                <a:lnTo>
                  <a:pt x="1376205" y="2097061"/>
                </a:lnTo>
                <a:lnTo>
                  <a:pt x="1423399" y="2113449"/>
                </a:lnTo>
                <a:lnTo>
                  <a:pt x="1468599" y="2128884"/>
                </a:lnTo>
                <a:lnTo>
                  <a:pt x="1511394" y="2143297"/>
                </a:lnTo>
                <a:lnTo>
                  <a:pt x="1551376" y="2156618"/>
                </a:lnTo>
                <a:lnTo>
                  <a:pt x="1588135" y="2168779"/>
                </a:lnTo>
                <a:lnTo>
                  <a:pt x="1650877" y="2188785"/>
                </a:lnTo>
                <a:lnTo>
                  <a:pt x="1701592" y="2203316"/>
                </a:lnTo>
                <a:lnTo>
                  <a:pt x="1743945" y="2213483"/>
                </a:lnTo>
                <a:lnTo>
                  <a:pt x="1781600" y="2220394"/>
                </a:lnTo>
                <a:lnTo>
                  <a:pt x="1857478" y="2228892"/>
                </a:lnTo>
                <a:lnTo>
                  <a:pt x="1903030" y="2232699"/>
                </a:lnTo>
                <a:lnTo>
                  <a:pt x="1958542" y="2237691"/>
                </a:lnTo>
                <a:lnTo>
                  <a:pt x="2027682" y="2244979"/>
                </a:lnTo>
                <a:lnTo>
                  <a:pt x="2065924" y="2249226"/>
                </a:lnTo>
                <a:lnTo>
                  <a:pt x="2107359" y="2253611"/>
                </a:lnTo>
                <a:lnTo>
                  <a:pt x="2151652" y="2258110"/>
                </a:lnTo>
                <a:lnTo>
                  <a:pt x="2198469" y="2262702"/>
                </a:lnTo>
                <a:lnTo>
                  <a:pt x="2247478" y="2267362"/>
                </a:lnTo>
                <a:lnTo>
                  <a:pt x="2298345" y="2272068"/>
                </a:lnTo>
                <a:lnTo>
                  <a:pt x="2350737" y="2276797"/>
                </a:lnTo>
                <a:lnTo>
                  <a:pt x="2404320" y="2281527"/>
                </a:lnTo>
                <a:lnTo>
                  <a:pt x="2458761" y="2286233"/>
                </a:lnTo>
                <a:lnTo>
                  <a:pt x="2513727" y="2290895"/>
                </a:lnTo>
                <a:lnTo>
                  <a:pt x="2568883" y="2295488"/>
                </a:lnTo>
                <a:lnTo>
                  <a:pt x="2623897" y="2299989"/>
                </a:lnTo>
                <a:lnTo>
                  <a:pt x="2678436" y="2304376"/>
                </a:lnTo>
                <a:lnTo>
                  <a:pt x="2732165" y="2308627"/>
                </a:lnTo>
                <a:lnTo>
                  <a:pt x="2784752" y="2312717"/>
                </a:lnTo>
                <a:lnTo>
                  <a:pt x="2835863" y="2316624"/>
                </a:lnTo>
                <a:lnTo>
                  <a:pt x="2885165" y="2320326"/>
                </a:lnTo>
                <a:lnTo>
                  <a:pt x="2932324" y="2323799"/>
                </a:lnTo>
                <a:lnTo>
                  <a:pt x="2977007" y="2327021"/>
                </a:lnTo>
                <a:lnTo>
                  <a:pt x="3201751" y="2340768"/>
                </a:lnTo>
                <a:lnTo>
                  <a:pt x="3428603" y="2351944"/>
                </a:lnTo>
                <a:lnTo>
                  <a:pt x="3603996" y="2359453"/>
                </a:lnTo>
                <a:lnTo>
                  <a:pt x="3674364" y="2362200"/>
                </a:lnTo>
              </a:path>
            </a:pathLst>
          </a:custGeom>
          <a:ln w="25908">
            <a:solidFill>
              <a:srgbClr val="C00000"/>
            </a:solidFill>
          </a:ln>
        </p:spPr>
        <p:txBody>
          <a:bodyPr wrap="square" lIns="0" tIns="0" rIns="0" bIns="0" rtlCol="0"/>
          <a:lstStyle/>
          <a:p>
            <a:endParaRPr/>
          </a:p>
        </p:txBody>
      </p:sp>
      <p:sp>
        <p:nvSpPr>
          <p:cNvPr id="12" name="object 12"/>
          <p:cNvSpPr txBox="1"/>
          <p:nvPr/>
        </p:nvSpPr>
        <p:spPr>
          <a:xfrm>
            <a:off x="5298695" y="4320810"/>
            <a:ext cx="3023235" cy="567055"/>
          </a:xfrm>
          <a:prstGeom prst="rect">
            <a:avLst/>
          </a:prstGeom>
        </p:spPr>
        <p:txBody>
          <a:bodyPr vert="horz" wrap="square" lIns="0" tIns="69850" rIns="0" bIns="0" rtlCol="0">
            <a:spAutoFit/>
          </a:bodyPr>
          <a:lstStyle/>
          <a:p>
            <a:pPr marL="12700">
              <a:spcBef>
                <a:spcPts val="550"/>
              </a:spcBef>
              <a:tabLst>
                <a:tab pos="667385" algn="l"/>
                <a:tab pos="1318260" algn="l"/>
                <a:tab pos="1975485" algn="l"/>
                <a:tab pos="2583180" algn="l"/>
              </a:tabLst>
            </a:pPr>
            <a:r>
              <a:rPr sz="1400" b="1" spc="-160" dirty="0">
                <a:solidFill>
                  <a:srgbClr val="344B5E"/>
                </a:solidFill>
                <a:latin typeface="Verdana"/>
                <a:cs typeface="Verdana"/>
              </a:rPr>
              <a:t>200	400	600	800	1000</a:t>
            </a:r>
            <a:endParaRPr sz="1400" dirty="0">
              <a:latin typeface="Verdana"/>
              <a:cs typeface="Verdana"/>
            </a:endParaRPr>
          </a:p>
          <a:p>
            <a:pPr marL="398145">
              <a:spcBef>
                <a:spcPts val="450"/>
              </a:spcBef>
            </a:pPr>
            <a:r>
              <a:rPr sz="1400" b="1" dirty="0">
                <a:solidFill>
                  <a:srgbClr val="344B5E"/>
                </a:solidFill>
                <a:latin typeface="Verdana"/>
                <a:cs typeface="Verdana"/>
              </a:rPr>
              <a:t>Boosting Iterations</a:t>
            </a:r>
            <a:endParaRPr sz="1400" dirty="0">
              <a:latin typeface="Verdana"/>
              <a:cs typeface="Verdana"/>
            </a:endParaRPr>
          </a:p>
        </p:txBody>
      </p:sp>
      <p:sp>
        <p:nvSpPr>
          <p:cNvPr id="13" name="object 13"/>
          <p:cNvSpPr txBox="1"/>
          <p:nvPr/>
        </p:nvSpPr>
        <p:spPr>
          <a:xfrm>
            <a:off x="4336798" y="2276873"/>
            <a:ext cx="215444" cy="1605052"/>
          </a:xfrm>
          <a:prstGeom prst="rect">
            <a:avLst/>
          </a:prstGeom>
        </p:spPr>
        <p:txBody>
          <a:bodyPr vert="vert270" wrap="square" lIns="0" tIns="12065" rIns="0" bIns="0" rtlCol="0">
            <a:spAutoFit/>
          </a:bodyPr>
          <a:lstStyle/>
          <a:p>
            <a:pPr marL="12700">
              <a:spcBef>
                <a:spcPts val="95"/>
              </a:spcBef>
            </a:pPr>
            <a:r>
              <a:rPr sz="1400" b="1" dirty="0">
                <a:solidFill>
                  <a:srgbClr val="344B5E"/>
                </a:solidFill>
                <a:latin typeface="Verdana"/>
                <a:cs typeface="Verdana"/>
              </a:rPr>
              <a:t>Test Set Error</a:t>
            </a:r>
            <a:endParaRPr sz="1400" dirty="0">
              <a:latin typeface="Verdana"/>
              <a:cs typeface="Verdana"/>
            </a:endParaRPr>
          </a:p>
        </p:txBody>
      </p:sp>
      <p:sp>
        <p:nvSpPr>
          <p:cNvPr id="16" name="标题 15">
            <a:extLst>
              <a:ext uri="{FF2B5EF4-FFF2-40B4-BE49-F238E27FC236}">
                <a16:creationId xmlns:a16="http://schemas.microsoft.com/office/drawing/2014/main" id="{16E25153-2B9F-4647-9037-489926DC561F}"/>
              </a:ext>
            </a:extLst>
          </p:cNvPr>
          <p:cNvSpPr>
            <a:spLocks noGrp="1"/>
          </p:cNvSpPr>
          <p:nvPr>
            <p:ph type="title"/>
          </p:nvPr>
        </p:nvSpPr>
        <p:spPr>
          <a:xfrm>
            <a:off x="457200" y="44624"/>
            <a:ext cx="8229600" cy="1143000"/>
          </a:xfrm>
        </p:spPr>
        <p:txBody>
          <a:bodyPr>
            <a:normAutofit/>
          </a:bodyPr>
          <a:lstStyle/>
          <a:p>
            <a:r>
              <a:rPr lang="zh-CN" altLang="en-US" dirty="0"/>
              <a:t>调节</a:t>
            </a:r>
            <a:r>
              <a:rPr lang="en-US" altLang="zh-CN" dirty="0"/>
              <a:t>Gradient Boosting</a:t>
            </a:r>
            <a:r>
              <a:rPr lang="zh-CN" altLang="en-US" dirty="0"/>
              <a:t>模型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DDE8DB-FEE5-431C-B88F-3FE1B667078F}"/>
                  </a:ext>
                </a:extLst>
              </p:cNvPr>
              <p:cNvSpPr txBox="1"/>
              <p:nvPr/>
            </p:nvSpPr>
            <p:spPr>
              <a:xfrm>
                <a:off x="204531" y="3797607"/>
                <a:ext cx="42652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F</m:t>
                          </m:r>
                        </m:e>
                        <m:sub>
                          <m:r>
                            <a:rPr lang="en-US" altLang="zh-CN" sz="2400" i="1">
                              <a:latin typeface="Cambria Math" panose="02040503050406030204" pitchFamily="18" charset="0"/>
                            </a:rPr>
                            <m:t>𝑚</m:t>
                          </m:r>
                        </m:sub>
                      </m:sSub>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x</m:t>
                          </m:r>
                        </m:e>
                      </m:d>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F</m:t>
                          </m:r>
                        </m:e>
                        <m:sub>
                          <m:r>
                            <a:rPr lang="en-US" altLang="zh-CN" sz="2400" i="1">
                              <a:latin typeface="Cambria Math" panose="02040503050406030204" pitchFamily="18" charset="0"/>
                            </a:rPr>
                            <m:t>𝑚</m:t>
                          </m:r>
                          <m:r>
                            <a:rPr lang="en-US" altLang="zh-CN" sz="2400" i="1">
                              <a:latin typeface="Cambria Math" panose="02040503050406030204" pitchFamily="18" charset="0"/>
                            </a:rPr>
                            <m:t>−1</m:t>
                          </m:r>
                        </m:sub>
                      </m:sSub>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x</m:t>
                          </m:r>
                        </m:e>
                      </m:d>
                      <m:r>
                        <a:rPr lang="en-US" altLang="zh-CN" sz="2400" i="1">
                          <a:latin typeface="Cambria Math" panose="02040503050406030204" pitchFamily="18" charset="0"/>
                        </a:rPr>
                        <m:t>+</m:t>
                      </m:r>
                      <m:r>
                        <a:rPr lang="el-GR" altLang="zh-CN" sz="2400" b="1" i="1" smtClean="0">
                          <a:solidFill>
                            <a:srgbClr val="0066FF"/>
                          </a:solidFill>
                          <a:latin typeface="Cambria Math" panose="02040503050406030204" pitchFamily="18" charset="0"/>
                        </a:rPr>
                        <m:t>𝝀</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𝛾</m:t>
                          </m:r>
                        </m:e>
                        <m:sub>
                          <m:r>
                            <a:rPr lang="en-US" altLang="zh-CN" sz="2400" i="1">
                              <a:latin typeface="Cambria Math" panose="02040503050406030204" pitchFamily="18" charset="0"/>
                            </a:rPr>
                            <m:t>𝑚</m:t>
                          </m:r>
                        </m:sub>
                      </m:s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m:oMathPara>
                </a14:m>
                <a:endParaRPr lang="zh-CN" altLang="en-US" sz="2400" dirty="0"/>
              </a:p>
            </p:txBody>
          </p:sp>
        </mc:Choice>
        <mc:Fallback xmlns="">
          <p:sp>
            <p:nvSpPr>
              <p:cNvPr id="2" name="文本框 1">
                <a:extLst>
                  <a:ext uri="{FF2B5EF4-FFF2-40B4-BE49-F238E27FC236}">
                    <a16:creationId xmlns:a16="http://schemas.microsoft.com/office/drawing/2014/main" id="{98DDE8DB-FEE5-431C-B88F-3FE1B667078F}"/>
                  </a:ext>
                </a:extLst>
              </p:cNvPr>
              <p:cNvSpPr txBox="1">
                <a:spLocks noRot="1" noChangeAspect="1" noMove="1" noResize="1" noEditPoints="1" noAdjustHandles="1" noChangeArrowheads="1" noChangeShapeType="1" noTextEdit="1"/>
              </p:cNvSpPr>
              <p:nvPr/>
            </p:nvSpPr>
            <p:spPr>
              <a:xfrm>
                <a:off x="204531" y="3797607"/>
                <a:ext cx="4265270" cy="461665"/>
              </a:xfrm>
              <a:prstGeom prst="rect">
                <a:avLst/>
              </a:prstGeom>
              <a:blipFill>
                <a:blip r:embed="rId2"/>
                <a:stretch>
                  <a:fillRect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480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54936-2638-4388-AC7F-1D5C4B2B8FC3}"/>
              </a:ext>
            </a:extLst>
          </p:cNvPr>
          <p:cNvSpPr>
            <a:spLocks noGrp="1"/>
          </p:cNvSpPr>
          <p:nvPr>
            <p:ph type="title"/>
          </p:nvPr>
        </p:nvSpPr>
        <p:spPr>
          <a:xfrm>
            <a:off x="457200" y="44624"/>
            <a:ext cx="8229600" cy="1143000"/>
          </a:xfrm>
        </p:spPr>
        <p:txBody>
          <a:bodyPr/>
          <a:lstStyle/>
          <a:p>
            <a:r>
              <a:rPr lang="zh-CN" altLang="en-US" dirty="0"/>
              <a:t>如何构建多个有差异的学习器</a:t>
            </a:r>
          </a:p>
        </p:txBody>
      </p:sp>
      <p:sp>
        <p:nvSpPr>
          <p:cNvPr id="3" name="内容占位符 2">
            <a:extLst>
              <a:ext uri="{FF2B5EF4-FFF2-40B4-BE49-F238E27FC236}">
                <a16:creationId xmlns:a16="http://schemas.microsoft.com/office/drawing/2014/main" id="{AD78DE80-BF90-408F-A85C-C59AFBAEB7CC}"/>
              </a:ext>
            </a:extLst>
          </p:cNvPr>
          <p:cNvSpPr>
            <a:spLocks noGrp="1"/>
          </p:cNvSpPr>
          <p:nvPr>
            <p:ph idx="1"/>
          </p:nvPr>
        </p:nvSpPr>
        <p:spPr/>
        <p:txBody>
          <a:bodyPr/>
          <a:lstStyle/>
          <a:p>
            <a:pPr>
              <a:lnSpc>
                <a:spcPct val="150000"/>
              </a:lnSpc>
            </a:pPr>
            <a:r>
              <a:rPr lang="zh-CN" altLang="en-US" dirty="0"/>
              <a:t>不同的机器学习模型</a:t>
            </a:r>
            <a:endParaRPr lang="en-US" altLang="zh-CN" dirty="0"/>
          </a:p>
          <a:p>
            <a:pPr>
              <a:lnSpc>
                <a:spcPct val="150000"/>
              </a:lnSpc>
            </a:pPr>
            <a:r>
              <a:rPr lang="zh-CN" altLang="en-US" dirty="0"/>
              <a:t>相同的机器学习模型，但</a:t>
            </a:r>
            <a:endParaRPr lang="en-US" altLang="zh-CN" dirty="0"/>
          </a:p>
          <a:p>
            <a:pPr lvl="1">
              <a:lnSpc>
                <a:spcPct val="150000"/>
              </a:lnSpc>
            </a:pPr>
            <a:r>
              <a:rPr lang="zh-CN" altLang="en-US" dirty="0"/>
              <a:t>不同的训练数据集</a:t>
            </a:r>
            <a:endParaRPr lang="en-US" altLang="zh-CN" dirty="0"/>
          </a:p>
          <a:p>
            <a:pPr lvl="1">
              <a:lnSpc>
                <a:spcPct val="150000"/>
              </a:lnSpc>
            </a:pPr>
            <a:r>
              <a:rPr lang="zh-CN" altLang="en-US" dirty="0"/>
              <a:t>不同的特征选择</a:t>
            </a:r>
            <a:endParaRPr lang="en-US" altLang="zh-CN" dirty="0"/>
          </a:p>
          <a:p>
            <a:pPr lvl="1">
              <a:lnSpc>
                <a:spcPct val="150000"/>
              </a:lnSpc>
            </a:pPr>
            <a:r>
              <a:rPr lang="zh-CN" altLang="en-US" dirty="0"/>
              <a:t>不同的超参数</a:t>
            </a:r>
          </a:p>
        </p:txBody>
      </p:sp>
    </p:spTree>
    <p:extLst>
      <p:ext uri="{BB962C8B-B14F-4D97-AF65-F5344CB8AC3E}">
        <p14:creationId xmlns:p14="http://schemas.microsoft.com/office/powerpoint/2010/main" val="2465158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2977" y="1484784"/>
            <a:ext cx="3496183" cy="3973588"/>
          </a:xfrm>
          <a:prstGeom prst="rect">
            <a:avLst/>
          </a:prstGeom>
        </p:spPr>
        <p:txBody>
          <a:bodyPr vert="horz" wrap="square" lIns="0" tIns="13335" rIns="0" bIns="0" rtlCol="0">
            <a:spAutoFit/>
          </a:bodyPr>
          <a:lstStyle/>
          <a:p>
            <a:pPr marL="238125" marR="5080" indent="-225425" algn="just">
              <a:lnSpc>
                <a:spcPct val="150000"/>
              </a:lnSpc>
              <a:spcBef>
                <a:spcPts val="105"/>
              </a:spcBef>
              <a:buFont typeface="Wingdings"/>
              <a:buChar char=""/>
              <a:tabLst>
                <a:tab pos="238760" algn="l"/>
              </a:tabLst>
            </a:pPr>
            <a:r>
              <a:rPr lang="zh-CN" altLang="en-US" sz="2400" b="1" dirty="0">
                <a:solidFill>
                  <a:srgbClr val="0066FF"/>
                </a:solidFill>
                <a:latin typeface="Verdana"/>
                <a:cs typeface="Verdana"/>
              </a:rPr>
              <a:t>学习率（</a:t>
            </a:r>
            <a:r>
              <a:rPr lang="zh-CN" altLang="en-US" sz="2400" b="1" dirty="0">
                <a:solidFill>
                  <a:srgbClr val="0066FF"/>
                </a:solidFill>
                <a:latin typeface="Arial"/>
                <a:cs typeface="Arial"/>
              </a:rPr>
              <a:t>𝝀</a:t>
            </a:r>
            <a:r>
              <a:rPr lang="zh-CN" altLang="en-US" sz="2400" b="1" dirty="0">
                <a:solidFill>
                  <a:srgbClr val="0066FF"/>
                </a:solidFill>
                <a:latin typeface="Verdana"/>
                <a:cs typeface="Verdana"/>
              </a:rPr>
              <a:t>）</a:t>
            </a:r>
            <a:r>
              <a:rPr lang="zh-CN" altLang="en-US" sz="2400" b="1" dirty="0">
                <a:latin typeface="Verdana"/>
                <a:cs typeface="Verdana"/>
              </a:rPr>
              <a:t>：</a:t>
            </a:r>
            <a:r>
              <a:rPr lang="zh-CN" altLang="en-US" sz="2400" b="1" dirty="0">
                <a:latin typeface="Arial"/>
                <a:cs typeface="Arial"/>
              </a:rPr>
              <a:t>设为</a:t>
            </a:r>
            <a:r>
              <a:rPr lang="en-US" altLang="zh-CN" sz="2400" b="1" dirty="0">
                <a:latin typeface="Arial"/>
                <a:cs typeface="Arial"/>
              </a:rPr>
              <a:t>&lt;1.0</a:t>
            </a:r>
            <a:r>
              <a:rPr lang="zh-CN" altLang="en-US" sz="2400" b="1" dirty="0">
                <a:latin typeface="Arial"/>
                <a:cs typeface="Arial"/>
              </a:rPr>
              <a:t>用于正则化。又称作“</a:t>
            </a:r>
            <a:r>
              <a:rPr lang="en-US" altLang="zh-CN" sz="2400" b="1" dirty="0">
                <a:latin typeface="Arial"/>
                <a:cs typeface="Arial"/>
              </a:rPr>
              <a:t>shrinkage</a:t>
            </a:r>
            <a:r>
              <a:rPr lang="zh-CN" altLang="en-US" sz="2400" b="1" dirty="0">
                <a:latin typeface="Arial"/>
                <a:cs typeface="Arial"/>
              </a:rPr>
              <a:t>”</a:t>
            </a:r>
          </a:p>
          <a:p>
            <a:pPr marL="238125" marR="5080" indent="-225425">
              <a:lnSpc>
                <a:spcPct val="150000"/>
              </a:lnSpc>
              <a:spcBef>
                <a:spcPts val="1200"/>
              </a:spcBef>
              <a:buFont typeface="Wingdings"/>
              <a:buChar char=""/>
              <a:tabLst>
                <a:tab pos="238125" algn="l"/>
                <a:tab pos="238760" algn="l"/>
              </a:tabLst>
            </a:pPr>
            <a:r>
              <a:rPr lang="zh-CN" altLang="en-US" sz="2400" b="1" dirty="0">
                <a:solidFill>
                  <a:srgbClr val="0066FF"/>
                </a:solidFill>
                <a:latin typeface="Verdana"/>
                <a:cs typeface="Verdana"/>
              </a:rPr>
              <a:t>子采样</a:t>
            </a:r>
            <a:r>
              <a:rPr lang="zh-CN" altLang="en-US" sz="2400" b="1" dirty="0">
                <a:latin typeface="Verdana"/>
                <a:cs typeface="Verdana"/>
              </a:rPr>
              <a:t>：设为</a:t>
            </a:r>
            <a:r>
              <a:rPr sz="2400" b="1" dirty="0">
                <a:latin typeface="Arial"/>
                <a:cs typeface="Arial"/>
              </a:rPr>
              <a:t>&lt;1.0</a:t>
            </a:r>
            <a:r>
              <a:rPr lang="zh-CN" altLang="en-US" sz="2400" b="1" dirty="0">
                <a:latin typeface="Arial"/>
                <a:cs typeface="Arial"/>
              </a:rPr>
              <a:t>，只使用部分数据用于训练基学习器（</a:t>
            </a:r>
            <a:r>
              <a:rPr sz="2400" b="1" dirty="0">
                <a:latin typeface="Arial"/>
                <a:cs typeface="Arial"/>
              </a:rPr>
              <a:t>stochastic gradient boosting</a:t>
            </a:r>
            <a:r>
              <a:rPr lang="zh-CN" altLang="en-US" sz="2400" b="1" dirty="0">
                <a:latin typeface="Arial"/>
                <a:cs typeface="Arial"/>
              </a:rPr>
              <a:t>）</a:t>
            </a:r>
            <a:endParaRPr sz="2400" b="1" dirty="0">
              <a:latin typeface="Arial"/>
              <a:cs typeface="Arial"/>
            </a:endParaRPr>
          </a:p>
        </p:txBody>
      </p:sp>
      <p:sp>
        <p:nvSpPr>
          <p:cNvPr id="4" name="object 4"/>
          <p:cNvSpPr txBox="1"/>
          <p:nvPr/>
        </p:nvSpPr>
        <p:spPr>
          <a:xfrm>
            <a:off x="4768977" y="4377513"/>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0</a:t>
            </a:r>
            <a:endParaRPr sz="1400">
              <a:latin typeface="Verdana"/>
              <a:cs typeface="Verdana"/>
            </a:endParaRPr>
          </a:p>
        </p:txBody>
      </p:sp>
      <p:sp>
        <p:nvSpPr>
          <p:cNvPr id="5" name="object 5"/>
          <p:cNvSpPr txBox="1"/>
          <p:nvPr/>
        </p:nvSpPr>
        <p:spPr>
          <a:xfrm>
            <a:off x="5283834" y="1529715"/>
            <a:ext cx="1269366" cy="486672"/>
          </a:xfrm>
          <a:prstGeom prst="rect">
            <a:avLst/>
          </a:prstGeom>
        </p:spPr>
        <p:txBody>
          <a:bodyPr vert="horz" wrap="square" lIns="0" tIns="12065" rIns="0" bIns="0" rtlCol="0">
            <a:spAutoFit/>
          </a:bodyPr>
          <a:lstStyle/>
          <a:p>
            <a:pPr marL="12700">
              <a:spcBef>
                <a:spcPts val="95"/>
              </a:spcBef>
            </a:pPr>
            <a:r>
              <a:rPr sz="1000" b="1" dirty="0">
                <a:solidFill>
                  <a:srgbClr val="344B5E"/>
                </a:solidFill>
                <a:latin typeface="Verdana"/>
                <a:cs typeface="Verdana"/>
              </a:rPr>
              <a:t>Base</a:t>
            </a:r>
            <a:endParaRPr sz="1000" dirty="0">
              <a:latin typeface="Verdana"/>
              <a:cs typeface="Verdana"/>
            </a:endParaRPr>
          </a:p>
          <a:p>
            <a:pPr marL="12700" marR="5080">
              <a:lnSpc>
                <a:spcPts val="1190"/>
              </a:lnSpc>
              <a:spcBef>
                <a:spcPts val="60"/>
              </a:spcBef>
            </a:pPr>
            <a:r>
              <a:rPr sz="1000" dirty="0">
                <a:solidFill>
                  <a:srgbClr val="344B5E"/>
                </a:solidFill>
                <a:latin typeface="Georgia"/>
                <a:cs typeface="Georgia"/>
              </a:rPr>
              <a:t>𝜆</a:t>
            </a:r>
            <a:r>
              <a:rPr sz="1000" b="1" dirty="0">
                <a:solidFill>
                  <a:srgbClr val="344B5E"/>
                </a:solidFill>
                <a:latin typeface="Verdana"/>
                <a:cs typeface="Verdana"/>
              </a:rPr>
              <a:t>=0.1  s</a:t>
            </a:r>
            <a:r>
              <a:rPr lang="en-US" sz="1000" b="1" dirty="0">
                <a:solidFill>
                  <a:srgbClr val="344B5E"/>
                </a:solidFill>
                <a:latin typeface="Verdana"/>
                <a:cs typeface="Verdana"/>
              </a:rPr>
              <a:t>ubsample</a:t>
            </a:r>
            <a:r>
              <a:rPr sz="1000" b="1" dirty="0">
                <a:solidFill>
                  <a:srgbClr val="344B5E"/>
                </a:solidFill>
                <a:latin typeface="Verdana"/>
                <a:cs typeface="Verdana"/>
              </a:rPr>
              <a:t>=0.5</a:t>
            </a:r>
            <a:endParaRPr sz="1000" dirty="0">
              <a:latin typeface="Verdana"/>
              <a:cs typeface="Verdana"/>
            </a:endParaRPr>
          </a:p>
        </p:txBody>
      </p:sp>
      <p:sp>
        <p:nvSpPr>
          <p:cNvPr id="6" name="object 6"/>
          <p:cNvSpPr/>
          <p:nvPr/>
        </p:nvSpPr>
        <p:spPr>
          <a:xfrm>
            <a:off x="4648962" y="1630680"/>
            <a:ext cx="3668395" cy="2397760"/>
          </a:xfrm>
          <a:custGeom>
            <a:avLst/>
            <a:gdLst/>
            <a:ahLst/>
            <a:cxnLst/>
            <a:rect l="l" t="t" r="r" b="b"/>
            <a:pathLst>
              <a:path w="3668395" h="2397760">
                <a:moveTo>
                  <a:pt x="0" y="0"/>
                </a:moveTo>
                <a:lnTo>
                  <a:pt x="70358" y="1893189"/>
                </a:lnTo>
                <a:lnTo>
                  <a:pt x="134747" y="2127631"/>
                </a:lnTo>
                <a:lnTo>
                  <a:pt x="205104" y="2244852"/>
                </a:lnTo>
                <a:lnTo>
                  <a:pt x="334010" y="2303526"/>
                </a:lnTo>
                <a:lnTo>
                  <a:pt x="427736" y="2350389"/>
                </a:lnTo>
                <a:lnTo>
                  <a:pt x="544957" y="2338578"/>
                </a:lnTo>
                <a:lnTo>
                  <a:pt x="779399" y="2397252"/>
                </a:lnTo>
                <a:lnTo>
                  <a:pt x="796925" y="2344547"/>
                </a:lnTo>
                <a:lnTo>
                  <a:pt x="1060577" y="2344547"/>
                </a:lnTo>
                <a:lnTo>
                  <a:pt x="1130935" y="2315210"/>
                </a:lnTo>
                <a:lnTo>
                  <a:pt x="1236472" y="2321052"/>
                </a:lnTo>
                <a:lnTo>
                  <a:pt x="1418082" y="2326894"/>
                </a:lnTo>
                <a:lnTo>
                  <a:pt x="1482598" y="2274189"/>
                </a:lnTo>
                <a:lnTo>
                  <a:pt x="1593850" y="2239010"/>
                </a:lnTo>
                <a:lnTo>
                  <a:pt x="1757934" y="2192147"/>
                </a:lnTo>
                <a:lnTo>
                  <a:pt x="1869313" y="2156968"/>
                </a:lnTo>
                <a:lnTo>
                  <a:pt x="2156460" y="2168652"/>
                </a:lnTo>
                <a:lnTo>
                  <a:pt x="3668267" y="2174494"/>
                </a:lnTo>
              </a:path>
            </a:pathLst>
          </a:custGeom>
          <a:ln w="25908">
            <a:solidFill>
              <a:srgbClr val="344B5E"/>
            </a:solidFill>
          </a:ln>
        </p:spPr>
        <p:txBody>
          <a:bodyPr wrap="square" lIns="0" tIns="0" rIns="0" bIns="0" rtlCol="0"/>
          <a:lstStyle/>
          <a:p>
            <a:endParaRPr/>
          </a:p>
        </p:txBody>
      </p:sp>
      <p:sp>
        <p:nvSpPr>
          <p:cNvPr id="7" name="object 7"/>
          <p:cNvSpPr/>
          <p:nvPr/>
        </p:nvSpPr>
        <p:spPr>
          <a:xfrm>
            <a:off x="4912614" y="1604772"/>
            <a:ext cx="308610" cy="0"/>
          </a:xfrm>
          <a:custGeom>
            <a:avLst/>
            <a:gdLst/>
            <a:ahLst/>
            <a:cxnLst/>
            <a:rect l="l" t="t" r="r" b="b"/>
            <a:pathLst>
              <a:path w="308610">
                <a:moveTo>
                  <a:pt x="0" y="0"/>
                </a:moveTo>
                <a:lnTo>
                  <a:pt x="308101" y="0"/>
                </a:lnTo>
              </a:path>
            </a:pathLst>
          </a:custGeom>
          <a:ln w="25908">
            <a:solidFill>
              <a:srgbClr val="344B5E"/>
            </a:solidFill>
          </a:ln>
        </p:spPr>
        <p:txBody>
          <a:bodyPr wrap="square" lIns="0" tIns="0" rIns="0" bIns="0" rtlCol="0"/>
          <a:lstStyle/>
          <a:p>
            <a:endParaRPr/>
          </a:p>
        </p:txBody>
      </p:sp>
      <p:sp>
        <p:nvSpPr>
          <p:cNvPr id="8" name="object 8"/>
          <p:cNvSpPr/>
          <p:nvPr/>
        </p:nvSpPr>
        <p:spPr>
          <a:xfrm>
            <a:off x="4912614" y="1754124"/>
            <a:ext cx="308610" cy="0"/>
          </a:xfrm>
          <a:custGeom>
            <a:avLst/>
            <a:gdLst/>
            <a:ahLst/>
            <a:cxnLst/>
            <a:rect l="l" t="t" r="r" b="b"/>
            <a:pathLst>
              <a:path w="308610">
                <a:moveTo>
                  <a:pt x="0" y="0"/>
                </a:moveTo>
                <a:lnTo>
                  <a:pt x="308101" y="0"/>
                </a:lnTo>
              </a:path>
            </a:pathLst>
          </a:custGeom>
          <a:ln w="25908">
            <a:solidFill>
              <a:srgbClr val="C00000"/>
            </a:solidFill>
          </a:ln>
        </p:spPr>
        <p:txBody>
          <a:bodyPr wrap="square" lIns="0" tIns="0" rIns="0" bIns="0" rtlCol="0"/>
          <a:lstStyle/>
          <a:p>
            <a:endParaRPr/>
          </a:p>
        </p:txBody>
      </p:sp>
      <p:sp>
        <p:nvSpPr>
          <p:cNvPr id="9" name="object 9"/>
          <p:cNvSpPr/>
          <p:nvPr/>
        </p:nvSpPr>
        <p:spPr>
          <a:xfrm>
            <a:off x="4912614" y="1941575"/>
            <a:ext cx="308610" cy="0"/>
          </a:xfrm>
          <a:custGeom>
            <a:avLst/>
            <a:gdLst/>
            <a:ahLst/>
            <a:cxnLst/>
            <a:rect l="l" t="t" r="r" b="b"/>
            <a:pathLst>
              <a:path w="308610">
                <a:moveTo>
                  <a:pt x="0" y="0"/>
                </a:moveTo>
                <a:lnTo>
                  <a:pt x="308101" y="0"/>
                </a:lnTo>
              </a:path>
            </a:pathLst>
          </a:custGeom>
          <a:ln w="25908">
            <a:solidFill>
              <a:srgbClr val="006FC0"/>
            </a:solidFill>
          </a:ln>
        </p:spPr>
        <p:txBody>
          <a:bodyPr wrap="square" lIns="0" tIns="0" rIns="0" bIns="0" rtlCol="0"/>
          <a:lstStyle/>
          <a:p>
            <a:endParaRPr/>
          </a:p>
        </p:txBody>
      </p:sp>
      <p:sp>
        <p:nvSpPr>
          <p:cNvPr id="10" name="object 10"/>
          <p:cNvSpPr/>
          <p:nvPr/>
        </p:nvSpPr>
        <p:spPr>
          <a:xfrm>
            <a:off x="4605529" y="1501140"/>
            <a:ext cx="78105" cy="2853690"/>
          </a:xfrm>
          <a:custGeom>
            <a:avLst/>
            <a:gdLst/>
            <a:ahLst/>
            <a:cxnLst/>
            <a:rect l="l" t="t" r="r" b="b"/>
            <a:pathLst>
              <a:path w="78104" h="2853690">
                <a:moveTo>
                  <a:pt x="51816" y="64770"/>
                </a:moveTo>
                <a:lnTo>
                  <a:pt x="25908" y="64770"/>
                </a:lnTo>
                <a:lnTo>
                  <a:pt x="25908" y="2853690"/>
                </a:lnTo>
                <a:lnTo>
                  <a:pt x="51816" y="2853690"/>
                </a:lnTo>
                <a:lnTo>
                  <a:pt x="51816" y="64770"/>
                </a:lnTo>
                <a:close/>
              </a:path>
              <a:path w="78104" h="2853690">
                <a:moveTo>
                  <a:pt x="38862" y="0"/>
                </a:moveTo>
                <a:lnTo>
                  <a:pt x="0" y="77724"/>
                </a:lnTo>
                <a:lnTo>
                  <a:pt x="25908" y="77724"/>
                </a:lnTo>
                <a:lnTo>
                  <a:pt x="25908" y="64770"/>
                </a:lnTo>
                <a:lnTo>
                  <a:pt x="71247" y="64770"/>
                </a:lnTo>
                <a:lnTo>
                  <a:pt x="38862" y="0"/>
                </a:lnTo>
                <a:close/>
              </a:path>
              <a:path w="78104" h="2853690">
                <a:moveTo>
                  <a:pt x="71247" y="64770"/>
                </a:moveTo>
                <a:lnTo>
                  <a:pt x="51816" y="64770"/>
                </a:lnTo>
                <a:lnTo>
                  <a:pt x="51816" y="77724"/>
                </a:lnTo>
                <a:lnTo>
                  <a:pt x="77724" y="77724"/>
                </a:lnTo>
                <a:lnTo>
                  <a:pt x="71247" y="64770"/>
                </a:lnTo>
                <a:close/>
              </a:path>
            </a:pathLst>
          </a:custGeom>
          <a:solidFill>
            <a:srgbClr val="344B5E"/>
          </a:solidFill>
        </p:spPr>
        <p:txBody>
          <a:bodyPr wrap="square" lIns="0" tIns="0" rIns="0" bIns="0" rtlCol="0"/>
          <a:lstStyle/>
          <a:p>
            <a:endParaRPr/>
          </a:p>
        </p:txBody>
      </p:sp>
      <p:sp>
        <p:nvSpPr>
          <p:cNvPr id="11" name="object 11"/>
          <p:cNvSpPr/>
          <p:nvPr/>
        </p:nvSpPr>
        <p:spPr>
          <a:xfrm>
            <a:off x="4644390" y="4316730"/>
            <a:ext cx="3765550" cy="78105"/>
          </a:xfrm>
          <a:custGeom>
            <a:avLst/>
            <a:gdLst/>
            <a:ahLst/>
            <a:cxnLst/>
            <a:rect l="l" t="t" r="r" b="b"/>
            <a:pathLst>
              <a:path w="3765550" h="78104">
                <a:moveTo>
                  <a:pt x="3687699" y="0"/>
                </a:moveTo>
                <a:lnTo>
                  <a:pt x="3687699" y="77724"/>
                </a:lnTo>
                <a:lnTo>
                  <a:pt x="3739515" y="51816"/>
                </a:lnTo>
                <a:lnTo>
                  <a:pt x="3700653" y="51816"/>
                </a:lnTo>
                <a:lnTo>
                  <a:pt x="3700653" y="25908"/>
                </a:lnTo>
                <a:lnTo>
                  <a:pt x="3739515" y="25908"/>
                </a:lnTo>
                <a:lnTo>
                  <a:pt x="3687699" y="0"/>
                </a:lnTo>
                <a:close/>
              </a:path>
              <a:path w="3765550" h="78104">
                <a:moveTo>
                  <a:pt x="3687699" y="25908"/>
                </a:moveTo>
                <a:lnTo>
                  <a:pt x="0" y="25908"/>
                </a:lnTo>
                <a:lnTo>
                  <a:pt x="0" y="51816"/>
                </a:lnTo>
                <a:lnTo>
                  <a:pt x="3687699" y="51816"/>
                </a:lnTo>
                <a:lnTo>
                  <a:pt x="3687699" y="25908"/>
                </a:lnTo>
                <a:close/>
              </a:path>
              <a:path w="3765550" h="78104">
                <a:moveTo>
                  <a:pt x="3739515" y="25908"/>
                </a:moveTo>
                <a:lnTo>
                  <a:pt x="3700653" y="25908"/>
                </a:lnTo>
                <a:lnTo>
                  <a:pt x="3700653" y="51816"/>
                </a:lnTo>
                <a:lnTo>
                  <a:pt x="3739515" y="51816"/>
                </a:lnTo>
                <a:lnTo>
                  <a:pt x="3765423" y="38862"/>
                </a:lnTo>
                <a:lnTo>
                  <a:pt x="3739515" y="25908"/>
                </a:lnTo>
                <a:close/>
              </a:path>
            </a:pathLst>
          </a:custGeom>
          <a:solidFill>
            <a:srgbClr val="344B5E"/>
          </a:solidFill>
        </p:spPr>
        <p:txBody>
          <a:bodyPr wrap="square" lIns="0" tIns="0" rIns="0" bIns="0" rtlCol="0"/>
          <a:lstStyle/>
          <a:p>
            <a:endParaRPr/>
          </a:p>
        </p:txBody>
      </p:sp>
      <p:sp>
        <p:nvSpPr>
          <p:cNvPr id="12" name="object 12"/>
          <p:cNvSpPr/>
          <p:nvPr/>
        </p:nvSpPr>
        <p:spPr>
          <a:xfrm>
            <a:off x="4648962" y="1621536"/>
            <a:ext cx="3674745" cy="2362200"/>
          </a:xfrm>
          <a:custGeom>
            <a:avLst/>
            <a:gdLst/>
            <a:ahLst/>
            <a:cxnLst/>
            <a:rect l="l" t="t" r="r" b="b"/>
            <a:pathLst>
              <a:path w="3674745" h="2362200">
                <a:moveTo>
                  <a:pt x="0" y="0"/>
                </a:moveTo>
                <a:lnTo>
                  <a:pt x="6705" y="50452"/>
                </a:lnTo>
                <a:lnTo>
                  <a:pt x="13474" y="100884"/>
                </a:lnTo>
                <a:lnTo>
                  <a:pt x="20372" y="151278"/>
                </a:lnTo>
                <a:lnTo>
                  <a:pt x="27463" y="201613"/>
                </a:lnTo>
                <a:lnTo>
                  <a:pt x="34809" y="251871"/>
                </a:lnTo>
                <a:lnTo>
                  <a:pt x="42477" y="302031"/>
                </a:lnTo>
                <a:lnTo>
                  <a:pt x="50530" y="352075"/>
                </a:lnTo>
                <a:lnTo>
                  <a:pt x="59031" y="401983"/>
                </a:lnTo>
                <a:lnTo>
                  <a:pt x="68046" y="451735"/>
                </a:lnTo>
                <a:lnTo>
                  <a:pt x="77638" y="501313"/>
                </a:lnTo>
                <a:lnTo>
                  <a:pt x="87872" y="550695"/>
                </a:lnTo>
                <a:lnTo>
                  <a:pt x="98811" y="599865"/>
                </a:lnTo>
                <a:lnTo>
                  <a:pt x="110520" y="648800"/>
                </a:lnTo>
                <a:lnTo>
                  <a:pt x="123062" y="697484"/>
                </a:lnTo>
                <a:lnTo>
                  <a:pt x="136231" y="746345"/>
                </a:lnTo>
                <a:lnTo>
                  <a:pt x="149809" y="795660"/>
                </a:lnTo>
                <a:lnTo>
                  <a:pt x="163847" y="845255"/>
                </a:lnTo>
                <a:lnTo>
                  <a:pt x="178397" y="894959"/>
                </a:lnTo>
                <a:lnTo>
                  <a:pt x="193510" y="944597"/>
                </a:lnTo>
                <a:lnTo>
                  <a:pt x="209237" y="993997"/>
                </a:lnTo>
                <a:lnTo>
                  <a:pt x="225631" y="1042987"/>
                </a:lnTo>
                <a:lnTo>
                  <a:pt x="242742" y="1091394"/>
                </a:lnTo>
                <a:lnTo>
                  <a:pt x="260621" y="1139045"/>
                </a:lnTo>
                <a:lnTo>
                  <a:pt x="279321" y="1185767"/>
                </a:lnTo>
                <a:lnTo>
                  <a:pt x="298892" y="1231388"/>
                </a:lnTo>
                <a:lnTo>
                  <a:pt x="319385" y="1275735"/>
                </a:lnTo>
                <a:lnTo>
                  <a:pt x="340853" y="1318635"/>
                </a:lnTo>
                <a:lnTo>
                  <a:pt x="363347" y="1359915"/>
                </a:lnTo>
                <a:lnTo>
                  <a:pt x="389973" y="1406157"/>
                </a:lnTo>
                <a:lnTo>
                  <a:pt x="416424" y="1450722"/>
                </a:lnTo>
                <a:lnTo>
                  <a:pt x="443138" y="1493722"/>
                </a:lnTo>
                <a:lnTo>
                  <a:pt x="470553" y="1535270"/>
                </a:lnTo>
                <a:lnTo>
                  <a:pt x="499108" y="1575477"/>
                </a:lnTo>
                <a:lnTo>
                  <a:pt x="529240" y="1614455"/>
                </a:lnTo>
                <a:lnTo>
                  <a:pt x="561389" y="1652317"/>
                </a:lnTo>
                <a:lnTo>
                  <a:pt x="595992" y="1689175"/>
                </a:lnTo>
                <a:lnTo>
                  <a:pt x="633487" y="1725140"/>
                </a:lnTo>
                <a:lnTo>
                  <a:pt x="674314" y="1760324"/>
                </a:lnTo>
                <a:lnTo>
                  <a:pt x="718910" y="1794840"/>
                </a:lnTo>
                <a:lnTo>
                  <a:pt x="767714" y="1828800"/>
                </a:lnTo>
                <a:lnTo>
                  <a:pt x="803533" y="1851275"/>
                </a:lnTo>
                <a:lnTo>
                  <a:pt x="842686" y="1873698"/>
                </a:lnTo>
                <a:lnTo>
                  <a:pt x="884763" y="1895999"/>
                </a:lnTo>
                <a:lnTo>
                  <a:pt x="929355" y="1918109"/>
                </a:lnTo>
                <a:lnTo>
                  <a:pt x="976051" y="1939958"/>
                </a:lnTo>
                <a:lnTo>
                  <a:pt x="1024443" y="1961477"/>
                </a:lnTo>
                <a:lnTo>
                  <a:pt x="1074119" y="1982597"/>
                </a:lnTo>
                <a:lnTo>
                  <a:pt x="1124670" y="2003249"/>
                </a:lnTo>
                <a:lnTo>
                  <a:pt x="1175686" y="2023364"/>
                </a:lnTo>
                <a:lnTo>
                  <a:pt x="1226758" y="2042871"/>
                </a:lnTo>
                <a:lnTo>
                  <a:pt x="1277475" y="2061703"/>
                </a:lnTo>
                <a:lnTo>
                  <a:pt x="1327427" y="2079789"/>
                </a:lnTo>
                <a:lnTo>
                  <a:pt x="1376205" y="2097061"/>
                </a:lnTo>
                <a:lnTo>
                  <a:pt x="1423399" y="2113449"/>
                </a:lnTo>
                <a:lnTo>
                  <a:pt x="1468599" y="2128884"/>
                </a:lnTo>
                <a:lnTo>
                  <a:pt x="1511394" y="2143297"/>
                </a:lnTo>
                <a:lnTo>
                  <a:pt x="1551376" y="2156618"/>
                </a:lnTo>
                <a:lnTo>
                  <a:pt x="1588135" y="2168779"/>
                </a:lnTo>
                <a:lnTo>
                  <a:pt x="1650877" y="2188785"/>
                </a:lnTo>
                <a:lnTo>
                  <a:pt x="1701592" y="2203316"/>
                </a:lnTo>
                <a:lnTo>
                  <a:pt x="1743945" y="2213483"/>
                </a:lnTo>
                <a:lnTo>
                  <a:pt x="1781600" y="2220394"/>
                </a:lnTo>
                <a:lnTo>
                  <a:pt x="1857478" y="2228892"/>
                </a:lnTo>
                <a:lnTo>
                  <a:pt x="1903030" y="2232699"/>
                </a:lnTo>
                <a:lnTo>
                  <a:pt x="1958542" y="2237691"/>
                </a:lnTo>
                <a:lnTo>
                  <a:pt x="2027682" y="2244979"/>
                </a:lnTo>
                <a:lnTo>
                  <a:pt x="2065924" y="2249226"/>
                </a:lnTo>
                <a:lnTo>
                  <a:pt x="2107359" y="2253611"/>
                </a:lnTo>
                <a:lnTo>
                  <a:pt x="2151652" y="2258110"/>
                </a:lnTo>
                <a:lnTo>
                  <a:pt x="2198469" y="2262702"/>
                </a:lnTo>
                <a:lnTo>
                  <a:pt x="2247478" y="2267362"/>
                </a:lnTo>
                <a:lnTo>
                  <a:pt x="2298345" y="2272068"/>
                </a:lnTo>
                <a:lnTo>
                  <a:pt x="2350737" y="2276797"/>
                </a:lnTo>
                <a:lnTo>
                  <a:pt x="2404320" y="2281527"/>
                </a:lnTo>
                <a:lnTo>
                  <a:pt x="2458761" y="2286233"/>
                </a:lnTo>
                <a:lnTo>
                  <a:pt x="2513727" y="2290895"/>
                </a:lnTo>
                <a:lnTo>
                  <a:pt x="2568883" y="2295488"/>
                </a:lnTo>
                <a:lnTo>
                  <a:pt x="2623897" y="2299989"/>
                </a:lnTo>
                <a:lnTo>
                  <a:pt x="2678436" y="2304376"/>
                </a:lnTo>
                <a:lnTo>
                  <a:pt x="2732165" y="2308627"/>
                </a:lnTo>
                <a:lnTo>
                  <a:pt x="2784752" y="2312717"/>
                </a:lnTo>
                <a:lnTo>
                  <a:pt x="2835863" y="2316624"/>
                </a:lnTo>
                <a:lnTo>
                  <a:pt x="2885165" y="2320326"/>
                </a:lnTo>
                <a:lnTo>
                  <a:pt x="2932324" y="2323799"/>
                </a:lnTo>
                <a:lnTo>
                  <a:pt x="2977007" y="2327021"/>
                </a:lnTo>
                <a:lnTo>
                  <a:pt x="3201751" y="2340768"/>
                </a:lnTo>
                <a:lnTo>
                  <a:pt x="3428603" y="2351944"/>
                </a:lnTo>
                <a:lnTo>
                  <a:pt x="3603996" y="2359453"/>
                </a:lnTo>
                <a:lnTo>
                  <a:pt x="3674364" y="2362200"/>
                </a:lnTo>
              </a:path>
            </a:pathLst>
          </a:custGeom>
          <a:ln w="25908">
            <a:solidFill>
              <a:srgbClr val="C00000"/>
            </a:solidFill>
          </a:ln>
        </p:spPr>
        <p:txBody>
          <a:bodyPr wrap="square" lIns="0" tIns="0" rIns="0" bIns="0" rtlCol="0"/>
          <a:lstStyle/>
          <a:p>
            <a:endParaRPr/>
          </a:p>
        </p:txBody>
      </p:sp>
      <p:sp>
        <p:nvSpPr>
          <p:cNvPr id="13" name="object 13"/>
          <p:cNvSpPr txBox="1"/>
          <p:nvPr/>
        </p:nvSpPr>
        <p:spPr>
          <a:xfrm>
            <a:off x="5298695" y="4320810"/>
            <a:ext cx="3023235" cy="567055"/>
          </a:xfrm>
          <a:prstGeom prst="rect">
            <a:avLst/>
          </a:prstGeom>
        </p:spPr>
        <p:txBody>
          <a:bodyPr vert="horz" wrap="square" lIns="0" tIns="69850" rIns="0" bIns="0" rtlCol="0">
            <a:spAutoFit/>
          </a:bodyPr>
          <a:lstStyle/>
          <a:p>
            <a:pPr marL="12700">
              <a:spcBef>
                <a:spcPts val="550"/>
              </a:spcBef>
              <a:tabLst>
                <a:tab pos="667385" algn="l"/>
                <a:tab pos="1318260" algn="l"/>
                <a:tab pos="1975485" algn="l"/>
                <a:tab pos="2583180" algn="l"/>
              </a:tabLst>
            </a:pPr>
            <a:r>
              <a:rPr sz="1400" b="1" spc="-160" dirty="0">
                <a:solidFill>
                  <a:srgbClr val="344B5E"/>
                </a:solidFill>
                <a:latin typeface="Verdana"/>
                <a:cs typeface="Verdana"/>
              </a:rPr>
              <a:t>200	400	600	800	1000</a:t>
            </a:r>
            <a:endParaRPr sz="1400" dirty="0">
              <a:latin typeface="Verdana"/>
              <a:cs typeface="Verdana"/>
            </a:endParaRPr>
          </a:p>
          <a:p>
            <a:pPr marL="398145">
              <a:spcBef>
                <a:spcPts val="450"/>
              </a:spcBef>
            </a:pPr>
            <a:r>
              <a:rPr sz="1400" b="1" dirty="0">
                <a:solidFill>
                  <a:srgbClr val="344B5E"/>
                </a:solidFill>
                <a:latin typeface="Verdana"/>
                <a:cs typeface="Verdana"/>
              </a:rPr>
              <a:t>Boosting Iterations</a:t>
            </a:r>
            <a:endParaRPr sz="1400" dirty="0">
              <a:latin typeface="Verdana"/>
              <a:cs typeface="Verdana"/>
            </a:endParaRPr>
          </a:p>
        </p:txBody>
      </p:sp>
      <p:sp>
        <p:nvSpPr>
          <p:cNvPr id="14" name="object 14"/>
          <p:cNvSpPr/>
          <p:nvPr/>
        </p:nvSpPr>
        <p:spPr>
          <a:xfrm>
            <a:off x="4659630" y="1621537"/>
            <a:ext cx="3662679" cy="2127885"/>
          </a:xfrm>
          <a:custGeom>
            <a:avLst/>
            <a:gdLst/>
            <a:ahLst/>
            <a:cxnLst/>
            <a:rect l="l" t="t" r="r" b="b"/>
            <a:pathLst>
              <a:path w="3662679" h="2127885">
                <a:moveTo>
                  <a:pt x="0" y="0"/>
                </a:moveTo>
                <a:lnTo>
                  <a:pt x="76200" y="1863725"/>
                </a:lnTo>
                <a:lnTo>
                  <a:pt x="169925" y="2045462"/>
                </a:lnTo>
                <a:lnTo>
                  <a:pt x="228473" y="2109978"/>
                </a:lnTo>
                <a:lnTo>
                  <a:pt x="275336" y="2033777"/>
                </a:lnTo>
                <a:lnTo>
                  <a:pt x="328168" y="2074799"/>
                </a:lnTo>
                <a:lnTo>
                  <a:pt x="398399" y="2062988"/>
                </a:lnTo>
                <a:lnTo>
                  <a:pt x="457073" y="2086483"/>
                </a:lnTo>
                <a:lnTo>
                  <a:pt x="515620" y="2045462"/>
                </a:lnTo>
                <a:lnTo>
                  <a:pt x="585978" y="2080640"/>
                </a:lnTo>
                <a:lnTo>
                  <a:pt x="673862" y="2080640"/>
                </a:lnTo>
                <a:lnTo>
                  <a:pt x="773430" y="2104009"/>
                </a:lnTo>
                <a:lnTo>
                  <a:pt x="786665" y="2101236"/>
                </a:lnTo>
                <a:lnTo>
                  <a:pt x="799877" y="2098500"/>
                </a:lnTo>
                <a:lnTo>
                  <a:pt x="813042" y="2095597"/>
                </a:lnTo>
                <a:lnTo>
                  <a:pt x="857496" y="2082020"/>
                </a:lnTo>
                <a:lnTo>
                  <a:pt x="861314" y="2080640"/>
                </a:lnTo>
                <a:lnTo>
                  <a:pt x="955040" y="2092325"/>
                </a:lnTo>
                <a:lnTo>
                  <a:pt x="1054735" y="2068957"/>
                </a:lnTo>
                <a:lnTo>
                  <a:pt x="1148461" y="2092325"/>
                </a:lnTo>
                <a:lnTo>
                  <a:pt x="1277366" y="2127504"/>
                </a:lnTo>
                <a:lnTo>
                  <a:pt x="1341882" y="2098166"/>
                </a:lnTo>
                <a:lnTo>
                  <a:pt x="1464818" y="2057145"/>
                </a:lnTo>
                <a:lnTo>
                  <a:pt x="1558671" y="2104009"/>
                </a:lnTo>
                <a:lnTo>
                  <a:pt x="1623060" y="2080640"/>
                </a:lnTo>
                <a:lnTo>
                  <a:pt x="1775460" y="2045462"/>
                </a:lnTo>
                <a:lnTo>
                  <a:pt x="1828165" y="2057145"/>
                </a:lnTo>
                <a:lnTo>
                  <a:pt x="1980565" y="2033777"/>
                </a:lnTo>
                <a:lnTo>
                  <a:pt x="2091817" y="2080640"/>
                </a:lnTo>
                <a:lnTo>
                  <a:pt x="2214879" y="2045462"/>
                </a:lnTo>
                <a:lnTo>
                  <a:pt x="2396490" y="2004440"/>
                </a:lnTo>
                <a:lnTo>
                  <a:pt x="2572258" y="2062988"/>
                </a:lnTo>
                <a:lnTo>
                  <a:pt x="2648458" y="2045462"/>
                </a:lnTo>
                <a:lnTo>
                  <a:pt x="2929763" y="2039620"/>
                </a:lnTo>
                <a:lnTo>
                  <a:pt x="3011804" y="1980945"/>
                </a:lnTo>
                <a:lnTo>
                  <a:pt x="3216910" y="2021966"/>
                </a:lnTo>
                <a:lnTo>
                  <a:pt x="3351656" y="1998599"/>
                </a:lnTo>
                <a:lnTo>
                  <a:pt x="3404362" y="2021966"/>
                </a:lnTo>
                <a:lnTo>
                  <a:pt x="3591814" y="2004440"/>
                </a:lnTo>
                <a:lnTo>
                  <a:pt x="3662172" y="2027808"/>
                </a:lnTo>
              </a:path>
            </a:pathLst>
          </a:custGeom>
          <a:ln w="25908">
            <a:solidFill>
              <a:srgbClr val="006FC0"/>
            </a:solidFill>
          </a:ln>
        </p:spPr>
        <p:txBody>
          <a:bodyPr wrap="square" lIns="0" tIns="0" rIns="0" bIns="0" rtlCol="0"/>
          <a:lstStyle/>
          <a:p>
            <a:endParaRPr/>
          </a:p>
        </p:txBody>
      </p:sp>
      <p:sp>
        <p:nvSpPr>
          <p:cNvPr id="15" name="object 15"/>
          <p:cNvSpPr txBox="1"/>
          <p:nvPr/>
        </p:nvSpPr>
        <p:spPr>
          <a:xfrm>
            <a:off x="4336798" y="2348881"/>
            <a:ext cx="215444" cy="1533044"/>
          </a:xfrm>
          <a:prstGeom prst="rect">
            <a:avLst/>
          </a:prstGeom>
        </p:spPr>
        <p:txBody>
          <a:bodyPr vert="vert270" wrap="square" lIns="0" tIns="12065" rIns="0" bIns="0" rtlCol="0">
            <a:spAutoFit/>
          </a:bodyPr>
          <a:lstStyle/>
          <a:p>
            <a:pPr marL="12700">
              <a:spcBef>
                <a:spcPts val="95"/>
              </a:spcBef>
            </a:pPr>
            <a:r>
              <a:rPr sz="1400" b="1" dirty="0">
                <a:solidFill>
                  <a:srgbClr val="344B5E"/>
                </a:solidFill>
                <a:latin typeface="Verdana"/>
                <a:cs typeface="Verdana"/>
              </a:rPr>
              <a:t>Test Set Error</a:t>
            </a:r>
            <a:endParaRPr sz="1400" dirty="0">
              <a:latin typeface="Verdana"/>
              <a:cs typeface="Verdana"/>
            </a:endParaRPr>
          </a:p>
        </p:txBody>
      </p:sp>
      <p:sp>
        <p:nvSpPr>
          <p:cNvPr id="19" name="标题 15">
            <a:extLst>
              <a:ext uri="{FF2B5EF4-FFF2-40B4-BE49-F238E27FC236}">
                <a16:creationId xmlns:a16="http://schemas.microsoft.com/office/drawing/2014/main" id="{8946E9E2-EB1A-4DC6-A521-63CF003CEB6C}"/>
              </a:ext>
            </a:extLst>
          </p:cNvPr>
          <p:cNvSpPr>
            <a:spLocks noGrp="1"/>
          </p:cNvSpPr>
          <p:nvPr>
            <p:ph type="title"/>
          </p:nvPr>
        </p:nvSpPr>
        <p:spPr>
          <a:xfrm>
            <a:off x="457200" y="44624"/>
            <a:ext cx="8229600" cy="1143000"/>
          </a:xfrm>
        </p:spPr>
        <p:txBody>
          <a:bodyPr>
            <a:normAutofit/>
          </a:bodyPr>
          <a:lstStyle/>
          <a:p>
            <a:r>
              <a:rPr lang="zh-CN" altLang="en-US" sz="4400" b="0" dirty="0">
                <a:solidFill>
                  <a:schemeClr val="tx1"/>
                </a:solidFill>
                <a:latin typeface="+mj-lt"/>
              </a:rPr>
              <a:t>调节</a:t>
            </a:r>
            <a:r>
              <a:rPr lang="en-US" altLang="zh-CN" sz="4400" b="0" dirty="0">
                <a:solidFill>
                  <a:schemeClr val="tx1"/>
                </a:solidFill>
                <a:latin typeface="+mj-lt"/>
              </a:rPr>
              <a:t>Gradient Boosting</a:t>
            </a:r>
            <a:r>
              <a:rPr lang="zh-CN" altLang="en-US" sz="4400" b="0" dirty="0">
                <a:solidFill>
                  <a:schemeClr val="tx1"/>
                </a:solidFill>
                <a:latin typeface="+mj-lt"/>
              </a:rPr>
              <a:t>模型</a:t>
            </a:r>
          </a:p>
        </p:txBody>
      </p:sp>
    </p:spTree>
    <p:extLst>
      <p:ext uri="{BB962C8B-B14F-4D97-AF65-F5344CB8AC3E}">
        <p14:creationId xmlns:p14="http://schemas.microsoft.com/office/powerpoint/2010/main" val="401868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68977" y="4377513"/>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0</a:t>
            </a:r>
            <a:endParaRPr sz="1400">
              <a:latin typeface="Verdana"/>
              <a:cs typeface="Verdana"/>
            </a:endParaRPr>
          </a:p>
        </p:txBody>
      </p:sp>
      <p:sp>
        <p:nvSpPr>
          <p:cNvPr id="5" name="object 5"/>
          <p:cNvSpPr txBox="1"/>
          <p:nvPr/>
        </p:nvSpPr>
        <p:spPr>
          <a:xfrm>
            <a:off x="5283834" y="1529715"/>
            <a:ext cx="1664430" cy="640560"/>
          </a:xfrm>
          <a:prstGeom prst="rect">
            <a:avLst/>
          </a:prstGeom>
        </p:spPr>
        <p:txBody>
          <a:bodyPr vert="horz" wrap="square" lIns="0" tIns="12065" rIns="0" bIns="0" rtlCol="0">
            <a:spAutoFit/>
          </a:bodyPr>
          <a:lstStyle/>
          <a:p>
            <a:pPr marL="12700">
              <a:spcBef>
                <a:spcPts val="95"/>
              </a:spcBef>
            </a:pPr>
            <a:r>
              <a:rPr sz="1000" b="1" dirty="0">
                <a:solidFill>
                  <a:srgbClr val="344B5E"/>
                </a:solidFill>
                <a:latin typeface="Verdana"/>
                <a:cs typeface="Verdana"/>
              </a:rPr>
              <a:t>Base</a:t>
            </a:r>
            <a:endParaRPr sz="1000" dirty="0">
              <a:latin typeface="Verdana"/>
              <a:cs typeface="Verdana"/>
            </a:endParaRPr>
          </a:p>
          <a:p>
            <a:pPr marL="12700" marR="391160">
              <a:lnSpc>
                <a:spcPts val="1190"/>
              </a:lnSpc>
              <a:spcBef>
                <a:spcPts val="60"/>
              </a:spcBef>
            </a:pPr>
            <a:r>
              <a:rPr sz="1000" dirty="0">
                <a:solidFill>
                  <a:srgbClr val="344B5E"/>
                </a:solidFill>
                <a:latin typeface="Georgia"/>
                <a:cs typeface="Georgia"/>
              </a:rPr>
              <a:t>𝜆</a:t>
            </a:r>
            <a:r>
              <a:rPr sz="1000" b="1" dirty="0">
                <a:solidFill>
                  <a:srgbClr val="344B5E"/>
                </a:solidFill>
                <a:latin typeface="Verdana"/>
                <a:cs typeface="Verdana"/>
              </a:rPr>
              <a:t>=0.1  s</a:t>
            </a:r>
            <a:r>
              <a:rPr lang="en-US" sz="1000" b="1" dirty="0">
                <a:solidFill>
                  <a:srgbClr val="344B5E"/>
                </a:solidFill>
                <a:latin typeface="Verdana"/>
                <a:cs typeface="Verdana"/>
              </a:rPr>
              <a:t>ubsample</a:t>
            </a:r>
            <a:r>
              <a:rPr sz="1000" b="1" dirty="0">
                <a:solidFill>
                  <a:srgbClr val="344B5E"/>
                </a:solidFill>
                <a:latin typeface="Verdana"/>
                <a:cs typeface="Verdana"/>
              </a:rPr>
              <a:t>=0.5</a:t>
            </a:r>
            <a:endParaRPr sz="1000" dirty="0">
              <a:latin typeface="Verdana"/>
              <a:cs typeface="Verdana"/>
            </a:endParaRPr>
          </a:p>
          <a:p>
            <a:pPr marL="12700">
              <a:lnSpc>
                <a:spcPts val="1170"/>
              </a:lnSpc>
            </a:pPr>
            <a:r>
              <a:rPr sz="1000" dirty="0">
                <a:solidFill>
                  <a:srgbClr val="344B5E"/>
                </a:solidFill>
                <a:latin typeface="Georgia"/>
                <a:cs typeface="Georgia"/>
              </a:rPr>
              <a:t>𝜆</a:t>
            </a:r>
            <a:r>
              <a:rPr sz="1000" b="1" dirty="0">
                <a:solidFill>
                  <a:srgbClr val="344B5E"/>
                </a:solidFill>
                <a:latin typeface="Verdana"/>
                <a:cs typeface="Verdana"/>
              </a:rPr>
              <a:t>=0.1, s</a:t>
            </a:r>
            <a:r>
              <a:rPr lang="en-US" sz="1000" b="1" dirty="0">
                <a:solidFill>
                  <a:srgbClr val="344B5E"/>
                </a:solidFill>
                <a:latin typeface="Verdana"/>
                <a:cs typeface="Verdana"/>
              </a:rPr>
              <a:t>ubsample</a:t>
            </a:r>
            <a:r>
              <a:rPr sz="1000" b="1" dirty="0">
                <a:solidFill>
                  <a:srgbClr val="344B5E"/>
                </a:solidFill>
                <a:latin typeface="Verdana"/>
                <a:cs typeface="Verdana"/>
              </a:rPr>
              <a:t>=0.5</a:t>
            </a:r>
            <a:endParaRPr sz="1000" dirty="0">
              <a:latin typeface="Verdana"/>
              <a:cs typeface="Verdana"/>
            </a:endParaRPr>
          </a:p>
        </p:txBody>
      </p:sp>
      <p:sp>
        <p:nvSpPr>
          <p:cNvPr id="6" name="object 6"/>
          <p:cNvSpPr/>
          <p:nvPr/>
        </p:nvSpPr>
        <p:spPr>
          <a:xfrm>
            <a:off x="4648962" y="1630680"/>
            <a:ext cx="3668395" cy="2397760"/>
          </a:xfrm>
          <a:custGeom>
            <a:avLst/>
            <a:gdLst/>
            <a:ahLst/>
            <a:cxnLst/>
            <a:rect l="l" t="t" r="r" b="b"/>
            <a:pathLst>
              <a:path w="3668395" h="2397760">
                <a:moveTo>
                  <a:pt x="0" y="0"/>
                </a:moveTo>
                <a:lnTo>
                  <a:pt x="70358" y="1893189"/>
                </a:lnTo>
                <a:lnTo>
                  <a:pt x="134747" y="2127631"/>
                </a:lnTo>
                <a:lnTo>
                  <a:pt x="205104" y="2244852"/>
                </a:lnTo>
                <a:lnTo>
                  <a:pt x="334010" y="2303526"/>
                </a:lnTo>
                <a:lnTo>
                  <a:pt x="427736" y="2350389"/>
                </a:lnTo>
                <a:lnTo>
                  <a:pt x="544957" y="2338578"/>
                </a:lnTo>
                <a:lnTo>
                  <a:pt x="779399" y="2397252"/>
                </a:lnTo>
                <a:lnTo>
                  <a:pt x="796925" y="2344547"/>
                </a:lnTo>
                <a:lnTo>
                  <a:pt x="1060577" y="2344547"/>
                </a:lnTo>
                <a:lnTo>
                  <a:pt x="1130935" y="2315210"/>
                </a:lnTo>
                <a:lnTo>
                  <a:pt x="1236472" y="2321052"/>
                </a:lnTo>
                <a:lnTo>
                  <a:pt x="1418082" y="2326894"/>
                </a:lnTo>
                <a:lnTo>
                  <a:pt x="1482598" y="2274189"/>
                </a:lnTo>
                <a:lnTo>
                  <a:pt x="1593850" y="2239010"/>
                </a:lnTo>
                <a:lnTo>
                  <a:pt x="1757934" y="2192147"/>
                </a:lnTo>
                <a:lnTo>
                  <a:pt x="1869313" y="2156968"/>
                </a:lnTo>
                <a:lnTo>
                  <a:pt x="2156460" y="2168652"/>
                </a:lnTo>
                <a:lnTo>
                  <a:pt x="3668267" y="2174494"/>
                </a:lnTo>
              </a:path>
            </a:pathLst>
          </a:custGeom>
          <a:ln w="25908">
            <a:solidFill>
              <a:srgbClr val="344B5E"/>
            </a:solidFill>
          </a:ln>
        </p:spPr>
        <p:txBody>
          <a:bodyPr wrap="square" lIns="0" tIns="0" rIns="0" bIns="0" rtlCol="0"/>
          <a:lstStyle/>
          <a:p>
            <a:endParaRPr/>
          </a:p>
        </p:txBody>
      </p:sp>
      <p:sp>
        <p:nvSpPr>
          <p:cNvPr id="7" name="object 7"/>
          <p:cNvSpPr/>
          <p:nvPr/>
        </p:nvSpPr>
        <p:spPr>
          <a:xfrm>
            <a:off x="4912614" y="1604772"/>
            <a:ext cx="308610" cy="0"/>
          </a:xfrm>
          <a:custGeom>
            <a:avLst/>
            <a:gdLst/>
            <a:ahLst/>
            <a:cxnLst/>
            <a:rect l="l" t="t" r="r" b="b"/>
            <a:pathLst>
              <a:path w="308610">
                <a:moveTo>
                  <a:pt x="0" y="0"/>
                </a:moveTo>
                <a:lnTo>
                  <a:pt x="308101" y="0"/>
                </a:lnTo>
              </a:path>
            </a:pathLst>
          </a:custGeom>
          <a:ln w="25908">
            <a:solidFill>
              <a:srgbClr val="344B5E"/>
            </a:solidFill>
          </a:ln>
        </p:spPr>
        <p:txBody>
          <a:bodyPr wrap="square" lIns="0" tIns="0" rIns="0" bIns="0" rtlCol="0"/>
          <a:lstStyle/>
          <a:p>
            <a:endParaRPr/>
          </a:p>
        </p:txBody>
      </p:sp>
      <p:sp>
        <p:nvSpPr>
          <p:cNvPr id="8" name="object 8"/>
          <p:cNvSpPr/>
          <p:nvPr/>
        </p:nvSpPr>
        <p:spPr>
          <a:xfrm>
            <a:off x="4912614" y="1754124"/>
            <a:ext cx="308610" cy="0"/>
          </a:xfrm>
          <a:custGeom>
            <a:avLst/>
            <a:gdLst/>
            <a:ahLst/>
            <a:cxnLst/>
            <a:rect l="l" t="t" r="r" b="b"/>
            <a:pathLst>
              <a:path w="308610">
                <a:moveTo>
                  <a:pt x="0" y="0"/>
                </a:moveTo>
                <a:lnTo>
                  <a:pt x="308101" y="0"/>
                </a:lnTo>
              </a:path>
            </a:pathLst>
          </a:custGeom>
          <a:ln w="25908">
            <a:solidFill>
              <a:srgbClr val="C00000"/>
            </a:solidFill>
          </a:ln>
        </p:spPr>
        <p:txBody>
          <a:bodyPr wrap="square" lIns="0" tIns="0" rIns="0" bIns="0" rtlCol="0"/>
          <a:lstStyle/>
          <a:p>
            <a:endParaRPr/>
          </a:p>
        </p:txBody>
      </p:sp>
      <p:sp>
        <p:nvSpPr>
          <p:cNvPr id="9" name="object 9"/>
          <p:cNvSpPr/>
          <p:nvPr/>
        </p:nvSpPr>
        <p:spPr>
          <a:xfrm>
            <a:off x="4912614" y="1941575"/>
            <a:ext cx="308610" cy="0"/>
          </a:xfrm>
          <a:custGeom>
            <a:avLst/>
            <a:gdLst/>
            <a:ahLst/>
            <a:cxnLst/>
            <a:rect l="l" t="t" r="r" b="b"/>
            <a:pathLst>
              <a:path w="308610">
                <a:moveTo>
                  <a:pt x="0" y="0"/>
                </a:moveTo>
                <a:lnTo>
                  <a:pt x="308101" y="0"/>
                </a:lnTo>
              </a:path>
            </a:pathLst>
          </a:custGeom>
          <a:ln w="25908">
            <a:solidFill>
              <a:srgbClr val="006FC0"/>
            </a:solidFill>
          </a:ln>
        </p:spPr>
        <p:txBody>
          <a:bodyPr wrap="square" lIns="0" tIns="0" rIns="0" bIns="0" rtlCol="0"/>
          <a:lstStyle/>
          <a:p>
            <a:endParaRPr/>
          </a:p>
        </p:txBody>
      </p:sp>
      <p:sp>
        <p:nvSpPr>
          <p:cNvPr id="10" name="object 10"/>
          <p:cNvSpPr/>
          <p:nvPr/>
        </p:nvSpPr>
        <p:spPr>
          <a:xfrm>
            <a:off x="4605529" y="1501140"/>
            <a:ext cx="78105" cy="2853690"/>
          </a:xfrm>
          <a:custGeom>
            <a:avLst/>
            <a:gdLst/>
            <a:ahLst/>
            <a:cxnLst/>
            <a:rect l="l" t="t" r="r" b="b"/>
            <a:pathLst>
              <a:path w="78104" h="2853690">
                <a:moveTo>
                  <a:pt x="51816" y="64770"/>
                </a:moveTo>
                <a:lnTo>
                  <a:pt x="25908" y="64770"/>
                </a:lnTo>
                <a:lnTo>
                  <a:pt x="25908" y="2853690"/>
                </a:lnTo>
                <a:lnTo>
                  <a:pt x="51816" y="2853690"/>
                </a:lnTo>
                <a:lnTo>
                  <a:pt x="51816" y="64770"/>
                </a:lnTo>
                <a:close/>
              </a:path>
              <a:path w="78104" h="2853690">
                <a:moveTo>
                  <a:pt x="38862" y="0"/>
                </a:moveTo>
                <a:lnTo>
                  <a:pt x="0" y="77724"/>
                </a:lnTo>
                <a:lnTo>
                  <a:pt x="25908" y="77724"/>
                </a:lnTo>
                <a:lnTo>
                  <a:pt x="25908" y="64770"/>
                </a:lnTo>
                <a:lnTo>
                  <a:pt x="71247" y="64770"/>
                </a:lnTo>
                <a:lnTo>
                  <a:pt x="38862" y="0"/>
                </a:lnTo>
                <a:close/>
              </a:path>
              <a:path w="78104" h="2853690">
                <a:moveTo>
                  <a:pt x="71247" y="64770"/>
                </a:moveTo>
                <a:lnTo>
                  <a:pt x="51816" y="64770"/>
                </a:lnTo>
                <a:lnTo>
                  <a:pt x="51816" y="77724"/>
                </a:lnTo>
                <a:lnTo>
                  <a:pt x="77724" y="77724"/>
                </a:lnTo>
                <a:lnTo>
                  <a:pt x="71247" y="64770"/>
                </a:lnTo>
                <a:close/>
              </a:path>
            </a:pathLst>
          </a:custGeom>
          <a:solidFill>
            <a:srgbClr val="344B5E"/>
          </a:solidFill>
        </p:spPr>
        <p:txBody>
          <a:bodyPr wrap="square" lIns="0" tIns="0" rIns="0" bIns="0" rtlCol="0"/>
          <a:lstStyle/>
          <a:p>
            <a:endParaRPr/>
          </a:p>
        </p:txBody>
      </p:sp>
      <p:sp>
        <p:nvSpPr>
          <p:cNvPr id="11" name="object 11"/>
          <p:cNvSpPr/>
          <p:nvPr/>
        </p:nvSpPr>
        <p:spPr>
          <a:xfrm>
            <a:off x="4644390" y="4316730"/>
            <a:ext cx="3765550" cy="78105"/>
          </a:xfrm>
          <a:custGeom>
            <a:avLst/>
            <a:gdLst/>
            <a:ahLst/>
            <a:cxnLst/>
            <a:rect l="l" t="t" r="r" b="b"/>
            <a:pathLst>
              <a:path w="3765550" h="78104">
                <a:moveTo>
                  <a:pt x="3687699" y="0"/>
                </a:moveTo>
                <a:lnTo>
                  <a:pt x="3687699" y="77724"/>
                </a:lnTo>
                <a:lnTo>
                  <a:pt x="3739515" y="51816"/>
                </a:lnTo>
                <a:lnTo>
                  <a:pt x="3700653" y="51816"/>
                </a:lnTo>
                <a:lnTo>
                  <a:pt x="3700653" y="25908"/>
                </a:lnTo>
                <a:lnTo>
                  <a:pt x="3739515" y="25908"/>
                </a:lnTo>
                <a:lnTo>
                  <a:pt x="3687699" y="0"/>
                </a:lnTo>
                <a:close/>
              </a:path>
              <a:path w="3765550" h="78104">
                <a:moveTo>
                  <a:pt x="3687699" y="25908"/>
                </a:moveTo>
                <a:lnTo>
                  <a:pt x="0" y="25908"/>
                </a:lnTo>
                <a:lnTo>
                  <a:pt x="0" y="51816"/>
                </a:lnTo>
                <a:lnTo>
                  <a:pt x="3687699" y="51816"/>
                </a:lnTo>
                <a:lnTo>
                  <a:pt x="3687699" y="25908"/>
                </a:lnTo>
                <a:close/>
              </a:path>
              <a:path w="3765550" h="78104">
                <a:moveTo>
                  <a:pt x="3739515" y="25908"/>
                </a:moveTo>
                <a:lnTo>
                  <a:pt x="3700653" y="25908"/>
                </a:lnTo>
                <a:lnTo>
                  <a:pt x="3700653" y="51816"/>
                </a:lnTo>
                <a:lnTo>
                  <a:pt x="3739515" y="51816"/>
                </a:lnTo>
                <a:lnTo>
                  <a:pt x="3765423" y="38862"/>
                </a:lnTo>
                <a:lnTo>
                  <a:pt x="3739515" y="25908"/>
                </a:lnTo>
                <a:close/>
              </a:path>
            </a:pathLst>
          </a:custGeom>
          <a:solidFill>
            <a:srgbClr val="344B5E"/>
          </a:solidFill>
        </p:spPr>
        <p:txBody>
          <a:bodyPr wrap="square" lIns="0" tIns="0" rIns="0" bIns="0" rtlCol="0"/>
          <a:lstStyle/>
          <a:p>
            <a:endParaRPr/>
          </a:p>
        </p:txBody>
      </p:sp>
      <p:sp>
        <p:nvSpPr>
          <p:cNvPr id="12" name="object 12"/>
          <p:cNvSpPr/>
          <p:nvPr/>
        </p:nvSpPr>
        <p:spPr>
          <a:xfrm>
            <a:off x="4648962" y="1621536"/>
            <a:ext cx="3674745" cy="2362200"/>
          </a:xfrm>
          <a:custGeom>
            <a:avLst/>
            <a:gdLst/>
            <a:ahLst/>
            <a:cxnLst/>
            <a:rect l="l" t="t" r="r" b="b"/>
            <a:pathLst>
              <a:path w="3674745" h="2362200">
                <a:moveTo>
                  <a:pt x="0" y="0"/>
                </a:moveTo>
                <a:lnTo>
                  <a:pt x="6705" y="50452"/>
                </a:lnTo>
                <a:lnTo>
                  <a:pt x="13474" y="100884"/>
                </a:lnTo>
                <a:lnTo>
                  <a:pt x="20372" y="151278"/>
                </a:lnTo>
                <a:lnTo>
                  <a:pt x="27463" y="201613"/>
                </a:lnTo>
                <a:lnTo>
                  <a:pt x="34809" y="251871"/>
                </a:lnTo>
                <a:lnTo>
                  <a:pt x="42477" y="302031"/>
                </a:lnTo>
                <a:lnTo>
                  <a:pt x="50530" y="352075"/>
                </a:lnTo>
                <a:lnTo>
                  <a:pt x="59031" y="401983"/>
                </a:lnTo>
                <a:lnTo>
                  <a:pt x="68046" y="451735"/>
                </a:lnTo>
                <a:lnTo>
                  <a:pt x="77638" y="501313"/>
                </a:lnTo>
                <a:lnTo>
                  <a:pt x="87872" y="550695"/>
                </a:lnTo>
                <a:lnTo>
                  <a:pt x="98811" y="599865"/>
                </a:lnTo>
                <a:lnTo>
                  <a:pt x="110520" y="648800"/>
                </a:lnTo>
                <a:lnTo>
                  <a:pt x="123062" y="697484"/>
                </a:lnTo>
                <a:lnTo>
                  <a:pt x="136231" y="746345"/>
                </a:lnTo>
                <a:lnTo>
                  <a:pt x="149809" y="795660"/>
                </a:lnTo>
                <a:lnTo>
                  <a:pt x="163847" y="845255"/>
                </a:lnTo>
                <a:lnTo>
                  <a:pt x="178397" y="894959"/>
                </a:lnTo>
                <a:lnTo>
                  <a:pt x="193510" y="944597"/>
                </a:lnTo>
                <a:lnTo>
                  <a:pt x="209237" y="993997"/>
                </a:lnTo>
                <a:lnTo>
                  <a:pt x="225631" y="1042987"/>
                </a:lnTo>
                <a:lnTo>
                  <a:pt x="242742" y="1091394"/>
                </a:lnTo>
                <a:lnTo>
                  <a:pt x="260621" y="1139045"/>
                </a:lnTo>
                <a:lnTo>
                  <a:pt x="279321" y="1185767"/>
                </a:lnTo>
                <a:lnTo>
                  <a:pt x="298892" y="1231388"/>
                </a:lnTo>
                <a:lnTo>
                  <a:pt x="319385" y="1275735"/>
                </a:lnTo>
                <a:lnTo>
                  <a:pt x="340853" y="1318635"/>
                </a:lnTo>
                <a:lnTo>
                  <a:pt x="363347" y="1359915"/>
                </a:lnTo>
                <a:lnTo>
                  <a:pt x="389973" y="1406157"/>
                </a:lnTo>
                <a:lnTo>
                  <a:pt x="416424" y="1450722"/>
                </a:lnTo>
                <a:lnTo>
                  <a:pt x="443138" y="1493722"/>
                </a:lnTo>
                <a:lnTo>
                  <a:pt x="470553" y="1535270"/>
                </a:lnTo>
                <a:lnTo>
                  <a:pt x="499108" y="1575477"/>
                </a:lnTo>
                <a:lnTo>
                  <a:pt x="529240" y="1614455"/>
                </a:lnTo>
                <a:lnTo>
                  <a:pt x="561389" y="1652317"/>
                </a:lnTo>
                <a:lnTo>
                  <a:pt x="595992" y="1689175"/>
                </a:lnTo>
                <a:lnTo>
                  <a:pt x="633487" y="1725140"/>
                </a:lnTo>
                <a:lnTo>
                  <a:pt x="674314" y="1760324"/>
                </a:lnTo>
                <a:lnTo>
                  <a:pt x="718910" y="1794840"/>
                </a:lnTo>
                <a:lnTo>
                  <a:pt x="767714" y="1828800"/>
                </a:lnTo>
                <a:lnTo>
                  <a:pt x="803533" y="1851275"/>
                </a:lnTo>
                <a:lnTo>
                  <a:pt x="842686" y="1873698"/>
                </a:lnTo>
                <a:lnTo>
                  <a:pt x="884763" y="1895999"/>
                </a:lnTo>
                <a:lnTo>
                  <a:pt x="929355" y="1918109"/>
                </a:lnTo>
                <a:lnTo>
                  <a:pt x="976051" y="1939958"/>
                </a:lnTo>
                <a:lnTo>
                  <a:pt x="1024443" y="1961477"/>
                </a:lnTo>
                <a:lnTo>
                  <a:pt x="1074119" y="1982597"/>
                </a:lnTo>
                <a:lnTo>
                  <a:pt x="1124670" y="2003249"/>
                </a:lnTo>
                <a:lnTo>
                  <a:pt x="1175686" y="2023364"/>
                </a:lnTo>
                <a:lnTo>
                  <a:pt x="1226758" y="2042871"/>
                </a:lnTo>
                <a:lnTo>
                  <a:pt x="1277475" y="2061703"/>
                </a:lnTo>
                <a:lnTo>
                  <a:pt x="1327427" y="2079789"/>
                </a:lnTo>
                <a:lnTo>
                  <a:pt x="1376205" y="2097061"/>
                </a:lnTo>
                <a:lnTo>
                  <a:pt x="1423399" y="2113449"/>
                </a:lnTo>
                <a:lnTo>
                  <a:pt x="1468599" y="2128884"/>
                </a:lnTo>
                <a:lnTo>
                  <a:pt x="1511394" y="2143297"/>
                </a:lnTo>
                <a:lnTo>
                  <a:pt x="1551376" y="2156618"/>
                </a:lnTo>
                <a:lnTo>
                  <a:pt x="1588135" y="2168779"/>
                </a:lnTo>
                <a:lnTo>
                  <a:pt x="1650877" y="2188785"/>
                </a:lnTo>
                <a:lnTo>
                  <a:pt x="1701592" y="2203316"/>
                </a:lnTo>
                <a:lnTo>
                  <a:pt x="1743945" y="2213483"/>
                </a:lnTo>
                <a:lnTo>
                  <a:pt x="1781600" y="2220394"/>
                </a:lnTo>
                <a:lnTo>
                  <a:pt x="1857478" y="2228892"/>
                </a:lnTo>
                <a:lnTo>
                  <a:pt x="1903030" y="2232699"/>
                </a:lnTo>
                <a:lnTo>
                  <a:pt x="1958542" y="2237691"/>
                </a:lnTo>
                <a:lnTo>
                  <a:pt x="2027682" y="2244979"/>
                </a:lnTo>
                <a:lnTo>
                  <a:pt x="2065924" y="2249226"/>
                </a:lnTo>
                <a:lnTo>
                  <a:pt x="2107359" y="2253611"/>
                </a:lnTo>
                <a:lnTo>
                  <a:pt x="2151652" y="2258110"/>
                </a:lnTo>
                <a:lnTo>
                  <a:pt x="2198469" y="2262702"/>
                </a:lnTo>
                <a:lnTo>
                  <a:pt x="2247478" y="2267362"/>
                </a:lnTo>
                <a:lnTo>
                  <a:pt x="2298345" y="2272068"/>
                </a:lnTo>
                <a:lnTo>
                  <a:pt x="2350737" y="2276797"/>
                </a:lnTo>
                <a:lnTo>
                  <a:pt x="2404320" y="2281527"/>
                </a:lnTo>
                <a:lnTo>
                  <a:pt x="2458761" y="2286233"/>
                </a:lnTo>
                <a:lnTo>
                  <a:pt x="2513727" y="2290895"/>
                </a:lnTo>
                <a:lnTo>
                  <a:pt x="2568883" y="2295488"/>
                </a:lnTo>
                <a:lnTo>
                  <a:pt x="2623897" y="2299989"/>
                </a:lnTo>
                <a:lnTo>
                  <a:pt x="2678436" y="2304376"/>
                </a:lnTo>
                <a:lnTo>
                  <a:pt x="2732165" y="2308627"/>
                </a:lnTo>
                <a:lnTo>
                  <a:pt x="2784752" y="2312717"/>
                </a:lnTo>
                <a:lnTo>
                  <a:pt x="2835863" y="2316624"/>
                </a:lnTo>
                <a:lnTo>
                  <a:pt x="2885165" y="2320326"/>
                </a:lnTo>
                <a:lnTo>
                  <a:pt x="2932324" y="2323799"/>
                </a:lnTo>
                <a:lnTo>
                  <a:pt x="2977007" y="2327021"/>
                </a:lnTo>
                <a:lnTo>
                  <a:pt x="3201751" y="2340768"/>
                </a:lnTo>
                <a:lnTo>
                  <a:pt x="3428603" y="2351944"/>
                </a:lnTo>
                <a:lnTo>
                  <a:pt x="3603996" y="2359453"/>
                </a:lnTo>
                <a:lnTo>
                  <a:pt x="3674364" y="2362200"/>
                </a:lnTo>
              </a:path>
            </a:pathLst>
          </a:custGeom>
          <a:ln w="25908">
            <a:solidFill>
              <a:srgbClr val="C00000"/>
            </a:solidFill>
          </a:ln>
        </p:spPr>
        <p:txBody>
          <a:bodyPr wrap="square" lIns="0" tIns="0" rIns="0" bIns="0" rtlCol="0"/>
          <a:lstStyle/>
          <a:p>
            <a:endParaRPr/>
          </a:p>
        </p:txBody>
      </p:sp>
      <p:sp>
        <p:nvSpPr>
          <p:cNvPr id="13" name="object 13"/>
          <p:cNvSpPr txBox="1"/>
          <p:nvPr/>
        </p:nvSpPr>
        <p:spPr>
          <a:xfrm>
            <a:off x="5298695" y="4320810"/>
            <a:ext cx="3023235" cy="567055"/>
          </a:xfrm>
          <a:prstGeom prst="rect">
            <a:avLst/>
          </a:prstGeom>
        </p:spPr>
        <p:txBody>
          <a:bodyPr vert="horz" wrap="square" lIns="0" tIns="69850" rIns="0" bIns="0" rtlCol="0">
            <a:spAutoFit/>
          </a:bodyPr>
          <a:lstStyle/>
          <a:p>
            <a:pPr marL="12700">
              <a:spcBef>
                <a:spcPts val="550"/>
              </a:spcBef>
              <a:tabLst>
                <a:tab pos="667385" algn="l"/>
                <a:tab pos="1318260" algn="l"/>
                <a:tab pos="1975485" algn="l"/>
                <a:tab pos="2583180" algn="l"/>
              </a:tabLst>
            </a:pPr>
            <a:r>
              <a:rPr sz="1400" b="1" spc="-160" dirty="0">
                <a:solidFill>
                  <a:srgbClr val="344B5E"/>
                </a:solidFill>
                <a:latin typeface="Verdana"/>
                <a:cs typeface="Verdana"/>
              </a:rPr>
              <a:t>200	400	600	800	1000</a:t>
            </a:r>
            <a:endParaRPr sz="1400" dirty="0">
              <a:latin typeface="Verdana"/>
              <a:cs typeface="Verdana"/>
            </a:endParaRPr>
          </a:p>
          <a:p>
            <a:pPr marL="398145">
              <a:spcBef>
                <a:spcPts val="450"/>
              </a:spcBef>
            </a:pPr>
            <a:r>
              <a:rPr sz="1400" b="1" dirty="0">
                <a:solidFill>
                  <a:srgbClr val="344B5E"/>
                </a:solidFill>
                <a:latin typeface="Verdana"/>
                <a:cs typeface="Verdana"/>
              </a:rPr>
              <a:t>Boosting Iterations</a:t>
            </a:r>
            <a:endParaRPr sz="1400" dirty="0">
              <a:latin typeface="Verdana"/>
              <a:cs typeface="Verdana"/>
            </a:endParaRPr>
          </a:p>
        </p:txBody>
      </p:sp>
      <p:sp>
        <p:nvSpPr>
          <p:cNvPr id="14" name="object 14"/>
          <p:cNvSpPr/>
          <p:nvPr/>
        </p:nvSpPr>
        <p:spPr>
          <a:xfrm>
            <a:off x="4659630" y="1621537"/>
            <a:ext cx="3662679" cy="2127885"/>
          </a:xfrm>
          <a:custGeom>
            <a:avLst/>
            <a:gdLst/>
            <a:ahLst/>
            <a:cxnLst/>
            <a:rect l="l" t="t" r="r" b="b"/>
            <a:pathLst>
              <a:path w="3662679" h="2127885">
                <a:moveTo>
                  <a:pt x="0" y="0"/>
                </a:moveTo>
                <a:lnTo>
                  <a:pt x="76200" y="1863725"/>
                </a:lnTo>
                <a:lnTo>
                  <a:pt x="169925" y="2045462"/>
                </a:lnTo>
                <a:lnTo>
                  <a:pt x="228473" y="2109978"/>
                </a:lnTo>
                <a:lnTo>
                  <a:pt x="275336" y="2033777"/>
                </a:lnTo>
                <a:lnTo>
                  <a:pt x="328168" y="2074799"/>
                </a:lnTo>
                <a:lnTo>
                  <a:pt x="398399" y="2062988"/>
                </a:lnTo>
                <a:lnTo>
                  <a:pt x="457073" y="2086483"/>
                </a:lnTo>
                <a:lnTo>
                  <a:pt x="515620" y="2045462"/>
                </a:lnTo>
                <a:lnTo>
                  <a:pt x="585978" y="2080640"/>
                </a:lnTo>
                <a:lnTo>
                  <a:pt x="673862" y="2080640"/>
                </a:lnTo>
                <a:lnTo>
                  <a:pt x="773430" y="2104009"/>
                </a:lnTo>
                <a:lnTo>
                  <a:pt x="786665" y="2101236"/>
                </a:lnTo>
                <a:lnTo>
                  <a:pt x="799877" y="2098500"/>
                </a:lnTo>
                <a:lnTo>
                  <a:pt x="813042" y="2095597"/>
                </a:lnTo>
                <a:lnTo>
                  <a:pt x="857496" y="2082020"/>
                </a:lnTo>
                <a:lnTo>
                  <a:pt x="861314" y="2080640"/>
                </a:lnTo>
                <a:lnTo>
                  <a:pt x="955040" y="2092325"/>
                </a:lnTo>
                <a:lnTo>
                  <a:pt x="1054735" y="2068957"/>
                </a:lnTo>
                <a:lnTo>
                  <a:pt x="1148461" y="2092325"/>
                </a:lnTo>
                <a:lnTo>
                  <a:pt x="1277366" y="2127504"/>
                </a:lnTo>
                <a:lnTo>
                  <a:pt x="1341882" y="2098166"/>
                </a:lnTo>
                <a:lnTo>
                  <a:pt x="1464818" y="2057145"/>
                </a:lnTo>
                <a:lnTo>
                  <a:pt x="1558671" y="2104009"/>
                </a:lnTo>
                <a:lnTo>
                  <a:pt x="1623060" y="2080640"/>
                </a:lnTo>
                <a:lnTo>
                  <a:pt x="1775460" y="2045462"/>
                </a:lnTo>
                <a:lnTo>
                  <a:pt x="1828165" y="2057145"/>
                </a:lnTo>
                <a:lnTo>
                  <a:pt x="1980565" y="2033777"/>
                </a:lnTo>
                <a:lnTo>
                  <a:pt x="2091817" y="2080640"/>
                </a:lnTo>
                <a:lnTo>
                  <a:pt x="2214879" y="2045462"/>
                </a:lnTo>
                <a:lnTo>
                  <a:pt x="2396490" y="2004440"/>
                </a:lnTo>
                <a:lnTo>
                  <a:pt x="2572258" y="2062988"/>
                </a:lnTo>
                <a:lnTo>
                  <a:pt x="2648458" y="2045462"/>
                </a:lnTo>
                <a:lnTo>
                  <a:pt x="2929763" y="2039620"/>
                </a:lnTo>
                <a:lnTo>
                  <a:pt x="3011804" y="1980945"/>
                </a:lnTo>
                <a:lnTo>
                  <a:pt x="3216910" y="2021966"/>
                </a:lnTo>
                <a:lnTo>
                  <a:pt x="3351656" y="1998599"/>
                </a:lnTo>
                <a:lnTo>
                  <a:pt x="3404362" y="2021966"/>
                </a:lnTo>
                <a:lnTo>
                  <a:pt x="3591814" y="2004440"/>
                </a:lnTo>
                <a:lnTo>
                  <a:pt x="3662172" y="2027808"/>
                </a:lnTo>
              </a:path>
            </a:pathLst>
          </a:custGeom>
          <a:ln w="25908">
            <a:solidFill>
              <a:srgbClr val="006FC0"/>
            </a:solidFill>
          </a:ln>
        </p:spPr>
        <p:txBody>
          <a:bodyPr wrap="square" lIns="0" tIns="0" rIns="0" bIns="0" rtlCol="0"/>
          <a:lstStyle/>
          <a:p>
            <a:endParaRPr/>
          </a:p>
        </p:txBody>
      </p:sp>
      <p:sp>
        <p:nvSpPr>
          <p:cNvPr id="15" name="object 15"/>
          <p:cNvSpPr/>
          <p:nvPr/>
        </p:nvSpPr>
        <p:spPr>
          <a:xfrm>
            <a:off x="4912614" y="2100072"/>
            <a:ext cx="308610" cy="0"/>
          </a:xfrm>
          <a:custGeom>
            <a:avLst/>
            <a:gdLst/>
            <a:ahLst/>
            <a:cxnLst/>
            <a:rect l="l" t="t" r="r" b="b"/>
            <a:pathLst>
              <a:path w="308610">
                <a:moveTo>
                  <a:pt x="0" y="0"/>
                </a:moveTo>
                <a:lnTo>
                  <a:pt x="308101" y="0"/>
                </a:lnTo>
              </a:path>
            </a:pathLst>
          </a:custGeom>
          <a:ln w="25908">
            <a:solidFill>
              <a:srgbClr val="FF9200"/>
            </a:solidFill>
          </a:ln>
        </p:spPr>
        <p:txBody>
          <a:bodyPr wrap="square" lIns="0" tIns="0" rIns="0" bIns="0" rtlCol="0"/>
          <a:lstStyle/>
          <a:p>
            <a:endParaRPr/>
          </a:p>
        </p:txBody>
      </p:sp>
      <p:sp>
        <p:nvSpPr>
          <p:cNvPr id="16" name="object 16"/>
          <p:cNvSpPr/>
          <p:nvPr/>
        </p:nvSpPr>
        <p:spPr>
          <a:xfrm>
            <a:off x="4659630" y="1594104"/>
            <a:ext cx="3674745" cy="2573020"/>
          </a:xfrm>
          <a:custGeom>
            <a:avLst/>
            <a:gdLst/>
            <a:ahLst/>
            <a:cxnLst/>
            <a:rect l="l" t="t" r="r" b="b"/>
            <a:pathLst>
              <a:path w="3674745" h="2573020">
                <a:moveTo>
                  <a:pt x="0" y="0"/>
                </a:moveTo>
                <a:lnTo>
                  <a:pt x="7032" y="54052"/>
                </a:lnTo>
                <a:lnTo>
                  <a:pt x="14082" y="108039"/>
                </a:lnTo>
                <a:lnTo>
                  <a:pt x="21167" y="161897"/>
                </a:lnTo>
                <a:lnTo>
                  <a:pt x="28305" y="215562"/>
                </a:lnTo>
                <a:lnTo>
                  <a:pt x="35514" y="268972"/>
                </a:lnTo>
                <a:lnTo>
                  <a:pt x="42811" y="322061"/>
                </a:lnTo>
                <a:lnTo>
                  <a:pt x="50213" y="374768"/>
                </a:lnTo>
                <a:lnTo>
                  <a:pt x="57739" y="427028"/>
                </a:lnTo>
                <a:lnTo>
                  <a:pt x="65406" y="478778"/>
                </a:lnTo>
                <a:lnTo>
                  <a:pt x="73231" y="529955"/>
                </a:lnTo>
                <a:lnTo>
                  <a:pt x="81232" y="580494"/>
                </a:lnTo>
                <a:lnTo>
                  <a:pt x="89428" y="630332"/>
                </a:lnTo>
                <a:lnTo>
                  <a:pt x="97835" y="679406"/>
                </a:lnTo>
                <a:lnTo>
                  <a:pt x="106471" y="727652"/>
                </a:lnTo>
                <a:lnTo>
                  <a:pt x="115353" y="775007"/>
                </a:lnTo>
                <a:lnTo>
                  <a:pt x="124500" y="821407"/>
                </a:lnTo>
                <a:lnTo>
                  <a:pt x="133929" y="866789"/>
                </a:lnTo>
                <a:lnTo>
                  <a:pt x="143657" y="911088"/>
                </a:lnTo>
                <a:lnTo>
                  <a:pt x="153703" y="954242"/>
                </a:lnTo>
                <a:lnTo>
                  <a:pt x="164084" y="996188"/>
                </a:lnTo>
                <a:lnTo>
                  <a:pt x="179453" y="1054222"/>
                </a:lnTo>
                <a:lnTo>
                  <a:pt x="195393" y="1110308"/>
                </a:lnTo>
                <a:lnTo>
                  <a:pt x="211877" y="1164505"/>
                </a:lnTo>
                <a:lnTo>
                  <a:pt x="228879" y="1216869"/>
                </a:lnTo>
                <a:lnTo>
                  <a:pt x="246376" y="1267460"/>
                </a:lnTo>
                <a:lnTo>
                  <a:pt x="264341" y="1316334"/>
                </a:lnTo>
                <a:lnTo>
                  <a:pt x="282749" y="1363551"/>
                </a:lnTo>
                <a:lnTo>
                  <a:pt x="301575" y="1409168"/>
                </a:lnTo>
                <a:lnTo>
                  <a:pt x="320794" y="1453243"/>
                </a:lnTo>
                <a:lnTo>
                  <a:pt x="340380" y="1495834"/>
                </a:lnTo>
                <a:lnTo>
                  <a:pt x="360309" y="1537000"/>
                </a:lnTo>
                <a:lnTo>
                  <a:pt x="380554" y="1576798"/>
                </a:lnTo>
                <a:lnTo>
                  <a:pt x="401090" y="1615287"/>
                </a:lnTo>
                <a:lnTo>
                  <a:pt x="421894" y="1652524"/>
                </a:lnTo>
                <a:lnTo>
                  <a:pt x="451282" y="1701656"/>
                </a:lnTo>
                <a:lnTo>
                  <a:pt x="480968" y="1746807"/>
                </a:lnTo>
                <a:lnTo>
                  <a:pt x="511124" y="1788451"/>
                </a:lnTo>
                <a:lnTo>
                  <a:pt x="541926" y="1827064"/>
                </a:lnTo>
                <a:lnTo>
                  <a:pt x="573547" y="1863121"/>
                </a:lnTo>
                <a:lnTo>
                  <a:pt x="606163" y="1897098"/>
                </a:lnTo>
                <a:lnTo>
                  <a:pt x="639948" y="1929470"/>
                </a:lnTo>
                <a:lnTo>
                  <a:pt x="675077" y="1960713"/>
                </a:lnTo>
                <a:lnTo>
                  <a:pt x="711723" y="1991302"/>
                </a:lnTo>
                <a:lnTo>
                  <a:pt x="750062" y="2021713"/>
                </a:lnTo>
                <a:lnTo>
                  <a:pt x="789009" y="2051175"/>
                </a:lnTo>
                <a:lnTo>
                  <a:pt x="827725" y="2078767"/>
                </a:lnTo>
                <a:lnTo>
                  <a:pt x="866859" y="2104738"/>
                </a:lnTo>
                <a:lnTo>
                  <a:pt x="907064" y="2129335"/>
                </a:lnTo>
                <a:lnTo>
                  <a:pt x="948991" y="2152808"/>
                </a:lnTo>
                <a:lnTo>
                  <a:pt x="993292" y="2175405"/>
                </a:lnTo>
                <a:lnTo>
                  <a:pt x="1040618" y="2197374"/>
                </a:lnTo>
                <a:lnTo>
                  <a:pt x="1091620" y="2218963"/>
                </a:lnTo>
                <a:lnTo>
                  <a:pt x="1146951" y="2240421"/>
                </a:lnTo>
                <a:lnTo>
                  <a:pt x="1207262" y="2261997"/>
                </a:lnTo>
                <a:lnTo>
                  <a:pt x="1247289" y="2275550"/>
                </a:lnTo>
                <a:lnTo>
                  <a:pt x="1288652" y="2289086"/>
                </a:lnTo>
                <a:lnTo>
                  <a:pt x="1331353" y="2302566"/>
                </a:lnTo>
                <a:lnTo>
                  <a:pt x="1375396" y="2315952"/>
                </a:lnTo>
                <a:lnTo>
                  <a:pt x="1420785" y="2329205"/>
                </a:lnTo>
                <a:lnTo>
                  <a:pt x="1467524" y="2342288"/>
                </a:lnTo>
                <a:lnTo>
                  <a:pt x="1515617" y="2355161"/>
                </a:lnTo>
                <a:lnTo>
                  <a:pt x="1565068" y="2367788"/>
                </a:lnTo>
                <a:lnTo>
                  <a:pt x="1615881" y="2380128"/>
                </a:lnTo>
                <a:lnTo>
                  <a:pt x="1668059" y="2392144"/>
                </a:lnTo>
                <a:lnTo>
                  <a:pt x="1721608" y="2403798"/>
                </a:lnTo>
                <a:lnTo>
                  <a:pt x="1776529" y="2415051"/>
                </a:lnTo>
                <a:lnTo>
                  <a:pt x="1832828" y="2425866"/>
                </a:lnTo>
                <a:lnTo>
                  <a:pt x="1890508" y="2436202"/>
                </a:lnTo>
                <a:lnTo>
                  <a:pt x="1949574" y="2446023"/>
                </a:lnTo>
                <a:lnTo>
                  <a:pt x="2010028" y="2455291"/>
                </a:lnTo>
                <a:lnTo>
                  <a:pt x="2053817" y="2461415"/>
                </a:lnTo>
                <a:lnTo>
                  <a:pt x="2099907" y="2467303"/>
                </a:lnTo>
                <a:lnTo>
                  <a:pt x="2148052" y="2472962"/>
                </a:lnTo>
                <a:lnTo>
                  <a:pt x="2198008" y="2478400"/>
                </a:lnTo>
                <a:lnTo>
                  <a:pt x="2249528" y="2483622"/>
                </a:lnTo>
                <a:lnTo>
                  <a:pt x="2302368" y="2488636"/>
                </a:lnTo>
                <a:lnTo>
                  <a:pt x="2356281" y="2493450"/>
                </a:lnTo>
                <a:lnTo>
                  <a:pt x="2411022" y="2498070"/>
                </a:lnTo>
                <a:lnTo>
                  <a:pt x="2466346" y="2502505"/>
                </a:lnTo>
                <a:lnTo>
                  <a:pt x="2522008" y="2506759"/>
                </a:lnTo>
                <a:lnTo>
                  <a:pt x="2577761" y="2510842"/>
                </a:lnTo>
                <a:lnTo>
                  <a:pt x="2633360" y="2514760"/>
                </a:lnTo>
                <a:lnTo>
                  <a:pt x="2688560" y="2518521"/>
                </a:lnTo>
                <a:lnTo>
                  <a:pt x="2743115" y="2522130"/>
                </a:lnTo>
                <a:lnTo>
                  <a:pt x="2796780" y="2525596"/>
                </a:lnTo>
                <a:lnTo>
                  <a:pt x="2849309" y="2528926"/>
                </a:lnTo>
                <a:lnTo>
                  <a:pt x="2900456" y="2532127"/>
                </a:lnTo>
                <a:lnTo>
                  <a:pt x="2949977" y="2535205"/>
                </a:lnTo>
                <a:lnTo>
                  <a:pt x="2997625" y="2538169"/>
                </a:lnTo>
                <a:lnTo>
                  <a:pt x="3043156" y="2541024"/>
                </a:lnTo>
                <a:lnTo>
                  <a:pt x="3086323" y="2543780"/>
                </a:lnTo>
                <a:lnTo>
                  <a:pt x="3126881" y="2546441"/>
                </a:lnTo>
                <a:lnTo>
                  <a:pt x="3164586" y="2549017"/>
                </a:lnTo>
                <a:lnTo>
                  <a:pt x="3361253" y="2560939"/>
                </a:lnTo>
                <a:lnTo>
                  <a:pt x="3523487" y="2568098"/>
                </a:lnTo>
                <a:lnTo>
                  <a:pt x="3633716" y="2571591"/>
                </a:lnTo>
                <a:lnTo>
                  <a:pt x="3674364" y="2572512"/>
                </a:lnTo>
              </a:path>
            </a:pathLst>
          </a:custGeom>
          <a:ln w="25908">
            <a:solidFill>
              <a:srgbClr val="FF9200"/>
            </a:solidFill>
          </a:ln>
        </p:spPr>
        <p:txBody>
          <a:bodyPr wrap="square" lIns="0" tIns="0" rIns="0" bIns="0" rtlCol="0"/>
          <a:lstStyle/>
          <a:p>
            <a:endParaRPr/>
          </a:p>
        </p:txBody>
      </p:sp>
      <p:sp>
        <p:nvSpPr>
          <p:cNvPr id="17" name="object 17"/>
          <p:cNvSpPr txBox="1"/>
          <p:nvPr/>
        </p:nvSpPr>
        <p:spPr>
          <a:xfrm>
            <a:off x="4336798" y="2354979"/>
            <a:ext cx="215444" cy="1526946"/>
          </a:xfrm>
          <a:prstGeom prst="rect">
            <a:avLst/>
          </a:prstGeom>
        </p:spPr>
        <p:txBody>
          <a:bodyPr vert="vert270" wrap="square" lIns="0" tIns="12065" rIns="0" bIns="0" rtlCol="0">
            <a:spAutoFit/>
          </a:bodyPr>
          <a:lstStyle/>
          <a:p>
            <a:pPr marL="12700">
              <a:spcBef>
                <a:spcPts val="95"/>
              </a:spcBef>
            </a:pPr>
            <a:r>
              <a:rPr sz="1400" b="1" dirty="0">
                <a:solidFill>
                  <a:srgbClr val="344B5E"/>
                </a:solidFill>
                <a:latin typeface="Verdana"/>
                <a:cs typeface="Verdana"/>
              </a:rPr>
              <a:t>Test Set Error</a:t>
            </a:r>
            <a:endParaRPr sz="1400" dirty="0">
              <a:latin typeface="Verdana"/>
              <a:cs typeface="Verdana"/>
            </a:endParaRPr>
          </a:p>
        </p:txBody>
      </p:sp>
      <p:sp>
        <p:nvSpPr>
          <p:cNvPr id="20" name="标题 19">
            <a:extLst>
              <a:ext uri="{FF2B5EF4-FFF2-40B4-BE49-F238E27FC236}">
                <a16:creationId xmlns:a16="http://schemas.microsoft.com/office/drawing/2014/main" id="{76A8817F-2619-46D6-86EB-36A31AD552CD}"/>
              </a:ext>
            </a:extLst>
          </p:cNvPr>
          <p:cNvSpPr>
            <a:spLocks noGrp="1"/>
          </p:cNvSpPr>
          <p:nvPr>
            <p:ph type="title"/>
          </p:nvPr>
        </p:nvSpPr>
        <p:spPr>
          <a:xfrm>
            <a:off x="457200" y="44624"/>
            <a:ext cx="8229600" cy="1143000"/>
          </a:xfrm>
        </p:spPr>
        <p:txBody>
          <a:bodyPr>
            <a:normAutofit/>
          </a:bodyPr>
          <a:lstStyle/>
          <a:p>
            <a:r>
              <a:rPr lang="zh-CN" altLang="en-US" sz="4400" b="0" dirty="0">
                <a:solidFill>
                  <a:schemeClr val="tx1"/>
                </a:solidFill>
                <a:latin typeface="+mj-lt"/>
              </a:rPr>
              <a:t>调节</a:t>
            </a:r>
            <a:r>
              <a:rPr lang="en-US" altLang="zh-CN" sz="4400" b="0" dirty="0">
                <a:solidFill>
                  <a:schemeClr val="tx1"/>
                </a:solidFill>
                <a:latin typeface="+mj-lt"/>
              </a:rPr>
              <a:t>Gradient Boosting</a:t>
            </a:r>
            <a:r>
              <a:rPr lang="zh-CN" altLang="en-US" sz="4400" b="0" dirty="0">
                <a:solidFill>
                  <a:schemeClr val="tx1"/>
                </a:solidFill>
                <a:latin typeface="+mj-lt"/>
              </a:rPr>
              <a:t>模型</a:t>
            </a:r>
          </a:p>
        </p:txBody>
      </p:sp>
      <p:sp>
        <p:nvSpPr>
          <p:cNvPr id="21" name="object 3">
            <a:extLst>
              <a:ext uri="{FF2B5EF4-FFF2-40B4-BE49-F238E27FC236}">
                <a16:creationId xmlns:a16="http://schemas.microsoft.com/office/drawing/2014/main" id="{CA57A4FD-2BAA-429E-90E2-275BD3C0BDF3}"/>
              </a:ext>
            </a:extLst>
          </p:cNvPr>
          <p:cNvSpPr txBox="1"/>
          <p:nvPr/>
        </p:nvSpPr>
        <p:spPr>
          <a:xfrm>
            <a:off x="442977" y="1484784"/>
            <a:ext cx="3496183" cy="3973588"/>
          </a:xfrm>
          <a:prstGeom prst="rect">
            <a:avLst/>
          </a:prstGeom>
        </p:spPr>
        <p:txBody>
          <a:bodyPr vert="horz" wrap="square" lIns="0" tIns="13335" rIns="0" bIns="0" rtlCol="0">
            <a:spAutoFit/>
          </a:bodyPr>
          <a:lstStyle/>
          <a:p>
            <a:pPr marL="238125" marR="5080" indent="-225425" algn="just">
              <a:lnSpc>
                <a:spcPct val="150000"/>
              </a:lnSpc>
              <a:spcBef>
                <a:spcPts val="105"/>
              </a:spcBef>
              <a:buFont typeface="Wingdings"/>
              <a:buChar char=""/>
              <a:tabLst>
                <a:tab pos="238760" algn="l"/>
              </a:tabLst>
            </a:pPr>
            <a:r>
              <a:rPr lang="zh-CN" altLang="en-US" sz="2400" b="1" dirty="0">
                <a:solidFill>
                  <a:srgbClr val="0066FF"/>
                </a:solidFill>
                <a:latin typeface="Verdana"/>
                <a:cs typeface="Verdana"/>
              </a:rPr>
              <a:t>学习率（</a:t>
            </a:r>
            <a:r>
              <a:rPr lang="zh-CN" altLang="en-US" sz="2400" b="1" dirty="0">
                <a:solidFill>
                  <a:srgbClr val="0066FF"/>
                </a:solidFill>
                <a:latin typeface="Arial"/>
                <a:cs typeface="Arial"/>
              </a:rPr>
              <a:t>𝝀</a:t>
            </a:r>
            <a:r>
              <a:rPr lang="zh-CN" altLang="en-US" sz="2400" b="1" dirty="0">
                <a:solidFill>
                  <a:srgbClr val="0066FF"/>
                </a:solidFill>
                <a:latin typeface="Verdana"/>
                <a:cs typeface="Verdana"/>
              </a:rPr>
              <a:t>）</a:t>
            </a:r>
            <a:r>
              <a:rPr lang="zh-CN" altLang="en-US" sz="2400" b="1" dirty="0">
                <a:latin typeface="Verdana"/>
                <a:cs typeface="Verdana"/>
              </a:rPr>
              <a:t>：</a:t>
            </a:r>
            <a:r>
              <a:rPr lang="zh-CN" altLang="en-US" sz="2400" b="1" dirty="0">
                <a:latin typeface="Arial"/>
                <a:cs typeface="Arial"/>
              </a:rPr>
              <a:t>设为</a:t>
            </a:r>
            <a:r>
              <a:rPr lang="en-US" altLang="zh-CN" sz="2400" b="1" dirty="0">
                <a:latin typeface="Arial"/>
                <a:cs typeface="Arial"/>
              </a:rPr>
              <a:t>&lt;1.0</a:t>
            </a:r>
            <a:r>
              <a:rPr lang="zh-CN" altLang="en-US" sz="2400" b="1" dirty="0">
                <a:latin typeface="Arial"/>
                <a:cs typeface="Arial"/>
              </a:rPr>
              <a:t>用于正则化。又称作“</a:t>
            </a:r>
            <a:r>
              <a:rPr lang="en-US" altLang="zh-CN" sz="2400" b="1" dirty="0">
                <a:latin typeface="Arial"/>
                <a:cs typeface="Arial"/>
              </a:rPr>
              <a:t>shrinkage</a:t>
            </a:r>
            <a:r>
              <a:rPr lang="zh-CN" altLang="en-US" sz="2400" b="1" dirty="0">
                <a:latin typeface="Arial"/>
                <a:cs typeface="Arial"/>
              </a:rPr>
              <a:t>”</a:t>
            </a:r>
          </a:p>
          <a:p>
            <a:pPr marL="238125" marR="5080" indent="-225425">
              <a:lnSpc>
                <a:spcPct val="150000"/>
              </a:lnSpc>
              <a:spcBef>
                <a:spcPts val="1200"/>
              </a:spcBef>
              <a:buFont typeface="Wingdings"/>
              <a:buChar char=""/>
              <a:tabLst>
                <a:tab pos="238125" algn="l"/>
                <a:tab pos="238760" algn="l"/>
              </a:tabLst>
            </a:pPr>
            <a:r>
              <a:rPr lang="zh-CN" altLang="en-US" sz="2400" b="1" dirty="0">
                <a:solidFill>
                  <a:srgbClr val="0066FF"/>
                </a:solidFill>
                <a:latin typeface="Verdana"/>
                <a:cs typeface="Verdana"/>
              </a:rPr>
              <a:t>子采样</a:t>
            </a:r>
            <a:r>
              <a:rPr lang="zh-CN" altLang="en-US" sz="2400" b="1" dirty="0">
                <a:latin typeface="Verdana"/>
                <a:cs typeface="Verdana"/>
              </a:rPr>
              <a:t>：设为</a:t>
            </a:r>
            <a:r>
              <a:rPr sz="2400" b="1" dirty="0">
                <a:latin typeface="Arial"/>
                <a:cs typeface="Arial"/>
              </a:rPr>
              <a:t>&lt;1.0</a:t>
            </a:r>
            <a:r>
              <a:rPr lang="zh-CN" altLang="en-US" sz="2400" b="1" dirty="0">
                <a:latin typeface="Arial"/>
                <a:cs typeface="Arial"/>
              </a:rPr>
              <a:t>，只使用部分数据用于训练基学习器（</a:t>
            </a:r>
            <a:r>
              <a:rPr sz="2400" b="1" dirty="0">
                <a:latin typeface="Arial"/>
                <a:cs typeface="Arial"/>
              </a:rPr>
              <a:t>stochastic gradient boosting</a:t>
            </a:r>
            <a:r>
              <a:rPr lang="zh-CN" altLang="en-US" sz="2400" b="1" dirty="0">
                <a:latin typeface="Arial"/>
                <a:cs typeface="Arial"/>
              </a:rPr>
              <a:t>）</a:t>
            </a:r>
            <a:endParaRPr sz="2400" b="1" dirty="0">
              <a:latin typeface="Arial"/>
              <a:cs typeface="Arial"/>
            </a:endParaRPr>
          </a:p>
        </p:txBody>
      </p:sp>
    </p:spTree>
    <p:extLst>
      <p:ext uri="{BB962C8B-B14F-4D97-AF65-F5344CB8AC3E}">
        <p14:creationId xmlns:p14="http://schemas.microsoft.com/office/powerpoint/2010/main" val="3813332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68977" y="4377513"/>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0</a:t>
            </a:r>
            <a:endParaRPr sz="1400">
              <a:latin typeface="Verdana"/>
              <a:cs typeface="Verdana"/>
            </a:endParaRPr>
          </a:p>
        </p:txBody>
      </p:sp>
      <p:sp>
        <p:nvSpPr>
          <p:cNvPr id="5" name="object 5"/>
          <p:cNvSpPr txBox="1"/>
          <p:nvPr/>
        </p:nvSpPr>
        <p:spPr>
          <a:xfrm>
            <a:off x="5283835" y="1529715"/>
            <a:ext cx="1880453" cy="794448"/>
          </a:xfrm>
          <a:prstGeom prst="rect">
            <a:avLst/>
          </a:prstGeom>
        </p:spPr>
        <p:txBody>
          <a:bodyPr vert="horz" wrap="square" lIns="0" tIns="12065" rIns="0" bIns="0" rtlCol="0">
            <a:spAutoFit/>
          </a:bodyPr>
          <a:lstStyle/>
          <a:p>
            <a:pPr marL="12700">
              <a:spcBef>
                <a:spcPts val="95"/>
              </a:spcBef>
            </a:pPr>
            <a:r>
              <a:rPr sz="1000" b="1" dirty="0">
                <a:solidFill>
                  <a:srgbClr val="344B5E"/>
                </a:solidFill>
                <a:latin typeface="Verdana"/>
                <a:cs typeface="Verdana"/>
              </a:rPr>
              <a:t>Base</a:t>
            </a:r>
            <a:endParaRPr sz="1000" dirty="0">
              <a:latin typeface="Verdana"/>
              <a:cs typeface="Verdana"/>
            </a:endParaRPr>
          </a:p>
          <a:p>
            <a:pPr marL="12700" marR="498475">
              <a:lnSpc>
                <a:spcPts val="1190"/>
              </a:lnSpc>
              <a:spcBef>
                <a:spcPts val="60"/>
              </a:spcBef>
            </a:pPr>
            <a:r>
              <a:rPr sz="1000" dirty="0">
                <a:solidFill>
                  <a:srgbClr val="344B5E"/>
                </a:solidFill>
                <a:latin typeface="Georgia"/>
                <a:cs typeface="Georgia"/>
              </a:rPr>
              <a:t>𝜆</a:t>
            </a:r>
            <a:r>
              <a:rPr sz="1000" b="1" dirty="0">
                <a:solidFill>
                  <a:srgbClr val="344B5E"/>
                </a:solidFill>
                <a:latin typeface="Verdana"/>
                <a:cs typeface="Verdana"/>
              </a:rPr>
              <a:t>=0.1  s</a:t>
            </a:r>
            <a:r>
              <a:rPr lang="en-US" sz="1000" b="1" dirty="0">
                <a:solidFill>
                  <a:srgbClr val="344B5E"/>
                </a:solidFill>
                <a:latin typeface="Verdana"/>
                <a:cs typeface="Verdana"/>
              </a:rPr>
              <a:t>ubsample</a:t>
            </a:r>
            <a:r>
              <a:rPr sz="1000" b="1" dirty="0">
                <a:solidFill>
                  <a:srgbClr val="344B5E"/>
                </a:solidFill>
                <a:latin typeface="Verdana"/>
                <a:cs typeface="Verdana"/>
              </a:rPr>
              <a:t>=0.5</a:t>
            </a:r>
            <a:endParaRPr sz="1000" dirty="0">
              <a:latin typeface="Verdana"/>
              <a:cs typeface="Verdana"/>
            </a:endParaRPr>
          </a:p>
          <a:p>
            <a:pPr marL="12700">
              <a:lnSpc>
                <a:spcPts val="1170"/>
              </a:lnSpc>
            </a:pPr>
            <a:r>
              <a:rPr sz="1000" dirty="0">
                <a:solidFill>
                  <a:srgbClr val="344B5E"/>
                </a:solidFill>
                <a:latin typeface="Georgia"/>
                <a:cs typeface="Georgia"/>
              </a:rPr>
              <a:t>𝜆</a:t>
            </a:r>
            <a:r>
              <a:rPr sz="1000" b="1" dirty="0">
                <a:solidFill>
                  <a:srgbClr val="344B5E"/>
                </a:solidFill>
                <a:latin typeface="Verdana"/>
                <a:cs typeface="Verdana"/>
              </a:rPr>
              <a:t>=0.1, s</a:t>
            </a:r>
            <a:r>
              <a:rPr lang="en-US" sz="1000" b="1" dirty="0">
                <a:solidFill>
                  <a:srgbClr val="344B5E"/>
                </a:solidFill>
                <a:latin typeface="Verdana"/>
                <a:cs typeface="Verdana"/>
              </a:rPr>
              <a:t>ubsample</a:t>
            </a:r>
            <a:r>
              <a:rPr sz="1000" b="1" dirty="0">
                <a:solidFill>
                  <a:srgbClr val="344B5E"/>
                </a:solidFill>
                <a:latin typeface="Verdana"/>
                <a:cs typeface="Verdana"/>
              </a:rPr>
              <a:t>=0.5</a:t>
            </a:r>
            <a:endParaRPr sz="1000" dirty="0">
              <a:latin typeface="Verdana"/>
              <a:cs typeface="Verdana"/>
            </a:endParaRPr>
          </a:p>
          <a:p>
            <a:pPr marL="12700"/>
            <a:r>
              <a:rPr sz="1000" dirty="0">
                <a:solidFill>
                  <a:srgbClr val="344B5E"/>
                </a:solidFill>
                <a:latin typeface="Georgia"/>
                <a:cs typeface="Georgia"/>
              </a:rPr>
              <a:t>𝜆</a:t>
            </a:r>
            <a:r>
              <a:rPr sz="1000" b="1" dirty="0">
                <a:solidFill>
                  <a:srgbClr val="344B5E"/>
                </a:solidFill>
                <a:latin typeface="Verdana"/>
                <a:cs typeface="Verdana"/>
              </a:rPr>
              <a:t>=0.1, max_features=2</a:t>
            </a:r>
            <a:endParaRPr sz="1000" dirty="0">
              <a:latin typeface="Verdana"/>
              <a:cs typeface="Verdana"/>
            </a:endParaRPr>
          </a:p>
        </p:txBody>
      </p:sp>
      <p:sp>
        <p:nvSpPr>
          <p:cNvPr id="6" name="object 6"/>
          <p:cNvSpPr/>
          <p:nvPr/>
        </p:nvSpPr>
        <p:spPr>
          <a:xfrm>
            <a:off x="4648962" y="1630680"/>
            <a:ext cx="3668395" cy="2397760"/>
          </a:xfrm>
          <a:custGeom>
            <a:avLst/>
            <a:gdLst/>
            <a:ahLst/>
            <a:cxnLst/>
            <a:rect l="l" t="t" r="r" b="b"/>
            <a:pathLst>
              <a:path w="3668395" h="2397760">
                <a:moveTo>
                  <a:pt x="0" y="0"/>
                </a:moveTo>
                <a:lnTo>
                  <a:pt x="70358" y="1893189"/>
                </a:lnTo>
                <a:lnTo>
                  <a:pt x="134747" y="2127631"/>
                </a:lnTo>
                <a:lnTo>
                  <a:pt x="205104" y="2244852"/>
                </a:lnTo>
                <a:lnTo>
                  <a:pt x="334010" y="2303526"/>
                </a:lnTo>
                <a:lnTo>
                  <a:pt x="427736" y="2350389"/>
                </a:lnTo>
                <a:lnTo>
                  <a:pt x="544957" y="2338578"/>
                </a:lnTo>
                <a:lnTo>
                  <a:pt x="779399" y="2397252"/>
                </a:lnTo>
                <a:lnTo>
                  <a:pt x="796925" y="2344547"/>
                </a:lnTo>
                <a:lnTo>
                  <a:pt x="1060577" y="2344547"/>
                </a:lnTo>
                <a:lnTo>
                  <a:pt x="1130935" y="2315210"/>
                </a:lnTo>
                <a:lnTo>
                  <a:pt x="1236472" y="2321052"/>
                </a:lnTo>
                <a:lnTo>
                  <a:pt x="1418082" y="2326894"/>
                </a:lnTo>
                <a:lnTo>
                  <a:pt x="1482598" y="2274189"/>
                </a:lnTo>
                <a:lnTo>
                  <a:pt x="1593850" y="2239010"/>
                </a:lnTo>
                <a:lnTo>
                  <a:pt x="1757934" y="2192147"/>
                </a:lnTo>
                <a:lnTo>
                  <a:pt x="1869313" y="2156968"/>
                </a:lnTo>
                <a:lnTo>
                  <a:pt x="2156460" y="2168652"/>
                </a:lnTo>
                <a:lnTo>
                  <a:pt x="3668267" y="2174494"/>
                </a:lnTo>
              </a:path>
            </a:pathLst>
          </a:custGeom>
          <a:ln w="25908">
            <a:solidFill>
              <a:srgbClr val="344B5E"/>
            </a:solidFill>
          </a:ln>
        </p:spPr>
        <p:txBody>
          <a:bodyPr wrap="square" lIns="0" tIns="0" rIns="0" bIns="0" rtlCol="0"/>
          <a:lstStyle/>
          <a:p>
            <a:endParaRPr/>
          </a:p>
        </p:txBody>
      </p:sp>
      <p:sp>
        <p:nvSpPr>
          <p:cNvPr id="7" name="object 7"/>
          <p:cNvSpPr/>
          <p:nvPr/>
        </p:nvSpPr>
        <p:spPr>
          <a:xfrm>
            <a:off x="4912614" y="1604772"/>
            <a:ext cx="308610" cy="0"/>
          </a:xfrm>
          <a:custGeom>
            <a:avLst/>
            <a:gdLst/>
            <a:ahLst/>
            <a:cxnLst/>
            <a:rect l="l" t="t" r="r" b="b"/>
            <a:pathLst>
              <a:path w="308610">
                <a:moveTo>
                  <a:pt x="0" y="0"/>
                </a:moveTo>
                <a:lnTo>
                  <a:pt x="308101" y="0"/>
                </a:lnTo>
              </a:path>
            </a:pathLst>
          </a:custGeom>
          <a:ln w="25908">
            <a:solidFill>
              <a:srgbClr val="344B5E"/>
            </a:solidFill>
          </a:ln>
        </p:spPr>
        <p:txBody>
          <a:bodyPr wrap="square" lIns="0" tIns="0" rIns="0" bIns="0" rtlCol="0"/>
          <a:lstStyle/>
          <a:p>
            <a:endParaRPr/>
          </a:p>
        </p:txBody>
      </p:sp>
      <p:sp>
        <p:nvSpPr>
          <p:cNvPr id="8" name="object 8"/>
          <p:cNvSpPr/>
          <p:nvPr/>
        </p:nvSpPr>
        <p:spPr>
          <a:xfrm>
            <a:off x="4912614" y="1754124"/>
            <a:ext cx="308610" cy="0"/>
          </a:xfrm>
          <a:custGeom>
            <a:avLst/>
            <a:gdLst/>
            <a:ahLst/>
            <a:cxnLst/>
            <a:rect l="l" t="t" r="r" b="b"/>
            <a:pathLst>
              <a:path w="308610">
                <a:moveTo>
                  <a:pt x="0" y="0"/>
                </a:moveTo>
                <a:lnTo>
                  <a:pt x="308101" y="0"/>
                </a:lnTo>
              </a:path>
            </a:pathLst>
          </a:custGeom>
          <a:ln w="25908">
            <a:solidFill>
              <a:srgbClr val="C00000"/>
            </a:solidFill>
          </a:ln>
        </p:spPr>
        <p:txBody>
          <a:bodyPr wrap="square" lIns="0" tIns="0" rIns="0" bIns="0" rtlCol="0"/>
          <a:lstStyle/>
          <a:p>
            <a:endParaRPr/>
          </a:p>
        </p:txBody>
      </p:sp>
      <p:sp>
        <p:nvSpPr>
          <p:cNvPr id="9" name="object 9"/>
          <p:cNvSpPr/>
          <p:nvPr/>
        </p:nvSpPr>
        <p:spPr>
          <a:xfrm>
            <a:off x="4912614" y="1941575"/>
            <a:ext cx="308610" cy="0"/>
          </a:xfrm>
          <a:custGeom>
            <a:avLst/>
            <a:gdLst/>
            <a:ahLst/>
            <a:cxnLst/>
            <a:rect l="l" t="t" r="r" b="b"/>
            <a:pathLst>
              <a:path w="308610">
                <a:moveTo>
                  <a:pt x="0" y="0"/>
                </a:moveTo>
                <a:lnTo>
                  <a:pt x="308101" y="0"/>
                </a:lnTo>
              </a:path>
            </a:pathLst>
          </a:custGeom>
          <a:ln w="25908">
            <a:solidFill>
              <a:srgbClr val="006FC0"/>
            </a:solidFill>
          </a:ln>
        </p:spPr>
        <p:txBody>
          <a:bodyPr wrap="square" lIns="0" tIns="0" rIns="0" bIns="0" rtlCol="0"/>
          <a:lstStyle/>
          <a:p>
            <a:endParaRPr/>
          </a:p>
        </p:txBody>
      </p:sp>
      <p:sp>
        <p:nvSpPr>
          <p:cNvPr id="10" name="object 10"/>
          <p:cNvSpPr/>
          <p:nvPr/>
        </p:nvSpPr>
        <p:spPr>
          <a:xfrm>
            <a:off x="4605529" y="1501140"/>
            <a:ext cx="78105" cy="2853690"/>
          </a:xfrm>
          <a:custGeom>
            <a:avLst/>
            <a:gdLst/>
            <a:ahLst/>
            <a:cxnLst/>
            <a:rect l="l" t="t" r="r" b="b"/>
            <a:pathLst>
              <a:path w="78104" h="2853690">
                <a:moveTo>
                  <a:pt x="51816" y="64770"/>
                </a:moveTo>
                <a:lnTo>
                  <a:pt x="25908" y="64770"/>
                </a:lnTo>
                <a:lnTo>
                  <a:pt x="25908" y="2853690"/>
                </a:lnTo>
                <a:lnTo>
                  <a:pt x="51816" y="2853690"/>
                </a:lnTo>
                <a:lnTo>
                  <a:pt x="51816" y="64770"/>
                </a:lnTo>
                <a:close/>
              </a:path>
              <a:path w="78104" h="2853690">
                <a:moveTo>
                  <a:pt x="38862" y="0"/>
                </a:moveTo>
                <a:lnTo>
                  <a:pt x="0" y="77724"/>
                </a:lnTo>
                <a:lnTo>
                  <a:pt x="25908" y="77724"/>
                </a:lnTo>
                <a:lnTo>
                  <a:pt x="25908" y="64770"/>
                </a:lnTo>
                <a:lnTo>
                  <a:pt x="71247" y="64770"/>
                </a:lnTo>
                <a:lnTo>
                  <a:pt x="38862" y="0"/>
                </a:lnTo>
                <a:close/>
              </a:path>
              <a:path w="78104" h="2853690">
                <a:moveTo>
                  <a:pt x="71247" y="64770"/>
                </a:moveTo>
                <a:lnTo>
                  <a:pt x="51816" y="64770"/>
                </a:lnTo>
                <a:lnTo>
                  <a:pt x="51816" y="77724"/>
                </a:lnTo>
                <a:lnTo>
                  <a:pt x="77724" y="77724"/>
                </a:lnTo>
                <a:lnTo>
                  <a:pt x="71247" y="64770"/>
                </a:lnTo>
                <a:close/>
              </a:path>
            </a:pathLst>
          </a:custGeom>
          <a:solidFill>
            <a:srgbClr val="344B5E"/>
          </a:solidFill>
        </p:spPr>
        <p:txBody>
          <a:bodyPr wrap="square" lIns="0" tIns="0" rIns="0" bIns="0" rtlCol="0"/>
          <a:lstStyle/>
          <a:p>
            <a:endParaRPr/>
          </a:p>
        </p:txBody>
      </p:sp>
      <p:sp>
        <p:nvSpPr>
          <p:cNvPr id="11" name="object 11"/>
          <p:cNvSpPr/>
          <p:nvPr/>
        </p:nvSpPr>
        <p:spPr>
          <a:xfrm>
            <a:off x="4644390" y="4316730"/>
            <a:ext cx="3765550" cy="78105"/>
          </a:xfrm>
          <a:custGeom>
            <a:avLst/>
            <a:gdLst/>
            <a:ahLst/>
            <a:cxnLst/>
            <a:rect l="l" t="t" r="r" b="b"/>
            <a:pathLst>
              <a:path w="3765550" h="78104">
                <a:moveTo>
                  <a:pt x="3687699" y="0"/>
                </a:moveTo>
                <a:lnTo>
                  <a:pt x="3687699" y="77724"/>
                </a:lnTo>
                <a:lnTo>
                  <a:pt x="3739515" y="51816"/>
                </a:lnTo>
                <a:lnTo>
                  <a:pt x="3700653" y="51816"/>
                </a:lnTo>
                <a:lnTo>
                  <a:pt x="3700653" y="25908"/>
                </a:lnTo>
                <a:lnTo>
                  <a:pt x="3739515" y="25908"/>
                </a:lnTo>
                <a:lnTo>
                  <a:pt x="3687699" y="0"/>
                </a:lnTo>
                <a:close/>
              </a:path>
              <a:path w="3765550" h="78104">
                <a:moveTo>
                  <a:pt x="3687699" y="25908"/>
                </a:moveTo>
                <a:lnTo>
                  <a:pt x="0" y="25908"/>
                </a:lnTo>
                <a:lnTo>
                  <a:pt x="0" y="51816"/>
                </a:lnTo>
                <a:lnTo>
                  <a:pt x="3687699" y="51816"/>
                </a:lnTo>
                <a:lnTo>
                  <a:pt x="3687699" y="25908"/>
                </a:lnTo>
                <a:close/>
              </a:path>
              <a:path w="3765550" h="78104">
                <a:moveTo>
                  <a:pt x="3739515" y="25908"/>
                </a:moveTo>
                <a:lnTo>
                  <a:pt x="3700653" y="25908"/>
                </a:lnTo>
                <a:lnTo>
                  <a:pt x="3700653" y="51816"/>
                </a:lnTo>
                <a:lnTo>
                  <a:pt x="3739515" y="51816"/>
                </a:lnTo>
                <a:lnTo>
                  <a:pt x="3765423" y="38862"/>
                </a:lnTo>
                <a:lnTo>
                  <a:pt x="3739515" y="25908"/>
                </a:lnTo>
                <a:close/>
              </a:path>
            </a:pathLst>
          </a:custGeom>
          <a:solidFill>
            <a:srgbClr val="344B5E"/>
          </a:solidFill>
        </p:spPr>
        <p:txBody>
          <a:bodyPr wrap="square" lIns="0" tIns="0" rIns="0" bIns="0" rtlCol="0"/>
          <a:lstStyle/>
          <a:p>
            <a:endParaRPr/>
          </a:p>
        </p:txBody>
      </p:sp>
      <p:sp>
        <p:nvSpPr>
          <p:cNvPr id="12" name="object 12"/>
          <p:cNvSpPr/>
          <p:nvPr/>
        </p:nvSpPr>
        <p:spPr>
          <a:xfrm>
            <a:off x="4648962" y="1621536"/>
            <a:ext cx="3674745" cy="2362200"/>
          </a:xfrm>
          <a:custGeom>
            <a:avLst/>
            <a:gdLst/>
            <a:ahLst/>
            <a:cxnLst/>
            <a:rect l="l" t="t" r="r" b="b"/>
            <a:pathLst>
              <a:path w="3674745" h="2362200">
                <a:moveTo>
                  <a:pt x="0" y="0"/>
                </a:moveTo>
                <a:lnTo>
                  <a:pt x="6705" y="50452"/>
                </a:lnTo>
                <a:lnTo>
                  <a:pt x="13474" y="100884"/>
                </a:lnTo>
                <a:lnTo>
                  <a:pt x="20372" y="151278"/>
                </a:lnTo>
                <a:lnTo>
                  <a:pt x="27463" y="201613"/>
                </a:lnTo>
                <a:lnTo>
                  <a:pt x="34809" y="251871"/>
                </a:lnTo>
                <a:lnTo>
                  <a:pt x="42477" y="302031"/>
                </a:lnTo>
                <a:lnTo>
                  <a:pt x="50530" y="352075"/>
                </a:lnTo>
                <a:lnTo>
                  <a:pt x="59031" y="401983"/>
                </a:lnTo>
                <a:lnTo>
                  <a:pt x="68046" y="451735"/>
                </a:lnTo>
                <a:lnTo>
                  <a:pt x="77638" y="501313"/>
                </a:lnTo>
                <a:lnTo>
                  <a:pt x="87872" y="550695"/>
                </a:lnTo>
                <a:lnTo>
                  <a:pt x="98811" y="599865"/>
                </a:lnTo>
                <a:lnTo>
                  <a:pt x="110520" y="648800"/>
                </a:lnTo>
                <a:lnTo>
                  <a:pt x="123062" y="697484"/>
                </a:lnTo>
                <a:lnTo>
                  <a:pt x="136231" y="746345"/>
                </a:lnTo>
                <a:lnTo>
                  <a:pt x="149809" y="795660"/>
                </a:lnTo>
                <a:lnTo>
                  <a:pt x="163847" y="845255"/>
                </a:lnTo>
                <a:lnTo>
                  <a:pt x="178397" y="894959"/>
                </a:lnTo>
                <a:lnTo>
                  <a:pt x="193510" y="944597"/>
                </a:lnTo>
                <a:lnTo>
                  <a:pt x="209237" y="993997"/>
                </a:lnTo>
                <a:lnTo>
                  <a:pt x="225631" y="1042987"/>
                </a:lnTo>
                <a:lnTo>
                  <a:pt x="242742" y="1091394"/>
                </a:lnTo>
                <a:lnTo>
                  <a:pt x="260621" y="1139045"/>
                </a:lnTo>
                <a:lnTo>
                  <a:pt x="279321" y="1185767"/>
                </a:lnTo>
                <a:lnTo>
                  <a:pt x="298892" y="1231388"/>
                </a:lnTo>
                <a:lnTo>
                  <a:pt x="319385" y="1275735"/>
                </a:lnTo>
                <a:lnTo>
                  <a:pt x="340853" y="1318635"/>
                </a:lnTo>
                <a:lnTo>
                  <a:pt x="363347" y="1359915"/>
                </a:lnTo>
                <a:lnTo>
                  <a:pt x="389973" y="1406157"/>
                </a:lnTo>
                <a:lnTo>
                  <a:pt x="416424" y="1450722"/>
                </a:lnTo>
                <a:lnTo>
                  <a:pt x="443138" y="1493722"/>
                </a:lnTo>
                <a:lnTo>
                  <a:pt x="470553" y="1535270"/>
                </a:lnTo>
                <a:lnTo>
                  <a:pt x="499108" y="1575477"/>
                </a:lnTo>
                <a:lnTo>
                  <a:pt x="529240" y="1614455"/>
                </a:lnTo>
                <a:lnTo>
                  <a:pt x="561389" y="1652317"/>
                </a:lnTo>
                <a:lnTo>
                  <a:pt x="595992" y="1689175"/>
                </a:lnTo>
                <a:lnTo>
                  <a:pt x="633487" y="1725140"/>
                </a:lnTo>
                <a:lnTo>
                  <a:pt x="674314" y="1760324"/>
                </a:lnTo>
                <a:lnTo>
                  <a:pt x="718910" y="1794840"/>
                </a:lnTo>
                <a:lnTo>
                  <a:pt x="767714" y="1828800"/>
                </a:lnTo>
                <a:lnTo>
                  <a:pt x="803533" y="1851275"/>
                </a:lnTo>
                <a:lnTo>
                  <a:pt x="842686" y="1873698"/>
                </a:lnTo>
                <a:lnTo>
                  <a:pt x="884763" y="1895999"/>
                </a:lnTo>
                <a:lnTo>
                  <a:pt x="929355" y="1918109"/>
                </a:lnTo>
                <a:lnTo>
                  <a:pt x="976051" y="1939958"/>
                </a:lnTo>
                <a:lnTo>
                  <a:pt x="1024443" y="1961477"/>
                </a:lnTo>
                <a:lnTo>
                  <a:pt x="1074119" y="1982597"/>
                </a:lnTo>
                <a:lnTo>
                  <a:pt x="1124670" y="2003249"/>
                </a:lnTo>
                <a:lnTo>
                  <a:pt x="1175686" y="2023364"/>
                </a:lnTo>
                <a:lnTo>
                  <a:pt x="1226758" y="2042871"/>
                </a:lnTo>
                <a:lnTo>
                  <a:pt x="1277475" y="2061703"/>
                </a:lnTo>
                <a:lnTo>
                  <a:pt x="1327427" y="2079789"/>
                </a:lnTo>
                <a:lnTo>
                  <a:pt x="1376205" y="2097061"/>
                </a:lnTo>
                <a:lnTo>
                  <a:pt x="1423399" y="2113449"/>
                </a:lnTo>
                <a:lnTo>
                  <a:pt x="1468599" y="2128884"/>
                </a:lnTo>
                <a:lnTo>
                  <a:pt x="1511394" y="2143297"/>
                </a:lnTo>
                <a:lnTo>
                  <a:pt x="1551376" y="2156618"/>
                </a:lnTo>
                <a:lnTo>
                  <a:pt x="1588135" y="2168779"/>
                </a:lnTo>
                <a:lnTo>
                  <a:pt x="1650877" y="2188785"/>
                </a:lnTo>
                <a:lnTo>
                  <a:pt x="1701592" y="2203316"/>
                </a:lnTo>
                <a:lnTo>
                  <a:pt x="1743945" y="2213483"/>
                </a:lnTo>
                <a:lnTo>
                  <a:pt x="1781600" y="2220394"/>
                </a:lnTo>
                <a:lnTo>
                  <a:pt x="1857478" y="2228892"/>
                </a:lnTo>
                <a:lnTo>
                  <a:pt x="1903030" y="2232699"/>
                </a:lnTo>
                <a:lnTo>
                  <a:pt x="1958542" y="2237691"/>
                </a:lnTo>
                <a:lnTo>
                  <a:pt x="2027682" y="2244979"/>
                </a:lnTo>
                <a:lnTo>
                  <a:pt x="2065924" y="2249226"/>
                </a:lnTo>
                <a:lnTo>
                  <a:pt x="2107359" y="2253611"/>
                </a:lnTo>
                <a:lnTo>
                  <a:pt x="2151652" y="2258110"/>
                </a:lnTo>
                <a:lnTo>
                  <a:pt x="2198469" y="2262702"/>
                </a:lnTo>
                <a:lnTo>
                  <a:pt x="2247478" y="2267362"/>
                </a:lnTo>
                <a:lnTo>
                  <a:pt x="2298345" y="2272068"/>
                </a:lnTo>
                <a:lnTo>
                  <a:pt x="2350737" y="2276797"/>
                </a:lnTo>
                <a:lnTo>
                  <a:pt x="2404320" y="2281527"/>
                </a:lnTo>
                <a:lnTo>
                  <a:pt x="2458761" y="2286233"/>
                </a:lnTo>
                <a:lnTo>
                  <a:pt x="2513727" y="2290895"/>
                </a:lnTo>
                <a:lnTo>
                  <a:pt x="2568883" y="2295488"/>
                </a:lnTo>
                <a:lnTo>
                  <a:pt x="2623897" y="2299989"/>
                </a:lnTo>
                <a:lnTo>
                  <a:pt x="2678436" y="2304376"/>
                </a:lnTo>
                <a:lnTo>
                  <a:pt x="2732165" y="2308627"/>
                </a:lnTo>
                <a:lnTo>
                  <a:pt x="2784752" y="2312717"/>
                </a:lnTo>
                <a:lnTo>
                  <a:pt x="2835863" y="2316624"/>
                </a:lnTo>
                <a:lnTo>
                  <a:pt x="2885165" y="2320326"/>
                </a:lnTo>
                <a:lnTo>
                  <a:pt x="2932324" y="2323799"/>
                </a:lnTo>
                <a:lnTo>
                  <a:pt x="2977007" y="2327021"/>
                </a:lnTo>
                <a:lnTo>
                  <a:pt x="3201751" y="2340768"/>
                </a:lnTo>
                <a:lnTo>
                  <a:pt x="3428603" y="2351944"/>
                </a:lnTo>
                <a:lnTo>
                  <a:pt x="3603996" y="2359453"/>
                </a:lnTo>
                <a:lnTo>
                  <a:pt x="3674364" y="2362200"/>
                </a:lnTo>
              </a:path>
            </a:pathLst>
          </a:custGeom>
          <a:ln w="25908">
            <a:solidFill>
              <a:srgbClr val="C00000"/>
            </a:solidFill>
          </a:ln>
        </p:spPr>
        <p:txBody>
          <a:bodyPr wrap="square" lIns="0" tIns="0" rIns="0" bIns="0" rtlCol="0"/>
          <a:lstStyle/>
          <a:p>
            <a:endParaRPr/>
          </a:p>
        </p:txBody>
      </p:sp>
      <p:sp>
        <p:nvSpPr>
          <p:cNvPr id="13" name="object 13"/>
          <p:cNvSpPr txBox="1"/>
          <p:nvPr/>
        </p:nvSpPr>
        <p:spPr>
          <a:xfrm>
            <a:off x="5298695" y="4320810"/>
            <a:ext cx="3023235" cy="567055"/>
          </a:xfrm>
          <a:prstGeom prst="rect">
            <a:avLst/>
          </a:prstGeom>
        </p:spPr>
        <p:txBody>
          <a:bodyPr vert="horz" wrap="square" lIns="0" tIns="69850" rIns="0" bIns="0" rtlCol="0">
            <a:spAutoFit/>
          </a:bodyPr>
          <a:lstStyle/>
          <a:p>
            <a:pPr marL="12700">
              <a:spcBef>
                <a:spcPts val="550"/>
              </a:spcBef>
              <a:tabLst>
                <a:tab pos="667385" algn="l"/>
                <a:tab pos="1318260" algn="l"/>
                <a:tab pos="1975485" algn="l"/>
                <a:tab pos="2583180" algn="l"/>
              </a:tabLst>
            </a:pPr>
            <a:r>
              <a:rPr sz="1400" b="1" spc="-160" dirty="0">
                <a:solidFill>
                  <a:srgbClr val="344B5E"/>
                </a:solidFill>
                <a:latin typeface="Verdana"/>
                <a:cs typeface="Verdana"/>
              </a:rPr>
              <a:t>200	400	600	800	1000</a:t>
            </a:r>
            <a:endParaRPr sz="1400" dirty="0">
              <a:latin typeface="Verdana"/>
              <a:cs typeface="Verdana"/>
            </a:endParaRPr>
          </a:p>
          <a:p>
            <a:pPr marL="398145">
              <a:spcBef>
                <a:spcPts val="450"/>
              </a:spcBef>
            </a:pPr>
            <a:r>
              <a:rPr sz="1400" b="1" dirty="0">
                <a:solidFill>
                  <a:srgbClr val="344B5E"/>
                </a:solidFill>
                <a:latin typeface="Verdana"/>
                <a:cs typeface="Verdana"/>
              </a:rPr>
              <a:t>Boosting Iterations</a:t>
            </a:r>
            <a:endParaRPr sz="1400" dirty="0">
              <a:latin typeface="Verdana"/>
              <a:cs typeface="Verdana"/>
            </a:endParaRPr>
          </a:p>
        </p:txBody>
      </p:sp>
      <p:sp>
        <p:nvSpPr>
          <p:cNvPr id="14" name="object 14"/>
          <p:cNvSpPr/>
          <p:nvPr/>
        </p:nvSpPr>
        <p:spPr>
          <a:xfrm>
            <a:off x="4659630" y="1621537"/>
            <a:ext cx="3662679" cy="2127885"/>
          </a:xfrm>
          <a:custGeom>
            <a:avLst/>
            <a:gdLst/>
            <a:ahLst/>
            <a:cxnLst/>
            <a:rect l="l" t="t" r="r" b="b"/>
            <a:pathLst>
              <a:path w="3662679" h="2127885">
                <a:moveTo>
                  <a:pt x="0" y="0"/>
                </a:moveTo>
                <a:lnTo>
                  <a:pt x="76200" y="1863725"/>
                </a:lnTo>
                <a:lnTo>
                  <a:pt x="169925" y="2045462"/>
                </a:lnTo>
                <a:lnTo>
                  <a:pt x="228473" y="2109978"/>
                </a:lnTo>
                <a:lnTo>
                  <a:pt x="275336" y="2033777"/>
                </a:lnTo>
                <a:lnTo>
                  <a:pt x="328168" y="2074799"/>
                </a:lnTo>
                <a:lnTo>
                  <a:pt x="398399" y="2062988"/>
                </a:lnTo>
                <a:lnTo>
                  <a:pt x="457073" y="2086483"/>
                </a:lnTo>
                <a:lnTo>
                  <a:pt x="515620" y="2045462"/>
                </a:lnTo>
                <a:lnTo>
                  <a:pt x="585978" y="2080640"/>
                </a:lnTo>
                <a:lnTo>
                  <a:pt x="673862" y="2080640"/>
                </a:lnTo>
                <a:lnTo>
                  <a:pt x="773430" y="2104009"/>
                </a:lnTo>
                <a:lnTo>
                  <a:pt x="786665" y="2101236"/>
                </a:lnTo>
                <a:lnTo>
                  <a:pt x="799877" y="2098500"/>
                </a:lnTo>
                <a:lnTo>
                  <a:pt x="813042" y="2095597"/>
                </a:lnTo>
                <a:lnTo>
                  <a:pt x="857496" y="2082020"/>
                </a:lnTo>
                <a:lnTo>
                  <a:pt x="861314" y="2080640"/>
                </a:lnTo>
                <a:lnTo>
                  <a:pt x="955040" y="2092325"/>
                </a:lnTo>
                <a:lnTo>
                  <a:pt x="1054735" y="2068957"/>
                </a:lnTo>
                <a:lnTo>
                  <a:pt x="1148461" y="2092325"/>
                </a:lnTo>
                <a:lnTo>
                  <a:pt x="1277366" y="2127504"/>
                </a:lnTo>
                <a:lnTo>
                  <a:pt x="1341882" y="2098166"/>
                </a:lnTo>
                <a:lnTo>
                  <a:pt x="1464818" y="2057145"/>
                </a:lnTo>
                <a:lnTo>
                  <a:pt x="1558671" y="2104009"/>
                </a:lnTo>
                <a:lnTo>
                  <a:pt x="1623060" y="2080640"/>
                </a:lnTo>
                <a:lnTo>
                  <a:pt x="1775460" y="2045462"/>
                </a:lnTo>
                <a:lnTo>
                  <a:pt x="1828165" y="2057145"/>
                </a:lnTo>
                <a:lnTo>
                  <a:pt x="1980565" y="2033777"/>
                </a:lnTo>
                <a:lnTo>
                  <a:pt x="2091817" y="2080640"/>
                </a:lnTo>
                <a:lnTo>
                  <a:pt x="2214879" y="2045462"/>
                </a:lnTo>
                <a:lnTo>
                  <a:pt x="2396490" y="2004440"/>
                </a:lnTo>
                <a:lnTo>
                  <a:pt x="2572258" y="2062988"/>
                </a:lnTo>
                <a:lnTo>
                  <a:pt x="2648458" y="2045462"/>
                </a:lnTo>
                <a:lnTo>
                  <a:pt x="2929763" y="2039620"/>
                </a:lnTo>
                <a:lnTo>
                  <a:pt x="3011804" y="1980945"/>
                </a:lnTo>
                <a:lnTo>
                  <a:pt x="3216910" y="2021966"/>
                </a:lnTo>
                <a:lnTo>
                  <a:pt x="3351656" y="1998599"/>
                </a:lnTo>
                <a:lnTo>
                  <a:pt x="3404362" y="2021966"/>
                </a:lnTo>
                <a:lnTo>
                  <a:pt x="3591814" y="2004440"/>
                </a:lnTo>
                <a:lnTo>
                  <a:pt x="3662172" y="2027808"/>
                </a:lnTo>
              </a:path>
            </a:pathLst>
          </a:custGeom>
          <a:ln w="25908">
            <a:solidFill>
              <a:srgbClr val="006FC0"/>
            </a:solidFill>
          </a:ln>
        </p:spPr>
        <p:txBody>
          <a:bodyPr wrap="square" lIns="0" tIns="0" rIns="0" bIns="0" rtlCol="0"/>
          <a:lstStyle/>
          <a:p>
            <a:endParaRPr/>
          </a:p>
        </p:txBody>
      </p:sp>
      <p:sp>
        <p:nvSpPr>
          <p:cNvPr id="15" name="object 15"/>
          <p:cNvSpPr/>
          <p:nvPr/>
        </p:nvSpPr>
        <p:spPr>
          <a:xfrm>
            <a:off x="4912614" y="2100072"/>
            <a:ext cx="308610" cy="0"/>
          </a:xfrm>
          <a:custGeom>
            <a:avLst/>
            <a:gdLst/>
            <a:ahLst/>
            <a:cxnLst/>
            <a:rect l="l" t="t" r="r" b="b"/>
            <a:pathLst>
              <a:path w="308610">
                <a:moveTo>
                  <a:pt x="0" y="0"/>
                </a:moveTo>
                <a:lnTo>
                  <a:pt x="308101" y="0"/>
                </a:lnTo>
              </a:path>
            </a:pathLst>
          </a:custGeom>
          <a:ln w="25908">
            <a:solidFill>
              <a:srgbClr val="FF9200"/>
            </a:solidFill>
          </a:ln>
        </p:spPr>
        <p:txBody>
          <a:bodyPr wrap="square" lIns="0" tIns="0" rIns="0" bIns="0" rtlCol="0"/>
          <a:lstStyle/>
          <a:p>
            <a:endParaRPr/>
          </a:p>
        </p:txBody>
      </p:sp>
      <p:sp>
        <p:nvSpPr>
          <p:cNvPr id="16" name="object 16"/>
          <p:cNvSpPr/>
          <p:nvPr/>
        </p:nvSpPr>
        <p:spPr>
          <a:xfrm>
            <a:off x="4659630" y="1594104"/>
            <a:ext cx="3674745" cy="2573020"/>
          </a:xfrm>
          <a:custGeom>
            <a:avLst/>
            <a:gdLst/>
            <a:ahLst/>
            <a:cxnLst/>
            <a:rect l="l" t="t" r="r" b="b"/>
            <a:pathLst>
              <a:path w="3674745" h="2573020">
                <a:moveTo>
                  <a:pt x="0" y="0"/>
                </a:moveTo>
                <a:lnTo>
                  <a:pt x="7032" y="54052"/>
                </a:lnTo>
                <a:lnTo>
                  <a:pt x="14082" y="108039"/>
                </a:lnTo>
                <a:lnTo>
                  <a:pt x="21167" y="161897"/>
                </a:lnTo>
                <a:lnTo>
                  <a:pt x="28305" y="215562"/>
                </a:lnTo>
                <a:lnTo>
                  <a:pt x="35514" y="268972"/>
                </a:lnTo>
                <a:lnTo>
                  <a:pt x="42811" y="322061"/>
                </a:lnTo>
                <a:lnTo>
                  <a:pt x="50213" y="374768"/>
                </a:lnTo>
                <a:lnTo>
                  <a:pt x="57739" y="427028"/>
                </a:lnTo>
                <a:lnTo>
                  <a:pt x="65406" y="478778"/>
                </a:lnTo>
                <a:lnTo>
                  <a:pt x="73231" y="529955"/>
                </a:lnTo>
                <a:lnTo>
                  <a:pt x="81232" y="580494"/>
                </a:lnTo>
                <a:lnTo>
                  <a:pt x="89428" y="630332"/>
                </a:lnTo>
                <a:lnTo>
                  <a:pt x="97835" y="679406"/>
                </a:lnTo>
                <a:lnTo>
                  <a:pt x="106471" y="727652"/>
                </a:lnTo>
                <a:lnTo>
                  <a:pt x="115353" y="775007"/>
                </a:lnTo>
                <a:lnTo>
                  <a:pt x="124500" y="821407"/>
                </a:lnTo>
                <a:lnTo>
                  <a:pt x="133929" y="866789"/>
                </a:lnTo>
                <a:lnTo>
                  <a:pt x="143657" y="911088"/>
                </a:lnTo>
                <a:lnTo>
                  <a:pt x="153703" y="954242"/>
                </a:lnTo>
                <a:lnTo>
                  <a:pt x="164084" y="996188"/>
                </a:lnTo>
                <a:lnTo>
                  <a:pt x="179453" y="1054222"/>
                </a:lnTo>
                <a:lnTo>
                  <a:pt x="195393" y="1110308"/>
                </a:lnTo>
                <a:lnTo>
                  <a:pt x="211877" y="1164505"/>
                </a:lnTo>
                <a:lnTo>
                  <a:pt x="228879" y="1216869"/>
                </a:lnTo>
                <a:lnTo>
                  <a:pt x="246376" y="1267460"/>
                </a:lnTo>
                <a:lnTo>
                  <a:pt x="264341" y="1316334"/>
                </a:lnTo>
                <a:lnTo>
                  <a:pt x="282749" y="1363551"/>
                </a:lnTo>
                <a:lnTo>
                  <a:pt x="301575" y="1409168"/>
                </a:lnTo>
                <a:lnTo>
                  <a:pt x="320794" y="1453243"/>
                </a:lnTo>
                <a:lnTo>
                  <a:pt x="340380" y="1495834"/>
                </a:lnTo>
                <a:lnTo>
                  <a:pt x="360309" y="1537000"/>
                </a:lnTo>
                <a:lnTo>
                  <a:pt x="380554" y="1576798"/>
                </a:lnTo>
                <a:lnTo>
                  <a:pt x="401090" y="1615287"/>
                </a:lnTo>
                <a:lnTo>
                  <a:pt x="421894" y="1652524"/>
                </a:lnTo>
                <a:lnTo>
                  <a:pt x="451282" y="1701656"/>
                </a:lnTo>
                <a:lnTo>
                  <a:pt x="480968" y="1746807"/>
                </a:lnTo>
                <a:lnTo>
                  <a:pt x="511124" y="1788451"/>
                </a:lnTo>
                <a:lnTo>
                  <a:pt x="541926" y="1827064"/>
                </a:lnTo>
                <a:lnTo>
                  <a:pt x="573547" y="1863121"/>
                </a:lnTo>
                <a:lnTo>
                  <a:pt x="606163" y="1897098"/>
                </a:lnTo>
                <a:lnTo>
                  <a:pt x="639948" y="1929470"/>
                </a:lnTo>
                <a:lnTo>
                  <a:pt x="675077" y="1960713"/>
                </a:lnTo>
                <a:lnTo>
                  <a:pt x="711723" y="1991302"/>
                </a:lnTo>
                <a:lnTo>
                  <a:pt x="750062" y="2021713"/>
                </a:lnTo>
                <a:lnTo>
                  <a:pt x="789009" y="2051175"/>
                </a:lnTo>
                <a:lnTo>
                  <a:pt x="827725" y="2078767"/>
                </a:lnTo>
                <a:lnTo>
                  <a:pt x="866859" y="2104738"/>
                </a:lnTo>
                <a:lnTo>
                  <a:pt x="907064" y="2129335"/>
                </a:lnTo>
                <a:lnTo>
                  <a:pt x="948991" y="2152808"/>
                </a:lnTo>
                <a:lnTo>
                  <a:pt x="993292" y="2175405"/>
                </a:lnTo>
                <a:lnTo>
                  <a:pt x="1040618" y="2197374"/>
                </a:lnTo>
                <a:lnTo>
                  <a:pt x="1091620" y="2218963"/>
                </a:lnTo>
                <a:lnTo>
                  <a:pt x="1146951" y="2240421"/>
                </a:lnTo>
                <a:lnTo>
                  <a:pt x="1207262" y="2261997"/>
                </a:lnTo>
                <a:lnTo>
                  <a:pt x="1247289" y="2275550"/>
                </a:lnTo>
                <a:lnTo>
                  <a:pt x="1288652" y="2289086"/>
                </a:lnTo>
                <a:lnTo>
                  <a:pt x="1331353" y="2302566"/>
                </a:lnTo>
                <a:lnTo>
                  <a:pt x="1375396" y="2315952"/>
                </a:lnTo>
                <a:lnTo>
                  <a:pt x="1420785" y="2329205"/>
                </a:lnTo>
                <a:lnTo>
                  <a:pt x="1467524" y="2342288"/>
                </a:lnTo>
                <a:lnTo>
                  <a:pt x="1515617" y="2355161"/>
                </a:lnTo>
                <a:lnTo>
                  <a:pt x="1565068" y="2367788"/>
                </a:lnTo>
                <a:lnTo>
                  <a:pt x="1615881" y="2380128"/>
                </a:lnTo>
                <a:lnTo>
                  <a:pt x="1668059" y="2392144"/>
                </a:lnTo>
                <a:lnTo>
                  <a:pt x="1721608" y="2403798"/>
                </a:lnTo>
                <a:lnTo>
                  <a:pt x="1776529" y="2415051"/>
                </a:lnTo>
                <a:lnTo>
                  <a:pt x="1832828" y="2425866"/>
                </a:lnTo>
                <a:lnTo>
                  <a:pt x="1890508" y="2436202"/>
                </a:lnTo>
                <a:lnTo>
                  <a:pt x="1949574" y="2446023"/>
                </a:lnTo>
                <a:lnTo>
                  <a:pt x="2010028" y="2455291"/>
                </a:lnTo>
                <a:lnTo>
                  <a:pt x="2053817" y="2461415"/>
                </a:lnTo>
                <a:lnTo>
                  <a:pt x="2099907" y="2467303"/>
                </a:lnTo>
                <a:lnTo>
                  <a:pt x="2148052" y="2472962"/>
                </a:lnTo>
                <a:lnTo>
                  <a:pt x="2198008" y="2478400"/>
                </a:lnTo>
                <a:lnTo>
                  <a:pt x="2249528" y="2483622"/>
                </a:lnTo>
                <a:lnTo>
                  <a:pt x="2302368" y="2488636"/>
                </a:lnTo>
                <a:lnTo>
                  <a:pt x="2356281" y="2493450"/>
                </a:lnTo>
                <a:lnTo>
                  <a:pt x="2411022" y="2498070"/>
                </a:lnTo>
                <a:lnTo>
                  <a:pt x="2466346" y="2502505"/>
                </a:lnTo>
                <a:lnTo>
                  <a:pt x="2522008" y="2506759"/>
                </a:lnTo>
                <a:lnTo>
                  <a:pt x="2577761" y="2510842"/>
                </a:lnTo>
                <a:lnTo>
                  <a:pt x="2633360" y="2514760"/>
                </a:lnTo>
                <a:lnTo>
                  <a:pt x="2688560" y="2518521"/>
                </a:lnTo>
                <a:lnTo>
                  <a:pt x="2743115" y="2522130"/>
                </a:lnTo>
                <a:lnTo>
                  <a:pt x="2796780" y="2525596"/>
                </a:lnTo>
                <a:lnTo>
                  <a:pt x="2849309" y="2528926"/>
                </a:lnTo>
                <a:lnTo>
                  <a:pt x="2900456" y="2532127"/>
                </a:lnTo>
                <a:lnTo>
                  <a:pt x="2949977" y="2535205"/>
                </a:lnTo>
                <a:lnTo>
                  <a:pt x="2997625" y="2538169"/>
                </a:lnTo>
                <a:lnTo>
                  <a:pt x="3043156" y="2541024"/>
                </a:lnTo>
                <a:lnTo>
                  <a:pt x="3086323" y="2543780"/>
                </a:lnTo>
                <a:lnTo>
                  <a:pt x="3126881" y="2546441"/>
                </a:lnTo>
                <a:lnTo>
                  <a:pt x="3164586" y="2549017"/>
                </a:lnTo>
                <a:lnTo>
                  <a:pt x="3361253" y="2560939"/>
                </a:lnTo>
                <a:lnTo>
                  <a:pt x="3523487" y="2568098"/>
                </a:lnTo>
                <a:lnTo>
                  <a:pt x="3633716" y="2571591"/>
                </a:lnTo>
                <a:lnTo>
                  <a:pt x="3674364" y="2572512"/>
                </a:lnTo>
              </a:path>
            </a:pathLst>
          </a:custGeom>
          <a:ln w="25908">
            <a:solidFill>
              <a:srgbClr val="FF9200"/>
            </a:solidFill>
          </a:ln>
        </p:spPr>
        <p:txBody>
          <a:bodyPr wrap="square" lIns="0" tIns="0" rIns="0" bIns="0" rtlCol="0"/>
          <a:lstStyle/>
          <a:p>
            <a:endParaRPr/>
          </a:p>
        </p:txBody>
      </p:sp>
      <p:sp>
        <p:nvSpPr>
          <p:cNvPr id="17" name="object 17"/>
          <p:cNvSpPr/>
          <p:nvPr/>
        </p:nvSpPr>
        <p:spPr>
          <a:xfrm>
            <a:off x="4923282" y="2257044"/>
            <a:ext cx="308610" cy="0"/>
          </a:xfrm>
          <a:custGeom>
            <a:avLst/>
            <a:gdLst/>
            <a:ahLst/>
            <a:cxnLst/>
            <a:rect l="l" t="t" r="r" b="b"/>
            <a:pathLst>
              <a:path w="308610">
                <a:moveTo>
                  <a:pt x="0" y="0"/>
                </a:moveTo>
                <a:lnTo>
                  <a:pt x="308101" y="0"/>
                </a:lnTo>
              </a:path>
            </a:pathLst>
          </a:custGeom>
          <a:ln w="25908">
            <a:solidFill>
              <a:srgbClr val="9BB808"/>
            </a:solidFill>
          </a:ln>
        </p:spPr>
        <p:txBody>
          <a:bodyPr wrap="square" lIns="0" tIns="0" rIns="0" bIns="0" rtlCol="0"/>
          <a:lstStyle/>
          <a:p>
            <a:endParaRPr/>
          </a:p>
        </p:txBody>
      </p:sp>
      <p:sp>
        <p:nvSpPr>
          <p:cNvPr id="18" name="object 18"/>
          <p:cNvSpPr/>
          <p:nvPr/>
        </p:nvSpPr>
        <p:spPr>
          <a:xfrm>
            <a:off x="4655059" y="1616964"/>
            <a:ext cx="3676015" cy="2409825"/>
          </a:xfrm>
          <a:custGeom>
            <a:avLst/>
            <a:gdLst/>
            <a:ahLst/>
            <a:cxnLst/>
            <a:rect l="l" t="t" r="r" b="b"/>
            <a:pathLst>
              <a:path w="3676015" h="2409825">
                <a:moveTo>
                  <a:pt x="0" y="0"/>
                </a:moveTo>
                <a:lnTo>
                  <a:pt x="5455" y="49094"/>
                </a:lnTo>
                <a:lnTo>
                  <a:pt x="10988" y="98185"/>
                </a:lnTo>
                <a:lnTo>
                  <a:pt x="16674" y="147269"/>
                </a:lnTo>
                <a:lnTo>
                  <a:pt x="22591" y="196345"/>
                </a:lnTo>
                <a:lnTo>
                  <a:pt x="28816" y="245409"/>
                </a:lnTo>
                <a:lnTo>
                  <a:pt x="35426" y="294457"/>
                </a:lnTo>
                <a:lnTo>
                  <a:pt x="42497" y="343487"/>
                </a:lnTo>
                <a:lnTo>
                  <a:pt x="50106" y="392495"/>
                </a:lnTo>
                <a:lnTo>
                  <a:pt x="58331" y="441480"/>
                </a:lnTo>
                <a:lnTo>
                  <a:pt x="67248" y="490436"/>
                </a:lnTo>
                <a:lnTo>
                  <a:pt x="76935" y="539362"/>
                </a:lnTo>
                <a:lnTo>
                  <a:pt x="87467" y="588255"/>
                </a:lnTo>
                <a:lnTo>
                  <a:pt x="98923" y="637110"/>
                </a:lnTo>
                <a:lnTo>
                  <a:pt x="111378" y="685926"/>
                </a:lnTo>
                <a:lnTo>
                  <a:pt x="124829" y="735305"/>
                </a:lnTo>
                <a:lnTo>
                  <a:pt x="139186" y="785714"/>
                </a:lnTo>
                <a:lnTo>
                  <a:pt x="154396" y="836863"/>
                </a:lnTo>
                <a:lnTo>
                  <a:pt x="170409" y="888464"/>
                </a:lnTo>
                <a:lnTo>
                  <a:pt x="187175" y="940230"/>
                </a:lnTo>
                <a:lnTo>
                  <a:pt x="204641" y="991871"/>
                </a:lnTo>
                <a:lnTo>
                  <a:pt x="222758" y="1043098"/>
                </a:lnTo>
                <a:lnTo>
                  <a:pt x="241472" y="1093624"/>
                </a:lnTo>
                <a:lnTo>
                  <a:pt x="260735" y="1143159"/>
                </a:lnTo>
                <a:lnTo>
                  <a:pt x="280494" y="1191416"/>
                </a:lnTo>
                <a:lnTo>
                  <a:pt x="300698" y="1238106"/>
                </a:lnTo>
                <a:lnTo>
                  <a:pt x="321297" y="1282939"/>
                </a:lnTo>
                <a:lnTo>
                  <a:pt x="342239" y="1325628"/>
                </a:lnTo>
                <a:lnTo>
                  <a:pt x="363474" y="1365885"/>
                </a:lnTo>
                <a:lnTo>
                  <a:pt x="390939" y="1413874"/>
                </a:lnTo>
                <a:lnTo>
                  <a:pt x="419000" y="1458897"/>
                </a:lnTo>
                <a:lnTo>
                  <a:pt x="447724" y="1501231"/>
                </a:lnTo>
                <a:lnTo>
                  <a:pt x="477178" y="1541153"/>
                </a:lnTo>
                <a:lnTo>
                  <a:pt x="507429" y="1578940"/>
                </a:lnTo>
                <a:lnTo>
                  <a:pt x="538544" y="1614870"/>
                </a:lnTo>
                <a:lnTo>
                  <a:pt x="570590" y="1649218"/>
                </a:lnTo>
                <a:lnTo>
                  <a:pt x="603633" y="1682264"/>
                </a:lnTo>
                <a:lnTo>
                  <a:pt x="637742" y="1714282"/>
                </a:lnTo>
                <a:lnTo>
                  <a:pt x="672982" y="1745552"/>
                </a:lnTo>
                <a:lnTo>
                  <a:pt x="709421" y="1776349"/>
                </a:lnTo>
                <a:lnTo>
                  <a:pt x="747221" y="1806188"/>
                </a:lnTo>
                <a:lnTo>
                  <a:pt x="786463" y="1834539"/>
                </a:lnTo>
                <a:lnTo>
                  <a:pt x="826987" y="1861508"/>
                </a:lnTo>
                <a:lnTo>
                  <a:pt x="868638" y="1887200"/>
                </a:lnTo>
                <a:lnTo>
                  <a:pt x="911256" y="1911720"/>
                </a:lnTo>
                <a:lnTo>
                  <a:pt x="954683" y="1935173"/>
                </a:lnTo>
                <a:lnTo>
                  <a:pt x="998762" y="1957665"/>
                </a:lnTo>
                <a:lnTo>
                  <a:pt x="1043334" y="1979301"/>
                </a:lnTo>
                <a:lnTo>
                  <a:pt x="1088242" y="2000187"/>
                </a:lnTo>
                <a:lnTo>
                  <a:pt x="1133328" y="2020427"/>
                </a:lnTo>
                <a:lnTo>
                  <a:pt x="1178432" y="2040128"/>
                </a:lnTo>
                <a:lnTo>
                  <a:pt x="1222753" y="2058886"/>
                </a:lnTo>
                <a:lnTo>
                  <a:pt x="1266028" y="2076403"/>
                </a:lnTo>
                <a:lnTo>
                  <a:pt x="1308815" y="2092838"/>
                </a:lnTo>
                <a:lnTo>
                  <a:pt x="1351669" y="2108346"/>
                </a:lnTo>
                <a:lnTo>
                  <a:pt x="1395144" y="2123087"/>
                </a:lnTo>
                <a:lnTo>
                  <a:pt x="1439796" y="2137216"/>
                </a:lnTo>
                <a:lnTo>
                  <a:pt x="1486180" y="2150892"/>
                </a:lnTo>
                <a:lnTo>
                  <a:pt x="1534852" y="2164273"/>
                </a:lnTo>
                <a:lnTo>
                  <a:pt x="1586368" y="2177514"/>
                </a:lnTo>
                <a:lnTo>
                  <a:pt x="1641281" y="2190775"/>
                </a:lnTo>
                <a:lnTo>
                  <a:pt x="1700149" y="2204212"/>
                </a:lnTo>
                <a:lnTo>
                  <a:pt x="1742625" y="2213576"/>
                </a:lnTo>
                <a:lnTo>
                  <a:pt x="1786158" y="2222936"/>
                </a:lnTo>
                <a:lnTo>
                  <a:pt x="1830772" y="2232265"/>
                </a:lnTo>
                <a:lnTo>
                  <a:pt x="1876494" y="2241538"/>
                </a:lnTo>
                <a:lnTo>
                  <a:pt x="1923349" y="2250729"/>
                </a:lnTo>
                <a:lnTo>
                  <a:pt x="1971363" y="2259812"/>
                </a:lnTo>
                <a:lnTo>
                  <a:pt x="2020562" y="2268763"/>
                </a:lnTo>
                <a:lnTo>
                  <a:pt x="2070973" y="2277554"/>
                </a:lnTo>
                <a:lnTo>
                  <a:pt x="2122620" y="2286161"/>
                </a:lnTo>
                <a:lnTo>
                  <a:pt x="2175529" y="2294558"/>
                </a:lnTo>
                <a:lnTo>
                  <a:pt x="2229727" y="2302718"/>
                </a:lnTo>
                <a:lnTo>
                  <a:pt x="2285239" y="2310618"/>
                </a:lnTo>
                <a:lnTo>
                  <a:pt x="2342092" y="2318230"/>
                </a:lnTo>
                <a:lnTo>
                  <a:pt x="2400311" y="2325529"/>
                </a:lnTo>
                <a:lnTo>
                  <a:pt x="2459921" y="2332489"/>
                </a:lnTo>
                <a:lnTo>
                  <a:pt x="2520949" y="2339086"/>
                </a:lnTo>
                <a:lnTo>
                  <a:pt x="2840337" y="2364491"/>
                </a:lnTo>
                <a:lnTo>
                  <a:pt x="3221910" y="2387076"/>
                </a:lnTo>
                <a:lnTo>
                  <a:pt x="3541738" y="2403254"/>
                </a:lnTo>
                <a:lnTo>
                  <a:pt x="3675888" y="2409444"/>
                </a:lnTo>
              </a:path>
            </a:pathLst>
          </a:custGeom>
          <a:ln w="25907">
            <a:solidFill>
              <a:srgbClr val="708504"/>
            </a:solidFill>
          </a:ln>
        </p:spPr>
        <p:txBody>
          <a:bodyPr wrap="square" lIns="0" tIns="0" rIns="0" bIns="0" rtlCol="0"/>
          <a:lstStyle/>
          <a:p>
            <a:endParaRPr/>
          </a:p>
        </p:txBody>
      </p:sp>
      <p:sp>
        <p:nvSpPr>
          <p:cNvPr id="19" name="object 19"/>
          <p:cNvSpPr txBox="1"/>
          <p:nvPr/>
        </p:nvSpPr>
        <p:spPr>
          <a:xfrm>
            <a:off x="4336798" y="2324163"/>
            <a:ext cx="215444" cy="1557761"/>
          </a:xfrm>
          <a:prstGeom prst="rect">
            <a:avLst/>
          </a:prstGeom>
        </p:spPr>
        <p:txBody>
          <a:bodyPr vert="vert270" wrap="square" lIns="0" tIns="12065" rIns="0" bIns="0" rtlCol="0">
            <a:spAutoFit/>
          </a:bodyPr>
          <a:lstStyle/>
          <a:p>
            <a:pPr marL="12700">
              <a:spcBef>
                <a:spcPts val="95"/>
              </a:spcBef>
            </a:pPr>
            <a:r>
              <a:rPr sz="1400" b="1" dirty="0">
                <a:solidFill>
                  <a:srgbClr val="344B5E"/>
                </a:solidFill>
                <a:latin typeface="Verdana"/>
                <a:cs typeface="Verdana"/>
              </a:rPr>
              <a:t>Test Set Error</a:t>
            </a:r>
            <a:endParaRPr sz="1400" dirty="0">
              <a:latin typeface="Verdana"/>
              <a:cs typeface="Verdana"/>
            </a:endParaRPr>
          </a:p>
        </p:txBody>
      </p:sp>
      <p:sp>
        <p:nvSpPr>
          <p:cNvPr id="22" name="标题 21">
            <a:extLst>
              <a:ext uri="{FF2B5EF4-FFF2-40B4-BE49-F238E27FC236}">
                <a16:creationId xmlns:a16="http://schemas.microsoft.com/office/drawing/2014/main" id="{327663DE-DA78-4674-9F74-F8BBB73A91C0}"/>
              </a:ext>
            </a:extLst>
          </p:cNvPr>
          <p:cNvSpPr>
            <a:spLocks noGrp="1"/>
          </p:cNvSpPr>
          <p:nvPr>
            <p:ph type="title"/>
          </p:nvPr>
        </p:nvSpPr>
        <p:spPr>
          <a:xfrm>
            <a:off x="457200" y="44624"/>
            <a:ext cx="8229600" cy="1143000"/>
          </a:xfrm>
        </p:spPr>
        <p:txBody>
          <a:bodyPr>
            <a:normAutofit/>
          </a:bodyPr>
          <a:lstStyle/>
          <a:p>
            <a:r>
              <a:rPr lang="zh-CN" altLang="en-US" sz="4400" b="0" dirty="0">
                <a:solidFill>
                  <a:schemeClr val="tx1"/>
                </a:solidFill>
                <a:latin typeface="+mj-lt"/>
              </a:rPr>
              <a:t>调节</a:t>
            </a:r>
            <a:r>
              <a:rPr lang="en-US" altLang="zh-CN" sz="4400" b="0" dirty="0">
                <a:solidFill>
                  <a:schemeClr val="tx1"/>
                </a:solidFill>
                <a:latin typeface="+mj-lt"/>
              </a:rPr>
              <a:t>Gradient Boosting</a:t>
            </a:r>
            <a:r>
              <a:rPr lang="zh-CN" altLang="en-US" sz="4400" b="0" dirty="0">
                <a:solidFill>
                  <a:schemeClr val="tx1"/>
                </a:solidFill>
                <a:latin typeface="+mj-lt"/>
              </a:rPr>
              <a:t>模型</a:t>
            </a:r>
          </a:p>
        </p:txBody>
      </p:sp>
      <p:sp>
        <p:nvSpPr>
          <p:cNvPr id="25" name="object 3">
            <a:extLst>
              <a:ext uri="{FF2B5EF4-FFF2-40B4-BE49-F238E27FC236}">
                <a16:creationId xmlns:a16="http://schemas.microsoft.com/office/drawing/2014/main" id="{E86C79EF-E0D6-4CCB-AE6C-A838CF304B8C}"/>
              </a:ext>
            </a:extLst>
          </p:cNvPr>
          <p:cNvSpPr txBox="1"/>
          <p:nvPr/>
        </p:nvSpPr>
        <p:spPr>
          <a:xfrm>
            <a:off x="433578" y="1484784"/>
            <a:ext cx="3505582" cy="5235472"/>
          </a:xfrm>
          <a:prstGeom prst="rect">
            <a:avLst/>
          </a:prstGeom>
        </p:spPr>
        <p:txBody>
          <a:bodyPr vert="horz" wrap="square" lIns="0" tIns="13335" rIns="0" bIns="0" rtlCol="0">
            <a:spAutoFit/>
          </a:bodyPr>
          <a:lstStyle/>
          <a:p>
            <a:pPr marL="238125" marR="5080" indent="-225425" algn="just">
              <a:lnSpc>
                <a:spcPct val="150000"/>
              </a:lnSpc>
              <a:spcBef>
                <a:spcPts val="105"/>
              </a:spcBef>
              <a:buFont typeface="Wingdings"/>
              <a:buChar char=""/>
              <a:tabLst>
                <a:tab pos="238760" algn="l"/>
              </a:tabLst>
            </a:pPr>
            <a:r>
              <a:rPr lang="zh-CN" altLang="en-US" sz="2400" b="1" dirty="0">
                <a:solidFill>
                  <a:srgbClr val="0066FF"/>
                </a:solidFill>
                <a:latin typeface="Verdana"/>
                <a:cs typeface="Verdana"/>
              </a:rPr>
              <a:t>学习率（</a:t>
            </a:r>
            <a:r>
              <a:rPr lang="zh-CN" altLang="en-US" sz="2400" b="1" dirty="0">
                <a:solidFill>
                  <a:srgbClr val="0066FF"/>
                </a:solidFill>
                <a:latin typeface="Arial"/>
                <a:cs typeface="Arial"/>
              </a:rPr>
              <a:t>𝝀</a:t>
            </a:r>
            <a:r>
              <a:rPr lang="zh-CN" altLang="en-US" sz="2400" b="1" dirty="0">
                <a:solidFill>
                  <a:srgbClr val="0066FF"/>
                </a:solidFill>
                <a:latin typeface="Verdana"/>
                <a:cs typeface="Verdana"/>
              </a:rPr>
              <a:t>）</a:t>
            </a:r>
            <a:r>
              <a:rPr lang="zh-CN" altLang="en-US" sz="2400" b="1" dirty="0">
                <a:latin typeface="Verdana"/>
                <a:cs typeface="Verdana"/>
              </a:rPr>
              <a:t>：</a:t>
            </a:r>
            <a:r>
              <a:rPr lang="zh-CN" altLang="en-US" sz="2400" b="1" dirty="0">
                <a:latin typeface="Arial"/>
                <a:cs typeface="Arial"/>
              </a:rPr>
              <a:t>设为</a:t>
            </a:r>
            <a:r>
              <a:rPr lang="en-US" altLang="zh-CN" sz="2400" b="1" dirty="0">
                <a:latin typeface="Arial"/>
                <a:cs typeface="Arial"/>
              </a:rPr>
              <a:t>&lt;1.0</a:t>
            </a:r>
            <a:r>
              <a:rPr lang="zh-CN" altLang="en-US" sz="2400" b="1" dirty="0">
                <a:latin typeface="Arial"/>
                <a:cs typeface="Arial"/>
              </a:rPr>
              <a:t>用于正则化。又称作“</a:t>
            </a:r>
            <a:r>
              <a:rPr lang="en-US" altLang="zh-CN" sz="2400" b="1" dirty="0">
                <a:latin typeface="Arial"/>
                <a:cs typeface="Arial"/>
              </a:rPr>
              <a:t>shrinkage</a:t>
            </a:r>
            <a:r>
              <a:rPr lang="zh-CN" altLang="en-US" sz="2400" b="1" dirty="0">
                <a:latin typeface="Arial"/>
                <a:cs typeface="Arial"/>
              </a:rPr>
              <a:t>”</a:t>
            </a:r>
          </a:p>
          <a:p>
            <a:pPr marL="238125" marR="5080" indent="-225425">
              <a:lnSpc>
                <a:spcPct val="150000"/>
              </a:lnSpc>
              <a:spcBef>
                <a:spcPts val="1200"/>
              </a:spcBef>
              <a:buFont typeface="Wingdings"/>
              <a:buChar char=""/>
              <a:tabLst>
                <a:tab pos="238125" algn="l"/>
                <a:tab pos="238760" algn="l"/>
              </a:tabLst>
            </a:pPr>
            <a:r>
              <a:rPr lang="zh-CN" altLang="en-US" sz="2400" b="1" dirty="0">
                <a:solidFill>
                  <a:srgbClr val="0066FF"/>
                </a:solidFill>
                <a:latin typeface="Verdana"/>
                <a:cs typeface="Verdana"/>
              </a:rPr>
              <a:t>子采样</a:t>
            </a:r>
            <a:r>
              <a:rPr lang="zh-CN" altLang="en-US" sz="2400" b="1" dirty="0">
                <a:latin typeface="Verdana"/>
                <a:cs typeface="Verdana"/>
              </a:rPr>
              <a:t>：设为</a:t>
            </a:r>
            <a:r>
              <a:rPr sz="2400" b="1" dirty="0">
                <a:latin typeface="Arial"/>
                <a:cs typeface="Arial"/>
              </a:rPr>
              <a:t>&lt;1.0</a:t>
            </a:r>
            <a:r>
              <a:rPr lang="zh-CN" altLang="en-US" sz="2400" b="1" dirty="0">
                <a:latin typeface="Arial"/>
                <a:cs typeface="Arial"/>
              </a:rPr>
              <a:t>，只使用部分数据用于训练基学习器（</a:t>
            </a:r>
            <a:r>
              <a:rPr sz="2400" b="1" dirty="0">
                <a:latin typeface="Arial"/>
                <a:cs typeface="Arial"/>
              </a:rPr>
              <a:t>stochastic gradient boosting</a:t>
            </a:r>
            <a:r>
              <a:rPr lang="zh-CN" altLang="en-US" sz="2400" b="1" dirty="0">
                <a:latin typeface="Arial"/>
                <a:cs typeface="Arial"/>
              </a:rPr>
              <a:t>）</a:t>
            </a:r>
            <a:endParaRPr lang="en-US" altLang="zh-CN" sz="2400" b="1" dirty="0">
              <a:latin typeface="Arial"/>
              <a:cs typeface="Arial"/>
            </a:endParaRPr>
          </a:p>
          <a:p>
            <a:pPr marL="238125" marR="5080" indent="-225425">
              <a:lnSpc>
                <a:spcPct val="150000"/>
              </a:lnSpc>
              <a:spcBef>
                <a:spcPts val="1200"/>
              </a:spcBef>
              <a:buFont typeface="Wingdings"/>
              <a:buChar char=""/>
              <a:tabLst>
                <a:tab pos="238125" algn="l"/>
                <a:tab pos="238760" algn="l"/>
              </a:tabLst>
            </a:pPr>
            <a:r>
              <a:rPr lang="zh-CN" altLang="en-US" sz="2400" b="1" dirty="0">
                <a:solidFill>
                  <a:srgbClr val="0066FF"/>
                </a:solidFill>
                <a:latin typeface="Arial"/>
                <a:cs typeface="Arial"/>
              </a:rPr>
              <a:t>最大特征数</a:t>
            </a:r>
            <a:r>
              <a:rPr lang="zh-CN" altLang="en-US" sz="2400" b="1" dirty="0">
                <a:latin typeface="Arial"/>
                <a:cs typeface="Arial"/>
              </a:rPr>
              <a:t>：基学习器分裂时考虑的特征数目</a:t>
            </a:r>
            <a:endParaRPr sz="2400" b="1" dirty="0">
              <a:latin typeface="Arial"/>
              <a:cs typeface="Arial"/>
            </a:endParaRPr>
          </a:p>
        </p:txBody>
      </p:sp>
    </p:spTree>
    <p:extLst>
      <p:ext uri="{BB962C8B-B14F-4D97-AF65-F5344CB8AC3E}">
        <p14:creationId xmlns:p14="http://schemas.microsoft.com/office/powerpoint/2010/main" val="24816797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1676" y="1080420"/>
            <a:ext cx="8620647" cy="4411464"/>
          </a:xfrm>
          <a:prstGeom prst="rect">
            <a:avLst/>
          </a:prstGeom>
        </p:spPr>
        <p:txBody>
          <a:bodyPr vert="horz" wrap="square" lIns="0" tIns="76200" rIns="0" bIns="0" rtlCol="0">
            <a:spAutoFit/>
          </a:bodyPr>
          <a:lstStyle/>
          <a:p>
            <a:pPr marL="12700">
              <a:lnSpc>
                <a:spcPct val="150000"/>
              </a:lnSpc>
              <a:spcBef>
                <a:spcPts val="600"/>
              </a:spcBef>
            </a:pPr>
            <a:r>
              <a:rPr lang="zh-CN" altLang="en-US" sz="2000" b="1" dirty="0">
                <a:solidFill>
                  <a:srgbClr val="84ADAF"/>
                </a:solidFill>
                <a:latin typeface="Verdana"/>
                <a:cs typeface="Verdana"/>
              </a:rPr>
              <a:t>导入包含分类方法的类：</a:t>
            </a:r>
            <a:endParaRPr sz="2000" dirty="0">
              <a:latin typeface="Verdana"/>
              <a:cs typeface="Verdana"/>
            </a:endParaRPr>
          </a:p>
          <a:p>
            <a:pPr marL="123825">
              <a:lnSpc>
                <a:spcPct val="150000"/>
              </a:lnSpc>
              <a:spcBef>
                <a:spcPts val="400"/>
              </a:spcBef>
            </a:pPr>
            <a:r>
              <a:rPr sz="2000" b="1" dirty="0">
                <a:solidFill>
                  <a:srgbClr val="8B8B8B"/>
                </a:solidFill>
                <a:latin typeface="Courier New"/>
                <a:cs typeface="Courier New"/>
              </a:rPr>
              <a:t>from sklearn.ensemble import </a:t>
            </a:r>
            <a:r>
              <a:rPr sz="2000" b="1" dirty="0" err="1">
                <a:solidFill>
                  <a:srgbClr val="0433FF"/>
                </a:solidFill>
                <a:latin typeface="Courier New"/>
                <a:cs typeface="Courier New"/>
              </a:rPr>
              <a:t>GradientBoostingClassifier</a:t>
            </a:r>
            <a:endParaRPr sz="2000" dirty="0">
              <a:latin typeface="Courier New"/>
              <a:cs typeface="Courier New"/>
            </a:endParaRPr>
          </a:p>
          <a:p>
            <a:pPr marL="12700">
              <a:lnSpc>
                <a:spcPct val="150000"/>
              </a:lnSpc>
              <a:spcBef>
                <a:spcPts val="1285"/>
              </a:spcBef>
            </a:pPr>
            <a:r>
              <a:rPr lang="zh-CN" altLang="en-US" sz="2000" b="1" dirty="0">
                <a:solidFill>
                  <a:srgbClr val="84ADAF"/>
                </a:solidFill>
                <a:latin typeface="Verdana"/>
                <a:cs typeface="Verdana"/>
              </a:rPr>
              <a:t>创建该类的一个对象：</a:t>
            </a:r>
            <a:endParaRPr sz="2000" dirty="0">
              <a:latin typeface="Verdana"/>
              <a:cs typeface="Verdana"/>
            </a:endParaRPr>
          </a:p>
          <a:p>
            <a:pPr marL="469900">
              <a:spcBef>
                <a:spcPts val="1170"/>
              </a:spcBef>
            </a:pPr>
            <a:r>
              <a:rPr sz="2000" b="1" dirty="0">
                <a:solidFill>
                  <a:srgbClr val="6F2F9F"/>
                </a:solidFill>
                <a:latin typeface="Courier New"/>
                <a:cs typeface="Courier New"/>
              </a:rPr>
              <a:t>GBC </a:t>
            </a:r>
            <a:r>
              <a:rPr sz="2000" b="1" dirty="0">
                <a:solidFill>
                  <a:srgbClr val="84ADAF"/>
                </a:solidFill>
                <a:latin typeface="Courier New"/>
                <a:cs typeface="Courier New"/>
              </a:rPr>
              <a:t>= </a:t>
            </a:r>
            <a:r>
              <a:rPr sz="2000" b="1" dirty="0">
                <a:solidFill>
                  <a:srgbClr val="0433FF"/>
                </a:solidFill>
                <a:latin typeface="Courier New"/>
                <a:cs typeface="Courier New"/>
              </a:rPr>
              <a:t>GradientBoostingClassifier</a:t>
            </a:r>
            <a:r>
              <a:rPr sz="2000" b="1" dirty="0">
                <a:solidFill>
                  <a:srgbClr val="84ADAF"/>
                </a:solidFill>
                <a:latin typeface="Courier New"/>
                <a:cs typeface="Courier New"/>
              </a:rPr>
              <a:t>(learning_rate=0.1,</a:t>
            </a:r>
            <a:endParaRPr sz="2000" dirty="0">
              <a:latin typeface="Courier New"/>
              <a:cs typeface="Courier New"/>
            </a:endParaRPr>
          </a:p>
          <a:p>
            <a:pPr marL="1384300"/>
            <a:r>
              <a:rPr sz="2000" b="1" dirty="0">
                <a:solidFill>
                  <a:srgbClr val="84ADAF"/>
                </a:solidFill>
                <a:latin typeface="Courier New"/>
                <a:cs typeface="Courier New"/>
              </a:rPr>
              <a:t>max_features=1, subsample=0.5,</a:t>
            </a:r>
            <a:r>
              <a:rPr lang="en-US" altLang="zh-CN" sz="2000" dirty="0">
                <a:latin typeface="Courier New"/>
                <a:cs typeface="Courier New"/>
              </a:rPr>
              <a:t> </a:t>
            </a:r>
            <a:r>
              <a:rPr sz="2000" b="1" dirty="0" err="1">
                <a:solidFill>
                  <a:srgbClr val="84ADAF"/>
                </a:solidFill>
                <a:latin typeface="Courier New"/>
                <a:cs typeface="Courier New"/>
              </a:rPr>
              <a:t>n_estimators</a:t>
            </a:r>
            <a:r>
              <a:rPr sz="2000" b="1" dirty="0">
                <a:solidFill>
                  <a:srgbClr val="84ADAF"/>
                </a:solidFill>
                <a:latin typeface="Courier New"/>
                <a:cs typeface="Courier New"/>
              </a:rPr>
              <a:t>=200)</a:t>
            </a:r>
            <a:endParaRPr sz="2000" dirty="0">
              <a:latin typeface="Courier New"/>
              <a:cs typeface="Courier New"/>
            </a:endParaRPr>
          </a:p>
          <a:p>
            <a:pPr marL="12700">
              <a:lnSpc>
                <a:spcPct val="150000"/>
              </a:lnSpc>
              <a:spcBef>
                <a:spcPts val="1230"/>
              </a:spcBef>
            </a:pPr>
            <a:r>
              <a:rPr lang="zh-CN" altLang="en-US" sz="2000" b="1" dirty="0">
                <a:solidFill>
                  <a:srgbClr val="84ADAF"/>
                </a:solidFill>
                <a:latin typeface="Verdana"/>
                <a:cs typeface="Verdana"/>
              </a:rPr>
              <a:t>拟合训练数据，并预测：</a:t>
            </a:r>
            <a:endParaRPr sz="2000" dirty="0">
              <a:latin typeface="Verdana"/>
              <a:cs typeface="Verdana"/>
            </a:endParaRPr>
          </a:p>
          <a:p>
            <a:pPr marL="469900">
              <a:lnSpc>
                <a:spcPct val="150000"/>
              </a:lnSpc>
              <a:spcBef>
                <a:spcPts val="1170"/>
              </a:spcBef>
            </a:pPr>
            <a:r>
              <a:rPr sz="2000" b="1" dirty="0">
                <a:solidFill>
                  <a:srgbClr val="6F2F9F"/>
                </a:solidFill>
                <a:latin typeface="Courier New"/>
                <a:cs typeface="Courier New"/>
              </a:rPr>
              <a:t>GBC </a:t>
            </a:r>
            <a:r>
              <a:rPr sz="2000" b="1" dirty="0">
                <a:solidFill>
                  <a:srgbClr val="8B8B8B"/>
                </a:solidFill>
                <a:latin typeface="Courier New"/>
                <a:cs typeface="Courier New"/>
              </a:rPr>
              <a:t>= </a:t>
            </a:r>
            <a:r>
              <a:rPr sz="2000" b="1" dirty="0" err="1">
                <a:solidFill>
                  <a:srgbClr val="6F2F9F"/>
                </a:solidFill>
                <a:latin typeface="Courier New"/>
                <a:cs typeface="Courier New"/>
              </a:rPr>
              <a:t>GBC</a:t>
            </a:r>
            <a:r>
              <a:rPr sz="2000" b="1" dirty="0" err="1">
                <a:solidFill>
                  <a:srgbClr val="84ADAF"/>
                </a:solidFill>
                <a:latin typeface="Courier New"/>
                <a:cs typeface="Courier New"/>
              </a:rPr>
              <a:t>.</a:t>
            </a:r>
            <a:r>
              <a:rPr sz="2000" b="1" dirty="0" err="1">
                <a:solidFill>
                  <a:srgbClr val="C00000"/>
                </a:solidFill>
                <a:latin typeface="Courier New"/>
                <a:cs typeface="Courier New"/>
              </a:rPr>
              <a:t>fit</a:t>
            </a:r>
            <a:r>
              <a:rPr sz="2000" b="1" dirty="0">
                <a:solidFill>
                  <a:srgbClr val="8B8B8B"/>
                </a:solidFill>
                <a:latin typeface="Courier New"/>
                <a:cs typeface="Courier New"/>
              </a:rPr>
              <a:t>(X_train, y_train)</a:t>
            </a:r>
            <a:endParaRPr sz="2000" dirty="0">
              <a:latin typeface="Courier New"/>
              <a:cs typeface="Courier New"/>
            </a:endParaRPr>
          </a:p>
          <a:p>
            <a:pPr marL="225425">
              <a:lnSpc>
                <a:spcPct val="150000"/>
              </a:lnSpc>
              <a:spcBef>
                <a:spcPts val="5"/>
              </a:spcBef>
            </a:pPr>
            <a:r>
              <a:rPr lang="en-US" altLang="zh-CN" sz="2000" b="1" dirty="0">
                <a:solidFill>
                  <a:srgbClr val="8B8B8B"/>
                </a:solidFill>
                <a:latin typeface="Courier New"/>
                <a:cs typeface="Courier New"/>
              </a:rPr>
              <a:t>  </a:t>
            </a:r>
            <a:r>
              <a:rPr sz="2000" b="1" dirty="0" err="1">
                <a:solidFill>
                  <a:srgbClr val="8B8B8B"/>
                </a:solidFill>
                <a:latin typeface="Courier New"/>
                <a:cs typeface="Courier New"/>
              </a:rPr>
              <a:t>y_predict</a:t>
            </a:r>
            <a:r>
              <a:rPr sz="2000" b="1" dirty="0">
                <a:solidFill>
                  <a:srgbClr val="8B8B8B"/>
                </a:solidFill>
                <a:latin typeface="Courier New"/>
                <a:cs typeface="Courier New"/>
              </a:rPr>
              <a:t> = </a:t>
            </a:r>
            <a:r>
              <a:rPr sz="2000" b="1" dirty="0">
                <a:solidFill>
                  <a:srgbClr val="6F2F9F"/>
                </a:solidFill>
                <a:latin typeface="Courier New"/>
                <a:cs typeface="Courier New"/>
              </a:rPr>
              <a:t>GBC</a:t>
            </a:r>
            <a:r>
              <a:rPr sz="2000" b="1" dirty="0">
                <a:solidFill>
                  <a:srgbClr val="84ADAF"/>
                </a:solidFill>
                <a:latin typeface="Courier New"/>
                <a:cs typeface="Courier New"/>
              </a:rPr>
              <a:t>.</a:t>
            </a:r>
            <a:r>
              <a:rPr sz="2000" b="1" dirty="0">
                <a:solidFill>
                  <a:srgbClr val="C00000"/>
                </a:solidFill>
                <a:latin typeface="Courier New"/>
                <a:cs typeface="Courier New"/>
              </a:rPr>
              <a:t>predict</a:t>
            </a:r>
            <a:r>
              <a:rPr sz="2000" b="1" dirty="0">
                <a:solidFill>
                  <a:srgbClr val="8B8B8B"/>
                </a:solidFill>
                <a:latin typeface="Courier New"/>
                <a:cs typeface="Courier New"/>
              </a:rPr>
              <a:t>(X_test)</a:t>
            </a:r>
            <a:endParaRPr sz="2000" dirty="0">
              <a:latin typeface="Courier New"/>
              <a:cs typeface="Courier New"/>
            </a:endParaRPr>
          </a:p>
        </p:txBody>
      </p:sp>
      <p:sp>
        <p:nvSpPr>
          <p:cNvPr id="6" name="标题 5">
            <a:extLst>
              <a:ext uri="{FF2B5EF4-FFF2-40B4-BE49-F238E27FC236}">
                <a16:creationId xmlns:a16="http://schemas.microsoft.com/office/drawing/2014/main" id="{B3C42567-A4B8-4DE4-BBDE-F9AB437269DC}"/>
              </a:ext>
            </a:extLst>
          </p:cNvPr>
          <p:cNvSpPr>
            <a:spLocks noGrp="1"/>
          </p:cNvSpPr>
          <p:nvPr>
            <p:ph type="title"/>
          </p:nvPr>
        </p:nvSpPr>
        <p:spPr>
          <a:xfrm>
            <a:off x="457200" y="44624"/>
            <a:ext cx="8229600" cy="1143000"/>
          </a:xfrm>
        </p:spPr>
        <p:txBody>
          <a:bodyPr/>
          <a:lstStyle/>
          <a:p>
            <a:r>
              <a:rPr lang="en-US" altLang="zh-CN" dirty="0"/>
              <a:t>Gradient Boosting</a:t>
            </a:r>
            <a:r>
              <a:rPr lang="zh-CN" altLang="en-US" dirty="0"/>
              <a:t>分类器的语法</a:t>
            </a:r>
          </a:p>
        </p:txBody>
      </p:sp>
      <p:sp>
        <p:nvSpPr>
          <p:cNvPr id="7" name="矩形 6">
            <a:extLst>
              <a:ext uri="{FF2B5EF4-FFF2-40B4-BE49-F238E27FC236}">
                <a16:creationId xmlns:a16="http://schemas.microsoft.com/office/drawing/2014/main" id="{26B4AE97-1063-4311-8518-47CB9166E537}"/>
              </a:ext>
            </a:extLst>
          </p:cNvPr>
          <p:cNvSpPr/>
          <p:nvPr/>
        </p:nvSpPr>
        <p:spPr>
          <a:xfrm>
            <a:off x="335679" y="5725088"/>
            <a:ext cx="7645042" cy="400110"/>
          </a:xfrm>
          <a:prstGeom prst="rect">
            <a:avLst/>
          </a:prstGeom>
        </p:spPr>
        <p:txBody>
          <a:bodyPr wrap="none">
            <a:spAutoFit/>
          </a:bodyPr>
          <a:lstStyle/>
          <a:p>
            <a:r>
              <a:rPr lang="zh-CN" altLang="en-US" sz="2000" b="1" dirty="0">
                <a:solidFill>
                  <a:srgbClr val="84ADAF"/>
                </a:solidFill>
                <a:latin typeface="Verdana"/>
              </a:rPr>
              <a:t>使用交叉验证调节参数，回归用</a:t>
            </a:r>
            <a:r>
              <a:rPr lang="en-US" altLang="zh-CN" sz="2000" b="1" dirty="0" err="1">
                <a:solidFill>
                  <a:srgbClr val="0433FF"/>
                </a:solidFill>
                <a:latin typeface="Courier New"/>
                <a:cs typeface="Courier New"/>
              </a:rPr>
              <a:t>GradientBoostingRegressor</a:t>
            </a:r>
            <a:endParaRPr lang="zh-CN" altLang="en-US" sz="2000" b="1" dirty="0">
              <a:solidFill>
                <a:srgbClr val="0433FF"/>
              </a:solidFill>
              <a:latin typeface="Courier New"/>
              <a:cs typeface="Courier New"/>
            </a:endParaRPr>
          </a:p>
        </p:txBody>
      </p:sp>
      <p:sp>
        <p:nvSpPr>
          <p:cNvPr id="2" name="文本框 1">
            <a:extLst>
              <a:ext uri="{FF2B5EF4-FFF2-40B4-BE49-F238E27FC236}">
                <a16:creationId xmlns:a16="http://schemas.microsoft.com/office/drawing/2014/main" id="{BA3607D2-D952-4A94-B237-17EEBB6AD661}"/>
              </a:ext>
            </a:extLst>
          </p:cNvPr>
          <p:cNvSpPr txBox="1"/>
          <p:nvPr/>
        </p:nvSpPr>
        <p:spPr>
          <a:xfrm>
            <a:off x="335679" y="6358403"/>
            <a:ext cx="8472640" cy="338554"/>
          </a:xfrm>
          <a:prstGeom prst="rect">
            <a:avLst/>
          </a:prstGeom>
          <a:noFill/>
        </p:spPr>
        <p:txBody>
          <a:bodyPr wrap="none" rtlCol="0">
            <a:spAutoFit/>
          </a:bodyPr>
          <a:lstStyle/>
          <a:p>
            <a:r>
              <a:rPr lang="en-US" altLang="zh-CN" sz="1600" dirty="0">
                <a:hlinkClick r:id="rId2"/>
              </a:rPr>
              <a:t>http://scikit-learn.org/stable/modules/generated/sklearn.ensemble.GradientBoostingClassifier.html</a:t>
            </a:r>
            <a:r>
              <a:rPr lang="en-US" altLang="zh-CN" sz="1600" dirty="0"/>
              <a:t> </a:t>
            </a:r>
            <a:endParaRPr lang="zh-CN" altLang="en-US" sz="1600" dirty="0"/>
          </a:p>
        </p:txBody>
      </p:sp>
    </p:spTree>
    <p:extLst>
      <p:ext uri="{BB962C8B-B14F-4D97-AF65-F5344CB8AC3E}">
        <p14:creationId xmlns:p14="http://schemas.microsoft.com/office/powerpoint/2010/main" val="4168377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C657A-0380-486C-A973-4CEDBBD117A0}"/>
              </a:ext>
            </a:extLst>
          </p:cNvPr>
          <p:cNvSpPr>
            <a:spLocks noGrp="1"/>
          </p:cNvSpPr>
          <p:nvPr>
            <p:ph type="title"/>
          </p:nvPr>
        </p:nvSpPr>
        <p:spPr>
          <a:xfrm>
            <a:off x="457200" y="0"/>
            <a:ext cx="8229600" cy="620688"/>
          </a:xfrm>
        </p:spPr>
        <p:txBody>
          <a:bodyPr>
            <a:normAutofit fontScale="90000"/>
          </a:bodyPr>
          <a:lstStyle/>
          <a:p>
            <a:r>
              <a:rPr lang="en-US" altLang="zh-CN" dirty="0" err="1"/>
              <a:t>GradientBoostingClassifier</a:t>
            </a:r>
            <a:r>
              <a:rPr lang="zh-CN" altLang="en-US" dirty="0"/>
              <a:t>参数设置</a:t>
            </a:r>
          </a:p>
        </p:txBody>
      </p:sp>
      <p:graphicFrame>
        <p:nvGraphicFramePr>
          <p:cNvPr id="3" name="表格 2">
            <a:extLst>
              <a:ext uri="{FF2B5EF4-FFF2-40B4-BE49-F238E27FC236}">
                <a16:creationId xmlns:a16="http://schemas.microsoft.com/office/drawing/2014/main" id="{B49A030B-11C3-4DDF-AEB3-34A6D041CB88}"/>
              </a:ext>
            </a:extLst>
          </p:cNvPr>
          <p:cNvGraphicFramePr>
            <a:graphicFrameLocks noGrp="1"/>
          </p:cNvGraphicFramePr>
          <p:nvPr>
            <p:extLst>
              <p:ext uri="{D42A27DB-BD31-4B8C-83A1-F6EECF244321}">
                <p14:modId xmlns:p14="http://schemas.microsoft.com/office/powerpoint/2010/main" val="1058268282"/>
              </p:ext>
            </p:extLst>
          </p:nvPr>
        </p:nvGraphicFramePr>
        <p:xfrm>
          <a:off x="13827" y="764704"/>
          <a:ext cx="9130173" cy="6035040"/>
        </p:xfrm>
        <a:graphic>
          <a:graphicData uri="http://schemas.openxmlformats.org/drawingml/2006/table">
            <a:tbl>
              <a:tblPr firstCol="1">
                <a:tableStyleId>{5C22544A-7EE6-4342-B048-85BDC9FD1C3A}</a:tableStyleId>
              </a:tblPr>
              <a:tblGrid>
                <a:gridCol w="1474217">
                  <a:extLst>
                    <a:ext uri="{9D8B030D-6E8A-4147-A177-3AD203B41FA5}">
                      <a16:colId xmlns:a16="http://schemas.microsoft.com/office/drawing/2014/main" val="1897378795"/>
                    </a:ext>
                  </a:extLst>
                </a:gridCol>
                <a:gridCol w="7655956">
                  <a:extLst>
                    <a:ext uri="{9D8B030D-6E8A-4147-A177-3AD203B41FA5}">
                      <a16:colId xmlns:a16="http://schemas.microsoft.com/office/drawing/2014/main" val="3002430877"/>
                    </a:ext>
                  </a:extLst>
                </a:gridCol>
              </a:tblGrid>
              <a:tr h="2194558">
                <a:tc>
                  <a:txBody>
                    <a:bodyPr/>
                    <a:lstStyle/>
                    <a:p>
                      <a:pPr algn="just">
                        <a:spcAft>
                          <a:spcPts val="0"/>
                        </a:spcAft>
                      </a:pPr>
                      <a:r>
                        <a:rPr lang="en-US" sz="1800" kern="100" dirty="0">
                          <a:effectLst/>
                        </a:rPr>
                        <a:t>loss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损失函数</a:t>
                      </a:r>
                    </a:p>
                    <a:p>
                      <a:pPr algn="just">
                        <a:spcAft>
                          <a:spcPts val="0"/>
                        </a:spcAft>
                      </a:pPr>
                      <a:r>
                        <a:rPr lang="zh-CN" sz="1800" kern="100" dirty="0">
                          <a:effectLst/>
                        </a:rPr>
                        <a:t>分类和回归的损失函数不同。</a:t>
                      </a:r>
                    </a:p>
                    <a:p>
                      <a:pPr algn="just">
                        <a:spcAft>
                          <a:spcPts val="0"/>
                        </a:spcAft>
                      </a:pPr>
                      <a:r>
                        <a:rPr lang="zh-CN" sz="1800" kern="100" dirty="0">
                          <a:effectLst/>
                        </a:rPr>
                        <a:t>对于分类，可以是对数似然损失“</a:t>
                      </a:r>
                      <a:r>
                        <a:rPr lang="en-US" sz="1800" kern="100" dirty="0" err="1">
                          <a:effectLst/>
                        </a:rPr>
                        <a:t>log_loss</a:t>
                      </a:r>
                      <a:r>
                        <a:rPr lang="zh-CN" sz="1800" kern="100" dirty="0">
                          <a:effectLst/>
                        </a:rPr>
                        <a:t>”或者指数损失“</a:t>
                      </a:r>
                      <a:r>
                        <a:rPr lang="en-US" sz="1800" kern="100" dirty="0">
                          <a:effectLst/>
                        </a:rPr>
                        <a:t>exponential</a:t>
                      </a:r>
                      <a:r>
                        <a:rPr lang="zh-CN" sz="1800" kern="100" dirty="0">
                          <a:effectLst/>
                        </a:rPr>
                        <a:t>”，缺省值是“</a:t>
                      </a:r>
                      <a:r>
                        <a:rPr lang="en-US" sz="1800" kern="100" dirty="0" err="1">
                          <a:effectLst/>
                        </a:rPr>
                        <a:t>log_loss</a:t>
                      </a:r>
                      <a:r>
                        <a:rPr lang="zh-CN" sz="1800" kern="100" dirty="0">
                          <a:effectLst/>
                        </a:rPr>
                        <a:t>”。使用“</a:t>
                      </a:r>
                      <a:r>
                        <a:rPr lang="en-US" sz="1800" kern="100" dirty="0">
                          <a:effectLst/>
                        </a:rPr>
                        <a:t>exponential</a:t>
                      </a:r>
                      <a:r>
                        <a:rPr lang="zh-CN" sz="1800" kern="100" dirty="0">
                          <a:effectLst/>
                        </a:rPr>
                        <a:t>”则等同于</a:t>
                      </a:r>
                      <a:r>
                        <a:rPr lang="en-US" sz="1800" kern="100" dirty="0">
                          <a:effectLst/>
                        </a:rPr>
                        <a:t>AdaBoost</a:t>
                      </a:r>
                      <a:r>
                        <a:rPr lang="zh-CN" sz="1800" kern="100" dirty="0">
                          <a:effectLst/>
                        </a:rPr>
                        <a:t>算法。</a:t>
                      </a:r>
                    </a:p>
                    <a:p>
                      <a:pPr algn="just">
                        <a:spcAft>
                          <a:spcPts val="0"/>
                        </a:spcAft>
                      </a:pPr>
                      <a:r>
                        <a:rPr lang="zh-CN" sz="1800" kern="100" dirty="0">
                          <a:effectLst/>
                        </a:rPr>
                        <a:t>对于回归，可以是平方损失“</a:t>
                      </a:r>
                      <a:r>
                        <a:rPr lang="en-US" sz="1800" kern="100" dirty="0" err="1">
                          <a:effectLst/>
                        </a:rPr>
                        <a:t>squared_error</a:t>
                      </a:r>
                      <a:r>
                        <a:rPr lang="zh-CN" sz="1800" kern="100" dirty="0">
                          <a:effectLst/>
                        </a:rPr>
                        <a:t>”、绝对损失“</a:t>
                      </a:r>
                      <a:r>
                        <a:rPr lang="en-US" sz="1800" kern="100" dirty="0" err="1">
                          <a:effectLst/>
                        </a:rPr>
                        <a:t>absolute_error</a:t>
                      </a:r>
                      <a:r>
                        <a:rPr lang="zh-CN" sz="1800" kern="100" dirty="0">
                          <a:effectLst/>
                        </a:rPr>
                        <a:t>”、</a:t>
                      </a:r>
                      <a:r>
                        <a:rPr lang="en-US" sz="1800" kern="100" dirty="0">
                          <a:effectLst/>
                        </a:rPr>
                        <a:t>Huber</a:t>
                      </a:r>
                      <a:r>
                        <a:rPr lang="zh-CN" sz="1800" kern="100" dirty="0">
                          <a:effectLst/>
                        </a:rPr>
                        <a:t>损失“</a:t>
                      </a:r>
                      <a:r>
                        <a:rPr lang="en-US" sz="1800" kern="100" dirty="0" err="1">
                          <a:effectLst/>
                        </a:rPr>
                        <a:t>huber</a:t>
                      </a:r>
                      <a:r>
                        <a:rPr lang="zh-CN" sz="1800" kern="100" dirty="0">
                          <a:effectLst/>
                        </a:rPr>
                        <a:t>”或分位数损失“</a:t>
                      </a:r>
                      <a:r>
                        <a:rPr lang="en-US" sz="1800" kern="100" dirty="0">
                          <a:effectLst/>
                        </a:rPr>
                        <a:t>quantile</a:t>
                      </a:r>
                      <a:r>
                        <a:rPr lang="zh-CN" sz="1800" kern="100" dirty="0">
                          <a:effectLst/>
                        </a:rPr>
                        <a:t>”，缺省值是“</a:t>
                      </a:r>
                      <a:r>
                        <a:rPr lang="en-US" altLang="zh-CN" sz="1800" kern="100" dirty="0" err="1">
                          <a:effectLst/>
                        </a:rPr>
                        <a:t>squared_error</a:t>
                      </a:r>
                      <a:r>
                        <a:rPr lang="zh-CN" sz="1800" kern="100" dirty="0">
                          <a:effectLst/>
                        </a:rPr>
                        <a:t>”。一般来说，如果数据的噪音点不多，用默认的“</a:t>
                      </a:r>
                      <a:r>
                        <a:rPr lang="en-US" altLang="zh-CN" sz="1800" kern="100" dirty="0" err="1">
                          <a:effectLst/>
                        </a:rPr>
                        <a:t>squared_error</a:t>
                      </a:r>
                      <a:r>
                        <a:rPr lang="zh-CN" sz="1800" kern="100" dirty="0">
                          <a:effectLst/>
                        </a:rPr>
                        <a:t>”比较好。如果噪音点较多，则推荐使用抗噪音的“</a:t>
                      </a:r>
                      <a:r>
                        <a:rPr lang="en-US" sz="1800" kern="100" dirty="0" err="1">
                          <a:effectLst/>
                        </a:rPr>
                        <a:t>huber</a:t>
                      </a:r>
                      <a:r>
                        <a:rPr lang="zh-CN" sz="1800" kern="100" dirty="0">
                          <a:effectLst/>
                        </a:rPr>
                        <a:t>”损失函数。如果我们需要对训练集进行分段预测时，则采用“</a:t>
                      </a:r>
                      <a:r>
                        <a:rPr lang="en-US" sz="1800" kern="100" dirty="0">
                          <a:effectLst/>
                        </a:rPr>
                        <a:t>quantile</a:t>
                      </a:r>
                      <a:r>
                        <a:rPr lang="zh-CN" sz="1800" kern="100" dirty="0">
                          <a:effectLst/>
                        </a:rPr>
                        <a:t>”损失函数。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7965062"/>
                  </a:ext>
                </a:extLst>
              </a:tr>
              <a:tr h="733253">
                <a:tc>
                  <a:txBody>
                    <a:bodyPr/>
                    <a:lstStyle/>
                    <a:p>
                      <a:pPr algn="just">
                        <a:spcAft>
                          <a:spcPts val="0"/>
                        </a:spcAft>
                      </a:pPr>
                      <a:r>
                        <a:rPr lang="en-US" sz="1800" kern="100">
                          <a:effectLst/>
                        </a:rPr>
                        <a:t>n_estimators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基学习器个数</a:t>
                      </a:r>
                    </a:p>
                    <a:p>
                      <a:pPr algn="just">
                        <a:spcAft>
                          <a:spcPts val="0"/>
                        </a:spcAft>
                      </a:pPr>
                      <a:r>
                        <a:rPr lang="zh-CN" sz="1800" kern="100" dirty="0">
                          <a:effectLst/>
                        </a:rPr>
                        <a:t>集成的基学习器的个数。或者说算法的迭代次数。</a:t>
                      </a:r>
                    </a:p>
                    <a:p>
                      <a:pPr algn="just">
                        <a:spcAft>
                          <a:spcPts val="0"/>
                        </a:spcAft>
                      </a:pPr>
                      <a:r>
                        <a:rPr lang="zh-CN" sz="1800" kern="100" dirty="0">
                          <a:effectLst/>
                        </a:rPr>
                        <a:t>缺省值是</a:t>
                      </a:r>
                      <a:r>
                        <a:rPr lang="en-US" sz="1800" kern="100" dirty="0">
                          <a:effectLst/>
                        </a:rPr>
                        <a:t>100</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246005"/>
                  </a:ext>
                </a:extLst>
              </a:tr>
              <a:tr h="1281259">
                <a:tc>
                  <a:txBody>
                    <a:bodyPr/>
                    <a:lstStyle/>
                    <a:p>
                      <a:pPr algn="just">
                        <a:spcAft>
                          <a:spcPts val="0"/>
                        </a:spcAft>
                      </a:pPr>
                      <a:r>
                        <a:rPr lang="en-US" sz="1800" kern="100">
                          <a:effectLst/>
                        </a:rPr>
                        <a:t>learning_rate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学习率</a:t>
                      </a:r>
                    </a:p>
                    <a:p>
                      <a:pPr algn="just">
                        <a:spcAft>
                          <a:spcPts val="0"/>
                        </a:spcAft>
                      </a:pPr>
                      <a:r>
                        <a:rPr lang="zh-CN" sz="1800" kern="100">
                          <a:effectLst/>
                        </a:rPr>
                        <a:t>缺省值是</a:t>
                      </a:r>
                      <a:r>
                        <a:rPr lang="en-US" sz="1800" kern="100">
                          <a:effectLst/>
                        </a:rPr>
                        <a:t>0.1</a:t>
                      </a:r>
                      <a:r>
                        <a:rPr lang="zh-CN" sz="1800" kern="100">
                          <a:effectLst/>
                        </a:rPr>
                        <a:t>。一般设为</a:t>
                      </a:r>
                      <a:r>
                        <a:rPr lang="en-US" sz="1800" kern="100">
                          <a:effectLst/>
                        </a:rPr>
                        <a:t>0</a:t>
                      </a:r>
                      <a:r>
                        <a:rPr lang="zh-CN" sz="1800" kern="100">
                          <a:effectLst/>
                        </a:rPr>
                        <a:t>到</a:t>
                      </a:r>
                      <a:r>
                        <a:rPr lang="en-US" sz="1800" kern="100">
                          <a:effectLst/>
                        </a:rPr>
                        <a:t>1</a:t>
                      </a:r>
                      <a:r>
                        <a:rPr lang="zh-CN" sz="1800" kern="100">
                          <a:effectLst/>
                        </a:rPr>
                        <a:t>之间的值，缩减每个基学习器对最终结果的贡献量，即每个基学习器的权重缩减系数，也称步长。它和</a:t>
                      </a:r>
                      <a:r>
                        <a:rPr lang="en-US" sz="1800" kern="100">
                          <a:effectLst/>
                        </a:rPr>
                        <a:t>n_estimators</a:t>
                      </a:r>
                      <a:r>
                        <a:rPr lang="zh-CN" sz="1800" kern="100">
                          <a:effectLst/>
                        </a:rPr>
                        <a:t>之间存在一个折衷，一起来决定算法的拟合效果。如果要达到一定的拟合效果，更小的学习率意味着要训练更多的弱学习器。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01813134"/>
                  </a:ext>
                </a:extLst>
              </a:tr>
              <a:tr h="1067717">
                <a:tc>
                  <a:txBody>
                    <a:bodyPr/>
                    <a:lstStyle/>
                    <a:p>
                      <a:pPr algn="just">
                        <a:spcAft>
                          <a:spcPts val="0"/>
                        </a:spcAft>
                      </a:pPr>
                      <a:r>
                        <a:rPr lang="en-US" sz="1800" kern="100">
                          <a:effectLst/>
                        </a:rPr>
                        <a:t>subsample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子采样</a:t>
                      </a:r>
                    </a:p>
                    <a:p>
                      <a:pPr algn="just">
                        <a:spcAft>
                          <a:spcPts val="0"/>
                        </a:spcAft>
                      </a:pPr>
                      <a:r>
                        <a:rPr lang="zh-CN" sz="1800" kern="100" dirty="0">
                          <a:effectLst/>
                        </a:rPr>
                        <a:t>用于训练每个基学习器的样本数量占整个训练集的比例。</a:t>
                      </a:r>
                    </a:p>
                    <a:p>
                      <a:pPr algn="just">
                        <a:spcAft>
                          <a:spcPts val="0"/>
                        </a:spcAft>
                      </a:pPr>
                      <a:r>
                        <a:rPr lang="zh-CN" sz="1800" kern="100" dirty="0">
                          <a:effectLst/>
                        </a:rPr>
                        <a:t>缺省值是</a:t>
                      </a:r>
                      <a:r>
                        <a:rPr lang="en-US" sz="1800" kern="100" dirty="0">
                          <a:effectLst/>
                        </a:rPr>
                        <a:t>1.0</a:t>
                      </a:r>
                      <a:r>
                        <a:rPr lang="zh-CN" sz="1800" kern="100" dirty="0">
                          <a:effectLst/>
                        </a:rPr>
                        <a:t>，即用全部数据训练基学习器。小于</a:t>
                      </a:r>
                      <a:r>
                        <a:rPr lang="en-US" sz="1800" kern="100" dirty="0">
                          <a:effectLst/>
                        </a:rPr>
                        <a:t>1.0</a:t>
                      </a:r>
                      <a:r>
                        <a:rPr lang="zh-CN" sz="1800" kern="100" dirty="0">
                          <a:effectLst/>
                        </a:rPr>
                        <a:t>则是随机梯度提升。小于</a:t>
                      </a:r>
                      <a:r>
                        <a:rPr lang="en-US" sz="1800" kern="100" dirty="0">
                          <a:effectLst/>
                        </a:rPr>
                        <a:t>1.0</a:t>
                      </a:r>
                      <a:r>
                        <a:rPr lang="zh-CN" sz="1800" kern="100" dirty="0">
                          <a:effectLst/>
                        </a:rPr>
                        <a:t>的值会降低系统的方差，防止过拟合，但会增大系统的偏差。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2723624"/>
                  </a:ext>
                </a:extLst>
              </a:tr>
            </a:tbl>
          </a:graphicData>
        </a:graphic>
      </p:graphicFrame>
    </p:spTree>
    <p:extLst>
      <p:ext uri="{BB962C8B-B14F-4D97-AF65-F5344CB8AC3E}">
        <p14:creationId xmlns:p14="http://schemas.microsoft.com/office/powerpoint/2010/main" val="28340136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0199" y="1304507"/>
            <a:ext cx="4511407" cy="3726085"/>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sz="2400" b="1" spc="15" dirty="0">
                <a:latin typeface="Arial"/>
                <a:cs typeface="Arial"/>
              </a:rPr>
              <a:t>Boosting</a:t>
            </a:r>
            <a:r>
              <a:rPr lang="zh-CN" altLang="en-US" sz="2400" b="1" spc="15" dirty="0">
                <a:latin typeface="Arial"/>
                <a:cs typeface="Arial"/>
              </a:rPr>
              <a:t>使用不同的损失函数</a:t>
            </a:r>
            <a:endParaRPr sz="2400" b="1" dirty="0">
              <a:latin typeface="Arial"/>
              <a:cs typeface="Arial"/>
            </a:endParaRPr>
          </a:p>
          <a:p>
            <a:pPr marL="238125" marR="671195" indent="-225425">
              <a:lnSpc>
                <a:spcPct val="150000"/>
              </a:lnSpc>
              <a:spcBef>
                <a:spcPts val="1205"/>
              </a:spcBef>
              <a:buFont typeface="Wingdings"/>
              <a:buChar char=""/>
              <a:tabLst>
                <a:tab pos="238125" algn="l"/>
                <a:tab pos="238760" algn="l"/>
              </a:tabLst>
            </a:pPr>
            <a:r>
              <a:rPr lang="zh-CN" altLang="en-US" sz="2400" b="1" spc="40" dirty="0">
                <a:latin typeface="Arial"/>
                <a:cs typeface="Arial"/>
              </a:rPr>
              <a:t>每一步，为每个数据点确定分类间距（</a:t>
            </a:r>
            <a:r>
              <a:rPr sz="2400" b="1" spc="20" dirty="0">
                <a:latin typeface="Arial"/>
                <a:cs typeface="Arial"/>
              </a:rPr>
              <a:t>margin</a:t>
            </a:r>
            <a:r>
              <a:rPr lang="zh-CN" altLang="en-US" sz="2400" b="1" spc="20" dirty="0">
                <a:latin typeface="Arial"/>
                <a:cs typeface="Arial"/>
              </a:rPr>
              <a:t>）</a:t>
            </a:r>
            <a:endParaRPr sz="2400" b="1" dirty="0">
              <a:latin typeface="Arial"/>
              <a:cs typeface="Arial"/>
            </a:endParaRPr>
          </a:p>
          <a:p>
            <a:pPr marL="238125" marR="167005" indent="-225425">
              <a:lnSpc>
                <a:spcPct val="150000"/>
              </a:lnSpc>
              <a:spcBef>
                <a:spcPts val="1200"/>
              </a:spcBef>
              <a:buFont typeface="Wingdings"/>
              <a:buChar char=""/>
              <a:tabLst>
                <a:tab pos="238125" algn="l"/>
                <a:tab pos="238760" algn="l"/>
              </a:tabLst>
            </a:pPr>
            <a:r>
              <a:rPr lang="zh-CN" altLang="en-US" sz="2400" b="1" spc="10" dirty="0">
                <a:latin typeface="Arial"/>
                <a:cs typeface="Arial"/>
              </a:rPr>
              <a:t>正确分类的点，间距是正的；错误分类的点，间距是负的</a:t>
            </a:r>
            <a:endParaRPr sz="2400" b="1" dirty="0">
              <a:latin typeface="Arial"/>
              <a:cs typeface="Arial"/>
            </a:endParaRPr>
          </a:p>
          <a:p>
            <a:pPr marL="238125" indent="-225425">
              <a:lnSpc>
                <a:spcPct val="150000"/>
              </a:lnSpc>
              <a:spcBef>
                <a:spcPts val="1200"/>
              </a:spcBef>
              <a:buFont typeface="Wingdings"/>
              <a:buChar char=""/>
              <a:tabLst>
                <a:tab pos="238125" algn="l"/>
                <a:tab pos="238760" algn="l"/>
              </a:tabLst>
            </a:pPr>
            <a:r>
              <a:rPr lang="zh-CN" altLang="en-US" sz="2400" b="1" spc="-5" dirty="0">
                <a:latin typeface="Arial"/>
                <a:cs typeface="Arial"/>
              </a:rPr>
              <a:t>损失函数的值从间距计算得到</a:t>
            </a:r>
            <a:endParaRPr sz="2400" b="1" dirty="0">
              <a:latin typeface="Arial"/>
              <a:cs typeface="Arial"/>
            </a:endParaRPr>
          </a:p>
        </p:txBody>
      </p:sp>
      <p:sp>
        <p:nvSpPr>
          <p:cNvPr id="4" name="object 4"/>
          <p:cNvSpPr/>
          <p:nvPr/>
        </p:nvSpPr>
        <p:spPr>
          <a:xfrm>
            <a:off x="6438138" y="1463040"/>
            <a:ext cx="78740" cy="2954020"/>
          </a:xfrm>
          <a:custGeom>
            <a:avLst/>
            <a:gdLst/>
            <a:ahLst/>
            <a:cxnLst/>
            <a:rect l="l" t="t" r="r" b="b"/>
            <a:pathLst>
              <a:path w="78740" h="2954020">
                <a:moveTo>
                  <a:pt x="51809" y="77597"/>
                </a:moveTo>
                <a:lnTo>
                  <a:pt x="25901" y="77851"/>
                </a:lnTo>
                <a:lnTo>
                  <a:pt x="52577" y="2953639"/>
                </a:lnTo>
                <a:lnTo>
                  <a:pt x="78486" y="2953385"/>
                </a:lnTo>
                <a:lnTo>
                  <a:pt x="51809" y="77597"/>
                </a:lnTo>
                <a:close/>
              </a:path>
              <a:path w="78740" h="2954020">
                <a:moveTo>
                  <a:pt x="38100" y="0"/>
                </a:moveTo>
                <a:lnTo>
                  <a:pt x="0" y="78105"/>
                </a:lnTo>
                <a:lnTo>
                  <a:pt x="25901" y="77851"/>
                </a:lnTo>
                <a:lnTo>
                  <a:pt x="25781" y="64897"/>
                </a:lnTo>
                <a:lnTo>
                  <a:pt x="71217" y="64643"/>
                </a:lnTo>
                <a:lnTo>
                  <a:pt x="38100" y="0"/>
                </a:lnTo>
                <a:close/>
              </a:path>
              <a:path w="78740" h="2954020">
                <a:moveTo>
                  <a:pt x="51688" y="64643"/>
                </a:moveTo>
                <a:lnTo>
                  <a:pt x="25781" y="64897"/>
                </a:lnTo>
                <a:lnTo>
                  <a:pt x="25901" y="77851"/>
                </a:lnTo>
                <a:lnTo>
                  <a:pt x="51809" y="77597"/>
                </a:lnTo>
                <a:lnTo>
                  <a:pt x="51688" y="64643"/>
                </a:lnTo>
                <a:close/>
              </a:path>
              <a:path w="78740" h="2954020">
                <a:moveTo>
                  <a:pt x="71217" y="64643"/>
                </a:moveTo>
                <a:lnTo>
                  <a:pt x="51688" y="64643"/>
                </a:lnTo>
                <a:lnTo>
                  <a:pt x="51809" y="77597"/>
                </a:lnTo>
                <a:lnTo>
                  <a:pt x="77723" y="77343"/>
                </a:lnTo>
                <a:lnTo>
                  <a:pt x="71217" y="64643"/>
                </a:lnTo>
                <a:close/>
              </a:path>
            </a:pathLst>
          </a:custGeom>
          <a:solidFill>
            <a:srgbClr val="344B5E"/>
          </a:solidFill>
        </p:spPr>
        <p:txBody>
          <a:bodyPr wrap="square" lIns="0" tIns="0" rIns="0" bIns="0" rtlCol="0"/>
          <a:lstStyle/>
          <a:p>
            <a:endParaRPr/>
          </a:p>
        </p:txBody>
      </p:sp>
      <p:sp>
        <p:nvSpPr>
          <p:cNvPr id="5" name="object 5"/>
          <p:cNvSpPr/>
          <p:nvPr/>
        </p:nvSpPr>
        <p:spPr>
          <a:xfrm>
            <a:off x="4789171" y="4374769"/>
            <a:ext cx="3338195" cy="82550"/>
          </a:xfrm>
          <a:custGeom>
            <a:avLst/>
            <a:gdLst/>
            <a:ahLst/>
            <a:cxnLst/>
            <a:rect l="l" t="t" r="r" b="b"/>
            <a:pathLst>
              <a:path w="3338195" h="82550">
                <a:moveTo>
                  <a:pt x="3260259" y="56116"/>
                </a:moveTo>
                <a:lnTo>
                  <a:pt x="3260216" y="82041"/>
                </a:lnTo>
                <a:lnTo>
                  <a:pt x="3312202" y="56133"/>
                </a:lnTo>
                <a:lnTo>
                  <a:pt x="3273171" y="56133"/>
                </a:lnTo>
                <a:lnTo>
                  <a:pt x="3260259" y="56116"/>
                </a:lnTo>
                <a:close/>
              </a:path>
              <a:path w="3338195" h="82550">
                <a:moveTo>
                  <a:pt x="77724" y="0"/>
                </a:moveTo>
                <a:lnTo>
                  <a:pt x="0" y="38734"/>
                </a:lnTo>
                <a:lnTo>
                  <a:pt x="77724" y="77723"/>
                </a:lnTo>
                <a:lnTo>
                  <a:pt x="77724" y="51833"/>
                </a:lnTo>
                <a:lnTo>
                  <a:pt x="64769" y="51815"/>
                </a:lnTo>
                <a:lnTo>
                  <a:pt x="64769" y="25907"/>
                </a:lnTo>
                <a:lnTo>
                  <a:pt x="77724" y="25907"/>
                </a:lnTo>
                <a:lnTo>
                  <a:pt x="77724" y="0"/>
                </a:lnTo>
                <a:close/>
              </a:path>
              <a:path w="3338195" h="82550">
                <a:moveTo>
                  <a:pt x="3260301" y="30208"/>
                </a:moveTo>
                <a:lnTo>
                  <a:pt x="3260259" y="56116"/>
                </a:lnTo>
                <a:lnTo>
                  <a:pt x="3273171" y="56133"/>
                </a:lnTo>
                <a:lnTo>
                  <a:pt x="3273298" y="30225"/>
                </a:lnTo>
                <a:lnTo>
                  <a:pt x="3260301" y="30208"/>
                </a:lnTo>
                <a:close/>
              </a:path>
              <a:path w="3338195" h="82550">
                <a:moveTo>
                  <a:pt x="3260344" y="4317"/>
                </a:moveTo>
                <a:lnTo>
                  <a:pt x="3260301" y="30208"/>
                </a:lnTo>
                <a:lnTo>
                  <a:pt x="3273298" y="30225"/>
                </a:lnTo>
                <a:lnTo>
                  <a:pt x="3273171" y="56133"/>
                </a:lnTo>
                <a:lnTo>
                  <a:pt x="3312202" y="56133"/>
                </a:lnTo>
                <a:lnTo>
                  <a:pt x="3337940" y="43306"/>
                </a:lnTo>
                <a:lnTo>
                  <a:pt x="3260344" y="4317"/>
                </a:lnTo>
                <a:close/>
              </a:path>
              <a:path w="3338195" h="82550">
                <a:moveTo>
                  <a:pt x="77724" y="25925"/>
                </a:moveTo>
                <a:lnTo>
                  <a:pt x="77724" y="51833"/>
                </a:lnTo>
                <a:lnTo>
                  <a:pt x="3260259" y="56116"/>
                </a:lnTo>
                <a:lnTo>
                  <a:pt x="3260301" y="30208"/>
                </a:lnTo>
                <a:lnTo>
                  <a:pt x="77724" y="25925"/>
                </a:lnTo>
                <a:close/>
              </a:path>
              <a:path w="3338195" h="82550">
                <a:moveTo>
                  <a:pt x="64769" y="25907"/>
                </a:moveTo>
                <a:lnTo>
                  <a:pt x="64769" y="51815"/>
                </a:lnTo>
                <a:lnTo>
                  <a:pt x="77724" y="51833"/>
                </a:lnTo>
                <a:lnTo>
                  <a:pt x="77724" y="25925"/>
                </a:lnTo>
                <a:lnTo>
                  <a:pt x="64769" y="25907"/>
                </a:lnTo>
                <a:close/>
              </a:path>
              <a:path w="3338195" h="82550">
                <a:moveTo>
                  <a:pt x="77724" y="25907"/>
                </a:moveTo>
                <a:lnTo>
                  <a:pt x="64769" y="25907"/>
                </a:lnTo>
                <a:lnTo>
                  <a:pt x="77724" y="25925"/>
                </a:lnTo>
                <a:close/>
              </a:path>
            </a:pathLst>
          </a:custGeom>
          <a:solidFill>
            <a:srgbClr val="344B5E"/>
          </a:solidFill>
        </p:spPr>
        <p:txBody>
          <a:bodyPr wrap="square" lIns="0" tIns="0" rIns="0" bIns="0" rtlCol="0"/>
          <a:lstStyle/>
          <a:p>
            <a:endParaRPr/>
          </a:p>
        </p:txBody>
      </p:sp>
      <p:sp>
        <p:nvSpPr>
          <p:cNvPr id="6" name="object 6"/>
          <p:cNvSpPr txBox="1"/>
          <p:nvPr/>
        </p:nvSpPr>
        <p:spPr>
          <a:xfrm>
            <a:off x="4572000" y="2285238"/>
            <a:ext cx="1819783" cy="1025922"/>
          </a:xfrm>
          <a:prstGeom prst="rect">
            <a:avLst/>
          </a:prstGeom>
          <a:solidFill>
            <a:srgbClr val="C00000">
              <a:alpha val="50195"/>
            </a:srgbClr>
          </a:solidFill>
        </p:spPr>
        <p:txBody>
          <a:bodyPr vert="horz" wrap="square" lIns="0" tIns="2540" rIns="0" bIns="0" rtlCol="0">
            <a:spAutoFit/>
          </a:bodyPr>
          <a:lstStyle/>
          <a:p>
            <a:pPr>
              <a:spcBef>
                <a:spcPts val="20"/>
              </a:spcBef>
            </a:pPr>
            <a:endParaRPr sz="1850" dirty="0">
              <a:latin typeface="Times New Roman"/>
              <a:cs typeface="Times New Roman"/>
            </a:endParaRPr>
          </a:p>
          <a:p>
            <a:pPr marL="271145" marR="240029" algn="ctr"/>
            <a:r>
              <a:rPr sz="1600" b="1" dirty="0">
                <a:solidFill>
                  <a:srgbClr val="FFFFFF"/>
                </a:solidFill>
                <a:latin typeface="Verdana"/>
                <a:cs typeface="Verdana"/>
              </a:rPr>
              <a:t>Incorrectly  Classified  Points</a:t>
            </a:r>
            <a:endParaRPr sz="1600" dirty="0">
              <a:latin typeface="Verdana"/>
              <a:cs typeface="Verdana"/>
            </a:endParaRPr>
          </a:p>
        </p:txBody>
      </p:sp>
      <p:sp>
        <p:nvSpPr>
          <p:cNvPr id="7" name="object 7"/>
          <p:cNvSpPr txBox="1"/>
          <p:nvPr/>
        </p:nvSpPr>
        <p:spPr>
          <a:xfrm>
            <a:off x="6583681" y="2285238"/>
            <a:ext cx="1804743" cy="1025922"/>
          </a:xfrm>
          <a:prstGeom prst="rect">
            <a:avLst/>
          </a:prstGeom>
          <a:solidFill>
            <a:srgbClr val="006FC0">
              <a:alpha val="50195"/>
            </a:srgbClr>
          </a:solidFill>
        </p:spPr>
        <p:txBody>
          <a:bodyPr vert="horz" wrap="square" lIns="0" tIns="2540" rIns="0" bIns="0" rtlCol="0">
            <a:spAutoFit/>
          </a:bodyPr>
          <a:lstStyle/>
          <a:p>
            <a:pPr>
              <a:spcBef>
                <a:spcPts val="20"/>
              </a:spcBef>
            </a:pPr>
            <a:endParaRPr sz="1850" dirty="0">
              <a:latin typeface="Times New Roman"/>
              <a:cs typeface="Times New Roman"/>
            </a:endParaRPr>
          </a:p>
          <a:p>
            <a:pPr marL="287655" marR="325755" indent="-3175" algn="ctr"/>
            <a:r>
              <a:rPr sz="1600" b="1" dirty="0">
                <a:solidFill>
                  <a:srgbClr val="FFFFFF"/>
                </a:solidFill>
                <a:latin typeface="Verdana"/>
                <a:cs typeface="Verdana"/>
              </a:rPr>
              <a:t>Correctly  Classified  Points</a:t>
            </a:r>
            <a:endParaRPr sz="1600" dirty="0">
              <a:latin typeface="Verdana"/>
              <a:cs typeface="Verdana"/>
            </a:endParaRPr>
          </a:p>
        </p:txBody>
      </p:sp>
      <p:sp>
        <p:nvSpPr>
          <p:cNvPr id="8" name="object 8"/>
          <p:cNvSpPr txBox="1"/>
          <p:nvPr/>
        </p:nvSpPr>
        <p:spPr>
          <a:xfrm>
            <a:off x="6584443" y="1706500"/>
            <a:ext cx="579845"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Loss</a:t>
            </a:r>
            <a:endParaRPr sz="1400" dirty="0">
              <a:latin typeface="Verdana"/>
              <a:cs typeface="Verdana"/>
            </a:endParaRPr>
          </a:p>
        </p:txBody>
      </p:sp>
      <p:sp>
        <p:nvSpPr>
          <p:cNvPr id="9" name="object 9"/>
          <p:cNvSpPr txBox="1"/>
          <p:nvPr/>
        </p:nvSpPr>
        <p:spPr>
          <a:xfrm>
            <a:off x="6472555" y="4452747"/>
            <a:ext cx="131445" cy="228268"/>
          </a:xfrm>
          <a:prstGeom prst="rect">
            <a:avLst/>
          </a:prstGeom>
        </p:spPr>
        <p:txBody>
          <a:bodyPr vert="horz" wrap="square" lIns="0" tIns="12700" rIns="0" bIns="0" rtlCol="0">
            <a:spAutoFit/>
          </a:bodyPr>
          <a:lstStyle/>
          <a:p>
            <a:pPr marL="12700">
              <a:spcBef>
                <a:spcPts val="100"/>
              </a:spcBef>
            </a:pPr>
            <a:r>
              <a:rPr sz="1400" b="1" spc="-165" dirty="0">
                <a:solidFill>
                  <a:srgbClr val="344B5E"/>
                </a:solidFill>
                <a:latin typeface="Verdana"/>
                <a:cs typeface="Verdana"/>
              </a:rPr>
              <a:t>0</a:t>
            </a:r>
            <a:endParaRPr sz="1400">
              <a:latin typeface="Verdana"/>
              <a:cs typeface="Verdana"/>
            </a:endParaRPr>
          </a:p>
        </p:txBody>
      </p:sp>
      <p:sp>
        <p:nvSpPr>
          <p:cNvPr id="10" name="object 10"/>
          <p:cNvSpPr txBox="1"/>
          <p:nvPr/>
        </p:nvSpPr>
        <p:spPr>
          <a:xfrm>
            <a:off x="6213474" y="4966360"/>
            <a:ext cx="775463"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Margin</a:t>
            </a:r>
            <a:endParaRPr sz="1400" dirty="0">
              <a:latin typeface="Verdana"/>
              <a:cs typeface="Verdana"/>
            </a:endParaRPr>
          </a:p>
        </p:txBody>
      </p:sp>
      <p:sp>
        <p:nvSpPr>
          <p:cNvPr id="13" name="标题 12">
            <a:extLst>
              <a:ext uri="{FF2B5EF4-FFF2-40B4-BE49-F238E27FC236}">
                <a16:creationId xmlns:a16="http://schemas.microsoft.com/office/drawing/2014/main" id="{885F763E-E72A-4FAE-B9A3-77D53B04EBC5}"/>
              </a:ext>
            </a:extLst>
          </p:cNvPr>
          <p:cNvSpPr>
            <a:spLocks noGrp="1"/>
          </p:cNvSpPr>
          <p:nvPr>
            <p:ph type="title"/>
          </p:nvPr>
        </p:nvSpPr>
        <p:spPr>
          <a:xfrm>
            <a:off x="457200" y="44624"/>
            <a:ext cx="8229600" cy="743897"/>
          </a:xfrm>
        </p:spPr>
        <p:txBody>
          <a:bodyPr>
            <a:normAutofit fontScale="90000"/>
          </a:bodyPr>
          <a:lstStyle/>
          <a:p>
            <a:r>
              <a:rPr lang="en-US" altLang="zh-CN" dirty="0"/>
              <a:t>Boosting</a:t>
            </a:r>
            <a:r>
              <a:rPr lang="zh-CN" altLang="en-US" dirty="0"/>
              <a:t>的损失函数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AA57819-BB12-4A62-9B1F-D7045B0550A0}"/>
                  </a:ext>
                </a:extLst>
              </p:cNvPr>
              <p:cNvSpPr txBox="1"/>
              <p:nvPr/>
            </p:nvSpPr>
            <p:spPr>
              <a:xfrm>
                <a:off x="467615" y="5546577"/>
                <a:ext cx="6521322"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例如二分类的</a:t>
                </a:r>
                <a:r>
                  <a:rPr lang="en-US" altLang="zh-CN" sz="2400" dirty="0">
                    <a:latin typeface="Times New Roman" panose="02020603050405020304" pitchFamily="18" charset="0"/>
                    <a:cs typeface="Times New Roman" panose="02020603050405020304" pitchFamily="18" charset="0"/>
                  </a:rPr>
                  <a:t>margin</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2400">
                        <a:latin typeface="Cambria Math" panose="02040503050406030204" pitchFamily="18" charset="0"/>
                      </a:rPr>
                      <m:t>y</m:t>
                    </m:r>
                    <m:r>
                      <a:rPr lang="en-US" altLang="zh-CN" sz="2400" i="1" smtClean="0">
                        <a:latin typeface="Cambria Math" panose="02040503050406030204" pitchFamily="18" charset="0"/>
                        <a:ea typeface="Cambria Math" panose="02040503050406030204" pitchFamily="18" charset="0"/>
                      </a:rPr>
                      <m:t>∙</m:t>
                    </m:r>
                    <m:r>
                      <m:rPr>
                        <m:sty m:val="p"/>
                      </m:rPr>
                      <a:rPr lang="en-US" altLang="zh-CN" sz="2400">
                        <a:latin typeface="Cambria Math" panose="02040503050406030204" pitchFamily="18" charset="0"/>
                      </a:rPr>
                      <m:t>f</m:t>
                    </m:r>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x</m:t>
                        </m:r>
                      </m:e>
                    </m:d>
                  </m:oMath>
                </a14:m>
                <a:r>
                  <a:rPr lang="zh-CN" altLang="en-US" sz="2400" dirty="0">
                    <a:latin typeface="Times New Roman" panose="02020603050405020304" pitchFamily="18" charset="0"/>
                    <a:cs typeface="Times New Roman" panose="02020603050405020304" pitchFamily="18" charset="0"/>
                  </a:rPr>
                  <a:t>， 其中 </a:t>
                </a:r>
                <a:r>
                  <a:rPr lang="en-US" altLang="zh-CN" sz="2400" dirty="0">
                    <a:latin typeface="Times New Roman" panose="02020603050405020304" pitchFamily="18" charset="0"/>
                    <a:cs typeface="Times New Roman" panose="02020603050405020304" pitchFamily="18" charset="0"/>
                  </a:rPr>
                  <a:t>y=1, -1</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FAA57819-BB12-4A62-9B1F-D7045B0550A0}"/>
                  </a:ext>
                </a:extLst>
              </p:cNvPr>
              <p:cNvSpPr txBox="1">
                <a:spLocks noRot="1" noChangeAspect="1" noMove="1" noResize="1" noEditPoints="1" noAdjustHandles="1" noChangeArrowheads="1" noChangeShapeType="1" noTextEdit="1"/>
              </p:cNvSpPr>
              <p:nvPr/>
            </p:nvSpPr>
            <p:spPr>
              <a:xfrm>
                <a:off x="467615" y="5546577"/>
                <a:ext cx="6521322" cy="461665"/>
              </a:xfrm>
              <a:prstGeom prst="rect">
                <a:avLst/>
              </a:prstGeom>
              <a:blipFill>
                <a:blip r:embed="rId2"/>
                <a:stretch>
                  <a:fillRect l="-1497" t="-14474"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336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0521" y="1432678"/>
            <a:ext cx="4177723" cy="4268156"/>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zh-CN" altLang="en-US" sz="2800" b="1" dirty="0">
                <a:latin typeface="Arial"/>
                <a:cs typeface="Arial"/>
              </a:rPr>
              <a:t>错误分类的点损失值为 </a:t>
            </a:r>
            <a:r>
              <a:rPr sz="2800" b="1" spc="55" dirty="0">
                <a:latin typeface="Arial"/>
                <a:cs typeface="Arial"/>
              </a:rPr>
              <a:t>1</a:t>
            </a:r>
            <a:endParaRPr sz="2800" b="1" dirty="0">
              <a:latin typeface="Arial"/>
              <a:cs typeface="Arial"/>
            </a:endParaRPr>
          </a:p>
          <a:p>
            <a:pPr marL="238125" marR="93980" indent="-225425">
              <a:lnSpc>
                <a:spcPct val="150000"/>
              </a:lnSpc>
              <a:spcBef>
                <a:spcPts val="1205"/>
              </a:spcBef>
              <a:buFont typeface="Wingdings"/>
              <a:buChar char=""/>
              <a:tabLst>
                <a:tab pos="238125" algn="l"/>
                <a:tab pos="238760" algn="l"/>
              </a:tabLst>
            </a:pPr>
            <a:r>
              <a:rPr lang="zh-CN" altLang="en-US" sz="2800" b="1" spc="15" dirty="0">
                <a:latin typeface="Arial"/>
                <a:cs typeface="Arial"/>
              </a:rPr>
              <a:t>正确分类的点被忽略</a:t>
            </a:r>
            <a:endParaRPr lang="en-US" altLang="zh-CN" sz="2800" b="1" spc="15" dirty="0">
              <a:latin typeface="Arial"/>
              <a:cs typeface="Arial"/>
            </a:endParaRPr>
          </a:p>
          <a:p>
            <a:pPr marL="238125" marR="93980" indent="-225425">
              <a:lnSpc>
                <a:spcPct val="150000"/>
              </a:lnSpc>
              <a:spcBef>
                <a:spcPts val="1205"/>
              </a:spcBef>
              <a:buFont typeface="Wingdings"/>
              <a:buChar char=""/>
              <a:tabLst>
                <a:tab pos="238125" algn="l"/>
                <a:tab pos="238760" algn="l"/>
              </a:tabLst>
            </a:pPr>
            <a:r>
              <a:rPr lang="zh-CN" altLang="en-US" sz="2800" b="1" spc="15" dirty="0">
                <a:latin typeface="Arial"/>
                <a:cs typeface="Arial"/>
              </a:rPr>
              <a:t>理论上“理想的”损失函数</a:t>
            </a:r>
            <a:endParaRPr sz="2800" b="1" dirty="0">
              <a:latin typeface="Arial"/>
              <a:cs typeface="Arial"/>
            </a:endParaRPr>
          </a:p>
          <a:p>
            <a:pPr marL="238125" marR="5080" indent="-225425">
              <a:lnSpc>
                <a:spcPct val="150000"/>
              </a:lnSpc>
              <a:spcBef>
                <a:spcPts val="1200"/>
              </a:spcBef>
              <a:buFont typeface="Wingdings"/>
              <a:buChar char=""/>
              <a:tabLst>
                <a:tab pos="238125" algn="l"/>
                <a:tab pos="238760" algn="l"/>
              </a:tabLst>
            </a:pPr>
            <a:r>
              <a:rPr lang="zh-CN" altLang="en-US" sz="2800" b="1" spc="40" dirty="0">
                <a:latin typeface="Arial"/>
                <a:cs typeface="Arial"/>
              </a:rPr>
              <a:t>实际难以优化</a:t>
            </a:r>
            <a:r>
              <a:rPr sz="2800" b="1" spc="40" dirty="0">
                <a:latin typeface="Arial"/>
                <a:cs typeface="Arial"/>
              </a:rPr>
              <a:t>—</a:t>
            </a:r>
            <a:r>
              <a:rPr lang="zh-CN" altLang="en-US" sz="2800" b="1" spc="40" dirty="0">
                <a:solidFill>
                  <a:srgbClr val="0000FF"/>
                </a:solidFill>
                <a:latin typeface="Arial"/>
                <a:cs typeface="Arial"/>
              </a:rPr>
              <a:t>非平滑和非凸函数</a:t>
            </a:r>
            <a:endParaRPr sz="2800" b="1" dirty="0">
              <a:solidFill>
                <a:srgbClr val="0000FF"/>
              </a:solidFill>
              <a:latin typeface="Arial"/>
              <a:cs typeface="Arial"/>
            </a:endParaRPr>
          </a:p>
        </p:txBody>
      </p:sp>
      <p:sp>
        <p:nvSpPr>
          <p:cNvPr id="4" name="object 4"/>
          <p:cNvSpPr/>
          <p:nvPr/>
        </p:nvSpPr>
        <p:spPr>
          <a:xfrm>
            <a:off x="6438138" y="1463040"/>
            <a:ext cx="78740" cy="2954020"/>
          </a:xfrm>
          <a:custGeom>
            <a:avLst/>
            <a:gdLst/>
            <a:ahLst/>
            <a:cxnLst/>
            <a:rect l="l" t="t" r="r" b="b"/>
            <a:pathLst>
              <a:path w="78740" h="2954020">
                <a:moveTo>
                  <a:pt x="51809" y="77597"/>
                </a:moveTo>
                <a:lnTo>
                  <a:pt x="25901" y="77851"/>
                </a:lnTo>
                <a:lnTo>
                  <a:pt x="52577" y="2953639"/>
                </a:lnTo>
                <a:lnTo>
                  <a:pt x="78486" y="2953385"/>
                </a:lnTo>
                <a:lnTo>
                  <a:pt x="51809" y="77597"/>
                </a:lnTo>
                <a:close/>
              </a:path>
              <a:path w="78740" h="2954020">
                <a:moveTo>
                  <a:pt x="38100" y="0"/>
                </a:moveTo>
                <a:lnTo>
                  <a:pt x="0" y="78105"/>
                </a:lnTo>
                <a:lnTo>
                  <a:pt x="25901" y="77851"/>
                </a:lnTo>
                <a:lnTo>
                  <a:pt x="25781" y="64897"/>
                </a:lnTo>
                <a:lnTo>
                  <a:pt x="71217" y="64643"/>
                </a:lnTo>
                <a:lnTo>
                  <a:pt x="38100" y="0"/>
                </a:lnTo>
                <a:close/>
              </a:path>
              <a:path w="78740" h="2954020">
                <a:moveTo>
                  <a:pt x="51688" y="64643"/>
                </a:moveTo>
                <a:lnTo>
                  <a:pt x="25781" y="64897"/>
                </a:lnTo>
                <a:lnTo>
                  <a:pt x="25901" y="77851"/>
                </a:lnTo>
                <a:lnTo>
                  <a:pt x="51809" y="77597"/>
                </a:lnTo>
                <a:lnTo>
                  <a:pt x="51688" y="64643"/>
                </a:lnTo>
                <a:close/>
              </a:path>
              <a:path w="78740" h="2954020">
                <a:moveTo>
                  <a:pt x="71217" y="64643"/>
                </a:moveTo>
                <a:lnTo>
                  <a:pt x="51688" y="64643"/>
                </a:lnTo>
                <a:lnTo>
                  <a:pt x="51809" y="77597"/>
                </a:lnTo>
                <a:lnTo>
                  <a:pt x="77723" y="77343"/>
                </a:lnTo>
                <a:lnTo>
                  <a:pt x="71217" y="64643"/>
                </a:lnTo>
                <a:close/>
              </a:path>
            </a:pathLst>
          </a:custGeom>
          <a:solidFill>
            <a:srgbClr val="344B5E"/>
          </a:solidFill>
        </p:spPr>
        <p:txBody>
          <a:bodyPr wrap="square" lIns="0" tIns="0" rIns="0" bIns="0" rtlCol="0"/>
          <a:lstStyle/>
          <a:p>
            <a:endParaRPr/>
          </a:p>
        </p:txBody>
      </p:sp>
      <p:sp>
        <p:nvSpPr>
          <p:cNvPr id="5" name="object 5"/>
          <p:cNvSpPr/>
          <p:nvPr/>
        </p:nvSpPr>
        <p:spPr>
          <a:xfrm>
            <a:off x="4789171" y="4374769"/>
            <a:ext cx="3338195" cy="82550"/>
          </a:xfrm>
          <a:custGeom>
            <a:avLst/>
            <a:gdLst/>
            <a:ahLst/>
            <a:cxnLst/>
            <a:rect l="l" t="t" r="r" b="b"/>
            <a:pathLst>
              <a:path w="3338195" h="82550">
                <a:moveTo>
                  <a:pt x="3260259" y="56116"/>
                </a:moveTo>
                <a:lnTo>
                  <a:pt x="3260216" y="82041"/>
                </a:lnTo>
                <a:lnTo>
                  <a:pt x="3312202" y="56133"/>
                </a:lnTo>
                <a:lnTo>
                  <a:pt x="3273171" y="56133"/>
                </a:lnTo>
                <a:lnTo>
                  <a:pt x="3260259" y="56116"/>
                </a:lnTo>
                <a:close/>
              </a:path>
              <a:path w="3338195" h="82550">
                <a:moveTo>
                  <a:pt x="77724" y="0"/>
                </a:moveTo>
                <a:lnTo>
                  <a:pt x="0" y="38734"/>
                </a:lnTo>
                <a:lnTo>
                  <a:pt x="77724" y="77723"/>
                </a:lnTo>
                <a:lnTo>
                  <a:pt x="77724" y="51833"/>
                </a:lnTo>
                <a:lnTo>
                  <a:pt x="64769" y="51815"/>
                </a:lnTo>
                <a:lnTo>
                  <a:pt x="64769" y="25907"/>
                </a:lnTo>
                <a:lnTo>
                  <a:pt x="77724" y="25907"/>
                </a:lnTo>
                <a:lnTo>
                  <a:pt x="77724" y="0"/>
                </a:lnTo>
                <a:close/>
              </a:path>
              <a:path w="3338195" h="82550">
                <a:moveTo>
                  <a:pt x="3260301" y="30208"/>
                </a:moveTo>
                <a:lnTo>
                  <a:pt x="3260259" y="56116"/>
                </a:lnTo>
                <a:lnTo>
                  <a:pt x="3273171" y="56133"/>
                </a:lnTo>
                <a:lnTo>
                  <a:pt x="3273298" y="30225"/>
                </a:lnTo>
                <a:lnTo>
                  <a:pt x="3260301" y="30208"/>
                </a:lnTo>
                <a:close/>
              </a:path>
              <a:path w="3338195" h="82550">
                <a:moveTo>
                  <a:pt x="3260344" y="4317"/>
                </a:moveTo>
                <a:lnTo>
                  <a:pt x="3260301" y="30208"/>
                </a:lnTo>
                <a:lnTo>
                  <a:pt x="3273298" y="30225"/>
                </a:lnTo>
                <a:lnTo>
                  <a:pt x="3273171" y="56133"/>
                </a:lnTo>
                <a:lnTo>
                  <a:pt x="3312202" y="56133"/>
                </a:lnTo>
                <a:lnTo>
                  <a:pt x="3337940" y="43306"/>
                </a:lnTo>
                <a:lnTo>
                  <a:pt x="3260344" y="4317"/>
                </a:lnTo>
                <a:close/>
              </a:path>
              <a:path w="3338195" h="82550">
                <a:moveTo>
                  <a:pt x="77724" y="25925"/>
                </a:moveTo>
                <a:lnTo>
                  <a:pt x="77724" y="51833"/>
                </a:lnTo>
                <a:lnTo>
                  <a:pt x="3260259" y="56116"/>
                </a:lnTo>
                <a:lnTo>
                  <a:pt x="3260301" y="30208"/>
                </a:lnTo>
                <a:lnTo>
                  <a:pt x="77724" y="25925"/>
                </a:lnTo>
                <a:close/>
              </a:path>
              <a:path w="3338195" h="82550">
                <a:moveTo>
                  <a:pt x="64769" y="25907"/>
                </a:moveTo>
                <a:lnTo>
                  <a:pt x="64769" y="51815"/>
                </a:lnTo>
                <a:lnTo>
                  <a:pt x="77724" y="51833"/>
                </a:lnTo>
                <a:lnTo>
                  <a:pt x="77724" y="25925"/>
                </a:lnTo>
                <a:lnTo>
                  <a:pt x="64769" y="25907"/>
                </a:lnTo>
                <a:close/>
              </a:path>
              <a:path w="3338195" h="82550">
                <a:moveTo>
                  <a:pt x="77724" y="25907"/>
                </a:moveTo>
                <a:lnTo>
                  <a:pt x="64769" y="25907"/>
                </a:lnTo>
                <a:lnTo>
                  <a:pt x="77724" y="25925"/>
                </a:lnTo>
                <a:close/>
              </a:path>
            </a:pathLst>
          </a:custGeom>
          <a:solidFill>
            <a:srgbClr val="344B5E"/>
          </a:solidFill>
        </p:spPr>
        <p:txBody>
          <a:bodyPr wrap="square" lIns="0" tIns="0" rIns="0" bIns="0" rtlCol="0"/>
          <a:lstStyle/>
          <a:p>
            <a:endParaRPr/>
          </a:p>
        </p:txBody>
      </p:sp>
      <p:sp>
        <p:nvSpPr>
          <p:cNvPr id="6" name="object 6"/>
          <p:cNvSpPr txBox="1"/>
          <p:nvPr/>
        </p:nvSpPr>
        <p:spPr>
          <a:xfrm>
            <a:off x="6584443" y="1706500"/>
            <a:ext cx="480541"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Loss</a:t>
            </a:r>
            <a:endParaRPr sz="1400">
              <a:latin typeface="Verdana"/>
              <a:cs typeface="Verdana"/>
            </a:endParaRPr>
          </a:p>
        </p:txBody>
      </p:sp>
      <p:sp>
        <p:nvSpPr>
          <p:cNvPr id="7" name="object 7"/>
          <p:cNvSpPr/>
          <p:nvPr/>
        </p:nvSpPr>
        <p:spPr>
          <a:xfrm>
            <a:off x="6523481" y="4411979"/>
            <a:ext cx="1833880" cy="0"/>
          </a:xfrm>
          <a:custGeom>
            <a:avLst/>
            <a:gdLst/>
            <a:ahLst/>
            <a:cxnLst/>
            <a:rect l="l" t="t" r="r" b="b"/>
            <a:pathLst>
              <a:path w="1833879">
                <a:moveTo>
                  <a:pt x="0" y="0"/>
                </a:moveTo>
                <a:lnTo>
                  <a:pt x="1833372" y="0"/>
                </a:lnTo>
              </a:path>
            </a:pathLst>
          </a:custGeom>
          <a:ln w="38100">
            <a:solidFill>
              <a:srgbClr val="C00000"/>
            </a:solidFill>
          </a:ln>
        </p:spPr>
        <p:txBody>
          <a:bodyPr wrap="square" lIns="0" tIns="0" rIns="0" bIns="0" rtlCol="0"/>
          <a:lstStyle/>
          <a:p>
            <a:endParaRPr/>
          </a:p>
        </p:txBody>
      </p:sp>
      <p:sp>
        <p:nvSpPr>
          <p:cNvPr id="8" name="object 8"/>
          <p:cNvSpPr/>
          <p:nvPr/>
        </p:nvSpPr>
        <p:spPr>
          <a:xfrm>
            <a:off x="6514338" y="3486912"/>
            <a:ext cx="0" cy="939165"/>
          </a:xfrm>
          <a:custGeom>
            <a:avLst/>
            <a:gdLst/>
            <a:ahLst/>
            <a:cxnLst/>
            <a:rect l="l" t="t" r="r" b="b"/>
            <a:pathLst>
              <a:path h="939164">
                <a:moveTo>
                  <a:pt x="0" y="938784"/>
                </a:moveTo>
                <a:lnTo>
                  <a:pt x="0" y="0"/>
                </a:lnTo>
              </a:path>
            </a:pathLst>
          </a:custGeom>
          <a:ln w="38100">
            <a:solidFill>
              <a:srgbClr val="C00000"/>
            </a:solidFill>
          </a:ln>
        </p:spPr>
        <p:txBody>
          <a:bodyPr wrap="square" lIns="0" tIns="0" rIns="0" bIns="0" rtlCol="0"/>
          <a:lstStyle/>
          <a:p>
            <a:endParaRPr/>
          </a:p>
        </p:txBody>
      </p:sp>
      <p:sp>
        <p:nvSpPr>
          <p:cNvPr id="9" name="object 9"/>
          <p:cNvSpPr/>
          <p:nvPr/>
        </p:nvSpPr>
        <p:spPr>
          <a:xfrm>
            <a:off x="4575809" y="3482339"/>
            <a:ext cx="1943100" cy="0"/>
          </a:xfrm>
          <a:custGeom>
            <a:avLst/>
            <a:gdLst/>
            <a:ahLst/>
            <a:cxnLst/>
            <a:rect l="l" t="t" r="r" b="b"/>
            <a:pathLst>
              <a:path w="1943100">
                <a:moveTo>
                  <a:pt x="0" y="0"/>
                </a:moveTo>
                <a:lnTo>
                  <a:pt x="1943099" y="0"/>
                </a:lnTo>
              </a:path>
            </a:pathLst>
          </a:custGeom>
          <a:ln w="38100">
            <a:solidFill>
              <a:srgbClr val="C00000"/>
            </a:solidFill>
          </a:ln>
        </p:spPr>
        <p:txBody>
          <a:bodyPr wrap="square" lIns="0" tIns="0" rIns="0" bIns="0" rtlCol="0"/>
          <a:lstStyle/>
          <a:p>
            <a:endParaRPr/>
          </a:p>
        </p:txBody>
      </p:sp>
      <p:sp>
        <p:nvSpPr>
          <p:cNvPr id="10" name="object 10"/>
          <p:cNvSpPr txBox="1"/>
          <p:nvPr/>
        </p:nvSpPr>
        <p:spPr>
          <a:xfrm>
            <a:off x="4558411" y="3589274"/>
            <a:ext cx="877685" cy="228268"/>
          </a:xfrm>
          <a:prstGeom prst="rect">
            <a:avLst/>
          </a:prstGeom>
        </p:spPr>
        <p:txBody>
          <a:bodyPr vert="horz" wrap="square" lIns="0" tIns="12700" rIns="0" bIns="0" rtlCol="0">
            <a:spAutoFit/>
          </a:bodyPr>
          <a:lstStyle/>
          <a:p>
            <a:pPr marL="12700">
              <a:spcBef>
                <a:spcPts val="100"/>
              </a:spcBef>
            </a:pPr>
            <a:r>
              <a:rPr sz="1400" b="1" dirty="0">
                <a:solidFill>
                  <a:srgbClr val="C00000"/>
                </a:solidFill>
                <a:latin typeface="Verdana"/>
                <a:cs typeface="Verdana"/>
              </a:rPr>
              <a:t>0-1 Loss</a:t>
            </a:r>
            <a:endParaRPr sz="1400">
              <a:latin typeface="Verdana"/>
              <a:cs typeface="Verdana"/>
            </a:endParaRPr>
          </a:p>
        </p:txBody>
      </p:sp>
      <p:sp>
        <p:nvSpPr>
          <p:cNvPr id="11" name="object 11"/>
          <p:cNvSpPr txBox="1"/>
          <p:nvPr/>
        </p:nvSpPr>
        <p:spPr>
          <a:xfrm>
            <a:off x="5167377" y="4649977"/>
            <a:ext cx="1957618" cy="546945"/>
          </a:xfrm>
          <a:prstGeom prst="rect">
            <a:avLst/>
          </a:prstGeom>
        </p:spPr>
        <p:txBody>
          <a:bodyPr vert="horz" wrap="square" lIns="0" tIns="64135" rIns="0" bIns="0" rtlCol="0">
            <a:spAutoFit/>
          </a:bodyPr>
          <a:lstStyle/>
          <a:p>
            <a:pPr marL="12700">
              <a:spcBef>
                <a:spcPts val="505"/>
              </a:spcBef>
            </a:pPr>
            <a:r>
              <a:rPr sz="1400" b="1" dirty="0">
                <a:solidFill>
                  <a:srgbClr val="344B5E"/>
                </a:solidFill>
                <a:latin typeface="Verdana"/>
                <a:cs typeface="Verdana"/>
              </a:rPr>
              <a:t>Misclassified</a:t>
            </a:r>
            <a:endParaRPr sz="1400">
              <a:latin typeface="Verdana"/>
              <a:cs typeface="Verdana"/>
            </a:endParaRPr>
          </a:p>
          <a:p>
            <a:pPr marL="1058545">
              <a:spcBef>
                <a:spcPts val="409"/>
              </a:spcBef>
            </a:pPr>
            <a:r>
              <a:rPr sz="1400" b="1" dirty="0">
                <a:solidFill>
                  <a:srgbClr val="344B5E"/>
                </a:solidFill>
                <a:latin typeface="Verdana"/>
                <a:cs typeface="Verdana"/>
              </a:rPr>
              <a:t>Margin</a:t>
            </a:r>
            <a:endParaRPr sz="1400">
              <a:latin typeface="Verdana"/>
              <a:cs typeface="Verdana"/>
            </a:endParaRPr>
          </a:p>
        </p:txBody>
      </p:sp>
      <p:sp>
        <p:nvSpPr>
          <p:cNvPr id="12" name="object 12"/>
          <p:cNvSpPr txBox="1"/>
          <p:nvPr/>
        </p:nvSpPr>
        <p:spPr>
          <a:xfrm>
            <a:off x="7053452" y="4701184"/>
            <a:ext cx="758907"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Correct</a:t>
            </a:r>
            <a:endParaRPr sz="1400">
              <a:latin typeface="Verdana"/>
              <a:cs typeface="Verdana"/>
            </a:endParaRPr>
          </a:p>
        </p:txBody>
      </p:sp>
      <p:sp>
        <p:nvSpPr>
          <p:cNvPr id="13" name="object 13"/>
          <p:cNvSpPr/>
          <p:nvPr/>
        </p:nvSpPr>
        <p:spPr>
          <a:xfrm>
            <a:off x="6562979" y="4499990"/>
            <a:ext cx="1621790" cy="209550"/>
          </a:xfrm>
          <a:custGeom>
            <a:avLst/>
            <a:gdLst/>
            <a:ahLst/>
            <a:cxnLst/>
            <a:rect l="l" t="t" r="r" b="b"/>
            <a:pathLst>
              <a:path w="1621790" h="209550">
                <a:moveTo>
                  <a:pt x="0" y="127"/>
                </a:moveTo>
                <a:lnTo>
                  <a:pt x="10612" y="40876"/>
                </a:lnTo>
                <a:lnTo>
                  <a:pt x="39560" y="74183"/>
                </a:lnTo>
                <a:lnTo>
                  <a:pt x="82510" y="96656"/>
                </a:lnTo>
                <a:lnTo>
                  <a:pt x="135127" y="104902"/>
                </a:lnTo>
                <a:lnTo>
                  <a:pt x="675640" y="104775"/>
                </a:lnTo>
                <a:lnTo>
                  <a:pt x="728257" y="113002"/>
                </a:lnTo>
                <a:lnTo>
                  <a:pt x="771207" y="135445"/>
                </a:lnTo>
                <a:lnTo>
                  <a:pt x="800155" y="168747"/>
                </a:lnTo>
                <a:lnTo>
                  <a:pt x="810768" y="209550"/>
                </a:lnTo>
                <a:lnTo>
                  <a:pt x="821398" y="168747"/>
                </a:lnTo>
                <a:lnTo>
                  <a:pt x="850376" y="135445"/>
                </a:lnTo>
                <a:lnTo>
                  <a:pt x="893331" y="113002"/>
                </a:lnTo>
                <a:lnTo>
                  <a:pt x="945896" y="104775"/>
                </a:lnTo>
                <a:lnTo>
                  <a:pt x="1486407" y="104775"/>
                </a:lnTo>
                <a:lnTo>
                  <a:pt x="1539043" y="96529"/>
                </a:lnTo>
                <a:lnTo>
                  <a:pt x="1582023" y="74056"/>
                </a:lnTo>
                <a:lnTo>
                  <a:pt x="1610977" y="40749"/>
                </a:lnTo>
                <a:lnTo>
                  <a:pt x="1621536" y="0"/>
                </a:lnTo>
              </a:path>
            </a:pathLst>
          </a:custGeom>
          <a:ln w="19050">
            <a:solidFill>
              <a:srgbClr val="344B5E"/>
            </a:solidFill>
          </a:ln>
        </p:spPr>
        <p:txBody>
          <a:bodyPr wrap="square" lIns="0" tIns="0" rIns="0" bIns="0" rtlCol="0"/>
          <a:lstStyle/>
          <a:p>
            <a:endParaRPr/>
          </a:p>
        </p:txBody>
      </p:sp>
      <p:sp>
        <p:nvSpPr>
          <p:cNvPr id="14" name="object 14"/>
          <p:cNvSpPr/>
          <p:nvPr/>
        </p:nvSpPr>
        <p:spPr>
          <a:xfrm>
            <a:off x="4906771" y="4503546"/>
            <a:ext cx="1621790" cy="209550"/>
          </a:xfrm>
          <a:custGeom>
            <a:avLst/>
            <a:gdLst/>
            <a:ahLst/>
            <a:cxnLst/>
            <a:rect l="l" t="t" r="r" b="b"/>
            <a:pathLst>
              <a:path w="1621790" h="209550">
                <a:moveTo>
                  <a:pt x="0" y="126"/>
                </a:moveTo>
                <a:lnTo>
                  <a:pt x="10630" y="40876"/>
                </a:lnTo>
                <a:lnTo>
                  <a:pt x="39608" y="74183"/>
                </a:lnTo>
                <a:lnTo>
                  <a:pt x="82563" y="96656"/>
                </a:lnTo>
                <a:lnTo>
                  <a:pt x="135127" y="104901"/>
                </a:lnTo>
                <a:lnTo>
                  <a:pt x="675639" y="104774"/>
                </a:lnTo>
                <a:lnTo>
                  <a:pt x="728277" y="113020"/>
                </a:lnTo>
                <a:lnTo>
                  <a:pt x="771270" y="135493"/>
                </a:lnTo>
                <a:lnTo>
                  <a:pt x="800262" y="168800"/>
                </a:lnTo>
                <a:lnTo>
                  <a:pt x="810894" y="209549"/>
                </a:lnTo>
                <a:lnTo>
                  <a:pt x="821507" y="168800"/>
                </a:lnTo>
                <a:lnTo>
                  <a:pt x="850455" y="135493"/>
                </a:lnTo>
                <a:lnTo>
                  <a:pt x="893405" y="113020"/>
                </a:lnTo>
                <a:lnTo>
                  <a:pt x="946023" y="104774"/>
                </a:lnTo>
                <a:lnTo>
                  <a:pt x="1486535" y="104774"/>
                </a:lnTo>
                <a:lnTo>
                  <a:pt x="1539152" y="96529"/>
                </a:lnTo>
                <a:lnTo>
                  <a:pt x="1582102" y="74056"/>
                </a:lnTo>
                <a:lnTo>
                  <a:pt x="1611050" y="40749"/>
                </a:lnTo>
                <a:lnTo>
                  <a:pt x="1621662" y="0"/>
                </a:lnTo>
              </a:path>
            </a:pathLst>
          </a:custGeom>
          <a:ln w="19049">
            <a:solidFill>
              <a:srgbClr val="344B5E"/>
            </a:solidFill>
          </a:ln>
        </p:spPr>
        <p:txBody>
          <a:bodyPr wrap="square" lIns="0" tIns="0" rIns="0" bIns="0" rtlCol="0"/>
          <a:lstStyle/>
          <a:p>
            <a:endParaRPr/>
          </a:p>
        </p:txBody>
      </p:sp>
      <p:sp>
        <p:nvSpPr>
          <p:cNvPr id="17" name="标题 16">
            <a:extLst>
              <a:ext uri="{FF2B5EF4-FFF2-40B4-BE49-F238E27FC236}">
                <a16:creationId xmlns:a16="http://schemas.microsoft.com/office/drawing/2014/main" id="{87D9A580-F7BF-43FC-8658-A87984E8771E}"/>
              </a:ext>
            </a:extLst>
          </p:cNvPr>
          <p:cNvSpPr>
            <a:spLocks noGrp="1"/>
          </p:cNvSpPr>
          <p:nvPr>
            <p:ph type="title"/>
          </p:nvPr>
        </p:nvSpPr>
        <p:spPr>
          <a:xfrm>
            <a:off x="457200" y="44624"/>
            <a:ext cx="8229600" cy="686894"/>
          </a:xfrm>
        </p:spPr>
        <p:txBody>
          <a:bodyPr>
            <a:normAutofit fontScale="90000"/>
          </a:bodyPr>
          <a:lstStyle/>
          <a:p>
            <a:r>
              <a:rPr lang="en-US" altLang="zh-CN" dirty="0"/>
              <a:t>0-1</a:t>
            </a:r>
            <a:r>
              <a:rPr lang="zh-CN" altLang="en-US" dirty="0"/>
              <a:t>损失函数</a:t>
            </a:r>
          </a:p>
        </p:txBody>
      </p:sp>
    </p:spTree>
    <p:extLst>
      <p:ext uri="{BB962C8B-B14F-4D97-AF65-F5344CB8AC3E}">
        <p14:creationId xmlns:p14="http://schemas.microsoft.com/office/powerpoint/2010/main" val="2523866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6246" y="1478075"/>
            <a:ext cx="4190492" cy="4101444"/>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sz="2800" b="1" dirty="0">
                <a:latin typeface="Times New Roman" panose="02020603050405020304" pitchFamily="18" charset="0"/>
                <a:cs typeface="Times New Roman" panose="02020603050405020304" pitchFamily="18" charset="0"/>
              </a:rPr>
              <a:t>AdaBoost</a:t>
            </a:r>
            <a:r>
              <a:rPr lang="en-US"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的损失函数是</a:t>
            </a:r>
            <a:r>
              <a:rPr lang="zh-CN" altLang="en-US" sz="2800" b="1" dirty="0">
                <a:solidFill>
                  <a:srgbClr val="0000FF"/>
                </a:solidFill>
                <a:latin typeface="Times New Roman" panose="02020603050405020304" pitchFamily="18" charset="0"/>
                <a:cs typeface="Times New Roman" panose="02020603050405020304" pitchFamily="18" charset="0"/>
              </a:rPr>
              <a:t>指数函数</a:t>
            </a:r>
            <a:r>
              <a:rPr lang="zh-CN" altLang="en-US" sz="2800" b="1" dirty="0">
                <a:latin typeface="Times New Roman" panose="02020603050405020304" pitchFamily="18" charset="0"/>
                <a:cs typeface="Times New Roman" panose="02020603050405020304" pitchFamily="18" charset="0"/>
              </a:rPr>
              <a:t>：</a:t>
            </a:r>
            <a:endParaRPr sz="2800" b="1" dirty="0">
              <a:latin typeface="Times New Roman" panose="02020603050405020304" pitchFamily="18" charset="0"/>
              <a:cs typeface="Times New Roman" panose="02020603050405020304" pitchFamily="18" charset="0"/>
            </a:endParaRPr>
          </a:p>
          <a:p>
            <a:pPr marL="1055370">
              <a:lnSpc>
                <a:spcPct val="150000"/>
              </a:lnSpc>
            </a:pPr>
            <a:r>
              <a:rPr sz="2800" b="1" dirty="0">
                <a:latin typeface="Times New Roman" panose="02020603050405020304" pitchFamily="18" charset="0"/>
                <a:cs typeface="Times New Roman" panose="02020603050405020304" pitchFamily="18" charset="0"/>
              </a:rPr>
              <a:t>𝑒</a:t>
            </a:r>
            <a:r>
              <a:rPr sz="2800" b="1" baseline="30000" dirty="0">
                <a:latin typeface="Times New Roman" panose="02020603050405020304" pitchFamily="18" charset="0"/>
                <a:cs typeface="Times New Roman" panose="02020603050405020304" pitchFamily="18" charset="0"/>
              </a:rPr>
              <a:t>(−𝑚𝑎𝑟𝑔𝑖𝑛)</a:t>
            </a:r>
          </a:p>
          <a:p>
            <a:pPr marL="238125" indent="-225425">
              <a:lnSpc>
                <a:spcPct val="150000"/>
              </a:lnSpc>
              <a:spcBef>
                <a:spcPts val="2280"/>
              </a:spcBef>
              <a:buFont typeface="Wingdings"/>
              <a:buChar char=""/>
              <a:tabLst>
                <a:tab pos="238125" algn="l"/>
                <a:tab pos="238760" algn="l"/>
              </a:tabLst>
            </a:pPr>
            <a:r>
              <a:rPr lang="zh-CN" altLang="en-US" sz="2800" b="1" dirty="0">
                <a:latin typeface="Times New Roman" panose="02020603050405020304" pitchFamily="18" charset="0"/>
                <a:cs typeface="Times New Roman" panose="02020603050405020304" pitchFamily="18" charset="0"/>
              </a:rPr>
              <a:t>使 </a:t>
            </a:r>
            <a:r>
              <a:rPr lang="en-US" altLang="zh-CN" sz="2800" b="1" dirty="0">
                <a:latin typeface="Times New Roman" panose="02020603050405020304" pitchFamily="18" charset="0"/>
                <a:cs typeface="Times New Roman" panose="02020603050405020304" pitchFamily="18" charset="0"/>
              </a:rPr>
              <a:t>AdaBoost </a:t>
            </a:r>
            <a:r>
              <a:rPr lang="zh-CN" altLang="en-US" sz="2800" b="1" dirty="0">
                <a:latin typeface="Times New Roman" panose="02020603050405020304" pitchFamily="18" charset="0"/>
                <a:cs typeface="Times New Roman" panose="02020603050405020304" pitchFamily="18" charset="0"/>
              </a:rPr>
              <a:t>比其他类型的 </a:t>
            </a:r>
            <a:r>
              <a:rPr lang="en-US" altLang="zh-CN" sz="2800" b="1" dirty="0">
                <a:latin typeface="Times New Roman" panose="02020603050405020304" pitchFamily="18" charset="0"/>
                <a:cs typeface="Times New Roman" panose="02020603050405020304" pitchFamily="18" charset="0"/>
              </a:rPr>
              <a:t>Boosting </a:t>
            </a:r>
            <a:r>
              <a:rPr lang="zh-CN" altLang="en-US" sz="2800" b="1" dirty="0">
                <a:latin typeface="Times New Roman" panose="02020603050405020304" pitchFamily="18" charset="0"/>
                <a:cs typeface="Times New Roman" panose="02020603050405020304" pitchFamily="18" charset="0"/>
              </a:rPr>
              <a:t>算法对离群点更敏感</a:t>
            </a:r>
            <a:endParaRPr sz="2800" b="1" dirty="0">
              <a:latin typeface="Times New Roman" panose="02020603050405020304" pitchFamily="18" charset="0"/>
              <a:cs typeface="Times New Roman" panose="02020603050405020304" pitchFamily="18" charset="0"/>
            </a:endParaRPr>
          </a:p>
        </p:txBody>
      </p:sp>
      <p:sp>
        <p:nvSpPr>
          <p:cNvPr id="4" name="object 4"/>
          <p:cNvSpPr/>
          <p:nvPr/>
        </p:nvSpPr>
        <p:spPr>
          <a:xfrm>
            <a:off x="6438138" y="1463040"/>
            <a:ext cx="78740" cy="2954020"/>
          </a:xfrm>
          <a:custGeom>
            <a:avLst/>
            <a:gdLst/>
            <a:ahLst/>
            <a:cxnLst/>
            <a:rect l="l" t="t" r="r" b="b"/>
            <a:pathLst>
              <a:path w="78740" h="2954020">
                <a:moveTo>
                  <a:pt x="51809" y="77597"/>
                </a:moveTo>
                <a:lnTo>
                  <a:pt x="25901" y="77851"/>
                </a:lnTo>
                <a:lnTo>
                  <a:pt x="52577" y="2953639"/>
                </a:lnTo>
                <a:lnTo>
                  <a:pt x="78486" y="2953385"/>
                </a:lnTo>
                <a:lnTo>
                  <a:pt x="51809" y="77597"/>
                </a:lnTo>
                <a:close/>
              </a:path>
              <a:path w="78740" h="2954020">
                <a:moveTo>
                  <a:pt x="38100" y="0"/>
                </a:moveTo>
                <a:lnTo>
                  <a:pt x="0" y="78105"/>
                </a:lnTo>
                <a:lnTo>
                  <a:pt x="25901" y="77851"/>
                </a:lnTo>
                <a:lnTo>
                  <a:pt x="25781" y="64897"/>
                </a:lnTo>
                <a:lnTo>
                  <a:pt x="71217" y="64643"/>
                </a:lnTo>
                <a:lnTo>
                  <a:pt x="38100" y="0"/>
                </a:lnTo>
                <a:close/>
              </a:path>
              <a:path w="78740" h="2954020">
                <a:moveTo>
                  <a:pt x="51688" y="64643"/>
                </a:moveTo>
                <a:lnTo>
                  <a:pt x="25781" y="64897"/>
                </a:lnTo>
                <a:lnTo>
                  <a:pt x="25901" y="77851"/>
                </a:lnTo>
                <a:lnTo>
                  <a:pt x="51809" y="77597"/>
                </a:lnTo>
                <a:lnTo>
                  <a:pt x="51688" y="64643"/>
                </a:lnTo>
                <a:close/>
              </a:path>
              <a:path w="78740" h="2954020">
                <a:moveTo>
                  <a:pt x="71217" y="64643"/>
                </a:moveTo>
                <a:lnTo>
                  <a:pt x="51688" y="64643"/>
                </a:lnTo>
                <a:lnTo>
                  <a:pt x="51809" y="77597"/>
                </a:lnTo>
                <a:lnTo>
                  <a:pt x="77723" y="77343"/>
                </a:lnTo>
                <a:lnTo>
                  <a:pt x="71217" y="64643"/>
                </a:lnTo>
                <a:close/>
              </a:path>
            </a:pathLst>
          </a:custGeom>
          <a:solidFill>
            <a:srgbClr val="344B5E"/>
          </a:solidFill>
        </p:spPr>
        <p:txBody>
          <a:bodyPr wrap="square" lIns="0" tIns="0" rIns="0" bIns="0" rtlCol="0"/>
          <a:lstStyle/>
          <a:p>
            <a:endParaRPr/>
          </a:p>
        </p:txBody>
      </p:sp>
      <p:sp>
        <p:nvSpPr>
          <p:cNvPr id="5" name="object 5"/>
          <p:cNvSpPr/>
          <p:nvPr/>
        </p:nvSpPr>
        <p:spPr>
          <a:xfrm>
            <a:off x="4789171" y="4374769"/>
            <a:ext cx="3338195" cy="82550"/>
          </a:xfrm>
          <a:custGeom>
            <a:avLst/>
            <a:gdLst/>
            <a:ahLst/>
            <a:cxnLst/>
            <a:rect l="l" t="t" r="r" b="b"/>
            <a:pathLst>
              <a:path w="3338195" h="82550">
                <a:moveTo>
                  <a:pt x="3260259" y="56116"/>
                </a:moveTo>
                <a:lnTo>
                  <a:pt x="3260216" y="82041"/>
                </a:lnTo>
                <a:lnTo>
                  <a:pt x="3312202" y="56133"/>
                </a:lnTo>
                <a:lnTo>
                  <a:pt x="3273171" y="56133"/>
                </a:lnTo>
                <a:lnTo>
                  <a:pt x="3260259" y="56116"/>
                </a:lnTo>
                <a:close/>
              </a:path>
              <a:path w="3338195" h="82550">
                <a:moveTo>
                  <a:pt x="77724" y="0"/>
                </a:moveTo>
                <a:lnTo>
                  <a:pt x="0" y="38734"/>
                </a:lnTo>
                <a:lnTo>
                  <a:pt x="77724" y="77723"/>
                </a:lnTo>
                <a:lnTo>
                  <a:pt x="77724" y="51833"/>
                </a:lnTo>
                <a:lnTo>
                  <a:pt x="64769" y="51815"/>
                </a:lnTo>
                <a:lnTo>
                  <a:pt x="64769" y="25907"/>
                </a:lnTo>
                <a:lnTo>
                  <a:pt x="77724" y="25907"/>
                </a:lnTo>
                <a:lnTo>
                  <a:pt x="77724" y="0"/>
                </a:lnTo>
                <a:close/>
              </a:path>
              <a:path w="3338195" h="82550">
                <a:moveTo>
                  <a:pt x="3260301" y="30208"/>
                </a:moveTo>
                <a:lnTo>
                  <a:pt x="3260259" y="56116"/>
                </a:lnTo>
                <a:lnTo>
                  <a:pt x="3273171" y="56133"/>
                </a:lnTo>
                <a:lnTo>
                  <a:pt x="3273298" y="30225"/>
                </a:lnTo>
                <a:lnTo>
                  <a:pt x="3260301" y="30208"/>
                </a:lnTo>
                <a:close/>
              </a:path>
              <a:path w="3338195" h="82550">
                <a:moveTo>
                  <a:pt x="3260344" y="4317"/>
                </a:moveTo>
                <a:lnTo>
                  <a:pt x="3260301" y="30208"/>
                </a:lnTo>
                <a:lnTo>
                  <a:pt x="3273298" y="30225"/>
                </a:lnTo>
                <a:lnTo>
                  <a:pt x="3273171" y="56133"/>
                </a:lnTo>
                <a:lnTo>
                  <a:pt x="3312202" y="56133"/>
                </a:lnTo>
                <a:lnTo>
                  <a:pt x="3337940" y="43306"/>
                </a:lnTo>
                <a:lnTo>
                  <a:pt x="3260344" y="4317"/>
                </a:lnTo>
                <a:close/>
              </a:path>
              <a:path w="3338195" h="82550">
                <a:moveTo>
                  <a:pt x="77724" y="25925"/>
                </a:moveTo>
                <a:lnTo>
                  <a:pt x="77724" y="51833"/>
                </a:lnTo>
                <a:lnTo>
                  <a:pt x="3260259" y="56116"/>
                </a:lnTo>
                <a:lnTo>
                  <a:pt x="3260301" y="30208"/>
                </a:lnTo>
                <a:lnTo>
                  <a:pt x="77724" y="25925"/>
                </a:lnTo>
                <a:close/>
              </a:path>
              <a:path w="3338195" h="82550">
                <a:moveTo>
                  <a:pt x="64769" y="25907"/>
                </a:moveTo>
                <a:lnTo>
                  <a:pt x="64769" y="51815"/>
                </a:lnTo>
                <a:lnTo>
                  <a:pt x="77724" y="51833"/>
                </a:lnTo>
                <a:lnTo>
                  <a:pt x="77724" y="25925"/>
                </a:lnTo>
                <a:lnTo>
                  <a:pt x="64769" y="25907"/>
                </a:lnTo>
                <a:close/>
              </a:path>
              <a:path w="3338195" h="82550">
                <a:moveTo>
                  <a:pt x="77724" y="25907"/>
                </a:moveTo>
                <a:lnTo>
                  <a:pt x="64769" y="25907"/>
                </a:lnTo>
                <a:lnTo>
                  <a:pt x="77724" y="25925"/>
                </a:lnTo>
                <a:close/>
              </a:path>
            </a:pathLst>
          </a:custGeom>
          <a:solidFill>
            <a:srgbClr val="344B5E"/>
          </a:solidFill>
        </p:spPr>
        <p:txBody>
          <a:bodyPr wrap="square" lIns="0" tIns="0" rIns="0" bIns="0" rtlCol="0"/>
          <a:lstStyle/>
          <a:p>
            <a:endParaRPr/>
          </a:p>
        </p:txBody>
      </p:sp>
      <p:sp>
        <p:nvSpPr>
          <p:cNvPr id="6" name="object 6"/>
          <p:cNvSpPr txBox="1"/>
          <p:nvPr/>
        </p:nvSpPr>
        <p:spPr>
          <a:xfrm>
            <a:off x="6584443" y="1706500"/>
            <a:ext cx="480541"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Loss</a:t>
            </a:r>
            <a:endParaRPr sz="1400">
              <a:latin typeface="Verdana"/>
              <a:cs typeface="Verdana"/>
            </a:endParaRPr>
          </a:p>
        </p:txBody>
      </p:sp>
      <p:sp>
        <p:nvSpPr>
          <p:cNvPr id="7" name="object 7"/>
          <p:cNvSpPr/>
          <p:nvPr/>
        </p:nvSpPr>
        <p:spPr>
          <a:xfrm>
            <a:off x="6523481" y="4411979"/>
            <a:ext cx="1833880" cy="0"/>
          </a:xfrm>
          <a:custGeom>
            <a:avLst/>
            <a:gdLst/>
            <a:ahLst/>
            <a:cxnLst/>
            <a:rect l="l" t="t" r="r" b="b"/>
            <a:pathLst>
              <a:path w="1833879">
                <a:moveTo>
                  <a:pt x="0" y="0"/>
                </a:moveTo>
                <a:lnTo>
                  <a:pt x="1833372" y="0"/>
                </a:lnTo>
              </a:path>
            </a:pathLst>
          </a:custGeom>
          <a:ln w="38100">
            <a:solidFill>
              <a:srgbClr val="C00000"/>
            </a:solidFill>
          </a:ln>
        </p:spPr>
        <p:txBody>
          <a:bodyPr wrap="square" lIns="0" tIns="0" rIns="0" bIns="0" rtlCol="0"/>
          <a:lstStyle/>
          <a:p>
            <a:endParaRPr/>
          </a:p>
        </p:txBody>
      </p:sp>
      <p:sp>
        <p:nvSpPr>
          <p:cNvPr id="8" name="object 8"/>
          <p:cNvSpPr/>
          <p:nvPr/>
        </p:nvSpPr>
        <p:spPr>
          <a:xfrm>
            <a:off x="6514338" y="3486912"/>
            <a:ext cx="0" cy="939165"/>
          </a:xfrm>
          <a:custGeom>
            <a:avLst/>
            <a:gdLst/>
            <a:ahLst/>
            <a:cxnLst/>
            <a:rect l="l" t="t" r="r" b="b"/>
            <a:pathLst>
              <a:path h="939164">
                <a:moveTo>
                  <a:pt x="0" y="938784"/>
                </a:moveTo>
                <a:lnTo>
                  <a:pt x="0" y="0"/>
                </a:lnTo>
              </a:path>
            </a:pathLst>
          </a:custGeom>
          <a:ln w="38100">
            <a:solidFill>
              <a:srgbClr val="C00000"/>
            </a:solidFill>
          </a:ln>
        </p:spPr>
        <p:txBody>
          <a:bodyPr wrap="square" lIns="0" tIns="0" rIns="0" bIns="0" rtlCol="0"/>
          <a:lstStyle/>
          <a:p>
            <a:endParaRPr/>
          </a:p>
        </p:txBody>
      </p:sp>
      <p:sp>
        <p:nvSpPr>
          <p:cNvPr id="9" name="object 9"/>
          <p:cNvSpPr/>
          <p:nvPr/>
        </p:nvSpPr>
        <p:spPr>
          <a:xfrm>
            <a:off x="4575809" y="3482339"/>
            <a:ext cx="1943100" cy="0"/>
          </a:xfrm>
          <a:custGeom>
            <a:avLst/>
            <a:gdLst/>
            <a:ahLst/>
            <a:cxnLst/>
            <a:rect l="l" t="t" r="r" b="b"/>
            <a:pathLst>
              <a:path w="1943100">
                <a:moveTo>
                  <a:pt x="0" y="0"/>
                </a:moveTo>
                <a:lnTo>
                  <a:pt x="1943099" y="0"/>
                </a:lnTo>
              </a:path>
            </a:pathLst>
          </a:custGeom>
          <a:ln w="38100">
            <a:solidFill>
              <a:srgbClr val="C00000"/>
            </a:solidFill>
          </a:ln>
        </p:spPr>
        <p:txBody>
          <a:bodyPr wrap="square" lIns="0" tIns="0" rIns="0" bIns="0" rtlCol="0"/>
          <a:lstStyle/>
          <a:p>
            <a:endParaRPr/>
          </a:p>
        </p:txBody>
      </p:sp>
      <p:sp>
        <p:nvSpPr>
          <p:cNvPr id="10" name="object 10"/>
          <p:cNvSpPr txBox="1"/>
          <p:nvPr/>
        </p:nvSpPr>
        <p:spPr>
          <a:xfrm>
            <a:off x="4558411" y="3589274"/>
            <a:ext cx="871310" cy="228268"/>
          </a:xfrm>
          <a:prstGeom prst="rect">
            <a:avLst/>
          </a:prstGeom>
        </p:spPr>
        <p:txBody>
          <a:bodyPr vert="horz" wrap="square" lIns="0" tIns="12700" rIns="0" bIns="0" rtlCol="0">
            <a:spAutoFit/>
          </a:bodyPr>
          <a:lstStyle/>
          <a:p>
            <a:pPr marL="12700">
              <a:spcBef>
                <a:spcPts val="100"/>
              </a:spcBef>
            </a:pPr>
            <a:r>
              <a:rPr sz="1400" b="1" dirty="0">
                <a:solidFill>
                  <a:srgbClr val="C00000"/>
                </a:solidFill>
                <a:latin typeface="Verdana"/>
                <a:cs typeface="Verdana"/>
              </a:rPr>
              <a:t>0-1 Loss</a:t>
            </a:r>
            <a:endParaRPr sz="1400">
              <a:latin typeface="Verdana"/>
              <a:cs typeface="Verdana"/>
            </a:endParaRPr>
          </a:p>
        </p:txBody>
      </p:sp>
      <p:sp>
        <p:nvSpPr>
          <p:cNvPr id="11" name="object 11"/>
          <p:cNvSpPr txBox="1"/>
          <p:nvPr/>
        </p:nvSpPr>
        <p:spPr>
          <a:xfrm>
            <a:off x="5167377" y="4649977"/>
            <a:ext cx="1957618" cy="546945"/>
          </a:xfrm>
          <a:prstGeom prst="rect">
            <a:avLst/>
          </a:prstGeom>
        </p:spPr>
        <p:txBody>
          <a:bodyPr vert="horz" wrap="square" lIns="0" tIns="64135" rIns="0" bIns="0" rtlCol="0">
            <a:spAutoFit/>
          </a:bodyPr>
          <a:lstStyle/>
          <a:p>
            <a:pPr marL="12700">
              <a:spcBef>
                <a:spcPts val="505"/>
              </a:spcBef>
            </a:pPr>
            <a:r>
              <a:rPr sz="1400" b="1" dirty="0">
                <a:solidFill>
                  <a:srgbClr val="344B5E"/>
                </a:solidFill>
                <a:latin typeface="Verdana"/>
                <a:cs typeface="Verdana"/>
              </a:rPr>
              <a:t>Misclassified</a:t>
            </a:r>
            <a:endParaRPr sz="1400">
              <a:latin typeface="Verdana"/>
              <a:cs typeface="Verdana"/>
            </a:endParaRPr>
          </a:p>
          <a:p>
            <a:pPr marL="1058545">
              <a:spcBef>
                <a:spcPts val="409"/>
              </a:spcBef>
            </a:pPr>
            <a:r>
              <a:rPr sz="1400" b="1" dirty="0">
                <a:solidFill>
                  <a:srgbClr val="344B5E"/>
                </a:solidFill>
                <a:latin typeface="Verdana"/>
                <a:cs typeface="Verdana"/>
              </a:rPr>
              <a:t>Margin</a:t>
            </a:r>
            <a:endParaRPr sz="1400">
              <a:latin typeface="Verdana"/>
              <a:cs typeface="Verdana"/>
            </a:endParaRPr>
          </a:p>
        </p:txBody>
      </p:sp>
      <p:sp>
        <p:nvSpPr>
          <p:cNvPr id="12" name="object 12"/>
          <p:cNvSpPr txBox="1"/>
          <p:nvPr/>
        </p:nvSpPr>
        <p:spPr>
          <a:xfrm>
            <a:off x="7053452" y="4701184"/>
            <a:ext cx="758907"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Correct</a:t>
            </a:r>
            <a:endParaRPr sz="1400">
              <a:latin typeface="Verdana"/>
              <a:cs typeface="Verdana"/>
            </a:endParaRPr>
          </a:p>
        </p:txBody>
      </p:sp>
      <p:sp>
        <p:nvSpPr>
          <p:cNvPr id="13" name="object 13"/>
          <p:cNvSpPr/>
          <p:nvPr/>
        </p:nvSpPr>
        <p:spPr>
          <a:xfrm>
            <a:off x="6562979" y="4499990"/>
            <a:ext cx="1621790" cy="209550"/>
          </a:xfrm>
          <a:custGeom>
            <a:avLst/>
            <a:gdLst/>
            <a:ahLst/>
            <a:cxnLst/>
            <a:rect l="l" t="t" r="r" b="b"/>
            <a:pathLst>
              <a:path w="1621790" h="209550">
                <a:moveTo>
                  <a:pt x="0" y="127"/>
                </a:moveTo>
                <a:lnTo>
                  <a:pt x="10612" y="40876"/>
                </a:lnTo>
                <a:lnTo>
                  <a:pt x="39560" y="74183"/>
                </a:lnTo>
                <a:lnTo>
                  <a:pt x="82510" y="96656"/>
                </a:lnTo>
                <a:lnTo>
                  <a:pt x="135127" y="104902"/>
                </a:lnTo>
                <a:lnTo>
                  <a:pt x="675640" y="104775"/>
                </a:lnTo>
                <a:lnTo>
                  <a:pt x="728257" y="113002"/>
                </a:lnTo>
                <a:lnTo>
                  <a:pt x="771207" y="135445"/>
                </a:lnTo>
                <a:lnTo>
                  <a:pt x="800155" y="168747"/>
                </a:lnTo>
                <a:lnTo>
                  <a:pt x="810768" y="209550"/>
                </a:lnTo>
                <a:lnTo>
                  <a:pt x="821398" y="168747"/>
                </a:lnTo>
                <a:lnTo>
                  <a:pt x="850376" y="135445"/>
                </a:lnTo>
                <a:lnTo>
                  <a:pt x="893331" y="113002"/>
                </a:lnTo>
                <a:lnTo>
                  <a:pt x="945896" y="104775"/>
                </a:lnTo>
                <a:lnTo>
                  <a:pt x="1486407" y="104775"/>
                </a:lnTo>
                <a:lnTo>
                  <a:pt x="1539043" y="96529"/>
                </a:lnTo>
                <a:lnTo>
                  <a:pt x="1582023" y="74056"/>
                </a:lnTo>
                <a:lnTo>
                  <a:pt x="1610977" y="40749"/>
                </a:lnTo>
                <a:lnTo>
                  <a:pt x="1621536" y="0"/>
                </a:lnTo>
              </a:path>
            </a:pathLst>
          </a:custGeom>
          <a:ln w="19050">
            <a:solidFill>
              <a:srgbClr val="344B5E"/>
            </a:solidFill>
          </a:ln>
        </p:spPr>
        <p:txBody>
          <a:bodyPr wrap="square" lIns="0" tIns="0" rIns="0" bIns="0" rtlCol="0"/>
          <a:lstStyle/>
          <a:p>
            <a:endParaRPr/>
          </a:p>
        </p:txBody>
      </p:sp>
      <p:sp>
        <p:nvSpPr>
          <p:cNvPr id="14" name="object 14"/>
          <p:cNvSpPr/>
          <p:nvPr/>
        </p:nvSpPr>
        <p:spPr>
          <a:xfrm>
            <a:off x="4906771" y="4503546"/>
            <a:ext cx="1621790" cy="209550"/>
          </a:xfrm>
          <a:custGeom>
            <a:avLst/>
            <a:gdLst/>
            <a:ahLst/>
            <a:cxnLst/>
            <a:rect l="l" t="t" r="r" b="b"/>
            <a:pathLst>
              <a:path w="1621790" h="209550">
                <a:moveTo>
                  <a:pt x="0" y="126"/>
                </a:moveTo>
                <a:lnTo>
                  <a:pt x="10630" y="40876"/>
                </a:lnTo>
                <a:lnTo>
                  <a:pt x="39608" y="74183"/>
                </a:lnTo>
                <a:lnTo>
                  <a:pt x="82563" y="96656"/>
                </a:lnTo>
                <a:lnTo>
                  <a:pt x="135127" y="104901"/>
                </a:lnTo>
                <a:lnTo>
                  <a:pt x="675639" y="104774"/>
                </a:lnTo>
                <a:lnTo>
                  <a:pt x="728277" y="113020"/>
                </a:lnTo>
                <a:lnTo>
                  <a:pt x="771270" y="135493"/>
                </a:lnTo>
                <a:lnTo>
                  <a:pt x="800262" y="168800"/>
                </a:lnTo>
                <a:lnTo>
                  <a:pt x="810894" y="209549"/>
                </a:lnTo>
                <a:lnTo>
                  <a:pt x="821507" y="168800"/>
                </a:lnTo>
                <a:lnTo>
                  <a:pt x="850455" y="135493"/>
                </a:lnTo>
                <a:lnTo>
                  <a:pt x="893405" y="113020"/>
                </a:lnTo>
                <a:lnTo>
                  <a:pt x="946023" y="104774"/>
                </a:lnTo>
                <a:lnTo>
                  <a:pt x="1486535" y="104774"/>
                </a:lnTo>
                <a:lnTo>
                  <a:pt x="1539152" y="96529"/>
                </a:lnTo>
                <a:lnTo>
                  <a:pt x="1582102" y="74056"/>
                </a:lnTo>
                <a:lnTo>
                  <a:pt x="1611050" y="40749"/>
                </a:lnTo>
                <a:lnTo>
                  <a:pt x="1621662" y="0"/>
                </a:lnTo>
              </a:path>
            </a:pathLst>
          </a:custGeom>
          <a:ln w="19049">
            <a:solidFill>
              <a:srgbClr val="344B5E"/>
            </a:solidFill>
          </a:ln>
        </p:spPr>
        <p:txBody>
          <a:bodyPr wrap="square" lIns="0" tIns="0" rIns="0" bIns="0" rtlCol="0"/>
          <a:lstStyle/>
          <a:p>
            <a:endParaRPr/>
          </a:p>
        </p:txBody>
      </p:sp>
      <p:sp>
        <p:nvSpPr>
          <p:cNvPr id="15" name="object 15"/>
          <p:cNvSpPr/>
          <p:nvPr/>
        </p:nvSpPr>
        <p:spPr>
          <a:xfrm>
            <a:off x="5446014" y="1543813"/>
            <a:ext cx="3633470" cy="2814955"/>
          </a:xfrm>
          <a:custGeom>
            <a:avLst/>
            <a:gdLst/>
            <a:ahLst/>
            <a:cxnLst/>
            <a:rect l="l" t="t" r="r" b="b"/>
            <a:pathLst>
              <a:path w="3633470" h="2814954">
                <a:moveTo>
                  <a:pt x="3633216" y="2814828"/>
                </a:moveTo>
                <a:lnTo>
                  <a:pt x="3574931" y="2807918"/>
                </a:lnTo>
                <a:lnTo>
                  <a:pt x="3502718" y="2800099"/>
                </a:lnTo>
                <a:lnTo>
                  <a:pt x="3461957" y="2795816"/>
                </a:lnTo>
                <a:lnTo>
                  <a:pt x="3418397" y="2791266"/>
                </a:lnTo>
                <a:lnTo>
                  <a:pt x="3372266" y="2786437"/>
                </a:lnTo>
                <a:lnTo>
                  <a:pt x="3323791" y="2781316"/>
                </a:lnTo>
                <a:lnTo>
                  <a:pt x="3273200" y="2775889"/>
                </a:lnTo>
                <a:lnTo>
                  <a:pt x="3220721" y="2770143"/>
                </a:lnTo>
                <a:lnTo>
                  <a:pt x="3166582" y="2764065"/>
                </a:lnTo>
                <a:lnTo>
                  <a:pt x="3111010" y="2757643"/>
                </a:lnTo>
                <a:lnTo>
                  <a:pt x="3054233" y="2750863"/>
                </a:lnTo>
                <a:lnTo>
                  <a:pt x="2996479" y="2743712"/>
                </a:lnTo>
                <a:lnTo>
                  <a:pt x="2937976" y="2736176"/>
                </a:lnTo>
                <a:lnTo>
                  <a:pt x="2878950" y="2728244"/>
                </a:lnTo>
                <a:lnTo>
                  <a:pt x="2819631" y="2719902"/>
                </a:lnTo>
                <a:lnTo>
                  <a:pt x="2760245" y="2711136"/>
                </a:lnTo>
                <a:lnTo>
                  <a:pt x="2701021" y="2701935"/>
                </a:lnTo>
                <a:lnTo>
                  <a:pt x="2642186" y="2692284"/>
                </a:lnTo>
                <a:lnTo>
                  <a:pt x="2583968" y="2682170"/>
                </a:lnTo>
                <a:lnTo>
                  <a:pt x="2526595" y="2671582"/>
                </a:lnTo>
                <a:lnTo>
                  <a:pt x="2470294" y="2660505"/>
                </a:lnTo>
                <a:lnTo>
                  <a:pt x="2415293" y="2648926"/>
                </a:lnTo>
                <a:lnTo>
                  <a:pt x="2361821" y="2636833"/>
                </a:lnTo>
                <a:lnTo>
                  <a:pt x="2310103" y="2624212"/>
                </a:lnTo>
                <a:lnTo>
                  <a:pt x="2260369" y="2611050"/>
                </a:lnTo>
                <a:lnTo>
                  <a:pt x="2212847" y="2597335"/>
                </a:lnTo>
                <a:lnTo>
                  <a:pt x="2167763" y="2583053"/>
                </a:lnTo>
                <a:lnTo>
                  <a:pt x="2117256" y="2565726"/>
                </a:lnTo>
                <a:lnTo>
                  <a:pt x="2067273" y="2547512"/>
                </a:lnTo>
                <a:lnTo>
                  <a:pt x="2017826" y="2528448"/>
                </a:lnTo>
                <a:lnTo>
                  <a:pt x="1968930" y="2508570"/>
                </a:lnTo>
                <a:lnTo>
                  <a:pt x="1920596" y="2487916"/>
                </a:lnTo>
                <a:lnTo>
                  <a:pt x="1872838" y="2466523"/>
                </a:lnTo>
                <a:lnTo>
                  <a:pt x="1825669" y="2444426"/>
                </a:lnTo>
                <a:lnTo>
                  <a:pt x="1779101" y="2421664"/>
                </a:lnTo>
                <a:lnTo>
                  <a:pt x="1733148" y="2398274"/>
                </a:lnTo>
                <a:lnTo>
                  <a:pt x="1687822" y="2374291"/>
                </a:lnTo>
                <a:lnTo>
                  <a:pt x="1643137" y="2349753"/>
                </a:lnTo>
                <a:lnTo>
                  <a:pt x="1599106" y="2324697"/>
                </a:lnTo>
                <a:lnTo>
                  <a:pt x="1555741" y="2299161"/>
                </a:lnTo>
                <a:lnTo>
                  <a:pt x="1513056" y="2273179"/>
                </a:lnTo>
                <a:lnTo>
                  <a:pt x="1471063" y="2246791"/>
                </a:lnTo>
                <a:lnTo>
                  <a:pt x="1429775" y="2220032"/>
                </a:lnTo>
                <a:lnTo>
                  <a:pt x="1389206" y="2192940"/>
                </a:lnTo>
                <a:lnTo>
                  <a:pt x="1349369" y="2165551"/>
                </a:lnTo>
                <a:lnTo>
                  <a:pt x="1310275" y="2137903"/>
                </a:lnTo>
                <a:lnTo>
                  <a:pt x="1271939" y="2110031"/>
                </a:lnTo>
                <a:lnTo>
                  <a:pt x="1234373" y="2081974"/>
                </a:lnTo>
                <a:lnTo>
                  <a:pt x="1197591" y="2053768"/>
                </a:lnTo>
                <a:lnTo>
                  <a:pt x="1161604" y="2025451"/>
                </a:lnTo>
                <a:lnTo>
                  <a:pt x="1126427" y="1997058"/>
                </a:lnTo>
                <a:lnTo>
                  <a:pt x="1092072" y="1968627"/>
                </a:lnTo>
                <a:lnTo>
                  <a:pt x="1050472" y="1932850"/>
                </a:lnTo>
                <a:lnTo>
                  <a:pt x="1010466" y="1896646"/>
                </a:lnTo>
                <a:lnTo>
                  <a:pt x="971973" y="1860004"/>
                </a:lnTo>
                <a:lnTo>
                  <a:pt x="934914" y="1822914"/>
                </a:lnTo>
                <a:lnTo>
                  <a:pt x="899207" y="1785366"/>
                </a:lnTo>
                <a:lnTo>
                  <a:pt x="864773" y="1747349"/>
                </a:lnTo>
                <a:lnTo>
                  <a:pt x="831531" y="1708853"/>
                </a:lnTo>
                <a:lnTo>
                  <a:pt x="799402" y="1669868"/>
                </a:lnTo>
                <a:lnTo>
                  <a:pt x="768303" y="1630383"/>
                </a:lnTo>
                <a:lnTo>
                  <a:pt x="738155" y="1590389"/>
                </a:lnTo>
                <a:lnTo>
                  <a:pt x="708878" y="1549874"/>
                </a:lnTo>
                <a:lnTo>
                  <a:pt x="680391" y="1508830"/>
                </a:lnTo>
                <a:lnTo>
                  <a:pt x="652614" y="1467244"/>
                </a:lnTo>
                <a:lnTo>
                  <a:pt x="625467" y="1425108"/>
                </a:lnTo>
                <a:lnTo>
                  <a:pt x="598868" y="1382410"/>
                </a:lnTo>
                <a:lnTo>
                  <a:pt x="572738" y="1339141"/>
                </a:lnTo>
                <a:lnTo>
                  <a:pt x="546996" y="1295291"/>
                </a:lnTo>
                <a:lnTo>
                  <a:pt x="521562" y="1250848"/>
                </a:lnTo>
                <a:lnTo>
                  <a:pt x="496356" y="1205802"/>
                </a:lnTo>
                <a:lnTo>
                  <a:pt x="471297" y="1160145"/>
                </a:lnTo>
                <a:lnTo>
                  <a:pt x="449866" y="1115335"/>
                </a:lnTo>
                <a:lnTo>
                  <a:pt x="428924" y="1071516"/>
                </a:lnTo>
                <a:lnTo>
                  <a:pt x="408435" y="1028541"/>
                </a:lnTo>
                <a:lnTo>
                  <a:pt x="388364" y="986264"/>
                </a:lnTo>
                <a:lnTo>
                  <a:pt x="368673" y="944538"/>
                </a:lnTo>
                <a:lnTo>
                  <a:pt x="349329" y="903217"/>
                </a:lnTo>
                <a:lnTo>
                  <a:pt x="330294" y="862153"/>
                </a:lnTo>
                <a:lnTo>
                  <a:pt x="311534" y="821201"/>
                </a:lnTo>
                <a:lnTo>
                  <a:pt x="293013" y="780214"/>
                </a:lnTo>
                <a:lnTo>
                  <a:pt x="274694" y="739045"/>
                </a:lnTo>
                <a:lnTo>
                  <a:pt x="256543" y="697547"/>
                </a:lnTo>
                <a:lnTo>
                  <a:pt x="238524" y="655575"/>
                </a:lnTo>
                <a:lnTo>
                  <a:pt x="220600" y="612980"/>
                </a:lnTo>
                <a:lnTo>
                  <a:pt x="202736" y="569618"/>
                </a:lnTo>
                <a:lnTo>
                  <a:pt x="184897" y="525341"/>
                </a:lnTo>
                <a:lnTo>
                  <a:pt x="167047" y="480002"/>
                </a:lnTo>
                <a:lnTo>
                  <a:pt x="149150" y="433455"/>
                </a:lnTo>
                <a:lnTo>
                  <a:pt x="131170" y="385553"/>
                </a:lnTo>
                <a:lnTo>
                  <a:pt x="113072" y="336151"/>
                </a:lnTo>
                <a:lnTo>
                  <a:pt x="94820" y="285100"/>
                </a:lnTo>
                <a:lnTo>
                  <a:pt x="76378" y="232255"/>
                </a:lnTo>
                <a:lnTo>
                  <a:pt x="57711" y="177469"/>
                </a:lnTo>
                <a:lnTo>
                  <a:pt x="38782" y="120596"/>
                </a:lnTo>
                <a:lnTo>
                  <a:pt x="19557" y="61488"/>
                </a:lnTo>
                <a:lnTo>
                  <a:pt x="0" y="0"/>
                </a:lnTo>
              </a:path>
            </a:pathLst>
          </a:custGeom>
          <a:ln w="25908">
            <a:solidFill>
              <a:srgbClr val="9BB808"/>
            </a:solidFill>
          </a:ln>
        </p:spPr>
        <p:txBody>
          <a:bodyPr wrap="square" lIns="0" tIns="0" rIns="0" bIns="0" rtlCol="0"/>
          <a:lstStyle/>
          <a:p>
            <a:endParaRPr/>
          </a:p>
        </p:txBody>
      </p:sp>
      <p:sp>
        <p:nvSpPr>
          <p:cNvPr id="16" name="object 16"/>
          <p:cNvSpPr txBox="1"/>
          <p:nvPr/>
        </p:nvSpPr>
        <p:spPr>
          <a:xfrm>
            <a:off x="4957065" y="1246252"/>
            <a:ext cx="987484"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AdaBoost</a:t>
            </a:r>
            <a:endParaRPr sz="1400" dirty="0">
              <a:latin typeface="Verdana"/>
              <a:cs typeface="Verdana"/>
            </a:endParaRPr>
          </a:p>
        </p:txBody>
      </p:sp>
      <p:sp>
        <p:nvSpPr>
          <p:cNvPr id="19" name="标题 18">
            <a:extLst>
              <a:ext uri="{FF2B5EF4-FFF2-40B4-BE49-F238E27FC236}">
                <a16:creationId xmlns:a16="http://schemas.microsoft.com/office/drawing/2014/main" id="{DDC71E6B-9E5D-44F5-9323-60E70FCD6ECD}"/>
              </a:ext>
            </a:extLst>
          </p:cNvPr>
          <p:cNvSpPr>
            <a:spLocks noGrp="1"/>
          </p:cNvSpPr>
          <p:nvPr>
            <p:ph type="title"/>
          </p:nvPr>
        </p:nvSpPr>
        <p:spPr>
          <a:xfrm>
            <a:off x="457200" y="44624"/>
            <a:ext cx="8229600" cy="714245"/>
          </a:xfrm>
        </p:spPr>
        <p:txBody>
          <a:bodyPr>
            <a:normAutofit fontScale="90000"/>
          </a:bodyPr>
          <a:lstStyle/>
          <a:p>
            <a:r>
              <a:rPr lang="en-US" altLang="zh-CN" dirty="0" err="1"/>
              <a:t>AdaBoost</a:t>
            </a:r>
            <a:r>
              <a:rPr lang="zh-CN" altLang="en-US" dirty="0"/>
              <a:t>的损失函数</a:t>
            </a:r>
          </a:p>
        </p:txBody>
      </p:sp>
    </p:spTree>
    <p:extLst>
      <p:ext uri="{BB962C8B-B14F-4D97-AF65-F5344CB8AC3E}">
        <p14:creationId xmlns:p14="http://schemas.microsoft.com/office/powerpoint/2010/main" val="3491915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4285" y="1068923"/>
            <a:ext cx="4222355" cy="5535170"/>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zh-CN" altLang="en-US" sz="2800" b="1" dirty="0">
                <a:latin typeface="Times New Roman" panose="02020603050405020304" pitchFamily="18" charset="0"/>
                <a:cs typeface="Times New Roman" panose="02020603050405020304" pitchFamily="18" charset="0"/>
              </a:rPr>
              <a:t>一般化的 </a:t>
            </a:r>
            <a:r>
              <a:rPr sz="2800" b="1" dirty="0">
                <a:latin typeface="Times New Roman" panose="02020603050405020304" pitchFamily="18" charset="0"/>
                <a:cs typeface="Times New Roman" panose="02020603050405020304" pitchFamily="18" charset="0"/>
              </a:rPr>
              <a:t>boosting</a:t>
            </a:r>
            <a:r>
              <a:rPr lang="en-US"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方法，可以使用不同的损失函数</a:t>
            </a:r>
            <a:endParaRPr sz="2800" b="1" dirty="0">
              <a:latin typeface="Times New Roman" panose="02020603050405020304" pitchFamily="18" charset="0"/>
              <a:cs typeface="Times New Roman" panose="02020603050405020304" pitchFamily="18" charset="0"/>
            </a:endParaRPr>
          </a:p>
          <a:p>
            <a:pPr marL="238125" marR="320040" indent="-225425">
              <a:lnSpc>
                <a:spcPct val="150000"/>
              </a:lnSpc>
              <a:spcBef>
                <a:spcPts val="1205"/>
              </a:spcBef>
              <a:buFont typeface="Wingdings"/>
              <a:buChar char=""/>
              <a:tabLst>
                <a:tab pos="238125" algn="l"/>
                <a:tab pos="238760" algn="l"/>
              </a:tabLst>
            </a:pPr>
            <a:r>
              <a:rPr lang="zh-CN" altLang="en-US" sz="2800" b="1" dirty="0">
                <a:latin typeface="Times New Roman" panose="02020603050405020304" pitchFamily="18" charset="0"/>
                <a:cs typeface="Times New Roman" panose="02020603050405020304" pitchFamily="18" charset="0"/>
              </a:rPr>
              <a:t>常见的实现使用二项式</a:t>
            </a:r>
            <a:r>
              <a:rPr lang="zh-CN" altLang="en-US" sz="2800" b="1" dirty="0">
                <a:solidFill>
                  <a:srgbClr val="0070C0"/>
                </a:solidFill>
                <a:latin typeface="Times New Roman" panose="02020603050405020304" pitchFamily="18" charset="0"/>
                <a:cs typeface="Times New Roman" panose="02020603050405020304" pitchFamily="18" charset="0"/>
              </a:rPr>
              <a:t>对数似然损失函数</a:t>
            </a:r>
            <a:r>
              <a:rPr lang="zh-CN" altLang="en-US" sz="2800" b="1" dirty="0">
                <a:latin typeface="Times New Roman" panose="02020603050405020304" pitchFamily="18" charset="0"/>
                <a:cs typeface="Times New Roman" panose="02020603050405020304" pitchFamily="18" charset="0"/>
              </a:rPr>
              <a:t>（偏差）：</a:t>
            </a:r>
            <a:endParaRPr lang="en-US" sz="2800" b="1" dirty="0">
              <a:latin typeface="Times New Roman" panose="02020603050405020304" pitchFamily="18" charset="0"/>
              <a:cs typeface="Times New Roman" panose="02020603050405020304" pitchFamily="18" charset="0"/>
            </a:endParaRPr>
          </a:p>
          <a:p>
            <a:pPr marL="8890" algn="ctr">
              <a:lnSpc>
                <a:spcPct val="150000"/>
              </a:lnSpc>
              <a:tabLst>
                <a:tab pos="1316990" algn="l"/>
              </a:tabLst>
            </a:pPr>
            <a:r>
              <a:rPr lang="en-US" sz="2800" b="1" dirty="0">
                <a:latin typeface="Times New Roman" panose="02020603050405020304" pitchFamily="18" charset="0"/>
                <a:cs typeface="Times New Roman" panose="02020603050405020304" pitchFamily="18" charset="0"/>
              </a:rPr>
              <a:t>log(1 +𝑒</a:t>
            </a:r>
            <a:r>
              <a:rPr lang="en-US" sz="2800" b="1" baseline="30000" dirty="0">
                <a:latin typeface="Times New Roman" panose="02020603050405020304" pitchFamily="18" charset="0"/>
                <a:cs typeface="Times New Roman" panose="02020603050405020304" pitchFamily="18" charset="0"/>
              </a:rPr>
              <a:t>(−𝑚𝑎𝑟𝑔𝑖𝑛) </a:t>
            </a:r>
            <a:r>
              <a:rPr lang="en-US" sz="2800" b="1" dirty="0">
                <a:latin typeface="Times New Roman" panose="02020603050405020304" pitchFamily="18" charset="0"/>
                <a:cs typeface="Times New Roman" panose="02020603050405020304" pitchFamily="18" charset="0"/>
              </a:rPr>
              <a:t>)</a:t>
            </a:r>
          </a:p>
          <a:p>
            <a:pPr marL="238125" indent="-225425">
              <a:lnSpc>
                <a:spcPct val="150000"/>
              </a:lnSpc>
              <a:spcBef>
                <a:spcPts val="2240"/>
              </a:spcBef>
              <a:buFont typeface="Wingdings"/>
              <a:buChar char=""/>
              <a:tabLst>
                <a:tab pos="238125" algn="l"/>
                <a:tab pos="238760" algn="l"/>
              </a:tabLst>
            </a:pPr>
            <a:r>
              <a:rPr lang="zh-CN" altLang="en-US" sz="2800" b="1" dirty="0">
                <a:latin typeface="Times New Roman" panose="02020603050405020304" pitchFamily="18" charset="0"/>
                <a:cs typeface="Times New Roman" panose="02020603050405020304" pitchFamily="18" charset="0"/>
              </a:rPr>
              <a:t>比 </a:t>
            </a:r>
            <a:r>
              <a:rPr sz="2800" b="1" dirty="0">
                <a:latin typeface="Times New Roman" panose="02020603050405020304" pitchFamily="18" charset="0"/>
                <a:cs typeface="Times New Roman" panose="02020603050405020304" pitchFamily="18" charset="0"/>
              </a:rPr>
              <a:t>AdaBoost</a:t>
            </a:r>
            <a:r>
              <a:rPr lang="en-US"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对离群值更鲁棒</a:t>
            </a:r>
            <a:endParaRPr sz="2800" b="1" dirty="0">
              <a:latin typeface="Times New Roman" panose="02020603050405020304" pitchFamily="18" charset="0"/>
              <a:cs typeface="Times New Roman" panose="02020603050405020304" pitchFamily="18" charset="0"/>
            </a:endParaRPr>
          </a:p>
        </p:txBody>
      </p:sp>
      <p:sp>
        <p:nvSpPr>
          <p:cNvPr id="4" name="object 4"/>
          <p:cNvSpPr/>
          <p:nvPr/>
        </p:nvSpPr>
        <p:spPr>
          <a:xfrm>
            <a:off x="6438138" y="1463040"/>
            <a:ext cx="78740" cy="2954020"/>
          </a:xfrm>
          <a:custGeom>
            <a:avLst/>
            <a:gdLst/>
            <a:ahLst/>
            <a:cxnLst/>
            <a:rect l="l" t="t" r="r" b="b"/>
            <a:pathLst>
              <a:path w="78740" h="2954020">
                <a:moveTo>
                  <a:pt x="51809" y="77597"/>
                </a:moveTo>
                <a:lnTo>
                  <a:pt x="25901" y="77851"/>
                </a:lnTo>
                <a:lnTo>
                  <a:pt x="52577" y="2953639"/>
                </a:lnTo>
                <a:lnTo>
                  <a:pt x="78486" y="2953385"/>
                </a:lnTo>
                <a:lnTo>
                  <a:pt x="51809" y="77597"/>
                </a:lnTo>
                <a:close/>
              </a:path>
              <a:path w="78740" h="2954020">
                <a:moveTo>
                  <a:pt x="38100" y="0"/>
                </a:moveTo>
                <a:lnTo>
                  <a:pt x="0" y="78105"/>
                </a:lnTo>
                <a:lnTo>
                  <a:pt x="25901" y="77851"/>
                </a:lnTo>
                <a:lnTo>
                  <a:pt x="25781" y="64897"/>
                </a:lnTo>
                <a:lnTo>
                  <a:pt x="71217" y="64643"/>
                </a:lnTo>
                <a:lnTo>
                  <a:pt x="38100" y="0"/>
                </a:lnTo>
                <a:close/>
              </a:path>
              <a:path w="78740" h="2954020">
                <a:moveTo>
                  <a:pt x="51688" y="64643"/>
                </a:moveTo>
                <a:lnTo>
                  <a:pt x="25781" y="64897"/>
                </a:lnTo>
                <a:lnTo>
                  <a:pt x="25901" y="77851"/>
                </a:lnTo>
                <a:lnTo>
                  <a:pt x="51809" y="77597"/>
                </a:lnTo>
                <a:lnTo>
                  <a:pt x="51688" y="64643"/>
                </a:lnTo>
                <a:close/>
              </a:path>
              <a:path w="78740" h="2954020">
                <a:moveTo>
                  <a:pt x="71217" y="64643"/>
                </a:moveTo>
                <a:lnTo>
                  <a:pt x="51688" y="64643"/>
                </a:lnTo>
                <a:lnTo>
                  <a:pt x="51809" y="77597"/>
                </a:lnTo>
                <a:lnTo>
                  <a:pt x="77723" y="77343"/>
                </a:lnTo>
                <a:lnTo>
                  <a:pt x="71217" y="64643"/>
                </a:lnTo>
                <a:close/>
              </a:path>
            </a:pathLst>
          </a:custGeom>
          <a:solidFill>
            <a:srgbClr val="344B5E"/>
          </a:solidFill>
        </p:spPr>
        <p:txBody>
          <a:bodyPr wrap="square" lIns="0" tIns="0" rIns="0" bIns="0" rtlCol="0"/>
          <a:lstStyle/>
          <a:p>
            <a:endParaRPr/>
          </a:p>
        </p:txBody>
      </p:sp>
      <p:sp>
        <p:nvSpPr>
          <p:cNvPr id="5" name="object 5"/>
          <p:cNvSpPr/>
          <p:nvPr/>
        </p:nvSpPr>
        <p:spPr>
          <a:xfrm>
            <a:off x="4789171" y="4374769"/>
            <a:ext cx="3338195" cy="82550"/>
          </a:xfrm>
          <a:custGeom>
            <a:avLst/>
            <a:gdLst/>
            <a:ahLst/>
            <a:cxnLst/>
            <a:rect l="l" t="t" r="r" b="b"/>
            <a:pathLst>
              <a:path w="3338195" h="82550">
                <a:moveTo>
                  <a:pt x="3260259" y="56116"/>
                </a:moveTo>
                <a:lnTo>
                  <a:pt x="3260216" y="82041"/>
                </a:lnTo>
                <a:lnTo>
                  <a:pt x="3312202" y="56133"/>
                </a:lnTo>
                <a:lnTo>
                  <a:pt x="3273171" y="56133"/>
                </a:lnTo>
                <a:lnTo>
                  <a:pt x="3260259" y="56116"/>
                </a:lnTo>
                <a:close/>
              </a:path>
              <a:path w="3338195" h="82550">
                <a:moveTo>
                  <a:pt x="77724" y="0"/>
                </a:moveTo>
                <a:lnTo>
                  <a:pt x="0" y="38734"/>
                </a:lnTo>
                <a:lnTo>
                  <a:pt x="77724" y="77723"/>
                </a:lnTo>
                <a:lnTo>
                  <a:pt x="77724" y="51833"/>
                </a:lnTo>
                <a:lnTo>
                  <a:pt x="64769" y="51815"/>
                </a:lnTo>
                <a:lnTo>
                  <a:pt x="64769" y="25907"/>
                </a:lnTo>
                <a:lnTo>
                  <a:pt x="77724" y="25907"/>
                </a:lnTo>
                <a:lnTo>
                  <a:pt x="77724" y="0"/>
                </a:lnTo>
                <a:close/>
              </a:path>
              <a:path w="3338195" h="82550">
                <a:moveTo>
                  <a:pt x="3260301" y="30208"/>
                </a:moveTo>
                <a:lnTo>
                  <a:pt x="3260259" y="56116"/>
                </a:lnTo>
                <a:lnTo>
                  <a:pt x="3273171" y="56133"/>
                </a:lnTo>
                <a:lnTo>
                  <a:pt x="3273298" y="30225"/>
                </a:lnTo>
                <a:lnTo>
                  <a:pt x="3260301" y="30208"/>
                </a:lnTo>
                <a:close/>
              </a:path>
              <a:path w="3338195" h="82550">
                <a:moveTo>
                  <a:pt x="3260344" y="4317"/>
                </a:moveTo>
                <a:lnTo>
                  <a:pt x="3260301" y="30208"/>
                </a:lnTo>
                <a:lnTo>
                  <a:pt x="3273298" y="30225"/>
                </a:lnTo>
                <a:lnTo>
                  <a:pt x="3273171" y="56133"/>
                </a:lnTo>
                <a:lnTo>
                  <a:pt x="3312202" y="56133"/>
                </a:lnTo>
                <a:lnTo>
                  <a:pt x="3337940" y="43306"/>
                </a:lnTo>
                <a:lnTo>
                  <a:pt x="3260344" y="4317"/>
                </a:lnTo>
                <a:close/>
              </a:path>
              <a:path w="3338195" h="82550">
                <a:moveTo>
                  <a:pt x="77724" y="25925"/>
                </a:moveTo>
                <a:lnTo>
                  <a:pt x="77724" y="51833"/>
                </a:lnTo>
                <a:lnTo>
                  <a:pt x="3260259" y="56116"/>
                </a:lnTo>
                <a:lnTo>
                  <a:pt x="3260301" y="30208"/>
                </a:lnTo>
                <a:lnTo>
                  <a:pt x="77724" y="25925"/>
                </a:lnTo>
                <a:close/>
              </a:path>
              <a:path w="3338195" h="82550">
                <a:moveTo>
                  <a:pt x="64769" y="25907"/>
                </a:moveTo>
                <a:lnTo>
                  <a:pt x="64769" y="51815"/>
                </a:lnTo>
                <a:lnTo>
                  <a:pt x="77724" y="51833"/>
                </a:lnTo>
                <a:lnTo>
                  <a:pt x="77724" y="25925"/>
                </a:lnTo>
                <a:lnTo>
                  <a:pt x="64769" y="25907"/>
                </a:lnTo>
                <a:close/>
              </a:path>
              <a:path w="3338195" h="82550">
                <a:moveTo>
                  <a:pt x="77724" y="25907"/>
                </a:moveTo>
                <a:lnTo>
                  <a:pt x="64769" y="25907"/>
                </a:lnTo>
                <a:lnTo>
                  <a:pt x="77724" y="25925"/>
                </a:lnTo>
                <a:close/>
              </a:path>
            </a:pathLst>
          </a:custGeom>
          <a:solidFill>
            <a:srgbClr val="344B5E"/>
          </a:solidFill>
        </p:spPr>
        <p:txBody>
          <a:bodyPr wrap="square" lIns="0" tIns="0" rIns="0" bIns="0" rtlCol="0"/>
          <a:lstStyle/>
          <a:p>
            <a:endParaRPr/>
          </a:p>
        </p:txBody>
      </p:sp>
      <p:sp>
        <p:nvSpPr>
          <p:cNvPr id="6" name="object 6"/>
          <p:cNvSpPr txBox="1"/>
          <p:nvPr/>
        </p:nvSpPr>
        <p:spPr>
          <a:xfrm>
            <a:off x="6584443" y="1706500"/>
            <a:ext cx="491815"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Loss</a:t>
            </a:r>
            <a:endParaRPr sz="1400">
              <a:latin typeface="Verdana"/>
              <a:cs typeface="Verdana"/>
            </a:endParaRPr>
          </a:p>
        </p:txBody>
      </p:sp>
      <p:sp>
        <p:nvSpPr>
          <p:cNvPr id="7" name="object 7"/>
          <p:cNvSpPr/>
          <p:nvPr/>
        </p:nvSpPr>
        <p:spPr>
          <a:xfrm>
            <a:off x="6523481" y="4411979"/>
            <a:ext cx="1833880" cy="0"/>
          </a:xfrm>
          <a:custGeom>
            <a:avLst/>
            <a:gdLst/>
            <a:ahLst/>
            <a:cxnLst/>
            <a:rect l="l" t="t" r="r" b="b"/>
            <a:pathLst>
              <a:path w="1833879">
                <a:moveTo>
                  <a:pt x="0" y="0"/>
                </a:moveTo>
                <a:lnTo>
                  <a:pt x="1833372" y="0"/>
                </a:lnTo>
              </a:path>
            </a:pathLst>
          </a:custGeom>
          <a:ln w="38100">
            <a:solidFill>
              <a:srgbClr val="C00000"/>
            </a:solidFill>
          </a:ln>
        </p:spPr>
        <p:txBody>
          <a:bodyPr wrap="square" lIns="0" tIns="0" rIns="0" bIns="0" rtlCol="0"/>
          <a:lstStyle/>
          <a:p>
            <a:endParaRPr/>
          </a:p>
        </p:txBody>
      </p:sp>
      <p:sp>
        <p:nvSpPr>
          <p:cNvPr id="8" name="object 8"/>
          <p:cNvSpPr/>
          <p:nvPr/>
        </p:nvSpPr>
        <p:spPr>
          <a:xfrm>
            <a:off x="6514338" y="3486912"/>
            <a:ext cx="0" cy="939165"/>
          </a:xfrm>
          <a:custGeom>
            <a:avLst/>
            <a:gdLst/>
            <a:ahLst/>
            <a:cxnLst/>
            <a:rect l="l" t="t" r="r" b="b"/>
            <a:pathLst>
              <a:path h="939164">
                <a:moveTo>
                  <a:pt x="0" y="938784"/>
                </a:moveTo>
                <a:lnTo>
                  <a:pt x="0" y="0"/>
                </a:lnTo>
              </a:path>
            </a:pathLst>
          </a:custGeom>
          <a:ln w="38100">
            <a:solidFill>
              <a:srgbClr val="C00000"/>
            </a:solidFill>
          </a:ln>
        </p:spPr>
        <p:txBody>
          <a:bodyPr wrap="square" lIns="0" tIns="0" rIns="0" bIns="0" rtlCol="0"/>
          <a:lstStyle/>
          <a:p>
            <a:endParaRPr/>
          </a:p>
        </p:txBody>
      </p:sp>
      <p:sp>
        <p:nvSpPr>
          <p:cNvPr id="9" name="object 9"/>
          <p:cNvSpPr/>
          <p:nvPr/>
        </p:nvSpPr>
        <p:spPr>
          <a:xfrm>
            <a:off x="4575809" y="3482339"/>
            <a:ext cx="1943100" cy="0"/>
          </a:xfrm>
          <a:custGeom>
            <a:avLst/>
            <a:gdLst/>
            <a:ahLst/>
            <a:cxnLst/>
            <a:rect l="l" t="t" r="r" b="b"/>
            <a:pathLst>
              <a:path w="1943100">
                <a:moveTo>
                  <a:pt x="0" y="0"/>
                </a:moveTo>
                <a:lnTo>
                  <a:pt x="1943099" y="0"/>
                </a:lnTo>
              </a:path>
            </a:pathLst>
          </a:custGeom>
          <a:ln w="38100">
            <a:solidFill>
              <a:srgbClr val="C00000"/>
            </a:solidFill>
          </a:ln>
        </p:spPr>
        <p:txBody>
          <a:bodyPr wrap="square" lIns="0" tIns="0" rIns="0" bIns="0" rtlCol="0"/>
          <a:lstStyle/>
          <a:p>
            <a:endParaRPr/>
          </a:p>
        </p:txBody>
      </p:sp>
      <p:sp>
        <p:nvSpPr>
          <p:cNvPr id="10" name="object 10"/>
          <p:cNvSpPr txBox="1"/>
          <p:nvPr/>
        </p:nvSpPr>
        <p:spPr>
          <a:xfrm>
            <a:off x="4558410" y="3589274"/>
            <a:ext cx="891751" cy="228268"/>
          </a:xfrm>
          <a:prstGeom prst="rect">
            <a:avLst/>
          </a:prstGeom>
        </p:spPr>
        <p:txBody>
          <a:bodyPr vert="horz" wrap="square" lIns="0" tIns="12700" rIns="0" bIns="0" rtlCol="0">
            <a:spAutoFit/>
          </a:bodyPr>
          <a:lstStyle/>
          <a:p>
            <a:pPr marL="12700">
              <a:spcBef>
                <a:spcPts val="100"/>
              </a:spcBef>
            </a:pPr>
            <a:r>
              <a:rPr sz="1400" b="1" dirty="0">
                <a:solidFill>
                  <a:srgbClr val="C00000"/>
                </a:solidFill>
                <a:latin typeface="Verdana"/>
                <a:cs typeface="Verdana"/>
              </a:rPr>
              <a:t>0-1 Loss</a:t>
            </a:r>
            <a:endParaRPr sz="1400">
              <a:latin typeface="Verdana"/>
              <a:cs typeface="Verdana"/>
            </a:endParaRPr>
          </a:p>
        </p:txBody>
      </p:sp>
      <p:sp>
        <p:nvSpPr>
          <p:cNvPr id="11" name="object 11"/>
          <p:cNvSpPr txBox="1"/>
          <p:nvPr/>
        </p:nvSpPr>
        <p:spPr>
          <a:xfrm>
            <a:off x="5167377" y="4649977"/>
            <a:ext cx="2003544" cy="546945"/>
          </a:xfrm>
          <a:prstGeom prst="rect">
            <a:avLst/>
          </a:prstGeom>
        </p:spPr>
        <p:txBody>
          <a:bodyPr vert="horz" wrap="square" lIns="0" tIns="64135" rIns="0" bIns="0" rtlCol="0">
            <a:spAutoFit/>
          </a:bodyPr>
          <a:lstStyle/>
          <a:p>
            <a:pPr marL="12700">
              <a:spcBef>
                <a:spcPts val="505"/>
              </a:spcBef>
            </a:pPr>
            <a:r>
              <a:rPr sz="1400" b="1" dirty="0">
                <a:solidFill>
                  <a:srgbClr val="344B5E"/>
                </a:solidFill>
                <a:latin typeface="Verdana"/>
                <a:cs typeface="Verdana"/>
              </a:rPr>
              <a:t>Misclassified</a:t>
            </a:r>
            <a:endParaRPr sz="1400">
              <a:latin typeface="Verdana"/>
              <a:cs typeface="Verdana"/>
            </a:endParaRPr>
          </a:p>
          <a:p>
            <a:pPr marL="1058545">
              <a:spcBef>
                <a:spcPts val="409"/>
              </a:spcBef>
            </a:pPr>
            <a:r>
              <a:rPr sz="1400" b="1" dirty="0">
                <a:solidFill>
                  <a:srgbClr val="344B5E"/>
                </a:solidFill>
                <a:latin typeface="Verdana"/>
                <a:cs typeface="Verdana"/>
              </a:rPr>
              <a:t>Margin</a:t>
            </a:r>
            <a:endParaRPr sz="1400">
              <a:latin typeface="Verdana"/>
              <a:cs typeface="Verdana"/>
            </a:endParaRPr>
          </a:p>
        </p:txBody>
      </p:sp>
      <p:sp>
        <p:nvSpPr>
          <p:cNvPr id="12" name="object 12"/>
          <p:cNvSpPr txBox="1"/>
          <p:nvPr/>
        </p:nvSpPr>
        <p:spPr>
          <a:xfrm>
            <a:off x="7053452" y="4701184"/>
            <a:ext cx="77671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Correct</a:t>
            </a:r>
            <a:endParaRPr sz="1400">
              <a:latin typeface="Verdana"/>
              <a:cs typeface="Verdana"/>
            </a:endParaRPr>
          </a:p>
        </p:txBody>
      </p:sp>
      <p:sp>
        <p:nvSpPr>
          <p:cNvPr id="13" name="object 13"/>
          <p:cNvSpPr/>
          <p:nvPr/>
        </p:nvSpPr>
        <p:spPr>
          <a:xfrm>
            <a:off x="6562979" y="4499990"/>
            <a:ext cx="1621790" cy="209550"/>
          </a:xfrm>
          <a:custGeom>
            <a:avLst/>
            <a:gdLst/>
            <a:ahLst/>
            <a:cxnLst/>
            <a:rect l="l" t="t" r="r" b="b"/>
            <a:pathLst>
              <a:path w="1621790" h="209550">
                <a:moveTo>
                  <a:pt x="0" y="127"/>
                </a:moveTo>
                <a:lnTo>
                  <a:pt x="10612" y="40876"/>
                </a:lnTo>
                <a:lnTo>
                  <a:pt x="39560" y="74183"/>
                </a:lnTo>
                <a:lnTo>
                  <a:pt x="82510" y="96656"/>
                </a:lnTo>
                <a:lnTo>
                  <a:pt x="135127" y="104902"/>
                </a:lnTo>
                <a:lnTo>
                  <a:pt x="675640" y="104775"/>
                </a:lnTo>
                <a:lnTo>
                  <a:pt x="728257" y="113002"/>
                </a:lnTo>
                <a:lnTo>
                  <a:pt x="771207" y="135445"/>
                </a:lnTo>
                <a:lnTo>
                  <a:pt x="800155" y="168747"/>
                </a:lnTo>
                <a:lnTo>
                  <a:pt x="810768" y="209550"/>
                </a:lnTo>
                <a:lnTo>
                  <a:pt x="821398" y="168747"/>
                </a:lnTo>
                <a:lnTo>
                  <a:pt x="850376" y="135445"/>
                </a:lnTo>
                <a:lnTo>
                  <a:pt x="893331" y="113002"/>
                </a:lnTo>
                <a:lnTo>
                  <a:pt x="945896" y="104775"/>
                </a:lnTo>
                <a:lnTo>
                  <a:pt x="1486407" y="104775"/>
                </a:lnTo>
                <a:lnTo>
                  <a:pt x="1539043" y="96529"/>
                </a:lnTo>
                <a:lnTo>
                  <a:pt x="1582023" y="74056"/>
                </a:lnTo>
                <a:lnTo>
                  <a:pt x="1610977" y="40749"/>
                </a:lnTo>
                <a:lnTo>
                  <a:pt x="1621536" y="0"/>
                </a:lnTo>
              </a:path>
            </a:pathLst>
          </a:custGeom>
          <a:ln w="19050">
            <a:solidFill>
              <a:srgbClr val="344B5E"/>
            </a:solidFill>
          </a:ln>
        </p:spPr>
        <p:txBody>
          <a:bodyPr wrap="square" lIns="0" tIns="0" rIns="0" bIns="0" rtlCol="0"/>
          <a:lstStyle/>
          <a:p>
            <a:endParaRPr/>
          </a:p>
        </p:txBody>
      </p:sp>
      <p:sp>
        <p:nvSpPr>
          <p:cNvPr id="14" name="object 14"/>
          <p:cNvSpPr/>
          <p:nvPr/>
        </p:nvSpPr>
        <p:spPr>
          <a:xfrm>
            <a:off x="4906771" y="4503546"/>
            <a:ext cx="1621790" cy="209550"/>
          </a:xfrm>
          <a:custGeom>
            <a:avLst/>
            <a:gdLst/>
            <a:ahLst/>
            <a:cxnLst/>
            <a:rect l="l" t="t" r="r" b="b"/>
            <a:pathLst>
              <a:path w="1621790" h="209550">
                <a:moveTo>
                  <a:pt x="0" y="126"/>
                </a:moveTo>
                <a:lnTo>
                  <a:pt x="10630" y="40876"/>
                </a:lnTo>
                <a:lnTo>
                  <a:pt x="39608" y="74183"/>
                </a:lnTo>
                <a:lnTo>
                  <a:pt x="82563" y="96656"/>
                </a:lnTo>
                <a:lnTo>
                  <a:pt x="135127" y="104901"/>
                </a:lnTo>
                <a:lnTo>
                  <a:pt x="675639" y="104774"/>
                </a:lnTo>
                <a:lnTo>
                  <a:pt x="728277" y="113020"/>
                </a:lnTo>
                <a:lnTo>
                  <a:pt x="771270" y="135493"/>
                </a:lnTo>
                <a:lnTo>
                  <a:pt x="800262" y="168800"/>
                </a:lnTo>
                <a:lnTo>
                  <a:pt x="810894" y="209549"/>
                </a:lnTo>
                <a:lnTo>
                  <a:pt x="821507" y="168800"/>
                </a:lnTo>
                <a:lnTo>
                  <a:pt x="850455" y="135493"/>
                </a:lnTo>
                <a:lnTo>
                  <a:pt x="893405" y="113020"/>
                </a:lnTo>
                <a:lnTo>
                  <a:pt x="946023" y="104774"/>
                </a:lnTo>
                <a:lnTo>
                  <a:pt x="1486535" y="104774"/>
                </a:lnTo>
                <a:lnTo>
                  <a:pt x="1539152" y="96529"/>
                </a:lnTo>
                <a:lnTo>
                  <a:pt x="1582102" y="74056"/>
                </a:lnTo>
                <a:lnTo>
                  <a:pt x="1611050" y="40749"/>
                </a:lnTo>
                <a:lnTo>
                  <a:pt x="1621662" y="0"/>
                </a:lnTo>
              </a:path>
            </a:pathLst>
          </a:custGeom>
          <a:ln w="19049">
            <a:solidFill>
              <a:srgbClr val="344B5E"/>
            </a:solidFill>
          </a:ln>
        </p:spPr>
        <p:txBody>
          <a:bodyPr wrap="square" lIns="0" tIns="0" rIns="0" bIns="0" rtlCol="0"/>
          <a:lstStyle/>
          <a:p>
            <a:endParaRPr/>
          </a:p>
        </p:txBody>
      </p:sp>
      <p:sp>
        <p:nvSpPr>
          <p:cNvPr id="15" name="object 15"/>
          <p:cNvSpPr/>
          <p:nvPr/>
        </p:nvSpPr>
        <p:spPr>
          <a:xfrm>
            <a:off x="5446014" y="1543813"/>
            <a:ext cx="3633470" cy="2814955"/>
          </a:xfrm>
          <a:custGeom>
            <a:avLst/>
            <a:gdLst/>
            <a:ahLst/>
            <a:cxnLst/>
            <a:rect l="l" t="t" r="r" b="b"/>
            <a:pathLst>
              <a:path w="3633470" h="2814954">
                <a:moveTo>
                  <a:pt x="3633216" y="2814828"/>
                </a:moveTo>
                <a:lnTo>
                  <a:pt x="3574931" y="2807918"/>
                </a:lnTo>
                <a:lnTo>
                  <a:pt x="3502718" y="2800099"/>
                </a:lnTo>
                <a:lnTo>
                  <a:pt x="3461957" y="2795816"/>
                </a:lnTo>
                <a:lnTo>
                  <a:pt x="3418397" y="2791266"/>
                </a:lnTo>
                <a:lnTo>
                  <a:pt x="3372266" y="2786437"/>
                </a:lnTo>
                <a:lnTo>
                  <a:pt x="3323791" y="2781316"/>
                </a:lnTo>
                <a:lnTo>
                  <a:pt x="3273200" y="2775889"/>
                </a:lnTo>
                <a:lnTo>
                  <a:pt x="3220721" y="2770143"/>
                </a:lnTo>
                <a:lnTo>
                  <a:pt x="3166582" y="2764065"/>
                </a:lnTo>
                <a:lnTo>
                  <a:pt x="3111010" y="2757643"/>
                </a:lnTo>
                <a:lnTo>
                  <a:pt x="3054233" y="2750863"/>
                </a:lnTo>
                <a:lnTo>
                  <a:pt x="2996479" y="2743712"/>
                </a:lnTo>
                <a:lnTo>
                  <a:pt x="2937976" y="2736176"/>
                </a:lnTo>
                <a:lnTo>
                  <a:pt x="2878950" y="2728244"/>
                </a:lnTo>
                <a:lnTo>
                  <a:pt x="2819631" y="2719902"/>
                </a:lnTo>
                <a:lnTo>
                  <a:pt x="2760245" y="2711136"/>
                </a:lnTo>
                <a:lnTo>
                  <a:pt x="2701021" y="2701935"/>
                </a:lnTo>
                <a:lnTo>
                  <a:pt x="2642186" y="2692284"/>
                </a:lnTo>
                <a:lnTo>
                  <a:pt x="2583968" y="2682170"/>
                </a:lnTo>
                <a:lnTo>
                  <a:pt x="2526595" y="2671582"/>
                </a:lnTo>
                <a:lnTo>
                  <a:pt x="2470294" y="2660505"/>
                </a:lnTo>
                <a:lnTo>
                  <a:pt x="2415293" y="2648926"/>
                </a:lnTo>
                <a:lnTo>
                  <a:pt x="2361821" y="2636833"/>
                </a:lnTo>
                <a:lnTo>
                  <a:pt x="2310103" y="2624212"/>
                </a:lnTo>
                <a:lnTo>
                  <a:pt x="2260369" y="2611050"/>
                </a:lnTo>
                <a:lnTo>
                  <a:pt x="2212847" y="2597335"/>
                </a:lnTo>
                <a:lnTo>
                  <a:pt x="2167763" y="2583053"/>
                </a:lnTo>
                <a:lnTo>
                  <a:pt x="2117256" y="2565726"/>
                </a:lnTo>
                <a:lnTo>
                  <a:pt x="2067273" y="2547512"/>
                </a:lnTo>
                <a:lnTo>
                  <a:pt x="2017826" y="2528448"/>
                </a:lnTo>
                <a:lnTo>
                  <a:pt x="1968930" y="2508570"/>
                </a:lnTo>
                <a:lnTo>
                  <a:pt x="1920596" y="2487916"/>
                </a:lnTo>
                <a:lnTo>
                  <a:pt x="1872838" y="2466523"/>
                </a:lnTo>
                <a:lnTo>
                  <a:pt x="1825669" y="2444426"/>
                </a:lnTo>
                <a:lnTo>
                  <a:pt x="1779101" y="2421664"/>
                </a:lnTo>
                <a:lnTo>
                  <a:pt x="1733148" y="2398274"/>
                </a:lnTo>
                <a:lnTo>
                  <a:pt x="1687822" y="2374291"/>
                </a:lnTo>
                <a:lnTo>
                  <a:pt x="1643137" y="2349753"/>
                </a:lnTo>
                <a:lnTo>
                  <a:pt x="1599106" y="2324697"/>
                </a:lnTo>
                <a:lnTo>
                  <a:pt x="1555741" y="2299161"/>
                </a:lnTo>
                <a:lnTo>
                  <a:pt x="1513056" y="2273179"/>
                </a:lnTo>
                <a:lnTo>
                  <a:pt x="1471063" y="2246791"/>
                </a:lnTo>
                <a:lnTo>
                  <a:pt x="1429775" y="2220032"/>
                </a:lnTo>
                <a:lnTo>
                  <a:pt x="1389206" y="2192940"/>
                </a:lnTo>
                <a:lnTo>
                  <a:pt x="1349369" y="2165551"/>
                </a:lnTo>
                <a:lnTo>
                  <a:pt x="1310275" y="2137903"/>
                </a:lnTo>
                <a:lnTo>
                  <a:pt x="1271939" y="2110031"/>
                </a:lnTo>
                <a:lnTo>
                  <a:pt x="1234373" y="2081974"/>
                </a:lnTo>
                <a:lnTo>
                  <a:pt x="1197591" y="2053768"/>
                </a:lnTo>
                <a:lnTo>
                  <a:pt x="1161604" y="2025451"/>
                </a:lnTo>
                <a:lnTo>
                  <a:pt x="1126427" y="1997058"/>
                </a:lnTo>
                <a:lnTo>
                  <a:pt x="1092072" y="1968627"/>
                </a:lnTo>
                <a:lnTo>
                  <a:pt x="1050472" y="1932850"/>
                </a:lnTo>
                <a:lnTo>
                  <a:pt x="1010466" y="1896646"/>
                </a:lnTo>
                <a:lnTo>
                  <a:pt x="971973" y="1860004"/>
                </a:lnTo>
                <a:lnTo>
                  <a:pt x="934914" y="1822914"/>
                </a:lnTo>
                <a:lnTo>
                  <a:pt x="899207" y="1785366"/>
                </a:lnTo>
                <a:lnTo>
                  <a:pt x="864773" y="1747349"/>
                </a:lnTo>
                <a:lnTo>
                  <a:pt x="831531" y="1708853"/>
                </a:lnTo>
                <a:lnTo>
                  <a:pt x="799402" y="1669868"/>
                </a:lnTo>
                <a:lnTo>
                  <a:pt x="768303" y="1630383"/>
                </a:lnTo>
                <a:lnTo>
                  <a:pt x="738155" y="1590389"/>
                </a:lnTo>
                <a:lnTo>
                  <a:pt x="708878" y="1549874"/>
                </a:lnTo>
                <a:lnTo>
                  <a:pt x="680391" y="1508830"/>
                </a:lnTo>
                <a:lnTo>
                  <a:pt x="652614" y="1467244"/>
                </a:lnTo>
                <a:lnTo>
                  <a:pt x="625467" y="1425108"/>
                </a:lnTo>
                <a:lnTo>
                  <a:pt x="598868" y="1382410"/>
                </a:lnTo>
                <a:lnTo>
                  <a:pt x="572738" y="1339141"/>
                </a:lnTo>
                <a:lnTo>
                  <a:pt x="546996" y="1295291"/>
                </a:lnTo>
                <a:lnTo>
                  <a:pt x="521562" y="1250848"/>
                </a:lnTo>
                <a:lnTo>
                  <a:pt x="496356" y="1205802"/>
                </a:lnTo>
                <a:lnTo>
                  <a:pt x="471297" y="1160145"/>
                </a:lnTo>
                <a:lnTo>
                  <a:pt x="449866" y="1115335"/>
                </a:lnTo>
                <a:lnTo>
                  <a:pt x="428924" y="1071516"/>
                </a:lnTo>
                <a:lnTo>
                  <a:pt x="408435" y="1028541"/>
                </a:lnTo>
                <a:lnTo>
                  <a:pt x="388364" y="986264"/>
                </a:lnTo>
                <a:lnTo>
                  <a:pt x="368673" y="944538"/>
                </a:lnTo>
                <a:lnTo>
                  <a:pt x="349329" y="903217"/>
                </a:lnTo>
                <a:lnTo>
                  <a:pt x="330294" y="862153"/>
                </a:lnTo>
                <a:lnTo>
                  <a:pt x="311534" y="821201"/>
                </a:lnTo>
                <a:lnTo>
                  <a:pt x="293013" y="780214"/>
                </a:lnTo>
                <a:lnTo>
                  <a:pt x="274694" y="739045"/>
                </a:lnTo>
                <a:lnTo>
                  <a:pt x="256543" y="697547"/>
                </a:lnTo>
                <a:lnTo>
                  <a:pt x="238524" y="655575"/>
                </a:lnTo>
                <a:lnTo>
                  <a:pt x="220600" y="612980"/>
                </a:lnTo>
                <a:lnTo>
                  <a:pt x="202736" y="569618"/>
                </a:lnTo>
                <a:lnTo>
                  <a:pt x="184897" y="525341"/>
                </a:lnTo>
                <a:lnTo>
                  <a:pt x="167047" y="480002"/>
                </a:lnTo>
                <a:lnTo>
                  <a:pt x="149150" y="433455"/>
                </a:lnTo>
                <a:lnTo>
                  <a:pt x="131170" y="385553"/>
                </a:lnTo>
                <a:lnTo>
                  <a:pt x="113072" y="336151"/>
                </a:lnTo>
                <a:lnTo>
                  <a:pt x="94820" y="285100"/>
                </a:lnTo>
                <a:lnTo>
                  <a:pt x="76378" y="232255"/>
                </a:lnTo>
                <a:lnTo>
                  <a:pt x="57711" y="177469"/>
                </a:lnTo>
                <a:lnTo>
                  <a:pt x="38782" y="120596"/>
                </a:lnTo>
                <a:lnTo>
                  <a:pt x="19557" y="61488"/>
                </a:lnTo>
                <a:lnTo>
                  <a:pt x="0" y="0"/>
                </a:lnTo>
              </a:path>
            </a:pathLst>
          </a:custGeom>
          <a:ln w="25908">
            <a:solidFill>
              <a:srgbClr val="9BB808"/>
            </a:solidFill>
          </a:ln>
        </p:spPr>
        <p:txBody>
          <a:bodyPr wrap="square" lIns="0" tIns="0" rIns="0" bIns="0" rtlCol="0"/>
          <a:lstStyle/>
          <a:p>
            <a:endParaRPr/>
          </a:p>
        </p:txBody>
      </p:sp>
      <p:sp>
        <p:nvSpPr>
          <p:cNvPr id="16" name="object 16"/>
          <p:cNvSpPr txBox="1"/>
          <p:nvPr/>
        </p:nvSpPr>
        <p:spPr>
          <a:xfrm>
            <a:off x="4957064" y="1246252"/>
            <a:ext cx="1010651"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AdaBoost</a:t>
            </a:r>
            <a:endParaRPr sz="1400">
              <a:latin typeface="Verdana"/>
              <a:cs typeface="Verdana"/>
            </a:endParaRPr>
          </a:p>
        </p:txBody>
      </p:sp>
      <p:sp>
        <p:nvSpPr>
          <p:cNvPr id="17" name="object 17"/>
          <p:cNvSpPr/>
          <p:nvPr/>
        </p:nvSpPr>
        <p:spPr>
          <a:xfrm>
            <a:off x="4648962" y="1588008"/>
            <a:ext cx="4430395" cy="2802890"/>
          </a:xfrm>
          <a:custGeom>
            <a:avLst/>
            <a:gdLst/>
            <a:ahLst/>
            <a:cxnLst/>
            <a:rect l="l" t="t" r="r" b="b"/>
            <a:pathLst>
              <a:path w="4430395" h="2802890">
                <a:moveTo>
                  <a:pt x="4430268" y="2802635"/>
                </a:moveTo>
                <a:lnTo>
                  <a:pt x="4370784" y="2794841"/>
                </a:lnTo>
                <a:lnTo>
                  <a:pt x="4298401" y="2784947"/>
                </a:lnTo>
                <a:lnTo>
                  <a:pt x="4257902" y="2779235"/>
                </a:lnTo>
                <a:lnTo>
                  <a:pt x="4214814" y="2773025"/>
                </a:lnTo>
                <a:lnTo>
                  <a:pt x="4169350" y="2766325"/>
                </a:lnTo>
                <a:lnTo>
                  <a:pt x="4121720" y="2759145"/>
                </a:lnTo>
                <a:lnTo>
                  <a:pt x="4072138" y="2751493"/>
                </a:lnTo>
                <a:lnTo>
                  <a:pt x="4020814" y="2743378"/>
                </a:lnTo>
                <a:lnTo>
                  <a:pt x="3967961" y="2734809"/>
                </a:lnTo>
                <a:lnTo>
                  <a:pt x="3913791" y="2725795"/>
                </a:lnTo>
                <a:lnTo>
                  <a:pt x="3858516" y="2716344"/>
                </a:lnTo>
                <a:lnTo>
                  <a:pt x="3802348" y="2706465"/>
                </a:lnTo>
                <a:lnTo>
                  <a:pt x="3745498" y="2696167"/>
                </a:lnTo>
                <a:lnTo>
                  <a:pt x="3688179" y="2685459"/>
                </a:lnTo>
                <a:lnTo>
                  <a:pt x="3630602" y="2674350"/>
                </a:lnTo>
                <a:lnTo>
                  <a:pt x="3572980" y="2662849"/>
                </a:lnTo>
                <a:lnTo>
                  <a:pt x="3515524" y="2650964"/>
                </a:lnTo>
                <a:lnTo>
                  <a:pt x="3458447" y="2638704"/>
                </a:lnTo>
                <a:lnTo>
                  <a:pt x="3401960" y="2626078"/>
                </a:lnTo>
                <a:lnTo>
                  <a:pt x="3346276" y="2613095"/>
                </a:lnTo>
                <a:lnTo>
                  <a:pt x="3291606" y="2599763"/>
                </a:lnTo>
                <a:lnTo>
                  <a:pt x="3238162" y="2586092"/>
                </a:lnTo>
                <a:lnTo>
                  <a:pt x="3186156" y="2572090"/>
                </a:lnTo>
                <a:lnTo>
                  <a:pt x="3135800" y="2557766"/>
                </a:lnTo>
                <a:lnTo>
                  <a:pt x="3087307" y="2543130"/>
                </a:lnTo>
                <a:lnTo>
                  <a:pt x="3040888" y="2528189"/>
                </a:lnTo>
                <a:lnTo>
                  <a:pt x="2990301" y="2511056"/>
                </a:lnTo>
                <a:lnTo>
                  <a:pt x="2940130" y="2493432"/>
                </a:lnTo>
                <a:lnTo>
                  <a:pt x="2890367" y="2475317"/>
                </a:lnTo>
                <a:lnTo>
                  <a:pt x="2841008" y="2456714"/>
                </a:lnTo>
                <a:lnTo>
                  <a:pt x="2792048" y="2437624"/>
                </a:lnTo>
                <a:lnTo>
                  <a:pt x="2743481" y="2418050"/>
                </a:lnTo>
                <a:lnTo>
                  <a:pt x="2695303" y="2397993"/>
                </a:lnTo>
                <a:lnTo>
                  <a:pt x="2647508" y="2377454"/>
                </a:lnTo>
                <a:lnTo>
                  <a:pt x="2600091" y="2356437"/>
                </a:lnTo>
                <a:lnTo>
                  <a:pt x="2553047" y="2334941"/>
                </a:lnTo>
                <a:lnTo>
                  <a:pt x="2506371" y="2312970"/>
                </a:lnTo>
                <a:lnTo>
                  <a:pt x="2460057" y="2290525"/>
                </a:lnTo>
                <a:lnTo>
                  <a:pt x="2414100" y="2267608"/>
                </a:lnTo>
                <a:lnTo>
                  <a:pt x="2368496" y="2244221"/>
                </a:lnTo>
                <a:lnTo>
                  <a:pt x="2323239" y="2220365"/>
                </a:lnTo>
                <a:lnTo>
                  <a:pt x="2278324" y="2196042"/>
                </a:lnTo>
                <a:lnTo>
                  <a:pt x="2233745" y="2171255"/>
                </a:lnTo>
                <a:lnTo>
                  <a:pt x="2189498" y="2146004"/>
                </a:lnTo>
                <a:lnTo>
                  <a:pt x="2145577" y="2120292"/>
                </a:lnTo>
                <a:lnTo>
                  <a:pt x="2101978" y="2094121"/>
                </a:lnTo>
                <a:lnTo>
                  <a:pt x="2058694" y="2067492"/>
                </a:lnTo>
                <a:lnTo>
                  <a:pt x="2015721" y="2040407"/>
                </a:lnTo>
                <a:lnTo>
                  <a:pt x="1973054" y="2012868"/>
                </a:lnTo>
                <a:lnTo>
                  <a:pt x="1930688" y="1984876"/>
                </a:lnTo>
                <a:lnTo>
                  <a:pt x="1888616" y="1956434"/>
                </a:lnTo>
                <a:lnTo>
                  <a:pt x="1846789" y="1927378"/>
                </a:lnTo>
                <a:lnTo>
                  <a:pt x="1805170" y="1897539"/>
                </a:lnTo>
                <a:lnTo>
                  <a:pt x="1763775" y="1866961"/>
                </a:lnTo>
                <a:lnTo>
                  <a:pt x="1722623" y="1835687"/>
                </a:lnTo>
                <a:lnTo>
                  <a:pt x="1681731" y="1803761"/>
                </a:lnTo>
                <a:lnTo>
                  <a:pt x="1641117" y="1771226"/>
                </a:lnTo>
                <a:lnTo>
                  <a:pt x="1600798" y="1738124"/>
                </a:lnTo>
                <a:lnTo>
                  <a:pt x="1560791" y="1704499"/>
                </a:lnTo>
                <a:lnTo>
                  <a:pt x="1521114" y="1670395"/>
                </a:lnTo>
                <a:lnTo>
                  <a:pt x="1481784" y="1635854"/>
                </a:lnTo>
                <a:lnTo>
                  <a:pt x="1442819" y="1600920"/>
                </a:lnTo>
                <a:lnTo>
                  <a:pt x="1404236" y="1565635"/>
                </a:lnTo>
                <a:lnTo>
                  <a:pt x="1366053" y="1530044"/>
                </a:lnTo>
                <a:lnTo>
                  <a:pt x="1328287" y="1494189"/>
                </a:lnTo>
                <a:lnTo>
                  <a:pt x="1290956" y="1458114"/>
                </a:lnTo>
                <a:lnTo>
                  <a:pt x="1254076" y="1421861"/>
                </a:lnTo>
                <a:lnTo>
                  <a:pt x="1217667" y="1385475"/>
                </a:lnTo>
                <a:lnTo>
                  <a:pt x="1181744" y="1348997"/>
                </a:lnTo>
                <a:lnTo>
                  <a:pt x="1146326" y="1312472"/>
                </a:lnTo>
                <a:lnTo>
                  <a:pt x="1111429" y="1275942"/>
                </a:lnTo>
                <a:lnTo>
                  <a:pt x="1077072" y="1239451"/>
                </a:lnTo>
                <a:lnTo>
                  <a:pt x="1043272" y="1203042"/>
                </a:lnTo>
                <a:lnTo>
                  <a:pt x="1010046" y="1166759"/>
                </a:lnTo>
                <a:lnTo>
                  <a:pt x="977412" y="1130643"/>
                </a:lnTo>
                <a:lnTo>
                  <a:pt x="945388" y="1094739"/>
                </a:lnTo>
                <a:lnTo>
                  <a:pt x="916012" y="1061666"/>
                </a:lnTo>
                <a:lnTo>
                  <a:pt x="884748" y="1026399"/>
                </a:lnTo>
                <a:lnTo>
                  <a:pt x="851775" y="989140"/>
                </a:lnTo>
                <a:lnTo>
                  <a:pt x="817274" y="950089"/>
                </a:lnTo>
                <a:lnTo>
                  <a:pt x="781426" y="909449"/>
                </a:lnTo>
                <a:lnTo>
                  <a:pt x="744411" y="867422"/>
                </a:lnTo>
                <a:lnTo>
                  <a:pt x="706409" y="824210"/>
                </a:lnTo>
                <a:lnTo>
                  <a:pt x="667601" y="780013"/>
                </a:lnTo>
                <a:lnTo>
                  <a:pt x="628167" y="735033"/>
                </a:lnTo>
                <a:lnTo>
                  <a:pt x="588288" y="689473"/>
                </a:lnTo>
                <a:lnTo>
                  <a:pt x="548144" y="643534"/>
                </a:lnTo>
                <a:lnTo>
                  <a:pt x="507915" y="597418"/>
                </a:lnTo>
                <a:lnTo>
                  <a:pt x="467782" y="551326"/>
                </a:lnTo>
                <a:lnTo>
                  <a:pt x="427926" y="505459"/>
                </a:lnTo>
                <a:lnTo>
                  <a:pt x="388526" y="460021"/>
                </a:lnTo>
                <a:lnTo>
                  <a:pt x="349764" y="415212"/>
                </a:lnTo>
                <a:lnTo>
                  <a:pt x="311820" y="371234"/>
                </a:lnTo>
                <a:lnTo>
                  <a:pt x="274873" y="328288"/>
                </a:lnTo>
                <a:lnTo>
                  <a:pt x="239105" y="286577"/>
                </a:lnTo>
                <a:lnTo>
                  <a:pt x="204696" y="246302"/>
                </a:lnTo>
                <a:lnTo>
                  <a:pt x="171827" y="207664"/>
                </a:lnTo>
                <a:lnTo>
                  <a:pt x="140677" y="170866"/>
                </a:lnTo>
                <a:lnTo>
                  <a:pt x="111427" y="136109"/>
                </a:lnTo>
                <a:lnTo>
                  <a:pt x="84259" y="103595"/>
                </a:lnTo>
                <a:lnTo>
                  <a:pt x="59351" y="73525"/>
                </a:lnTo>
                <a:lnTo>
                  <a:pt x="17041" y="21526"/>
                </a:lnTo>
                <a:lnTo>
                  <a:pt x="0" y="0"/>
                </a:lnTo>
              </a:path>
            </a:pathLst>
          </a:custGeom>
          <a:ln w="28956">
            <a:solidFill>
              <a:srgbClr val="6F2F9F"/>
            </a:solidFill>
          </a:ln>
        </p:spPr>
        <p:txBody>
          <a:bodyPr wrap="square" lIns="0" tIns="0" rIns="0" bIns="0" rtlCol="0"/>
          <a:lstStyle/>
          <a:p>
            <a:endParaRPr/>
          </a:p>
        </p:txBody>
      </p:sp>
      <p:sp>
        <p:nvSpPr>
          <p:cNvPr id="18" name="object 18"/>
          <p:cNvSpPr txBox="1"/>
          <p:nvPr/>
        </p:nvSpPr>
        <p:spPr>
          <a:xfrm>
            <a:off x="4443729" y="2342641"/>
            <a:ext cx="1002158" cy="659796"/>
          </a:xfrm>
          <a:prstGeom prst="rect">
            <a:avLst/>
          </a:prstGeom>
        </p:spPr>
        <p:txBody>
          <a:bodyPr vert="horz" wrap="square" lIns="0" tIns="13335" rIns="0" bIns="0" rtlCol="0">
            <a:spAutoFit/>
          </a:bodyPr>
          <a:lstStyle/>
          <a:p>
            <a:pPr marL="12700" marR="5080" algn="just">
              <a:spcBef>
                <a:spcPts val="105"/>
              </a:spcBef>
            </a:pPr>
            <a:r>
              <a:rPr sz="1400" b="1" dirty="0">
                <a:solidFill>
                  <a:srgbClr val="344B5E"/>
                </a:solidFill>
                <a:latin typeface="Verdana"/>
                <a:cs typeface="Verdana"/>
              </a:rPr>
              <a:t>Deviance  (Gradient  Boosting)</a:t>
            </a:r>
            <a:endParaRPr sz="1400" dirty="0">
              <a:latin typeface="Verdana"/>
              <a:cs typeface="Verdana"/>
            </a:endParaRPr>
          </a:p>
        </p:txBody>
      </p:sp>
      <p:sp>
        <p:nvSpPr>
          <p:cNvPr id="21" name="标题 20">
            <a:extLst>
              <a:ext uri="{FF2B5EF4-FFF2-40B4-BE49-F238E27FC236}">
                <a16:creationId xmlns:a16="http://schemas.microsoft.com/office/drawing/2014/main" id="{8CF6A893-50EC-4886-AAC8-062811D52B03}"/>
              </a:ext>
            </a:extLst>
          </p:cNvPr>
          <p:cNvSpPr>
            <a:spLocks noGrp="1"/>
          </p:cNvSpPr>
          <p:nvPr>
            <p:ph type="title"/>
          </p:nvPr>
        </p:nvSpPr>
        <p:spPr>
          <a:xfrm>
            <a:off x="457200" y="44625"/>
            <a:ext cx="8229600" cy="714246"/>
          </a:xfrm>
        </p:spPr>
        <p:txBody>
          <a:bodyPr>
            <a:normAutofit fontScale="90000"/>
          </a:bodyPr>
          <a:lstStyle/>
          <a:p>
            <a:r>
              <a:rPr lang="en-US" altLang="zh-CN" dirty="0"/>
              <a:t>Gradient Boosting</a:t>
            </a:r>
            <a:r>
              <a:rPr lang="zh-CN" altLang="en-US" dirty="0"/>
              <a:t>的损失函数</a:t>
            </a:r>
          </a:p>
        </p:txBody>
      </p:sp>
    </p:spTree>
    <p:extLst>
      <p:ext uri="{BB962C8B-B14F-4D97-AF65-F5344CB8AC3E}">
        <p14:creationId xmlns:p14="http://schemas.microsoft.com/office/powerpoint/2010/main" val="1617023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15B01-5F41-4C66-AC4E-2EBB125DEC43}"/>
              </a:ext>
            </a:extLst>
          </p:cNvPr>
          <p:cNvSpPr>
            <a:spLocks noGrp="1"/>
          </p:cNvSpPr>
          <p:nvPr>
            <p:ph type="title"/>
          </p:nvPr>
        </p:nvSpPr>
        <p:spPr/>
        <p:txBody>
          <a:bodyPr/>
          <a:lstStyle/>
          <a:p>
            <a:r>
              <a:rPr lang="en-US" altLang="zh-CN" dirty="0"/>
              <a:t>Bagging vs. Boosting</a:t>
            </a:r>
            <a:endParaRPr lang="zh-CN" altLang="en-US" dirty="0"/>
          </a:p>
        </p:txBody>
      </p:sp>
      <p:pic>
        <p:nvPicPr>
          <p:cNvPr id="5" name="图片 4">
            <a:extLst>
              <a:ext uri="{FF2B5EF4-FFF2-40B4-BE49-F238E27FC236}">
                <a16:creationId xmlns:a16="http://schemas.microsoft.com/office/drawing/2014/main" id="{6ACFCC76-B282-4AE3-A35F-12A1C98FB023}"/>
              </a:ext>
            </a:extLst>
          </p:cNvPr>
          <p:cNvPicPr>
            <a:picLocks noChangeAspect="1"/>
          </p:cNvPicPr>
          <p:nvPr/>
        </p:nvPicPr>
        <p:blipFill>
          <a:blip r:embed="rId2"/>
          <a:stretch>
            <a:fillRect/>
          </a:stretch>
        </p:blipFill>
        <p:spPr>
          <a:xfrm>
            <a:off x="0" y="1675737"/>
            <a:ext cx="9144000" cy="3506525"/>
          </a:xfrm>
          <a:prstGeom prst="rect">
            <a:avLst/>
          </a:prstGeom>
        </p:spPr>
      </p:pic>
    </p:spTree>
    <p:extLst>
      <p:ext uri="{BB962C8B-B14F-4D97-AF65-F5344CB8AC3E}">
        <p14:creationId xmlns:p14="http://schemas.microsoft.com/office/powerpoint/2010/main" val="425259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94BA4-7907-4514-9A4C-D6ABF31C10EF}"/>
              </a:ext>
            </a:extLst>
          </p:cNvPr>
          <p:cNvSpPr>
            <a:spLocks noGrp="1"/>
          </p:cNvSpPr>
          <p:nvPr>
            <p:ph type="title"/>
          </p:nvPr>
        </p:nvSpPr>
        <p:spPr/>
        <p:txBody>
          <a:bodyPr/>
          <a:lstStyle/>
          <a:p>
            <a:r>
              <a:rPr lang="en-US" altLang="zh-CN" dirty="0"/>
              <a:t>bagging</a:t>
            </a:r>
            <a:endParaRPr lang="zh-CN" altLang="en-US" dirty="0"/>
          </a:p>
        </p:txBody>
      </p:sp>
      <p:sp>
        <p:nvSpPr>
          <p:cNvPr id="3" name="文本占位符 2">
            <a:extLst>
              <a:ext uri="{FF2B5EF4-FFF2-40B4-BE49-F238E27FC236}">
                <a16:creationId xmlns:a16="http://schemas.microsoft.com/office/drawing/2014/main" id="{FB90DCB9-912B-4C96-BD83-0FB5E400F64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85205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59104" y="1484784"/>
            <a:ext cx="4063365" cy="396904"/>
          </a:xfrm>
          <a:prstGeom prst="rect">
            <a:avLst/>
          </a:prstGeom>
          <a:solidFill>
            <a:srgbClr val="006FC0"/>
          </a:solidFill>
        </p:spPr>
        <p:txBody>
          <a:bodyPr vert="horz" wrap="square" lIns="0" tIns="27305" rIns="0" bIns="0" rtlCol="0">
            <a:spAutoFit/>
          </a:bodyPr>
          <a:lstStyle/>
          <a:p>
            <a:pPr marL="1905" algn="ctr">
              <a:spcBef>
                <a:spcPts val="215"/>
              </a:spcBef>
            </a:pPr>
            <a:r>
              <a:rPr sz="2400" b="1" dirty="0">
                <a:solidFill>
                  <a:srgbClr val="FFFFFF"/>
                </a:solidFill>
                <a:latin typeface="Trebuchet MS"/>
                <a:cs typeface="Trebuchet MS"/>
              </a:rPr>
              <a:t>boosting</a:t>
            </a:r>
            <a:endParaRPr sz="2400" dirty="0">
              <a:latin typeface="Trebuchet MS"/>
              <a:cs typeface="Trebuchet MS"/>
            </a:endParaRPr>
          </a:p>
        </p:txBody>
      </p:sp>
      <p:sp>
        <p:nvSpPr>
          <p:cNvPr id="4" name="object 4"/>
          <p:cNvSpPr txBox="1"/>
          <p:nvPr/>
        </p:nvSpPr>
        <p:spPr>
          <a:xfrm>
            <a:off x="395536" y="1484784"/>
            <a:ext cx="4063365" cy="396904"/>
          </a:xfrm>
          <a:prstGeom prst="rect">
            <a:avLst/>
          </a:prstGeom>
          <a:solidFill>
            <a:srgbClr val="C00000"/>
          </a:solidFill>
        </p:spPr>
        <p:txBody>
          <a:bodyPr vert="horz" wrap="square" lIns="0" tIns="27305" rIns="0" bIns="0" rtlCol="0">
            <a:spAutoFit/>
          </a:bodyPr>
          <a:lstStyle/>
          <a:p>
            <a:pPr algn="ctr">
              <a:spcBef>
                <a:spcPts val="215"/>
              </a:spcBef>
            </a:pPr>
            <a:r>
              <a:rPr sz="2400" b="1" dirty="0">
                <a:solidFill>
                  <a:srgbClr val="FFFFFF"/>
                </a:solidFill>
                <a:latin typeface="Trebuchet MS"/>
                <a:cs typeface="Trebuchet MS"/>
              </a:rPr>
              <a:t>bagging</a:t>
            </a:r>
            <a:endParaRPr sz="2400" dirty="0">
              <a:latin typeface="Trebuchet MS"/>
              <a:cs typeface="Trebuchet MS"/>
            </a:endParaRPr>
          </a:p>
        </p:txBody>
      </p:sp>
      <p:sp>
        <p:nvSpPr>
          <p:cNvPr id="5" name="object 5"/>
          <p:cNvSpPr txBox="1"/>
          <p:nvPr/>
        </p:nvSpPr>
        <p:spPr>
          <a:xfrm>
            <a:off x="471228" y="2118195"/>
            <a:ext cx="3771900" cy="4189032"/>
          </a:xfrm>
          <a:prstGeom prst="rect">
            <a:avLst/>
          </a:prstGeom>
        </p:spPr>
        <p:txBody>
          <a:bodyPr vert="horz" wrap="square" lIns="0" tIns="165735" rIns="0" bIns="0" rtlCol="0">
            <a:spAutoFit/>
          </a:bodyPr>
          <a:lstStyle/>
          <a:p>
            <a:pPr marL="299085" indent="-286385">
              <a:lnSpc>
                <a:spcPct val="150000"/>
              </a:lnSpc>
              <a:spcBef>
                <a:spcPts val="1305"/>
              </a:spcBef>
              <a:buFont typeface="Wingdings"/>
              <a:buChar char=""/>
              <a:tabLst>
                <a:tab pos="299085" algn="l"/>
                <a:tab pos="299720" algn="l"/>
              </a:tabLst>
            </a:pPr>
            <a:r>
              <a:rPr lang="zh-CN" altLang="en-US" sz="2400" b="1" spc="35" dirty="0">
                <a:latin typeface="Arial"/>
                <a:cs typeface="Arial"/>
              </a:rPr>
              <a:t>拟合</a:t>
            </a:r>
            <a:r>
              <a:rPr lang="en-US" sz="2400" b="1" spc="35" dirty="0">
                <a:latin typeface="Arial"/>
                <a:cs typeface="Arial"/>
              </a:rPr>
              <a:t>b</a:t>
            </a:r>
            <a:r>
              <a:rPr sz="2400" b="1" spc="35" dirty="0">
                <a:latin typeface="Arial"/>
                <a:cs typeface="Arial"/>
              </a:rPr>
              <a:t>ootstrap</a:t>
            </a:r>
            <a:r>
              <a:rPr lang="zh-CN" altLang="en-US" sz="2400" b="1" spc="35" dirty="0">
                <a:latin typeface="Arial"/>
                <a:cs typeface="Arial"/>
              </a:rPr>
              <a:t>的样本</a:t>
            </a:r>
            <a:endParaRPr sz="2400" b="1" dirty="0">
              <a:latin typeface="Arial"/>
              <a:cs typeface="Arial"/>
            </a:endParaRPr>
          </a:p>
          <a:p>
            <a:pPr marL="299085" indent="-286385">
              <a:lnSpc>
                <a:spcPct val="150000"/>
              </a:lnSpc>
              <a:spcBef>
                <a:spcPts val="1200"/>
              </a:spcBef>
              <a:buFont typeface="Wingdings"/>
              <a:buChar char=""/>
              <a:tabLst>
                <a:tab pos="299085" algn="l"/>
                <a:tab pos="299720" algn="l"/>
              </a:tabLst>
            </a:pPr>
            <a:r>
              <a:rPr lang="zh-CN" altLang="en-US" sz="2400" b="1" spc="-65" dirty="0">
                <a:solidFill>
                  <a:srgbClr val="0070C0"/>
                </a:solidFill>
                <a:latin typeface="Arial"/>
                <a:cs typeface="Arial"/>
              </a:rPr>
              <a:t>独立</a:t>
            </a:r>
            <a:r>
              <a:rPr lang="zh-CN" altLang="en-US" sz="2400" b="1" spc="-65" dirty="0">
                <a:latin typeface="Arial"/>
                <a:cs typeface="Arial"/>
              </a:rPr>
              <a:t>创建的基本树</a:t>
            </a:r>
            <a:endParaRPr sz="2400" b="1" dirty="0">
              <a:latin typeface="Arial"/>
              <a:cs typeface="Arial"/>
            </a:endParaRPr>
          </a:p>
          <a:p>
            <a:pPr marL="299085" indent="-286385">
              <a:lnSpc>
                <a:spcPct val="150000"/>
              </a:lnSpc>
              <a:spcBef>
                <a:spcPts val="1200"/>
              </a:spcBef>
              <a:buFont typeface="Wingdings"/>
              <a:buChar char=""/>
              <a:tabLst>
                <a:tab pos="299085" algn="l"/>
                <a:tab pos="299720" algn="l"/>
              </a:tabLst>
            </a:pPr>
            <a:r>
              <a:rPr lang="zh-CN" altLang="en-US" sz="2400" b="1" spc="30" dirty="0">
                <a:latin typeface="Arial"/>
                <a:cs typeface="Arial"/>
              </a:rPr>
              <a:t>只考虑数据点</a:t>
            </a:r>
            <a:endParaRPr sz="2400" b="1" dirty="0">
              <a:latin typeface="Arial"/>
              <a:cs typeface="Arial"/>
            </a:endParaRPr>
          </a:p>
          <a:p>
            <a:pPr marL="299085" indent="-286385">
              <a:lnSpc>
                <a:spcPct val="150000"/>
              </a:lnSpc>
              <a:spcBef>
                <a:spcPts val="1200"/>
              </a:spcBef>
              <a:buFont typeface="Wingdings"/>
              <a:buChar char=""/>
              <a:tabLst>
                <a:tab pos="299085" algn="l"/>
                <a:tab pos="299720" algn="l"/>
              </a:tabLst>
            </a:pPr>
            <a:r>
              <a:rPr lang="zh-CN" altLang="en-US" sz="2400" b="1" spc="15" dirty="0">
                <a:latin typeface="Arial"/>
                <a:cs typeface="Arial"/>
              </a:rPr>
              <a:t>不使用权重</a:t>
            </a:r>
            <a:endParaRPr sz="2400" b="1" dirty="0">
              <a:latin typeface="Arial"/>
              <a:cs typeface="Arial"/>
            </a:endParaRPr>
          </a:p>
          <a:p>
            <a:pPr marL="299085" indent="-286385">
              <a:lnSpc>
                <a:spcPct val="150000"/>
              </a:lnSpc>
              <a:spcBef>
                <a:spcPts val="1205"/>
              </a:spcBef>
              <a:buFont typeface="Wingdings"/>
              <a:buChar char=""/>
              <a:tabLst>
                <a:tab pos="299085" algn="l"/>
                <a:tab pos="299720" algn="l"/>
              </a:tabLst>
            </a:pPr>
            <a:r>
              <a:rPr lang="zh-CN" altLang="en-US" sz="2400" b="1" spc="-65" dirty="0">
                <a:latin typeface="Arial"/>
                <a:cs typeface="Arial"/>
              </a:rPr>
              <a:t>多余的树不会造成过拟合</a:t>
            </a:r>
            <a:endParaRPr lang="en-US" altLang="zh-CN" sz="2400" b="1" spc="-65" dirty="0">
              <a:latin typeface="Arial"/>
              <a:cs typeface="Arial"/>
            </a:endParaRPr>
          </a:p>
          <a:p>
            <a:pPr marL="299085" indent="-286385">
              <a:lnSpc>
                <a:spcPct val="150000"/>
              </a:lnSpc>
              <a:spcBef>
                <a:spcPts val="1205"/>
              </a:spcBef>
              <a:buFont typeface="Wingdings"/>
              <a:buChar char=""/>
              <a:tabLst>
                <a:tab pos="299085" algn="l"/>
                <a:tab pos="299720" algn="l"/>
              </a:tabLst>
            </a:pPr>
            <a:r>
              <a:rPr lang="zh-CN" altLang="en-US" sz="2400" b="1" spc="-65" dirty="0">
                <a:latin typeface="Arial"/>
                <a:cs typeface="Arial"/>
              </a:rPr>
              <a:t>主要关注降低</a:t>
            </a:r>
            <a:r>
              <a:rPr lang="zh-CN" altLang="en-US" sz="2400" b="1" spc="-65" dirty="0">
                <a:solidFill>
                  <a:srgbClr val="FF0000"/>
                </a:solidFill>
                <a:latin typeface="Arial"/>
                <a:cs typeface="Arial"/>
              </a:rPr>
              <a:t>方差</a:t>
            </a:r>
            <a:endParaRPr sz="2400" b="1" dirty="0">
              <a:solidFill>
                <a:srgbClr val="FF0000"/>
              </a:solidFill>
              <a:latin typeface="Arial"/>
              <a:cs typeface="Arial"/>
            </a:endParaRPr>
          </a:p>
        </p:txBody>
      </p:sp>
      <p:sp>
        <p:nvSpPr>
          <p:cNvPr id="6" name="object 6"/>
          <p:cNvSpPr txBox="1"/>
          <p:nvPr/>
        </p:nvSpPr>
        <p:spPr>
          <a:xfrm>
            <a:off x="4635685" y="2118195"/>
            <a:ext cx="4012565" cy="4201856"/>
          </a:xfrm>
          <a:prstGeom prst="rect">
            <a:avLst/>
          </a:prstGeom>
        </p:spPr>
        <p:txBody>
          <a:bodyPr vert="horz" wrap="square" lIns="0" tIns="165735" rIns="0" bIns="0" rtlCol="0">
            <a:spAutoFit/>
          </a:bodyPr>
          <a:lstStyle/>
          <a:p>
            <a:pPr marL="299085" indent="-286385">
              <a:lnSpc>
                <a:spcPct val="150000"/>
              </a:lnSpc>
              <a:spcBef>
                <a:spcPts val="1305"/>
              </a:spcBef>
              <a:buFont typeface="Wingdings"/>
              <a:buChar char=""/>
              <a:tabLst>
                <a:tab pos="299085" algn="l"/>
                <a:tab pos="299720" algn="l"/>
              </a:tabLst>
            </a:pPr>
            <a:r>
              <a:rPr lang="zh-CN" altLang="en-US" sz="2400" b="1" spc="15" dirty="0">
                <a:latin typeface="Arial"/>
                <a:cs typeface="Arial"/>
              </a:rPr>
              <a:t>拟合全部数据集</a:t>
            </a:r>
            <a:endParaRPr lang="en-US" altLang="zh-CN" sz="2400" b="1" spc="15" dirty="0">
              <a:latin typeface="Arial"/>
              <a:cs typeface="Arial"/>
            </a:endParaRPr>
          </a:p>
          <a:p>
            <a:pPr marL="299085" indent="-286385">
              <a:lnSpc>
                <a:spcPct val="150000"/>
              </a:lnSpc>
              <a:spcBef>
                <a:spcPts val="1305"/>
              </a:spcBef>
              <a:buFont typeface="Wingdings"/>
              <a:buChar char=""/>
              <a:tabLst>
                <a:tab pos="299085" algn="l"/>
                <a:tab pos="299720" algn="l"/>
              </a:tabLst>
            </a:pPr>
            <a:r>
              <a:rPr lang="zh-CN" altLang="en-US" sz="2400" b="1" spc="15" dirty="0">
                <a:solidFill>
                  <a:srgbClr val="0070C0"/>
                </a:solidFill>
                <a:latin typeface="Arial"/>
                <a:cs typeface="Arial"/>
              </a:rPr>
              <a:t>相继</a:t>
            </a:r>
            <a:r>
              <a:rPr lang="zh-CN" altLang="en-US" sz="2400" b="1" spc="15" dirty="0">
                <a:latin typeface="Arial"/>
                <a:cs typeface="Arial"/>
              </a:rPr>
              <a:t>创建的基本树</a:t>
            </a:r>
            <a:endParaRPr sz="2400" b="1" dirty="0">
              <a:latin typeface="Arial"/>
              <a:cs typeface="Arial"/>
            </a:endParaRPr>
          </a:p>
          <a:p>
            <a:pPr marL="299085" indent="-286385">
              <a:lnSpc>
                <a:spcPct val="150000"/>
              </a:lnSpc>
              <a:spcBef>
                <a:spcPts val="1200"/>
              </a:spcBef>
              <a:buFont typeface="Wingdings"/>
              <a:buChar char=""/>
              <a:tabLst>
                <a:tab pos="299085" algn="l"/>
                <a:tab pos="299720" algn="l"/>
              </a:tabLst>
            </a:pPr>
            <a:r>
              <a:rPr lang="zh-CN" altLang="en-US" sz="2400" b="1" spc="-45" dirty="0">
                <a:latin typeface="Arial"/>
                <a:cs typeface="Arial"/>
              </a:rPr>
              <a:t>利用前面创建的模型的残差</a:t>
            </a:r>
            <a:endParaRPr sz="2400" b="1" dirty="0">
              <a:latin typeface="Arial"/>
              <a:cs typeface="Arial"/>
            </a:endParaRPr>
          </a:p>
          <a:p>
            <a:pPr marL="299085" indent="-286385">
              <a:lnSpc>
                <a:spcPct val="150000"/>
              </a:lnSpc>
              <a:spcBef>
                <a:spcPts val="1200"/>
              </a:spcBef>
              <a:buFont typeface="Wingdings"/>
              <a:buChar char=""/>
              <a:tabLst>
                <a:tab pos="299085" algn="l"/>
                <a:tab pos="299720" algn="l"/>
              </a:tabLst>
            </a:pPr>
            <a:r>
              <a:rPr lang="zh-CN" altLang="en-US" sz="2400" b="1" spc="40" dirty="0">
                <a:latin typeface="Arial"/>
                <a:cs typeface="Arial"/>
              </a:rPr>
              <a:t>增加错误分类点的权重</a:t>
            </a:r>
            <a:endParaRPr sz="2400" b="1" dirty="0">
              <a:latin typeface="Arial"/>
              <a:cs typeface="Arial"/>
            </a:endParaRPr>
          </a:p>
          <a:p>
            <a:pPr marL="299085" indent="-286385">
              <a:lnSpc>
                <a:spcPct val="150000"/>
              </a:lnSpc>
              <a:spcBef>
                <a:spcPts val="1205"/>
              </a:spcBef>
              <a:buFont typeface="Wingdings"/>
              <a:buChar char=""/>
              <a:tabLst>
                <a:tab pos="299085" algn="l"/>
                <a:tab pos="299720" algn="l"/>
              </a:tabLst>
            </a:pPr>
            <a:r>
              <a:rPr lang="zh-CN" altLang="en-US" sz="2400" b="1" spc="-20" dirty="0">
                <a:latin typeface="Arial"/>
                <a:cs typeface="Arial"/>
              </a:rPr>
              <a:t>当心过拟合</a:t>
            </a:r>
            <a:endParaRPr lang="en-US" altLang="zh-CN" sz="2400" b="1" spc="-20" dirty="0">
              <a:latin typeface="Arial"/>
              <a:cs typeface="Arial"/>
            </a:endParaRPr>
          </a:p>
          <a:p>
            <a:pPr marL="299085" indent="-286385">
              <a:lnSpc>
                <a:spcPct val="150000"/>
              </a:lnSpc>
              <a:spcBef>
                <a:spcPts val="1205"/>
              </a:spcBef>
              <a:buFont typeface="Wingdings"/>
              <a:buChar char=""/>
              <a:tabLst>
                <a:tab pos="299085" algn="l"/>
                <a:tab pos="299720" algn="l"/>
              </a:tabLst>
            </a:pPr>
            <a:r>
              <a:rPr lang="zh-CN" altLang="en-US" sz="2400" b="1" spc="-20" dirty="0">
                <a:latin typeface="Arial"/>
                <a:cs typeface="Arial"/>
              </a:rPr>
              <a:t>主要关注降低</a:t>
            </a:r>
            <a:r>
              <a:rPr lang="zh-CN" altLang="en-US" sz="2400" b="1" spc="-20" dirty="0">
                <a:solidFill>
                  <a:srgbClr val="FF0000"/>
                </a:solidFill>
                <a:latin typeface="Arial"/>
                <a:cs typeface="Arial"/>
              </a:rPr>
              <a:t>偏差</a:t>
            </a:r>
            <a:endParaRPr sz="2400" b="1" dirty="0">
              <a:solidFill>
                <a:srgbClr val="FF0000"/>
              </a:solidFill>
              <a:latin typeface="Arial"/>
              <a:cs typeface="Arial"/>
            </a:endParaRPr>
          </a:p>
        </p:txBody>
      </p:sp>
      <p:sp>
        <p:nvSpPr>
          <p:cNvPr id="9" name="标题 8">
            <a:extLst>
              <a:ext uri="{FF2B5EF4-FFF2-40B4-BE49-F238E27FC236}">
                <a16:creationId xmlns:a16="http://schemas.microsoft.com/office/drawing/2014/main" id="{5A85BE18-0361-47D8-A391-EB14C2C843AC}"/>
              </a:ext>
            </a:extLst>
          </p:cNvPr>
          <p:cNvSpPr>
            <a:spLocks noGrp="1"/>
          </p:cNvSpPr>
          <p:nvPr>
            <p:ph type="title"/>
          </p:nvPr>
        </p:nvSpPr>
        <p:spPr>
          <a:xfrm>
            <a:off x="457200" y="44624"/>
            <a:ext cx="8229600" cy="1143000"/>
          </a:xfrm>
        </p:spPr>
        <p:txBody>
          <a:bodyPr>
            <a:normAutofit/>
          </a:bodyPr>
          <a:lstStyle/>
          <a:p>
            <a:r>
              <a:rPr lang="en-US" altLang="zh-CN" sz="4400" b="0" dirty="0">
                <a:latin typeface="+mj-lt"/>
              </a:rPr>
              <a:t>Bagging vs. Boosting</a:t>
            </a:r>
            <a:endParaRPr lang="zh-CN" altLang="en-US" sz="4400" b="0" dirty="0">
              <a:latin typeface="+mj-lt"/>
            </a:endParaRPr>
          </a:p>
        </p:txBody>
      </p:sp>
    </p:spTree>
    <p:extLst>
      <p:ext uri="{BB962C8B-B14F-4D97-AF65-F5344CB8AC3E}">
        <p14:creationId xmlns:p14="http://schemas.microsoft.com/office/powerpoint/2010/main" val="31950624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38E3A-4256-4992-99BA-B07868CAE9EF}"/>
              </a:ext>
            </a:extLst>
          </p:cNvPr>
          <p:cNvSpPr>
            <a:spLocks noGrp="1"/>
          </p:cNvSpPr>
          <p:nvPr>
            <p:ph type="title"/>
          </p:nvPr>
        </p:nvSpPr>
        <p:spPr/>
        <p:txBody>
          <a:bodyPr/>
          <a:lstStyle/>
          <a:p>
            <a:r>
              <a:rPr lang="en-US" altLang="zh-CN" dirty="0"/>
              <a:t>stacking</a:t>
            </a:r>
            <a:endParaRPr lang="zh-CN" altLang="en-US" dirty="0"/>
          </a:p>
        </p:txBody>
      </p:sp>
      <p:sp>
        <p:nvSpPr>
          <p:cNvPr id="3" name="文本占位符 2">
            <a:extLst>
              <a:ext uri="{FF2B5EF4-FFF2-40B4-BE49-F238E27FC236}">
                <a16:creationId xmlns:a16="http://schemas.microsoft.com/office/drawing/2014/main" id="{C935228F-FBC7-4E90-B70B-FC3C75AE78D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7024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2977" y="1926843"/>
            <a:ext cx="2977387" cy="2864310"/>
          </a:xfrm>
          <a:prstGeom prst="rect">
            <a:avLst/>
          </a:prstGeom>
        </p:spPr>
        <p:txBody>
          <a:bodyPr vert="horz" wrap="square" lIns="0" tIns="12065" rIns="0" bIns="0" rtlCol="0">
            <a:spAutoFit/>
          </a:bodyPr>
          <a:lstStyle/>
          <a:p>
            <a:pPr marL="238125" marR="422909" indent="-225425" algn="just">
              <a:lnSpc>
                <a:spcPct val="150000"/>
              </a:lnSpc>
              <a:spcBef>
                <a:spcPts val="95"/>
              </a:spcBef>
              <a:buFont typeface="Wingdings"/>
              <a:buChar char=""/>
              <a:tabLst>
                <a:tab pos="238760" algn="l"/>
              </a:tabLst>
            </a:pPr>
            <a:r>
              <a:rPr lang="zh-CN" altLang="en-US" sz="2400" b="1" dirty="0">
                <a:latin typeface="Arial"/>
                <a:cs typeface="Arial"/>
              </a:rPr>
              <a:t>不同类型的模型可以结合起来构建</a:t>
            </a:r>
            <a:r>
              <a:rPr sz="2400" b="1" dirty="0">
                <a:latin typeface="Arial"/>
                <a:cs typeface="Arial"/>
              </a:rPr>
              <a:t>stacked</a:t>
            </a:r>
            <a:r>
              <a:rPr lang="zh-CN" altLang="en-US" sz="2400" b="1" dirty="0">
                <a:latin typeface="Arial"/>
                <a:cs typeface="Arial"/>
              </a:rPr>
              <a:t>模型</a:t>
            </a:r>
            <a:endParaRPr sz="2400" b="1" dirty="0">
              <a:latin typeface="Arial"/>
              <a:cs typeface="Arial"/>
            </a:endParaRPr>
          </a:p>
          <a:p>
            <a:pPr marL="238125" marR="5080" indent="-225425">
              <a:lnSpc>
                <a:spcPct val="150000"/>
              </a:lnSpc>
              <a:spcBef>
                <a:spcPts val="1205"/>
              </a:spcBef>
              <a:buFont typeface="Wingdings"/>
              <a:buChar char=""/>
              <a:tabLst>
                <a:tab pos="238125" algn="l"/>
                <a:tab pos="238760" algn="l"/>
              </a:tabLst>
            </a:pPr>
            <a:r>
              <a:rPr lang="zh-CN" altLang="en-US" sz="2400" b="1" dirty="0">
                <a:latin typeface="Arial"/>
                <a:cs typeface="Arial"/>
              </a:rPr>
              <a:t>类似</a:t>
            </a:r>
            <a:r>
              <a:rPr sz="2400" b="1" dirty="0">
                <a:latin typeface="Arial"/>
                <a:cs typeface="Arial"/>
              </a:rPr>
              <a:t>bagging</a:t>
            </a:r>
            <a:r>
              <a:rPr lang="zh-CN" altLang="en-US" sz="2400" b="1" dirty="0">
                <a:latin typeface="Arial"/>
                <a:cs typeface="Arial"/>
              </a:rPr>
              <a:t>，不局限于决策树</a:t>
            </a:r>
            <a:endParaRPr sz="2400" b="1" dirty="0">
              <a:latin typeface="Arial"/>
              <a:cs typeface="Arial"/>
            </a:endParaRPr>
          </a:p>
        </p:txBody>
      </p:sp>
      <p:sp>
        <p:nvSpPr>
          <p:cNvPr id="4" name="object 4"/>
          <p:cNvSpPr/>
          <p:nvPr/>
        </p:nvSpPr>
        <p:spPr>
          <a:xfrm>
            <a:off x="4519041" y="3165348"/>
            <a:ext cx="403225" cy="638810"/>
          </a:xfrm>
          <a:custGeom>
            <a:avLst/>
            <a:gdLst/>
            <a:ahLst/>
            <a:cxnLst/>
            <a:rect l="l" t="t" r="r" b="b"/>
            <a:pathLst>
              <a:path w="403225" h="638810">
                <a:moveTo>
                  <a:pt x="351205" y="59229"/>
                </a:moveTo>
                <a:lnTo>
                  <a:pt x="0" y="625094"/>
                </a:lnTo>
                <a:lnTo>
                  <a:pt x="22098" y="638809"/>
                </a:lnTo>
                <a:lnTo>
                  <a:pt x="373171" y="72831"/>
                </a:lnTo>
                <a:lnTo>
                  <a:pt x="351205" y="59229"/>
                </a:lnTo>
                <a:close/>
              </a:path>
              <a:path w="403225" h="638810">
                <a:moveTo>
                  <a:pt x="398760" y="48259"/>
                </a:moveTo>
                <a:lnTo>
                  <a:pt x="358013" y="48259"/>
                </a:lnTo>
                <a:lnTo>
                  <a:pt x="379984" y="61849"/>
                </a:lnTo>
                <a:lnTo>
                  <a:pt x="373171" y="72831"/>
                </a:lnTo>
                <a:lnTo>
                  <a:pt x="395224" y="86487"/>
                </a:lnTo>
                <a:lnTo>
                  <a:pt x="398760" y="48259"/>
                </a:lnTo>
                <a:close/>
              </a:path>
              <a:path w="403225" h="638810">
                <a:moveTo>
                  <a:pt x="358013" y="48259"/>
                </a:moveTo>
                <a:lnTo>
                  <a:pt x="351205" y="59229"/>
                </a:lnTo>
                <a:lnTo>
                  <a:pt x="373171" y="72831"/>
                </a:lnTo>
                <a:lnTo>
                  <a:pt x="379984" y="61849"/>
                </a:lnTo>
                <a:lnTo>
                  <a:pt x="358013" y="48259"/>
                </a:lnTo>
                <a:close/>
              </a:path>
              <a:path w="403225" h="638810">
                <a:moveTo>
                  <a:pt x="403225" y="0"/>
                </a:moveTo>
                <a:lnTo>
                  <a:pt x="329184" y="45593"/>
                </a:lnTo>
                <a:lnTo>
                  <a:pt x="351205" y="59229"/>
                </a:lnTo>
                <a:lnTo>
                  <a:pt x="358013" y="48259"/>
                </a:lnTo>
                <a:lnTo>
                  <a:pt x="398760" y="48259"/>
                </a:lnTo>
                <a:lnTo>
                  <a:pt x="403225" y="0"/>
                </a:lnTo>
                <a:close/>
              </a:path>
            </a:pathLst>
          </a:custGeom>
          <a:solidFill>
            <a:srgbClr val="344B5E"/>
          </a:solidFill>
        </p:spPr>
        <p:txBody>
          <a:bodyPr wrap="square" lIns="0" tIns="0" rIns="0" bIns="0" rtlCol="0"/>
          <a:lstStyle/>
          <a:p>
            <a:endParaRPr/>
          </a:p>
        </p:txBody>
      </p:sp>
      <p:sp>
        <p:nvSpPr>
          <p:cNvPr id="5" name="object 5"/>
          <p:cNvSpPr/>
          <p:nvPr/>
        </p:nvSpPr>
        <p:spPr>
          <a:xfrm>
            <a:off x="4529710" y="3767964"/>
            <a:ext cx="393065" cy="78105"/>
          </a:xfrm>
          <a:custGeom>
            <a:avLst/>
            <a:gdLst/>
            <a:ahLst/>
            <a:cxnLst/>
            <a:rect l="l" t="t" r="r" b="b"/>
            <a:pathLst>
              <a:path w="393064" h="78105">
                <a:moveTo>
                  <a:pt x="315975" y="0"/>
                </a:moveTo>
                <a:lnTo>
                  <a:pt x="315213" y="25917"/>
                </a:lnTo>
                <a:lnTo>
                  <a:pt x="328167" y="26288"/>
                </a:lnTo>
                <a:lnTo>
                  <a:pt x="327405" y="52197"/>
                </a:lnTo>
                <a:lnTo>
                  <a:pt x="314440" y="52197"/>
                </a:lnTo>
                <a:lnTo>
                  <a:pt x="313689" y="77724"/>
                </a:lnTo>
                <a:lnTo>
                  <a:pt x="368732" y="52197"/>
                </a:lnTo>
                <a:lnTo>
                  <a:pt x="327405" y="52197"/>
                </a:lnTo>
                <a:lnTo>
                  <a:pt x="314451" y="51825"/>
                </a:lnTo>
                <a:lnTo>
                  <a:pt x="369534" y="51825"/>
                </a:lnTo>
                <a:lnTo>
                  <a:pt x="392556" y="41148"/>
                </a:lnTo>
                <a:lnTo>
                  <a:pt x="315975" y="0"/>
                </a:lnTo>
                <a:close/>
              </a:path>
              <a:path w="393064" h="78105">
                <a:moveTo>
                  <a:pt x="315213" y="25917"/>
                </a:moveTo>
                <a:lnTo>
                  <a:pt x="314451" y="51825"/>
                </a:lnTo>
                <a:lnTo>
                  <a:pt x="327405" y="52197"/>
                </a:lnTo>
                <a:lnTo>
                  <a:pt x="328167" y="26288"/>
                </a:lnTo>
                <a:lnTo>
                  <a:pt x="315213" y="25917"/>
                </a:lnTo>
                <a:close/>
              </a:path>
              <a:path w="393064" h="78105">
                <a:moveTo>
                  <a:pt x="762" y="16891"/>
                </a:moveTo>
                <a:lnTo>
                  <a:pt x="0" y="42799"/>
                </a:lnTo>
                <a:lnTo>
                  <a:pt x="314451" y="51825"/>
                </a:lnTo>
                <a:lnTo>
                  <a:pt x="315213" y="25917"/>
                </a:lnTo>
                <a:lnTo>
                  <a:pt x="762" y="16891"/>
                </a:lnTo>
                <a:close/>
              </a:path>
            </a:pathLst>
          </a:custGeom>
          <a:solidFill>
            <a:srgbClr val="344B5E"/>
          </a:solidFill>
        </p:spPr>
        <p:txBody>
          <a:bodyPr wrap="square" lIns="0" tIns="0" rIns="0" bIns="0" rtlCol="0"/>
          <a:lstStyle/>
          <a:p>
            <a:endParaRPr/>
          </a:p>
        </p:txBody>
      </p:sp>
      <p:sp>
        <p:nvSpPr>
          <p:cNvPr id="6" name="object 6"/>
          <p:cNvSpPr/>
          <p:nvPr/>
        </p:nvSpPr>
        <p:spPr>
          <a:xfrm>
            <a:off x="4519422" y="3790443"/>
            <a:ext cx="403225" cy="574675"/>
          </a:xfrm>
          <a:custGeom>
            <a:avLst/>
            <a:gdLst/>
            <a:ahLst/>
            <a:cxnLst/>
            <a:rect l="l" t="t" r="r" b="b"/>
            <a:pathLst>
              <a:path w="403225" h="574675">
                <a:moveTo>
                  <a:pt x="347957" y="517765"/>
                </a:moveTo>
                <a:lnTo>
                  <a:pt x="326643" y="532510"/>
                </a:lnTo>
                <a:lnTo>
                  <a:pt x="402843" y="574420"/>
                </a:lnTo>
                <a:lnTo>
                  <a:pt x="396266" y="528446"/>
                </a:lnTo>
                <a:lnTo>
                  <a:pt x="355345" y="528446"/>
                </a:lnTo>
                <a:lnTo>
                  <a:pt x="347957" y="517765"/>
                </a:lnTo>
                <a:close/>
              </a:path>
              <a:path w="403225" h="574675">
                <a:moveTo>
                  <a:pt x="369195" y="503071"/>
                </a:moveTo>
                <a:lnTo>
                  <a:pt x="347957" y="517765"/>
                </a:lnTo>
                <a:lnTo>
                  <a:pt x="355345" y="528446"/>
                </a:lnTo>
                <a:lnTo>
                  <a:pt x="376554" y="513714"/>
                </a:lnTo>
                <a:lnTo>
                  <a:pt x="369195" y="503071"/>
                </a:lnTo>
                <a:close/>
              </a:path>
              <a:path w="403225" h="574675">
                <a:moveTo>
                  <a:pt x="390525" y="488314"/>
                </a:moveTo>
                <a:lnTo>
                  <a:pt x="369195" y="503071"/>
                </a:lnTo>
                <a:lnTo>
                  <a:pt x="376554" y="513714"/>
                </a:lnTo>
                <a:lnTo>
                  <a:pt x="355345" y="528446"/>
                </a:lnTo>
                <a:lnTo>
                  <a:pt x="396266" y="528446"/>
                </a:lnTo>
                <a:lnTo>
                  <a:pt x="390525" y="488314"/>
                </a:lnTo>
                <a:close/>
              </a:path>
              <a:path w="403225" h="574675">
                <a:moveTo>
                  <a:pt x="21336" y="0"/>
                </a:moveTo>
                <a:lnTo>
                  <a:pt x="0" y="14731"/>
                </a:lnTo>
                <a:lnTo>
                  <a:pt x="347957" y="517765"/>
                </a:lnTo>
                <a:lnTo>
                  <a:pt x="369195" y="503071"/>
                </a:lnTo>
                <a:lnTo>
                  <a:pt x="21336" y="0"/>
                </a:lnTo>
                <a:close/>
              </a:path>
            </a:pathLst>
          </a:custGeom>
          <a:solidFill>
            <a:srgbClr val="344B5E"/>
          </a:solidFill>
        </p:spPr>
        <p:txBody>
          <a:bodyPr wrap="square" lIns="0" tIns="0" rIns="0" bIns="0" rtlCol="0"/>
          <a:lstStyle/>
          <a:p>
            <a:endParaRPr/>
          </a:p>
        </p:txBody>
      </p:sp>
      <p:sp>
        <p:nvSpPr>
          <p:cNvPr id="7" name="object 7"/>
          <p:cNvSpPr/>
          <p:nvPr/>
        </p:nvSpPr>
        <p:spPr>
          <a:xfrm>
            <a:off x="5939663" y="3088005"/>
            <a:ext cx="407670" cy="594995"/>
          </a:xfrm>
          <a:custGeom>
            <a:avLst/>
            <a:gdLst/>
            <a:ahLst/>
            <a:cxnLst/>
            <a:rect l="l" t="t" r="r" b="b"/>
            <a:pathLst>
              <a:path w="407670" h="594994">
                <a:moveTo>
                  <a:pt x="353066" y="537544"/>
                </a:moveTo>
                <a:lnTo>
                  <a:pt x="331597" y="552069"/>
                </a:lnTo>
                <a:lnTo>
                  <a:pt x="407288" y="594740"/>
                </a:lnTo>
                <a:lnTo>
                  <a:pt x="401196" y="548258"/>
                </a:lnTo>
                <a:lnTo>
                  <a:pt x="360299" y="548258"/>
                </a:lnTo>
                <a:lnTo>
                  <a:pt x="353066" y="537544"/>
                </a:lnTo>
                <a:close/>
              </a:path>
              <a:path w="407670" h="594994">
                <a:moveTo>
                  <a:pt x="374511" y="523035"/>
                </a:moveTo>
                <a:lnTo>
                  <a:pt x="353066" y="537544"/>
                </a:lnTo>
                <a:lnTo>
                  <a:pt x="360299" y="548258"/>
                </a:lnTo>
                <a:lnTo>
                  <a:pt x="381762" y="533781"/>
                </a:lnTo>
                <a:lnTo>
                  <a:pt x="374511" y="523035"/>
                </a:lnTo>
                <a:close/>
              </a:path>
              <a:path w="407670" h="594994">
                <a:moveTo>
                  <a:pt x="395986" y="508507"/>
                </a:moveTo>
                <a:lnTo>
                  <a:pt x="374511" y="523035"/>
                </a:lnTo>
                <a:lnTo>
                  <a:pt x="381762" y="533781"/>
                </a:lnTo>
                <a:lnTo>
                  <a:pt x="360299" y="548258"/>
                </a:lnTo>
                <a:lnTo>
                  <a:pt x="401196" y="548258"/>
                </a:lnTo>
                <a:lnTo>
                  <a:pt x="395986" y="508507"/>
                </a:lnTo>
                <a:close/>
              </a:path>
              <a:path w="407670" h="594994">
                <a:moveTo>
                  <a:pt x="21589" y="0"/>
                </a:moveTo>
                <a:lnTo>
                  <a:pt x="0" y="14477"/>
                </a:lnTo>
                <a:lnTo>
                  <a:pt x="353066" y="537544"/>
                </a:lnTo>
                <a:lnTo>
                  <a:pt x="374511" y="523035"/>
                </a:lnTo>
                <a:lnTo>
                  <a:pt x="21589" y="0"/>
                </a:lnTo>
                <a:close/>
              </a:path>
            </a:pathLst>
          </a:custGeom>
          <a:solidFill>
            <a:srgbClr val="344B5E"/>
          </a:solidFill>
        </p:spPr>
        <p:txBody>
          <a:bodyPr wrap="square" lIns="0" tIns="0" rIns="0" bIns="0" rtlCol="0"/>
          <a:lstStyle/>
          <a:p>
            <a:endParaRPr/>
          </a:p>
        </p:txBody>
      </p:sp>
      <p:sp>
        <p:nvSpPr>
          <p:cNvPr id="8" name="object 8"/>
          <p:cNvSpPr/>
          <p:nvPr/>
        </p:nvSpPr>
        <p:spPr>
          <a:xfrm>
            <a:off x="5955030" y="3759074"/>
            <a:ext cx="396875" cy="78105"/>
          </a:xfrm>
          <a:custGeom>
            <a:avLst/>
            <a:gdLst/>
            <a:ahLst/>
            <a:cxnLst/>
            <a:rect l="l" t="t" r="r" b="b"/>
            <a:pathLst>
              <a:path w="396875" h="78105">
                <a:moveTo>
                  <a:pt x="370755" y="25907"/>
                </a:moveTo>
                <a:lnTo>
                  <a:pt x="331724" y="25907"/>
                </a:lnTo>
                <a:lnTo>
                  <a:pt x="331724" y="51815"/>
                </a:lnTo>
                <a:lnTo>
                  <a:pt x="318770" y="51825"/>
                </a:lnTo>
                <a:lnTo>
                  <a:pt x="318770" y="77724"/>
                </a:lnTo>
                <a:lnTo>
                  <a:pt x="396494" y="38734"/>
                </a:lnTo>
                <a:lnTo>
                  <a:pt x="370755" y="25907"/>
                </a:lnTo>
                <a:close/>
              </a:path>
              <a:path w="396875" h="78105">
                <a:moveTo>
                  <a:pt x="318770" y="25917"/>
                </a:moveTo>
                <a:lnTo>
                  <a:pt x="0" y="26162"/>
                </a:lnTo>
                <a:lnTo>
                  <a:pt x="0" y="52069"/>
                </a:lnTo>
                <a:lnTo>
                  <a:pt x="318770" y="51825"/>
                </a:lnTo>
                <a:lnTo>
                  <a:pt x="318770" y="25917"/>
                </a:lnTo>
                <a:close/>
              </a:path>
              <a:path w="396875" h="78105">
                <a:moveTo>
                  <a:pt x="331724" y="25907"/>
                </a:moveTo>
                <a:lnTo>
                  <a:pt x="318770" y="25917"/>
                </a:lnTo>
                <a:lnTo>
                  <a:pt x="318770" y="51825"/>
                </a:lnTo>
                <a:lnTo>
                  <a:pt x="331724" y="51815"/>
                </a:lnTo>
                <a:lnTo>
                  <a:pt x="331724" y="25907"/>
                </a:lnTo>
                <a:close/>
              </a:path>
              <a:path w="396875" h="78105">
                <a:moveTo>
                  <a:pt x="318770" y="0"/>
                </a:moveTo>
                <a:lnTo>
                  <a:pt x="318770" y="25917"/>
                </a:lnTo>
                <a:lnTo>
                  <a:pt x="370755" y="25907"/>
                </a:lnTo>
                <a:lnTo>
                  <a:pt x="318770" y="0"/>
                </a:lnTo>
                <a:close/>
              </a:path>
            </a:pathLst>
          </a:custGeom>
          <a:solidFill>
            <a:srgbClr val="344B5E"/>
          </a:solidFill>
        </p:spPr>
        <p:txBody>
          <a:bodyPr wrap="square" lIns="0" tIns="0" rIns="0" bIns="0" rtlCol="0"/>
          <a:lstStyle/>
          <a:p>
            <a:endParaRPr/>
          </a:p>
        </p:txBody>
      </p:sp>
      <p:sp>
        <p:nvSpPr>
          <p:cNvPr id="9" name="object 9"/>
          <p:cNvSpPr/>
          <p:nvPr/>
        </p:nvSpPr>
        <p:spPr>
          <a:xfrm>
            <a:off x="5950712" y="3928873"/>
            <a:ext cx="401955" cy="530225"/>
          </a:xfrm>
          <a:custGeom>
            <a:avLst/>
            <a:gdLst/>
            <a:ahLst/>
            <a:cxnLst/>
            <a:rect l="l" t="t" r="r" b="b"/>
            <a:pathLst>
              <a:path w="401954" h="530225">
                <a:moveTo>
                  <a:pt x="344779" y="54442"/>
                </a:moveTo>
                <a:lnTo>
                  <a:pt x="0" y="514603"/>
                </a:lnTo>
                <a:lnTo>
                  <a:pt x="20827" y="530097"/>
                </a:lnTo>
                <a:lnTo>
                  <a:pt x="365477" y="69944"/>
                </a:lnTo>
                <a:lnTo>
                  <a:pt x="344779" y="54442"/>
                </a:lnTo>
                <a:close/>
              </a:path>
              <a:path w="401954" h="530225">
                <a:moveTo>
                  <a:pt x="393712" y="44068"/>
                </a:moveTo>
                <a:lnTo>
                  <a:pt x="352551" y="44068"/>
                </a:lnTo>
                <a:lnTo>
                  <a:pt x="373252" y="59562"/>
                </a:lnTo>
                <a:lnTo>
                  <a:pt x="365477" y="69944"/>
                </a:lnTo>
                <a:lnTo>
                  <a:pt x="386207" y="85470"/>
                </a:lnTo>
                <a:lnTo>
                  <a:pt x="393712" y="44068"/>
                </a:lnTo>
                <a:close/>
              </a:path>
              <a:path w="401954" h="530225">
                <a:moveTo>
                  <a:pt x="352551" y="44068"/>
                </a:moveTo>
                <a:lnTo>
                  <a:pt x="344779" y="54442"/>
                </a:lnTo>
                <a:lnTo>
                  <a:pt x="365477" y="69944"/>
                </a:lnTo>
                <a:lnTo>
                  <a:pt x="373252" y="59562"/>
                </a:lnTo>
                <a:lnTo>
                  <a:pt x="352551" y="44068"/>
                </a:lnTo>
                <a:close/>
              </a:path>
              <a:path w="401954" h="530225">
                <a:moveTo>
                  <a:pt x="401700" y="0"/>
                </a:moveTo>
                <a:lnTo>
                  <a:pt x="323976" y="38861"/>
                </a:lnTo>
                <a:lnTo>
                  <a:pt x="344779" y="54442"/>
                </a:lnTo>
                <a:lnTo>
                  <a:pt x="352551" y="44068"/>
                </a:lnTo>
                <a:lnTo>
                  <a:pt x="393712" y="44068"/>
                </a:lnTo>
                <a:lnTo>
                  <a:pt x="401700" y="0"/>
                </a:lnTo>
                <a:close/>
              </a:path>
            </a:pathLst>
          </a:custGeom>
          <a:solidFill>
            <a:srgbClr val="344B5E"/>
          </a:solidFill>
        </p:spPr>
        <p:txBody>
          <a:bodyPr wrap="square" lIns="0" tIns="0" rIns="0" bIns="0" rtlCol="0"/>
          <a:lstStyle/>
          <a:p>
            <a:endParaRPr/>
          </a:p>
        </p:txBody>
      </p:sp>
      <p:sp>
        <p:nvSpPr>
          <p:cNvPr id="10" name="object 10"/>
          <p:cNvSpPr/>
          <p:nvPr/>
        </p:nvSpPr>
        <p:spPr>
          <a:xfrm>
            <a:off x="7599426" y="2764536"/>
            <a:ext cx="0" cy="2066925"/>
          </a:xfrm>
          <a:custGeom>
            <a:avLst/>
            <a:gdLst/>
            <a:ahLst/>
            <a:cxnLst/>
            <a:rect l="l" t="t" r="r" b="b"/>
            <a:pathLst>
              <a:path h="2066925">
                <a:moveTo>
                  <a:pt x="0" y="0"/>
                </a:moveTo>
                <a:lnTo>
                  <a:pt x="0" y="2066544"/>
                </a:lnTo>
              </a:path>
            </a:pathLst>
          </a:custGeom>
          <a:ln w="25908">
            <a:solidFill>
              <a:srgbClr val="84ADAC"/>
            </a:solidFill>
            <a:prstDash val="lgDash"/>
          </a:ln>
        </p:spPr>
        <p:txBody>
          <a:bodyPr wrap="square" lIns="0" tIns="0" rIns="0" bIns="0" rtlCol="0"/>
          <a:lstStyle/>
          <a:p>
            <a:endParaRPr/>
          </a:p>
        </p:txBody>
      </p:sp>
      <p:sp>
        <p:nvSpPr>
          <p:cNvPr id="11" name="object 11"/>
          <p:cNvSpPr txBox="1"/>
          <p:nvPr/>
        </p:nvSpPr>
        <p:spPr>
          <a:xfrm>
            <a:off x="7805420" y="2099386"/>
            <a:ext cx="727020" cy="321242"/>
          </a:xfrm>
          <a:prstGeom prst="rect">
            <a:avLst/>
          </a:prstGeom>
        </p:spPr>
        <p:txBody>
          <a:bodyPr vert="horz" wrap="square" lIns="0" tIns="13335" rIns="0" bIns="0" rtlCol="0">
            <a:spAutoFit/>
          </a:bodyPr>
          <a:lstStyle/>
          <a:p>
            <a:pPr marL="12700">
              <a:spcBef>
                <a:spcPts val="105"/>
              </a:spcBef>
            </a:pPr>
            <a:r>
              <a:rPr sz="2000" b="1" dirty="0">
                <a:solidFill>
                  <a:srgbClr val="344B5E"/>
                </a:solidFill>
                <a:latin typeface="Verdana"/>
                <a:cs typeface="Verdana"/>
              </a:rPr>
              <a:t>Test</a:t>
            </a:r>
            <a:endParaRPr sz="2000" dirty="0">
              <a:latin typeface="Verdana"/>
              <a:cs typeface="Verdana"/>
            </a:endParaRPr>
          </a:p>
        </p:txBody>
      </p:sp>
      <p:sp>
        <p:nvSpPr>
          <p:cNvPr id="12" name="object 12"/>
          <p:cNvSpPr/>
          <p:nvPr/>
        </p:nvSpPr>
        <p:spPr>
          <a:xfrm>
            <a:off x="3576066" y="3552444"/>
            <a:ext cx="954405" cy="489584"/>
          </a:xfrm>
          <a:custGeom>
            <a:avLst/>
            <a:gdLst/>
            <a:ahLst/>
            <a:cxnLst/>
            <a:rect l="l" t="t" r="r" b="b"/>
            <a:pathLst>
              <a:path w="954404" h="489585">
                <a:moveTo>
                  <a:pt x="872489" y="0"/>
                </a:moveTo>
                <a:lnTo>
                  <a:pt x="81534" y="0"/>
                </a:lnTo>
                <a:lnTo>
                  <a:pt x="49774" y="6399"/>
                </a:lnTo>
                <a:lnTo>
                  <a:pt x="23860" y="23860"/>
                </a:lnTo>
                <a:lnTo>
                  <a:pt x="6399" y="49774"/>
                </a:lnTo>
                <a:lnTo>
                  <a:pt x="0" y="81533"/>
                </a:lnTo>
                <a:lnTo>
                  <a:pt x="0" y="407669"/>
                </a:lnTo>
                <a:lnTo>
                  <a:pt x="6399" y="439429"/>
                </a:lnTo>
                <a:lnTo>
                  <a:pt x="23860" y="465343"/>
                </a:lnTo>
                <a:lnTo>
                  <a:pt x="49774" y="482804"/>
                </a:lnTo>
                <a:lnTo>
                  <a:pt x="81534" y="489204"/>
                </a:lnTo>
                <a:lnTo>
                  <a:pt x="872489" y="489204"/>
                </a:lnTo>
                <a:lnTo>
                  <a:pt x="904249" y="482804"/>
                </a:lnTo>
                <a:lnTo>
                  <a:pt x="930163" y="465343"/>
                </a:lnTo>
                <a:lnTo>
                  <a:pt x="947624" y="439429"/>
                </a:lnTo>
                <a:lnTo>
                  <a:pt x="954024" y="407669"/>
                </a:lnTo>
                <a:lnTo>
                  <a:pt x="954024" y="81533"/>
                </a:lnTo>
                <a:lnTo>
                  <a:pt x="947624" y="49774"/>
                </a:lnTo>
                <a:lnTo>
                  <a:pt x="930163" y="23860"/>
                </a:lnTo>
                <a:lnTo>
                  <a:pt x="904249" y="6399"/>
                </a:lnTo>
                <a:lnTo>
                  <a:pt x="872489" y="0"/>
                </a:lnTo>
                <a:close/>
              </a:path>
            </a:pathLst>
          </a:custGeom>
          <a:solidFill>
            <a:srgbClr val="D0692F">
              <a:alpha val="50195"/>
            </a:srgbClr>
          </a:solidFill>
        </p:spPr>
        <p:txBody>
          <a:bodyPr wrap="square" lIns="0" tIns="0" rIns="0" bIns="0" rtlCol="0"/>
          <a:lstStyle/>
          <a:p>
            <a:endParaRPr/>
          </a:p>
        </p:txBody>
      </p:sp>
      <p:sp>
        <p:nvSpPr>
          <p:cNvPr id="13" name="object 13"/>
          <p:cNvSpPr/>
          <p:nvPr/>
        </p:nvSpPr>
        <p:spPr>
          <a:xfrm>
            <a:off x="3576066" y="3552444"/>
            <a:ext cx="954405" cy="489584"/>
          </a:xfrm>
          <a:custGeom>
            <a:avLst/>
            <a:gdLst/>
            <a:ahLst/>
            <a:cxnLst/>
            <a:rect l="l" t="t" r="r" b="b"/>
            <a:pathLst>
              <a:path w="954404" h="489585">
                <a:moveTo>
                  <a:pt x="0" y="81533"/>
                </a:moveTo>
                <a:lnTo>
                  <a:pt x="6399" y="49774"/>
                </a:lnTo>
                <a:lnTo>
                  <a:pt x="23860" y="23860"/>
                </a:lnTo>
                <a:lnTo>
                  <a:pt x="49774" y="6399"/>
                </a:lnTo>
                <a:lnTo>
                  <a:pt x="81534" y="0"/>
                </a:lnTo>
                <a:lnTo>
                  <a:pt x="872489" y="0"/>
                </a:lnTo>
                <a:lnTo>
                  <a:pt x="904249" y="6399"/>
                </a:lnTo>
                <a:lnTo>
                  <a:pt x="930163" y="23860"/>
                </a:lnTo>
                <a:lnTo>
                  <a:pt x="947624" y="49774"/>
                </a:lnTo>
                <a:lnTo>
                  <a:pt x="954024" y="81533"/>
                </a:lnTo>
                <a:lnTo>
                  <a:pt x="954024" y="407669"/>
                </a:lnTo>
                <a:lnTo>
                  <a:pt x="947624" y="439429"/>
                </a:lnTo>
                <a:lnTo>
                  <a:pt x="930163" y="465343"/>
                </a:lnTo>
                <a:lnTo>
                  <a:pt x="904249" y="482804"/>
                </a:lnTo>
                <a:lnTo>
                  <a:pt x="872489" y="489204"/>
                </a:lnTo>
                <a:lnTo>
                  <a:pt x="81534" y="489204"/>
                </a:lnTo>
                <a:lnTo>
                  <a:pt x="49774" y="482804"/>
                </a:lnTo>
                <a:lnTo>
                  <a:pt x="23860" y="465343"/>
                </a:lnTo>
                <a:lnTo>
                  <a:pt x="6399" y="439429"/>
                </a:lnTo>
                <a:lnTo>
                  <a:pt x="0" y="407669"/>
                </a:lnTo>
                <a:lnTo>
                  <a:pt x="0" y="81533"/>
                </a:lnTo>
                <a:close/>
              </a:path>
            </a:pathLst>
          </a:custGeom>
          <a:ln w="25908">
            <a:solidFill>
              <a:srgbClr val="FFFFFF"/>
            </a:solidFill>
          </a:ln>
        </p:spPr>
        <p:txBody>
          <a:bodyPr wrap="square" lIns="0" tIns="0" rIns="0" bIns="0" rtlCol="0"/>
          <a:lstStyle/>
          <a:p>
            <a:endParaRPr/>
          </a:p>
        </p:txBody>
      </p:sp>
      <p:sp>
        <p:nvSpPr>
          <p:cNvPr id="14" name="object 14"/>
          <p:cNvSpPr txBox="1"/>
          <p:nvPr/>
        </p:nvSpPr>
        <p:spPr>
          <a:xfrm>
            <a:off x="3706368" y="3606109"/>
            <a:ext cx="746379" cy="351378"/>
          </a:xfrm>
          <a:prstGeom prst="rect">
            <a:avLst/>
          </a:prstGeom>
        </p:spPr>
        <p:txBody>
          <a:bodyPr vert="horz" wrap="square" lIns="0" tIns="12700" rIns="0" bIns="0" rtlCol="0">
            <a:spAutoFit/>
          </a:bodyPr>
          <a:lstStyle/>
          <a:p>
            <a:pPr marL="123825" marR="5080" indent="-111760">
              <a:spcBef>
                <a:spcPts val="100"/>
              </a:spcBef>
            </a:pPr>
            <a:r>
              <a:rPr sz="1100" b="1" dirty="0">
                <a:solidFill>
                  <a:srgbClr val="344B5E"/>
                </a:solidFill>
                <a:latin typeface="Verdana"/>
                <a:cs typeface="Verdana"/>
              </a:rPr>
              <a:t>Labeled  Data</a:t>
            </a:r>
            <a:endParaRPr sz="1100" dirty="0">
              <a:latin typeface="Verdana"/>
              <a:cs typeface="Verdana"/>
            </a:endParaRPr>
          </a:p>
        </p:txBody>
      </p:sp>
      <p:sp>
        <p:nvSpPr>
          <p:cNvPr id="15" name="object 15"/>
          <p:cNvSpPr/>
          <p:nvPr/>
        </p:nvSpPr>
        <p:spPr>
          <a:xfrm>
            <a:off x="6425947" y="3563112"/>
            <a:ext cx="954405" cy="490855"/>
          </a:xfrm>
          <a:custGeom>
            <a:avLst/>
            <a:gdLst/>
            <a:ahLst/>
            <a:cxnLst/>
            <a:rect l="l" t="t" r="r" b="b"/>
            <a:pathLst>
              <a:path w="954404" h="490855">
                <a:moveTo>
                  <a:pt x="872235"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872235" y="490727"/>
                </a:lnTo>
                <a:lnTo>
                  <a:pt x="904089" y="484306"/>
                </a:lnTo>
                <a:lnTo>
                  <a:pt x="930084" y="466788"/>
                </a:lnTo>
                <a:lnTo>
                  <a:pt x="947602" y="440793"/>
                </a:lnTo>
                <a:lnTo>
                  <a:pt x="954024" y="408939"/>
                </a:lnTo>
                <a:lnTo>
                  <a:pt x="954024" y="81787"/>
                </a:lnTo>
                <a:lnTo>
                  <a:pt x="947602" y="49934"/>
                </a:lnTo>
                <a:lnTo>
                  <a:pt x="930084" y="23939"/>
                </a:lnTo>
                <a:lnTo>
                  <a:pt x="904089" y="6421"/>
                </a:lnTo>
                <a:lnTo>
                  <a:pt x="872235" y="0"/>
                </a:lnTo>
                <a:close/>
              </a:path>
            </a:pathLst>
          </a:custGeom>
          <a:solidFill>
            <a:srgbClr val="D0692F">
              <a:alpha val="50195"/>
            </a:srgbClr>
          </a:solidFill>
        </p:spPr>
        <p:txBody>
          <a:bodyPr wrap="square" lIns="0" tIns="0" rIns="0" bIns="0" rtlCol="0"/>
          <a:lstStyle/>
          <a:p>
            <a:endParaRPr/>
          </a:p>
        </p:txBody>
      </p:sp>
      <p:sp>
        <p:nvSpPr>
          <p:cNvPr id="16" name="object 16"/>
          <p:cNvSpPr/>
          <p:nvPr/>
        </p:nvSpPr>
        <p:spPr>
          <a:xfrm>
            <a:off x="6425947" y="3563112"/>
            <a:ext cx="954405" cy="490855"/>
          </a:xfrm>
          <a:custGeom>
            <a:avLst/>
            <a:gdLst/>
            <a:ahLst/>
            <a:cxnLst/>
            <a:rect l="l" t="t" r="r" b="b"/>
            <a:pathLst>
              <a:path w="954404" h="490855">
                <a:moveTo>
                  <a:pt x="0" y="81787"/>
                </a:moveTo>
                <a:lnTo>
                  <a:pt x="6421" y="49934"/>
                </a:lnTo>
                <a:lnTo>
                  <a:pt x="23939" y="23939"/>
                </a:lnTo>
                <a:lnTo>
                  <a:pt x="49934" y="6421"/>
                </a:lnTo>
                <a:lnTo>
                  <a:pt x="81787" y="0"/>
                </a:lnTo>
                <a:lnTo>
                  <a:pt x="872235" y="0"/>
                </a:lnTo>
                <a:lnTo>
                  <a:pt x="904089" y="6421"/>
                </a:lnTo>
                <a:lnTo>
                  <a:pt x="930084" y="23939"/>
                </a:lnTo>
                <a:lnTo>
                  <a:pt x="947602" y="49934"/>
                </a:lnTo>
                <a:lnTo>
                  <a:pt x="954024" y="81787"/>
                </a:lnTo>
                <a:lnTo>
                  <a:pt x="954024" y="408939"/>
                </a:lnTo>
                <a:lnTo>
                  <a:pt x="947602" y="440793"/>
                </a:lnTo>
                <a:lnTo>
                  <a:pt x="930084" y="466788"/>
                </a:lnTo>
                <a:lnTo>
                  <a:pt x="904089" y="484306"/>
                </a:lnTo>
                <a:lnTo>
                  <a:pt x="872235" y="490727"/>
                </a:lnTo>
                <a:lnTo>
                  <a:pt x="81787" y="490727"/>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17" name="object 17"/>
          <p:cNvSpPr txBox="1"/>
          <p:nvPr/>
        </p:nvSpPr>
        <p:spPr>
          <a:xfrm>
            <a:off x="6607556" y="3617596"/>
            <a:ext cx="591820" cy="361315"/>
          </a:xfrm>
          <a:prstGeom prst="rect">
            <a:avLst/>
          </a:prstGeom>
        </p:spPr>
        <p:txBody>
          <a:bodyPr vert="horz" wrap="square" lIns="0" tIns="12700" rIns="0" bIns="0" rtlCol="0">
            <a:spAutoFit/>
          </a:bodyPr>
          <a:lstStyle/>
          <a:p>
            <a:pPr marL="12700" marR="5080" indent="121920">
              <a:spcBef>
                <a:spcPts val="100"/>
              </a:spcBef>
            </a:pPr>
            <a:r>
              <a:rPr sz="1100" b="1" spc="-120" dirty="0">
                <a:solidFill>
                  <a:srgbClr val="344B5E"/>
                </a:solidFill>
                <a:latin typeface="Verdana"/>
                <a:cs typeface="Verdana"/>
              </a:rPr>
              <a:t>Meta  </a:t>
            </a:r>
            <a:r>
              <a:rPr sz="1100" b="1" spc="-105" dirty="0">
                <a:solidFill>
                  <a:srgbClr val="344B5E"/>
                </a:solidFill>
                <a:latin typeface="Verdana"/>
                <a:cs typeface="Verdana"/>
              </a:rPr>
              <a:t>F</a:t>
            </a:r>
            <a:r>
              <a:rPr sz="1100" b="1" spc="-125" dirty="0">
                <a:solidFill>
                  <a:srgbClr val="344B5E"/>
                </a:solidFill>
                <a:latin typeface="Verdana"/>
                <a:cs typeface="Verdana"/>
              </a:rPr>
              <a:t>eat</a:t>
            </a:r>
            <a:r>
              <a:rPr sz="1100" b="1" spc="-130" dirty="0">
                <a:solidFill>
                  <a:srgbClr val="344B5E"/>
                </a:solidFill>
                <a:latin typeface="Verdana"/>
                <a:cs typeface="Verdana"/>
              </a:rPr>
              <a:t>u</a:t>
            </a:r>
            <a:r>
              <a:rPr sz="1100" b="1" spc="-120" dirty="0">
                <a:solidFill>
                  <a:srgbClr val="344B5E"/>
                </a:solidFill>
                <a:latin typeface="Verdana"/>
                <a:cs typeface="Verdana"/>
              </a:rPr>
              <a:t>res</a:t>
            </a:r>
            <a:endParaRPr sz="1100">
              <a:latin typeface="Verdana"/>
              <a:cs typeface="Verdana"/>
            </a:endParaRPr>
          </a:p>
        </p:txBody>
      </p:sp>
      <p:sp>
        <p:nvSpPr>
          <p:cNvPr id="18" name="object 18"/>
          <p:cNvSpPr/>
          <p:nvPr/>
        </p:nvSpPr>
        <p:spPr>
          <a:xfrm>
            <a:off x="4996435" y="2851404"/>
            <a:ext cx="954405" cy="489584"/>
          </a:xfrm>
          <a:custGeom>
            <a:avLst/>
            <a:gdLst/>
            <a:ahLst/>
            <a:cxnLst/>
            <a:rect l="l" t="t" r="r" b="b"/>
            <a:pathLst>
              <a:path w="954404" h="489585">
                <a:moveTo>
                  <a:pt x="872489" y="0"/>
                </a:moveTo>
                <a:lnTo>
                  <a:pt x="81533" y="0"/>
                </a:lnTo>
                <a:lnTo>
                  <a:pt x="49774" y="6399"/>
                </a:lnTo>
                <a:lnTo>
                  <a:pt x="23860" y="23860"/>
                </a:lnTo>
                <a:lnTo>
                  <a:pt x="6399" y="49774"/>
                </a:lnTo>
                <a:lnTo>
                  <a:pt x="0" y="81533"/>
                </a:lnTo>
                <a:lnTo>
                  <a:pt x="0" y="407669"/>
                </a:lnTo>
                <a:lnTo>
                  <a:pt x="6399" y="439429"/>
                </a:lnTo>
                <a:lnTo>
                  <a:pt x="23860" y="465343"/>
                </a:lnTo>
                <a:lnTo>
                  <a:pt x="49774" y="482804"/>
                </a:lnTo>
                <a:lnTo>
                  <a:pt x="81533" y="489203"/>
                </a:lnTo>
                <a:lnTo>
                  <a:pt x="872489" y="489203"/>
                </a:lnTo>
                <a:lnTo>
                  <a:pt x="904249" y="482804"/>
                </a:lnTo>
                <a:lnTo>
                  <a:pt x="930163" y="465343"/>
                </a:lnTo>
                <a:lnTo>
                  <a:pt x="947624" y="439429"/>
                </a:lnTo>
                <a:lnTo>
                  <a:pt x="954024" y="407669"/>
                </a:lnTo>
                <a:lnTo>
                  <a:pt x="954024" y="81533"/>
                </a:lnTo>
                <a:lnTo>
                  <a:pt x="947624" y="49774"/>
                </a:lnTo>
                <a:lnTo>
                  <a:pt x="930163" y="23860"/>
                </a:lnTo>
                <a:lnTo>
                  <a:pt x="904249" y="6399"/>
                </a:lnTo>
                <a:lnTo>
                  <a:pt x="872489" y="0"/>
                </a:lnTo>
                <a:close/>
              </a:path>
            </a:pathLst>
          </a:custGeom>
          <a:solidFill>
            <a:srgbClr val="84ADAF">
              <a:alpha val="50195"/>
            </a:srgbClr>
          </a:solidFill>
        </p:spPr>
        <p:txBody>
          <a:bodyPr wrap="square" lIns="0" tIns="0" rIns="0" bIns="0" rtlCol="0"/>
          <a:lstStyle/>
          <a:p>
            <a:endParaRPr/>
          </a:p>
        </p:txBody>
      </p:sp>
      <p:sp>
        <p:nvSpPr>
          <p:cNvPr id="19" name="object 19"/>
          <p:cNvSpPr/>
          <p:nvPr/>
        </p:nvSpPr>
        <p:spPr>
          <a:xfrm>
            <a:off x="4996435" y="2851404"/>
            <a:ext cx="954405" cy="489584"/>
          </a:xfrm>
          <a:custGeom>
            <a:avLst/>
            <a:gdLst/>
            <a:ahLst/>
            <a:cxnLst/>
            <a:rect l="l" t="t" r="r" b="b"/>
            <a:pathLst>
              <a:path w="954404" h="489585">
                <a:moveTo>
                  <a:pt x="0" y="81533"/>
                </a:moveTo>
                <a:lnTo>
                  <a:pt x="6399" y="49774"/>
                </a:lnTo>
                <a:lnTo>
                  <a:pt x="23860" y="23860"/>
                </a:lnTo>
                <a:lnTo>
                  <a:pt x="49774" y="6399"/>
                </a:lnTo>
                <a:lnTo>
                  <a:pt x="81533" y="0"/>
                </a:lnTo>
                <a:lnTo>
                  <a:pt x="872489" y="0"/>
                </a:lnTo>
                <a:lnTo>
                  <a:pt x="904249" y="6399"/>
                </a:lnTo>
                <a:lnTo>
                  <a:pt x="930163" y="23860"/>
                </a:lnTo>
                <a:lnTo>
                  <a:pt x="947624" y="49774"/>
                </a:lnTo>
                <a:lnTo>
                  <a:pt x="954024" y="81533"/>
                </a:lnTo>
                <a:lnTo>
                  <a:pt x="954024" y="407669"/>
                </a:lnTo>
                <a:lnTo>
                  <a:pt x="947624" y="439429"/>
                </a:lnTo>
                <a:lnTo>
                  <a:pt x="930163" y="465343"/>
                </a:lnTo>
                <a:lnTo>
                  <a:pt x="904249" y="482804"/>
                </a:lnTo>
                <a:lnTo>
                  <a:pt x="872489" y="489203"/>
                </a:lnTo>
                <a:lnTo>
                  <a:pt x="81533" y="489203"/>
                </a:lnTo>
                <a:lnTo>
                  <a:pt x="49774" y="482804"/>
                </a:lnTo>
                <a:lnTo>
                  <a:pt x="23860" y="465343"/>
                </a:lnTo>
                <a:lnTo>
                  <a:pt x="6399" y="439429"/>
                </a:lnTo>
                <a:lnTo>
                  <a:pt x="0" y="407669"/>
                </a:lnTo>
                <a:lnTo>
                  <a:pt x="0" y="81533"/>
                </a:lnTo>
                <a:close/>
              </a:path>
            </a:pathLst>
          </a:custGeom>
          <a:ln w="25907">
            <a:solidFill>
              <a:srgbClr val="FFFFFF"/>
            </a:solidFill>
          </a:ln>
        </p:spPr>
        <p:txBody>
          <a:bodyPr wrap="square" lIns="0" tIns="0" rIns="0" bIns="0" rtlCol="0"/>
          <a:lstStyle/>
          <a:p>
            <a:endParaRPr/>
          </a:p>
        </p:txBody>
      </p:sp>
      <p:sp>
        <p:nvSpPr>
          <p:cNvPr id="20" name="object 20"/>
          <p:cNvSpPr txBox="1"/>
          <p:nvPr/>
        </p:nvSpPr>
        <p:spPr>
          <a:xfrm>
            <a:off x="4839589" y="1956060"/>
            <a:ext cx="1427223" cy="1315104"/>
          </a:xfrm>
          <a:prstGeom prst="rect">
            <a:avLst/>
          </a:prstGeom>
        </p:spPr>
        <p:txBody>
          <a:bodyPr vert="horz" wrap="square" lIns="0" tIns="156845" rIns="0" bIns="0" rtlCol="0">
            <a:spAutoFit/>
          </a:bodyPr>
          <a:lstStyle/>
          <a:p>
            <a:pPr marL="251460">
              <a:spcBef>
                <a:spcPts val="1235"/>
              </a:spcBef>
            </a:pPr>
            <a:r>
              <a:rPr sz="2000" b="1" dirty="0">
                <a:solidFill>
                  <a:srgbClr val="344B5E"/>
                </a:solidFill>
                <a:latin typeface="Verdana"/>
                <a:cs typeface="Verdana"/>
              </a:rPr>
              <a:t>Train</a:t>
            </a:r>
            <a:endParaRPr sz="2000" dirty="0">
              <a:latin typeface="Verdana"/>
              <a:cs typeface="Verdana"/>
            </a:endParaRPr>
          </a:p>
          <a:p>
            <a:pPr marL="12700">
              <a:spcBef>
                <a:spcPts val="795"/>
              </a:spcBef>
            </a:pPr>
            <a:r>
              <a:rPr sz="1400" b="1" dirty="0">
                <a:solidFill>
                  <a:srgbClr val="344B5E"/>
                </a:solidFill>
                <a:latin typeface="Verdana"/>
                <a:cs typeface="Verdana"/>
              </a:rPr>
              <a:t>Base Learners</a:t>
            </a:r>
            <a:endParaRPr sz="1400" dirty="0">
              <a:latin typeface="Verdana"/>
              <a:cs typeface="Verdana"/>
            </a:endParaRPr>
          </a:p>
          <a:p>
            <a:pPr marL="200660" marR="251460" indent="106680">
              <a:spcBef>
                <a:spcPts val="1460"/>
              </a:spcBef>
            </a:pPr>
            <a:r>
              <a:rPr sz="1100" b="1" dirty="0">
                <a:solidFill>
                  <a:srgbClr val="344B5E"/>
                </a:solidFill>
                <a:latin typeface="Verdana"/>
                <a:cs typeface="Verdana"/>
              </a:rPr>
              <a:t>Logistic  Regression</a:t>
            </a:r>
            <a:endParaRPr sz="1100" dirty="0">
              <a:latin typeface="Verdana"/>
              <a:cs typeface="Verdana"/>
            </a:endParaRPr>
          </a:p>
        </p:txBody>
      </p:sp>
      <p:sp>
        <p:nvSpPr>
          <p:cNvPr id="21" name="object 21"/>
          <p:cNvSpPr/>
          <p:nvPr/>
        </p:nvSpPr>
        <p:spPr>
          <a:xfrm>
            <a:off x="5001006" y="3552445"/>
            <a:ext cx="954405" cy="490855"/>
          </a:xfrm>
          <a:custGeom>
            <a:avLst/>
            <a:gdLst/>
            <a:ahLst/>
            <a:cxnLst/>
            <a:rect l="l" t="t" r="r" b="b"/>
            <a:pathLst>
              <a:path w="954404" h="490855">
                <a:moveTo>
                  <a:pt x="872236" y="0"/>
                </a:moveTo>
                <a:lnTo>
                  <a:pt x="81788" y="0"/>
                </a:lnTo>
                <a:lnTo>
                  <a:pt x="49934" y="6421"/>
                </a:lnTo>
                <a:lnTo>
                  <a:pt x="23939" y="23939"/>
                </a:lnTo>
                <a:lnTo>
                  <a:pt x="6421" y="49934"/>
                </a:lnTo>
                <a:lnTo>
                  <a:pt x="0" y="81787"/>
                </a:lnTo>
                <a:lnTo>
                  <a:pt x="0" y="408939"/>
                </a:lnTo>
                <a:lnTo>
                  <a:pt x="6421" y="440793"/>
                </a:lnTo>
                <a:lnTo>
                  <a:pt x="23939" y="466788"/>
                </a:lnTo>
                <a:lnTo>
                  <a:pt x="49934" y="484306"/>
                </a:lnTo>
                <a:lnTo>
                  <a:pt x="81788" y="490728"/>
                </a:lnTo>
                <a:lnTo>
                  <a:pt x="872236" y="490728"/>
                </a:lnTo>
                <a:lnTo>
                  <a:pt x="904089" y="484306"/>
                </a:lnTo>
                <a:lnTo>
                  <a:pt x="930084" y="466788"/>
                </a:lnTo>
                <a:lnTo>
                  <a:pt x="947602" y="440793"/>
                </a:lnTo>
                <a:lnTo>
                  <a:pt x="954024" y="408939"/>
                </a:lnTo>
                <a:lnTo>
                  <a:pt x="954024" y="81787"/>
                </a:lnTo>
                <a:lnTo>
                  <a:pt x="947602" y="49934"/>
                </a:lnTo>
                <a:lnTo>
                  <a:pt x="930084" y="23939"/>
                </a:lnTo>
                <a:lnTo>
                  <a:pt x="904089" y="6421"/>
                </a:lnTo>
                <a:lnTo>
                  <a:pt x="872236" y="0"/>
                </a:lnTo>
                <a:close/>
              </a:path>
            </a:pathLst>
          </a:custGeom>
          <a:solidFill>
            <a:srgbClr val="84ADAF">
              <a:alpha val="50195"/>
            </a:srgbClr>
          </a:solidFill>
        </p:spPr>
        <p:txBody>
          <a:bodyPr wrap="square" lIns="0" tIns="0" rIns="0" bIns="0" rtlCol="0"/>
          <a:lstStyle/>
          <a:p>
            <a:endParaRPr/>
          </a:p>
        </p:txBody>
      </p:sp>
      <p:sp>
        <p:nvSpPr>
          <p:cNvPr id="22" name="object 22"/>
          <p:cNvSpPr/>
          <p:nvPr/>
        </p:nvSpPr>
        <p:spPr>
          <a:xfrm>
            <a:off x="5001006" y="3552445"/>
            <a:ext cx="954405" cy="490855"/>
          </a:xfrm>
          <a:custGeom>
            <a:avLst/>
            <a:gdLst/>
            <a:ahLst/>
            <a:cxnLst/>
            <a:rect l="l" t="t" r="r" b="b"/>
            <a:pathLst>
              <a:path w="954404" h="490855">
                <a:moveTo>
                  <a:pt x="0" y="81787"/>
                </a:moveTo>
                <a:lnTo>
                  <a:pt x="6421" y="49934"/>
                </a:lnTo>
                <a:lnTo>
                  <a:pt x="23939" y="23939"/>
                </a:lnTo>
                <a:lnTo>
                  <a:pt x="49934" y="6421"/>
                </a:lnTo>
                <a:lnTo>
                  <a:pt x="81788" y="0"/>
                </a:lnTo>
                <a:lnTo>
                  <a:pt x="872236" y="0"/>
                </a:lnTo>
                <a:lnTo>
                  <a:pt x="904089" y="6421"/>
                </a:lnTo>
                <a:lnTo>
                  <a:pt x="930084" y="23939"/>
                </a:lnTo>
                <a:lnTo>
                  <a:pt x="947602" y="49934"/>
                </a:lnTo>
                <a:lnTo>
                  <a:pt x="954024" y="81787"/>
                </a:lnTo>
                <a:lnTo>
                  <a:pt x="954024" y="408939"/>
                </a:lnTo>
                <a:lnTo>
                  <a:pt x="947602" y="440793"/>
                </a:lnTo>
                <a:lnTo>
                  <a:pt x="930084" y="466788"/>
                </a:lnTo>
                <a:lnTo>
                  <a:pt x="904089" y="484306"/>
                </a:lnTo>
                <a:lnTo>
                  <a:pt x="872236" y="490728"/>
                </a:lnTo>
                <a:lnTo>
                  <a:pt x="81788" y="490728"/>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23" name="object 23"/>
          <p:cNvSpPr txBox="1"/>
          <p:nvPr/>
        </p:nvSpPr>
        <p:spPr>
          <a:xfrm>
            <a:off x="5316474" y="3690748"/>
            <a:ext cx="453262" cy="182101"/>
          </a:xfrm>
          <a:prstGeom prst="rect">
            <a:avLst/>
          </a:prstGeom>
        </p:spPr>
        <p:txBody>
          <a:bodyPr vert="horz" wrap="square" lIns="0" tIns="12700" rIns="0" bIns="0" rtlCol="0">
            <a:spAutoFit/>
          </a:bodyPr>
          <a:lstStyle/>
          <a:p>
            <a:pPr marL="12700">
              <a:spcBef>
                <a:spcPts val="100"/>
              </a:spcBef>
            </a:pPr>
            <a:r>
              <a:rPr sz="1100" b="1" dirty="0">
                <a:solidFill>
                  <a:srgbClr val="344B5E"/>
                </a:solidFill>
                <a:latin typeface="Verdana"/>
                <a:cs typeface="Verdana"/>
              </a:rPr>
              <a:t>SVM</a:t>
            </a:r>
            <a:endParaRPr sz="1100" dirty="0">
              <a:latin typeface="Verdana"/>
              <a:cs typeface="Verdana"/>
            </a:endParaRPr>
          </a:p>
        </p:txBody>
      </p:sp>
      <p:sp>
        <p:nvSpPr>
          <p:cNvPr id="24" name="object 24"/>
          <p:cNvSpPr/>
          <p:nvPr/>
        </p:nvSpPr>
        <p:spPr>
          <a:xfrm>
            <a:off x="5007103" y="4206240"/>
            <a:ext cx="954405" cy="489584"/>
          </a:xfrm>
          <a:custGeom>
            <a:avLst/>
            <a:gdLst/>
            <a:ahLst/>
            <a:cxnLst/>
            <a:rect l="l" t="t" r="r" b="b"/>
            <a:pathLst>
              <a:path w="954404" h="489585">
                <a:moveTo>
                  <a:pt x="872489" y="0"/>
                </a:moveTo>
                <a:lnTo>
                  <a:pt x="81534" y="0"/>
                </a:lnTo>
                <a:lnTo>
                  <a:pt x="49774" y="6399"/>
                </a:lnTo>
                <a:lnTo>
                  <a:pt x="23860" y="23860"/>
                </a:lnTo>
                <a:lnTo>
                  <a:pt x="6399" y="49774"/>
                </a:lnTo>
                <a:lnTo>
                  <a:pt x="0" y="81534"/>
                </a:lnTo>
                <a:lnTo>
                  <a:pt x="0" y="407670"/>
                </a:lnTo>
                <a:lnTo>
                  <a:pt x="6399" y="439429"/>
                </a:lnTo>
                <a:lnTo>
                  <a:pt x="23860" y="465343"/>
                </a:lnTo>
                <a:lnTo>
                  <a:pt x="49774" y="482804"/>
                </a:lnTo>
                <a:lnTo>
                  <a:pt x="81534" y="489204"/>
                </a:lnTo>
                <a:lnTo>
                  <a:pt x="872489" y="489204"/>
                </a:lnTo>
                <a:lnTo>
                  <a:pt x="904249" y="482804"/>
                </a:lnTo>
                <a:lnTo>
                  <a:pt x="930163" y="465343"/>
                </a:lnTo>
                <a:lnTo>
                  <a:pt x="947624" y="439429"/>
                </a:lnTo>
                <a:lnTo>
                  <a:pt x="954024" y="407670"/>
                </a:lnTo>
                <a:lnTo>
                  <a:pt x="954024" y="81534"/>
                </a:lnTo>
                <a:lnTo>
                  <a:pt x="947624" y="49774"/>
                </a:lnTo>
                <a:lnTo>
                  <a:pt x="930163" y="23860"/>
                </a:lnTo>
                <a:lnTo>
                  <a:pt x="904249" y="6399"/>
                </a:lnTo>
                <a:lnTo>
                  <a:pt x="872489" y="0"/>
                </a:lnTo>
                <a:close/>
              </a:path>
            </a:pathLst>
          </a:custGeom>
          <a:solidFill>
            <a:srgbClr val="84ADAF">
              <a:alpha val="50195"/>
            </a:srgbClr>
          </a:solidFill>
        </p:spPr>
        <p:txBody>
          <a:bodyPr wrap="square" lIns="0" tIns="0" rIns="0" bIns="0" rtlCol="0"/>
          <a:lstStyle/>
          <a:p>
            <a:endParaRPr/>
          </a:p>
        </p:txBody>
      </p:sp>
      <p:sp>
        <p:nvSpPr>
          <p:cNvPr id="25" name="object 25"/>
          <p:cNvSpPr/>
          <p:nvPr/>
        </p:nvSpPr>
        <p:spPr>
          <a:xfrm>
            <a:off x="5007103" y="4206240"/>
            <a:ext cx="954405" cy="489584"/>
          </a:xfrm>
          <a:custGeom>
            <a:avLst/>
            <a:gdLst/>
            <a:ahLst/>
            <a:cxnLst/>
            <a:rect l="l" t="t" r="r" b="b"/>
            <a:pathLst>
              <a:path w="954404" h="489585">
                <a:moveTo>
                  <a:pt x="0" y="81534"/>
                </a:moveTo>
                <a:lnTo>
                  <a:pt x="6399" y="49774"/>
                </a:lnTo>
                <a:lnTo>
                  <a:pt x="23860" y="23860"/>
                </a:lnTo>
                <a:lnTo>
                  <a:pt x="49774" y="6399"/>
                </a:lnTo>
                <a:lnTo>
                  <a:pt x="81534" y="0"/>
                </a:lnTo>
                <a:lnTo>
                  <a:pt x="872489" y="0"/>
                </a:lnTo>
                <a:lnTo>
                  <a:pt x="904249" y="6399"/>
                </a:lnTo>
                <a:lnTo>
                  <a:pt x="930163" y="23860"/>
                </a:lnTo>
                <a:lnTo>
                  <a:pt x="947624" y="49774"/>
                </a:lnTo>
                <a:lnTo>
                  <a:pt x="954024" y="81534"/>
                </a:lnTo>
                <a:lnTo>
                  <a:pt x="954024" y="407670"/>
                </a:lnTo>
                <a:lnTo>
                  <a:pt x="947624" y="439429"/>
                </a:lnTo>
                <a:lnTo>
                  <a:pt x="930163" y="465343"/>
                </a:lnTo>
                <a:lnTo>
                  <a:pt x="904249" y="482804"/>
                </a:lnTo>
                <a:lnTo>
                  <a:pt x="872489" y="489204"/>
                </a:lnTo>
                <a:lnTo>
                  <a:pt x="81534" y="489204"/>
                </a:lnTo>
                <a:lnTo>
                  <a:pt x="49774" y="482804"/>
                </a:lnTo>
                <a:lnTo>
                  <a:pt x="23860" y="465343"/>
                </a:lnTo>
                <a:lnTo>
                  <a:pt x="6399" y="439429"/>
                </a:lnTo>
                <a:lnTo>
                  <a:pt x="0" y="407670"/>
                </a:lnTo>
                <a:lnTo>
                  <a:pt x="0" y="81534"/>
                </a:lnTo>
                <a:close/>
              </a:path>
            </a:pathLst>
          </a:custGeom>
          <a:ln w="25908">
            <a:solidFill>
              <a:srgbClr val="FFFFFF"/>
            </a:solidFill>
          </a:ln>
        </p:spPr>
        <p:txBody>
          <a:bodyPr wrap="square" lIns="0" tIns="0" rIns="0" bIns="0" rtlCol="0"/>
          <a:lstStyle/>
          <a:p>
            <a:endParaRPr/>
          </a:p>
        </p:txBody>
      </p:sp>
      <p:sp>
        <p:nvSpPr>
          <p:cNvPr id="26" name="object 26"/>
          <p:cNvSpPr txBox="1"/>
          <p:nvPr/>
        </p:nvSpPr>
        <p:spPr>
          <a:xfrm>
            <a:off x="5141721" y="4259835"/>
            <a:ext cx="676401" cy="351378"/>
          </a:xfrm>
          <a:prstGeom prst="rect">
            <a:avLst/>
          </a:prstGeom>
        </p:spPr>
        <p:txBody>
          <a:bodyPr vert="horz" wrap="square" lIns="0" tIns="12700" rIns="0" bIns="0" rtlCol="0">
            <a:spAutoFit/>
          </a:bodyPr>
          <a:lstStyle/>
          <a:p>
            <a:pPr marL="79375" marR="5080" indent="-67310">
              <a:spcBef>
                <a:spcPts val="100"/>
              </a:spcBef>
            </a:pPr>
            <a:r>
              <a:rPr sz="1100" b="1" dirty="0">
                <a:solidFill>
                  <a:srgbClr val="344B5E"/>
                </a:solidFill>
                <a:latin typeface="Verdana"/>
                <a:cs typeface="Verdana"/>
              </a:rPr>
              <a:t>Random  Forest</a:t>
            </a:r>
            <a:endParaRPr sz="1100" dirty="0">
              <a:latin typeface="Verdana"/>
              <a:cs typeface="Verdana"/>
            </a:endParaRPr>
          </a:p>
        </p:txBody>
      </p:sp>
      <p:sp>
        <p:nvSpPr>
          <p:cNvPr id="27" name="object 27"/>
          <p:cNvSpPr/>
          <p:nvPr/>
        </p:nvSpPr>
        <p:spPr>
          <a:xfrm>
            <a:off x="7379969" y="3769615"/>
            <a:ext cx="351790" cy="78105"/>
          </a:xfrm>
          <a:custGeom>
            <a:avLst/>
            <a:gdLst/>
            <a:ahLst/>
            <a:cxnLst/>
            <a:rect l="l" t="t" r="r" b="b"/>
            <a:pathLst>
              <a:path w="351790" h="78105">
                <a:moveTo>
                  <a:pt x="273684" y="0"/>
                </a:moveTo>
                <a:lnTo>
                  <a:pt x="273684" y="77724"/>
                </a:lnTo>
                <a:lnTo>
                  <a:pt x="325500" y="51816"/>
                </a:lnTo>
                <a:lnTo>
                  <a:pt x="286638" y="51816"/>
                </a:lnTo>
                <a:lnTo>
                  <a:pt x="286638" y="25908"/>
                </a:lnTo>
                <a:lnTo>
                  <a:pt x="325500" y="25908"/>
                </a:lnTo>
                <a:lnTo>
                  <a:pt x="273684" y="0"/>
                </a:lnTo>
                <a:close/>
              </a:path>
              <a:path w="351790" h="78105">
                <a:moveTo>
                  <a:pt x="273684" y="25908"/>
                </a:moveTo>
                <a:lnTo>
                  <a:pt x="0" y="25908"/>
                </a:lnTo>
                <a:lnTo>
                  <a:pt x="0" y="51816"/>
                </a:lnTo>
                <a:lnTo>
                  <a:pt x="273684" y="51816"/>
                </a:lnTo>
                <a:lnTo>
                  <a:pt x="273684" y="25908"/>
                </a:lnTo>
                <a:close/>
              </a:path>
              <a:path w="351790" h="78105">
                <a:moveTo>
                  <a:pt x="325500" y="25908"/>
                </a:moveTo>
                <a:lnTo>
                  <a:pt x="286638" y="25908"/>
                </a:lnTo>
                <a:lnTo>
                  <a:pt x="286638" y="51816"/>
                </a:lnTo>
                <a:lnTo>
                  <a:pt x="325500" y="51816"/>
                </a:lnTo>
                <a:lnTo>
                  <a:pt x="351408" y="38862"/>
                </a:lnTo>
                <a:lnTo>
                  <a:pt x="325500" y="25908"/>
                </a:lnTo>
                <a:close/>
              </a:path>
            </a:pathLst>
          </a:custGeom>
          <a:solidFill>
            <a:srgbClr val="344B5E"/>
          </a:solidFill>
        </p:spPr>
        <p:txBody>
          <a:bodyPr wrap="square" lIns="0" tIns="0" rIns="0" bIns="0" rtlCol="0"/>
          <a:lstStyle/>
          <a:p>
            <a:endParaRPr/>
          </a:p>
        </p:txBody>
      </p:sp>
      <p:sp>
        <p:nvSpPr>
          <p:cNvPr id="28" name="object 28"/>
          <p:cNvSpPr/>
          <p:nvPr/>
        </p:nvSpPr>
        <p:spPr>
          <a:xfrm>
            <a:off x="7732015" y="3563112"/>
            <a:ext cx="954405" cy="490855"/>
          </a:xfrm>
          <a:custGeom>
            <a:avLst/>
            <a:gdLst/>
            <a:ahLst/>
            <a:cxnLst/>
            <a:rect l="l" t="t" r="r" b="b"/>
            <a:pathLst>
              <a:path w="954404" h="490855">
                <a:moveTo>
                  <a:pt x="872235"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872235" y="490727"/>
                </a:lnTo>
                <a:lnTo>
                  <a:pt x="904089" y="484306"/>
                </a:lnTo>
                <a:lnTo>
                  <a:pt x="930084" y="466788"/>
                </a:lnTo>
                <a:lnTo>
                  <a:pt x="947602" y="440793"/>
                </a:lnTo>
                <a:lnTo>
                  <a:pt x="954024" y="408939"/>
                </a:lnTo>
                <a:lnTo>
                  <a:pt x="954024" y="81787"/>
                </a:lnTo>
                <a:lnTo>
                  <a:pt x="947602" y="49934"/>
                </a:lnTo>
                <a:lnTo>
                  <a:pt x="930084" y="23939"/>
                </a:lnTo>
                <a:lnTo>
                  <a:pt x="904089" y="6421"/>
                </a:lnTo>
                <a:lnTo>
                  <a:pt x="872235" y="0"/>
                </a:lnTo>
                <a:close/>
              </a:path>
            </a:pathLst>
          </a:custGeom>
          <a:solidFill>
            <a:srgbClr val="D0692F">
              <a:alpha val="50195"/>
            </a:srgbClr>
          </a:solidFill>
        </p:spPr>
        <p:txBody>
          <a:bodyPr wrap="square" lIns="0" tIns="0" rIns="0" bIns="0" rtlCol="0"/>
          <a:lstStyle/>
          <a:p>
            <a:endParaRPr/>
          </a:p>
        </p:txBody>
      </p:sp>
      <p:sp>
        <p:nvSpPr>
          <p:cNvPr id="29" name="object 29"/>
          <p:cNvSpPr/>
          <p:nvPr/>
        </p:nvSpPr>
        <p:spPr>
          <a:xfrm>
            <a:off x="7732015" y="3563112"/>
            <a:ext cx="954405" cy="490855"/>
          </a:xfrm>
          <a:custGeom>
            <a:avLst/>
            <a:gdLst/>
            <a:ahLst/>
            <a:cxnLst/>
            <a:rect l="l" t="t" r="r" b="b"/>
            <a:pathLst>
              <a:path w="954404" h="490855">
                <a:moveTo>
                  <a:pt x="0" y="81787"/>
                </a:moveTo>
                <a:lnTo>
                  <a:pt x="6421" y="49934"/>
                </a:lnTo>
                <a:lnTo>
                  <a:pt x="23939" y="23939"/>
                </a:lnTo>
                <a:lnTo>
                  <a:pt x="49934" y="6421"/>
                </a:lnTo>
                <a:lnTo>
                  <a:pt x="81787" y="0"/>
                </a:lnTo>
                <a:lnTo>
                  <a:pt x="872235" y="0"/>
                </a:lnTo>
                <a:lnTo>
                  <a:pt x="904089" y="6421"/>
                </a:lnTo>
                <a:lnTo>
                  <a:pt x="930084" y="23939"/>
                </a:lnTo>
                <a:lnTo>
                  <a:pt x="947602" y="49934"/>
                </a:lnTo>
                <a:lnTo>
                  <a:pt x="954024" y="81787"/>
                </a:lnTo>
                <a:lnTo>
                  <a:pt x="954024" y="408939"/>
                </a:lnTo>
                <a:lnTo>
                  <a:pt x="947602" y="440793"/>
                </a:lnTo>
                <a:lnTo>
                  <a:pt x="930084" y="466788"/>
                </a:lnTo>
                <a:lnTo>
                  <a:pt x="904089" y="484306"/>
                </a:lnTo>
                <a:lnTo>
                  <a:pt x="872235" y="490727"/>
                </a:lnTo>
                <a:lnTo>
                  <a:pt x="81787" y="490727"/>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30" name="object 30"/>
          <p:cNvSpPr txBox="1"/>
          <p:nvPr/>
        </p:nvSpPr>
        <p:spPr>
          <a:xfrm>
            <a:off x="7797674" y="3628469"/>
            <a:ext cx="829437" cy="351378"/>
          </a:xfrm>
          <a:prstGeom prst="rect">
            <a:avLst/>
          </a:prstGeom>
        </p:spPr>
        <p:txBody>
          <a:bodyPr vert="horz" wrap="square" lIns="0" tIns="12700" rIns="0" bIns="0" rtlCol="0">
            <a:spAutoFit/>
          </a:bodyPr>
          <a:lstStyle/>
          <a:p>
            <a:pPr marL="12700" marR="5080" indent="177800">
              <a:spcBef>
                <a:spcPts val="100"/>
              </a:spcBef>
            </a:pPr>
            <a:r>
              <a:rPr sz="1100" b="1" dirty="0">
                <a:solidFill>
                  <a:srgbClr val="344B5E"/>
                </a:solidFill>
                <a:latin typeface="Verdana"/>
                <a:cs typeface="Verdana"/>
              </a:rPr>
              <a:t>Final  Prediction</a:t>
            </a:r>
            <a:endParaRPr sz="1100">
              <a:latin typeface="Verdana"/>
              <a:cs typeface="Verdana"/>
            </a:endParaRPr>
          </a:p>
        </p:txBody>
      </p:sp>
      <p:sp>
        <p:nvSpPr>
          <p:cNvPr id="31" name="object 31"/>
          <p:cNvSpPr txBox="1"/>
          <p:nvPr/>
        </p:nvSpPr>
        <p:spPr>
          <a:xfrm>
            <a:off x="6236842" y="3091631"/>
            <a:ext cx="1332614"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Meta Learner</a:t>
            </a:r>
            <a:endParaRPr sz="1400" dirty="0">
              <a:latin typeface="Verdana"/>
              <a:cs typeface="Verdana"/>
            </a:endParaRPr>
          </a:p>
        </p:txBody>
      </p:sp>
      <p:sp>
        <p:nvSpPr>
          <p:cNvPr id="34" name="标题 33">
            <a:extLst>
              <a:ext uri="{FF2B5EF4-FFF2-40B4-BE49-F238E27FC236}">
                <a16:creationId xmlns:a16="http://schemas.microsoft.com/office/drawing/2014/main" id="{E5F804B7-7663-4800-B543-681F43E6AE02}"/>
              </a:ext>
            </a:extLst>
          </p:cNvPr>
          <p:cNvSpPr>
            <a:spLocks noGrp="1"/>
          </p:cNvSpPr>
          <p:nvPr>
            <p:ph type="title"/>
          </p:nvPr>
        </p:nvSpPr>
        <p:spPr/>
        <p:txBody>
          <a:bodyPr/>
          <a:lstStyle/>
          <a:p>
            <a:r>
              <a:rPr lang="en-US" altLang="zh-CN" dirty="0"/>
              <a:t>Stacking: </a:t>
            </a:r>
            <a:r>
              <a:rPr lang="zh-CN" altLang="en-US" dirty="0"/>
              <a:t>结合多个异构的分类器</a:t>
            </a:r>
          </a:p>
        </p:txBody>
      </p:sp>
    </p:spTree>
    <p:extLst>
      <p:ext uri="{BB962C8B-B14F-4D97-AF65-F5344CB8AC3E}">
        <p14:creationId xmlns:p14="http://schemas.microsoft.com/office/powerpoint/2010/main" val="8659594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23464" y="4019678"/>
            <a:ext cx="2847975" cy="960755"/>
          </a:xfrm>
          <a:custGeom>
            <a:avLst/>
            <a:gdLst/>
            <a:ahLst/>
            <a:cxnLst/>
            <a:rect l="l" t="t" r="r" b="b"/>
            <a:pathLst>
              <a:path w="2847975" h="960754">
                <a:moveTo>
                  <a:pt x="23113" y="0"/>
                </a:moveTo>
                <a:lnTo>
                  <a:pt x="26162" y="64134"/>
                </a:lnTo>
                <a:lnTo>
                  <a:pt x="53848" y="115823"/>
                </a:lnTo>
                <a:lnTo>
                  <a:pt x="82930" y="166242"/>
                </a:lnTo>
                <a:lnTo>
                  <a:pt x="113284" y="215645"/>
                </a:lnTo>
                <a:lnTo>
                  <a:pt x="144779" y="263651"/>
                </a:lnTo>
                <a:lnTo>
                  <a:pt x="177800" y="310514"/>
                </a:lnTo>
                <a:lnTo>
                  <a:pt x="211962" y="355980"/>
                </a:lnTo>
                <a:lnTo>
                  <a:pt x="247395" y="400176"/>
                </a:lnTo>
                <a:lnTo>
                  <a:pt x="284099" y="442975"/>
                </a:lnTo>
                <a:lnTo>
                  <a:pt x="322072" y="484377"/>
                </a:lnTo>
                <a:lnTo>
                  <a:pt x="361188" y="524255"/>
                </a:lnTo>
                <a:lnTo>
                  <a:pt x="401574" y="562609"/>
                </a:lnTo>
                <a:lnTo>
                  <a:pt x="443356" y="599566"/>
                </a:lnTo>
                <a:lnTo>
                  <a:pt x="486028" y="634999"/>
                </a:lnTo>
                <a:lnTo>
                  <a:pt x="530098" y="668654"/>
                </a:lnTo>
                <a:lnTo>
                  <a:pt x="575310" y="700785"/>
                </a:lnTo>
                <a:lnTo>
                  <a:pt x="621664" y="731151"/>
                </a:lnTo>
                <a:lnTo>
                  <a:pt x="669163" y="759879"/>
                </a:lnTo>
                <a:lnTo>
                  <a:pt x="717803" y="786790"/>
                </a:lnTo>
                <a:lnTo>
                  <a:pt x="767588" y="811987"/>
                </a:lnTo>
                <a:lnTo>
                  <a:pt x="818514" y="835253"/>
                </a:lnTo>
                <a:lnTo>
                  <a:pt x="870585" y="856691"/>
                </a:lnTo>
                <a:lnTo>
                  <a:pt x="923670" y="876287"/>
                </a:lnTo>
                <a:lnTo>
                  <a:pt x="977900" y="893889"/>
                </a:lnTo>
                <a:lnTo>
                  <a:pt x="1033144" y="909561"/>
                </a:lnTo>
                <a:lnTo>
                  <a:pt x="1089532" y="923124"/>
                </a:lnTo>
                <a:lnTo>
                  <a:pt x="1146937" y="934745"/>
                </a:lnTo>
                <a:lnTo>
                  <a:pt x="1205356" y="944270"/>
                </a:lnTo>
                <a:lnTo>
                  <a:pt x="1264919" y="951572"/>
                </a:lnTo>
                <a:lnTo>
                  <a:pt x="1325372" y="956767"/>
                </a:lnTo>
                <a:lnTo>
                  <a:pt x="1386839" y="959853"/>
                </a:lnTo>
                <a:lnTo>
                  <a:pt x="1449324" y="960627"/>
                </a:lnTo>
                <a:lnTo>
                  <a:pt x="1480819" y="960056"/>
                </a:lnTo>
                <a:lnTo>
                  <a:pt x="1543050" y="956792"/>
                </a:lnTo>
                <a:lnTo>
                  <a:pt x="1604390" y="950734"/>
                </a:lnTo>
                <a:lnTo>
                  <a:pt x="1664842" y="941997"/>
                </a:lnTo>
                <a:lnTo>
                  <a:pt x="1704048" y="934719"/>
                </a:lnTo>
                <a:lnTo>
                  <a:pt x="1449577" y="934719"/>
                </a:lnTo>
                <a:lnTo>
                  <a:pt x="1388110" y="933970"/>
                </a:lnTo>
                <a:lnTo>
                  <a:pt x="1327530" y="930960"/>
                </a:lnTo>
                <a:lnTo>
                  <a:pt x="1268094" y="925868"/>
                </a:lnTo>
                <a:lnTo>
                  <a:pt x="1209548" y="918692"/>
                </a:lnTo>
                <a:lnTo>
                  <a:pt x="1152016" y="909358"/>
                </a:lnTo>
                <a:lnTo>
                  <a:pt x="1095628" y="897928"/>
                </a:lnTo>
                <a:lnTo>
                  <a:pt x="1040256" y="884631"/>
                </a:lnTo>
                <a:lnTo>
                  <a:pt x="985901" y="869251"/>
                </a:lnTo>
                <a:lnTo>
                  <a:pt x="932688" y="851992"/>
                </a:lnTo>
                <a:lnTo>
                  <a:pt x="880363" y="832726"/>
                </a:lnTo>
                <a:lnTo>
                  <a:pt x="829310" y="811682"/>
                </a:lnTo>
                <a:lnTo>
                  <a:pt x="779272" y="788847"/>
                </a:lnTo>
                <a:lnTo>
                  <a:pt x="730250" y="764120"/>
                </a:lnTo>
                <a:lnTo>
                  <a:pt x="682498" y="737704"/>
                </a:lnTo>
                <a:lnTo>
                  <a:pt x="635888" y="709472"/>
                </a:lnTo>
                <a:lnTo>
                  <a:pt x="590295" y="679703"/>
                </a:lnTo>
                <a:lnTo>
                  <a:pt x="545845" y="648080"/>
                </a:lnTo>
                <a:lnTo>
                  <a:pt x="502538" y="614933"/>
                </a:lnTo>
                <a:lnTo>
                  <a:pt x="460501" y="580262"/>
                </a:lnTo>
                <a:lnTo>
                  <a:pt x="419480" y="543813"/>
                </a:lnTo>
                <a:lnTo>
                  <a:pt x="379729" y="506094"/>
                </a:lnTo>
                <a:lnTo>
                  <a:pt x="341122" y="466851"/>
                </a:lnTo>
                <a:lnTo>
                  <a:pt x="303784" y="426084"/>
                </a:lnTo>
                <a:lnTo>
                  <a:pt x="267588" y="384047"/>
                </a:lnTo>
                <a:lnTo>
                  <a:pt x="232663" y="340359"/>
                </a:lnTo>
                <a:lnTo>
                  <a:pt x="199009" y="295528"/>
                </a:lnTo>
                <a:lnTo>
                  <a:pt x="166497" y="249427"/>
                </a:lnTo>
                <a:lnTo>
                  <a:pt x="135381" y="202056"/>
                </a:lnTo>
                <a:lnTo>
                  <a:pt x="105410" y="153288"/>
                </a:lnTo>
                <a:lnTo>
                  <a:pt x="76707" y="103504"/>
                </a:lnTo>
                <a:lnTo>
                  <a:pt x="49402" y="52577"/>
                </a:lnTo>
                <a:lnTo>
                  <a:pt x="23113" y="0"/>
                </a:lnTo>
                <a:close/>
              </a:path>
              <a:path w="2847975" h="960754">
                <a:moveTo>
                  <a:pt x="2797157" y="111097"/>
                </a:moveTo>
                <a:lnTo>
                  <a:pt x="2769616" y="154050"/>
                </a:lnTo>
                <a:lnTo>
                  <a:pt x="2743962" y="191769"/>
                </a:lnTo>
                <a:lnTo>
                  <a:pt x="2716530" y="229742"/>
                </a:lnTo>
                <a:lnTo>
                  <a:pt x="2687573" y="267715"/>
                </a:lnTo>
                <a:lnTo>
                  <a:pt x="2656840" y="305815"/>
                </a:lnTo>
                <a:lnTo>
                  <a:pt x="2624455" y="343915"/>
                </a:lnTo>
                <a:lnTo>
                  <a:pt x="2590545" y="381761"/>
                </a:lnTo>
                <a:lnTo>
                  <a:pt x="2555113" y="419353"/>
                </a:lnTo>
                <a:lnTo>
                  <a:pt x="2518283" y="456437"/>
                </a:lnTo>
                <a:lnTo>
                  <a:pt x="2479801" y="493013"/>
                </a:lnTo>
                <a:lnTo>
                  <a:pt x="2440051" y="528954"/>
                </a:lnTo>
                <a:lnTo>
                  <a:pt x="2398776" y="564006"/>
                </a:lnTo>
                <a:lnTo>
                  <a:pt x="2356104" y="598296"/>
                </a:lnTo>
                <a:lnTo>
                  <a:pt x="2312162" y="631570"/>
                </a:lnTo>
                <a:lnTo>
                  <a:pt x="2266823" y="663701"/>
                </a:lnTo>
                <a:lnTo>
                  <a:pt x="2220341" y="694562"/>
                </a:lnTo>
                <a:lnTo>
                  <a:pt x="2172335" y="724128"/>
                </a:lnTo>
                <a:lnTo>
                  <a:pt x="2123313" y="752297"/>
                </a:lnTo>
                <a:lnTo>
                  <a:pt x="2073020" y="778840"/>
                </a:lnTo>
                <a:lnTo>
                  <a:pt x="2021586" y="803694"/>
                </a:lnTo>
                <a:lnTo>
                  <a:pt x="1969007" y="826744"/>
                </a:lnTo>
                <a:lnTo>
                  <a:pt x="1915287" y="847813"/>
                </a:lnTo>
                <a:lnTo>
                  <a:pt x="1860550" y="866990"/>
                </a:lnTo>
                <a:lnTo>
                  <a:pt x="1804669" y="884021"/>
                </a:lnTo>
                <a:lnTo>
                  <a:pt x="1747901" y="898740"/>
                </a:lnTo>
                <a:lnTo>
                  <a:pt x="1689989" y="911110"/>
                </a:lnTo>
                <a:lnTo>
                  <a:pt x="1631314" y="921016"/>
                </a:lnTo>
                <a:lnTo>
                  <a:pt x="1571625" y="928293"/>
                </a:lnTo>
                <a:lnTo>
                  <a:pt x="1511045" y="932916"/>
                </a:lnTo>
                <a:lnTo>
                  <a:pt x="1449577" y="934719"/>
                </a:lnTo>
                <a:lnTo>
                  <a:pt x="1704048" y="934719"/>
                </a:lnTo>
                <a:lnTo>
                  <a:pt x="1753615" y="924013"/>
                </a:lnTo>
                <a:lnTo>
                  <a:pt x="1811401" y="909027"/>
                </a:lnTo>
                <a:lnTo>
                  <a:pt x="1868169" y="891768"/>
                </a:lnTo>
                <a:lnTo>
                  <a:pt x="1923923" y="872274"/>
                </a:lnTo>
                <a:lnTo>
                  <a:pt x="1978405" y="850861"/>
                </a:lnTo>
                <a:lnTo>
                  <a:pt x="2032000" y="827430"/>
                </a:lnTo>
                <a:lnTo>
                  <a:pt x="2084324" y="802182"/>
                </a:lnTo>
                <a:lnTo>
                  <a:pt x="2135378" y="775195"/>
                </a:lnTo>
                <a:lnTo>
                  <a:pt x="2185289" y="746594"/>
                </a:lnTo>
                <a:lnTo>
                  <a:pt x="2233803" y="716673"/>
                </a:lnTo>
                <a:lnTo>
                  <a:pt x="2281174" y="685291"/>
                </a:lnTo>
                <a:lnTo>
                  <a:pt x="2327148" y="652652"/>
                </a:lnTo>
                <a:lnTo>
                  <a:pt x="2371725" y="618997"/>
                </a:lnTo>
                <a:lnTo>
                  <a:pt x="2415031" y="584199"/>
                </a:lnTo>
                <a:lnTo>
                  <a:pt x="2456815" y="548639"/>
                </a:lnTo>
                <a:lnTo>
                  <a:pt x="2497200" y="512317"/>
                </a:lnTo>
                <a:lnTo>
                  <a:pt x="2536190" y="475233"/>
                </a:lnTo>
                <a:lnTo>
                  <a:pt x="2573528" y="437641"/>
                </a:lnTo>
                <a:lnTo>
                  <a:pt x="2609341" y="399541"/>
                </a:lnTo>
                <a:lnTo>
                  <a:pt x="2643759" y="361187"/>
                </a:lnTo>
                <a:lnTo>
                  <a:pt x="2676524" y="322706"/>
                </a:lnTo>
                <a:lnTo>
                  <a:pt x="2707640" y="283971"/>
                </a:lnTo>
                <a:lnTo>
                  <a:pt x="2737104" y="245490"/>
                </a:lnTo>
                <a:lnTo>
                  <a:pt x="2764916" y="207009"/>
                </a:lnTo>
                <a:lnTo>
                  <a:pt x="2791079" y="168656"/>
                </a:lnTo>
                <a:lnTo>
                  <a:pt x="2815463" y="130937"/>
                </a:lnTo>
                <a:lnTo>
                  <a:pt x="2819432" y="124242"/>
                </a:lnTo>
                <a:lnTo>
                  <a:pt x="2797157" y="111097"/>
                </a:lnTo>
                <a:close/>
              </a:path>
              <a:path w="2847975" h="960754">
                <a:moveTo>
                  <a:pt x="2844330" y="99948"/>
                </a:moveTo>
                <a:lnTo>
                  <a:pt x="2803779" y="99948"/>
                </a:lnTo>
                <a:lnTo>
                  <a:pt x="2826004" y="113156"/>
                </a:lnTo>
                <a:lnTo>
                  <a:pt x="2819432" y="124242"/>
                </a:lnTo>
                <a:lnTo>
                  <a:pt x="2841751" y="137413"/>
                </a:lnTo>
                <a:lnTo>
                  <a:pt x="2844330" y="99948"/>
                </a:lnTo>
                <a:close/>
              </a:path>
              <a:path w="2847975" h="960754">
                <a:moveTo>
                  <a:pt x="2803779" y="99948"/>
                </a:moveTo>
                <a:lnTo>
                  <a:pt x="2797157" y="111097"/>
                </a:lnTo>
                <a:lnTo>
                  <a:pt x="2819432" y="124242"/>
                </a:lnTo>
                <a:lnTo>
                  <a:pt x="2826004" y="113156"/>
                </a:lnTo>
                <a:lnTo>
                  <a:pt x="2803779" y="99948"/>
                </a:lnTo>
                <a:close/>
              </a:path>
              <a:path w="2847975" h="960754">
                <a:moveTo>
                  <a:pt x="2847720" y="50672"/>
                </a:moveTo>
                <a:lnTo>
                  <a:pt x="2774822" y="97916"/>
                </a:lnTo>
                <a:lnTo>
                  <a:pt x="2797157" y="111097"/>
                </a:lnTo>
                <a:lnTo>
                  <a:pt x="2803779" y="99948"/>
                </a:lnTo>
                <a:lnTo>
                  <a:pt x="2844330" y="99948"/>
                </a:lnTo>
                <a:lnTo>
                  <a:pt x="2847720" y="50672"/>
                </a:lnTo>
                <a:close/>
              </a:path>
            </a:pathLst>
          </a:custGeom>
          <a:solidFill>
            <a:srgbClr val="344B5E"/>
          </a:solidFill>
        </p:spPr>
        <p:txBody>
          <a:bodyPr wrap="square" lIns="0" tIns="0" rIns="0" bIns="0" rtlCol="0"/>
          <a:lstStyle/>
          <a:p>
            <a:endParaRPr/>
          </a:p>
        </p:txBody>
      </p:sp>
      <p:sp>
        <p:nvSpPr>
          <p:cNvPr id="36" name="标题 35">
            <a:extLst>
              <a:ext uri="{FF2B5EF4-FFF2-40B4-BE49-F238E27FC236}">
                <a16:creationId xmlns:a16="http://schemas.microsoft.com/office/drawing/2014/main" id="{54434E8C-B306-4DAA-AD23-7C3D9FBE53A1}"/>
              </a:ext>
            </a:extLst>
          </p:cNvPr>
          <p:cNvSpPr>
            <a:spLocks noGrp="1"/>
          </p:cNvSpPr>
          <p:nvPr>
            <p:ph type="title"/>
          </p:nvPr>
        </p:nvSpPr>
        <p:spPr/>
        <p:txBody>
          <a:bodyPr/>
          <a:lstStyle/>
          <a:p>
            <a:r>
              <a:rPr lang="en-US" altLang="zh-CN" dirty="0"/>
              <a:t>Stacking: </a:t>
            </a:r>
            <a:r>
              <a:rPr lang="zh-CN" altLang="en-US" dirty="0"/>
              <a:t>结合多个异构的分类器</a:t>
            </a:r>
          </a:p>
        </p:txBody>
      </p:sp>
      <p:sp>
        <p:nvSpPr>
          <p:cNvPr id="37" name="object 3">
            <a:extLst>
              <a:ext uri="{FF2B5EF4-FFF2-40B4-BE49-F238E27FC236}">
                <a16:creationId xmlns:a16="http://schemas.microsoft.com/office/drawing/2014/main" id="{6B2B4F0B-0155-4C54-AB40-D780C419A137}"/>
              </a:ext>
            </a:extLst>
          </p:cNvPr>
          <p:cNvSpPr txBox="1"/>
          <p:nvPr/>
        </p:nvSpPr>
        <p:spPr>
          <a:xfrm>
            <a:off x="442977" y="1926843"/>
            <a:ext cx="3044317" cy="4680192"/>
          </a:xfrm>
          <a:prstGeom prst="rect">
            <a:avLst/>
          </a:prstGeom>
        </p:spPr>
        <p:txBody>
          <a:bodyPr vert="horz" wrap="square" lIns="0" tIns="12065" rIns="0" bIns="0" rtlCol="0">
            <a:spAutoFit/>
          </a:bodyPr>
          <a:lstStyle/>
          <a:p>
            <a:pPr marL="238125" marR="422909" indent="-225425" algn="just">
              <a:lnSpc>
                <a:spcPct val="150000"/>
              </a:lnSpc>
              <a:spcBef>
                <a:spcPts val="95"/>
              </a:spcBef>
              <a:buFont typeface="Wingdings"/>
              <a:buChar char=""/>
              <a:tabLst>
                <a:tab pos="238760" algn="l"/>
              </a:tabLst>
            </a:pPr>
            <a:r>
              <a:rPr lang="zh-CN" altLang="en-US" sz="2400" b="1" dirty="0">
                <a:latin typeface="Arial"/>
                <a:cs typeface="Arial"/>
              </a:rPr>
              <a:t>不同类型的模型可以结合起来构建</a:t>
            </a:r>
            <a:r>
              <a:rPr sz="2400" b="1" dirty="0">
                <a:latin typeface="Arial"/>
                <a:cs typeface="Arial"/>
              </a:rPr>
              <a:t>stacked</a:t>
            </a:r>
            <a:r>
              <a:rPr lang="zh-CN" altLang="en-US" sz="2400" b="1" dirty="0">
                <a:latin typeface="Arial"/>
                <a:cs typeface="Arial"/>
              </a:rPr>
              <a:t>模型</a:t>
            </a:r>
            <a:endParaRPr sz="2400" b="1" dirty="0">
              <a:latin typeface="Arial"/>
              <a:cs typeface="Arial"/>
            </a:endParaRPr>
          </a:p>
          <a:p>
            <a:pPr marL="238125" marR="5080" indent="-225425">
              <a:lnSpc>
                <a:spcPct val="150000"/>
              </a:lnSpc>
              <a:spcBef>
                <a:spcPts val="1205"/>
              </a:spcBef>
              <a:buFont typeface="Wingdings"/>
              <a:buChar char=""/>
              <a:tabLst>
                <a:tab pos="238125" algn="l"/>
                <a:tab pos="238760" algn="l"/>
              </a:tabLst>
            </a:pPr>
            <a:r>
              <a:rPr lang="zh-CN" altLang="en-US" sz="2400" b="1" dirty="0">
                <a:latin typeface="Arial"/>
                <a:cs typeface="Arial"/>
              </a:rPr>
              <a:t>类似</a:t>
            </a:r>
            <a:r>
              <a:rPr sz="2400" b="1" dirty="0">
                <a:latin typeface="Arial"/>
                <a:cs typeface="Arial"/>
              </a:rPr>
              <a:t>bagging</a:t>
            </a:r>
            <a:r>
              <a:rPr lang="zh-CN" altLang="en-US" sz="2400" b="1" dirty="0">
                <a:latin typeface="Arial"/>
                <a:cs typeface="Arial"/>
              </a:rPr>
              <a:t>，不局限于决策树</a:t>
            </a:r>
            <a:endParaRPr lang="en-US" altLang="zh-CN" sz="2400" b="1" dirty="0">
              <a:latin typeface="Arial"/>
              <a:cs typeface="Arial"/>
            </a:endParaRPr>
          </a:p>
          <a:p>
            <a:pPr marL="238125" marR="5080" indent="-225425">
              <a:lnSpc>
                <a:spcPct val="150000"/>
              </a:lnSpc>
              <a:spcBef>
                <a:spcPts val="1205"/>
              </a:spcBef>
              <a:buFont typeface="Wingdings"/>
              <a:buChar char=""/>
              <a:tabLst>
                <a:tab pos="238125" algn="l"/>
                <a:tab pos="238760" algn="l"/>
              </a:tabLst>
            </a:pPr>
            <a:r>
              <a:rPr lang="zh-CN" altLang="en-US" sz="2400" b="1" dirty="0">
                <a:latin typeface="Arial"/>
                <a:cs typeface="Arial"/>
              </a:rPr>
              <a:t>基学习器的输出产生的特征，可以和数据特征结合在一起</a:t>
            </a:r>
            <a:endParaRPr sz="2400" b="1" dirty="0">
              <a:latin typeface="Arial"/>
              <a:cs typeface="Arial"/>
            </a:endParaRPr>
          </a:p>
        </p:txBody>
      </p:sp>
      <p:sp>
        <p:nvSpPr>
          <p:cNvPr id="34" name="object 4">
            <a:extLst>
              <a:ext uri="{FF2B5EF4-FFF2-40B4-BE49-F238E27FC236}">
                <a16:creationId xmlns:a16="http://schemas.microsoft.com/office/drawing/2014/main" id="{05C14B05-C7D4-4D26-87F0-145311ED2FA8}"/>
              </a:ext>
            </a:extLst>
          </p:cNvPr>
          <p:cNvSpPr/>
          <p:nvPr/>
        </p:nvSpPr>
        <p:spPr>
          <a:xfrm>
            <a:off x="4519041" y="3165348"/>
            <a:ext cx="403225" cy="638810"/>
          </a:xfrm>
          <a:custGeom>
            <a:avLst/>
            <a:gdLst/>
            <a:ahLst/>
            <a:cxnLst/>
            <a:rect l="l" t="t" r="r" b="b"/>
            <a:pathLst>
              <a:path w="403225" h="638810">
                <a:moveTo>
                  <a:pt x="351205" y="59229"/>
                </a:moveTo>
                <a:lnTo>
                  <a:pt x="0" y="625094"/>
                </a:lnTo>
                <a:lnTo>
                  <a:pt x="22098" y="638809"/>
                </a:lnTo>
                <a:lnTo>
                  <a:pt x="373171" y="72831"/>
                </a:lnTo>
                <a:lnTo>
                  <a:pt x="351205" y="59229"/>
                </a:lnTo>
                <a:close/>
              </a:path>
              <a:path w="403225" h="638810">
                <a:moveTo>
                  <a:pt x="398760" y="48259"/>
                </a:moveTo>
                <a:lnTo>
                  <a:pt x="358013" y="48259"/>
                </a:lnTo>
                <a:lnTo>
                  <a:pt x="379984" y="61849"/>
                </a:lnTo>
                <a:lnTo>
                  <a:pt x="373171" y="72831"/>
                </a:lnTo>
                <a:lnTo>
                  <a:pt x="395224" y="86487"/>
                </a:lnTo>
                <a:lnTo>
                  <a:pt x="398760" y="48259"/>
                </a:lnTo>
                <a:close/>
              </a:path>
              <a:path w="403225" h="638810">
                <a:moveTo>
                  <a:pt x="358013" y="48259"/>
                </a:moveTo>
                <a:lnTo>
                  <a:pt x="351205" y="59229"/>
                </a:lnTo>
                <a:lnTo>
                  <a:pt x="373171" y="72831"/>
                </a:lnTo>
                <a:lnTo>
                  <a:pt x="379984" y="61849"/>
                </a:lnTo>
                <a:lnTo>
                  <a:pt x="358013" y="48259"/>
                </a:lnTo>
                <a:close/>
              </a:path>
              <a:path w="403225" h="638810">
                <a:moveTo>
                  <a:pt x="403225" y="0"/>
                </a:moveTo>
                <a:lnTo>
                  <a:pt x="329184" y="45593"/>
                </a:lnTo>
                <a:lnTo>
                  <a:pt x="351205" y="59229"/>
                </a:lnTo>
                <a:lnTo>
                  <a:pt x="358013" y="48259"/>
                </a:lnTo>
                <a:lnTo>
                  <a:pt x="398760" y="48259"/>
                </a:lnTo>
                <a:lnTo>
                  <a:pt x="403225" y="0"/>
                </a:lnTo>
                <a:close/>
              </a:path>
            </a:pathLst>
          </a:custGeom>
          <a:solidFill>
            <a:srgbClr val="344B5E"/>
          </a:solidFill>
        </p:spPr>
        <p:txBody>
          <a:bodyPr wrap="square" lIns="0" tIns="0" rIns="0" bIns="0" rtlCol="0"/>
          <a:lstStyle/>
          <a:p>
            <a:endParaRPr/>
          </a:p>
        </p:txBody>
      </p:sp>
      <p:sp>
        <p:nvSpPr>
          <p:cNvPr id="35" name="object 5">
            <a:extLst>
              <a:ext uri="{FF2B5EF4-FFF2-40B4-BE49-F238E27FC236}">
                <a16:creationId xmlns:a16="http://schemas.microsoft.com/office/drawing/2014/main" id="{BD02DBD7-F405-4E16-8661-AEDA87CF3B03}"/>
              </a:ext>
            </a:extLst>
          </p:cNvPr>
          <p:cNvSpPr/>
          <p:nvPr/>
        </p:nvSpPr>
        <p:spPr>
          <a:xfrm>
            <a:off x="4529710" y="3767964"/>
            <a:ext cx="393065" cy="78105"/>
          </a:xfrm>
          <a:custGeom>
            <a:avLst/>
            <a:gdLst/>
            <a:ahLst/>
            <a:cxnLst/>
            <a:rect l="l" t="t" r="r" b="b"/>
            <a:pathLst>
              <a:path w="393064" h="78105">
                <a:moveTo>
                  <a:pt x="315975" y="0"/>
                </a:moveTo>
                <a:lnTo>
                  <a:pt x="315213" y="25917"/>
                </a:lnTo>
                <a:lnTo>
                  <a:pt x="328167" y="26288"/>
                </a:lnTo>
                <a:lnTo>
                  <a:pt x="327405" y="52197"/>
                </a:lnTo>
                <a:lnTo>
                  <a:pt x="314440" y="52197"/>
                </a:lnTo>
                <a:lnTo>
                  <a:pt x="313689" y="77724"/>
                </a:lnTo>
                <a:lnTo>
                  <a:pt x="368732" y="52197"/>
                </a:lnTo>
                <a:lnTo>
                  <a:pt x="327405" y="52197"/>
                </a:lnTo>
                <a:lnTo>
                  <a:pt x="314451" y="51825"/>
                </a:lnTo>
                <a:lnTo>
                  <a:pt x="369534" y="51825"/>
                </a:lnTo>
                <a:lnTo>
                  <a:pt x="392556" y="41148"/>
                </a:lnTo>
                <a:lnTo>
                  <a:pt x="315975" y="0"/>
                </a:lnTo>
                <a:close/>
              </a:path>
              <a:path w="393064" h="78105">
                <a:moveTo>
                  <a:pt x="315213" y="25917"/>
                </a:moveTo>
                <a:lnTo>
                  <a:pt x="314451" y="51825"/>
                </a:lnTo>
                <a:lnTo>
                  <a:pt x="327405" y="52197"/>
                </a:lnTo>
                <a:lnTo>
                  <a:pt x="328167" y="26288"/>
                </a:lnTo>
                <a:lnTo>
                  <a:pt x="315213" y="25917"/>
                </a:lnTo>
                <a:close/>
              </a:path>
              <a:path w="393064" h="78105">
                <a:moveTo>
                  <a:pt x="762" y="16891"/>
                </a:moveTo>
                <a:lnTo>
                  <a:pt x="0" y="42799"/>
                </a:lnTo>
                <a:lnTo>
                  <a:pt x="314451" y="51825"/>
                </a:lnTo>
                <a:lnTo>
                  <a:pt x="315213" y="25917"/>
                </a:lnTo>
                <a:lnTo>
                  <a:pt x="762" y="16891"/>
                </a:lnTo>
                <a:close/>
              </a:path>
            </a:pathLst>
          </a:custGeom>
          <a:solidFill>
            <a:srgbClr val="344B5E"/>
          </a:solidFill>
        </p:spPr>
        <p:txBody>
          <a:bodyPr wrap="square" lIns="0" tIns="0" rIns="0" bIns="0" rtlCol="0"/>
          <a:lstStyle/>
          <a:p>
            <a:endParaRPr/>
          </a:p>
        </p:txBody>
      </p:sp>
      <p:sp>
        <p:nvSpPr>
          <p:cNvPr id="38" name="object 6">
            <a:extLst>
              <a:ext uri="{FF2B5EF4-FFF2-40B4-BE49-F238E27FC236}">
                <a16:creationId xmlns:a16="http://schemas.microsoft.com/office/drawing/2014/main" id="{F24EB042-A2D0-4FF2-97DE-DC1E51F63769}"/>
              </a:ext>
            </a:extLst>
          </p:cNvPr>
          <p:cNvSpPr/>
          <p:nvPr/>
        </p:nvSpPr>
        <p:spPr>
          <a:xfrm>
            <a:off x="4519422" y="3790443"/>
            <a:ext cx="403225" cy="574675"/>
          </a:xfrm>
          <a:custGeom>
            <a:avLst/>
            <a:gdLst/>
            <a:ahLst/>
            <a:cxnLst/>
            <a:rect l="l" t="t" r="r" b="b"/>
            <a:pathLst>
              <a:path w="403225" h="574675">
                <a:moveTo>
                  <a:pt x="347957" y="517765"/>
                </a:moveTo>
                <a:lnTo>
                  <a:pt x="326643" y="532510"/>
                </a:lnTo>
                <a:lnTo>
                  <a:pt x="402843" y="574420"/>
                </a:lnTo>
                <a:lnTo>
                  <a:pt x="396266" y="528446"/>
                </a:lnTo>
                <a:lnTo>
                  <a:pt x="355345" y="528446"/>
                </a:lnTo>
                <a:lnTo>
                  <a:pt x="347957" y="517765"/>
                </a:lnTo>
                <a:close/>
              </a:path>
              <a:path w="403225" h="574675">
                <a:moveTo>
                  <a:pt x="369195" y="503071"/>
                </a:moveTo>
                <a:lnTo>
                  <a:pt x="347957" y="517765"/>
                </a:lnTo>
                <a:lnTo>
                  <a:pt x="355345" y="528446"/>
                </a:lnTo>
                <a:lnTo>
                  <a:pt x="376554" y="513714"/>
                </a:lnTo>
                <a:lnTo>
                  <a:pt x="369195" y="503071"/>
                </a:lnTo>
                <a:close/>
              </a:path>
              <a:path w="403225" h="574675">
                <a:moveTo>
                  <a:pt x="390525" y="488314"/>
                </a:moveTo>
                <a:lnTo>
                  <a:pt x="369195" y="503071"/>
                </a:lnTo>
                <a:lnTo>
                  <a:pt x="376554" y="513714"/>
                </a:lnTo>
                <a:lnTo>
                  <a:pt x="355345" y="528446"/>
                </a:lnTo>
                <a:lnTo>
                  <a:pt x="396266" y="528446"/>
                </a:lnTo>
                <a:lnTo>
                  <a:pt x="390525" y="488314"/>
                </a:lnTo>
                <a:close/>
              </a:path>
              <a:path w="403225" h="574675">
                <a:moveTo>
                  <a:pt x="21336" y="0"/>
                </a:moveTo>
                <a:lnTo>
                  <a:pt x="0" y="14731"/>
                </a:lnTo>
                <a:lnTo>
                  <a:pt x="347957" y="517765"/>
                </a:lnTo>
                <a:lnTo>
                  <a:pt x="369195" y="503071"/>
                </a:lnTo>
                <a:lnTo>
                  <a:pt x="21336" y="0"/>
                </a:lnTo>
                <a:close/>
              </a:path>
            </a:pathLst>
          </a:custGeom>
          <a:solidFill>
            <a:srgbClr val="344B5E"/>
          </a:solidFill>
        </p:spPr>
        <p:txBody>
          <a:bodyPr wrap="square" lIns="0" tIns="0" rIns="0" bIns="0" rtlCol="0"/>
          <a:lstStyle/>
          <a:p>
            <a:endParaRPr/>
          </a:p>
        </p:txBody>
      </p:sp>
      <p:sp>
        <p:nvSpPr>
          <p:cNvPr id="39" name="object 7">
            <a:extLst>
              <a:ext uri="{FF2B5EF4-FFF2-40B4-BE49-F238E27FC236}">
                <a16:creationId xmlns:a16="http://schemas.microsoft.com/office/drawing/2014/main" id="{E19F956F-B072-4FCE-B7DA-8AA5E9E3DB34}"/>
              </a:ext>
            </a:extLst>
          </p:cNvPr>
          <p:cNvSpPr/>
          <p:nvPr/>
        </p:nvSpPr>
        <p:spPr>
          <a:xfrm>
            <a:off x="5939663" y="3088005"/>
            <a:ext cx="407670" cy="594995"/>
          </a:xfrm>
          <a:custGeom>
            <a:avLst/>
            <a:gdLst/>
            <a:ahLst/>
            <a:cxnLst/>
            <a:rect l="l" t="t" r="r" b="b"/>
            <a:pathLst>
              <a:path w="407670" h="594994">
                <a:moveTo>
                  <a:pt x="353066" y="537544"/>
                </a:moveTo>
                <a:lnTo>
                  <a:pt x="331597" y="552069"/>
                </a:lnTo>
                <a:lnTo>
                  <a:pt x="407288" y="594740"/>
                </a:lnTo>
                <a:lnTo>
                  <a:pt x="401196" y="548258"/>
                </a:lnTo>
                <a:lnTo>
                  <a:pt x="360299" y="548258"/>
                </a:lnTo>
                <a:lnTo>
                  <a:pt x="353066" y="537544"/>
                </a:lnTo>
                <a:close/>
              </a:path>
              <a:path w="407670" h="594994">
                <a:moveTo>
                  <a:pt x="374511" y="523035"/>
                </a:moveTo>
                <a:lnTo>
                  <a:pt x="353066" y="537544"/>
                </a:lnTo>
                <a:lnTo>
                  <a:pt x="360299" y="548258"/>
                </a:lnTo>
                <a:lnTo>
                  <a:pt x="381762" y="533781"/>
                </a:lnTo>
                <a:lnTo>
                  <a:pt x="374511" y="523035"/>
                </a:lnTo>
                <a:close/>
              </a:path>
              <a:path w="407670" h="594994">
                <a:moveTo>
                  <a:pt x="395986" y="508507"/>
                </a:moveTo>
                <a:lnTo>
                  <a:pt x="374511" y="523035"/>
                </a:lnTo>
                <a:lnTo>
                  <a:pt x="381762" y="533781"/>
                </a:lnTo>
                <a:lnTo>
                  <a:pt x="360299" y="548258"/>
                </a:lnTo>
                <a:lnTo>
                  <a:pt x="401196" y="548258"/>
                </a:lnTo>
                <a:lnTo>
                  <a:pt x="395986" y="508507"/>
                </a:lnTo>
                <a:close/>
              </a:path>
              <a:path w="407670" h="594994">
                <a:moveTo>
                  <a:pt x="21589" y="0"/>
                </a:moveTo>
                <a:lnTo>
                  <a:pt x="0" y="14477"/>
                </a:lnTo>
                <a:lnTo>
                  <a:pt x="353066" y="537544"/>
                </a:lnTo>
                <a:lnTo>
                  <a:pt x="374511" y="523035"/>
                </a:lnTo>
                <a:lnTo>
                  <a:pt x="21589" y="0"/>
                </a:lnTo>
                <a:close/>
              </a:path>
            </a:pathLst>
          </a:custGeom>
          <a:solidFill>
            <a:srgbClr val="344B5E"/>
          </a:solidFill>
        </p:spPr>
        <p:txBody>
          <a:bodyPr wrap="square" lIns="0" tIns="0" rIns="0" bIns="0" rtlCol="0"/>
          <a:lstStyle/>
          <a:p>
            <a:endParaRPr/>
          </a:p>
        </p:txBody>
      </p:sp>
      <p:sp>
        <p:nvSpPr>
          <p:cNvPr id="40" name="object 8">
            <a:extLst>
              <a:ext uri="{FF2B5EF4-FFF2-40B4-BE49-F238E27FC236}">
                <a16:creationId xmlns:a16="http://schemas.microsoft.com/office/drawing/2014/main" id="{1807C1BD-5B13-4642-A1CF-ECFB24F7BD03}"/>
              </a:ext>
            </a:extLst>
          </p:cNvPr>
          <p:cNvSpPr/>
          <p:nvPr/>
        </p:nvSpPr>
        <p:spPr>
          <a:xfrm>
            <a:off x="5955030" y="3759074"/>
            <a:ext cx="396875" cy="78105"/>
          </a:xfrm>
          <a:custGeom>
            <a:avLst/>
            <a:gdLst/>
            <a:ahLst/>
            <a:cxnLst/>
            <a:rect l="l" t="t" r="r" b="b"/>
            <a:pathLst>
              <a:path w="396875" h="78105">
                <a:moveTo>
                  <a:pt x="370755" y="25907"/>
                </a:moveTo>
                <a:lnTo>
                  <a:pt x="331724" y="25907"/>
                </a:lnTo>
                <a:lnTo>
                  <a:pt x="331724" y="51815"/>
                </a:lnTo>
                <a:lnTo>
                  <a:pt x="318770" y="51825"/>
                </a:lnTo>
                <a:lnTo>
                  <a:pt x="318770" y="77724"/>
                </a:lnTo>
                <a:lnTo>
                  <a:pt x="396494" y="38734"/>
                </a:lnTo>
                <a:lnTo>
                  <a:pt x="370755" y="25907"/>
                </a:lnTo>
                <a:close/>
              </a:path>
              <a:path w="396875" h="78105">
                <a:moveTo>
                  <a:pt x="318770" y="25917"/>
                </a:moveTo>
                <a:lnTo>
                  <a:pt x="0" y="26162"/>
                </a:lnTo>
                <a:lnTo>
                  <a:pt x="0" y="52069"/>
                </a:lnTo>
                <a:lnTo>
                  <a:pt x="318770" y="51825"/>
                </a:lnTo>
                <a:lnTo>
                  <a:pt x="318770" y="25917"/>
                </a:lnTo>
                <a:close/>
              </a:path>
              <a:path w="396875" h="78105">
                <a:moveTo>
                  <a:pt x="331724" y="25907"/>
                </a:moveTo>
                <a:lnTo>
                  <a:pt x="318770" y="25917"/>
                </a:lnTo>
                <a:lnTo>
                  <a:pt x="318770" y="51825"/>
                </a:lnTo>
                <a:lnTo>
                  <a:pt x="331724" y="51815"/>
                </a:lnTo>
                <a:lnTo>
                  <a:pt x="331724" y="25907"/>
                </a:lnTo>
                <a:close/>
              </a:path>
              <a:path w="396875" h="78105">
                <a:moveTo>
                  <a:pt x="318770" y="0"/>
                </a:moveTo>
                <a:lnTo>
                  <a:pt x="318770" y="25917"/>
                </a:lnTo>
                <a:lnTo>
                  <a:pt x="370755" y="25907"/>
                </a:lnTo>
                <a:lnTo>
                  <a:pt x="318770" y="0"/>
                </a:lnTo>
                <a:close/>
              </a:path>
            </a:pathLst>
          </a:custGeom>
          <a:solidFill>
            <a:srgbClr val="344B5E"/>
          </a:solidFill>
        </p:spPr>
        <p:txBody>
          <a:bodyPr wrap="square" lIns="0" tIns="0" rIns="0" bIns="0" rtlCol="0"/>
          <a:lstStyle/>
          <a:p>
            <a:endParaRPr/>
          </a:p>
        </p:txBody>
      </p:sp>
      <p:sp>
        <p:nvSpPr>
          <p:cNvPr id="41" name="object 9">
            <a:extLst>
              <a:ext uri="{FF2B5EF4-FFF2-40B4-BE49-F238E27FC236}">
                <a16:creationId xmlns:a16="http://schemas.microsoft.com/office/drawing/2014/main" id="{85CD2042-363C-4AF8-8C31-5F5CF5A75DD6}"/>
              </a:ext>
            </a:extLst>
          </p:cNvPr>
          <p:cNvSpPr/>
          <p:nvPr/>
        </p:nvSpPr>
        <p:spPr>
          <a:xfrm>
            <a:off x="5950712" y="3928873"/>
            <a:ext cx="401955" cy="530225"/>
          </a:xfrm>
          <a:custGeom>
            <a:avLst/>
            <a:gdLst/>
            <a:ahLst/>
            <a:cxnLst/>
            <a:rect l="l" t="t" r="r" b="b"/>
            <a:pathLst>
              <a:path w="401954" h="530225">
                <a:moveTo>
                  <a:pt x="344779" y="54442"/>
                </a:moveTo>
                <a:lnTo>
                  <a:pt x="0" y="514603"/>
                </a:lnTo>
                <a:lnTo>
                  <a:pt x="20827" y="530097"/>
                </a:lnTo>
                <a:lnTo>
                  <a:pt x="365477" y="69944"/>
                </a:lnTo>
                <a:lnTo>
                  <a:pt x="344779" y="54442"/>
                </a:lnTo>
                <a:close/>
              </a:path>
              <a:path w="401954" h="530225">
                <a:moveTo>
                  <a:pt x="393712" y="44068"/>
                </a:moveTo>
                <a:lnTo>
                  <a:pt x="352551" y="44068"/>
                </a:lnTo>
                <a:lnTo>
                  <a:pt x="373252" y="59562"/>
                </a:lnTo>
                <a:lnTo>
                  <a:pt x="365477" y="69944"/>
                </a:lnTo>
                <a:lnTo>
                  <a:pt x="386207" y="85470"/>
                </a:lnTo>
                <a:lnTo>
                  <a:pt x="393712" y="44068"/>
                </a:lnTo>
                <a:close/>
              </a:path>
              <a:path w="401954" h="530225">
                <a:moveTo>
                  <a:pt x="352551" y="44068"/>
                </a:moveTo>
                <a:lnTo>
                  <a:pt x="344779" y="54442"/>
                </a:lnTo>
                <a:lnTo>
                  <a:pt x="365477" y="69944"/>
                </a:lnTo>
                <a:lnTo>
                  <a:pt x="373252" y="59562"/>
                </a:lnTo>
                <a:lnTo>
                  <a:pt x="352551" y="44068"/>
                </a:lnTo>
                <a:close/>
              </a:path>
              <a:path w="401954" h="530225">
                <a:moveTo>
                  <a:pt x="401700" y="0"/>
                </a:moveTo>
                <a:lnTo>
                  <a:pt x="323976" y="38861"/>
                </a:lnTo>
                <a:lnTo>
                  <a:pt x="344779" y="54442"/>
                </a:lnTo>
                <a:lnTo>
                  <a:pt x="352551" y="44068"/>
                </a:lnTo>
                <a:lnTo>
                  <a:pt x="393712" y="44068"/>
                </a:lnTo>
                <a:lnTo>
                  <a:pt x="401700" y="0"/>
                </a:lnTo>
                <a:close/>
              </a:path>
            </a:pathLst>
          </a:custGeom>
          <a:solidFill>
            <a:srgbClr val="344B5E"/>
          </a:solidFill>
        </p:spPr>
        <p:txBody>
          <a:bodyPr wrap="square" lIns="0" tIns="0" rIns="0" bIns="0" rtlCol="0"/>
          <a:lstStyle/>
          <a:p>
            <a:endParaRPr/>
          </a:p>
        </p:txBody>
      </p:sp>
      <p:sp>
        <p:nvSpPr>
          <p:cNvPr id="42" name="object 10">
            <a:extLst>
              <a:ext uri="{FF2B5EF4-FFF2-40B4-BE49-F238E27FC236}">
                <a16:creationId xmlns:a16="http://schemas.microsoft.com/office/drawing/2014/main" id="{067C8865-2640-444F-986B-F4B1FE0FFD74}"/>
              </a:ext>
            </a:extLst>
          </p:cNvPr>
          <p:cNvSpPr/>
          <p:nvPr/>
        </p:nvSpPr>
        <p:spPr>
          <a:xfrm>
            <a:off x="7599426" y="2764536"/>
            <a:ext cx="0" cy="2066925"/>
          </a:xfrm>
          <a:custGeom>
            <a:avLst/>
            <a:gdLst/>
            <a:ahLst/>
            <a:cxnLst/>
            <a:rect l="l" t="t" r="r" b="b"/>
            <a:pathLst>
              <a:path h="2066925">
                <a:moveTo>
                  <a:pt x="0" y="0"/>
                </a:moveTo>
                <a:lnTo>
                  <a:pt x="0" y="2066544"/>
                </a:lnTo>
              </a:path>
            </a:pathLst>
          </a:custGeom>
          <a:ln w="25908">
            <a:solidFill>
              <a:srgbClr val="84ADAC"/>
            </a:solidFill>
            <a:prstDash val="lgDash"/>
          </a:ln>
        </p:spPr>
        <p:txBody>
          <a:bodyPr wrap="square" lIns="0" tIns="0" rIns="0" bIns="0" rtlCol="0"/>
          <a:lstStyle/>
          <a:p>
            <a:endParaRPr/>
          </a:p>
        </p:txBody>
      </p:sp>
      <p:sp>
        <p:nvSpPr>
          <p:cNvPr id="43" name="object 11">
            <a:extLst>
              <a:ext uri="{FF2B5EF4-FFF2-40B4-BE49-F238E27FC236}">
                <a16:creationId xmlns:a16="http://schemas.microsoft.com/office/drawing/2014/main" id="{AE1628B3-A14A-4F59-8167-283C92ABCA10}"/>
              </a:ext>
            </a:extLst>
          </p:cNvPr>
          <p:cNvSpPr txBox="1"/>
          <p:nvPr/>
        </p:nvSpPr>
        <p:spPr>
          <a:xfrm>
            <a:off x="7805420" y="2099386"/>
            <a:ext cx="727020" cy="321242"/>
          </a:xfrm>
          <a:prstGeom prst="rect">
            <a:avLst/>
          </a:prstGeom>
        </p:spPr>
        <p:txBody>
          <a:bodyPr vert="horz" wrap="square" lIns="0" tIns="13335" rIns="0" bIns="0" rtlCol="0">
            <a:spAutoFit/>
          </a:bodyPr>
          <a:lstStyle/>
          <a:p>
            <a:pPr marL="12700">
              <a:spcBef>
                <a:spcPts val="105"/>
              </a:spcBef>
            </a:pPr>
            <a:r>
              <a:rPr sz="2000" b="1" dirty="0">
                <a:solidFill>
                  <a:srgbClr val="344B5E"/>
                </a:solidFill>
                <a:latin typeface="Verdana"/>
                <a:cs typeface="Verdana"/>
              </a:rPr>
              <a:t>Test</a:t>
            </a:r>
            <a:endParaRPr sz="2000" dirty="0">
              <a:latin typeface="Verdana"/>
              <a:cs typeface="Verdana"/>
            </a:endParaRPr>
          </a:p>
        </p:txBody>
      </p:sp>
      <p:sp>
        <p:nvSpPr>
          <p:cNvPr id="44" name="object 12">
            <a:extLst>
              <a:ext uri="{FF2B5EF4-FFF2-40B4-BE49-F238E27FC236}">
                <a16:creationId xmlns:a16="http://schemas.microsoft.com/office/drawing/2014/main" id="{AFAB477B-BA5F-42F0-A97F-A725C296D23A}"/>
              </a:ext>
            </a:extLst>
          </p:cNvPr>
          <p:cNvSpPr/>
          <p:nvPr/>
        </p:nvSpPr>
        <p:spPr>
          <a:xfrm>
            <a:off x="3576066" y="3552444"/>
            <a:ext cx="954405" cy="489584"/>
          </a:xfrm>
          <a:custGeom>
            <a:avLst/>
            <a:gdLst/>
            <a:ahLst/>
            <a:cxnLst/>
            <a:rect l="l" t="t" r="r" b="b"/>
            <a:pathLst>
              <a:path w="954404" h="489585">
                <a:moveTo>
                  <a:pt x="872489" y="0"/>
                </a:moveTo>
                <a:lnTo>
                  <a:pt x="81534" y="0"/>
                </a:lnTo>
                <a:lnTo>
                  <a:pt x="49774" y="6399"/>
                </a:lnTo>
                <a:lnTo>
                  <a:pt x="23860" y="23860"/>
                </a:lnTo>
                <a:lnTo>
                  <a:pt x="6399" y="49774"/>
                </a:lnTo>
                <a:lnTo>
                  <a:pt x="0" y="81533"/>
                </a:lnTo>
                <a:lnTo>
                  <a:pt x="0" y="407669"/>
                </a:lnTo>
                <a:lnTo>
                  <a:pt x="6399" y="439429"/>
                </a:lnTo>
                <a:lnTo>
                  <a:pt x="23860" y="465343"/>
                </a:lnTo>
                <a:lnTo>
                  <a:pt x="49774" y="482804"/>
                </a:lnTo>
                <a:lnTo>
                  <a:pt x="81534" y="489204"/>
                </a:lnTo>
                <a:lnTo>
                  <a:pt x="872489" y="489204"/>
                </a:lnTo>
                <a:lnTo>
                  <a:pt x="904249" y="482804"/>
                </a:lnTo>
                <a:lnTo>
                  <a:pt x="930163" y="465343"/>
                </a:lnTo>
                <a:lnTo>
                  <a:pt x="947624" y="439429"/>
                </a:lnTo>
                <a:lnTo>
                  <a:pt x="954024" y="407669"/>
                </a:lnTo>
                <a:lnTo>
                  <a:pt x="954024" y="81533"/>
                </a:lnTo>
                <a:lnTo>
                  <a:pt x="947624" y="49774"/>
                </a:lnTo>
                <a:lnTo>
                  <a:pt x="930163" y="23860"/>
                </a:lnTo>
                <a:lnTo>
                  <a:pt x="904249" y="6399"/>
                </a:lnTo>
                <a:lnTo>
                  <a:pt x="872489" y="0"/>
                </a:lnTo>
                <a:close/>
              </a:path>
            </a:pathLst>
          </a:custGeom>
          <a:solidFill>
            <a:srgbClr val="D0692F">
              <a:alpha val="50195"/>
            </a:srgbClr>
          </a:solidFill>
        </p:spPr>
        <p:txBody>
          <a:bodyPr wrap="square" lIns="0" tIns="0" rIns="0" bIns="0" rtlCol="0"/>
          <a:lstStyle/>
          <a:p>
            <a:endParaRPr/>
          </a:p>
        </p:txBody>
      </p:sp>
      <p:sp>
        <p:nvSpPr>
          <p:cNvPr id="45" name="object 13">
            <a:extLst>
              <a:ext uri="{FF2B5EF4-FFF2-40B4-BE49-F238E27FC236}">
                <a16:creationId xmlns:a16="http://schemas.microsoft.com/office/drawing/2014/main" id="{3BB0AD19-56BA-4AF7-881D-076CF6E771E6}"/>
              </a:ext>
            </a:extLst>
          </p:cNvPr>
          <p:cNvSpPr/>
          <p:nvPr/>
        </p:nvSpPr>
        <p:spPr>
          <a:xfrm>
            <a:off x="3576066" y="3552444"/>
            <a:ext cx="954405" cy="489584"/>
          </a:xfrm>
          <a:custGeom>
            <a:avLst/>
            <a:gdLst/>
            <a:ahLst/>
            <a:cxnLst/>
            <a:rect l="l" t="t" r="r" b="b"/>
            <a:pathLst>
              <a:path w="954404" h="489585">
                <a:moveTo>
                  <a:pt x="0" y="81533"/>
                </a:moveTo>
                <a:lnTo>
                  <a:pt x="6399" y="49774"/>
                </a:lnTo>
                <a:lnTo>
                  <a:pt x="23860" y="23860"/>
                </a:lnTo>
                <a:lnTo>
                  <a:pt x="49774" y="6399"/>
                </a:lnTo>
                <a:lnTo>
                  <a:pt x="81534" y="0"/>
                </a:lnTo>
                <a:lnTo>
                  <a:pt x="872489" y="0"/>
                </a:lnTo>
                <a:lnTo>
                  <a:pt x="904249" y="6399"/>
                </a:lnTo>
                <a:lnTo>
                  <a:pt x="930163" y="23860"/>
                </a:lnTo>
                <a:lnTo>
                  <a:pt x="947624" y="49774"/>
                </a:lnTo>
                <a:lnTo>
                  <a:pt x="954024" y="81533"/>
                </a:lnTo>
                <a:lnTo>
                  <a:pt x="954024" y="407669"/>
                </a:lnTo>
                <a:lnTo>
                  <a:pt x="947624" y="439429"/>
                </a:lnTo>
                <a:lnTo>
                  <a:pt x="930163" y="465343"/>
                </a:lnTo>
                <a:lnTo>
                  <a:pt x="904249" y="482804"/>
                </a:lnTo>
                <a:lnTo>
                  <a:pt x="872489" y="489204"/>
                </a:lnTo>
                <a:lnTo>
                  <a:pt x="81534" y="489204"/>
                </a:lnTo>
                <a:lnTo>
                  <a:pt x="49774" y="482804"/>
                </a:lnTo>
                <a:lnTo>
                  <a:pt x="23860" y="465343"/>
                </a:lnTo>
                <a:lnTo>
                  <a:pt x="6399" y="439429"/>
                </a:lnTo>
                <a:lnTo>
                  <a:pt x="0" y="407669"/>
                </a:lnTo>
                <a:lnTo>
                  <a:pt x="0" y="81533"/>
                </a:lnTo>
                <a:close/>
              </a:path>
            </a:pathLst>
          </a:custGeom>
          <a:ln w="25908">
            <a:solidFill>
              <a:srgbClr val="FFFFFF"/>
            </a:solidFill>
          </a:ln>
        </p:spPr>
        <p:txBody>
          <a:bodyPr wrap="square" lIns="0" tIns="0" rIns="0" bIns="0" rtlCol="0"/>
          <a:lstStyle/>
          <a:p>
            <a:endParaRPr/>
          </a:p>
        </p:txBody>
      </p:sp>
      <p:sp>
        <p:nvSpPr>
          <p:cNvPr id="46" name="object 14">
            <a:extLst>
              <a:ext uri="{FF2B5EF4-FFF2-40B4-BE49-F238E27FC236}">
                <a16:creationId xmlns:a16="http://schemas.microsoft.com/office/drawing/2014/main" id="{08993B6A-6933-4D34-801B-F0E49E1ED2F4}"/>
              </a:ext>
            </a:extLst>
          </p:cNvPr>
          <p:cNvSpPr txBox="1"/>
          <p:nvPr/>
        </p:nvSpPr>
        <p:spPr>
          <a:xfrm>
            <a:off x="3706368" y="3606109"/>
            <a:ext cx="746379" cy="351378"/>
          </a:xfrm>
          <a:prstGeom prst="rect">
            <a:avLst/>
          </a:prstGeom>
        </p:spPr>
        <p:txBody>
          <a:bodyPr vert="horz" wrap="square" lIns="0" tIns="12700" rIns="0" bIns="0" rtlCol="0">
            <a:spAutoFit/>
          </a:bodyPr>
          <a:lstStyle/>
          <a:p>
            <a:pPr marL="123825" marR="5080" indent="-111760">
              <a:spcBef>
                <a:spcPts val="100"/>
              </a:spcBef>
            </a:pPr>
            <a:r>
              <a:rPr sz="1100" b="1" dirty="0">
                <a:solidFill>
                  <a:srgbClr val="344B5E"/>
                </a:solidFill>
                <a:latin typeface="Verdana"/>
                <a:cs typeface="Verdana"/>
              </a:rPr>
              <a:t>Labeled  Data</a:t>
            </a:r>
            <a:endParaRPr sz="1100" dirty="0">
              <a:latin typeface="Verdana"/>
              <a:cs typeface="Verdana"/>
            </a:endParaRPr>
          </a:p>
        </p:txBody>
      </p:sp>
      <p:sp>
        <p:nvSpPr>
          <p:cNvPr id="47" name="object 15">
            <a:extLst>
              <a:ext uri="{FF2B5EF4-FFF2-40B4-BE49-F238E27FC236}">
                <a16:creationId xmlns:a16="http://schemas.microsoft.com/office/drawing/2014/main" id="{F6234313-B89A-4FF4-A0A0-379DF4F0399E}"/>
              </a:ext>
            </a:extLst>
          </p:cNvPr>
          <p:cNvSpPr/>
          <p:nvPr/>
        </p:nvSpPr>
        <p:spPr>
          <a:xfrm>
            <a:off x="6425947" y="3563112"/>
            <a:ext cx="954405" cy="490855"/>
          </a:xfrm>
          <a:custGeom>
            <a:avLst/>
            <a:gdLst/>
            <a:ahLst/>
            <a:cxnLst/>
            <a:rect l="l" t="t" r="r" b="b"/>
            <a:pathLst>
              <a:path w="954404" h="490855">
                <a:moveTo>
                  <a:pt x="872235"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872235" y="490727"/>
                </a:lnTo>
                <a:lnTo>
                  <a:pt x="904089" y="484306"/>
                </a:lnTo>
                <a:lnTo>
                  <a:pt x="930084" y="466788"/>
                </a:lnTo>
                <a:lnTo>
                  <a:pt x="947602" y="440793"/>
                </a:lnTo>
                <a:lnTo>
                  <a:pt x="954024" y="408939"/>
                </a:lnTo>
                <a:lnTo>
                  <a:pt x="954024" y="81787"/>
                </a:lnTo>
                <a:lnTo>
                  <a:pt x="947602" y="49934"/>
                </a:lnTo>
                <a:lnTo>
                  <a:pt x="930084" y="23939"/>
                </a:lnTo>
                <a:lnTo>
                  <a:pt x="904089" y="6421"/>
                </a:lnTo>
                <a:lnTo>
                  <a:pt x="872235" y="0"/>
                </a:lnTo>
                <a:close/>
              </a:path>
            </a:pathLst>
          </a:custGeom>
          <a:solidFill>
            <a:srgbClr val="D0692F">
              <a:alpha val="50195"/>
            </a:srgbClr>
          </a:solidFill>
        </p:spPr>
        <p:txBody>
          <a:bodyPr wrap="square" lIns="0" tIns="0" rIns="0" bIns="0" rtlCol="0"/>
          <a:lstStyle/>
          <a:p>
            <a:endParaRPr/>
          </a:p>
        </p:txBody>
      </p:sp>
      <p:sp>
        <p:nvSpPr>
          <p:cNvPr id="48" name="object 16">
            <a:extLst>
              <a:ext uri="{FF2B5EF4-FFF2-40B4-BE49-F238E27FC236}">
                <a16:creationId xmlns:a16="http://schemas.microsoft.com/office/drawing/2014/main" id="{3A1A117C-BEF9-4679-B93D-3686D450931E}"/>
              </a:ext>
            </a:extLst>
          </p:cNvPr>
          <p:cNvSpPr/>
          <p:nvPr/>
        </p:nvSpPr>
        <p:spPr>
          <a:xfrm>
            <a:off x="6425947" y="3563112"/>
            <a:ext cx="954405" cy="490855"/>
          </a:xfrm>
          <a:custGeom>
            <a:avLst/>
            <a:gdLst/>
            <a:ahLst/>
            <a:cxnLst/>
            <a:rect l="l" t="t" r="r" b="b"/>
            <a:pathLst>
              <a:path w="954404" h="490855">
                <a:moveTo>
                  <a:pt x="0" y="81787"/>
                </a:moveTo>
                <a:lnTo>
                  <a:pt x="6421" y="49934"/>
                </a:lnTo>
                <a:lnTo>
                  <a:pt x="23939" y="23939"/>
                </a:lnTo>
                <a:lnTo>
                  <a:pt x="49934" y="6421"/>
                </a:lnTo>
                <a:lnTo>
                  <a:pt x="81787" y="0"/>
                </a:lnTo>
                <a:lnTo>
                  <a:pt x="872235" y="0"/>
                </a:lnTo>
                <a:lnTo>
                  <a:pt x="904089" y="6421"/>
                </a:lnTo>
                <a:lnTo>
                  <a:pt x="930084" y="23939"/>
                </a:lnTo>
                <a:lnTo>
                  <a:pt x="947602" y="49934"/>
                </a:lnTo>
                <a:lnTo>
                  <a:pt x="954024" y="81787"/>
                </a:lnTo>
                <a:lnTo>
                  <a:pt x="954024" y="408939"/>
                </a:lnTo>
                <a:lnTo>
                  <a:pt x="947602" y="440793"/>
                </a:lnTo>
                <a:lnTo>
                  <a:pt x="930084" y="466788"/>
                </a:lnTo>
                <a:lnTo>
                  <a:pt x="904089" y="484306"/>
                </a:lnTo>
                <a:lnTo>
                  <a:pt x="872235" y="490727"/>
                </a:lnTo>
                <a:lnTo>
                  <a:pt x="81787" y="490727"/>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49" name="object 17">
            <a:extLst>
              <a:ext uri="{FF2B5EF4-FFF2-40B4-BE49-F238E27FC236}">
                <a16:creationId xmlns:a16="http://schemas.microsoft.com/office/drawing/2014/main" id="{8B7C59BA-D5C8-442A-B683-AB97E377EEF2}"/>
              </a:ext>
            </a:extLst>
          </p:cNvPr>
          <p:cNvSpPr txBox="1"/>
          <p:nvPr/>
        </p:nvSpPr>
        <p:spPr>
          <a:xfrm>
            <a:off x="6607556" y="3617596"/>
            <a:ext cx="591820" cy="361315"/>
          </a:xfrm>
          <a:prstGeom prst="rect">
            <a:avLst/>
          </a:prstGeom>
        </p:spPr>
        <p:txBody>
          <a:bodyPr vert="horz" wrap="square" lIns="0" tIns="12700" rIns="0" bIns="0" rtlCol="0">
            <a:spAutoFit/>
          </a:bodyPr>
          <a:lstStyle/>
          <a:p>
            <a:pPr marL="12700" marR="5080" indent="121920">
              <a:spcBef>
                <a:spcPts val="100"/>
              </a:spcBef>
            </a:pPr>
            <a:r>
              <a:rPr sz="1100" b="1" spc="-120" dirty="0">
                <a:solidFill>
                  <a:srgbClr val="344B5E"/>
                </a:solidFill>
                <a:latin typeface="Verdana"/>
                <a:cs typeface="Verdana"/>
              </a:rPr>
              <a:t>Meta  </a:t>
            </a:r>
            <a:r>
              <a:rPr sz="1100" b="1" spc="-105" dirty="0">
                <a:solidFill>
                  <a:srgbClr val="344B5E"/>
                </a:solidFill>
                <a:latin typeface="Verdana"/>
                <a:cs typeface="Verdana"/>
              </a:rPr>
              <a:t>F</a:t>
            </a:r>
            <a:r>
              <a:rPr sz="1100" b="1" spc="-125" dirty="0">
                <a:solidFill>
                  <a:srgbClr val="344B5E"/>
                </a:solidFill>
                <a:latin typeface="Verdana"/>
                <a:cs typeface="Verdana"/>
              </a:rPr>
              <a:t>eat</a:t>
            </a:r>
            <a:r>
              <a:rPr sz="1100" b="1" spc="-130" dirty="0">
                <a:solidFill>
                  <a:srgbClr val="344B5E"/>
                </a:solidFill>
                <a:latin typeface="Verdana"/>
                <a:cs typeface="Verdana"/>
              </a:rPr>
              <a:t>u</a:t>
            </a:r>
            <a:r>
              <a:rPr sz="1100" b="1" spc="-120" dirty="0">
                <a:solidFill>
                  <a:srgbClr val="344B5E"/>
                </a:solidFill>
                <a:latin typeface="Verdana"/>
                <a:cs typeface="Verdana"/>
              </a:rPr>
              <a:t>res</a:t>
            </a:r>
            <a:endParaRPr sz="1100">
              <a:latin typeface="Verdana"/>
              <a:cs typeface="Verdana"/>
            </a:endParaRPr>
          </a:p>
        </p:txBody>
      </p:sp>
      <p:sp>
        <p:nvSpPr>
          <p:cNvPr id="50" name="object 18">
            <a:extLst>
              <a:ext uri="{FF2B5EF4-FFF2-40B4-BE49-F238E27FC236}">
                <a16:creationId xmlns:a16="http://schemas.microsoft.com/office/drawing/2014/main" id="{7F58E582-E898-49FB-A2CA-5AB21AE8CE19}"/>
              </a:ext>
            </a:extLst>
          </p:cNvPr>
          <p:cNvSpPr/>
          <p:nvPr/>
        </p:nvSpPr>
        <p:spPr>
          <a:xfrm>
            <a:off x="4996435" y="2851404"/>
            <a:ext cx="954405" cy="489584"/>
          </a:xfrm>
          <a:custGeom>
            <a:avLst/>
            <a:gdLst/>
            <a:ahLst/>
            <a:cxnLst/>
            <a:rect l="l" t="t" r="r" b="b"/>
            <a:pathLst>
              <a:path w="954404" h="489585">
                <a:moveTo>
                  <a:pt x="872489" y="0"/>
                </a:moveTo>
                <a:lnTo>
                  <a:pt x="81533" y="0"/>
                </a:lnTo>
                <a:lnTo>
                  <a:pt x="49774" y="6399"/>
                </a:lnTo>
                <a:lnTo>
                  <a:pt x="23860" y="23860"/>
                </a:lnTo>
                <a:lnTo>
                  <a:pt x="6399" y="49774"/>
                </a:lnTo>
                <a:lnTo>
                  <a:pt x="0" y="81533"/>
                </a:lnTo>
                <a:lnTo>
                  <a:pt x="0" y="407669"/>
                </a:lnTo>
                <a:lnTo>
                  <a:pt x="6399" y="439429"/>
                </a:lnTo>
                <a:lnTo>
                  <a:pt x="23860" y="465343"/>
                </a:lnTo>
                <a:lnTo>
                  <a:pt x="49774" y="482804"/>
                </a:lnTo>
                <a:lnTo>
                  <a:pt x="81533" y="489203"/>
                </a:lnTo>
                <a:lnTo>
                  <a:pt x="872489" y="489203"/>
                </a:lnTo>
                <a:lnTo>
                  <a:pt x="904249" y="482804"/>
                </a:lnTo>
                <a:lnTo>
                  <a:pt x="930163" y="465343"/>
                </a:lnTo>
                <a:lnTo>
                  <a:pt x="947624" y="439429"/>
                </a:lnTo>
                <a:lnTo>
                  <a:pt x="954024" y="407669"/>
                </a:lnTo>
                <a:lnTo>
                  <a:pt x="954024" y="81533"/>
                </a:lnTo>
                <a:lnTo>
                  <a:pt x="947624" y="49774"/>
                </a:lnTo>
                <a:lnTo>
                  <a:pt x="930163" y="23860"/>
                </a:lnTo>
                <a:lnTo>
                  <a:pt x="904249" y="6399"/>
                </a:lnTo>
                <a:lnTo>
                  <a:pt x="872489" y="0"/>
                </a:lnTo>
                <a:close/>
              </a:path>
            </a:pathLst>
          </a:custGeom>
          <a:solidFill>
            <a:srgbClr val="84ADAF">
              <a:alpha val="50195"/>
            </a:srgbClr>
          </a:solidFill>
        </p:spPr>
        <p:txBody>
          <a:bodyPr wrap="square" lIns="0" tIns="0" rIns="0" bIns="0" rtlCol="0"/>
          <a:lstStyle/>
          <a:p>
            <a:endParaRPr/>
          </a:p>
        </p:txBody>
      </p:sp>
      <p:sp>
        <p:nvSpPr>
          <p:cNvPr id="51" name="object 19">
            <a:extLst>
              <a:ext uri="{FF2B5EF4-FFF2-40B4-BE49-F238E27FC236}">
                <a16:creationId xmlns:a16="http://schemas.microsoft.com/office/drawing/2014/main" id="{4E9FDE56-4157-47DD-84C0-0892AD7E4404}"/>
              </a:ext>
            </a:extLst>
          </p:cNvPr>
          <p:cNvSpPr/>
          <p:nvPr/>
        </p:nvSpPr>
        <p:spPr>
          <a:xfrm>
            <a:off x="4996435" y="2851404"/>
            <a:ext cx="954405" cy="489584"/>
          </a:xfrm>
          <a:custGeom>
            <a:avLst/>
            <a:gdLst/>
            <a:ahLst/>
            <a:cxnLst/>
            <a:rect l="l" t="t" r="r" b="b"/>
            <a:pathLst>
              <a:path w="954404" h="489585">
                <a:moveTo>
                  <a:pt x="0" y="81533"/>
                </a:moveTo>
                <a:lnTo>
                  <a:pt x="6399" y="49774"/>
                </a:lnTo>
                <a:lnTo>
                  <a:pt x="23860" y="23860"/>
                </a:lnTo>
                <a:lnTo>
                  <a:pt x="49774" y="6399"/>
                </a:lnTo>
                <a:lnTo>
                  <a:pt x="81533" y="0"/>
                </a:lnTo>
                <a:lnTo>
                  <a:pt x="872489" y="0"/>
                </a:lnTo>
                <a:lnTo>
                  <a:pt x="904249" y="6399"/>
                </a:lnTo>
                <a:lnTo>
                  <a:pt x="930163" y="23860"/>
                </a:lnTo>
                <a:lnTo>
                  <a:pt x="947624" y="49774"/>
                </a:lnTo>
                <a:lnTo>
                  <a:pt x="954024" y="81533"/>
                </a:lnTo>
                <a:lnTo>
                  <a:pt x="954024" y="407669"/>
                </a:lnTo>
                <a:lnTo>
                  <a:pt x="947624" y="439429"/>
                </a:lnTo>
                <a:lnTo>
                  <a:pt x="930163" y="465343"/>
                </a:lnTo>
                <a:lnTo>
                  <a:pt x="904249" y="482804"/>
                </a:lnTo>
                <a:lnTo>
                  <a:pt x="872489" y="489203"/>
                </a:lnTo>
                <a:lnTo>
                  <a:pt x="81533" y="489203"/>
                </a:lnTo>
                <a:lnTo>
                  <a:pt x="49774" y="482804"/>
                </a:lnTo>
                <a:lnTo>
                  <a:pt x="23860" y="465343"/>
                </a:lnTo>
                <a:lnTo>
                  <a:pt x="6399" y="439429"/>
                </a:lnTo>
                <a:lnTo>
                  <a:pt x="0" y="407669"/>
                </a:lnTo>
                <a:lnTo>
                  <a:pt x="0" y="81533"/>
                </a:lnTo>
                <a:close/>
              </a:path>
            </a:pathLst>
          </a:custGeom>
          <a:ln w="25907">
            <a:solidFill>
              <a:srgbClr val="FFFFFF"/>
            </a:solidFill>
          </a:ln>
        </p:spPr>
        <p:txBody>
          <a:bodyPr wrap="square" lIns="0" tIns="0" rIns="0" bIns="0" rtlCol="0"/>
          <a:lstStyle/>
          <a:p>
            <a:endParaRPr/>
          </a:p>
        </p:txBody>
      </p:sp>
      <p:sp>
        <p:nvSpPr>
          <p:cNvPr id="52" name="object 20">
            <a:extLst>
              <a:ext uri="{FF2B5EF4-FFF2-40B4-BE49-F238E27FC236}">
                <a16:creationId xmlns:a16="http://schemas.microsoft.com/office/drawing/2014/main" id="{B0737809-FE60-4521-84FF-D7AE812036A4}"/>
              </a:ext>
            </a:extLst>
          </p:cNvPr>
          <p:cNvSpPr txBox="1"/>
          <p:nvPr/>
        </p:nvSpPr>
        <p:spPr>
          <a:xfrm>
            <a:off x="4839589" y="1956060"/>
            <a:ext cx="1427223" cy="1315104"/>
          </a:xfrm>
          <a:prstGeom prst="rect">
            <a:avLst/>
          </a:prstGeom>
        </p:spPr>
        <p:txBody>
          <a:bodyPr vert="horz" wrap="square" lIns="0" tIns="156845" rIns="0" bIns="0" rtlCol="0">
            <a:spAutoFit/>
          </a:bodyPr>
          <a:lstStyle/>
          <a:p>
            <a:pPr marL="251460">
              <a:spcBef>
                <a:spcPts val="1235"/>
              </a:spcBef>
            </a:pPr>
            <a:r>
              <a:rPr sz="2000" b="1" dirty="0">
                <a:solidFill>
                  <a:srgbClr val="344B5E"/>
                </a:solidFill>
                <a:latin typeface="Verdana"/>
                <a:cs typeface="Verdana"/>
              </a:rPr>
              <a:t>Train</a:t>
            </a:r>
            <a:endParaRPr sz="2000" dirty="0">
              <a:latin typeface="Verdana"/>
              <a:cs typeface="Verdana"/>
            </a:endParaRPr>
          </a:p>
          <a:p>
            <a:pPr marL="12700">
              <a:spcBef>
                <a:spcPts val="795"/>
              </a:spcBef>
            </a:pPr>
            <a:r>
              <a:rPr sz="1400" b="1" dirty="0">
                <a:solidFill>
                  <a:srgbClr val="344B5E"/>
                </a:solidFill>
                <a:latin typeface="Verdana"/>
                <a:cs typeface="Verdana"/>
              </a:rPr>
              <a:t>Base Learners</a:t>
            </a:r>
            <a:endParaRPr sz="1400" dirty="0">
              <a:latin typeface="Verdana"/>
              <a:cs typeface="Verdana"/>
            </a:endParaRPr>
          </a:p>
          <a:p>
            <a:pPr marL="200660" marR="251460" indent="106680">
              <a:spcBef>
                <a:spcPts val="1460"/>
              </a:spcBef>
            </a:pPr>
            <a:r>
              <a:rPr sz="1100" b="1" dirty="0">
                <a:solidFill>
                  <a:srgbClr val="344B5E"/>
                </a:solidFill>
                <a:latin typeface="Verdana"/>
                <a:cs typeface="Verdana"/>
              </a:rPr>
              <a:t>Logistic  Regression</a:t>
            </a:r>
            <a:endParaRPr sz="1100" dirty="0">
              <a:latin typeface="Verdana"/>
              <a:cs typeface="Verdana"/>
            </a:endParaRPr>
          </a:p>
        </p:txBody>
      </p:sp>
      <p:sp>
        <p:nvSpPr>
          <p:cNvPr id="53" name="object 21">
            <a:extLst>
              <a:ext uri="{FF2B5EF4-FFF2-40B4-BE49-F238E27FC236}">
                <a16:creationId xmlns:a16="http://schemas.microsoft.com/office/drawing/2014/main" id="{A1DDD942-0F2C-414A-A2E2-E6303B3E7C93}"/>
              </a:ext>
            </a:extLst>
          </p:cNvPr>
          <p:cNvSpPr/>
          <p:nvPr/>
        </p:nvSpPr>
        <p:spPr>
          <a:xfrm>
            <a:off x="5001006" y="3552445"/>
            <a:ext cx="954405" cy="490855"/>
          </a:xfrm>
          <a:custGeom>
            <a:avLst/>
            <a:gdLst/>
            <a:ahLst/>
            <a:cxnLst/>
            <a:rect l="l" t="t" r="r" b="b"/>
            <a:pathLst>
              <a:path w="954404" h="490855">
                <a:moveTo>
                  <a:pt x="872236" y="0"/>
                </a:moveTo>
                <a:lnTo>
                  <a:pt x="81788" y="0"/>
                </a:lnTo>
                <a:lnTo>
                  <a:pt x="49934" y="6421"/>
                </a:lnTo>
                <a:lnTo>
                  <a:pt x="23939" y="23939"/>
                </a:lnTo>
                <a:lnTo>
                  <a:pt x="6421" y="49934"/>
                </a:lnTo>
                <a:lnTo>
                  <a:pt x="0" y="81787"/>
                </a:lnTo>
                <a:lnTo>
                  <a:pt x="0" y="408939"/>
                </a:lnTo>
                <a:lnTo>
                  <a:pt x="6421" y="440793"/>
                </a:lnTo>
                <a:lnTo>
                  <a:pt x="23939" y="466788"/>
                </a:lnTo>
                <a:lnTo>
                  <a:pt x="49934" y="484306"/>
                </a:lnTo>
                <a:lnTo>
                  <a:pt x="81788" y="490728"/>
                </a:lnTo>
                <a:lnTo>
                  <a:pt x="872236" y="490728"/>
                </a:lnTo>
                <a:lnTo>
                  <a:pt x="904089" y="484306"/>
                </a:lnTo>
                <a:lnTo>
                  <a:pt x="930084" y="466788"/>
                </a:lnTo>
                <a:lnTo>
                  <a:pt x="947602" y="440793"/>
                </a:lnTo>
                <a:lnTo>
                  <a:pt x="954024" y="408939"/>
                </a:lnTo>
                <a:lnTo>
                  <a:pt x="954024" y="81787"/>
                </a:lnTo>
                <a:lnTo>
                  <a:pt x="947602" y="49934"/>
                </a:lnTo>
                <a:lnTo>
                  <a:pt x="930084" y="23939"/>
                </a:lnTo>
                <a:lnTo>
                  <a:pt x="904089" y="6421"/>
                </a:lnTo>
                <a:lnTo>
                  <a:pt x="872236" y="0"/>
                </a:lnTo>
                <a:close/>
              </a:path>
            </a:pathLst>
          </a:custGeom>
          <a:solidFill>
            <a:srgbClr val="84ADAF">
              <a:alpha val="50195"/>
            </a:srgbClr>
          </a:solidFill>
        </p:spPr>
        <p:txBody>
          <a:bodyPr wrap="square" lIns="0" tIns="0" rIns="0" bIns="0" rtlCol="0"/>
          <a:lstStyle/>
          <a:p>
            <a:endParaRPr/>
          </a:p>
        </p:txBody>
      </p:sp>
      <p:sp>
        <p:nvSpPr>
          <p:cNvPr id="54" name="object 22">
            <a:extLst>
              <a:ext uri="{FF2B5EF4-FFF2-40B4-BE49-F238E27FC236}">
                <a16:creationId xmlns:a16="http://schemas.microsoft.com/office/drawing/2014/main" id="{6FECC6A7-8994-4C49-B17D-7481A8575410}"/>
              </a:ext>
            </a:extLst>
          </p:cNvPr>
          <p:cNvSpPr/>
          <p:nvPr/>
        </p:nvSpPr>
        <p:spPr>
          <a:xfrm>
            <a:off x="5001006" y="3552445"/>
            <a:ext cx="954405" cy="490855"/>
          </a:xfrm>
          <a:custGeom>
            <a:avLst/>
            <a:gdLst/>
            <a:ahLst/>
            <a:cxnLst/>
            <a:rect l="l" t="t" r="r" b="b"/>
            <a:pathLst>
              <a:path w="954404" h="490855">
                <a:moveTo>
                  <a:pt x="0" y="81787"/>
                </a:moveTo>
                <a:lnTo>
                  <a:pt x="6421" y="49934"/>
                </a:lnTo>
                <a:lnTo>
                  <a:pt x="23939" y="23939"/>
                </a:lnTo>
                <a:lnTo>
                  <a:pt x="49934" y="6421"/>
                </a:lnTo>
                <a:lnTo>
                  <a:pt x="81788" y="0"/>
                </a:lnTo>
                <a:lnTo>
                  <a:pt x="872236" y="0"/>
                </a:lnTo>
                <a:lnTo>
                  <a:pt x="904089" y="6421"/>
                </a:lnTo>
                <a:lnTo>
                  <a:pt x="930084" y="23939"/>
                </a:lnTo>
                <a:lnTo>
                  <a:pt x="947602" y="49934"/>
                </a:lnTo>
                <a:lnTo>
                  <a:pt x="954024" y="81787"/>
                </a:lnTo>
                <a:lnTo>
                  <a:pt x="954024" y="408939"/>
                </a:lnTo>
                <a:lnTo>
                  <a:pt x="947602" y="440793"/>
                </a:lnTo>
                <a:lnTo>
                  <a:pt x="930084" y="466788"/>
                </a:lnTo>
                <a:lnTo>
                  <a:pt x="904089" y="484306"/>
                </a:lnTo>
                <a:lnTo>
                  <a:pt x="872236" y="490728"/>
                </a:lnTo>
                <a:lnTo>
                  <a:pt x="81788" y="490728"/>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55" name="object 23">
            <a:extLst>
              <a:ext uri="{FF2B5EF4-FFF2-40B4-BE49-F238E27FC236}">
                <a16:creationId xmlns:a16="http://schemas.microsoft.com/office/drawing/2014/main" id="{850FD446-582B-4005-85B7-D4DD4B120952}"/>
              </a:ext>
            </a:extLst>
          </p:cNvPr>
          <p:cNvSpPr txBox="1"/>
          <p:nvPr/>
        </p:nvSpPr>
        <p:spPr>
          <a:xfrm>
            <a:off x="5316474" y="3690748"/>
            <a:ext cx="453262" cy="182101"/>
          </a:xfrm>
          <a:prstGeom prst="rect">
            <a:avLst/>
          </a:prstGeom>
        </p:spPr>
        <p:txBody>
          <a:bodyPr vert="horz" wrap="square" lIns="0" tIns="12700" rIns="0" bIns="0" rtlCol="0">
            <a:spAutoFit/>
          </a:bodyPr>
          <a:lstStyle/>
          <a:p>
            <a:pPr marL="12700">
              <a:spcBef>
                <a:spcPts val="100"/>
              </a:spcBef>
            </a:pPr>
            <a:r>
              <a:rPr sz="1100" b="1" dirty="0">
                <a:solidFill>
                  <a:srgbClr val="344B5E"/>
                </a:solidFill>
                <a:latin typeface="Verdana"/>
                <a:cs typeface="Verdana"/>
              </a:rPr>
              <a:t>SVM</a:t>
            </a:r>
            <a:endParaRPr sz="1100" dirty="0">
              <a:latin typeface="Verdana"/>
              <a:cs typeface="Verdana"/>
            </a:endParaRPr>
          </a:p>
        </p:txBody>
      </p:sp>
      <p:sp>
        <p:nvSpPr>
          <p:cNvPr id="56" name="object 24">
            <a:extLst>
              <a:ext uri="{FF2B5EF4-FFF2-40B4-BE49-F238E27FC236}">
                <a16:creationId xmlns:a16="http://schemas.microsoft.com/office/drawing/2014/main" id="{37783FEB-7BC0-4446-B090-CC02FC704AB2}"/>
              </a:ext>
            </a:extLst>
          </p:cNvPr>
          <p:cNvSpPr/>
          <p:nvPr/>
        </p:nvSpPr>
        <p:spPr>
          <a:xfrm>
            <a:off x="5007103" y="4206240"/>
            <a:ext cx="954405" cy="489584"/>
          </a:xfrm>
          <a:custGeom>
            <a:avLst/>
            <a:gdLst/>
            <a:ahLst/>
            <a:cxnLst/>
            <a:rect l="l" t="t" r="r" b="b"/>
            <a:pathLst>
              <a:path w="954404" h="489585">
                <a:moveTo>
                  <a:pt x="872489" y="0"/>
                </a:moveTo>
                <a:lnTo>
                  <a:pt x="81534" y="0"/>
                </a:lnTo>
                <a:lnTo>
                  <a:pt x="49774" y="6399"/>
                </a:lnTo>
                <a:lnTo>
                  <a:pt x="23860" y="23860"/>
                </a:lnTo>
                <a:lnTo>
                  <a:pt x="6399" y="49774"/>
                </a:lnTo>
                <a:lnTo>
                  <a:pt x="0" y="81534"/>
                </a:lnTo>
                <a:lnTo>
                  <a:pt x="0" y="407670"/>
                </a:lnTo>
                <a:lnTo>
                  <a:pt x="6399" y="439429"/>
                </a:lnTo>
                <a:lnTo>
                  <a:pt x="23860" y="465343"/>
                </a:lnTo>
                <a:lnTo>
                  <a:pt x="49774" y="482804"/>
                </a:lnTo>
                <a:lnTo>
                  <a:pt x="81534" y="489204"/>
                </a:lnTo>
                <a:lnTo>
                  <a:pt x="872489" y="489204"/>
                </a:lnTo>
                <a:lnTo>
                  <a:pt x="904249" y="482804"/>
                </a:lnTo>
                <a:lnTo>
                  <a:pt x="930163" y="465343"/>
                </a:lnTo>
                <a:lnTo>
                  <a:pt x="947624" y="439429"/>
                </a:lnTo>
                <a:lnTo>
                  <a:pt x="954024" y="407670"/>
                </a:lnTo>
                <a:lnTo>
                  <a:pt x="954024" y="81534"/>
                </a:lnTo>
                <a:lnTo>
                  <a:pt x="947624" y="49774"/>
                </a:lnTo>
                <a:lnTo>
                  <a:pt x="930163" y="23860"/>
                </a:lnTo>
                <a:lnTo>
                  <a:pt x="904249" y="6399"/>
                </a:lnTo>
                <a:lnTo>
                  <a:pt x="872489" y="0"/>
                </a:lnTo>
                <a:close/>
              </a:path>
            </a:pathLst>
          </a:custGeom>
          <a:solidFill>
            <a:srgbClr val="84ADAF">
              <a:alpha val="50195"/>
            </a:srgbClr>
          </a:solidFill>
        </p:spPr>
        <p:txBody>
          <a:bodyPr wrap="square" lIns="0" tIns="0" rIns="0" bIns="0" rtlCol="0"/>
          <a:lstStyle/>
          <a:p>
            <a:endParaRPr/>
          </a:p>
        </p:txBody>
      </p:sp>
      <p:sp>
        <p:nvSpPr>
          <p:cNvPr id="57" name="object 25">
            <a:extLst>
              <a:ext uri="{FF2B5EF4-FFF2-40B4-BE49-F238E27FC236}">
                <a16:creationId xmlns:a16="http://schemas.microsoft.com/office/drawing/2014/main" id="{C90608F8-28AF-4091-846A-50D24252DAFC}"/>
              </a:ext>
            </a:extLst>
          </p:cNvPr>
          <p:cNvSpPr/>
          <p:nvPr/>
        </p:nvSpPr>
        <p:spPr>
          <a:xfrm>
            <a:off x="5007103" y="4206240"/>
            <a:ext cx="954405" cy="489584"/>
          </a:xfrm>
          <a:custGeom>
            <a:avLst/>
            <a:gdLst/>
            <a:ahLst/>
            <a:cxnLst/>
            <a:rect l="l" t="t" r="r" b="b"/>
            <a:pathLst>
              <a:path w="954404" h="489585">
                <a:moveTo>
                  <a:pt x="0" y="81534"/>
                </a:moveTo>
                <a:lnTo>
                  <a:pt x="6399" y="49774"/>
                </a:lnTo>
                <a:lnTo>
                  <a:pt x="23860" y="23860"/>
                </a:lnTo>
                <a:lnTo>
                  <a:pt x="49774" y="6399"/>
                </a:lnTo>
                <a:lnTo>
                  <a:pt x="81534" y="0"/>
                </a:lnTo>
                <a:lnTo>
                  <a:pt x="872489" y="0"/>
                </a:lnTo>
                <a:lnTo>
                  <a:pt x="904249" y="6399"/>
                </a:lnTo>
                <a:lnTo>
                  <a:pt x="930163" y="23860"/>
                </a:lnTo>
                <a:lnTo>
                  <a:pt x="947624" y="49774"/>
                </a:lnTo>
                <a:lnTo>
                  <a:pt x="954024" y="81534"/>
                </a:lnTo>
                <a:lnTo>
                  <a:pt x="954024" y="407670"/>
                </a:lnTo>
                <a:lnTo>
                  <a:pt x="947624" y="439429"/>
                </a:lnTo>
                <a:lnTo>
                  <a:pt x="930163" y="465343"/>
                </a:lnTo>
                <a:lnTo>
                  <a:pt x="904249" y="482804"/>
                </a:lnTo>
                <a:lnTo>
                  <a:pt x="872489" y="489204"/>
                </a:lnTo>
                <a:lnTo>
                  <a:pt x="81534" y="489204"/>
                </a:lnTo>
                <a:lnTo>
                  <a:pt x="49774" y="482804"/>
                </a:lnTo>
                <a:lnTo>
                  <a:pt x="23860" y="465343"/>
                </a:lnTo>
                <a:lnTo>
                  <a:pt x="6399" y="439429"/>
                </a:lnTo>
                <a:lnTo>
                  <a:pt x="0" y="407670"/>
                </a:lnTo>
                <a:lnTo>
                  <a:pt x="0" y="81534"/>
                </a:lnTo>
                <a:close/>
              </a:path>
            </a:pathLst>
          </a:custGeom>
          <a:ln w="25908">
            <a:solidFill>
              <a:srgbClr val="FFFFFF"/>
            </a:solidFill>
          </a:ln>
        </p:spPr>
        <p:txBody>
          <a:bodyPr wrap="square" lIns="0" tIns="0" rIns="0" bIns="0" rtlCol="0"/>
          <a:lstStyle/>
          <a:p>
            <a:endParaRPr/>
          </a:p>
        </p:txBody>
      </p:sp>
      <p:sp>
        <p:nvSpPr>
          <p:cNvPr id="58" name="object 26">
            <a:extLst>
              <a:ext uri="{FF2B5EF4-FFF2-40B4-BE49-F238E27FC236}">
                <a16:creationId xmlns:a16="http://schemas.microsoft.com/office/drawing/2014/main" id="{9706D76C-37F4-4703-92AD-4C0A5BF5D403}"/>
              </a:ext>
            </a:extLst>
          </p:cNvPr>
          <p:cNvSpPr txBox="1"/>
          <p:nvPr/>
        </p:nvSpPr>
        <p:spPr>
          <a:xfrm>
            <a:off x="5141721" y="4259835"/>
            <a:ext cx="676401" cy="351378"/>
          </a:xfrm>
          <a:prstGeom prst="rect">
            <a:avLst/>
          </a:prstGeom>
        </p:spPr>
        <p:txBody>
          <a:bodyPr vert="horz" wrap="square" lIns="0" tIns="12700" rIns="0" bIns="0" rtlCol="0">
            <a:spAutoFit/>
          </a:bodyPr>
          <a:lstStyle/>
          <a:p>
            <a:pPr marL="79375" marR="5080" indent="-67310">
              <a:spcBef>
                <a:spcPts val="100"/>
              </a:spcBef>
            </a:pPr>
            <a:r>
              <a:rPr sz="1100" b="1" dirty="0">
                <a:solidFill>
                  <a:srgbClr val="344B5E"/>
                </a:solidFill>
                <a:latin typeface="Verdana"/>
                <a:cs typeface="Verdana"/>
              </a:rPr>
              <a:t>Random  Forest</a:t>
            </a:r>
            <a:endParaRPr sz="1100" dirty="0">
              <a:latin typeface="Verdana"/>
              <a:cs typeface="Verdana"/>
            </a:endParaRPr>
          </a:p>
        </p:txBody>
      </p:sp>
      <p:sp>
        <p:nvSpPr>
          <p:cNvPr id="59" name="object 27">
            <a:extLst>
              <a:ext uri="{FF2B5EF4-FFF2-40B4-BE49-F238E27FC236}">
                <a16:creationId xmlns:a16="http://schemas.microsoft.com/office/drawing/2014/main" id="{B9935488-F52C-4012-9A8F-8E4F03DF4C81}"/>
              </a:ext>
            </a:extLst>
          </p:cNvPr>
          <p:cNvSpPr/>
          <p:nvPr/>
        </p:nvSpPr>
        <p:spPr>
          <a:xfrm>
            <a:off x="7379969" y="3769615"/>
            <a:ext cx="351790" cy="78105"/>
          </a:xfrm>
          <a:custGeom>
            <a:avLst/>
            <a:gdLst/>
            <a:ahLst/>
            <a:cxnLst/>
            <a:rect l="l" t="t" r="r" b="b"/>
            <a:pathLst>
              <a:path w="351790" h="78105">
                <a:moveTo>
                  <a:pt x="273684" y="0"/>
                </a:moveTo>
                <a:lnTo>
                  <a:pt x="273684" y="77724"/>
                </a:lnTo>
                <a:lnTo>
                  <a:pt x="325500" y="51816"/>
                </a:lnTo>
                <a:lnTo>
                  <a:pt x="286638" y="51816"/>
                </a:lnTo>
                <a:lnTo>
                  <a:pt x="286638" y="25908"/>
                </a:lnTo>
                <a:lnTo>
                  <a:pt x="325500" y="25908"/>
                </a:lnTo>
                <a:lnTo>
                  <a:pt x="273684" y="0"/>
                </a:lnTo>
                <a:close/>
              </a:path>
              <a:path w="351790" h="78105">
                <a:moveTo>
                  <a:pt x="273684" y="25908"/>
                </a:moveTo>
                <a:lnTo>
                  <a:pt x="0" y="25908"/>
                </a:lnTo>
                <a:lnTo>
                  <a:pt x="0" y="51816"/>
                </a:lnTo>
                <a:lnTo>
                  <a:pt x="273684" y="51816"/>
                </a:lnTo>
                <a:lnTo>
                  <a:pt x="273684" y="25908"/>
                </a:lnTo>
                <a:close/>
              </a:path>
              <a:path w="351790" h="78105">
                <a:moveTo>
                  <a:pt x="325500" y="25908"/>
                </a:moveTo>
                <a:lnTo>
                  <a:pt x="286638" y="25908"/>
                </a:lnTo>
                <a:lnTo>
                  <a:pt x="286638" y="51816"/>
                </a:lnTo>
                <a:lnTo>
                  <a:pt x="325500" y="51816"/>
                </a:lnTo>
                <a:lnTo>
                  <a:pt x="351408" y="38862"/>
                </a:lnTo>
                <a:lnTo>
                  <a:pt x="325500" y="25908"/>
                </a:lnTo>
                <a:close/>
              </a:path>
            </a:pathLst>
          </a:custGeom>
          <a:solidFill>
            <a:srgbClr val="344B5E"/>
          </a:solidFill>
        </p:spPr>
        <p:txBody>
          <a:bodyPr wrap="square" lIns="0" tIns="0" rIns="0" bIns="0" rtlCol="0"/>
          <a:lstStyle/>
          <a:p>
            <a:endParaRPr/>
          </a:p>
        </p:txBody>
      </p:sp>
      <p:sp>
        <p:nvSpPr>
          <p:cNvPr id="60" name="object 28">
            <a:extLst>
              <a:ext uri="{FF2B5EF4-FFF2-40B4-BE49-F238E27FC236}">
                <a16:creationId xmlns:a16="http://schemas.microsoft.com/office/drawing/2014/main" id="{A487BD9A-F5AC-4F93-9B4F-6F0A2B7F71F1}"/>
              </a:ext>
            </a:extLst>
          </p:cNvPr>
          <p:cNvSpPr/>
          <p:nvPr/>
        </p:nvSpPr>
        <p:spPr>
          <a:xfrm>
            <a:off x="7732015" y="3563112"/>
            <a:ext cx="954405" cy="490855"/>
          </a:xfrm>
          <a:custGeom>
            <a:avLst/>
            <a:gdLst/>
            <a:ahLst/>
            <a:cxnLst/>
            <a:rect l="l" t="t" r="r" b="b"/>
            <a:pathLst>
              <a:path w="954404" h="490855">
                <a:moveTo>
                  <a:pt x="872235"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872235" y="490727"/>
                </a:lnTo>
                <a:lnTo>
                  <a:pt x="904089" y="484306"/>
                </a:lnTo>
                <a:lnTo>
                  <a:pt x="930084" y="466788"/>
                </a:lnTo>
                <a:lnTo>
                  <a:pt x="947602" y="440793"/>
                </a:lnTo>
                <a:lnTo>
                  <a:pt x="954024" y="408939"/>
                </a:lnTo>
                <a:lnTo>
                  <a:pt x="954024" y="81787"/>
                </a:lnTo>
                <a:lnTo>
                  <a:pt x="947602" y="49934"/>
                </a:lnTo>
                <a:lnTo>
                  <a:pt x="930084" y="23939"/>
                </a:lnTo>
                <a:lnTo>
                  <a:pt x="904089" y="6421"/>
                </a:lnTo>
                <a:lnTo>
                  <a:pt x="872235" y="0"/>
                </a:lnTo>
                <a:close/>
              </a:path>
            </a:pathLst>
          </a:custGeom>
          <a:solidFill>
            <a:srgbClr val="D0692F">
              <a:alpha val="50195"/>
            </a:srgbClr>
          </a:solidFill>
        </p:spPr>
        <p:txBody>
          <a:bodyPr wrap="square" lIns="0" tIns="0" rIns="0" bIns="0" rtlCol="0"/>
          <a:lstStyle/>
          <a:p>
            <a:endParaRPr/>
          </a:p>
        </p:txBody>
      </p:sp>
      <p:sp>
        <p:nvSpPr>
          <p:cNvPr id="61" name="object 29">
            <a:extLst>
              <a:ext uri="{FF2B5EF4-FFF2-40B4-BE49-F238E27FC236}">
                <a16:creationId xmlns:a16="http://schemas.microsoft.com/office/drawing/2014/main" id="{B131A0FA-39FC-4D0D-BD56-FDEE30FEB02D}"/>
              </a:ext>
            </a:extLst>
          </p:cNvPr>
          <p:cNvSpPr/>
          <p:nvPr/>
        </p:nvSpPr>
        <p:spPr>
          <a:xfrm>
            <a:off x="7732015" y="3563112"/>
            <a:ext cx="954405" cy="490855"/>
          </a:xfrm>
          <a:custGeom>
            <a:avLst/>
            <a:gdLst/>
            <a:ahLst/>
            <a:cxnLst/>
            <a:rect l="l" t="t" r="r" b="b"/>
            <a:pathLst>
              <a:path w="954404" h="490855">
                <a:moveTo>
                  <a:pt x="0" y="81787"/>
                </a:moveTo>
                <a:lnTo>
                  <a:pt x="6421" y="49934"/>
                </a:lnTo>
                <a:lnTo>
                  <a:pt x="23939" y="23939"/>
                </a:lnTo>
                <a:lnTo>
                  <a:pt x="49934" y="6421"/>
                </a:lnTo>
                <a:lnTo>
                  <a:pt x="81787" y="0"/>
                </a:lnTo>
                <a:lnTo>
                  <a:pt x="872235" y="0"/>
                </a:lnTo>
                <a:lnTo>
                  <a:pt x="904089" y="6421"/>
                </a:lnTo>
                <a:lnTo>
                  <a:pt x="930084" y="23939"/>
                </a:lnTo>
                <a:lnTo>
                  <a:pt x="947602" y="49934"/>
                </a:lnTo>
                <a:lnTo>
                  <a:pt x="954024" y="81787"/>
                </a:lnTo>
                <a:lnTo>
                  <a:pt x="954024" y="408939"/>
                </a:lnTo>
                <a:lnTo>
                  <a:pt x="947602" y="440793"/>
                </a:lnTo>
                <a:lnTo>
                  <a:pt x="930084" y="466788"/>
                </a:lnTo>
                <a:lnTo>
                  <a:pt x="904089" y="484306"/>
                </a:lnTo>
                <a:lnTo>
                  <a:pt x="872235" y="490727"/>
                </a:lnTo>
                <a:lnTo>
                  <a:pt x="81787" y="490727"/>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62" name="object 30">
            <a:extLst>
              <a:ext uri="{FF2B5EF4-FFF2-40B4-BE49-F238E27FC236}">
                <a16:creationId xmlns:a16="http://schemas.microsoft.com/office/drawing/2014/main" id="{D27514FA-6CD2-412A-946D-90BDD3CFB428}"/>
              </a:ext>
            </a:extLst>
          </p:cNvPr>
          <p:cNvSpPr txBox="1"/>
          <p:nvPr/>
        </p:nvSpPr>
        <p:spPr>
          <a:xfrm>
            <a:off x="7797674" y="3628469"/>
            <a:ext cx="829437" cy="351378"/>
          </a:xfrm>
          <a:prstGeom prst="rect">
            <a:avLst/>
          </a:prstGeom>
        </p:spPr>
        <p:txBody>
          <a:bodyPr vert="horz" wrap="square" lIns="0" tIns="12700" rIns="0" bIns="0" rtlCol="0">
            <a:spAutoFit/>
          </a:bodyPr>
          <a:lstStyle/>
          <a:p>
            <a:pPr marL="12700" marR="5080" indent="177800">
              <a:spcBef>
                <a:spcPts val="100"/>
              </a:spcBef>
            </a:pPr>
            <a:r>
              <a:rPr sz="1100" b="1" dirty="0">
                <a:solidFill>
                  <a:srgbClr val="344B5E"/>
                </a:solidFill>
                <a:latin typeface="Verdana"/>
                <a:cs typeface="Verdana"/>
              </a:rPr>
              <a:t>Final  Prediction</a:t>
            </a:r>
            <a:endParaRPr sz="1100">
              <a:latin typeface="Verdana"/>
              <a:cs typeface="Verdana"/>
            </a:endParaRPr>
          </a:p>
        </p:txBody>
      </p:sp>
      <p:sp>
        <p:nvSpPr>
          <p:cNvPr id="63" name="object 31">
            <a:extLst>
              <a:ext uri="{FF2B5EF4-FFF2-40B4-BE49-F238E27FC236}">
                <a16:creationId xmlns:a16="http://schemas.microsoft.com/office/drawing/2014/main" id="{6CFADC2A-AD70-49EE-81EF-47EEEFA70B76}"/>
              </a:ext>
            </a:extLst>
          </p:cNvPr>
          <p:cNvSpPr txBox="1"/>
          <p:nvPr/>
        </p:nvSpPr>
        <p:spPr>
          <a:xfrm>
            <a:off x="6236842" y="3091631"/>
            <a:ext cx="1332614"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Meta Learner</a:t>
            </a:r>
            <a:endParaRPr sz="1400" dirty="0">
              <a:latin typeface="Verdana"/>
              <a:cs typeface="Verdana"/>
            </a:endParaRPr>
          </a:p>
        </p:txBody>
      </p:sp>
    </p:spTree>
    <p:extLst>
      <p:ext uri="{BB962C8B-B14F-4D97-AF65-F5344CB8AC3E}">
        <p14:creationId xmlns:p14="http://schemas.microsoft.com/office/powerpoint/2010/main" val="2630090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1877" y="1588777"/>
            <a:ext cx="3048001" cy="4680192"/>
          </a:xfrm>
          <a:prstGeom prst="rect">
            <a:avLst/>
          </a:prstGeom>
        </p:spPr>
        <p:txBody>
          <a:bodyPr vert="horz" wrap="square" lIns="0" tIns="12065" rIns="0" bIns="0" rtlCol="0">
            <a:spAutoFit/>
          </a:bodyPr>
          <a:lstStyle/>
          <a:p>
            <a:pPr marL="238125" marR="5080" indent="-225425">
              <a:lnSpc>
                <a:spcPct val="150000"/>
              </a:lnSpc>
              <a:spcBef>
                <a:spcPts val="95"/>
              </a:spcBef>
              <a:buFont typeface="Wingdings"/>
              <a:buChar char=""/>
              <a:tabLst>
                <a:tab pos="238125" algn="l"/>
                <a:tab pos="238760" algn="l"/>
              </a:tabLst>
            </a:pPr>
            <a:r>
              <a:rPr lang="zh-CN" altLang="en-US" sz="2400" b="1" dirty="0">
                <a:latin typeface="Arial"/>
                <a:cs typeface="Arial"/>
              </a:rPr>
              <a:t>基学习器的输出可以用多数投票或加权和等方式结合起来</a:t>
            </a:r>
            <a:endParaRPr sz="2400" b="1" dirty="0">
              <a:latin typeface="Arial"/>
              <a:cs typeface="Arial"/>
            </a:endParaRPr>
          </a:p>
          <a:p>
            <a:pPr marL="238125" marR="91440" indent="-225425">
              <a:lnSpc>
                <a:spcPct val="150000"/>
              </a:lnSpc>
              <a:spcBef>
                <a:spcPts val="1205"/>
              </a:spcBef>
              <a:buFont typeface="Wingdings"/>
              <a:buChar char=""/>
              <a:tabLst>
                <a:tab pos="238125" algn="l"/>
                <a:tab pos="238760" algn="l"/>
              </a:tabLst>
            </a:pPr>
            <a:r>
              <a:rPr lang="zh-CN" altLang="en-US" sz="2400" b="1" dirty="0">
                <a:latin typeface="Arial"/>
                <a:cs typeface="Arial"/>
              </a:rPr>
              <a:t>如果元学习器有参数，则需要用另外取出的数据做预测</a:t>
            </a:r>
            <a:endParaRPr lang="en-US" altLang="zh-CN" sz="2400" b="1" dirty="0">
              <a:latin typeface="Arial"/>
              <a:cs typeface="Arial"/>
            </a:endParaRPr>
          </a:p>
          <a:p>
            <a:pPr marL="238125" marR="91440" indent="-225425">
              <a:lnSpc>
                <a:spcPct val="150000"/>
              </a:lnSpc>
              <a:spcBef>
                <a:spcPts val="1205"/>
              </a:spcBef>
              <a:buFont typeface="Wingdings"/>
              <a:buChar char=""/>
              <a:tabLst>
                <a:tab pos="238125" algn="l"/>
                <a:tab pos="238760" algn="l"/>
              </a:tabLst>
            </a:pPr>
            <a:r>
              <a:rPr lang="zh-CN" altLang="en-US" sz="2400" b="1" dirty="0">
                <a:latin typeface="Arial"/>
                <a:cs typeface="Arial"/>
              </a:rPr>
              <a:t>当心增加的模型复杂度</a:t>
            </a:r>
            <a:endParaRPr sz="2400" b="1" dirty="0">
              <a:latin typeface="Arial"/>
              <a:cs typeface="Arial"/>
            </a:endParaRPr>
          </a:p>
        </p:txBody>
      </p:sp>
      <p:sp>
        <p:nvSpPr>
          <p:cNvPr id="35" name="标题 34">
            <a:extLst>
              <a:ext uri="{FF2B5EF4-FFF2-40B4-BE49-F238E27FC236}">
                <a16:creationId xmlns:a16="http://schemas.microsoft.com/office/drawing/2014/main" id="{E0425F94-E82F-471A-BA45-EAE63AFBF41F}"/>
              </a:ext>
            </a:extLst>
          </p:cNvPr>
          <p:cNvSpPr>
            <a:spLocks noGrp="1"/>
          </p:cNvSpPr>
          <p:nvPr>
            <p:ph type="title"/>
          </p:nvPr>
        </p:nvSpPr>
        <p:spPr/>
        <p:txBody>
          <a:bodyPr/>
          <a:lstStyle/>
          <a:p>
            <a:r>
              <a:rPr lang="en-US" altLang="zh-CN" dirty="0"/>
              <a:t>Stacking: </a:t>
            </a:r>
            <a:r>
              <a:rPr lang="zh-CN" altLang="en-US" dirty="0"/>
              <a:t>结合多个异构的分类器</a:t>
            </a:r>
          </a:p>
        </p:txBody>
      </p:sp>
      <p:sp>
        <p:nvSpPr>
          <p:cNvPr id="33" name="object 2">
            <a:extLst>
              <a:ext uri="{FF2B5EF4-FFF2-40B4-BE49-F238E27FC236}">
                <a16:creationId xmlns:a16="http://schemas.microsoft.com/office/drawing/2014/main" id="{839FE8E1-A549-4903-A34E-9A866239FCC4}"/>
              </a:ext>
            </a:extLst>
          </p:cNvPr>
          <p:cNvSpPr/>
          <p:nvPr/>
        </p:nvSpPr>
        <p:spPr>
          <a:xfrm>
            <a:off x="4023464" y="4019678"/>
            <a:ext cx="2847975" cy="960755"/>
          </a:xfrm>
          <a:custGeom>
            <a:avLst/>
            <a:gdLst/>
            <a:ahLst/>
            <a:cxnLst/>
            <a:rect l="l" t="t" r="r" b="b"/>
            <a:pathLst>
              <a:path w="2847975" h="960754">
                <a:moveTo>
                  <a:pt x="23113" y="0"/>
                </a:moveTo>
                <a:lnTo>
                  <a:pt x="26162" y="64134"/>
                </a:lnTo>
                <a:lnTo>
                  <a:pt x="53848" y="115823"/>
                </a:lnTo>
                <a:lnTo>
                  <a:pt x="82930" y="166242"/>
                </a:lnTo>
                <a:lnTo>
                  <a:pt x="113284" y="215645"/>
                </a:lnTo>
                <a:lnTo>
                  <a:pt x="144779" y="263651"/>
                </a:lnTo>
                <a:lnTo>
                  <a:pt x="177800" y="310514"/>
                </a:lnTo>
                <a:lnTo>
                  <a:pt x="211962" y="355980"/>
                </a:lnTo>
                <a:lnTo>
                  <a:pt x="247395" y="400176"/>
                </a:lnTo>
                <a:lnTo>
                  <a:pt x="284099" y="442975"/>
                </a:lnTo>
                <a:lnTo>
                  <a:pt x="322072" y="484377"/>
                </a:lnTo>
                <a:lnTo>
                  <a:pt x="361188" y="524255"/>
                </a:lnTo>
                <a:lnTo>
                  <a:pt x="401574" y="562609"/>
                </a:lnTo>
                <a:lnTo>
                  <a:pt x="443356" y="599566"/>
                </a:lnTo>
                <a:lnTo>
                  <a:pt x="486028" y="634999"/>
                </a:lnTo>
                <a:lnTo>
                  <a:pt x="530098" y="668654"/>
                </a:lnTo>
                <a:lnTo>
                  <a:pt x="575310" y="700785"/>
                </a:lnTo>
                <a:lnTo>
                  <a:pt x="621664" y="731151"/>
                </a:lnTo>
                <a:lnTo>
                  <a:pt x="669163" y="759879"/>
                </a:lnTo>
                <a:lnTo>
                  <a:pt x="717803" y="786790"/>
                </a:lnTo>
                <a:lnTo>
                  <a:pt x="767588" y="811987"/>
                </a:lnTo>
                <a:lnTo>
                  <a:pt x="818514" y="835253"/>
                </a:lnTo>
                <a:lnTo>
                  <a:pt x="870585" y="856691"/>
                </a:lnTo>
                <a:lnTo>
                  <a:pt x="923670" y="876287"/>
                </a:lnTo>
                <a:lnTo>
                  <a:pt x="977900" y="893889"/>
                </a:lnTo>
                <a:lnTo>
                  <a:pt x="1033144" y="909561"/>
                </a:lnTo>
                <a:lnTo>
                  <a:pt x="1089532" y="923124"/>
                </a:lnTo>
                <a:lnTo>
                  <a:pt x="1146937" y="934745"/>
                </a:lnTo>
                <a:lnTo>
                  <a:pt x="1205356" y="944270"/>
                </a:lnTo>
                <a:lnTo>
                  <a:pt x="1264919" y="951572"/>
                </a:lnTo>
                <a:lnTo>
                  <a:pt x="1325372" y="956767"/>
                </a:lnTo>
                <a:lnTo>
                  <a:pt x="1386839" y="959853"/>
                </a:lnTo>
                <a:lnTo>
                  <a:pt x="1449324" y="960627"/>
                </a:lnTo>
                <a:lnTo>
                  <a:pt x="1480819" y="960056"/>
                </a:lnTo>
                <a:lnTo>
                  <a:pt x="1543050" y="956792"/>
                </a:lnTo>
                <a:lnTo>
                  <a:pt x="1604390" y="950734"/>
                </a:lnTo>
                <a:lnTo>
                  <a:pt x="1664842" y="941997"/>
                </a:lnTo>
                <a:lnTo>
                  <a:pt x="1704048" y="934719"/>
                </a:lnTo>
                <a:lnTo>
                  <a:pt x="1449577" y="934719"/>
                </a:lnTo>
                <a:lnTo>
                  <a:pt x="1388110" y="933970"/>
                </a:lnTo>
                <a:lnTo>
                  <a:pt x="1327530" y="930960"/>
                </a:lnTo>
                <a:lnTo>
                  <a:pt x="1268094" y="925868"/>
                </a:lnTo>
                <a:lnTo>
                  <a:pt x="1209548" y="918692"/>
                </a:lnTo>
                <a:lnTo>
                  <a:pt x="1152016" y="909358"/>
                </a:lnTo>
                <a:lnTo>
                  <a:pt x="1095628" y="897928"/>
                </a:lnTo>
                <a:lnTo>
                  <a:pt x="1040256" y="884631"/>
                </a:lnTo>
                <a:lnTo>
                  <a:pt x="985901" y="869251"/>
                </a:lnTo>
                <a:lnTo>
                  <a:pt x="932688" y="851992"/>
                </a:lnTo>
                <a:lnTo>
                  <a:pt x="880363" y="832726"/>
                </a:lnTo>
                <a:lnTo>
                  <a:pt x="829310" y="811682"/>
                </a:lnTo>
                <a:lnTo>
                  <a:pt x="779272" y="788847"/>
                </a:lnTo>
                <a:lnTo>
                  <a:pt x="730250" y="764120"/>
                </a:lnTo>
                <a:lnTo>
                  <a:pt x="682498" y="737704"/>
                </a:lnTo>
                <a:lnTo>
                  <a:pt x="635888" y="709472"/>
                </a:lnTo>
                <a:lnTo>
                  <a:pt x="590295" y="679703"/>
                </a:lnTo>
                <a:lnTo>
                  <a:pt x="545845" y="648080"/>
                </a:lnTo>
                <a:lnTo>
                  <a:pt x="502538" y="614933"/>
                </a:lnTo>
                <a:lnTo>
                  <a:pt x="460501" y="580262"/>
                </a:lnTo>
                <a:lnTo>
                  <a:pt x="419480" y="543813"/>
                </a:lnTo>
                <a:lnTo>
                  <a:pt x="379729" y="506094"/>
                </a:lnTo>
                <a:lnTo>
                  <a:pt x="341122" y="466851"/>
                </a:lnTo>
                <a:lnTo>
                  <a:pt x="303784" y="426084"/>
                </a:lnTo>
                <a:lnTo>
                  <a:pt x="267588" y="384047"/>
                </a:lnTo>
                <a:lnTo>
                  <a:pt x="232663" y="340359"/>
                </a:lnTo>
                <a:lnTo>
                  <a:pt x="199009" y="295528"/>
                </a:lnTo>
                <a:lnTo>
                  <a:pt x="166497" y="249427"/>
                </a:lnTo>
                <a:lnTo>
                  <a:pt x="135381" y="202056"/>
                </a:lnTo>
                <a:lnTo>
                  <a:pt x="105410" y="153288"/>
                </a:lnTo>
                <a:lnTo>
                  <a:pt x="76707" y="103504"/>
                </a:lnTo>
                <a:lnTo>
                  <a:pt x="49402" y="52577"/>
                </a:lnTo>
                <a:lnTo>
                  <a:pt x="23113" y="0"/>
                </a:lnTo>
                <a:close/>
              </a:path>
              <a:path w="2847975" h="960754">
                <a:moveTo>
                  <a:pt x="2797157" y="111097"/>
                </a:moveTo>
                <a:lnTo>
                  <a:pt x="2769616" y="154050"/>
                </a:lnTo>
                <a:lnTo>
                  <a:pt x="2743962" y="191769"/>
                </a:lnTo>
                <a:lnTo>
                  <a:pt x="2716530" y="229742"/>
                </a:lnTo>
                <a:lnTo>
                  <a:pt x="2687573" y="267715"/>
                </a:lnTo>
                <a:lnTo>
                  <a:pt x="2656840" y="305815"/>
                </a:lnTo>
                <a:lnTo>
                  <a:pt x="2624455" y="343915"/>
                </a:lnTo>
                <a:lnTo>
                  <a:pt x="2590545" y="381761"/>
                </a:lnTo>
                <a:lnTo>
                  <a:pt x="2555113" y="419353"/>
                </a:lnTo>
                <a:lnTo>
                  <a:pt x="2518283" y="456437"/>
                </a:lnTo>
                <a:lnTo>
                  <a:pt x="2479801" y="493013"/>
                </a:lnTo>
                <a:lnTo>
                  <a:pt x="2440051" y="528954"/>
                </a:lnTo>
                <a:lnTo>
                  <a:pt x="2398776" y="564006"/>
                </a:lnTo>
                <a:lnTo>
                  <a:pt x="2356104" y="598296"/>
                </a:lnTo>
                <a:lnTo>
                  <a:pt x="2312162" y="631570"/>
                </a:lnTo>
                <a:lnTo>
                  <a:pt x="2266823" y="663701"/>
                </a:lnTo>
                <a:lnTo>
                  <a:pt x="2220341" y="694562"/>
                </a:lnTo>
                <a:lnTo>
                  <a:pt x="2172335" y="724128"/>
                </a:lnTo>
                <a:lnTo>
                  <a:pt x="2123313" y="752297"/>
                </a:lnTo>
                <a:lnTo>
                  <a:pt x="2073020" y="778840"/>
                </a:lnTo>
                <a:lnTo>
                  <a:pt x="2021586" y="803694"/>
                </a:lnTo>
                <a:lnTo>
                  <a:pt x="1969007" y="826744"/>
                </a:lnTo>
                <a:lnTo>
                  <a:pt x="1915287" y="847813"/>
                </a:lnTo>
                <a:lnTo>
                  <a:pt x="1860550" y="866990"/>
                </a:lnTo>
                <a:lnTo>
                  <a:pt x="1804669" y="884021"/>
                </a:lnTo>
                <a:lnTo>
                  <a:pt x="1747901" y="898740"/>
                </a:lnTo>
                <a:lnTo>
                  <a:pt x="1689989" y="911110"/>
                </a:lnTo>
                <a:lnTo>
                  <a:pt x="1631314" y="921016"/>
                </a:lnTo>
                <a:lnTo>
                  <a:pt x="1571625" y="928293"/>
                </a:lnTo>
                <a:lnTo>
                  <a:pt x="1511045" y="932916"/>
                </a:lnTo>
                <a:lnTo>
                  <a:pt x="1449577" y="934719"/>
                </a:lnTo>
                <a:lnTo>
                  <a:pt x="1704048" y="934719"/>
                </a:lnTo>
                <a:lnTo>
                  <a:pt x="1753615" y="924013"/>
                </a:lnTo>
                <a:lnTo>
                  <a:pt x="1811401" y="909027"/>
                </a:lnTo>
                <a:lnTo>
                  <a:pt x="1868169" y="891768"/>
                </a:lnTo>
                <a:lnTo>
                  <a:pt x="1923923" y="872274"/>
                </a:lnTo>
                <a:lnTo>
                  <a:pt x="1978405" y="850861"/>
                </a:lnTo>
                <a:lnTo>
                  <a:pt x="2032000" y="827430"/>
                </a:lnTo>
                <a:lnTo>
                  <a:pt x="2084324" y="802182"/>
                </a:lnTo>
                <a:lnTo>
                  <a:pt x="2135378" y="775195"/>
                </a:lnTo>
                <a:lnTo>
                  <a:pt x="2185289" y="746594"/>
                </a:lnTo>
                <a:lnTo>
                  <a:pt x="2233803" y="716673"/>
                </a:lnTo>
                <a:lnTo>
                  <a:pt x="2281174" y="685291"/>
                </a:lnTo>
                <a:lnTo>
                  <a:pt x="2327148" y="652652"/>
                </a:lnTo>
                <a:lnTo>
                  <a:pt x="2371725" y="618997"/>
                </a:lnTo>
                <a:lnTo>
                  <a:pt x="2415031" y="584199"/>
                </a:lnTo>
                <a:lnTo>
                  <a:pt x="2456815" y="548639"/>
                </a:lnTo>
                <a:lnTo>
                  <a:pt x="2497200" y="512317"/>
                </a:lnTo>
                <a:lnTo>
                  <a:pt x="2536190" y="475233"/>
                </a:lnTo>
                <a:lnTo>
                  <a:pt x="2573528" y="437641"/>
                </a:lnTo>
                <a:lnTo>
                  <a:pt x="2609341" y="399541"/>
                </a:lnTo>
                <a:lnTo>
                  <a:pt x="2643759" y="361187"/>
                </a:lnTo>
                <a:lnTo>
                  <a:pt x="2676524" y="322706"/>
                </a:lnTo>
                <a:lnTo>
                  <a:pt x="2707640" y="283971"/>
                </a:lnTo>
                <a:lnTo>
                  <a:pt x="2737104" y="245490"/>
                </a:lnTo>
                <a:lnTo>
                  <a:pt x="2764916" y="207009"/>
                </a:lnTo>
                <a:lnTo>
                  <a:pt x="2791079" y="168656"/>
                </a:lnTo>
                <a:lnTo>
                  <a:pt x="2815463" y="130937"/>
                </a:lnTo>
                <a:lnTo>
                  <a:pt x="2819432" y="124242"/>
                </a:lnTo>
                <a:lnTo>
                  <a:pt x="2797157" y="111097"/>
                </a:lnTo>
                <a:close/>
              </a:path>
              <a:path w="2847975" h="960754">
                <a:moveTo>
                  <a:pt x="2844330" y="99948"/>
                </a:moveTo>
                <a:lnTo>
                  <a:pt x="2803779" y="99948"/>
                </a:lnTo>
                <a:lnTo>
                  <a:pt x="2826004" y="113156"/>
                </a:lnTo>
                <a:lnTo>
                  <a:pt x="2819432" y="124242"/>
                </a:lnTo>
                <a:lnTo>
                  <a:pt x="2841751" y="137413"/>
                </a:lnTo>
                <a:lnTo>
                  <a:pt x="2844330" y="99948"/>
                </a:lnTo>
                <a:close/>
              </a:path>
              <a:path w="2847975" h="960754">
                <a:moveTo>
                  <a:pt x="2803779" y="99948"/>
                </a:moveTo>
                <a:lnTo>
                  <a:pt x="2797157" y="111097"/>
                </a:lnTo>
                <a:lnTo>
                  <a:pt x="2819432" y="124242"/>
                </a:lnTo>
                <a:lnTo>
                  <a:pt x="2826004" y="113156"/>
                </a:lnTo>
                <a:lnTo>
                  <a:pt x="2803779" y="99948"/>
                </a:lnTo>
                <a:close/>
              </a:path>
              <a:path w="2847975" h="960754">
                <a:moveTo>
                  <a:pt x="2847720" y="50672"/>
                </a:moveTo>
                <a:lnTo>
                  <a:pt x="2774822" y="97916"/>
                </a:lnTo>
                <a:lnTo>
                  <a:pt x="2797157" y="111097"/>
                </a:lnTo>
                <a:lnTo>
                  <a:pt x="2803779" y="99948"/>
                </a:lnTo>
                <a:lnTo>
                  <a:pt x="2844330" y="99948"/>
                </a:lnTo>
                <a:lnTo>
                  <a:pt x="2847720" y="50672"/>
                </a:lnTo>
                <a:close/>
              </a:path>
            </a:pathLst>
          </a:custGeom>
          <a:solidFill>
            <a:srgbClr val="344B5E"/>
          </a:solidFill>
        </p:spPr>
        <p:txBody>
          <a:bodyPr wrap="square" lIns="0" tIns="0" rIns="0" bIns="0" rtlCol="0"/>
          <a:lstStyle/>
          <a:p>
            <a:endParaRPr/>
          </a:p>
        </p:txBody>
      </p:sp>
      <p:sp>
        <p:nvSpPr>
          <p:cNvPr id="34" name="object 4">
            <a:extLst>
              <a:ext uri="{FF2B5EF4-FFF2-40B4-BE49-F238E27FC236}">
                <a16:creationId xmlns:a16="http://schemas.microsoft.com/office/drawing/2014/main" id="{59987DA9-8DE1-4330-AFA5-F1F89C7442A7}"/>
              </a:ext>
            </a:extLst>
          </p:cNvPr>
          <p:cNvSpPr/>
          <p:nvPr/>
        </p:nvSpPr>
        <p:spPr>
          <a:xfrm>
            <a:off x="4519041" y="3165348"/>
            <a:ext cx="403225" cy="638810"/>
          </a:xfrm>
          <a:custGeom>
            <a:avLst/>
            <a:gdLst/>
            <a:ahLst/>
            <a:cxnLst/>
            <a:rect l="l" t="t" r="r" b="b"/>
            <a:pathLst>
              <a:path w="403225" h="638810">
                <a:moveTo>
                  <a:pt x="351205" y="59229"/>
                </a:moveTo>
                <a:lnTo>
                  <a:pt x="0" y="625094"/>
                </a:lnTo>
                <a:lnTo>
                  <a:pt x="22098" y="638809"/>
                </a:lnTo>
                <a:lnTo>
                  <a:pt x="373171" y="72831"/>
                </a:lnTo>
                <a:lnTo>
                  <a:pt x="351205" y="59229"/>
                </a:lnTo>
                <a:close/>
              </a:path>
              <a:path w="403225" h="638810">
                <a:moveTo>
                  <a:pt x="398760" y="48259"/>
                </a:moveTo>
                <a:lnTo>
                  <a:pt x="358013" y="48259"/>
                </a:lnTo>
                <a:lnTo>
                  <a:pt x="379984" y="61849"/>
                </a:lnTo>
                <a:lnTo>
                  <a:pt x="373171" y="72831"/>
                </a:lnTo>
                <a:lnTo>
                  <a:pt x="395224" y="86487"/>
                </a:lnTo>
                <a:lnTo>
                  <a:pt x="398760" y="48259"/>
                </a:lnTo>
                <a:close/>
              </a:path>
              <a:path w="403225" h="638810">
                <a:moveTo>
                  <a:pt x="358013" y="48259"/>
                </a:moveTo>
                <a:lnTo>
                  <a:pt x="351205" y="59229"/>
                </a:lnTo>
                <a:lnTo>
                  <a:pt x="373171" y="72831"/>
                </a:lnTo>
                <a:lnTo>
                  <a:pt x="379984" y="61849"/>
                </a:lnTo>
                <a:lnTo>
                  <a:pt x="358013" y="48259"/>
                </a:lnTo>
                <a:close/>
              </a:path>
              <a:path w="403225" h="638810">
                <a:moveTo>
                  <a:pt x="403225" y="0"/>
                </a:moveTo>
                <a:lnTo>
                  <a:pt x="329184" y="45593"/>
                </a:lnTo>
                <a:lnTo>
                  <a:pt x="351205" y="59229"/>
                </a:lnTo>
                <a:lnTo>
                  <a:pt x="358013" y="48259"/>
                </a:lnTo>
                <a:lnTo>
                  <a:pt x="398760" y="48259"/>
                </a:lnTo>
                <a:lnTo>
                  <a:pt x="403225" y="0"/>
                </a:lnTo>
                <a:close/>
              </a:path>
            </a:pathLst>
          </a:custGeom>
          <a:solidFill>
            <a:srgbClr val="344B5E"/>
          </a:solidFill>
        </p:spPr>
        <p:txBody>
          <a:bodyPr wrap="square" lIns="0" tIns="0" rIns="0" bIns="0" rtlCol="0"/>
          <a:lstStyle/>
          <a:p>
            <a:endParaRPr/>
          </a:p>
        </p:txBody>
      </p:sp>
      <p:sp>
        <p:nvSpPr>
          <p:cNvPr id="36" name="object 5">
            <a:extLst>
              <a:ext uri="{FF2B5EF4-FFF2-40B4-BE49-F238E27FC236}">
                <a16:creationId xmlns:a16="http://schemas.microsoft.com/office/drawing/2014/main" id="{462E7573-BB75-42C6-899A-F69E44602D98}"/>
              </a:ext>
            </a:extLst>
          </p:cNvPr>
          <p:cNvSpPr/>
          <p:nvPr/>
        </p:nvSpPr>
        <p:spPr>
          <a:xfrm>
            <a:off x="4529710" y="3767964"/>
            <a:ext cx="393065" cy="78105"/>
          </a:xfrm>
          <a:custGeom>
            <a:avLst/>
            <a:gdLst/>
            <a:ahLst/>
            <a:cxnLst/>
            <a:rect l="l" t="t" r="r" b="b"/>
            <a:pathLst>
              <a:path w="393064" h="78105">
                <a:moveTo>
                  <a:pt x="315975" y="0"/>
                </a:moveTo>
                <a:lnTo>
                  <a:pt x="315213" y="25917"/>
                </a:lnTo>
                <a:lnTo>
                  <a:pt x="328167" y="26288"/>
                </a:lnTo>
                <a:lnTo>
                  <a:pt x="327405" y="52197"/>
                </a:lnTo>
                <a:lnTo>
                  <a:pt x="314440" y="52197"/>
                </a:lnTo>
                <a:lnTo>
                  <a:pt x="313689" y="77724"/>
                </a:lnTo>
                <a:lnTo>
                  <a:pt x="368732" y="52197"/>
                </a:lnTo>
                <a:lnTo>
                  <a:pt x="327405" y="52197"/>
                </a:lnTo>
                <a:lnTo>
                  <a:pt x="314451" y="51825"/>
                </a:lnTo>
                <a:lnTo>
                  <a:pt x="369534" y="51825"/>
                </a:lnTo>
                <a:lnTo>
                  <a:pt x="392556" y="41148"/>
                </a:lnTo>
                <a:lnTo>
                  <a:pt x="315975" y="0"/>
                </a:lnTo>
                <a:close/>
              </a:path>
              <a:path w="393064" h="78105">
                <a:moveTo>
                  <a:pt x="315213" y="25917"/>
                </a:moveTo>
                <a:lnTo>
                  <a:pt x="314451" y="51825"/>
                </a:lnTo>
                <a:lnTo>
                  <a:pt x="327405" y="52197"/>
                </a:lnTo>
                <a:lnTo>
                  <a:pt x="328167" y="26288"/>
                </a:lnTo>
                <a:lnTo>
                  <a:pt x="315213" y="25917"/>
                </a:lnTo>
                <a:close/>
              </a:path>
              <a:path w="393064" h="78105">
                <a:moveTo>
                  <a:pt x="762" y="16891"/>
                </a:moveTo>
                <a:lnTo>
                  <a:pt x="0" y="42799"/>
                </a:lnTo>
                <a:lnTo>
                  <a:pt x="314451" y="51825"/>
                </a:lnTo>
                <a:lnTo>
                  <a:pt x="315213" y="25917"/>
                </a:lnTo>
                <a:lnTo>
                  <a:pt x="762" y="16891"/>
                </a:lnTo>
                <a:close/>
              </a:path>
            </a:pathLst>
          </a:custGeom>
          <a:solidFill>
            <a:srgbClr val="344B5E"/>
          </a:solidFill>
        </p:spPr>
        <p:txBody>
          <a:bodyPr wrap="square" lIns="0" tIns="0" rIns="0" bIns="0" rtlCol="0"/>
          <a:lstStyle/>
          <a:p>
            <a:endParaRPr/>
          </a:p>
        </p:txBody>
      </p:sp>
      <p:sp>
        <p:nvSpPr>
          <p:cNvPr id="37" name="object 6">
            <a:extLst>
              <a:ext uri="{FF2B5EF4-FFF2-40B4-BE49-F238E27FC236}">
                <a16:creationId xmlns:a16="http://schemas.microsoft.com/office/drawing/2014/main" id="{DC4C567B-9A37-4334-B334-26BCAE75F98C}"/>
              </a:ext>
            </a:extLst>
          </p:cNvPr>
          <p:cNvSpPr/>
          <p:nvPr/>
        </p:nvSpPr>
        <p:spPr>
          <a:xfrm>
            <a:off x="4519422" y="3790443"/>
            <a:ext cx="403225" cy="574675"/>
          </a:xfrm>
          <a:custGeom>
            <a:avLst/>
            <a:gdLst/>
            <a:ahLst/>
            <a:cxnLst/>
            <a:rect l="l" t="t" r="r" b="b"/>
            <a:pathLst>
              <a:path w="403225" h="574675">
                <a:moveTo>
                  <a:pt x="347957" y="517765"/>
                </a:moveTo>
                <a:lnTo>
                  <a:pt x="326643" y="532510"/>
                </a:lnTo>
                <a:lnTo>
                  <a:pt x="402843" y="574420"/>
                </a:lnTo>
                <a:lnTo>
                  <a:pt x="396266" y="528446"/>
                </a:lnTo>
                <a:lnTo>
                  <a:pt x="355345" y="528446"/>
                </a:lnTo>
                <a:lnTo>
                  <a:pt x="347957" y="517765"/>
                </a:lnTo>
                <a:close/>
              </a:path>
              <a:path w="403225" h="574675">
                <a:moveTo>
                  <a:pt x="369195" y="503071"/>
                </a:moveTo>
                <a:lnTo>
                  <a:pt x="347957" y="517765"/>
                </a:lnTo>
                <a:lnTo>
                  <a:pt x="355345" y="528446"/>
                </a:lnTo>
                <a:lnTo>
                  <a:pt x="376554" y="513714"/>
                </a:lnTo>
                <a:lnTo>
                  <a:pt x="369195" y="503071"/>
                </a:lnTo>
                <a:close/>
              </a:path>
              <a:path w="403225" h="574675">
                <a:moveTo>
                  <a:pt x="390525" y="488314"/>
                </a:moveTo>
                <a:lnTo>
                  <a:pt x="369195" y="503071"/>
                </a:lnTo>
                <a:lnTo>
                  <a:pt x="376554" y="513714"/>
                </a:lnTo>
                <a:lnTo>
                  <a:pt x="355345" y="528446"/>
                </a:lnTo>
                <a:lnTo>
                  <a:pt x="396266" y="528446"/>
                </a:lnTo>
                <a:lnTo>
                  <a:pt x="390525" y="488314"/>
                </a:lnTo>
                <a:close/>
              </a:path>
              <a:path w="403225" h="574675">
                <a:moveTo>
                  <a:pt x="21336" y="0"/>
                </a:moveTo>
                <a:lnTo>
                  <a:pt x="0" y="14731"/>
                </a:lnTo>
                <a:lnTo>
                  <a:pt x="347957" y="517765"/>
                </a:lnTo>
                <a:lnTo>
                  <a:pt x="369195" y="503071"/>
                </a:lnTo>
                <a:lnTo>
                  <a:pt x="21336" y="0"/>
                </a:lnTo>
                <a:close/>
              </a:path>
            </a:pathLst>
          </a:custGeom>
          <a:solidFill>
            <a:srgbClr val="344B5E"/>
          </a:solidFill>
        </p:spPr>
        <p:txBody>
          <a:bodyPr wrap="square" lIns="0" tIns="0" rIns="0" bIns="0" rtlCol="0"/>
          <a:lstStyle/>
          <a:p>
            <a:endParaRPr/>
          </a:p>
        </p:txBody>
      </p:sp>
      <p:sp>
        <p:nvSpPr>
          <p:cNvPr id="38" name="object 7">
            <a:extLst>
              <a:ext uri="{FF2B5EF4-FFF2-40B4-BE49-F238E27FC236}">
                <a16:creationId xmlns:a16="http://schemas.microsoft.com/office/drawing/2014/main" id="{F7F45790-FB91-42FF-8E26-32AD9AC3B1E0}"/>
              </a:ext>
            </a:extLst>
          </p:cNvPr>
          <p:cNvSpPr/>
          <p:nvPr/>
        </p:nvSpPr>
        <p:spPr>
          <a:xfrm>
            <a:off x="5939663" y="3088005"/>
            <a:ext cx="407670" cy="594995"/>
          </a:xfrm>
          <a:custGeom>
            <a:avLst/>
            <a:gdLst/>
            <a:ahLst/>
            <a:cxnLst/>
            <a:rect l="l" t="t" r="r" b="b"/>
            <a:pathLst>
              <a:path w="407670" h="594994">
                <a:moveTo>
                  <a:pt x="353066" y="537544"/>
                </a:moveTo>
                <a:lnTo>
                  <a:pt x="331597" y="552069"/>
                </a:lnTo>
                <a:lnTo>
                  <a:pt x="407288" y="594740"/>
                </a:lnTo>
                <a:lnTo>
                  <a:pt x="401196" y="548258"/>
                </a:lnTo>
                <a:lnTo>
                  <a:pt x="360299" y="548258"/>
                </a:lnTo>
                <a:lnTo>
                  <a:pt x="353066" y="537544"/>
                </a:lnTo>
                <a:close/>
              </a:path>
              <a:path w="407670" h="594994">
                <a:moveTo>
                  <a:pt x="374511" y="523035"/>
                </a:moveTo>
                <a:lnTo>
                  <a:pt x="353066" y="537544"/>
                </a:lnTo>
                <a:lnTo>
                  <a:pt x="360299" y="548258"/>
                </a:lnTo>
                <a:lnTo>
                  <a:pt x="381762" y="533781"/>
                </a:lnTo>
                <a:lnTo>
                  <a:pt x="374511" y="523035"/>
                </a:lnTo>
                <a:close/>
              </a:path>
              <a:path w="407670" h="594994">
                <a:moveTo>
                  <a:pt x="395986" y="508507"/>
                </a:moveTo>
                <a:lnTo>
                  <a:pt x="374511" y="523035"/>
                </a:lnTo>
                <a:lnTo>
                  <a:pt x="381762" y="533781"/>
                </a:lnTo>
                <a:lnTo>
                  <a:pt x="360299" y="548258"/>
                </a:lnTo>
                <a:lnTo>
                  <a:pt x="401196" y="548258"/>
                </a:lnTo>
                <a:lnTo>
                  <a:pt x="395986" y="508507"/>
                </a:lnTo>
                <a:close/>
              </a:path>
              <a:path w="407670" h="594994">
                <a:moveTo>
                  <a:pt x="21589" y="0"/>
                </a:moveTo>
                <a:lnTo>
                  <a:pt x="0" y="14477"/>
                </a:lnTo>
                <a:lnTo>
                  <a:pt x="353066" y="537544"/>
                </a:lnTo>
                <a:lnTo>
                  <a:pt x="374511" y="523035"/>
                </a:lnTo>
                <a:lnTo>
                  <a:pt x="21589" y="0"/>
                </a:lnTo>
                <a:close/>
              </a:path>
            </a:pathLst>
          </a:custGeom>
          <a:solidFill>
            <a:srgbClr val="344B5E"/>
          </a:solidFill>
        </p:spPr>
        <p:txBody>
          <a:bodyPr wrap="square" lIns="0" tIns="0" rIns="0" bIns="0" rtlCol="0"/>
          <a:lstStyle/>
          <a:p>
            <a:endParaRPr/>
          </a:p>
        </p:txBody>
      </p:sp>
      <p:sp>
        <p:nvSpPr>
          <p:cNvPr id="39" name="object 8">
            <a:extLst>
              <a:ext uri="{FF2B5EF4-FFF2-40B4-BE49-F238E27FC236}">
                <a16:creationId xmlns:a16="http://schemas.microsoft.com/office/drawing/2014/main" id="{A5F4CFE7-9DAC-4485-A2F5-ECF4859BF133}"/>
              </a:ext>
            </a:extLst>
          </p:cNvPr>
          <p:cNvSpPr/>
          <p:nvPr/>
        </p:nvSpPr>
        <p:spPr>
          <a:xfrm>
            <a:off x="5955030" y="3759074"/>
            <a:ext cx="396875" cy="78105"/>
          </a:xfrm>
          <a:custGeom>
            <a:avLst/>
            <a:gdLst/>
            <a:ahLst/>
            <a:cxnLst/>
            <a:rect l="l" t="t" r="r" b="b"/>
            <a:pathLst>
              <a:path w="396875" h="78105">
                <a:moveTo>
                  <a:pt x="370755" y="25907"/>
                </a:moveTo>
                <a:lnTo>
                  <a:pt x="331724" y="25907"/>
                </a:lnTo>
                <a:lnTo>
                  <a:pt x="331724" y="51815"/>
                </a:lnTo>
                <a:lnTo>
                  <a:pt x="318770" y="51825"/>
                </a:lnTo>
                <a:lnTo>
                  <a:pt x="318770" y="77724"/>
                </a:lnTo>
                <a:lnTo>
                  <a:pt x="396494" y="38734"/>
                </a:lnTo>
                <a:lnTo>
                  <a:pt x="370755" y="25907"/>
                </a:lnTo>
                <a:close/>
              </a:path>
              <a:path w="396875" h="78105">
                <a:moveTo>
                  <a:pt x="318770" y="25917"/>
                </a:moveTo>
                <a:lnTo>
                  <a:pt x="0" y="26162"/>
                </a:lnTo>
                <a:lnTo>
                  <a:pt x="0" y="52069"/>
                </a:lnTo>
                <a:lnTo>
                  <a:pt x="318770" y="51825"/>
                </a:lnTo>
                <a:lnTo>
                  <a:pt x="318770" y="25917"/>
                </a:lnTo>
                <a:close/>
              </a:path>
              <a:path w="396875" h="78105">
                <a:moveTo>
                  <a:pt x="331724" y="25907"/>
                </a:moveTo>
                <a:lnTo>
                  <a:pt x="318770" y="25917"/>
                </a:lnTo>
                <a:lnTo>
                  <a:pt x="318770" y="51825"/>
                </a:lnTo>
                <a:lnTo>
                  <a:pt x="331724" y="51815"/>
                </a:lnTo>
                <a:lnTo>
                  <a:pt x="331724" y="25907"/>
                </a:lnTo>
                <a:close/>
              </a:path>
              <a:path w="396875" h="78105">
                <a:moveTo>
                  <a:pt x="318770" y="0"/>
                </a:moveTo>
                <a:lnTo>
                  <a:pt x="318770" y="25917"/>
                </a:lnTo>
                <a:lnTo>
                  <a:pt x="370755" y="25907"/>
                </a:lnTo>
                <a:lnTo>
                  <a:pt x="318770" y="0"/>
                </a:lnTo>
                <a:close/>
              </a:path>
            </a:pathLst>
          </a:custGeom>
          <a:solidFill>
            <a:srgbClr val="344B5E"/>
          </a:solidFill>
        </p:spPr>
        <p:txBody>
          <a:bodyPr wrap="square" lIns="0" tIns="0" rIns="0" bIns="0" rtlCol="0"/>
          <a:lstStyle/>
          <a:p>
            <a:endParaRPr/>
          </a:p>
        </p:txBody>
      </p:sp>
      <p:sp>
        <p:nvSpPr>
          <p:cNvPr id="40" name="object 9">
            <a:extLst>
              <a:ext uri="{FF2B5EF4-FFF2-40B4-BE49-F238E27FC236}">
                <a16:creationId xmlns:a16="http://schemas.microsoft.com/office/drawing/2014/main" id="{1F713C8E-9C26-4D0F-BEB0-DBC86A28C51E}"/>
              </a:ext>
            </a:extLst>
          </p:cNvPr>
          <p:cNvSpPr/>
          <p:nvPr/>
        </p:nvSpPr>
        <p:spPr>
          <a:xfrm>
            <a:off x="5950712" y="3928873"/>
            <a:ext cx="401955" cy="530225"/>
          </a:xfrm>
          <a:custGeom>
            <a:avLst/>
            <a:gdLst/>
            <a:ahLst/>
            <a:cxnLst/>
            <a:rect l="l" t="t" r="r" b="b"/>
            <a:pathLst>
              <a:path w="401954" h="530225">
                <a:moveTo>
                  <a:pt x="344779" y="54442"/>
                </a:moveTo>
                <a:lnTo>
                  <a:pt x="0" y="514603"/>
                </a:lnTo>
                <a:lnTo>
                  <a:pt x="20827" y="530097"/>
                </a:lnTo>
                <a:lnTo>
                  <a:pt x="365477" y="69944"/>
                </a:lnTo>
                <a:lnTo>
                  <a:pt x="344779" y="54442"/>
                </a:lnTo>
                <a:close/>
              </a:path>
              <a:path w="401954" h="530225">
                <a:moveTo>
                  <a:pt x="393712" y="44068"/>
                </a:moveTo>
                <a:lnTo>
                  <a:pt x="352551" y="44068"/>
                </a:lnTo>
                <a:lnTo>
                  <a:pt x="373252" y="59562"/>
                </a:lnTo>
                <a:lnTo>
                  <a:pt x="365477" y="69944"/>
                </a:lnTo>
                <a:lnTo>
                  <a:pt x="386207" y="85470"/>
                </a:lnTo>
                <a:lnTo>
                  <a:pt x="393712" y="44068"/>
                </a:lnTo>
                <a:close/>
              </a:path>
              <a:path w="401954" h="530225">
                <a:moveTo>
                  <a:pt x="352551" y="44068"/>
                </a:moveTo>
                <a:lnTo>
                  <a:pt x="344779" y="54442"/>
                </a:lnTo>
                <a:lnTo>
                  <a:pt x="365477" y="69944"/>
                </a:lnTo>
                <a:lnTo>
                  <a:pt x="373252" y="59562"/>
                </a:lnTo>
                <a:lnTo>
                  <a:pt x="352551" y="44068"/>
                </a:lnTo>
                <a:close/>
              </a:path>
              <a:path w="401954" h="530225">
                <a:moveTo>
                  <a:pt x="401700" y="0"/>
                </a:moveTo>
                <a:lnTo>
                  <a:pt x="323976" y="38861"/>
                </a:lnTo>
                <a:lnTo>
                  <a:pt x="344779" y="54442"/>
                </a:lnTo>
                <a:lnTo>
                  <a:pt x="352551" y="44068"/>
                </a:lnTo>
                <a:lnTo>
                  <a:pt x="393712" y="44068"/>
                </a:lnTo>
                <a:lnTo>
                  <a:pt x="401700" y="0"/>
                </a:lnTo>
                <a:close/>
              </a:path>
            </a:pathLst>
          </a:custGeom>
          <a:solidFill>
            <a:srgbClr val="344B5E"/>
          </a:solidFill>
        </p:spPr>
        <p:txBody>
          <a:bodyPr wrap="square" lIns="0" tIns="0" rIns="0" bIns="0" rtlCol="0"/>
          <a:lstStyle/>
          <a:p>
            <a:endParaRPr/>
          </a:p>
        </p:txBody>
      </p:sp>
      <p:sp>
        <p:nvSpPr>
          <p:cNvPr id="41" name="object 10">
            <a:extLst>
              <a:ext uri="{FF2B5EF4-FFF2-40B4-BE49-F238E27FC236}">
                <a16:creationId xmlns:a16="http://schemas.microsoft.com/office/drawing/2014/main" id="{1461FED9-25E1-4F94-94A9-876C8C374DA8}"/>
              </a:ext>
            </a:extLst>
          </p:cNvPr>
          <p:cNvSpPr/>
          <p:nvPr/>
        </p:nvSpPr>
        <p:spPr>
          <a:xfrm>
            <a:off x="7599426" y="2764536"/>
            <a:ext cx="0" cy="2066925"/>
          </a:xfrm>
          <a:custGeom>
            <a:avLst/>
            <a:gdLst/>
            <a:ahLst/>
            <a:cxnLst/>
            <a:rect l="l" t="t" r="r" b="b"/>
            <a:pathLst>
              <a:path h="2066925">
                <a:moveTo>
                  <a:pt x="0" y="0"/>
                </a:moveTo>
                <a:lnTo>
                  <a:pt x="0" y="2066544"/>
                </a:lnTo>
              </a:path>
            </a:pathLst>
          </a:custGeom>
          <a:ln w="25908">
            <a:solidFill>
              <a:srgbClr val="84ADAC"/>
            </a:solidFill>
            <a:prstDash val="lgDash"/>
          </a:ln>
        </p:spPr>
        <p:txBody>
          <a:bodyPr wrap="square" lIns="0" tIns="0" rIns="0" bIns="0" rtlCol="0"/>
          <a:lstStyle/>
          <a:p>
            <a:endParaRPr/>
          </a:p>
        </p:txBody>
      </p:sp>
      <p:sp>
        <p:nvSpPr>
          <p:cNvPr id="42" name="object 11">
            <a:extLst>
              <a:ext uri="{FF2B5EF4-FFF2-40B4-BE49-F238E27FC236}">
                <a16:creationId xmlns:a16="http://schemas.microsoft.com/office/drawing/2014/main" id="{5E53437A-E323-4EC8-8640-FC724C22710F}"/>
              </a:ext>
            </a:extLst>
          </p:cNvPr>
          <p:cNvSpPr txBox="1"/>
          <p:nvPr/>
        </p:nvSpPr>
        <p:spPr>
          <a:xfrm>
            <a:off x="7805420" y="2099386"/>
            <a:ext cx="727020" cy="321242"/>
          </a:xfrm>
          <a:prstGeom prst="rect">
            <a:avLst/>
          </a:prstGeom>
        </p:spPr>
        <p:txBody>
          <a:bodyPr vert="horz" wrap="square" lIns="0" tIns="13335" rIns="0" bIns="0" rtlCol="0">
            <a:spAutoFit/>
          </a:bodyPr>
          <a:lstStyle/>
          <a:p>
            <a:pPr marL="12700">
              <a:spcBef>
                <a:spcPts val="105"/>
              </a:spcBef>
            </a:pPr>
            <a:r>
              <a:rPr sz="2000" b="1" dirty="0">
                <a:solidFill>
                  <a:srgbClr val="344B5E"/>
                </a:solidFill>
                <a:latin typeface="Verdana"/>
                <a:cs typeface="Verdana"/>
              </a:rPr>
              <a:t>Test</a:t>
            </a:r>
            <a:endParaRPr sz="2000" dirty="0">
              <a:latin typeface="Verdana"/>
              <a:cs typeface="Verdana"/>
            </a:endParaRPr>
          </a:p>
        </p:txBody>
      </p:sp>
      <p:sp>
        <p:nvSpPr>
          <p:cNvPr id="43" name="object 12">
            <a:extLst>
              <a:ext uri="{FF2B5EF4-FFF2-40B4-BE49-F238E27FC236}">
                <a16:creationId xmlns:a16="http://schemas.microsoft.com/office/drawing/2014/main" id="{678CD0AE-DF63-4933-9AC3-17F066B923E7}"/>
              </a:ext>
            </a:extLst>
          </p:cNvPr>
          <p:cNvSpPr/>
          <p:nvPr/>
        </p:nvSpPr>
        <p:spPr>
          <a:xfrm>
            <a:off x="3576066" y="3552444"/>
            <a:ext cx="954405" cy="489584"/>
          </a:xfrm>
          <a:custGeom>
            <a:avLst/>
            <a:gdLst/>
            <a:ahLst/>
            <a:cxnLst/>
            <a:rect l="l" t="t" r="r" b="b"/>
            <a:pathLst>
              <a:path w="954404" h="489585">
                <a:moveTo>
                  <a:pt x="872489" y="0"/>
                </a:moveTo>
                <a:lnTo>
                  <a:pt x="81534" y="0"/>
                </a:lnTo>
                <a:lnTo>
                  <a:pt x="49774" y="6399"/>
                </a:lnTo>
                <a:lnTo>
                  <a:pt x="23860" y="23860"/>
                </a:lnTo>
                <a:lnTo>
                  <a:pt x="6399" y="49774"/>
                </a:lnTo>
                <a:lnTo>
                  <a:pt x="0" y="81533"/>
                </a:lnTo>
                <a:lnTo>
                  <a:pt x="0" y="407669"/>
                </a:lnTo>
                <a:lnTo>
                  <a:pt x="6399" y="439429"/>
                </a:lnTo>
                <a:lnTo>
                  <a:pt x="23860" y="465343"/>
                </a:lnTo>
                <a:lnTo>
                  <a:pt x="49774" y="482804"/>
                </a:lnTo>
                <a:lnTo>
                  <a:pt x="81534" y="489204"/>
                </a:lnTo>
                <a:lnTo>
                  <a:pt x="872489" y="489204"/>
                </a:lnTo>
                <a:lnTo>
                  <a:pt x="904249" y="482804"/>
                </a:lnTo>
                <a:lnTo>
                  <a:pt x="930163" y="465343"/>
                </a:lnTo>
                <a:lnTo>
                  <a:pt x="947624" y="439429"/>
                </a:lnTo>
                <a:lnTo>
                  <a:pt x="954024" y="407669"/>
                </a:lnTo>
                <a:lnTo>
                  <a:pt x="954024" y="81533"/>
                </a:lnTo>
                <a:lnTo>
                  <a:pt x="947624" y="49774"/>
                </a:lnTo>
                <a:lnTo>
                  <a:pt x="930163" y="23860"/>
                </a:lnTo>
                <a:lnTo>
                  <a:pt x="904249" y="6399"/>
                </a:lnTo>
                <a:lnTo>
                  <a:pt x="872489" y="0"/>
                </a:lnTo>
                <a:close/>
              </a:path>
            </a:pathLst>
          </a:custGeom>
          <a:solidFill>
            <a:srgbClr val="D0692F">
              <a:alpha val="50195"/>
            </a:srgbClr>
          </a:solidFill>
        </p:spPr>
        <p:txBody>
          <a:bodyPr wrap="square" lIns="0" tIns="0" rIns="0" bIns="0" rtlCol="0"/>
          <a:lstStyle/>
          <a:p>
            <a:endParaRPr/>
          </a:p>
        </p:txBody>
      </p:sp>
      <p:sp>
        <p:nvSpPr>
          <p:cNvPr id="44" name="object 13">
            <a:extLst>
              <a:ext uri="{FF2B5EF4-FFF2-40B4-BE49-F238E27FC236}">
                <a16:creationId xmlns:a16="http://schemas.microsoft.com/office/drawing/2014/main" id="{E686BCE2-C9E5-4157-BB61-3F7CA88FD50A}"/>
              </a:ext>
            </a:extLst>
          </p:cNvPr>
          <p:cNvSpPr/>
          <p:nvPr/>
        </p:nvSpPr>
        <p:spPr>
          <a:xfrm>
            <a:off x="3576066" y="3552444"/>
            <a:ext cx="954405" cy="489584"/>
          </a:xfrm>
          <a:custGeom>
            <a:avLst/>
            <a:gdLst/>
            <a:ahLst/>
            <a:cxnLst/>
            <a:rect l="l" t="t" r="r" b="b"/>
            <a:pathLst>
              <a:path w="954404" h="489585">
                <a:moveTo>
                  <a:pt x="0" y="81533"/>
                </a:moveTo>
                <a:lnTo>
                  <a:pt x="6399" y="49774"/>
                </a:lnTo>
                <a:lnTo>
                  <a:pt x="23860" y="23860"/>
                </a:lnTo>
                <a:lnTo>
                  <a:pt x="49774" y="6399"/>
                </a:lnTo>
                <a:lnTo>
                  <a:pt x="81534" y="0"/>
                </a:lnTo>
                <a:lnTo>
                  <a:pt x="872489" y="0"/>
                </a:lnTo>
                <a:lnTo>
                  <a:pt x="904249" y="6399"/>
                </a:lnTo>
                <a:lnTo>
                  <a:pt x="930163" y="23860"/>
                </a:lnTo>
                <a:lnTo>
                  <a:pt x="947624" y="49774"/>
                </a:lnTo>
                <a:lnTo>
                  <a:pt x="954024" y="81533"/>
                </a:lnTo>
                <a:lnTo>
                  <a:pt x="954024" y="407669"/>
                </a:lnTo>
                <a:lnTo>
                  <a:pt x="947624" y="439429"/>
                </a:lnTo>
                <a:lnTo>
                  <a:pt x="930163" y="465343"/>
                </a:lnTo>
                <a:lnTo>
                  <a:pt x="904249" y="482804"/>
                </a:lnTo>
                <a:lnTo>
                  <a:pt x="872489" y="489204"/>
                </a:lnTo>
                <a:lnTo>
                  <a:pt x="81534" y="489204"/>
                </a:lnTo>
                <a:lnTo>
                  <a:pt x="49774" y="482804"/>
                </a:lnTo>
                <a:lnTo>
                  <a:pt x="23860" y="465343"/>
                </a:lnTo>
                <a:lnTo>
                  <a:pt x="6399" y="439429"/>
                </a:lnTo>
                <a:lnTo>
                  <a:pt x="0" y="407669"/>
                </a:lnTo>
                <a:lnTo>
                  <a:pt x="0" y="81533"/>
                </a:lnTo>
                <a:close/>
              </a:path>
            </a:pathLst>
          </a:custGeom>
          <a:ln w="25908">
            <a:solidFill>
              <a:srgbClr val="FFFFFF"/>
            </a:solidFill>
          </a:ln>
        </p:spPr>
        <p:txBody>
          <a:bodyPr wrap="square" lIns="0" tIns="0" rIns="0" bIns="0" rtlCol="0"/>
          <a:lstStyle/>
          <a:p>
            <a:endParaRPr/>
          </a:p>
        </p:txBody>
      </p:sp>
      <p:sp>
        <p:nvSpPr>
          <p:cNvPr id="45" name="object 14">
            <a:extLst>
              <a:ext uri="{FF2B5EF4-FFF2-40B4-BE49-F238E27FC236}">
                <a16:creationId xmlns:a16="http://schemas.microsoft.com/office/drawing/2014/main" id="{BCFB19D7-9943-4E84-BCFF-A2F456DAFBBB}"/>
              </a:ext>
            </a:extLst>
          </p:cNvPr>
          <p:cNvSpPr txBox="1"/>
          <p:nvPr/>
        </p:nvSpPr>
        <p:spPr>
          <a:xfrm>
            <a:off x="3706368" y="3606109"/>
            <a:ext cx="746379" cy="351378"/>
          </a:xfrm>
          <a:prstGeom prst="rect">
            <a:avLst/>
          </a:prstGeom>
        </p:spPr>
        <p:txBody>
          <a:bodyPr vert="horz" wrap="square" lIns="0" tIns="12700" rIns="0" bIns="0" rtlCol="0">
            <a:spAutoFit/>
          </a:bodyPr>
          <a:lstStyle/>
          <a:p>
            <a:pPr marL="123825" marR="5080" indent="-111760">
              <a:spcBef>
                <a:spcPts val="100"/>
              </a:spcBef>
            </a:pPr>
            <a:r>
              <a:rPr sz="1100" b="1" dirty="0">
                <a:solidFill>
                  <a:srgbClr val="344B5E"/>
                </a:solidFill>
                <a:latin typeface="Verdana"/>
                <a:cs typeface="Verdana"/>
              </a:rPr>
              <a:t>Labeled  Data</a:t>
            </a:r>
            <a:endParaRPr sz="1100" dirty="0">
              <a:latin typeface="Verdana"/>
              <a:cs typeface="Verdana"/>
            </a:endParaRPr>
          </a:p>
        </p:txBody>
      </p:sp>
      <p:sp>
        <p:nvSpPr>
          <p:cNvPr id="46" name="object 15">
            <a:extLst>
              <a:ext uri="{FF2B5EF4-FFF2-40B4-BE49-F238E27FC236}">
                <a16:creationId xmlns:a16="http://schemas.microsoft.com/office/drawing/2014/main" id="{7C2BB402-4876-4201-B948-AF2BFF6DC68E}"/>
              </a:ext>
            </a:extLst>
          </p:cNvPr>
          <p:cNvSpPr/>
          <p:nvPr/>
        </p:nvSpPr>
        <p:spPr>
          <a:xfrm>
            <a:off x="6425947" y="3563112"/>
            <a:ext cx="954405" cy="490855"/>
          </a:xfrm>
          <a:custGeom>
            <a:avLst/>
            <a:gdLst/>
            <a:ahLst/>
            <a:cxnLst/>
            <a:rect l="l" t="t" r="r" b="b"/>
            <a:pathLst>
              <a:path w="954404" h="490855">
                <a:moveTo>
                  <a:pt x="872235"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872235" y="490727"/>
                </a:lnTo>
                <a:lnTo>
                  <a:pt x="904089" y="484306"/>
                </a:lnTo>
                <a:lnTo>
                  <a:pt x="930084" y="466788"/>
                </a:lnTo>
                <a:lnTo>
                  <a:pt x="947602" y="440793"/>
                </a:lnTo>
                <a:lnTo>
                  <a:pt x="954024" y="408939"/>
                </a:lnTo>
                <a:lnTo>
                  <a:pt x="954024" y="81787"/>
                </a:lnTo>
                <a:lnTo>
                  <a:pt x="947602" y="49934"/>
                </a:lnTo>
                <a:lnTo>
                  <a:pt x="930084" y="23939"/>
                </a:lnTo>
                <a:lnTo>
                  <a:pt x="904089" y="6421"/>
                </a:lnTo>
                <a:lnTo>
                  <a:pt x="872235" y="0"/>
                </a:lnTo>
                <a:close/>
              </a:path>
            </a:pathLst>
          </a:custGeom>
          <a:solidFill>
            <a:srgbClr val="D0692F">
              <a:alpha val="50195"/>
            </a:srgbClr>
          </a:solidFill>
        </p:spPr>
        <p:txBody>
          <a:bodyPr wrap="square" lIns="0" tIns="0" rIns="0" bIns="0" rtlCol="0"/>
          <a:lstStyle/>
          <a:p>
            <a:endParaRPr/>
          </a:p>
        </p:txBody>
      </p:sp>
      <p:sp>
        <p:nvSpPr>
          <p:cNvPr id="47" name="object 16">
            <a:extLst>
              <a:ext uri="{FF2B5EF4-FFF2-40B4-BE49-F238E27FC236}">
                <a16:creationId xmlns:a16="http://schemas.microsoft.com/office/drawing/2014/main" id="{05BE6287-8A54-4C6C-B8D6-1D8928969CF0}"/>
              </a:ext>
            </a:extLst>
          </p:cNvPr>
          <p:cNvSpPr/>
          <p:nvPr/>
        </p:nvSpPr>
        <p:spPr>
          <a:xfrm>
            <a:off x="6425947" y="3563112"/>
            <a:ext cx="954405" cy="490855"/>
          </a:xfrm>
          <a:custGeom>
            <a:avLst/>
            <a:gdLst/>
            <a:ahLst/>
            <a:cxnLst/>
            <a:rect l="l" t="t" r="r" b="b"/>
            <a:pathLst>
              <a:path w="954404" h="490855">
                <a:moveTo>
                  <a:pt x="0" y="81787"/>
                </a:moveTo>
                <a:lnTo>
                  <a:pt x="6421" y="49934"/>
                </a:lnTo>
                <a:lnTo>
                  <a:pt x="23939" y="23939"/>
                </a:lnTo>
                <a:lnTo>
                  <a:pt x="49934" y="6421"/>
                </a:lnTo>
                <a:lnTo>
                  <a:pt x="81787" y="0"/>
                </a:lnTo>
                <a:lnTo>
                  <a:pt x="872235" y="0"/>
                </a:lnTo>
                <a:lnTo>
                  <a:pt x="904089" y="6421"/>
                </a:lnTo>
                <a:lnTo>
                  <a:pt x="930084" y="23939"/>
                </a:lnTo>
                <a:lnTo>
                  <a:pt x="947602" y="49934"/>
                </a:lnTo>
                <a:lnTo>
                  <a:pt x="954024" y="81787"/>
                </a:lnTo>
                <a:lnTo>
                  <a:pt x="954024" y="408939"/>
                </a:lnTo>
                <a:lnTo>
                  <a:pt x="947602" y="440793"/>
                </a:lnTo>
                <a:lnTo>
                  <a:pt x="930084" y="466788"/>
                </a:lnTo>
                <a:lnTo>
                  <a:pt x="904089" y="484306"/>
                </a:lnTo>
                <a:lnTo>
                  <a:pt x="872235" y="490727"/>
                </a:lnTo>
                <a:lnTo>
                  <a:pt x="81787" y="490727"/>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48" name="object 17">
            <a:extLst>
              <a:ext uri="{FF2B5EF4-FFF2-40B4-BE49-F238E27FC236}">
                <a16:creationId xmlns:a16="http://schemas.microsoft.com/office/drawing/2014/main" id="{10A19943-0D53-4C83-B42B-FE352A19F6A0}"/>
              </a:ext>
            </a:extLst>
          </p:cNvPr>
          <p:cNvSpPr txBox="1"/>
          <p:nvPr/>
        </p:nvSpPr>
        <p:spPr>
          <a:xfrm>
            <a:off x="6607556" y="3617596"/>
            <a:ext cx="591820" cy="361315"/>
          </a:xfrm>
          <a:prstGeom prst="rect">
            <a:avLst/>
          </a:prstGeom>
        </p:spPr>
        <p:txBody>
          <a:bodyPr vert="horz" wrap="square" lIns="0" tIns="12700" rIns="0" bIns="0" rtlCol="0">
            <a:spAutoFit/>
          </a:bodyPr>
          <a:lstStyle/>
          <a:p>
            <a:pPr marL="12700" marR="5080" indent="121920">
              <a:spcBef>
                <a:spcPts val="100"/>
              </a:spcBef>
            </a:pPr>
            <a:r>
              <a:rPr sz="1100" b="1" spc="-120" dirty="0">
                <a:solidFill>
                  <a:srgbClr val="344B5E"/>
                </a:solidFill>
                <a:latin typeface="Verdana"/>
                <a:cs typeface="Verdana"/>
              </a:rPr>
              <a:t>Meta  </a:t>
            </a:r>
            <a:r>
              <a:rPr sz="1100" b="1" spc="-105" dirty="0">
                <a:solidFill>
                  <a:srgbClr val="344B5E"/>
                </a:solidFill>
                <a:latin typeface="Verdana"/>
                <a:cs typeface="Verdana"/>
              </a:rPr>
              <a:t>F</a:t>
            </a:r>
            <a:r>
              <a:rPr sz="1100" b="1" spc="-125" dirty="0">
                <a:solidFill>
                  <a:srgbClr val="344B5E"/>
                </a:solidFill>
                <a:latin typeface="Verdana"/>
                <a:cs typeface="Verdana"/>
              </a:rPr>
              <a:t>eat</a:t>
            </a:r>
            <a:r>
              <a:rPr sz="1100" b="1" spc="-130" dirty="0">
                <a:solidFill>
                  <a:srgbClr val="344B5E"/>
                </a:solidFill>
                <a:latin typeface="Verdana"/>
                <a:cs typeface="Verdana"/>
              </a:rPr>
              <a:t>u</a:t>
            </a:r>
            <a:r>
              <a:rPr sz="1100" b="1" spc="-120" dirty="0">
                <a:solidFill>
                  <a:srgbClr val="344B5E"/>
                </a:solidFill>
                <a:latin typeface="Verdana"/>
                <a:cs typeface="Verdana"/>
              </a:rPr>
              <a:t>res</a:t>
            </a:r>
            <a:endParaRPr sz="1100">
              <a:latin typeface="Verdana"/>
              <a:cs typeface="Verdana"/>
            </a:endParaRPr>
          </a:p>
        </p:txBody>
      </p:sp>
      <p:sp>
        <p:nvSpPr>
          <p:cNvPr id="49" name="object 18">
            <a:extLst>
              <a:ext uri="{FF2B5EF4-FFF2-40B4-BE49-F238E27FC236}">
                <a16:creationId xmlns:a16="http://schemas.microsoft.com/office/drawing/2014/main" id="{9318093E-166C-48F7-873F-81FE39203757}"/>
              </a:ext>
            </a:extLst>
          </p:cNvPr>
          <p:cNvSpPr/>
          <p:nvPr/>
        </p:nvSpPr>
        <p:spPr>
          <a:xfrm>
            <a:off x="4996435" y="2851404"/>
            <a:ext cx="954405" cy="489584"/>
          </a:xfrm>
          <a:custGeom>
            <a:avLst/>
            <a:gdLst/>
            <a:ahLst/>
            <a:cxnLst/>
            <a:rect l="l" t="t" r="r" b="b"/>
            <a:pathLst>
              <a:path w="954404" h="489585">
                <a:moveTo>
                  <a:pt x="872489" y="0"/>
                </a:moveTo>
                <a:lnTo>
                  <a:pt x="81533" y="0"/>
                </a:lnTo>
                <a:lnTo>
                  <a:pt x="49774" y="6399"/>
                </a:lnTo>
                <a:lnTo>
                  <a:pt x="23860" y="23860"/>
                </a:lnTo>
                <a:lnTo>
                  <a:pt x="6399" y="49774"/>
                </a:lnTo>
                <a:lnTo>
                  <a:pt x="0" y="81533"/>
                </a:lnTo>
                <a:lnTo>
                  <a:pt x="0" y="407669"/>
                </a:lnTo>
                <a:lnTo>
                  <a:pt x="6399" y="439429"/>
                </a:lnTo>
                <a:lnTo>
                  <a:pt x="23860" y="465343"/>
                </a:lnTo>
                <a:lnTo>
                  <a:pt x="49774" y="482804"/>
                </a:lnTo>
                <a:lnTo>
                  <a:pt x="81533" y="489203"/>
                </a:lnTo>
                <a:lnTo>
                  <a:pt x="872489" y="489203"/>
                </a:lnTo>
                <a:lnTo>
                  <a:pt x="904249" y="482804"/>
                </a:lnTo>
                <a:lnTo>
                  <a:pt x="930163" y="465343"/>
                </a:lnTo>
                <a:lnTo>
                  <a:pt x="947624" y="439429"/>
                </a:lnTo>
                <a:lnTo>
                  <a:pt x="954024" y="407669"/>
                </a:lnTo>
                <a:lnTo>
                  <a:pt x="954024" y="81533"/>
                </a:lnTo>
                <a:lnTo>
                  <a:pt x="947624" y="49774"/>
                </a:lnTo>
                <a:lnTo>
                  <a:pt x="930163" y="23860"/>
                </a:lnTo>
                <a:lnTo>
                  <a:pt x="904249" y="6399"/>
                </a:lnTo>
                <a:lnTo>
                  <a:pt x="872489" y="0"/>
                </a:lnTo>
                <a:close/>
              </a:path>
            </a:pathLst>
          </a:custGeom>
          <a:solidFill>
            <a:srgbClr val="84ADAF">
              <a:alpha val="50195"/>
            </a:srgbClr>
          </a:solidFill>
        </p:spPr>
        <p:txBody>
          <a:bodyPr wrap="square" lIns="0" tIns="0" rIns="0" bIns="0" rtlCol="0"/>
          <a:lstStyle/>
          <a:p>
            <a:endParaRPr/>
          </a:p>
        </p:txBody>
      </p:sp>
      <p:sp>
        <p:nvSpPr>
          <p:cNvPr id="50" name="object 19">
            <a:extLst>
              <a:ext uri="{FF2B5EF4-FFF2-40B4-BE49-F238E27FC236}">
                <a16:creationId xmlns:a16="http://schemas.microsoft.com/office/drawing/2014/main" id="{EC3E72C1-6187-4B16-BCDF-6C35B600499A}"/>
              </a:ext>
            </a:extLst>
          </p:cNvPr>
          <p:cNvSpPr/>
          <p:nvPr/>
        </p:nvSpPr>
        <p:spPr>
          <a:xfrm>
            <a:off x="4996435" y="2851404"/>
            <a:ext cx="954405" cy="489584"/>
          </a:xfrm>
          <a:custGeom>
            <a:avLst/>
            <a:gdLst/>
            <a:ahLst/>
            <a:cxnLst/>
            <a:rect l="l" t="t" r="r" b="b"/>
            <a:pathLst>
              <a:path w="954404" h="489585">
                <a:moveTo>
                  <a:pt x="0" y="81533"/>
                </a:moveTo>
                <a:lnTo>
                  <a:pt x="6399" y="49774"/>
                </a:lnTo>
                <a:lnTo>
                  <a:pt x="23860" y="23860"/>
                </a:lnTo>
                <a:lnTo>
                  <a:pt x="49774" y="6399"/>
                </a:lnTo>
                <a:lnTo>
                  <a:pt x="81533" y="0"/>
                </a:lnTo>
                <a:lnTo>
                  <a:pt x="872489" y="0"/>
                </a:lnTo>
                <a:lnTo>
                  <a:pt x="904249" y="6399"/>
                </a:lnTo>
                <a:lnTo>
                  <a:pt x="930163" y="23860"/>
                </a:lnTo>
                <a:lnTo>
                  <a:pt x="947624" y="49774"/>
                </a:lnTo>
                <a:lnTo>
                  <a:pt x="954024" y="81533"/>
                </a:lnTo>
                <a:lnTo>
                  <a:pt x="954024" y="407669"/>
                </a:lnTo>
                <a:lnTo>
                  <a:pt x="947624" y="439429"/>
                </a:lnTo>
                <a:lnTo>
                  <a:pt x="930163" y="465343"/>
                </a:lnTo>
                <a:lnTo>
                  <a:pt x="904249" y="482804"/>
                </a:lnTo>
                <a:lnTo>
                  <a:pt x="872489" y="489203"/>
                </a:lnTo>
                <a:lnTo>
                  <a:pt x="81533" y="489203"/>
                </a:lnTo>
                <a:lnTo>
                  <a:pt x="49774" y="482804"/>
                </a:lnTo>
                <a:lnTo>
                  <a:pt x="23860" y="465343"/>
                </a:lnTo>
                <a:lnTo>
                  <a:pt x="6399" y="439429"/>
                </a:lnTo>
                <a:lnTo>
                  <a:pt x="0" y="407669"/>
                </a:lnTo>
                <a:lnTo>
                  <a:pt x="0" y="81533"/>
                </a:lnTo>
                <a:close/>
              </a:path>
            </a:pathLst>
          </a:custGeom>
          <a:ln w="25907">
            <a:solidFill>
              <a:srgbClr val="FFFFFF"/>
            </a:solidFill>
          </a:ln>
        </p:spPr>
        <p:txBody>
          <a:bodyPr wrap="square" lIns="0" tIns="0" rIns="0" bIns="0" rtlCol="0"/>
          <a:lstStyle/>
          <a:p>
            <a:endParaRPr/>
          </a:p>
        </p:txBody>
      </p:sp>
      <p:sp>
        <p:nvSpPr>
          <p:cNvPr id="51" name="object 20">
            <a:extLst>
              <a:ext uri="{FF2B5EF4-FFF2-40B4-BE49-F238E27FC236}">
                <a16:creationId xmlns:a16="http://schemas.microsoft.com/office/drawing/2014/main" id="{5DE190BC-869D-4ACD-B015-2B009453F608}"/>
              </a:ext>
            </a:extLst>
          </p:cNvPr>
          <p:cNvSpPr txBox="1"/>
          <p:nvPr/>
        </p:nvSpPr>
        <p:spPr>
          <a:xfrm>
            <a:off x="4839589" y="1956060"/>
            <a:ext cx="1427223" cy="1315104"/>
          </a:xfrm>
          <a:prstGeom prst="rect">
            <a:avLst/>
          </a:prstGeom>
        </p:spPr>
        <p:txBody>
          <a:bodyPr vert="horz" wrap="square" lIns="0" tIns="156845" rIns="0" bIns="0" rtlCol="0">
            <a:spAutoFit/>
          </a:bodyPr>
          <a:lstStyle/>
          <a:p>
            <a:pPr marL="251460">
              <a:spcBef>
                <a:spcPts val="1235"/>
              </a:spcBef>
            </a:pPr>
            <a:r>
              <a:rPr sz="2000" b="1" dirty="0">
                <a:solidFill>
                  <a:srgbClr val="344B5E"/>
                </a:solidFill>
                <a:latin typeface="Verdana"/>
                <a:cs typeface="Verdana"/>
              </a:rPr>
              <a:t>Train</a:t>
            </a:r>
            <a:endParaRPr sz="2000" dirty="0">
              <a:latin typeface="Verdana"/>
              <a:cs typeface="Verdana"/>
            </a:endParaRPr>
          </a:p>
          <a:p>
            <a:pPr marL="12700">
              <a:spcBef>
                <a:spcPts val="795"/>
              </a:spcBef>
            </a:pPr>
            <a:r>
              <a:rPr sz="1400" b="1" dirty="0">
                <a:solidFill>
                  <a:srgbClr val="344B5E"/>
                </a:solidFill>
                <a:latin typeface="Verdana"/>
                <a:cs typeface="Verdana"/>
              </a:rPr>
              <a:t>Base Learners</a:t>
            </a:r>
            <a:endParaRPr sz="1400" dirty="0">
              <a:latin typeface="Verdana"/>
              <a:cs typeface="Verdana"/>
            </a:endParaRPr>
          </a:p>
          <a:p>
            <a:pPr marL="200660" marR="251460" indent="106680">
              <a:spcBef>
                <a:spcPts val="1460"/>
              </a:spcBef>
            </a:pPr>
            <a:r>
              <a:rPr sz="1100" b="1" dirty="0">
                <a:solidFill>
                  <a:srgbClr val="344B5E"/>
                </a:solidFill>
                <a:latin typeface="Verdana"/>
                <a:cs typeface="Verdana"/>
              </a:rPr>
              <a:t>Logistic  Regression</a:t>
            </a:r>
            <a:endParaRPr sz="1100" dirty="0">
              <a:latin typeface="Verdana"/>
              <a:cs typeface="Verdana"/>
            </a:endParaRPr>
          </a:p>
        </p:txBody>
      </p:sp>
      <p:sp>
        <p:nvSpPr>
          <p:cNvPr id="52" name="object 21">
            <a:extLst>
              <a:ext uri="{FF2B5EF4-FFF2-40B4-BE49-F238E27FC236}">
                <a16:creationId xmlns:a16="http://schemas.microsoft.com/office/drawing/2014/main" id="{A7F79646-28A3-4821-9A87-81BC6F3B9167}"/>
              </a:ext>
            </a:extLst>
          </p:cNvPr>
          <p:cNvSpPr/>
          <p:nvPr/>
        </p:nvSpPr>
        <p:spPr>
          <a:xfrm>
            <a:off x="5001006" y="3552445"/>
            <a:ext cx="954405" cy="490855"/>
          </a:xfrm>
          <a:custGeom>
            <a:avLst/>
            <a:gdLst/>
            <a:ahLst/>
            <a:cxnLst/>
            <a:rect l="l" t="t" r="r" b="b"/>
            <a:pathLst>
              <a:path w="954404" h="490855">
                <a:moveTo>
                  <a:pt x="872236" y="0"/>
                </a:moveTo>
                <a:lnTo>
                  <a:pt x="81788" y="0"/>
                </a:lnTo>
                <a:lnTo>
                  <a:pt x="49934" y="6421"/>
                </a:lnTo>
                <a:lnTo>
                  <a:pt x="23939" y="23939"/>
                </a:lnTo>
                <a:lnTo>
                  <a:pt x="6421" y="49934"/>
                </a:lnTo>
                <a:lnTo>
                  <a:pt x="0" y="81787"/>
                </a:lnTo>
                <a:lnTo>
                  <a:pt x="0" y="408939"/>
                </a:lnTo>
                <a:lnTo>
                  <a:pt x="6421" y="440793"/>
                </a:lnTo>
                <a:lnTo>
                  <a:pt x="23939" y="466788"/>
                </a:lnTo>
                <a:lnTo>
                  <a:pt x="49934" y="484306"/>
                </a:lnTo>
                <a:lnTo>
                  <a:pt x="81788" y="490728"/>
                </a:lnTo>
                <a:lnTo>
                  <a:pt x="872236" y="490728"/>
                </a:lnTo>
                <a:lnTo>
                  <a:pt x="904089" y="484306"/>
                </a:lnTo>
                <a:lnTo>
                  <a:pt x="930084" y="466788"/>
                </a:lnTo>
                <a:lnTo>
                  <a:pt x="947602" y="440793"/>
                </a:lnTo>
                <a:lnTo>
                  <a:pt x="954024" y="408939"/>
                </a:lnTo>
                <a:lnTo>
                  <a:pt x="954024" y="81787"/>
                </a:lnTo>
                <a:lnTo>
                  <a:pt x="947602" y="49934"/>
                </a:lnTo>
                <a:lnTo>
                  <a:pt x="930084" y="23939"/>
                </a:lnTo>
                <a:lnTo>
                  <a:pt x="904089" y="6421"/>
                </a:lnTo>
                <a:lnTo>
                  <a:pt x="872236" y="0"/>
                </a:lnTo>
                <a:close/>
              </a:path>
            </a:pathLst>
          </a:custGeom>
          <a:solidFill>
            <a:srgbClr val="84ADAF">
              <a:alpha val="50195"/>
            </a:srgbClr>
          </a:solidFill>
        </p:spPr>
        <p:txBody>
          <a:bodyPr wrap="square" lIns="0" tIns="0" rIns="0" bIns="0" rtlCol="0"/>
          <a:lstStyle/>
          <a:p>
            <a:endParaRPr/>
          </a:p>
        </p:txBody>
      </p:sp>
      <p:sp>
        <p:nvSpPr>
          <p:cNvPr id="53" name="object 22">
            <a:extLst>
              <a:ext uri="{FF2B5EF4-FFF2-40B4-BE49-F238E27FC236}">
                <a16:creationId xmlns:a16="http://schemas.microsoft.com/office/drawing/2014/main" id="{38039BAC-1D8F-45CA-BD59-5A73E26095B6}"/>
              </a:ext>
            </a:extLst>
          </p:cNvPr>
          <p:cNvSpPr/>
          <p:nvPr/>
        </p:nvSpPr>
        <p:spPr>
          <a:xfrm>
            <a:off x="5001006" y="3552445"/>
            <a:ext cx="954405" cy="490855"/>
          </a:xfrm>
          <a:custGeom>
            <a:avLst/>
            <a:gdLst/>
            <a:ahLst/>
            <a:cxnLst/>
            <a:rect l="l" t="t" r="r" b="b"/>
            <a:pathLst>
              <a:path w="954404" h="490855">
                <a:moveTo>
                  <a:pt x="0" y="81787"/>
                </a:moveTo>
                <a:lnTo>
                  <a:pt x="6421" y="49934"/>
                </a:lnTo>
                <a:lnTo>
                  <a:pt x="23939" y="23939"/>
                </a:lnTo>
                <a:lnTo>
                  <a:pt x="49934" y="6421"/>
                </a:lnTo>
                <a:lnTo>
                  <a:pt x="81788" y="0"/>
                </a:lnTo>
                <a:lnTo>
                  <a:pt x="872236" y="0"/>
                </a:lnTo>
                <a:lnTo>
                  <a:pt x="904089" y="6421"/>
                </a:lnTo>
                <a:lnTo>
                  <a:pt x="930084" y="23939"/>
                </a:lnTo>
                <a:lnTo>
                  <a:pt x="947602" y="49934"/>
                </a:lnTo>
                <a:lnTo>
                  <a:pt x="954024" y="81787"/>
                </a:lnTo>
                <a:lnTo>
                  <a:pt x="954024" y="408939"/>
                </a:lnTo>
                <a:lnTo>
                  <a:pt x="947602" y="440793"/>
                </a:lnTo>
                <a:lnTo>
                  <a:pt x="930084" y="466788"/>
                </a:lnTo>
                <a:lnTo>
                  <a:pt x="904089" y="484306"/>
                </a:lnTo>
                <a:lnTo>
                  <a:pt x="872236" y="490728"/>
                </a:lnTo>
                <a:lnTo>
                  <a:pt x="81788" y="490728"/>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54" name="object 23">
            <a:extLst>
              <a:ext uri="{FF2B5EF4-FFF2-40B4-BE49-F238E27FC236}">
                <a16:creationId xmlns:a16="http://schemas.microsoft.com/office/drawing/2014/main" id="{6FB77A37-7F56-442F-B5E8-A3378F520698}"/>
              </a:ext>
            </a:extLst>
          </p:cNvPr>
          <p:cNvSpPr txBox="1"/>
          <p:nvPr/>
        </p:nvSpPr>
        <p:spPr>
          <a:xfrm>
            <a:off x="5316474" y="3690748"/>
            <a:ext cx="453262" cy="182101"/>
          </a:xfrm>
          <a:prstGeom prst="rect">
            <a:avLst/>
          </a:prstGeom>
        </p:spPr>
        <p:txBody>
          <a:bodyPr vert="horz" wrap="square" lIns="0" tIns="12700" rIns="0" bIns="0" rtlCol="0">
            <a:spAutoFit/>
          </a:bodyPr>
          <a:lstStyle/>
          <a:p>
            <a:pPr marL="12700">
              <a:spcBef>
                <a:spcPts val="100"/>
              </a:spcBef>
            </a:pPr>
            <a:r>
              <a:rPr sz="1100" b="1" dirty="0">
                <a:solidFill>
                  <a:srgbClr val="344B5E"/>
                </a:solidFill>
                <a:latin typeface="Verdana"/>
                <a:cs typeface="Verdana"/>
              </a:rPr>
              <a:t>SVM</a:t>
            </a:r>
            <a:endParaRPr sz="1100" dirty="0">
              <a:latin typeface="Verdana"/>
              <a:cs typeface="Verdana"/>
            </a:endParaRPr>
          </a:p>
        </p:txBody>
      </p:sp>
      <p:sp>
        <p:nvSpPr>
          <p:cNvPr id="55" name="object 24">
            <a:extLst>
              <a:ext uri="{FF2B5EF4-FFF2-40B4-BE49-F238E27FC236}">
                <a16:creationId xmlns:a16="http://schemas.microsoft.com/office/drawing/2014/main" id="{8CAC0544-1FB3-4851-A632-5217961F58E9}"/>
              </a:ext>
            </a:extLst>
          </p:cNvPr>
          <p:cNvSpPr/>
          <p:nvPr/>
        </p:nvSpPr>
        <p:spPr>
          <a:xfrm>
            <a:off x="5007103" y="4206240"/>
            <a:ext cx="954405" cy="489584"/>
          </a:xfrm>
          <a:custGeom>
            <a:avLst/>
            <a:gdLst/>
            <a:ahLst/>
            <a:cxnLst/>
            <a:rect l="l" t="t" r="r" b="b"/>
            <a:pathLst>
              <a:path w="954404" h="489585">
                <a:moveTo>
                  <a:pt x="872489" y="0"/>
                </a:moveTo>
                <a:lnTo>
                  <a:pt x="81534" y="0"/>
                </a:lnTo>
                <a:lnTo>
                  <a:pt x="49774" y="6399"/>
                </a:lnTo>
                <a:lnTo>
                  <a:pt x="23860" y="23860"/>
                </a:lnTo>
                <a:lnTo>
                  <a:pt x="6399" y="49774"/>
                </a:lnTo>
                <a:lnTo>
                  <a:pt x="0" y="81534"/>
                </a:lnTo>
                <a:lnTo>
                  <a:pt x="0" y="407670"/>
                </a:lnTo>
                <a:lnTo>
                  <a:pt x="6399" y="439429"/>
                </a:lnTo>
                <a:lnTo>
                  <a:pt x="23860" y="465343"/>
                </a:lnTo>
                <a:lnTo>
                  <a:pt x="49774" y="482804"/>
                </a:lnTo>
                <a:lnTo>
                  <a:pt x="81534" y="489204"/>
                </a:lnTo>
                <a:lnTo>
                  <a:pt x="872489" y="489204"/>
                </a:lnTo>
                <a:lnTo>
                  <a:pt x="904249" y="482804"/>
                </a:lnTo>
                <a:lnTo>
                  <a:pt x="930163" y="465343"/>
                </a:lnTo>
                <a:lnTo>
                  <a:pt x="947624" y="439429"/>
                </a:lnTo>
                <a:lnTo>
                  <a:pt x="954024" y="407670"/>
                </a:lnTo>
                <a:lnTo>
                  <a:pt x="954024" y="81534"/>
                </a:lnTo>
                <a:lnTo>
                  <a:pt x="947624" y="49774"/>
                </a:lnTo>
                <a:lnTo>
                  <a:pt x="930163" y="23860"/>
                </a:lnTo>
                <a:lnTo>
                  <a:pt x="904249" y="6399"/>
                </a:lnTo>
                <a:lnTo>
                  <a:pt x="872489" y="0"/>
                </a:lnTo>
                <a:close/>
              </a:path>
            </a:pathLst>
          </a:custGeom>
          <a:solidFill>
            <a:srgbClr val="84ADAF">
              <a:alpha val="50195"/>
            </a:srgbClr>
          </a:solidFill>
        </p:spPr>
        <p:txBody>
          <a:bodyPr wrap="square" lIns="0" tIns="0" rIns="0" bIns="0" rtlCol="0"/>
          <a:lstStyle/>
          <a:p>
            <a:endParaRPr/>
          </a:p>
        </p:txBody>
      </p:sp>
      <p:sp>
        <p:nvSpPr>
          <p:cNvPr id="56" name="object 25">
            <a:extLst>
              <a:ext uri="{FF2B5EF4-FFF2-40B4-BE49-F238E27FC236}">
                <a16:creationId xmlns:a16="http://schemas.microsoft.com/office/drawing/2014/main" id="{B53ED832-E574-4544-8E7D-CF5ED87709BD}"/>
              </a:ext>
            </a:extLst>
          </p:cNvPr>
          <p:cNvSpPr/>
          <p:nvPr/>
        </p:nvSpPr>
        <p:spPr>
          <a:xfrm>
            <a:off x="5007103" y="4206240"/>
            <a:ext cx="954405" cy="489584"/>
          </a:xfrm>
          <a:custGeom>
            <a:avLst/>
            <a:gdLst/>
            <a:ahLst/>
            <a:cxnLst/>
            <a:rect l="l" t="t" r="r" b="b"/>
            <a:pathLst>
              <a:path w="954404" h="489585">
                <a:moveTo>
                  <a:pt x="0" y="81534"/>
                </a:moveTo>
                <a:lnTo>
                  <a:pt x="6399" y="49774"/>
                </a:lnTo>
                <a:lnTo>
                  <a:pt x="23860" y="23860"/>
                </a:lnTo>
                <a:lnTo>
                  <a:pt x="49774" y="6399"/>
                </a:lnTo>
                <a:lnTo>
                  <a:pt x="81534" y="0"/>
                </a:lnTo>
                <a:lnTo>
                  <a:pt x="872489" y="0"/>
                </a:lnTo>
                <a:lnTo>
                  <a:pt x="904249" y="6399"/>
                </a:lnTo>
                <a:lnTo>
                  <a:pt x="930163" y="23860"/>
                </a:lnTo>
                <a:lnTo>
                  <a:pt x="947624" y="49774"/>
                </a:lnTo>
                <a:lnTo>
                  <a:pt x="954024" y="81534"/>
                </a:lnTo>
                <a:lnTo>
                  <a:pt x="954024" y="407670"/>
                </a:lnTo>
                <a:lnTo>
                  <a:pt x="947624" y="439429"/>
                </a:lnTo>
                <a:lnTo>
                  <a:pt x="930163" y="465343"/>
                </a:lnTo>
                <a:lnTo>
                  <a:pt x="904249" y="482804"/>
                </a:lnTo>
                <a:lnTo>
                  <a:pt x="872489" y="489204"/>
                </a:lnTo>
                <a:lnTo>
                  <a:pt x="81534" y="489204"/>
                </a:lnTo>
                <a:lnTo>
                  <a:pt x="49774" y="482804"/>
                </a:lnTo>
                <a:lnTo>
                  <a:pt x="23860" y="465343"/>
                </a:lnTo>
                <a:lnTo>
                  <a:pt x="6399" y="439429"/>
                </a:lnTo>
                <a:lnTo>
                  <a:pt x="0" y="407670"/>
                </a:lnTo>
                <a:lnTo>
                  <a:pt x="0" y="81534"/>
                </a:lnTo>
                <a:close/>
              </a:path>
            </a:pathLst>
          </a:custGeom>
          <a:ln w="25908">
            <a:solidFill>
              <a:srgbClr val="FFFFFF"/>
            </a:solidFill>
          </a:ln>
        </p:spPr>
        <p:txBody>
          <a:bodyPr wrap="square" lIns="0" tIns="0" rIns="0" bIns="0" rtlCol="0"/>
          <a:lstStyle/>
          <a:p>
            <a:endParaRPr/>
          </a:p>
        </p:txBody>
      </p:sp>
      <p:sp>
        <p:nvSpPr>
          <p:cNvPr id="57" name="object 26">
            <a:extLst>
              <a:ext uri="{FF2B5EF4-FFF2-40B4-BE49-F238E27FC236}">
                <a16:creationId xmlns:a16="http://schemas.microsoft.com/office/drawing/2014/main" id="{DDEC1601-5461-4AEB-91BF-762B9F88E7E0}"/>
              </a:ext>
            </a:extLst>
          </p:cNvPr>
          <p:cNvSpPr txBox="1"/>
          <p:nvPr/>
        </p:nvSpPr>
        <p:spPr>
          <a:xfrm>
            <a:off x="5141721" y="4259835"/>
            <a:ext cx="676401" cy="351378"/>
          </a:xfrm>
          <a:prstGeom prst="rect">
            <a:avLst/>
          </a:prstGeom>
        </p:spPr>
        <p:txBody>
          <a:bodyPr vert="horz" wrap="square" lIns="0" tIns="12700" rIns="0" bIns="0" rtlCol="0">
            <a:spAutoFit/>
          </a:bodyPr>
          <a:lstStyle/>
          <a:p>
            <a:pPr marL="79375" marR="5080" indent="-67310">
              <a:spcBef>
                <a:spcPts val="100"/>
              </a:spcBef>
            </a:pPr>
            <a:r>
              <a:rPr sz="1100" b="1" dirty="0">
                <a:solidFill>
                  <a:srgbClr val="344B5E"/>
                </a:solidFill>
                <a:latin typeface="Verdana"/>
                <a:cs typeface="Verdana"/>
              </a:rPr>
              <a:t>Random  Forest</a:t>
            </a:r>
            <a:endParaRPr sz="1100" dirty="0">
              <a:latin typeface="Verdana"/>
              <a:cs typeface="Verdana"/>
            </a:endParaRPr>
          </a:p>
        </p:txBody>
      </p:sp>
      <p:sp>
        <p:nvSpPr>
          <p:cNvPr id="58" name="object 27">
            <a:extLst>
              <a:ext uri="{FF2B5EF4-FFF2-40B4-BE49-F238E27FC236}">
                <a16:creationId xmlns:a16="http://schemas.microsoft.com/office/drawing/2014/main" id="{922C824D-7E05-4781-8400-0C807A3F9C3A}"/>
              </a:ext>
            </a:extLst>
          </p:cNvPr>
          <p:cNvSpPr/>
          <p:nvPr/>
        </p:nvSpPr>
        <p:spPr>
          <a:xfrm>
            <a:off x="7379969" y="3769615"/>
            <a:ext cx="351790" cy="78105"/>
          </a:xfrm>
          <a:custGeom>
            <a:avLst/>
            <a:gdLst/>
            <a:ahLst/>
            <a:cxnLst/>
            <a:rect l="l" t="t" r="r" b="b"/>
            <a:pathLst>
              <a:path w="351790" h="78105">
                <a:moveTo>
                  <a:pt x="273684" y="0"/>
                </a:moveTo>
                <a:lnTo>
                  <a:pt x="273684" y="77724"/>
                </a:lnTo>
                <a:lnTo>
                  <a:pt x="325500" y="51816"/>
                </a:lnTo>
                <a:lnTo>
                  <a:pt x="286638" y="51816"/>
                </a:lnTo>
                <a:lnTo>
                  <a:pt x="286638" y="25908"/>
                </a:lnTo>
                <a:lnTo>
                  <a:pt x="325500" y="25908"/>
                </a:lnTo>
                <a:lnTo>
                  <a:pt x="273684" y="0"/>
                </a:lnTo>
                <a:close/>
              </a:path>
              <a:path w="351790" h="78105">
                <a:moveTo>
                  <a:pt x="273684" y="25908"/>
                </a:moveTo>
                <a:lnTo>
                  <a:pt x="0" y="25908"/>
                </a:lnTo>
                <a:lnTo>
                  <a:pt x="0" y="51816"/>
                </a:lnTo>
                <a:lnTo>
                  <a:pt x="273684" y="51816"/>
                </a:lnTo>
                <a:lnTo>
                  <a:pt x="273684" y="25908"/>
                </a:lnTo>
                <a:close/>
              </a:path>
              <a:path w="351790" h="78105">
                <a:moveTo>
                  <a:pt x="325500" y="25908"/>
                </a:moveTo>
                <a:lnTo>
                  <a:pt x="286638" y="25908"/>
                </a:lnTo>
                <a:lnTo>
                  <a:pt x="286638" y="51816"/>
                </a:lnTo>
                <a:lnTo>
                  <a:pt x="325500" y="51816"/>
                </a:lnTo>
                <a:lnTo>
                  <a:pt x="351408" y="38862"/>
                </a:lnTo>
                <a:lnTo>
                  <a:pt x="325500" y="25908"/>
                </a:lnTo>
                <a:close/>
              </a:path>
            </a:pathLst>
          </a:custGeom>
          <a:solidFill>
            <a:srgbClr val="344B5E"/>
          </a:solidFill>
        </p:spPr>
        <p:txBody>
          <a:bodyPr wrap="square" lIns="0" tIns="0" rIns="0" bIns="0" rtlCol="0"/>
          <a:lstStyle/>
          <a:p>
            <a:endParaRPr/>
          </a:p>
        </p:txBody>
      </p:sp>
      <p:sp>
        <p:nvSpPr>
          <p:cNvPr id="59" name="object 28">
            <a:extLst>
              <a:ext uri="{FF2B5EF4-FFF2-40B4-BE49-F238E27FC236}">
                <a16:creationId xmlns:a16="http://schemas.microsoft.com/office/drawing/2014/main" id="{34DA843D-75DD-416D-AD32-7F3D32E6B098}"/>
              </a:ext>
            </a:extLst>
          </p:cNvPr>
          <p:cNvSpPr/>
          <p:nvPr/>
        </p:nvSpPr>
        <p:spPr>
          <a:xfrm>
            <a:off x="7732015" y="3563112"/>
            <a:ext cx="954405" cy="490855"/>
          </a:xfrm>
          <a:custGeom>
            <a:avLst/>
            <a:gdLst/>
            <a:ahLst/>
            <a:cxnLst/>
            <a:rect l="l" t="t" r="r" b="b"/>
            <a:pathLst>
              <a:path w="954404" h="490855">
                <a:moveTo>
                  <a:pt x="872235" y="0"/>
                </a:moveTo>
                <a:lnTo>
                  <a:pt x="81787" y="0"/>
                </a:lnTo>
                <a:lnTo>
                  <a:pt x="49934" y="6421"/>
                </a:lnTo>
                <a:lnTo>
                  <a:pt x="23939" y="23939"/>
                </a:lnTo>
                <a:lnTo>
                  <a:pt x="6421" y="49934"/>
                </a:lnTo>
                <a:lnTo>
                  <a:pt x="0" y="81787"/>
                </a:lnTo>
                <a:lnTo>
                  <a:pt x="0" y="408939"/>
                </a:lnTo>
                <a:lnTo>
                  <a:pt x="6421" y="440793"/>
                </a:lnTo>
                <a:lnTo>
                  <a:pt x="23939" y="466788"/>
                </a:lnTo>
                <a:lnTo>
                  <a:pt x="49934" y="484306"/>
                </a:lnTo>
                <a:lnTo>
                  <a:pt x="81787" y="490727"/>
                </a:lnTo>
                <a:lnTo>
                  <a:pt x="872235" y="490727"/>
                </a:lnTo>
                <a:lnTo>
                  <a:pt x="904089" y="484306"/>
                </a:lnTo>
                <a:lnTo>
                  <a:pt x="930084" y="466788"/>
                </a:lnTo>
                <a:lnTo>
                  <a:pt x="947602" y="440793"/>
                </a:lnTo>
                <a:lnTo>
                  <a:pt x="954024" y="408939"/>
                </a:lnTo>
                <a:lnTo>
                  <a:pt x="954024" y="81787"/>
                </a:lnTo>
                <a:lnTo>
                  <a:pt x="947602" y="49934"/>
                </a:lnTo>
                <a:lnTo>
                  <a:pt x="930084" y="23939"/>
                </a:lnTo>
                <a:lnTo>
                  <a:pt x="904089" y="6421"/>
                </a:lnTo>
                <a:lnTo>
                  <a:pt x="872235" y="0"/>
                </a:lnTo>
                <a:close/>
              </a:path>
            </a:pathLst>
          </a:custGeom>
          <a:solidFill>
            <a:srgbClr val="D0692F">
              <a:alpha val="50195"/>
            </a:srgbClr>
          </a:solidFill>
        </p:spPr>
        <p:txBody>
          <a:bodyPr wrap="square" lIns="0" tIns="0" rIns="0" bIns="0" rtlCol="0"/>
          <a:lstStyle/>
          <a:p>
            <a:endParaRPr/>
          </a:p>
        </p:txBody>
      </p:sp>
      <p:sp>
        <p:nvSpPr>
          <p:cNvPr id="60" name="object 29">
            <a:extLst>
              <a:ext uri="{FF2B5EF4-FFF2-40B4-BE49-F238E27FC236}">
                <a16:creationId xmlns:a16="http://schemas.microsoft.com/office/drawing/2014/main" id="{56ADB229-9AE0-471B-B8C9-087489F9A039}"/>
              </a:ext>
            </a:extLst>
          </p:cNvPr>
          <p:cNvSpPr/>
          <p:nvPr/>
        </p:nvSpPr>
        <p:spPr>
          <a:xfrm>
            <a:off x="7732015" y="3563112"/>
            <a:ext cx="954405" cy="490855"/>
          </a:xfrm>
          <a:custGeom>
            <a:avLst/>
            <a:gdLst/>
            <a:ahLst/>
            <a:cxnLst/>
            <a:rect l="l" t="t" r="r" b="b"/>
            <a:pathLst>
              <a:path w="954404" h="490855">
                <a:moveTo>
                  <a:pt x="0" y="81787"/>
                </a:moveTo>
                <a:lnTo>
                  <a:pt x="6421" y="49934"/>
                </a:lnTo>
                <a:lnTo>
                  <a:pt x="23939" y="23939"/>
                </a:lnTo>
                <a:lnTo>
                  <a:pt x="49934" y="6421"/>
                </a:lnTo>
                <a:lnTo>
                  <a:pt x="81787" y="0"/>
                </a:lnTo>
                <a:lnTo>
                  <a:pt x="872235" y="0"/>
                </a:lnTo>
                <a:lnTo>
                  <a:pt x="904089" y="6421"/>
                </a:lnTo>
                <a:lnTo>
                  <a:pt x="930084" y="23939"/>
                </a:lnTo>
                <a:lnTo>
                  <a:pt x="947602" y="49934"/>
                </a:lnTo>
                <a:lnTo>
                  <a:pt x="954024" y="81787"/>
                </a:lnTo>
                <a:lnTo>
                  <a:pt x="954024" y="408939"/>
                </a:lnTo>
                <a:lnTo>
                  <a:pt x="947602" y="440793"/>
                </a:lnTo>
                <a:lnTo>
                  <a:pt x="930084" y="466788"/>
                </a:lnTo>
                <a:lnTo>
                  <a:pt x="904089" y="484306"/>
                </a:lnTo>
                <a:lnTo>
                  <a:pt x="872235" y="490727"/>
                </a:lnTo>
                <a:lnTo>
                  <a:pt x="81787" y="490727"/>
                </a:lnTo>
                <a:lnTo>
                  <a:pt x="49934" y="484306"/>
                </a:lnTo>
                <a:lnTo>
                  <a:pt x="23939" y="466788"/>
                </a:lnTo>
                <a:lnTo>
                  <a:pt x="6421" y="440793"/>
                </a:lnTo>
                <a:lnTo>
                  <a:pt x="0" y="408939"/>
                </a:lnTo>
                <a:lnTo>
                  <a:pt x="0" y="81787"/>
                </a:lnTo>
                <a:close/>
              </a:path>
            </a:pathLst>
          </a:custGeom>
          <a:ln w="25908">
            <a:solidFill>
              <a:srgbClr val="FFFFFF"/>
            </a:solidFill>
          </a:ln>
        </p:spPr>
        <p:txBody>
          <a:bodyPr wrap="square" lIns="0" tIns="0" rIns="0" bIns="0" rtlCol="0"/>
          <a:lstStyle/>
          <a:p>
            <a:endParaRPr/>
          </a:p>
        </p:txBody>
      </p:sp>
      <p:sp>
        <p:nvSpPr>
          <p:cNvPr id="61" name="object 30">
            <a:extLst>
              <a:ext uri="{FF2B5EF4-FFF2-40B4-BE49-F238E27FC236}">
                <a16:creationId xmlns:a16="http://schemas.microsoft.com/office/drawing/2014/main" id="{065F78D6-FAD5-4FA8-82C0-2C1AE6738B40}"/>
              </a:ext>
            </a:extLst>
          </p:cNvPr>
          <p:cNvSpPr txBox="1"/>
          <p:nvPr/>
        </p:nvSpPr>
        <p:spPr>
          <a:xfrm>
            <a:off x="7797674" y="3628469"/>
            <a:ext cx="829437" cy="351378"/>
          </a:xfrm>
          <a:prstGeom prst="rect">
            <a:avLst/>
          </a:prstGeom>
        </p:spPr>
        <p:txBody>
          <a:bodyPr vert="horz" wrap="square" lIns="0" tIns="12700" rIns="0" bIns="0" rtlCol="0">
            <a:spAutoFit/>
          </a:bodyPr>
          <a:lstStyle/>
          <a:p>
            <a:pPr marL="12700" marR="5080" indent="177800">
              <a:spcBef>
                <a:spcPts val="100"/>
              </a:spcBef>
            </a:pPr>
            <a:r>
              <a:rPr sz="1100" b="1" dirty="0">
                <a:solidFill>
                  <a:srgbClr val="344B5E"/>
                </a:solidFill>
                <a:latin typeface="Verdana"/>
                <a:cs typeface="Verdana"/>
              </a:rPr>
              <a:t>Final  Prediction</a:t>
            </a:r>
            <a:endParaRPr sz="1100">
              <a:latin typeface="Verdana"/>
              <a:cs typeface="Verdana"/>
            </a:endParaRPr>
          </a:p>
        </p:txBody>
      </p:sp>
      <p:sp>
        <p:nvSpPr>
          <p:cNvPr id="62" name="object 31">
            <a:extLst>
              <a:ext uri="{FF2B5EF4-FFF2-40B4-BE49-F238E27FC236}">
                <a16:creationId xmlns:a16="http://schemas.microsoft.com/office/drawing/2014/main" id="{6748D681-13E3-4325-BF28-F7D6854577C3}"/>
              </a:ext>
            </a:extLst>
          </p:cNvPr>
          <p:cNvSpPr txBox="1"/>
          <p:nvPr/>
        </p:nvSpPr>
        <p:spPr>
          <a:xfrm>
            <a:off x="6236842" y="3091631"/>
            <a:ext cx="1332614" cy="228909"/>
          </a:xfrm>
          <a:prstGeom prst="rect">
            <a:avLst/>
          </a:prstGeom>
        </p:spPr>
        <p:txBody>
          <a:bodyPr vert="horz" wrap="square" lIns="0" tIns="13335" rIns="0" bIns="0" rtlCol="0">
            <a:spAutoFit/>
          </a:bodyPr>
          <a:lstStyle/>
          <a:p>
            <a:pPr marL="12700">
              <a:spcBef>
                <a:spcPts val="105"/>
              </a:spcBef>
            </a:pPr>
            <a:r>
              <a:rPr sz="1400" b="1" dirty="0">
                <a:solidFill>
                  <a:srgbClr val="344B5E"/>
                </a:solidFill>
                <a:latin typeface="Verdana"/>
                <a:cs typeface="Verdana"/>
              </a:rPr>
              <a:t>Meta Learner</a:t>
            </a:r>
            <a:endParaRPr sz="1400" dirty="0">
              <a:latin typeface="Verdana"/>
              <a:cs typeface="Verdana"/>
            </a:endParaRPr>
          </a:p>
        </p:txBody>
      </p:sp>
    </p:spTree>
    <p:extLst>
      <p:ext uri="{BB962C8B-B14F-4D97-AF65-F5344CB8AC3E}">
        <p14:creationId xmlns:p14="http://schemas.microsoft.com/office/powerpoint/2010/main" val="17550617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20432-E930-451C-AC42-9344ECF3C97E}"/>
              </a:ext>
            </a:extLst>
          </p:cNvPr>
          <p:cNvSpPr>
            <a:spLocks noGrp="1"/>
          </p:cNvSpPr>
          <p:nvPr>
            <p:ph type="title"/>
          </p:nvPr>
        </p:nvSpPr>
        <p:spPr/>
        <p:txBody>
          <a:bodyPr/>
          <a:lstStyle/>
          <a:p>
            <a:r>
              <a:rPr lang="zh-CN" altLang="en-US" dirty="0"/>
              <a:t>多层堆叠</a:t>
            </a:r>
          </a:p>
        </p:txBody>
      </p:sp>
      <p:pic>
        <p:nvPicPr>
          <p:cNvPr id="4" name="内容占位符 3">
            <a:extLst>
              <a:ext uri="{FF2B5EF4-FFF2-40B4-BE49-F238E27FC236}">
                <a16:creationId xmlns:a16="http://schemas.microsoft.com/office/drawing/2014/main" id="{FDC8F6A2-430F-4B8E-A9D8-6B5FC18DE1DA}"/>
              </a:ext>
            </a:extLst>
          </p:cNvPr>
          <p:cNvPicPr>
            <a:picLocks noGrp="1" noChangeAspect="1"/>
          </p:cNvPicPr>
          <p:nvPr>
            <p:ph idx="1"/>
          </p:nvPr>
        </p:nvPicPr>
        <p:blipFill>
          <a:blip r:embed="rId2"/>
          <a:stretch>
            <a:fillRect/>
          </a:stretch>
        </p:blipFill>
        <p:spPr>
          <a:xfrm>
            <a:off x="251520" y="2171815"/>
            <a:ext cx="8661648" cy="2106164"/>
          </a:xfrm>
          <a:prstGeom prst="rect">
            <a:avLst/>
          </a:prstGeom>
        </p:spPr>
      </p:pic>
    </p:spTree>
    <p:extLst>
      <p:ext uri="{BB962C8B-B14F-4D97-AF65-F5344CB8AC3E}">
        <p14:creationId xmlns:p14="http://schemas.microsoft.com/office/powerpoint/2010/main" val="41524686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9742" y="900077"/>
            <a:ext cx="8954258" cy="5011628"/>
          </a:xfrm>
          <a:prstGeom prst="rect">
            <a:avLst/>
          </a:prstGeom>
        </p:spPr>
        <p:txBody>
          <a:bodyPr vert="horz" wrap="square" lIns="0" tIns="76200" rIns="0" bIns="0" rtlCol="0">
            <a:spAutoFit/>
          </a:bodyPr>
          <a:lstStyle/>
          <a:p>
            <a:pPr marL="12700">
              <a:spcBef>
                <a:spcPts val="600"/>
              </a:spcBef>
            </a:pPr>
            <a:r>
              <a:rPr lang="zh-CN" altLang="en-US" sz="2000" b="1" dirty="0">
                <a:solidFill>
                  <a:srgbClr val="84ADAF"/>
                </a:solidFill>
                <a:latin typeface="Verdana"/>
                <a:cs typeface="Verdana"/>
              </a:rPr>
              <a:t>导入包含该分类方法的类</a:t>
            </a:r>
            <a:r>
              <a:rPr lang="en-US" altLang="zh-CN" sz="2000" b="1" dirty="0">
                <a:solidFill>
                  <a:srgbClr val="84ADAF"/>
                </a:solidFill>
                <a:latin typeface="Verdana"/>
                <a:cs typeface="Verdana"/>
              </a:rPr>
              <a:t>:</a:t>
            </a:r>
            <a:endParaRPr lang="en-US" sz="2000" dirty="0">
              <a:latin typeface="Verdana"/>
              <a:cs typeface="Verdana"/>
            </a:endParaRPr>
          </a:p>
          <a:p>
            <a:pPr marL="469900">
              <a:spcBef>
                <a:spcPts val="400"/>
              </a:spcBef>
            </a:pPr>
            <a:r>
              <a:rPr lang="en-US" b="1" dirty="0">
                <a:solidFill>
                  <a:srgbClr val="8B8B8B"/>
                </a:solidFill>
                <a:latin typeface="Courier New"/>
                <a:cs typeface="Courier New"/>
              </a:rPr>
              <a:t>from </a:t>
            </a:r>
            <a:r>
              <a:rPr lang="en-US" b="1" dirty="0" err="1">
                <a:solidFill>
                  <a:srgbClr val="8B8B8B"/>
                </a:solidFill>
                <a:latin typeface="Courier New"/>
                <a:cs typeface="Courier New"/>
              </a:rPr>
              <a:t>sklearn.ensemble</a:t>
            </a:r>
            <a:r>
              <a:rPr lang="en-US" b="1" dirty="0">
                <a:solidFill>
                  <a:srgbClr val="8B8B8B"/>
                </a:solidFill>
                <a:latin typeface="Courier New"/>
                <a:cs typeface="Courier New"/>
              </a:rPr>
              <a:t> import </a:t>
            </a:r>
            <a:r>
              <a:rPr lang="en-US" b="1" dirty="0" err="1">
                <a:solidFill>
                  <a:srgbClr val="0433FF"/>
                </a:solidFill>
                <a:latin typeface="Courier New"/>
                <a:cs typeface="Courier New"/>
              </a:rPr>
              <a:t>StackingClassifier</a:t>
            </a:r>
            <a:endParaRPr lang="en-US" dirty="0">
              <a:latin typeface="Courier New"/>
              <a:cs typeface="Courier New"/>
            </a:endParaRPr>
          </a:p>
          <a:p>
            <a:pPr marL="12700">
              <a:spcBef>
                <a:spcPts val="1285"/>
              </a:spcBef>
            </a:pPr>
            <a:r>
              <a:rPr lang="zh-CN" altLang="en-US" sz="2000" b="1" dirty="0">
                <a:solidFill>
                  <a:srgbClr val="84ADAF"/>
                </a:solidFill>
                <a:latin typeface="Verdana"/>
                <a:cs typeface="Verdana"/>
              </a:rPr>
              <a:t>创建该类的一个对象：</a:t>
            </a:r>
            <a:endParaRPr lang="en-US" sz="2000" dirty="0">
              <a:latin typeface="Verdana"/>
              <a:cs typeface="Verdana"/>
            </a:endParaRPr>
          </a:p>
          <a:p>
            <a:pPr marL="1715135" marR="1321435" indent="-1245870">
              <a:lnSpc>
                <a:spcPts val="2880"/>
              </a:lnSpc>
              <a:spcBef>
                <a:spcPts val="265"/>
              </a:spcBef>
            </a:pPr>
            <a:r>
              <a:rPr lang="en-US" b="1" dirty="0">
                <a:solidFill>
                  <a:srgbClr val="6F2F9F"/>
                </a:solidFill>
                <a:latin typeface="Courier New"/>
                <a:cs typeface="Courier New"/>
              </a:rPr>
              <a:t>SC </a:t>
            </a:r>
            <a:r>
              <a:rPr b="1" dirty="0">
                <a:solidFill>
                  <a:srgbClr val="84ADAF"/>
                </a:solidFill>
                <a:latin typeface="Courier New"/>
                <a:cs typeface="Courier New"/>
              </a:rPr>
              <a:t>=</a:t>
            </a:r>
            <a:r>
              <a:rPr lang="zh-CN" altLang="en-US" b="1" dirty="0">
                <a:solidFill>
                  <a:srgbClr val="84ADAF"/>
                </a:solidFill>
                <a:latin typeface="Courier New"/>
                <a:cs typeface="Courier New"/>
              </a:rPr>
              <a:t> </a:t>
            </a:r>
            <a:r>
              <a:rPr lang="en-US" b="1" dirty="0" err="1">
                <a:solidFill>
                  <a:srgbClr val="0433FF"/>
                </a:solidFill>
                <a:latin typeface="Courier New"/>
                <a:cs typeface="Courier New"/>
              </a:rPr>
              <a:t>Stack</a:t>
            </a:r>
            <a:r>
              <a:rPr b="1" dirty="0" err="1">
                <a:solidFill>
                  <a:srgbClr val="0433FF"/>
                </a:solidFill>
                <a:latin typeface="Courier New"/>
                <a:cs typeface="Courier New"/>
              </a:rPr>
              <a:t>ingClassifier</a:t>
            </a:r>
            <a:r>
              <a:rPr b="1" dirty="0">
                <a:solidFill>
                  <a:srgbClr val="84ADAF"/>
                </a:solidFill>
                <a:latin typeface="Courier New"/>
                <a:cs typeface="Courier New"/>
              </a:rPr>
              <a:t>(estimator</a:t>
            </a:r>
            <a:r>
              <a:rPr lang="en-US" b="1" dirty="0">
                <a:solidFill>
                  <a:srgbClr val="84ADAF"/>
                </a:solidFill>
                <a:latin typeface="Courier New"/>
                <a:cs typeface="Courier New"/>
              </a:rPr>
              <a:t>s=[("rf", RF), ("</a:t>
            </a:r>
            <a:r>
              <a:rPr lang="en-US" b="1" dirty="0" err="1">
                <a:solidFill>
                  <a:srgbClr val="84ADAF"/>
                </a:solidFill>
                <a:latin typeface="Courier New"/>
                <a:cs typeface="Courier New"/>
              </a:rPr>
              <a:t>ada</a:t>
            </a:r>
            <a:r>
              <a:rPr lang="en-US" b="1" dirty="0">
                <a:solidFill>
                  <a:srgbClr val="84ADAF"/>
                </a:solidFill>
                <a:latin typeface="Courier New"/>
                <a:cs typeface="Courier New"/>
              </a:rPr>
              <a:t>", ADA), ("</a:t>
            </a:r>
            <a:r>
              <a:rPr lang="en-US" b="1" dirty="0" err="1">
                <a:solidFill>
                  <a:srgbClr val="84ADAF"/>
                </a:solidFill>
                <a:latin typeface="Courier New"/>
                <a:cs typeface="Courier New"/>
              </a:rPr>
              <a:t>gbc</a:t>
            </a:r>
            <a:r>
              <a:rPr lang="en-US" b="1" dirty="0">
                <a:solidFill>
                  <a:srgbClr val="84ADAF"/>
                </a:solidFill>
                <a:latin typeface="Courier New"/>
                <a:cs typeface="Courier New"/>
              </a:rPr>
              <a:t>", GBC)]</a:t>
            </a:r>
            <a:r>
              <a:rPr lang="pt-BR" b="1" dirty="0">
                <a:solidFill>
                  <a:srgbClr val="84ADAF"/>
                </a:solidFill>
                <a:latin typeface="Courier New"/>
                <a:cs typeface="Courier New"/>
              </a:rPr>
              <a:t>, final_estimator=LogisticRegression())</a:t>
            </a:r>
            <a:endParaRPr lang="en-US" dirty="0">
              <a:latin typeface="Courier New"/>
              <a:cs typeface="Courier New"/>
            </a:endParaRPr>
          </a:p>
          <a:p>
            <a:pPr marL="12700">
              <a:spcBef>
                <a:spcPts val="935"/>
              </a:spcBef>
            </a:pPr>
            <a:r>
              <a:rPr lang="zh-CN" altLang="en-US" sz="2000" b="1" dirty="0">
                <a:solidFill>
                  <a:srgbClr val="84ADAF"/>
                </a:solidFill>
                <a:latin typeface="Verdana"/>
                <a:cs typeface="Verdana"/>
              </a:rPr>
              <a:t>拟合训练数据，并预测：</a:t>
            </a:r>
            <a:endParaRPr lang="zh-CN" altLang="en-US" sz="2000" dirty="0">
              <a:latin typeface="Verdana"/>
              <a:cs typeface="Verdana"/>
            </a:endParaRPr>
          </a:p>
          <a:p>
            <a:pPr marL="469900">
              <a:spcBef>
                <a:spcPts val="1170"/>
              </a:spcBef>
            </a:pPr>
            <a:r>
              <a:rPr lang="en-US" b="1" dirty="0">
                <a:solidFill>
                  <a:srgbClr val="6F2F9F"/>
                </a:solidFill>
                <a:latin typeface="Courier New"/>
                <a:cs typeface="Courier New"/>
              </a:rPr>
              <a:t>S</a:t>
            </a:r>
            <a:r>
              <a:rPr b="1" dirty="0">
                <a:solidFill>
                  <a:srgbClr val="6F2F9F"/>
                </a:solidFill>
                <a:latin typeface="Courier New"/>
                <a:cs typeface="Courier New"/>
              </a:rPr>
              <a:t>C </a:t>
            </a:r>
            <a:r>
              <a:rPr b="1" dirty="0">
                <a:solidFill>
                  <a:srgbClr val="8B8B8B"/>
                </a:solidFill>
                <a:latin typeface="Courier New"/>
                <a:cs typeface="Courier New"/>
              </a:rPr>
              <a:t>= </a:t>
            </a:r>
            <a:r>
              <a:rPr lang="en-US" b="1" dirty="0" err="1">
                <a:solidFill>
                  <a:srgbClr val="6F2F9F"/>
                </a:solidFill>
                <a:latin typeface="Courier New"/>
                <a:cs typeface="Courier New"/>
              </a:rPr>
              <a:t>SC</a:t>
            </a:r>
            <a:r>
              <a:rPr b="1" dirty="0" err="1">
                <a:solidFill>
                  <a:srgbClr val="84ADAF"/>
                </a:solidFill>
                <a:latin typeface="Courier New"/>
                <a:cs typeface="Courier New"/>
              </a:rPr>
              <a:t>.</a:t>
            </a:r>
            <a:r>
              <a:rPr b="1" dirty="0" err="1">
                <a:solidFill>
                  <a:srgbClr val="C00000"/>
                </a:solidFill>
                <a:latin typeface="Courier New"/>
                <a:cs typeface="Courier New"/>
              </a:rPr>
              <a:t>fit</a:t>
            </a:r>
            <a:r>
              <a:rPr b="1" dirty="0">
                <a:solidFill>
                  <a:srgbClr val="8B8B8B"/>
                </a:solidFill>
                <a:latin typeface="Courier New"/>
                <a:cs typeface="Courier New"/>
              </a:rPr>
              <a:t>(X_train, </a:t>
            </a:r>
            <a:r>
              <a:rPr b="1" dirty="0" err="1">
                <a:solidFill>
                  <a:srgbClr val="8B8B8B"/>
                </a:solidFill>
                <a:latin typeface="Courier New"/>
                <a:cs typeface="Courier New"/>
              </a:rPr>
              <a:t>y_train</a:t>
            </a:r>
            <a:r>
              <a:rPr b="1" dirty="0">
                <a:solidFill>
                  <a:srgbClr val="8B8B8B"/>
                </a:solidFill>
                <a:latin typeface="Courier New"/>
                <a:cs typeface="Courier New"/>
              </a:rPr>
              <a:t>)</a:t>
            </a:r>
            <a:endParaRPr lang="en-US" altLang="zh-CN" b="1" dirty="0">
              <a:solidFill>
                <a:srgbClr val="8B8B8B"/>
              </a:solidFill>
              <a:latin typeface="Courier New"/>
              <a:cs typeface="Courier New"/>
            </a:endParaRPr>
          </a:p>
          <a:p>
            <a:pPr marL="469900">
              <a:spcBef>
                <a:spcPts val="1170"/>
              </a:spcBef>
            </a:pPr>
            <a:r>
              <a:rPr b="1" dirty="0" err="1">
                <a:solidFill>
                  <a:srgbClr val="8B8B8B"/>
                </a:solidFill>
                <a:latin typeface="Courier New"/>
                <a:cs typeface="Courier New"/>
              </a:rPr>
              <a:t>y_predict</a:t>
            </a:r>
            <a:r>
              <a:rPr b="1" dirty="0">
                <a:solidFill>
                  <a:srgbClr val="8B8B8B"/>
                </a:solidFill>
                <a:latin typeface="Courier New"/>
                <a:cs typeface="Courier New"/>
              </a:rPr>
              <a:t> = </a:t>
            </a:r>
            <a:r>
              <a:rPr lang="en-US" b="1" dirty="0" err="1">
                <a:solidFill>
                  <a:srgbClr val="6F2F9F"/>
                </a:solidFill>
                <a:latin typeface="Courier New"/>
                <a:cs typeface="Courier New"/>
              </a:rPr>
              <a:t>S</a:t>
            </a:r>
            <a:r>
              <a:rPr b="1" dirty="0" err="1">
                <a:solidFill>
                  <a:srgbClr val="6F2F9F"/>
                </a:solidFill>
                <a:latin typeface="Courier New"/>
                <a:cs typeface="Courier New"/>
              </a:rPr>
              <a:t>C</a:t>
            </a:r>
            <a:r>
              <a:rPr b="1" dirty="0" err="1">
                <a:solidFill>
                  <a:srgbClr val="84ADAF"/>
                </a:solidFill>
                <a:latin typeface="Courier New"/>
                <a:cs typeface="Courier New"/>
              </a:rPr>
              <a:t>.</a:t>
            </a:r>
            <a:r>
              <a:rPr b="1" dirty="0" err="1">
                <a:solidFill>
                  <a:srgbClr val="C00000"/>
                </a:solidFill>
                <a:latin typeface="Courier New"/>
                <a:cs typeface="Courier New"/>
              </a:rPr>
              <a:t>predict</a:t>
            </a:r>
            <a:r>
              <a:rPr b="1" dirty="0">
                <a:solidFill>
                  <a:srgbClr val="8B8B8B"/>
                </a:solidFill>
                <a:latin typeface="Courier New"/>
                <a:cs typeface="Courier New"/>
              </a:rPr>
              <a:t>(X_test)</a:t>
            </a:r>
            <a:endParaRPr dirty="0">
              <a:latin typeface="Courier New"/>
              <a:cs typeface="Courier New"/>
            </a:endParaRPr>
          </a:p>
          <a:p>
            <a:pPr marL="12700">
              <a:spcBef>
                <a:spcPts val="1235"/>
              </a:spcBef>
            </a:pPr>
            <a:endParaRPr lang="en-US" altLang="zh-CN" sz="2000" b="1" dirty="0">
              <a:solidFill>
                <a:srgbClr val="84ADAF"/>
              </a:solidFill>
              <a:latin typeface="Verdana"/>
              <a:cs typeface="Verdana"/>
            </a:endParaRPr>
          </a:p>
          <a:p>
            <a:pPr marL="12700">
              <a:spcBef>
                <a:spcPts val="1235"/>
              </a:spcBef>
            </a:pPr>
            <a:r>
              <a:rPr lang="zh-CN" altLang="en-US" sz="2000" b="1" dirty="0">
                <a:solidFill>
                  <a:srgbClr val="84ADAF"/>
                </a:solidFill>
                <a:latin typeface="Verdana"/>
                <a:cs typeface="Verdana"/>
              </a:rPr>
              <a:t>基学习器拟合全部</a:t>
            </a:r>
            <a:r>
              <a:rPr lang="en-US" altLang="zh-CN" sz="2000" b="1" dirty="0">
                <a:solidFill>
                  <a:srgbClr val="84ADAF"/>
                </a:solidFill>
                <a:latin typeface="Verdana"/>
                <a:cs typeface="Verdana"/>
              </a:rPr>
              <a:t>X</a:t>
            </a:r>
            <a:r>
              <a:rPr lang="zh-CN" altLang="en-US" sz="2000" b="1" dirty="0">
                <a:solidFill>
                  <a:srgbClr val="84ADAF"/>
                </a:solidFill>
                <a:latin typeface="Verdana"/>
                <a:cs typeface="Verdana"/>
              </a:rPr>
              <a:t>，元学习器在基学习器的预测结果上使用交叉验证进行训练</a:t>
            </a:r>
            <a:endParaRPr lang="en-US" altLang="zh-CN" sz="2000" b="1" dirty="0">
              <a:solidFill>
                <a:srgbClr val="84ADAF"/>
              </a:solidFill>
              <a:latin typeface="Verdana"/>
              <a:cs typeface="Verdana"/>
            </a:endParaRPr>
          </a:p>
          <a:p>
            <a:pPr marL="12700">
              <a:spcBef>
                <a:spcPts val="1235"/>
              </a:spcBef>
            </a:pPr>
            <a:r>
              <a:rPr lang="zh-CN" altLang="en-US" sz="2000" b="1" dirty="0">
                <a:solidFill>
                  <a:srgbClr val="84ADAF"/>
                </a:solidFill>
                <a:latin typeface="Verdana"/>
                <a:cs typeface="Verdana"/>
              </a:rPr>
              <a:t>回归用</a:t>
            </a:r>
            <a:r>
              <a:rPr lang="en-US" altLang="zh-CN" sz="2000" b="1" dirty="0" err="1">
                <a:solidFill>
                  <a:srgbClr val="0066FF"/>
                </a:solidFill>
                <a:latin typeface="Verdana"/>
                <a:cs typeface="Verdana"/>
              </a:rPr>
              <a:t>StackingRegressor</a:t>
            </a:r>
            <a:endParaRPr lang="zh-CN" altLang="en-US" sz="2000" dirty="0">
              <a:solidFill>
                <a:srgbClr val="0066FF"/>
              </a:solidFill>
              <a:latin typeface="Verdana"/>
              <a:cs typeface="Verdana"/>
            </a:endParaRPr>
          </a:p>
        </p:txBody>
      </p:sp>
      <p:sp>
        <p:nvSpPr>
          <p:cNvPr id="6" name="标题 5">
            <a:extLst>
              <a:ext uri="{FF2B5EF4-FFF2-40B4-BE49-F238E27FC236}">
                <a16:creationId xmlns:a16="http://schemas.microsoft.com/office/drawing/2014/main" id="{952B11F9-589C-4E64-AB78-A97B20EDA7A7}"/>
              </a:ext>
            </a:extLst>
          </p:cNvPr>
          <p:cNvSpPr>
            <a:spLocks noGrp="1"/>
          </p:cNvSpPr>
          <p:nvPr>
            <p:ph type="title"/>
          </p:nvPr>
        </p:nvSpPr>
        <p:spPr>
          <a:xfrm>
            <a:off x="457200" y="44624"/>
            <a:ext cx="8229600" cy="720080"/>
          </a:xfrm>
        </p:spPr>
        <p:txBody>
          <a:bodyPr>
            <a:normAutofit fontScale="90000"/>
          </a:bodyPr>
          <a:lstStyle/>
          <a:p>
            <a:r>
              <a:rPr lang="en-US" altLang="zh-CN" dirty="0"/>
              <a:t>Stacking</a:t>
            </a:r>
            <a:r>
              <a:rPr lang="zh-CN" altLang="en-US" dirty="0"/>
              <a:t>分类器的语法</a:t>
            </a:r>
          </a:p>
        </p:txBody>
      </p:sp>
      <p:sp>
        <p:nvSpPr>
          <p:cNvPr id="7" name="object 4">
            <a:extLst>
              <a:ext uri="{FF2B5EF4-FFF2-40B4-BE49-F238E27FC236}">
                <a16:creationId xmlns:a16="http://schemas.microsoft.com/office/drawing/2014/main" id="{35539B87-00BF-4AB2-8B90-D874D0EAEE62}"/>
              </a:ext>
            </a:extLst>
          </p:cNvPr>
          <p:cNvSpPr/>
          <p:nvPr/>
        </p:nvSpPr>
        <p:spPr>
          <a:xfrm>
            <a:off x="7260233" y="2515289"/>
            <a:ext cx="384175" cy="386080"/>
          </a:xfrm>
          <a:custGeom>
            <a:avLst/>
            <a:gdLst/>
            <a:ahLst/>
            <a:cxnLst/>
            <a:rect l="l" t="t" r="r" b="b"/>
            <a:pathLst>
              <a:path w="384175" h="386080">
                <a:moveTo>
                  <a:pt x="192024" y="0"/>
                </a:moveTo>
                <a:lnTo>
                  <a:pt x="0" y="192786"/>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8" name="object 5">
            <a:extLst>
              <a:ext uri="{FF2B5EF4-FFF2-40B4-BE49-F238E27FC236}">
                <a16:creationId xmlns:a16="http://schemas.microsoft.com/office/drawing/2014/main" id="{ADFAA756-67B0-4FF8-89D5-F16D89F2F1C8}"/>
              </a:ext>
            </a:extLst>
          </p:cNvPr>
          <p:cNvSpPr txBox="1"/>
          <p:nvPr/>
        </p:nvSpPr>
        <p:spPr>
          <a:xfrm>
            <a:off x="7740352" y="2204864"/>
            <a:ext cx="1331640" cy="935513"/>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一组基学习器和一个元学习器</a:t>
            </a:r>
            <a:endParaRPr sz="2000" dirty="0">
              <a:latin typeface="Verdana"/>
              <a:cs typeface="Verdana"/>
            </a:endParaRPr>
          </a:p>
        </p:txBody>
      </p:sp>
      <p:sp>
        <p:nvSpPr>
          <p:cNvPr id="2" name="文本框 1">
            <a:extLst>
              <a:ext uri="{FF2B5EF4-FFF2-40B4-BE49-F238E27FC236}">
                <a16:creationId xmlns:a16="http://schemas.microsoft.com/office/drawing/2014/main" id="{8A87212B-0DA7-4FDB-9649-19C809E4188E}"/>
              </a:ext>
            </a:extLst>
          </p:cNvPr>
          <p:cNvSpPr txBox="1"/>
          <p:nvPr/>
        </p:nvSpPr>
        <p:spPr>
          <a:xfrm>
            <a:off x="189742" y="6398696"/>
            <a:ext cx="8764515" cy="369332"/>
          </a:xfrm>
          <a:prstGeom prst="rect">
            <a:avLst/>
          </a:prstGeom>
          <a:noFill/>
        </p:spPr>
        <p:txBody>
          <a:bodyPr wrap="none" rtlCol="0">
            <a:spAutoFit/>
          </a:bodyPr>
          <a:lstStyle/>
          <a:p>
            <a:r>
              <a:rPr lang="en-US" altLang="zh-CN" dirty="0">
                <a:hlinkClick r:id="rId2"/>
              </a:rPr>
              <a:t>https://scikit-learn.org/stable/modules/generated/sklearn.ensemble.StackingClassifier.html</a:t>
            </a:r>
            <a:r>
              <a:rPr lang="en-US" altLang="zh-CN" dirty="0"/>
              <a:t> </a:t>
            </a:r>
            <a:endParaRPr lang="zh-CN" altLang="en-US" dirty="0"/>
          </a:p>
        </p:txBody>
      </p:sp>
    </p:spTree>
    <p:extLst>
      <p:ext uri="{BB962C8B-B14F-4D97-AF65-F5344CB8AC3E}">
        <p14:creationId xmlns:p14="http://schemas.microsoft.com/office/powerpoint/2010/main" val="10138970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B55EFC0-3126-43E8-AAED-C60C6D637B24}"/>
              </a:ext>
            </a:extLst>
          </p:cNvPr>
          <p:cNvGraphicFramePr>
            <a:graphicFrameLocks noGrp="1"/>
          </p:cNvGraphicFramePr>
          <p:nvPr>
            <p:extLst>
              <p:ext uri="{D42A27DB-BD31-4B8C-83A1-F6EECF244321}">
                <p14:modId xmlns:p14="http://schemas.microsoft.com/office/powerpoint/2010/main" val="2031349118"/>
              </p:ext>
            </p:extLst>
          </p:nvPr>
        </p:nvGraphicFramePr>
        <p:xfrm>
          <a:off x="107504" y="-27384"/>
          <a:ext cx="8928992" cy="6912474"/>
        </p:xfrm>
        <a:graphic>
          <a:graphicData uri="http://schemas.openxmlformats.org/drawingml/2006/table">
            <a:tbl>
              <a:tblPr firstCol="1">
                <a:tableStyleId>{5C22544A-7EE6-4342-B048-85BDC9FD1C3A}</a:tableStyleId>
              </a:tblPr>
              <a:tblGrid>
                <a:gridCol w="1440160">
                  <a:extLst>
                    <a:ext uri="{9D8B030D-6E8A-4147-A177-3AD203B41FA5}">
                      <a16:colId xmlns:a16="http://schemas.microsoft.com/office/drawing/2014/main" val="2094432136"/>
                    </a:ext>
                  </a:extLst>
                </a:gridCol>
                <a:gridCol w="7488832">
                  <a:extLst>
                    <a:ext uri="{9D8B030D-6E8A-4147-A177-3AD203B41FA5}">
                      <a16:colId xmlns:a16="http://schemas.microsoft.com/office/drawing/2014/main" val="2541271913"/>
                    </a:ext>
                  </a:extLst>
                </a:gridCol>
              </a:tblGrid>
              <a:tr h="783434">
                <a:tc>
                  <a:txBody>
                    <a:bodyPr/>
                    <a:lstStyle/>
                    <a:p>
                      <a:pPr algn="just"/>
                      <a:r>
                        <a:rPr lang="en-US" sz="1600" kern="100">
                          <a:effectLst/>
                        </a:rPr>
                        <a:t>estimators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b="1" kern="100" dirty="0">
                          <a:effectLst/>
                        </a:rPr>
                        <a:t>（字符串，学习器）列表</a:t>
                      </a:r>
                    </a:p>
                    <a:p>
                      <a:pPr algn="just"/>
                      <a:r>
                        <a:rPr lang="zh-CN" sz="1600" kern="100" dirty="0">
                          <a:effectLst/>
                        </a:rPr>
                        <a:t>要堆叠的所有基学习器的列表。列表中的每个元素是由一个字符串（基学习器的名字）和一个基学习器构成的二元组。</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99636752"/>
                  </a:ext>
                </a:extLst>
              </a:tr>
              <a:tr h="1044581">
                <a:tc>
                  <a:txBody>
                    <a:bodyPr/>
                    <a:lstStyle/>
                    <a:p>
                      <a:pPr algn="just"/>
                      <a:r>
                        <a:rPr lang="en-US" sz="1600" kern="100">
                          <a:effectLst/>
                        </a:rPr>
                        <a:t>final_estimator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b="1" kern="100" dirty="0">
                          <a:effectLst/>
                        </a:rPr>
                        <a:t>元学习器</a:t>
                      </a:r>
                    </a:p>
                    <a:p>
                      <a:pPr algn="just"/>
                      <a:r>
                        <a:rPr lang="zh-CN" sz="1600" kern="100" dirty="0">
                          <a:effectLst/>
                        </a:rPr>
                        <a:t>用于集成所有基学习器的元学习器。</a:t>
                      </a:r>
                    </a:p>
                    <a:p>
                      <a:pPr algn="just"/>
                      <a:r>
                        <a:rPr lang="zh-CN" sz="1600" kern="100" dirty="0">
                          <a:effectLst/>
                        </a:rPr>
                        <a:t>缺省的分类元学习器是逻辑回归模型。</a:t>
                      </a:r>
                    </a:p>
                    <a:p>
                      <a:pPr algn="just"/>
                      <a:r>
                        <a:rPr lang="zh-CN" sz="1600" kern="100" dirty="0">
                          <a:effectLst/>
                        </a:rPr>
                        <a:t>缺省的回归元学习器是岭回归模型。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9728028"/>
                  </a:ext>
                </a:extLst>
              </a:tr>
              <a:tr h="1923630">
                <a:tc>
                  <a:txBody>
                    <a:bodyPr/>
                    <a:lstStyle/>
                    <a:p>
                      <a:pPr algn="just"/>
                      <a:r>
                        <a:rPr lang="en-US" sz="1600" kern="100">
                          <a:effectLst/>
                        </a:rPr>
                        <a:t>cv</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b="1" kern="100" dirty="0">
                          <a:effectLst/>
                        </a:rPr>
                        <a:t>交叉验证的划分参数</a:t>
                      </a:r>
                    </a:p>
                    <a:p>
                      <a:pPr algn="just"/>
                      <a:r>
                        <a:rPr lang="zh-CN" sz="1600" kern="100" dirty="0">
                          <a:effectLst/>
                        </a:rPr>
                        <a:t>可能取值为：</a:t>
                      </a:r>
                    </a:p>
                    <a:p>
                      <a:pPr marL="342900" lvl="0" indent="-342900" algn="just">
                        <a:buFont typeface="Wingdings" panose="05000000000000000000" pitchFamily="2" charset="2"/>
                        <a:buChar char=""/>
                      </a:pPr>
                      <a:r>
                        <a:rPr lang="en-US" sz="1600" kern="100" dirty="0">
                          <a:effectLst/>
                        </a:rPr>
                        <a:t>None</a:t>
                      </a:r>
                      <a:r>
                        <a:rPr lang="zh-CN" sz="1600" kern="100" dirty="0">
                          <a:effectLst/>
                        </a:rPr>
                        <a:t>，使用缺省的</a:t>
                      </a:r>
                      <a:r>
                        <a:rPr lang="en-US" sz="1600" kern="100" dirty="0">
                          <a:effectLst/>
                        </a:rPr>
                        <a:t>5</a:t>
                      </a:r>
                      <a:r>
                        <a:rPr lang="zh-CN" sz="1600" kern="100" dirty="0">
                          <a:effectLst/>
                        </a:rPr>
                        <a:t>折交叉验证；</a:t>
                      </a:r>
                    </a:p>
                    <a:p>
                      <a:pPr marL="342900" lvl="0" indent="-342900" algn="just">
                        <a:buFont typeface="Wingdings" panose="05000000000000000000" pitchFamily="2" charset="2"/>
                        <a:buChar char=""/>
                      </a:pPr>
                      <a:r>
                        <a:rPr lang="zh-CN" sz="1600" kern="100" dirty="0">
                          <a:effectLst/>
                        </a:rPr>
                        <a:t>整数，（分层）</a:t>
                      </a:r>
                      <a:r>
                        <a:rPr lang="en-US" sz="1600" kern="100" dirty="0" err="1">
                          <a:effectLst/>
                        </a:rPr>
                        <a:t>KFold</a:t>
                      </a:r>
                      <a:r>
                        <a:rPr lang="zh-CN" sz="1600" kern="100" dirty="0">
                          <a:effectLst/>
                        </a:rPr>
                        <a:t>划分的折数；</a:t>
                      </a:r>
                    </a:p>
                    <a:p>
                      <a:pPr marL="342900" lvl="0" indent="-342900" algn="just">
                        <a:buFont typeface="Wingdings" panose="05000000000000000000" pitchFamily="2" charset="2"/>
                        <a:buChar char=""/>
                      </a:pPr>
                      <a:r>
                        <a:rPr lang="zh-CN" sz="1600" kern="100" dirty="0">
                          <a:effectLst/>
                        </a:rPr>
                        <a:t>一个交叉验证生成器对象；</a:t>
                      </a:r>
                    </a:p>
                    <a:p>
                      <a:pPr marL="342900" lvl="0" indent="-342900" algn="just">
                        <a:buFont typeface="Wingdings" panose="05000000000000000000" pitchFamily="2" charset="2"/>
                        <a:buChar char=""/>
                      </a:pPr>
                      <a:r>
                        <a:rPr lang="zh-CN" sz="1600" kern="100" dirty="0">
                          <a:effectLst/>
                        </a:rPr>
                        <a:t>一个产生训练集和测试集划分的迭代器；</a:t>
                      </a:r>
                      <a:endParaRPr lang="en-US" altLang="zh-CN" sz="1600" kern="100" dirty="0">
                        <a:effectLst/>
                      </a:endParaRPr>
                    </a:p>
                    <a:p>
                      <a:pPr marL="342900" lvl="0" indent="-342900" algn="just">
                        <a:buFont typeface="Wingdings" panose="05000000000000000000" pitchFamily="2" charset="2"/>
                        <a:buChar char=""/>
                      </a:pPr>
                      <a:r>
                        <a:rPr lang="en-US" altLang="zh-CN" sz="1600" kern="100" dirty="0">
                          <a:effectLst/>
                        </a:rPr>
                        <a:t>“</a:t>
                      </a:r>
                      <a:r>
                        <a:rPr lang="en-US" altLang="zh-CN" sz="1600" kern="100" dirty="0" err="1">
                          <a:effectLst/>
                        </a:rPr>
                        <a:t>prefit</a:t>
                      </a:r>
                      <a:r>
                        <a:rPr lang="en-US" altLang="zh-CN" sz="1600" kern="100" dirty="0">
                          <a:effectLst/>
                        </a:rPr>
                        <a:t>”</a:t>
                      </a:r>
                      <a:r>
                        <a:rPr lang="zh-CN" altLang="en-US" sz="1600" kern="100" dirty="0">
                          <a:effectLst/>
                        </a:rPr>
                        <a:t>，</a:t>
                      </a:r>
                      <a:r>
                        <a:rPr lang="en-US" altLang="zh-CN" sz="1600" kern="100" dirty="0">
                          <a:effectLst/>
                        </a:rPr>
                        <a:t>estimators</a:t>
                      </a:r>
                      <a:r>
                        <a:rPr lang="zh-CN" altLang="en-US" sz="1600" kern="100" dirty="0">
                          <a:effectLst/>
                        </a:rPr>
                        <a:t>已经被拟合好了，无需重新拟合。</a:t>
                      </a:r>
                      <a:endParaRPr lang="zh-CN" sz="1600" kern="100" dirty="0">
                        <a:effectLst/>
                      </a:endParaRPr>
                    </a:p>
                    <a:p>
                      <a:pPr algn="just"/>
                      <a:r>
                        <a:rPr lang="zh-CN" sz="1600" kern="100" dirty="0">
                          <a:effectLst/>
                        </a:rPr>
                        <a:t>缺省值是</a:t>
                      </a:r>
                      <a:r>
                        <a:rPr lang="en-US" sz="1600" kern="100" dirty="0">
                          <a:effectLst/>
                        </a:rPr>
                        <a:t>None</a:t>
                      </a:r>
                      <a:r>
                        <a:rPr lang="zh-CN" sz="1600" kern="10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4516245"/>
                  </a:ext>
                </a:extLst>
              </a:tr>
              <a:tr h="2089158">
                <a:tc>
                  <a:txBody>
                    <a:bodyPr/>
                    <a:lstStyle/>
                    <a:p>
                      <a:pPr algn="just"/>
                      <a:r>
                        <a:rPr lang="en-US" sz="1600" kern="100">
                          <a:effectLst/>
                        </a:rPr>
                        <a:t>stack_method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b="1" kern="100" dirty="0">
                          <a:effectLst/>
                        </a:rPr>
                        <a:t>每个基学习器的调用方法</a:t>
                      </a:r>
                    </a:p>
                    <a:p>
                      <a:pPr algn="just"/>
                      <a:r>
                        <a:rPr lang="zh-CN" sz="1600" kern="100" dirty="0">
                          <a:effectLst/>
                        </a:rPr>
                        <a:t>只适用于</a:t>
                      </a:r>
                      <a:r>
                        <a:rPr lang="en-US" sz="1600" kern="100" dirty="0" err="1">
                          <a:effectLst/>
                        </a:rPr>
                        <a:t>StackingClassifier</a:t>
                      </a:r>
                      <a:r>
                        <a:rPr lang="zh-CN" sz="1600" kern="100" dirty="0">
                          <a:effectLst/>
                        </a:rPr>
                        <a:t>。</a:t>
                      </a:r>
                    </a:p>
                    <a:p>
                      <a:pPr algn="just"/>
                      <a:r>
                        <a:rPr lang="zh-CN" sz="1600" kern="100" dirty="0">
                          <a:effectLst/>
                        </a:rPr>
                        <a:t>可能取值：</a:t>
                      </a:r>
                    </a:p>
                    <a:p>
                      <a:pPr marL="342900" lvl="0" indent="-342900" algn="just">
                        <a:buFont typeface="Wingdings" panose="05000000000000000000" pitchFamily="2" charset="2"/>
                        <a:buChar char=""/>
                      </a:pPr>
                      <a:r>
                        <a:rPr lang="en-US" sz="1600" kern="100" dirty="0">
                          <a:effectLst/>
                        </a:rPr>
                        <a:t>'auto'</a:t>
                      </a:r>
                      <a:r>
                        <a:rPr lang="zh-CN" sz="1600" kern="100" dirty="0">
                          <a:effectLst/>
                        </a:rPr>
                        <a:t>，则对每个基学习器，按如下顺序试着调用其</a:t>
                      </a:r>
                      <a:r>
                        <a:rPr lang="en-US" sz="1600" kern="100" dirty="0">
                          <a:effectLst/>
                        </a:rPr>
                        <a:t>'</a:t>
                      </a:r>
                      <a:r>
                        <a:rPr lang="en-US" sz="1600" kern="100" dirty="0" err="1">
                          <a:effectLst/>
                        </a:rPr>
                        <a:t>predict_proba</a:t>
                      </a:r>
                      <a:r>
                        <a:rPr lang="en-US" sz="1600" kern="100" dirty="0">
                          <a:effectLst/>
                        </a:rPr>
                        <a:t>', '</a:t>
                      </a:r>
                      <a:r>
                        <a:rPr lang="en-US" sz="1600" kern="100" dirty="0" err="1">
                          <a:effectLst/>
                        </a:rPr>
                        <a:t>decision_function</a:t>
                      </a:r>
                      <a:r>
                        <a:rPr lang="en-US" sz="1600" kern="100" dirty="0">
                          <a:effectLst/>
                        </a:rPr>
                        <a:t>' </a:t>
                      </a:r>
                      <a:r>
                        <a:rPr lang="zh-CN" sz="1600" kern="100" dirty="0">
                          <a:effectLst/>
                        </a:rPr>
                        <a:t>或者</a:t>
                      </a:r>
                      <a:r>
                        <a:rPr lang="en-US" sz="1600" kern="100" dirty="0">
                          <a:effectLst/>
                        </a:rPr>
                        <a:t> 'predict'</a:t>
                      </a:r>
                      <a:r>
                        <a:rPr lang="zh-CN" sz="1600" kern="100" dirty="0">
                          <a:effectLst/>
                        </a:rPr>
                        <a:t>方法；</a:t>
                      </a:r>
                    </a:p>
                    <a:p>
                      <a:pPr marL="342900" lvl="0" indent="-342900" algn="just">
                        <a:buFont typeface="Wingdings" panose="05000000000000000000" pitchFamily="2" charset="2"/>
                        <a:buChar char=""/>
                      </a:pPr>
                      <a:r>
                        <a:rPr lang="en-US" sz="1600" kern="100" dirty="0">
                          <a:effectLst/>
                        </a:rPr>
                        <a:t>'</a:t>
                      </a:r>
                      <a:r>
                        <a:rPr lang="en-US" sz="1600" kern="100" dirty="0" err="1">
                          <a:effectLst/>
                        </a:rPr>
                        <a:t>predict_proba</a:t>
                      </a:r>
                      <a:r>
                        <a:rPr lang="en-US" sz="1600" kern="100" dirty="0">
                          <a:effectLst/>
                        </a:rPr>
                        <a:t>', '</a:t>
                      </a:r>
                      <a:r>
                        <a:rPr lang="en-US" sz="1600" kern="100" dirty="0" err="1">
                          <a:effectLst/>
                        </a:rPr>
                        <a:t>decision_function</a:t>
                      </a:r>
                      <a:r>
                        <a:rPr lang="en-US" sz="1600" kern="100" dirty="0">
                          <a:effectLst/>
                        </a:rPr>
                        <a:t>' </a:t>
                      </a:r>
                      <a:r>
                        <a:rPr lang="zh-CN" sz="1600" kern="100" dirty="0">
                          <a:effectLst/>
                        </a:rPr>
                        <a:t>或者</a:t>
                      </a:r>
                      <a:r>
                        <a:rPr lang="en-US" sz="1600" kern="100" dirty="0">
                          <a:effectLst/>
                        </a:rPr>
                        <a:t> 'predict'</a:t>
                      </a:r>
                      <a:r>
                        <a:rPr lang="zh-CN" sz="1600" kern="100" dirty="0">
                          <a:effectLst/>
                        </a:rPr>
                        <a:t>，则对每个基学习器调用该方法。如果某个基学习器没有实现此方法，则报错。</a:t>
                      </a:r>
                    </a:p>
                    <a:p>
                      <a:pPr algn="just"/>
                      <a:r>
                        <a:rPr lang="zh-CN" sz="1600" kern="100" dirty="0">
                          <a:effectLst/>
                        </a:rPr>
                        <a:t>缺省值是</a:t>
                      </a:r>
                      <a:r>
                        <a:rPr lang="en-US" sz="1600" kern="100" dirty="0">
                          <a:effectLst/>
                        </a:rPr>
                        <a:t>'auto'</a:t>
                      </a:r>
                      <a:r>
                        <a:rPr lang="zh-CN" sz="1600" kern="10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2058771"/>
                  </a:ext>
                </a:extLst>
              </a:tr>
              <a:tr h="1044581">
                <a:tc>
                  <a:txBody>
                    <a:bodyPr/>
                    <a:lstStyle/>
                    <a:p>
                      <a:pPr algn="just"/>
                      <a:r>
                        <a:rPr lang="en-US" sz="1600" kern="100">
                          <a:effectLst/>
                        </a:rPr>
                        <a:t>passthrough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b="1" kern="100" dirty="0">
                          <a:effectLst/>
                        </a:rPr>
                        <a:t>是否使用原训练数据</a:t>
                      </a:r>
                    </a:p>
                    <a:p>
                      <a:pPr algn="just"/>
                      <a:r>
                        <a:rPr lang="zh-CN" sz="1600" kern="100" dirty="0">
                          <a:effectLst/>
                        </a:rPr>
                        <a:t>如果是</a:t>
                      </a:r>
                      <a:r>
                        <a:rPr lang="en-US" sz="1600" kern="100" dirty="0">
                          <a:effectLst/>
                        </a:rPr>
                        <a:t>False</a:t>
                      </a:r>
                      <a:r>
                        <a:rPr lang="zh-CN" sz="1600" kern="100" dirty="0">
                          <a:effectLst/>
                        </a:rPr>
                        <a:t>，则只使用基学习器的预测值来训练元学习器；如果是</a:t>
                      </a:r>
                      <a:r>
                        <a:rPr lang="en-US" sz="1600" kern="100" dirty="0">
                          <a:effectLst/>
                        </a:rPr>
                        <a:t>True</a:t>
                      </a:r>
                      <a:r>
                        <a:rPr lang="zh-CN" sz="1600" kern="100" dirty="0">
                          <a:effectLst/>
                        </a:rPr>
                        <a:t>，则使用基学习器的预测值以及原训练数据来训练元学习器。</a:t>
                      </a:r>
                    </a:p>
                    <a:p>
                      <a:pPr algn="just"/>
                      <a:r>
                        <a:rPr lang="zh-CN" sz="1600" kern="100" dirty="0">
                          <a:effectLst/>
                        </a:rPr>
                        <a:t>缺省值是</a:t>
                      </a:r>
                      <a:r>
                        <a:rPr lang="en-US" sz="1600" kern="100" dirty="0">
                          <a:effectLst/>
                        </a:rPr>
                        <a:t>False</a:t>
                      </a:r>
                      <a:r>
                        <a:rPr lang="zh-CN" sz="1600" kern="100" dirty="0">
                          <a:effectLst/>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9794884"/>
                  </a:ext>
                </a:extLst>
              </a:tr>
            </a:tbl>
          </a:graphicData>
        </a:graphic>
      </p:graphicFrame>
    </p:spTree>
    <p:extLst>
      <p:ext uri="{BB962C8B-B14F-4D97-AF65-F5344CB8AC3E}">
        <p14:creationId xmlns:p14="http://schemas.microsoft.com/office/powerpoint/2010/main" val="39764000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478" y="967588"/>
            <a:ext cx="8242299" cy="5011628"/>
          </a:xfrm>
          <a:prstGeom prst="rect">
            <a:avLst/>
          </a:prstGeom>
        </p:spPr>
        <p:txBody>
          <a:bodyPr vert="horz" wrap="square" lIns="0" tIns="76200" rIns="0" bIns="0" rtlCol="0">
            <a:spAutoFit/>
          </a:bodyPr>
          <a:lstStyle/>
          <a:p>
            <a:pPr marL="12700">
              <a:spcBef>
                <a:spcPts val="600"/>
              </a:spcBef>
            </a:pPr>
            <a:r>
              <a:rPr lang="zh-CN" altLang="en-US" sz="2000" b="1" dirty="0">
                <a:solidFill>
                  <a:srgbClr val="84ADAF"/>
                </a:solidFill>
                <a:latin typeface="Verdana"/>
                <a:cs typeface="Verdana"/>
              </a:rPr>
              <a:t>导入包含该分类方法的类</a:t>
            </a:r>
            <a:r>
              <a:rPr lang="en-US" altLang="zh-CN" sz="2000" b="1" dirty="0">
                <a:solidFill>
                  <a:srgbClr val="84ADAF"/>
                </a:solidFill>
                <a:latin typeface="Verdana"/>
                <a:cs typeface="Verdana"/>
              </a:rPr>
              <a:t>:</a:t>
            </a:r>
            <a:endParaRPr lang="en-US" sz="2000" dirty="0">
              <a:latin typeface="Verdana"/>
              <a:cs typeface="Verdana"/>
            </a:endParaRPr>
          </a:p>
          <a:p>
            <a:pPr marL="469900">
              <a:spcBef>
                <a:spcPts val="400"/>
              </a:spcBef>
            </a:pPr>
            <a:r>
              <a:rPr lang="en-US" b="1" dirty="0">
                <a:solidFill>
                  <a:srgbClr val="8B8B8B"/>
                </a:solidFill>
                <a:latin typeface="Courier New"/>
                <a:cs typeface="Courier New"/>
              </a:rPr>
              <a:t>from </a:t>
            </a:r>
            <a:r>
              <a:rPr lang="en-US" b="1" dirty="0" err="1">
                <a:solidFill>
                  <a:srgbClr val="8B8B8B"/>
                </a:solidFill>
                <a:latin typeface="Courier New"/>
                <a:cs typeface="Courier New"/>
              </a:rPr>
              <a:t>sklearn.ensemble</a:t>
            </a:r>
            <a:r>
              <a:rPr lang="en-US" b="1" dirty="0">
                <a:solidFill>
                  <a:srgbClr val="8B8B8B"/>
                </a:solidFill>
                <a:latin typeface="Courier New"/>
                <a:cs typeface="Courier New"/>
              </a:rPr>
              <a:t> import </a:t>
            </a:r>
            <a:r>
              <a:rPr lang="en-US" b="1" dirty="0" err="1">
                <a:solidFill>
                  <a:srgbClr val="0433FF"/>
                </a:solidFill>
                <a:latin typeface="Courier New"/>
                <a:cs typeface="Courier New"/>
              </a:rPr>
              <a:t>VotingClassifier</a:t>
            </a:r>
            <a:endParaRPr lang="en-US" dirty="0">
              <a:latin typeface="Courier New"/>
              <a:cs typeface="Courier New"/>
            </a:endParaRPr>
          </a:p>
          <a:p>
            <a:pPr marL="12700">
              <a:spcBef>
                <a:spcPts val="1285"/>
              </a:spcBef>
            </a:pPr>
            <a:r>
              <a:rPr lang="zh-CN" altLang="en-US" sz="2000" b="1" dirty="0">
                <a:solidFill>
                  <a:srgbClr val="84ADAF"/>
                </a:solidFill>
                <a:latin typeface="Verdana"/>
                <a:cs typeface="Verdana"/>
              </a:rPr>
              <a:t>创建该类的一个对象：</a:t>
            </a:r>
            <a:endParaRPr lang="en-US" sz="2000" dirty="0">
              <a:latin typeface="Verdana"/>
              <a:cs typeface="Verdana"/>
            </a:endParaRPr>
          </a:p>
          <a:p>
            <a:pPr marL="1715135" marR="1321435" indent="-1245870">
              <a:lnSpc>
                <a:spcPts val="2880"/>
              </a:lnSpc>
              <a:spcBef>
                <a:spcPts val="265"/>
              </a:spcBef>
            </a:pPr>
            <a:r>
              <a:rPr b="1" dirty="0">
                <a:solidFill>
                  <a:srgbClr val="6F2F9F"/>
                </a:solidFill>
                <a:latin typeface="Courier New"/>
                <a:cs typeface="Courier New"/>
              </a:rPr>
              <a:t>VC </a:t>
            </a:r>
            <a:r>
              <a:rPr b="1" dirty="0">
                <a:solidFill>
                  <a:srgbClr val="84ADAF"/>
                </a:solidFill>
                <a:latin typeface="Courier New"/>
                <a:cs typeface="Courier New"/>
              </a:rPr>
              <a:t>= </a:t>
            </a:r>
            <a:r>
              <a:rPr b="1" dirty="0">
                <a:solidFill>
                  <a:srgbClr val="0433FF"/>
                </a:solidFill>
                <a:latin typeface="Courier New"/>
                <a:cs typeface="Courier New"/>
              </a:rPr>
              <a:t>VotingClassifier</a:t>
            </a:r>
            <a:r>
              <a:rPr b="1" dirty="0">
                <a:solidFill>
                  <a:srgbClr val="84ADAF"/>
                </a:solidFill>
                <a:latin typeface="Courier New"/>
                <a:cs typeface="Courier New"/>
              </a:rPr>
              <a:t>(estimator_list, voting='hard',  weights=estimator_weight_list)</a:t>
            </a:r>
            <a:endParaRPr dirty="0">
              <a:latin typeface="Courier New"/>
              <a:cs typeface="Courier New"/>
            </a:endParaRPr>
          </a:p>
          <a:p>
            <a:pPr marL="12700">
              <a:spcBef>
                <a:spcPts val="935"/>
              </a:spcBef>
            </a:pPr>
            <a:r>
              <a:rPr lang="zh-CN" altLang="en-US" sz="2000" b="1" dirty="0">
                <a:solidFill>
                  <a:srgbClr val="84ADAF"/>
                </a:solidFill>
                <a:latin typeface="Verdana"/>
                <a:cs typeface="Verdana"/>
              </a:rPr>
              <a:t>拟合训练数据，并预测：</a:t>
            </a:r>
            <a:endParaRPr sz="2000" dirty="0">
              <a:latin typeface="Verdana"/>
              <a:cs typeface="Verdana"/>
            </a:endParaRPr>
          </a:p>
          <a:p>
            <a:pPr marL="469900">
              <a:spcBef>
                <a:spcPts val="1170"/>
              </a:spcBef>
            </a:pPr>
            <a:r>
              <a:rPr b="1" dirty="0">
                <a:solidFill>
                  <a:srgbClr val="6F2F9F"/>
                </a:solidFill>
                <a:latin typeface="Courier New"/>
                <a:cs typeface="Courier New"/>
              </a:rPr>
              <a:t>VC </a:t>
            </a:r>
            <a:r>
              <a:rPr b="1" dirty="0">
                <a:solidFill>
                  <a:srgbClr val="8B8B8B"/>
                </a:solidFill>
                <a:latin typeface="Courier New"/>
                <a:cs typeface="Courier New"/>
              </a:rPr>
              <a:t>= </a:t>
            </a:r>
            <a:r>
              <a:rPr b="1" dirty="0" err="1">
                <a:solidFill>
                  <a:srgbClr val="6F2F9F"/>
                </a:solidFill>
                <a:latin typeface="Courier New"/>
                <a:cs typeface="Courier New"/>
              </a:rPr>
              <a:t>V</a:t>
            </a:r>
            <a:r>
              <a:rPr lang="en-US" b="1" dirty="0" err="1">
                <a:solidFill>
                  <a:srgbClr val="6F2F9F"/>
                </a:solidFill>
                <a:latin typeface="Courier New"/>
                <a:cs typeface="Courier New"/>
              </a:rPr>
              <a:t>C</a:t>
            </a:r>
            <a:r>
              <a:rPr b="1" dirty="0" err="1">
                <a:solidFill>
                  <a:srgbClr val="84ADAF"/>
                </a:solidFill>
                <a:latin typeface="Courier New"/>
                <a:cs typeface="Courier New"/>
              </a:rPr>
              <a:t>.</a:t>
            </a:r>
            <a:r>
              <a:rPr b="1" dirty="0" err="1">
                <a:solidFill>
                  <a:srgbClr val="C00000"/>
                </a:solidFill>
                <a:latin typeface="Courier New"/>
                <a:cs typeface="Courier New"/>
              </a:rPr>
              <a:t>fit</a:t>
            </a:r>
            <a:r>
              <a:rPr b="1" dirty="0">
                <a:solidFill>
                  <a:srgbClr val="8B8B8B"/>
                </a:solidFill>
                <a:latin typeface="Courier New"/>
                <a:cs typeface="Courier New"/>
              </a:rPr>
              <a:t>(X_train, </a:t>
            </a:r>
            <a:r>
              <a:rPr b="1" dirty="0" err="1">
                <a:solidFill>
                  <a:srgbClr val="8B8B8B"/>
                </a:solidFill>
                <a:latin typeface="Courier New"/>
                <a:cs typeface="Courier New"/>
              </a:rPr>
              <a:t>y_train</a:t>
            </a:r>
            <a:r>
              <a:rPr b="1" dirty="0">
                <a:solidFill>
                  <a:srgbClr val="8B8B8B"/>
                </a:solidFill>
                <a:latin typeface="Courier New"/>
                <a:cs typeface="Courier New"/>
              </a:rPr>
              <a:t>)</a:t>
            </a:r>
            <a:endParaRPr lang="en-US" altLang="zh-CN" b="1" dirty="0">
              <a:solidFill>
                <a:srgbClr val="8B8B8B"/>
              </a:solidFill>
              <a:latin typeface="Courier New"/>
              <a:cs typeface="Courier New"/>
            </a:endParaRPr>
          </a:p>
          <a:p>
            <a:pPr marL="469900">
              <a:spcBef>
                <a:spcPts val="1170"/>
              </a:spcBef>
            </a:pPr>
            <a:r>
              <a:rPr b="1" dirty="0" err="1">
                <a:solidFill>
                  <a:srgbClr val="8B8B8B"/>
                </a:solidFill>
                <a:latin typeface="Courier New"/>
                <a:cs typeface="Courier New"/>
              </a:rPr>
              <a:t>y_predict</a:t>
            </a:r>
            <a:r>
              <a:rPr b="1" dirty="0">
                <a:solidFill>
                  <a:srgbClr val="8B8B8B"/>
                </a:solidFill>
                <a:latin typeface="Courier New"/>
                <a:cs typeface="Courier New"/>
              </a:rPr>
              <a:t> = </a:t>
            </a:r>
            <a:r>
              <a:rPr b="1" dirty="0">
                <a:solidFill>
                  <a:srgbClr val="6F2F9F"/>
                </a:solidFill>
                <a:latin typeface="Courier New"/>
                <a:cs typeface="Courier New"/>
              </a:rPr>
              <a:t>VC</a:t>
            </a:r>
            <a:r>
              <a:rPr b="1" dirty="0">
                <a:solidFill>
                  <a:srgbClr val="84ADAF"/>
                </a:solidFill>
                <a:latin typeface="Courier New"/>
                <a:cs typeface="Courier New"/>
              </a:rPr>
              <a:t>.</a:t>
            </a:r>
            <a:r>
              <a:rPr b="1" dirty="0">
                <a:solidFill>
                  <a:srgbClr val="C00000"/>
                </a:solidFill>
                <a:latin typeface="Courier New"/>
                <a:cs typeface="Courier New"/>
              </a:rPr>
              <a:t>predict</a:t>
            </a:r>
            <a:r>
              <a:rPr b="1" dirty="0">
                <a:solidFill>
                  <a:srgbClr val="8B8B8B"/>
                </a:solidFill>
                <a:latin typeface="Courier New"/>
                <a:cs typeface="Courier New"/>
              </a:rPr>
              <a:t>(X_test)</a:t>
            </a:r>
            <a:endParaRPr dirty="0">
              <a:latin typeface="Courier New"/>
              <a:cs typeface="Courier New"/>
            </a:endParaRPr>
          </a:p>
          <a:p>
            <a:pPr marL="12700">
              <a:spcBef>
                <a:spcPts val="1235"/>
              </a:spcBef>
            </a:pPr>
            <a:endParaRPr lang="en-US" altLang="zh-CN" sz="2000" b="1" dirty="0">
              <a:solidFill>
                <a:srgbClr val="84ADAF"/>
              </a:solidFill>
              <a:latin typeface="Verdana"/>
              <a:cs typeface="Verdana"/>
            </a:endParaRPr>
          </a:p>
          <a:p>
            <a:pPr marL="12700">
              <a:spcBef>
                <a:spcPts val="1235"/>
              </a:spcBef>
            </a:pPr>
            <a:r>
              <a:rPr lang="zh-CN" altLang="en-US" sz="2000" b="1" dirty="0">
                <a:solidFill>
                  <a:srgbClr val="84ADAF"/>
                </a:solidFill>
                <a:latin typeface="Verdana"/>
                <a:cs typeface="Verdana"/>
              </a:rPr>
              <a:t>用新增一层的交叉验证或另外取出的数据集调参</a:t>
            </a:r>
            <a:endParaRPr lang="en-US" altLang="zh-CN" sz="2000" b="1" dirty="0">
              <a:solidFill>
                <a:srgbClr val="84ADAF"/>
              </a:solidFill>
              <a:latin typeface="Verdana"/>
              <a:cs typeface="Verdana"/>
            </a:endParaRPr>
          </a:p>
          <a:p>
            <a:pPr marL="12700">
              <a:spcBef>
                <a:spcPts val="1235"/>
              </a:spcBef>
            </a:pPr>
            <a:r>
              <a:rPr lang="zh-CN" altLang="en-US" sz="2000" b="1" dirty="0">
                <a:solidFill>
                  <a:srgbClr val="84ADAF"/>
                </a:solidFill>
                <a:latin typeface="Verdana"/>
                <a:cs typeface="Verdana"/>
              </a:rPr>
              <a:t>回归用</a:t>
            </a:r>
            <a:r>
              <a:rPr lang="en-US" altLang="zh-CN" sz="2000" b="1" dirty="0" err="1">
                <a:solidFill>
                  <a:srgbClr val="0066FF"/>
                </a:solidFill>
                <a:latin typeface="Verdana"/>
                <a:cs typeface="Verdana"/>
              </a:rPr>
              <a:t>VotingRegressor</a:t>
            </a:r>
            <a:endParaRPr lang="en-US" altLang="zh-CN" sz="2000" b="1" dirty="0">
              <a:solidFill>
                <a:srgbClr val="0066FF"/>
              </a:solidFill>
              <a:latin typeface="Verdana"/>
              <a:cs typeface="Verdana"/>
            </a:endParaRPr>
          </a:p>
        </p:txBody>
      </p:sp>
      <p:sp>
        <p:nvSpPr>
          <p:cNvPr id="6" name="标题 5">
            <a:extLst>
              <a:ext uri="{FF2B5EF4-FFF2-40B4-BE49-F238E27FC236}">
                <a16:creationId xmlns:a16="http://schemas.microsoft.com/office/drawing/2014/main" id="{952B11F9-589C-4E64-AB78-A97B20EDA7A7}"/>
              </a:ext>
            </a:extLst>
          </p:cNvPr>
          <p:cNvSpPr>
            <a:spLocks noGrp="1"/>
          </p:cNvSpPr>
          <p:nvPr>
            <p:ph type="title"/>
          </p:nvPr>
        </p:nvSpPr>
        <p:spPr>
          <a:xfrm>
            <a:off x="457200" y="0"/>
            <a:ext cx="8229600" cy="692696"/>
          </a:xfrm>
        </p:spPr>
        <p:txBody>
          <a:bodyPr>
            <a:normAutofit fontScale="90000"/>
          </a:bodyPr>
          <a:lstStyle/>
          <a:p>
            <a:r>
              <a:rPr lang="zh-CN" altLang="en-US" dirty="0"/>
              <a:t>投票分类器的语法</a:t>
            </a:r>
          </a:p>
        </p:txBody>
      </p:sp>
      <p:sp>
        <p:nvSpPr>
          <p:cNvPr id="7" name="object 4">
            <a:extLst>
              <a:ext uri="{FF2B5EF4-FFF2-40B4-BE49-F238E27FC236}">
                <a16:creationId xmlns:a16="http://schemas.microsoft.com/office/drawing/2014/main" id="{35539B87-00BF-4AB2-8B90-D874D0EAEE62}"/>
              </a:ext>
            </a:extLst>
          </p:cNvPr>
          <p:cNvSpPr/>
          <p:nvPr/>
        </p:nvSpPr>
        <p:spPr>
          <a:xfrm>
            <a:off x="6732240" y="2331518"/>
            <a:ext cx="600199" cy="386080"/>
          </a:xfrm>
          <a:custGeom>
            <a:avLst/>
            <a:gdLst/>
            <a:ahLst/>
            <a:cxnLst/>
            <a:rect l="l" t="t" r="r" b="b"/>
            <a:pathLst>
              <a:path w="384175" h="386080">
                <a:moveTo>
                  <a:pt x="192024" y="0"/>
                </a:moveTo>
                <a:lnTo>
                  <a:pt x="0" y="192786"/>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8" name="object 5">
            <a:extLst>
              <a:ext uri="{FF2B5EF4-FFF2-40B4-BE49-F238E27FC236}">
                <a16:creationId xmlns:a16="http://schemas.microsoft.com/office/drawing/2014/main" id="{ADFAA756-67B0-4FF8-89D5-F16D89F2F1C8}"/>
              </a:ext>
            </a:extLst>
          </p:cNvPr>
          <p:cNvSpPr txBox="1"/>
          <p:nvPr/>
        </p:nvSpPr>
        <p:spPr>
          <a:xfrm>
            <a:off x="7541205" y="2132856"/>
            <a:ext cx="1351275" cy="935513"/>
          </a:xfrm>
          <a:prstGeom prst="rect">
            <a:avLst/>
          </a:prstGeom>
        </p:spPr>
        <p:txBody>
          <a:bodyPr vert="horz" wrap="square" lIns="0" tIns="12065" rIns="0" bIns="0" rtlCol="0">
            <a:spAutoFit/>
          </a:bodyPr>
          <a:lstStyle/>
          <a:p>
            <a:pPr marL="12700" marR="5080">
              <a:spcBef>
                <a:spcPts val="95"/>
              </a:spcBef>
            </a:pPr>
            <a:r>
              <a:rPr lang="zh-CN" altLang="en-US" sz="2000" b="1" dirty="0">
                <a:solidFill>
                  <a:srgbClr val="344B5E"/>
                </a:solidFill>
                <a:latin typeface="Verdana"/>
                <a:cs typeface="Verdana"/>
              </a:rPr>
              <a:t>一组拟合的模型，以及如何结合</a:t>
            </a:r>
            <a:endParaRPr sz="2000" dirty="0">
              <a:latin typeface="Verdana"/>
              <a:cs typeface="Verdana"/>
            </a:endParaRPr>
          </a:p>
        </p:txBody>
      </p:sp>
      <p:sp>
        <p:nvSpPr>
          <p:cNvPr id="2" name="文本框 1">
            <a:extLst>
              <a:ext uri="{FF2B5EF4-FFF2-40B4-BE49-F238E27FC236}">
                <a16:creationId xmlns:a16="http://schemas.microsoft.com/office/drawing/2014/main" id="{8A87212B-0DA7-4FDB-9649-19C809E4188E}"/>
              </a:ext>
            </a:extLst>
          </p:cNvPr>
          <p:cNvSpPr txBox="1"/>
          <p:nvPr/>
        </p:nvSpPr>
        <p:spPr>
          <a:xfrm>
            <a:off x="322180" y="6177905"/>
            <a:ext cx="8486939" cy="369332"/>
          </a:xfrm>
          <a:prstGeom prst="rect">
            <a:avLst/>
          </a:prstGeom>
          <a:noFill/>
        </p:spPr>
        <p:txBody>
          <a:bodyPr wrap="none" rtlCol="0">
            <a:spAutoFit/>
          </a:bodyPr>
          <a:lstStyle/>
          <a:p>
            <a:r>
              <a:rPr lang="en-US" altLang="zh-CN" dirty="0">
                <a:hlinkClick r:id="rId2"/>
              </a:rPr>
              <a:t>http://scikit-learn.org/stable/modules/generated/sklearn.ensemble.VotingClassifier.html</a:t>
            </a:r>
            <a:r>
              <a:rPr lang="en-US" altLang="zh-CN" dirty="0"/>
              <a:t> </a:t>
            </a:r>
            <a:endParaRPr lang="zh-CN" altLang="en-US" dirty="0"/>
          </a:p>
        </p:txBody>
      </p:sp>
    </p:spTree>
    <p:extLst>
      <p:ext uri="{BB962C8B-B14F-4D97-AF65-F5344CB8AC3E}">
        <p14:creationId xmlns:p14="http://schemas.microsoft.com/office/powerpoint/2010/main" val="16638834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FAE8D-547F-44A9-921A-0BADA657EEDA}"/>
              </a:ext>
            </a:extLst>
          </p:cNvPr>
          <p:cNvSpPr>
            <a:spLocks noGrp="1"/>
          </p:cNvSpPr>
          <p:nvPr>
            <p:ph type="title"/>
          </p:nvPr>
        </p:nvSpPr>
        <p:spPr/>
        <p:txBody>
          <a:bodyPr/>
          <a:lstStyle/>
          <a:p>
            <a:r>
              <a:rPr lang="en-US" altLang="zh-CN" dirty="0" err="1"/>
              <a:t>Jupyter</a:t>
            </a:r>
            <a:r>
              <a:rPr lang="zh-CN" altLang="en-US" dirty="0"/>
              <a:t>演示</a:t>
            </a:r>
          </a:p>
        </p:txBody>
      </p:sp>
      <p:sp>
        <p:nvSpPr>
          <p:cNvPr id="3" name="内容占位符 2">
            <a:extLst>
              <a:ext uri="{FF2B5EF4-FFF2-40B4-BE49-F238E27FC236}">
                <a16:creationId xmlns:a16="http://schemas.microsoft.com/office/drawing/2014/main" id="{6E99F39F-E344-4327-8071-983855A6EAA1}"/>
              </a:ext>
            </a:extLst>
          </p:cNvPr>
          <p:cNvSpPr>
            <a:spLocks noGrp="1"/>
          </p:cNvSpPr>
          <p:nvPr>
            <p:ph idx="1"/>
          </p:nvPr>
        </p:nvSpPr>
        <p:spPr/>
        <p:txBody>
          <a:bodyPr/>
          <a:lstStyle/>
          <a:p>
            <a:r>
              <a:rPr lang="en-US" altLang="zh-CN"/>
              <a:t>11-Bagging&amp;Boosting</a:t>
            </a:r>
            <a:endParaRPr lang="zh-CN" altLang="en-US" dirty="0"/>
          </a:p>
        </p:txBody>
      </p:sp>
    </p:spTree>
    <p:extLst>
      <p:ext uri="{BB962C8B-B14F-4D97-AF65-F5344CB8AC3E}">
        <p14:creationId xmlns:p14="http://schemas.microsoft.com/office/powerpoint/2010/main" val="200352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774442"/>
            <a:ext cx="2428240" cy="1597660"/>
          </a:xfrm>
          <a:custGeom>
            <a:avLst/>
            <a:gdLst/>
            <a:ahLst/>
            <a:cxnLst/>
            <a:rect l="l" t="t" r="r" b="b"/>
            <a:pathLst>
              <a:path w="2428240" h="1597660">
                <a:moveTo>
                  <a:pt x="0" y="1597152"/>
                </a:moveTo>
                <a:lnTo>
                  <a:pt x="2427732" y="1597152"/>
                </a:lnTo>
                <a:lnTo>
                  <a:pt x="2427732" y="0"/>
                </a:lnTo>
                <a:lnTo>
                  <a:pt x="0" y="0"/>
                </a:lnTo>
                <a:lnTo>
                  <a:pt x="0" y="1597152"/>
                </a:lnTo>
                <a:close/>
              </a:path>
            </a:pathLst>
          </a:custGeom>
          <a:solidFill>
            <a:srgbClr val="E0EBEB"/>
          </a:solidFill>
        </p:spPr>
        <p:txBody>
          <a:bodyPr wrap="square" lIns="0" tIns="0" rIns="0" bIns="0" rtlCol="0"/>
          <a:lstStyle/>
          <a:p>
            <a:endParaRPr/>
          </a:p>
        </p:txBody>
      </p:sp>
      <p:sp>
        <p:nvSpPr>
          <p:cNvPr id="4" name="object 4"/>
          <p:cNvSpPr/>
          <p:nvPr/>
        </p:nvSpPr>
        <p:spPr>
          <a:xfrm>
            <a:off x="484631" y="2812542"/>
            <a:ext cx="2357628" cy="15194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0163" y="2878073"/>
            <a:ext cx="2231136" cy="13929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2356" y="2963379"/>
            <a:ext cx="2199005" cy="1013460"/>
          </a:xfrm>
          <a:custGeom>
            <a:avLst/>
            <a:gdLst/>
            <a:ahLst/>
            <a:cxnLst/>
            <a:rect l="l" t="t" r="r" b="b"/>
            <a:pathLst>
              <a:path w="2199005" h="1013460">
                <a:moveTo>
                  <a:pt x="0" y="1013371"/>
                </a:moveTo>
                <a:lnTo>
                  <a:pt x="2198878" y="1013371"/>
                </a:lnTo>
                <a:lnTo>
                  <a:pt x="2198878" y="0"/>
                </a:lnTo>
                <a:lnTo>
                  <a:pt x="0" y="0"/>
                </a:lnTo>
                <a:lnTo>
                  <a:pt x="0" y="1013371"/>
                </a:lnTo>
                <a:close/>
              </a:path>
            </a:pathLst>
          </a:custGeom>
          <a:solidFill>
            <a:srgbClr val="006FC0">
              <a:alpha val="10195"/>
            </a:srgbClr>
          </a:solidFill>
        </p:spPr>
        <p:txBody>
          <a:bodyPr wrap="square" lIns="0" tIns="0" rIns="0" bIns="0" rtlCol="0"/>
          <a:lstStyle/>
          <a:p>
            <a:endParaRPr/>
          </a:p>
        </p:txBody>
      </p:sp>
      <p:sp>
        <p:nvSpPr>
          <p:cNvPr id="7" name="object 7"/>
          <p:cNvSpPr/>
          <p:nvPr/>
        </p:nvSpPr>
        <p:spPr>
          <a:xfrm>
            <a:off x="562356" y="2963379"/>
            <a:ext cx="2199005" cy="1013460"/>
          </a:xfrm>
          <a:custGeom>
            <a:avLst/>
            <a:gdLst/>
            <a:ahLst/>
            <a:cxnLst/>
            <a:rect l="l" t="t" r="r" b="b"/>
            <a:pathLst>
              <a:path w="2199005" h="1013460">
                <a:moveTo>
                  <a:pt x="0" y="1013371"/>
                </a:moveTo>
                <a:lnTo>
                  <a:pt x="2198878" y="1013371"/>
                </a:lnTo>
                <a:lnTo>
                  <a:pt x="2198878" y="0"/>
                </a:lnTo>
                <a:lnTo>
                  <a:pt x="0" y="0"/>
                </a:lnTo>
                <a:lnTo>
                  <a:pt x="0" y="1013371"/>
                </a:lnTo>
                <a:close/>
              </a:path>
            </a:pathLst>
          </a:custGeom>
          <a:ln w="9144">
            <a:solidFill>
              <a:srgbClr val="006FC0"/>
            </a:solidFill>
          </a:ln>
        </p:spPr>
        <p:txBody>
          <a:bodyPr wrap="square" lIns="0" tIns="0" rIns="0" bIns="0" rtlCol="0"/>
          <a:lstStyle/>
          <a:p>
            <a:endParaRPr/>
          </a:p>
        </p:txBody>
      </p:sp>
      <p:sp>
        <p:nvSpPr>
          <p:cNvPr id="10" name="标题 9">
            <a:extLst>
              <a:ext uri="{FF2B5EF4-FFF2-40B4-BE49-F238E27FC236}">
                <a16:creationId xmlns:a16="http://schemas.microsoft.com/office/drawing/2014/main" id="{1E7BF454-5D86-4C44-B09B-A37E05ABE5E5}"/>
              </a:ext>
            </a:extLst>
          </p:cNvPr>
          <p:cNvSpPr>
            <a:spLocks noGrp="1"/>
          </p:cNvSpPr>
          <p:nvPr>
            <p:ph type="title"/>
          </p:nvPr>
        </p:nvSpPr>
        <p:spPr>
          <a:xfrm>
            <a:off x="457200" y="44624"/>
            <a:ext cx="8229600" cy="1143000"/>
          </a:xfrm>
        </p:spPr>
        <p:txBody>
          <a:bodyPr>
            <a:normAutofit/>
          </a:bodyPr>
          <a:lstStyle/>
          <a:p>
            <a:r>
              <a:rPr lang="zh-CN" altLang="en-US" sz="3600" dirty="0"/>
              <a:t>如何创建多棵树</a:t>
            </a:r>
          </a:p>
        </p:txBody>
      </p:sp>
      <p:sp>
        <p:nvSpPr>
          <p:cNvPr id="11" name="object 3">
            <a:extLst>
              <a:ext uri="{FF2B5EF4-FFF2-40B4-BE49-F238E27FC236}">
                <a16:creationId xmlns:a16="http://schemas.microsoft.com/office/drawing/2014/main" id="{81806218-384A-4CEA-943A-0BC034CB32CC}"/>
              </a:ext>
            </a:extLst>
          </p:cNvPr>
          <p:cNvSpPr txBox="1"/>
          <p:nvPr/>
        </p:nvSpPr>
        <p:spPr>
          <a:xfrm>
            <a:off x="404938" y="1373826"/>
            <a:ext cx="6687342" cy="443711"/>
          </a:xfrm>
          <a:prstGeom prst="rect">
            <a:avLst/>
          </a:prstGeom>
        </p:spPr>
        <p:txBody>
          <a:bodyPr vert="horz" wrap="square" lIns="0" tIns="12700" rIns="0" bIns="0" rtlCol="0">
            <a:spAutoFit/>
          </a:bodyPr>
          <a:lstStyle/>
          <a:p>
            <a:pPr marL="12700">
              <a:spcBef>
                <a:spcPts val="100"/>
              </a:spcBef>
              <a:tabLst>
                <a:tab pos="299085" algn="l"/>
                <a:tab pos="299720" algn="l"/>
              </a:tabLst>
            </a:pPr>
            <a:r>
              <a:rPr lang="zh-CN" altLang="en-US" sz="2800" b="1" dirty="0">
                <a:latin typeface="Trebuchet MS"/>
                <a:cs typeface="Trebuchet MS"/>
              </a:rPr>
              <a:t>使用</a:t>
            </a:r>
            <a:r>
              <a:rPr lang="en-US" altLang="zh-CN" sz="2800" b="1" dirty="0">
                <a:latin typeface="Trebuchet MS"/>
                <a:cs typeface="Trebuchet MS"/>
              </a:rPr>
              <a:t>bootstrapping</a:t>
            </a:r>
            <a:r>
              <a:rPr lang="zh-CN" altLang="en-US" sz="2800" b="1" dirty="0">
                <a:latin typeface="Trebuchet MS"/>
                <a:cs typeface="Trebuchet MS"/>
              </a:rPr>
              <a:t>，即有放回的随机抽样</a:t>
            </a:r>
            <a:endParaRPr sz="2800" dirty="0">
              <a:latin typeface="Trebuchet MS"/>
              <a:cs typeface="Trebuchet MS"/>
            </a:endParaRPr>
          </a:p>
        </p:txBody>
      </p:sp>
    </p:spTree>
    <p:extLst>
      <p:ext uri="{BB962C8B-B14F-4D97-AF65-F5344CB8AC3E}">
        <p14:creationId xmlns:p14="http://schemas.microsoft.com/office/powerpoint/2010/main" val="42813449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18719</TotalTime>
  <Words>5520</Words>
  <Application>Microsoft Office PowerPoint</Application>
  <PresentationFormat>全屏显示(4:3)</PresentationFormat>
  <Paragraphs>766</Paragraphs>
  <Slides>89</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89</vt:i4>
      </vt:variant>
    </vt:vector>
  </HeadingPairs>
  <TitlesOfParts>
    <vt:vector size="101" baseType="lpstr">
      <vt:lpstr>等线</vt:lpstr>
      <vt:lpstr>方正舒体</vt:lpstr>
      <vt:lpstr>Arial</vt:lpstr>
      <vt:lpstr>Calibri</vt:lpstr>
      <vt:lpstr>Cambria Math</vt:lpstr>
      <vt:lpstr>Courier New</vt:lpstr>
      <vt:lpstr>Georgia</vt:lpstr>
      <vt:lpstr>Times New Roman</vt:lpstr>
      <vt:lpstr>Trebuchet MS</vt:lpstr>
      <vt:lpstr>Verdana</vt:lpstr>
      <vt:lpstr>Wingdings</vt:lpstr>
      <vt:lpstr>Office 主题</vt:lpstr>
      <vt:lpstr>集成学习</vt:lpstr>
      <vt:lpstr>决策树：高方差</vt:lpstr>
      <vt:lpstr>改进：使用多棵树</vt:lpstr>
      <vt:lpstr>改进：使用多棵树</vt:lpstr>
      <vt:lpstr>什么是集成学习</vt:lpstr>
      <vt:lpstr>“三个臭皮匠，顶个诸葛亮”？</vt:lpstr>
      <vt:lpstr>如何构建多个有差异的学习器</vt:lpstr>
      <vt:lpstr>bagging</vt:lpstr>
      <vt:lpstr>如何创建多棵树</vt:lpstr>
      <vt:lpstr>如何创建多棵树</vt:lpstr>
      <vt:lpstr>如何创建多棵树</vt:lpstr>
      <vt:lpstr>样本中的数据分布</vt:lpstr>
      <vt:lpstr>聚集结果</vt:lpstr>
      <vt:lpstr>聚集结果</vt:lpstr>
      <vt:lpstr>聚集结果</vt:lpstr>
      <vt:lpstr>聚集结果</vt:lpstr>
      <vt:lpstr>Bagging集成学习</vt:lpstr>
      <vt:lpstr>Bagging错误率的计算</vt:lpstr>
      <vt:lpstr>Bagging错误率的计算</vt:lpstr>
      <vt:lpstr>Bagging错误率的计算</vt:lpstr>
      <vt:lpstr>特征重要度的计算</vt:lpstr>
      <vt:lpstr>特征重要度的计算</vt:lpstr>
      <vt:lpstr>拟合多少棵树？</vt:lpstr>
      <vt:lpstr>Bagging的优势</vt:lpstr>
      <vt:lpstr>Bagging分类器的语法</vt:lpstr>
      <vt:lpstr>BaggingClassifier参数设置</vt:lpstr>
      <vt:lpstr>Bagging减少的方差</vt:lpstr>
      <vt:lpstr>引入更多的随机性</vt:lpstr>
      <vt:lpstr>引入更多的随机性</vt:lpstr>
      <vt:lpstr>随机森林多少棵树？</vt:lpstr>
      <vt:lpstr>随机森林的语法</vt:lpstr>
      <vt:lpstr>随机森林参数设置</vt:lpstr>
      <vt:lpstr>引入更多的随机性</vt:lpstr>
      <vt:lpstr>超随机森林分类器的语法</vt:lpstr>
      <vt:lpstr>Boosting</vt:lpstr>
      <vt:lpstr>起源</vt:lpstr>
      <vt:lpstr>Boosting模型的基本思路</vt:lpstr>
      <vt:lpstr>AdaBoost</vt:lpstr>
      <vt:lpstr>决策树桩：Boosting算法的基学习器</vt:lpstr>
      <vt:lpstr>决策树桩：Boosting算法的基学习器</vt:lpstr>
      <vt:lpstr>决策树桩：Boosting算法的基学习器</vt:lpstr>
      <vt:lpstr>决策树桩：Boosting算法的基学习器</vt:lpstr>
      <vt:lpstr>Boosting概述</vt:lpstr>
      <vt:lpstr>Boosting概述</vt:lpstr>
      <vt:lpstr>Boosting概述</vt:lpstr>
      <vt:lpstr>Boosting概述</vt:lpstr>
      <vt:lpstr>Boosting概述</vt:lpstr>
      <vt:lpstr>Boosting概述</vt:lpstr>
      <vt:lpstr>Boosting概述</vt:lpstr>
      <vt:lpstr>Boosting概述</vt:lpstr>
      <vt:lpstr>Boosting概述</vt:lpstr>
      <vt:lpstr>Boosting概述</vt:lpstr>
      <vt:lpstr>+ 𝜆</vt:lpstr>
      <vt:lpstr>+ 𝜆</vt:lpstr>
      <vt:lpstr>+ 𝜆</vt:lpstr>
      <vt:lpstr>AdaBoost伪代码</vt:lpstr>
      <vt:lpstr>AdaBoost分类器的语法</vt:lpstr>
      <vt:lpstr>AdaBoost分类器的语法</vt:lpstr>
      <vt:lpstr>AdaBoost分类器的语法</vt:lpstr>
      <vt:lpstr>AdaBoost参数设置</vt:lpstr>
      <vt:lpstr>Gradient Boosting</vt:lpstr>
      <vt:lpstr>Gradient Boosting</vt:lpstr>
      <vt:lpstr>Gradient Boosting</vt:lpstr>
      <vt:lpstr>梯度提升回归树示例</vt:lpstr>
      <vt:lpstr>梯度提升回归树示例</vt:lpstr>
      <vt:lpstr>梯度提升回归树示例</vt:lpstr>
      <vt:lpstr>Gradient Boosting伪代码</vt:lpstr>
      <vt:lpstr>调节Gradient Boosting模型</vt:lpstr>
      <vt:lpstr>调节Gradient Boosting模型</vt:lpstr>
      <vt:lpstr>调节Gradient Boosting模型</vt:lpstr>
      <vt:lpstr>调节Gradient Boosting模型</vt:lpstr>
      <vt:lpstr>调节Gradient Boosting模型</vt:lpstr>
      <vt:lpstr>Gradient Boosting分类器的语法</vt:lpstr>
      <vt:lpstr>GradientBoostingClassifier参数设置</vt:lpstr>
      <vt:lpstr>Boosting的损失函数</vt:lpstr>
      <vt:lpstr>0-1损失函数</vt:lpstr>
      <vt:lpstr>AdaBoost的损失函数</vt:lpstr>
      <vt:lpstr>Gradient Boosting的损失函数</vt:lpstr>
      <vt:lpstr>Bagging vs. Boosting</vt:lpstr>
      <vt:lpstr>Bagging vs. Boosting</vt:lpstr>
      <vt:lpstr>stacking</vt:lpstr>
      <vt:lpstr>Stacking: 结合多个异构的分类器</vt:lpstr>
      <vt:lpstr>Stacking: 结合多个异构的分类器</vt:lpstr>
      <vt:lpstr>Stacking: 结合多个异构的分类器</vt:lpstr>
      <vt:lpstr>多层堆叠</vt:lpstr>
      <vt:lpstr>Stacking分类器的语法</vt:lpstr>
      <vt:lpstr>PowerPoint 演示文稿</vt:lpstr>
      <vt:lpstr>投票分类器的语法</vt:lpstr>
      <vt:lpstr>Jupyter演示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线性回归</dc:title>
  <dc:creator>Qiuyue</dc:creator>
  <cp:lastModifiedBy>Wang Qiuyue</cp:lastModifiedBy>
  <cp:revision>325</cp:revision>
  <dcterms:created xsi:type="dcterms:W3CDTF">2017-06-04T01:06:21Z</dcterms:created>
  <dcterms:modified xsi:type="dcterms:W3CDTF">2024-05-13T01:10:41Z</dcterms:modified>
</cp:coreProperties>
</file>