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256" r:id="rId2"/>
    <p:sldId id="425" r:id="rId3"/>
    <p:sldId id="426" r:id="rId4"/>
    <p:sldId id="329" r:id="rId5"/>
    <p:sldId id="330" r:id="rId6"/>
    <p:sldId id="331" r:id="rId7"/>
    <p:sldId id="332" r:id="rId8"/>
    <p:sldId id="333" r:id="rId9"/>
    <p:sldId id="427" r:id="rId10"/>
    <p:sldId id="428" r:id="rId11"/>
    <p:sldId id="437" r:id="rId12"/>
    <p:sldId id="336" r:id="rId13"/>
    <p:sldId id="337" r:id="rId14"/>
    <p:sldId id="338" r:id="rId15"/>
    <p:sldId id="339" r:id="rId16"/>
    <p:sldId id="340" r:id="rId17"/>
    <p:sldId id="341" r:id="rId18"/>
    <p:sldId id="342" r:id="rId19"/>
    <p:sldId id="343" r:id="rId20"/>
    <p:sldId id="344" r:id="rId21"/>
    <p:sldId id="345" r:id="rId22"/>
    <p:sldId id="346" r:id="rId23"/>
    <p:sldId id="438" r:id="rId24"/>
    <p:sldId id="347" r:id="rId25"/>
    <p:sldId id="348" r:id="rId26"/>
    <p:sldId id="349" r:id="rId27"/>
    <p:sldId id="350" r:id="rId28"/>
    <p:sldId id="351" r:id="rId29"/>
    <p:sldId id="439" r:id="rId30"/>
    <p:sldId id="352" r:id="rId31"/>
    <p:sldId id="353" r:id="rId32"/>
    <p:sldId id="354" r:id="rId33"/>
    <p:sldId id="355" r:id="rId34"/>
    <p:sldId id="356" r:id="rId35"/>
    <p:sldId id="357" r:id="rId36"/>
    <p:sldId id="440" r:id="rId37"/>
    <p:sldId id="362" r:id="rId38"/>
    <p:sldId id="441" r:id="rId39"/>
    <p:sldId id="364" r:id="rId40"/>
    <p:sldId id="369" r:id="rId41"/>
    <p:sldId id="429" r:id="rId42"/>
    <p:sldId id="430" r:id="rId43"/>
    <p:sldId id="431" r:id="rId44"/>
    <p:sldId id="442" r:id="rId45"/>
    <p:sldId id="372" r:id="rId46"/>
    <p:sldId id="374" r:id="rId47"/>
    <p:sldId id="375" r:id="rId48"/>
    <p:sldId id="376" r:id="rId49"/>
    <p:sldId id="377" r:id="rId50"/>
    <p:sldId id="380" r:id="rId51"/>
    <p:sldId id="381" r:id="rId52"/>
    <p:sldId id="382" r:id="rId53"/>
    <p:sldId id="385" r:id="rId54"/>
    <p:sldId id="432" r:id="rId55"/>
    <p:sldId id="433" r:id="rId56"/>
    <p:sldId id="443" r:id="rId57"/>
    <p:sldId id="389" r:id="rId58"/>
    <p:sldId id="390" r:id="rId59"/>
    <p:sldId id="391" r:id="rId60"/>
    <p:sldId id="392" r:id="rId61"/>
    <p:sldId id="393" r:id="rId62"/>
    <p:sldId id="394" r:id="rId63"/>
    <p:sldId id="395" r:id="rId64"/>
    <p:sldId id="396" r:id="rId65"/>
    <p:sldId id="397" r:id="rId66"/>
    <p:sldId id="398" r:id="rId67"/>
    <p:sldId id="399" r:id="rId68"/>
    <p:sldId id="400" r:id="rId69"/>
    <p:sldId id="401" r:id="rId70"/>
    <p:sldId id="402" r:id="rId71"/>
    <p:sldId id="404" r:id="rId72"/>
    <p:sldId id="444" r:id="rId73"/>
    <p:sldId id="406" r:id="rId74"/>
    <p:sldId id="445" r:id="rId75"/>
    <p:sldId id="408" r:id="rId76"/>
    <p:sldId id="446" r:id="rId77"/>
    <p:sldId id="410" r:id="rId78"/>
    <p:sldId id="447" r:id="rId79"/>
    <p:sldId id="412" r:id="rId80"/>
    <p:sldId id="448" r:id="rId81"/>
    <p:sldId id="436" r:id="rId82"/>
    <p:sldId id="413" r:id="rId83"/>
    <p:sldId id="414" r:id="rId84"/>
    <p:sldId id="415" r:id="rId85"/>
    <p:sldId id="416" r:id="rId86"/>
    <p:sldId id="417" r:id="rId87"/>
    <p:sldId id="418" r:id="rId88"/>
    <p:sldId id="419" r:id="rId89"/>
    <p:sldId id="420" r:id="rId90"/>
    <p:sldId id="421" r:id="rId91"/>
    <p:sldId id="434" r:id="rId92"/>
    <p:sldId id="435" r:id="rId93"/>
    <p:sldId id="424" r:id="rId94"/>
    <p:sldId id="324" r:id="rId9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FC0"/>
    <a:srgbClr val="84ADAC"/>
    <a:srgbClr val="D069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5" autoAdjust="0"/>
    <p:restoredTop sz="88539" autoAdjust="0"/>
  </p:normalViewPr>
  <p:slideViewPr>
    <p:cSldViewPr>
      <p:cViewPr varScale="1">
        <p:scale>
          <a:sx n="76" d="100"/>
          <a:sy n="76" d="100"/>
        </p:scale>
        <p:origin x="1646"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5497F-8478-4D85-9DF5-63294144B198}" type="datetimeFigureOut">
              <a:rPr lang="zh-CN" altLang="en-US" smtClean="0"/>
              <a:t>2024/5/20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ECC7FE-8AFF-4E6B-82D5-3C265513432D}" type="slidenum">
              <a:rPr lang="zh-CN" altLang="en-US" smtClean="0"/>
              <a:t>‹#›</a:t>
            </a:fld>
            <a:endParaRPr lang="zh-CN" altLang="en-US"/>
          </a:p>
        </p:txBody>
      </p:sp>
    </p:spTree>
    <p:extLst>
      <p:ext uri="{BB962C8B-B14F-4D97-AF65-F5344CB8AC3E}">
        <p14:creationId xmlns:p14="http://schemas.microsoft.com/office/powerpoint/2010/main" val="80853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ECC7FE-8AFF-4E6B-82D5-3C265513432D}" type="slidenum">
              <a:rPr lang="zh-CN" altLang="en-US" smtClean="0"/>
              <a:t>38</a:t>
            </a:fld>
            <a:endParaRPr lang="zh-CN" altLang="en-US"/>
          </a:p>
        </p:txBody>
      </p:sp>
    </p:spTree>
    <p:extLst>
      <p:ext uri="{BB962C8B-B14F-4D97-AF65-F5344CB8AC3E}">
        <p14:creationId xmlns:p14="http://schemas.microsoft.com/office/powerpoint/2010/main" val="3101193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ECC7FE-8AFF-4E6B-82D5-3C265513432D}" type="slidenum">
              <a:rPr lang="zh-CN" altLang="en-US" smtClean="0"/>
              <a:t>39</a:t>
            </a:fld>
            <a:endParaRPr lang="zh-CN" altLang="en-US"/>
          </a:p>
        </p:txBody>
      </p:sp>
    </p:spTree>
    <p:extLst>
      <p:ext uri="{BB962C8B-B14F-4D97-AF65-F5344CB8AC3E}">
        <p14:creationId xmlns:p14="http://schemas.microsoft.com/office/powerpoint/2010/main" val="3353518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MiniBatchKmeans</a:t>
            </a:r>
            <a:r>
              <a:rPr lang="en-US" altLang="zh-CN" dirty="0"/>
              <a:t>: </a:t>
            </a:r>
            <a:r>
              <a:rPr lang="en-US" altLang="zh-CN" b="0" i="0" dirty="0">
                <a:solidFill>
                  <a:srgbClr val="212529"/>
                </a:solidFill>
                <a:effectLst/>
                <a:latin typeface="-apple-system"/>
              </a:rPr>
              <a:t>The algorithm iterates between two major steps, similar to vanilla k-means. In the first step, b samples are drawn randomly from the dataset, to form a mini-batch. These are then assigned to the nearest centroid. In the second step, the centroids are updated. In contrast to k-means, this is done on a per-sample basis. For each sample in the mini-batch, the assigned centroid is updated by taking the streaming average of the sample and all previous samples assigned to that centroid. This has the effect of decreasing the rate of change for a centroid over time. These steps are performed until convergence or a predetermined number of iterations is reached.</a:t>
            </a:r>
            <a:endParaRPr lang="zh-CN" altLang="en-US" dirty="0"/>
          </a:p>
        </p:txBody>
      </p:sp>
      <p:sp>
        <p:nvSpPr>
          <p:cNvPr id="4" name="灯片编号占位符 3"/>
          <p:cNvSpPr>
            <a:spLocks noGrp="1"/>
          </p:cNvSpPr>
          <p:nvPr>
            <p:ph type="sldNum" sz="quarter" idx="5"/>
          </p:nvPr>
        </p:nvSpPr>
        <p:spPr/>
        <p:txBody>
          <a:bodyPr/>
          <a:lstStyle/>
          <a:p>
            <a:fld id="{86ECC7FE-8AFF-4E6B-82D5-3C265513432D}" type="slidenum">
              <a:rPr lang="zh-CN" altLang="en-US" smtClean="0"/>
              <a:t>43</a:t>
            </a:fld>
            <a:endParaRPr lang="zh-CN" altLang="en-US"/>
          </a:p>
        </p:txBody>
      </p:sp>
    </p:spTree>
    <p:extLst>
      <p:ext uri="{BB962C8B-B14F-4D97-AF65-F5344CB8AC3E}">
        <p14:creationId xmlns:p14="http://schemas.microsoft.com/office/powerpoint/2010/main" val="1243599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2024/5/20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2024/5/20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2024/5/20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53752"/>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2024/5/20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cikit-learn.org/stable/modules/generated/sklearn.cluster.KMeans.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scikit-learn.org/stable/modules/generated/sklearn.cluster.AgglomerativeClustering.html"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B0A2A-91A1-4022-9D8E-330D6A07CA95}"/>
              </a:ext>
            </a:extLst>
          </p:cNvPr>
          <p:cNvSpPr>
            <a:spLocks noGrp="1"/>
          </p:cNvSpPr>
          <p:nvPr>
            <p:ph type="ctrTitle"/>
          </p:nvPr>
        </p:nvSpPr>
        <p:spPr/>
        <p:txBody>
          <a:bodyPr/>
          <a:lstStyle/>
          <a:p>
            <a:r>
              <a:rPr lang="zh-CN" altLang="en-US" dirty="0"/>
              <a:t>聚类</a:t>
            </a:r>
          </a:p>
        </p:txBody>
      </p:sp>
      <p:sp>
        <p:nvSpPr>
          <p:cNvPr id="3" name="副标题 2">
            <a:extLst>
              <a:ext uri="{FF2B5EF4-FFF2-40B4-BE49-F238E27FC236}">
                <a16:creationId xmlns:a16="http://schemas.microsoft.com/office/drawing/2014/main" id="{C5C1E654-523C-43D1-A501-8E944CB32024}"/>
              </a:ext>
            </a:extLst>
          </p:cNvPr>
          <p:cNvSpPr>
            <a:spLocks noGrp="1"/>
          </p:cNvSpPr>
          <p:nvPr>
            <p:ph type="subTitle" idx="1"/>
          </p:nvPr>
        </p:nvSpPr>
        <p:spPr/>
        <p:txBody>
          <a:bodyPr/>
          <a:lstStyle/>
          <a:p>
            <a:r>
              <a:rPr lang="zh-CN" altLang="en-US" dirty="0"/>
              <a:t>王秋月</a:t>
            </a:r>
          </a:p>
        </p:txBody>
      </p:sp>
    </p:spTree>
    <p:extLst>
      <p:ext uri="{BB962C8B-B14F-4D97-AF65-F5344CB8AC3E}">
        <p14:creationId xmlns:p14="http://schemas.microsoft.com/office/powerpoint/2010/main" val="171296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a:extLst>
              <a:ext uri="{FF2B5EF4-FFF2-40B4-BE49-F238E27FC236}">
                <a16:creationId xmlns:a16="http://schemas.microsoft.com/office/drawing/2014/main" id="{F2047319-9A57-441C-90A9-2E173E62D9A6}"/>
              </a:ext>
            </a:extLst>
          </p:cNvPr>
          <p:cNvSpPr>
            <a:spLocks noGrp="1"/>
          </p:cNvSpPr>
          <p:nvPr>
            <p:ph type="title"/>
          </p:nvPr>
        </p:nvSpPr>
        <p:spPr/>
        <p:txBody>
          <a:bodyPr/>
          <a:lstStyle/>
          <a:p>
            <a:r>
              <a:rPr lang="zh-CN" altLang="en-US" dirty="0"/>
              <a:t>无监督学习</a:t>
            </a:r>
          </a:p>
        </p:txBody>
      </p:sp>
      <p:sp>
        <p:nvSpPr>
          <p:cNvPr id="33" name="object 2">
            <a:extLst>
              <a:ext uri="{FF2B5EF4-FFF2-40B4-BE49-F238E27FC236}">
                <a16:creationId xmlns:a16="http://schemas.microsoft.com/office/drawing/2014/main" id="{8F8063D8-AA69-4A54-AC73-B1E2CAFCCFE0}"/>
              </a:ext>
            </a:extLst>
          </p:cNvPr>
          <p:cNvSpPr txBox="1"/>
          <p:nvPr/>
        </p:nvSpPr>
        <p:spPr>
          <a:xfrm>
            <a:off x="442977" y="1837882"/>
            <a:ext cx="3693285" cy="1844800"/>
          </a:xfrm>
          <a:prstGeom prst="rect">
            <a:avLst/>
          </a:prstGeom>
        </p:spPr>
        <p:txBody>
          <a:bodyPr vert="horz" wrap="square" lIns="0" tIns="99695" rIns="0" bIns="0" rtlCol="0">
            <a:spAutoFit/>
          </a:bodyPr>
          <a:lstStyle/>
          <a:p>
            <a:pPr marL="12700">
              <a:lnSpc>
                <a:spcPct val="150000"/>
              </a:lnSpc>
              <a:spcBef>
                <a:spcPts val="785"/>
              </a:spcBef>
            </a:pPr>
            <a:r>
              <a:rPr lang="zh-CN" altLang="en-US" sz="2400" b="1" dirty="0">
                <a:latin typeface="Trebuchet MS"/>
                <a:cs typeface="Trebuchet MS"/>
              </a:rPr>
              <a:t>一个</a:t>
            </a:r>
            <a:r>
              <a:rPr lang="en-US" altLang="zh-CN" sz="2400" b="1" dirty="0">
                <a:latin typeface="Trebuchet MS"/>
                <a:cs typeface="Trebuchet MS"/>
              </a:rPr>
              <a:t>web</a:t>
            </a:r>
            <a:r>
              <a:rPr lang="zh-CN" altLang="en-US" sz="2400" b="1" dirty="0">
                <a:latin typeface="Trebuchet MS"/>
                <a:cs typeface="Trebuchet MS"/>
              </a:rPr>
              <a:t>应用的所有用户：</a:t>
            </a:r>
            <a:endParaRPr lang="en-US" sz="2400" dirty="0">
              <a:latin typeface="Trebuchet MS"/>
              <a:cs typeface="Trebuchet MS"/>
            </a:endParaRPr>
          </a:p>
          <a:p>
            <a:pPr marL="238125" indent="-225425">
              <a:lnSpc>
                <a:spcPct val="150000"/>
              </a:lnSpc>
              <a:spcBef>
                <a:spcPts val="610"/>
              </a:spcBef>
              <a:buFont typeface="Wingdings"/>
              <a:buChar char=""/>
              <a:tabLst>
                <a:tab pos="238125" algn="l"/>
                <a:tab pos="238760" algn="l"/>
              </a:tabLst>
            </a:pPr>
            <a:r>
              <a:rPr lang="zh-CN" altLang="en-US" sz="2400" dirty="0">
                <a:latin typeface="Arial"/>
                <a:cs typeface="Arial"/>
              </a:rPr>
              <a:t>一个特征</a:t>
            </a:r>
            <a:r>
              <a:rPr lang="en-US" sz="2400" dirty="0">
                <a:latin typeface="Arial"/>
                <a:cs typeface="Arial"/>
              </a:rPr>
              <a:t> (age)</a:t>
            </a:r>
          </a:p>
          <a:p>
            <a:pPr marL="238125" indent="-225425">
              <a:lnSpc>
                <a:spcPct val="150000"/>
              </a:lnSpc>
              <a:spcBef>
                <a:spcPts val="610"/>
              </a:spcBef>
              <a:buFont typeface="Wingdings"/>
              <a:buChar char=""/>
              <a:tabLst>
                <a:tab pos="238125" algn="l"/>
                <a:tab pos="238760" algn="l"/>
              </a:tabLst>
            </a:pPr>
            <a:r>
              <a:rPr lang="zh-CN" altLang="en-US" sz="2400" dirty="0">
                <a:latin typeface="Arial"/>
                <a:cs typeface="Arial"/>
              </a:rPr>
              <a:t>五个聚簇 </a:t>
            </a:r>
            <a:r>
              <a:rPr lang="en-US" altLang="zh-CN" sz="2400" dirty="0">
                <a:latin typeface="Arial"/>
                <a:cs typeface="Arial"/>
              </a:rPr>
              <a:t>(cluster)</a:t>
            </a:r>
            <a:endParaRPr lang="en-US" sz="2400" dirty="0">
              <a:latin typeface="Arial"/>
              <a:cs typeface="Arial"/>
            </a:endParaRPr>
          </a:p>
        </p:txBody>
      </p:sp>
      <p:sp>
        <p:nvSpPr>
          <p:cNvPr id="58" name="object 4">
            <a:extLst>
              <a:ext uri="{FF2B5EF4-FFF2-40B4-BE49-F238E27FC236}">
                <a16:creationId xmlns:a16="http://schemas.microsoft.com/office/drawing/2014/main" id="{3873DD6C-D0B1-41F4-BB27-92A5B36A8A63}"/>
              </a:ext>
            </a:extLst>
          </p:cNvPr>
          <p:cNvSpPr/>
          <p:nvPr/>
        </p:nvSpPr>
        <p:spPr>
          <a:xfrm>
            <a:off x="2788158" y="4537509"/>
            <a:ext cx="5149215" cy="132080"/>
          </a:xfrm>
          <a:custGeom>
            <a:avLst/>
            <a:gdLst/>
            <a:ahLst/>
            <a:cxnLst/>
            <a:rect l="l" t="t" r="r" b="b"/>
            <a:pathLst>
              <a:path w="5149215" h="132080">
                <a:moveTo>
                  <a:pt x="114046" y="17271"/>
                </a:moveTo>
                <a:lnTo>
                  <a:pt x="0" y="74802"/>
                </a:lnTo>
                <a:lnTo>
                  <a:pt x="114554" y="131571"/>
                </a:lnTo>
                <a:lnTo>
                  <a:pt x="114385" y="93599"/>
                </a:lnTo>
                <a:lnTo>
                  <a:pt x="95377" y="93599"/>
                </a:lnTo>
                <a:lnTo>
                  <a:pt x="95123" y="55499"/>
                </a:lnTo>
                <a:lnTo>
                  <a:pt x="114215" y="55432"/>
                </a:lnTo>
                <a:lnTo>
                  <a:pt x="114046" y="17271"/>
                </a:lnTo>
                <a:close/>
              </a:path>
              <a:path w="5149215" h="132080">
                <a:moveTo>
                  <a:pt x="5111415" y="38100"/>
                </a:moveTo>
                <a:lnTo>
                  <a:pt x="5053711" y="38100"/>
                </a:lnTo>
                <a:lnTo>
                  <a:pt x="5053838" y="76200"/>
                </a:lnTo>
                <a:lnTo>
                  <a:pt x="5034788" y="76266"/>
                </a:lnTo>
                <a:lnTo>
                  <a:pt x="5034915" y="114300"/>
                </a:lnTo>
                <a:lnTo>
                  <a:pt x="5149088" y="56768"/>
                </a:lnTo>
                <a:lnTo>
                  <a:pt x="5111415" y="38100"/>
                </a:lnTo>
                <a:close/>
              </a:path>
              <a:path w="5149215" h="132080">
                <a:moveTo>
                  <a:pt x="114215" y="55432"/>
                </a:moveTo>
                <a:lnTo>
                  <a:pt x="95123" y="55499"/>
                </a:lnTo>
                <a:lnTo>
                  <a:pt x="95377" y="93599"/>
                </a:lnTo>
                <a:lnTo>
                  <a:pt x="114384" y="93532"/>
                </a:lnTo>
                <a:lnTo>
                  <a:pt x="114215" y="55432"/>
                </a:lnTo>
                <a:close/>
              </a:path>
              <a:path w="5149215" h="132080">
                <a:moveTo>
                  <a:pt x="114384" y="93532"/>
                </a:moveTo>
                <a:lnTo>
                  <a:pt x="95377" y="93599"/>
                </a:lnTo>
                <a:lnTo>
                  <a:pt x="114385" y="93599"/>
                </a:lnTo>
                <a:close/>
              </a:path>
              <a:path w="5149215" h="132080">
                <a:moveTo>
                  <a:pt x="5034661" y="38166"/>
                </a:moveTo>
                <a:lnTo>
                  <a:pt x="114215" y="55432"/>
                </a:lnTo>
                <a:lnTo>
                  <a:pt x="114384" y="93532"/>
                </a:lnTo>
                <a:lnTo>
                  <a:pt x="5034788" y="76266"/>
                </a:lnTo>
                <a:lnTo>
                  <a:pt x="5034661" y="38166"/>
                </a:lnTo>
                <a:close/>
              </a:path>
              <a:path w="5149215" h="132080">
                <a:moveTo>
                  <a:pt x="5053711" y="38100"/>
                </a:moveTo>
                <a:lnTo>
                  <a:pt x="5034661" y="38166"/>
                </a:lnTo>
                <a:lnTo>
                  <a:pt x="5034788" y="76266"/>
                </a:lnTo>
                <a:lnTo>
                  <a:pt x="5053838" y="76200"/>
                </a:lnTo>
                <a:lnTo>
                  <a:pt x="5053711" y="38100"/>
                </a:lnTo>
                <a:close/>
              </a:path>
              <a:path w="5149215" h="132080">
                <a:moveTo>
                  <a:pt x="5034534" y="0"/>
                </a:moveTo>
                <a:lnTo>
                  <a:pt x="5034661" y="38166"/>
                </a:lnTo>
                <a:lnTo>
                  <a:pt x="5111415" y="38100"/>
                </a:lnTo>
                <a:lnTo>
                  <a:pt x="5034534" y="0"/>
                </a:lnTo>
                <a:close/>
              </a:path>
            </a:pathLst>
          </a:custGeom>
          <a:solidFill>
            <a:srgbClr val="344B5E"/>
          </a:solidFill>
        </p:spPr>
        <p:txBody>
          <a:bodyPr wrap="square" lIns="0" tIns="0" rIns="0" bIns="0" rtlCol="0"/>
          <a:lstStyle/>
          <a:p>
            <a:endParaRPr/>
          </a:p>
        </p:txBody>
      </p:sp>
      <p:sp>
        <p:nvSpPr>
          <p:cNvPr id="59" name="object 5">
            <a:extLst>
              <a:ext uri="{FF2B5EF4-FFF2-40B4-BE49-F238E27FC236}">
                <a16:creationId xmlns:a16="http://schemas.microsoft.com/office/drawing/2014/main" id="{5470F8D9-F4F6-47CD-AB0B-B0E74DC14017}"/>
              </a:ext>
            </a:extLst>
          </p:cNvPr>
          <p:cNvSpPr/>
          <p:nvPr/>
        </p:nvSpPr>
        <p:spPr>
          <a:xfrm>
            <a:off x="4405884" y="4456357"/>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D0692F"/>
          </a:solidFill>
        </p:spPr>
        <p:txBody>
          <a:bodyPr wrap="square" lIns="0" tIns="0" rIns="0" bIns="0" rtlCol="0"/>
          <a:lstStyle/>
          <a:p>
            <a:endParaRPr/>
          </a:p>
        </p:txBody>
      </p:sp>
      <p:sp>
        <p:nvSpPr>
          <p:cNvPr id="60" name="object 6">
            <a:extLst>
              <a:ext uri="{FF2B5EF4-FFF2-40B4-BE49-F238E27FC236}">
                <a16:creationId xmlns:a16="http://schemas.microsoft.com/office/drawing/2014/main" id="{98088806-8276-4211-8714-1025790C773F}"/>
              </a:ext>
            </a:extLst>
          </p:cNvPr>
          <p:cNvSpPr/>
          <p:nvPr/>
        </p:nvSpPr>
        <p:spPr>
          <a:xfrm>
            <a:off x="4405884" y="4456357"/>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61" name="object 7">
            <a:extLst>
              <a:ext uri="{FF2B5EF4-FFF2-40B4-BE49-F238E27FC236}">
                <a16:creationId xmlns:a16="http://schemas.microsoft.com/office/drawing/2014/main" id="{9DDFE1E5-D107-4C05-8BE8-9E980495651F}"/>
              </a:ext>
            </a:extLst>
          </p:cNvPr>
          <p:cNvSpPr/>
          <p:nvPr/>
        </p:nvSpPr>
        <p:spPr>
          <a:xfrm>
            <a:off x="3128772" y="4462452"/>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62" name="object 8">
            <a:extLst>
              <a:ext uri="{FF2B5EF4-FFF2-40B4-BE49-F238E27FC236}">
                <a16:creationId xmlns:a16="http://schemas.microsoft.com/office/drawing/2014/main" id="{39AE52CC-2E32-4BEB-B826-89D6384FCE00}"/>
              </a:ext>
            </a:extLst>
          </p:cNvPr>
          <p:cNvSpPr/>
          <p:nvPr/>
        </p:nvSpPr>
        <p:spPr>
          <a:xfrm>
            <a:off x="3128772" y="4462452"/>
            <a:ext cx="271780" cy="271780"/>
          </a:xfrm>
          <a:custGeom>
            <a:avLst/>
            <a:gdLst/>
            <a:ahLst/>
            <a:cxnLst/>
            <a:rect l="l" t="t" r="r" b="b"/>
            <a:pathLst>
              <a:path w="271779" h="271780">
                <a:moveTo>
                  <a:pt x="0" y="135636"/>
                </a:moveTo>
                <a:lnTo>
                  <a:pt x="6912" y="92756"/>
                </a:lnTo>
                <a:lnTo>
                  <a:pt x="26164" y="55522"/>
                </a:lnTo>
                <a:lnTo>
                  <a:pt x="55522" y="26164"/>
                </a:lnTo>
                <a:lnTo>
                  <a:pt x="92756" y="6912"/>
                </a:lnTo>
                <a:lnTo>
                  <a:pt x="135636" y="0"/>
                </a:lnTo>
                <a:lnTo>
                  <a:pt x="178515" y="6912"/>
                </a:lnTo>
                <a:lnTo>
                  <a:pt x="215749" y="26164"/>
                </a:lnTo>
                <a:lnTo>
                  <a:pt x="245107" y="55522"/>
                </a:lnTo>
                <a:lnTo>
                  <a:pt x="264359" y="92756"/>
                </a:lnTo>
                <a:lnTo>
                  <a:pt x="271272" y="135636"/>
                </a:lnTo>
                <a:lnTo>
                  <a:pt x="264359" y="178515"/>
                </a:lnTo>
                <a:lnTo>
                  <a:pt x="245107" y="215749"/>
                </a:lnTo>
                <a:lnTo>
                  <a:pt x="215749" y="245107"/>
                </a:lnTo>
                <a:lnTo>
                  <a:pt x="178515" y="264359"/>
                </a:lnTo>
                <a:lnTo>
                  <a:pt x="135636" y="271271"/>
                </a:lnTo>
                <a:lnTo>
                  <a:pt x="92756" y="264359"/>
                </a:lnTo>
                <a:lnTo>
                  <a:pt x="55522" y="245107"/>
                </a:lnTo>
                <a:lnTo>
                  <a:pt x="26164" y="215749"/>
                </a:lnTo>
                <a:lnTo>
                  <a:pt x="6912" y="178515"/>
                </a:lnTo>
                <a:lnTo>
                  <a:pt x="0" y="135636"/>
                </a:lnTo>
                <a:close/>
              </a:path>
            </a:pathLst>
          </a:custGeom>
          <a:ln w="6096">
            <a:solidFill>
              <a:srgbClr val="FFFFFF"/>
            </a:solidFill>
          </a:ln>
        </p:spPr>
        <p:txBody>
          <a:bodyPr wrap="square" lIns="0" tIns="0" rIns="0" bIns="0" rtlCol="0"/>
          <a:lstStyle/>
          <a:p>
            <a:endParaRPr/>
          </a:p>
        </p:txBody>
      </p:sp>
      <p:sp>
        <p:nvSpPr>
          <p:cNvPr id="63" name="object 9">
            <a:extLst>
              <a:ext uri="{FF2B5EF4-FFF2-40B4-BE49-F238E27FC236}">
                <a16:creationId xmlns:a16="http://schemas.microsoft.com/office/drawing/2014/main" id="{54052010-3320-470E-B261-34994B65F1C4}"/>
              </a:ext>
            </a:extLst>
          </p:cNvPr>
          <p:cNvSpPr/>
          <p:nvPr/>
        </p:nvSpPr>
        <p:spPr>
          <a:xfrm>
            <a:off x="3486912" y="4462452"/>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64" name="object 10">
            <a:extLst>
              <a:ext uri="{FF2B5EF4-FFF2-40B4-BE49-F238E27FC236}">
                <a16:creationId xmlns:a16="http://schemas.microsoft.com/office/drawing/2014/main" id="{95721D4C-DFB2-4577-A14F-9DDA89D0084C}"/>
              </a:ext>
            </a:extLst>
          </p:cNvPr>
          <p:cNvSpPr/>
          <p:nvPr/>
        </p:nvSpPr>
        <p:spPr>
          <a:xfrm>
            <a:off x="3486912" y="4462452"/>
            <a:ext cx="269875" cy="271780"/>
          </a:xfrm>
          <a:custGeom>
            <a:avLst/>
            <a:gdLst/>
            <a:ahLst/>
            <a:cxnLst/>
            <a:rect l="l" t="t" r="r" b="b"/>
            <a:pathLst>
              <a:path w="269875" h="271780">
                <a:moveTo>
                  <a:pt x="0" y="135636"/>
                </a:moveTo>
                <a:lnTo>
                  <a:pt x="6870" y="92756"/>
                </a:lnTo>
                <a:lnTo>
                  <a:pt x="26005" y="55522"/>
                </a:lnTo>
                <a:lnTo>
                  <a:pt x="55193" y="26164"/>
                </a:lnTo>
                <a:lnTo>
                  <a:pt x="92220" y="6912"/>
                </a:lnTo>
                <a:lnTo>
                  <a:pt x="134874" y="0"/>
                </a:lnTo>
                <a:lnTo>
                  <a:pt x="177527" y="6912"/>
                </a:lnTo>
                <a:lnTo>
                  <a:pt x="214554" y="26164"/>
                </a:lnTo>
                <a:lnTo>
                  <a:pt x="243742" y="55522"/>
                </a:lnTo>
                <a:lnTo>
                  <a:pt x="262877" y="92756"/>
                </a:lnTo>
                <a:lnTo>
                  <a:pt x="269748" y="135636"/>
                </a:lnTo>
                <a:lnTo>
                  <a:pt x="262877" y="178515"/>
                </a:lnTo>
                <a:lnTo>
                  <a:pt x="243742" y="215749"/>
                </a:lnTo>
                <a:lnTo>
                  <a:pt x="214554" y="245107"/>
                </a:lnTo>
                <a:lnTo>
                  <a:pt x="177527" y="264359"/>
                </a:lnTo>
                <a:lnTo>
                  <a:pt x="134874" y="271271"/>
                </a:lnTo>
                <a:lnTo>
                  <a:pt x="92220" y="264359"/>
                </a:lnTo>
                <a:lnTo>
                  <a:pt x="55193" y="245107"/>
                </a:lnTo>
                <a:lnTo>
                  <a:pt x="26005" y="215749"/>
                </a:lnTo>
                <a:lnTo>
                  <a:pt x="6870" y="178515"/>
                </a:lnTo>
                <a:lnTo>
                  <a:pt x="0" y="135636"/>
                </a:lnTo>
                <a:close/>
              </a:path>
            </a:pathLst>
          </a:custGeom>
          <a:ln w="6096">
            <a:solidFill>
              <a:srgbClr val="FFFFFF"/>
            </a:solidFill>
          </a:ln>
        </p:spPr>
        <p:txBody>
          <a:bodyPr wrap="square" lIns="0" tIns="0" rIns="0" bIns="0" rtlCol="0"/>
          <a:lstStyle/>
          <a:p>
            <a:endParaRPr/>
          </a:p>
        </p:txBody>
      </p:sp>
      <p:sp>
        <p:nvSpPr>
          <p:cNvPr id="65" name="object 11">
            <a:extLst>
              <a:ext uri="{FF2B5EF4-FFF2-40B4-BE49-F238E27FC236}">
                <a16:creationId xmlns:a16="http://schemas.microsoft.com/office/drawing/2014/main" id="{3A01E6FE-5305-4EFA-A58F-AA502D6BBB07}"/>
              </a:ext>
            </a:extLst>
          </p:cNvPr>
          <p:cNvSpPr/>
          <p:nvPr/>
        </p:nvSpPr>
        <p:spPr>
          <a:xfrm>
            <a:off x="3810000" y="4462452"/>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D0692F"/>
          </a:solidFill>
        </p:spPr>
        <p:txBody>
          <a:bodyPr wrap="square" lIns="0" tIns="0" rIns="0" bIns="0" rtlCol="0"/>
          <a:lstStyle/>
          <a:p>
            <a:endParaRPr/>
          </a:p>
        </p:txBody>
      </p:sp>
      <p:sp>
        <p:nvSpPr>
          <p:cNvPr id="66" name="object 12">
            <a:extLst>
              <a:ext uri="{FF2B5EF4-FFF2-40B4-BE49-F238E27FC236}">
                <a16:creationId xmlns:a16="http://schemas.microsoft.com/office/drawing/2014/main" id="{27DD4DD8-2916-4382-9F3D-2261F6C60FF0}"/>
              </a:ext>
            </a:extLst>
          </p:cNvPr>
          <p:cNvSpPr/>
          <p:nvPr/>
        </p:nvSpPr>
        <p:spPr>
          <a:xfrm>
            <a:off x="3810000" y="4462452"/>
            <a:ext cx="271780" cy="271780"/>
          </a:xfrm>
          <a:custGeom>
            <a:avLst/>
            <a:gdLst/>
            <a:ahLst/>
            <a:cxnLst/>
            <a:rect l="l" t="t" r="r" b="b"/>
            <a:pathLst>
              <a:path w="271779" h="271780">
                <a:moveTo>
                  <a:pt x="0" y="135636"/>
                </a:moveTo>
                <a:lnTo>
                  <a:pt x="6912" y="92756"/>
                </a:lnTo>
                <a:lnTo>
                  <a:pt x="26164" y="55522"/>
                </a:lnTo>
                <a:lnTo>
                  <a:pt x="55522" y="26164"/>
                </a:lnTo>
                <a:lnTo>
                  <a:pt x="92756" y="6912"/>
                </a:lnTo>
                <a:lnTo>
                  <a:pt x="135636" y="0"/>
                </a:lnTo>
                <a:lnTo>
                  <a:pt x="178515" y="6912"/>
                </a:lnTo>
                <a:lnTo>
                  <a:pt x="215749" y="26164"/>
                </a:lnTo>
                <a:lnTo>
                  <a:pt x="245107" y="55522"/>
                </a:lnTo>
                <a:lnTo>
                  <a:pt x="264359" y="92756"/>
                </a:lnTo>
                <a:lnTo>
                  <a:pt x="271272" y="135636"/>
                </a:lnTo>
                <a:lnTo>
                  <a:pt x="264359" y="178515"/>
                </a:lnTo>
                <a:lnTo>
                  <a:pt x="245107" y="215749"/>
                </a:lnTo>
                <a:lnTo>
                  <a:pt x="215749" y="245107"/>
                </a:lnTo>
                <a:lnTo>
                  <a:pt x="178515" y="264359"/>
                </a:lnTo>
                <a:lnTo>
                  <a:pt x="135636" y="271271"/>
                </a:lnTo>
                <a:lnTo>
                  <a:pt x="92756" y="264359"/>
                </a:lnTo>
                <a:lnTo>
                  <a:pt x="55522" y="245107"/>
                </a:lnTo>
                <a:lnTo>
                  <a:pt x="26164" y="215749"/>
                </a:lnTo>
                <a:lnTo>
                  <a:pt x="6912" y="178515"/>
                </a:lnTo>
                <a:lnTo>
                  <a:pt x="0" y="135636"/>
                </a:lnTo>
                <a:close/>
              </a:path>
            </a:pathLst>
          </a:custGeom>
          <a:ln w="6096">
            <a:solidFill>
              <a:srgbClr val="FFFFFF"/>
            </a:solidFill>
          </a:ln>
        </p:spPr>
        <p:txBody>
          <a:bodyPr wrap="square" lIns="0" tIns="0" rIns="0" bIns="0" rtlCol="0"/>
          <a:lstStyle/>
          <a:p>
            <a:endParaRPr/>
          </a:p>
        </p:txBody>
      </p:sp>
      <p:sp>
        <p:nvSpPr>
          <p:cNvPr id="67" name="object 13">
            <a:extLst>
              <a:ext uri="{FF2B5EF4-FFF2-40B4-BE49-F238E27FC236}">
                <a16:creationId xmlns:a16="http://schemas.microsoft.com/office/drawing/2014/main" id="{191C9AFF-6389-4333-BF7D-3831C5A9BB7C}"/>
              </a:ext>
            </a:extLst>
          </p:cNvPr>
          <p:cNvSpPr/>
          <p:nvPr/>
        </p:nvSpPr>
        <p:spPr>
          <a:xfrm>
            <a:off x="4076701" y="4462452"/>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D0692F"/>
          </a:solidFill>
        </p:spPr>
        <p:txBody>
          <a:bodyPr wrap="square" lIns="0" tIns="0" rIns="0" bIns="0" rtlCol="0"/>
          <a:lstStyle/>
          <a:p>
            <a:endParaRPr/>
          </a:p>
        </p:txBody>
      </p:sp>
      <p:sp>
        <p:nvSpPr>
          <p:cNvPr id="68" name="object 14">
            <a:extLst>
              <a:ext uri="{FF2B5EF4-FFF2-40B4-BE49-F238E27FC236}">
                <a16:creationId xmlns:a16="http://schemas.microsoft.com/office/drawing/2014/main" id="{EE8D1B78-742F-40C1-BEF1-1C14A0A907C5}"/>
              </a:ext>
            </a:extLst>
          </p:cNvPr>
          <p:cNvSpPr/>
          <p:nvPr/>
        </p:nvSpPr>
        <p:spPr>
          <a:xfrm>
            <a:off x="4076701" y="4462452"/>
            <a:ext cx="269875" cy="271780"/>
          </a:xfrm>
          <a:custGeom>
            <a:avLst/>
            <a:gdLst/>
            <a:ahLst/>
            <a:cxnLst/>
            <a:rect l="l" t="t" r="r" b="b"/>
            <a:pathLst>
              <a:path w="269875" h="271780">
                <a:moveTo>
                  <a:pt x="0" y="135636"/>
                </a:moveTo>
                <a:lnTo>
                  <a:pt x="6870" y="92756"/>
                </a:lnTo>
                <a:lnTo>
                  <a:pt x="26005" y="55522"/>
                </a:lnTo>
                <a:lnTo>
                  <a:pt x="55193" y="26164"/>
                </a:lnTo>
                <a:lnTo>
                  <a:pt x="92220" y="6912"/>
                </a:lnTo>
                <a:lnTo>
                  <a:pt x="134874" y="0"/>
                </a:lnTo>
                <a:lnTo>
                  <a:pt x="177527" y="6912"/>
                </a:lnTo>
                <a:lnTo>
                  <a:pt x="214554" y="26164"/>
                </a:lnTo>
                <a:lnTo>
                  <a:pt x="243742" y="55522"/>
                </a:lnTo>
                <a:lnTo>
                  <a:pt x="262877" y="92756"/>
                </a:lnTo>
                <a:lnTo>
                  <a:pt x="269748" y="135636"/>
                </a:lnTo>
                <a:lnTo>
                  <a:pt x="262877" y="178515"/>
                </a:lnTo>
                <a:lnTo>
                  <a:pt x="243742" y="215749"/>
                </a:lnTo>
                <a:lnTo>
                  <a:pt x="214554" y="245107"/>
                </a:lnTo>
                <a:lnTo>
                  <a:pt x="177527" y="264359"/>
                </a:lnTo>
                <a:lnTo>
                  <a:pt x="134874" y="271271"/>
                </a:lnTo>
                <a:lnTo>
                  <a:pt x="92220" y="264359"/>
                </a:lnTo>
                <a:lnTo>
                  <a:pt x="55193" y="245107"/>
                </a:lnTo>
                <a:lnTo>
                  <a:pt x="26005" y="215749"/>
                </a:lnTo>
                <a:lnTo>
                  <a:pt x="6870" y="178515"/>
                </a:lnTo>
                <a:lnTo>
                  <a:pt x="0" y="135636"/>
                </a:lnTo>
                <a:close/>
              </a:path>
            </a:pathLst>
          </a:custGeom>
          <a:ln w="6096">
            <a:solidFill>
              <a:srgbClr val="FFFFFF"/>
            </a:solidFill>
          </a:ln>
        </p:spPr>
        <p:txBody>
          <a:bodyPr wrap="square" lIns="0" tIns="0" rIns="0" bIns="0" rtlCol="0"/>
          <a:lstStyle/>
          <a:p>
            <a:endParaRPr/>
          </a:p>
        </p:txBody>
      </p:sp>
      <p:sp>
        <p:nvSpPr>
          <p:cNvPr id="69" name="object 15">
            <a:extLst>
              <a:ext uri="{FF2B5EF4-FFF2-40B4-BE49-F238E27FC236}">
                <a16:creationId xmlns:a16="http://schemas.microsoft.com/office/drawing/2014/main" id="{9767E0CA-1639-4219-A420-1C982AEFAB64}"/>
              </a:ext>
            </a:extLst>
          </p:cNvPr>
          <p:cNvSpPr/>
          <p:nvPr/>
        </p:nvSpPr>
        <p:spPr>
          <a:xfrm>
            <a:off x="5524501" y="4462452"/>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70" name="object 16">
            <a:extLst>
              <a:ext uri="{FF2B5EF4-FFF2-40B4-BE49-F238E27FC236}">
                <a16:creationId xmlns:a16="http://schemas.microsoft.com/office/drawing/2014/main" id="{AC34E4C8-53AF-4C6C-AF28-305310EBD55D}"/>
              </a:ext>
            </a:extLst>
          </p:cNvPr>
          <p:cNvSpPr/>
          <p:nvPr/>
        </p:nvSpPr>
        <p:spPr>
          <a:xfrm>
            <a:off x="5524501" y="4462452"/>
            <a:ext cx="269875" cy="271780"/>
          </a:xfrm>
          <a:custGeom>
            <a:avLst/>
            <a:gdLst/>
            <a:ahLst/>
            <a:cxnLst/>
            <a:rect l="l" t="t" r="r" b="b"/>
            <a:pathLst>
              <a:path w="269875" h="271780">
                <a:moveTo>
                  <a:pt x="0" y="135636"/>
                </a:moveTo>
                <a:lnTo>
                  <a:pt x="6870" y="92756"/>
                </a:lnTo>
                <a:lnTo>
                  <a:pt x="26005" y="55522"/>
                </a:lnTo>
                <a:lnTo>
                  <a:pt x="55193" y="26164"/>
                </a:lnTo>
                <a:lnTo>
                  <a:pt x="92220" y="6912"/>
                </a:lnTo>
                <a:lnTo>
                  <a:pt x="134874" y="0"/>
                </a:lnTo>
                <a:lnTo>
                  <a:pt x="177527" y="6912"/>
                </a:lnTo>
                <a:lnTo>
                  <a:pt x="214554" y="26164"/>
                </a:lnTo>
                <a:lnTo>
                  <a:pt x="243742" y="55522"/>
                </a:lnTo>
                <a:lnTo>
                  <a:pt x="262877" y="92756"/>
                </a:lnTo>
                <a:lnTo>
                  <a:pt x="269748" y="135636"/>
                </a:lnTo>
                <a:lnTo>
                  <a:pt x="262877" y="178515"/>
                </a:lnTo>
                <a:lnTo>
                  <a:pt x="243742" y="215749"/>
                </a:lnTo>
                <a:lnTo>
                  <a:pt x="214554" y="245107"/>
                </a:lnTo>
                <a:lnTo>
                  <a:pt x="177527" y="264359"/>
                </a:lnTo>
                <a:lnTo>
                  <a:pt x="134874" y="271271"/>
                </a:lnTo>
                <a:lnTo>
                  <a:pt x="92220" y="264359"/>
                </a:lnTo>
                <a:lnTo>
                  <a:pt x="55193" y="245107"/>
                </a:lnTo>
                <a:lnTo>
                  <a:pt x="26005" y="215749"/>
                </a:lnTo>
                <a:lnTo>
                  <a:pt x="6870" y="178515"/>
                </a:lnTo>
                <a:lnTo>
                  <a:pt x="0" y="135636"/>
                </a:lnTo>
                <a:close/>
              </a:path>
            </a:pathLst>
          </a:custGeom>
          <a:ln w="6096">
            <a:solidFill>
              <a:srgbClr val="FFFFFF"/>
            </a:solidFill>
          </a:ln>
        </p:spPr>
        <p:txBody>
          <a:bodyPr wrap="square" lIns="0" tIns="0" rIns="0" bIns="0" rtlCol="0"/>
          <a:lstStyle/>
          <a:p>
            <a:endParaRPr/>
          </a:p>
        </p:txBody>
      </p:sp>
      <p:sp>
        <p:nvSpPr>
          <p:cNvPr id="71" name="object 17">
            <a:extLst>
              <a:ext uri="{FF2B5EF4-FFF2-40B4-BE49-F238E27FC236}">
                <a16:creationId xmlns:a16="http://schemas.microsoft.com/office/drawing/2014/main" id="{E45372E6-1ECE-4F1D-AD29-15ACBA53AEFA}"/>
              </a:ext>
            </a:extLst>
          </p:cNvPr>
          <p:cNvSpPr/>
          <p:nvPr/>
        </p:nvSpPr>
        <p:spPr>
          <a:xfrm>
            <a:off x="6140197" y="4462452"/>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72" name="object 18">
            <a:extLst>
              <a:ext uri="{FF2B5EF4-FFF2-40B4-BE49-F238E27FC236}">
                <a16:creationId xmlns:a16="http://schemas.microsoft.com/office/drawing/2014/main" id="{B82DC972-52B0-4FF6-925B-1BF053977959}"/>
              </a:ext>
            </a:extLst>
          </p:cNvPr>
          <p:cNvSpPr/>
          <p:nvPr/>
        </p:nvSpPr>
        <p:spPr>
          <a:xfrm>
            <a:off x="6140197" y="4462452"/>
            <a:ext cx="269875" cy="271780"/>
          </a:xfrm>
          <a:custGeom>
            <a:avLst/>
            <a:gdLst/>
            <a:ahLst/>
            <a:cxnLst/>
            <a:rect l="l" t="t" r="r" b="b"/>
            <a:pathLst>
              <a:path w="269875" h="271780">
                <a:moveTo>
                  <a:pt x="0" y="135636"/>
                </a:moveTo>
                <a:lnTo>
                  <a:pt x="6870" y="92756"/>
                </a:lnTo>
                <a:lnTo>
                  <a:pt x="26005" y="55522"/>
                </a:lnTo>
                <a:lnTo>
                  <a:pt x="55193" y="26164"/>
                </a:lnTo>
                <a:lnTo>
                  <a:pt x="92220" y="6912"/>
                </a:lnTo>
                <a:lnTo>
                  <a:pt x="134874" y="0"/>
                </a:lnTo>
                <a:lnTo>
                  <a:pt x="177527" y="6912"/>
                </a:lnTo>
                <a:lnTo>
                  <a:pt x="214554" y="26164"/>
                </a:lnTo>
                <a:lnTo>
                  <a:pt x="243742" y="55522"/>
                </a:lnTo>
                <a:lnTo>
                  <a:pt x="262877" y="92756"/>
                </a:lnTo>
                <a:lnTo>
                  <a:pt x="269748" y="135636"/>
                </a:lnTo>
                <a:lnTo>
                  <a:pt x="262877" y="178515"/>
                </a:lnTo>
                <a:lnTo>
                  <a:pt x="243742" y="215749"/>
                </a:lnTo>
                <a:lnTo>
                  <a:pt x="214554" y="245107"/>
                </a:lnTo>
                <a:lnTo>
                  <a:pt x="177527" y="264359"/>
                </a:lnTo>
                <a:lnTo>
                  <a:pt x="134874" y="271271"/>
                </a:lnTo>
                <a:lnTo>
                  <a:pt x="92220" y="264359"/>
                </a:lnTo>
                <a:lnTo>
                  <a:pt x="55193" y="245107"/>
                </a:lnTo>
                <a:lnTo>
                  <a:pt x="26005" y="215749"/>
                </a:lnTo>
                <a:lnTo>
                  <a:pt x="6870" y="178515"/>
                </a:lnTo>
                <a:lnTo>
                  <a:pt x="0" y="135636"/>
                </a:lnTo>
                <a:close/>
              </a:path>
            </a:pathLst>
          </a:custGeom>
          <a:ln w="6096">
            <a:solidFill>
              <a:srgbClr val="FFFFFF"/>
            </a:solidFill>
          </a:ln>
        </p:spPr>
        <p:txBody>
          <a:bodyPr wrap="square" lIns="0" tIns="0" rIns="0" bIns="0" rtlCol="0"/>
          <a:lstStyle/>
          <a:p>
            <a:endParaRPr/>
          </a:p>
        </p:txBody>
      </p:sp>
      <p:sp>
        <p:nvSpPr>
          <p:cNvPr id="73" name="object 19">
            <a:extLst>
              <a:ext uri="{FF2B5EF4-FFF2-40B4-BE49-F238E27FC236}">
                <a16:creationId xmlns:a16="http://schemas.microsoft.com/office/drawing/2014/main" id="{7389BBDB-6F8F-4793-BA54-81828EE6098D}"/>
              </a:ext>
            </a:extLst>
          </p:cNvPr>
          <p:cNvSpPr/>
          <p:nvPr/>
        </p:nvSpPr>
        <p:spPr>
          <a:xfrm>
            <a:off x="5298948" y="445635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74" name="object 20">
            <a:extLst>
              <a:ext uri="{FF2B5EF4-FFF2-40B4-BE49-F238E27FC236}">
                <a16:creationId xmlns:a16="http://schemas.microsoft.com/office/drawing/2014/main" id="{04790E2E-F6FF-4291-8173-BEC1238457B8}"/>
              </a:ext>
            </a:extLst>
          </p:cNvPr>
          <p:cNvSpPr/>
          <p:nvPr/>
        </p:nvSpPr>
        <p:spPr>
          <a:xfrm>
            <a:off x="5298948" y="4456357"/>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8"/>
                </a:lnTo>
                <a:lnTo>
                  <a:pt x="92220" y="262877"/>
                </a:lnTo>
                <a:lnTo>
                  <a:pt x="55193" y="243742"/>
                </a:lnTo>
                <a:lnTo>
                  <a:pt x="26005" y="214554"/>
                </a:lnTo>
                <a:lnTo>
                  <a:pt x="6870" y="177527"/>
                </a:lnTo>
                <a:lnTo>
                  <a:pt x="0" y="134874"/>
                </a:lnTo>
                <a:close/>
              </a:path>
            </a:pathLst>
          </a:custGeom>
          <a:ln w="6096">
            <a:solidFill>
              <a:srgbClr val="FFFFFF"/>
            </a:solidFill>
          </a:ln>
        </p:spPr>
        <p:txBody>
          <a:bodyPr wrap="square" lIns="0" tIns="0" rIns="0" bIns="0" rtlCol="0"/>
          <a:lstStyle/>
          <a:p>
            <a:endParaRPr/>
          </a:p>
        </p:txBody>
      </p:sp>
      <p:sp>
        <p:nvSpPr>
          <p:cNvPr id="75" name="object 21">
            <a:extLst>
              <a:ext uri="{FF2B5EF4-FFF2-40B4-BE49-F238E27FC236}">
                <a16:creationId xmlns:a16="http://schemas.microsoft.com/office/drawing/2014/main" id="{5B053808-DE69-4A38-876C-4A5054919A0F}"/>
              </a:ext>
            </a:extLst>
          </p:cNvPr>
          <p:cNvSpPr/>
          <p:nvPr/>
        </p:nvSpPr>
        <p:spPr>
          <a:xfrm>
            <a:off x="5838445" y="4456357"/>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6F2F9F"/>
          </a:solidFill>
        </p:spPr>
        <p:txBody>
          <a:bodyPr wrap="square" lIns="0" tIns="0" rIns="0" bIns="0" rtlCol="0"/>
          <a:lstStyle/>
          <a:p>
            <a:endParaRPr/>
          </a:p>
        </p:txBody>
      </p:sp>
      <p:sp>
        <p:nvSpPr>
          <p:cNvPr id="76" name="object 22">
            <a:extLst>
              <a:ext uri="{FF2B5EF4-FFF2-40B4-BE49-F238E27FC236}">
                <a16:creationId xmlns:a16="http://schemas.microsoft.com/office/drawing/2014/main" id="{84105DC3-0B0F-40B6-B051-F4DBF0646E25}"/>
              </a:ext>
            </a:extLst>
          </p:cNvPr>
          <p:cNvSpPr/>
          <p:nvPr/>
        </p:nvSpPr>
        <p:spPr>
          <a:xfrm>
            <a:off x="5838445" y="4456357"/>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3" y="0"/>
                </a:lnTo>
                <a:lnTo>
                  <a:pt x="177527" y="6870"/>
                </a:lnTo>
                <a:lnTo>
                  <a:pt x="214554" y="26005"/>
                </a:lnTo>
                <a:lnTo>
                  <a:pt x="243742" y="55193"/>
                </a:lnTo>
                <a:lnTo>
                  <a:pt x="262877" y="92220"/>
                </a:lnTo>
                <a:lnTo>
                  <a:pt x="269747" y="134874"/>
                </a:lnTo>
                <a:lnTo>
                  <a:pt x="262877" y="177527"/>
                </a:lnTo>
                <a:lnTo>
                  <a:pt x="243742" y="214554"/>
                </a:lnTo>
                <a:lnTo>
                  <a:pt x="214554" y="243742"/>
                </a:lnTo>
                <a:lnTo>
                  <a:pt x="177527" y="262877"/>
                </a:lnTo>
                <a:lnTo>
                  <a:pt x="134873" y="269748"/>
                </a:lnTo>
                <a:lnTo>
                  <a:pt x="92220" y="262877"/>
                </a:lnTo>
                <a:lnTo>
                  <a:pt x="55193" y="243742"/>
                </a:lnTo>
                <a:lnTo>
                  <a:pt x="26005" y="214554"/>
                </a:lnTo>
                <a:lnTo>
                  <a:pt x="6870" y="177527"/>
                </a:lnTo>
                <a:lnTo>
                  <a:pt x="0" y="134874"/>
                </a:lnTo>
                <a:close/>
              </a:path>
            </a:pathLst>
          </a:custGeom>
          <a:ln w="6096">
            <a:solidFill>
              <a:srgbClr val="FFFFFF"/>
            </a:solidFill>
          </a:ln>
        </p:spPr>
        <p:txBody>
          <a:bodyPr wrap="square" lIns="0" tIns="0" rIns="0" bIns="0" rtlCol="0"/>
          <a:lstStyle/>
          <a:p>
            <a:endParaRPr/>
          </a:p>
        </p:txBody>
      </p:sp>
      <p:sp>
        <p:nvSpPr>
          <p:cNvPr id="77" name="object 23">
            <a:extLst>
              <a:ext uri="{FF2B5EF4-FFF2-40B4-BE49-F238E27FC236}">
                <a16:creationId xmlns:a16="http://schemas.microsoft.com/office/drawing/2014/main" id="{2CD1C686-77BC-49DD-948D-B9F56010A0FF}"/>
              </a:ext>
            </a:extLst>
          </p:cNvPr>
          <p:cNvSpPr/>
          <p:nvPr/>
        </p:nvSpPr>
        <p:spPr>
          <a:xfrm>
            <a:off x="6507481" y="445635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78" name="object 24">
            <a:extLst>
              <a:ext uri="{FF2B5EF4-FFF2-40B4-BE49-F238E27FC236}">
                <a16:creationId xmlns:a16="http://schemas.microsoft.com/office/drawing/2014/main" id="{217CCC1A-7146-4E6C-8E7D-D1601E125786}"/>
              </a:ext>
            </a:extLst>
          </p:cNvPr>
          <p:cNvSpPr/>
          <p:nvPr/>
        </p:nvSpPr>
        <p:spPr>
          <a:xfrm>
            <a:off x="6507481" y="4456357"/>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8"/>
                </a:lnTo>
                <a:lnTo>
                  <a:pt x="92220" y="262877"/>
                </a:lnTo>
                <a:lnTo>
                  <a:pt x="55193" y="243742"/>
                </a:lnTo>
                <a:lnTo>
                  <a:pt x="26005" y="214554"/>
                </a:lnTo>
                <a:lnTo>
                  <a:pt x="6870" y="177527"/>
                </a:lnTo>
                <a:lnTo>
                  <a:pt x="0" y="134874"/>
                </a:lnTo>
                <a:close/>
              </a:path>
            </a:pathLst>
          </a:custGeom>
          <a:ln w="6096">
            <a:solidFill>
              <a:srgbClr val="FFFFFF"/>
            </a:solidFill>
          </a:ln>
        </p:spPr>
        <p:txBody>
          <a:bodyPr wrap="square" lIns="0" tIns="0" rIns="0" bIns="0" rtlCol="0"/>
          <a:lstStyle/>
          <a:p>
            <a:endParaRPr/>
          </a:p>
        </p:txBody>
      </p:sp>
      <p:sp>
        <p:nvSpPr>
          <p:cNvPr id="79" name="object 25">
            <a:extLst>
              <a:ext uri="{FF2B5EF4-FFF2-40B4-BE49-F238E27FC236}">
                <a16:creationId xmlns:a16="http://schemas.microsoft.com/office/drawing/2014/main" id="{220D1CDE-4BC6-4F96-8872-BBD957866691}"/>
              </a:ext>
            </a:extLst>
          </p:cNvPr>
          <p:cNvSpPr/>
          <p:nvPr/>
        </p:nvSpPr>
        <p:spPr>
          <a:xfrm>
            <a:off x="6867144" y="445635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80" name="object 26">
            <a:extLst>
              <a:ext uri="{FF2B5EF4-FFF2-40B4-BE49-F238E27FC236}">
                <a16:creationId xmlns:a16="http://schemas.microsoft.com/office/drawing/2014/main" id="{BCC0FC42-8614-43E9-BB95-5DF790B91530}"/>
              </a:ext>
            </a:extLst>
          </p:cNvPr>
          <p:cNvSpPr/>
          <p:nvPr/>
        </p:nvSpPr>
        <p:spPr>
          <a:xfrm>
            <a:off x="6867144" y="4456357"/>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8"/>
                </a:lnTo>
                <a:lnTo>
                  <a:pt x="92220" y="262877"/>
                </a:lnTo>
                <a:lnTo>
                  <a:pt x="55193" y="243742"/>
                </a:lnTo>
                <a:lnTo>
                  <a:pt x="26005" y="214554"/>
                </a:lnTo>
                <a:lnTo>
                  <a:pt x="6870" y="177527"/>
                </a:lnTo>
                <a:lnTo>
                  <a:pt x="0" y="134874"/>
                </a:lnTo>
                <a:close/>
              </a:path>
            </a:pathLst>
          </a:custGeom>
          <a:ln w="6096">
            <a:solidFill>
              <a:srgbClr val="FFFFFF"/>
            </a:solidFill>
          </a:ln>
        </p:spPr>
        <p:txBody>
          <a:bodyPr wrap="square" lIns="0" tIns="0" rIns="0" bIns="0" rtlCol="0"/>
          <a:lstStyle/>
          <a:p>
            <a:endParaRPr/>
          </a:p>
        </p:txBody>
      </p:sp>
      <p:sp>
        <p:nvSpPr>
          <p:cNvPr id="81" name="object 27">
            <a:extLst>
              <a:ext uri="{FF2B5EF4-FFF2-40B4-BE49-F238E27FC236}">
                <a16:creationId xmlns:a16="http://schemas.microsoft.com/office/drawing/2014/main" id="{DEEF2731-C4E6-4446-9107-F213CE6E3E56}"/>
              </a:ext>
            </a:extLst>
          </p:cNvPr>
          <p:cNvSpPr/>
          <p:nvPr/>
        </p:nvSpPr>
        <p:spPr>
          <a:xfrm>
            <a:off x="7228331" y="4456357"/>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82" name="object 28">
            <a:extLst>
              <a:ext uri="{FF2B5EF4-FFF2-40B4-BE49-F238E27FC236}">
                <a16:creationId xmlns:a16="http://schemas.microsoft.com/office/drawing/2014/main" id="{869417C5-82CA-453F-918D-4F56ACEBFCAA}"/>
              </a:ext>
            </a:extLst>
          </p:cNvPr>
          <p:cNvSpPr/>
          <p:nvPr/>
        </p:nvSpPr>
        <p:spPr>
          <a:xfrm>
            <a:off x="7228331" y="4456357"/>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2"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83" name="object 29">
            <a:extLst>
              <a:ext uri="{FF2B5EF4-FFF2-40B4-BE49-F238E27FC236}">
                <a16:creationId xmlns:a16="http://schemas.microsoft.com/office/drawing/2014/main" id="{61042426-0F95-421F-8741-A2B82347CC32}"/>
              </a:ext>
            </a:extLst>
          </p:cNvPr>
          <p:cNvSpPr txBox="1"/>
          <p:nvPr/>
        </p:nvSpPr>
        <p:spPr>
          <a:xfrm>
            <a:off x="5198491" y="4928924"/>
            <a:ext cx="595885"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a:latin typeface="Verdana"/>
              <a:cs typeface="Verdana"/>
            </a:endParaRPr>
          </a:p>
        </p:txBody>
      </p:sp>
    </p:spTree>
    <p:extLst>
      <p:ext uri="{BB962C8B-B14F-4D97-AF65-F5344CB8AC3E}">
        <p14:creationId xmlns:p14="http://schemas.microsoft.com/office/powerpoint/2010/main" val="1043490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9BE7C2-0EEB-4346-9C29-FE6A25DF8274}"/>
              </a:ext>
            </a:extLst>
          </p:cNvPr>
          <p:cNvSpPr>
            <a:spLocks noGrp="1"/>
          </p:cNvSpPr>
          <p:nvPr>
            <p:ph type="title"/>
          </p:nvPr>
        </p:nvSpPr>
        <p:spPr/>
        <p:txBody>
          <a:bodyPr/>
          <a:lstStyle/>
          <a:p>
            <a:r>
              <a:rPr lang="en-US" altLang="zh-CN" dirty="0"/>
              <a:t>K-Means</a:t>
            </a:r>
            <a:r>
              <a:rPr lang="zh-CN" altLang="en-US" dirty="0"/>
              <a:t>聚类算法</a:t>
            </a:r>
          </a:p>
        </p:txBody>
      </p:sp>
      <p:sp>
        <p:nvSpPr>
          <p:cNvPr id="3" name="文本占位符 2">
            <a:extLst>
              <a:ext uri="{FF2B5EF4-FFF2-40B4-BE49-F238E27FC236}">
                <a16:creationId xmlns:a16="http://schemas.microsoft.com/office/drawing/2014/main" id="{1CA4A77C-7207-43AE-8BE9-46944C3AD8A4}"/>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33174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934463"/>
            <a:ext cx="2909697" cy="382156"/>
          </a:xfrm>
          <a:prstGeom prst="rect">
            <a:avLst/>
          </a:prstGeom>
        </p:spPr>
        <p:txBody>
          <a:bodyPr vert="horz" wrap="square" lIns="0" tIns="12700" rIns="0" bIns="0" rtlCol="0">
            <a:spAutoFit/>
          </a:bodyPr>
          <a:lstStyle/>
          <a:p>
            <a:pPr marL="12700">
              <a:spcBef>
                <a:spcPts val="100"/>
              </a:spcBef>
            </a:pPr>
            <a:r>
              <a:rPr sz="2400" b="1" spc="80" dirty="0">
                <a:latin typeface="Trebuchet MS"/>
                <a:cs typeface="Trebuchet MS"/>
              </a:rPr>
              <a:t>K</a:t>
            </a:r>
            <a:r>
              <a:rPr sz="2400" b="1" spc="-125" dirty="0">
                <a:latin typeface="Trebuchet MS"/>
                <a:cs typeface="Trebuchet MS"/>
              </a:rPr>
              <a:t> </a:t>
            </a:r>
            <a:r>
              <a:rPr sz="2400" b="1" spc="10" dirty="0">
                <a:latin typeface="Trebuchet MS"/>
                <a:cs typeface="Trebuchet MS"/>
              </a:rPr>
              <a:t>=</a:t>
            </a:r>
            <a:r>
              <a:rPr sz="2400" b="1" spc="-114" dirty="0">
                <a:latin typeface="Trebuchet MS"/>
                <a:cs typeface="Trebuchet MS"/>
              </a:rPr>
              <a:t> </a:t>
            </a:r>
            <a:r>
              <a:rPr sz="2400" b="1" spc="10" dirty="0">
                <a:latin typeface="Trebuchet MS"/>
                <a:cs typeface="Trebuchet MS"/>
              </a:rPr>
              <a:t>2</a:t>
            </a:r>
            <a:r>
              <a:rPr lang="zh-CN" altLang="en-US" sz="2400" b="1" spc="-110" dirty="0">
                <a:latin typeface="Trebuchet MS"/>
                <a:cs typeface="Trebuchet MS"/>
              </a:rPr>
              <a:t>：</a:t>
            </a:r>
            <a:r>
              <a:rPr lang="zh-CN" altLang="en-US" sz="2400" b="1" spc="-10" dirty="0">
                <a:latin typeface="Trebuchet MS"/>
                <a:cs typeface="Trebuchet MS"/>
              </a:rPr>
              <a:t>发现两个聚簇</a:t>
            </a:r>
            <a:endParaRPr sz="2400" dirty="0">
              <a:latin typeface="Trebuchet MS"/>
              <a:cs typeface="Trebuchet MS"/>
            </a:endParaRPr>
          </a:p>
        </p:txBody>
      </p:sp>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6F2F9F"/>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6F2F9F"/>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6F2F9F"/>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6F2F9F"/>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6F2F9F"/>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6F2F9F"/>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1" name="object 21"/>
          <p:cNvSpPr txBox="1"/>
          <p:nvPr/>
        </p:nvSpPr>
        <p:spPr>
          <a:xfrm>
            <a:off x="6210681" y="4896256"/>
            <a:ext cx="622936"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22" name="object 22"/>
          <p:cNvSpPr txBox="1"/>
          <p:nvPr/>
        </p:nvSpPr>
        <p:spPr>
          <a:xfrm>
            <a:off x="3241038" y="3132327"/>
            <a:ext cx="83185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459992"/>
            <a:ext cx="78105" cy="3319779"/>
          </a:xfrm>
          <a:custGeom>
            <a:avLst/>
            <a:gdLst/>
            <a:ahLst/>
            <a:cxnLst/>
            <a:rect l="l" t="t" r="r" b="b"/>
            <a:pathLst>
              <a:path w="78104" h="3319779">
                <a:moveTo>
                  <a:pt x="51815" y="64770"/>
                </a:moveTo>
                <a:lnTo>
                  <a:pt x="25908" y="64770"/>
                </a:lnTo>
                <a:lnTo>
                  <a:pt x="25908" y="3319322"/>
                </a:lnTo>
                <a:lnTo>
                  <a:pt x="51815" y="3319322"/>
                </a:lnTo>
                <a:lnTo>
                  <a:pt x="51815" y="64770"/>
                </a:lnTo>
                <a:close/>
              </a:path>
              <a:path w="78104" h="3319779">
                <a:moveTo>
                  <a:pt x="38862" y="0"/>
                </a:moveTo>
                <a:lnTo>
                  <a:pt x="0" y="77724"/>
                </a:lnTo>
                <a:lnTo>
                  <a:pt x="25908" y="77724"/>
                </a:lnTo>
                <a:lnTo>
                  <a:pt x="25908" y="64770"/>
                </a:lnTo>
                <a:lnTo>
                  <a:pt x="71247" y="64770"/>
                </a:lnTo>
                <a:lnTo>
                  <a:pt x="38862" y="0"/>
                </a:lnTo>
                <a:close/>
              </a:path>
              <a:path w="78104" h="3319779">
                <a:moveTo>
                  <a:pt x="71247" y="64770"/>
                </a:moveTo>
                <a:lnTo>
                  <a:pt x="51815" y="64770"/>
                </a:lnTo>
                <a:lnTo>
                  <a:pt x="51815" y="77724"/>
                </a:lnTo>
                <a:lnTo>
                  <a:pt x="77724" y="77724"/>
                </a:lnTo>
                <a:lnTo>
                  <a:pt x="71247" y="64770"/>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6F2F9F"/>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6F2F9F"/>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6F2F9F"/>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44" name="object 3">
            <a:extLst>
              <a:ext uri="{FF2B5EF4-FFF2-40B4-BE49-F238E27FC236}">
                <a16:creationId xmlns:a16="http://schemas.microsoft.com/office/drawing/2014/main" id="{B8722983-3059-4563-BB6D-E5BC6944CF24}"/>
              </a:ext>
            </a:extLst>
          </p:cNvPr>
          <p:cNvSpPr txBox="1">
            <a:spLocks noGrp="1"/>
          </p:cNvSpPr>
          <p:nvPr>
            <p:ph type="title"/>
          </p:nvPr>
        </p:nvSpPr>
        <p:spPr>
          <a:xfrm>
            <a:off x="457200" y="44624"/>
            <a:ext cx="8229600" cy="1143000"/>
          </a:xfrm>
          <a:prstGeom prst="rect">
            <a:avLst/>
          </a:prstGeom>
        </p:spPr>
        <p:txBody>
          <a:bodyPr vert="horz" wrap="square" lIns="0" tIns="13335" rIns="0" bIns="0" rtlCol="0" anchor="ctr">
            <a:spAutoFit/>
          </a:bodyPr>
          <a:lstStyle/>
          <a:p>
            <a:pPr marL="12700">
              <a:spcBef>
                <a:spcPts val="105"/>
              </a:spcBef>
            </a:pPr>
            <a:r>
              <a:rPr dirty="0"/>
              <a:t>K-Means </a:t>
            </a:r>
            <a:r>
              <a:rPr lang="zh-CN" altLang="en-US" dirty="0"/>
              <a:t>算法</a:t>
            </a:r>
            <a:endParaRPr dirty="0"/>
          </a:p>
        </p:txBody>
      </p:sp>
    </p:spTree>
    <p:extLst>
      <p:ext uri="{BB962C8B-B14F-4D97-AF65-F5344CB8AC3E}">
        <p14:creationId xmlns:p14="http://schemas.microsoft.com/office/powerpoint/2010/main" val="423261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975" y="1925066"/>
            <a:ext cx="2573273" cy="1049583"/>
          </a:xfrm>
          <a:prstGeom prst="rect">
            <a:avLst/>
          </a:prstGeom>
        </p:spPr>
        <p:txBody>
          <a:bodyPr vert="horz" wrap="square" lIns="0" tIns="12700" rIns="0" bIns="0" rtlCol="0">
            <a:spAutoFit/>
          </a:bodyPr>
          <a:lstStyle/>
          <a:p>
            <a:pPr marL="12700">
              <a:lnSpc>
                <a:spcPct val="150000"/>
              </a:lnSpc>
              <a:spcBef>
                <a:spcPts val="100"/>
              </a:spcBef>
            </a:pPr>
            <a:r>
              <a:rPr sz="2400" b="1" dirty="0">
                <a:latin typeface="Trebuchet MS"/>
                <a:cs typeface="Trebuchet MS"/>
              </a:rPr>
              <a:t>K = 2, </a:t>
            </a:r>
            <a:r>
              <a:rPr lang="zh-CN" altLang="en-US" sz="2400" b="1" dirty="0">
                <a:latin typeface="Trebuchet MS"/>
                <a:cs typeface="Trebuchet MS"/>
              </a:rPr>
              <a:t>随机地选择两个聚簇的中心点</a:t>
            </a:r>
            <a:endParaRPr sz="2400" dirty="0">
              <a:latin typeface="Trebuchet MS"/>
              <a:cs typeface="Trebuchet MS"/>
            </a:endParaRPr>
          </a:p>
        </p:txBody>
      </p:sp>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6F2F9F"/>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6F2F9F"/>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6F2F9F"/>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6F2F9F"/>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6F2F9F"/>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6F2F9F"/>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1" name="object 21"/>
          <p:cNvSpPr txBox="1"/>
          <p:nvPr/>
        </p:nvSpPr>
        <p:spPr>
          <a:xfrm>
            <a:off x="6210681" y="4896256"/>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22" name="object 22"/>
          <p:cNvSpPr txBox="1"/>
          <p:nvPr/>
        </p:nvSpPr>
        <p:spPr>
          <a:xfrm>
            <a:off x="3241038" y="3132327"/>
            <a:ext cx="799085"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459992"/>
            <a:ext cx="78105" cy="3319779"/>
          </a:xfrm>
          <a:custGeom>
            <a:avLst/>
            <a:gdLst/>
            <a:ahLst/>
            <a:cxnLst/>
            <a:rect l="l" t="t" r="r" b="b"/>
            <a:pathLst>
              <a:path w="78104" h="3319779">
                <a:moveTo>
                  <a:pt x="51815" y="64770"/>
                </a:moveTo>
                <a:lnTo>
                  <a:pt x="25908" y="64770"/>
                </a:lnTo>
                <a:lnTo>
                  <a:pt x="25908" y="3319322"/>
                </a:lnTo>
                <a:lnTo>
                  <a:pt x="51815" y="3319322"/>
                </a:lnTo>
                <a:lnTo>
                  <a:pt x="51815" y="64770"/>
                </a:lnTo>
                <a:close/>
              </a:path>
              <a:path w="78104" h="3319779">
                <a:moveTo>
                  <a:pt x="38862" y="0"/>
                </a:moveTo>
                <a:lnTo>
                  <a:pt x="0" y="77724"/>
                </a:lnTo>
                <a:lnTo>
                  <a:pt x="25908" y="77724"/>
                </a:lnTo>
                <a:lnTo>
                  <a:pt x="25908" y="64770"/>
                </a:lnTo>
                <a:lnTo>
                  <a:pt x="71247" y="64770"/>
                </a:lnTo>
                <a:lnTo>
                  <a:pt x="38862" y="0"/>
                </a:lnTo>
                <a:close/>
              </a:path>
              <a:path w="78104" h="3319779">
                <a:moveTo>
                  <a:pt x="71247" y="64770"/>
                </a:moveTo>
                <a:lnTo>
                  <a:pt x="51815" y="64770"/>
                </a:lnTo>
                <a:lnTo>
                  <a:pt x="51815" y="77724"/>
                </a:lnTo>
                <a:lnTo>
                  <a:pt x="77724" y="77724"/>
                </a:lnTo>
                <a:lnTo>
                  <a:pt x="71247" y="64770"/>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6F2F9F"/>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6F2F9F"/>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6F2F9F"/>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41" name="object 41"/>
          <p:cNvSpPr/>
          <p:nvPr/>
        </p:nvSpPr>
        <p:spPr>
          <a:xfrm>
            <a:off x="4949952" y="2436113"/>
            <a:ext cx="295910" cy="287020"/>
          </a:xfrm>
          <a:custGeom>
            <a:avLst/>
            <a:gdLst/>
            <a:ahLst/>
            <a:cxnLst/>
            <a:rect l="l" t="t" r="r" b="b"/>
            <a:pathLst>
              <a:path w="295910" h="287019">
                <a:moveTo>
                  <a:pt x="0" y="286512"/>
                </a:moveTo>
                <a:lnTo>
                  <a:pt x="295655" y="286512"/>
                </a:lnTo>
                <a:lnTo>
                  <a:pt x="295655" y="0"/>
                </a:lnTo>
                <a:lnTo>
                  <a:pt x="0" y="0"/>
                </a:lnTo>
                <a:lnTo>
                  <a:pt x="0" y="286512"/>
                </a:lnTo>
                <a:close/>
              </a:path>
            </a:pathLst>
          </a:custGeom>
          <a:solidFill>
            <a:srgbClr val="9BB808"/>
          </a:solidFill>
        </p:spPr>
        <p:txBody>
          <a:bodyPr wrap="square" lIns="0" tIns="0" rIns="0" bIns="0" rtlCol="0"/>
          <a:lstStyle/>
          <a:p>
            <a:endParaRPr/>
          </a:p>
        </p:txBody>
      </p:sp>
      <p:sp>
        <p:nvSpPr>
          <p:cNvPr id="42" name="object 42"/>
          <p:cNvSpPr/>
          <p:nvPr/>
        </p:nvSpPr>
        <p:spPr>
          <a:xfrm>
            <a:off x="7283195" y="3451098"/>
            <a:ext cx="295910" cy="287020"/>
          </a:xfrm>
          <a:custGeom>
            <a:avLst/>
            <a:gdLst/>
            <a:ahLst/>
            <a:cxnLst/>
            <a:rect l="l" t="t" r="r" b="b"/>
            <a:pathLst>
              <a:path w="295909" h="287019">
                <a:moveTo>
                  <a:pt x="0" y="286512"/>
                </a:moveTo>
                <a:lnTo>
                  <a:pt x="295655" y="286512"/>
                </a:lnTo>
                <a:lnTo>
                  <a:pt x="295655" y="0"/>
                </a:lnTo>
                <a:lnTo>
                  <a:pt x="0" y="0"/>
                </a:lnTo>
                <a:lnTo>
                  <a:pt x="0" y="286512"/>
                </a:lnTo>
                <a:close/>
              </a:path>
            </a:pathLst>
          </a:custGeom>
          <a:solidFill>
            <a:srgbClr val="006FC0"/>
          </a:solidFill>
        </p:spPr>
        <p:txBody>
          <a:bodyPr wrap="square" lIns="0" tIns="0" rIns="0" bIns="0" rtlCol="0"/>
          <a:lstStyle/>
          <a:p>
            <a:endParaRPr/>
          </a:p>
        </p:txBody>
      </p:sp>
      <p:sp>
        <p:nvSpPr>
          <p:cNvPr id="46" name="object 3">
            <a:extLst>
              <a:ext uri="{FF2B5EF4-FFF2-40B4-BE49-F238E27FC236}">
                <a16:creationId xmlns:a16="http://schemas.microsoft.com/office/drawing/2014/main" id="{D6E61F41-0FCA-4F4B-BFD0-DCDC0994680C}"/>
              </a:ext>
            </a:extLst>
          </p:cNvPr>
          <p:cNvSpPr txBox="1">
            <a:spLocks noGrp="1"/>
          </p:cNvSpPr>
          <p:nvPr>
            <p:ph type="title"/>
          </p:nvPr>
        </p:nvSpPr>
        <p:spPr>
          <a:xfrm>
            <a:off x="457200" y="44624"/>
            <a:ext cx="8229600" cy="1143000"/>
          </a:xfrm>
          <a:prstGeom prst="rect">
            <a:avLst/>
          </a:prstGeom>
        </p:spPr>
        <p:txBody>
          <a:bodyPr vert="horz" wrap="square" lIns="0" tIns="13335" rIns="0" bIns="0" rtlCol="0" anchor="ctr">
            <a:spAutoFit/>
          </a:bodyPr>
          <a:lstStyle/>
          <a:p>
            <a:pPr marL="12700">
              <a:spcBef>
                <a:spcPts val="105"/>
              </a:spcBef>
            </a:pPr>
            <a:r>
              <a:rPr dirty="0"/>
              <a:t>K-Means </a:t>
            </a:r>
            <a:r>
              <a:rPr lang="zh-CN" altLang="en-US" dirty="0"/>
              <a:t>算法</a:t>
            </a:r>
            <a:endParaRPr dirty="0"/>
          </a:p>
        </p:txBody>
      </p:sp>
    </p:spTree>
    <p:extLst>
      <p:ext uri="{BB962C8B-B14F-4D97-AF65-F5344CB8AC3E}">
        <p14:creationId xmlns:p14="http://schemas.microsoft.com/office/powerpoint/2010/main" val="3723848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976" y="1925066"/>
            <a:ext cx="2715260" cy="1603581"/>
          </a:xfrm>
          <a:prstGeom prst="rect">
            <a:avLst/>
          </a:prstGeom>
        </p:spPr>
        <p:txBody>
          <a:bodyPr vert="horz" wrap="square" lIns="0" tIns="12700" rIns="0" bIns="0" rtlCol="0">
            <a:spAutoFit/>
          </a:bodyPr>
          <a:lstStyle/>
          <a:p>
            <a:pPr marL="12700">
              <a:lnSpc>
                <a:spcPct val="150000"/>
              </a:lnSpc>
              <a:spcBef>
                <a:spcPts val="100"/>
              </a:spcBef>
            </a:pPr>
            <a:r>
              <a:rPr sz="2400" b="1" dirty="0">
                <a:latin typeface="Trebuchet MS"/>
                <a:cs typeface="Trebuchet MS"/>
              </a:rPr>
              <a:t>K = 2, </a:t>
            </a:r>
            <a:r>
              <a:rPr lang="zh-CN" altLang="en-US" sz="2400" b="1" dirty="0">
                <a:latin typeface="Trebuchet MS"/>
                <a:cs typeface="Trebuchet MS"/>
              </a:rPr>
              <a:t>每个点被聚到离它最近的中心点代表的聚簇中</a:t>
            </a:r>
            <a:endParaRPr sz="2400" dirty="0">
              <a:latin typeface="Trebuchet MS"/>
              <a:cs typeface="Trebuchet MS"/>
            </a:endParaRPr>
          </a:p>
        </p:txBody>
      </p:sp>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9BB808"/>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006FC0"/>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006FC0"/>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21" name="object 21"/>
          <p:cNvSpPr txBox="1"/>
          <p:nvPr/>
        </p:nvSpPr>
        <p:spPr>
          <a:xfrm>
            <a:off x="6210681" y="4896256"/>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22" name="object 22"/>
          <p:cNvSpPr txBox="1"/>
          <p:nvPr/>
        </p:nvSpPr>
        <p:spPr>
          <a:xfrm>
            <a:off x="3241038" y="3132327"/>
            <a:ext cx="799085"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459992"/>
            <a:ext cx="78105" cy="3319779"/>
          </a:xfrm>
          <a:custGeom>
            <a:avLst/>
            <a:gdLst/>
            <a:ahLst/>
            <a:cxnLst/>
            <a:rect l="l" t="t" r="r" b="b"/>
            <a:pathLst>
              <a:path w="78104" h="3319779">
                <a:moveTo>
                  <a:pt x="51815" y="64770"/>
                </a:moveTo>
                <a:lnTo>
                  <a:pt x="25908" y="64770"/>
                </a:lnTo>
                <a:lnTo>
                  <a:pt x="25908" y="3319322"/>
                </a:lnTo>
                <a:lnTo>
                  <a:pt x="51815" y="3319322"/>
                </a:lnTo>
                <a:lnTo>
                  <a:pt x="51815" y="64770"/>
                </a:lnTo>
                <a:close/>
              </a:path>
              <a:path w="78104" h="3319779">
                <a:moveTo>
                  <a:pt x="38862" y="0"/>
                </a:moveTo>
                <a:lnTo>
                  <a:pt x="0" y="77724"/>
                </a:lnTo>
                <a:lnTo>
                  <a:pt x="25908" y="77724"/>
                </a:lnTo>
                <a:lnTo>
                  <a:pt x="25908" y="64770"/>
                </a:lnTo>
                <a:lnTo>
                  <a:pt x="71247" y="64770"/>
                </a:lnTo>
                <a:lnTo>
                  <a:pt x="38862" y="0"/>
                </a:lnTo>
                <a:close/>
              </a:path>
              <a:path w="78104" h="3319779">
                <a:moveTo>
                  <a:pt x="71247" y="64770"/>
                </a:moveTo>
                <a:lnTo>
                  <a:pt x="51815" y="64770"/>
                </a:lnTo>
                <a:lnTo>
                  <a:pt x="51815" y="77724"/>
                </a:lnTo>
                <a:lnTo>
                  <a:pt x="77724" y="77724"/>
                </a:lnTo>
                <a:lnTo>
                  <a:pt x="71247" y="64770"/>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9BB808"/>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006FC0"/>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006FC0"/>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41" name="object 41"/>
          <p:cNvSpPr/>
          <p:nvPr/>
        </p:nvSpPr>
        <p:spPr>
          <a:xfrm>
            <a:off x="4949952" y="2436113"/>
            <a:ext cx="295910" cy="287020"/>
          </a:xfrm>
          <a:custGeom>
            <a:avLst/>
            <a:gdLst/>
            <a:ahLst/>
            <a:cxnLst/>
            <a:rect l="l" t="t" r="r" b="b"/>
            <a:pathLst>
              <a:path w="295910" h="287019">
                <a:moveTo>
                  <a:pt x="0" y="286512"/>
                </a:moveTo>
                <a:lnTo>
                  <a:pt x="295655" y="286512"/>
                </a:lnTo>
                <a:lnTo>
                  <a:pt x="295655" y="0"/>
                </a:lnTo>
                <a:lnTo>
                  <a:pt x="0" y="0"/>
                </a:lnTo>
                <a:lnTo>
                  <a:pt x="0" y="286512"/>
                </a:lnTo>
                <a:close/>
              </a:path>
            </a:pathLst>
          </a:custGeom>
          <a:solidFill>
            <a:srgbClr val="9BB808"/>
          </a:solidFill>
        </p:spPr>
        <p:txBody>
          <a:bodyPr wrap="square" lIns="0" tIns="0" rIns="0" bIns="0" rtlCol="0"/>
          <a:lstStyle/>
          <a:p>
            <a:endParaRPr/>
          </a:p>
        </p:txBody>
      </p:sp>
      <p:sp>
        <p:nvSpPr>
          <p:cNvPr id="42" name="object 42"/>
          <p:cNvSpPr/>
          <p:nvPr/>
        </p:nvSpPr>
        <p:spPr>
          <a:xfrm>
            <a:off x="7283195" y="3451098"/>
            <a:ext cx="295910" cy="287020"/>
          </a:xfrm>
          <a:custGeom>
            <a:avLst/>
            <a:gdLst/>
            <a:ahLst/>
            <a:cxnLst/>
            <a:rect l="l" t="t" r="r" b="b"/>
            <a:pathLst>
              <a:path w="295909" h="287019">
                <a:moveTo>
                  <a:pt x="0" y="286512"/>
                </a:moveTo>
                <a:lnTo>
                  <a:pt x="295655" y="286512"/>
                </a:lnTo>
                <a:lnTo>
                  <a:pt x="295655" y="0"/>
                </a:lnTo>
                <a:lnTo>
                  <a:pt x="0" y="0"/>
                </a:lnTo>
                <a:lnTo>
                  <a:pt x="0" y="286512"/>
                </a:lnTo>
                <a:close/>
              </a:path>
            </a:pathLst>
          </a:custGeom>
          <a:solidFill>
            <a:srgbClr val="006FC0"/>
          </a:solidFill>
        </p:spPr>
        <p:txBody>
          <a:bodyPr wrap="square" lIns="0" tIns="0" rIns="0" bIns="0" rtlCol="0"/>
          <a:lstStyle/>
          <a:p>
            <a:endParaRPr/>
          </a:p>
        </p:txBody>
      </p:sp>
      <p:sp>
        <p:nvSpPr>
          <p:cNvPr id="45" name="标题 44">
            <a:extLst>
              <a:ext uri="{FF2B5EF4-FFF2-40B4-BE49-F238E27FC236}">
                <a16:creationId xmlns:a16="http://schemas.microsoft.com/office/drawing/2014/main" id="{C700B3B0-014E-41BD-A131-5E58189249B4}"/>
              </a:ext>
            </a:extLst>
          </p:cNvPr>
          <p:cNvSpPr>
            <a:spLocks noGrp="1"/>
          </p:cNvSpPr>
          <p:nvPr>
            <p:ph type="title"/>
          </p:nvPr>
        </p:nvSpPr>
        <p:spPr>
          <a:xfrm>
            <a:off x="457200" y="44624"/>
            <a:ext cx="8229600" cy="1143000"/>
          </a:xfrm>
        </p:spPr>
        <p:txBody>
          <a:bodyPr/>
          <a:lstStyle/>
          <a:p>
            <a:r>
              <a:rPr lang="en-US" altLang="zh-CN" dirty="0"/>
              <a:t>K-Means </a:t>
            </a:r>
            <a:r>
              <a:rPr lang="zh-CN" altLang="en-US" dirty="0"/>
              <a:t>算法</a:t>
            </a:r>
          </a:p>
        </p:txBody>
      </p:sp>
    </p:spTree>
    <p:extLst>
      <p:ext uri="{BB962C8B-B14F-4D97-AF65-F5344CB8AC3E}">
        <p14:creationId xmlns:p14="http://schemas.microsoft.com/office/powerpoint/2010/main" val="2497939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976" y="1925066"/>
            <a:ext cx="2820670" cy="1049583"/>
          </a:xfrm>
          <a:prstGeom prst="rect">
            <a:avLst/>
          </a:prstGeom>
        </p:spPr>
        <p:txBody>
          <a:bodyPr vert="horz" wrap="square" lIns="0" tIns="12700" rIns="0" bIns="0" rtlCol="0">
            <a:spAutoFit/>
          </a:bodyPr>
          <a:lstStyle/>
          <a:p>
            <a:pPr marL="12700">
              <a:lnSpc>
                <a:spcPct val="150000"/>
              </a:lnSpc>
              <a:spcBef>
                <a:spcPts val="100"/>
              </a:spcBef>
            </a:pPr>
            <a:r>
              <a:rPr sz="2400" b="1" dirty="0">
                <a:latin typeface="Trebuchet MS"/>
                <a:cs typeface="Trebuchet MS"/>
              </a:rPr>
              <a:t>K = 2, </a:t>
            </a:r>
            <a:r>
              <a:rPr lang="zh-CN" altLang="en-US" sz="2400" b="1" dirty="0">
                <a:latin typeface="Trebuchet MS"/>
                <a:cs typeface="Trebuchet MS"/>
              </a:rPr>
              <a:t>重新计算每个聚簇的中心点</a:t>
            </a:r>
            <a:endParaRPr sz="2400" dirty="0">
              <a:latin typeface="Trebuchet MS"/>
              <a:cs typeface="Trebuchet MS"/>
            </a:endParaRPr>
          </a:p>
        </p:txBody>
      </p:sp>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9BB808"/>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006FC0"/>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006FC0"/>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21" name="object 21"/>
          <p:cNvSpPr txBox="1"/>
          <p:nvPr/>
        </p:nvSpPr>
        <p:spPr>
          <a:xfrm>
            <a:off x="6210681" y="4876800"/>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a:latin typeface="Verdana"/>
              <a:cs typeface="Verdana"/>
            </a:endParaRPr>
          </a:p>
        </p:txBody>
      </p:sp>
      <p:sp>
        <p:nvSpPr>
          <p:cNvPr id="22" name="object 22"/>
          <p:cNvSpPr txBox="1"/>
          <p:nvPr/>
        </p:nvSpPr>
        <p:spPr>
          <a:xfrm>
            <a:off x="3241038" y="3132327"/>
            <a:ext cx="83185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459992"/>
            <a:ext cx="78105" cy="3319779"/>
          </a:xfrm>
          <a:custGeom>
            <a:avLst/>
            <a:gdLst/>
            <a:ahLst/>
            <a:cxnLst/>
            <a:rect l="l" t="t" r="r" b="b"/>
            <a:pathLst>
              <a:path w="78104" h="3319779">
                <a:moveTo>
                  <a:pt x="51815" y="64770"/>
                </a:moveTo>
                <a:lnTo>
                  <a:pt x="25908" y="64770"/>
                </a:lnTo>
                <a:lnTo>
                  <a:pt x="25908" y="3319322"/>
                </a:lnTo>
                <a:lnTo>
                  <a:pt x="51815" y="3319322"/>
                </a:lnTo>
                <a:lnTo>
                  <a:pt x="51815" y="64770"/>
                </a:lnTo>
                <a:close/>
              </a:path>
              <a:path w="78104" h="3319779">
                <a:moveTo>
                  <a:pt x="38862" y="0"/>
                </a:moveTo>
                <a:lnTo>
                  <a:pt x="0" y="77724"/>
                </a:lnTo>
                <a:lnTo>
                  <a:pt x="25908" y="77724"/>
                </a:lnTo>
                <a:lnTo>
                  <a:pt x="25908" y="64770"/>
                </a:lnTo>
                <a:lnTo>
                  <a:pt x="71247" y="64770"/>
                </a:lnTo>
                <a:lnTo>
                  <a:pt x="38862" y="0"/>
                </a:lnTo>
                <a:close/>
              </a:path>
              <a:path w="78104" h="3319779">
                <a:moveTo>
                  <a:pt x="71247" y="64770"/>
                </a:moveTo>
                <a:lnTo>
                  <a:pt x="51815" y="64770"/>
                </a:lnTo>
                <a:lnTo>
                  <a:pt x="51815" y="77724"/>
                </a:lnTo>
                <a:lnTo>
                  <a:pt x="77724" y="77724"/>
                </a:lnTo>
                <a:lnTo>
                  <a:pt x="71247" y="64770"/>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9BB808"/>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006FC0"/>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006FC0"/>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41" name="object 41"/>
          <p:cNvSpPr/>
          <p:nvPr/>
        </p:nvSpPr>
        <p:spPr>
          <a:xfrm>
            <a:off x="5659373" y="2901696"/>
            <a:ext cx="295910" cy="285115"/>
          </a:xfrm>
          <a:custGeom>
            <a:avLst/>
            <a:gdLst/>
            <a:ahLst/>
            <a:cxnLst/>
            <a:rect l="l" t="t" r="r" b="b"/>
            <a:pathLst>
              <a:path w="295910" h="285114">
                <a:moveTo>
                  <a:pt x="0" y="284988"/>
                </a:moveTo>
                <a:lnTo>
                  <a:pt x="295655" y="284988"/>
                </a:lnTo>
                <a:lnTo>
                  <a:pt x="295655" y="0"/>
                </a:lnTo>
                <a:lnTo>
                  <a:pt x="0" y="0"/>
                </a:lnTo>
                <a:lnTo>
                  <a:pt x="0" y="284988"/>
                </a:lnTo>
                <a:close/>
              </a:path>
            </a:pathLst>
          </a:custGeom>
          <a:solidFill>
            <a:srgbClr val="9BB808"/>
          </a:solidFill>
        </p:spPr>
        <p:txBody>
          <a:bodyPr wrap="square" lIns="0" tIns="0" rIns="0" bIns="0" rtlCol="0"/>
          <a:lstStyle/>
          <a:p>
            <a:endParaRPr/>
          </a:p>
        </p:txBody>
      </p:sp>
      <p:sp>
        <p:nvSpPr>
          <p:cNvPr id="42" name="object 42"/>
          <p:cNvSpPr/>
          <p:nvPr/>
        </p:nvSpPr>
        <p:spPr>
          <a:xfrm>
            <a:off x="5659373" y="2901696"/>
            <a:ext cx="295910" cy="285115"/>
          </a:xfrm>
          <a:custGeom>
            <a:avLst/>
            <a:gdLst/>
            <a:ahLst/>
            <a:cxnLst/>
            <a:rect l="l" t="t" r="r" b="b"/>
            <a:pathLst>
              <a:path w="295910" h="285114">
                <a:moveTo>
                  <a:pt x="0" y="284988"/>
                </a:moveTo>
                <a:lnTo>
                  <a:pt x="295655" y="284988"/>
                </a:lnTo>
                <a:lnTo>
                  <a:pt x="295655" y="0"/>
                </a:lnTo>
                <a:lnTo>
                  <a:pt x="0" y="0"/>
                </a:lnTo>
                <a:lnTo>
                  <a:pt x="0" y="284988"/>
                </a:lnTo>
                <a:close/>
              </a:path>
            </a:pathLst>
          </a:custGeom>
          <a:ln w="28956">
            <a:solidFill>
              <a:srgbClr val="FFFFFF"/>
            </a:solidFill>
          </a:ln>
        </p:spPr>
        <p:txBody>
          <a:bodyPr wrap="square" lIns="0" tIns="0" rIns="0" bIns="0" rtlCol="0"/>
          <a:lstStyle/>
          <a:p>
            <a:endParaRPr/>
          </a:p>
        </p:txBody>
      </p:sp>
      <p:sp>
        <p:nvSpPr>
          <p:cNvPr id="43" name="object 43"/>
          <p:cNvSpPr/>
          <p:nvPr/>
        </p:nvSpPr>
        <p:spPr>
          <a:xfrm>
            <a:off x="6781038" y="2822448"/>
            <a:ext cx="295910" cy="287020"/>
          </a:xfrm>
          <a:custGeom>
            <a:avLst/>
            <a:gdLst/>
            <a:ahLst/>
            <a:cxnLst/>
            <a:rect l="l" t="t" r="r" b="b"/>
            <a:pathLst>
              <a:path w="295909" h="287019">
                <a:moveTo>
                  <a:pt x="0" y="286512"/>
                </a:moveTo>
                <a:lnTo>
                  <a:pt x="295655" y="286512"/>
                </a:lnTo>
                <a:lnTo>
                  <a:pt x="295655" y="0"/>
                </a:lnTo>
                <a:lnTo>
                  <a:pt x="0" y="0"/>
                </a:lnTo>
                <a:lnTo>
                  <a:pt x="0" y="286512"/>
                </a:lnTo>
                <a:close/>
              </a:path>
            </a:pathLst>
          </a:custGeom>
          <a:solidFill>
            <a:srgbClr val="006FC0"/>
          </a:solidFill>
        </p:spPr>
        <p:txBody>
          <a:bodyPr wrap="square" lIns="0" tIns="0" rIns="0" bIns="0" rtlCol="0"/>
          <a:lstStyle/>
          <a:p>
            <a:endParaRPr/>
          </a:p>
        </p:txBody>
      </p:sp>
      <p:sp>
        <p:nvSpPr>
          <p:cNvPr id="44" name="object 44"/>
          <p:cNvSpPr/>
          <p:nvPr/>
        </p:nvSpPr>
        <p:spPr>
          <a:xfrm>
            <a:off x="6781038" y="2822448"/>
            <a:ext cx="295910" cy="287020"/>
          </a:xfrm>
          <a:custGeom>
            <a:avLst/>
            <a:gdLst/>
            <a:ahLst/>
            <a:cxnLst/>
            <a:rect l="l" t="t" r="r" b="b"/>
            <a:pathLst>
              <a:path w="295909" h="287019">
                <a:moveTo>
                  <a:pt x="0" y="286512"/>
                </a:moveTo>
                <a:lnTo>
                  <a:pt x="295655" y="286512"/>
                </a:lnTo>
                <a:lnTo>
                  <a:pt x="295655" y="0"/>
                </a:lnTo>
                <a:lnTo>
                  <a:pt x="0" y="0"/>
                </a:lnTo>
                <a:lnTo>
                  <a:pt x="0" y="286512"/>
                </a:lnTo>
                <a:close/>
              </a:path>
            </a:pathLst>
          </a:custGeom>
          <a:ln w="28956">
            <a:solidFill>
              <a:srgbClr val="FFFFFF"/>
            </a:solidFill>
          </a:ln>
        </p:spPr>
        <p:txBody>
          <a:bodyPr wrap="square" lIns="0" tIns="0" rIns="0" bIns="0" rtlCol="0"/>
          <a:lstStyle/>
          <a:p>
            <a:endParaRPr/>
          </a:p>
        </p:txBody>
      </p:sp>
      <p:sp>
        <p:nvSpPr>
          <p:cNvPr id="47" name="标题 46">
            <a:extLst>
              <a:ext uri="{FF2B5EF4-FFF2-40B4-BE49-F238E27FC236}">
                <a16:creationId xmlns:a16="http://schemas.microsoft.com/office/drawing/2014/main" id="{A6250B02-B9CA-4815-A789-722AD8E48713}"/>
              </a:ext>
            </a:extLst>
          </p:cNvPr>
          <p:cNvSpPr>
            <a:spLocks noGrp="1"/>
          </p:cNvSpPr>
          <p:nvPr>
            <p:ph type="title"/>
          </p:nvPr>
        </p:nvSpPr>
        <p:spPr>
          <a:xfrm>
            <a:off x="457200" y="44624"/>
            <a:ext cx="8229600" cy="1143000"/>
          </a:xfrm>
        </p:spPr>
        <p:txBody>
          <a:bodyPr/>
          <a:lstStyle/>
          <a:p>
            <a:r>
              <a:rPr lang="en-US" altLang="zh-CN" dirty="0"/>
              <a:t>K-Means </a:t>
            </a:r>
            <a:r>
              <a:rPr lang="zh-CN" altLang="en-US" dirty="0"/>
              <a:t>算法</a:t>
            </a:r>
          </a:p>
        </p:txBody>
      </p:sp>
    </p:spTree>
    <p:extLst>
      <p:ext uri="{BB962C8B-B14F-4D97-AF65-F5344CB8AC3E}">
        <p14:creationId xmlns:p14="http://schemas.microsoft.com/office/powerpoint/2010/main" val="2531488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976" y="1925066"/>
            <a:ext cx="2715260" cy="1049583"/>
          </a:xfrm>
          <a:prstGeom prst="rect">
            <a:avLst/>
          </a:prstGeom>
        </p:spPr>
        <p:txBody>
          <a:bodyPr vert="horz" wrap="square" lIns="0" tIns="12700" rIns="0" bIns="0" rtlCol="0">
            <a:spAutoFit/>
          </a:bodyPr>
          <a:lstStyle/>
          <a:p>
            <a:pPr marL="12700">
              <a:lnSpc>
                <a:spcPct val="150000"/>
              </a:lnSpc>
              <a:spcBef>
                <a:spcPts val="100"/>
              </a:spcBef>
            </a:pPr>
            <a:r>
              <a:rPr sz="2400" b="1" dirty="0">
                <a:latin typeface="Trebuchet MS"/>
                <a:cs typeface="Trebuchet MS"/>
              </a:rPr>
              <a:t>K = 2, </a:t>
            </a:r>
            <a:r>
              <a:rPr lang="zh-CN" altLang="en-US" sz="2400" b="1" dirty="0">
                <a:latin typeface="Trebuchet MS"/>
                <a:cs typeface="Trebuchet MS"/>
              </a:rPr>
              <a:t>每个点属于离它最近的中心点</a:t>
            </a:r>
            <a:endParaRPr sz="2400" dirty="0">
              <a:latin typeface="Trebuchet MS"/>
              <a:cs typeface="Trebuchet MS"/>
            </a:endParaRPr>
          </a:p>
        </p:txBody>
      </p:sp>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006FC0"/>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006FC0"/>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006FC0"/>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21" name="object 21"/>
          <p:cNvSpPr txBox="1"/>
          <p:nvPr/>
        </p:nvSpPr>
        <p:spPr>
          <a:xfrm>
            <a:off x="6210681" y="4896256"/>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a:latin typeface="Verdana"/>
              <a:cs typeface="Verdana"/>
            </a:endParaRPr>
          </a:p>
        </p:txBody>
      </p:sp>
      <p:sp>
        <p:nvSpPr>
          <p:cNvPr id="22" name="object 22"/>
          <p:cNvSpPr txBox="1"/>
          <p:nvPr/>
        </p:nvSpPr>
        <p:spPr>
          <a:xfrm>
            <a:off x="3241039" y="3132327"/>
            <a:ext cx="810768"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459992"/>
            <a:ext cx="78105" cy="3319779"/>
          </a:xfrm>
          <a:custGeom>
            <a:avLst/>
            <a:gdLst/>
            <a:ahLst/>
            <a:cxnLst/>
            <a:rect l="l" t="t" r="r" b="b"/>
            <a:pathLst>
              <a:path w="78104" h="3319779">
                <a:moveTo>
                  <a:pt x="51815" y="64770"/>
                </a:moveTo>
                <a:lnTo>
                  <a:pt x="25908" y="64770"/>
                </a:lnTo>
                <a:lnTo>
                  <a:pt x="25908" y="3319322"/>
                </a:lnTo>
                <a:lnTo>
                  <a:pt x="51815" y="3319322"/>
                </a:lnTo>
                <a:lnTo>
                  <a:pt x="51815" y="64770"/>
                </a:lnTo>
                <a:close/>
              </a:path>
              <a:path w="78104" h="3319779">
                <a:moveTo>
                  <a:pt x="38862" y="0"/>
                </a:moveTo>
                <a:lnTo>
                  <a:pt x="0" y="77724"/>
                </a:lnTo>
                <a:lnTo>
                  <a:pt x="25908" y="77724"/>
                </a:lnTo>
                <a:lnTo>
                  <a:pt x="25908" y="64770"/>
                </a:lnTo>
                <a:lnTo>
                  <a:pt x="71247" y="64770"/>
                </a:lnTo>
                <a:lnTo>
                  <a:pt x="38862" y="0"/>
                </a:lnTo>
                <a:close/>
              </a:path>
              <a:path w="78104" h="3319779">
                <a:moveTo>
                  <a:pt x="71247" y="64770"/>
                </a:moveTo>
                <a:lnTo>
                  <a:pt x="51815" y="64770"/>
                </a:lnTo>
                <a:lnTo>
                  <a:pt x="51815" y="77724"/>
                </a:lnTo>
                <a:lnTo>
                  <a:pt x="77724" y="77724"/>
                </a:lnTo>
                <a:lnTo>
                  <a:pt x="71247" y="64770"/>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9BB808"/>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9BB808"/>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9BB808"/>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41" name="object 41"/>
          <p:cNvSpPr/>
          <p:nvPr/>
        </p:nvSpPr>
        <p:spPr>
          <a:xfrm>
            <a:off x="5659373" y="2901696"/>
            <a:ext cx="295910" cy="285115"/>
          </a:xfrm>
          <a:custGeom>
            <a:avLst/>
            <a:gdLst/>
            <a:ahLst/>
            <a:cxnLst/>
            <a:rect l="l" t="t" r="r" b="b"/>
            <a:pathLst>
              <a:path w="295910" h="285114">
                <a:moveTo>
                  <a:pt x="0" y="284988"/>
                </a:moveTo>
                <a:lnTo>
                  <a:pt x="295655" y="284988"/>
                </a:lnTo>
                <a:lnTo>
                  <a:pt x="295655" y="0"/>
                </a:lnTo>
                <a:lnTo>
                  <a:pt x="0" y="0"/>
                </a:lnTo>
                <a:lnTo>
                  <a:pt x="0" y="284988"/>
                </a:lnTo>
                <a:close/>
              </a:path>
            </a:pathLst>
          </a:custGeom>
          <a:solidFill>
            <a:srgbClr val="9BB808"/>
          </a:solidFill>
        </p:spPr>
        <p:txBody>
          <a:bodyPr wrap="square" lIns="0" tIns="0" rIns="0" bIns="0" rtlCol="0"/>
          <a:lstStyle/>
          <a:p>
            <a:endParaRPr/>
          </a:p>
        </p:txBody>
      </p:sp>
      <p:sp>
        <p:nvSpPr>
          <p:cNvPr id="42" name="object 42"/>
          <p:cNvSpPr/>
          <p:nvPr/>
        </p:nvSpPr>
        <p:spPr>
          <a:xfrm>
            <a:off x="5659373" y="2901696"/>
            <a:ext cx="295910" cy="285115"/>
          </a:xfrm>
          <a:custGeom>
            <a:avLst/>
            <a:gdLst/>
            <a:ahLst/>
            <a:cxnLst/>
            <a:rect l="l" t="t" r="r" b="b"/>
            <a:pathLst>
              <a:path w="295910" h="285114">
                <a:moveTo>
                  <a:pt x="0" y="284988"/>
                </a:moveTo>
                <a:lnTo>
                  <a:pt x="295655" y="284988"/>
                </a:lnTo>
                <a:lnTo>
                  <a:pt x="295655" y="0"/>
                </a:lnTo>
                <a:lnTo>
                  <a:pt x="0" y="0"/>
                </a:lnTo>
                <a:lnTo>
                  <a:pt x="0" y="284988"/>
                </a:lnTo>
                <a:close/>
              </a:path>
            </a:pathLst>
          </a:custGeom>
          <a:ln w="28956">
            <a:solidFill>
              <a:srgbClr val="FFFFFF"/>
            </a:solidFill>
          </a:ln>
        </p:spPr>
        <p:txBody>
          <a:bodyPr wrap="square" lIns="0" tIns="0" rIns="0" bIns="0" rtlCol="0"/>
          <a:lstStyle/>
          <a:p>
            <a:endParaRPr/>
          </a:p>
        </p:txBody>
      </p:sp>
      <p:sp>
        <p:nvSpPr>
          <p:cNvPr id="43" name="object 43"/>
          <p:cNvSpPr/>
          <p:nvPr/>
        </p:nvSpPr>
        <p:spPr>
          <a:xfrm>
            <a:off x="6781038" y="2822448"/>
            <a:ext cx="295910" cy="287020"/>
          </a:xfrm>
          <a:custGeom>
            <a:avLst/>
            <a:gdLst/>
            <a:ahLst/>
            <a:cxnLst/>
            <a:rect l="l" t="t" r="r" b="b"/>
            <a:pathLst>
              <a:path w="295909" h="287019">
                <a:moveTo>
                  <a:pt x="0" y="286512"/>
                </a:moveTo>
                <a:lnTo>
                  <a:pt x="295655" y="286512"/>
                </a:lnTo>
                <a:lnTo>
                  <a:pt x="295655" y="0"/>
                </a:lnTo>
                <a:lnTo>
                  <a:pt x="0" y="0"/>
                </a:lnTo>
                <a:lnTo>
                  <a:pt x="0" y="286512"/>
                </a:lnTo>
                <a:close/>
              </a:path>
            </a:pathLst>
          </a:custGeom>
          <a:solidFill>
            <a:srgbClr val="006FC0"/>
          </a:solidFill>
        </p:spPr>
        <p:txBody>
          <a:bodyPr wrap="square" lIns="0" tIns="0" rIns="0" bIns="0" rtlCol="0"/>
          <a:lstStyle/>
          <a:p>
            <a:endParaRPr/>
          </a:p>
        </p:txBody>
      </p:sp>
      <p:sp>
        <p:nvSpPr>
          <p:cNvPr id="44" name="object 44"/>
          <p:cNvSpPr/>
          <p:nvPr/>
        </p:nvSpPr>
        <p:spPr>
          <a:xfrm>
            <a:off x="6781038" y="2822448"/>
            <a:ext cx="295910" cy="287020"/>
          </a:xfrm>
          <a:custGeom>
            <a:avLst/>
            <a:gdLst/>
            <a:ahLst/>
            <a:cxnLst/>
            <a:rect l="l" t="t" r="r" b="b"/>
            <a:pathLst>
              <a:path w="295909" h="287019">
                <a:moveTo>
                  <a:pt x="0" y="286512"/>
                </a:moveTo>
                <a:lnTo>
                  <a:pt x="295655" y="286512"/>
                </a:lnTo>
                <a:lnTo>
                  <a:pt x="295655" y="0"/>
                </a:lnTo>
                <a:lnTo>
                  <a:pt x="0" y="0"/>
                </a:lnTo>
                <a:lnTo>
                  <a:pt x="0" y="286512"/>
                </a:lnTo>
                <a:close/>
              </a:path>
            </a:pathLst>
          </a:custGeom>
          <a:ln w="28956">
            <a:solidFill>
              <a:srgbClr val="FFFFFF"/>
            </a:solidFill>
          </a:ln>
        </p:spPr>
        <p:txBody>
          <a:bodyPr wrap="square" lIns="0" tIns="0" rIns="0" bIns="0" rtlCol="0"/>
          <a:lstStyle/>
          <a:p>
            <a:endParaRPr/>
          </a:p>
        </p:txBody>
      </p:sp>
      <p:sp>
        <p:nvSpPr>
          <p:cNvPr id="47" name="标题 46">
            <a:extLst>
              <a:ext uri="{FF2B5EF4-FFF2-40B4-BE49-F238E27FC236}">
                <a16:creationId xmlns:a16="http://schemas.microsoft.com/office/drawing/2014/main" id="{6513491A-3F2F-413F-8F15-91C06EED66DD}"/>
              </a:ext>
            </a:extLst>
          </p:cNvPr>
          <p:cNvSpPr>
            <a:spLocks noGrp="1"/>
          </p:cNvSpPr>
          <p:nvPr>
            <p:ph type="title"/>
          </p:nvPr>
        </p:nvSpPr>
        <p:spPr>
          <a:xfrm>
            <a:off x="457200" y="44624"/>
            <a:ext cx="8229600" cy="1143000"/>
          </a:xfrm>
        </p:spPr>
        <p:txBody>
          <a:bodyPr/>
          <a:lstStyle/>
          <a:p>
            <a:r>
              <a:rPr lang="en-US" altLang="zh-CN" dirty="0"/>
              <a:t>K-Means </a:t>
            </a:r>
            <a:r>
              <a:rPr lang="zh-CN" altLang="en-US" dirty="0"/>
              <a:t>算法</a:t>
            </a:r>
          </a:p>
        </p:txBody>
      </p:sp>
    </p:spTree>
    <p:extLst>
      <p:ext uri="{BB962C8B-B14F-4D97-AF65-F5344CB8AC3E}">
        <p14:creationId xmlns:p14="http://schemas.microsoft.com/office/powerpoint/2010/main" val="4024083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976" y="1925066"/>
            <a:ext cx="2820670" cy="1049583"/>
          </a:xfrm>
          <a:prstGeom prst="rect">
            <a:avLst/>
          </a:prstGeom>
        </p:spPr>
        <p:txBody>
          <a:bodyPr vert="horz" wrap="square" lIns="0" tIns="12700" rIns="0" bIns="0" rtlCol="0">
            <a:spAutoFit/>
          </a:bodyPr>
          <a:lstStyle/>
          <a:p>
            <a:pPr marL="12700">
              <a:lnSpc>
                <a:spcPct val="150000"/>
              </a:lnSpc>
              <a:spcBef>
                <a:spcPts val="100"/>
              </a:spcBef>
            </a:pPr>
            <a:r>
              <a:rPr sz="2400" b="1" dirty="0">
                <a:latin typeface="Trebuchet MS"/>
                <a:cs typeface="Trebuchet MS"/>
              </a:rPr>
              <a:t>K = 2, </a:t>
            </a:r>
            <a:r>
              <a:rPr lang="zh-CN" altLang="en-US" sz="2400" b="1" dirty="0">
                <a:latin typeface="Trebuchet MS"/>
                <a:cs typeface="Trebuchet MS"/>
              </a:rPr>
              <a:t>重新计算每个聚簇的中心点</a:t>
            </a:r>
            <a:endParaRPr sz="2400" dirty="0">
              <a:latin typeface="Trebuchet MS"/>
              <a:cs typeface="Trebuchet MS"/>
            </a:endParaRPr>
          </a:p>
        </p:txBody>
      </p:sp>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006FC0"/>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006FC0"/>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006FC0"/>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21" name="object 21"/>
          <p:cNvSpPr txBox="1"/>
          <p:nvPr/>
        </p:nvSpPr>
        <p:spPr>
          <a:xfrm>
            <a:off x="6210681" y="4896256"/>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a:latin typeface="Verdana"/>
              <a:cs typeface="Verdana"/>
            </a:endParaRPr>
          </a:p>
        </p:txBody>
      </p:sp>
      <p:sp>
        <p:nvSpPr>
          <p:cNvPr id="22" name="object 22"/>
          <p:cNvSpPr txBox="1"/>
          <p:nvPr/>
        </p:nvSpPr>
        <p:spPr>
          <a:xfrm>
            <a:off x="3241038" y="3132327"/>
            <a:ext cx="799085"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459992"/>
            <a:ext cx="78105" cy="3319779"/>
          </a:xfrm>
          <a:custGeom>
            <a:avLst/>
            <a:gdLst/>
            <a:ahLst/>
            <a:cxnLst/>
            <a:rect l="l" t="t" r="r" b="b"/>
            <a:pathLst>
              <a:path w="78104" h="3319779">
                <a:moveTo>
                  <a:pt x="51815" y="64770"/>
                </a:moveTo>
                <a:lnTo>
                  <a:pt x="25908" y="64770"/>
                </a:lnTo>
                <a:lnTo>
                  <a:pt x="25908" y="3319322"/>
                </a:lnTo>
                <a:lnTo>
                  <a:pt x="51815" y="3319322"/>
                </a:lnTo>
                <a:lnTo>
                  <a:pt x="51815" y="64770"/>
                </a:lnTo>
                <a:close/>
              </a:path>
              <a:path w="78104" h="3319779">
                <a:moveTo>
                  <a:pt x="38862" y="0"/>
                </a:moveTo>
                <a:lnTo>
                  <a:pt x="0" y="77724"/>
                </a:lnTo>
                <a:lnTo>
                  <a:pt x="25908" y="77724"/>
                </a:lnTo>
                <a:lnTo>
                  <a:pt x="25908" y="64770"/>
                </a:lnTo>
                <a:lnTo>
                  <a:pt x="71247" y="64770"/>
                </a:lnTo>
                <a:lnTo>
                  <a:pt x="38862" y="0"/>
                </a:lnTo>
                <a:close/>
              </a:path>
              <a:path w="78104" h="3319779">
                <a:moveTo>
                  <a:pt x="71247" y="64770"/>
                </a:moveTo>
                <a:lnTo>
                  <a:pt x="51815" y="64770"/>
                </a:lnTo>
                <a:lnTo>
                  <a:pt x="51815" y="77724"/>
                </a:lnTo>
                <a:lnTo>
                  <a:pt x="77724" y="77724"/>
                </a:lnTo>
                <a:lnTo>
                  <a:pt x="71247" y="64770"/>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9BB808"/>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9BB808"/>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9BB808"/>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41" name="object 41"/>
          <p:cNvSpPr/>
          <p:nvPr/>
        </p:nvSpPr>
        <p:spPr>
          <a:xfrm>
            <a:off x="5203697" y="3674364"/>
            <a:ext cx="295910" cy="287020"/>
          </a:xfrm>
          <a:custGeom>
            <a:avLst/>
            <a:gdLst/>
            <a:ahLst/>
            <a:cxnLst/>
            <a:rect l="l" t="t" r="r" b="b"/>
            <a:pathLst>
              <a:path w="295910" h="287019">
                <a:moveTo>
                  <a:pt x="0" y="286512"/>
                </a:moveTo>
                <a:lnTo>
                  <a:pt x="295655" y="286512"/>
                </a:lnTo>
                <a:lnTo>
                  <a:pt x="295655" y="0"/>
                </a:lnTo>
                <a:lnTo>
                  <a:pt x="0" y="0"/>
                </a:lnTo>
                <a:lnTo>
                  <a:pt x="0" y="286512"/>
                </a:lnTo>
                <a:close/>
              </a:path>
            </a:pathLst>
          </a:custGeom>
          <a:solidFill>
            <a:srgbClr val="9BB808"/>
          </a:solidFill>
        </p:spPr>
        <p:txBody>
          <a:bodyPr wrap="square" lIns="0" tIns="0" rIns="0" bIns="0" rtlCol="0"/>
          <a:lstStyle/>
          <a:p>
            <a:endParaRPr/>
          </a:p>
        </p:txBody>
      </p:sp>
      <p:sp>
        <p:nvSpPr>
          <p:cNvPr id="42" name="object 42"/>
          <p:cNvSpPr/>
          <p:nvPr/>
        </p:nvSpPr>
        <p:spPr>
          <a:xfrm>
            <a:off x="5203697" y="3674364"/>
            <a:ext cx="295910" cy="287020"/>
          </a:xfrm>
          <a:custGeom>
            <a:avLst/>
            <a:gdLst/>
            <a:ahLst/>
            <a:cxnLst/>
            <a:rect l="l" t="t" r="r" b="b"/>
            <a:pathLst>
              <a:path w="295910" h="287019">
                <a:moveTo>
                  <a:pt x="0" y="286512"/>
                </a:moveTo>
                <a:lnTo>
                  <a:pt x="295655" y="286512"/>
                </a:lnTo>
                <a:lnTo>
                  <a:pt x="295655" y="0"/>
                </a:lnTo>
                <a:lnTo>
                  <a:pt x="0" y="0"/>
                </a:lnTo>
                <a:lnTo>
                  <a:pt x="0" y="286512"/>
                </a:lnTo>
                <a:close/>
              </a:path>
            </a:pathLst>
          </a:custGeom>
          <a:ln w="28956">
            <a:solidFill>
              <a:srgbClr val="FFFFFF"/>
            </a:solidFill>
          </a:ln>
        </p:spPr>
        <p:txBody>
          <a:bodyPr wrap="square" lIns="0" tIns="0" rIns="0" bIns="0" rtlCol="0"/>
          <a:lstStyle/>
          <a:p>
            <a:endParaRPr/>
          </a:p>
        </p:txBody>
      </p:sp>
      <p:sp>
        <p:nvSpPr>
          <p:cNvPr id="43" name="object 43"/>
          <p:cNvSpPr/>
          <p:nvPr/>
        </p:nvSpPr>
        <p:spPr>
          <a:xfrm>
            <a:off x="6919721" y="2164080"/>
            <a:ext cx="295910" cy="287020"/>
          </a:xfrm>
          <a:custGeom>
            <a:avLst/>
            <a:gdLst/>
            <a:ahLst/>
            <a:cxnLst/>
            <a:rect l="l" t="t" r="r" b="b"/>
            <a:pathLst>
              <a:path w="295909" h="287019">
                <a:moveTo>
                  <a:pt x="0" y="286512"/>
                </a:moveTo>
                <a:lnTo>
                  <a:pt x="295655" y="286512"/>
                </a:lnTo>
                <a:lnTo>
                  <a:pt x="295655" y="0"/>
                </a:lnTo>
                <a:lnTo>
                  <a:pt x="0" y="0"/>
                </a:lnTo>
                <a:lnTo>
                  <a:pt x="0" y="286512"/>
                </a:lnTo>
                <a:close/>
              </a:path>
            </a:pathLst>
          </a:custGeom>
          <a:solidFill>
            <a:srgbClr val="006FC0"/>
          </a:solidFill>
        </p:spPr>
        <p:txBody>
          <a:bodyPr wrap="square" lIns="0" tIns="0" rIns="0" bIns="0" rtlCol="0"/>
          <a:lstStyle/>
          <a:p>
            <a:endParaRPr/>
          </a:p>
        </p:txBody>
      </p:sp>
      <p:sp>
        <p:nvSpPr>
          <p:cNvPr id="44" name="object 44"/>
          <p:cNvSpPr/>
          <p:nvPr/>
        </p:nvSpPr>
        <p:spPr>
          <a:xfrm>
            <a:off x="6919721" y="2164080"/>
            <a:ext cx="295910" cy="287020"/>
          </a:xfrm>
          <a:custGeom>
            <a:avLst/>
            <a:gdLst/>
            <a:ahLst/>
            <a:cxnLst/>
            <a:rect l="l" t="t" r="r" b="b"/>
            <a:pathLst>
              <a:path w="295909" h="287019">
                <a:moveTo>
                  <a:pt x="0" y="286512"/>
                </a:moveTo>
                <a:lnTo>
                  <a:pt x="295655" y="286512"/>
                </a:lnTo>
                <a:lnTo>
                  <a:pt x="295655" y="0"/>
                </a:lnTo>
                <a:lnTo>
                  <a:pt x="0" y="0"/>
                </a:lnTo>
                <a:lnTo>
                  <a:pt x="0" y="286512"/>
                </a:lnTo>
                <a:close/>
              </a:path>
            </a:pathLst>
          </a:custGeom>
          <a:ln w="28956">
            <a:solidFill>
              <a:srgbClr val="FFFFFF"/>
            </a:solidFill>
          </a:ln>
        </p:spPr>
        <p:txBody>
          <a:bodyPr wrap="square" lIns="0" tIns="0" rIns="0" bIns="0" rtlCol="0"/>
          <a:lstStyle/>
          <a:p>
            <a:endParaRPr/>
          </a:p>
        </p:txBody>
      </p:sp>
      <p:sp>
        <p:nvSpPr>
          <p:cNvPr id="47" name="标题 46">
            <a:extLst>
              <a:ext uri="{FF2B5EF4-FFF2-40B4-BE49-F238E27FC236}">
                <a16:creationId xmlns:a16="http://schemas.microsoft.com/office/drawing/2014/main" id="{5032E04B-A976-4F84-8F06-FCBD4504D1A0}"/>
              </a:ext>
            </a:extLst>
          </p:cNvPr>
          <p:cNvSpPr>
            <a:spLocks noGrp="1"/>
          </p:cNvSpPr>
          <p:nvPr>
            <p:ph type="title"/>
          </p:nvPr>
        </p:nvSpPr>
        <p:spPr>
          <a:xfrm>
            <a:off x="457200" y="44624"/>
            <a:ext cx="8229600" cy="1143000"/>
          </a:xfrm>
        </p:spPr>
        <p:txBody>
          <a:bodyPr/>
          <a:lstStyle/>
          <a:p>
            <a:r>
              <a:rPr lang="en-US" altLang="zh-CN" dirty="0"/>
              <a:t>K-Means </a:t>
            </a:r>
            <a:r>
              <a:rPr lang="zh-CN" altLang="en-US" dirty="0"/>
              <a:t>算法</a:t>
            </a:r>
          </a:p>
        </p:txBody>
      </p:sp>
    </p:spTree>
    <p:extLst>
      <p:ext uri="{BB962C8B-B14F-4D97-AF65-F5344CB8AC3E}">
        <p14:creationId xmlns:p14="http://schemas.microsoft.com/office/powerpoint/2010/main" val="3923075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976" y="1925066"/>
            <a:ext cx="2798062" cy="1603581"/>
          </a:xfrm>
          <a:prstGeom prst="rect">
            <a:avLst/>
          </a:prstGeom>
        </p:spPr>
        <p:txBody>
          <a:bodyPr vert="horz" wrap="square" lIns="0" tIns="12700" rIns="0" bIns="0" rtlCol="0">
            <a:spAutoFit/>
          </a:bodyPr>
          <a:lstStyle/>
          <a:p>
            <a:pPr marL="12700">
              <a:lnSpc>
                <a:spcPct val="150000"/>
              </a:lnSpc>
              <a:spcBef>
                <a:spcPts val="100"/>
              </a:spcBef>
            </a:pPr>
            <a:r>
              <a:rPr sz="2400" b="1" dirty="0">
                <a:latin typeface="Trebuchet MS"/>
                <a:cs typeface="Trebuchet MS"/>
              </a:rPr>
              <a:t>K = 2, </a:t>
            </a:r>
            <a:r>
              <a:rPr lang="zh-CN" altLang="en-US" sz="2400" b="1" dirty="0">
                <a:latin typeface="Trebuchet MS"/>
                <a:cs typeface="Trebuchet MS"/>
              </a:rPr>
              <a:t>数据点的聚簇不再改变时</a:t>
            </a:r>
            <a:r>
              <a:rPr sz="2400" b="1" dirty="0">
                <a:latin typeface="Wingdings"/>
                <a:cs typeface="Wingdings"/>
              </a:rPr>
              <a:t></a:t>
            </a:r>
            <a:r>
              <a:rPr sz="2400" b="1" dirty="0">
                <a:latin typeface="Times New Roman"/>
                <a:cs typeface="Times New Roman"/>
              </a:rPr>
              <a:t> </a:t>
            </a:r>
            <a:r>
              <a:rPr lang="zh-CN" altLang="en-US" sz="2400" b="1" dirty="0">
                <a:latin typeface="Times New Roman"/>
                <a:cs typeface="Times New Roman"/>
              </a:rPr>
              <a:t>算法收敛</a:t>
            </a:r>
            <a:endParaRPr sz="2400" dirty="0">
              <a:latin typeface="Trebuchet MS"/>
              <a:cs typeface="Trebuchet MS"/>
            </a:endParaRPr>
          </a:p>
        </p:txBody>
      </p:sp>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006FC0"/>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006FC0"/>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006FC0"/>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21" name="object 21"/>
          <p:cNvSpPr txBox="1"/>
          <p:nvPr/>
        </p:nvSpPr>
        <p:spPr>
          <a:xfrm>
            <a:off x="6210681" y="4896256"/>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22" name="object 22"/>
          <p:cNvSpPr txBox="1"/>
          <p:nvPr/>
        </p:nvSpPr>
        <p:spPr>
          <a:xfrm>
            <a:off x="3241038" y="3132327"/>
            <a:ext cx="799085"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459992"/>
            <a:ext cx="78105" cy="3319779"/>
          </a:xfrm>
          <a:custGeom>
            <a:avLst/>
            <a:gdLst/>
            <a:ahLst/>
            <a:cxnLst/>
            <a:rect l="l" t="t" r="r" b="b"/>
            <a:pathLst>
              <a:path w="78104" h="3319779">
                <a:moveTo>
                  <a:pt x="51815" y="64770"/>
                </a:moveTo>
                <a:lnTo>
                  <a:pt x="25908" y="64770"/>
                </a:lnTo>
                <a:lnTo>
                  <a:pt x="25908" y="3319322"/>
                </a:lnTo>
                <a:lnTo>
                  <a:pt x="51815" y="3319322"/>
                </a:lnTo>
                <a:lnTo>
                  <a:pt x="51815" y="64770"/>
                </a:lnTo>
                <a:close/>
              </a:path>
              <a:path w="78104" h="3319779">
                <a:moveTo>
                  <a:pt x="38862" y="0"/>
                </a:moveTo>
                <a:lnTo>
                  <a:pt x="0" y="77724"/>
                </a:lnTo>
                <a:lnTo>
                  <a:pt x="25908" y="77724"/>
                </a:lnTo>
                <a:lnTo>
                  <a:pt x="25908" y="64770"/>
                </a:lnTo>
                <a:lnTo>
                  <a:pt x="71247" y="64770"/>
                </a:lnTo>
                <a:lnTo>
                  <a:pt x="38862" y="0"/>
                </a:lnTo>
                <a:close/>
              </a:path>
              <a:path w="78104" h="3319779">
                <a:moveTo>
                  <a:pt x="71247" y="64770"/>
                </a:moveTo>
                <a:lnTo>
                  <a:pt x="51815" y="64770"/>
                </a:lnTo>
                <a:lnTo>
                  <a:pt x="51815" y="77724"/>
                </a:lnTo>
                <a:lnTo>
                  <a:pt x="77724" y="77724"/>
                </a:lnTo>
                <a:lnTo>
                  <a:pt x="71247" y="64770"/>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9BB808"/>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9BB808"/>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9BB808"/>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41" name="object 41"/>
          <p:cNvSpPr/>
          <p:nvPr/>
        </p:nvSpPr>
        <p:spPr>
          <a:xfrm>
            <a:off x="5203697" y="3674364"/>
            <a:ext cx="295910" cy="287020"/>
          </a:xfrm>
          <a:custGeom>
            <a:avLst/>
            <a:gdLst/>
            <a:ahLst/>
            <a:cxnLst/>
            <a:rect l="l" t="t" r="r" b="b"/>
            <a:pathLst>
              <a:path w="295910" h="287019">
                <a:moveTo>
                  <a:pt x="0" y="286512"/>
                </a:moveTo>
                <a:lnTo>
                  <a:pt x="295655" y="286512"/>
                </a:lnTo>
                <a:lnTo>
                  <a:pt x="295655" y="0"/>
                </a:lnTo>
                <a:lnTo>
                  <a:pt x="0" y="0"/>
                </a:lnTo>
                <a:lnTo>
                  <a:pt x="0" y="286512"/>
                </a:lnTo>
                <a:close/>
              </a:path>
            </a:pathLst>
          </a:custGeom>
          <a:solidFill>
            <a:srgbClr val="9BB808"/>
          </a:solidFill>
        </p:spPr>
        <p:txBody>
          <a:bodyPr wrap="square" lIns="0" tIns="0" rIns="0" bIns="0" rtlCol="0"/>
          <a:lstStyle/>
          <a:p>
            <a:endParaRPr/>
          </a:p>
        </p:txBody>
      </p:sp>
      <p:sp>
        <p:nvSpPr>
          <p:cNvPr id="42" name="object 42"/>
          <p:cNvSpPr/>
          <p:nvPr/>
        </p:nvSpPr>
        <p:spPr>
          <a:xfrm>
            <a:off x="5203697" y="3674364"/>
            <a:ext cx="295910" cy="287020"/>
          </a:xfrm>
          <a:custGeom>
            <a:avLst/>
            <a:gdLst/>
            <a:ahLst/>
            <a:cxnLst/>
            <a:rect l="l" t="t" r="r" b="b"/>
            <a:pathLst>
              <a:path w="295910" h="287019">
                <a:moveTo>
                  <a:pt x="0" y="286512"/>
                </a:moveTo>
                <a:lnTo>
                  <a:pt x="295655" y="286512"/>
                </a:lnTo>
                <a:lnTo>
                  <a:pt x="295655" y="0"/>
                </a:lnTo>
                <a:lnTo>
                  <a:pt x="0" y="0"/>
                </a:lnTo>
                <a:lnTo>
                  <a:pt x="0" y="286512"/>
                </a:lnTo>
                <a:close/>
              </a:path>
            </a:pathLst>
          </a:custGeom>
          <a:ln w="28956">
            <a:solidFill>
              <a:srgbClr val="FFFFFF"/>
            </a:solidFill>
          </a:ln>
        </p:spPr>
        <p:txBody>
          <a:bodyPr wrap="square" lIns="0" tIns="0" rIns="0" bIns="0" rtlCol="0"/>
          <a:lstStyle/>
          <a:p>
            <a:endParaRPr/>
          </a:p>
        </p:txBody>
      </p:sp>
      <p:sp>
        <p:nvSpPr>
          <p:cNvPr id="43" name="object 43"/>
          <p:cNvSpPr/>
          <p:nvPr/>
        </p:nvSpPr>
        <p:spPr>
          <a:xfrm>
            <a:off x="6919721" y="2164080"/>
            <a:ext cx="295910" cy="287020"/>
          </a:xfrm>
          <a:custGeom>
            <a:avLst/>
            <a:gdLst/>
            <a:ahLst/>
            <a:cxnLst/>
            <a:rect l="l" t="t" r="r" b="b"/>
            <a:pathLst>
              <a:path w="295909" h="287019">
                <a:moveTo>
                  <a:pt x="0" y="286512"/>
                </a:moveTo>
                <a:lnTo>
                  <a:pt x="295655" y="286512"/>
                </a:lnTo>
                <a:lnTo>
                  <a:pt x="295655" y="0"/>
                </a:lnTo>
                <a:lnTo>
                  <a:pt x="0" y="0"/>
                </a:lnTo>
                <a:lnTo>
                  <a:pt x="0" y="286512"/>
                </a:lnTo>
                <a:close/>
              </a:path>
            </a:pathLst>
          </a:custGeom>
          <a:solidFill>
            <a:srgbClr val="006FC0"/>
          </a:solidFill>
        </p:spPr>
        <p:txBody>
          <a:bodyPr wrap="square" lIns="0" tIns="0" rIns="0" bIns="0" rtlCol="0"/>
          <a:lstStyle/>
          <a:p>
            <a:endParaRPr/>
          </a:p>
        </p:txBody>
      </p:sp>
      <p:sp>
        <p:nvSpPr>
          <p:cNvPr id="44" name="object 44"/>
          <p:cNvSpPr/>
          <p:nvPr/>
        </p:nvSpPr>
        <p:spPr>
          <a:xfrm>
            <a:off x="6919721" y="2164080"/>
            <a:ext cx="295910" cy="287020"/>
          </a:xfrm>
          <a:custGeom>
            <a:avLst/>
            <a:gdLst/>
            <a:ahLst/>
            <a:cxnLst/>
            <a:rect l="l" t="t" r="r" b="b"/>
            <a:pathLst>
              <a:path w="295909" h="287019">
                <a:moveTo>
                  <a:pt x="0" y="286512"/>
                </a:moveTo>
                <a:lnTo>
                  <a:pt x="295655" y="286512"/>
                </a:lnTo>
                <a:lnTo>
                  <a:pt x="295655" y="0"/>
                </a:lnTo>
                <a:lnTo>
                  <a:pt x="0" y="0"/>
                </a:lnTo>
                <a:lnTo>
                  <a:pt x="0" y="286512"/>
                </a:lnTo>
                <a:close/>
              </a:path>
            </a:pathLst>
          </a:custGeom>
          <a:ln w="28956">
            <a:solidFill>
              <a:srgbClr val="FFFFFF"/>
            </a:solidFill>
          </a:ln>
        </p:spPr>
        <p:txBody>
          <a:bodyPr wrap="square" lIns="0" tIns="0" rIns="0" bIns="0" rtlCol="0"/>
          <a:lstStyle/>
          <a:p>
            <a:endParaRPr/>
          </a:p>
        </p:txBody>
      </p:sp>
      <p:sp>
        <p:nvSpPr>
          <p:cNvPr id="47" name="标题 46">
            <a:extLst>
              <a:ext uri="{FF2B5EF4-FFF2-40B4-BE49-F238E27FC236}">
                <a16:creationId xmlns:a16="http://schemas.microsoft.com/office/drawing/2014/main" id="{C2062024-826E-4B4D-8D3F-8B0CB2B2058D}"/>
              </a:ext>
            </a:extLst>
          </p:cNvPr>
          <p:cNvSpPr>
            <a:spLocks noGrp="1"/>
          </p:cNvSpPr>
          <p:nvPr>
            <p:ph type="title"/>
          </p:nvPr>
        </p:nvSpPr>
        <p:spPr>
          <a:xfrm>
            <a:off x="457200" y="44624"/>
            <a:ext cx="8229600" cy="1143000"/>
          </a:xfrm>
        </p:spPr>
        <p:txBody>
          <a:bodyPr/>
          <a:lstStyle/>
          <a:p>
            <a:r>
              <a:rPr lang="en-US" altLang="zh-CN" dirty="0"/>
              <a:t>K-Means </a:t>
            </a:r>
            <a:r>
              <a:rPr lang="zh-CN" altLang="en-US" dirty="0"/>
              <a:t>算法</a:t>
            </a:r>
          </a:p>
        </p:txBody>
      </p:sp>
    </p:spTree>
    <p:extLst>
      <p:ext uri="{BB962C8B-B14F-4D97-AF65-F5344CB8AC3E}">
        <p14:creationId xmlns:p14="http://schemas.microsoft.com/office/powerpoint/2010/main" val="4154488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976" y="1925066"/>
            <a:ext cx="2715260" cy="1603581"/>
          </a:xfrm>
          <a:prstGeom prst="rect">
            <a:avLst/>
          </a:prstGeom>
        </p:spPr>
        <p:txBody>
          <a:bodyPr vert="horz" wrap="square" lIns="0" tIns="12700" rIns="0" bIns="0" rtlCol="0">
            <a:spAutoFit/>
          </a:bodyPr>
          <a:lstStyle/>
          <a:p>
            <a:pPr marL="12700">
              <a:lnSpc>
                <a:spcPct val="150000"/>
              </a:lnSpc>
              <a:spcBef>
                <a:spcPts val="100"/>
              </a:spcBef>
            </a:pPr>
            <a:r>
              <a:rPr sz="2400" b="1" dirty="0">
                <a:latin typeface="Trebuchet MS"/>
                <a:cs typeface="Trebuchet MS"/>
              </a:rPr>
              <a:t>K = 2, </a:t>
            </a:r>
            <a:r>
              <a:rPr lang="zh-CN" altLang="en-US" sz="2400" b="1" dirty="0">
                <a:latin typeface="Trebuchet MS"/>
                <a:cs typeface="Trebuchet MS"/>
              </a:rPr>
              <a:t>最后每个点属于离它最近的那个聚簇</a:t>
            </a:r>
            <a:endParaRPr sz="2400" dirty="0">
              <a:latin typeface="Trebuchet MS"/>
              <a:cs typeface="Trebuchet MS"/>
            </a:endParaRPr>
          </a:p>
        </p:txBody>
      </p:sp>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006FC0"/>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006FC0"/>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006FC0"/>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21" name="object 21"/>
          <p:cNvSpPr txBox="1"/>
          <p:nvPr/>
        </p:nvSpPr>
        <p:spPr>
          <a:xfrm>
            <a:off x="6210681" y="4896256"/>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22" name="object 22"/>
          <p:cNvSpPr txBox="1"/>
          <p:nvPr/>
        </p:nvSpPr>
        <p:spPr>
          <a:xfrm>
            <a:off x="3241038" y="3132327"/>
            <a:ext cx="83185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459992"/>
            <a:ext cx="78105" cy="3319779"/>
          </a:xfrm>
          <a:custGeom>
            <a:avLst/>
            <a:gdLst/>
            <a:ahLst/>
            <a:cxnLst/>
            <a:rect l="l" t="t" r="r" b="b"/>
            <a:pathLst>
              <a:path w="78104" h="3319779">
                <a:moveTo>
                  <a:pt x="51815" y="64770"/>
                </a:moveTo>
                <a:lnTo>
                  <a:pt x="25908" y="64770"/>
                </a:lnTo>
                <a:lnTo>
                  <a:pt x="25908" y="3319322"/>
                </a:lnTo>
                <a:lnTo>
                  <a:pt x="51815" y="3319322"/>
                </a:lnTo>
                <a:lnTo>
                  <a:pt x="51815" y="64770"/>
                </a:lnTo>
                <a:close/>
              </a:path>
              <a:path w="78104" h="3319779">
                <a:moveTo>
                  <a:pt x="38862" y="0"/>
                </a:moveTo>
                <a:lnTo>
                  <a:pt x="0" y="77724"/>
                </a:lnTo>
                <a:lnTo>
                  <a:pt x="25908" y="77724"/>
                </a:lnTo>
                <a:lnTo>
                  <a:pt x="25908" y="64770"/>
                </a:lnTo>
                <a:lnTo>
                  <a:pt x="71247" y="64770"/>
                </a:lnTo>
                <a:lnTo>
                  <a:pt x="38862" y="0"/>
                </a:lnTo>
                <a:close/>
              </a:path>
              <a:path w="78104" h="3319779">
                <a:moveTo>
                  <a:pt x="71247" y="64770"/>
                </a:moveTo>
                <a:lnTo>
                  <a:pt x="51815" y="64770"/>
                </a:lnTo>
                <a:lnTo>
                  <a:pt x="51815" y="77724"/>
                </a:lnTo>
                <a:lnTo>
                  <a:pt x="77724" y="77724"/>
                </a:lnTo>
                <a:lnTo>
                  <a:pt x="71247" y="64770"/>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9BB808"/>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9BB808"/>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9BB808"/>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41" name="object 41"/>
          <p:cNvSpPr/>
          <p:nvPr/>
        </p:nvSpPr>
        <p:spPr>
          <a:xfrm>
            <a:off x="5203697" y="3674364"/>
            <a:ext cx="295910" cy="287020"/>
          </a:xfrm>
          <a:custGeom>
            <a:avLst/>
            <a:gdLst/>
            <a:ahLst/>
            <a:cxnLst/>
            <a:rect l="l" t="t" r="r" b="b"/>
            <a:pathLst>
              <a:path w="295910" h="287019">
                <a:moveTo>
                  <a:pt x="0" y="286512"/>
                </a:moveTo>
                <a:lnTo>
                  <a:pt x="295655" y="286512"/>
                </a:lnTo>
                <a:lnTo>
                  <a:pt x="295655" y="0"/>
                </a:lnTo>
                <a:lnTo>
                  <a:pt x="0" y="0"/>
                </a:lnTo>
                <a:lnTo>
                  <a:pt x="0" y="286512"/>
                </a:lnTo>
                <a:close/>
              </a:path>
            </a:pathLst>
          </a:custGeom>
          <a:solidFill>
            <a:srgbClr val="9BB808"/>
          </a:solidFill>
        </p:spPr>
        <p:txBody>
          <a:bodyPr wrap="square" lIns="0" tIns="0" rIns="0" bIns="0" rtlCol="0"/>
          <a:lstStyle/>
          <a:p>
            <a:endParaRPr/>
          </a:p>
        </p:txBody>
      </p:sp>
      <p:sp>
        <p:nvSpPr>
          <p:cNvPr id="42" name="object 42"/>
          <p:cNvSpPr/>
          <p:nvPr/>
        </p:nvSpPr>
        <p:spPr>
          <a:xfrm>
            <a:off x="5203697" y="3674364"/>
            <a:ext cx="295910" cy="287020"/>
          </a:xfrm>
          <a:custGeom>
            <a:avLst/>
            <a:gdLst/>
            <a:ahLst/>
            <a:cxnLst/>
            <a:rect l="l" t="t" r="r" b="b"/>
            <a:pathLst>
              <a:path w="295910" h="287019">
                <a:moveTo>
                  <a:pt x="0" y="286512"/>
                </a:moveTo>
                <a:lnTo>
                  <a:pt x="295655" y="286512"/>
                </a:lnTo>
                <a:lnTo>
                  <a:pt x="295655" y="0"/>
                </a:lnTo>
                <a:lnTo>
                  <a:pt x="0" y="0"/>
                </a:lnTo>
                <a:lnTo>
                  <a:pt x="0" y="286512"/>
                </a:lnTo>
                <a:close/>
              </a:path>
            </a:pathLst>
          </a:custGeom>
          <a:ln w="28956">
            <a:solidFill>
              <a:srgbClr val="FFFFFF"/>
            </a:solidFill>
          </a:ln>
        </p:spPr>
        <p:txBody>
          <a:bodyPr wrap="square" lIns="0" tIns="0" rIns="0" bIns="0" rtlCol="0"/>
          <a:lstStyle/>
          <a:p>
            <a:endParaRPr/>
          </a:p>
        </p:txBody>
      </p:sp>
      <p:sp>
        <p:nvSpPr>
          <p:cNvPr id="43" name="object 43"/>
          <p:cNvSpPr/>
          <p:nvPr/>
        </p:nvSpPr>
        <p:spPr>
          <a:xfrm>
            <a:off x="6919721" y="2164080"/>
            <a:ext cx="295910" cy="287020"/>
          </a:xfrm>
          <a:custGeom>
            <a:avLst/>
            <a:gdLst/>
            <a:ahLst/>
            <a:cxnLst/>
            <a:rect l="l" t="t" r="r" b="b"/>
            <a:pathLst>
              <a:path w="295909" h="287019">
                <a:moveTo>
                  <a:pt x="0" y="286512"/>
                </a:moveTo>
                <a:lnTo>
                  <a:pt x="295655" y="286512"/>
                </a:lnTo>
                <a:lnTo>
                  <a:pt x="295655" y="0"/>
                </a:lnTo>
                <a:lnTo>
                  <a:pt x="0" y="0"/>
                </a:lnTo>
                <a:lnTo>
                  <a:pt x="0" y="286512"/>
                </a:lnTo>
                <a:close/>
              </a:path>
            </a:pathLst>
          </a:custGeom>
          <a:solidFill>
            <a:srgbClr val="006FC0"/>
          </a:solidFill>
        </p:spPr>
        <p:txBody>
          <a:bodyPr wrap="square" lIns="0" tIns="0" rIns="0" bIns="0" rtlCol="0"/>
          <a:lstStyle/>
          <a:p>
            <a:endParaRPr/>
          </a:p>
        </p:txBody>
      </p:sp>
      <p:sp>
        <p:nvSpPr>
          <p:cNvPr id="44" name="object 44"/>
          <p:cNvSpPr/>
          <p:nvPr/>
        </p:nvSpPr>
        <p:spPr>
          <a:xfrm>
            <a:off x="6919721" y="2164080"/>
            <a:ext cx="295910" cy="287020"/>
          </a:xfrm>
          <a:custGeom>
            <a:avLst/>
            <a:gdLst/>
            <a:ahLst/>
            <a:cxnLst/>
            <a:rect l="l" t="t" r="r" b="b"/>
            <a:pathLst>
              <a:path w="295909" h="287019">
                <a:moveTo>
                  <a:pt x="0" y="286512"/>
                </a:moveTo>
                <a:lnTo>
                  <a:pt x="295655" y="286512"/>
                </a:lnTo>
                <a:lnTo>
                  <a:pt x="295655" y="0"/>
                </a:lnTo>
                <a:lnTo>
                  <a:pt x="0" y="0"/>
                </a:lnTo>
                <a:lnTo>
                  <a:pt x="0" y="286512"/>
                </a:lnTo>
                <a:close/>
              </a:path>
            </a:pathLst>
          </a:custGeom>
          <a:ln w="28956">
            <a:solidFill>
              <a:srgbClr val="FFFFFF"/>
            </a:solidFill>
          </a:ln>
        </p:spPr>
        <p:txBody>
          <a:bodyPr wrap="square" lIns="0" tIns="0" rIns="0" bIns="0" rtlCol="0"/>
          <a:lstStyle/>
          <a:p>
            <a:endParaRPr/>
          </a:p>
        </p:txBody>
      </p:sp>
      <p:sp>
        <p:nvSpPr>
          <p:cNvPr id="47" name="标题 46">
            <a:extLst>
              <a:ext uri="{FF2B5EF4-FFF2-40B4-BE49-F238E27FC236}">
                <a16:creationId xmlns:a16="http://schemas.microsoft.com/office/drawing/2014/main" id="{13ACA61D-D559-4795-8EA9-0A4014BF88CC}"/>
              </a:ext>
            </a:extLst>
          </p:cNvPr>
          <p:cNvSpPr>
            <a:spLocks noGrp="1"/>
          </p:cNvSpPr>
          <p:nvPr>
            <p:ph type="title"/>
          </p:nvPr>
        </p:nvSpPr>
        <p:spPr>
          <a:xfrm>
            <a:off x="457200" y="44624"/>
            <a:ext cx="8229600" cy="1143000"/>
          </a:xfrm>
        </p:spPr>
        <p:txBody>
          <a:bodyPr/>
          <a:lstStyle/>
          <a:p>
            <a:r>
              <a:rPr lang="en-US" altLang="zh-CN" dirty="0"/>
              <a:t>K-Means </a:t>
            </a:r>
            <a:r>
              <a:rPr lang="zh-CN" altLang="en-US" dirty="0"/>
              <a:t>算法</a:t>
            </a:r>
          </a:p>
        </p:txBody>
      </p:sp>
    </p:spTree>
    <p:extLst>
      <p:ext uri="{BB962C8B-B14F-4D97-AF65-F5344CB8AC3E}">
        <p14:creationId xmlns:p14="http://schemas.microsoft.com/office/powerpoint/2010/main" val="4146552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46703" y="2348880"/>
            <a:ext cx="4822190" cy="651460"/>
          </a:xfrm>
          <a:prstGeom prst="rect">
            <a:avLst/>
          </a:prstGeom>
          <a:solidFill>
            <a:srgbClr val="F1F1F1">
              <a:alpha val="50195"/>
            </a:srgbClr>
          </a:solidFill>
        </p:spPr>
        <p:txBody>
          <a:bodyPr vert="horz" wrap="square" lIns="0" tIns="218440" rIns="0" bIns="0" rtlCol="0">
            <a:spAutoFit/>
          </a:bodyPr>
          <a:lstStyle/>
          <a:p>
            <a:pPr marL="554990">
              <a:spcBef>
                <a:spcPts val="1720"/>
              </a:spcBef>
            </a:pPr>
            <a:r>
              <a:rPr lang="zh-CN" altLang="en-US" sz="2800" b="1" spc="10" dirty="0">
                <a:latin typeface="Trebuchet MS"/>
                <a:cs typeface="Trebuchet MS"/>
              </a:rPr>
              <a:t>数据点</a:t>
            </a:r>
            <a:r>
              <a:rPr lang="zh-CN" altLang="en-US" sz="2800" b="1" spc="10" dirty="0">
                <a:solidFill>
                  <a:srgbClr val="0000FF"/>
                </a:solidFill>
                <a:latin typeface="Trebuchet MS"/>
                <a:cs typeface="Trebuchet MS"/>
              </a:rPr>
              <a:t>有</a:t>
            </a:r>
            <a:r>
              <a:rPr lang="zh-CN" altLang="en-US" sz="2800" b="1" spc="10" dirty="0">
                <a:latin typeface="Trebuchet MS"/>
                <a:cs typeface="Trebuchet MS"/>
              </a:rPr>
              <a:t>已知的结果</a:t>
            </a:r>
            <a:endParaRPr sz="2800" dirty="0">
              <a:latin typeface="Trebuchet MS"/>
              <a:cs typeface="Trebuchet MS"/>
            </a:endParaRPr>
          </a:p>
        </p:txBody>
      </p:sp>
      <p:sp>
        <p:nvSpPr>
          <p:cNvPr id="4" name="object 4"/>
          <p:cNvSpPr txBox="1"/>
          <p:nvPr/>
        </p:nvSpPr>
        <p:spPr>
          <a:xfrm>
            <a:off x="949452" y="2372105"/>
            <a:ext cx="2397760" cy="522579"/>
          </a:xfrm>
          <a:prstGeom prst="rect">
            <a:avLst/>
          </a:prstGeom>
          <a:solidFill>
            <a:srgbClr val="C00000"/>
          </a:solidFill>
        </p:spPr>
        <p:txBody>
          <a:bodyPr vert="horz" wrap="square" lIns="0" tIns="29845" rIns="0" bIns="0" rtlCol="0">
            <a:spAutoFit/>
          </a:bodyPr>
          <a:lstStyle/>
          <a:p>
            <a:pPr marL="428625">
              <a:spcBef>
                <a:spcPts val="235"/>
              </a:spcBef>
            </a:pPr>
            <a:r>
              <a:rPr lang="zh-CN" altLang="en-US" sz="3200" b="1" dirty="0">
                <a:solidFill>
                  <a:srgbClr val="FFFFFF"/>
                </a:solidFill>
                <a:latin typeface="Trebuchet MS"/>
                <a:cs typeface="Trebuchet MS"/>
              </a:rPr>
              <a:t>有监督 </a:t>
            </a:r>
            <a:endParaRPr sz="3200" dirty="0">
              <a:latin typeface="Trebuchet MS"/>
              <a:cs typeface="Trebuchet MS"/>
            </a:endParaRPr>
          </a:p>
        </p:txBody>
      </p:sp>
      <p:sp>
        <p:nvSpPr>
          <p:cNvPr id="5" name="object 5"/>
          <p:cNvSpPr txBox="1"/>
          <p:nvPr/>
        </p:nvSpPr>
        <p:spPr>
          <a:xfrm>
            <a:off x="3346703" y="3501008"/>
            <a:ext cx="4822190" cy="651460"/>
          </a:xfrm>
          <a:prstGeom prst="rect">
            <a:avLst/>
          </a:prstGeom>
          <a:solidFill>
            <a:srgbClr val="F1F1F1">
              <a:alpha val="50195"/>
            </a:srgbClr>
          </a:solidFill>
        </p:spPr>
        <p:txBody>
          <a:bodyPr vert="horz" wrap="square" lIns="0" tIns="218440" rIns="0" bIns="0" rtlCol="0">
            <a:spAutoFit/>
          </a:bodyPr>
          <a:lstStyle/>
          <a:p>
            <a:pPr marL="554990">
              <a:spcBef>
                <a:spcPts val="1720"/>
              </a:spcBef>
            </a:pPr>
            <a:r>
              <a:rPr lang="zh-CN" altLang="en-US" sz="2800" b="1" spc="10" dirty="0">
                <a:latin typeface="Trebuchet MS"/>
                <a:cs typeface="Trebuchet MS"/>
              </a:rPr>
              <a:t>数据点</a:t>
            </a:r>
            <a:r>
              <a:rPr lang="zh-CN" altLang="en-US" sz="2800" b="1" spc="10" dirty="0">
                <a:solidFill>
                  <a:srgbClr val="0000FF"/>
                </a:solidFill>
                <a:latin typeface="Trebuchet MS"/>
                <a:cs typeface="Trebuchet MS"/>
              </a:rPr>
              <a:t>没有</a:t>
            </a:r>
            <a:r>
              <a:rPr lang="zh-CN" altLang="en-US" sz="2800" b="1" spc="10" dirty="0">
                <a:latin typeface="Trebuchet MS"/>
                <a:cs typeface="Trebuchet MS"/>
              </a:rPr>
              <a:t>已知的结果</a:t>
            </a:r>
            <a:endParaRPr sz="2800" dirty="0">
              <a:latin typeface="Trebuchet MS"/>
              <a:cs typeface="Trebuchet MS"/>
            </a:endParaRPr>
          </a:p>
        </p:txBody>
      </p:sp>
      <p:sp>
        <p:nvSpPr>
          <p:cNvPr id="6" name="object 6"/>
          <p:cNvSpPr txBox="1"/>
          <p:nvPr/>
        </p:nvSpPr>
        <p:spPr>
          <a:xfrm>
            <a:off x="949452" y="3512058"/>
            <a:ext cx="2397760" cy="523220"/>
          </a:xfrm>
          <a:prstGeom prst="rect">
            <a:avLst/>
          </a:prstGeom>
          <a:solidFill>
            <a:srgbClr val="0070C5"/>
          </a:solidFill>
        </p:spPr>
        <p:txBody>
          <a:bodyPr vert="horz" wrap="square" lIns="0" tIns="30480" rIns="0" bIns="0" rtlCol="0">
            <a:spAutoFit/>
          </a:bodyPr>
          <a:lstStyle/>
          <a:p>
            <a:pPr marL="250825" algn="ctr">
              <a:spcBef>
                <a:spcPts val="240"/>
              </a:spcBef>
            </a:pPr>
            <a:r>
              <a:rPr lang="zh-CN" altLang="en-US" sz="3200" b="1" dirty="0">
                <a:solidFill>
                  <a:srgbClr val="FFFFFF"/>
                </a:solidFill>
                <a:latin typeface="Trebuchet MS"/>
                <a:cs typeface="Trebuchet MS"/>
              </a:rPr>
              <a:t>无监督</a:t>
            </a:r>
            <a:endParaRPr sz="3200" dirty="0">
              <a:latin typeface="Trebuchet MS"/>
              <a:cs typeface="Trebuchet MS"/>
            </a:endParaRPr>
          </a:p>
        </p:txBody>
      </p:sp>
      <p:sp>
        <p:nvSpPr>
          <p:cNvPr id="9" name="标题 8">
            <a:extLst>
              <a:ext uri="{FF2B5EF4-FFF2-40B4-BE49-F238E27FC236}">
                <a16:creationId xmlns:a16="http://schemas.microsoft.com/office/drawing/2014/main" id="{7D4EF270-EAEB-4180-AE97-9C7240F669BE}"/>
              </a:ext>
            </a:extLst>
          </p:cNvPr>
          <p:cNvSpPr>
            <a:spLocks noGrp="1"/>
          </p:cNvSpPr>
          <p:nvPr>
            <p:ph type="title"/>
          </p:nvPr>
        </p:nvSpPr>
        <p:spPr/>
        <p:txBody>
          <a:bodyPr/>
          <a:lstStyle/>
          <a:p>
            <a:r>
              <a:rPr lang="zh-CN" altLang="en-US" dirty="0"/>
              <a:t>机器学习类型</a:t>
            </a:r>
          </a:p>
        </p:txBody>
      </p:sp>
      <p:sp>
        <p:nvSpPr>
          <p:cNvPr id="7" name="object 9">
            <a:extLst>
              <a:ext uri="{FF2B5EF4-FFF2-40B4-BE49-F238E27FC236}">
                <a16:creationId xmlns:a16="http://schemas.microsoft.com/office/drawing/2014/main" id="{D02DBA2B-C378-4B3D-BE16-BB38D43ADCE8}"/>
              </a:ext>
            </a:extLst>
          </p:cNvPr>
          <p:cNvSpPr/>
          <p:nvPr/>
        </p:nvSpPr>
        <p:spPr>
          <a:xfrm>
            <a:off x="781050" y="3284984"/>
            <a:ext cx="7559040" cy="1036319"/>
          </a:xfrm>
          <a:custGeom>
            <a:avLst/>
            <a:gdLst/>
            <a:ahLst/>
            <a:cxnLst/>
            <a:rect l="l" t="t" r="r" b="b"/>
            <a:pathLst>
              <a:path w="7559040" h="1036320">
                <a:moveTo>
                  <a:pt x="0" y="1036319"/>
                </a:moveTo>
                <a:lnTo>
                  <a:pt x="7559040" y="1036319"/>
                </a:lnTo>
                <a:lnTo>
                  <a:pt x="7559040" y="0"/>
                </a:lnTo>
                <a:lnTo>
                  <a:pt x="0" y="0"/>
                </a:lnTo>
                <a:lnTo>
                  <a:pt x="0" y="1036319"/>
                </a:lnTo>
                <a:close/>
              </a:path>
            </a:pathLst>
          </a:custGeom>
          <a:ln w="28956">
            <a:solidFill>
              <a:srgbClr val="9BB808"/>
            </a:solidFill>
          </a:ln>
        </p:spPr>
        <p:txBody>
          <a:bodyPr wrap="square" lIns="0" tIns="0" rIns="0" bIns="0" rtlCol="0"/>
          <a:lstStyle/>
          <a:p>
            <a:endParaRPr/>
          </a:p>
        </p:txBody>
      </p:sp>
    </p:spTree>
    <p:extLst>
      <p:ext uri="{BB962C8B-B14F-4D97-AF65-F5344CB8AC3E}">
        <p14:creationId xmlns:p14="http://schemas.microsoft.com/office/powerpoint/2010/main" val="4290312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976" y="1925065"/>
            <a:ext cx="888664" cy="382156"/>
          </a:xfrm>
          <a:prstGeom prst="rect">
            <a:avLst/>
          </a:prstGeom>
        </p:spPr>
        <p:txBody>
          <a:bodyPr vert="horz" wrap="square" lIns="0" tIns="12700" rIns="0" bIns="0" rtlCol="0">
            <a:spAutoFit/>
          </a:bodyPr>
          <a:lstStyle/>
          <a:p>
            <a:pPr marL="12700">
              <a:spcBef>
                <a:spcPts val="100"/>
              </a:spcBef>
            </a:pPr>
            <a:r>
              <a:rPr sz="2400" b="1" spc="80" dirty="0">
                <a:latin typeface="Trebuchet MS"/>
                <a:cs typeface="Trebuchet MS"/>
              </a:rPr>
              <a:t>K </a:t>
            </a:r>
            <a:r>
              <a:rPr sz="2400" b="1" spc="10" dirty="0">
                <a:latin typeface="Trebuchet MS"/>
                <a:cs typeface="Trebuchet MS"/>
              </a:rPr>
              <a:t>=</a:t>
            </a:r>
            <a:r>
              <a:rPr sz="2400" b="1" spc="-385" dirty="0">
                <a:latin typeface="Trebuchet MS"/>
                <a:cs typeface="Trebuchet MS"/>
              </a:rPr>
              <a:t> </a:t>
            </a:r>
            <a:r>
              <a:rPr sz="2400" b="1" spc="10" dirty="0">
                <a:latin typeface="Trebuchet MS"/>
                <a:cs typeface="Trebuchet MS"/>
              </a:rPr>
              <a:t>3</a:t>
            </a:r>
            <a:endParaRPr sz="2400" dirty="0">
              <a:latin typeface="Trebuchet MS"/>
              <a:cs typeface="Trebuchet MS"/>
            </a:endParaRPr>
          </a:p>
        </p:txBody>
      </p:sp>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006FC0"/>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006FC0"/>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006FC0"/>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21" name="object 21"/>
          <p:cNvSpPr txBox="1"/>
          <p:nvPr/>
        </p:nvSpPr>
        <p:spPr>
          <a:xfrm>
            <a:off x="6210681" y="4896256"/>
            <a:ext cx="676782"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22" name="object 22"/>
          <p:cNvSpPr txBox="1"/>
          <p:nvPr/>
        </p:nvSpPr>
        <p:spPr>
          <a:xfrm>
            <a:off x="3241038" y="3132327"/>
            <a:ext cx="799085"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459992"/>
            <a:ext cx="78105" cy="3319779"/>
          </a:xfrm>
          <a:custGeom>
            <a:avLst/>
            <a:gdLst/>
            <a:ahLst/>
            <a:cxnLst/>
            <a:rect l="l" t="t" r="r" b="b"/>
            <a:pathLst>
              <a:path w="78104" h="3319779">
                <a:moveTo>
                  <a:pt x="51815" y="64770"/>
                </a:moveTo>
                <a:lnTo>
                  <a:pt x="25908" y="64770"/>
                </a:lnTo>
                <a:lnTo>
                  <a:pt x="25908" y="3319322"/>
                </a:lnTo>
                <a:lnTo>
                  <a:pt x="51815" y="3319322"/>
                </a:lnTo>
                <a:lnTo>
                  <a:pt x="51815" y="64770"/>
                </a:lnTo>
                <a:close/>
              </a:path>
              <a:path w="78104" h="3319779">
                <a:moveTo>
                  <a:pt x="38862" y="0"/>
                </a:moveTo>
                <a:lnTo>
                  <a:pt x="0" y="77724"/>
                </a:lnTo>
                <a:lnTo>
                  <a:pt x="25908" y="77724"/>
                </a:lnTo>
                <a:lnTo>
                  <a:pt x="25908" y="64770"/>
                </a:lnTo>
                <a:lnTo>
                  <a:pt x="71247" y="64770"/>
                </a:lnTo>
                <a:lnTo>
                  <a:pt x="38862" y="0"/>
                </a:lnTo>
                <a:close/>
              </a:path>
              <a:path w="78104" h="3319779">
                <a:moveTo>
                  <a:pt x="71247" y="64770"/>
                </a:moveTo>
                <a:lnTo>
                  <a:pt x="51815" y="64770"/>
                </a:lnTo>
                <a:lnTo>
                  <a:pt x="51815" y="77724"/>
                </a:lnTo>
                <a:lnTo>
                  <a:pt x="77724" y="77724"/>
                </a:lnTo>
                <a:lnTo>
                  <a:pt x="71247" y="64770"/>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9BB808"/>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9BB808"/>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41" name="object 41"/>
          <p:cNvSpPr/>
          <p:nvPr/>
        </p:nvSpPr>
        <p:spPr>
          <a:xfrm>
            <a:off x="6288785" y="4134612"/>
            <a:ext cx="295910" cy="285115"/>
          </a:xfrm>
          <a:custGeom>
            <a:avLst/>
            <a:gdLst/>
            <a:ahLst/>
            <a:cxnLst/>
            <a:rect l="l" t="t" r="r" b="b"/>
            <a:pathLst>
              <a:path w="295909" h="285114">
                <a:moveTo>
                  <a:pt x="0" y="284988"/>
                </a:moveTo>
                <a:lnTo>
                  <a:pt x="295656" y="284988"/>
                </a:lnTo>
                <a:lnTo>
                  <a:pt x="295656" y="0"/>
                </a:lnTo>
                <a:lnTo>
                  <a:pt x="0" y="0"/>
                </a:lnTo>
                <a:lnTo>
                  <a:pt x="0" y="284988"/>
                </a:lnTo>
                <a:close/>
              </a:path>
            </a:pathLst>
          </a:custGeom>
          <a:solidFill>
            <a:srgbClr val="9BB808"/>
          </a:solidFill>
        </p:spPr>
        <p:txBody>
          <a:bodyPr wrap="square" lIns="0" tIns="0" rIns="0" bIns="0" rtlCol="0"/>
          <a:lstStyle/>
          <a:p>
            <a:endParaRPr/>
          </a:p>
        </p:txBody>
      </p:sp>
      <p:sp>
        <p:nvSpPr>
          <p:cNvPr id="42" name="object 42"/>
          <p:cNvSpPr/>
          <p:nvPr/>
        </p:nvSpPr>
        <p:spPr>
          <a:xfrm>
            <a:off x="6288785" y="4134612"/>
            <a:ext cx="295910" cy="285115"/>
          </a:xfrm>
          <a:custGeom>
            <a:avLst/>
            <a:gdLst/>
            <a:ahLst/>
            <a:cxnLst/>
            <a:rect l="l" t="t" r="r" b="b"/>
            <a:pathLst>
              <a:path w="295909" h="285114">
                <a:moveTo>
                  <a:pt x="0" y="284988"/>
                </a:moveTo>
                <a:lnTo>
                  <a:pt x="295656" y="284988"/>
                </a:lnTo>
                <a:lnTo>
                  <a:pt x="295656" y="0"/>
                </a:lnTo>
                <a:lnTo>
                  <a:pt x="0" y="0"/>
                </a:lnTo>
                <a:lnTo>
                  <a:pt x="0" y="284988"/>
                </a:lnTo>
                <a:close/>
              </a:path>
            </a:pathLst>
          </a:custGeom>
          <a:ln w="28956">
            <a:solidFill>
              <a:srgbClr val="FFFFFF"/>
            </a:solidFill>
          </a:ln>
        </p:spPr>
        <p:txBody>
          <a:bodyPr wrap="square" lIns="0" tIns="0" rIns="0" bIns="0" rtlCol="0"/>
          <a:lstStyle/>
          <a:p>
            <a:endParaRPr/>
          </a:p>
        </p:txBody>
      </p:sp>
      <p:sp>
        <p:nvSpPr>
          <p:cNvPr id="43" name="object 43"/>
          <p:cNvSpPr/>
          <p:nvPr/>
        </p:nvSpPr>
        <p:spPr>
          <a:xfrm>
            <a:off x="6919721" y="2164080"/>
            <a:ext cx="295910" cy="287020"/>
          </a:xfrm>
          <a:custGeom>
            <a:avLst/>
            <a:gdLst/>
            <a:ahLst/>
            <a:cxnLst/>
            <a:rect l="l" t="t" r="r" b="b"/>
            <a:pathLst>
              <a:path w="295909" h="287019">
                <a:moveTo>
                  <a:pt x="0" y="286512"/>
                </a:moveTo>
                <a:lnTo>
                  <a:pt x="295655" y="286512"/>
                </a:lnTo>
                <a:lnTo>
                  <a:pt x="295655" y="0"/>
                </a:lnTo>
                <a:lnTo>
                  <a:pt x="0" y="0"/>
                </a:lnTo>
                <a:lnTo>
                  <a:pt x="0" y="286512"/>
                </a:lnTo>
                <a:close/>
              </a:path>
            </a:pathLst>
          </a:custGeom>
          <a:solidFill>
            <a:srgbClr val="006FC0"/>
          </a:solidFill>
        </p:spPr>
        <p:txBody>
          <a:bodyPr wrap="square" lIns="0" tIns="0" rIns="0" bIns="0" rtlCol="0"/>
          <a:lstStyle/>
          <a:p>
            <a:endParaRPr/>
          </a:p>
        </p:txBody>
      </p:sp>
      <p:sp>
        <p:nvSpPr>
          <p:cNvPr id="44" name="object 44"/>
          <p:cNvSpPr/>
          <p:nvPr/>
        </p:nvSpPr>
        <p:spPr>
          <a:xfrm>
            <a:off x="6919721" y="2164080"/>
            <a:ext cx="295910" cy="287020"/>
          </a:xfrm>
          <a:custGeom>
            <a:avLst/>
            <a:gdLst/>
            <a:ahLst/>
            <a:cxnLst/>
            <a:rect l="l" t="t" r="r" b="b"/>
            <a:pathLst>
              <a:path w="295909" h="287019">
                <a:moveTo>
                  <a:pt x="0" y="286512"/>
                </a:moveTo>
                <a:lnTo>
                  <a:pt x="295655" y="286512"/>
                </a:lnTo>
                <a:lnTo>
                  <a:pt x="295655" y="0"/>
                </a:lnTo>
                <a:lnTo>
                  <a:pt x="0" y="0"/>
                </a:lnTo>
                <a:lnTo>
                  <a:pt x="0" y="286512"/>
                </a:lnTo>
                <a:close/>
              </a:path>
            </a:pathLst>
          </a:custGeom>
          <a:ln w="28956">
            <a:solidFill>
              <a:srgbClr val="FFFFFF"/>
            </a:solidFill>
          </a:ln>
        </p:spPr>
        <p:txBody>
          <a:bodyPr wrap="square" lIns="0" tIns="0" rIns="0" bIns="0" rtlCol="0"/>
          <a:lstStyle/>
          <a:p>
            <a:endParaRPr/>
          </a:p>
        </p:txBody>
      </p:sp>
      <p:sp>
        <p:nvSpPr>
          <p:cNvPr id="45" name="object 45"/>
          <p:cNvSpPr/>
          <p:nvPr/>
        </p:nvSpPr>
        <p:spPr>
          <a:xfrm>
            <a:off x="5010150" y="3476244"/>
            <a:ext cx="295910" cy="287020"/>
          </a:xfrm>
          <a:custGeom>
            <a:avLst/>
            <a:gdLst/>
            <a:ahLst/>
            <a:cxnLst/>
            <a:rect l="l" t="t" r="r" b="b"/>
            <a:pathLst>
              <a:path w="295910" h="287019">
                <a:moveTo>
                  <a:pt x="0" y="286512"/>
                </a:moveTo>
                <a:lnTo>
                  <a:pt x="295655" y="286512"/>
                </a:lnTo>
                <a:lnTo>
                  <a:pt x="295655" y="0"/>
                </a:lnTo>
                <a:lnTo>
                  <a:pt x="0" y="0"/>
                </a:lnTo>
                <a:lnTo>
                  <a:pt x="0" y="286512"/>
                </a:lnTo>
                <a:close/>
              </a:path>
            </a:pathLst>
          </a:custGeom>
          <a:solidFill>
            <a:srgbClr val="C00000"/>
          </a:solidFill>
        </p:spPr>
        <p:txBody>
          <a:bodyPr wrap="square" lIns="0" tIns="0" rIns="0" bIns="0" rtlCol="0"/>
          <a:lstStyle/>
          <a:p>
            <a:endParaRPr/>
          </a:p>
        </p:txBody>
      </p:sp>
      <p:sp>
        <p:nvSpPr>
          <p:cNvPr id="46" name="object 46"/>
          <p:cNvSpPr/>
          <p:nvPr/>
        </p:nvSpPr>
        <p:spPr>
          <a:xfrm>
            <a:off x="5010150" y="3476244"/>
            <a:ext cx="295910" cy="287020"/>
          </a:xfrm>
          <a:custGeom>
            <a:avLst/>
            <a:gdLst/>
            <a:ahLst/>
            <a:cxnLst/>
            <a:rect l="l" t="t" r="r" b="b"/>
            <a:pathLst>
              <a:path w="295910" h="287019">
                <a:moveTo>
                  <a:pt x="0" y="286512"/>
                </a:moveTo>
                <a:lnTo>
                  <a:pt x="295655" y="286512"/>
                </a:lnTo>
                <a:lnTo>
                  <a:pt x="295655" y="0"/>
                </a:lnTo>
                <a:lnTo>
                  <a:pt x="0" y="0"/>
                </a:lnTo>
                <a:lnTo>
                  <a:pt x="0" y="286512"/>
                </a:lnTo>
                <a:close/>
              </a:path>
            </a:pathLst>
          </a:custGeom>
          <a:ln w="28956">
            <a:solidFill>
              <a:srgbClr val="FFFFFF"/>
            </a:solidFill>
          </a:ln>
        </p:spPr>
        <p:txBody>
          <a:bodyPr wrap="square" lIns="0" tIns="0" rIns="0" bIns="0" rtlCol="0"/>
          <a:lstStyle/>
          <a:p>
            <a:endParaRPr/>
          </a:p>
        </p:txBody>
      </p:sp>
      <p:sp>
        <p:nvSpPr>
          <p:cNvPr id="49" name="标题 48">
            <a:extLst>
              <a:ext uri="{FF2B5EF4-FFF2-40B4-BE49-F238E27FC236}">
                <a16:creationId xmlns:a16="http://schemas.microsoft.com/office/drawing/2014/main" id="{98B5A61B-764F-472B-A597-E099452CDB5A}"/>
              </a:ext>
            </a:extLst>
          </p:cNvPr>
          <p:cNvSpPr>
            <a:spLocks noGrp="1"/>
          </p:cNvSpPr>
          <p:nvPr>
            <p:ph type="title"/>
          </p:nvPr>
        </p:nvSpPr>
        <p:spPr>
          <a:xfrm>
            <a:off x="457200" y="44624"/>
            <a:ext cx="8229600" cy="1143000"/>
          </a:xfrm>
        </p:spPr>
        <p:txBody>
          <a:bodyPr/>
          <a:lstStyle/>
          <a:p>
            <a:r>
              <a:rPr lang="en-US" altLang="zh-CN" dirty="0"/>
              <a:t>K-Means </a:t>
            </a:r>
            <a:r>
              <a:rPr lang="zh-CN" altLang="en-US" dirty="0"/>
              <a:t>算法</a:t>
            </a:r>
          </a:p>
        </p:txBody>
      </p:sp>
    </p:spTree>
    <p:extLst>
      <p:ext uri="{BB962C8B-B14F-4D97-AF65-F5344CB8AC3E}">
        <p14:creationId xmlns:p14="http://schemas.microsoft.com/office/powerpoint/2010/main" val="961299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7070" y="1924156"/>
            <a:ext cx="2796985" cy="1049583"/>
          </a:xfrm>
          <a:prstGeom prst="rect">
            <a:avLst/>
          </a:prstGeom>
        </p:spPr>
        <p:txBody>
          <a:bodyPr vert="horz" wrap="square" lIns="0" tIns="12700" rIns="0" bIns="0" rtlCol="0">
            <a:spAutoFit/>
          </a:bodyPr>
          <a:lstStyle/>
          <a:p>
            <a:pPr marL="12700">
              <a:lnSpc>
                <a:spcPct val="150000"/>
              </a:lnSpc>
              <a:spcBef>
                <a:spcPts val="100"/>
              </a:spcBef>
            </a:pPr>
            <a:r>
              <a:rPr sz="2400" b="1" dirty="0">
                <a:latin typeface="Trebuchet MS"/>
                <a:cs typeface="Trebuchet MS"/>
              </a:rPr>
              <a:t>K = 3, </a:t>
            </a:r>
            <a:r>
              <a:rPr lang="zh-CN" altLang="en-US" sz="2400" b="1" dirty="0">
                <a:latin typeface="Trebuchet MS"/>
                <a:cs typeface="Trebuchet MS"/>
              </a:rPr>
              <a:t>最终结果依赖于初始的聚簇分配</a:t>
            </a:r>
            <a:endParaRPr sz="2400" dirty="0">
              <a:latin typeface="Trebuchet MS"/>
              <a:cs typeface="Trebuchet MS"/>
            </a:endParaRPr>
          </a:p>
        </p:txBody>
      </p:sp>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006FC0"/>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9BB808"/>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9BB808"/>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1" name="object 21"/>
          <p:cNvSpPr txBox="1"/>
          <p:nvPr/>
        </p:nvSpPr>
        <p:spPr>
          <a:xfrm>
            <a:off x="6210681" y="4896256"/>
            <a:ext cx="586360"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a:latin typeface="Verdana"/>
              <a:cs typeface="Verdana"/>
            </a:endParaRPr>
          </a:p>
        </p:txBody>
      </p:sp>
      <p:sp>
        <p:nvSpPr>
          <p:cNvPr id="22" name="object 22"/>
          <p:cNvSpPr txBox="1"/>
          <p:nvPr/>
        </p:nvSpPr>
        <p:spPr>
          <a:xfrm>
            <a:off x="3241038" y="3132327"/>
            <a:ext cx="875413"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459992"/>
            <a:ext cx="78105" cy="3319779"/>
          </a:xfrm>
          <a:custGeom>
            <a:avLst/>
            <a:gdLst/>
            <a:ahLst/>
            <a:cxnLst/>
            <a:rect l="l" t="t" r="r" b="b"/>
            <a:pathLst>
              <a:path w="78104" h="3319779">
                <a:moveTo>
                  <a:pt x="51815" y="64770"/>
                </a:moveTo>
                <a:lnTo>
                  <a:pt x="25908" y="64770"/>
                </a:lnTo>
                <a:lnTo>
                  <a:pt x="25908" y="3319322"/>
                </a:lnTo>
                <a:lnTo>
                  <a:pt x="51815" y="3319322"/>
                </a:lnTo>
                <a:lnTo>
                  <a:pt x="51815" y="64770"/>
                </a:lnTo>
                <a:close/>
              </a:path>
              <a:path w="78104" h="3319779">
                <a:moveTo>
                  <a:pt x="38862" y="0"/>
                </a:moveTo>
                <a:lnTo>
                  <a:pt x="0" y="77724"/>
                </a:lnTo>
                <a:lnTo>
                  <a:pt x="25908" y="77724"/>
                </a:lnTo>
                <a:lnTo>
                  <a:pt x="25908" y="64770"/>
                </a:lnTo>
                <a:lnTo>
                  <a:pt x="71247" y="64770"/>
                </a:lnTo>
                <a:lnTo>
                  <a:pt x="38862" y="0"/>
                </a:lnTo>
                <a:close/>
              </a:path>
              <a:path w="78104" h="3319779">
                <a:moveTo>
                  <a:pt x="71247" y="64770"/>
                </a:moveTo>
                <a:lnTo>
                  <a:pt x="51815" y="64770"/>
                </a:lnTo>
                <a:lnTo>
                  <a:pt x="51815" y="77724"/>
                </a:lnTo>
                <a:lnTo>
                  <a:pt x="77724" y="77724"/>
                </a:lnTo>
                <a:lnTo>
                  <a:pt x="71247" y="64770"/>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C00000"/>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1" name="object 41"/>
          <p:cNvSpPr/>
          <p:nvPr/>
        </p:nvSpPr>
        <p:spPr>
          <a:xfrm>
            <a:off x="6381750" y="2324100"/>
            <a:ext cx="295910" cy="287020"/>
          </a:xfrm>
          <a:custGeom>
            <a:avLst/>
            <a:gdLst/>
            <a:ahLst/>
            <a:cxnLst/>
            <a:rect l="l" t="t" r="r" b="b"/>
            <a:pathLst>
              <a:path w="295909" h="287019">
                <a:moveTo>
                  <a:pt x="0" y="286512"/>
                </a:moveTo>
                <a:lnTo>
                  <a:pt x="295655" y="286512"/>
                </a:lnTo>
                <a:lnTo>
                  <a:pt x="295655" y="0"/>
                </a:lnTo>
                <a:lnTo>
                  <a:pt x="0" y="0"/>
                </a:lnTo>
                <a:lnTo>
                  <a:pt x="0" y="286512"/>
                </a:lnTo>
                <a:close/>
              </a:path>
            </a:pathLst>
          </a:custGeom>
          <a:solidFill>
            <a:srgbClr val="006FC0"/>
          </a:solidFill>
        </p:spPr>
        <p:txBody>
          <a:bodyPr wrap="square" lIns="0" tIns="0" rIns="0" bIns="0" rtlCol="0"/>
          <a:lstStyle/>
          <a:p>
            <a:endParaRPr/>
          </a:p>
        </p:txBody>
      </p:sp>
      <p:sp>
        <p:nvSpPr>
          <p:cNvPr id="42" name="object 42"/>
          <p:cNvSpPr/>
          <p:nvPr/>
        </p:nvSpPr>
        <p:spPr>
          <a:xfrm>
            <a:off x="6381750" y="2324100"/>
            <a:ext cx="295910" cy="287020"/>
          </a:xfrm>
          <a:custGeom>
            <a:avLst/>
            <a:gdLst/>
            <a:ahLst/>
            <a:cxnLst/>
            <a:rect l="l" t="t" r="r" b="b"/>
            <a:pathLst>
              <a:path w="295909" h="287019">
                <a:moveTo>
                  <a:pt x="0" y="286512"/>
                </a:moveTo>
                <a:lnTo>
                  <a:pt x="295655" y="286512"/>
                </a:lnTo>
                <a:lnTo>
                  <a:pt x="295655" y="0"/>
                </a:lnTo>
                <a:lnTo>
                  <a:pt x="0" y="0"/>
                </a:lnTo>
                <a:lnTo>
                  <a:pt x="0" y="286512"/>
                </a:lnTo>
                <a:close/>
              </a:path>
            </a:pathLst>
          </a:custGeom>
          <a:ln w="28956">
            <a:solidFill>
              <a:srgbClr val="FFFFFF"/>
            </a:solidFill>
          </a:ln>
        </p:spPr>
        <p:txBody>
          <a:bodyPr wrap="square" lIns="0" tIns="0" rIns="0" bIns="0" rtlCol="0"/>
          <a:lstStyle/>
          <a:p>
            <a:endParaRPr/>
          </a:p>
        </p:txBody>
      </p:sp>
      <p:sp>
        <p:nvSpPr>
          <p:cNvPr id="43" name="object 43"/>
          <p:cNvSpPr/>
          <p:nvPr/>
        </p:nvSpPr>
        <p:spPr>
          <a:xfrm>
            <a:off x="7471409" y="2142744"/>
            <a:ext cx="295910" cy="287020"/>
          </a:xfrm>
          <a:custGeom>
            <a:avLst/>
            <a:gdLst/>
            <a:ahLst/>
            <a:cxnLst/>
            <a:rect l="l" t="t" r="r" b="b"/>
            <a:pathLst>
              <a:path w="295909" h="287019">
                <a:moveTo>
                  <a:pt x="0" y="286512"/>
                </a:moveTo>
                <a:lnTo>
                  <a:pt x="295655" y="286512"/>
                </a:lnTo>
                <a:lnTo>
                  <a:pt x="295655" y="0"/>
                </a:lnTo>
                <a:lnTo>
                  <a:pt x="0" y="0"/>
                </a:lnTo>
                <a:lnTo>
                  <a:pt x="0" y="286512"/>
                </a:lnTo>
                <a:close/>
              </a:path>
            </a:pathLst>
          </a:custGeom>
          <a:solidFill>
            <a:srgbClr val="9BB808"/>
          </a:solidFill>
        </p:spPr>
        <p:txBody>
          <a:bodyPr wrap="square" lIns="0" tIns="0" rIns="0" bIns="0" rtlCol="0"/>
          <a:lstStyle/>
          <a:p>
            <a:endParaRPr/>
          </a:p>
        </p:txBody>
      </p:sp>
      <p:sp>
        <p:nvSpPr>
          <p:cNvPr id="44" name="object 44"/>
          <p:cNvSpPr/>
          <p:nvPr/>
        </p:nvSpPr>
        <p:spPr>
          <a:xfrm>
            <a:off x="7471409" y="2142744"/>
            <a:ext cx="295910" cy="287020"/>
          </a:xfrm>
          <a:custGeom>
            <a:avLst/>
            <a:gdLst/>
            <a:ahLst/>
            <a:cxnLst/>
            <a:rect l="l" t="t" r="r" b="b"/>
            <a:pathLst>
              <a:path w="295909" h="287019">
                <a:moveTo>
                  <a:pt x="0" y="286512"/>
                </a:moveTo>
                <a:lnTo>
                  <a:pt x="295655" y="286512"/>
                </a:lnTo>
                <a:lnTo>
                  <a:pt x="295655" y="0"/>
                </a:lnTo>
                <a:lnTo>
                  <a:pt x="0" y="0"/>
                </a:lnTo>
                <a:lnTo>
                  <a:pt x="0" y="286512"/>
                </a:lnTo>
                <a:close/>
              </a:path>
            </a:pathLst>
          </a:custGeom>
          <a:ln w="28956">
            <a:solidFill>
              <a:srgbClr val="FFFFFF"/>
            </a:solidFill>
          </a:ln>
        </p:spPr>
        <p:txBody>
          <a:bodyPr wrap="square" lIns="0" tIns="0" rIns="0" bIns="0" rtlCol="0"/>
          <a:lstStyle/>
          <a:p>
            <a:endParaRPr/>
          </a:p>
        </p:txBody>
      </p:sp>
      <p:sp>
        <p:nvSpPr>
          <p:cNvPr id="45" name="object 45"/>
          <p:cNvSpPr/>
          <p:nvPr/>
        </p:nvSpPr>
        <p:spPr>
          <a:xfrm>
            <a:off x="5010150" y="3476244"/>
            <a:ext cx="295910" cy="287020"/>
          </a:xfrm>
          <a:custGeom>
            <a:avLst/>
            <a:gdLst/>
            <a:ahLst/>
            <a:cxnLst/>
            <a:rect l="l" t="t" r="r" b="b"/>
            <a:pathLst>
              <a:path w="295910" h="287019">
                <a:moveTo>
                  <a:pt x="0" y="286512"/>
                </a:moveTo>
                <a:lnTo>
                  <a:pt x="295655" y="286512"/>
                </a:lnTo>
                <a:lnTo>
                  <a:pt x="295655" y="0"/>
                </a:lnTo>
                <a:lnTo>
                  <a:pt x="0" y="0"/>
                </a:lnTo>
                <a:lnTo>
                  <a:pt x="0" y="286512"/>
                </a:lnTo>
                <a:close/>
              </a:path>
            </a:pathLst>
          </a:custGeom>
          <a:solidFill>
            <a:srgbClr val="C00000"/>
          </a:solidFill>
        </p:spPr>
        <p:txBody>
          <a:bodyPr wrap="square" lIns="0" tIns="0" rIns="0" bIns="0" rtlCol="0"/>
          <a:lstStyle/>
          <a:p>
            <a:endParaRPr/>
          </a:p>
        </p:txBody>
      </p:sp>
      <p:sp>
        <p:nvSpPr>
          <p:cNvPr id="46" name="object 46"/>
          <p:cNvSpPr/>
          <p:nvPr/>
        </p:nvSpPr>
        <p:spPr>
          <a:xfrm>
            <a:off x="5010150" y="3476244"/>
            <a:ext cx="295910" cy="287020"/>
          </a:xfrm>
          <a:custGeom>
            <a:avLst/>
            <a:gdLst/>
            <a:ahLst/>
            <a:cxnLst/>
            <a:rect l="l" t="t" r="r" b="b"/>
            <a:pathLst>
              <a:path w="295910" h="287019">
                <a:moveTo>
                  <a:pt x="0" y="286512"/>
                </a:moveTo>
                <a:lnTo>
                  <a:pt x="295655" y="286512"/>
                </a:lnTo>
                <a:lnTo>
                  <a:pt x="295655" y="0"/>
                </a:lnTo>
                <a:lnTo>
                  <a:pt x="0" y="0"/>
                </a:lnTo>
                <a:lnTo>
                  <a:pt x="0" y="286512"/>
                </a:lnTo>
                <a:close/>
              </a:path>
            </a:pathLst>
          </a:custGeom>
          <a:ln w="28956">
            <a:solidFill>
              <a:srgbClr val="FFFFFF"/>
            </a:solidFill>
          </a:ln>
        </p:spPr>
        <p:txBody>
          <a:bodyPr wrap="square" lIns="0" tIns="0" rIns="0" bIns="0" rtlCol="0"/>
          <a:lstStyle/>
          <a:p>
            <a:endParaRPr/>
          </a:p>
        </p:txBody>
      </p:sp>
      <p:sp>
        <p:nvSpPr>
          <p:cNvPr id="49" name="标题 48">
            <a:extLst>
              <a:ext uri="{FF2B5EF4-FFF2-40B4-BE49-F238E27FC236}">
                <a16:creationId xmlns:a16="http://schemas.microsoft.com/office/drawing/2014/main" id="{42BD56FA-AFCC-4FE1-A03E-4F1C88A24507}"/>
              </a:ext>
            </a:extLst>
          </p:cNvPr>
          <p:cNvSpPr>
            <a:spLocks noGrp="1"/>
          </p:cNvSpPr>
          <p:nvPr>
            <p:ph type="title"/>
          </p:nvPr>
        </p:nvSpPr>
        <p:spPr>
          <a:xfrm>
            <a:off x="457200" y="44624"/>
            <a:ext cx="8229600" cy="1143000"/>
          </a:xfrm>
        </p:spPr>
        <p:txBody>
          <a:bodyPr/>
          <a:lstStyle/>
          <a:p>
            <a:r>
              <a:rPr lang="en-US" altLang="zh-CN" dirty="0"/>
              <a:t>K-Means </a:t>
            </a:r>
            <a:r>
              <a:rPr lang="zh-CN" altLang="en-US" dirty="0"/>
              <a:t>算法</a:t>
            </a:r>
          </a:p>
        </p:txBody>
      </p:sp>
    </p:spTree>
    <p:extLst>
      <p:ext uri="{BB962C8B-B14F-4D97-AF65-F5344CB8AC3E}">
        <p14:creationId xmlns:p14="http://schemas.microsoft.com/office/powerpoint/2010/main" val="4251897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4" name="object 4"/>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5" name="object 5"/>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6" name="object 6"/>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7" name="object 7"/>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006FC0"/>
          </a:solidFill>
        </p:spPr>
        <p:txBody>
          <a:bodyPr wrap="square" lIns="0" tIns="0" rIns="0" bIns="0" rtlCol="0"/>
          <a:lstStyle/>
          <a:p>
            <a:endParaRPr/>
          </a:p>
        </p:txBody>
      </p:sp>
      <p:sp>
        <p:nvSpPr>
          <p:cNvPr id="8" name="object 8"/>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9" name="object 9"/>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0" name="object 10"/>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2" name="object 12"/>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13" name="object 13"/>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4" name="object 14"/>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15" name="object 15"/>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6" name="object 16"/>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7" name="object 17"/>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9BB808"/>
          </a:solidFill>
        </p:spPr>
        <p:txBody>
          <a:bodyPr wrap="square" lIns="0" tIns="0" rIns="0" bIns="0" rtlCol="0"/>
          <a:lstStyle/>
          <a:p>
            <a:endParaRPr/>
          </a:p>
        </p:txBody>
      </p:sp>
      <p:sp>
        <p:nvSpPr>
          <p:cNvPr id="18" name="object 18"/>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9BB808"/>
          </a:solidFill>
        </p:spPr>
        <p:txBody>
          <a:bodyPr wrap="square" lIns="0" tIns="0" rIns="0" bIns="0" rtlCol="0"/>
          <a:lstStyle/>
          <a:p>
            <a:endParaRPr/>
          </a:p>
        </p:txBody>
      </p:sp>
      <p:sp>
        <p:nvSpPr>
          <p:cNvPr id="19" name="object 19"/>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0" name="object 20"/>
          <p:cNvSpPr txBox="1"/>
          <p:nvPr/>
        </p:nvSpPr>
        <p:spPr>
          <a:xfrm>
            <a:off x="6210681" y="4896256"/>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a:latin typeface="Verdana"/>
              <a:cs typeface="Verdana"/>
            </a:endParaRPr>
          </a:p>
        </p:txBody>
      </p:sp>
      <p:sp>
        <p:nvSpPr>
          <p:cNvPr id="21" name="object 21"/>
          <p:cNvSpPr txBox="1"/>
          <p:nvPr/>
        </p:nvSpPr>
        <p:spPr>
          <a:xfrm>
            <a:off x="3241038" y="3132327"/>
            <a:ext cx="799085"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2" name="object 22"/>
          <p:cNvSpPr/>
          <p:nvPr/>
        </p:nvSpPr>
        <p:spPr>
          <a:xfrm>
            <a:off x="4040124" y="1459992"/>
            <a:ext cx="78105" cy="3319779"/>
          </a:xfrm>
          <a:custGeom>
            <a:avLst/>
            <a:gdLst/>
            <a:ahLst/>
            <a:cxnLst/>
            <a:rect l="l" t="t" r="r" b="b"/>
            <a:pathLst>
              <a:path w="78104" h="3319779">
                <a:moveTo>
                  <a:pt x="51815" y="64770"/>
                </a:moveTo>
                <a:lnTo>
                  <a:pt x="25908" y="64770"/>
                </a:lnTo>
                <a:lnTo>
                  <a:pt x="25908" y="3319322"/>
                </a:lnTo>
                <a:lnTo>
                  <a:pt x="51815" y="3319322"/>
                </a:lnTo>
                <a:lnTo>
                  <a:pt x="51815" y="64770"/>
                </a:lnTo>
                <a:close/>
              </a:path>
              <a:path w="78104" h="3319779">
                <a:moveTo>
                  <a:pt x="38862" y="0"/>
                </a:moveTo>
                <a:lnTo>
                  <a:pt x="0" y="77724"/>
                </a:lnTo>
                <a:lnTo>
                  <a:pt x="25908" y="77724"/>
                </a:lnTo>
                <a:lnTo>
                  <a:pt x="25908" y="64770"/>
                </a:lnTo>
                <a:lnTo>
                  <a:pt x="71247" y="64770"/>
                </a:lnTo>
                <a:lnTo>
                  <a:pt x="38862" y="0"/>
                </a:lnTo>
                <a:close/>
              </a:path>
              <a:path w="78104" h="3319779">
                <a:moveTo>
                  <a:pt x="71247" y="64770"/>
                </a:moveTo>
                <a:lnTo>
                  <a:pt x="51815" y="64770"/>
                </a:lnTo>
                <a:lnTo>
                  <a:pt x="51815" y="77724"/>
                </a:lnTo>
                <a:lnTo>
                  <a:pt x="77724" y="77724"/>
                </a:lnTo>
                <a:lnTo>
                  <a:pt x="71247" y="64770"/>
                </a:lnTo>
                <a:close/>
              </a:path>
            </a:pathLst>
          </a:custGeom>
          <a:solidFill>
            <a:srgbClr val="344B5E"/>
          </a:solidFill>
        </p:spPr>
        <p:txBody>
          <a:bodyPr wrap="square" lIns="0" tIns="0" rIns="0" bIns="0" rtlCol="0"/>
          <a:lstStyle/>
          <a:p>
            <a:endParaRPr/>
          </a:p>
        </p:txBody>
      </p:sp>
      <p:sp>
        <p:nvSpPr>
          <p:cNvPr id="23" name="object 23"/>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4" name="object 24"/>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5" name="object 25"/>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6" name="object 26"/>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7" name="object 27"/>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8" name="object 28"/>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9" name="object 29"/>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0" name="object 30"/>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1" name="object 31"/>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2" name="object 32"/>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3" name="object 33"/>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4" name="object 34"/>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C00000"/>
          </a:solidFill>
        </p:spPr>
        <p:txBody>
          <a:bodyPr wrap="square" lIns="0" tIns="0" rIns="0" bIns="0" rtlCol="0"/>
          <a:lstStyle/>
          <a:p>
            <a:endParaRPr/>
          </a:p>
        </p:txBody>
      </p:sp>
      <p:sp>
        <p:nvSpPr>
          <p:cNvPr id="35" name="object 35"/>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6" name="object 36"/>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7" name="object 37"/>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8" name="object 38"/>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9" name="object 39"/>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0" name="object 40"/>
          <p:cNvSpPr/>
          <p:nvPr/>
        </p:nvSpPr>
        <p:spPr>
          <a:xfrm>
            <a:off x="6590538" y="2450592"/>
            <a:ext cx="295910" cy="285115"/>
          </a:xfrm>
          <a:custGeom>
            <a:avLst/>
            <a:gdLst/>
            <a:ahLst/>
            <a:cxnLst/>
            <a:rect l="l" t="t" r="r" b="b"/>
            <a:pathLst>
              <a:path w="295909" h="285114">
                <a:moveTo>
                  <a:pt x="0" y="284988"/>
                </a:moveTo>
                <a:lnTo>
                  <a:pt x="295655" y="284988"/>
                </a:lnTo>
                <a:lnTo>
                  <a:pt x="295655" y="0"/>
                </a:lnTo>
                <a:lnTo>
                  <a:pt x="0" y="0"/>
                </a:lnTo>
                <a:lnTo>
                  <a:pt x="0" y="284988"/>
                </a:lnTo>
                <a:close/>
              </a:path>
            </a:pathLst>
          </a:custGeom>
          <a:solidFill>
            <a:srgbClr val="006FC0"/>
          </a:solidFill>
        </p:spPr>
        <p:txBody>
          <a:bodyPr wrap="square" lIns="0" tIns="0" rIns="0" bIns="0" rtlCol="0"/>
          <a:lstStyle/>
          <a:p>
            <a:endParaRPr/>
          </a:p>
        </p:txBody>
      </p:sp>
      <p:sp>
        <p:nvSpPr>
          <p:cNvPr id="41" name="object 41"/>
          <p:cNvSpPr/>
          <p:nvPr/>
        </p:nvSpPr>
        <p:spPr>
          <a:xfrm>
            <a:off x="6590538" y="2450592"/>
            <a:ext cx="295910" cy="285115"/>
          </a:xfrm>
          <a:custGeom>
            <a:avLst/>
            <a:gdLst/>
            <a:ahLst/>
            <a:cxnLst/>
            <a:rect l="l" t="t" r="r" b="b"/>
            <a:pathLst>
              <a:path w="295909" h="285114">
                <a:moveTo>
                  <a:pt x="0" y="284988"/>
                </a:moveTo>
                <a:lnTo>
                  <a:pt x="295655" y="284988"/>
                </a:lnTo>
                <a:lnTo>
                  <a:pt x="295655" y="0"/>
                </a:lnTo>
                <a:lnTo>
                  <a:pt x="0" y="0"/>
                </a:lnTo>
                <a:lnTo>
                  <a:pt x="0" y="284988"/>
                </a:lnTo>
                <a:close/>
              </a:path>
            </a:pathLst>
          </a:custGeom>
          <a:ln w="28956">
            <a:solidFill>
              <a:srgbClr val="FFFFFF"/>
            </a:solidFill>
          </a:ln>
        </p:spPr>
        <p:txBody>
          <a:bodyPr wrap="square" lIns="0" tIns="0" rIns="0" bIns="0" rtlCol="0"/>
          <a:lstStyle/>
          <a:p>
            <a:endParaRPr/>
          </a:p>
        </p:txBody>
      </p:sp>
      <p:sp>
        <p:nvSpPr>
          <p:cNvPr id="42" name="object 42"/>
          <p:cNvSpPr/>
          <p:nvPr/>
        </p:nvSpPr>
        <p:spPr>
          <a:xfrm>
            <a:off x="7539990" y="1676400"/>
            <a:ext cx="295910" cy="287020"/>
          </a:xfrm>
          <a:custGeom>
            <a:avLst/>
            <a:gdLst/>
            <a:ahLst/>
            <a:cxnLst/>
            <a:rect l="l" t="t" r="r" b="b"/>
            <a:pathLst>
              <a:path w="295909" h="287019">
                <a:moveTo>
                  <a:pt x="0" y="286512"/>
                </a:moveTo>
                <a:lnTo>
                  <a:pt x="295655" y="286512"/>
                </a:lnTo>
                <a:lnTo>
                  <a:pt x="295655" y="0"/>
                </a:lnTo>
                <a:lnTo>
                  <a:pt x="0" y="0"/>
                </a:lnTo>
                <a:lnTo>
                  <a:pt x="0" y="286512"/>
                </a:lnTo>
                <a:close/>
              </a:path>
            </a:pathLst>
          </a:custGeom>
          <a:solidFill>
            <a:srgbClr val="9BB808"/>
          </a:solidFill>
        </p:spPr>
        <p:txBody>
          <a:bodyPr wrap="square" lIns="0" tIns="0" rIns="0" bIns="0" rtlCol="0"/>
          <a:lstStyle/>
          <a:p>
            <a:endParaRPr/>
          </a:p>
        </p:txBody>
      </p:sp>
      <p:sp>
        <p:nvSpPr>
          <p:cNvPr id="43" name="object 43"/>
          <p:cNvSpPr/>
          <p:nvPr/>
        </p:nvSpPr>
        <p:spPr>
          <a:xfrm>
            <a:off x="7539990" y="1676400"/>
            <a:ext cx="295910" cy="287020"/>
          </a:xfrm>
          <a:custGeom>
            <a:avLst/>
            <a:gdLst/>
            <a:ahLst/>
            <a:cxnLst/>
            <a:rect l="l" t="t" r="r" b="b"/>
            <a:pathLst>
              <a:path w="295909" h="287019">
                <a:moveTo>
                  <a:pt x="0" y="286512"/>
                </a:moveTo>
                <a:lnTo>
                  <a:pt x="295655" y="286512"/>
                </a:lnTo>
                <a:lnTo>
                  <a:pt x="295655" y="0"/>
                </a:lnTo>
                <a:lnTo>
                  <a:pt x="0" y="0"/>
                </a:lnTo>
                <a:lnTo>
                  <a:pt x="0" y="286512"/>
                </a:lnTo>
                <a:close/>
              </a:path>
            </a:pathLst>
          </a:custGeom>
          <a:ln w="28956">
            <a:solidFill>
              <a:srgbClr val="FFFFFF"/>
            </a:solidFill>
          </a:ln>
        </p:spPr>
        <p:txBody>
          <a:bodyPr wrap="square" lIns="0" tIns="0" rIns="0" bIns="0" rtlCol="0"/>
          <a:lstStyle/>
          <a:p>
            <a:endParaRPr/>
          </a:p>
        </p:txBody>
      </p:sp>
      <p:sp>
        <p:nvSpPr>
          <p:cNvPr id="44" name="object 44"/>
          <p:cNvSpPr/>
          <p:nvPr/>
        </p:nvSpPr>
        <p:spPr>
          <a:xfrm>
            <a:off x="5010150" y="3476244"/>
            <a:ext cx="295910" cy="287020"/>
          </a:xfrm>
          <a:custGeom>
            <a:avLst/>
            <a:gdLst/>
            <a:ahLst/>
            <a:cxnLst/>
            <a:rect l="l" t="t" r="r" b="b"/>
            <a:pathLst>
              <a:path w="295910" h="287019">
                <a:moveTo>
                  <a:pt x="0" y="286512"/>
                </a:moveTo>
                <a:lnTo>
                  <a:pt x="295655" y="286512"/>
                </a:lnTo>
                <a:lnTo>
                  <a:pt x="295655" y="0"/>
                </a:lnTo>
                <a:lnTo>
                  <a:pt x="0" y="0"/>
                </a:lnTo>
                <a:lnTo>
                  <a:pt x="0" y="286512"/>
                </a:lnTo>
                <a:close/>
              </a:path>
            </a:pathLst>
          </a:custGeom>
          <a:solidFill>
            <a:srgbClr val="C00000"/>
          </a:solidFill>
        </p:spPr>
        <p:txBody>
          <a:bodyPr wrap="square" lIns="0" tIns="0" rIns="0" bIns="0" rtlCol="0"/>
          <a:lstStyle/>
          <a:p>
            <a:endParaRPr/>
          </a:p>
        </p:txBody>
      </p:sp>
      <p:sp>
        <p:nvSpPr>
          <p:cNvPr id="45" name="object 45"/>
          <p:cNvSpPr/>
          <p:nvPr/>
        </p:nvSpPr>
        <p:spPr>
          <a:xfrm>
            <a:off x="5010150" y="3476244"/>
            <a:ext cx="295910" cy="287020"/>
          </a:xfrm>
          <a:custGeom>
            <a:avLst/>
            <a:gdLst/>
            <a:ahLst/>
            <a:cxnLst/>
            <a:rect l="l" t="t" r="r" b="b"/>
            <a:pathLst>
              <a:path w="295910" h="287019">
                <a:moveTo>
                  <a:pt x="0" y="286512"/>
                </a:moveTo>
                <a:lnTo>
                  <a:pt x="295655" y="286512"/>
                </a:lnTo>
                <a:lnTo>
                  <a:pt x="295655" y="0"/>
                </a:lnTo>
                <a:lnTo>
                  <a:pt x="0" y="0"/>
                </a:lnTo>
                <a:lnTo>
                  <a:pt x="0" y="286512"/>
                </a:lnTo>
                <a:close/>
              </a:path>
            </a:pathLst>
          </a:custGeom>
          <a:ln w="28956">
            <a:solidFill>
              <a:srgbClr val="FFFFFF"/>
            </a:solidFill>
          </a:ln>
        </p:spPr>
        <p:txBody>
          <a:bodyPr wrap="square" lIns="0" tIns="0" rIns="0" bIns="0" rtlCol="0"/>
          <a:lstStyle/>
          <a:p>
            <a:endParaRPr/>
          </a:p>
        </p:txBody>
      </p:sp>
      <p:sp>
        <p:nvSpPr>
          <p:cNvPr id="48" name="标题 47">
            <a:extLst>
              <a:ext uri="{FF2B5EF4-FFF2-40B4-BE49-F238E27FC236}">
                <a16:creationId xmlns:a16="http://schemas.microsoft.com/office/drawing/2014/main" id="{164894CD-86A1-462B-8772-548EB7E59D10}"/>
              </a:ext>
            </a:extLst>
          </p:cNvPr>
          <p:cNvSpPr>
            <a:spLocks noGrp="1"/>
          </p:cNvSpPr>
          <p:nvPr>
            <p:ph type="title"/>
          </p:nvPr>
        </p:nvSpPr>
        <p:spPr>
          <a:xfrm>
            <a:off x="457200" y="44624"/>
            <a:ext cx="8229600" cy="1143000"/>
          </a:xfrm>
        </p:spPr>
        <p:txBody>
          <a:bodyPr/>
          <a:lstStyle/>
          <a:p>
            <a:r>
              <a:rPr lang="zh-CN" altLang="en-US" dirty="0"/>
              <a:t>哪个模型正确？</a:t>
            </a:r>
          </a:p>
        </p:txBody>
      </p:sp>
    </p:spTree>
    <p:extLst>
      <p:ext uri="{BB962C8B-B14F-4D97-AF65-F5344CB8AC3E}">
        <p14:creationId xmlns:p14="http://schemas.microsoft.com/office/powerpoint/2010/main" val="605231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6AFB9E2-9D9A-42BD-A678-E41B7524A491}"/>
              </a:ext>
            </a:extLst>
          </p:cNvPr>
          <p:cNvSpPr>
            <a:spLocks noGrp="1"/>
          </p:cNvSpPr>
          <p:nvPr>
            <p:ph type="title"/>
          </p:nvPr>
        </p:nvSpPr>
        <p:spPr/>
        <p:txBody>
          <a:bodyPr/>
          <a:lstStyle/>
          <a:p>
            <a:r>
              <a:rPr lang="zh-CN" altLang="en-US" dirty="0"/>
              <a:t>聚类的评价指标</a:t>
            </a:r>
          </a:p>
        </p:txBody>
      </p:sp>
      <p:sp>
        <p:nvSpPr>
          <p:cNvPr id="5" name="文本占位符 4">
            <a:extLst>
              <a:ext uri="{FF2B5EF4-FFF2-40B4-BE49-F238E27FC236}">
                <a16:creationId xmlns:a16="http://schemas.microsoft.com/office/drawing/2014/main" id="{8020294A-C2FD-44E7-B440-982E1526B4A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78039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23528" y="836712"/>
            <a:ext cx="8496944" cy="5767669"/>
          </a:xfrm>
          <a:prstGeom prst="rect">
            <a:avLst/>
          </a:prstGeom>
        </p:spPr>
        <p:txBody>
          <a:bodyPr vert="horz" wrap="square" lIns="0" tIns="12065" rIns="0" bIns="0" rtlCol="0">
            <a:spAutoFit/>
          </a:bodyPr>
          <a:lstStyle/>
          <a:p>
            <a:pPr marL="238125" indent="-225425">
              <a:lnSpc>
                <a:spcPct val="150000"/>
              </a:lnSpc>
              <a:spcBef>
                <a:spcPts val="95"/>
              </a:spcBef>
              <a:buFont typeface="Wingdings"/>
              <a:buChar char=""/>
              <a:tabLst>
                <a:tab pos="238125" algn="l"/>
                <a:tab pos="238760" algn="l"/>
              </a:tabLst>
            </a:pPr>
            <a:r>
              <a:rPr sz="2400" b="1" dirty="0">
                <a:solidFill>
                  <a:srgbClr val="FF0000"/>
                </a:solidFill>
                <a:latin typeface="Trebuchet MS"/>
                <a:cs typeface="Trebuchet MS"/>
              </a:rPr>
              <a:t>Inertia</a:t>
            </a:r>
            <a:r>
              <a:rPr lang="zh-CN" altLang="en-US" sz="2400" b="1" dirty="0">
                <a:solidFill>
                  <a:srgbClr val="FF0000"/>
                </a:solidFill>
                <a:latin typeface="Trebuchet MS"/>
                <a:cs typeface="Trebuchet MS"/>
              </a:rPr>
              <a:t>（簇内平方和）：</a:t>
            </a:r>
            <a:endParaRPr lang="en-US" altLang="zh-CN" sz="2400" b="1" dirty="0">
              <a:solidFill>
                <a:srgbClr val="FF0000"/>
              </a:solidFill>
              <a:latin typeface="Trebuchet MS"/>
              <a:cs typeface="Trebuchet MS"/>
            </a:endParaRPr>
          </a:p>
          <a:p>
            <a:pPr marL="695325" lvl="1" indent="-225425">
              <a:lnSpc>
                <a:spcPct val="150000"/>
              </a:lnSpc>
              <a:spcBef>
                <a:spcPts val="95"/>
              </a:spcBef>
              <a:buFont typeface="Wingdings"/>
              <a:buChar char=""/>
              <a:tabLst>
                <a:tab pos="238125" algn="l"/>
                <a:tab pos="238760" algn="l"/>
              </a:tabLst>
            </a:pPr>
            <a:r>
              <a:rPr lang="zh-CN" altLang="en-US" sz="2400" dirty="0">
                <a:latin typeface="Arial"/>
                <a:cs typeface="Arial"/>
              </a:rPr>
              <a:t>每个数据点</a:t>
            </a:r>
            <a:r>
              <a:rPr sz="2400" dirty="0">
                <a:latin typeface="DejaVu Serif"/>
                <a:cs typeface="DejaVu Serif"/>
              </a:rPr>
              <a:t>𝑥</a:t>
            </a:r>
            <a:r>
              <a:rPr sz="2400" baseline="-14492" dirty="0">
                <a:latin typeface="DejaVu Serif"/>
                <a:cs typeface="DejaVu Serif"/>
              </a:rPr>
              <a:t>𝑖</a:t>
            </a:r>
            <a:r>
              <a:rPr lang="en-US" sz="2400" baseline="-14492" dirty="0">
                <a:latin typeface="DejaVu Serif"/>
                <a:cs typeface="DejaVu Serif"/>
              </a:rPr>
              <a:t> </a:t>
            </a:r>
            <a:r>
              <a:rPr lang="zh-CN" altLang="en-US" sz="2400" dirty="0">
                <a:latin typeface="Arial"/>
                <a:cs typeface="Arial"/>
              </a:rPr>
              <a:t>距其聚簇中心</a:t>
            </a:r>
            <a:r>
              <a:rPr sz="2400" dirty="0">
                <a:latin typeface="DejaVu Serif"/>
                <a:cs typeface="DejaVu Serif"/>
              </a:rPr>
              <a:t>𝐶</a:t>
            </a:r>
            <a:r>
              <a:rPr sz="2400" baseline="-14492" dirty="0">
                <a:latin typeface="DejaVu Serif"/>
                <a:cs typeface="DejaVu Serif"/>
              </a:rPr>
              <a:t>𝑘</a:t>
            </a:r>
            <a:r>
              <a:rPr lang="en-US" sz="2400" baseline="-14492" dirty="0">
                <a:latin typeface="DejaVu Serif"/>
                <a:cs typeface="DejaVu Serif"/>
              </a:rPr>
              <a:t> </a:t>
            </a:r>
            <a:r>
              <a:rPr lang="zh-CN" altLang="en-US" sz="2400" dirty="0">
                <a:latin typeface="Arial"/>
                <a:cs typeface="Arial"/>
              </a:rPr>
              <a:t>的距离平方和：</a:t>
            </a:r>
            <a:endParaRPr sz="2400" dirty="0">
              <a:latin typeface="DejaVu Serif"/>
              <a:cs typeface="DejaVu Serif"/>
            </a:endParaRPr>
          </a:p>
          <a:p>
            <a:pPr marL="695325" lvl="1" indent="-225425">
              <a:lnSpc>
                <a:spcPct val="150000"/>
              </a:lnSpc>
              <a:spcBef>
                <a:spcPts val="705"/>
              </a:spcBef>
              <a:buFont typeface="Wingdings"/>
              <a:buChar char=""/>
              <a:tabLst>
                <a:tab pos="238125" algn="l"/>
                <a:tab pos="238760" algn="l"/>
              </a:tabLst>
            </a:pPr>
            <a:r>
              <a:rPr lang="zh-CN" altLang="en-US" sz="2400" b="1" dirty="0">
                <a:solidFill>
                  <a:srgbClr val="0000FF"/>
                </a:solidFill>
                <a:latin typeface="Arial"/>
                <a:cs typeface="Arial"/>
              </a:rPr>
              <a:t>值越小表示聚簇越紧密</a:t>
            </a:r>
            <a:endParaRPr sz="2400" b="1" dirty="0">
              <a:solidFill>
                <a:srgbClr val="0000FF"/>
              </a:solidFill>
              <a:latin typeface="Arial"/>
              <a:cs typeface="Arial"/>
            </a:endParaRPr>
          </a:p>
          <a:p>
            <a:pPr marL="238125" indent="-225425">
              <a:lnSpc>
                <a:spcPct val="150000"/>
              </a:lnSpc>
              <a:spcBef>
                <a:spcPts val="1200"/>
              </a:spcBef>
              <a:buFont typeface="Wingdings"/>
              <a:buChar char=""/>
              <a:tabLst>
                <a:tab pos="238125" algn="l"/>
                <a:tab pos="238760" algn="l"/>
              </a:tabLst>
            </a:pPr>
            <a:r>
              <a:rPr lang="zh-CN" altLang="en-US" sz="2400" b="1" dirty="0">
                <a:solidFill>
                  <a:srgbClr val="FF0000"/>
                </a:solidFill>
                <a:latin typeface="Arial"/>
                <a:cs typeface="Arial"/>
              </a:rPr>
              <a:t>轮廓系数（</a:t>
            </a:r>
            <a:r>
              <a:rPr lang="en-US" altLang="zh-CN" sz="2400" b="1" dirty="0">
                <a:solidFill>
                  <a:srgbClr val="FF0000"/>
                </a:solidFill>
                <a:latin typeface="Arial"/>
                <a:cs typeface="Arial"/>
              </a:rPr>
              <a:t>Silhouette Coefficient</a:t>
            </a:r>
            <a:r>
              <a:rPr lang="zh-CN" altLang="en-US" sz="2400" b="1" dirty="0">
                <a:solidFill>
                  <a:srgbClr val="FF0000"/>
                </a:solidFill>
                <a:latin typeface="Arial"/>
                <a:cs typeface="Arial"/>
              </a:rPr>
              <a:t>）：</a:t>
            </a:r>
            <a:endParaRPr lang="en-US" altLang="zh-CN" sz="2400" b="1" dirty="0">
              <a:solidFill>
                <a:srgbClr val="FF0000"/>
              </a:solidFill>
              <a:latin typeface="Arial"/>
              <a:cs typeface="Arial"/>
            </a:endParaRPr>
          </a:p>
          <a:p>
            <a:pPr marL="695325" lvl="1" indent="-225425">
              <a:lnSpc>
                <a:spcPct val="150000"/>
              </a:lnSpc>
              <a:spcBef>
                <a:spcPts val="1200"/>
              </a:spcBef>
              <a:buFont typeface="Wingdings"/>
              <a:buChar char=""/>
              <a:tabLst>
                <a:tab pos="238125" algn="l"/>
                <a:tab pos="238760" algn="l"/>
              </a:tabLst>
            </a:pPr>
            <a:r>
              <a:rPr lang="zh-CN" altLang="en-US" sz="2400" dirty="0">
                <a:latin typeface="Arial"/>
                <a:cs typeface="Arial"/>
              </a:rPr>
              <a:t>对每个数据点计算一个轮廓系数：</a:t>
            </a:r>
            <a:endParaRPr lang="en-US" altLang="zh-CN" sz="2400" dirty="0">
              <a:latin typeface="Arial"/>
              <a:cs typeface="Arial"/>
            </a:endParaRPr>
          </a:p>
          <a:p>
            <a:pPr marL="1152525" lvl="2" indent="-225425">
              <a:lnSpc>
                <a:spcPct val="150000"/>
              </a:lnSpc>
              <a:spcBef>
                <a:spcPts val="1200"/>
              </a:spcBef>
              <a:buFont typeface="Wingdings"/>
              <a:buChar char=""/>
              <a:tabLst>
                <a:tab pos="238125" algn="l"/>
                <a:tab pos="238760" algn="l"/>
              </a:tabLst>
            </a:pPr>
            <a:r>
              <a:rPr lang="en-US" altLang="zh-CN" sz="2000" dirty="0">
                <a:latin typeface="Arial"/>
                <a:cs typeface="Arial"/>
              </a:rPr>
              <a:t>a = </a:t>
            </a:r>
            <a:r>
              <a:rPr lang="zh-CN" altLang="en-US" sz="2000" dirty="0">
                <a:latin typeface="Arial"/>
                <a:cs typeface="Arial"/>
              </a:rPr>
              <a:t>此数据点到</a:t>
            </a:r>
            <a:r>
              <a:rPr lang="zh-CN" altLang="en-US" sz="2000" b="1" dirty="0">
                <a:solidFill>
                  <a:srgbClr val="0000FF"/>
                </a:solidFill>
                <a:latin typeface="Arial"/>
                <a:cs typeface="Arial"/>
              </a:rPr>
              <a:t>同簇</a:t>
            </a:r>
            <a:r>
              <a:rPr lang="zh-CN" altLang="en-US" sz="2000" dirty="0">
                <a:latin typeface="Arial"/>
                <a:cs typeface="Arial"/>
              </a:rPr>
              <a:t>中所有其他点的平均距离，</a:t>
            </a:r>
            <a:r>
              <a:rPr lang="zh-CN" altLang="en-US" sz="2000" b="1" dirty="0">
                <a:solidFill>
                  <a:srgbClr val="0000FF"/>
                </a:solidFill>
                <a:latin typeface="Arial"/>
                <a:cs typeface="Arial"/>
              </a:rPr>
              <a:t>凝聚度</a:t>
            </a:r>
          </a:p>
          <a:p>
            <a:pPr marL="1152525" lvl="2" indent="-225425">
              <a:lnSpc>
                <a:spcPct val="150000"/>
              </a:lnSpc>
              <a:spcBef>
                <a:spcPts val="1200"/>
              </a:spcBef>
              <a:buFont typeface="Wingdings"/>
              <a:buChar char=""/>
              <a:tabLst>
                <a:tab pos="238125" algn="l"/>
                <a:tab pos="238760" algn="l"/>
              </a:tabLst>
            </a:pPr>
            <a:r>
              <a:rPr lang="en-US" altLang="zh-CN" sz="2000" dirty="0">
                <a:latin typeface="Arial"/>
                <a:cs typeface="Arial"/>
              </a:rPr>
              <a:t>b = </a:t>
            </a:r>
            <a:r>
              <a:rPr lang="zh-CN" altLang="en-US" sz="2000" dirty="0">
                <a:latin typeface="Arial"/>
                <a:cs typeface="Arial"/>
              </a:rPr>
              <a:t>此数据点到</a:t>
            </a:r>
            <a:r>
              <a:rPr lang="zh-CN" altLang="en-US" sz="2000" b="1" dirty="0">
                <a:solidFill>
                  <a:srgbClr val="0000FF"/>
                </a:solidFill>
                <a:latin typeface="Arial"/>
                <a:cs typeface="Arial"/>
              </a:rPr>
              <a:t>最近簇</a:t>
            </a:r>
            <a:r>
              <a:rPr lang="zh-CN" altLang="en-US" sz="2000" dirty="0">
                <a:latin typeface="Arial"/>
                <a:cs typeface="Arial"/>
              </a:rPr>
              <a:t>中所有点的平均距离，</a:t>
            </a:r>
            <a:r>
              <a:rPr lang="zh-CN" altLang="en-US" sz="2000" b="1" dirty="0">
                <a:solidFill>
                  <a:srgbClr val="0000FF"/>
                </a:solidFill>
                <a:latin typeface="Arial"/>
                <a:cs typeface="Arial"/>
              </a:rPr>
              <a:t>分离度</a:t>
            </a:r>
            <a:endParaRPr lang="en-US" altLang="zh-CN" sz="2000" b="1" dirty="0">
              <a:solidFill>
                <a:srgbClr val="0000FF"/>
              </a:solidFill>
              <a:latin typeface="Arial"/>
              <a:cs typeface="Arial"/>
            </a:endParaRPr>
          </a:p>
          <a:p>
            <a:pPr marL="695325" lvl="1" indent="-225425">
              <a:lnSpc>
                <a:spcPct val="150000"/>
              </a:lnSpc>
              <a:spcBef>
                <a:spcPts val="1200"/>
              </a:spcBef>
              <a:buFont typeface="Wingdings"/>
              <a:buChar char=""/>
              <a:tabLst>
                <a:tab pos="238125" algn="l"/>
                <a:tab pos="238760" algn="l"/>
              </a:tabLst>
            </a:pPr>
            <a:r>
              <a:rPr lang="zh-CN" altLang="en-US" sz="2400" dirty="0">
                <a:latin typeface="Arial"/>
                <a:cs typeface="Arial"/>
              </a:rPr>
              <a:t>将所有数据点的轮廓系数取平均值就得到一个总的评分</a:t>
            </a:r>
            <a:endParaRPr lang="en-US" altLang="zh-CN" sz="2400" dirty="0">
              <a:latin typeface="Arial"/>
              <a:cs typeface="Arial"/>
            </a:endParaRPr>
          </a:p>
          <a:p>
            <a:pPr marL="695325" lvl="1" indent="-225425">
              <a:lnSpc>
                <a:spcPct val="150000"/>
              </a:lnSpc>
              <a:spcBef>
                <a:spcPts val="1200"/>
              </a:spcBef>
              <a:buFont typeface="Wingdings"/>
              <a:buChar char=""/>
              <a:tabLst>
                <a:tab pos="238125" algn="l"/>
                <a:tab pos="238760" algn="l"/>
              </a:tabLst>
            </a:pPr>
            <a:r>
              <a:rPr lang="zh-CN" altLang="en-US" sz="2400" dirty="0">
                <a:latin typeface="Arial"/>
                <a:cs typeface="Arial"/>
              </a:rPr>
              <a:t>取值在</a:t>
            </a:r>
            <a:r>
              <a:rPr lang="en-US" altLang="zh-CN" sz="2400" dirty="0">
                <a:latin typeface="Arial"/>
                <a:cs typeface="Arial"/>
              </a:rPr>
              <a:t>[-1, 1]</a:t>
            </a:r>
            <a:r>
              <a:rPr lang="zh-CN" altLang="en-US" sz="2400" dirty="0">
                <a:latin typeface="Arial"/>
                <a:cs typeface="Arial"/>
              </a:rPr>
              <a:t>之间，</a:t>
            </a:r>
            <a:r>
              <a:rPr lang="zh-CN" altLang="en-US" sz="2400" b="1" dirty="0">
                <a:solidFill>
                  <a:srgbClr val="0000FF"/>
                </a:solidFill>
                <a:latin typeface="Arial"/>
                <a:cs typeface="Arial"/>
              </a:rPr>
              <a:t>值越大，聚类效果越好</a:t>
            </a:r>
            <a:endParaRPr lang="en-US" altLang="zh-CN" sz="2400" b="1" dirty="0">
              <a:solidFill>
                <a:srgbClr val="0000FF"/>
              </a:solidFill>
              <a:latin typeface="Arial"/>
              <a:cs typeface="Arial"/>
            </a:endParaRPr>
          </a:p>
        </p:txBody>
      </p:sp>
      <p:sp>
        <p:nvSpPr>
          <p:cNvPr id="6" name="标题 5">
            <a:extLst>
              <a:ext uri="{FF2B5EF4-FFF2-40B4-BE49-F238E27FC236}">
                <a16:creationId xmlns:a16="http://schemas.microsoft.com/office/drawing/2014/main" id="{17AAC7C1-F0F9-4358-8948-7B81F9BF0057}"/>
              </a:ext>
            </a:extLst>
          </p:cNvPr>
          <p:cNvSpPr>
            <a:spLocks noGrp="1"/>
          </p:cNvSpPr>
          <p:nvPr>
            <p:ph type="title"/>
          </p:nvPr>
        </p:nvSpPr>
        <p:spPr>
          <a:xfrm>
            <a:off x="457200" y="44624"/>
            <a:ext cx="8229600" cy="720080"/>
          </a:xfrm>
        </p:spPr>
        <p:txBody>
          <a:bodyPr>
            <a:normAutofit fontScale="90000"/>
          </a:bodyPr>
          <a:lstStyle/>
          <a:p>
            <a:r>
              <a:rPr lang="zh-CN" altLang="en-US" dirty="0"/>
              <a:t>聚类评价指标</a:t>
            </a:r>
          </a:p>
        </p:txBody>
      </p:sp>
      <p:pic>
        <p:nvPicPr>
          <p:cNvPr id="7" name="图片 6">
            <a:extLst>
              <a:ext uri="{FF2B5EF4-FFF2-40B4-BE49-F238E27FC236}">
                <a16:creationId xmlns:a16="http://schemas.microsoft.com/office/drawing/2014/main" id="{F33DBD94-60F2-40C8-9D89-4AC1F69473B7}"/>
              </a:ext>
            </a:extLst>
          </p:cNvPr>
          <p:cNvPicPr>
            <a:picLocks noChangeAspect="1"/>
          </p:cNvPicPr>
          <p:nvPr/>
        </p:nvPicPr>
        <p:blipFill>
          <a:blip r:embed="rId2">
            <a:biLevel thresh="75000"/>
          </a:blip>
          <a:stretch>
            <a:fillRect/>
          </a:stretch>
        </p:blipFill>
        <p:spPr>
          <a:xfrm>
            <a:off x="7046694" y="1196752"/>
            <a:ext cx="1718813" cy="920311"/>
          </a:xfrm>
          <a:prstGeom prst="rect">
            <a:avLst/>
          </a:prstGeom>
        </p:spPr>
      </p:pic>
      <p:pic>
        <p:nvPicPr>
          <p:cNvPr id="1027" name="Picture 3">
            <a:extLst>
              <a:ext uri="{FF2B5EF4-FFF2-40B4-BE49-F238E27FC236}">
                <a16:creationId xmlns:a16="http://schemas.microsoft.com/office/drawing/2014/main" id="{02D6631F-0004-4F02-9764-379BBA714C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3140968"/>
            <a:ext cx="2376264" cy="1127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347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977" y="1925066"/>
            <a:ext cx="2963545" cy="1049583"/>
          </a:xfrm>
          <a:prstGeom prst="rect">
            <a:avLst/>
          </a:prstGeom>
        </p:spPr>
        <p:txBody>
          <a:bodyPr vert="horz" wrap="square" lIns="0" tIns="12700" rIns="0" bIns="0" rtlCol="0">
            <a:spAutoFit/>
          </a:bodyPr>
          <a:lstStyle/>
          <a:p>
            <a:pPr marL="12700">
              <a:lnSpc>
                <a:spcPct val="150000"/>
              </a:lnSpc>
              <a:spcBef>
                <a:spcPts val="100"/>
              </a:spcBef>
            </a:pPr>
            <a:r>
              <a:rPr lang="zh-CN" altLang="en-US" sz="2400" b="1" dirty="0">
                <a:latin typeface="Trebuchet MS"/>
                <a:cs typeface="Trebuchet MS"/>
              </a:rPr>
              <a:t>初始化多次，然后选择得分最高的模型</a:t>
            </a:r>
            <a:endParaRPr sz="2400" dirty="0">
              <a:latin typeface="Trebuchet MS"/>
              <a:cs typeface="Trebuchet MS"/>
            </a:endParaRPr>
          </a:p>
        </p:txBody>
      </p:sp>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006FC0"/>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9BB808"/>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9BB808"/>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1" name="object 21"/>
          <p:cNvSpPr txBox="1"/>
          <p:nvPr/>
        </p:nvSpPr>
        <p:spPr>
          <a:xfrm>
            <a:off x="6210681" y="4896256"/>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22" name="object 22"/>
          <p:cNvSpPr txBox="1"/>
          <p:nvPr/>
        </p:nvSpPr>
        <p:spPr>
          <a:xfrm>
            <a:off x="3241038" y="3132327"/>
            <a:ext cx="83185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459992"/>
            <a:ext cx="78105" cy="3319779"/>
          </a:xfrm>
          <a:custGeom>
            <a:avLst/>
            <a:gdLst/>
            <a:ahLst/>
            <a:cxnLst/>
            <a:rect l="l" t="t" r="r" b="b"/>
            <a:pathLst>
              <a:path w="78104" h="3319779">
                <a:moveTo>
                  <a:pt x="51815" y="64770"/>
                </a:moveTo>
                <a:lnTo>
                  <a:pt x="25908" y="64770"/>
                </a:lnTo>
                <a:lnTo>
                  <a:pt x="25908" y="3319322"/>
                </a:lnTo>
                <a:lnTo>
                  <a:pt x="51815" y="3319322"/>
                </a:lnTo>
                <a:lnTo>
                  <a:pt x="51815" y="64770"/>
                </a:lnTo>
                <a:close/>
              </a:path>
              <a:path w="78104" h="3319779">
                <a:moveTo>
                  <a:pt x="38862" y="0"/>
                </a:moveTo>
                <a:lnTo>
                  <a:pt x="0" y="77724"/>
                </a:lnTo>
                <a:lnTo>
                  <a:pt x="25908" y="77724"/>
                </a:lnTo>
                <a:lnTo>
                  <a:pt x="25908" y="64770"/>
                </a:lnTo>
                <a:lnTo>
                  <a:pt x="71247" y="64770"/>
                </a:lnTo>
                <a:lnTo>
                  <a:pt x="38862" y="0"/>
                </a:lnTo>
                <a:close/>
              </a:path>
              <a:path w="78104" h="3319779">
                <a:moveTo>
                  <a:pt x="71247" y="64770"/>
                </a:moveTo>
                <a:lnTo>
                  <a:pt x="51815" y="64770"/>
                </a:lnTo>
                <a:lnTo>
                  <a:pt x="51815" y="77724"/>
                </a:lnTo>
                <a:lnTo>
                  <a:pt x="77724" y="77724"/>
                </a:lnTo>
                <a:lnTo>
                  <a:pt x="71247" y="64770"/>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C00000"/>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1" name="object 41"/>
          <p:cNvSpPr/>
          <p:nvPr/>
        </p:nvSpPr>
        <p:spPr>
          <a:xfrm>
            <a:off x="6590538" y="2450592"/>
            <a:ext cx="295910" cy="285115"/>
          </a:xfrm>
          <a:custGeom>
            <a:avLst/>
            <a:gdLst/>
            <a:ahLst/>
            <a:cxnLst/>
            <a:rect l="l" t="t" r="r" b="b"/>
            <a:pathLst>
              <a:path w="295909" h="285114">
                <a:moveTo>
                  <a:pt x="0" y="284988"/>
                </a:moveTo>
                <a:lnTo>
                  <a:pt x="295655" y="284988"/>
                </a:lnTo>
                <a:lnTo>
                  <a:pt x="295655" y="0"/>
                </a:lnTo>
                <a:lnTo>
                  <a:pt x="0" y="0"/>
                </a:lnTo>
                <a:lnTo>
                  <a:pt x="0" y="284988"/>
                </a:lnTo>
                <a:close/>
              </a:path>
            </a:pathLst>
          </a:custGeom>
          <a:solidFill>
            <a:srgbClr val="006FC0"/>
          </a:solidFill>
        </p:spPr>
        <p:txBody>
          <a:bodyPr wrap="square" lIns="0" tIns="0" rIns="0" bIns="0" rtlCol="0"/>
          <a:lstStyle/>
          <a:p>
            <a:endParaRPr/>
          </a:p>
        </p:txBody>
      </p:sp>
      <p:sp>
        <p:nvSpPr>
          <p:cNvPr id="42" name="object 42"/>
          <p:cNvSpPr/>
          <p:nvPr/>
        </p:nvSpPr>
        <p:spPr>
          <a:xfrm>
            <a:off x="6590538" y="2450592"/>
            <a:ext cx="295910" cy="285115"/>
          </a:xfrm>
          <a:custGeom>
            <a:avLst/>
            <a:gdLst/>
            <a:ahLst/>
            <a:cxnLst/>
            <a:rect l="l" t="t" r="r" b="b"/>
            <a:pathLst>
              <a:path w="295909" h="285114">
                <a:moveTo>
                  <a:pt x="0" y="284988"/>
                </a:moveTo>
                <a:lnTo>
                  <a:pt x="295655" y="284988"/>
                </a:lnTo>
                <a:lnTo>
                  <a:pt x="295655" y="0"/>
                </a:lnTo>
                <a:lnTo>
                  <a:pt x="0" y="0"/>
                </a:lnTo>
                <a:lnTo>
                  <a:pt x="0" y="284988"/>
                </a:lnTo>
                <a:close/>
              </a:path>
            </a:pathLst>
          </a:custGeom>
          <a:ln w="28956">
            <a:solidFill>
              <a:srgbClr val="FFFFFF"/>
            </a:solidFill>
          </a:ln>
        </p:spPr>
        <p:txBody>
          <a:bodyPr wrap="square" lIns="0" tIns="0" rIns="0" bIns="0" rtlCol="0"/>
          <a:lstStyle/>
          <a:p>
            <a:endParaRPr/>
          </a:p>
        </p:txBody>
      </p:sp>
      <p:sp>
        <p:nvSpPr>
          <p:cNvPr id="43" name="object 43"/>
          <p:cNvSpPr/>
          <p:nvPr/>
        </p:nvSpPr>
        <p:spPr>
          <a:xfrm>
            <a:off x="7539990" y="1676400"/>
            <a:ext cx="295910" cy="287020"/>
          </a:xfrm>
          <a:custGeom>
            <a:avLst/>
            <a:gdLst/>
            <a:ahLst/>
            <a:cxnLst/>
            <a:rect l="l" t="t" r="r" b="b"/>
            <a:pathLst>
              <a:path w="295909" h="287019">
                <a:moveTo>
                  <a:pt x="0" y="286512"/>
                </a:moveTo>
                <a:lnTo>
                  <a:pt x="295655" y="286512"/>
                </a:lnTo>
                <a:lnTo>
                  <a:pt x="295655" y="0"/>
                </a:lnTo>
                <a:lnTo>
                  <a:pt x="0" y="0"/>
                </a:lnTo>
                <a:lnTo>
                  <a:pt x="0" y="286512"/>
                </a:lnTo>
                <a:close/>
              </a:path>
            </a:pathLst>
          </a:custGeom>
          <a:solidFill>
            <a:srgbClr val="9BB808"/>
          </a:solidFill>
        </p:spPr>
        <p:txBody>
          <a:bodyPr wrap="square" lIns="0" tIns="0" rIns="0" bIns="0" rtlCol="0"/>
          <a:lstStyle/>
          <a:p>
            <a:endParaRPr/>
          </a:p>
        </p:txBody>
      </p:sp>
      <p:sp>
        <p:nvSpPr>
          <p:cNvPr id="44" name="object 44"/>
          <p:cNvSpPr/>
          <p:nvPr/>
        </p:nvSpPr>
        <p:spPr>
          <a:xfrm>
            <a:off x="7539990" y="1676400"/>
            <a:ext cx="295910" cy="287020"/>
          </a:xfrm>
          <a:custGeom>
            <a:avLst/>
            <a:gdLst/>
            <a:ahLst/>
            <a:cxnLst/>
            <a:rect l="l" t="t" r="r" b="b"/>
            <a:pathLst>
              <a:path w="295909" h="287019">
                <a:moveTo>
                  <a:pt x="0" y="286512"/>
                </a:moveTo>
                <a:lnTo>
                  <a:pt x="295655" y="286512"/>
                </a:lnTo>
                <a:lnTo>
                  <a:pt x="295655" y="0"/>
                </a:lnTo>
                <a:lnTo>
                  <a:pt x="0" y="0"/>
                </a:lnTo>
                <a:lnTo>
                  <a:pt x="0" y="286512"/>
                </a:lnTo>
                <a:close/>
              </a:path>
            </a:pathLst>
          </a:custGeom>
          <a:ln w="28956">
            <a:solidFill>
              <a:srgbClr val="FFFFFF"/>
            </a:solidFill>
          </a:ln>
        </p:spPr>
        <p:txBody>
          <a:bodyPr wrap="square" lIns="0" tIns="0" rIns="0" bIns="0" rtlCol="0"/>
          <a:lstStyle/>
          <a:p>
            <a:endParaRPr/>
          </a:p>
        </p:txBody>
      </p:sp>
      <p:sp>
        <p:nvSpPr>
          <p:cNvPr id="45" name="object 45"/>
          <p:cNvSpPr/>
          <p:nvPr/>
        </p:nvSpPr>
        <p:spPr>
          <a:xfrm>
            <a:off x="5010150" y="3476244"/>
            <a:ext cx="295910" cy="287020"/>
          </a:xfrm>
          <a:custGeom>
            <a:avLst/>
            <a:gdLst/>
            <a:ahLst/>
            <a:cxnLst/>
            <a:rect l="l" t="t" r="r" b="b"/>
            <a:pathLst>
              <a:path w="295910" h="287019">
                <a:moveTo>
                  <a:pt x="0" y="286512"/>
                </a:moveTo>
                <a:lnTo>
                  <a:pt x="295655" y="286512"/>
                </a:lnTo>
                <a:lnTo>
                  <a:pt x="295655" y="0"/>
                </a:lnTo>
                <a:lnTo>
                  <a:pt x="0" y="0"/>
                </a:lnTo>
                <a:lnTo>
                  <a:pt x="0" y="286512"/>
                </a:lnTo>
                <a:close/>
              </a:path>
            </a:pathLst>
          </a:custGeom>
          <a:solidFill>
            <a:srgbClr val="C00000"/>
          </a:solidFill>
        </p:spPr>
        <p:txBody>
          <a:bodyPr wrap="square" lIns="0" tIns="0" rIns="0" bIns="0" rtlCol="0"/>
          <a:lstStyle/>
          <a:p>
            <a:endParaRPr/>
          </a:p>
        </p:txBody>
      </p:sp>
      <p:sp>
        <p:nvSpPr>
          <p:cNvPr id="46" name="object 46"/>
          <p:cNvSpPr/>
          <p:nvPr/>
        </p:nvSpPr>
        <p:spPr>
          <a:xfrm>
            <a:off x="5010150" y="3476244"/>
            <a:ext cx="295910" cy="287020"/>
          </a:xfrm>
          <a:custGeom>
            <a:avLst/>
            <a:gdLst/>
            <a:ahLst/>
            <a:cxnLst/>
            <a:rect l="l" t="t" r="r" b="b"/>
            <a:pathLst>
              <a:path w="295910" h="287019">
                <a:moveTo>
                  <a:pt x="0" y="286512"/>
                </a:moveTo>
                <a:lnTo>
                  <a:pt x="295655" y="286512"/>
                </a:lnTo>
                <a:lnTo>
                  <a:pt x="295655" y="0"/>
                </a:lnTo>
                <a:lnTo>
                  <a:pt x="0" y="0"/>
                </a:lnTo>
                <a:lnTo>
                  <a:pt x="0" y="286512"/>
                </a:lnTo>
                <a:close/>
              </a:path>
            </a:pathLst>
          </a:custGeom>
          <a:ln w="28956">
            <a:solidFill>
              <a:srgbClr val="FFFFFF"/>
            </a:solidFill>
          </a:ln>
        </p:spPr>
        <p:txBody>
          <a:bodyPr wrap="square" lIns="0" tIns="0" rIns="0" bIns="0" rtlCol="0"/>
          <a:lstStyle/>
          <a:p>
            <a:endParaRPr/>
          </a:p>
        </p:txBody>
      </p:sp>
      <p:sp>
        <p:nvSpPr>
          <p:cNvPr id="49" name="标题 48">
            <a:extLst>
              <a:ext uri="{FF2B5EF4-FFF2-40B4-BE49-F238E27FC236}">
                <a16:creationId xmlns:a16="http://schemas.microsoft.com/office/drawing/2014/main" id="{772853D9-38BE-42CD-931E-21FC5A0BC662}"/>
              </a:ext>
            </a:extLst>
          </p:cNvPr>
          <p:cNvSpPr>
            <a:spLocks noGrp="1"/>
          </p:cNvSpPr>
          <p:nvPr>
            <p:ph type="title"/>
          </p:nvPr>
        </p:nvSpPr>
        <p:spPr>
          <a:xfrm>
            <a:off x="457200" y="44624"/>
            <a:ext cx="8229600" cy="1143000"/>
          </a:xfrm>
        </p:spPr>
        <p:txBody>
          <a:bodyPr/>
          <a:lstStyle/>
          <a:p>
            <a:r>
              <a:rPr lang="zh-CN" altLang="en-US" dirty="0"/>
              <a:t>哪个模型正确？</a:t>
            </a:r>
          </a:p>
        </p:txBody>
      </p:sp>
    </p:spTree>
    <p:extLst>
      <p:ext uri="{BB962C8B-B14F-4D97-AF65-F5344CB8AC3E}">
        <p14:creationId xmlns:p14="http://schemas.microsoft.com/office/powerpoint/2010/main" val="966600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977" y="1925065"/>
            <a:ext cx="2112799" cy="320601"/>
          </a:xfrm>
          <a:prstGeom prst="rect">
            <a:avLst/>
          </a:prstGeom>
        </p:spPr>
        <p:txBody>
          <a:bodyPr vert="horz" wrap="square" lIns="0" tIns="12700" rIns="0" bIns="0" rtlCol="0">
            <a:spAutoFit/>
          </a:bodyPr>
          <a:lstStyle/>
          <a:p>
            <a:pPr marL="12700">
              <a:spcBef>
                <a:spcPts val="100"/>
              </a:spcBef>
            </a:pPr>
            <a:r>
              <a:rPr sz="2000" b="1" dirty="0">
                <a:latin typeface="Trebuchet MS"/>
                <a:cs typeface="Trebuchet MS"/>
              </a:rPr>
              <a:t>Inertia = 12.645</a:t>
            </a:r>
            <a:endParaRPr sz="2000" dirty="0">
              <a:latin typeface="Trebuchet MS"/>
              <a:cs typeface="Trebuchet MS"/>
            </a:endParaRPr>
          </a:p>
        </p:txBody>
      </p:sp>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9BB808"/>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9BB808"/>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9BB808"/>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1" name="object 21"/>
          <p:cNvSpPr txBox="1"/>
          <p:nvPr/>
        </p:nvSpPr>
        <p:spPr>
          <a:xfrm>
            <a:off x="6210681" y="4896256"/>
            <a:ext cx="615442"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a:latin typeface="Verdana"/>
              <a:cs typeface="Verdana"/>
            </a:endParaRPr>
          </a:p>
        </p:txBody>
      </p:sp>
      <p:sp>
        <p:nvSpPr>
          <p:cNvPr id="22" name="object 22"/>
          <p:cNvSpPr txBox="1"/>
          <p:nvPr/>
        </p:nvSpPr>
        <p:spPr>
          <a:xfrm>
            <a:off x="3241038" y="3132327"/>
            <a:ext cx="799085"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459992"/>
            <a:ext cx="78105" cy="3319779"/>
          </a:xfrm>
          <a:custGeom>
            <a:avLst/>
            <a:gdLst/>
            <a:ahLst/>
            <a:cxnLst/>
            <a:rect l="l" t="t" r="r" b="b"/>
            <a:pathLst>
              <a:path w="78104" h="3319779">
                <a:moveTo>
                  <a:pt x="51815" y="64770"/>
                </a:moveTo>
                <a:lnTo>
                  <a:pt x="25908" y="64770"/>
                </a:lnTo>
                <a:lnTo>
                  <a:pt x="25908" y="3319322"/>
                </a:lnTo>
                <a:lnTo>
                  <a:pt x="51815" y="3319322"/>
                </a:lnTo>
                <a:lnTo>
                  <a:pt x="51815" y="64770"/>
                </a:lnTo>
                <a:close/>
              </a:path>
              <a:path w="78104" h="3319779">
                <a:moveTo>
                  <a:pt x="38862" y="0"/>
                </a:moveTo>
                <a:lnTo>
                  <a:pt x="0" y="77724"/>
                </a:lnTo>
                <a:lnTo>
                  <a:pt x="25908" y="77724"/>
                </a:lnTo>
                <a:lnTo>
                  <a:pt x="25908" y="64770"/>
                </a:lnTo>
                <a:lnTo>
                  <a:pt x="71247" y="64770"/>
                </a:lnTo>
                <a:lnTo>
                  <a:pt x="38862" y="0"/>
                </a:lnTo>
                <a:close/>
              </a:path>
              <a:path w="78104" h="3319779">
                <a:moveTo>
                  <a:pt x="71247" y="64770"/>
                </a:moveTo>
                <a:lnTo>
                  <a:pt x="51815" y="64770"/>
                </a:lnTo>
                <a:lnTo>
                  <a:pt x="51815" y="77724"/>
                </a:lnTo>
                <a:lnTo>
                  <a:pt x="77724" y="77724"/>
                </a:lnTo>
                <a:lnTo>
                  <a:pt x="71247" y="64770"/>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FFC000"/>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FFC000"/>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FFC000"/>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FFC000"/>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FFC000"/>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C000"/>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C000"/>
          </a:solidFill>
        </p:spPr>
        <p:txBody>
          <a:bodyPr wrap="square" lIns="0" tIns="0" rIns="0" bIns="0" rtlCol="0"/>
          <a:lstStyle/>
          <a:p>
            <a:endParaRPr/>
          </a:p>
        </p:txBody>
      </p:sp>
      <p:sp>
        <p:nvSpPr>
          <p:cNvPr id="41" name="object 41"/>
          <p:cNvSpPr/>
          <p:nvPr/>
        </p:nvSpPr>
        <p:spPr>
          <a:xfrm>
            <a:off x="6282690" y="4096511"/>
            <a:ext cx="295910" cy="287020"/>
          </a:xfrm>
          <a:custGeom>
            <a:avLst/>
            <a:gdLst/>
            <a:ahLst/>
            <a:cxnLst/>
            <a:rect l="l" t="t" r="r" b="b"/>
            <a:pathLst>
              <a:path w="295909" h="287020">
                <a:moveTo>
                  <a:pt x="0" y="286512"/>
                </a:moveTo>
                <a:lnTo>
                  <a:pt x="295656" y="286512"/>
                </a:lnTo>
                <a:lnTo>
                  <a:pt x="295656" y="0"/>
                </a:lnTo>
                <a:lnTo>
                  <a:pt x="0" y="0"/>
                </a:lnTo>
                <a:lnTo>
                  <a:pt x="0" y="286512"/>
                </a:lnTo>
                <a:close/>
              </a:path>
            </a:pathLst>
          </a:custGeom>
          <a:solidFill>
            <a:srgbClr val="FFC000"/>
          </a:solidFill>
        </p:spPr>
        <p:txBody>
          <a:bodyPr wrap="square" lIns="0" tIns="0" rIns="0" bIns="0" rtlCol="0"/>
          <a:lstStyle/>
          <a:p>
            <a:endParaRPr/>
          </a:p>
        </p:txBody>
      </p:sp>
      <p:sp>
        <p:nvSpPr>
          <p:cNvPr id="42" name="object 42"/>
          <p:cNvSpPr/>
          <p:nvPr/>
        </p:nvSpPr>
        <p:spPr>
          <a:xfrm>
            <a:off x="6282690" y="4096511"/>
            <a:ext cx="295910" cy="287020"/>
          </a:xfrm>
          <a:custGeom>
            <a:avLst/>
            <a:gdLst/>
            <a:ahLst/>
            <a:cxnLst/>
            <a:rect l="l" t="t" r="r" b="b"/>
            <a:pathLst>
              <a:path w="295909" h="287020">
                <a:moveTo>
                  <a:pt x="0" y="286512"/>
                </a:moveTo>
                <a:lnTo>
                  <a:pt x="295656" y="286512"/>
                </a:lnTo>
                <a:lnTo>
                  <a:pt x="295656" y="0"/>
                </a:lnTo>
                <a:lnTo>
                  <a:pt x="0" y="0"/>
                </a:lnTo>
                <a:lnTo>
                  <a:pt x="0" y="286512"/>
                </a:lnTo>
                <a:close/>
              </a:path>
            </a:pathLst>
          </a:custGeom>
          <a:ln w="28956">
            <a:solidFill>
              <a:srgbClr val="FFFFFF"/>
            </a:solidFill>
          </a:ln>
        </p:spPr>
        <p:txBody>
          <a:bodyPr wrap="square" lIns="0" tIns="0" rIns="0" bIns="0" rtlCol="0"/>
          <a:lstStyle/>
          <a:p>
            <a:endParaRPr/>
          </a:p>
        </p:txBody>
      </p:sp>
      <p:sp>
        <p:nvSpPr>
          <p:cNvPr id="43" name="object 43"/>
          <p:cNvSpPr/>
          <p:nvPr/>
        </p:nvSpPr>
        <p:spPr>
          <a:xfrm>
            <a:off x="6881621" y="2180845"/>
            <a:ext cx="295910" cy="285115"/>
          </a:xfrm>
          <a:custGeom>
            <a:avLst/>
            <a:gdLst/>
            <a:ahLst/>
            <a:cxnLst/>
            <a:rect l="l" t="t" r="r" b="b"/>
            <a:pathLst>
              <a:path w="295909" h="285115">
                <a:moveTo>
                  <a:pt x="0" y="284988"/>
                </a:moveTo>
                <a:lnTo>
                  <a:pt x="295655" y="284988"/>
                </a:lnTo>
                <a:lnTo>
                  <a:pt x="295655" y="0"/>
                </a:lnTo>
                <a:lnTo>
                  <a:pt x="0" y="0"/>
                </a:lnTo>
                <a:lnTo>
                  <a:pt x="0" y="284988"/>
                </a:lnTo>
                <a:close/>
              </a:path>
            </a:pathLst>
          </a:custGeom>
          <a:solidFill>
            <a:srgbClr val="9BB808"/>
          </a:solidFill>
        </p:spPr>
        <p:txBody>
          <a:bodyPr wrap="square" lIns="0" tIns="0" rIns="0" bIns="0" rtlCol="0"/>
          <a:lstStyle/>
          <a:p>
            <a:endParaRPr/>
          </a:p>
        </p:txBody>
      </p:sp>
      <p:sp>
        <p:nvSpPr>
          <p:cNvPr id="44" name="object 44"/>
          <p:cNvSpPr/>
          <p:nvPr/>
        </p:nvSpPr>
        <p:spPr>
          <a:xfrm>
            <a:off x="6881621" y="2180845"/>
            <a:ext cx="295910" cy="285115"/>
          </a:xfrm>
          <a:custGeom>
            <a:avLst/>
            <a:gdLst/>
            <a:ahLst/>
            <a:cxnLst/>
            <a:rect l="l" t="t" r="r" b="b"/>
            <a:pathLst>
              <a:path w="295909" h="285115">
                <a:moveTo>
                  <a:pt x="0" y="284988"/>
                </a:moveTo>
                <a:lnTo>
                  <a:pt x="295655" y="284988"/>
                </a:lnTo>
                <a:lnTo>
                  <a:pt x="295655" y="0"/>
                </a:lnTo>
                <a:lnTo>
                  <a:pt x="0" y="0"/>
                </a:lnTo>
                <a:lnTo>
                  <a:pt x="0" y="284988"/>
                </a:lnTo>
                <a:close/>
              </a:path>
            </a:pathLst>
          </a:custGeom>
          <a:ln w="28956">
            <a:solidFill>
              <a:srgbClr val="FFFFFF"/>
            </a:solidFill>
          </a:ln>
        </p:spPr>
        <p:txBody>
          <a:bodyPr wrap="square" lIns="0" tIns="0" rIns="0" bIns="0" rtlCol="0"/>
          <a:lstStyle/>
          <a:p>
            <a:endParaRPr/>
          </a:p>
        </p:txBody>
      </p:sp>
      <p:sp>
        <p:nvSpPr>
          <p:cNvPr id="45" name="object 45"/>
          <p:cNvSpPr/>
          <p:nvPr/>
        </p:nvSpPr>
        <p:spPr>
          <a:xfrm>
            <a:off x="5010150" y="3476244"/>
            <a:ext cx="295910" cy="287020"/>
          </a:xfrm>
          <a:custGeom>
            <a:avLst/>
            <a:gdLst/>
            <a:ahLst/>
            <a:cxnLst/>
            <a:rect l="l" t="t" r="r" b="b"/>
            <a:pathLst>
              <a:path w="295910" h="287019">
                <a:moveTo>
                  <a:pt x="0" y="286512"/>
                </a:moveTo>
                <a:lnTo>
                  <a:pt x="295655" y="286512"/>
                </a:lnTo>
                <a:lnTo>
                  <a:pt x="295655" y="0"/>
                </a:lnTo>
                <a:lnTo>
                  <a:pt x="0" y="0"/>
                </a:lnTo>
                <a:lnTo>
                  <a:pt x="0" y="286512"/>
                </a:lnTo>
                <a:close/>
              </a:path>
            </a:pathLst>
          </a:custGeom>
          <a:solidFill>
            <a:srgbClr val="C00000"/>
          </a:solidFill>
        </p:spPr>
        <p:txBody>
          <a:bodyPr wrap="square" lIns="0" tIns="0" rIns="0" bIns="0" rtlCol="0"/>
          <a:lstStyle/>
          <a:p>
            <a:endParaRPr/>
          </a:p>
        </p:txBody>
      </p:sp>
      <p:sp>
        <p:nvSpPr>
          <p:cNvPr id="46" name="object 46"/>
          <p:cNvSpPr/>
          <p:nvPr/>
        </p:nvSpPr>
        <p:spPr>
          <a:xfrm>
            <a:off x="5010150" y="3476244"/>
            <a:ext cx="295910" cy="287020"/>
          </a:xfrm>
          <a:custGeom>
            <a:avLst/>
            <a:gdLst/>
            <a:ahLst/>
            <a:cxnLst/>
            <a:rect l="l" t="t" r="r" b="b"/>
            <a:pathLst>
              <a:path w="295910" h="287019">
                <a:moveTo>
                  <a:pt x="0" y="286512"/>
                </a:moveTo>
                <a:lnTo>
                  <a:pt x="295655" y="286512"/>
                </a:lnTo>
                <a:lnTo>
                  <a:pt x="295655" y="0"/>
                </a:lnTo>
                <a:lnTo>
                  <a:pt x="0" y="0"/>
                </a:lnTo>
                <a:lnTo>
                  <a:pt x="0" y="286512"/>
                </a:lnTo>
                <a:close/>
              </a:path>
            </a:pathLst>
          </a:custGeom>
          <a:ln w="28956">
            <a:solidFill>
              <a:srgbClr val="FFFFFF"/>
            </a:solidFill>
          </a:ln>
        </p:spPr>
        <p:txBody>
          <a:bodyPr wrap="square" lIns="0" tIns="0" rIns="0" bIns="0" rtlCol="0"/>
          <a:lstStyle/>
          <a:p>
            <a:endParaRPr/>
          </a:p>
        </p:txBody>
      </p:sp>
      <p:sp>
        <p:nvSpPr>
          <p:cNvPr id="49" name="标题 48">
            <a:extLst>
              <a:ext uri="{FF2B5EF4-FFF2-40B4-BE49-F238E27FC236}">
                <a16:creationId xmlns:a16="http://schemas.microsoft.com/office/drawing/2014/main" id="{26275512-6273-4C43-BBD1-E44E871D9A0C}"/>
              </a:ext>
            </a:extLst>
          </p:cNvPr>
          <p:cNvSpPr>
            <a:spLocks noGrp="1"/>
          </p:cNvSpPr>
          <p:nvPr>
            <p:ph type="title"/>
          </p:nvPr>
        </p:nvSpPr>
        <p:spPr>
          <a:xfrm>
            <a:off x="457200" y="44624"/>
            <a:ext cx="8229600" cy="1143000"/>
          </a:xfrm>
        </p:spPr>
        <p:txBody>
          <a:bodyPr/>
          <a:lstStyle/>
          <a:p>
            <a:r>
              <a:rPr lang="zh-CN" altLang="en-US" dirty="0"/>
              <a:t>哪个模型正确？</a:t>
            </a:r>
          </a:p>
        </p:txBody>
      </p:sp>
    </p:spTree>
    <p:extLst>
      <p:ext uri="{BB962C8B-B14F-4D97-AF65-F5344CB8AC3E}">
        <p14:creationId xmlns:p14="http://schemas.microsoft.com/office/powerpoint/2010/main" val="3394479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977" y="1925065"/>
            <a:ext cx="2253360" cy="320601"/>
          </a:xfrm>
          <a:prstGeom prst="rect">
            <a:avLst/>
          </a:prstGeom>
        </p:spPr>
        <p:txBody>
          <a:bodyPr vert="horz" wrap="square" lIns="0" tIns="12700" rIns="0" bIns="0" rtlCol="0">
            <a:spAutoFit/>
          </a:bodyPr>
          <a:lstStyle/>
          <a:p>
            <a:pPr marL="12700">
              <a:spcBef>
                <a:spcPts val="100"/>
              </a:spcBef>
            </a:pPr>
            <a:r>
              <a:rPr sz="2000" b="1" dirty="0">
                <a:latin typeface="Trebuchet MS"/>
                <a:cs typeface="Trebuchet MS"/>
              </a:rPr>
              <a:t>Inertia = 12.943</a:t>
            </a:r>
            <a:endParaRPr sz="2000" dirty="0">
              <a:latin typeface="Trebuchet MS"/>
              <a:cs typeface="Trebuchet MS"/>
            </a:endParaRPr>
          </a:p>
        </p:txBody>
      </p:sp>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006FC0"/>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9BB808"/>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9BB808"/>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1" name="object 21"/>
          <p:cNvSpPr txBox="1"/>
          <p:nvPr/>
        </p:nvSpPr>
        <p:spPr>
          <a:xfrm>
            <a:off x="6210681" y="4896256"/>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22" name="object 22"/>
          <p:cNvSpPr txBox="1"/>
          <p:nvPr/>
        </p:nvSpPr>
        <p:spPr>
          <a:xfrm>
            <a:off x="3241038" y="3132327"/>
            <a:ext cx="799085"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459992"/>
            <a:ext cx="78105" cy="3319779"/>
          </a:xfrm>
          <a:custGeom>
            <a:avLst/>
            <a:gdLst/>
            <a:ahLst/>
            <a:cxnLst/>
            <a:rect l="l" t="t" r="r" b="b"/>
            <a:pathLst>
              <a:path w="78104" h="3319779">
                <a:moveTo>
                  <a:pt x="51815" y="64770"/>
                </a:moveTo>
                <a:lnTo>
                  <a:pt x="25908" y="64770"/>
                </a:lnTo>
                <a:lnTo>
                  <a:pt x="25908" y="3319322"/>
                </a:lnTo>
                <a:lnTo>
                  <a:pt x="51815" y="3319322"/>
                </a:lnTo>
                <a:lnTo>
                  <a:pt x="51815" y="64770"/>
                </a:lnTo>
                <a:close/>
              </a:path>
              <a:path w="78104" h="3319779">
                <a:moveTo>
                  <a:pt x="38862" y="0"/>
                </a:moveTo>
                <a:lnTo>
                  <a:pt x="0" y="77724"/>
                </a:lnTo>
                <a:lnTo>
                  <a:pt x="25908" y="77724"/>
                </a:lnTo>
                <a:lnTo>
                  <a:pt x="25908" y="64770"/>
                </a:lnTo>
                <a:lnTo>
                  <a:pt x="71247" y="64770"/>
                </a:lnTo>
                <a:lnTo>
                  <a:pt x="38862" y="0"/>
                </a:lnTo>
                <a:close/>
              </a:path>
              <a:path w="78104" h="3319779">
                <a:moveTo>
                  <a:pt x="71247" y="64770"/>
                </a:moveTo>
                <a:lnTo>
                  <a:pt x="51815" y="64770"/>
                </a:lnTo>
                <a:lnTo>
                  <a:pt x="51815" y="77724"/>
                </a:lnTo>
                <a:lnTo>
                  <a:pt x="77724" y="77724"/>
                </a:lnTo>
                <a:lnTo>
                  <a:pt x="71247" y="64770"/>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C00000"/>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1" name="object 41"/>
          <p:cNvSpPr/>
          <p:nvPr/>
        </p:nvSpPr>
        <p:spPr>
          <a:xfrm>
            <a:off x="6595109" y="2467355"/>
            <a:ext cx="295910" cy="287020"/>
          </a:xfrm>
          <a:custGeom>
            <a:avLst/>
            <a:gdLst/>
            <a:ahLst/>
            <a:cxnLst/>
            <a:rect l="l" t="t" r="r" b="b"/>
            <a:pathLst>
              <a:path w="295909" h="287019">
                <a:moveTo>
                  <a:pt x="0" y="286511"/>
                </a:moveTo>
                <a:lnTo>
                  <a:pt x="295655" y="286511"/>
                </a:lnTo>
                <a:lnTo>
                  <a:pt x="295655" y="0"/>
                </a:lnTo>
                <a:lnTo>
                  <a:pt x="0" y="0"/>
                </a:lnTo>
                <a:lnTo>
                  <a:pt x="0" y="286511"/>
                </a:lnTo>
                <a:close/>
              </a:path>
            </a:pathLst>
          </a:custGeom>
          <a:solidFill>
            <a:srgbClr val="006FC0"/>
          </a:solidFill>
        </p:spPr>
        <p:txBody>
          <a:bodyPr wrap="square" lIns="0" tIns="0" rIns="0" bIns="0" rtlCol="0"/>
          <a:lstStyle/>
          <a:p>
            <a:endParaRPr/>
          </a:p>
        </p:txBody>
      </p:sp>
      <p:sp>
        <p:nvSpPr>
          <p:cNvPr id="42" name="object 42"/>
          <p:cNvSpPr/>
          <p:nvPr/>
        </p:nvSpPr>
        <p:spPr>
          <a:xfrm>
            <a:off x="6595109" y="2467355"/>
            <a:ext cx="295910" cy="287020"/>
          </a:xfrm>
          <a:custGeom>
            <a:avLst/>
            <a:gdLst/>
            <a:ahLst/>
            <a:cxnLst/>
            <a:rect l="l" t="t" r="r" b="b"/>
            <a:pathLst>
              <a:path w="295909" h="287019">
                <a:moveTo>
                  <a:pt x="0" y="286511"/>
                </a:moveTo>
                <a:lnTo>
                  <a:pt x="295655" y="286511"/>
                </a:lnTo>
                <a:lnTo>
                  <a:pt x="295655" y="0"/>
                </a:lnTo>
                <a:lnTo>
                  <a:pt x="0" y="0"/>
                </a:lnTo>
                <a:lnTo>
                  <a:pt x="0" y="286511"/>
                </a:lnTo>
                <a:close/>
              </a:path>
            </a:pathLst>
          </a:custGeom>
          <a:ln w="28956">
            <a:solidFill>
              <a:srgbClr val="FFFFFF"/>
            </a:solidFill>
          </a:ln>
        </p:spPr>
        <p:txBody>
          <a:bodyPr wrap="square" lIns="0" tIns="0" rIns="0" bIns="0" rtlCol="0"/>
          <a:lstStyle/>
          <a:p>
            <a:endParaRPr/>
          </a:p>
        </p:txBody>
      </p:sp>
      <p:sp>
        <p:nvSpPr>
          <p:cNvPr id="43" name="object 43"/>
          <p:cNvSpPr/>
          <p:nvPr/>
        </p:nvSpPr>
        <p:spPr>
          <a:xfrm>
            <a:off x="7511033" y="1667255"/>
            <a:ext cx="295910" cy="287020"/>
          </a:xfrm>
          <a:custGeom>
            <a:avLst/>
            <a:gdLst/>
            <a:ahLst/>
            <a:cxnLst/>
            <a:rect l="l" t="t" r="r" b="b"/>
            <a:pathLst>
              <a:path w="295909" h="287019">
                <a:moveTo>
                  <a:pt x="0" y="286512"/>
                </a:moveTo>
                <a:lnTo>
                  <a:pt x="295655" y="286512"/>
                </a:lnTo>
                <a:lnTo>
                  <a:pt x="295655" y="0"/>
                </a:lnTo>
                <a:lnTo>
                  <a:pt x="0" y="0"/>
                </a:lnTo>
                <a:lnTo>
                  <a:pt x="0" y="286512"/>
                </a:lnTo>
                <a:close/>
              </a:path>
            </a:pathLst>
          </a:custGeom>
          <a:solidFill>
            <a:srgbClr val="9BB808"/>
          </a:solidFill>
        </p:spPr>
        <p:txBody>
          <a:bodyPr wrap="square" lIns="0" tIns="0" rIns="0" bIns="0" rtlCol="0"/>
          <a:lstStyle/>
          <a:p>
            <a:endParaRPr/>
          </a:p>
        </p:txBody>
      </p:sp>
      <p:sp>
        <p:nvSpPr>
          <p:cNvPr id="44" name="object 44"/>
          <p:cNvSpPr/>
          <p:nvPr/>
        </p:nvSpPr>
        <p:spPr>
          <a:xfrm>
            <a:off x="7511033" y="1667255"/>
            <a:ext cx="295910" cy="287020"/>
          </a:xfrm>
          <a:custGeom>
            <a:avLst/>
            <a:gdLst/>
            <a:ahLst/>
            <a:cxnLst/>
            <a:rect l="l" t="t" r="r" b="b"/>
            <a:pathLst>
              <a:path w="295909" h="287019">
                <a:moveTo>
                  <a:pt x="0" y="286512"/>
                </a:moveTo>
                <a:lnTo>
                  <a:pt x="295655" y="286512"/>
                </a:lnTo>
                <a:lnTo>
                  <a:pt x="295655" y="0"/>
                </a:lnTo>
                <a:lnTo>
                  <a:pt x="0" y="0"/>
                </a:lnTo>
                <a:lnTo>
                  <a:pt x="0" y="286512"/>
                </a:lnTo>
                <a:close/>
              </a:path>
            </a:pathLst>
          </a:custGeom>
          <a:ln w="28956">
            <a:solidFill>
              <a:srgbClr val="FFFFFF"/>
            </a:solidFill>
          </a:ln>
        </p:spPr>
        <p:txBody>
          <a:bodyPr wrap="square" lIns="0" tIns="0" rIns="0" bIns="0" rtlCol="0"/>
          <a:lstStyle/>
          <a:p>
            <a:endParaRPr/>
          </a:p>
        </p:txBody>
      </p:sp>
      <p:sp>
        <p:nvSpPr>
          <p:cNvPr id="45" name="object 45"/>
          <p:cNvSpPr/>
          <p:nvPr/>
        </p:nvSpPr>
        <p:spPr>
          <a:xfrm>
            <a:off x="5314950" y="3867912"/>
            <a:ext cx="295910" cy="285115"/>
          </a:xfrm>
          <a:custGeom>
            <a:avLst/>
            <a:gdLst/>
            <a:ahLst/>
            <a:cxnLst/>
            <a:rect l="l" t="t" r="r" b="b"/>
            <a:pathLst>
              <a:path w="295910" h="285114">
                <a:moveTo>
                  <a:pt x="0" y="284988"/>
                </a:moveTo>
                <a:lnTo>
                  <a:pt x="295655" y="284988"/>
                </a:lnTo>
                <a:lnTo>
                  <a:pt x="295655" y="0"/>
                </a:lnTo>
                <a:lnTo>
                  <a:pt x="0" y="0"/>
                </a:lnTo>
                <a:lnTo>
                  <a:pt x="0" y="284988"/>
                </a:lnTo>
                <a:close/>
              </a:path>
            </a:pathLst>
          </a:custGeom>
          <a:solidFill>
            <a:srgbClr val="C00000"/>
          </a:solidFill>
        </p:spPr>
        <p:txBody>
          <a:bodyPr wrap="square" lIns="0" tIns="0" rIns="0" bIns="0" rtlCol="0"/>
          <a:lstStyle/>
          <a:p>
            <a:endParaRPr/>
          </a:p>
        </p:txBody>
      </p:sp>
      <p:sp>
        <p:nvSpPr>
          <p:cNvPr id="46" name="object 46"/>
          <p:cNvSpPr/>
          <p:nvPr/>
        </p:nvSpPr>
        <p:spPr>
          <a:xfrm>
            <a:off x="5314950" y="3867912"/>
            <a:ext cx="295910" cy="285115"/>
          </a:xfrm>
          <a:custGeom>
            <a:avLst/>
            <a:gdLst/>
            <a:ahLst/>
            <a:cxnLst/>
            <a:rect l="l" t="t" r="r" b="b"/>
            <a:pathLst>
              <a:path w="295910" h="285114">
                <a:moveTo>
                  <a:pt x="0" y="284988"/>
                </a:moveTo>
                <a:lnTo>
                  <a:pt x="295655" y="284988"/>
                </a:lnTo>
                <a:lnTo>
                  <a:pt x="295655" y="0"/>
                </a:lnTo>
                <a:lnTo>
                  <a:pt x="0" y="0"/>
                </a:lnTo>
                <a:lnTo>
                  <a:pt x="0" y="284988"/>
                </a:lnTo>
                <a:close/>
              </a:path>
            </a:pathLst>
          </a:custGeom>
          <a:ln w="28956">
            <a:solidFill>
              <a:srgbClr val="FFFFFF"/>
            </a:solidFill>
          </a:ln>
        </p:spPr>
        <p:txBody>
          <a:bodyPr wrap="square" lIns="0" tIns="0" rIns="0" bIns="0" rtlCol="0"/>
          <a:lstStyle/>
          <a:p>
            <a:endParaRPr/>
          </a:p>
        </p:txBody>
      </p:sp>
      <p:sp>
        <p:nvSpPr>
          <p:cNvPr id="49" name="标题 48">
            <a:extLst>
              <a:ext uri="{FF2B5EF4-FFF2-40B4-BE49-F238E27FC236}">
                <a16:creationId xmlns:a16="http://schemas.microsoft.com/office/drawing/2014/main" id="{D37221A5-2519-45BE-9C4D-7D0535D424BA}"/>
              </a:ext>
            </a:extLst>
          </p:cNvPr>
          <p:cNvSpPr>
            <a:spLocks noGrp="1"/>
          </p:cNvSpPr>
          <p:nvPr>
            <p:ph type="title"/>
          </p:nvPr>
        </p:nvSpPr>
        <p:spPr>
          <a:xfrm>
            <a:off x="457200" y="44624"/>
            <a:ext cx="8229600" cy="1143000"/>
          </a:xfrm>
        </p:spPr>
        <p:txBody>
          <a:bodyPr/>
          <a:lstStyle/>
          <a:p>
            <a:r>
              <a:rPr lang="zh-CN" altLang="en-US" dirty="0"/>
              <a:t>哪个模型正确？</a:t>
            </a:r>
          </a:p>
        </p:txBody>
      </p:sp>
    </p:spTree>
    <p:extLst>
      <p:ext uri="{BB962C8B-B14F-4D97-AF65-F5344CB8AC3E}">
        <p14:creationId xmlns:p14="http://schemas.microsoft.com/office/powerpoint/2010/main" val="1078139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977" y="1925065"/>
            <a:ext cx="2370454" cy="320601"/>
          </a:xfrm>
          <a:prstGeom prst="rect">
            <a:avLst/>
          </a:prstGeom>
        </p:spPr>
        <p:txBody>
          <a:bodyPr vert="horz" wrap="square" lIns="0" tIns="12700" rIns="0" bIns="0" rtlCol="0">
            <a:spAutoFit/>
          </a:bodyPr>
          <a:lstStyle/>
          <a:p>
            <a:pPr marL="12700">
              <a:spcBef>
                <a:spcPts val="100"/>
              </a:spcBef>
            </a:pPr>
            <a:r>
              <a:rPr sz="2000" b="1" dirty="0">
                <a:latin typeface="Trebuchet MS"/>
                <a:cs typeface="Trebuchet MS"/>
              </a:rPr>
              <a:t>Inertia = 13.112</a:t>
            </a:r>
            <a:endParaRPr sz="2000" dirty="0">
              <a:latin typeface="Trebuchet MS"/>
              <a:cs typeface="Trebuchet MS"/>
            </a:endParaRPr>
          </a:p>
        </p:txBody>
      </p:sp>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006FC0"/>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9BB808"/>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9BB808"/>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1" name="object 21"/>
          <p:cNvSpPr txBox="1"/>
          <p:nvPr/>
        </p:nvSpPr>
        <p:spPr>
          <a:xfrm>
            <a:off x="6210681" y="4896256"/>
            <a:ext cx="586360"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22" name="object 22"/>
          <p:cNvSpPr txBox="1"/>
          <p:nvPr/>
        </p:nvSpPr>
        <p:spPr>
          <a:xfrm>
            <a:off x="3241038" y="3132327"/>
            <a:ext cx="799085"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459992"/>
            <a:ext cx="78105" cy="3319779"/>
          </a:xfrm>
          <a:custGeom>
            <a:avLst/>
            <a:gdLst/>
            <a:ahLst/>
            <a:cxnLst/>
            <a:rect l="l" t="t" r="r" b="b"/>
            <a:pathLst>
              <a:path w="78104" h="3319779">
                <a:moveTo>
                  <a:pt x="51815" y="64770"/>
                </a:moveTo>
                <a:lnTo>
                  <a:pt x="25908" y="64770"/>
                </a:lnTo>
                <a:lnTo>
                  <a:pt x="25908" y="3319322"/>
                </a:lnTo>
                <a:lnTo>
                  <a:pt x="51815" y="3319322"/>
                </a:lnTo>
                <a:lnTo>
                  <a:pt x="51815" y="64770"/>
                </a:lnTo>
                <a:close/>
              </a:path>
              <a:path w="78104" h="3319779">
                <a:moveTo>
                  <a:pt x="38862" y="0"/>
                </a:moveTo>
                <a:lnTo>
                  <a:pt x="0" y="77724"/>
                </a:lnTo>
                <a:lnTo>
                  <a:pt x="25908" y="77724"/>
                </a:lnTo>
                <a:lnTo>
                  <a:pt x="25908" y="64770"/>
                </a:lnTo>
                <a:lnTo>
                  <a:pt x="71247" y="64770"/>
                </a:lnTo>
                <a:lnTo>
                  <a:pt x="38862" y="0"/>
                </a:lnTo>
                <a:close/>
              </a:path>
              <a:path w="78104" h="3319779">
                <a:moveTo>
                  <a:pt x="71247" y="64770"/>
                </a:moveTo>
                <a:lnTo>
                  <a:pt x="51815" y="64770"/>
                </a:lnTo>
                <a:lnTo>
                  <a:pt x="51815" y="77724"/>
                </a:lnTo>
                <a:lnTo>
                  <a:pt x="77724" y="77724"/>
                </a:lnTo>
                <a:lnTo>
                  <a:pt x="71247" y="64770"/>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C00000"/>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1" name="object 41"/>
          <p:cNvSpPr/>
          <p:nvPr/>
        </p:nvSpPr>
        <p:spPr>
          <a:xfrm>
            <a:off x="6595109" y="2467355"/>
            <a:ext cx="295910" cy="287020"/>
          </a:xfrm>
          <a:custGeom>
            <a:avLst/>
            <a:gdLst/>
            <a:ahLst/>
            <a:cxnLst/>
            <a:rect l="l" t="t" r="r" b="b"/>
            <a:pathLst>
              <a:path w="295909" h="287019">
                <a:moveTo>
                  <a:pt x="0" y="286511"/>
                </a:moveTo>
                <a:lnTo>
                  <a:pt x="295655" y="286511"/>
                </a:lnTo>
                <a:lnTo>
                  <a:pt x="295655" y="0"/>
                </a:lnTo>
                <a:lnTo>
                  <a:pt x="0" y="0"/>
                </a:lnTo>
                <a:lnTo>
                  <a:pt x="0" y="286511"/>
                </a:lnTo>
                <a:close/>
              </a:path>
            </a:pathLst>
          </a:custGeom>
          <a:solidFill>
            <a:srgbClr val="006FC0"/>
          </a:solidFill>
        </p:spPr>
        <p:txBody>
          <a:bodyPr wrap="square" lIns="0" tIns="0" rIns="0" bIns="0" rtlCol="0"/>
          <a:lstStyle/>
          <a:p>
            <a:endParaRPr/>
          </a:p>
        </p:txBody>
      </p:sp>
      <p:sp>
        <p:nvSpPr>
          <p:cNvPr id="42" name="object 42"/>
          <p:cNvSpPr/>
          <p:nvPr/>
        </p:nvSpPr>
        <p:spPr>
          <a:xfrm>
            <a:off x="6595109" y="2467355"/>
            <a:ext cx="295910" cy="287020"/>
          </a:xfrm>
          <a:custGeom>
            <a:avLst/>
            <a:gdLst/>
            <a:ahLst/>
            <a:cxnLst/>
            <a:rect l="l" t="t" r="r" b="b"/>
            <a:pathLst>
              <a:path w="295909" h="287019">
                <a:moveTo>
                  <a:pt x="0" y="286511"/>
                </a:moveTo>
                <a:lnTo>
                  <a:pt x="295655" y="286511"/>
                </a:lnTo>
                <a:lnTo>
                  <a:pt x="295655" y="0"/>
                </a:lnTo>
                <a:lnTo>
                  <a:pt x="0" y="0"/>
                </a:lnTo>
                <a:lnTo>
                  <a:pt x="0" y="286511"/>
                </a:lnTo>
                <a:close/>
              </a:path>
            </a:pathLst>
          </a:custGeom>
          <a:ln w="28956">
            <a:solidFill>
              <a:srgbClr val="FFFFFF"/>
            </a:solidFill>
          </a:ln>
        </p:spPr>
        <p:txBody>
          <a:bodyPr wrap="square" lIns="0" tIns="0" rIns="0" bIns="0" rtlCol="0"/>
          <a:lstStyle/>
          <a:p>
            <a:endParaRPr/>
          </a:p>
        </p:txBody>
      </p:sp>
      <p:sp>
        <p:nvSpPr>
          <p:cNvPr id="43" name="object 43"/>
          <p:cNvSpPr/>
          <p:nvPr/>
        </p:nvSpPr>
        <p:spPr>
          <a:xfrm>
            <a:off x="7511033" y="1667255"/>
            <a:ext cx="295910" cy="287020"/>
          </a:xfrm>
          <a:custGeom>
            <a:avLst/>
            <a:gdLst/>
            <a:ahLst/>
            <a:cxnLst/>
            <a:rect l="l" t="t" r="r" b="b"/>
            <a:pathLst>
              <a:path w="295909" h="287019">
                <a:moveTo>
                  <a:pt x="0" y="286512"/>
                </a:moveTo>
                <a:lnTo>
                  <a:pt x="295655" y="286512"/>
                </a:lnTo>
                <a:lnTo>
                  <a:pt x="295655" y="0"/>
                </a:lnTo>
                <a:lnTo>
                  <a:pt x="0" y="0"/>
                </a:lnTo>
                <a:lnTo>
                  <a:pt x="0" y="286512"/>
                </a:lnTo>
                <a:close/>
              </a:path>
            </a:pathLst>
          </a:custGeom>
          <a:solidFill>
            <a:srgbClr val="9BB808"/>
          </a:solidFill>
        </p:spPr>
        <p:txBody>
          <a:bodyPr wrap="square" lIns="0" tIns="0" rIns="0" bIns="0" rtlCol="0"/>
          <a:lstStyle/>
          <a:p>
            <a:endParaRPr/>
          </a:p>
        </p:txBody>
      </p:sp>
      <p:sp>
        <p:nvSpPr>
          <p:cNvPr id="44" name="object 44"/>
          <p:cNvSpPr/>
          <p:nvPr/>
        </p:nvSpPr>
        <p:spPr>
          <a:xfrm>
            <a:off x="7511033" y="1667255"/>
            <a:ext cx="295910" cy="287020"/>
          </a:xfrm>
          <a:custGeom>
            <a:avLst/>
            <a:gdLst/>
            <a:ahLst/>
            <a:cxnLst/>
            <a:rect l="l" t="t" r="r" b="b"/>
            <a:pathLst>
              <a:path w="295909" h="287019">
                <a:moveTo>
                  <a:pt x="0" y="286512"/>
                </a:moveTo>
                <a:lnTo>
                  <a:pt x="295655" y="286512"/>
                </a:lnTo>
                <a:lnTo>
                  <a:pt x="295655" y="0"/>
                </a:lnTo>
                <a:lnTo>
                  <a:pt x="0" y="0"/>
                </a:lnTo>
                <a:lnTo>
                  <a:pt x="0" y="286512"/>
                </a:lnTo>
                <a:close/>
              </a:path>
            </a:pathLst>
          </a:custGeom>
          <a:ln w="28956">
            <a:solidFill>
              <a:srgbClr val="FFFFFF"/>
            </a:solidFill>
          </a:ln>
        </p:spPr>
        <p:txBody>
          <a:bodyPr wrap="square" lIns="0" tIns="0" rIns="0" bIns="0" rtlCol="0"/>
          <a:lstStyle/>
          <a:p>
            <a:endParaRPr/>
          </a:p>
        </p:txBody>
      </p:sp>
      <p:sp>
        <p:nvSpPr>
          <p:cNvPr id="45" name="object 45"/>
          <p:cNvSpPr/>
          <p:nvPr/>
        </p:nvSpPr>
        <p:spPr>
          <a:xfrm>
            <a:off x="5314950" y="3867912"/>
            <a:ext cx="295910" cy="285115"/>
          </a:xfrm>
          <a:custGeom>
            <a:avLst/>
            <a:gdLst/>
            <a:ahLst/>
            <a:cxnLst/>
            <a:rect l="l" t="t" r="r" b="b"/>
            <a:pathLst>
              <a:path w="295910" h="285114">
                <a:moveTo>
                  <a:pt x="0" y="284988"/>
                </a:moveTo>
                <a:lnTo>
                  <a:pt x="295655" y="284988"/>
                </a:lnTo>
                <a:lnTo>
                  <a:pt x="295655" y="0"/>
                </a:lnTo>
                <a:lnTo>
                  <a:pt x="0" y="0"/>
                </a:lnTo>
                <a:lnTo>
                  <a:pt x="0" y="284988"/>
                </a:lnTo>
                <a:close/>
              </a:path>
            </a:pathLst>
          </a:custGeom>
          <a:solidFill>
            <a:srgbClr val="C00000"/>
          </a:solidFill>
        </p:spPr>
        <p:txBody>
          <a:bodyPr wrap="square" lIns="0" tIns="0" rIns="0" bIns="0" rtlCol="0"/>
          <a:lstStyle/>
          <a:p>
            <a:endParaRPr/>
          </a:p>
        </p:txBody>
      </p:sp>
      <p:sp>
        <p:nvSpPr>
          <p:cNvPr id="46" name="object 46"/>
          <p:cNvSpPr/>
          <p:nvPr/>
        </p:nvSpPr>
        <p:spPr>
          <a:xfrm>
            <a:off x="5314950" y="3867912"/>
            <a:ext cx="295910" cy="285115"/>
          </a:xfrm>
          <a:custGeom>
            <a:avLst/>
            <a:gdLst/>
            <a:ahLst/>
            <a:cxnLst/>
            <a:rect l="l" t="t" r="r" b="b"/>
            <a:pathLst>
              <a:path w="295910" h="285114">
                <a:moveTo>
                  <a:pt x="0" y="284988"/>
                </a:moveTo>
                <a:lnTo>
                  <a:pt x="295655" y="284988"/>
                </a:lnTo>
                <a:lnTo>
                  <a:pt x="295655" y="0"/>
                </a:lnTo>
                <a:lnTo>
                  <a:pt x="0" y="0"/>
                </a:lnTo>
                <a:lnTo>
                  <a:pt x="0" y="284988"/>
                </a:lnTo>
                <a:close/>
              </a:path>
            </a:pathLst>
          </a:custGeom>
          <a:ln w="28956">
            <a:solidFill>
              <a:srgbClr val="FFFFFF"/>
            </a:solidFill>
          </a:ln>
        </p:spPr>
        <p:txBody>
          <a:bodyPr wrap="square" lIns="0" tIns="0" rIns="0" bIns="0" rtlCol="0"/>
          <a:lstStyle/>
          <a:p>
            <a:endParaRPr/>
          </a:p>
        </p:txBody>
      </p:sp>
      <p:sp>
        <p:nvSpPr>
          <p:cNvPr id="49" name="标题 48">
            <a:extLst>
              <a:ext uri="{FF2B5EF4-FFF2-40B4-BE49-F238E27FC236}">
                <a16:creationId xmlns:a16="http://schemas.microsoft.com/office/drawing/2014/main" id="{705DB2A1-FC40-4F59-9FB7-0BE1E4BEB302}"/>
              </a:ext>
            </a:extLst>
          </p:cNvPr>
          <p:cNvSpPr>
            <a:spLocks noGrp="1"/>
          </p:cNvSpPr>
          <p:nvPr>
            <p:ph type="title"/>
          </p:nvPr>
        </p:nvSpPr>
        <p:spPr>
          <a:xfrm>
            <a:off x="457200" y="44624"/>
            <a:ext cx="8229600" cy="1143000"/>
          </a:xfrm>
        </p:spPr>
        <p:txBody>
          <a:bodyPr/>
          <a:lstStyle/>
          <a:p>
            <a:r>
              <a:rPr lang="zh-CN" altLang="en-US" dirty="0"/>
              <a:t>哪个模型正确？</a:t>
            </a:r>
          </a:p>
        </p:txBody>
      </p:sp>
    </p:spTree>
    <p:extLst>
      <p:ext uri="{BB962C8B-B14F-4D97-AF65-F5344CB8AC3E}">
        <p14:creationId xmlns:p14="http://schemas.microsoft.com/office/powerpoint/2010/main" val="4262173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16F059-8774-4A0B-99B5-320C02F65401}"/>
              </a:ext>
            </a:extLst>
          </p:cNvPr>
          <p:cNvSpPr>
            <a:spLocks noGrp="1"/>
          </p:cNvSpPr>
          <p:nvPr>
            <p:ph type="title"/>
          </p:nvPr>
        </p:nvSpPr>
        <p:spPr/>
        <p:txBody>
          <a:bodyPr/>
          <a:lstStyle/>
          <a:p>
            <a:r>
              <a:rPr lang="zh-CN" altLang="en-US" dirty="0"/>
              <a:t>初始聚簇中心的选择方法</a:t>
            </a:r>
          </a:p>
        </p:txBody>
      </p:sp>
      <p:sp>
        <p:nvSpPr>
          <p:cNvPr id="3" name="文本占位符 2">
            <a:extLst>
              <a:ext uri="{FF2B5EF4-FFF2-40B4-BE49-F238E27FC236}">
                <a16:creationId xmlns:a16="http://schemas.microsoft.com/office/drawing/2014/main" id="{67774B71-FE90-4A2A-8DD8-73BDBC641968}"/>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9220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46702" y="2331776"/>
            <a:ext cx="4609673" cy="651460"/>
          </a:xfrm>
          <a:prstGeom prst="rect">
            <a:avLst/>
          </a:prstGeom>
          <a:solidFill>
            <a:srgbClr val="F1F1F1">
              <a:alpha val="50195"/>
            </a:srgbClr>
          </a:solidFill>
        </p:spPr>
        <p:txBody>
          <a:bodyPr vert="horz" wrap="square" lIns="0" tIns="218440" rIns="0" bIns="0" rtlCol="0" anchor="ctr">
            <a:spAutoFit/>
          </a:bodyPr>
          <a:lstStyle/>
          <a:p>
            <a:pPr algn="ctr"/>
            <a:r>
              <a:rPr lang="zh-CN" altLang="en-US" sz="2800" b="1" spc="-5" dirty="0">
                <a:latin typeface="Trebuchet MS"/>
                <a:cs typeface="Trebuchet MS"/>
              </a:rPr>
              <a:t>识别数据中未知的结构</a:t>
            </a:r>
            <a:endParaRPr sz="2800" dirty="0">
              <a:latin typeface="Trebuchet MS"/>
              <a:cs typeface="Trebuchet MS"/>
            </a:endParaRPr>
          </a:p>
        </p:txBody>
      </p:sp>
      <p:sp>
        <p:nvSpPr>
          <p:cNvPr id="4" name="object 4"/>
          <p:cNvSpPr txBox="1"/>
          <p:nvPr/>
        </p:nvSpPr>
        <p:spPr>
          <a:xfrm>
            <a:off x="948943" y="2396217"/>
            <a:ext cx="2397760" cy="522579"/>
          </a:xfrm>
          <a:prstGeom prst="rect">
            <a:avLst/>
          </a:prstGeom>
          <a:solidFill>
            <a:srgbClr val="D0692F"/>
          </a:solidFill>
        </p:spPr>
        <p:txBody>
          <a:bodyPr vert="horz" wrap="square" lIns="0" tIns="29845" rIns="0" bIns="0" rtlCol="0">
            <a:spAutoFit/>
          </a:bodyPr>
          <a:lstStyle/>
          <a:p>
            <a:pPr marL="427355">
              <a:spcBef>
                <a:spcPts val="235"/>
              </a:spcBef>
            </a:pPr>
            <a:r>
              <a:rPr lang="zh-CN" altLang="en-US" sz="3200" b="1" dirty="0">
                <a:solidFill>
                  <a:srgbClr val="FFFFFF"/>
                </a:solidFill>
                <a:latin typeface="Trebuchet MS"/>
                <a:cs typeface="Trebuchet MS"/>
              </a:rPr>
              <a:t>   聚类 </a:t>
            </a:r>
            <a:endParaRPr sz="3200" dirty="0">
              <a:latin typeface="Trebuchet MS"/>
              <a:cs typeface="Trebuchet MS"/>
            </a:endParaRPr>
          </a:p>
        </p:txBody>
      </p:sp>
      <p:sp>
        <p:nvSpPr>
          <p:cNvPr id="7" name="标题 6">
            <a:extLst>
              <a:ext uri="{FF2B5EF4-FFF2-40B4-BE49-F238E27FC236}">
                <a16:creationId xmlns:a16="http://schemas.microsoft.com/office/drawing/2014/main" id="{967EE637-17EA-4A8E-B6AD-DD96036C791C}"/>
              </a:ext>
            </a:extLst>
          </p:cNvPr>
          <p:cNvSpPr>
            <a:spLocks noGrp="1"/>
          </p:cNvSpPr>
          <p:nvPr>
            <p:ph type="title"/>
          </p:nvPr>
        </p:nvSpPr>
        <p:spPr/>
        <p:txBody>
          <a:bodyPr/>
          <a:lstStyle/>
          <a:p>
            <a:r>
              <a:rPr lang="zh-CN" altLang="en-US" dirty="0"/>
              <a:t>无监督学习的类型</a:t>
            </a:r>
          </a:p>
        </p:txBody>
      </p:sp>
      <p:sp>
        <p:nvSpPr>
          <p:cNvPr id="5" name="object 5">
            <a:extLst>
              <a:ext uri="{FF2B5EF4-FFF2-40B4-BE49-F238E27FC236}">
                <a16:creationId xmlns:a16="http://schemas.microsoft.com/office/drawing/2014/main" id="{73B6326B-B484-40E5-A9CC-4F107A6A8852}"/>
              </a:ext>
            </a:extLst>
          </p:cNvPr>
          <p:cNvSpPr txBox="1"/>
          <p:nvPr/>
        </p:nvSpPr>
        <p:spPr>
          <a:xfrm>
            <a:off x="3346702" y="3573016"/>
            <a:ext cx="5545778" cy="546303"/>
          </a:xfrm>
          <a:prstGeom prst="rect">
            <a:avLst/>
          </a:prstGeom>
          <a:solidFill>
            <a:srgbClr val="F1F1F1">
              <a:alpha val="50195"/>
            </a:srgbClr>
          </a:solidFill>
        </p:spPr>
        <p:txBody>
          <a:bodyPr vert="horz" wrap="square" lIns="0" tIns="114300" rIns="0" bIns="0" rtlCol="0">
            <a:spAutoFit/>
          </a:bodyPr>
          <a:lstStyle/>
          <a:p>
            <a:pPr algn="ctr">
              <a:spcBef>
                <a:spcPts val="900"/>
              </a:spcBef>
            </a:pPr>
            <a:r>
              <a:rPr lang="zh-CN" altLang="en-US" sz="2800" b="1" spc="40" dirty="0">
                <a:latin typeface="Trebuchet MS"/>
                <a:cs typeface="Trebuchet MS"/>
              </a:rPr>
              <a:t>使用数据中的结构特征来简化数据</a:t>
            </a:r>
            <a:endParaRPr sz="2800" dirty="0">
              <a:latin typeface="Trebuchet MS"/>
              <a:cs typeface="Trebuchet MS"/>
            </a:endParaRPr>
          </a:p>
        </p:txBody>
      </p:sp>
      <p:sp>
        <p:nvSpPr>
          <p:cNvPr id="8" name="object 4">
            <a:extLst>
              <a:ext uri="{FF2B5EF4-FFF2-40B4-BE49-F238E27FC236}">
                <a16:creationId xmlns:a16="http://schemas.microsoft.com/office/drawing/2014/main" id="{D5AB0FBF-2BB0-454B-B9E3-F0473DDAACBF}"/>
              </a:ext>
            </a:extLst>
          </p:cNvPr>
          <p:cNvSpPr txBox="1"/>
          <p:nvPr/>
        </p:nvSpPr>
        <p:spPr>
          <a:xfrm>
            <a:off x="948943" y="3554493"/>
            <a:ext cx="2397760" cy="522579"/>
          </a:xfrm>
          <a:prstGeom prst="rect">
            <a:avLst/>
          </a:prstGeom>
          <a:solidFill>
            <a:srgbClr val="84ADAC"/>
          </a:solidFill>
        </p:spPr>
        <p:txBody>
          <a:bodyPr vert="horz" wrap="square" lIns="0" tIns="29845" rIns="0" bIns="0" rtlCol="0">
            <a:spAutoFit/>
          </a:bodyPr>
          <a:lstStyle/>
          <a:p>
            <a:pPr marL="427355">
              <a:spcBef>
                <a:spcPts val="235"/>
              </a:spcBef>
            </a:pPr>
            <a:r>
              <a:rPr lang="zh-CN" altLang="en-US" sz="3200" b="1" dirty="0">
                <a:solidFill>
                  <a:srgbClr val="FFFFFF"/>
                </a:solidFill>
                <a:latin typeface="Trebuchet MS"/>
                <a:cs typeface="Trebuchet MS"/>
              </a:rPr>
              <a:t>   降维 </a:t>
            </a:r>
            <a:endParaRPr sz="3200" dirty="0">
              <a:latin typeface="Trebuchet MS"/>
              <a:cs typeface="Trebuchet MS"/>
            </a:endParaRPr>
          </a:p>
        </p:txBody>
      </p:sp>
    </p:spTree>
    <p:extLst>
      <p:ext uri="{BB962C8B-B14F-4D97-AF65-F5344CB8AC3E}">
        <p14:creationId xmlns:p14="http://schemas.microsoft.com/office/powerpoint/2010/main" val="1909130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4" name="object 4"/>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5" name="object 5"/>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6" name="object 6"/>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6F2F9F"/>
          </a:solidFill>
        </p:spPr>
        <p:txBody>
          <a:bodyPr wrap="square" lIns="0" tIns="0" rIns="0" bIns="0" rtlCol="0"/>
          <a:lstStyle/>
          <a:p>
            <a:endParaRPr/>
          </a:p>
        </p:txBody>
      </p:sp>
      <p:sp>
        <p:nvSpPr>
          <p:cNvPr id="7" name="object 7"/>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6F2F9F"/>
          </a:solidFill>
        </p:spPr>
        <p:txBody>
          <a:bodyPr wrap="square" lIns="0" tIns="0" rIns="0" bIns="0" rtlCol="0"/>
          <a:lstStyle/>
          <a:p>
            <a:endParaRPr/>
          </a:p>
        </p:txBody>
      </p:sp>
      <p:sp>
        <p:nvSpPr>
          <p:cNvPr id="8" name="object 8"/>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6F2F9F"/>
          </a:solidFill>
        </p:spPr>
        <p:txBody>
          <a:bodyPr wrap="square" lIns="0" tIns="0" rIns="0" bIns="0" rtlCol="0"/>
          <a:lstStyle/>
          <a:p>
            <a:endParaRPr/>
          </a:p>
        </p:txBody>
      </p:sp>
      <p:sp>
        <p:nvSpPr>
          <p:cNvPr id="9" name="object 9"/>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0" name="object 10"/>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6F2F9F"/>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2" name="object 12"/>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13" name="object 13"/>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4" name="object 14"/>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15" name="object 15"/>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6" name="object 16"/>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7" name="object 17"/>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6F2F9F"/>
          </a:solidFill>
        </p:spPr>
        <p:txBody>
          <a:bodyPr wrap="square" lIns="0" tIns="0" rIns="0" bIns="0" rtlCol="0"/>
          <a:lstStyle/>
          <a:p>
            <a:endParaRPr/>
          </a:p>
        </p:txBody>
      </p:sp>
      <p:sp>
        <p:nvSpPr>
          <p:cNvPr id="18" name="object 18"/>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6F2F9F"/>
          </a:solidFill>
        </p:spPr>
        <p:txBody>
          <a:bodyPr wrap="square" lIns="0" tIns="0" rIns="0" bIns="0" rtlCol="0"/>
          <a:lstStyle/>
          <a:p>
            <a:endParaRPr/>
          </a:p>
        </p:txBody>
      </p:sp>
      <p:sp>
        <p:nvSpPr>
          <p:cNvPr id="19" name="object 19"/>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0" name="object 20"/>
          <p:cNvSpPr txBox="1"/>
          <p:nvPr/>
        </p:nvSpPr>
        <p:spPr>
          <a:xfrm>
            <a:off x="6210681" y="4896256"/>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21" name="object 21"/>
          <p:cNvSpPr txBox="1"/>
          <p:nvPr/>
        </p:nvSpPr>
        <p:spPr>
          <a:xfrm>
            <a:off x="3241038" y="3132327"/>
            <a:ext cx="799085"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a:latin typeface="Verdana"/>
              <a:cs typeface="Verdana"/>
            </a:endParaRPr>
          </a:p>
        </p:txBody>
      </p:sp>
      <p:sp>
        <p:nvSpPr>
          <p:cNvPr id="22" name="object 22"/>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23" name="object 23"/>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4" name="object 24"/>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5" name="object 25"/>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6" name="object 26"/>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7" name="object 27"/>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8" name="object 28"/>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9" name="object 29"/>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0" name="object 30"/>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6F2F9F"/>
          </a:solidFill>
        </p:spPr>
        <p:txBody>
          <a:bodyPr wrap="square" lIns="0" tIns="0" rIns="0" bIns="0" rtlCol="0"/>
          <a:lstStyle/>
          <a:p>
            <a:endParaRPr/>
          </a:p>
        </p:txBody>
      </p:sp>
      <p:sp>
        <p:nvSpPr>
          <p:cNvPr id="31" name="object 31"/>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2" name="object 32"/>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3" name="object 33"/>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4" name="object 34"/>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6F2F9F"/>
          </a:solidFill>
        </p:spPr>
        <p:txBody>
          <a:bodyPr wrap="square" lIns="0" tIns="0" rIns="0" bIns="0" rtlCol="0"/>
          <a:lstStyle/>
          <a:p>
            <a:endParaRPr/>
          </a:p>
        </p:txBody>
      </p:sp>
      <p:sp>
        <p:nvSpPr>
          <p:cNvPr id="35" name="object 35"/>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6F2F9F"/>
          </a:solidFill>
        </p:spPr>
        <p:txBody>
          <a:bodyPr wrap="square" lIns="0" tIns="0" rIns="0" bIns="0" rtlCol="0"/>
          <a:lstStyle/>
          <a:p>
            <a:endParaRPr/>
          </a:p>
        </p:txBody>
      </p:sp>
      <p:sp>
        <p:nvSpPr>
          <p:cNvPr id="36" name="object 36"/>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7" name="object 37"/>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8" name="object 38"/>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9" name="object 39"/>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42" name="标题 41">
            <a:extLst>
              <a:ext uri="{FF2B5EF4-FFF2-40B4-BE49-F238E27FC236}">
                <a16:creationId xmlns:a16="http://schemas.microsoft.com/office/drawing/2014/main" id="{0F0BBDDC-C68B-403B-8A28-B44E4AB7CF6B}"/>
              </a:ext>
            </a:extLst>
          </p:cNvPr>
          <p:cNvSpPr>
            <a:spLocks noGrp="1"/>
          </p:cNvSpPr>
          <p:nvPr>
            <p:ph type="title"/>
          </p:nvPr>
        </p:nvSpPr>
        <p:spPr>
          <a:xfrm>
            <a:off x="457200" y="44624"/>
            <a:ext cx="8229600" cy="1143000"/>
          </a:xfrm>
        </p:spPr>
        <p:txBody>
          <a:bodyPr/>
          <a:lstStyle/>
          <a:p>
            <a:r>
              <a:rPr lang="zh-CN" altLang="en-US" dirty="0"/>
              <a:t>更聪明的</a:t>
            </a:r>
            <a:r>
              <a:rPr lang="en-US" altLang="zh-CN" dirty="0"/>
              <a:t>K-Means</a:t>
            </a:r>
            <a:r>
              <a:rPr lang="zh-CN" altLang="en-US" dirty="0"/>
              <a:t>初始化方法</a:t>
            </a:r>
          </a:p>
        </p:txBody>
      </p:sp>
    </p:spTree>
    <p:extLst>
      <p:ext uri="{BB962C8B-B14F-4D97-AF65-F5344CB8AC3E}">
        <p14:creationId xmlns:p14="http://schemas.microsoft.com/office/powerpoint/2010/main" val="3549331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978" y="1925066"/>
            <a:ext cx="2714877" cy="1049583"/>
          </a:xfrm>
          <a:prstGeom prst="rect">
            <a:avLst/>
          </a:prstGeom>
        </p:spPr>
        <p:txBody>
          <a:bodyPr vert="horz" wrap="square" lIns="0" tIns="12700" rIns="0" bIns="0" rtlCol="0">
            <a:spAutoFit/>
          </a:bodyPr>
          <a:lstStyle/>
          <a:p>
            <a:pPr marL="355600" indent="-342900">
              <a:lnSpc>
                <a:spcPct val="150000"/>
              </a:lnSpc>
              <a:spcBef>
                <a:spcPts val="100"/>
              </a:spcBef>
              <a:buFont typeface="Arial" panose="020B0604020202020204" pitchFamily="34" charset="0"/>
              <a:buChar char="•"/>
            </a:pPr>
            <a:r>
              <a:rPr lang="zh-CN" altLang="en-US" sz="2400" b="1" dirty="0">
                <a:latin typeface="Trebuchet MS"/>
                <a:cs typeface="Trebuchet MS"/>
              </a:rPr>
              <a:t>随机地选取一点作为起始点</a:t>
            </a:r>
            <a:endParaRPr sz="2400" dirty="0">
              <a:latin typeface="Trebuchet MS"/>
              <a:cs typeface="Trebuchet MS"/>
            </a:endParaRPr>
          </a:p>
        </p:txBody>
      </p:sp>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6F2F9F"/>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6F2F9F"/>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6F2F9F"/>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6F2F9F"/>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6F2F9F"/>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6F2F9F"/>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1" name="object 21"/>
          <p:cNvSpPr txBox="1"/>
          <p:nvPr/>
        </p:nvSpPr>
        <p:spPr>
          <a:xfrm>
            <a:off x="6210681" y="4896256"/>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22" name="object 22"/>
          <p:cNvSpPr txBox="1"/>
          <p:nvPr/>
        </p:nvSpPr>
        <p:spPr>
          <a:xfrm>
            <a:off x="3241038" y="3132327"/>
            <a:ext cx="799085"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6F2F9F"/>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6F2F9F"/>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6F2F9F"/>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41" name="object 41"/>
          <p:cNvSpPr/>
          <p:nvPr/>
        </p:nvSpPr>
        <p:spPr>
          <a:xfrm>
            <a:off x="5228082" y="3342132"/>
            <a:ext cx="295910" cy="287020"/>
          </a:xfrm>
          <a:custGeom>
            <a:avLst/>
            <a:gdLst/>
            <a:ahLst/>
            <a:cxnLst/>
            <a:rect l="l" t="t" r="r" b="b"/>
            <a:pathLst>
              <a:path w="295910" h="287019">
                <a:moveTo>
                  <a:pt x="0" y="286512"/>
                </a:moveTo>
                <a:lnTo>
                  <a:pt x="295656" y="286512"/>
                </a:lnTo>
                <a:lnTo>
                  <a:pt x="295656" y="0"/>
                </a:lnTo>
                <a:lnTo>
                  <a:pt x="0" y="0"/>
                </a:lnTo>
                <a:lnTo>
                  <a:pt x="0" y="286512"/>
                </a:lnTo>
                <a:close/>
              </a:path>
            </a:pathLst>
          </a:custGeom>
          <a:solidFill>
            <a:srgbClr val="FFC000"/>
          </a:solidFill>
        </p:spPr>
        <p:txBody>
          <a:bodyPr wrap="square" lIns="0" tIns="0" rIns="0" bIns="0" rtlCol="0"/>
          <a:lstStyle/>
          <a:p>
            <a:endParaRPr/>
          </a:p>
        </p:txBody>
      </p:sp>
      <p:sp>
        <p:nvSpPr>
          <p:cNvPr id="42" name="object 42"/>
          <p:cNvSpPr/>
          <p:nvPr/>
        </p:nvSpPr>
        <p:spPr>
          <a:xfrm>
            <a:off x="5228082" y="3342132"/>
            <a:ext cx="295910" cy="287020"/>
          </a:xfrm>
          <a:custGeom>
            <a:avLst/>
            <a:gdLst/>
            <a:ahLst/>
            <a:cxnLst/>
            <a:rect l="l" t="t" r="r" b="b"/>
            <a:pathLst>
              <a:path w="295910" h="287019">
                <a:moveTo>
                  <a:pt x="0" y="286512"/>
                </a:moveTo>
                <a:lnTo>
                  <a:pt x="295656" y="286512"/>
                </a:lnTo>
                <a:lnTo>
                  <a:pt x="295656" y="0"/>
                </a:lnTo>
                <a:lnTo>
                  <a:pt x="0" y="0"/>
                </a:lnTo>
                <a:lnTo>
                  <a:pt x="0" y="286512"/>
                </a:lnTo>
                <a:close/>
              </a:path>
            </a:pathLst>
          </a:custGeom>
          <a:ln w="28956">
            <a:solidFill>
              <a:srgbClr val="FFFFFF"/>
            </a:solidFill>
          </a:ln>
        </p:spPr>
        <p:txBody>
          <a:bodyPr wrap="square" lIns="0" tIns="0" rIns="0" bIns="0" rtlCol="0"/>
          <a:lstStyle/>
          <a:p>
            <a:endParaRPr/>
          </a:p>
        </p:txBody>
      </p:sp>
      <p:sp>
        <p:nvSpPr>
          <p:cNvPr id="45" name="标题 44">
            <a:extLst>
              <a:ext uri="{FF2B5EF4-FFF2-40B4-BE49-F238E27FC236}">
                <a16:creationId xmlns:a16="http://schemas.microsoft.com/office/drawing/2014/main" id="{2CB8EA97-3ECB-4BDB-8710-DE3ADFEEDA6A}"/>
              </a:ext>
            </a:extLst>
          </p:cNvPr>
          <p:cNvSpPr>
            <a:spLocks noGrp="1"/>
          </p:cNvSpPr>
          <p:nvPr>
            <p:ph type="title"/>
          </p:nvPr>
        </p:nvSpPr>
        <p:spPr>
          <a:xfrm>
            <a:off x="457200" y="44624"/>
            <a:ext cx="8229600" cy="1143000"/>
          </a:xfrm>
        </p:spPr>
        <p:txBody>
          <a:bodyPr/>
          <a:lstStyle/>
          <a:p>
            <a:r>
              <a:rPr lang="zh-CN" altLang="en-US" dirty="0"/>
              <a:t>更聪明的</a:t>
            </a:r>
            <a:r>
              <a:rPr lang="en-US" altLang="zh-CN" dirty="0"/>
              <a:t>K-Means</a:t>
            </a:r>
            <a:r>
              <a:rPr lang="zh-CN" altLang="en-US" dirty="0"/>
              <a:t>初始化方法</a:t>
            </a:r>
          </a:p>
        </p:txBody>
      </p:sp>
    </p:spTree>
    <p:extLst>
      <p:ext uri="{BB962C8B-B14F-4D97-AF65-F5344CB8AC3E}">
        <p14:creationId xmlns:p14="http://schemas.microsoft.com/office/powerpoint/2010/main" val="521966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976" y="1925066"/>
            <a:ext cx="2847468" cy="3278398"/>
          </a:xfrm>
          <a:prstGeom prst="rect">
            <a:avLst/>
          </a:prstGeom>
        </p:spPr>
        <p:txBody>
          <a:bodyPr vert="horz" wrap="square" lIns="0" tIns="12700" rIns="0" bIns="0" rtlCol="0">
            <a:spAutoFit/>
          </a:bodyPr>
          <a:lstStyle/>
          <a:p>
            <a:pPr marL="355600" indent="-342900">
              <a:lnSpc>
                <a:spcPct val="150000"/>
              </a:lnSpc>
              <a:spcBef>
                <a:spcPts val="100"/>
              </a:spcBef>
              <a:buFont typeface="Arial" panose="020B0604020202020204" pitchFamily="34" charset="0"/>
              <a:buChar char="•"/>
            </a:pPr>
            <a:r>
              <a:rPr lang="zh-CN" altLang="en-US" sz="2400" b="1" dirty="0">
                <a:latin typeface="Trebuchet MS"/>
                <a:cs typeface="Trebuchet MS"/>
              </a:rPr>
              <a:t>计算每个点与已有聚簇中心点之间的最短距离 </a:t>
            </a:r>
            <a:r>
              <a:rPr lang="en-US" altLang="zh-CN" sz="2400" b="1" dirty="0">
                <a:latin typeface="Trebuchet MS"/>
                <a:cs typeface="Trebuchet MS"/>
              </a:rPr>
              <a:t>D(x)</a:t>
            </a:r>
          </a:p>
          <a:p>
            <a:pPr marL="355600" indent="-342900">
              <a:lnSpc>
                <a:spcPct val="150000"/>
              </a:lnSpc>
              <a:spcBef>
                <a:spcPts val="100"/>
              </a:spcBef>
              <a:buFont typeface="Arial" panose="020B0604020202020204" pitchFamily="34" charset="0"/>
              <a:buChar char="•"/>
            </a:pPr>
            <a:r>
              <a:rPr lang="zh-CN" altLang="en-US" sz="2400" b="1" dirty="0">
                <a:latin typeface="Trebuchet MS"/>
                <a:cs typeface="Trebuchet MS"/>
              </a:rPr>
              <a:t>按照 </a:t>
            </a:r>
            <a:r>
              <a:rPr lang="en-US" altLang="zh-CN" sz="2400" b="1" dirty="0">
                <a:latin typeface="Trebuchet MS"/>
                <a:cs typeface="Trebuchet MS"/>
              </a:rPr>
              <a:t>D(x)</a:t>
            </a:r>
            <a:r>
              <a:rPr lang="en-US" altLang="zh-CN" sz="2400" b="1" baseline="25462" dirty="0">
                <a:latin typeface="Arial"/>
                <a:cs typeface="Arial"/>
              </a:rPr>
              <a:t>2</a:t>
            </a:r>
            <a:r>
              <a:rPr lang="en-US" altLang="zh-CN" sz="2400" b="1" dirty="0">
                <a:latin typeface="Arial"/>
                <a:cs typeface="Arial"/>
              </a:rPr>
              <a:t>/</a:t>
            </a:r>
            <a:r>
              <a:rPr lang="el-GR" altLang="zh-CN" sz="2400" b="1" dirty="0">
                <a:latin typeface="Arial"/>
                <a:cs typeface="Arial"/>
              </a:rPr>
              <a:t>Σ</a:t>
            </a:r>
            <a:r>
              <a:rPr lang="en-US" altLang="zh-CN" sz="2400" b="1" dirty="0">
                <a:latin typeface="Trebuchet MS"/>
                <a:cs typeface="Trebuchet MS"/>
              </a:rPr>
              <a:t>D(x)</a:t>
            </a:r>
            <a:r>
              <a:rPr lang="en-US" altLang="zh-CN" sz="2400" b="1" baseline="25462" dirty="0">
                <a:latin typeface="Arial"/>
                <a:cs typeface="Arial"/>
              </a:rPr>
              <a:t>2</a:t>
            </a:r>
            <a:r>
              <a:rPr lang="zh-CN" altLang="en-US" sz="2400" b="1" dirty="0">
                <a:latin typeface="Arial"/>
                <a:cs typeface="Arial"/>
              </a:rPr>
              <a:t>的概率选取下一个中心点</a:t>
            </a:r>
            <a:endParaRPr sz="2400" dirty="0">
              <a:latin typeface="Trebuchet MS"/>
              <a:cs typeface="Trebuchet MS"/>
            </a:endParaRPr>
          </a:p>
        </p:txBody>
      </p:sp>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6F2F9F"/>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6F2F9F"/>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6F2F9F"/>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6F2F9F"/>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6F2F9F"/>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6F2F9F"/>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1" name="object 21"/>
          <p:cNvSpPr txBox="1"/>
          <p:nvPr/>
        </p:nvSpPr>
        <p:spPr>
          <a:xfrm>
            <a:off x="6210681" y="4896256"/>
            <a:ext cx="586360"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22" name="object 22"/>
          <p:cNvSpPr txBox="1"/>
          <p:nvPr/>
        </p:nvSpPr>
        <p:spPr>
          <a:xfrm>
            <a:off x="3241038" y="3132327"/>
            <a:ext cx="799085"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6F2F9F"/>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6F2F9F"/>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6F2F9F"/>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41" name="object 41"/>
          <p:cNvSpPr/>
          <p:nvPr/>
        </p:nvSpPr>
        <p:spPr>
          <a:xfrm>
            <a:off x="5228082" y="3342132"/>
            <a:ext cx="295910" cy="287020"/>
          </a:xfrm>
          <a:custGeom>
            <a:avLst/>
            <a:gdLst/>
            <a:ahLst/>
            <a:cxnLst/>
            <a:rect l="l" t="t" r="r" b="b"/>
            <a:pathLst>
              <a:path w="295910" h="287019">
                <a:moveTo>
                  <a:pt x="0" y="286512"/>
                </a:moveTo>
                <a:lnTo>
                  <a:pt x="295656" y="286512"/>
                </a:lnTo>
                <a:lnTo>
                  <a:pt x="295656" y="0"/>
                </a:lnTo>
                <a:lnTo>
                  <a:pt x="0" y="0"/>
                </a:lnTo>
                <a:lnTo>
                  <a:pt x="0" y="286512"/>
                </a:lnTo>
                <a:close/>
              </a:path>
            </a:pathLst>
          </a:custGeom>
          <a:solidFill>
            <a:srgbClr val="FFC000"/>
          </a:solidFill>
        </p:spPr>
        <p:txBody>
          <a:bodyPr wrap="square" lIns="0" tIns="0" rIns="0" bIns="0" rtlCol="0"/>
          <a:lstStyle/>
          <a:p>
            <a:endParaRPr/>
          </a:p>
        </p:txBody>
      </p:sp>
      <p:sp>
        <p:nvSpPr>
          <p:cNvPr id="42" name="object 42"/>
          <p:cNvSpPr/>
          <p:nvPr/>
        </p:nvSpPr>
        <p:spPr>
          <a:xfrm>
            <a:off x="5228082" y="3342132"/>
            <a:ext cx="295910" cy="287020"/>
          </a:xfrm>
          <a:custGeom>
            <a:avLst/>
            <a:gdLst/>
            <a:ahLst/>
            <a:cxnLst/>
            <a:rect l="l" t="t" r="r" b="b"/>
            <a:pathLst>
              <a:path w="295910" h="287019">
                <a:moveTo>
                  <a:pt x="0" y="286512"/>
                </a:moveTo>
                <a:lnTo>
                  <a:pt x="295656" y="286512"/>
                </a:lnTo>
                <a:lnTo>
                  <a:pt x="295656" y="0"/>
                </a:lnTo>
                <a:lnTo>
                  <a:pt x="0" y="0"/>
                </a:lnTo>
                <a:lnTo>
                  <a:pt x="0" y="286512"/>
                </a:lnTo>
                <a:close/>
              </a:path>
            </a:pathLst>
          </a:custGeom>
          <a:ln w="28956">
            <a:solidFill>
              <a:srgbClr val="FFFFFF"/>
            </a:solidFill>
          </a:ln>
        </p:spPr>
        <p:txBody>
          <a:bodyPr wrap="square" lIns="0" tIns="0" rIns="0" bIns="0" rtlCol="0"/>
          <a:lstStyle/>
          <a:p>
            <a:endParaRPr/>
          </a:p>
        </p:txBody>
      </p:sp>
      <p:sp>
        <p:nvSpPr>
          <p:cNvPr id="43" name="object 43"/>
          <p:cNvSpPr/>
          <p:nvPr/>
        </p:nvSpPr>
        <p:spPr>
          <a:xfrm>
            <a:off x="7389114" y="1741932"/>
            <a:ext cx="294640" cy="287020"/>
          </a:xfrm>
          <a:custGeom>
            <a:avLst/>
            <a:gdLst/>
            <a:ahLst/>
            <a:cxnLst/>
            <a:rect l="l" t="t" r="r" b="b"/>
            <a:pathLst>
              <a:path w="294640" h="287019">
                <a:moveTo>
                  <a:pt x="0" y="286512"/>
                </a:moveTo>
                <a:lnTo>
                  <a:pt x="294131" y="286512"/>
                </a:lnTo>
                <a:lnTo>
                  <a:pt x="294131" y="0"/>
                </a:lnTo>
                <a:lnTo>
                  <a:pt x="0" y="0"/>
                </a:lnTo>
                <a:lnTo>
                  <a:pt x="0" y="286512"/>
                </a:lnTo>
                <a:close/>
              </a:path>
            </a:pathLst>
          </a:custGeom>
          <a:solidFill>
            <a:srgbClr val="006FC0"/>
          </a:solidFill>
        </p:spPr>
        <p:txBody>
          <a:bodyPr wrap="square" lIns="0" tIns="0" rIns="0" bIns="0" rtlCol="0"/>
          <a:lstStyle/>
          <a:p>
            <a:endParaRPr/>
          </a:p>
        </p:txBody>
      </p:sp>
      <p:sp>
        <p:nvSpPr>
          <p:cNvPr id="44" name="object 44"/>
          <p:cNvSpPr/>
          <p:nvPr/>
        </p:nvSpPr>
        <p:spPr>
          <a:xfrm>
            <a:off x="7389114" y="1741932"/>
            <a:ext cx="294640" cy="287020"/>
          </a:xfrm>
          <a:custGeom>
            <a:avLst/>
            <a:gdLst/>
            <a:ahLst/>
            <a:cxnLst/>
            <a:rect l="l" t="t" r="r" b="b"/>
            <a:pathLst>
              <a:path w="294640" h="287019">
                <a:moveTo>
                  <a:pt x="0" y="286512"/>
                </a:moveTo>
                <a:lnTo>
                  <a:pt x="294131" y="286512"/>
                </a:lnTo>
                <a:lnTo>
                  <a:pt x="294131" y="0"/>
                </a:lnTo>
                <a:lnTo>
                  <a:pt x="0" y="0"/>
                </a:lnTo>
                <a:lnTo>
                  <a:pt x="0" y="286512"/>
                </a:lnTo>
                <a:close/>
              </a:path>
            </a:pathLst>
          </a:custGeom>
          <a:ln w="28956">
            <a:solidFill>
              <a:srgbClr val="FFFFFF"/>
            </a:solidFill>
          </a:ln>
        </p:spPr>
        <p:txBody>
          <a:bodyPr wrap="square" lIns="0" tIns="0" rIns="0" bIns="0" rtlCol="0"/>
          <a:lstStyle/>
          <a:p>
            <a:endParaRPr/>
          </a:p>
        </p:txBody>
      </p:sp>
      <p:sp>
        <p:nvSpPr>
          <p:cNvPr id="47" name="标题 46">
            <a:extLst>
              <a:ext uri="{FF2B5EF4-FFF2-40B4-BE49-F238E27FC236}">
                <a16:creationId xmlns:a16="http://schemas.microsoft.com/office/drawing/2014/main" id="{65189060-68A1-4BDC-B2BC-12064C5670FC}"/>
              </a:ext>
            </a:extLst>
          </p:cNvPr>
          <p:cNvSpPr>
            <a:spLocks noGrp="1"/>
          </p:cNvSpPr>
          <p:nvPr>
            <p:ph type="title"/>
          </p:nvPr>
        </p:nvSpPr>
        <p:spPr>
          <a:xfrm>
            <a:off x="457200" y="44624"/>
            <a:ext cx="8229600" cy="1143000"/>
          </a:xfrm>
        </p:spPr>
        <p:txBody>
          <a:bodyPr/>
          <a:lstStyle/>
          <a:p>
            <a:r>
              <a:rPr lang="zh-CN" altLang="en-US" dirty="0"/>
              <a:t>更聪明的</a:t>
            </a:r>
            <a:r>
              <a:rPr lang="en-US" altLang="zh-CN" dirty="0"/>
              <a:t>K-Means</a:t>
            </a:r>
            <a:r>
              <a:rPr lang="zh-CN" altLang="en-US" dirty="0"/>
              <a:t>初始化方法</a:t>
            </a:r>
          </a:p>
        </p:txBody>
      </p:sp>
    </p:spTree>
    <p:extLst>
      <p:ext uri="{BB962C8B-B14F-4D97-AF65-F5344CB8AC3E}">
        <p14:creationId xmlns:p14="http://schemas.microsoft.com/office/powerpoint/2010/main" val="19359796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6F2F9F"/>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6F2F9F"/>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6F2F9F"/>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6F2F9F"/>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6F2F9F"/>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6F2F9F"/>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1" name="object 21"/>
          <p:cNvSpPr txBox="1"/>
          <p:nvPr/>
        </p:nvSpPr>
        <p:spPr>
          <a:xfrm>
            <a:off x="6210681" y="4896256"/>
            <a:ext cx="586360"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22" name="object 22"/>
          <p:cNvSpPr txBox="1"/>
          <p:nvPr/>
        </p:nvSpPr>
        <p:spPr>
          <a:xfrm>
            <a:off x="3241038" y="3132327"/>
            <a:ext cx="83185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6F2F9F"/>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6F2F9F"/>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6F2F9F"/>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41" name="object 41"/>
          <p:cNvSpPr/>
          <p:nvPr/>
        </p:nvSpPr>
        <p:spPr>
          <a:xfrm>
            <a:off x="5228082" y="3342132"/>
            <a:ext cx="295910" cy="287020"/>
          </a:xfrm>
          <a:custGeom>
            <a:avLst/>
            <a:gdLst/>
            <a:ahLst/>
            <a:cxnLst/>
            <a:rect l="l" t="t" r="r" b="b"/>
            <a:pathLst>
              <a:path w="295910" h="287019">
                <a:moveTo>
                  <a:pt x="0" y="286512"/>
                </a:moveTo>
                <a:lnTo>
                  <a:pt x="295656" y="286512"/>
                </a:lnTo>
                <a:lnTo>
                  <a:pt x="295656" y="0"/>
                </a:lnTo>
                <a:lnTo>
                  <a:pt x="0" y="0"/>
                </a:lnTo>
                <a:lnTo>
                  <a:pt x="0" y="286512"/>
                </a:lnTo>
                <a:close/>
              </a:path>
            </a:pathLst>
          </a:custGeom>
          <a:solidFill>
            <a:srgbClr val="FFC000"/>
          </a:solidFill>
        </p:spPr>
        <p:txBody>
          <a:bodyPr wrap="square" lIns="0" tIns="0" rIns="0" bIns="0" rtlCol="0"/>
          <a:lstStyle/>
          <a:p>
            <a:endParaRPr/>
          </a:p>
        </p:txBody>
      </p:sp>
      <p:sp>
        <p:nvSpPr>
          <p:cNvPr id="42" name="object 42"/>
          <p:cNvSpPr/>
          <p:nvPr/>
        </p:nvSpPr>
        <p:spPr>
          <a:xfrm>
            <a:off x="5228082" y="3342132"/>
            <a:ext cx="295910" cy="287020"/>
          </a:xfrm>
          <a:custGeom>
            <a:avLst/>
            <a:gdLst/>
            <a:ahLst/>
            <a:cxnLst/>
            <a:rect l="l" t="t" r="r" b="b"/>
            <a:pathLst>
              <a:path w="295910" h="287019">
                <a:moveTo>
                  <a:pt x="0" y="286512"/>
                </a:moveTo>
                <a:lnTo>
                  <a:pt x="295656" y="286512"/>
                </a:lnTo>
                <a:lnTo>
                  <a:pt x="295656" y="0"/>
                </a:lnTo>
                <a:lnTo>
                  <a:pt x="0" y="0"/>
                </a:lnTo>
                <a:lnTo>
                  <a:pt x="0" y="286512"/>
                </a:lnTo>
                <a:close/>
              </a:path>
            </a:pathLst>
          </a:custGeom>
          <a:ln w="28956">
            <a:solidFill>
              <a:srgbClr val="FFFFFF"/>
            </a:solidFill>
          </a:ln>
        </p:spPr>
        <p:txBody>
          <a:bodyPr wrap="square" lIns="0" tIns="0" rIns="0" bIns="0" rtlCol="0"/>
          <a:lstStyle/>
          <a:p>
            <a:endParaRPr/>
          </a:p>
        </p:txBody>
      </p:sp>
      <p:sp>
        <p:nvSpPr>
          <p:cNvPr id="43" name="object 43"/>
          <p:cNvSpPr/>
          <p:nvPr/>
        </p:nvSpPr>
        <p:spPr>
          <a:xfrm>
            <a:off x="7389114" y="1741932"/>
            <a:ext cx="294640" cy="287020"/>
          </a:xfrm>
          <a:custGeom>
            <a:avLst/>
            <a:gdLst/>
            <a:ahLst/>
            <a:cxnLst/>
            <a:rect l="l" t="t" r="r" b="b"/>
            <a:pathLst>
              <a:path w="294640" h="287019">
                <a:moveTo>
                  <a:pt x="0" y="286512"/>
                </a:moveTo>
                <a:lnTo>
                  <a:pt x="294131" y="286512"/>
                </a:lnTo>
                <a:lnTo>
                  <a:pt x="294131" y="0"/>
                </a:lnTo>
                <a:lnTo>
                  <a:pt x="0" y="0"/>
                </a:lnTo>
                <a:lnTo>
                  <a:pt x="0" y="286512"/>
                </a:lnTo>
                <a:close/>
              </a:path>
            </a:pathLst>
          </a:custGeom>
          <a:solidFill>
            <a:srgbClr val="006FC0"/>
          </a:solidFill>
        </p:spPr>
        <p:txBody>
          <a:bodyPr wrap="square" lIns="0" tIns="0" rIns="0" bIns="0" rtlCol="0"/>
          <a:lstStyle/>
          <a:p>
            <a:endParaRPr/>
          </a:p>
        </p:txBody>
      </p:sp>
      <p:sp>
        <p:nvSpPr>
          <p:cNvPr id="44" name="object 44"/>
          <p:cNvSpPr/>
          <p:nvPr/>
        </p:nvSpPr>
        <p:spPr>
          <a:xfrm>
            <a:off x="7389114" y="1741932"/>
            <a:ext cx="294640" cy="287020"/>
          </a:xfrm>
          <a:custGeom>
            <a:avLst/>
            <a:gdLst/>
            <a:ahLst/>
            <a:cxnLst/>
            <a:rect l="l" t="t" r="r" b="b"/>
            <a:pathLst>
              <a:path w="294640" h="287019">
                <a:moveTo>
                  <a:pt x="0" y="286512"/>
                </a:moveTo>
                <a:lnTo>
                  <a:pt x="294131" y="286512"/>
                </a:lnTo>
                <a:lnTo>
                  <a:pt x="294131" y="0"/>
                </a:lnTo>
                <a:lnTo>
                  <a:pt x="0" y="0"/>
                </a:lnTo>
                <a:lnTo>
                  <a:pt x="0" y="286512"/>
                </a:lnTo>
                <a:close/>
              </a:path>
            </a:pathLst>
          </a:custGeom>
          <a:ln w="28956">
            <a:solidFill>
              <a:srgbClr val="FFFFFF"/>
            </a:solidFill>
          </a:ln>
        </p:spPr>
        <p:txBody>
          <a:bodyPr wrap="square" lIns="0" tIns="0" rIns="0" bIns="0" rtlCol="0"/>
          <a:lstStyle/>
          <a:p>
            <a:endParaRPr/>
          </a:p>
        </p:txBody>
      </p:sp>
      <p:sp>
        <p:nvSpPr>
          <p:cNvPr id="45" name="object 45"/>
          <p:cNvSpPr/>
          <p:nvPr/>
        </p:nvSpPr>
        <p:spPr>
          <a:xfrm>
            <a:off x="6739890" y="4116323"/>
            <a:ext cx="295910" cy="287020"/>
          </a:xfrm>
          <a:custGeom>
            <a:avLst/>
            <a:gdLst/>
            <a:ahLst/>
            <a:cxnLst/>
            <a:rect l="l" t="t" r="r" b="b"/>
            <a:pathLst>
              <a:path w="295909" h="287020">
                <a:moveTo>
                  <a:pt x="0" y="286512"/>
                </a:moveTo>
                <a:lnTo>
                  <a:pt x="295655" y="286512"/>
                </a:lnTo>
                <a:lnTo>
                  <a:pt x="295655" y="0"/>
                </a:lnTo>
                <a:lnTo>
                  <a:pt x="0" y="0"/>
                </a:lnTo>
                <a:lnTo>
                  <a:pt x="0" y="286512"/>
                </a:lnTo>
                <a:close/>
              </a:path>
            </a:pathLst>
          </a:custGeom>
          <a:solidFill>
            <a:srgbClr val="D0692F"/>
          </a:solidFill>
        </p:spPr>
        <p:txBody>
          <a:bodyPr wrap="square" lIns="0" tIns="0" rIns="0" bIns="0" rtlCol="0"/>
          <a:lstStyle/>
          <a:p>
            <a:endParaRPr/>
          </a:p>
        </p:txBody>
      </p:sp>
      <p:sp>
        <p:nvSpPr>
          <p:cNvPr id="46" name="object 46"/>
          <p:cNvSpPr/>
          <p:nvPr/>
        </p:nvSpPr>
        <p:spPr>
          <a:xfrm>
            <a:off x="6739890" y="4116323"/>
            <a:ext cx="295910" cy="287020"/>
          </a:xfrm>
          <a:custGeom>
            <a:avLst/>
            <a:gdLst/>
            <a:ahLst/>
            <a:cxnLst/>
            <a:rect l="l" t="t" r="r" b="b"/>
            <a:pathLst>
              <a:path w="295909" h="287020">
                <a:moveTo>
                  <a:pt x="0" y="286512"/>
                </a:moveTo>
                <a:lnTo>
                  <a:pt x="295655" y="286512"/>
                </a:lnTo>
                <a:lnTo>
                  <a:pt x="295655" y="0"/>
                </a:lnTo>
                <a:lnTo>
                  <a:pt x="0" y="0"/>
                </a:lnTo>
                <a:lnTo>
                  <a:pt x="0" y="286512"/>
                </a:lnTo>
                <a:close/>
              </a:path>
            </a:pathLst>
          </a:custGeom>
          <a:ln w="28956">
            <a:solidFill>
              <a:srgbClr val="FFFFFF"/>
            </a:solidFill>
          </a:ln>
        </p:spPr>
        <p:txBody>
          <a:bodyPr wrap="square" lIns="0" tIns="0" rIns="0" bIns="0" rtlCol="0"/>
          <a:lstStyle/>
          <a:p>
            <a:endParaRPr/>
          </a:p>
        </p:txBody>
      </p:sp>
      <p:sp>
        <p:nvSpPr>
          <p:cNvPr id="49" name="标题 48">
            <a:extLst>
              <a:ext uri="{FF2B5EF4-FFF2-40B4-BE49-F238E27FC236}">
                <a16:creationId xmlns:a16="http://schemas.microsoft.com/office/drawing/2014/main" id="{FB90B35E-8E33-444A-B92C-6C6331CE75DD}"/>
              </a:ext>
            </a:extLst>
          </p:cNvPr>
          <p:cNvSpPr>
            <a:spLocks noGrp="1"/>
          </p:cNvSpPr>
          <p:nvPr>
            <p:ph type="title"/>
          </p:nvPr>
        </p:nvSpPr>
        <p:spPr>
          <a:xfrm>
            <a:off x="457200" y="44624"/>
            <a:ext cx="8229600" cy="1143000"/>
          </a:xfrm>
        </p:spPr>
        <p:txBody>
          <a:bodyPr/>
          <a:lstStyle/>
          <a:p>
            <a:r>
              <a:rPr lang="zh-CN" altLang="en-US" dirty="0"/>
              <a:t>更聪明的</a:t>
            </a:r>
            <a:r>
              <a:rPr lang="en-US" altLang="zh-CN" dirty="0"/>
              <a:t>K-Means</a:t>
            </a:r>
            <a:r>
              <a:rPr lang="zh-CN" altLang="en-US" dirty="0"/>
              <a:t>初始化方法</a:t>
            </a:r>
          </a:p>
        </p:txBody>
      </p:sp>
      <p:sp>
        <p:nvSpPr>
          <p:cNvPr id="48" name="object 2">
            <a:extLst>
              <a:ext uri="{FF2B5EF4-FFF2-40B4-BE49-F238E27FC236}">
                <a16:creationId xmlns:a16="http://schemas.microsoft.com/office/drawing/2014/main" id="{B3C1F29C-FA7D-4707-AEB3-50A6C8CC633B}"/>
              </a:ext>
            </a:extLst>
          </p:cNvPr>
          <p:cNvSpPr txBox="1"/>
          <p:nvPr/>
        </p:nvSpPr>
        <p:spPr>
          <a:xfrm>
            <a:off x="442975" y="1925066"/>
            <a:ext cx="2900810" cy="3278398"/>
          </a:xfrm>
          <a:prstGeom prst="rect">
            <a:avLst/>
          </a:prstGeom>
        </p:spPr>
        <p:txBody>
          <a:bodyPr vert="horz" wrap="square" lIns="0" tIns="12700" rIns="0" bIns="0" rtlCol="0">
            <a:spAutoFit/>
          </a:bodyPr>
          <a:lstStyle/>
          <a:p>
            <a:pPr marL="355600" indent="-342900">
              <a:lnSpc>
                <a:spcPct val="150000"/>
              </a:lnSpc>
              <a:spcBef>
                <a:spcPts val="100"/>
              </a:spcBef>
              <a:buFont typeface="Arial" panose="020B0604020202020204" pitchFamily="34" charset="0"/>
              <a:buChar char="•"/>
            </a:pPr>
            <a:r>
              <a:rPr lang="zh-CN" altLang="en-US" sz="2400" b="1" dirty="0">
                <a:latin typeface="Trebuchet MS"/>
                <a:cs typeface="Trebuchet MS"/>
              </a:rPr>
              <a:t>计算每个点与已有聚簇中心点之间的最短距离 </a:t>
            </a:r>
            <a:r>
              <a:rPr lang="en-US" altLang="zh-CN" sz="2400" b="1" dirty="0">
                <a:latin typeface="Trebuchet MS"/>
                <a:cs typeface="Trebuchet MS"/>
              </a:rPr>
              <a:t>D(x)</a:t>
            </a:r>
          </a:p>
          <a:p>
            <a:pPr marL="355600" indent="-342900">
              <a:lnSpc>
                <a:spcPct val="150000"/>
              </a:lnSpc>
              <a:spcBef>
                <a:spcPts val="100"/>
              </a:spcBef>
              <a:buFont typeface="Arial" panose="020B0604020202020204" pitchFamily="34" charset="0"/>
              <a:buChar char="•"/>
            </a:pPr>
            <a:r>
              <a:rPr lang="zh-CN" altLang="en-US" sz="2400" b="1" dirty="0">
                <a:latin typeface="Trebuchet MS"/>
                <a:cs typeface="Trebuchet MS"/>
              </a:rPr>
              <a:t>按照 </a:t>
            </a:r>
            <a:r>
              <a:rPr lang="en-US" altLang="zh-CN" sz="2400" b="1" dirty="0">
                <a:latin typeface="Trebuchet MS"/>
                <a:cs typeface="Trebuchet MS"/>
              </a:rPr>
              <a:t>D(x)</a:t>
            </a:r>
            <a:r>
              <a:rPr lang="en-US" altLang="zh-CN" sz="2400" b="1" baseline="25462" dirty="0">
                <a:latin typeface="Arial"/>
                <a:cs typeface="Arial"/>
              </a:rPr>
              <a:t>2</a:t>
            </a:r>
            <a:r>
              <a:rPr lang="en-US" altLang="zh-CN" sz="2400" b="1" dirty="0">
                <a:latin typeface="Arial"/>
                <a:cs typeface="Arial"/>
              </a:rPr>
              <a:t>/</a:t>
            </a:r>
            <a:r>
              <a:rPr lang="el-GR" altLang="zh-CN" sz="2400" b="1" dirty="0">
                <a:latin typeface="Arial"/>
                <a:cs typeface="Arial"/>
              </a:rPr>
              <a:t>Σ</a:t>
            </a:r>
            <a:r>
              <a:rPr lang="en-US" altLang="zh-CN" sz="2400" b="1" dirty="0">
                <a:latin typeface="Trebuchet MS"/>
                <a:cs typeface="Trebuchet MS"/>
              </a:rPr>
              <a:t>D(x)</a:t>
            </a:r>
            <a:r>
              <a:rPr lang="en-US" altLang="zh-CN" sz="2400" b="1" baseline="25462" dirty="0">
                <a:latin typeface="Arial"/>
                <a:cs typeface="Arial"/>
              </a:rPr>
              <a:t>2</a:t>
            </a:r>
            <a:r>
              <a:rPr lang="zh-CN" altLang="en-US" sz="2400" b="1" dirty="0">
                <a:latin typeface="Arial"/>
                <a:cs typeface="Arial"/>
              </a:rPr>
              <a:t>的概率选取下一个中心点</a:t>
            </a:r>
            <a:endParaRPr sz="2400" dirty="0">
              <a:latin typeface="Trebuchet MS"/>
              <a:cs typeface="Trebuchet MS"/>
            </a:endParaRPr>
          </a:p>
        </p:txBody>
      </p:sp>
    </p:spTree>
    <p:extLst>
      <p:ext uri="{BB962C8B-B14F-4D97-AF65-F5344CB8AC3E}">
        <p14:creationId xmlns:p14="http://schemas.microsoft.com/office/powerpoint/2010/main" val="6021656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6F2F9F"/>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6F2F9F"/>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6F2F9F"/>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6F2F9F"/>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6F2F9F"/>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6F2F9F"/>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1" name="object 21"/>
          <p:cNvSpPr txBox="1"/>
          <p:nvPr/>
        </p:nvSpPr>
        <p:spPr>
          <a:xfrm>
            <a:off x="6210681" y="4896256"/>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22" name="object 22"/>
          <p:cNvSpPr txBox="1"/>
          <p:nvPr/>
        </p:nvSpPr>
        <p:spPr>
          <a:xfrm>
            <a:off x="3241038" y="3132327"/>
            <a:ext cx="799085"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6F2F9F"/>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6F2F9F"/>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6F2F9F"/>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41" name="object 41"/>
          <p:cNvSpPr/>
          <p:nvPr/>
        </p:nvSpPr>
        <p:spPr>
          <a:xfrm>
            <a:off x="5228082" y="3342132"/>
            <a:ext cx="295910" cy="287020"/>
          </a:xfrm>
          <a:custGeom>
            <a:avLst/>
            <a:gdLst/>
            <a:ahLst/>
            <a:cxnLst/>
            <a:rect l="l" t="t" r="r" b="b"/>
            <a:pathLst>
              <a:path w="295910" h="287019">
                <a:moveTo>
                  <a:pt x="0" y="286512"/>
                </a:moveTo>
                <a:lnTo>
                  <a:pt x="295656" y="286512"/>
                </a:lnTo>
                <a:lnTo>
                  <a:pt x="295656" y="0"/>
                </a:lnTo>
                <a:lnTo>
                  <a:pt x="0" y="0"/>
                </a:lnTo>
                <a:lnTo>
                  <a:pt x="0" y="286512"/>
                </a:lnTo>
                <a:close/>
              </a:path>
            </a:pathLst>
          </a:custGeom>
          <a:solidFill>
            <a:srgbClr val="FFC000"/>
          </a:solidFill>
        </p:spPr>
        <p:txBody>
          <a:bodyPr wrap="square" lIns="0" tIns="0" rIns="0" bIns="0" rtlCol="0"/>
          <a:lstStyle/>
          <a:p>
            <a:endParaRPr/>
          </a:p>
        </p:txBody>
      </p:sp>
      <p:sp>
        <p:nvSpPr>
          <p:cNvPr id="42" name="object 42"/>
          <p:cNvSpPr/>
          <p:nvPr/>
        </p:nvSpPr>
        <p:spPr>
          <a:xfrm>
            <a:off x="5228082" y="3342132"/>
            <a:ext cx="295910" cy="287020"/>
          </a:xfrm>
          <a:custGeom>
            <a:avLst/>
            <a:gdLst/>
            <a:ahLst/>
            <a:cxnLst/>
            <a:rect l="l" t="t" r="r" b="b"/>
            <a:pathLst>
              <a:path w="295910" h="287019">
                <a:moveTo>
                  <a:pt x="0" y="286512"/>
                </a:moveTo>
                <a:lnTo>
                  <a:pt x="295656" y="286512"/>
                </a:lnTo>
                <a:lnTo>
                  <a:pt x="295656" y="0"/>
                </a:lnTo>
                <a:lnTo>
                  <a:pt x="0" y="0"/>
                </a:lnTo>
                <a:lnTo>
                  <a:pt x="0" y="286512"/>
                </a:lnTo>
                <a:close/>
              </a:path>
            </a:pathLst>
          </a:custGeom>
          <a:ln w="28956">
            <a:solidFill>
              <a:srgbClr val="FFFFFF"/>
            </a:solidFill>
          </a:ln>
        </p:spPr>
        <p:txBody>
          <a:bodyPr wrap="square" lIns="0" tIns="0" rIns="0" bIns="0" rtlCol="0"/>
          <a:lstStyle/>
          <a:p>
            <a:endParaRPr/>
          </a:p>
        </p:txBody>
      </p:sp>
      <p:sp>
        <p:nvSpPr>
          <p:cNvPr id="43" name="object 43"/>
          <p:cNvSpPr/>
          <p:nvPr/>
        </p:nvSpPr>
        <p:spPr>
          <a:xfrm>
            <a:off x="7389114" y="1741932"/>
            <a:ext cx="294640" cy="287020"/>
          </a:xfrm>
          <a:custGeom>
            <a:avLst/>
            <a:gdLst/>
            <a:ahLst/>
            <a:cxnLst/>
            <a:rect l="l" t="t" r="r" b="b"/>
            <a:pathLst>
              <a:path w="294640" h="287019">
                <a:moveTo>
                  <a:pt x="0" y="286512"/>
                </a:moveTo>
                <a:lnTo>
                  <a:pt x="294131" y="286512"/>
                </a:lnTo>
                <a:lnTo>
                  <a:pt x="294131" y="0"/>
                </a:lnTo>
                <a:lnTo>
                  <a:pt x="0" y="0"/>
                </a:lnTo>
                <a:lnTo>
                  <a:pt x="0" y="286512"/>
                </a:lnTo>
                <a:close/>
              </a:path>
            </a:pathLst>
          </a:custGeom>
          <a:solidFill>
            <a:srgbClr val="006FC0"/>
          </a:solidFill>
        </p:spPr>
        <p:txBody>
          <a:bodyPr wrap="square" lIns="0" tIns="0" rIns="0" bIns="0" rtlCol="0"/>
          <a:lstStyle/>
          <a:p>
            <a:endParaRPr/>
          </a:p>
        </p:txBody>
      </p:sp>
      <p:sp>
        <p:nvSpPr>
          <p:cNvPr id="44" name="object 44"/>
          <p:cNvSpPr/>
          <p:nvPr/>
        </p:nvSpPr>
        <p:spPr>
          <a:xfrm>
            <a:off x="7389114" y="1741932"/>
            <a:ext cx="294640" cy="287020"/>
          </a:xfrm>
          <a:custGeom>
            <a:avLst/>
            <a:gdLst/>
            <a:ahLst/>
            <a:cxnLst/>
            <a:rect l="l" t="t" r="r" b="b"/>
            <a:pathLst>
              <a:path w="294640" h="287019">
                <a:moveTo>
                  <a:pt x="0" y="286512"/>
                </a:moveTo>
                <a:lnTo>
                  <a:pt x="294131" y="286512"/>
                </a:lnTo>
                <a:lnTo>
                  <a:pt x="294131" y="0"/>
                </a:lnTo>
                <a:lnTo>
                  <a:pt x="0" y="0"/>
                </a:lnTo>
                <a:lnTo>
                  <a:pt x="0" y="286512"/>
                </a:lnTo>
                <a:close/>
              </a:path>
            </a:pathLst>
          </a:custGeom>
          <a:ln w="28956">
            <a:solidFill>
              <a:srgbClr val="FFFFFF"/>
            </a:solidFill>
          </a:ln>
        </p:spPr>
        <p:txBody>
          <a:bodyPr wrap="square" lIns="0" tIns="0" rIns="0" bIns="0" rtlCol="0"/>
          <a:lstStyle/>
          <a:p>
            <a:endParaRPr/>
          </a:p>
        </p:txBody>
      </p:sp>
      <p:sp>
        <p:nvSpPr>
          <p:cNvPr id="45" name="object 45"/>
          <p:cNvSpPr/>
          <p:nvPr/>
        </p:nvSpPr>
        <p:spPr>
          <a:xfrm>
            <a:off x="6739890" y="4116323"/>
            <a:ext cx="295910" cy="287020"/>
          </a:xfrm>
          <a:custGeom>
            <a:avLst/>
            <a:gdLst/>
            <a:ahLst/>
            <a:cxnLst/>
            <a:rect l="l" t="t" r="r" b="b"/>
            <a:pathLst>
              <a:path w="295909" h="287020">
                <a:moveTo>
                  <a:pt x="0" y="286512"/>
                </a:moveTo>
                <a:lnTo>
                  <a:pt x="295655" y="286512"/>
                </a:lnTo>
                <a:lnTo>
                  <a:pt x="295655" y="0"/>
                </a:lnTo>
                <a:lnTo>
                  <a:pt x="0" y="0"/>
                </a:lnTo>
                <a:lnTo>
                  <a:pt x="0" y="286512"/>
                </a:lnTo>
                <a:close/>
              </a:path>
            </a:pathLst>
          </a:custGeom>
          <a:solidFill>
            <a:srgbClr val="D0692F"/>
          </a:solidFill>
        </p:spPr>
        <p:txBody>
          <a:bodyPr wrap="square" lIns="0" tIns="0" rIns="0" bIns="0" rtlCol="0"/>
          <a:lstStyle/>
          <a:p>
            <a:endParaRPr/>
          </a:p>
        </p:txBody>
      </p:sp>
      <p:sp>
        <p:nvSpPr>
          <p:cNvPr id="46" name="object 46"/>
          <p:cNvSpPr/>
          <p:nvPr/>
        </p:nvSpPr>
        <p:spPr>
          <a:xfrm>
            <a:off x="6739890" y="4116323"/>
            <a:ext cx="295910" cy="287020"/>
          </a:xfrm>
          <a:custGeom>
            <a:avLst/>
            <a:gdLst/>
            <a:ahLst/>
            <a:cxnLst/>
            <a:rect l="l" t="t" r="r" b="b"/>
            <a:pathLst>
              <a:path w="295909" h="287020">
                <a:moveTo>
                  <a:pt x="0" y="286512"/>
                </a:moveTo>
                <a:lnTo>
                  <a:pt x="295655" y="286512"/>
                </a:lnTo>
                <a:lnTo>
                  <a:pt x="295655" y="0"/>
                </a:lnTo>
                <a:lnTo>
                  <a:pt x="0" y="0"/>
                </a:lnTo>
                <a:lnTo>
                  <a:pt x="0" y="286512"/>
                </a:lnTo>
                <a:close/>
              </a:path>
            </a:pathLst>
          </a:custGeom>
          <a:ln w="28956">
            <a:solidFill>
              <a:srgbClr val="FFFFFF"/>
            </a:solidFill>
          </a:ln>
        </p:spPr>
        <p:txBody>
          <a:bodyPr wrap="square" lIns="0" tIns="0" rIns="0" bIns="0" rtlCol="0"/>
          <a:lstStyle/>
          <a:p>
            <a:endParaRPr/>
          </a:p>
        </p:txBody>
      </p:sp>
      <p:sp>
        <p:nvSpPr>
          <p:cNvPr id="47" name="object 47"/>
          <p:cNvSpPr/>
          <p:nvPr/>
        </p:nvSpPr>
        <p:spPr>
          <a:xfrm>
            <a:off x="6072378" y="2182367"/>
            <a:ext cx="295910" cy="287020"/>
          </a:xfrm>
          <a:custGeom>
            <a:avLst/>
            <a:gdLst/>
            <a:ahLst/>
            <a:cxnLst/>
            <a:rect l="l" t="t" r="r" b="b"/>
            <a:pathLst>
              <a:path w="295910" h="287019">
                <a:moveTo>
                  <a:pt x="0" y="286512"/>
                </a:moveTo>
                <a:lnTo>
                  <a:pt x="295655" y="286512"/>
                </a:lnTo>
                <a:lnTo>
                  <a:pt x="295655" y="0"/>
                </a:lnTo>
                <a:lnTo>
                  <a:pt x="0" y="0"/>
                </a:lnTo>
                <a:lnTo>
                  <a:pt x="0" y="286512"/>
                </a:lnTo>
                <a:close/>
              </a:path>
            </a:pathLst>
          </a:custGeom>
          <a:solidFill>
            <a:srgbClr val="C00000"/>
          </a:solidFill>
        </p:spPr>
        <p:txBody>
          <a:bodyPr wrap="square" lIns="0" tIns="0" rIns="0" bIns="0" rtlCol="0"/>
          <a:lstStyle/>
          <a:p>
            <a:endParaRPr/>
          </a:p>
        </p:txBody>
      </p:sp>
      <p:sp>
        <p:nvSpPr>
          <p:cNvPr id="48" name="object 48"/>
          <p:cNvSpPr/>
          <p:nvPr/>
        </p:nvSpPr>
        <p:spPr>
          <a:xfrm>
            <a:off x="6072378" y="2182367"/>
            <a:ext cx="295910" cy="287020"/>
          </a:xfrm>
          <a:custGeom>
            <a:avLst/>
            <a:gdLst/>
            <a:ahLst/>
            <a:cxnLst/>
            <a:rect l="l" t="t" r="r" b="b"/>
            <a:pathLst>
              <a:path w="295910" h="287019">
                <a:moveTo>
                  <a:pt x="0" y="286512"/>
                </a:moveTo>
                <a:lnTo>
                  <a:pt x="295655" y="286512"/>
                </a:lnTo>
                <a:lnTo>
                  <a:pt x="295655" y="0"/>
                </a:lnTo>
                <a:lnTo>
                  <a:pt x="0" y="0"/>
                </a:lnTo>
                <a:lnTo>
                  <a:pt x="0" y="286512"/>
                </a:lnTo>
                <a:close/>
              </a:path>
            </a:pathLst>
          </a:custGeom>
          <a:ln w="28956">
            <a:solidFill>
              <a:srgbClr val="FFFFFF"/>
            </a:solidFill>
          </a:ln>
        </p:spPr>
        <p:txBody>
          <a:bodyPr wrap="square" lIns="0" tIns="0" rIns="0" bIns="0" rtlCol="0"/>
          <a:lstStyle/>
          <a:p>
            <a:endParaRPr/>
          </a:p>
        </p:txBody>
      </p:sp>
      <p:sp>
        <p:nvSpPr>
          <p:cNvPr id="51" name="标题 50">
            <a:extLst>
              <a:ext uri="{FF2B5EF4-FFF2-40B4-BE49-F238E27FC236}">
                <a16:creationId xmlns:a16="http://schemas.microsoft.com/office/drawing/2014/main" id="{E23B0E9B-B6CD-405C-B85E-650F66FC19EB}"/>
              </a:ext>
            </a:extLst>
          </p:cNvPr>
          <p:cNvSpPr>
            <a:spLocks noGrp="1"/>
          </p:cNvSpPr>
          <p:nvPr>
            <p:ph type="title"/>
          </p:nvPr>
        </p:nvSpPr>
        <p:spPr>
          <a:xfrm>
            <a:off x="457200" y="44624"/>
            <a:ext cx="8229600" cy="1143000"/>
          </a:xfrm>
        </p:spPr>
        <p:txBody>
          <a:bodyPr/>
          <a:lstStyle/>
          <a:p>
            <a:r>
              <a:rPr lang="zh-CN" altLang="en-US" dirty="0"/>
              <a:t>更聪明的</a:t>
            </a:r>
            <a:r>
              <a:rPr lang="en-US" altLang="zh-CN" dirty="0"/>
              <a:t>K-Means</a:t>
            </a:r>
            <a:r>
              <a:rPr lang="zh-CN" altLang="en-US" dirty="0"/>
              <a:t>初始化方法</a:t>
            </a:r>
          </a:p>
        </p:txBody>
      </p:sp>
      <p:sp>
        <p:nvSpPr>
          <p:cNvPr id="50" name="object 2">
            <a:extLst>
              <a:ext uri="{FF2B5EF4-FFF2-40B4-BE49-F238E27FC236}">
                <a16:creationId xmlns:a16="http://schemas.microsoft.com/office/drawing/2014/main" id="{E536DBF1-6841-4BD8-8E2C-C561A71BFC81}"/>
              </a:ext>
            </a:extLst>
          </p:cNvPr>
          <p:cNvSpPr txBox="1"/>
          <p:nvPr/>
        </p:nvSpPr>
        <p:spPr>
          <a:xfrm>
            <a:off x="442975" y="1925066"/>
            <a:ext cx="2847469" cy="3278398"/>
          </a:xfrm>
          <a:prstGeom prst="rect">
            <a:avLst/>
          </a:prstGeom>
        </p:spPr>
        <p:txBody>
          <a:bodyPr vert="horz" wrap="square" lIns="0" tIns="12700" rIns="0" bIns="0" rtlCol="0">
            <a:spAutoFit/>
          </a:bodyPr>
          <a:lstStyle/>
          <a:p>
            <a:pPr marL="355600" indent="-342900">
              <a:lnSpc>
                <a:spcPct val="150000"/>
              </a:lnSpc>
              <a:spcBef>
                <a:spcPts val="100"/>
              </a:spcBef>
              <a:buFont typeface="Arial" panose="020B0604020202020204" pitchFamily="34" charset="0"/>
              <a:buChar char="•"/>
            </a:pPr>
            <a:r>
              <a:rPr lang="zh-CN" altLang="en-US" sz="2400" b="1" dirty="0">
                <a:latin typeface="Trebuchet MS"/>
                <a:cs typeface="Trebuchet MS"/>
              </a:rPr>
              <a:t>计算每个点与已有聚簇中心点之间的最短距离 </a:t>
            </a:r>
            <a:r>
              <a:rPr lang="en-US" altLang="zh-CN" sz="2400" b="1" dirty="0">
                <a:latin typeface="Trebuchet MS"/>
                <a:cs typeface="Trebuchet MS"/>
              </a:rPr>
              <a:t>D(x)</a:t>
            </a:r>
          </a:p>
          <a:p>
            <a:pPr marL="355600" indent="-342900">
              <a:lnSpc>
                <a:spcPct val="150000"/>
              </a:lnSpc>
              <a:spcBef>
                <a:spcPts val="100"/>
              </a:spcBef>
              <a:buFont typeface="Arial" panose="020B0604020202020204" pitchFamily="34" charset="0"/>
              <a:buChar char="•"/>
            </a:pPr>
            <a:r>
              <a:rPr lang="zh-CN" altLang="en-US" sz="2400" b="1" dirty="0">
                <a:latin typeface="Trebuchet MS"/>
                <a:cs typeface="Trebuchet MS"/>
              </a:rPr>
              <a:t>按照 </a:t>
            </a:r>
            <a:r>
              <a:rPr lang="en-US" altLang="zh-CN" sz="2400" b="1" dirty="0">
                <a:latin typeface="Trebuchet MS"/>
                <a:cs typeface="Trebuchet MS"/>
              </a:rPr>
              <a:t>D(x)</a:t>
            </a:r>
            <a:r>
              <a:rPr lang="en-US" altLang="zh-CN" sz="2400" b="1" baseline="25462" dirty="0">
                <a:latin typeface="Arial"/>
                <a:cs typeface="Arial"/>
              </a:rPr>
              <a:t>2</a:t>
            </a:r>
            <a:r>
              <a:rPr lang="en-US" altLang="zh-CN" sz="2400" b="1" dirty="0">
                <a:latin typeface="Arial"/>
                <a:cs typeface="Arial"/>
              </a:rPr>
              <a:t>/</a:t>
            </a:r>
            <a:r>
              <a:rPr lang="el-GR" altLang="zh-CN" sz="2400" b="1" dirty="0">
                <a:latin typeface="Arial"/>
                <a:cs typeface="Arial"/>
              </a:rPr>
              <a:t>Σ</a:t>
            </a:r>
            <a:r>
              <a:rPr lang="en-US" altLang="zh-CN" sz="2400" b="1" dirty="0">
                <a:latin typeface="Trebuchet MS"/>
                <a:cs typeface="Trebuchet MS"/>
              </a:rPr>
              <a:t>D(x)</a:t>
            </a:r>
            <a:r>
              <a:rPr lang="en-US" altLang="zh-CN" sz="2400" b="1" baseline="25462" dirty="0">
                <a:latin typeface="Arial"/>
                <a:cs typeface="Arial"/>
              </a:rPr>
              <a:t>2</a:t>
            </a:r>
            <a:r>
              <a:rPr lang="zh-CN" altLang="en-US" sz="2400" b="1" dirty="0">
                <a:latin typeface="Arial"/>
                <a:cs typeface="Arial"/>
              </a:rPr>
              <a:t>的概率选取下一个中心点</a:t>
            </a:r>
            <a:endParaRPr sz="2400" dirty="0">
              <a:latin typeface="Trebuchet MS"/>
              <a:cs typeface="Trebuchet MS"/>
            </a:endParaRPr>
          </a:p>
        </p:txBody>
      </p:sp>
    </p:spTree>
    <p:extLst>
      <p:ext uri="{BB962C8B-B14F-4D97-AF65-F5344CB8AC3E}">
        <p14:creationId xmlns:p14="http://schemas.microsoft.com/office/powerpoint/2010/main" val="27466707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977" y="1925065"/>
            <a:ext cx="1685925" cy="382156"/>
          </a:xfrm>
          <a:prstGeom prst="rect">
            <a:avLst/>
          </a:prstGeom>
        </p:spPr>
        <p:txBody>
          <a:bodyPr vert="horz" wrap="square" lIns="0" tIns="12700" rIns="0" bIns="0" rtlCol="0">
            <a:spAutoFit/>
          </a:bodyPr>
          <a:lstStyle/>
          <a:p>
            <a:pPr marL="12700">
              <a:spcBef>
                <a:spcPts val="100"/>
              </a:spcBef>
            </a:pPr>
            <a:r>
              <a:rPr lang="zh-CN" altLang="en-US" sz="2400" b="1" dirty="0">
                <a:latin typeface="Trebuchet MS"/>
                <a:cs typeface="Trebuchet MS"/>
              </a:rPr>
              <a:t>分配聚簇</a:t>
            </a:r>
            <a:endParaRPr sz="2400" dirty="0">
              <a:latin typeface="Trebuchet MS"/>
              <a:cs typeface="Trebuchet MS"/>
            </a:endParaRPr>
          </a:p>
        </p:txBody>
      </p:sp>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C00000"/>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C00000"/>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C00000"/>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C00000"/>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006FC0"/>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006FC0"/>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006FC0"/>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21" name="object 21"/>
          <p:cNvSpPr txBox="1"/>
          <p:nvPr/>
        </p:nvSpPr>
        <p:spPr>
          <a:xfrm>
            <a:off x="6210682" y="4899378"/>
            <a:ext cx="527430"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22" name="object 22"/>
          <p:cNvSpPr txBox="1"/>
          <p:nvPr/>
        </p:nvSpPr>
        <p:spPr>
          <a:xfrm>
            <a:off x="3208149" y="3084163"/>
            <a:ext cx="86474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FFC000"/>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C000"/>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C000"/>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C000"/>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C000"/>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C000"/>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FFC000"/>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FFC000"/>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C000"/>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D0692F"/>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D0692F"/>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D0692F"/>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D0692F"/>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41" name="object 41"/>
          <p:cNvSpPr/>
          <p:nvPr/>
        </p:nvSpPr>
        <p:spPr>
          <a:xfrm>
            <a:off x="5228082" y="3342132"/>
            <a:ext cx="295910" cy="287020"/>
          </a:xfrm>
          <a:custGeom>
            <a:avLst/>
            <a:gdLst/>
            <a:ahLst/>
            <a:cxnLst/>
            <a:rect l="l" t="t" r="r" b="b"/>
            <a:pathLst>
              <a:path w="295910" h="287019">
                <a:moveTo>
                  <a:pt x="0" y="286512"/>
                </a:moveTo>
                <a:lnTo>
                  <a:pt x="295656" y="286512"/>
                </a:lnTo>
                <a:lnTo>
                  <a:pt x="295656" y="0"/>
                </a:lnTo>
                <a:lnTo>
                  <a:pt x="0" y="0"/>
                </a:lnTo>
                <a:lnTo>
                  <a:pt x="0" y="286512"/>
                </a:lnTo>
                <a:close/>
              </a:path>
            </a:pathLst>
          </a:custGeom>
          <a:solidFill>
            <a:srgbClr val="FFC000"/>
          </a:solidFill>
        </p:spPr>
        <p:txBody>
          <a:bodyPr wrap="square" lIns="0" tIns="0" rIns="0" bIns="0" rtlCol="0"/>
          <a:lstStyle/>
          <a:p>
            <a:endParaRPr/>
          </a:p>
        </p:txBody>
      </p:sp>
      <p:sp>
        <p:nvSpPr>
          <p:cNvPr id="42" name="object 42"/>
          <p:cNvSpPr/>
          <p:nvPr/>
        </p:nvSpPr>
        <p:spPr>
          <a:xfrm>
            <a:off x="5228082" y="3342132"/>
            <a:ext cx="295910" cy="287020"/>
          </a:xfrm>
          <a:custGeom>
            <a:avLst/>
            <a:gdLst/>
            <a:ahLst/>
            <a:cxnLst/>
            <a:rect l="l" t="t" r="r" b="b"/>
            <a:pathLst>
              <a:path w="295910" h="287019">
                <a:moveTo>
                  <a:pt x="0" y="286512"/>
                </a:moveTo>
                <a:lnTo>
                  <a:pt x="295656" y="286512"/>
                </a:lnTo>
                <a:lnTo>
                  <a:pt x="295656" y="0"/>
                </a:lnTo>
                <a:lnTo>
                  <a:pt x="0" y="0"/>
                </a:lnTo>
                <a:lnTo>
                  <a:pt x="0" y="286512"/>
                </a:lnTo>
                <a:close/>
              </a:path>
            </a:pathLst>
          </a:custGeom>
          <a:ln w="28956">
            <a:solidFill>
              <a:srgbClr val="FFFFFF"/>
            </a:solidFill>
          </a:ln>
        </p:spPr>
        <p:txBody>
          <a:bodyPr wrap="square" lIns="0" tIns="0" rIns="0" bIns="0" rtlCol="0"/>
          <a:lstStyle/>
          <a:p>
            <a:endParaRPr/>
          </a:p>
        </p:txBody>
      </p:sp>
      <p:sp>
        <p:nvSpPr>
          <p:cNvPr id="43" name="object 43"/>
          <p:cNvSpPr/>
          <p:nvPr/>
        </p:nvSpPr>
        <p:spPr>
          <a:xfrm>
            <a:off x="7389114" y="1741932"/>
            <a:ext cx="294640" cy="287020"/>
          </a:xfrm>
          <a:custGeom>
            <a:avLst/>
            <a:gdLst/>
            <a:ahLst/>
            <a:cxnLst/>
            <a:rect l="l" t="t" r="r" b="b"/>
            <a:pathLst>
              <a:path w="294640" h="287019">
                <a:moveTo>
                  <a:pt x="0" y="286512"/>
                </a:moveTo>
                <a:lnTo>
                  <a:pt x="294131" y="286512"/>
                </a:lnTo>
                <a:lnTo>
                  <a:pt x="294131" y="0"/>
                </a:lnTo>
                <a:lnTo>
                  <a:pt x="0" y="0"/>
                </a:lnTo>
                <a:lnTo>
                  <a:pt x="0" y="286512"/>
                </a:lnTo>
                <a:close/>
              </a:path>
            </a:pathLst>
          </a:custGeom>
          <a:solidFill>
            <a:srgbClr val="006FC0"/>
          </a:solidFill>
        </p:spPr>
        <p:txBody>
          <a:bodyPr wrap="square" lIns="0" tIns="0" rIns="0" bIns="0" rtlCol="0"/>
          <a:lstStyle/>
          <a:p>
            <a:endParaRPr/>
          </a:p>
        </p:txBody>
      </p:sp>
      <p:sp>
        <p:nvSpPr>
          <p:cNvPr id="44" name="object 44"/>
          <p:cNvSpPr/>
          <p:nvPr/>
        </p:nvSpPr>
        <p:spPr>
          <a:xfrm>
            <a:off x="7389114" y="1741932"/>
            <a:ext cx="294640" cy="287020"/>
          </a:xfrm>
          <a:custGeom>
            <a:avLst/>
            <a:gdLst/>
            <a:ahLst/>
            <a:cxnLst/>
            <a:rect l="l" t="t" r="r" b="b"/>
            <a:pathLst>
              <a:path w="294640" h="287019">
                <a:moveTo>
                  <a:pt x="0" y="286512"/>
                </a:moveTo>
                <a:lnTo>
                  <a:pt x="294131" y="286512"/>
                </a:lnTo>
                <a:lnTo>
                  <a:pt x="294131" y="0"/>
                </a:lnTo>
                <a:lnTo>
                  <a:pt x="0" y="0"/>
                </a:lnTo>
                <a:lnTo>
                  <a:pt x="0" y="286512"/>
                </a:lnTo>
                <a:close/>
              </a:path>
            </a:pathLst>
          </a:custGeom>
          <a:ln w="28956">
            <a:solidFill>
              <a:srgbClr val="FFFFFF"/>
            </a:solidFill>
          </a:ln>
        </p:spPr>
        <p:txBody>
          <a:bodyPr wrap="square" lIns="0" tIns="0" rIns="0" bIns="0" rtlCol="0"/>
          <a:lstStyle/>
          <a:p>
            <a:endParaRPr/>
          </a:p>
        </p:txBody>
      </p:sp>
      <p:sp>
        <p:nvSpPr>
          <p:cNvPr id="45" name="object 45"/>
          <p:cNvSpPr/>
          <p:nvPr/>
        </p:nvSpPr>
        <p:spPr>
          <a:xfrm>
            <a:off x="6739890" y="4116323"/>
            <a:ext cx="295910" cy="287020"/>
          </a:xfrm>
          <a:custGeom>
            <a:avLst/>
            <a:gdLst/>
            <a:ahLst/>
            <a:cxnLst/>
            <a:rect l="l" t="t" r="r" b="b"/>
            <a:pathLst>
              <a:path w="295909" h="287020">
                <a:moveTo>
                  <a:pt x="0" y="286512"/>
                </a:moveTo>
                <a:lnTo>
                  <a:pt x="295655" y="286512"/>
                </a:lnTo>
                <a:lnTo>
                  <a:pt x="295655" y="0"/>
                </a:lnTo>
                <a:lnTo>
                  <a:pt x="0" y="0"/>
                </a:lnTo>
                <a:lnTo>
                  <a:pt x="0" y="286512"/>
                </a:lnTo>
                <a:close/>
              </a:path>
            </a:pathLst>
          </a:custGeom>
          <a:solidFill>
            <a:srgbClr val="D0692F"/>
          </a:solidFill>
        </p:spPr>
        <p:txBody>
          <a:bodyPr wrap="square" lIns="0" tIns="0" rIns="0" bIns="0" rtlCol="0"/>
          <a:lstStyle/>
          <a:p>
            <a:endParaRPr/>
          </a:p>
        </p:txBody>
      </p:sp>
      <p:sp>
        <p:nvSpPr>
          <p:cNvPr id="46" name="object 46"/>
          <p:cNvSpPr/>
          <p:nvPr/>
        </p:nvSpPr>
        <p:spPr>
          <a:xfrm>
            <a:off x="6739890" y="4116323"/>
            <a:ext cx="295910" cy="287020"/>
          </a:xfrm>
          <a:custGeom>
            <a:avLst/>
            <a:gdLst/>
            <a:ahLst/>
            <a:cxnLst/>
            <a:rect l="l" t="t" r="r" b="b"/>
            <a:pathLst>
              <a:path w="295909" h="287020">
                <a:moveTo>
                  <a:pt x="0" y="286512"/>
                </a:moveTo>
                <a:lnTo>
                  <a:pt x="295655" y="286512"/>
                </a:lnTo>
                <a:lnTo>
                  <a:pt x="295655" y="0"/>
                </a:lnTo>
                <a:lnTo>
                  <a:pt x="0" y="0"/>
                </a:lnTo>
                <a:lnTo>
                  <a:pt x="0" y="286512"/>
                </a:lnTo>
                <a:close/>
              </a:path>
            </a:pathLst>
          </a:custGeom>
          <a:ln w="28956">
            <a:solidFill>
              <a:srgbClr val="FFFFFF"/>
            </a:solidFill>
          </a:ln>
        </p:spPr>
        <p:txBody>
          <a:bodyPr wrap="square" lIns="0" tIns="0" rIns="0" bIns="0" rtlCol="0"/>
          <a:lstStyle/>
          <a:p>
            <a:endParaRPr/>
          </a:p>
        </p:txBody>
      </p:sp>
      <p:sp>
        <p:nvSpPr>
          <p:cNvPr id="47" name="object 47"/>
          <p:cNvSpPr/>
          <p:nvPr/>
        </p:nvSpPr>
        <p:spPr>
          <a:xfrm>
            <a:off x="6072378" y="2182367"/>
            <a:ext cx="295910" cy="287020"/>
          </a:xfrm>
          <a:custGeom>
            <a:avLst/>
            <a:gdLst/>
            <a:ahLst/>
            <a:cxnLst/>
            <a:rect l="l" t="t" r="r" b="b"/>
            <a:pathLst>
              <a:path w="295910" h="287019">
                <a:moveTo>
                  <a:pt x="0" y="286512"/>
                </a:moveTo>
                <a:lnTo>
                  <a:pt x="295655" y="286512"/>
                </a:lnTo>
                <a:lnTo>
                  <a:pt x="295655" y="0"/>
                </a:lnTo>
                <a:lnTo>
                  <a:pt x="0" y="0"/>
                </a:lnTo>
                <a:lnTo>
                  <a:pt x="0" y="286512"/>
                </a:lnTo>
                <a:close/>
              </a:path>
            </a:pathLst>
          </a:custGeom>
          <a:solidFill>
            <a:srgbClr val="C00000"/>
          </a:solidFill>
        </p:spPr>
        <p:txBody>
          <a:bodyPr wrap="square" lIns="0" tIns="0" rIns="0" bIns="0" rtlCol="0"/>
          <a:lstStyle/>
          <a:p>
            <a:endParaRPr/>
          </a:p>
        </p:txBody>
      </p:sp>
      <p:sp>
        <p:nvSpPr>
          <p:cNvPr id="48" name="object 48"/>
          <p:cNvSpPr/>
          <p:nvPr/>
        </p:nvSpPr>
        <p:spPr>
          <a:xfrm>
            <a:off x="6072378" y="2182367"/>
            <a:ext cx="295910" cy="287020"/>
          </a:xfrm>
          <a:custGeom>
            <a:avLst/>
            <a:gdLst/>
            <a:ahLst/>
            <a:cxnLst/>
            <a:rect l="l" t="t" r="r" b="b"/>
            <a:pathLst>
              <a:path w="295910" h="287019">
                <a:moveTo>
                  <a:pt x="0" y="286512"/>
                </a:moveTo>
                <a:lnTo>
                  <a:pt x="295655" y="286512"/>
                </a:lnTo>
                <a:lnTo>
                  <a:pt x="295655" y="0"/>
                </a:lnTo>
                <a:lnTo>
                  <a:pt x="0" y="0"/>
                </a:lnTo>
                <a:lnTo>
                  <a:pt x="0" y="286512"/>
                </a:lnTo>
                <a:close/>
              </a:path>
            </a:pathLst>
          </a:custGeom>
          <a:ln w="28956">
            <a:solidFill>
              <a:srgbClr val="FFFFFF"/>
            </a:solidFill>
          </a:ln>
        </p:spPr>
        <p:txBody>
          <a:bodyPr wrap="square" lIns="0" tIns="0" rIns="0" bIns="0" rtlCol="0"/>
          <a:lstStyle/>
          <a:p>
            <a:endParaRPr/>
          </a:p>
        </p:txBody>
      </p:sp>
      <p:sp>
        <p:nvSpPr>
          <p:cNvPr id="51" name="标题 50">
            <a:extLst>
              <a:ext uri="{FF2B5EF4-FFF2-40B4-BE49-F238E27FC236}">
                <a16:creationId xmlns:a16="http://schemas.microsoft.com/office/drawing/2014/main" id="{A1CAABB3-565A-4D65-9D2C-3CC9E5AD9E48}"/>
              </a:ext>
            </a:extLst>
          </p:cNvPr>
          <p:cNvSpPr>
            <a:spLocks noGrp="1"/>
          </p:cNvSpPr>
          <p:nvPr>
            <p:ph type="title"/>
          </p:nvPr>
        </p:nvSpPr>
        <p:spPr>
          <a:xfrm>
            <a:off x="457200" y="44624"/>
            <a:ext cx="8229600" cy="1143000"/>
          </a:xfrm>
        </p:spPr>
        <p:txBody>
          <a:bodyPr/>
          <a:lstStyle/>
          <a:p>
            <a:r>
              <a:rPr lang="zh-CN" altLang="en-US" dirty="0"/>
              <a:t>更聪明的</a:t>
            </a:r>
            <a:r>
              <a:rPr lang="en-US" altLang="zh-CN" dirty="0"/>
              <a:t>K-Means</a:t>
            </a:r>
            <a:r>
              <a:rPr lang="zh-CN" altLang="en-US" dirty="0"/>
              <a:t>初始化方法</a:t>
            </a:r>
          </a:p>
        </p:txBody>
      </p:sp>
      <p:sp>
        <p:nvSpPr>
          <p:cNvPr id="3" name="文本框 2">
            <a:extLst>
              <a:ext uri="{FF2B5EF4-FFF2-40B4-BE49-F238E27FC236}">
                <a16:creationId xmlns:a16="http://schemas.microsoft.com/office/drawing/2014/main" id="{FDA594A2-5A58-4D07-9203-DBE9E91E0838}"/>
              </a:ext>
            </a:extLst>
          </p:cNvPr>
          <p:cNvSpPr txBox="1"/>
          <p:nvPr/>
        </p:nvSpPr>
        <p:spPr>
          <a:xfrm>
            <a:off x="1278653" y="4957426"/>
            <a:ext cx="2100447" cy="584775"/>
          </a:xfrm>
          <a:prstGeom prst="rect">
            <a:avLst/>
          </a:prstGeom>
          <a:noFill/>
        </p:spPr>
        <p:txBody>
          <a:bodyPr wrap="none" rtlCol="0">
            <a:spAutoFit/>
          </a:bodyPr>
          <a:lstStyle/>
          <a:p>
            <a:r>
              <a:rPr lang="en-US" altLang="zh-CN" sz="3200" b="1" dirty="0"/>
              <a:t>K-Means++</a:t>
            </a:r>
            <a:endParaRPr lang="zh-CN" altLang="en-US" sz="3200" b="1" dirty="0"/>
          </a:p>
        </p:txBody>
      </p:sp>
    </p:spTree>
    <p:extLst>
      <p:ext uri="{BB962C8B-B14F-4D97-AF65-F5344CB8AC3E}">
        <p14:creationId xmlns:p14="http://schemas.microsoft.com/office/powerpoint/2010/main" val="40043496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08BCB3-112E-41F2-86B5-E0DAAC9ABDC7}"/>
              </a:ext>
            </a:extLst>
          </p:cNvPr>
          <p:cNvSpPr>
            <a:spLocks noGrp="1"/>
          </p:cNvSpPr>
          <p:nvPr>
            <p:ph type="title"/>
          </p:nvPr>
        </p:nvSpPr>
        <p:spPr/>
        <p:txBody>
          <a:bodyPr/>
          <a:lstStyle/>
          <a:p>
            <a:r>
              <a:rPr lang="en-US" altLang="zh-CN" dirty="0"/>
              <a:t>K</a:t>
            </a:r>
            <a:r>
              <a:rPr lang="zh-CN" altLang="en-US" dirty="0"/>
              <a:t>值的选择方法</a:t>
            </a:r>
          </a:p>
        </p:txBody>
      </p:sp>
      <p:sp>
        <p:nvSpPr>
          <p:cNvPr id="3" name="文本占位符 2">
            <a:extLst>
              <a:ext uri="{FF2B5EF4-FFF2-40B4-BE49-F238E27FC236}">
                <a16:creationId xmlns:a16="http://schemas.microsoft.com/office/drawing/2014/main" id="{8DFBBD71-53C7-497C-9832-3DB653DC3E04}"/>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500726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68813" y="1700808"/>
            <a:ext cx="8346504" cy="2710422"/>
          </a:xfrm>
          <a:prstGeom prst="rect">
            <a:avLst/>
          </a:prstGeom>
        </p:spPr>
        <p:txBody>
          <a:bodyPr vert="horz" wrap="square" lIns="0" tIns="12065" rIns="0" bIns="0" rtlCol="0">
            <a:spAutoFit/>
          </a:bodyPr>
          <a:lstStyle/>
          <a:p>
            <a:pPr marL="238125" indent="-225425">
              <a:lnSpc>
                <a:spcPct val="150000"/>
              </a:lnSpc>
              <a:spcBef>
                <a:spcPts val="95"/>
              </a:spcBef>
              <a:buFont typeface="Wingdings"/>
              <a:buChar char=""/>
              <a:tabLst>
                <a:tab pos="238125" algn="l"/>
                <a:tab pos="238760" algn="l"/>
              </a:tabLst>
            </a:pPr>
            <a:r>
              <a:rPr lang="zh-CN" altLang="en-US" sz="2800" b="1" dirty="0">
                <a:latin typeface="Arial"/>
                <a:cs typeface="Arial"/>
              </a:rPr>
              <a:t>有时应用中有一个 </a:t>
            </a:r>
            <a:r>
              <a:rPr lang="en-US" altLang="zh-CN" sz="2800" b="1" dirty="0">
                <a:solidFill>
                  <a:srgbClr val="0000FF"/>
                </a:solidFill>
                <a:latin typeface="Arial"/>
                <a:cs typeface="Arial"/>
              </a:rPr>
              <a:t>K</a:t>
            </a:r>
            <a:r>
              <a:rPr lang="zh-CN" altLang="en-US" sz="2800" b="1" dirty="0">
                <a:latin typeface="Arial"/>
                <a:cs typeface="Arial"/>
              </a:rPr>
              <a:t>：</a:t>
            </a:r>
            <a:endParaRPr sz="2800" b="1" dirty="0">
              <a:latin typeface="Arial"/>
              <a:cs typeface="Arial"/>
            </a:endParaRPr>
          </a:p>
          <a:p>
            <a:pPr marL="695325" lvl="1" indent="-225425">
              <a:lnSpc>
                <a:spcPct val="150000"/>
              </a:lnSpc>
              <a:spcBef>
                <a:spcPts val="1205"/>
              </a:spcBef>
              <a:buFont typeface="Wingdings"/>
              <a:buChar char=""/>
              <a:tabLst>
                <a:tab pos="238125" algn="l"/>
                <a:tab pos="238760" algn="l"/>
              </a:tabLst>
            </a:pPr>
            <a:r>
              <a:rPr lang="zh-CN" altLang="en-US" sz="2400" b="1" dirty="0">
                <a:latin typeface="Arial"/>
                <a:cs typeface="Arial"/>
              </a:rPr>
              <a:t>将相似的任务聚集在四个</a:t>
            </a:r>
            <a:r>
              <a:rPr lang="en-US" altLang="zh-CN" sz="2400" b="1" dirty="0">
                <a:latin typeface="Arial"/>
                <a:cs typeface="Arial"/>
              </a:rPr>
              <a:t>CPU</a:t>
            </a:r>
            <a:r>
              <a:rPr lang="zh-CN" altLang="en-US" sz="2400" b="1" dirty="0">
                <a:latin typeface="Arial"/>
                <a:cs typeface="Arial"/>
              </a:rPr>
              <a:t>核上：</a:t>
            </a:r>
            <a:r>
              <a:rPr sz="2400" b="1" dirty="0">
                <a:solidFill>
                  <a:srgbClr val="0000FF"/>
                </a:solidFill>
                <a:latin typeface="Arial"/>
                <a:cs typeface="Arial"/>
              </a:rPr>
              <a:t>K=4</a:t>
            </a:r>
          </a:p>
          <a:p>
            <a:pPr marL="695325" lvl="1" indent="-225425">
              <a:lnSpc>
                <a:spcPct val="150000"/>
              </a:lnSpc>
              <a:spcBef>
                <a:spcPts val="1200"/>
              </a:spcBef>
              <a:buFont typeface="Wingdings"/>
              <a:buChar char=""/>
              <a:tabLst>
                <a:tab pos="238125" algn="l"/>
                <a:tab pos="238760" algn="l"/>
              </a:tabLst>
            </a:pPr>
            <a:r>
              <a:rPr lang="zh-CN" altLang="en-US" sz="2400" b="1" dirty="0">
                <a:latin typeface="Arial"/>
                <a:cs typeface="Arial"/>
              </a:rPr>
              <a:t>一件服装设计成</a:t>
            </a:r>
            <a:r>
              <a:rPr lang="en-US" altLang="zh-CN" sz="2400" b="1" dirty="0">
                <a:latin typeface="Arial"/>
                <a:cs typeface="Arial"/>
              </a:rPr>
              <a:t>10</a:t>
            </a:r>
            <a:r>
              <a:rPr lang="zh-CN" altLang="en-US" sz="2400" b="1" dirty="0">
                <a:latin typeface="Arial"/>
                <a:cs typeface="Arial"/>
              </a:rPr>
              <a:t>种不同大小以适合不同的人：</a:t>
            </a:r>
            <a:r>
              <a:rPr sz="2400" b="1" dirty="0">
                <a:solidFill>
                  <a:srgbClr val="0000FF"/>
                </a:solidFill>
                <a:latin typeface="Arial"/>
                <a:cs typeface="Arial"/>
              </a:rPr>
              <a:t>K=10</a:t>
            </a:r>
          </a:p>
          <a:p>
            <a:pPr marL="695325" lvl="1" indent="-225425">
              <a:lnSpc>
                <a:spcPct val="150000"/>
              </a:lnSpc>
              <a:spcBef>
                <a:spcPts val="1200"/>
              </a:spcBef>
              <a:buFont typeface="Wingdings"/>
              <a:buChar char=""/>
              <a:tabLst>
                <a:tab pos="238125" algn="l"/>
                <a:tab pos="238760" algn="l"/>
              </a:tabLst>
            </a:pPr>
            <a:r>
              <a:rPr lang="zh-CN" altLang="en-US" sz="2400" b="1" dirty="0">
                <a:latin typeface="Arial"/>
                <a:cs typeface="Arial"/>
              </a:rPr>
              <a:t>一个导览界面可以浏览</a:t>
            </a:r>
            <a:r>
              <a:rPr lang="en-US" altLang="zh-CN" sz="2400" b="1" dirty="0">
                <a:latin typeface="Arial"/>
                <a:cs typeface="Arial"/>
              </a:rPr>
              <a:t>20</a:t>
            </a:r>
            <a:r>
              <a:rPr lang="zh-CN" altLang="en-US" sz="2400" b="1" dirty="0">
                <a:latin typeface="Arial"/>
                <a:cs typeface="Arial"/>
              </a:rPr>
              <a:t>种不同科学领域的论文：</a:t>
            </a:r>
            <a:r>
              <a:rPr sz="2400" b="1" dirty="0">
                <a:solidFill>
                  <a:srgbClr val="0000FF"/>
                </a:solidFill>
                <a:latin typeface="Arial"/>
                <a:cs typeface="Arial"/>
              </a:rPr>
              <a:t>K=20</a:t>
            </a:r>
          </a:p>
        </p:txBody>
      </p:sp>
      <p:sp>
        <p:nvSpPr>
          <p:cNvPr id="6" name="标题 5">
            <a:extLst>
              <a:ext uri="{FF2B5EF4-FFF2-40B4-BE49-F238E27FC236}">
                <a16:creationId xmlns:a16="http://schemas.microsoft.com/office/drawing/2014/main" id="{21D81AFF-9664-48CE-9543-F8C9A56C5AF9}"/>
              </a:ext>
            </a:extLst>
          </p:cNvPr>
          <p:cNvSpPr>
            <a:spLocks noGrp="1"/>
          </p:cNvSpPr>
          <p:nvPr>
            <p:ph type="title"/>
          </p:nvPr>
        </p:nvSpPr>
        <p:spPr/>
        <p:txBody>
          <a:bodyPr/>
          <a:lstStyle/>
          <a:p>
            <a:r>
              <a:rPr lang="zh-CN" altLang="en-US" dirty="0"/>
              <a:t>选择正确的聚簇数</a:t>
            </a:r>
          </a:p>
        </p:txBody>
      </p:sp>
    </p:spTree>
    <p:extLst>
      <p:ext uri="{BB962C8B-B14F-4D97-AF65-F5344CB8AC3E}">
        <p14:creationId xmlns:p14="http://schemas.microsoft.com/office/powerpoint/2010/main" val="41350405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1005" y="1762004"/>
            <a:ext cx="3401697" cy="4680192"/>
          </a:xfrm>
          <a:prstGeom prst="rect">
            <a:avLst/>
          </a:prstGeom>
        </p:spPr>
        <p:txBody>
          <a:bodyPr vert="horz" wrap="square" lIns="0" tIns="12065" rIns="0" bIns="0" rtlCol="0">
            <a:spAutoFit/>
          </a:bodyPr>
          <a:lstStyle/>
          <a:p>
            <a:pPr marL="238125" indent="-225425">
              <a:lnSpc>
                <a:spcPct val="150000"/>
              </a:lnSpc>
              <a:spcBef>
                <a:spcPts val="95"/>
              </a:spcBef>
              <a:buFont typeface="Wingdings"/>
              <a:buChar char=""/>
              <a:tabLst>
                <a:tab pos="238125" algn="l"/>
                <a:tab pos="238760" algn="l"/>
              </a:tabLst>
            </a:pPr>
            <a:r>
              <a:rPr lang="en-US" altLang="zh-CN" sz="2400" b="1" spc="20" dirty="0">
                <a:latin typeface="Arial"/>
                <a:cs typeface="Arial"/>
              </a:rPr>
              <a:t>Inertia</a:t>
            </a:r>
            <a:r>
              <a:rPr lang="zh-CN" altLang="en-US" sz="2400" b="1" spc="20" dirty="0">
                <a:latin typeface="Arial"/>
                <a:cs typeface="Arial"/>
              </a:rPr>
              <a:t>衡量点到聚簇中心的距离</a:t>
            </a:r>
            <a:endParaRPr lang="zh-CN" altLang="en-US" sz="2400" b="1" dirty="0">
              <a:latin typeface="Arial"/>
              <a:cs typeface="Arial"/>
            </a:endParaRPr>
          </a:p>
          <a:p>
            <a:pPr marL="238125" marR="5080" indent="-225425">
              <a:lnSpc>
                <a:spcPct val="150000"/>
              </a:lnSpc>
              <a:spcBef>
                <a:spcPts val="1200"/>
              </a:spcBef>
              <a:buFont typeface="Wingdings"/>
              <a:buChar char=""/>
              <a:tabLst>
                <a:tab pos="238125" algn="l"/>
                <a:tab pos="238760" algn="l"/>
              </a:tabLst>
            </a:pPr>
            <a:r>
              <a:rPr lang="zh-CN" altLang="en-US" sz="2400" b="1" spc="-5" dirty="0">
                <a:latin typeface="Arial"/>
                <a:cs typeface="Arial"/>
              </a:rPr>
              <a:t>值会随着</a:t>
            </a:r>
            <a:r>
              <a:rPr lang="en-US" altLang="zh-CN" sz="2400" b="1" spc="-5" dirty="0">
                <a:latin typeface="Arial"/>
                <a:cs typeface="Arial"/>
              </a:rPr>
              <a:t>K</a:t>
            </a:r>
            <a:r>
              <a:rPr lang="zh-CN" altLang="en-US" sz="2400" b="1" spc="-5" dirty="0">
                <a:latin typeface="Arial"/>
                <a:cs typeface="Arial"/>
              </a:rPr>
              <a:t>的增大而不断降低，只要聚簇密度在不断增大</a:t>
            </a:r>
            <a:endParaRPr lang="en-US" altLang="zh-CN" sz="2400" b="1" spc="-5" dirty="0">
              <a:latin typeface="Arial"/>
              <a:cs typeface="Arial"/>
            </a:endParaRPr>
          </a:p>
          <a:p>
            <a:pPr marL="238125" marR="5080" indent="-225425">
              <a:lnSpc>
                <a:spcPct val="150000"/>
              </a:lnSpc>
              <a:spcBef>
                <a:spcPts val="1200"/>
              </a:spcBef>
              <a:buFont typeface="Wingdings"/>
              <a:buChar char=""/>
              <a:tabLst>
                <a:tab pos="238125" algn="l"/>
                <a:tab pos="238760" algn="l"/>
              </a:tabLst>
            </a:pPr>
            <a:r>
              <a:rPr lang="zh-CN" altLang="en-US" sz="2400" b="1" dirty="0">
                <a:latin typeface="Arial"/>
                <a:cs typeface="Arial"/>
              </a:rPr>
              <a:t>小于真实</a:t>
            </a:r>
            <a:r>
              <a:rPr lang="en-US" altLang="zh-CN" sz="2400" b="1" dirty="0">
                <a:latin typeface="Arial"/>
                <a:cs typeface="Arial"/>
              </a:rPr>
              <a:t>K</a:t>
            </a:r>
            <a:r>
              <a:rPr lang="zh-CN" altLang="en-US" sz="2400" b="1" dirty="0">
                <a:latin typeface="Arial"/>
                <a:cs typeface="Arial"/>
              </a:rPr>
              <a:t>值时，下降幅度很大；超过真实</a:t>
            </a:r>
            <a:r>
              <a:rPr lang="en-US" altLang="zh-CN" sz="2400" b="1" dirty="0">
                <a:latin typeface="Arial"/>
                <a:cs typeface="Arial"/>
              </a:rPr>
              <a:t>K</a:t>
            </a:r>
            <a:r>
              <a:rPr lang="zh-CN" altLang="en-US" sz="2400" b="1" dirty="0">
                <a:latin typeface="Arial"/>
                <a:cs typeface="Arial"/>
              </a:rPr>
              <a:t>值时，下降趋于平缓</a:t>
            </a:r>
            <a:endParaRPr sz="2400" b="1" dirty="0">
              <a:latin typeface="Arial"/>
              <a:cs typeface="Arial"/>
            </a:endParaRPr>
          </a:p>
        </p:txBody>
      </p:sp>
      <p:sp>
        <p:nvSpPr>
          <p:cNvPr id="5" name="object 5"/>
          <p:cNvSpPr/>
          <p:nvPr/>
        </p:nvSpPr>
        <p:spPr>
          <a:xfrm>
            <a:off x="4826509" y="2081783"/>
            <a:ext cx="78105" cy="2330450"/>
          </a:xfrm>
          <a:custGeom>
            <a:avLst/>
            <a:gdLst/>
            <a:ahLst/>
            <a:cxnLst/>
            <a:rect l="l" t="t" r="r" b="b"/>
            <a:pathLst>
              <a:path w="78104" h="2330450">
                <a:moveTo>
                  <a:pt x="51815" y="64769"/>
                </a:moveTo>
                <a:lnTo>
                  <a:pt x="25907" y="64769"/>
                </a:lnTo>
                <a:lnTo>
                  <a:pt x="25907" y="2330196"/>
                </a:lnTo>
                <a:lnTo>
                  <a:pt x="51815" y="2330196"/>
                </a:lnTo>
                <a:lnTo>
                  <a:pt x="51815" y="64769"/>
                </a:lnTo>
                <a:close/>
              </a:path>
              <a:path w="78104" h="2330450">
                <a:moveTo>
                  <a:pt x="38862" y="0"/>
                </a:moveTo>
                <a:lnTo>
                  <a:pt x="0" y="77724"/>
                </a:lnTo>
                <a:lnTo>
                  <a:pt x="25907" y="77724"/>
                </a:lnTo>
                <a:lnTo>
                  <a:pt x="25907" y="64769"/>
                </a:lnTo>
                <a:lnTo>
                  <a:pt x="71246" y="64769"/>
                </a:lnTo>
                <a:lnTo>
                  <a:pt x="38862" y="0"/>
                </a:lnTo>
                <a:close/>
              </a:path>
              <a:path w="78104" h="2330450">
                <a:moveTo>
                  <a:pt x="71246" y="64769"/>
                </a:moveTo>
                <a:lnTo>
                  <a:pt x="51815" y="64769"/>
                </a:lnTo>
                <a:lnTo>
                  <a:pt x="51815" y="77724"/>
                </a:lnTo>
                <a:lnTo>
                  <a:pt x="77724" y="77724"/>
                </a:lnTo>
                <a:lnTo>
                  <a:pt x="71246" y="64769"/>
                </a:lnTo>
                <a:close/>
              </a:path>
            </a:pathLst>
          </a:custGeom>
          <a:solidFill>
            <a:srgbClr val="344B5E"/>
          </a:solidFill>
        </p:spPr>
        <p:txBody>
          <a:bodyPr wrap="square" lIns="0" tIns="0" rIns="0" bIns="0" rtlCol="0"/>
          <a:lstStyle/>
          <a:p>
            <a:endParaRPr/>
          </a:p>
        </p:txBody>
      </p:sp>
      <p:sp>
        <p:nvSpPr>
          <p:cNvPr id="6" name="object 6"/>
          <p:cNvSpPr/>
          <p:nvPr/>
        </p:nvSpPr>
        <p:spPr>
          <a:xfrm>
            <a:off x="4865370" y="4373118"/>
            <a:ext cx="3924300" cy="78105"/>
          </a:xfrm>
          <a:custGeom>
            <a:avLst/>
            <a:gdLst/>
            <a:ahLst/>
            <a:cxnLst/>
            <a:rect l="l" t="t" r="r" b="b"/>
            <a:pathLst>
              <a:path w="3924300" h="78104">
                <a:moveTo>
                  <a:pt x="3846576" y="0"/>
                </a:moveTo>
                <a:lnTo>
                  <a:pt x="3846576" y="77723"/>
                </a:lnTo>
                <a:lnTo>
                  <a:pt x="3898392" y="51815"/>
                </a:lnTo>
                <a:lnTo>
                  <a:pt x="3859529" y="51815"/>
                </a:lnTo>
                <a:lnTo>
                  <a:pt x="3859529" y="25907"/>
                </a:lnTo>
                <a:lnTo>
                  <a:pt x="3898391" y="25907"/>
                </a:lnTo>
                <a:lnTo>
                  <a:pt x="3846576" y="0"/>
                </a:lnTo>
                <a:close/>
              </a:path>
              <a:path w="3924300" h="78104">
                <a:moveTo>
                  <a:pt x="3846576" y="25907"/>
                </a:moveTo>
                <a:lnTo>
                  <a:pt x="0" y="25907"/>
                </a:lnTo>
                <a:lnTo>
                  <a:pt x="0" y="51815"/>
                </a:lnTo>
                <a:lnTo>
                  <a:pt x="3846576" y="51815"/>
                </a:lnTo>
                <a:lnTo>
                  <a:pt x="3846576" y="25907"/>
                </a:lnTo>
                <a:close/>
              </a:path>
              <a:path w="3924300" h="78104">
                <a:moveTo>
                  <a:pt x="3898391" y="25907"/>
                </a:moveTo>
                <a:lnTo>
                  <a:pt x="3859529" y="25907"/>
                </a:lnTo>
                <a:lnTo>
                  <a:pt x="3859529" y="51815"/>
                </a:lnTo>
                <a:lnTo>
                  <a:pt x="3898392" y="51815"/>
                </a:lnTo>
                <a:lnTo>
                  <a:pt x="3924300" y="38861"/>
                </a:lnTo>
                <a:lnTo>
                  <a:pt x="3898391" y="25907"/>
                </a:lnTo>
                <a:close/>
              </a:path>
            </a:pathLst>
          </a:custGeom>
          <a:solidFill>
            <a:srgbClr val="344B5E"/>
          </a:solidFill>
        </p:spPr>
        <p:txBody>
          <a:bodyPr wrap="square" lIns="0" tIns="0" rIns="0" bIns="0" rtlCol="0"/>
          <a:lstStyle/>
          <a:p>
            <a:endParaRPr/>
          </a:p>
        </p:txBody>
      </p:sp>
      <p:sp>
        <p:nvSpPr>
          <p:cNvPr id="7" name="object 7"/>
          <p:cNvSpPr txBox="1"/>
          <p:nvPr/>
        </p:nvSpPr>
        <p:spPr>
          <a:xfrm>
            <a:off x="3939922" y="3076321"/>
            <a:ext cx="568325" cy="228268"/>
          </a:xfrm>
          <a:prstGeom prst="rect">
            <a:avLst/>
          </a:prstGeom>
        </p:spPr>
        <p:txBody>
          <a:bodyPr vert="horz" wrap="square" lIns="0" tIns="12700" rIns="0" bIns="0" rtlCol="0">
            <a:spAutoFit/>
          </a:bodyPr>
          <a:lstStyle/>
          <a:p>
            <a:pPr marL="12700">
              <a:spcBef>
                <a:spcPts val="100"/>
              </a:spcBef>
            </a:pPr>
            <a:r>
              <a:rPr sz="1400" b="1" spc="-215" dirty="0">
                <a:solidFill>
                  <a:srgbClr val="344B5E"/>
                </a:solidFill>
                <a:latin typeface="Verdana"/>
                <a:cs typeface="Verdana"/>
              </a:rPr>
              <a:t>Ine</a:t>
            </a:r>
            <a:r>
              <a:rPr sz="1400" b="1" spc="-145" dirty="0">
                <a:solidFill>
                  <a:srgbClr val="344B5E"/>
                </a:solidFill>
                <a:latin typeface="Verdana"/>
                <a:cs typeface="Verdana"/>
              </a:rPr>
              <a:t>r</a:t>
            </a:r>
            <a:r>
              <a:rPr sz="1400" b="1" spc="-130" dirty="0">
                <a:solidFill>
                  <a:srgbClr val="344B5E"/>
                </a:solidFill>
                <a:latin typeface="Verdana"/>
                <a:cs typeface="Verdana"/>
              </a:rPr>
              <a:t>t</a:t>
            </a:r>
            <a:r>
              <a:rPr sz="1400" b="1" spc="-140" dirty="0">
                <a:solidFill>
                  <a:srgbClr val="344B5E"/>
                </a:solidFill>
                <a:latin typeface="Verdana"/>
                <a:cs typeface="Verdana"/>
              </a:rPr>
              <a:t>ia</a:t>
            </a:r>
            <a:endParaRPr sz="1400">
              <a:latin typeface="Verdana"/>
              <a:cs typeface="Verdana"/>
            </a:endParaRPr>
          </a:p>
        </p:txBody>
      </p:sp>
      <p:sp>
        <p:nvSpPr>
          <p:cNvPr id="8" name="object 8"/>
          <p:cNvSpPr/>
          <p:nvPr/>
        </p:nvSpPr>
        <p:spPr>
          <a:xfrm>
            <a:off x="5973318" y="3419856"/>
            <a:ext cx="299085" cy="527685"/>
          </a:xfrm>
          <a:custGeom>
            <a:avLst/>
            <a:gdLst/>
            <a:ahLst/>
            <a:cxnLst/>
            <a:rect l="l" t="t" r="r" b="b"/>
            <a:pathLst>
              <a:path w="299085" h="527685">
                <a:moveTo>
                  <a:pt x="0" y="0"/>
                </a:moveTo>
                <a:lnTo>
                  <a:pt x="298704" y="527304"/>
                </a:lnTo>
              </a:path>
            </a:pathLst>
          </a:custGeom>
          <a:ln w="38099">
            <a:solidFill>
              <a:srgbClr val="C00000"/>
            </a:solidFill>
          </a:ln>
        </p:spPr>
        <p:txBody>
          <a:bodyPr wrap="square" lIns="0" tIns="0" rIns="0" bIns="0" rtlCol="0"/>
          <a:lstStyle/>
          <a:p>
            <a:endParaRPr/>
          </a:p>
        </p:txBody>
      </p:sp>
      <p:sp>
        <p:nvSpPr>
          <p:cNvPr id="9" name="object 9"/>
          <p:cNvSpPr/>
          <p:nvPr/>
        </p:nvSpPr>
        <p:spPr>
          <a:xfrm>
            <a:off x="6272021" y="3947160"/>
            <a:ext cx="859790" cy="114300"/>
          </a:xfrm>
          <a:custGeom>
            <a:avLst/>
            <a:gdLst/>
            <a:ahLst/>
            <a:cxnLst/>
            <a:rect l="l" t="t" r="r" b="b"/>
            <a:pathLst>
              <a:path w="859790" h="114300">
                <a:moveTo>
                  <a:pt x="0" y="0"/>
                </a:moveTo>
                <a:lnTo>
                  <a:pt x="859535" y="114300"/>
                </a:lnTo>
              </a:path>
            </a:pathLst>
          </a:custGeom>
          <a:ln w="38100">
            <a:solidFill>
              <a:srgbClr val="C00000"/>
            </a:solidFill>
          </a:ln>
        </p:spPr>
        <p:txBody>
          <a:bodyPr wrap="square" lIns="0" tIns="0" rIns="0" bIns="0" rtlCol="0"/>
          <a:lstStyle/>
          <a:p>
            <a:endParaRPr/>
          </a:p>
        </p:txBody>
      </p:sp>
      <p:sp>
        <p:nvSpPr>
          <p:cNvPr id="10" name="object 10"/>
          <p:cNvSpPr/>
          <p:nvPr/>
        </p:nvSpPr>
        <p:spPr>
          <a:xfrm>
            <a:off x="7131557" y="4061460"/>
            <a:ext cx="701040" cy="81280"/>
          </a:xfrm>
          <a:custGeom>
            <a:avLst/>
            <a:gdLst/>
            <a:ahLst/>
            <a:cxnLst/>
            <a:rect l="l" t="t" r="r" b="b"/>
            <a:pathLst>
              <a:path w="701040" h="81279">
                <a:moveTo>
                  <a:pt x="0" y="0"/>
                </a:moveTo>
                <a:lnTo>
                  <a:pt x="701040" y="80771"/>
                </a:lnTo>
              </a:path>
            </a:pathLst>
          </a:custGeom>
          <a:ln w="38100">
            <a:solidFill>
              <a:srgbClr val="C00000"/>
            </a:solidFill>
          </a:ln>
        </p:spPr>
        <p:txBody>
          <a:bodyPr wrap="square" lIns="0" tIns="0" rIns="0" bIns="0" rtlCol="0"/>
          <a:lstStyle/>
          <a:p>
            <a:endParaRPr/>
          </a:p>
        </p:txBody>
      </p:sp>
      <p:sp>
        <p:nvSpPr>
          <p:cNvPr id="11" name="object 11"/>
          <p:cNvSpPr/>
          <p:nvPr/>
        </p:nvSpPr>
        <p:spPr>
          <a:xfrm>
            <a:off x="7834121" y="4142232"/>
            <a:ext cx="685800" cy="0"/>
          </a:xfrm>
          <a:custGeom>
            <a:avLst/>
            <a:gdLst/>
            <a:ahLst/>
            <a:cxnLst/>
            <a:rect l="l" t="t" r="r" b="b"/>
            <a:pathLst>
              <a:path w="685800">
                <a:moveTo>
                  <a:pt x="0" y="0"/>
                </a:moveTo>
                <a:lnTo>
                  <a:pt x="685800" y="0"/>
                </a:lnTo>
              </a:path>
            </a:pathLst>
          </a:custGeom>
          <a:ln w="38100">
            <a:solidFill>
              <a:srgbClr val="C00000"/>
            </a:solidFill>
          </a:ln>
        </p:spPr>
        <p:txBody>
          <a:bodyPr wrap="square" lIns="0" tIns="0" rIns="0" bIns="0" rtlCol="0"/>
          <a:lstStyle/>
          <a:p>
            <a:endParaRPr/>
          </a:p>
        </p:txBody>
      </p:sp>
      <p:sp>
        <p:nvSpPr>
          <p:cNvPr id="12" name="object 12"/>
          <p:cNvSpPr/>
          <p:nvPr/>
        </p:nvSpPr>
        <p:spPr>
          <a:xfrm>
            <a:off x="5238751" y="2087881"/>
            <a:ext cx="161925" cy="597535"/>
          </a:xfrm>
          <a:custGeom>
            <a:avLst/>
            <a:gdLst/>
            <a:ahLst/>
            <a:cxnLst/>
            <a:rect l="l" t="t" r="r" b="b"/>
            <a:pathLst>
              <a:path w="161925" h="597535">
                <a:moveTo>
                  <a:pt x="0" y="0"/>
                </a:moveTo>
                <a:lnTo>
                  <a:pt x="161544" y="597408"/>
                </a:lnTo>
              </a:path>
            </a:pathLst>
          </a:custGeom>
          <a:ln w="38100">
            <a:solidFill>
              <a:srgbClr val="C00000"/>
            </a:solidFill>
          </a:ln>
        </p:spPr>
        <p:txBody>
          <a:bodyPr wrap="square" lIns="0" tIns="0" rIns="0" bIns="0" rtlCol="0"/>
          <a:lstStyle/>
          <a:p>
            <a:endParaRPr/>
          </a:p>
        </p:txBody>
      </p:sp>
      <p:sp>
        <p:nvSpPr>
          <p:cNvPr id="13" name="object 13"/>
          <p:cNvSpPr/>
          <p:nvPr/>
        </p:nvSpPr>
        <p:spPr>
          <a:xfrm>
            <a:off x="5400295" y="2673095"/>
            <a:ext cx="573405" cy="746760"/>
          </a:xfrm>
          <a:custGeom>
            <a:avLst/>
            <a:gdLst/>
            <a:ahLst/>
            <a:cxnLst/>
            <a:rect l="l" t="t" r="r" b="b"/>
            <a:pathLst>
              <a:path w="573404" h="746760">
                <a:moveTo>
                  <a:pt x="0" y="0"/>
                </a:moveTo>
                <a:lnTo>
                  <a:pt x="573023" y="746759"/>
                </a:lnTo>
              </a:path>
            </a:pathLst>
          </a:custGeom>
          <a:ln w="38100">
            <a:solidFill>
              <a:srgbClr val="C00000"/>
            </a:solidFill>
          </a:ln>
        </p:spPr>
        <p:txBody>
          <a:bodyPr wrap="square" lIns="0" tIns="0" rIns="0" bIns="0" rtlCol="0"/>
          <a:lstStyle/>
          <a:p>
            <a:endParaRPr/>
          </a:p>
        </p:txBody>
      </p:sp>
      <p:sp>
        <p:nvSpPr>
          <p:cNvPr id="14" name="object 14"/>
          <p:cNvSpPr txBox="1"/>
          <p:nvPr/>
        </p:nvSpPr>
        <p:spPr>
          <a:xfrm>
            <a:off x="5299328" y="4508577"/>
            <a:ext cx="132080" cy="228909"/>
          </a:xfrm>
          <a:prstGeom prst="rect">
            <a:avLst/>
          </a:prstGeom>
        </p:spPr>
        <p:txBody>
          <a:bodyPr vert="horz" wrap="square" lIns="0" tIns="13335" rIns="0" bIns="0" rtlCol="0">
            <a:spAutoFit/>
          </a:bodyPr>
          <a:lstStyle/>
          <a:p>
            <a:pPr marL="12700">
              <a:spcBef>
                <a:spcPts val="105"/>
              </a:spcBef>
            </a:pPr>
            <a:r>
              <a:rPr sz="1400" b="1" spc="-160" dirty="0">
                <a:solidFill>
                  <a:srgbClr val="344B5E"/>
                </a:solidFill>
                <a:latin typeface="Verdana"/>
                <a:cs typeface="Verdana"/>
              </a:rPr>
              <a:t>2</a:t>
            </a:r>
            <a:endParaRPr sz="1400">
              <a:latin typeface="Verdana"/>
              <a:cs typeface="Verdana"/>
            </a:endParaRPr>
          </a:p>
        </p:txBody>
      </p:sp>
      <p:sp>
        <p:nvSpPr>
          <p:cNvPr id="15" name="object 15"/>
          <p:cNvSpPr txBox="1"/>
          <p:nvPr/>
        </p:nvSpPr>
        <p:spPr>
          <a:xfrm>
            <a:off x="6033261" y="4508577"/>
            <a:ext cx="132080" cy="228909"/>
          </a:xfrm>
          <a:prstGeom prst="rect">
            <a:avLst/>
          </a:prstGeom>
        </p:spPr>
        <p:txBody>
          <a:bodyPr vert="horz" wrap="square" lIns="0" tIns="13335" rIns="0" bIns="0" rtlCol="0">
            <a:spAutoFit/>
          </a:bodyPr>
          <a:lstStyle/>
          <a:p>
            <a:pPr marL="12700">
              <a:spcBef>
                <a:spcPts val="105"/>
              </a:spcBef>
            </a:pPr>
            <a:r>
              <a:rPr sz="1400" b="1" spc="-160" dirty="0">
                <a:solidFill>
                  <a:srgbClr val="344B5E"/>
                </a:solidFill>
                <a:latin typeface="Verdana"/>
                <a:cs typeface="Verdana"/>
              </a:rPr>
              <a:t>4</a:t>
            </a:r>
            <a:endParaRPr sz="1400">
              <a:latin typeface="Verdana"/>
              <a:cs typeface="Verdana"/>
            </a:endParaRPr>
          </a:p>
        </p:txBody>
      </p:sp>
      <p:sp>
        <p:nvSpPr>
          <p:cNvPr id="16" name="object 16"/>
          <p:cNvSpPr txBox="1"/>
          <p:nvPr/>
        </p:nvSpPr>
        <p:spPr>
          <a:xfrm>
            <a:off x="6761226" y="4393862"/>
            <a:ext cx="143510" cy="683260"/>
          </a:xfrm>
          <a:prstGeom prst="rect">
            <a:avLst/>
          </a:prstGeom>
        </p:spPr>
        <p:txBody>
          <a:bodyPr vert="horz" wrap="square" lIns="0" tIns="128270" rIns="0" bIns="0" rtlCol="0">
            <a:spAutoFit/>
          </a:bodyPr>
          <a:lstStyle/>
          <a:p>
            <a:pPr marL="18415">
              <a:spcBef>
                <a:spcPts val="1010"/>
              </a:spcBef>
            </a:pPr>
            <a:r>
              <a:rPr sz="1400" b="1" spc="-160" dirty="0">
                <a:solidFill>
                  <a:srgbClr val="344B5E"/>
                </a:solidFill>
                <a:latin typeface="Verdana"/>
                <a:cs typeface="Verdana"/>
              </a:rPr>
              <a:t>6</a:t>
            </a:r>
            <a:endParaRPr sz="1400">
              <a:latin typeface="Verdana"/>
              <a:cs typeface="Verdana"/>
            </a:endParaRPr>
          </a:p>
          <a:p>
            <a:pPr marL="12700">
              <a:spcBef>
                <a:spcPts val="905"/>
              </a:spcBef>
            </a:pPr>
            <a:r>
              <a:rPr sz="1400" b="1" spc="-150" dirty="0">
                <a:solidFill>
                  <a:srgbClr val="344B5E"/>
                </a:solidFill>
                <a:latin typeface="Verdana"/>
                <a:cs typeface="Verdana"/>
              </a:rPr>
              <a:t>K</a:t>
            </a:r>
            <a:endParaRPr sz="1400">
              <a:latin typeface="Verdana"/>
              <a:cs typeface="Verdana"/>
            </a:endParaRPr>
          </a:p>
        </p:txBody>
      </p:sp>
      <p:sp>
        <p:nvSpPr>
          <p:cNvPr id="17" name="object 17"/>
          <p:cNvSpPr txBox="1"/>
          <p:nvPr/>
        </p:nvSpPr>
        <p:spPr>
          <a:xfrm>
            <a:off x="7501255" y="4508577"/>
            <a:ext cx="132080" cy="228909"/>
          </a:xfrm>
          <a:prstGeom prst="rect">
            <a:avLst/>
          </a:prstGeom>
        </p:spPr>
        <p:txBody>
          <a:bodyPr vert="horz" wrap="square" lIns="0" tIns="13335" rIns="0" bIns="0" rtlCol="0">
            <a:spAutoFit/>
          </a:bodyPr>
          <a:lstStyle/>
          <a:p>
            <a:pPr marL="12700">
              <a:spcBef>
                <a:spcPts val="105"/>
              </a:spcBef>
            </a:pPr>
            <a:r>
              <a:rPr sz="1400" b="1" spc="-160" dirty="0">
                <a:solidFill>
                  <a:srgbClr val="344B5E"/>
                </a:solidFill>
                <a:latin typeface="Verdana"/>
                <a:cs typeface="Verdana"/>
              </a:rPr>
              <a:t>8</a:t>
            </a:r>
            <a:endParaRPr sz="1400">
              <a:latin typeface="Verdana"/>
              <a:cs typeface="Verdana"/>
            </a:endParaRPr>
          </a:p>
        </p:txBody>
      </p:sp>
      <p:sp>
        <p:nvSpPr>
          <p:cNvPr id="18" name="object 18"/>
          <p:cNvSpPr txBox="1"/>
          <p:nvPr/>
        </p:nvSpPr>
        <p:spPr>
          <a:xfrm>
            <a:off x="8235188" y="4508577"/>
            <a:ext cx="236854" cy="228909"/>
          </a:xfrm>
          <a:prstGeom prst="rect">
            <a:avLst/>
          </a:prstGeom>
        </p:spPr>
        <p:txBody>
          <a:bodyPr vert="horz" wrap="square" lIns="0" tIns="13335" rIns="0" bIns="0" rtlCol="0">
            <a:spAutoFit/>
          </a:bodyPr>
          <a:lstStyle/>
          <a:p>
            <a:pPr marL="12700">
              <a:spcBef>
                <a:spcPts val="105"/>
              </a:spcBef>
            </a:pPr>
            <a:r>
              <a:rPr sz="1400" b="1" spc="-170" dirty="0">
                <a:solidFill>
                  <a:srgbClr val="344B5E"/>
                </a:solidFill>
                <a:latin typeface="Verdana"/>
                <a:cs typeface="Verdana"/>
              </a:rPr>
              <a:t>1</a:t>
            </a:r>
            <a:r>
              <a:rPr sz="1400" b="1" spc="-160" dirty="0">
                <a:solidFill>
                  <a:srgbClr val="344B5E"/>
                </a:solidFill>
                <a:latin typeface="Verdana"/>
                <a:cs typeface="Verdana"/>
              </a:rPr>
              <a:t>0</a:t>
            </a:r>
            <a:endParaRPr sz="1400">
              <a:latin typeface="Verdana"/>
              <a:cs typeface="Verdana"/>
            </a:endParaRPr>
          </a:p>
        </p:txBody>
      </p:sp>
      <p:sp>
        <p:nvSpPr>
          <p:cNvPr id="19" name="object 19"/>
          <p:cNvSpPr/>
          <p:nvPr/>
        </p:nvSpPr>
        <p:spPr>
          <a:xfrm>
            <a:off x="6297168" y="2989326"/>
            <a:ext cx="269875" cy="774700"/>
          </a:xfrm>
          <a:custGeom>
            <a:avLst/>
            <a:gdLst/>
            <a:ahLst/>
            <a:cxnLst/>
            <a:rect l="l" t="t" r="r" b="b"/>
            <a:pathLst>
              <a:path w="269875" h="774700">
                <a:moveTo>
                  <a:pt x="269748" y="639318"/>
                </a:moveTo>
                <a:lnTo>
                  <a:pt x="0" y="639318"/>
                </a:lnTo>
                <a:lnTo>
                  <a:pt x="134874" y="774192"/>
                </a:lnTo>
                <a:lnTo>
                  <a:pt x="269748" y="639318"/>
                </a:lnTo>
                <a:close/>
              </a:path>
              <a:path w="269875" h="774700">
                <a:moveTo>
                  <a:pt x="202311" y="0"/>
                </a:moveTo>
                <a:lnTo>
                  <a:pt x="67437" y="0"/>
                </a:lnTo>
                <a:lnTo>
                  <a:pt x="67437" y="639318"/>
                </a:lnTo>
                <a:lnTo>
                  <a:pt x="202311" y="639318"/>
                </a:lnTo>
                <a:lnTo>
                  <a:pt x="202311" y="0"/>
                </a:lnTo>
                <a:close/>
              </a:path>
            </a:pathLst>
          </a:custGeom>
          <a:solidFill>
            <a:srgbClr val="D0692F">
              <a:alpha val="74900"/>
            </a:srgbClr>
          </a:solidFill>
        </p:spPr>
        <p:txBody>
          <a:bodyPr wrap="square" lIns="0" tIns="0" rIns="0" bIns="0" rtlCol="0"/>
          <a:lstStyle/>
          <a:p>
            <a:endParaRPr/>
          </a:p>
        </p:txBody>
      </p:sp>
      <p:sp>
        <p:nvSpPr>
          <p:cNvPr id="22" name="标题 21">
            <a:extLst>
              <a:ext uri="{FF2B5EF4-FFF2-40B4-BE49-F238E27FC236}">
                <a16:creationId xmlns:a16="http://schemas.microsoft.com/office/drawing/2014/main" id="{E61875E2-5D4F-487A-8770-DB7B4221F72D}"/>
              </a:ext>
            </a:extLst>
          </p:cNvPr>
          <p:cNvSpPr>
            <a:spLocks noGrp="1"/>
          </p:cNvSpPr>
          <p:nvPr>
            <p:ph type="title"/>
          </p:nvPr>
        </p:nvSpPr>
        <p:spPr/>
        <p:txBody>
          <a:bodyPr/>
          <a:lstStyle/>
          <a:p>
            <a:r>
              <a:rPr lang="zh-CN" altLang="en-US" dirty="0"/>
              <a:t>选择正确的聚簇数</a:t>
            </a:r>
          </a:p>
        </p:txBody>
      </p:sp>
      <p:sp>
        <p:nvSpPr>
          <p:cNvPr id="4" name="文本框 3">
            <a:extLst>
              <a:ext uri="{FF2B5EF4-FFF2-40B4-BE49-F238E27FC236}">
                <a16:creationId xmlns:a16="http://schemas.microsoft.com/office/drawing/2014/main" id="{391BC677-6844-4CB1-BF9A-89AF1A830950}"/>
              </a:ext>
            </a:extLst>
          </p:cNvPr>
          <p:cNvSpPr txBox="1"/>
          <p:nvPr/>
        </p:nvSpPr>
        <p:spPr>
          <a:xfrm>
            <a:off x="6013045" y="5476510"/>
            <a:ext cx="1266693" cy="523220"/>
          </a:xfrm>
          <a:prstGeom prst="rect">
            <a:avLst/>
          </a:prstGeom>
          <a:noFill/>
        </p:spPr>
        <p:txBody>
          <a:bodyPr wrap="none" rtlCol="0">
            <a:spAutoFit/>
          </a:bodyPr>
          <a:lstStyle/>
          <a:p>
            <a:r>
              <a:rPr lang="zh-CN" altLang="en-US" sz="2800" b="1" dirty="0">
                <a:solidFill>
                  <a:srgbClr val="0000FF"/>
                </a:solidFill>
              </a:rPr>
              <a:t>手肘法</a:t>
            </a:r>
          </a:p>
        </p:txBody>
      </p:sp>
    </p:spTree>
    <p:extLst>
      <p:ext uri="{BB962C8B-B14F-4D97-AF65-F5344CB8AC3E}">
        <p14:creationId xmlns:p14="http://schemas.microsoft.com/office/powerpoint/2010/main" val="30652633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976" y="1926590"/>
            <a:ext cx="3161030" cy="1048429"/>
          </a:xfrm>
          <a:prstGeom prst="rect">
            <a:avLst/>
          </a:prstGeom>
        </p:spPr>
        <p:txBody>
          <a:bodyPr vert="horz" wrap="square" lIns="0" tIns="12065" rIns="0" bIns="0" rtlCol="0">
            <a:spAutoFit/>
          </a:bodyPr>
          <a:lstStyle/>
          <a:p>
            <a:pPr marL="238125" indent="-225425">
              <a:lnSpc>
                <a:spcPct val="150000"/>
              </a:lnSpc>
              <a:spcBef>
                <a:spcPts val="95"/>
              </a:spcBef>
              <a:buFont typeface="Wingdings"/>
              <a:buChar char=""/>
              <a:tabLst>
                <a:tab pos="238125" algn="l"/>
                <a:tab pos="238760" algn="l"/>
              </a:tabLst>
            </a:pPr>
            <a:r>
              <a:rPr lang="zh-CN" altLang="en-US" sz="2400" b="1" spc="20" dirty="0">
                <a:latin typeface="Arial"/>
                <a:cs typeface="Arial"/>
              </a:rPr>
              <a:t>选择轮廓系数最大的</a:t>
            </a:r>
            <a:r>
              <a:rPr lang="en-US" altLang="zh-CN" sz="2400" b="1" spc="20" dirty="0">
                <a:latin typeface="Arial"/>
                <a:cs typeface="Arial"/>
              </a:rPr>
              <a:t>K</a:t>
            </a:r>
            <a:r>
              <a:rPr lang="zh-CN" altLang="en-US" sz="2400" b="1" spc="20" dirty="0">
                <a:latin typeface="Arial"/>
                <a:cs typeface="Arial"/>
              </a:rPr>
              <a:t>值</a:t>
            </a:r>
            <a:endParaRPr sz="2400" b="1" dirty="0">
              <a:latin typeface="Arial"/>
              <a:cs typeface="Arial"/>
            </a:endParaRPr>
          </a:p>
        </p:txBody>
      </p:sp>
      <p:sp>
        <p:nvSpPr>
          <p:cNvPr id="22" name="标题 21">
            <a:extLst>
              <a:ext uri="{FF2B5EF4-FFF2-40B4-BE49-F238E27FC236}">
                <a16:creationId xmlns:a16="http://schemas.microsoft.com/office/drawing/2014/main" id="{E61875E2-5D4F-487A-8770-DB7B4221F72D}"/>
              </a:ext>
            </a:extLst>
          </p:cNvPr>
          <p:cNvSpPr>
            <a:spLocks noGrp="1"/>
          </p:cNvSpPr>
          <p:nvPr>
            <p:ph type="title"/>
          </p:nvPr>
        </p:nvSpPr>
        <p:spPr/>
        <p:txBody>
          <a:bodyPr/>
          <a:lstStyle/>
          <a:p>
            <a:r>
              <a:rPr lang="zh-CN" altLang="en-US" dirty="0"/>
              <a:t>选择正确的聚簇数</a:t>
            </a:r>
          </a:p>
        </p:txBody>
      </p:sp>
      <p:pic>
        <p:nvPicPr>
          <p:cNvPr id="2050" name="Picture 2">
            <a:extLst>
              <a:ext uri="{FF2B5EF4-FFF2-40B4-BE49-F238E27FC236}">
                <a16:creationId xmlns:a16="http://schemas.microsoft.com/office/drawing/2014/main" id="{43C692A0-6837-4B86-B350-96A82DFD5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006" y="1667243"/>
            <a:ext cx="5152807" cy="3523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232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42359" y="3635502"/>
            <a:ext cx="989330" cy="453329"/>
          </a:xfrm>
          <a:prstGeom prst="rect">
            <a:avLst/>
          </a:prstGeom>
          <a:solidFill>
            <a:srgbClr val="344B5E"/>
          </a:solidFill>
        </p:spPr>
        <p:txBody>
          <a:bodyPr vert="horz" wrap="square" lIns="0" tIns="22225" rIns="0" bIns="0" rtlCol="0">
            <a:spAutoFit/>
          </a:bodyPr>
          <a:lstStyle/>
          <a:p>
            <a:pPr marL="197485">
              <a:spcBef>
                <a:spcPts val="175"/>
              </a:spcBef>
            </a:pPr>
            <a:r>
              <a:rPr lang="zh-CN" altLang="en-US" sz="2800" b="1" dirty="0">
                <a:solidFill>
                  <a:srgbClr val="FFFFFF"/>
                </a:solidFill>
                <a:latin typeface="Trebuchet MS"/>
                <a:cs typeface="Trebuchet MS"/>
              </a:rPr>
              <a:t>模型</a:t>
            </a:r>
            <a:endParaRPr sz="2800" dirty="0">
              <a:latin typeface="Trebuchet MS"/>
              <a:cs typeface="Trebuchet MS"/>
            </a:endParaRPr>
          </a:p>
        </p:txBody>
      </p:sp>
      <p:sp>
        <p:nvSpPr>
          <p:cNvPr id="4" name="object 4"/>
          <p:cNvSpPr txBox="1"/>
          <p:nvPr/>
        </p:nvSpPr>
        <p:spPr>
          <a:xfrm>
            <a:off x="6886956" y="2495550"/>
            <a:ext cx="1069420" cy="452688"/>
          </a:xfrm>
          <a:prstGeom prst="rect">
            <a:avLst/>
          </a:prstGeom>
          <a:solidFill>
            <a:srgbClr val="344B5E"/>
          </a:solidFill>
        </p:spPr>
        <p:txBody>
          <a:bodyPr vert="horz" wrap="square" lIns="0" tIns="21590" rIns="0" bIns="0" rtlCol="0">
            <a:spAutoFit/>
          </a:bodyPr>
          <a:lstStyle/>
          <a:p>
            <a:pPr marL="283210">
              <a:spcBef>
                <a:spcPts val="170"/>
              </a:spcBef>
            </a:pPr>
            <a:r>
              <a:rPr lang="zh-CN" altLang="en-US" sz="2800" b="1" dirty="0">
                <a:solidFill>
                  <a:srgbClr val="FFFFFF"/>
                </a:solidFill>
                <a:latin typeface="Trebuchet MS"/>
                <a:cs typeface="Trebuchet MS"/>
              </a:rPr>
              <a:t>结构</a:t>
            </a:r>
            <a:endParaRPr sz="2800" dirty="0">
              <a:latin typeface="Trebuchet MS"/>
              <a:cs typeface="Trebuchet MS"/>
            </a:endParaRPr>
          </a:p>
        </p:txBody>
      </p:sp>
      <p:sp>
        <p:nvSpPr>
          <p:cNvPr id="5" name="object 5"/>
          <p:cNvSpPr/>
          <p:nvPr/>
        </p:nvSpPr>
        <p:spPr>
          <a:xfrm>
            <a:off x="950213" y="2363724"/>
            <a:ext cx="4098290" cy="754380"/>
          </a:xfrm>
          <a:custGeom>
            <a:avLst/>
            <a:gdLst/>
            <a:ahLst/>
            <a:cxnLst/>
            <a:rect l="l" t="t" r="r" b="b"/>
            <a:pathLst>
              <a:path w="4098290" h="754380">
                <a:moveTo>
                  <a:pt x="0" y="754380"/>
                </a:moveTo>
                <a:lnTo>
                  <a:pt x="4098036" y="754380"/>
                </a:lnTo>
                <a:lnTo>
                  <a:pt x="4098036" y="0"/>
                </a:lnTo>
                <a:lnTo>
                  <a:pt x="0" y="0"/>
                </a:lnTo>
                <a:lnTo>
                  <a:pt x="0" y="754380"/>
                </a:lnTo>
                <a:close/>
              </a:path>
            </a:pathLst>
          </a:custGeom>
          <a:ln w="28956">
            <a:solidFill>
              <a:srgbClr val="9BB808"/>
            </a:solidFill>
          </a:ln>
        </p:spPr>
        <p:txBody>
          <a:bodyPr wrap="square" lIns="0" tIns="0" rIns="0" bIns="0" rtlCol="0"/>
          <a:lstStyle/>
          <a:p>
            <a:endParaRPr/>
          </a:p>
        </p:txBody>
      </p:sp>
      <p:sp>
        <p:nvSpPr>
          <p:cNvPr id="6" name="object 6"/>
          <p:cNvSpPr/>
          <p:nvPr/>
        </p:nvSpPr>
        <p:spPr>
          <a:xfrm>
            <a:off x="5048251" y="2672969"/>
            <a:ext cx="1633855" cy="134620"/>
          </a:xfrm>
          <a:custGeom>
            <a:avLst/>
            <a:gdLst/>
            <a:ahLst/>
            <a:cxnLst/>
            <a:rect l="l" t="t" r="r" b="b"/>
            <a:pathLst>
              <a:path w="1633854" h="134619">
                <a:moveTo>
                  <a:pt x="1576451" y="67182"/>
                </a:moveTo>
                <a:lnTo>
                  <a:pt x="1510919" y="105409"/>
                </a:lnTo>
                <a:lnTo>
                  <a:pt x="1503933" y="109346"/>
                </a:lnTo>
                <a:lnTo>
                  <a:pt x="1501648" y="118236"/>
                </a:lnTo>
                <a:lnTo>
                  <a:pt x="1505711" y="125094"/>
                </a:lnTo>
                <a:lnTo>
                  <a:pt x="1509776" y="132079"/>
                </a:lnTo>
                <a:lnTo>
                  <a:pt x="1518539" y="134365"/>
                </a:lnTo>
                <a:lnTo>
                  <a:pt x="1609004" y="81660"/>
                </a:lnTo>
                <a:lnTo>
                  <a:pt x="1605026" y="81660"/>
                </a:lnTo>
                <a:lnTo>
                  <a:pt x="1605026" y="79628"/>
                </a:lnTo>
                <a:lnTo>
                  <a:pt x="1597786" y="79628"/>
                </a:lnTo>
                <a:lnTo>
                  <a:pt x="1576451" y="67182"/>
                </a:lnTo>
                <a:close/>
              </a:path>
              <a:path w="1633854" h="134619">
                <a:moveTo>
                  <a:pt x="1551631" y="52704"/>
                </a:moveTo>
                <a:lnTo>
                  <a:pt x="0" y="52704"/>
                </a:lnTo>
                <a:lnTo>
                  <a:pt x="0" y="81660"/>
                </a:lnTo>
                <a:lnTo>
                  <a:pt x="1551631" y="81660"/>
                </a:lnTo>
                <a:lnTo>
                  <a:pt x="1576451" y="67182"/>
                </a:lnTo>
                <a:lnTo>
                  <a:pt x="1551631" y="52704"/>
                </a:lnTo>
                <a:close/>
              </a:path>
              <a:path w="1633854" h="134619">
                <a:moveTo>
                  <a:pt x="1609006" y="52704"/>
                </a:moveTo>
                <a:lnTo>
                  <a:pt x="1605026" y="52704"/>
                </a:lnTo>
                <a:lnTo>
                  <a:pt x="1605026" y="81660"/>
                </a:lnTo>
                <a:lnTo>
                  <a:pt x="1609004" y="81660"/>
                </a:lnTo>
                <a:lnTo>
                  <a:pt x="1633854" y="67182"/>
                </a:lnTo>
                <a:lnTo>
                  <a:pt x="1609006" y="52704"/>
                </a:lnTo>
                <a:close/>
              </a:path>
              <a:path w="1633854" h="134619">
                <a:moveTo>
                  <a:pt x="1597786" y="54736"/>
                </a:moveTo>
                <a:lnTo>
                  <a:pt x="1576451" y="67182"/>
                </a:lnTo>
                <a:lnTo>
                  <a:pt x="1597786" y="79628"/>
                </a:lnTo>
                <a:lnTo>
                  <a:pt x="1597786" y="54736"/>
                </a:lnTo>
                <a:close/>
              </a:path>
              <a:path w="1633854" h="134619">
                <a:moveTo>
                  <a:pt x="1605026" y="54736"/>
                </a:moveTo>
                <a:lnTo>
                  <a:pt x="1597786" y="54736"/>
                </a:lnTo>
                <a:lnTo>
                  <a:pt x="1597786" y="79628"/>
                </a:lnTo>
                <a:lnTo>
                  <a:pt x="1605026" y="79628"/>
                </a:lnTo>
                <a:lnTo>
                  <a:pt x="1605026" y="54736"/>
                </a:lnTo>
                <a:close/>
              </a:path>
              <a:path w="1633854" h="134619">
                <a:moveTo>
                  <a:pt x="1518539" y="0"/>
                </a:moveTo>
                <a:lnTo>
                  <a:pt x="1509776" y="2285"/>
                </a:lnTo>
                <a:lnTo>
                  <a:pt x="1505711" y="9270"/>
                </a:lnTo>
                <a:lnTo>
                  <a:pt x="1501648" y="16128"/>
                </a:lnTo>
                <a:lnTo>
                  <a:pt x="1503933" y="25018"/>
                </a:lnTo>
                <a:lnTo>
                  <a:pt x="1510919" y="28955"/>
                </a:lnTo>
                <a:lnTo>
                  <a:pt x="1576451" y="67182"/>
                </a:lnTo>
                <a:lnTo>
                  <a:pt x="1597786" y="54736"/>
                </a:lnTo>
                <a:lnTo>
                  <a:pt x="1605026" y="54736"/>
                </a:lnTo>
                <a:lnTo>
                  <a:pt x="1605026" y="52704"/>
                </a:lnTo>
                <a:lnTo>
                  <a:pt x="1609006" y="52704"/>
                </a:lnTo>
                <a:lnTo>
                  <a:pt x="1518539" y="0"/>
                </a:lnTo>
                <a:close/>
              </a:path>
            </a:pathLst>
          </a:custGeom>
          <a:solidFill>
            <a:srgbClr val="9BB808"/>
          </a:solidFill>
        </p:spPr>
        <p:txBody>
          <a:bodyPr wrap="square" lIns="0" tIns="0" rIns="0" bIns="0" rtlCol="0"/>
          <a:lstStyle/>
          <a:p>
            <a:endParaRPr/>
          </a:p>
        </p:txBody>
      </p:sp>
      <p:sp>
        <p:nvSpPr>
          <p:cNvPr id="7" name="object 7"/>
          <p:cNvSpPr txBox="1"/>
          <p:nvPr/>
        </p:nvSpPr>
        <p:spPr>
          <a:xfrm>
            <a:off x="1654936" y="2600706"/>
            <a:ext cx="2646299" cy="320601"/>
          </a:xfrm>
          <a:prstGeom prst="rect">
            <a:avLst/>
          </a:prstGeom>
        </p:spPr>
        <p:txBody>
          <a:bodyPr vert="horz" wrap="square" lIns="0" tIns="12700" rIns="0" bIns="0" rtlCol="0">
            <a:spAutoFit/>
          </a:bodyPr>
          <a:lstStyle/>
          <a:p>
            <a:pPr marL="12700">
              <a:spcBef>
                <a:spcPts val="100"/>
              </a:spcBef>
            </a:pPr>
            <a:r>
              <a:rPr lang="zh-CN" altLang="en-US" sz="2000" b="1" dirty="0">
                <a:latin typeface="Trebuchet MS"/>
                <a:cs typeface="Trebuchet MS"/>
              </a:rPr>
              <a:t>无标记数据（无答案）</a:t>
            </a:r>
            <a:endParaRPr sz="2000" dirty="0">
              <a:latin typeface="Trebuchet MS"/>
              <a:cs typeface="Trebuchet MS"/>
            </a:endParaRPr>
          </a:p>
        </p:txBody>
      </p:sp>
      <p:sp>
        <p:nvSpPr>
          <p:cNvPr id="8" name="object 8"/>
          <p:cNvSpPr/>
          <p:nvPr/>
        </p:nvSpPr>
        <p:spPr>
          <a:xfrm>
            <a:off x="5554979" y="2600706"/>
            <a:ext cx="521334" cy="376555"/>
          </a:xfrm>
          <a:custGeom>
            <a:avLst/>
            <a:gdLst/>
            <a:ahLst/>
            <a:cxnLst/>
            <a:rect l="l" t="t" r="r" b="b"/>
            <a:pathLst>
              <a:path w="521335" h="376555">
                <a:moveTo>
                  <a:pt x="0" y="376428"/>
                </a:moveTo>
                <a:lnTo>
                  <a:pt x="521208" y="376428"/>
                </a:lnTo>
                <a:lnTo>
                  <a:pt x="521208" y="0"/>
                </a:lnTo>
                <a:lnTo>
                  <a:pt x="0" y="0"/>
                </a:lnTo>
                <a:lnTo>
                  <a:pt x="0" y="376428"/>
                </a:lnTo>
                <a:close/>
              </a:path>
            </a:pathLst>
          </a:custGeom>
          <a:solidFill>
            <a:srgbClr val="FFFFFF"/>
          </a:solidFill>
        </p:spPr>
        <p:txBody>
          <a:bodyPr wrap="square" lIns="0" tIns="0" rIns="0" bIns="0" rtlCol="0"/>
          <a:lstStyle/>
          <a:p>
            <a:endParaRPr/>
          </a:p>
        </p:txBody>
      </p:sp>
      <p:sp>
        <p:nvSpPr>
          <p:cNvPr id="9" name="object 9"/>
          <p:cNvSpPr txBox="1"/>
          <p:nvPr/>
        </p:nvSpPr>
        <p:spPr>
          <a:xfrm>
            <a:off x="5665979" y="2570938"/>
            <a:ext cx="301625" cy="300355"/>
          </a:xfrm>
          <a:prstGeom prst="rect">
            <a:avLst/>
          </a:prstGeom>
        </p:spPr>
        <p:txBody>
          <a:bodyPr vert="horz" wrap="square" lIns="0" tIns="12700" rIns="0" bIns="0" rtlCol="0">
            <a:spAutoFit/>
          </a:bodyPr>
          <a:lstStyle/>
          <a:p>
            <a:pPr marL="12700">
              <a:spcBef>
                <a:spcPts val="100"/>
              </a:spcBef>
            </a:pPr>
            <a:r>
              <a:rPr b="1" spc="-45" dirty="0">
                <a:latin typeface="Trebuchet MS"/>
                <a:cs typeface="Trebuchet MS"/>
              </a:rPr>
              <a:t>Fit</a:t>
            </a:r>
            <a:endParaRPr>
              <a:latin typeface="Trebuchet MS"/>
              <a:cs typeface="Trebuchet MS"/>
            </a:endParaRPr>
          </a:p>
        </p:txBody>
      </p:sp>
      <p:sp>
        <p:nvSpPr>
          <p:cNvPr id="10" name="object 10"/>
          <p:cNvSpPr txBox="1"/>
          <p:nvPr/>
        </p:nvSpPr>
        <p:spPr>
          <a:xfrm>
            <a:off x="6929120" y="3586226"/>
            <a:ext cx="1508125" cy="628377"/>
          </a:xfrm>
          <a:prstGeom prst="rect">
            <a:avLst/>
          </a:prstGeom>
        </p:spPr>
        <p:txBody>
          <a:bodyPr vert="horz" wrap="square" lIns="0" tIns="12700" rIns="0" bIns="0" rtlCol="0">
            <a:spAutoFit/>
          </a:bodyPr>
          <a:lstStyle/>
          <a:p>
            <a:pPr marL="131445" marR="5080" indent="-119380" algn="ctr">
              <a:spcBef>
                <a:spcPts val="100"/>
              </a:spcBef>
            </a:pPr>
            <a:r>
              <a:rPr lang="zh-CN" altLang="en-US" sz="2000" b="1" spc="85" dirty="0">
                <a:latin typeface="Trebuchet MS"/>
                <a:cs typeface="Trebuchet MS"/>
              </a:rPr>
              <a:t>将新的数据映射到结构</a:t>
            </a:r>
            <a:endParaRPr sz="2000" dirty="0">
              <a:latin typeface="Trebuchet MS"/>
              <a:cs typeface="Trebuchet MS"/>
            </a:endParaRPr>
          </a:p>
        </p:txBody>
      </p:sp>
      <p:sp>
        <p:nvSpPr>
          <p:cNvPr id="11" name="object 11"/>
          <p:cNvSpPr/>
          <p:nvPr/>
        </p:nvSpPr>
        <p:spPr>
          <a:xfrm>
            <a:off x="950213" y="3503676"/>
            <a:ext cx="4098290" cy="754380"/>
          </a:xfrm>
          <a:custGeom>
            <a:avLst/>
            <a:gdLst/>
            <a:ahLst/>
            <a:cxnLst/>
            <a:rect l="l" t="t" r="r" b="b"/>
            <a:pathLst>
              <a:path w="4098290" h="754379">
                <a:moveTo>
                  <a:pt x="0" y="754380"/>
                </a:moveTo>
                <a:lnTo>
                  <a:pt x="4098036" y="754380"/>
                </a:lnTo>
                <a:lnTo>
                  <a:pt x="4098036" y="0"/>
                </a:lnTo>
                <a:lnTo>
                  <a:pt x="0" y="0"/>
                </a:lnTo>
                <a:lnTo>
                  <a:pt x="0" y="754380"/>
                </a:lnTo>
                <a:close/>
              </a:path>
            </a:pathLst>
          </a:custGeom>
          <a:ln w="28956">
            <a:solidFill>
              <a:srgbClr val="9BB808"/>
            </a:solidFill>
          </a:ln>
        </p:spPr>
        <p:txBody>
          <a:bodyPr wrap="square" lIns="0" tIns="0" rIns="0" bIns="0" rtlCol="0"/>
          <a:lstStyle/>
          <a:p>
            <a:endParaRPr/>
          </a:p>
        </p:txBody>
      </p:sp>
      <p:sp>
        <p:nvSpPr>
          <p:cNvPr id="12" name="object 12"/>
          <p:cNvSpPr/>
          <p:nvPr/>
        </p:nvSpPr>
        <p:spPr>
          <a:xfrm>
            <a:off x="5048251" y="3812920"/>
            <a:ext cx="1633855" cy="134620"/>
          </a:xfrm>
          <a:custGeom>
            <a:avLst/>
            <a:gdLst/>
            <a:ahLst/>
            <a:cxnLst/>
            <a:rect l="l" t="t" r="r" b="b"/>
            <a:pathLst>
              <a:path w="1633854" h="134619">
                <a:moveTo>
                  <a:pt x="1576451" y="67183"/>
                </a:moveTo>
                <a:lnTo>
                  <a:pt x="1510919" y="105410"/>
                </a:lnTo>
                <a:lnTo>
                  <a:pt x="1503933" y="109347"/>
                </a:lnTo>
                <a:lnTo>
                  <a:pt x="1501648" y="118237"/>
                </a:lnTo>
                <a:lnTo>
                  <a:pt x="1505711" y="125095"/>
                </a:lnTo>
                <a:lnTo>
                  <a:pt x="1509776" y="132080"/>
                </a:lnTo>
                <a:lnTo>
                  <a:pt x="1518539" y="134366"/>
                </a:lnTo>
                <a:lnTo>
                  <a:pt x="1609004" y="81661"/>
                </a:lnTo>
                <a:lnTo>
                  <a:pt x="1605026" y="81661"/>
                </a:lnTo>
                <a:lnTo>
                  <a:pt x="1605026" y="79629"/>
                </a:lnTo>
                <a:lnTo>
                  <a:pt x="1597786" y="79629"/>
                </a:lnTo>
                <a:lnTo>
                  <a:pt x="1576451" y="67183"/>
                </a:lnTo>
                <a:close/>
              </a:path>
              <a:path w="1633854" h="134619">
                <a:moveTo>
                  <a:pt x="1551631" y="52705"/>
                </a:moveTo>
                <a:lnTo>
                  <a:pt x="0" y="52705"/>
                </a:lnTo>
                <a:lnTo>
                  <a:pt x="0" y="81661"/>
                </a:lnTo>
                <a:lnTo>
                  <a:pt x="1551631" y="81661"/>
                </a:lnTo>
                <a:lnTo>
                  <a:pt x="1576451" y="67183"/>
                </a:lnTo>
                <a:lnTo>
                  <a:pt x="1551631" y="52705"/>
                </a:lnTo>
                <a:close/>
              </a:path>
              <a:path w="1633854" h="134619">
                <a:moveTo>
                  <a:pt x="1609006" y="52705"/>
                </a:moveTo>
                <a:lnTo>
                  <a:pt x="1605026" y="52705"/>
                </a:lnTo>
                <a:lnTo>
                  <a:pt x="1605026" y="81661"/>
                </a:lnTo>
                <a:lnTo>
                  <a:pt x="1609004" y="81661"/>
                </a:lnTo>
                <a:lnTo>
                  <a:pt x="1633854" y="67183"/>
                </a:lnTo>
                <a:lnTo>
                  <a:pt x="1609006" y="52705"/>
                </a:lnTo>
                <a:close/>
              </a:path>
              <a:path w="1633854" h="134619">
                <a:moveTo>
                  <a:pt x="1597786" y="54737"/>
                </a:moveTo>
                <a:lnTo>
                  <a:pt x="1576451" y="67183"/>
                </a:lnTo>
                <a:lnTo>
                  <a:pt x="1597786" y="79629"/>
                </a:lnTo>
                <a:lnTo>
                  <a:pt x="1597786" y="54737"/>
                </a:lnTo>
                <a:close/>
              </a:path>
              <a:path w="1633854" h="134619">
                <a:moveTo>
                  <a:pt x="1605026" y="54737"/>
                </a:moveTo>
                <a:lnTo>
                  <a:pt x="1597786" y="54737"/>
                </a:lnTo>
                <a:lnTo>
                  <a:pt x="1597786" y="79629"/>
                </a:lnTo>
                <a:lnTo>
                  <a:pt x="1605026" y="79629"/>
                </a:lnTo>
                <a:lnTo>
                  <a:pt x="1605026" y="54737"/>
                </a:lnTo>
                <a:close/>
              </a:path>
              <a:path w="1633854" h="134619">
                <a:moveTo>
                  <a:pt x="1518539" y="0"/>
                </a:moveTo>
                <a:lnTo>
                  <a:pt x="1509776" y="2286"/>
                </a:lnTo>
                <a:lnTo>
                  <a:pt x="1505711" y="9271"/>
                </a:lnTo>
                <a:lnTo>
                  <a:pt x="1501648" y="16129"/>
                </a:lnTo>
                <a:lnTo>
                  <a:pt x="1503933" y="25018"/>
                </a:lnTo>
                <a:lnTo>
                  <a:pt x="1510919" y="28956"/>
                </a:lnTo>
                <a:lnTo>
                  <a:pt x="1576451" y="67183"/>
                </a:lnTo>
                <a:lnTo>
                  <a:pt x="1597786" y="54737"/>
                </a:lnTo>
                <a:lnTo>
                  <a:pt x="1605026" y="54737"/>
                </a:lnTo>
                <a:lnTo>
                  <a:pt x="1605026" y="52705"/>
                </a:lnTo>
                <a:lnTo>
                  <a:pt x="1609006" y="52705"/>
                </a:lnTo>
                <a:lnTo>
                  <a:pt x="1518539" y="0"/>
                </a:lnTo>
                <a:close/>
              </a:path>
            </a:pathLst>
          </a:custGeom>
          <a:solidFill>
            <a:srgbClr val="9BB808"/>
          </a:solidFill>
        </p:spPr>
        <p:txBody>
          <a:bodyPr wrap="square" lIns="0" tIns="0" rIns="0" bIns="0" rtlCol="0"/>
          <a:lstStyle/>
          <a:p>
            <a:endParaRPr/>
          </a:p>
        </p:txBody>
      </p:sp>
      <p:sp>
        <p:nvSpPr>
          <p:cNvPr id="13" name="object 13"/>
          <p:cNvSpPr txBox="1"/>
          <p:nvPr/>
        </p:nvSpPr>
        <p:spPr>
          <a:xfrm>
            <a:off x="1082325" y="3701388"/>
            <a:ext cx="1836484" cy="320601"/>
          </a:xfrm>
          <a:prstGeom prst="rect">
            <a:avLst/>
          </a:prstGeom>
        </p:spPr>
        <p:txBody>
          <a:bodyPr vert="horz" wrap="square" lIns="0" tIns="12700" rIns="0" bIns="0" rtlCol="0">
            <a:spAutoFit/>
          </a:bodyPr>
          <a:lstStyle/>
          <a:p>
            <a:pPr algn="ctr">
              <a:spcBef>
                <a:spcPts val="100"/>
              </a:spcBef>
            </a:pPr>
            <a:r>
              <a:rPr lang="zh-CN" altLang="en-US" sz="2000" b="1" spc="15" dirty="0">
                <a:latin typeface="Trebuchet MS"/>
                <a:cs typeface="Trebuchet MS"/>
              </a:rPr>
              <a:t>新的无标记数据</a:t>
            </a:r>
            <a:endParaRPr lang="en-US" sz="2000" b="1" spc="15" dirty="0">
              <a:latin typeface="Trebuchet MS"/>
              <a:cs typeface="Trebuchet MS"/>
            </a:endParaRPr>
          </a:p>
        </p:txBody>
      </p:sp>
      <p:sp>
        <p:nvSpPr>
          <p:cNvPr id="14" name="object 14"/>
          <p:cNvSpPr/>
          <p:nvPr/>
        </p:nvSpPr>
        <p:spPr>
          <a:xfrm>
            <a:off x="5327903" y="3740658"/>
            <a:ext cx="975360" cy="376555"/>
          </a:xfrm>
          <a:custGeom>
            <a:avLst/>
            <a:gdLst/>
            <a:ahLst/>
            <a:cxnLst/>
            <a:rect l="l" t="t" r="r" b="b"/>
            <a:pathLst>
              <a:path w="975360" h="376554">
                <a:moveTo>
                  <a:pt x="0" y="376427"/>
                </a:moveTo>
                <a:lnTo>
                  <a:pt x="975360" y="376427"/>
                </a:lnTo>
                <a:lnTo>
                  <a:pt x="975360" y="0"/>
                </a:lnTo>
                <a:lnTo>
                  <a:pt x="0" y="0"/>
                </a:lnTo>
                <a:lnTo>
                  <a:pt x="0" y="376427"/>
                </a:lnTo>
                <a:close/>
              </a:path>
            </a:pathLst>
          </a:custGeom>
          <a:solidFill>
            <a:srgbClr val="FFFFFF"/>
          </a:solidFill>
        </p:spPr>
        <p:txBody>
          <a:bodyPr wrap="square" lIns="0" tIns="0" rIns="0" bIns="0" rtlCol="0"/>
          <a:lstStyle/>
          <a:p>
            <a:endParaRPr/>
          </a:p>
        </p:txBody>
      </p:sp>
      <p:sp>
        <p:nvSpPr>
          <p:cNvPr id="15" name="object 15"/>
          <p:cNvSpPr txBox="1"/>
          <p:nvPr/>
        </p:nvSpPr>
        <p:spPr>
          <a:xfrm>
            <a:off x="5423154" y="3711829"/>
            <a:ext cx="786765" cy="299720"/>
          </a:xfrm>
          <a:prstGeom prst="rect">
            <a:avLst/>
          </a:prstGeom>
        </p:spPr>
        <p:txBody>
          <a:bodyPr vert="horz" wrap="square" lIns="0" tIns="12700" rIns="0" bIns="0" rtlCol="0">
            <a:spAutoFit/>
          </a:bodyPr>
          <a:lstStyle/>
          <a:p>
            <a:pPr marL="12700">
              <a:spcBef>
                <a:spcPts val="100"/>
              </a:spcBef>
            </a:pPr>
            <a:r>
              <a:rPr b="1" dirty="0">
                <a:latin typeface="Trebuchet MS"/>
                <a:cs typeface="Trebuchet MS"/>
              </a:rPr>
              <a:t>Pred</a:t>
            </a:r>
            <a:r>
              <a:rPr b="1" spc="-10" dirty="0">
                <a:latin typeface="Trebuchet MS"/>
                <a:cs typeface="Trebuchet MS"/>
              </a:rPr>
              <a:t>i</a:t>
            </a:r>
            <a:r>
              <a:rPr b="1" spc="-50" dirty="0">
                <a:latin typeface="Trebuchet MS"/>
                <a:cs typeface="Trebuchet MS"/>
              </a:rPr>
              <a:t>ct</a:t>
            </a:r>
            <a:endParaRPr dirty="0">
              <a:latin typeface="Trebuchet MS"/>
              <a:cs typeface="Trebuchet MS"/>
            </a:endParaRPr>
          </a:p>
        </p:txBody>
      </p:sp>
      <p:sp>
        <p:nvSpPr>
          <p:cNvPr id="16" name="object 16"/>
          <p:cNvSpPr/>
          <p:nvPr/>
        </p:nvSpPr>
        <p:spPr>
          <a:xfrm>
            <a:off x="4777359" y="2962783"/>
            <a:ext cx="2045970" cy="932815"/>
          </a:xfrm>
          <a:custGeom>
            <a:avLst/>
            <a:gdLst/>
            <a:ahLst/>
            <a:cxnLst/>
            <a:rect l="l" t="t" r="r" b="b"/>
            <a:pathLst>
              <a:path w="2045970" h="932814">
                <a:moveTo>
                  <a:pt x="75945" y="682244"/>
                </a:moveTo>
                <a:lnTo>
                  <a:pt x="0" y="856615"/>
                </a:lnTo>
                <a:lnTo>
                  <a:pt x="174370" y="932561"/>
                </a:lnTo>
                <a:lnTo>
                  <a:pt x="149732" y="869950"/>
                </a:lnTo>
                <a:lnTo>
                  <a:pt x="468251" y="744855"/>
                </a:lnTo>
                <a:lnTo>
                  <a:pt x="100583" y="744855"/>
                </a:lnTo>
                <a:lnTo>
                  <a:pt x="75945" y="682244"/>
                </a:lnTo>
                <a:close/>
              </a:path>
              <a:path w="2045970" h="932814">
                <a:moveTo>
                  <a:pt x="1996820" y="0"/>
                </a:moveTo>
                <a:lnTo>
                  <a:pt x="100583" y="744855"/>
                </a:lnTo>
                <a:lnTo>
                  <a:pt x="468251" y="744855"/>
                </a:lnTo>
                <a:lnTo>
                  <a:pt x="2045969" y="125222"/>
                </a:lnTo>
                <a:lnTo>
                  <a:pt x="1996820" y="0"/>
                </a:lnTo>
                <a:close/>
              </a:path>
            </a:pathLst>
          </a:custGeom>
          <a:solidFill>
            <a:srgbClr val="D0692F">
              <a:alpha val="74900"/>
            </a:srgbClr>
          </a:solidFill>
        </p:spPr>
        <p:txBody>
          <a:bodyPr wrap="square" lIns="0" tIns="0" rIns="0" bIns="0" rtlCol="0"/>
          <a:lstStyle/>
          <a:p>
            <a:endParaRPr/>
          </a:p>
        </p:txBody>
      </p:sp>
      <p:sp>
        <p:nvSpPr>
          <p:cNvPr id="17" name="object 17"/>
          <p:cNvSpPr txBox="1"/>
          <p:nvPr/>
        </p:nvSpPr>
        <p:spPr>
          <a:xfrm>
            <a:off x="3072765" y="3593287"/>
            <a:ext cx="267335" cy="514350"/>
          </a:xfrm>
          <a:prstGeom prst="rect">
            <a:avLst/>
          </a:prstGeom>
        </p:spPr>
        <p:txBody>
          <a:bodyPr vert="horz" wrap="square" lIns="0" tIns="13335" rIns="0" bIns="0" rtlCol="0">
            <a:spAutoFit/>
          </a:bodyPr>
          <a:lstStyle/>
          <a:p>
            <a:pPr marL="12700">
              <a:spcBef>
                <a:spcPts val="105"/>
              </a:spcBef>
            </a:pPr>
            <a:r>
              <a:rPr sz="3200" b="1" spc="25" dirty="0">
                <a:solidFill>
                  <a:srgbClr val="84ADAF"/>
                </a:solidFill>
                <a:latin typeface="Trebuchet MS"/>
                <a:cs typeface="Trebuchet MS"/>
              </a:rPr>
              <a:t>+</a:t>
            </a:r>
            <a:endParaRPr sz="3200">
              <a:latin typeface="Trebuchet MS"/>
              <a:cs typeface="Trebuchet MS"/>
            </a:endParaRPr>
          </a:p>
        </p:txBody>
      </p:sp>
      <p:sp>
        <p:nvSpPr>
          <p:cNvPr id="20" name="标题 19">
            <a:extLst>
              <a:ext uri="{FF2B5EF4-FFF2-40B4-BE49-F238E27FC236}">
                <a16:creationId xmlns:a16="http://schemas.microsoft.com/office/drawing/2014/main" id="{E50F5844-A91F-4CF4-9286-E36AE1FCBE6D}"/>
              </a:ext>
            </a:extLst>
          </p:cNvPr>
          <p:cNvSpPr>
            <a:spLocks noGrp="1"/>
          </p:cNvSpPr>
          <p:nvPr>
            <p:ph type="title"/>
          </p:nvPr>
        </p:nvSpPr>
        <p:spPr/>
        <p:txBody>
          <a:bodyPr/>
          <a:lstStyle/>
          <a:p>
            <a:r>
              <a:rPr lang="zh-CN" altLang="en-US" dirty="0"/>
              <a:t>无监督学习概述</a:t>
            </a:r>
          </a:p>
        </p:txBody>
      </p:sp>
    </p:spTree>
    <p:extLst>
      <p:ext uri="{BB962C8B-B14F-4D97-AF65-F5344CB8AC3E}">
        <p14:creationId xmlns:p14="http://schemas.microsoft.com/office/powerpoint/2010/main" val="31462086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91785" y="1483595"/>
            <a:ext cx="8159948" cy="3890809"/>
          </a:xfrm>
          <a:prstGeom prst="rect">
            <a:avLst/>
          </a:prstGeom>
        </p:spPr>
        <p:txBody>
          <a:bodyPr vert="horz" wrap="square" lIns="0" tIns="12700" rIns="0" bIns="0" rtlCol="0">
            <a:spAutoFit/>
          </a:bodyPr>
          <a:lstStyle/>
          <a:p>
            <a:pPr marL="12700">
              <a:spcBef>
                <a:spcPts val="100"/>
              </a:spcBef>
            </a:pPr>
            <a:r>
              <a:rPr lang="zh-CN" altLang="en-US" sz="2400" b="1" spc="20" dirty="0">
                <a:solidFill>
                  <a:srgbClr val="84ADAF"/>
                </a:solidFill>
                <a:latin typeface="Trebuchet MS"/>
                <a:cs typeface="Trebuchet MS"/>
              </a:rPr>
              <a:t>导入包含聚类方法的类：</a:t>
            </a:r>
            <a:endParaRPr sz="2400" dirty="0">
              <a:latin typeface="Trebuchet MS"/>
              <a:cs typeface="Trebuchet MS"/>
            </a:endParaRPr>
          </a:p>
          <a:p>
            <a:pPr marL="469900">
              <a:spcBef>
                <a:spcPts val="1170"/>
              </a:spcBef>
            </a:pPr>
            <a:r>
              <a:rPr sz="2400" b="1" spc="-5" dirty="0">
                <a:solidFill>
                  <a:srgbClr val="8B8B8B"/>
                </a:solidFill>
                <a:latin typeface="Courier New"/>
                <a:cs typeface="Courier New"/>
              </a:rPr>
              <a:t>from sklearn.cluster import</a:t>
            </a:r>
            <a:r>
              <a:rPr sz="2400" b="1" spc="-85" dirty="0">
                <a:solidFill>
                  <a:srgbClr val="8B8B8B"/>
                </a:solidFill>
                <a:latin typeface="Courier New"/>
                <a:cs typeface="Courier New"/>
              </a:rPr>
              <a:t> </a:t>
            </a:r>
            <a:r>
              <a:rPr lang="en-US" sz="2400" b="1" spc="-5" dirty="0" err="1">
                <a:solidFill>
                  <a:srgbClr val="0433FF"/>
                </a:solidFill>
                <a:latin typeface="Courier New"/>
                <a:cs typeface="Courier New"/>
              </a:rPr>
              <a:t>KMeans</a:t>
            </a:r>
            <a:endParaRPr lang="en-US" sz="2400" dirty="0">
              <a:latin typeface="Courier New"/>
              <a:cs typeface="Courier New"/>
            </a:endParaRPr>
          </a:p>
          <a:p>
            <a:pPr marL="12700">
              <a:spcBef>
                <a:spcPts val="1230"/>
              </a:spcBef>
            </a:pPr>
            <a:r>
              <a:rPr lang="zh-CN" altLang="en-US" sz="2400" b="1" spc="-30" dirty="0">
                <a:solidFill>
                  <a:srgbClr val="84ADAF"/>
                </a:solidFill>
                <a:latin typeface="Trebuchet MS"/>
                <a:cs typeface="Trebuchet MS"/>
              </a:rPr>
              <a:t>创建该类的一个对象：</a:t>
            </a:r>
            <a:endParaRPr lang="en-US" sz="2400" dirty="0">
              <a:latin typeface="Trebuchet MS"/>
              <a:cs typeface="Trebuchet MS"/>
            </a:endParaRPr>
          </a:p>
          <a:p>
            <a:pPr marL="469900">
              <a:spcBef>
                <a:spcPts val="1170"/>
              </a:spcBef>
            </a:pPr>
            <a:r>
              <a:rPr sz="2400" b="1" spc="-5" dirty="0" err="1">
                <a:solidFill>
                  <a:srgbClr val="6F2F9F"/>
                </a:solidFill>
                <a:latin typeface="Courier New"/>
                <a:cs typeface="Courier New"/>
              </a:rPr>
              <a:t>kmeans</a:t>
            </a:r>
            <a:r>
              <a:rPr sz="2400" b="1" spc="-5" dirty="0">
                <a:solidFill>
                  <a:srgbClr val="6F2F9F"/>
                </a:solidFill>
                <a:latin typeface="Courier New"/>
                <a:cs typeface="Courier New"/>
              </a:rPr>
              <a:t> </a:t>
            </a:r>
            <a:r>
              <a:rPr sz="2400" b="1" dirty="0">
                <a:solidFill>
                  <a:srgbClr val="84ADAF"/>
                </a:solidFill>
                <a:latin typeface="Courier New"/>
                <a:cs typeface="Courier New"/>
              </a:rPr>
              <a:t>=</a:t>
            </a:r>
            <a:r>
              <a:rPr sz="2400" b="1" spc="-40" dirty="0">
                <a:solidFill>
                  <a:srgbClr val="84ADAF"/>
                </a:solidFill>
                <a:latin typeface="Courier New"/>
                <a:cs typeface="Courier New"/>
              </a:rPr>
              <a:t> </a:t>
            </a:r>
            <a:r>
              <a:rPr sz="2400" b="1" spc="-5" dirty="0">
                <a:solidFill>
                  <a:srgbClr val="0433FF"/>
                </a:solidFill>
                <a:latin typeface="Courier New"/>
                <a:cs typeface="Courier New"/>
              </a:rPr>
              <a:t>KMeans</a:t>
            </a:r>
            <a:r>
              <a:rPr sz="2400" b="1" spc="-5" dirty="0">
                <a:solidFill>
                  <a:srgbClr val="344B5E"/>
                </a:solidFill>
                <a:latin typeface="Courier New"/>
                <a:cs typeface="Courier New"/>
              </a:rPr>
              <a:t>(n_clusters=3,</a:t>
            </a:r>
            <a:r>
              <a:rPr lang="en-US" altLang="zh-CN" sz="2400" b="1" spc="-5" dirty="0">
                <a:solidFill>
                  <a:srgbClr val="344B5E"/>
                </a:solidFill>
                <a:latin typeface="Courier New"/>
                <a:cs typeface="Courier New"/>
              </a:rPr>
              <a:t> </a:t>
            </a:r>
          </a:p>
          <a:p>
            <a:pPr marL="469900">
              <a:spcBef>
                <a:spcPts val="1170"/>
              </a:spcBef>
            </a:pPr>
            <a:r>
              <a:rPr lang="en-US" altLang="zh-CN" sz="2400" b="1" spc="-5" dirty="0">
                <a:solidFill>
                  <a:srgbClr val="344B5E"/>
                </a:solidFill>
                <a:latin typeface="Courier New"/>
                <a:cs typeface="Courier New"/>
              </a:rPr>
              <a:t>                </a:t>
            </a:r>
            <a:r>
              <a:rPr sz="2400" b="1" spc="-5" dirty="0" err="1">
                <a:solidFill>
                  <a:srgbClr val="344B5E"/>
                </a:solidFill>
                <a:latin typeface="Courier New"/>
                <a:cs typeface="Courier New"/>
              </a:rPr>
              <a:t>init</a:t>
            </a:r>
            <a:r>
              <a:rPr sz="2400" b="1" spc="-5" dirty="0">
                <a:solidFill>
                  <a:srgbClr val="344B5E"/>
                </a:solidFill>
                <a:latin typeface="Courier New"/>
                <a:cs typeface="Courier New"/>
              </a:rPr>
              <a:t>='k-means++</a:t>
            </a:r>
            <a:r>
              <a:rPr lang="en-US" altLang="zh-CN" sz="2400" b="1" spc="-5" dirty="0">
                <a:solidFill>
                  <a:srgbClr val="344B5E"/>
                </a:solidFill>
                <a:latin typeface="Courier New"/>
                <a:cs typeface="Courier New"/>
              </a:rPr>
              <a:t>'</a:t>
            </a:r>
            <a:r>
              <a:rPr sz="2400" b="1" spc="-5" dirty="0">
                <a:solidFill>
                  <a:srgbClr val="344B5E"/>
                </a:solidFill>
                <a:latin typeface="Courier New"/>
                <a:cs typeface="Courier New"/>
              </a:rPr>
              <a:t>)</a:t>
            </a:r>
            <a:endParaRPr sz="2400" dirty="0">
              <a:latin typeface="Courier New"/>
              <a:cs typeface="Courier New"/>
            </a:endParaRPr>
          </a:p>
          <a:p>
            <a:pPr marL="12700">
              <a:spcBef>
                <a:spcPts val="1220"/>
              </a:spcBef>
            </a:pPr>
            <a:r>
              <a:rPr lang="zh-CN" altLang="en-US" sz="2400" b="1" spc="-45" dirty="0">
                <a:solidFill>
                  <a:srgbClr val="84ADAF"/>
                </a:solidFill>
                <a:latin typeface="Trebuchet MS"/>
                <a:cs typeface="Trebuchet MS"/>
              </a:rPr>
              <a:t>拟合数据，并在新数据上预测聚簇：</a:t>
            </a:r>
            <a:endParaRPr sz="2400" dirty="0">
              <a:latin typeface="Trebuchet MS"/>
              <a:cs typeface="Trebuchet MS"/>
            </a:endParaRPr>
          </a:p>
          <a:p>
            <a:pPr marL="469900">
              <a:spcBef>
                <a:spcPts val="1165"/>
              </a:spcBef>
            </a:pPr>
            <a:r>
              <a:rPr sz="2400" b="1" spc="-5" dirty="0">
                <a:solidFill>
                  <a:srgbClr val="6F2F9F"/>
                </a:solidFill>
                <a:latin typeface="Courier New"/>
                <a:cs typeface="Courier New"/>
              </a:rPr>
              <a:t>kmeans </a:t>
            </a:r>
            <a:r>
              <a:rPr sz="2400" b="1" dirty="0">
                <a:solidFill>
                  <a:srgbClr val="8B8B8B"/>
                </a:solidFill>
                <a:latin typeface="Courier New"/>
                <a:cs typeface="Courier New"/>
              </a:rPr>
              <a:t>=</a:t>
            </a:r>
            <a:r>
              <a:rPr sz="2400" b="1" spc="-50" dirty="0">
                <a:solidFill>
                  <a:srgbClr val="8B8B8B"/>
                </a:solidFill>
                <a:latin typeface="Courier New"/>
                <a:cs typeface="Courier New"/>
              </a:rPr>
              <a:t> </a:t>
            </a:r>
            <a:r>
              <a:rPr sz="2400" b="1" spc="-5" dirty="0" err="1">
                <a:solidFill>
                  <a:srgbClr val="6F2F9F"/>
                </a:solidFill>
                <a:latin typeface="Courier New"/>
                <a:cs typeface="Courier New"/>
              </a:rPr>
              <a:t>kmeans</a:t>
            </a:r>
            <a:r>
              <a:rPr sz="2400" b="1" spc="-5" dirty="0" err="1">
                <a:solidFill>
                  <a:srgbClr val="84ADAF"/>
                </a:solidFill>
                <a:latin typeface="Courier New"/>
                <a:cs typeface="Courier New"/>
              </a:rPr>
              <a:t>.</a:t>
            </a:r>
            <a:r>
              <a:rPr lang="en-US" altLang="zh-CN" sz="2400" b="1" spc="-5" dirty="0" err="1">
                <a:solidFill>
                  <a:srgbClr val="C00000"/>
                </a:solidFill>
                <a:latin typeface="Courier New"/>
                <a:cs typeface="Courier New"/>
              </a:rPr>
              <a:t>fit</a:t>
            </a:r>
            <a:r>
              <a:rPr sz="2400" b="1" spc="-5" dirty="0">
                <a:solidFill>
                  <a:srgbClr val="8B8B8B"/>
                </a:solidFill>
                <a:latin typeface="Courier New"/>
                <a:cs typeface="Courier New"/>
              </a:rPr>
              <a:t>(X1)</a:t>
            </a:r>
            <a:endParaRPr sz="2400" dirty="0">
              <a:latin typeface="Courier New"/>
              <a:cs typeface="Courier New"/>
            </a:endParaRPr>
          </a:p>
          <a:p>
            <a:pPr marL="469900">
              <a:spcBef>
                <a:spcPts val="15"/>
              </a:spcBef>
            </a:pPr>
            <a:r>
              <a:rPr sz="2400" b="1" spc="-5" dirty="0">
                <a:solidFill>
                  <a:srgbClr val="8B8B8B"/>
                </a:solidFill>
                <a:latin typeface="Courier New"/>
                <a:cs typeface="Courier New"/>
              </a:rPr>
              <a:t>y_predict </a:t>
            </a:r>
            <a:r>
              <a:rPr sz="2400" b="1" dirty="0">
                <a:solidFill>
                  <a:srgbClr val="8B8B8B"/>
                </a:solidFill>
                <a:latin typeface="Courier New"/>
                <a:cs typeface="Courier New"/>
              </a:rPr>
              <a:t>=</a:t>
            </a:r>
            <a:r>
              <a:rPr sz="2400" b="1" spc="-60" dirty="0">
                <a:solidFill>
                  <a:srgbClr val="8B8B8B"/>
                </a:solidFill>
                <a:latin typeface="Courier New"/>
                <a:cs typeface="Courier New"/>
              </a:rPr>
              <a:t> </a:t>
            </a:r>
            <a:r>
              <a:rPr sz="2400" b="1" spc="-5" dirty="0">
                <a:solidFill>
                  <a:srgbClr val="6F2F9F"/>
                </a:solidFill>
                <a:latin typeface="Courier New"/>
                <a:cs typeface="Courier New"/>
              </a:rPr>
              <a:t>kmeans</a:t>
            </a:r>
            <a:r>
              <a:rPr sz="2400" b="1" spc="-5" dirty="0">
                <a:solidFill>
                  <a:srgbClr val="8B8B8B"/>
                </a:solidFill>
                <a:latin typeface="Courier New"/>
                <a:cs typeface="Courier New"/>
              </a:rPr>
              <a:t>.</a:t>
            </a:r>
            <a:r>
              <a:rPr sz="2400" b="1" spc="-5" dirty="0">
                <a:solidFill>
                  <a:srgbClr val="C00000"/>
                </a:solidFill>
                <a:latin typeface="Courier New"/>
                <a:cs typeface="Courier New"/>
              </a:rPr>
              <a:t>predict</a:t>
            </a:r>
            <a:r>
              <a:rPr sz="2400" b="1" spc="-5" dirty="0">
                <a:solidFill>
                  <a:srgbClr val="8B8B8B"/>
                </a:solidFill>
                <a:latin typeface="Courier New"/>
                <a:cs typeface="Courier New"/>
              </a:rPr>
              <a:t>(X2)</a:t>
            </a:r>
            <a:endParaRPr sz="2400" dirty="0">
              <a:latin typeface="Courier New"/>
              <a:cs typeface="Courier New"/>
            </a:endParaRPr>
          </a:p>
        </p:txBody>
      </p:sp>
      <p:sp>
        <p:nvSpPr>
          <p:cNvPr id="6" name="标题 5">
            <a:extLst>
              <a:ext uri="{FF2B5EF4-FFF2-40B4-BE49-F238E27FC236}">
                <a16:creationId xmlns:a16="http://schemas.microsoft.com/office/drawing/2014/main" id="{AA9BA5F1-BE8D-4FA3-B8B4-E49E61AB8E50}"/>
              </a:ext>
            </a:extLst>
          </p:cNvPr>
          <p:cNvSpPr>
            <a:spLocks noGrp="1"/>
          </p:cNvSpPr>
          <p:nvPr>
            <p:ph type="title"/>
          </p:nvPr>
        </p:nvSpPr>
        <p:spPr>
          <a:xfrm>
            <a:off x="457200" y="34405"/>
            <a:ext cx="8229600" cy="1143000"/>
          </a:xfrm>
        </p:spPr>
        <p:txBody>
          <a:bodyPr/>
          <a:lstStyle/>
          <a:p>
            <a:r>
              <a:rPr lang="en-US" altLang="zh-CN" dirty="0"/>
              <a:t>K-Means</a:t>
            </a:r>
            <a:r>
              <a:rPr lang="zh-CN" altLang="en-US" dirty="0"/>
              <a:t>的语法</a:t>
            </a:r>
          </a:p>
        </p:txBody>
      </p:sp>
      <p:sp>
        <p:nvSpPr>
          <p:cNvPr id="2" name="文本框 1">
            <a:extLst>
              <a:ext uri="{FF2B5EF4-FFF2-40B4-BE49-F238E27FC236}">
                <a16:creationId xmlns:a16="http://schemas.microsoft.com/office/drawing/2014/main" id="{5997BA85-8F85-4DE9-A63A-90A422673D82}"/>
              </a:ext>
            </a:extLst>
          </p:cNvPr>
          <p:cNvSpPr txBox="1"/>
          <p:nvPr/>
        </p:nvSpPr>
        <p:spPr>
          <a:xfrm>
            <a:off x="391785" y="5843144"/>
            <a:ext cx="8360430" cy="400110"/>
          </a:xfrm>
          <a:prstGeom prst="rect">
            <a:avLst/>
          </a:prstGeom>
          <a:noFill/>
        </p:spPr>
        <p:txBody>
          <a:bodyPr wrap="none" rtlCol="0">
            <a:spAutoFit/>
          </a:bodyPr>
          <a:lstStyle/>
          <a:p>
            <a:r>
              <a:rPr lang="en-US" altLang="zh-CN" sz="2000" dirty="0">
                <a:hlinkClick r:id="rId2"/>
              </a:rPr>
              <a:t>http://scikit-learn.org/stable/modules/generated/sklearn.cluster.KMeans.html</a:t>
            </a:r>
            <a:r>
              <a:rPr lang="en-US" altLang="zh-CN" sz="2000" dirty="0"/>
              <a:t> </a:t>
            </a:r>
            <a:endParaRPr lang="zh-CN" altLang="en-US" sz="2000" dirty="0"/>
          </a:p>
        </p:txBody>
      </p:sp>
    </p:spTree>
    <p:extLst>
      <p:ext uri="{BB962C8B-B14F-4D97-AF65-F5344CB8AC3E}">
        <p14:creationId xmlns:p14="http://schemas.microsoft.com/office/powerpoint/2010/main" val="21265470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1676635"/>
            <a:ext cx="8159948" cy="3890809"/>
          </a:xfrm>
          <a:prstGeom prst="rect">
            <a:avLst/>
          </a:prstGeom>
        </p:spPr>
        <p:txBody>
          <a:bodyPr vert="horz" wrap="square" lIns="0" tIns="12700" rIns="0" bIns="0" rtlCol="0">
            <a:spAutoFit/>
          </a:bodyPr>
          <a:lstStyle/>
          <a:p>
            <a:pPr marL="12700">
              <a:spcBef>
                <a:spcPts val="100"/>
              </a:spcBef>
            </a:pPr>
            <a:r>
              <a:rPr lang="zh-CN" altLang="en-US" sz="2400" b="1" spc="20" dirty="0">
                <a:solidFill>
                  <a:srgbClr val="84ADAF"/>
                </a:solidFill>
                <a:latin typeface="Trebuchet MS"/>
                <a:cs typeface="Trebuchet MS"/>
              </a:rPr>
              <a:t>导入包含聚类方法的类：</a:t>
            </a:r>
            <a:endParaRPr sz="2400" dirty="0">
              <a:latin typeface="Trebuchet MS"/>
              <a:cs typeface="Trebuchet MS"/>
            </a:endParaRPr>
          </a:p>
          <a:p>
            <a:pPr marL="469900">
              <a:spcBef>
                <a:spcPts val="1170"/>
              </a:spcBef>
            </a:pPr>
            <a:r>
              <a:rPr sz="2400" b="1" spc="-5" dirty="0">
                <a:solidFill>
                  <a:srgbClr val="8B8B8B"/>
                </a:solidFill>
                <a:latin typeface="Courier New"/>
                <a:cs typeface="Courier New"/>
              </a:rPr>
              <a:t>from sklearn.cluster import</a:t>
            </a:r>
            <a:r>
              <a:rPr sz="2400" b="1" spc="-85" dirty="0">
                <a:solidFill>
                  <a:srgbClr val="8B8B8B"/>
                </a:solidFill>
                <a:latin typeface="Courier New"/>
                <a:cs typeface="Courier New"/>
              </a:rPr>
              <a:t> </a:t>
            </a:r>
            <a:r>
              <a:rPr lang="en-US" sz="2400" b="1" spc="-5" dirty="0" err="1">
                <a:solidFill>
                  <a:srgbClr val="0433FF"/>
                </a:solidFill>
                <a:latin typeface="Courier New"/>
                <a:cs typeface="Courier New"/>
              </a:rPr>
              <a:t>KMeans</a:t>
            </a:r>
            <a:endParaRPr lang="en-US" sz="2400" dirty="0">
              <a:latin typeface="Courier New"/>
              <a:cs typeface="Courier New"/>
            </a:endParaRPr>
          </a:p>
          <a:p>
            <a:pPr marL="12700">
              <a:spcBef>
                <a:spcPts val="1230"/>
              </a:spcBef>
            </a:pPr>
            <a:r>
              <a:rPr lang="zh-CN" altLang="en-US" sz="2400" b="1" spc="-30" dirty="0">
                <a:solidFill>
                  <a:srgbClr val="84ADAF"/>
                </a:solidFill>
                <a:latin typeface="Trebuchet MS"/>
                <a:cs typeface="Trebuchet MS"/>
              </a:rPr>
              <a:t>创建该类的一个对象：</a:t>
            </a:r>
            <a:endParaRPr lang="en-US" sz="2400" dirty="0">
              <a:latin typeface="Trebuchet MS"/>
              <a:cs typeface="Trebuchet MS"/>
            </a:endParaRPr>
          </a:p>
          <a:p>
            <a:pPr marL="469900">
              <a:spcBef>
                <a:spcPts val="1170"/>
              </a:spcBef>
            </a:pPr>
            <a:r>
              <a:rPr sz="2400" b="1" spc="-5" dirty="0" err="1">
                <a:solidFill>
                  <a:srgbClr val="6F2F9F"/>
                </a:solidFill>
                <a:latin typeface="Courier New"/>
                <a:cs typeface="Courier New"/>
              </a:rPr>
              <a:t>kmeans</a:t>
            </a:r>
            <a:r>
              <a:rPr sz="2400" b="1" spc="-5" dirty="0">
                <a:solidFill>
                  <a:srgbClr val="6F2F9F"/>
                </a:solidFill>
                <a:latin typeface="Courier New"/>
                <a:cs typeface="Courier New"/>
              </a:rPr>
              <a:t> </a:t>
            </a:r>
            <a:r>
              <a:rPr sz="2400" b="1" dirty="0">
                <a:solidFill>
                  <a:srgbClr val="84ADAF"/>
                </a:solidFill>
                <a:latin typeface="Courier New"/>
                <a:cs typeface="Courier New"/>
              </a:rPr>
              <a:t>=</a:t>
            </a:r>
            <a:r>
              <a:rPr sz="2400" b="1" spc="-40" dirty="0">
                <a:solidFill>
                  <a:srgbClr val="84ADAF"/>
                </a:solidFill>
                <a:latin typeface="Courier New"/>
                <a:cs typeface="Courier New"/>
              </a:rPr>
              <a:t> </a:t>
            </a:r>
            <a:r>
              <a:rPr sz="2400" b="1" spc="-5" dirty="0">
                <a:solidFill>
                  <a:srgbClr val="0433FF"/>
                </a:solidFill>
                <a:latin typeface="Courier New"/>
                <a:cs typeface="Courier New"/>
              </a:rPr>
              <a:t>KMeans</a:t>
            </a:r>
            <a:r>
              <a:rPr sz="2400" b="1" spc="-5" dirty="0">
                <a:solidFill>
                  <a:srgbClr val="344B5E"/>
                </a:solidFill>
                <a:latin typeface="Courier New"/>
                <a:cs typeface="Courier New"/>
              </a:rPr>
              <a:t>(n_clusters=3,</a:t>
            </a:r>
            <a:r>
              <a:rPr lang="en-US" altLang="zh-CN" sz="2400" b="1" spc="-5" dirty="0">
                <a:solidFill>
                  <a:srgbClr val="344B5E"/>
                </a:solidFill>
                <a:latin typeface="Courier New"/>
                <a:cs typeface="Courier New"/>
              </a:rPr>
              <a:t> </a:t>
            </a:r>
          </a:p>
          <a:p>
            <a:pPr marL="469900">
              <a:spcBef>
                <a:spcPts val="1170"/>
              </a:spcBef>
            </a:pPr>
            <a:r>
              <a:rPr lang="en-US" altLang="zh-CN" sz="2400" b="1" spc="-5" dirty="0">
                <a:solidFill>
                  <a:srgbClr val="344B5E"/>
                </a:solidFill>
                <a:latin typeface="Courier New"/>
                <a:cs typeface="Courier New"/>
              </a:rPr>
              <a:t>                </a:t>
            </a:r>
            <a:r>
              <a:rPr sz="2400" b="1" spc="-5" dirty="0" err="1">
                <a:solidFill>
                  <a:srgbClr val="344B5E"/>
                </a:solidFill>
                <a:latin typeface="Courier New"/>
                <a:cs typeface="Courier New"/>
              </a:rPr>
              <a:t>init</a:t>
            </a:r>
            <a:r>
              <a:rPr sz="2400" b="1" spc="-5" dirty="0">
                <a:solidFill>
                  <a:srgbClr val="344B5E"/>
                </a:solidFill>
                <a:latin typeface="Courier New"/>
                <a:cs typeface="Courier New"/>
              </a:rPr>
              <a:t>='k-means++</a:t>
            </a:r>
            <a:r>
              <a:rPr lang="en-US" altLang="zh-CN" sz="2400" b="1" spc="-5" dirty="0">
                <a:solidFill>
                  <a:srgbClr val="344B5E"/>
                </a:solidFill>
                <a:latin typeface="Courier New"/>
                <a:cs typeface="Courier New"/>
              </a:rPr>
              <a:t>'</a:t>
            </a:r>
            <a:r>
              <a:rPr sz="2400" b="1" spc="-5" dirty="0">
                <a:solidFill>
                  <a:srgbClr val="344B5E"/>
                </a:solidFill>
                <a:latin typeface="Courier New"/>
                <a:cs typeface="Courier New"/>
              </a:rPr>
              <a:t>)</a:t>
            </a:r>
            <a:endParaRPr sz="2400" dirty="0">
              <a:latin typeface="Courier New"/>
              <a:cs typeface="Courier New"/>
            </a:endParaRPr>
          </a:p>
          <a:p>
            <a:pPr marL="12700">
              <a:spcBef>
                <a:spcPts val="1220"/>
              </a:spcBef>
            </a:pPr>
            <a:r>
              <a:rPr lang="zh-CN" altLang="en-US" sz="2400" b="1" spc="-45" dirty="0">
                <a:solidFill>
                  <a:srgbClr val="84ADAF"/>
                </a:solidFill>
                <a:latin typeface="Trebuchet MS"/>
                <a:cs typeface="Trebuchet MS"/>
              </a:rPr>
              <a:t>拟合数据，并在新数据上预测聚簇：</a:t>
            </a:r>
            <a:endParaRPr sz="2400" dirty="0">
              <a:latin typeface="Trebuchet MS"/>
              <a:cs typeface="Trebuchet MS"/>
            </a:endParaRPr>
          </a:p>
          <a:p>
            <a:pPr marL="469900">
              <a:spcBef>
                <a:spcPts val="1165"/>
              </a:spcBef>
            </a:pPr>
            <a:r>
              <a:rPr sz="2400" b="1" spc="-5" dirty="0">
                <a:solidFill>
                  <a:srgbClr val="6F2F9F"/>
                </a:solidFill>
                <a:latin typeface="Courier New"/>
                <a:cs typeface="Courier New"/>
              </a:rPr>
              <a:t>kmeans </a:t>
            </a:r>
            <a:r>
              <a:rPr sz="2400" b="1" dirty="0">
                <a:solidFill>
                  <a:srgbClr val="8B8B8B"/>
                </a:solidFill>
                <a:latin typeface="Courier New"/>
                <a:cs typeface="Courier New"/>
              </a:rPr>
              <a:t>=</a:t>
            </a:r>
            <a:r>
              <a:rPr sz="2400" b="1" spc="-50" dirty="0">
                <a:solidFill>
                  <a:srgbClr val="8B8B8B"/>
                </a:solidFill>
                <a:latin typeface="Courier New"/>
                <a:cs typeface="Courier New"/>
              </a:rPr>
              <a:t> </a:t>
            </a:r>
            <a:r>
              <a:rPr sz="2400" b="1" spc="-5" dirty="0" err="1">
                <a:solidFill>
                  <a:srgbClr val="6F2F9F"/>
                </a:solidFill>
                <a:latin typeface="Courier New"/>
                <a:cs typeface="Courier New"/>
              </a:rPr>
              <a:t>kmeans</a:t>
            </a:r>
            <a:r>
              <a:rPr sz="2400" b="1" spc="-5" dirty="0" err="1">
                <a:solidFill>
                  <a:srgbClr val="84ADAF"/>
                </a:solidFill>
                <a:latin typeface="Courier New"/>
                <a:cs typeface="Courier New"/>
              </a:rPr>
              <a:t>.</a:t>
            </a:r>
            <a:r>
              <a:rPr lang="en-US" sz="2400" b="1" spc="-5" dirty="0" err="1">
                <a:solidFill>
                  <a:srgbClr val="C00000"/>
                </a:solidFill>
                <a:latin typeface="Courier New"/>
                <a:cs typeface="Courier New"/>
              </a:rPr>
              <a:t>f</a:t>
            </a:r>
            <a:r>
              <a:rPr sz="2400" b="1" spc="-5" dirty="0" err="1">
                <a:solidFill>
                  <a:srgbClr val="C00000"/>
                </a:solidFill>
                <a:latin typeface="Courier New"/>
                <a:cs typeface="Courier New"/>
              </a:rPr>
              <a:t>it</a:t>
            </a:r>
            <a:r>
              <a:rPr sz="2400" b="1" spc="-5" dirty="0">
                <a:solidFill>
                  <a:srgbClr val="8B8B8B"/>
                </a:solidFill>
                <a:latin typeface="Courier New"/>
                <a:cs typeface="Courier New"/>
              </a:rPr>
              <a:t>(X1)</a:t>
            </a:r>
            <a:endParaRPr sz="2400" dirty="0">
              <a:latin typeface="Courier New"/>
              <a:cs typeface="Courier New"/>
            </a:endParaRPr>
          </a:p>
          <a:p>
            <a:pPr marL="469900">
              <a:spcBef>
                <a:spcPts val="15"/>
              </a:spcBef>
            </a:pPr>
            <a:r>
              <a:rPr sz="2400" b="1" spc="-5" dirty="0">
                <a:solidFill>
                  <a:srgbClr val="8B8B8B"/>
                </a:solidFill>
                <a:latin typeface="Courier New"/>
                <a:cs typeface="Courier New"/>
              </a:rPr>
              <a:t>y_predict </a:t>
            </a:r>
            <a:r>
              <a:rPr sz="2400" b="1" dirty="0">
                <a:solidFill>
                  <a:srgbClr val="8B8B8B"/>
                </a:solidFill>
                <a:latin typeface="Courier New"/>
                <a:cs typeface="Courier New"/>
              </a:rPr>
              <a:t>=</a:t>
            </a:r>
            <a:r>
              <a:rPr sz="2400" b="1" spc="-60" dirty="0">
                <a:solidFill>
                  <a:srgbClr val="8B8B8B"/>
                </a:solidFill>
                <a:latin typeface="Courier New"/>
                <a:cs typeface="Courier New"/>
              </a:rPr>
              <a:t> </a:t>
            </a:r>
            <a:r>
              <a:rPr sz="2400" b="1" spc="-5" dirty="0">
                <a:solidFill>
                  <a:srgbClr val="6F2F9F"/>
                </a:solidFill>
                <a:latin typeface="Courier New"/>
                <a:cs typeface="Courier New"/>
              </a:rPr>
              <a:t>kmeans</a:t>
            </a:r>
            <a:r>
              <a:rPr sz="2400" b="1" spc="-5" dirty="0">
                <a:solidFill>
                  <a:srgbClr val="8B8B8B"/>
                </a:solidFill>
                <a:latin typeface="Courier New"/>
                <a:cs typeface="Courier New"/>
              </a:rPr>
              <a:t>.</a:t>
            </a:r>
            <a:r>
              <a:rPr sz="2400" b="1" spc="-5" dirty="0">
                <a:solidFill>
                  <a:srgbClr val="C00000"/>
                </a:solidFill>
                <a:latin typeface="Courier New"/>
                <a:cs typeface="Courier New"/>
              </a:rPr>
              <a:t>predict</a:t>
            </a:r>
            <a:r>
              <a:rPr sz="2400" b="1" spc="-5" dirty="0">
                <a:solidFill>
                  <a:srgbClr val="8B8B8B"/>
                </a:solidFill>
                <a:latin typeface="Courier New"/>
                <a:cs typeface="Courier New"/>
              </a:rPr>
              <a:t>(X2)</a:t>
            </a:r>
            <a:endParaRPr sz="2400" dirty="0">
              <a:latin typeface="Courier New"/>
              <a:cs typeface="Courier New"/>
            </a:endParaRPr>
          </a:p>
        </p:txBody>
      </p:sp>
      <p:sp>
        <p:nvSpPr>
          <p:cNvPr id="6" name="标题 5">
            <a:extLst>
              <a:ext uri="{FF2B5EF4-FFF2-40B4-BE49-F238E27FC236}">
                <a16:creationId xmlns:a16="http://schemas.microsoft.com/office/drawing/2014/main" id="{AA9BA5F1-BE8D-4FA3-B8B4-E49E61AB8E50}"/>
              </a:ext>
            </a:extLst>
          </p:cNvPr>
          <p:cNvSpPr>
            <a:spLocks noGrp="1"/>
          </p:cNvSpPr>
          <p:nvPr>
            <p:ph type="title"/>
          </p:nvPr>
        </p:nvSpPr>
        <p:spPr>
          <a:xfrm>
            <a:off x="457200" y="15551"/>
            <a:ext cx="8229600" cy="1143000"/>
          </a:xfrm>
        </p:spPr>
        <p:txBody>
          <a:bodyPr/>
          <a:lstStyle/>
          <a:p>
            <a:r>
              <a:rPr lang="en-US" altLang="zh-CN" dirty="0"/>
              <a:t>K-Means</a:t>
            </a:r>
            <a:r>
              <a:rPr lang="zh-CN" altLang="en-US" dirty="0"/>
              <a:t>的语法</a:t>
            </a:r>
          </a:p>
        </p:txBody>
      </p:sp>
      <p:sp>
        <p:nvSpPr>
          <p:cNvPr id="4" name="object 4">
            <a:extLst>
              <a:ext uri="{FF2B5EF4-FFF2-40B4-BE49-F238E27FC236}">
                <a16:creationId xmlns:a16="http://schemas.microsoft.com/office/drawing/2014/main" id="{C7CD40D3-92EF-4BB5-B075-B3EAD307E640}"/>
              </a:ext>
            </a:extLst>
          </p:cNvPr>
          <p:cNvSpPr/>
          <p:nvPr/>
        </p:nvSpPr>
        <p:spPr>
          <a:xfrm>
            <a:off x="6516216" y="3235960"/>
            <a:ext cx="576064" cy="386080"/>
          </a:xfrm>
          <a:custGeom>
            <a:avLst/>
            <a:gdLst/>
            <a:ahLst/>
            <a:cxnLst/>
            <a:rect l="l" t="t" r="r" b="b"/>
            <a:pathLst>
              <a:path w="384175" h="386080">
                <a:moveTo>
                  <a:pt x="192024" y="0"/>
                </a:moveTo>
                <a:lnTo>
                  <a:pt x="0" y="192786"/>
                </a:lnTo>
                <a:lnTo>
                  <a:pt x="192024" y="385571"/>
                </a:lnTo>
                <a:lnTo>
                  <a:pt x="192024" y="289178"/>
                </a:lnTo>
                <a:lnTo>
                  <a:pt x="384048" y="289178"/>
                </a:lnTo>
                <a:lnTo>
                  <a:pt x="384048" y="96393"/>
                </a:lnTo>
                <a:lnTo>
                  <a:pt x="192024" y="96393"/>
                </a:lnTo>
                <a:lnTo>
                  <a:pt x="192024" y="0"/>
                </a:lnTo>
                <a:close/>
              </a:path>
            </a:pathLst>
          </a:custGeom>
          <a:solidFill>
            <a:srgbClr val="D0692F">
              <a:alpha val="74900"/>
            </a:srgbClr>
          </a:solidFill>
        </p:spPr>
        <p:txBody>
          <a:bodyPr wrap="square" lIns="0" tIns="0" rIns="0" bIns="0" rtlCol="0"/>
          <a:lstStyle/>
          <a:p>
            <a:endParaRPr/>
          </a:p>
        </p:txBody>
      </p:sp>
      <p:sp>
        <p:nvSpPr>
          <p:cNvPr id="5" name="object 5">
            <a:extLst>
              <a:ext uri="{FF2B5EF4-FFF2-40B4-BE49-F238E27FC236}">
                <a16:creationId xmlns:a16="http://schemas.microsoft.com/office/drawing/2014/main" id="{DC57D813-DBAA-425E-B490-9ED7EE535EA9}"/>
              </a:ext>
            </a:extLst>
          </p:cNvPr>
          <p:cNvSpPr txBox="1"/>
          <p:nvPr/>
        </p:nvSpPr>
        <p:spPr>
          <a:xfrm>
            <a:off x="7228089" y="3235960"/>
            <a:ext cx="1924935" cy="381515"/>
          </a:xfrm>
          <a:prstGeom prst="rect">
            <a:avLst/>
          </a:prstGeom>
        </p:spPr>
        <p:txBody>
          <a:bodyPr vert="horz" wrap="square" lIns="0" tIns="12065" rIns="0" bIns="0" rtlCol="0">
            <a:spAutoFit/>
          </a:bodyPr>
          <a:lstStyle/>
          <a:p>
            <a:pPr marL="12700" marR="5080">
              <a:spcBef>
                <a:spcPts val="95"/>
              </a:spcBef>
            </a:pPr>
            <a:r>
              <a:rPr lang="zh-CN" altLang="en-US" sz="2400" b="1" spc="-5" dirty="0">
                <a:solidFill>
                  <a:srgbClr val="344B5E"/>
                </a:solidFill>
                <a:latin typeface="Trebuchet MS"/>
                <a:cs typeface="Trebuchet MS"/>
              </a:rPr>
              <a:t>最终的聚簇数</a:t>
            </a:r>
            <a:endParaRPr sz="2400" dirty="0">
              <a:latin typeface="Trebuchet MS"/>
              <a:cs typeface="Trebuchet MS"/>
            </a:endParaRPr>
          </a:p>
        </p:txBody>
      </p:sp>
    </p:spTree>
    <p:extLst>
      <p:ext uri="{BB962C8B-B14F-4D97-AF65-F5344CB8AC3E}">
        <p14:creationId xmlns:p14="http://schemas.microsoft.com/office/powerpoint/2010/main" val="27567737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1600126"/>
            <a:ext cx="8159948" cy="3890809"/>
          </a:xfrm>
          <a:prstGeom prst="rect">
            <a:avLst/>
          </a:prstGeom>
        </p:spPr>
        <p:txBody>
          <a:bodyPr vert="horz" wrap="square" lIns="0" tIns="12700" rIns="0" bIns="0" rtlCol="0">
            <a:spAutoFit/>
          </a:bodyPr>
          <a:lstStyle/>
          <a:p>
            <a:pPr marL="12700">
              <a:spcBef>
                <a:spcPts val="100"/>
              </a:spcBef>
            </a:pPr>
            <a:r>
              <a:rPr lang="zh-CN" altLang="en-US" sz="2400" b="1" spc="20" dirty="0">
                <a:solidFill>
                  <a:srgbClr val="84ADAF"/>
                </a:solidFill>
                <a:latin typeface="Trebuchet MS"/>
                <a:cs typeface="Trebuchet MS"/>
              </a:rPr>
              <a:t>导入包含聚类方法的类：</a:t>
            </a:r>
            <a:endParaRPr sz="2400" dirty="0">
              <a:latin typeface="Trebuchet MS"/>
              <a:cs typeface="Trebuchet MS"/>
            </a:endParaRPr>
          </a:p>
          <a:p>
            <a:pPr marL="469900">
              <a:spcBef>
                <a:spcPts val="1170"/>
              </a:spcBef>
            </a:pPr>
            <a:r>
              <a:rPr sz="2400" b="1" spc="-5" dirty="0">
                <a:solidFill>
                  <a:srgbClr val="8B8B8B"/>
                </a:solidFill>
                <a:latin typeface="Courier New"/>
                <a:cs typeface="Courier New"/>
              </a:rPr>
              <a:t>from sklearn.cluster import</a:t>
            </a:r>
            <a:r>
              <a:rPr sz="2400" b="1" spc="-85" dirty="0">
                <a:solidFill>
                  <a:srgbClr val="8B8B8B"/>
                </a:solidFill>
                <a:latin typeface="Courier New"/>
                <a:cs typeface="Courier New"/>
              </a:rPr>
              <a:t> </a:t>
            </a:r>
            <a:r>
              <a:rPr lang="en-US" sz="2400" b="1" spc="-5" dirty="0" err="1">
                <a:solidFill>
                  <a:srgbClr val="0433FF"/>
                </a:solidFill>
                <a:latin typeface="Courier New"/>
                <a:cs typeface="Courier New"/>
              </a:rPr>
              <a:t>KMeans</a:t>
            </a:r>
            <a:endParaRPr lang="en-US" sz="2400" dirty="0">
              <a:latin typeface="Courier New"/>
              <a:cs typeface="Courier New"/>
            </a:endParaRPr>
          </a:p>
          <a:p>
            <a:pPr marL="12700">
              <a:spcBef>
                <a:spcPts val="1230"/>
              </a:spcBef>
            </a:pPr>
            <a:r>
              <a:rPr lang="zh-CN" altLang="en-US" sz="2400" b="1" spc="-30" dirty="0">
                <a:solidFill>
                  <a:srgbClr val="84ADAF"/>
                </a:solidFill>
                <a:latin typeface="Trebuchet MS"/>
                <a:cs typeface="Trebuchet MS"/>
              </a:rPr>
              <a:t>创建该类的一个对象：</a:t>
            </a:r>
            <a:endParaRPr lang="en-US" sz="2400" dirty="0">
              <a:latin typeface="Trebuchet MS"/>
              <a:cs typeface="Trebuchet MS"/>
            </a:endParaRPr>
          </a:p>
          <a:p>
            <a:pPr marL="469900">
              <a:spcBef>
                <a:spcPts val="1170"/>
              </a:spcBef>
            </a:pPr>
            <a:r>
              <a:rPr sz="2400" b="1" spc="-5" dirty="0" err="1">
                <a:solidFill>
                  <a:srgbClr val="6F2F9F"/>
                </a:solidFill>
                <a:latin typeface="Courier New"/>
                <a:cs typeface="Courier New"/>
              </a:rPr>
              <a:t>kmeans</a:t>
            </a:r>
            <a:r>
              <a:rPr sz="2400" b="1" spc="-5" dirty="0">
                <a:solidFill>
                  <a:srgbClr val="6F2F9F"/>
                </a:solidFill>
                <a:latin typeface="Courier New"/>
                <a:cs typeface="Courier New"/>
              </a:rPr>
              <a:t> </a:t>
            </a:r>
            <a:r>
              <a:rPr sz="2400" b="1" dirty="0">
                <a:solidFill>
                  <a:srgbClr val="84ADAF"/>
                </a:solidFill>
                <a:latin typeface="Courier New"/>
                <a:cs typeface="Courier New"/>
              </a:rPr>
              <a:t>=</a:t>
            </a:r>
            <a:r>
              <a:rPr sz="2400" b="1" spc="-40" dirty="0">
                <a:solidFill>
                  <a:srgbClr val="84ADAF"/>
                </a:solidFill>
                <a:latin typeface="Courier New"/>
                <a:cs typeface="Courier New"/>
              </a:rPr>
              <a:t> </a:t>
            </a:r>
            <a:r>
              <a:rPr sz="2400" b="1" spc="-5" dirty="0">
                <a:solidFill>
                  <a:srgbClr val="0433FF"/>
                </a:solidFill>
                <a:latin typeface="Courier New"/>
                <a:cs typeface="Courier New"/>
              </a:rPr>
              <a:t>KMeans</a:t>
            </a:r>
            <a:r>
              <a:rPr sz="2400" b="1" spc="-5" dirty="0">
                <a:solidFill>
                  <a:srgbClr val="344B5E"/>
                </a:solidFill>
                <a:latin typeface="Courier New"/>
                <a:cs typeface="Courier New"/>
              </a:rPr>
              <a:t>(n_clusters=3,</a:t>
            </a:r>
            <a:r>
              <a:rPr lang="en-US" altLang="zh-CN" sz="2400" b="1" spc="-5" dirty="0">
                <a:solidFill>
                  <a:srgbClr val="344B5E"/>
                </a:solidFill>
                <a:latin typeface="Courier New"/>
                <a:cs typeface="Courier New"/>
              </a:rPr>
              <a:t> </a:t>
            </a:r>
          </a:p>
          <a:p>
            <a:pPr marL="469900">
              <a:spcBef>
                <a:spcPts val="1170"/>
              </a:spcBef>
            </a:pPr>
            <a:r>
              <a:rPr lang="en-US" altLang="zh-CN" sz="2400" b="1" spc="-5" dirty="0">
                <a:solidFill>
                  <a:srgbClr val="344B5E"/>
                </a:solidFill>
                <a:latin typeface="Courier New"/>
                <a:cs typeface="Courier New"/>
              </a:rPr>
              <a:t>                </a:t>
            </a:r>
            <a:r>
              <a:rPr sz="2400" b="1" spc="-5" dirty="0" err="1">
                <a:solidFill>
                  <a:srgbClr val="344B5E"/>
                </a:solidFill>
                <a:latin typeface="Courier New"/>
                <a:cs typeface="Courier New"/>
              </a:rPr>
              <a:t>init</a:t>
            </a:r>
            <a:r>
              <a:rPr sz="2400" b="1" spc="-5" dirty="0">
                <a:solidFill>
                  <a:srgbClr val="344B5E"/>
                </a:solidFill>
                <a:latin typeface="Courier New"/>
                <a:cs typeface="Courier New"/>
              </a:rPr>
              <a:t>='k-means++</a:t>
            </a:r>
            <a:r>
              <a:rPr lang="en-US" altLang="zh-CN" sz="2400" b="1" spc="-5" dirty="0">
                <a:solidFill>
                  <a:srgbClr val="344B5E"/>
                </a:solidFill>
                <a:latin typeface="Courier New"/>
                <a:cs typeface="Courier New"/>
              </a:rPr>
              <a:t>'</a:t>
            </a:r>
            <a:r>
              <a:rPr sz="2400" b="1" spc="-5" dirty="0">
                <a:solidFill>
                  <a:srgbClr val="344B5E"/>
                </a:solidFill>
                <a:latin typeface="Courier New"/>
                <a:cs typeface="Courier New"/>
              </a:rPr>
              <a:t>)</a:t>
            </a:r>
            <a:endParaRPr sz="2400" dirty="0">
              <a:latin typeface="Courier New"/>
              <a:cs typeface="Courier New"/>
            </a:endParaRPr>
          </a:p>
          <a:p>
            <a:pPr marL="12700">
              <a:spcBef>
                <a:spcPts val="1220"/>
              </a:spcBef>
            </a:pPr>
            <a:r>
              <a:rPr lang="zh-CN" altLang="en-US" sz="2400" b="1" spc="-45" dirty="0">
                <a:solidFill>
                  <a:srgbClr val="84ADAF"/>
                </a:solidFill>
                <a:latin typeface="Trebuchet MS"/>
                <a:cs typeface="Trebuchet MS"/>
              </a:rPr>
              <a:t>拟合数据，并在新数据上预测聚簇：</a:t>
            </a:r>
            <a:endParaRPr sz="2400" dirty="0">
              <a:latin typeface="Trebuchet MS"/>
              <a:cs typeface="Trebuchet MS"/>
            </a:endParaRPr>
          </a:p>
          <a:p>
            <a:pPr marL="469900">
              <a:spcBef>
                <a:spcPts val="1165"/>
              </a:spcBef>
            </a:pPr>
            <a:r>
              <a:rPr sz="2400" b="1" spc="-5" dirty="0">
                <a:solidFill>
                  <a:srgbClr val="6F2F9F"/>
                </a:solidFill>
                <a:latin typeface="Courier New"/>
                <a:cs typeface="Courier New"/>
              </a:rPr>
              <a:t>kmeans </a:t>
            </a:r>
            <a:r>
              <a:rPr sz="2400" b="1" dirty="0">
                <a:solidFill>
                  <a:srgbClr val="8B8B8B"/>
                </a:solidFill>
                <a:latin typeface="Courier New"/>
                <a:cs typeface="Courier New"/>
              </a:rPr>
              <a:t>=</a:t>
            </a:r>
            <a:r>
              <a:rPr sz="2400" b="1" spc="-50" dirty="0">
                <a:solidFill>
                  <a:srgbClr val="8B8B8B"/>
                </a:solidFill>
                <a:latin typeface="Courier New"/>
                <a:cs typeface="Courier New"/>
              </a:rPr>
              <a:t> </a:t>
            </a:r>
            <a:r>
              <a:rPr sz="2400" b="1" spc="-5" dirty="0" err="1">
                <a:solidFill>
                  <a:srgbClr val="6F2F9F"/>
                </a:solidFill>
                <a:latin typeface="Courier New"/>
                <a:cs typeface="Courier New"/>
              </a:rPr>
              <a:t>kmeans</a:t>
            </a:r>
            <a:r>
              <a:rPr sz="2400" b="1" spc="-5" dirty="0" err="1">
                <a:solidFill>
                  <a:srgbClr val="84ADAF"/>
                </a:solidFill>
                <a:latin typeface="Courier New"/>
                <a:cs typeface="Courier New"/>
              </a:rPr>
              <a:t>.</a:t>
            </a:r>
            <a:r>
              <a:rPr lang="en-US" sz="2400" b="1" spc="-5" dirty="0" err="1">
                <a:solidFill>
                  <a:srgbClr val="C00000"/>
                </a:solidFill>
                <a:latin typeface="Courier New"/>
                <a:cs typeface="Courier New"/>
              </a:rPr>
              <a:t>f</a:t>
            </a:r>
            <a:r>
              <a:rPr sz="2400" b="1" spc="-5" dirty="0" err="1">
                <a:solidFill>
                  <a:srgbClr val="C00000"/>
                </a:solidFill>
                <a:latin typeface="Courier New"/>
                <a:cs typeface="Courier New"/>
              </a:rPr>
              <a:t>it</a:t>
            </a:r>
            <a:r>
              <a:rPr sz="2400" b="1" spc="-5" dirty="0">
                <a:solidFill>
                  <a:srgbClr val="8B8B8B"/>
                </a:solidFill>
                <a:latin typeface="Courier New"/>
                <a:cs typeface="Courier New"/>
              </a:rPr>
              <a:t>(X1)</a:t>
            </a:r>
            <a:endParaRPr sz="2400" dirty="0">
              <a:latin typeface="Courier New"/>
              <a:cs typeface="Courier New"/>
            </a:endParaRPr>
          </a:p>
          <a:p>
            <a:pPr marL="469900">
              <a:spcBef>
                <a:spcPts val="15"/>
              </a:spcBef>
            </a:pPr>
            <a:r>
              <a:rPr sz="2400" b="1" spc="-5" dirty="0">
                <a:solidFill>
                  <a:srgbClr val="8B8B8B"/>
                </a:solidFill>
                <a:latin typeface="Courier New"/>
                <a:cs typeface="Courier New"/>
              </a:rPr>
              <a:t>y_predict </a:t>
            </a:r>
            <a:r>
              <a:rPr sz="2400" b="1" dirty="0">
                <a:solidFill>
                  <a:srgbClr val="8B8B8B"/>
                </a:solidFill>
                <a:latin typeface="Courier New"/>
                <a:cs typeface="Courier New"/>
              </a:rPr>
              <a:t>=</a:t>
            </a:r>
            <a:r>
              <a:rPr sz="2400" b="1" spc="-60" dirty="0">
                <a:solidFill>
                  <a:srgbClr val="8B8B8B"/>
                </a:solidFill>
                <a:latin typeface="Courier New"/>
                <a:cs typeface="Courier New"/>
              </a:rPr>
              <a:t> </a:t>
            </a:r>
            <a:r>
              <a:rPr sz="2400" b="1" spc="-5" dirty="0">
                <a:solidFill>
                  <a:srgbClr val="6F2F9F"/>
                </a:solidFill>
                <a:latin typeface="Courier New"/>
                <a:cs typeface="Courier New"/>
              </a:rPr>
              <a:t>kmeans</a:t>
            </a:r>
            <a:r>
              <a:rPr sz="2400" b="1" spc="-5" dirty="0">
                <a:solidFill>
                  <a:srgbClr val="8B8B8B"/>
                </a:solidFill>
                <a:latin typeface="Courier New"/>
                <a:cs typeface="Courier New"/>
              </a:rPr>
              <a:t>.</a:t>
            </a:r>
            <a:r>
              <a:rPr sz="2400" b="1" spc="-5" dirty="0">
                <a:solidFill>
                  <a:srgbClr val="C00000"/>
                </a:solidFill>
                <a:latin typeface="Courier New"/>
                <a:cs typeface="Courier New"/>
              </a:rPr>
              <a:t>predict</a:t>
            </a:r>
            <a:r>
              <a:rPr sz="2400" b="1" spc="-5" dirty="0">
                <a:solidFill>
                  <a:srgbClr val="8B8B8B"/>
                </a:solidFill>
                <a:latin typeface="Courier New"/>
                <a:cs typeface="Courier New"/>
              </a:rPr>
              <a:t>(X2)</a:t>
            </a:r>
            <a:endParaRPr sz="2400" dirty="0">
              <a:latin typeface="Courier New"/>
              <a:cs typeface="Courier New"/>
            </a:endParaRPr>
          </a:p>
        </p:txBody>
      </p:sp>
      <p:sp>
        <p:nvSpPr>
          <p:cNvPr id="6" name="标题 5">
            <a:extLst>
              <a:ext uri="{FF2B5EF4-FFF2-40B4-BE49-F238E27FC236}">
                <a16:creationId xmlns:a16="http://schemas.microsoft.com/office/drawing/2014/main" id="{AA9BA5F1-BE8D-4FA3-B8B4-E49E61AB8E50}"/>
              </a:ext>
            </a:extLst>
          </p:cNvPr>
          <p:cNvSpPr>
            <a:spLocks noGrp="1"/>
          </p:cNvSpPr>
          <p:nvPr>
            <p:ph type="title"/>
          </p:nvPr>
        </p:nvSpPr>
        <p:spPr/>
        <p:txBody>
          <a:bodyPr/>
          <a:lstStyle/>
          <a:p>
            <a:r>
              <a:rPr lang="en-US" altLang="zh-CN" dirty="0"/>
              <a:t>K-Means</a:t>
            </a:r>
            <a:r>
              <a:rPr lang="zh-CN" altLang="en-US" dirty="0"/>
              <a:t>的语法</a:t>
            </a:r>
          </a:p>
        </p:txBody>
      </p:sp>
      <p:sp>
        <p:nvSpPr>
          <p:cNvPr id="4" name="object 4">
            <a:extLst>
              <a:ext uri="{FF2B5EF4-FFF2-40B4-BE49-F238E27FC236}">
                <a16:creationId xmlns:a16="http://schemas.microsoft.com/office/drawing/2014/main" id="{AA2B309F-CFF7-477A-B5CD-3DE2FFF3B7D9}"/>
              </a:ext>
            </a:extLst>
          </p:cNvPr>
          <p:cNvSpPr/>
          <p:nvPr/>
        </p:nvSpPr>
        <p:spPr>
          <a:xfrm>
            <a:off x="6948264" y="3645024"/>
            <a:ext cx="504056" cy="386080"/>
          </a:xfrm>
          <a:custGeom>
            <a:avLst/>
            <a:gdLst/>
            <a:ahLst/>
            <a:cxnLst/>
            <a:rect l="l" t="t" r="r" b="b"/>
            <a:pathLst>
              <a:path w="384175" h="386080">
                <a:moveTo>
                  <a:pt x="192024" y="0"/>
                </a:moveTo>
                <a:lnTo>
                  <a:pt x="0" y="192785"/>
                </a:lnTo>
                <a:lnTo>
                  <a:pt x="192024" y="385571"/>
                </a:lnTo>
                <a:lnTo>
                  <a:pt x="192024" y="289178"/>
                </a:lnTo>
                <a:lnTo>
                  <a:pt x="384048" y="289178"/>
                </a:lnTo>
                <a:lnTo>
                  <a:pt x="384048" y="96393"/>
                </a:lnTo>
                <a:lnTo>
                  <a:pt x="192024" y="96393"/>
                </a:lnTo>
                <a:lnTo>
                  <a:pt x="192024" y="0"/>
                </a:lnTo>
                <a:close/>
              </a:path>
            </a:pathLst>
          </a:custGeom>
          <a:solidFill>
            <a:srgbClr val="D0692F">
              <a:alpha val="74900"/>
            </a:srgbClr>
          </a:solidFill>
        </p:spPr>
        <p:txBody>
          <a:bodyPr wrap="square" lIns="0" tIns="0" rIns="0" bIns="0" rtlCol="0"/>
          <a:lstStyle/>
          <a:p>
            <a:endParaRPr/>
          </a:p>
        </p:txBody>
      </p:sp>
      <p:sp>
        <p:nvSpPr>
          <p:cNvPr id="5" name="object 5">
            <a:extLst>
              <a:ext uri="{FF2B5EF4-FFF2-40B4-BE49-F238E27FC236}">
                <a16:creationId xmlns:a16="http://schemas.microsoft.com/office/drawing/2014/main" id="{744175A3-0A2F-473B-AB28-CBEBE799423E}"/>
              </a:ext>
            </a:extLst>
          </p:cNvPr>
          <p:cNvSpPr txBox="1"/>
          <p:nvPr/>
        </p:nvSpPr>
        <p:spPr>
          <a:xfrm>
            <a:off x="7488832" y="3462640"/>
            <a:ext cx="1619672" cy="750847"/>
          </a:xfrm>
          <a:prstGeom prst="rect">
            <a:avLst/>
          </a:prstGeom>
        </p:spPr>
        <p:txBody>
          <a:bodyPr vert="horz" wrap="square" lIns="0" tIns="12065" rIns="0" bIns="0" rtlCol="0">
            <a:spAutoFit/>
          </a:bodyPr>
          <a:lstStyle/>
          <a:p>
            <a:pPr marL="12700" marR="5080">
              <a:spcBef>
                <a:spcPts val="95"/>
              </a:spcBef>
            </a:pPr>
            <a:r>
              <a:rPr sz="2400" b="1" spc="30" dirty="0" err="1">
                <a:solidFill>
                  <a:srgbClr val="344B5E"/>
                </a:solidFill>
                <a:latin typeface="Trebuchet MS"/>
                <a:cs typeface="Trebuchet MS"/>
              </a:rPr>
              <a:t>k</a:t>
            </a:r>
            <a:r>
              <a:rPr sz="2400" b="1" spc="40" dirty="0" err="1">
                <a:solidFill>
                  <a:srgbClr val="344B5E"/>
                </a:solidFill>
                <a:latin typeface="Trebuchet MS"/>
                <a:cs typeface="Trebuchet MS"/>
              </a:rPr>
              <a:t>m</a:t>
            </a:r>
            <a:r>
              <a:rPr sz="2400" b="1" spc="-20" dirty="0" err="1">
                <a:solidFill>
                  <a:srgbClr val="344B5E"/>
                </a:solidFill>
                <a:latin typeface="Trebuchet MS"/>
                <a:cs typeface="Trebuchet MS"/>
              </a:rPr>
              <a:t>ea</a:t>
            </a:r>
            <a:r>
              <a:rPr sz="2400" b="1" spc="20" dirty="0" err="1">
                <a:solidFill>
                  <a:srgbClr val="344B5E"/>
                </a:solidFill>
                <a:latin typeface="Trebuchet MS"/>
                <a:cs typeface="Trebuchet MS"/>
              </a:rPr>
              <a:t>n</a:t>
            </a:r>
            <a:r>
              <a:rPr sz="2400" b="1" spc="80" dirty="0" err="1">
                <a:solidFill>
                  <a:srgbClr val="344B5E"/>
                </a:solidFill>
                <a:latin typeface="Trebuchet MS"/>
                <a:cs typeface="Trebuchet MS"/>
              </a:rPr>
              <a:t>s</a:t>
            </a:r>
            <a:r>
              <a:rPr sz="2400" b="1" spc="5" dirty="0">
                <a:solidFill>
                  <a:srgbClr val="344B5E"/>
                </a:solidFill>
                <a:latin typeface="Trebuchet MS"/>
                <a:cs typeface="Trebuchet MS"/>
              </a:rPr>
              <a:t>++</a:t>
            </a:r>
            <a:r>
              <a:rPr lang="zh-CN" altLang="en-US" sz="2400" b="1" spc="5" dirty="0">
                <a:solidFill>
                  <a:srgbClr val="344B5E"/>
                </a:solidFill>
                <a:latin typeface="Trebuchet MS"/>
                <a:cs typeface="Trebuchet MS"/>
              </a:rPr>
              <a:t>初始化方法</a:t>
            </a:r>
            <a:endParaRPr sz="2400" dirty="0">
              <a:latin typeface="Trebuchet MS"/>
              <a:cs typeface="Trebuchet MS"/>
            </a:endParaRPr>
          </a:p>
        </p:txBody>
      </p:sp>
    </p:spTree>
    <p:extLst>
      <p:ext uri="{BB962C8B-B14F-4D97-AF65-F5344CB8AC3E}">
        <p14:creationId xmlns:p14="http://schemas.microsoft.com/office/powerpoint/2010/main" val="28614489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92026" y="1551627"/>
            <a:ext cx="8159948" cy="4629472"/>
          </a:xfrm>
          <a:prstGeom prst="rect">
            <a:avLst/>
          </a:prstGeom>
        </p:spPr>
        <p:txBody>
          <a:bodyPr vert="horz" wrap="square" lIns="0" tIns="12700" rIns="0" bIns="0" rtlCol="0">
            <a:spAutoFit/>
          </a:bodyPr>
          <a:lstStyle/>
          <a:p>
            <a:pPr marL="12700">
              <a:spcBef>
                <a:spcPts val="100"/>
              </a:spcBef>
            </a:pPr>
            <a:r>
              <a:rPr lang="zh-CN" altLang="en-US" sz="2400" b="1" spc="20" dirty="0">
                <a:solidFill>
                  <a:srgbClr val="84ADAF"/>
                </a:solidFill>
                <a:latin typeface="Trebuchet MS"/>
                <a:cs typeface="Trebuchet MS"/>
              </a:rPr>
              <a:t>导入包含聚类方法的类：</a:t>
            </a:r>
            <a:endParaRPr sz="2400" dirty="0">
              <a:latin typeface="Trebuchet MS"/>
              <a:cs typeface="Trebuchet MS"/>
            </a:endParaRPr>
          </a:p>
          <a:p>
            <a:pPr marL="469900">
              <a:spcBef>
                <a:spcPts val="1170"/>
              </a:spcBef>
            </a:pPr>
            <a:r>
              <a:rPr sz="2400" b="1" spc="-5" dirty="0">
                <a:solidFill>
                  <a:srgbClr val="8B8B8B"/>
                </a:solidFill>
                <a:latin typeface="Courier New"/>
                <a:cs typeface="Courier New"/>
              </a:rPr>
              <a:t>from sklearn.cluster import</a:t>
            </a:r>
            <a:r>
              <a:rPr sz="2400" b="1" spc="-85" dirty="0">
                <a:solidFill>
                  <a:srgbClr val="8B8B8B"/>
                </a:solidFill>
                <a:latin typeface="Courier New"/>
                <a:cs typeface="Courier New"/>
              </a:rPr>
              <a:t> </a:t>
            </a:r>
            <a:r>
              <a:rPr lang="en-US" sz="2400" b="1" spc="-5" dirty="0" err="1">
                <a:solidFill>
                  <a:srgbClr val="0433FF"/>
                </a:solidFill>
                <a:latin typeface="Courier New"/>
                <a:cs typeface="Courier New"/>
              </a:rPr>
              <a:t>KMeans</a:t>
            </a:r>
            <a:endParaRPr lang="en-US" sz="2400" dirty="0">
              <a:latin typeface="Courier New"/>
              <a:cs typeface="Courier New"/>
            </a:endParaRPr>
          </a:p>
          <a:p>
            <a:pPr marL="12700">
              <a:spcBef>
                <a:spcPts val="1230"/>
              </a:spcBef>
            </a:pPr>
            <a:r>
              <a:rPr lang="zh-CN" altLang="en-US" sz="2400" b="1" spc="-30" dirty="0">
                <a:solidFill>
                  <a:srgbClr val="84ADAF"/>
                </a:solidFill>
                <a:latin typeface="Trebuchet MS"/>
                <a:cs typeface="Trebuchet MS"/>
              </a:rPr>
              <a:t>创建该类的一个对象：</a:t>
            </a:r>
            <a:endParaRPr lang="en-US" sz="2400" dirty="0">
              <a:latin typeface="Trebuchet MS"/>
              <a:cs typeface="Trebuchet MS"/>
            </a:endParaRPr>
          </a:p>
          <a:p>
            <a:pPr marL="469900">
              <a:spcBef>
                <a:spcPts val="1170"/>
              </a:spcBef>
            </a:pPr>
            <a:r>
              <a:rPr sz="2400" b="1" spc="-5" dirty="0" err="1">
                <a:solidFill>
                  <a:srgbClr val="6F2F9F"/>
                </a:solidFill>
                <a:latin typeface="Courier New"/>
                <a:cs typeface="Courier New"/>
              </a:rPr>
              <a:t>kmeans</a:t>
            </a:r>
            <a:r>
              <a:rPr sz="2400" b="1" spc="-5" dirty="0">
                <a:solidFill>
                  <a:srgbClr val="6F2F9F"/>
                </a:solidFill>
                <a:latin typeface="Courier New"/>
                <a:cs typeface="Courier New"/>
              </a:rPr>
              <a:t> </a:t>
            </a:r>
            <a:r>
              <a:rPr sz="2400" b="1" dirty="0">
                <a:solidFill>
                  <a:srgbClr val="84ADAF"/>
                </a:solidFill>
                <a:latin typeface="Courier New"/>
                <a:cs typeface="Courier New"/>
              </a:rPr>
              <a:t>=</a:t>
            </a:r>
            <a:r>
              <a:rPr sz="2400" b="1" spc="-40" dirty="0">
                <a:solidFill>
                  <a:srgbClr val="84ADAF"/>
                </a:solidFill>
                <a:latin typeface="Courier New"/>
                <a:cs typeface="Courier New"/>
              </a:rPr>
              <a:t> </a:t>
            </a:r>
            <a:r>
              <a:rPr sz="2400" b="1" spc="-5" dirty="0">
                <a:solidFill>
                  <a:srgbClr val="0433FF"/>
                </a:solidFill>
                <a:latin typeface="Courier New"/>
                <a:cs typeface="Courier New"/>
              </a:rPr>
              <a:t>KMeans</a:t>
            </a:r>
            <a:r>
              <a:rPr sz="2400" b="1" spc="-5" dirty="0">
                <a:solidFill>
                  <a:srgbClr val="344B5E"/>
                </a:solidFill>
                <a:latin typeface="Courier New"/>
                <a:cs typeface="Courier New"/>
              </a:rPr>
              <a:t>(n_clusters=3,</a:t>
            </a:r>
            <a:r>
              <a:rPr lang="en-US" altLang="zh-CN" sz="2400" b="1" spc="-5" dirty="0">
                <a:solidFill>
                  <a:srgbClr val="344B5E"/>
                </a:solidFill>
                <a:latin typeface="Courier New"/>
                <a:cs typeface="Courier New"/>
              </a:rPr>
              <a:t> </a:t>
            </a:r>
          </a:p>
          <a:p>
            <a:pPr marL="469900">
              <a:spcBef>
                <a:spcPts val="1170"/>
              </a:spcBef>
            </a:pPr>
            <a:r>
              <a:rPr lang="en-US" altLang="zh-CN" sz="2400" b="1" spc="-5" dirty="0">
                <a:solidFill>
                  <a:srgbClr val="344B5E"/>
                </a:solidFill>
                <a:latin typeface="Courier New"/>
                <a:cs typeface="Courier New"/>
              </a:rPr>
              <a:t>                </a:t>
            </a:r>
            <a:r>
              <a:rPr sz="2400" b="1" spc="-5" dirty="0" err="1">
                <a:solidFill>
                  <a:srgbClr val="344B5E"/>
                </a:solidFill>
                <a:latin typeface="Courier New"/>
                <a:cs typeface="Courier New"/>
              </a:rPr>
              <a:t>init</a:t>
            </a:r>
            <a:r>
              <a:rPr sz="2400" b="1" spc="-5" dirty="0">
                <a:solidFill>
                  <a:srgbClr val="344B5E"/>
                </a:solidFill>
                <a:latin typeface="Courier New"/>
                <a:cs typeface="Courier New"/>
              </a:rPr>
              <a:t>='k-means++</a:t>
            </a:r>
            <a:r>
              <a:rPr lang="en-US" altLang="zh-CN" sz="2400" b="1" spc="-5" dirty="0">
                <a:solidFill>
                  <a:srgbClr val="344B5E"/>
                </a:solidFill>
                <a:latin typeface="Courier New"/>
                <a:cs typeface="Courier New"/>
              </a:rPr>
              <a:t>'</a:t>
            </a:r>
            <a:r>
              <a:rPr sz="2400" b="1" spc="-5" dirty="0">
                <a:solidFill>
                  <a:srgbClr val="344B5E"/>
                </a:solidFill>
                <a:latin typeface="Courier New"/>
                <a:cs typeface="Courier New"/>
              </a:rPr>
              <a:t>)</a:t>
            </a:r>
            <a:endParaRPr sz="2400" dirty="0">
              <a:latin typeface="Courier New"/>
              <a:cs typeface="Courier New"/>
            </a:endParaRPr>
          </a:p>
          <a:p>
            <a:pPr marL="12700">
              <a:spcBef>
                <a:spcPts val="1220"/>
              </a:spcBef>
            </a:pPr>
            <a:r>
              <a:rPr lang="zh-CN" altLang="en-US" sz="2400" b="1" spc="-45" dirty="0">
                <a:solidFill>
                  <a:srgbClr val="84ADAF"/>
                </a:solidFill>
                <a:latin typeface="Trebuchet MS"/>
                <a:cs typeface="Trebuchet MS"/>
              </a:rPr>
              <a:t>拟合数据，并在新数据上预测聚簇：</a:t>
            </a:r>
            <a:endParaRPr sz="2400" dirty="0">
              <a:latin typeface="Trebuchet MS"/>
              <a:cs typeface="Trebuchet MS"/>
            </a:endParaRPr>
          </a:p>
          <a:p>
            <a:pPr marL="469900">
              <a:spcBef>
                <a:spcPts val="1165"/>
              </a:spcBef>
            </a:pPr>
            <a:r>
              <a:rPr sz="2400" b="1" spc="-5" dirty="0">
                <a:solidFill>
                  <a:srgbClr val="6F2F9F"/>
                </a:solidFill>
                <a:latin typeface="Courier New"/>
                <a:cs typeface="Courier New"/>
              </a:rPr>
              <a:t>kmeans </a:t>
            </a:r>
            <a:r>
              <a:rPr sz="2400" b="1" dirty="0">
                <a:solidFill>
                  <a:srgbClr val="8B8B8B"/>
                </a:solidFill>
                <a:latin typeface="Courier New"/>
                <a:cs typeface="Courier New"/>
              </a:rPr>
              <a:t>=</a:t>
            </a:r>
            <a:r>
              <a:rPr sz="2400" b="1" spc="-50" dirty="0">
                <a:solidFill>
                  <a:srgbClr val="8B8B8B"/>
                </a:solidFill>
                <a:latin typeface="Courier New"/>
                <a:cs typeface="Courier New"/>
              </a:rPr>
              <a:t> </a:t>
            </a:r>
            <a:r>
              <a:rPr sz="2400" b="1" spc="-5" dirty="0" err="1">
                <a:solidFill>
                  <a:srgbClr val="6F2F9F"/>
                </a:solidFill>
                <a:latin typeface="Courier New"/>
                <a:cs typeface="Courier New"/>
              </a:rPr>
              <a:t>kmeans</a:t>
            </a:r>
            <a:r>
              <a:rPr sz="2400" b="1" spc="-5" dirty="0" err="1">
                <a:solidFill>
                  <a:srgbClr val="84ADAF"/>
                </a:solidFill>
                <a:latin typeface="Courier New"/>
                <a:cs typeface="Courier New"/>
              </a:rPr>
              <a:t>.</a:t>
            </a:r>
            <a:r>
              <a:rPr lang="en-US" sz="2400" b="1" spc="-5" dirty="0" err="1">
                <a:solidFill>
                  <a:srgbClr val="C00000"/>
                </a:solidFill>
                <a:latin typeface="Courier New"/>
                <a:cs typeface="Courier New"/>
              </a:rPr>
              <a:t>f</a:t>
            </a:r>
            <a:r>
              <a:rPr sz="2400" b="1" spc="-5" dirty="0" err="1">
                <a:solidFill>
                  <a:srgbClr val="C00000"/>
                </a:solidFill>
                <a:latin typeface="Courier New"/>
                <a:cs typeface="Courier New"/>
              </a:rPr>
              <a:t>it</a:t>
            </a:r>
            <a:r>
              <a:rPr sz="2400" b="1" spc="-5" dirty="0">
                <a:solidFill>
                  <a:srgbClr val="8B8B8B"/>
                </a:solidFill>
                <a:latin typeface="Courier New"/>
                <a:cs typeface="Courier New"/>
              </a:rPr>
              <a:t>(X1)</a:t>
            </a:r>
            <a:endParaRPr sz="2400" dirty="0">
              <a:latin typeface="Courier New"/>
              <a:cs typeface="Courier New"/>
            </a:endParaRPr>
          </a:p>
          <a:p>
            <a:pPr marL="469900">
              <a:spcBef>
                <a:spcPts val="15"/>
              </a:spcBef>
            </a:pPr>
            <a:r>
              <a:rPr sz="2400" b="1" spc="-5" dirty="0">
                <a:solidFill>
                  <a:srgbClr val="8B8B8B"/>
                </a:solidFill>
                <a:latin typeface="Courier New"/>
                <a:cs typeface="Courier New"/>
              </a:rPr>
              <a:t>y_predict </a:t>
            </a:r>
            <a:r>
              <a:rPr sz="2400" b="1" dirty="0">
                <a:solidFill>
                  <a:srgbClr val="8B8B8B"/>
                </a:solidFill>
                <a:latin typeface="Courier New"/>
                <a:cs typeface="Courier New"/>
              </a:rPr>
              <a:t>=</a:t>
            </a:r>
            <a:r>
              <a:rPr sz="2400" b="1" spc="-60" dirty="0">
                <a:solidFill>
                  <a:srgbClr val="8B8B8B"/>
                </a:solidFill>
                <a:latin typeface="Courier New"/>
                <a:cs typeface="Courier New"/>
              </a:rPr>
              <a:t> </a:t>
            </a:r>
            <a:r>
              <a:rPr sz="2400" b="1" spc="-5" dirty="0">
                <a:solidFill>
                  <a:srgbClr val="6F2F9F"/>
                </a:solidFill>
                <a:latin typeface="Courier New"/>
                <a:cs typeface="Courier New"/>
              </a:rPr>
              <a:t>kmeans</a:t>
            </a:r>
            <a:r>
              <a:rPr sz="2400" b="1" spc="-5" dirty="0">
                <a:solidFill>
                  <a:srgbClr val="8B8B8B"/>
                </a:solidFill>
                <a:latin typeface="Courier New"/>
                <a:cs typeface="Courier New"/>
              </a:rPr>
              <a:t>.</a:t>
            </a:r>
            <a:r>
              <a:rPr sz="2400" b="1" spc="-5" dirty="0">
                <a:solidFill>
                  <a:srgbClr val="C00000"/>
                </a:solidFill>
                <a:latin typeface="Courier New"/>
                <a:cs typeface="Courier New"/>
              </a:rPr>
              <a:t>predict</a:t>
            </a:r>
            <a:r>
              <a:rPr sz="2400" b="1" spc="-5" dirty="0">
                <a:solidFill>
                  <a:srgbClr val="8B8B8B"/>
                </a:solidFill>
                <a:latin typeface="Courier New"/>
                <a:cs typeface="Courier New"/>
              </a:rPr>
              <a:t>(X2)</a:t>
            </a:r>
            <a:endParaRPr lang="en-US" altLang="zh-CN" sz="2400" b="1" spc="-5" dirty="0">
              <a:solidFill>
                <a:srgbClr val="8B8B8B"/>
              </a:solidFill>
              <a:latin typeface="Courier New"/>
              <a:cs typeface="Courier New"/>
            </a:endParaRPr>
          </a:p>
          <a:p>
            <a:pPr marL="469900">
              <a:spcBef>
                <a:spcPts val="15"/>
              </a:spcBef>
            </a:pPr>
            <a:endParaRPr lang="en-US" altLang="zh-CN" sz="2400" b="1" spc="-5" dirty="0">
              <a:solidFill>
                <a:srgbClr val="8B8B8B"/>
              </a:solidFill>
              <a:latin typeface="Courier New"/>
              <a:cs typeface="Courier New"/>
            </a:endParaRPr>
          </a:p>
          <a:p>
            <a:pPr marL="469900">
              <a:spcBef>
                <a:spcPts val="15"/>
              </a:spcBef>
            </a:pPr>
            <a:r>
              <a:rPr lang="zh-CN" altLang="en-US" sz="2400" b="1" spc="20" dirty="0">
                <a:solidFill>
                  <a:srgbClr val="84ADAF"/>
                </a:solidFill>
                <a:latin typeface="Trebuchet MS"/>
                <a:cs typeface="Trebuchet MS"/>
              </a:rPr>
              <a:t>也可以用</a:t>
            </a:r>
            <a:r>
              <a:rPr lang="en-US" altLang="zh-CN" sz="2400" b="1" spc="-20" dirty="0" err="1">
                <a:solidFill>
                  <a:srgbClr val="0433FF"/>
                </a:solidFill>
                <a:latin typeface="Courier New"/>
                <a:cs typeface="Courier New"/>
              </a:rPr>
              <a:t>MiniBatchKMeans</a:t>
            </a:r>
            <a:r>
              <a:rPr lang="zh-CN" altLang="en-US" sz="2400" b="1" spc="-20" dirty="0">
                <a:solidFill>
                  <a:srgbClr val="84ADAC"/>
                </a:solidFill>
                <a:latin typeface="Courier New"/>
                <a:cs typeface="Courier New"/>
              </a:rPr>
              <a:t>使用批处理方式</a:t>
            </a:r>
            <a:endParaRPr sz="2400" dirty="0">
              <a:solidFill>
                <a:srgbClr val="84ADAC"/>
              </a:solidFill>
              <a:latin typeface="Courier New"/>
              <a:cs typeface="Courier New"/>
            </a:endParaRPr>
          </a:p>
        </p:txBody>
      </p:sp>
      <p:sp>
        <p:nvSpPr>
          <p:cNvPr id="6" name="标题 5">
            <a:extLst>
              <a:ext uri="{FF2B5EF4-FFF2-40B4-BE49-F238E27FC236}">
                <a16:creationId xmlns:a16="http://schemas.microsoft.com/office/drawing/2014/main" id="{AA9BA5F1-BE8D-4FA3-B8B4-E49E61AB8E50}"/>
              </a:ext>
            </a:extLst>
          </p:cNvPr>
          <p:cNvSpPr>
            <a:spLocks noGrp="1"/>
          </p:cNvSpPr>
          <p:nvPr>
            <p:ph type="title"/>
          </p:nvPr>
        </p:nvSpPr>
        <p:spPr/>
        <p:txBody>
          <a:bodyPr/>
          <a:lstStyle/>
          <a:p>
            <a:r>
              <a:rPr lang="en-US" altLang="zh-CN" dirty="0"/>
              <a:t>K-Means</a:t>
            </a:r>
            <a:r>
              <a:rPr lang="zh-CN" altLang="en-US" dirty="0"/>
              <a:t>的语法</a:t>
            </a:r>
          </a:p>
        </p:txBody>
      </p:sp>
    </p:spTree>
    <p:extLst>
      <p:ext uri="{BB962C8B-B14F-4D97-AF65-F5344CB8AC3E}">
        <p14:creationId xmlns:p14="http://schemas.microsoft.com/office/powerpoint/2010/main" val="6564060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1A3BEC-4650-49B8-931A-65D28D72D170}"/>
              </a:ext>
            </a:extLst>
          </p:cNvPr>
          <p:cNvSpPr>
            <a:spLocks noGrp="1"/>
          </p:cNvSpPr>
          <p:nvPr>
            <p:ph type="title"/>
          </p:nvPr>
        </p:nvSpPr>
        <p:spPr/>
        <p:txBody>
          <a:bodyPr/>
          <a:lstStyle/>
          <a:p>
            <a:r>
              <a:rPr lang="zh-CN" altLang="en-US" dirty="0"/>
              <a:t>距离指标</a:t>
            </a:r>
          </a:p>
        </p:txBody>
      </p:sp>
      <p:sp>
        <p:nvSpPr>
          <p:cNvPr id="3" name="文本占位符 2">
            <a:extLst>
              <a:ext uri="{FF2B5EF4-FFF2-40B4-BE49-F238E27FC236}">
                <a16:creationId xmlns:a16="http://schemas.microsoft.com/office/drawing/2014/main" id="{7CD8D833-B2CF-48AF-BD5C-07E8566FE75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235370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628800"/>
            <a:ext cx="4345048" cy="4114268"/>
          </a:xfrm>
          <a:prstGeom prst="rect">
            <a:avLst/>
          </a:prstGeom>
        </p:spPr>
        <p:txBody>
          <a:bodyPr vert="horz" wrap="square" lIns="0" tIns="12065" rIns="0" bIns="0" rtlCol="0">
            <a:spAutoFit/>
          </a:bodyPr>
          <a:lstStyle/>
          <a:p>
            <a:pPr marL="238125" indent="-225425">
              <a:lnSpc>
                <a:spcPct val="150000"/>
              </a:lnSpc>
              <a:spcBef>
                <a:spcPts val="95"/>
              </a:spcBef>
              <a:buFont typeface="Wingdings"/>
              <a:buChar char=""/>
              <a:tabLst>
                <a:tab pos="238125" algn="l"/>
                <a:tab pos="238760" algn="l"/>
              </a:tabLst>
            </a:pPr>
            <a:r>
              <a:rPr lang="zh-CN" altLang="en-US" sz="2800" b="1" dirty="0">
                <a:latin typeface="Arial"/>
                <a:cs typeface="Arial"/>
              </a:rPr>
              <a:t>距离指标的选择对聚类的成功至关重要</a:t>
            </a:r>
            <a:endParaRPr sz="2800" b="1" dirty="0">
              <a:latin typeface="Arial"/>
              <a:cs typeface="Arial"/>
            </a:endParaRPr>
          </a:p>
          <a:p>
            <a:pPr marL="238125" marR="207645" indent="-225425">
              <a:lnSpc>
                <a:spcPct val="150000"/>
              </a:lnSpc>
              <a:spcBef>
                <a:spcPts val="1200"/>
              </a:spcBef>
              <a:buFont typeface="Wingdings"/>
              <a:buChar char=""/>
              <a:tabLst>
                <a:tab pos="238125" algn="l"/>
                <a:tab pos="238760" algn="l"/>
              </a:tabLst>
            </a:pPr>
            <a:r>
              <a:rPr lang="zh-CN" altLang="en-US" sz="2800" b="1" dirty="0">
                <a:latin typeface="Arial"/>
                <a:cs typeface="Arial"/>
              </a:rPr>
              <a:t>每个指标有各自的优点和适用情况</a:t>
            </a:r>
            <a:endParaRPr sz="2800" b="1" dirty="0">
              <a:latin typeface="Arial"/>
              <a:cs typeface="Arial"/>
            </a:endParaRPr>
          </a:p>
          <a:p>
            <a:pPr marL="238125" marR="260985" indent="-225425">
              <a:lnSpc>
                <a:spcPct val="150000"/>
              </a:lnSpc>
              <a:spcBef>
                <a:spcPts val="1200"/>
              </a:spcBef>
              <a:buFont typeface="Wingdings"/>
              <a:buChar char=""/>
              <a:tabLst>
                <a:tab pos="238125" algn="l"/>
                <a:tab pos="238760" algn="l"/>
              </a:tabLst>
            </a:pPr>
            <a:r>
              <a:rPr lang="zh-CN" altLang="en-US" sz="2800" b="1" dirty="0">
                <a:latin typeface="Arial"/>
                <a:cs typeface="Arial"/>
              </a:rPr>
              <a:t>但有时距离指标的选择也是基于经验性的评价</a:t>
            </a:r>
            <a:endParaRPr sz="2800" b="1" dirty="0">
              <a:latin typeface="Arial"/>
              <a:cs typeface="Arial"/>
            </a:endParaRPr>
          </a:p>
        </p:txBody>
      </p:sp>
      <p:sp>
        <p:nvSpPr>
          <p:cNvPr id="4" name="object 4"/>
          <p:cNvSpPr/>
          <p:nvPr/>
        </p:nvSpPr>
        <p:spPr>
          <a:xfrm>
            <a:off x="5239885" y="2209038"/>
            <a:ext cx="2631574" cy="224637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507736" y="2881123"/>
            <a:ext cx="109727" cy="109727"/>
          </a:xfrm>
          <a:prstGeom prst="rect">
            <a:avLst/>
          </a:prstGeom>
          <a:blipFill>
            <a:blip r:embed="rId3" cstate="print"/>
            <a:stretch>
              <a:fillRect/>
            </a:stretch>
          </a:blipFill>
        </p:spPr>
        <p:txBody>
          <a:bodyPr wrap="square" lIns="0" tIns="0" rIns="0" bIns="0" rtlCol="0"/>
          <a:lstStyle/>
          <a:p>
            <a:endParaRPr/>
          </a:p>
        </p:txBody>
      </p:sp>
      <p:sp>
        <p:nvSpPr>
          <p:cNvPr id="8" name="标题 7">
            <a:extLst>
              <a:ext uri="{FF2B5EF4-FFF2-40B4-BE49-F238E27FC236}">
                <a16:creationId xmlns:a16="http://schemas.microsoft.com/office/drawing/2014/main" id="{ED64D8E2-CE2D-410F-9052-4D763873A818}"/>
              </a:ext>
            </a:extLst>
          </p:cNvPr>
          <p:cNvSpPr>
            <a:spLocks noGrp="1"/>
          </p:cNvSpPr>
          <p:nvPr>
            <p:ph type="title"/>
          </p:nvPr>
        </p:nvSpPr>
        <p:spPr>
          <a:xfrm>
            <a:off x="457200" y="53752"/>
            <a:ext cx="8229600" cy="1143000"/>
          </a:xfrm>
        </p:spPr>
        <p:txBody>
          <a:bodyPr/>
          <a:lstStyle/>
          <a:p>
            <a:r>
              <a:rPr lang="zh-CN" altLang="en-US" dirty="0"/>
              <a:t>距离指标的选择</a:t>
            </a:r>
          </a:p>
        </p:txBody>
      </p:sp>
    </p:spTree>
    <p:extLst>
      <p:ext uri="{BB962C8B-B14F-4D97-AF65-F5344CB8AC3E}">
        <p14:creationId xmlns:p14="http://schemas.microsoft.com/office/powerpoint/2010/main" val="21469019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210681" y="4896256"/>
            <a:ext cx="495047"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a:latin typeface="Verdana"/>
              <a:cs typeface="Verdana"/>
            </a:endParaRPr>
          </a:p>
        </p:txBody>
      </p:sp>
      <p:sp>
        <p:nvSpPr>
          <p:cNvPr id="4" name="object 4"/>
          <p:cNvSpPr txBox="1"/>
          <p:nvPr/>
        </p:nvSpPr>
        <p:spPr>
          <a:xfrm>
            <a:off x="3241039" y="3132327"/>
            <a:ext cx="775208"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5" name="object 5"/>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6" name="object 6"/>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7" name="object 7"/>
          <p:cNvSpPr/>
          <p:nvPr/>
        </p:nvSpPr>
        <p:spPr>
          <a:xfrm>
            <a:off x="6435853" y="163144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8" name="object 8"/>
          <p:cNvSpPr/>
          <p:nvPr/>
        </p:nvSpPr>
        <p:spPr>
          <a:xfrm>
            <a:off x="5430012" y="33748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9" name="object 9"/>
          <p:cNvSpPr/>
          <p:nvPr/>
        </p:nvSpPr>
        <p:spPr>
          <a:xfrm>
            <a:off x="6527292" y="1964436"/>
            <a:ext cx="114300" cy="1565910"/>
          </a:xfrm>
          <a:custGeom>
            <a:avLst/>
            <a:gdLst/>
            <a:ahLst/>
            <a:cxnLst/>
            <a:rect l="l" t="t" r="r" b="b"/>
            <a:pathLst>
              <a:path w="114300" h="1565910">
                <a:moveTo>
                  <a:pt x="38100" y="1451228"/>
                </a:moveTo>
                <a:lnTo>
                  <a:pt x="0" y="1451228"/>
                </a:lnTo>
                <a:lnTo>
                  <a:pt x="57150" y="1565528"/>
                </a:lnTo>
                <a:lnTo>
                  <a:pt x="104775" y="1470278"/>
                </a:lnTo>
                <a:lnTo>
                  <a:pt x="38100" y="1470278"/>
                </a:lnTo>
                <a:lnTo>
                  <a:pt x="38100" y="1451228"/>
                </a:lnTo>
                <a:close/>
              </a:path>
              <a:path w="114300" h="1565910">
                <a:moveTo>
                  <a:pt x="76200" y="95250"/>
                </a:moveTo>
                <a:lnTo>
                  <a:pt x="38100" y="95250"/>
                </a:lnTo>
                <a:lnTo>
                  <a:pt x="38100" y="1470278"/>
                </a:lnTo>
                <a:lnTo>
                  <a:pt x="76200" y="1470278"/>
                </a:lnTo>
                <a:lnTo>
                  <a:pt x="76200" y="95250"/>
                </a:lnTo>
                <a:close/>
              </a:path>
              <a:path w="114300" h="1565910">
                <a:moveTo>
                  <a:pt x="114300" y="1451228"/>
                </a:moveTo>
                <a:lnTo>
                  <a:pt x="76200" y="1451228"/>
                </a:lnTo>
                <a:lnTo>
                  <a:pt x="76200" y="1470278"/>
                </a:lnTo>
                <a:lnTo>
                  <a:pt x="104775" y="1470278"/>
                </a:lnTo>
                <a:lnTo>
                  <a:pt x="114300" y="1451228"/>
                </a:lnTo>
                <a:close/>
              </a:path>
              <a:path w="114300" h="1565910">
                <a:moveTo>
                  <a:pt x="57150" y="0"/>
                </a:moveTo>
                <a:lnTo>
                  <a:pt x="0" y="114300"/>
                </a:lnTo>
                <a:lnTo>
                  <a:pt x="38100" y="114300"/>
                </a:lnTo>
                <a:lnTo>
                  <a:pt x="38100" y="95250"/>
                </a:lnTo>
                <a:lnTo>
                  <a:pt x="104775" y="95250"/>
                </a:lnTo>
                <a:lnTo>
                  <a:pt x="57150" y="0"/>
                </a:lnTo>
                <a:close/>
              </a:path>
              <a:path w="114300" h="1565910">
                <a:moveTo>
                  <a:pt x="104775" y="95250"/>
                </a:moveTo>
                <a:lnTo>
                  <a:pt x="76200" y="95250"/>
                </a:lnTo>
                <a:lnTo>
                  <a:pt x="76200" y="114300"/>
                </a:lnTo>
                <a:lnTo>
                  <a:pt x="114300" y="114300"/>
                </a:lnTo>
                <a:lnTo>
                  <a:pt x="104775" y="95250"/>
                </a:lnTo>
                <a:close/>
              </a:path>
            </a:pathLst>
          </a:custGeom>
          <a:solidFill>
            <a:srgbClr val="344B5E"/>
          </a:solidFill>
        </p:spPr>
        <p:txBody>
          <a:bodyPr wrap="square" lIns="0" tIns="0" rIns="0" bIns="0" rtlCol="0"/>
          <a:lstStyle/>
          <a:p>
            <a:endParaRPr/>
          </a:p>
        </p:txBody>
      </p:sp>
      <p:sp>
        <p:nvSpPr>
          <p:cNvPr id="10" name="object 10"/>
          <p:cNvSpPr/>
          <p:nvPr/>
        </p:nvSpPr>
        <p:spPr>
          <a:xfrm>
            <a:off x="5750815" y="3472433"/>
            <a:ext cx="771525" cy="114300"/>
          </a:xfrm>
          <a:custGeom>
            <a:avLst/>
            <a:gdLst/>
            <a:ahLst/>
            <a:cxnLst/>
            <a:rect l="l" t="t" r="r" b="b"/>
            <a:pathLst>
              <a:path w="771525" h="114300">
                <a:moveTo>
                  <a:pt x="114300" y="0"/>
                </a:moveTo>
                <a:lnTo>
                  <a:pt x="0" y="57150"/>
                </a:lnTo>
                <a:lnTo>
                  <a:pt x="114300" y="114300"/>
                </a:lnTo>
                <a:lnTo>
                  <a:pt x="114300" y="76200"/>
                </a:lnTo>
                <a:lnTo>
                  <a:pt x="95250" y="76200"/>
                </a:lnTo>
                <a:lnTo>
                  <a:pt x="95250" y="38100"/>
                </a:lnTo>
                <a:lnTo>
                  <a:pt x="114300" y="38100"/>
                </a:lnTo>
                <a:lnTo>
                  <a:pt x="114300" y="0"/>
                </a:lnTo>
                <a:close/>
              </a:path>
              <a:path w="771525" h="114300">
                <a:moveTo>
                  <a:pt x="656716" y="0"/>
                </a:moveTo>
                <a:lnTo>
                  <a:pt x="656716" y="114300"/>
                </a:lnTo>
                <a:lnTo>
                  <a:pt x="732916" y="76200"/>
                </a:lnTo>
                <a:lnTo>
                  <a:pt x="675766" y="76200"/>
                </a:lnTo>
                <a:lnTo>
                  <a:pt x="675766" y="38100"/>
                </a:lnTo>
                <a:lnTo>
                  <a:pt x="732916" y="38100"/>
                </a:lnTo>
                <a:lnTo>
                  <a:pt x="656716" y="0"/>
                </a:lnTo>
                <a:close/>
              </a:path>
              <a:path w="771525" h="114300">
                <a:moveTo>
                  <a:pt x="114300" y="38100"/>
                </a:moveTo>
                <a:lnTo>
                  <a:pt x="95250" y="38100"/>
                </a:lnTo>
                <a:lnTo>
                  <a:pt x="95250" y="76200"/>
                </a:lnTo>
                <a:lnTo>
                  <a:pt x="114300" y="76200"/>
                </a:lnTo>
                <a:lnTo>
                  <a:pt x="114300" y="38100"/>
                </a:lnTo>
                <a:close/>
              </a:path>
              <a:path w="771525" h="114300">
                <a:moveTo>
                  <a:pt x="656716" y="38100"/>
                </a:moveTo>
                <a:lnTo>
                  <a:pt x="114300" y="38100"/>
                </a:lnTo>
                <a:lnTo>
                  <a:pt x="114300" y="76200"/>
                </a:lnTo>
                <a:lnTo>
                  <a:pt x="656716" y="76200"/>
                </a:lnTo>
                <a:lnTo>
                  <a:pt x="656716" y="38100"/>
                </a:lnTo>
                <a:close/>
              </a:path>
              <a:path w="771525" h="114300">
                <a:moveTo>
                  <a:pt x="732916" y="38100"/>
                </a:moveTo>
                <a:lnTo>
                  <a:pt x="675766" y="38100"/>
                </a:lnTo>
                <a:lnTo>
                  <a:pt x="675766" y="76200"/>
                </a:lnTo>
                <a:lnTo>
                  <a:pt x="732916" y="76200"/>
                </a:lnTo>
                <a:lnTo>
                  <a:pt x="771016" y="57150"/>
                </a:lnTo>
                <a:lnTo>
                  <a:pt x="732916" y="38100"/>
                </a:lnTo>
                <a:close/>
              </a:path>
            </a:pathLst>
          </a:custGeom>
          <a:solidFill>
            <a:srgbClr val="344B5E"/>
          </a:solidFill>
        </p:spPr>
        <p:txBody>
          <a:bodyPr wrap="square" lIns="0" tIns="0" rIns="0" bIns="0" rtlCol="0"/>
          <a:lstStyle/>
          <a:p>
            <a:endParaRPr/>
          </a:p>
        </p:txBody>
      </p:sp>
      <p:sp>
        <p:nvSpPr>
          <p:cNvPr id="11" name="object 11"/>
          <p:cNvSpPr/>
          <p:nvPr/>
        </p:nvSpPr>
        <p:spPr>
          <a:xfrm>
            <a:off x="5633465" y="1901953"/>
            <a:ext cx="869950" cy="1473835"/>
          </a:xfrm>
          <a:custGeom>
            <a:avLst/>
            <a:gdLst/>
            <a:ahLst/>
            <a:cxnLst/>
            <a:rect l="l" t="t" r="r" b="b"/>
            <a:pathLst>
              <a:path w="869950" h="1473835">
                <a:moveTo>
                  <a:pt x="8889" y="1346454"/>
                </a:moveTo>
                <a:lnTo>
                  <a:pt x="0" y="1473835"/>
                </a:lnTo>
                <a:lnTo>
                  <a:pt x="107314" y="1404493"/>
                </a:lnTo>
                <a:lnTo>
                  <a:pt x="102361" y="1401572"/>
                </a:lnTo>
                <a:lnTo>
                  <a:pt x="64770" y="1401572"/>
                </a:lnTo>
                <a:lnTo>
                  <a:pt x="32004" y="1382141"/>
                </a:lnTo>
                <a:lnTo>
                  <a:pt x="41659" y="1365777"/>
                </a:lnTo>
                <a:lnTo>
                  <a:pt x="8889" y="1346454"/>
                </a:lnTo>
                <a:close/>
              </a:path>
              <a:path w="869950" h="1473835">
                <a:moveTo>
                  <a:pt x="41659" y="1365777"/>
                </a:moveTo>
                <a:lnTo>
                  <a:pt x="32004" y="1382141"/>
                </a:lnTo>
                <a:lnTo>
                  <a:pt x="64770" y="1401572"/>
                </a:lnTo>
                <a:lnTo>
                  <a:pt x="74472" y="1385126"/>
                </a:lnTo>
                <a:lnTo>
                  <a:pt x="41659" y="1365777"/>
                </a:lnTo>
                <a:close/>
              </a:path>
              <a:path w="869950" h="1473835">
                <a:moveTo>
                  <a:pt x="74472" y="1385126"/>
                </a:moveTo>
                <a:lnTo>
                  <a:pt x="64770" y="1401572"/>
                </a:lnTo>
                <a:lnTo>
                  <a:pt x="102361" y="1401572"/>
                </a:lnTo>
                <a:lnTo>
                  <a:pt x="74472" y="1385126"/>
                </a:lnTo>
                <a:close/>
              </a:path>
              <a:path w="869950" h="1473835">
                <a:moveTo>
                  <a:pt x="795132" y="88772"/>
                </a:moveTo>
                <a:lnTo>
                  <a:pt x="41659" y="1365777"/>
                </a:lnTo>
                <a:lnTo>
                  <a:pt x="74472" y="1385126"/>
                </a:lnTo>
                <a:lnTo>
                  <a:pt x="827873" y="108120"/>
                </a:lnTo>
                <a:lnTo>
                  <a:pt x="795132" y="88772"/>
                </a:lnTo>
                <a:close/>
              </a:path>
              <a:path w="869950" h="1473835">
                <a:moveTo>
                  <a:pt x="864521" y="72389"/>
                </a:moveTo>
                <a:lnTo>
                  <a:pt x="804799" y="72389"/>
                </a:lnTo>
                <a:lnTo>
                  <a:pt x="837564" y="91694"/>
                </a:lnTo>
                <a:lnTo>
                  <a:pt x="827873" y="108120"/>
                </a:lnTo>
                <a:lnTo>
                  <a:pt x="860679" y="127508"/>
                </a:lnTo>
                <a:lnTo>
                  <a:pt x="864521" y="72389"/>
                </a:lnTo>
                <a:close/>
              </a:path>
              <a:path w="869950" h="1473835">
                <a:moveTo>
                  <a:pt x="804799" y="72389"/>
                </a:moveTo>
                <a:lnTo>
                  <a:pt x="795132" y="88772"/>
                </a:lnTo>
                <a:lnTo>
                  <a:pt x="827873" y="108120"/>
                </a:lnTo>
                <a:lnTo>
                  <a:pt x="837564" y="91694"/>
                </a:lnTo>
                <a:lnTo>
                  <a:pt x="804799" y="72389"/>
                </a:lnTo>
                <a:close/>
              </a:path>
              <a:path w="869950" h="1473835">
                <a:moveTo>
                  <a:pt x="869568" y="0"/>
                </a:moveTo>
                <a:lnTo>
                  <a:pt x="762254" y="69342"/>
                </a:lnTo>
                <a:lnTo>
                  <a:pt x="795132" y="88772"/>
                </a:lnTo>
                <a:lnTo>
                  <a:pt x="804799" y="72389"/>
                </a:lnTo>
                <a:lnTo>
                  <a:pt x="864521" y="72389"/>
                </a:lnTo>
                <a:lnTo>
                  <a:pt x="869568" y="0"/>
                </a:lnTo>
                <a:close/>
              </a:path>
            </a:pathLst>
          </a:custGeom>
          <a:solidFill>
            <a:srgbClr val="344B5E"/>
          </a:solidFill>
        </p:spPr>
        <p:txBody>
          <a:bodyPr wrap="square" lIns="0" tIns="0" rIns="0" bIns="0" rtlCol="0"/>
          <a:lstStyle/>
          <a:p>
            <a:endParaRPr/>
          </a:p>
        </p:txBody>
      </p:sp>
      <p:sp>
        <p:nvSpPr>
          <p:cNvPr id="12" name="object 12"/>
          <p:cNvSpPr txBox="1"/>
          <p:nvPr/>
        </p:nvSpPr>
        <p:spPr>
          <a:xfrm>
            <a:off x="5811140" y="2378964"/>
            <a:ext cx="1787525" cy="539750"/>
          </a:xfrm>
          <a:prstGeom prst="rect">
            <a:avLst/>
          </a:prstGeom>
        </p:spPr>
        <p:txBody>
          <a:bodyPr vert="horz" wrap="square" lIns="0" tIns="12700" rIns="0" bIns="0" rtlCol="0">
            <a:spAutoFit/>
          </a:bodyPr>
          <a:lstStyle/>
          <a:p>
            <a:pPr marL="12700">
              <a:lnSpc>
                <a:spcPts val="2025"/>
              </a:lnSpc>
              <a:spcBef>
                <a:spcPts val="100"/>
              </a:spcBef>
            </a:pPr>
            <a:r>
              <a:rPr spc="-60" dirty="0">
                <a:solidFill>
                  <a:srgbClr val="344B5E"/>
                </a:solidFill>
                <a:latin typeface="Trebuchet MS"/>
                <a:cs typeface="Trebuchet MS"/>
              </a:rPr>
              <a:t>d</a:t>
            </a:r>
            <a:endParaRPr>
              <a:latin typeface="Trebuchet MS"/>
              <a:cs typeface="Trebuchet MS"/>
            </a:endParaRPr>
          </a:p>
          <a:p>
            <a:pPr marL="904240">
              <a:lnSpc>
                <a:spcPts val="2025"/>
              </a:lnSpc>
            </a:pPr>
            <a:r>
              <a:rPr spc="-40" dirty="0">
                <a:solidFill>
                  <a:srgbClr val="344B5E"/>
                </a:solidFill>
                <a:latin typeface="Trebuchet MS"/>
                <a:cs typeface="Trebuchet MS"/>
              </a:rPr>
              <a:t>∆</a:t>
            </a:r>
            <a:r>
              <a:rPr spc="-204" dirty="0">
                <a:solidFill>
                  <a:srgbClr val="344B5E"/>
                </a:solidFill>
                <a:latin typeface="Trebuchet MS"/>
                <a:cs typeface="Trebuchet MS"/>
              </a:rPr>
              <a:t> </a:t>
            </a:r>
            <a:r>
              <a:rPr spc="-70" dirty="0">
                <a:solidFill>
                  <a:srgbClr val="344B5E"/>
                </a:solidFill>
                <a:latin typeface="Trebuchet MS"/>
                <a:cs typeface="Trebuchet MS"/>
              </a:rPr>
              <a:t>Income</a:t>
            </a:r>
            <a:endParaRPr>
              <a:latin typeface="Trebuchet MS"/>
              <a:cs typeface="Trebuchet MS"/>
            </a:endParaRPr>
          </a:p>
        </p:txBody>
      </p:sp>
      <p:sp>
        <p:nvSpPr>
          <p:cNvPr id="13" name="object 13"/>
          <p:cNvSpPr/>
          <p:nvPr/>
        </p:nvSpPr>
        <p:spPr>
          <a:xfrm>
            <a:off x="5278246" y="4169029"/>
            <a:ext cx="2790190" cy="379095"/>
          </a:xfrm>
          <a:custGeom>
            <a:avLst/>
            <a:gdLst/>
            <a:ahLst/>
            <a:cxnLst/>
            <a:rect l="l" t="t" r="r" b="b"/>
            <a:pathLst>
              <a:path w="2790190" h="379095">
                <a:moveTo>
                  <a:pt x="58851" y="246507"/>
                </a:moveTo>
                <a:lnTo>
                  <a:pt x="29844" y="246507"/>
                </a:lnTo>
                <a:lnTo>
                  <a:pt x="91439" y="378968"/>
                </a:lnTo>
                <a:lnTo>
                  <a:pt x="105790" y="378968"/>
                </a:lnTo>
                <a:lnTo>
                  <a:pt x="116551" y="339090"/>
                </a:lnTo>
                <a:lnTo>
                  <a:pt x="100329" y="339090"/>
                </a:lnTo>
                <a:lnTo>
                  <a:pt x="58851" y="246507"/>
                </a:lnTo>
                <a:close/>
              </a:path>
              <a:path w="2790190" h="379095">
                <a:moveTo>
                  <a:pt x="2789808" y="0"/>
                </a:moveTo>
                <a:lnTo>
                  <a:pt x="221868" y="0"/>
                </a:lnTo>
                <a:lnTo>
                  <a:pt x="221868" y="508"/>
                </a:lnTo>
                <a:lnTo>
                  <a:pt x="190626" y="508"/>
                </a:lnTo>
                <a:lnTo>
                  <a:pt x="100329" y="339090"/>
                </a:lnTo>
                <a:lnTo>
                  <a:pt x="116551" y="339090"/>
                </a:lnTo>
                <a:lnTo>
                  <a:pt x="202564" y="20320"/>
                </a:lnTo>
                <a:lnTo>
                  <a:pt x="232282" y="20320"/>
                </a:lnTo>
                <a:lnTo>
                  <a:pt x="232282" y="19812"/>
                </a:lnTo>
                <a:lnTo>
                  <a:pt x="2789808" y="19812"/>
                </a:lnTo>
                <a:lnTo>
                  <a:pt x="2789808" y="0"/>
                </a:lnTo>
                <a:close/>
              </a:path>
              <a:path w="2790190" h="379095">
                <a:moveTo>
                  <a:pt x="48894" y="224282"/>
                </a:moveTo>
                <a:lnTo>
                  <a:pt x="0" y="246507"/>
                </a:lnTo>
                <a:lnTo>
                  <a:pt x="4572" y="257683"/>
                </a:lnTo>
                <a:lnTo>
                  <a:pt x="29844" y="246507"/>
                </a:lnTo>
                <a:lnTo>
                  <a:pt x="58851" y="246507"/>
                </a:lnTo>
                <a:lnTo>
                  <a:pt x="48894" y="224282"/>
                </a:lnTo>
                <a:close/>
              </a:path>
            </a:pathLst>
          </a:custGeom>
          <a:solidFill>
            <a:srgbClr val="344B5E"/>
          </a:solidFill>
        </p:spPr>
        <p:txBody>
          <a:bodyPr wrap="square" lIns="0" tIns="0" rIns="0" bIns="0" rtlCol="0"/>
          <a:lstStyle/>
          <a:p>
            <a:endParaRPr/>
          </a:p>
        </p:txBody>
      </p:sp>
      <p:sp>
        <p:nvSpPr>
          <p:cNvPr id="14" name="object 14"/>
          <p:cNvSpPr txBox="1"/>
          <p:nvPr/>
        </p:nvSpPr>
        <p:spPr>
          <a:xfrm>
            <a:off x="4611752" y="3599053"/>
            <a:ext cx="3458845" cy="948055"/>
          </a:xfrm>
          <a:prstGeom prst="rect">
            <a:avLst/>
          </a:prstGeom>
        </p:spPr>
        <p:txBody>
          <a:bodyPr vert="horz" wrap="square" lIns="0" tIns="12700" rIns="0" bIns="0" rtlCol="0">
            <a:spAutoFit/>
          </a:bodyPr>
          <a:lstStyle/>
          <a:p>
            <a:pPr marR="400050" algn="ctr">
              <a:spcBef>
                <a:spcPts val="100"/>
              </a:spcBef>
            </a:pPr>
            <a:r>
              <a:rPr spc="-40" dirty="0">
                <a:solidFill>
                  <a:srgbClr val="344B5E"/>
                </a:solidFill>
                <a:latin typeface="Trebuchet MS"/>
                <a:cs typeface="Trebuchet MS"/>
              </a:rPr>
              <a:t>∆</a:t>
            </a:r>
            <a:r>
              <a:rPr spc="-140" dirty="0">
                <a:solidFill>
                  <a:srgbClr val="344B5E"/>
                </a:solidFill>
                <a:latin typeface="Trebuchet MS"/>
                <a:cs typeface="Trebuchet MS"/>
              </a:rPr>
              <a:t> </a:t>
            </a:r>
            <a:r>
              <a:rPr spc="-60" dirty="0">
                <a:solidFill>
                  <a:srgbClr val="344B5E"/>
                </a:solidFill>
                <a:latin typeface="Trebuchet MS"/>
                <a:cs typeface="Trebuchet MS"/>
              </a:rPr>
              <a:t>Age</a:t>
            </a:r>
            <a:endParaRPr>
              <a:latin typeface="Trebuchet MS"/>
              <a:cs typeface="Trebuchet MS"/>
            </a:endParaRPr>
          </a:p>
          <a:p>
            <a:pPr>
              <a:spcBef>
                <a:spcPts val="40"/>
              </a:spcBef>
            </a:pPr>
            <a:endParaRPr sz="1900">
              <a:latin typeface="Times New Roman"/>
              <a:cs typeface="Times New Roman"/>
            </a:endParaRPr>
          </a:p>
          <a:p>
            <a:pPr marL="12700">
              <a:tabLst>
                <a:tab pos="889000" algn="l"/>
              </a:tabLst>
            </a:pPr>
            <a:r>
              <a:rPr sz="2400" spc="-50" dirty="0">
                <a:solidFill>
                  <a:srgbClr val="344B5E"/>
                </a:solidFill>
                <a:latin typeface="DejaVu Serif"/>
                <a:cs typeface="DejaVu Serif"/>
              </a:rPr>
              <a:t>𝑑</a:t>
            </a:r>
            <a:r>
              <a:rPr sz="2400" spc="-20" dirty="0">
                <a:solidFill>
                  <a:srgbClr val="344B5E"/>
                </a:solidFill>
                <a:latin typeface="DejaVu Serif"/>
                <a:cs typeface="DejaVu Serif"/>
              </a:rPr>
              <a:t> </a:t>
            </a:r>
            <a:r>
              <a:rPr sz="2400" spc="-220" dirty="0">
                <a:solidFill>
                  <a:srgbClr val="344B5E"/>
                </a:solidFill>
                <a:latin typeface="DejaVu Serif"/>
                <a:cs typeface="DejaVu Serif"/>
              </a:rPr>
              <a:t>=	</a:t>
            </a:r>
            <a:r>
              <a:rPr sz="2400" spc="-80" dirty="0">
                <a:solidFill>
                  <a:srgbClr val="344B5E"/>
                </a:solidFill>
                <a:latin typeface="DejaVu Serif"/>
                <a:cs typeface="DejaVu Serif"/>
              </a:rPr>
              <a:t>∆𝐴𝑔𝑒</a:t>
            </a:r>
            <a:r>
              <a:rPr sz="2625" spc="-120" baseline="22222" dirty="0">
                <a:solidFill>
                  <a:srgbClr val="344B5E"/>
                </a:solidFill>
                <a:latin typeface="DejaVu Serif"/>
                <a:cs typeface="DejaVu Serif"/>
              </a:rPr>
              <a:t>2 </a:t>
            </a:r>
            <a:r>
              <a:rPr sz="2400" spc="-220" dirty="0">
                <a:solidFill>
                  <a:srgbClr val="344B5E"/>
                </a:solidFill>
                <a:latin typeface="DejaVu Serif"/>
                <a:cs typeface="DejaVu Serif"/>
              </a:rPr>
              <a:t>+</a:t>
            </a:r>
            <a:r>
              <a:rPr sz="2400" spc="-125" dirty="0">
                <a:solidFill>
                  <a:srgbClr val="344B5E"/>
                </a:solidFill>
                <a:latin typeface="DejaVu Serif"/>
                <a:cs typeface="DejaVu Serif"/>
              </a:rPr>
              <a:t> </a:t>
            </a:r>
            <a:r>
              <a:rPr sz="2400" spc="-130" dirty="0">
                <a:solidFill>
                  <a:srgbClr val="344B5E"/>
                </a:solidFill>
                <a:latin typeface="DejaVu Serif"/>
                <a:cs typeface="DejaVu Serif"/>
              </a:rPr>
              <a:t>∆𝐼𝑛𝑐𝑜𝑚𝑒</a:t>
            </a:r>
            <a:r>
              <a:rPr sz="2625" spc="-195" baseline="22222" dirty="0">
                <a:solidFill>
                  <a:srgbClr val="344B5E"/>
                </a:solidFill>
                <a:latin typeface="DejaVu Serif"/>
                <a:cs typeface="DejaVu Serif"/>
              </a:rPr>
              <a:t>2</a:t>
            </a:r>
            <a:endParaRPr sz="2625" baseline="22222">
              <a:latin typeface="DejaVu Serif"/>
              <a:cs typeface="DejaVu Serif"/>
            </a:endParaRPr>
          </a:p>
        </p:txBody>
      </p:sp>
      <p:sp>
        <p:nvSpPr>
          <p:cNvPr id="17" name="标题 16">
            <a:extLst>
              <a:ext uri="{FF2B5EF4-FFF2-40B4-BE49-F238E27FC236}">
                <a16:creationId xmlns:a16="http://schemas.microsoft.com/office/drawing/2014/main" id="{49075C39-2C8D-4832-8237-65CFF63A9990}"/>
              </a:ext>
            </a:extLst>
          </p:cNvPr>
          <p:cNvSpPr>
            <a:spLocks noGrp="1"/>
          </p:cNvSpPr>
          <p:nvPr>
            <p:ph type="title"/>
          </p:nvPr>
        </p:nvSpPr>
        <p:spPr>
          <a:xfrm>
            <a:off x="457200" y="44624"/>
            <a:ext cx="8229600" cy="1143000"/>
          </a:xfrm>
        </p:spPr>
        <p:txBody>
          <a:bodyPr/>
          <a:lstStyle/>
          <a:p>
            <a:r>
              <a:rPr lang="zh-CN" altLang="en-US" dirty="0"/>
              <a:t>欧几里得距离（</a:t>
            </a:r>
            <a:r>
              <a:rPr lang="en-US" altLang="zh-CN" dirty="0"/>
              <a:t>L2</a:t>
            </a:r>
            <a:r>
              <a:rPr lang="zh-CN" altLang="en-US" dirty="0"/>
              <a:t>距离）</a:t>
            </a:r>
          </a:p>
        </p:txBody>
      </p:sp>
    </p:spTree>
    <p:extLst>
      <p:ext uri="{BB962C8B-B14F-4D97-AF65-F5344CB8AC3E}">
        <p14:creationId xmlns:p14="http://schemas.microsoft.com/office/powerpoint/2010/main" val="1384126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210681" y="4896256"/>
            <a:ext cx="492252"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4" name="object 4"/>
          <p:cNvSpPr txBox="1"/>
          <p:nvPr/>
        </p:nvSpPr>
        <p:spPr>
          <a:xfrm>
            <a:off x="3241038" y="3132327"/>
            <a:ext cx="794133"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5" name="object 5"/>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6" name="object 6"/>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7" name="object 7"/>
          <p:cNvSpPr/>
          <p:nvPr/>
        </p:nvSpPr>
        <p:spPr>
          <a:xfrm>
            <a:off x="6435853" y="163144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8" name="object 8"/>
          <p:cNvSpPr/>
          <p:nvPr/>
        </p:nvSpPr>
        <p:spPr>
          <a:xfrm>
            <a:off x="5430012" y="337489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9" name="object 9"/>
          <p:cNvSpPr/>
          <p:nvPr/>
        </p:nvSpPr>
        <p:spPr>
          <a:xfrm>
            <a:off x="6527292" y="1964436"/>
            <a:ext cx="114300" cy="1565910"/>
          </a:xfrm>
          <a:custGeom>
            <a:avLst/>
            <a:gdLst/>
            <a:ahLst/>
            <a:cxnLst/>
            <a:rect l="l" t="t" r="r" b="b"/>
            <a:pathLst>
              <a:path w="114300" h="1565910">
                <a:moveTo>
                  <a:pt x="38100" y="1451228"/>
                </a:moveTo>
                <a:lnTo>
                  <a:pt x="0" y="1451228"/>
                </a:lnTo>
                <a:lnTo>
                  <a:pt x="57150" y="1565528"/>
                </a:lnTo>
                <a:lnTo>
                  <a:pt x="104775" y="1470278"/>
                </a:lnTo>
                <a:lnTo>
                  <a:pt x="38100" y="1470278"/>
                </a:lnTo>
                <a:lnTo>
                  <a:pt x="38100" y="1451228"/>
                </a:lnTo>
                <a:close/>
              </a:path>
              <a:path w="114300" h="1565910">
                <a:moveTo>
                  <a:pt x="76200" y="95250"/>
                </a:moveTo>
                <a:lnTo>
                  <a:pt x="38100" y="95250"/>
                </a:lnTo>
                <a:lnTo>
                  <a:pt x="38100" y="1470278"/>
                </a:lnTo>
                <a:lnTo>
                  <a:pt x="76200" y="1470278"/>
                </a:lnTo>
                <a:lnTo>
                  <a:pt x="76200" y="95250"/>
                </a:lnTo>
                <a:close/>
              </a:path>
              <a:path w="114300" h="1565910">
                <a:moveTo>
                  <a:pt x="114300" y="1451228"/>
                </a:moveTo>
                <a:lnTo>
                  <a:pt x="76200" y="1451228"/>
                </a:lnTo>
                <a:lnTo>
                  <a:pt x="76200" y="1470278"/>
                </a:lnTo>
                <a:lnTo>
                  <a:pt x="104775" y="1470278"/>
                </a:lnTo>
                <a:lnTo>
                  <a:pt x="114300" y="1451228"/>
                </a:lnTo>
                <a:close/>
              </a:path>
              <a:path w="114300" h="1565910">
                <a:moveTo>
                  <a:pt x="57150" y="0"/>
                </a:moveTo>
                <a:lnTo>
                  <a:pt x="0" y="114300"/>
                </a:lnTo>
                <a:lnTo>
                  <a:pt x="38100" y="114300"/>
                </a:lnTo>
                <a:lnTo>
                  <a:pt x="38100" y="95250"/>
                </a:lnTo>
                <a:lnTo>
                  <a:pt x="104775" y="95250"/>
                </a:lnTo>
                <a:lnTo>
                  <a:pt x="57150" y="0"/>
                </a:lnTo>
                <a:close/>
              </a:path>
              <a:path w="114300" h="1565910">
                <a:moveTo>
                  <a:pt x="104775" y="95250"/>
                </a:moveTo>
                <a:lnTo>
                  <a:pt x="76200" y="95250"/>
                </a:lnTo>
                <a:lnTo>
                  <a:pt x="76200" y="114300"/>
                </a:lnTo>
                <a:lnTo>
                  <a:pt x="114300" y="114300"/>
                </a:lnTo>
                <a:lnTo>
                  <a:pt x="104775" y="95250"/>
                </a:lnTo>
                <a:close/>
              </a:path>
            </a:pathLst>
          </a:custGeom>
          <a:solidFill>
            <a:srgbClr val="344B5E"/>
          </a:solidFill>
        </p:spPr>
        <p:txBody>
          <a:bodyPr wrap="square" lIns="0" tIns="0" rIns="0" bIns="0" rtlCol="0"/>
          <a:lstStyle/>
          <a:p>
            <a:endParaRPr/>
          </a:p>
        </p:txBody>
      </p:sp>
      <p:sp>
        <p:nvSpPr>
          <p:cNvPr id="10" name="object 10"/>
          <p:cNvSpPr/>
          <p:nvPr/>
        </p:nvSpPr>
        <p:spPr>
          <a:xfrm>
            <a:off x="5750815" y="3472433"/>
            <a:ext cx="771525" cy="114300"/>
          </a:xfrm>
          <a:custGeom>
            <a:avLst/>
            <a:gdLst/>
            <a:ahLst/>
            <a:cxnLst/>
            <a:rect l="l" t="t" r="r" b="b"/>
            <a:pathLst>
              <a:path w="771525" h="114300">
                <a:moveTo>
                  <a:pt x="114300" y="0"/>
                </a:moveTo>
                <a:lnTo>
                  <a:pt x="0" y="57150"/>
                </a:lnTo>
                <a:lnTo>
                  <a:pt x="114300" y="114300"/>
                </a:lnTo>
                <a:lnTo>
                  <a:pt x="114300" y="76200"/>
                </a:lnTo>
                <a:lnTo>
                  <a:pt x="95250" y="76200"/>
                </a:lnTo>
                <a:lnTo>
                  <a:pt x="95250" y="38100"/>
                </a:lnTo>
                <a:lnTo>
                  <a:pt x="114300" y="38100"/>
                </a:lnTo>
                <a:lnTo>
                  <a:pt x="114300" y="0"/>
                </a:lnTo>
                <a:close/>
              </a:path>
              <a:path w="771525" h="114300">
                <a:moveTo>
                  <a:pt x="656716" y="0"/>
                </a:moveTo>
                <a:lnTo>
                  <a:pt x="656716" y="114300"/>
                </a:lnTo>
                <a:lnTo>
                  <a:pt x="732916" y="76200"/>
                </a:lnTo>
                <a:lnTo>
                  <a:pt x="675766" y="76200"/>
                </a:lnTo>
                <a:lnTo>
                  <a:pt x="675766" y="38100"/>
                </a:lnTo>
                <a:lnTo>
                  <a:pt x="732916" y="38100"/>
                </a:lnTo>
                <a:lnTo>
                  <a:pt x="656716" y="0"/>
                </a:lnTo>
                <a:close/>
              </a:path>
              <a:path w="771525" h="114300">
                <a:moveTo>
                  <a:pt x="114300" y="38100"/>
                </a:moveTo>
                <a:lnTo>
                  <a:pt x="95250" y="38100"/>
                </a:lnTo>
                <a:lnTo>
                  <a:pt x="95250" y="76200"/>
                </a:lnTo>
                <a:lnTo>
                  <a:pt x="114300" y="76200"/>
                </a:lnTo>
                <a:lnTo>
                  <a:pt x="114300" y="38100"/>
                </a:lnTo>
                <a:close/>
              </a:path>
              <a:path w="771525" h="114300">
                <a:moveTo>
                  <a:pt x="656716" y="38100"/>
                </a:moveTo>
                <a:lnTo>
                  <a:pt x="114300" y="38100"/>
                </a:lnTo>
                <a:lnTo>
                  <a:pt x="114300" y="76200"/>
                </a:lnTo>
                <a:lnTo>
                  <a:pt x="656716" y="76200"/>
                </a:lnTo>
                <a:lnTo>
                  <a:pt x="656716" y="38100"/>
                </a:lnTo>
                <a:close/>
              </a:path>
              <a:path w="771525" h="114300">
                <a:moveTo>
                  <a:pt x="732916" y="38100"/>
                </a:moveTo>
                <a:lnTo>
                  <a:pt x="675766" y="38100"/>
                </a:lnTo>
                <a:lnTo>
                  <a:pt x="675766" y="76200"/>
                </a:lnTo>
                <a:lnTo>
                  <a:pt x="732916" y="76200"/>
                </a:lnTo>
                <a:lnTo>
                  <a:pt x="771016" y="57150"/>
                </a:lnTo>
                <a:lnTo>
                  <a:pt x="732916" y="38100"/>
                </a:lnTo>
                <a:close/>
              </a:path>
            </a:pathLst>
          </a:custGeom>
          <a:solidFill>
            <a:srgbClr val="344B5E"/>
          </a:solidFill>
        </p:spPr>
        <p:txBody>
          <a:bodyPr wrap="square" lIns="0" tIns="0" rIns="0" bIns="0" rtlCol="0"/>
          <a:lstStyle/>
          <a:p>
            <a:endParaRPr/>
          </a:p>
        </p:txBody>
      </p:sp>
      <p:sp>
        <p:nvSpPr>
          <p:cNvPr id="11" name="object 11"/>
          <p:cNvSpPr txBox="1"/>
          <p:nvPr/>
        </p:nvSpPr>
        <p:spPr>
          <a:xfrm>
            <a:off x="6702933" y="2618485"/>
            <a:ext cx="895985" cy="299720"/>
          </a:xfrm>
          <a:prstGeom prst="rect">
            <a:avLst/>
          </a:prstGeom>
        </p:spPr>
        <p:txBody>
          <a:bodyPr vert="horz" wrap="square" lIns="0" tIns="12700" rIns="0" bIns="0" rtlCol="0">
            <a:spAutoFit/>
          </a:bodyPr>
          <a:lstStyle/>
          <a:p>
            <a:pPr marL="12700">
              <a:spcBef>
                <a:spcPts val="100"/>
              </a:spcBef>
            </a:pPr>
            <a:r>
              <a:rPr spc="-40" dirty="0">
                <a:solidFill>
                  <a:srgbClr val="344B5E"/>
                </a:solidFill>
                <a:latin typeface="Trebuchet MS"/>
                <a:cs typeface="Trebuchet MS"/>
              </a:rPr>
              <a:t>∆</a:t>
            </a:r>
            <a:r>
              <a:rPr spc="-204" dirty="0">
                <a:solidFill>
                  <a:srgbClr val="344B5E"/>
                </a:solidFill>
                <a:latin typeface="Trebuchet MS"/>
                <a:cs typeface="Trebuchet MS"/>
              </a:rPr>
              <a:t> </a:t>
            </a:r>
            <a:r>
              <a:rPr spc="-70" dirty="0">
                <a:solidFill>
                  <a:srgbClr val="344B5E"/>
                </a:solidFill>
                <a:latin typeface="Trebuchet MS"/>
                <a:cs typeface="Trebuchet MS"/>
              </a:rPr>
              <a:t>Income</a:t>
            </a:r>
            <a:endParaRPr>
              <a:latin typeface="Trebuchet MS"/>
              <a:cs typeface="Trebuchet MS"/>
            </a:endParaRPr>
          </a:p>
        </p:txBody>
      </p:sp>
      <p:sp>
        <p:nvSpPr>
          <p:cNvPr id="12" name="object 12"/>
          <p:cNvSpPr/>
          <p:nvPr/>
        </p:nvSpPr>
        <p:spPr>
          <a:xfrm>
            <a:off x="6135115" y="4245865"/>
            <a:ext cx="0" cy="277495"/>
          </a:xfrm>
          <a:custGeom>
            <a:avLst/>
            <a:gdLst/>
            <a:ahLst/>
            <a:cxnLst/>
            <a:rect l="l" t="t" r="r" b="b"/>
            <a:pathLst>
              <a:path h="277495">
                <a:moveTo>
                  <a:pt x="0" y="0"/>
                </a:moveTo>
                <a:lnTo>
                  <a:pt x="0" y="276987"/>
                </a:lnTo>
              </a:path>
            </a:pathLst>
          </a:custGeom>
          <a:ln w="22860">
            <a:solidFill>
              <a:srgbClr val="344B5E"/>
            </a:solidFill>
          </a:ln>
        </p:spPr>
        <p:txBody>
          <a:bodyPr wrap="square" lIns="0" tIns="0" rIns="0" bIns="0" rtlCol="0"/>
          <a:lstStyle/>
          <a:p>
            <a:endParaRPr/>
          </a:p>
        </p:txBody>
      </p:sp>
      <p:sp>
        <p:nvSpPr>
          <p:cNvPr id="13" name="object 13"/>
          <p:cNvSpPr/>
          <p:nvPr/>
        </p:nvSpPr>
        <p:spPr>
          <a:xfrm>
            <a:off x="5321300" y="4245865"/>
            <a:ext cx="0" cy="277495"/>
          </a:xfrm>
          <a:custGeom>
            <a:avLst/>
            <a:gdLst/>
            <a:ahLst/>
            <a:cxnLst/>
            <a:rect l="l" t="t" r="r" b="b"/>
            <a:pathLst>
              <a:path h="277495">
                <a:moveTo>
                  <a:pt x="0" y="0"/>
                </a:moveTo>
                <a:lnTo>
                  <a:pt x="0" y="276987"/>
                </a:lnTo>
              </a:path>
            </a:pathLst>
          </a:custGeom>
          <a:ln w="22859">
            <a:solidFill>
              <a:srgbClr val="344B5E"/>
            </a:solidFill>
          </a:ln>
        </p:spPr>
        <p:txBody>
          <a:bodyPr wrap="square" lIns="0" tIns="0" rIns="0" bIns="0" rtlCol="0"/>
          <a:lstStyle/>
          <a:p>
            <a:endParaRPr/>
          </a:p>
        </p:txBody>
      </p:sp>
      <p:sp>
        <p:nvSpPr>
          <p:cNvPr id="14" name="object 14"/>
          <p:cNvSpPr/>
          <p:nvPr/>
        </p:nvSpPr>
        <p:spPr>
          <a:xfrm>
            <a:off x="7878571" y="4245865"/>
            <a:ext cx="0" cy="277495"/>
          </a:xfrm>
          <a:custGeom>
            <a:avLst/>
            <a:gdLst/>
            <a:ahLst/>
            <a:cxnLst/>
            <a:rect l="l" t="t" r="r" b="b"/>
            <a:pathLst>
              <a:path h="277495">
                <a:moveTo>
                  <a:pt x="0" y="0"/>
                </a:moveTo>
                <a:lnTo>
                  <a:pt x="0" y="276987"/>
                </a:lnTo>
              </a:path>
            </a:pathLst>
          </a:custGeom>
          <a:ln w="22859">
            <a:solidFill>
              <a:srgbClr val="344B5E"/>
            </a:solidFill>
          </a:ln>
        </p:spPr>
        <p:txBody>
          <a:bodyPr wrap="square" lIns="0" tIns="0" rIns="0" bIns="0" rtlCol="0"/>
          <a:lstStyle/>
          <a:p>
            <a:endParaRPr/>
          </a:p>
        </p:txBody>
      </p:sp>
      <p:sp>
        <p:nvSpPr>
          <p:cNvPr id="15" name="object 15"/>
          <p:cNvSpPr/>
          <p:nvPr/>
        </p:nvSpPr>
        <p:spPr>
          <a:xfrm>
            <a:off x="6595364" y="4245865"/>
            <a:ext cx="0" cy="277495"/>
          </a:xfrm>
          <a:custGeom>
            <a:avLst/>
            <a:gdLst/>
            <a:ahLst/>
            <a:cxnLst/>
            <a:rect l="l" t="t" r="r" b="b"/>
            <a:pathLst>
              <a:path h="277495">
                <a:moveTo>
                  <a:pt x="0" y="0"/>
                </a:moveTo>
                <a:lnTo>
                  <a:pt x="0" y="276987"/>
                </a:lnTo>
              </a:path>
            </a:pathLst>
          </a:custGeom>
          <a:ln w="22860">
            <a:solidFill>
              <a:srgbClr val="344B5E"/>
            </a:solidFill>
          </a:ln>
        </p:spPr>
        <p:txBody>
          <a:bodyPr wrap="square" lIns="0" tIns="0" rIns="0" bIns="0" rtlCol="0"/>
          <a:lstStyle/>
          <a:p>
            <a:endParaRPr/>
          </a:p>
        </p:txBody>
      </p:sp>
      <p:sp>
        <p:nvSpPr>
          <p:cNvPr id="16" name="object 16"/>
          <p:cNvSpPr txBox="1"/>
          <p:nvPr/>
        </p:nvSpPr>
        <p:spPr>
          <a:xfrm>
            <a:off x="4611751" y="3599053"/>
            <a:ext cx="3227070" cy="946785"/>
          </a:xfrm>
          <a:prstGeom prst="rect">
            <a:avLst/>
          </a:prstGeom>
        </p:spPr>
        <p:txBody>
          <a:bodyPr vert="horz" wrap="square" lIns="0" tIns="12700" rIns="0" bIns="0" rtlCol="0">
            <a:spAutoFit/>
          </a:bodyPr>
          <a:lstStyle/>
          <a:p>
            <a:pPr marR="167640" algn="ctr">
              <a:spcBef>
                <a:spcPts val="100"/>
              </a:spcBef>
            </a:pPr>
            <a:r>
              <a:rPr spc="-40" dirty="0">
                <a:solidFill>
                  <a:srgbClr val="344B5E"/>
                </a:solidFill>
                <a:latin typeface="Trebuchet MS"/>
                <a:cs typeface="Trebuchet MS"/>
              </a:rPr>
              <a:t>∆</a:t>
            </a:r>
            <a:r>
              <a:rPr spc="-140" dirty="0">
                <a:solidFill>
                  <a:srgbClr val="344B5E"/>
                </a:solidFill>
                <a:latin typeface="Trebuchet MS"/>
                <a:cs typeface="Trebuchet MS"/>
              </a:rPr>
              <a:t> </a:t>
            </a:r>
            <a:r>
              <a:rPr spc="-60" dirty="0">
                <a:solidFill>
                  <a:srgbClr val="344B5E"/>
                </a:solidFill>
                <a:latin typeface="Trebuchet MS"/>
                <a:cs typeface="Trebuchet MS"/>
              </a:rPr>
              <a:t>Age</a:t>
            </a:r>
            <a:endParaRPr>
              <a:latin typeface="Trebuchet MS"/>
              <a:cs typeface="Trebuchet MS"/>
            </a:endParaRPr>
          </a:p>
          <a:p>
            <a:pPr>
              <a:spcBef>
                <a:spcPts val="30"/>
              </a:spcBef>
            </a:pPr>
            <a:endParaRPr sz="1900">
              <a:latin typeface="Times New Roman"/>
              <a:cs typeface="Times New Roman"/>
            </a:endParaRPr>
          </a:p>
          <a:p>
            <a:pPr marL="12700">
              <a:tabLst>
                <a:tab pos="757555" algn="l"/>
                <a:tab pos="1640205" algn="l"/>
                <a:tab pos="2032000" algn="l"/>
              </a:tabLst>
            </a:pPr>
            <a:r>
              <a:rPr sz="2400" spc="-50" dirty="0">
                <a:solidFill>
                  <a:srgbClr val="344B5E"/>
                </a:solidFill>
                <a:latin typeface="DejaVu Serif"/>
                <a:cs typeface="DejaVu Serif"/>
              </a:rPr>
              <a:t>𝑑</a:t>
            </a:r>
            <a:r>
              <a:rPr sz="2400" spc="-20" dirty="0">
                <a:solidFill>
                  <a:srgbClr val="344B5E"/>
                </a:solidFill>
                <a:latin typeface="DejaVu Serif"/>
                <a:cs typeface="DejaVu Serif"/>
              </a:rPr>
              <a:t> </a:t>
            </a:r>
            <a:r>
              <a:rPr sz="2400" spc="-220" dirty="0">
                <a:solidFill>
                  <a:srgbClr val="344B5E"/>
                </a:solidFill>
                <a:latin typeface="DejaVu Serif"/>
                <a:cs typeface="DejaVu Serif"/>
              </a:rPr>
              <a:t>=	</a:t>
            </a:r>
            <a:r>
              <a:rPr sz="2400" spc="-105" dirty="0">
                <a:solidFill>
                  <a:srgbClr val="344B5E"/>
                </a:solidFill>
                <a:latin typeface="DejaVu Serif"/>
                <a:cs typeface="DejaVu Serif"/>
              </a:rPr>
              <a:t>∆𝐴𝑔𝑒	</a:t>
            </a:r>
            <a:r>
              <a:rPr sz="2400" spc="-220" dirty="0">
                <a:solidFill>
                  <a:srgbClr val="344B5E"/>
                </a:solidFill>
                <a:latin typeface="DejaVu Serif"/>
                <a:cs typeface="DejaVu Serif"/>
              </a:rPr>
              <a:t>+	</a:t>
            </a:r>
            <a:r>
              <a:rPr sz="2400" spc="-150" dirty="0">
                <a:solidFill>
                  <a:srgbClr val="344B5E"/>
                </a:solidFill>
                <a:latin typeface="DejaVu Serif"/>
                <a:cs typeface="DejaVu Serif"/>
              </a:rPr>
              <a:t>∆𝐼𝑛𝑐𝑜𝑚𝑒</a:t>
            </a:r>
            <a:endParaRPr sz="2400">
              <a:latin typeface="DejaVu Serif"/>
              <a:cs typeface="DejaVu Serif"/>
            </a:endParaRPr>
          </a:p>
        </p:txBody>
      </p:sp>
      <p:sp>
        <p:nvSpPr>
          <p:cNvPr id="19" name="标题 18">
            <a:extLst>
              <a:ext uri="{FF2B5EF4-FFF2-40B4-BE49-F238E27FC236}">
                <a16:creationId xmlns:a16="http://schemas.microsoft.com/office/drawing/2014/main" id="{F503E881-0A71-47A8-94DD-C2F3AC6BCBD5}"/>
              </a:ext>
            </a:extLst>
          </p:cNvPr>
          <p:cNvSpPr>
            <a:spLocks noGrp="1"/>
          </p:cNvSpPr>
          <p:nvPr>
            <p:ph type="title"/>
          </p:nvPr>
        </p:nvSpPr>
        <p:spPr>
          <a:xfrm>
            <a:off x="457200" y="44624"/>
            <a:ext cx="8229600" cy="1143000"/>
          </a:xfrm>
        </p:spPr>
        <p:txBody>
          <a:bodyPr/>
          <a:lstStyle/>
          <a:p>
            <a:r>
              <a:rPr lang="zh-CN" altLang="en-US" dirty="0"/>
              <a:t>曼哈顿距离（</a:t>
            </a:r>
            <a:r>
              <a:rPr lang="en-US" altLang="zh-CN" dirty="0"/>
              <a:t>L1</a:t>
            </a:r>
            <a:r>
              <a:rPr lang="zh-CN" altLang="en-US" dirty="0"/>
              <a:t>或街区距离）</a:t>
            </a:r>
          </a:p>
        </p:txBody>
      </p:sp>
    </p:spTree>
    <p:extLst>
      <p:ext uri="{BB962C8B-B14F-4D97-AF65-F5344CB8AC3E}">
        <p14:creationId xmlns:p14="http://schemas.microsoft.com/office/powerpoint/2010/main" val="13647710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210681" y="4896256"/>
            <a:ext cx="521559"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4" name="object 4"/>
          <p:cNvSpPr txBox="1"/>
          <p:nvPr/>
        </p:nvSpPr>
        <p:spPr>
          <a:xfrm>
            <a:off x="3241039" y="3132327"/>
            <a:ext cx="823214"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5" name="object 5"/>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6" name="object 6"/>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7" name="object 7"/>
          <p:cNvSpPr/>
          <p:nvPr/>
        </p:nvSpPr>
        <p:spPr>
          <a:xfrm>
            <a:off x="4101085" y="3800094"/>
            <a:ext cx="1004569" cy="957580"/>
          </a:xfrm>
          <a:custGeom>
            <a:avLst/>
            <a:gdLst/>
            <a:ahLst/>
            <a:cxnLst/>
            <a:rect l="l" t="t" r="r" b="b"/>
            <a:pathLst>
              <a:path w="1004570" h="957579">
                <a:moveTo>
                  <a:pt x="778128" y="0"/>
                </a:moveTo>
                <a:lnTo>
                  <a:pt x="0" y="957072"/>
                </a:lnTo>
                <a:lnTo>
                  <a:pt x="1004315" y="225044"/>
                </a:lnTo>
                <a:lnTo>
                  <a:pt x="993685" y="167888"/>
                </a:lnTo>
                <a:lnTo>
                  <a:pt x="981662" y="127460"/>
                </a:lnTo>
                <a:lnTo>
                  <a:pt x="935481" y="57785"/>
                </a:lnTo>
                <a:lnTo>
                  <a:pt x="874569" y="20081"/>
                </a:lnTo>
                <a:lnTo>
                  <a:pt x="833237" y="9653"/>
                </a:lnTo>
                <a:lnTo>
                  <a:pt x="778128" y="0"/>
                </a:lnTo>
                <a:close/>
              </a:path>
            </a:pathLst>
          </a:custGeom>
          <a:solidFill>
            <a:srgbClr val="6F2F9F">
              <a:alpha val="74900"/>
            </a:srgbClr>
          </a:solidFill>
        </p:spPr>
        <p:txBody>
          <a:bodyPr wrap="square" lIns="0" tIns="0" rIns="0" bIns="0" rtlCol="0"/>
          <a:lstStyle/>
          <a:p>
            <a:endParaRPr/>
          </a:p>
        </p:txBody>
      </p:sp>
      <p:sp>
        <p:nvSpPr>
          <p:cNvPr id="8" name="object 8"/>
          <p:cNvSpPr/>
          <p:nvPr/>
        </p:nvSpPr>
        <p:spPr>
          <a:xfrm>
            <a:off x="7001257" y="237363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9" name="object 9"/>
          <p:cNvSpPr/>
          <p:nvPr/>
        </p:nvSpPr>
        <p:spPr>
          <a:xfrm>
            <a:off x="5009389"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10" name="object 10"/>
          <p:cNvSpPr/>
          <p:nvPr/>
        </p:nvSpPr>
        <p:spPr>
          <a:xfrm>
            <a:off x="4075304" y="2604517"/>
            <a:ext cx="2966085" cy="2183765"/>
          </a:xfrm>
          <a:custGeom>
            <a:avLst/>
            <a:gdLst/>
            <a:ahLst/>
            <a:cxnLst/>
            <a:rect l="l" t="t" r="r" b="b"/>
            <a:pathLst>
              <a:path w="2966084" h="2183765">
                <a:moveTo>
                  <a:pt x="2862179" y="52312"/>
                </a:moveTo>
                <a:lnTo>
                  <a:pt x="0" y="2152650"/>
                </a:lnTo>
                <a:lnTo>
                  <a:pt x="22606" y="2183358"/>
                </a:lnTo>
                <a:lnTo>
                  <a:pt x="2884733" y="82991"/>
                </a:lnTo>
                <a:lnTo>
                  <a:pt x="2862179" y="52312"/>
                </a:lnTo>
                <a:close/>
              </a:path>
              <a:path w="2966084" h="2183765">
                <a:moveTo>
                  <a:pt x="2944539" y="41021"/>
                </a:moveTo>
                <a:lnTo>
                  <a:pt x="2877566" y="41021"/>
                </a:lnTo>
                <a:lnTo>
                  <a:pt x="2900045" y="71755"/>
                </a:lnTo>
                <a:lnTo>
                  <a:pt x="2884733" y="82991"/>
                </a:lnTo>
                <a:lnTo>
                  <a:pt x="2907283" y="113664"/>
                </a:lnTo>
                <a:lnTo>
                  <a:pt x="2944539" y="41021"/>
                </a:lnTo>
                <a:close/>
              </a:path>
              <a:path w="2966084" h="2183765">
                <a:moveTo>
                  <a:pt x="2877566" y="41021"/>
                </a:moveTo>
                <a:lnTo>
                  <a:pt x="2862179" y="52312"/>
                </a:lnTo>
                <a:lnTo>
                  <a:pt x="2884733" y="82991"/>
                </a:lnTo>
                <a:lnTo>
                  <a:pt x="2900045" y="71755"/>
                </a:lnTo>
                <a:lnTo>
                  <a:pt x="2877566" y="41021"/>
                </a:lnTo>
                <a:close/>
              </a:path>
              <a:path w="2966084" h="2183765">
                <a:moveTo>
                  <a:pt x="2965577" y="0"/>
                </a:moveTo>
                <a:lnTo>
                  <a:pt x="2839593" y="21589"/>
                </a:lnTo>
                <a:lnTo>
                  <a:pt x="2862179" y="52312"/>
                </a:lnTo>
                <a:lnTo>
                  <a:pt x="2877566" y="41021"/>
                </a:lnTo>
                <a:lnTo>
                  <a:pt x="2944539" y="41021"/>
                </a:lnTo>
                <a:lnTo>
                  <a:pt x="2965577" y="0"/>
                </a:lnTo>
                <a:close/>
              </a:path>
            </a:pathLst>
          </a:custGeom>
          <a:solidFill>
            <a:srgbClr val="344B5E"/>
          </a:solidFill>
        </p:spPr>
        <p:txBody>
          <a:bodyPr wrap="square" lIns="0" tIns="0" rIns="0" bIns="0" rtlCol="0"/>
          <a:lstStyle/>
          <a:p>
            <a:endParaRPr/>
          </a:p>
        </p:txBody>
      </p:sp>
      <p:sp>
        <p:nvSpPr>
          <p:cNvPr id="11" name="object 11"/>
          <p:cNvSpPr/>
          <p:nvPr/>
        </p:nvSpPr>
        <p:spPr>
          <a:xfrm>
            <a:off x="4064253" y="3566160"/>
            <a:ext cx="1013460" cy="1219200"/>
          </a:xfrm>
          <a:custGeom>
            <a:avLst/>
            <a:gdLst/>
            <a:ahLst/>
            <a:cxnLst/>
            <a:rect l="l" t="t" r="r" b="b"/>
            <a:pathLst>
              <a:path w="1013460" h="1219200">
                <a:moveTo>
                  <a:pt x="925830" y="75946"/>
                </a:moveTo>
                <a:lnTo>
                  <a:pt x="0" y="1194765"/>
                </a:lnTo>
                <a:lnTo>
                  <a:pt x="29463" y="1219047"/>
                </a:lnTo>
                <a:lnTo>
                  <a:pt x="955168" y="100204"/>
                </a:lnTo>
                <a:lnTo>
                  <a:pt x="925830" y="75946"/>
                </a:lnTo>
                <a:close/>
              </a:path>
              <a:path w="1013460" h="1219200">
                <a:moveTo>
                  <a:pt x="999153" y="61213"/>
                </a:moveTo>
                <a:lnTo>
                  <a:pt x="938022" y="61213"/>
                </a:lnTo>
                <a:lnTo>
                  <a:pt x="967359" y="85470"/>
                </a:lnTo>
                <a:lnTo>
                  <a:pt x="955168" y="100204"/>
                </a:lnTo>
                <a:lnTo>
                  <a:pt x="984504" y="124459"/>
                </a:lnTo>
                <a:lnTo>
                  <a:pt x="999153" y="61213"/>
                </a:lnTo>
                <a:close/>
              </a:path>
              <a:path w="1013460" h="1219200">
                <a:moveTo>
                  <a:pt x="938022" y="61213"/>
                </a:moveTo>
                <a:lnTo>
                  <a:pt x="925830" y="75946"/>
                </a:lnTo>
                <a:lnTo>
                  <a:pt x="955168" y="100204"/>
                </a:lnTo>
                <a:lnTo>
                  <a:pt x="967359" y="85470"/>
                </a:lnTo>
                <a:lnTo>
                  <a:pt x="938022" y="61213"/>
                </a:lnTo>
                <a:close/>
              </a:path>
              <a:path w="1013460" h="1219200">
                <a:moveTo>
                  <a:pt x="1013333" y="0"/>
                </a:moveTo>
                <a:lnTo>
                  <a:pt x="896493" y="51688"/>
                </a:lnTo>
                <a:lnTo>
                  <a:pt x="925830" y="75946"/>
                </a:lnTo>
                <a:lnTo>
                  <a:pt x="938022" y="61213"/>
                </a:lnTo>
                <a:lnTo>
                  <a:pt x="999153" y="61213"/>
                </a:lnTo>
                <a:lnTo>
                  <a:pt x="1013333" y="0"/>
                </a:lnTo>
                <a:close/>
              </a:path>
            </a:pathLst>
          </a:custGeom>
          <a:solidFill>
            <a:srgbClr val="344B5E"/>
          </a:solidFill>
        </p:spPr>
        <p:txBody>
          <a:bodyPr wrap="square" lIns="0" tIns="0" rIns="0" bIns="0" rtlCol="0"/>
          <a:lstStyle/>
          <a:p>
            <a:endParaRPr/>
          </a:p>
        </p:txBody>
      </p:sp>
      <p:sp>
        <p:nvSpPr>
          <p:cNvPr id="23" name="object 23"/>
          <p:cNvSpPr txBox="1"/>
          <p:nvPr/>
        </p:nvSpPr>
        <p:spPr>
          <a:xfrm>
            <a:off x="5112259" y="3594735"/>
            <a:ext cx="154305" cy="299720"/>
          </a:xfrm>
          <a:prstGeom prst="rect">
            <a:avLst/>
          </a:prstGeom>
        </p:spPr>
        <p:txBody>
          <a:bodyPr vert="horz" wrap="square" lIns="0" tIns="12700" rIns="0" bIns="0" rtlCol="0">
            <a:spAutoFit/>
          </a:bodyPr>
          <a:lstStyle/>
          <a:p>
            <a:pPr marL="12700">
              <a:spcBef>
                <a:spcPts val="100"/>
              </a:spcBef>
            </a:pPr>
            <a:r>
              <a:rPr spc="-114" dirty="0">
                <a:solidFill>
                  <a:srgbClr val="344B5E"/>
                </a:solidFill>
                <a:latin typeface="DejaVu Serif"/>
                <a:cs typeface="DejaVu Serif"/>
              </a:rPr>
              <a:t>𝜃</a:t>
            </a:r>
            <a:endParaRPr>
              <a:latin typeface="DejaVu Serif"/>
              <a:cs typeface="DejaVu Serif"/>
            </a:endParaRPr>
          </a:p>
        </p:txBody>
      </p:sp>
      <p:sp>
        <p:nvSpPr>
          <p:cNvPr id="26" name="标题 25">
            <a:extLst>
              <a:ext uri="{FF2B5EF4-FFF2-40B4-BE49-F238E27FC236}">
                <a16:creationId xmlns:a16="http://schemas.microsoft.com/office/drawing/2014/main" id="{7BEACC05-FEC4-4079-A9DA-7414378E99CE}"/>
              </a:ext>
            </a:extLst>
          </p:cNvPr>
          <p:cNvSpPr>
            <a:spLocks noGrp="1"/>
          </p:cNvSpPr>
          <p:nvPr>
            <p:ph type="title"/>
          </p:nvPr>
        </p:nvSpPr>
        <p:spPr>
          <a:xfrm>
            <a:off x="457200" y="44624"/>
            <a:ext cx="8229600" cy="1143000"/>
          </a:xfrm>
        </p:spPr>
        <p:txBody>
          <a:bodyPr/>
          <a:lstStyle/>
          <a:p>
            <a:r>
              <a:rPr lang="zh-CN" altLang="en-US" dirty="0"/>
              <a:t>余弦距离</a:t>
            </a:r>
          </a:p>
        </p:txBody>
      </p:sp>
      <p:pic>
        <p:nvPicPr>
          <p:cNvPr id="2" name="图片 1">
            <a:extLst>
              <a:ext uri="{FF2B5EF4-FFF2-40B4-BE49-F238E27FC236}">
                <a16:creationId xmlns:a16="http://schemas.microsoft.com/office/drawing/2014/main" id="{E1090736-4E99-4A87-BFD9-FB9FBFEBD88D}"/>
              </a:ext>
            </a:extLst>
          </p:cNvPr>
          <p:cNvPicPr>
            <a:picLocks noChangeAspect="1"/>
          </p:cNvPicPr>
          <p:nvPr/>
        </p:nvPicPr>
        <p:blipFill>
          <a:blip r:embed="rId2"/>
          <a:stretch>
            <a:fillRect/>
          </a:stretch>
        </p:blipFill>
        <p:spPr>
          <a:xfrm>
            <a:off x="5882422" y="3723478"/>
            <a:ext cx="2387025" cy="730800"/>
          </a:xfrm>
          <a:prstGeom prst="rect">
            <a:avLst/>
          </a:prstGeom>
        </p:spPr>
      </p:pic>
    </p:spTree>
    <p:extLst>
      <p:ext uri="{BB962C8B-B14F-4D97-AF65-F5344CB8AC3E}">
        <p14:creationId xmlns:p14="http://schemas.microsoft.com/office/powerpoint/2010/main" val="37287588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210681" y="4896256"/>
            <a:ext cx="593567"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4" name="object 4"/>
          <p:cNvSpPr txBox="1"/>
          <p:nvPr/>
        </p:nvSpPr>
        <p:spPr>
          <a:xfrm>
            <a:off x="3241038" y="3132327"/>
            <a:ext cx="799085"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5" name="object 5"/>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6" name="object 6"/>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7" name="object 7"/>
          <p:cNvSpPr/>
          <p:nvPr/>
        </p:nvSpPr>
        <p:spPr>
          <a:xfrm>
            <a:off x="4101085" y="3800094"/>
            <a:ext cx="1004569" cy="957580"/>
          </a:xfrm>
          <a:custGeom>
            <a:avLst/>
            <a:gdLst/>
            <a:ahLst/>
            <a:cxnLst/>
            <a:rect l="l" t="t" r="r" b="b"/>
            <a:pathLst>
              <a:path w="1004570" h="957579">
                <a:moveTo>
                  <a:pt x="778128" y="0"/>
                </a:moveTo>
                <a:lnTo>
                  <a:pt x="0" y="957072"/>
                </a:lnTo>
                <a:lnTo>
                  <a:pt x="1004315" y="225044"/>
                </a:lnTo>
                <a:lnTo>
                  <a:pt x="993685" y="167888"/>
                </a:lnTo>
                <a:lnTo>
                  <a:pt x="981662" y="127460"/>
                </a:lnTo>
                <a:lnTo>
                  <a:pt x="935481" y="57785"/>
                </a:lnTo>
                <a:lnTo>
                  <a:pt x="874569" y="20081"/>
                </a:lnTo>
                <a:lnTo>
                  <a:pt x="833237" y="9653"/>
                </a:lnTo>
                <a:lnTo>
                  <a:pt x="778128" y="0"/>
                </a:lnTo>
                <a:close/>
              </a:path>
            </a:pathLst>
          </a:custGeom>
          <a:solidFill>
            <a:srgbClr val="6F2F9F">
              <a:alpha val="74900"/>
            </a:srgbClr>
          </a:solidFill>
        </p:spPr>
        <p:txBody>
          <a:bodyPr wrap="square" lIns="0" tIns="0" rIns="0" bIns="0" rtlCol="0"/>
          <a:lstStyle/>
          <a:p>
            <a:endParaRPr/>
          </a:p>
        </p:txBody>
      </p:sp>
      <p:sp>
        <p:nvSpPr>
          <p:cNvPr id="8" name="object 8"/>
          <p:cNvSpPr/>
          <p:nvPr/>
        </p:nvSpPr>
        <p:spPr>
          <a:xfrm>
            <a:off x="5757672" y="328498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9" name="object 9"/>
          <p:cNvSpPr/>
          <p:nvPr/>
        </p:nvSpPr>
        <p:spPr>
          <a:xfrm>
            <a:off x="5009389"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10" name="object 10"/>
          <p:cNvSpPr/>
          <p:nvPr/>
        </p:nvSpPr>
        <p:spPr>
          <a:xfrm>
            <a:off x="4064253" y="3566160"/>
            <a:ext cx="1013460" cy="1219200"/>
          </a:xfrm>
          <a:custGeom>
            <a:avLst/>
            <a:gdLst/>
            <a:ahLst/>
            <a:cxnLst/>
            <a:rect l="l" t="t" r="r" b="b"/>
            <a:pathLst>
              <a:path w="1013460" h="1219200">
                <a:moveTo>
                  <a:pt x="925830" y="75946"/>
                </a:moveTo>
                <a:lnTo>
                  <a:pt x="0" y="1194765"/>
                </a:lnTo>
                <a:lnTo>
                  <a:pt x="29463" y="1219047"/>
                </a:lnTo>
                <a:lnTo>
                  <a:pt x="955168" y="100204"/>
                </a:lnTo>
                <a:lnTo>
                  <a:pt x="925830" y="75946"/>
                </a:lnTo>
                <a:close/>
              </a:path>
              <a:path w="1013460" h="1219200">
                <a:moveTo>
                  <a:pt x="999153" y="61213"/>
                </a:moveTo>
                <a:lnTo>
                  <a:pt x="938022" y="61213"/>
                </a:lnTo>
                <a:lnTo>
                  <a:pt x="967359" y="85470"/>
                </a:lnTo>
                <a:lnTo>
                  <a:pt x="955168" y="100204"/>
                </a:lnTo>
                <a:lnTo>
                  <a:pt x="984504" y="124459"/>
                </a:lnTo>
                <a:lnTo>
                  <a:pt x="999153" y="61213"/>
                </a:lnTo>
                <a:close/>
              </a:path>
              <a:path w="1013460" h="1219200">
                <a:moveTo>
                  <a:pt x="938022" y="61213"/>
                </a:moveTo>
                <a:lnTo>
                  <a:pt x="925830" y="75946"/>
                </a:lnTo>
                <a:lnTo>
                  <a:pt x="955168" y="100204"/>
                </a:lnTo>
                <a:lnTo>
                  <a:pt x="967359" y="85470"/>
                </a:lnTo>
                <a:lnTo>
                  <a:pt x="938022" y="61213"/>
                </a:lnTo>
                <a:close/>
              </a:path>
              <a:path w="1013460" h="1219200">
                <a:moveTo>
                  <a:pt x="1013333" y="0"/>
                </a:moveTo>
                <a:lnTo>
                  <a:pt x="896493" y="51688"/>
                </a:lnTo>
                <a:lnTo>
                  <a:pt x="925830" y="75946"/>
                </a:lnTo>
                <a:lnTo>
                  <a:pt x="938022" y="61213"/>
                </a:lnTo>
                <a:lnTo>
                  <a:pt x="999153" y="61213"/>
                </a:lnTo>
                <a:lnTo>
                  <a:pt x="1013333" y="0"/>
                </a:lnTo>
                <a:close/>
              </a:path>
            </a:pathLst>
          </a:custGeom>
          <a:solidFill>
            <a:srgbClr val="344B5E"/>
          </a:solidFill>
        </p:spPr>
        <p:txBody>
          <a:bodyPr wrap="square" lIns="0" tIns="0" rIns="0" bIns="0" rtlCol="0"/>
          <a:lstStyle/>
          <a:p>
            <a:endParaRPr/>
          </a:p>
        </p:txBody>
      </p:sp>
      <p:sp>
        <p:nvSpPr>
          <p:cNvPr id="22" name="object 22"/>
          <p:cNvSpPr txBox="1"/>
          <p:nvPr/>
        </p:nvSpPr>
        <p:spPr>
          <a:xfrm>
            <a:off x="5112259" y="3594735"/>
            <a:ext cx="154305" cy="299720"/>
          </a:xfrm>
          <a:prstGeom prst="rect">
            <a:avLst/>
          </a:prstGeom>
        </p:spPr>
        <p:txBody>
          <a:bodyPr vert="horz" wrap="square" lIns="0" tIns="12700" rIns="0" bIns="0" rtlCol="0">
            <a:spAutoFit/>
          </a:bodyPr>
          <a:lstStyle/>
          <a:p>
            <a:pPr marL="12700">
              <a:spcBef>
                <a:spcPts val="100"/>
              </a:spcBef>
            </a:pPr>
            <a:r>
              <a:rPr spc="-114" dirty="0">
                <a:solidFill>
                  <a:srgbClr val="344B5E"/>
                </a:solidFill>
                <a:latin typeface="DejaVu Serif"/>
                <a:cs typeface="DejaVu Serif"/>
              </a:rPr>
              <a:t>𝜃</a:t>
            </a:r>
            <a:endParaRPr>
              <a:latin typeface="DejaVu Serif"/>
              <a:cs typeface="DejaVu Serif"/>
            </a:endParaRPr>
          </a:p>
        </p:txBody>
      </p:sp>
      <p:sp>
        <p:nvSpPr>
          <p:cNvPr id="23" name="object 23"/>
          <p:cNvSpPr/>
          <p:nvPr/>
        </p:nvSpPr>
        <p:spPr>
          <a:xfrm>
            <a:off x="4067684" y="3528060"/>
            <a:ext cx="1708785" cy="1261110"/>
          </a:xfrm>
          <a:custGeom>
            <a:avLst/>
            <a:gdLst/>
            <a:ahLst/>
            <a:cxnLst/>
            <a:rect l="l" t="t" r="r" b="b"/>
            <a:pathLst>
              <a:path w="1708785" h="1261110">
                <a:moveTo>
                  <a:pt x="1605387" y="52312"/>
                </a:moveTo>
                <a:lnTo>
                  <a:pt x="0" y="1230363"/>
                </a:lnTo>
                <a:lnTo>
                  <a:pt x="22605" y="1261084"/>
                </a:lnTo>
                <a:lnTo>
                  <a:pt x="1627941" y="82991"/>
                </a:lnTo>
                <a:lnTo>
                  <a:pt x="1605387" y="52312"/>
                </a:lnTo>
                <a:close/>
              </a:path>
              <a:path w="1708785" h="1261110">
                <a:moveTo>
                  <a:pt x="1687747" y="41020"/>
                </a:moveTo>
                <a:lnTo>
                  <a:pt x="1620774" y="41020"/>
                </a:lnTo>
                <a:lnTo>
                  <a:pt x="1643252" y="71754"/>
                </a:lnTo>
                <a:lnTo>
                  <a:pt x="1627941" y="82991"/>
                </a:lnTo>
                <a:lnTo>
                  <a:pt x="1650491" y="113664"/>
                </a:lnTo>
                <a:lnTo>
                  <a:pt x="1687747" y="41020"/>
                </a:lnTo>
                <a:close/>
              </a:path>
              <a:path w="1708785" h="1261110">
                <a:moveTo>
                  <a:pt x="1620774" y="41020"/>
                </a:moveTo>
                <a:lnTo>
                  <a:pt x="1605387" y="52312"/>
                </a:lnTo>
                <a:lnTo>
                  <a:pt x="1627941" y="82991"/>
                </a:lnTo>
                <a:lnTo>
                  <a:pt x="1643252" y="71754"/>
                </a:lnTo>
                <a:lnTo>
                  <a:pt x="1620774" y="41020"/>
                </a:lnTo>
                <a:close/>
              </a:path>
              <a:path w="1708785" h="1261110">
                <a:moveTo>
                  <a:pt x="1708784" y="0"/>
                </a:moveTo>
                <a:lnTo>
                  <a:pt x="1582801" y="21589"/>
                </a:lnTo>
                <a:lnTo>
                  <a:pt x="1605387" y="52312"/>
                </a:lnTo>
                <a:lnTo>
                  <a:pt x="1620774" y="41020"/>
                </a:lnTo>
                <a:lnTo>
                  <a:pt x="1687747" y="41020"/>
                </a:lnTo>
                <a:lnTo>
                  <a:pt x="1708784" y="0"/>
                </a:lnTo>
                <a:close/>
              </a:path>
            </a:pathLst>
          </a:custGeom>
          <a:solidFill>
            <a:srgbClr val="344B5E"/>
          </a:solidFill>
        </p:spPr>
        <p:txBody>
          <a:bodyPr wrap="square" lIns="0" tIns="0" rIns="0" bIns="0" rtlCol="0"/>
          <a:lstStyle/>
          <a:p>
            <a:endParaRPr/>
          </a:p>
        </p:txBody>
      </p:sp>
      <p:sp>
        <p:nvSpPr>
          <p:cNvPr id="24" name="object 24"/>
          <p:cNvSpPr/>
          <p:nvPr/>
        </p:nvSpPr>
        <p:spPr>
          <a:xfrm>
            <a:off x="4058158" y="3566160"/>
            <a:ext cx="1013460" cy="1219200"/>
          </a:xfrm>
          <a:custGeom>
            <a:avLst/>
            <a:gdLst/>
            <a:ahLst/>
            <a:cxnLst/>
            <a:rect l="l" t="t" r="r" b="b"/>
            <a:pathLst>
              <a:path w="1013460" h="1219200">
                <a:moveTo>
                  <a:pt x="925830" y="75946"/>
                </a:moveTo>
                <a:lnTo>
                  <a:pt x="0" y="1194765"/>
                </a:lnTo>
                <a:lnTo>
                  <a:pt x="29463" y="1219047"/>
                </a:lnTo>
                <a:lnTo>
                  <a:pt x="955168" y="100204"/>
                </a:lnTo>
                <a:lnTo>
                  <a:pt x="925830" y="75946"/>
                </a:lnTo>
                <a:close/>
              </a:path>
              <a:path w="1013460" h="1219200">
                <a:moveTo>
                  <a:pt x="999153" y="61213"/>
                </a:moveTo>
                <a:lnTo>
                  <a:pt x="938021" y="61213"/>
                </a:lnTo>
                <a:lnTo>
                  <a:pt x="967358" y="85470"/>
                </a:lnTo>
                <a:lnTo>
                  <a:pt x="955168" y="100204"/>
                </a:lnTo>
                <a:lnTo>
                  <a:pt x="984503" y="124459"/>
                </a:lnTo>
                <a:lnTo>
                  <a:pt x="999153" y="61213"/>
                </a:lnTo>
                <a:close/>
              </a:path>
              <a:path w="1013460" h="1219200">
                <a:moveTo>
                  <a:pt x="938021" y="61213"/>
                </a:moveTo>
                <a:lnTo>
                  <a:pt x="925830" y="75946"/>
                </a:lnTo>
                <a:lnTo>
                  <a:pt x="955168" y="100204"/>
                </a:lnTo>
                <a:lnTo>
                  <a:pt x="967358" y="85470"/>
                </a:lnTo>
                <a:lnTo>
                  <a:pt x="938021" y="61213"/>
                </a:lnTo>
                <a:close/>
              </a:path>
              <a:path w="1013460" h="1219200">
                <a:moveTo>
                  <a:pt x="1013332" y="0"/>
                </a:moveTo>
                <a:lnTo>
                  <a:pt x="896492" y="51688"/>
                </a:lnTo>
                <a:lnTo>
                  <a:pt x="925830" y="75946"/>
                </a:lnTo>
                <a:lnTo>
                  <a:pt x="938021" y="61213"/>
                </a:lnTo>
                <a:lnTo>
                  <a:pt x="999153" y="61213"/>
                </a:lnTo>
                <a:lnTo>
                  <a:pt x="1013332" y="0"/>
                </a:lnTo>
                <a:close/>
              </a:path>
            </a:pathLst>
          </a:custGeom>
          <a:solidFill>
            <a:srgbClr val="344B5E"/>
          </a:solidFill>
        </p:spPr>
        <p:txBody>
          <a:bodyPr wrap="square" lIns="0" tIns="0" rIns="0" bIns="0" rtlCol="0"/>
          <a:lstStyle/>
          <a:p>
            <a:endParaRPr/>
          </a:p>
        </p:txBody>
      </p:sp>
      <p:sp>
        <p:nvSpPr>
          <p:cNvPr id="27" name="标题 26">
            <a:extLst>
              <a:ext uri="{FF2B5EF4-FFF2-40B4-BE49-F238E27FC236}">
                <a16:creationId xmlns:a16="http://schemas.microsoft.com/office/drawing/2014/main" id="{9E41C1E2-D62C-4C8F-87B3-3E3252399ACD}"/>
              </a:ext>
            </a:extLst>
          </p:cNvPr>
          <p:cNvSpPr>
            <a:spLocks noGrp="1"/>
          </p:cNvSpPr>
          <p:nvPr>
            <p:ph type="title"/>
          </p:nvPr>
        </p:nvSpPr>
        <p:spPr>
          <a:xfrm>
            <a:off x="457200" y="44624"/>
            <a:ext cx="8229600" cy="1143000"/>
          </a:xfrm>
        </p:spPr>
        <p:txBody>
          <a:bodyPr/>
          <a:lstStyle/>
          <a:p>
            <a:r>
              <a:rPr lang="zh-CN" altLang="en-US" dirty="0"/>
              <a:t>余弦距离</a:t>
            </a:r>
          </a:p>
        </p:txBody>
      </p:sp>
      <p:pic>
        <p:nvPicPr>
          <p:cNvPr id="2" name="图片 1">
            <a:extLst>
              <a:ext uri="{FF2B5EF4-FFF2-40B4-BE49-F238E27FC236}">
                <a16:creationId xmlns:a16="http://schemas.microsoft.com/office/drawing/2014/main" id="{1A68F142-76A9-4FF1-9526-5F7EC31161B2}"/>
              </a:ext>
            </a:extLst>
          </p:cNvPr>
          <p:cNvPicPr>
            <a:picLocks noChangeAspect="1"/>
          </p:cNvPicPr>
          <p:nvPr/>
        </p:nvPicPr>
        <p:blipFill>
          <a:blip r:embed="rId2"/>
          <a:stretch>
            <a:fillRect/>
          </a:stretch>
        </p:blipFill>
        <p:spPr>
          <a:xfrm>
            <a:off x="5899303" y="3740138"/>
            <a:ext cx="2387025" cy="730800"/>
          </a:xfrm>
          <a:prstGeom prst="rect">
            <a:avLst/>
          </a:prstGeom>
        </p:spPr>
      </p:pic>
    </p:spTree>
    <p:extLst>
      <p:ext uri="{BB962C8B-B14F-4D97-AF65-F5344CB8AC3E}">
        <p14:creationId xmlns:p14="http://schemas.microsoft.com/office/powerpoint/2010/main" val="1324067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42359" y="3635502"/>
            <a:ext cx="989330" cy="453329"/>
          </a:xfrm>
          <a:prstGeom prst="rect">
            <a:avLst/>
          </a:prstGeom>
          <a:solidFill>
            <a:srgbClr val="344B5E"/>
          </a:solidFill>
        </p:spPr>
        <p:txBody>
          <a:bodyPr vert="horz" wrap="square" lIns="0" tIns="22225" rIns="0" bIns="0" rtlCol="0">
            <a:spAutoFit/>
          </a:bodyPr>
          <a:lstStyle/>
          <a:p>
            <a:pPr marL="197485">
              <a:spcBef>
                <a:spcPts val="175"/>
              </a:spcBef>
            </a:pPr>
            <a:r>
              <a:rPr lang="zh-CN" altLang="en-US" sz="2800" b="1" dirty="0">
                <a:solidFill>
                  <a:srgbClr val="FFFFFF"/>
                </a:solidFill>
                <a:latin typeface="Trebuchet MS"/>
                <a:cs typeface="Trebuchet MS"/>
              </a:rPr>
              <a:t>模型</a:t>
            </a:r>
            <a:endParaRPr sz="2800" dirty="0">
              <a:latin typeface="Trebuchet MS"/>
              <a:cs typeface="Trebuchet MS"/>
            </a:endParaRPr>
          </a:p>
        </p:txBody>
      </p:sp>
      <p:sp>
        <p:nvSpPr>
          <p:cNvPr id="3" name="object 3"/>
          <p:cNvSpPr txBox="1"/>
          <p:nvPr/>
        </p:nvSpPr>
        <p:spPr>
          <a:xfrm>
            <a:off x="3783839" y="2590164"/>
            <a:ext cx="901068" cy="320601"/>
          </a:xfrm>
          <a:prstGeom prst="rect">
            <a:avLst/>
          </a:prstGeom>
        </p:spPr>
        <p:txBody>
          <a:bodyPr vert="horz" wrap="square" lIns="0" tIns="12700" rIns="0" bIns="0" rtlCol="0">
            <a:spAutoFit/>
          </a:bodyPr>
          <a:lstStyle/>
          <a:p>
            <a:pPr>
              <a:spcBef>
                <a:spcPts val="100"/>
              </a:spcBef>
            </a:pPr>
            <a:r>
              <a:rPr lang="zh-CN" altLang="en-US" sz="2000" b="1" spc="145" dirty="0">
                <a:latin typeface="Trebuchet MS"/>
                <a:cs typeface="Trebuchet MS"/>
              </a:rPr>
              <a:t>模型</a:t>
            </a:r>
            <a:endParaRPr sz="2000" dirty="0">
              <a:latin typeface="Trebuchet MS"/>
              <a:cs typeface="Trebuchet MS"/>
            </a:endParaRPr>
          </a:p>
        </p:txBody>
      </p:sp>
      <p:sp>
        <p:nvSpPr>
          <p:cNvPr id="5" name="object 5"/>
          <p:cNvSpPr txBox="1"/>
          <p:nvPr/>
        </p:nvSpPr>
        <p:spPr>
          <a:xfrm>
            <a:off x="6909816" y="2495550"/>
            <a:ext cx="989330" cy="452688"/>
          </a:xfrm>
          <a:prstGeom prst="rect">
            <a:avLst/>
          </a:prstGeom>
          <a:solidFill>
            <a:srgbClr val="344B5E"/>
          </a:solidFill>
        </p:spPr>
        <p:txBody>
          <a:bodyPr vert="horz" wrap="square" lIns="0" tIns="21590" rIns="0" bIns="0" rtlCol="0">
            <a:spAutoFit/>
          </a:bodyPr>
          <a:lstStyle/>
          <a:p>
            <a:pPr marL="198120">
              <a:spcBef>
                <a:spcPts val="170"/>
              </a:spcBef>
            </a:pPr>
            <a:r>
              <a:rPr lang="zh-CN" altLang="en-US" sz="2800" b="1" dirty="0">
                <a:solidFill>
                  <a:srgbClr val="FFFFFF"/>
                </a:solidFill>
                <a:latin typeface="Trebuchet MS"/>
                <a:cs typeface="Trebuchet MS"/>
              </a:rPr>
              <a:t>模型</a:t>
            </a:r>
            <a:endParaRPr sz="2800" dirty="0">
              <a:latin typeface="Trebuchet MS"/>
              <a:cs typeface="Trebuchet MS"/>
            </a:endParaRPr>
          </a:p>
        </p:txBody>
      </p:sp>
      <p:sp>
        <p:nvSpPr>
          <p:cNvPr id="6" name="object 6"/>
          <p:cNvSpPr/>
          <p:nvPr/>
        </p:nvSpPr>
        <p:spPr>
          <a:xfrm>
            <a:off x="950213" y="2363724"/>
            <a:ext cx="4098290" cy="754380"/>
          </a:xfrm>
          <a:custGeom>
            <a:avLst/>
            <a:gdLst/>
            <a:ahLst/>
            <a:cxnLst/>
            <a:rect l="l" t="t" r="r" b="b"/>
            <a:pathLst>
              <a:path w="4098290" h="754380">
                <a:moveTo>
                  <a:pt x="0" y="754380"/>
                </a:moveTo>
                <a:lnTo>
                  <a:pt x="4098036" y="754380"/>
                </a:lnTo>
                <a:lnTo>
                  <a:pt x="4098036" y="0"/>
                </a:lnTo>
                <a:lnTo>
                  <a:pt x="0" y="0"/>
                </a:lnTo>
                <a:lnTo>
                  <a:pt x="0" y="754380"/>
                </a:lnTo>
                <a:close/>
              </a:path>
            </a:pathLst>
          </a:custGeom>
          <a:ln w="28956">
            <a:solidFill>
              <a:srgbClr val="9BB808"/>
            </a:solidFill>
          </a:ln>
        </p:spPr>
        <p:txBody>
          <a:bodyPr wrap="square" lIns="0" tIns="0" rIns="0" bIns="0" rtlCol="0"/>
          <a:lstStyle/>
          <a:p>
            <a:endParaRPr/>
          </a:p>
        </p:txBody>
      </p:sp>
      <p:sp>
        <p:nvSpPr>
          <p:cNvPr id="7" name="object 7"/>
          <p:cNvSpPr/>
          <p:nvPr/>
        </p:nvSpPr>
        <p:spPr>
          <a:xfrm>
            <a:off x="5048251" y="2672969"/>
            <a:ext cx="1633855" cy="134620"/>
          </a:xfrm>
          <a:custGeom>
            <a:avLst/>
            <a:gdLst/>
            <a:ahLst/>
            <a:cxnLst/>
            <a:rect l="l" t="t" r="r" b="b"/>
            <a:pathLst>
              <a:path w="1633854" h="134619">
                <a:moveTo>
                  <a:pt x="1576451" y="67182"/>
                </a:moveTo>
                <a:lnTo>
                  <a:pt x="1510919" y="105409"/>
                </a:lnTo>
                <a:lnTo>
                  <a:pt x="1503933" y="109346"/>
                </a:lnTo>
                <a:lnTo>
                  <a:pt x="1501648" y="118236"/>
                </a:lnTo>
                <a:lnTo>
                  <a:pt x="1505711" y="125094"/>
                </a:lnTo>
                <a:lnTo>
                  <a:pt x="1509776" y="132079"/>
                </a:lnTo>
                <a:lnTo>
                  <a:pt x="1518539" y="134365"/>
                </a:lnTo>
                <a:lnTo>
                  <a:pt x="1609004" y="81660"/>
                </a:lnTo>
                <a:lnTo>
                  <a:pt x="1605026" y="81660"/>
                </a:lnTo>
                <a:lnTo>
                  <a:pt x="1605026" y="79628"/>
                </a:lnTo>
                <a:lnTo>
                  <a:pt x="1597786" y="79628"/>
                </a:lnTo>
                <a:lnTo>
                  <a:pt x="1576451" y="67182"/>
                </a:lnTo>
                <a:close/>
              </a:path>
              <a:path w="1633854" h="134619">
                <a:moveTo>
                  <a:pt x="1551631" y="52704"/>
                </a:moveTo>
                <a:lnTo>
                  <a:pt x="0" y="52704"/>
                </a:lnTo>
                <a:lnTo>
                  <a:pt x="0" y="81660"/>
                </a:lnTo>
                <a:lnTo>
                  <a:pt x="1551631" y="81660"/>
                </a:lnTo>
                <a:lnTo>
                  <a:pt x="1576451" y="67182"/>
                </a:lnTo>
                <a:lnTo>
                  <a:pt x="1551631" y="52704"/>
                </a:lnTo>
                <a:close/>
              </a:path>
              <a:path w="1633854" h="134619">
                <a:moveTo>
                  <a:pt x="1609006" y="52704"/>
                </a:moveTo>
                <a:lnTo>
                  <a:pt x="1605026" y="52704"/>
                </a:lnTo>
                <a:lnTo>
                  <a:pt x="1605026" y="81660"/>
                </a:lnTo>
                <a:lnTo>
                  <a:pt x="1609004" y="81660"/>
                </a:lnTo>
                <a:lnTo>
                  <a:pt x="1633854" y="67182"/>
                </a:lnTo>
                <a:lnTo>
                  <a:pt x="1609006" y="52704"/>
                </a:lnTo>
                <a:close/>
              </a:path>
              <a:path w="1633854" h="134619">
                <a:moveTo>
                  <a:pt x="1597786" y="54736"/>
                </a:moveTo>
                <a:lnTo>
                  <a:pt x="1576451" y="67182"/>
                </a:lnTo>
                <a:lnTo>
                  <a:pt x="1597786" y="79628"/>
                </a:lnTo>
                <a:lnTo>
                  <a:pt x="1597786" y="54736"/>
                </a:lnTo>
                <a:close/>
              </a:path>
              <a:path w="1633854" h="134619">
                <a:moveTo>
                  <a:pt x="1605026" y="54736"/>
                </a:moveTo>
                <a:lnTo>
                  <a:pt x="1597786" y="54736"/>
                </a:lnTo>
                <a:lnTo>
                  <a:pt x="1597786" y="79628"/>
                </a:lnTo>
                <a:lnTo>
                  <a:pt x="1605026" y="79628"/>
                </a:lnTo>
                <a:lnTo>
                  <a:pt x="1605026" y="54736"/>
                </a:lnTo>
                <a:close/>
              </a:path>
              <a:path w="1633854" h="134619">
                <a:moveTo>
                  <a:pt x="1518539" y="0"/>
                </a:moveTo>
                <a:lnTo>
                  <a:pt x="1509776" y="2285"/>
                </a:lnTo>
                <a:lnTo>
                  <a:pt x="1505711" y="9270"/>
                </a:lnTo>
                <a:lnTo>
                  <a:pt x="1501648" y="16128"/>
                </a:lnTo>
                <a:lnTo>
                  <a:pt x="1503933" y="25018"/>
                </a:lnTo>
                <a:lnTo>
                  <a:pt x="1510919" y="28955"/>
                </a:lnTo>
                <a:lnTo>
                  <a:pt x="1576451" y="67182"/>
                </a:lnTo>
                <a:lnTo>
                  <a:pt x="1597786" y="54736"/>
                </a:lnTo>
                <a:lnTo>
                  <a:pt x="1605026" y="54736"/>
                </a:lnTo>
                <a:lnTo>
                  <a:pt x="1605026" y="52704"/>
                </a:lnTo>
                <a:lnTo>
                  <a:pt x="1609006" y="52704"/>
                </a:lnTo>
                <a:lnTo>
                  <a:pt x="1518539" y="0"/>
                </a:lnTo>
                <a:close/>
              </a:path>
            </a:pathLst>
          </a:custGeom>
          <a:solidFill>
            <a:srgbClr val="9BB808"/>
          </a:solidFill>
        </p:spPr>
        <p:txBody>
          <a:bodyPr wrap="square" lIns="0" tIns="0" rIns="0" bIns="0" rtlCol="0"/>
          <a:lstStyle/>
          <a:p>
            <a:endParaRPr/>
          </a:p>
        </p:txBody>
      </p:sp>
      <p:sp>
        <p:nvSpPr>
          <p:cNvPr id="8" name="object 8"/>
          <p:cNvSpPr txBox="1"/>
          <p:nvPr/>
        </p:nvSpPr>
        <p:spPr>
          <a:xfrm>
            <a:off x="1128675" y="2564904"/>
            <a:ext cx="1848081" cy="320601"/>
          </a:xfrm>
          <a:prstGeom prst="rect">
            <a:avLst/>
          </a:prstGeom>
        </p:spPr>
        <p:txBody>
          <a:bodyPr vert="horz" wrap="square" lIns="0" tIns="12700" rIns="0" bIns="0" rtlCol="0">
            <a:spAutoFit/>
          </a:bodyPr>
          <a:lstStyle/>
          <a:p>
            <a:pPr marR="5080" indent="57785">
              <a:spcBef>
                <a:spcPts val="100"/>
              </a:spcBef>
            </a:pPr>
            <a:r>
              <a:rPr lang="zh-CN" altLang="en-US" sz="2000" b="1" spc="-40" dirty="0">
                <a:latin typeface="Trebuchet MS"/>
                <a:cs typeface="Trebuchet MS"/>
              </a:rPr>
              <a:t>未知主题的文章</a:t>
            </a:r>
            <a:endParaRPr sz="2000" dirty="0">
              <a:latin typeface="Trebuchet MS"/>
              <a:cs typeface="Trebuchet MS"/>
            </a:endParaRPr>
          </a:p>
        </p:txBody>
      </p:sp>
      <p:sp>
        <p:nvSpPr>
          <p:cNvPr id="9" name="object 9"/>
          <p:cNvSpPr/>
          <p:nvPr/>
        </p:nvSpPr>
        <p:spPr>
          <a:xfrm>
            <a:off x="5554979" y="2600706"/>
            <a:ext cx="521334" cy="376555"/>
          </a:xfrm>
          <a:custGeom>
            <a:avLst/>
            <a:gdLst/>
            <a:ahLst/>
            <a:cxnLst/>
            <a:rect l="l" t="t" r="r" b="b"/>
            <a:pathLst>
              <a:path w="521335" h="376555">
                <a:moveTo>
                  <a:pt x="0" y="376428"/>
                </a:moveTo>
                <a:lnTo>
                  <a:pt x="521208" y="376428"/>
                </a:lnTo>
                <a:lnTo>
                  <a:pt x="521208" y="0"/>
                </a:lnTo>
                <a:lnTo>
                  <a:pt x="0" y="0"/>
                </a:lnTo>
                <a:lnTo>
                  <a:pt x="0" y="376428"/>
                </a:lnTo>
                <a:close/>
              </a:path>
            </a:pathLst>
          </a:custGeom>
          <a:solidFill>
            <a:srgbClr val="FFFFFF"/>
          </a:solidFill>
        </p:spPr>
        <p:txBody>
          <a:bodyPr wrap="square" lIns="0" tIns="0" rIns="0" bIns="0" rtlCol="0"/>
          <a:lstStyle/>
          <a:p>
            <a:endParaRPr/>
          </a:p>
        </p:txBody>
      </p:sp>
      <p:sp>
        <p:nvSpPr>
          <p:cNvPr id="10" name="object 10"/>
          <p:cNvSpPr txBox="1"/>
          <p:nvPr/>
        </p:nvSpPr>
        <p:spPr>
          <a:xfrm>
            <a:off x="5665979" y="2570938"/>
            <a:ext cx="301625" cy="300355"/>
          </a:xfrm>
          <a:prstGeom prst="rect">
            <a:avLst/>
          </a:prstGeom>
        </p:spPr>
        <p:txBody>
          <a:bodyPr vert="horz" wrap="square" lIns="0" tIns="12700" rIns="0" bIns="0" rtlCol="0">
            <a:spAutoFit/>
          </a:bodyPr>
          <a:lstStyle/>
          <a:p>
            <a:pPr marL="12700">
              <a:spcBef>
                <a:spcPts val="100"/>
              </a:spcBef>
            </a:pPr>
            <a:r>
              <a:rPr b="1" spc="-45" dirty="0">
                <a:latin typeface="Trebuchet MS"/>
                <a:cs typeface="Trebuchet MS"/>
              </a:rPr>
              <a:t>Fit</a:t>
            </a:r>
            <a:endParaRPr>
              <a:latin typeface="Trebuchet MS"/>
              <a:cs typeface="Trebuchet MS"/>
            </a:endParaRPr>
          </a:p>
        </p:txBody>
      </p:sp>
      <p:sp>
        <p:nvSpPr>
          <p:cNvPr id="11" name="object 11"/>
          <p:cNvSpPr txBox="1"/>
          <p:nvPr/>
        </p:nvSpPr>
        <p:spPr>
          <a:xfrm>
            <a:off x="3085465" y="2452954"/>
            <a:ext cx="254635" cy="514350"/>
          </a:xfrm>
          <a:prstGeom prst="rect">
            <a:avLst/>
          </a:prstGeom>
        </p:spPr>
        <p:txBody>
          <a:bodyPr vert="horz" wrap="square" lIns="0" tIns="13335" rIns="0" bIns="0" rtlCol="0">
            <a:spAutoFit/>
          </a:bodyPr>
          <a:lstStyle/>
          <a:p>
            <a:pPr>
              <a:spcBef>
                <a:spcPts val="105"/>
              </a:spcBef>
            </a:pPr>
            <a:r>
              <a:rPr sz="3200" b="1" spc="25" dirty="0">
                <a:latin typeface="Trebuchet MS"/>
                <a:cs typeface="Trebuchet MS"/>
              </a:rPr>
              <a:t>+</a:t>
            </a:r>
            <a:endParaRPr sz="3200" dirty="0">
              <a:latin typeface="Trebuchet MS"/>
              <a:cs typeface="Trebuchet MS"/>
            </a:endParaRPr>
          </a:p>
        </p:txBody>
      </p:sp>
      <p:sp>
        <p:nvSpPr>
          <p:cNvPr id="12" name="object 12"/>
          <p:cNvSpPr txBox="1"/>
          <p:nvPr/>
        </p:nvSpPr>
        <p:spPr>
          <a:xfrm>
            <a:off x="6891107" y="3561352"/>
            <a:ext cx="1067368" cy="628377"/>
          </a:xfrm>
          <a:prstGeom prst="rect">
            <a:avLst/>
          </a:prstGeom>
        </p:spPr>
        <p:txBody>
          <a:bodyPr vert="horz" wrap="square" lIns="0" tIns="12700" rIns="0" bIns="0" rtlCol="0">
            <a:spAutoFit/>
          </a:bodyPr>
          <a:lstStyle/>
          <a:p>
            <a:pPr marL="12700" marR="5080" indent="8890" algn="ctr">
              <a:spcBef>
                <a:spcPts val="100"/>
              </a:spcBef>
            </a:pPr>
            <a:r>
              <a:rPr lang="zh-CN" altLang="en-US" sz="2000" b="1" spc="-5" dirty="0">
                <a:latin typeface="Trebuchet MS"/>
                <a:cs typeface="Trebuchet MS"/>
              </a:rPr>
              <a:t>预测相似的文章</a:t>
            </a:r>
            <a:endParaRPr sz="2000" dirty="0">
              <a:latin typeface="Trebuchet MS"/>
              <a:cs typeface="Trebuchet MS"/>
            </a:endParaRPr>
          </a:p>
        </p:txBody>
      </p:sp>
      <p:sp>
        <p:nvSpPr>
          <p:cNvPr id="13" name="object 13"/>
          <p:cNvSpPr/>
          <p:nvPr/>
        </p:nvSpPr>
        <p:spPr>
          <a:xfrm>
            <a:off x="950213" y="3503676"/>
            <a:ext cx="4098290" cy="754380"/>
          </a:xfrm>
          <a:custGeom>
            <a:avLst/>
            <a:gdLst/>
            <a:ahLst/>
            <a:cxnLst/>
            <a:rect l="l" t="t" r="r" b="b"/>
            <a:pathLst>
              <a:path w="4098290" h="754379">
                <a:moveTo>
                  <a:pt x="0" y="754380"/>
                </a:moveTo>
                <a:lnTo>
                  <a:pt x="4098036" y="754380"/>
                </a:lnTo>
                <a:lnTo>
                  <a:pt x="4098036" y="0"/>
                </a:lnTo>
                <a:lnTo>
                  <a:pt x="0" y="0"/>
                </a:lnTo>
                <a:lnTo>
                  <a:pt x="0" y="754380"/>
                </a:lnTo>
                <a:close/>
              </a:path>
            </a:pathLst>
          </a:custGeom>
          <a:ln w="28956">
            <a:solidFill>
              <a:srgbClr val="9BB808"/>
            </a:solidFill>
          </a:ln>
        </p:spPr>
        <p:txBody>
          <a:bodyPr wrap="square" lIns="0" tIns="0" rIns="0" bIns="0" rtlCol="0"/>
          <a:lstStyle/>
          <a:p>
            <a:endParaRPr/>
          </a:p>
        </p:txBody>
      </p:sp>
      <p:sp>
        <p:nvSpPr>
          <p:cNvPr id="14" name="object 14"/>
          <p:cNvSpPr/>
          <p:nvPr/>
        </p:nvSpPr>
        <p:spPr>
          <a:xfrm>
            <a:off x="5048251" y="3812920"/>
            <a:ext cx="1633855" cy="134620"/>
          </a:xfrm>
          <a:custGeom>
            <a:avLst/>
            <a:gdLst/>
            <a:ahLst/>
            <a:cxnLst/>
            <a:rect l="l" t="t" r="r" b="b"/>
            <a:pathLst>
              <a:path w="1633854" h="134619">
                <a:moveTo>
                  <a:pt x="1576451" y="67183"/>
                </a:moveTo>
                <a:lnTo>
                  <a:pt x="1510919" y="105410"/>
                </a:lnTo>
                <a:lnTo>
                  <a:pt x="1503933" y="109347"/>
                </a:lnTo>
                <a:lnTo>
                  <a:pt x="1501648" y="118237"/>
                </a:lnTo>
                <a:lnTo>
                  <a:pt x="1505711" y="125095"/>
                </a:lnTo>
                <a:lnTo>
                  <a:pt x="1509776" y="132080"/>
                </a:lnTo>
                <a:lnTo>
                  <a:pt x="1518539" y="134366"/>
                </a:lnTo>
                <a:lnTo>
                  <a:pt x="1609004" y="81661"/>
                </a:lnTo>
                <a:lnTo>
                  <a:pt x="1605026" y="81661"/>
                </a:lnTo>
                <a:lnTo>
                  <a:pt x="1605026" y="79629"/>
                </a:lnTo>
                <a:lnTo>
                  <a:pt x="1597786" y="79629"/>
                </a:lnTo>
                <a:lnTo>
                  <a:pt x="1576451" y="67183"/>
                </a:lnTo>
                <a:close/>
              </a:path>
              <a:path w="1633854" h="134619">
                <a:moveTo>
                  <a:pt x="1551631" y="52705"/>
                </a:moveTo>
                <a:lnTo>
                  <a:pt x="0" y="52705"/>
                </a:lnTo>
                <a:lnTo>
                  <a:pt x="0" y="81661"/>
                </a:lnTo>
                <a:lnTo>
                  <a:pt x="1551631" y="81661"/>
                </a:lnTo>
                <a:lnTo>
                  <a:pt x="1576451" y="67183"/>
                </a:lnTo>
                <a:lnTo>
                  <a:pt x="1551631" y="52705"/>
                </a:lnTo>
                <a:close/>
              </a:path>
              <a:path w="1633854" h="134619">
                <a:moveTo>
                  <a:pt x="1609006" y="52705"/>
                </a:moveTo>
                <a:lnTo>
                  <a:pt x="1605026" y="52705"/>
                </a:lnTo>
                <a:lnTo>
                  <a:pt x="1605026" y="81661"/>
                </a:lnTo>
                <a:lnTo>
                  <a:pt x="1609004" y="81661"/>
                </a:lnTo>
                <a:lnTo>
                  <a:pt x="1633854" y="67183"/>
                </a:lnTo>
                <a:lnTo>
                  <a:pt x="1609006" y="52705"/>
                </a:lnTo>
                <a:close/>
              </a:path>
              <a:path w="1633854" h="134619">
                <a:moveTo>
                  <a:pt x="1597786" y="54737"/>
                </a:moveTo>
                <a:lnTo>
                  <a:pt x="1576451" y="67183"/>
                </a:lnTo>
                <a:lnTo>
                  <a:pt x="1597786" y="79629"/>
                </a:lnTo>
                <a:lnTo>
                  <a:pt x="1597786" y="54737"/>
                </a:lnTo>
                <a:close/>
              </a:path>
              <a:path w="1633854" h="134619">
                <a:moveTo>
                  <a:pt x="1605026" y="54737"/>
                </a:moveTo>
                <a:lnTo>
                  <a:pt x="1597786" y="54737"/>
                </a:lnTo>
                <a:lnTo>
                  <a:pt x="1597786" y="79629"/>
                </a:lnTo>
                <a:lnTo>
                  <a:pt x="1605026" y="79629"/>
                </a:lnTo>
                <a:lnTo>
                  <a:pt x="1605026" y="54737"/>
                </a:lnTo>
                <a:close/>
              </a:path>
              <a:path w="1633854" h="134619">
                <a:moveTo>
                  <a:pt x="1518539" y="0"/>
                </a:moveTo>
                <a:lnTo>
                  <a:pt x="1509776" y="2286"/>
                </a:lnTo>
                <a:lnTo>
                  <a:pt x="1505711" y="9271"/>
                </a:lnTo>
                <a:lnTo>
                  <a:pt x="1501648" y="16129"/>
                </a:lnTo>
                <a:lnTo>
                  <a:pt x="1503933" y="25018"/>
                </a:lnTo>
                <a:lnTo>
                  <a:pt x="1510919" y="28956"/>
                </a:lnTo>
                <a:lnTo>
                  <a:pt x="1576451" y="67183"/>
                </a:lnTo>
                <a:lnTo>
                  <a:pt x="1597786" y="54737"/>
                </a:lnTo>
                <a:lnTo>
                  <a:pt x="1605026" y="54737"/>
                </a:lnTo>
                <a:lnTo>
                  <a:pt x="1605026" y="52705"/>
                </a:lnTo>
                <a:lnTo>
                  <a:pt x="1609006" y="52705"/>
                </a:lnTo>
                <a:lnTo>
                  <a:pt x="1518539" y="0"/>
                </a:lnTo>
                <a:close/>
              </a:path>
            </a:pathLst>
          </a:custGeom>
          <a:solidFill>
            <a:srgbClr val="9BB808"/>
          </a:solidFill>
        </p:spPr>
        <p:txBody>
          <a:bodyPr wrap="square" lIns="0" tIns="0" rIns="0" bIns="0" rtlCol="0"/>
          <a:lstStyle/>
          <a:p>
            <a:endParaRPr/>
          </a:p>
        </p:txBody>
      </p:sp>
      <p:sp>
        <p:nvSpPr>
          <p:cNvPr id="15" name="object 15"/>
          <p:cNvSpPr txBox="1"/>
          <p:nvPr/>
        </p:nvSpPr>
        <p:spPr>
          <a:xfrm>
            <a:off x="1128368" y="3715241"/>
            <a:ext cx="1848387" cy="320601"/>
          </a:xfrm>
          <a:prstGeom prst="rect">
            <a:avLst/>
          </a:prstGeom>
        </p:spPr>
        <p:txBody>
          <a:bodyPr vert="horz" wrap="square" lIns="0" tIns="12700" rIns="0" bIns="0" rtlCol="0">
            <a:spAutoFit/>
          </a:bodyPr>
          <a:lstStyle/>
          <a:p>
            <a:pPr marL="57785">
              <a:spcBef>
                <a:spcPts val="100"/>
              </a:spcBef>
            </a:pPr>
            <a:r>
              <a:rPr lang="zh-CN" altLang="en-US" sz="2000" b="1" spc="-40" dirty="0">
                <a:latin typeface="Trebuchet MS"/>
                <a:cs typeface="Trebuchet MS"/>
              </a:rPr>
              <a:t>未知主题的文章</a:t>
            </a:r>
            <a:endParaRPr sz="2000" dirty="0">
              <a:latin typeface="Trebuchet MS"/>
              <a:cs typeface="Trebuchet MS"/>
            </a:endParaRPr>
          </a:p>
        </p:txBody>
      </p:sp>
      <p:sp>
        <p:nvSpPr>
          <p:cNvPr id="16" name="object 16"/>
          <p:cNvSpPr/>
          <p:nvPr/>
        </p:nvSpPr>
        <p:spPr>
          <a:xfrm>
            <a:off x="5327903" y="3740658"/>
            <a:ext cx="975360" cy="376555"/>
          </a:xfrm>
          <a:custGeom>
            <a:avLst/>
            <a:gdLst/>
            <a:ahLst/>
            <a:cxnLst/>
            <a:rect l="l" t="t" r="r" b="b"/>
            <a:pathLst>
              <a:path w="975360" h="376554">
                <a:moveTo>
                  <a:pt x="0" y="376427"/>
                </a:moveTo>
                <a:lnTo>
                  <a:pt x="975360" y="376427"/>
                </a:lnTo>
                <a:lnTo>
                  <a:pt x="975360" y="0"/>
                </a:lnTo>
                <a:lnTo>
                  <a:pt x="0" y="0"/>
                </a:lnTo>
                <a:lnTo>
                  <a:pt x="0" y="376427"/>
                </a:lnTo>
                <a:close/>
              </a:path>
            </a:pathLst>
          </a:custGeom>
          <a:solidFill>
            <a:srgbClr val="FFFFFF"/>
          </a:solidFill>
        </p:spPr>
        <p:txBody>
          <a:bodyPr wrap="square" lIns="0" tIns="0" rIns="0" bIns="0" rtlCol="0"/>
          <a:lstStyle/>
          <a:p>
            <a:endParaRPr/>
          </a:p>
        </p:txBody>
      </p:sp>
      <p:sp>
        <p:nvSpPr>
          <p:cNvPr id="17" name="object 17"/>
          <p:cNvSpPr txBox="1"/>
          <p:nvPr/>
        </p:nvSpPr>
        <p:spPr>
          <a:xfrm>
            <a:off x="5423154" y="3711829"/>
            <a:ext cx="786765" cy="299720"/>
          </a:xfrm>
          <a:prstGeom prst="rect">
            <a:avLst/>
          </a:prstGeom>
        </p:spPr>
        <p:txBody>
          <a:bodyPr vert="horz" wrap="square" lIns="0" tIns="12700" rIns="0" bIns="0" rtlCol="0">
            <a:spAutoFit/>
          </a:bodyPr>
          <a:lstStyle/>
          <a:p>
            <a:pPr marL="12700">
              <a:spcBef>
                <a:spcPts val="100"/>
              </a:spcBef>
            </a:pPr>
            <a:r>
              <a:rPr b="1" dirty="0">
                <a:latin typeface="Trebuchet MS"/>
                <a:cs typeface="Trebuchet MS"/>
              </a:rPr>
              <a:t>Pred</a:t>
            </a:r>
            <a:r>
              <a:rPr b="1" spc="-10" dirty="0">
                <a:latin typeface="Trebuchet MS"/>
                <a:cs typeface="Trebuchet MS"/>
              </a:rPr>
              <a:t>i</a:t>
            </a:r>
            <a:r>
              <a:rPr b="1" spc="-50" dirty="0">
                <a:latin typeface="Trebuchet MS"/>
                <a:cs typeface="Trebuchet MS"/>
              </a:rPr>
              <a:t>ct</a:t>
            </a:r>
            <a:endParaRPr>
              <a:latin typeface="Trebuchet MS"/>
              <a:cs typeface="Trebuchet MS"/>
            </a:endParaRPr>
          </a:p>
        </p:txBody>
      </p:sp>
      <p:sp>
        <p:nvSpPr>
          <p:cNvPr id="18" name="object 18"/>
          <p:cNvSpPr txBox="1"/>
          <p:nvPr/>
        </p:nvSpPr>
        <p:spPr>
          <a:xfrm>
            <a:off x="3085465" y="3593287"/>
            <a:ext cx="254635" cy="514350"/>
          </a:xfrm>
          <a:prstGeom prst="rect">
            <a:avLst/>
          </a:prstGeom>
        </p:spPr>
        <p:txBody>
          <a:bodyPr vert="horz" wrap="square" lIns="0" tIns="13335" rIns="0" bIns="0" rtlCol="0">
            <a:spAutoFit/>
          </a:bodyPr>
          <a:lstStyle/>
          <a:p>
            <a:pPr>
              <a:spcBef>
                <a:spcPts val="105"/>
              </a:spcBef>
            </a:pPr>
            <a:r>
              <a:rPr sz="3200" b="1" spc="25" dirty="0">
                <a:latin typeface="Trebuchet MS"/>
                <a:cs typeface="Trebuchet MS"/>
              </a:rPr>
              <a:t>+</a:t>
            </a:r>
            <a:endParaRPr sz="3200">
              <a:latin typeface="Trebuchet MS"/>
              <a:cs typeface="Trebuchet MS"/>
            </a:endParaRPr>
          </a:p>
        </p:txBody>
      </p:sp>
      <p:sp>
        <p:nvSpPr>
          <p:cNvPr id="21" name="标题 20">
            <a:extLst>
              <a:ext uri="{FF2B5EF4-FFF2-40B4-BE49-F238E27FC236}">
                <a16:creationId xmlns:a16="http://schemas.microsoft.com/office/drawing/2014/main" id="{9A6EDE4A-03F8-49A9-B641-62613E4FA51B}"/>
              </a:ext>
            </a:extLst>
          </p:cNvPr>
          <p:cNvSpPr>
            <a:spLocks noGrp="1"/>
          </p:cNvSpPr>
          <p:nvPr>
            <p:ph type="title"/>
          </p:nvPr>
        </p:nvSpPr>
        <p:spPr/>
        <p:txBody>
          <a:bodyPr/>
          <a:lstStyle/>
          <a:p>
            <a:r>
              <a:rPr lang="zh-CN" altLang="en-US" dirty="0"/>
              <a:t>聚类：发现不同的数据组</a:t>
            </a:r>
          </a:p>
        </p:txBody>
      </p:sp>
    </p:spTree>
    <p:extLst>
      <p:ext uri="{BB962C8B-B14F-4D97-AF65-F5344CB8AC3E}">
        <p14:creationId xmlns:p14="http://schemas.microsoft.com/office/powerpoint/2010/main" val="18391501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18864" y="1926843"/>
            <a:ext cx="8229600" cy="2821606"/>
          </a:xfrm>
          <a:prstGeom prst="rect">
            <a:avLst/>
          </a:prstGeom>
        </p:spPr>
        <p:txBody>
          <a:bodyPr vert="horz" wrap="square" lIns="0" tIns="12065" rIns="0" bIns="0" rtlCol="0">
            <a:spAutoFit/>
          </a:bodyPr>
          <a:lstStyle/>
          <a:p>
            <a:pPr marL="238125" indent="-225425">
              <a:lnSpc>
                <a:spcPct val="150000"/>
              </a:lnSpc>
              <a:spcBef>
                <a:spcPts val="95"/>
              </a:spcBef>
              <a:buFont typeface="Wingdings"/>
              <a:buChar char=""/>
              <a:tabLst>
                <a:tab pos="238125" algn="l"/>
                <a:tab pos="238760" algn="l"/>
              </a:tabLst>
            </a:pPr>
            <a:r>
              <a:rPr lang="zh-CN" altLang="en-US" sz="2800" b="1" dirty="0">
                <a:latin typeface="Arial"/>
                <a:cs typeface="Arial"/>
              </a:rPr>
              <a:t>欧几里得距离适用于基于坐标的度量</a:t>
            </a:r>
            <a:endParaRPr sz="2800" b="1" dirty="0">
              <a:latin typeface="Arial"/>
              <a:cs typeface="Arial"/>
            </a:endParaRPr>
          </a:p>
          <a:p>
            <a:pPr marL="238125" indent="-225425">
              <a:lnSpc>
                <a:spcPct val="150000"/>
              </a:lnSpc>
              <a:spcBef>
                <a:spcPts val="1205"/>
              </a:spcBef>
              <a:buFont typeface="Wingdings"/>
              <a:buChar char=""/>
              <a:tabLst>
                <a:tab pos="238125" algn="l"/>
                <a:tab pos="238760" algn="l"/>
              </a:tabLst>
            </a:pPr>
            <a:r>
              <a:rPr lang="zh-CN" altLang="en-US" sz="2800" b="1" dirty="0">
                <a:latin typeface="Arial"/>
                <a:cs typeface="Arial"/>
              </a:rPr>
              <a:t>余弦距离更适合那些出现位置不重要的数据，例如文本数据</a:t>
            </a:r>
            <a:endParaRPr sz="2800" b="1" dirty="0">
              <a:latin typeface="Arial"/>
              <a:cs typeface="Arial"/>
            </a:endParaRPr>
          </a:p>
          <a:p>
            <a:pPr marL="238125" indent="-225425">
              <a:lnSpc>
                <a:spcPct val="150000"/>
              </a:lnSpc>
              <a:spcBef>
                <a:spcPts val="1200"/>
              </a:spcBef>
              <a:buFont typeface="Wingdings"/>
              <a:buChar char=""/>
              <a:tabLst>
                <a:tab pos="238125" algn="l"/>
                <a:tab pos="238760" algn="l"/>
              </a:tabLst>
            </a:pPr>
            <a:r>
              <a:rPr lang="zh-CN" altLang="en-US" sz="2800" b="1" dirty="0">
                <a:latin typeface="Arial"/>
                <a:cs typeface="Arial"/>
              </a:rPr>
              <a:t>欧几里得距离对维度灾难更敏感</a:t>
            </a:r>
            <a:endParaRPr sz="2800" b="1" dirty="0">
              <a:latin typeface="Arial"/>
              <a:cs typeface="Arial"/>
            </a:endParaRPr>
          </a:p>
        </p:txBody>
      </p:sp>
      <p:sp>
        <p:nvSpPr>
          <p:cNvPr id="6" name="标题 5">
            <a:extLst>
              <a:ext uri="{FF2B5EF4-FFF2-40B4-BE49-F238E27FC236}">
                <a16:creationId xmlns:a16="http://schemas.microsoft.com/office/drawing/2014/main" id="{4EEF3C80-28C1-4A93-8FF7-B18F321C45E3}"/>
              </a:ext>
            </a:extLst>
          </p:cNvPr>
          <p:cNvSpPr>
            <a:spLocks noGrp="1"/>
          </p:cNvSpPr>
          <p:nvPr>
            <p:ph type="title"/>
          </p:nvPr>
        </p:nvSpPr>
        <p:spPr>
          <a:xfrm>
            <a:off x="457200" y="44624"/>
            <a:ext cx="8229600" cy="1143000"/>
          </a:xfrm>
        </p:spPr>
        <p:txBody>
          <a:bodyPr/>
          <a:lstStyle/>
          <a:p>
            <a:r>
              <a:rPr lang="zh-CN" altLang="en-US" dirty="0"/>
              <a:t>欧几里得 </a:t>
            </a:r>
            <a:r>
              <a:rPr lang="en-US" altLang="zh-CN" dirty="0"/>
              <a:t>vs. </a:t>
            </a:r>
            <a:r>
              <a:rPr lang="zh-CN" altLang="en-US" dirty="0"/>
              <a:t>余弦距离</a:t>
            </a:r>
          </a:p>
        </p:txBody>
      </p:sp>
    </p:spTree>
    <p:extLst>
      <p:ext uri="{BB962C8B-B14F-4D97-AF65-F5344CB8AC3E}">
        <p14:creationId xmlns:p14="http://schemas.microsoft.com/office/powerpoint/2010/main" val="19391325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0985" y="1196752"/>
            <a:ext cx="8229600" cy="3341428"/>
          </a:xfrm>
          <a:prstGeom prst="rect">
            <a:avLst/>
          </a:prstGeom>
        </p:spPr>
        <p:txBody>
          <a:bodyPr vert="horz" wrap="square" lIns="0" tIns="100330" rIns="0" bIns="0" rtlCol="0">
            <a:spAutoFit/>
          </a:bodyPr>
          <a:lstStyle/>
          <a:p>
            <a:pPr marL="12700">
              <a:lnSpc>
                <a:spcPct val="150000"/>
              </a:lnSpc>
              <a:spcBef>
                <a:spcPts val="790"/>
              </a:spcBef>
            </a:pPr>
            <a:r>
              <a:rPr lang="zh-CN" altLang="en-US" sz="2400" b="1" spc="35" dirty="0">
                <a:latin typeface="Trebuchet MS"/>
                <a:cs typeface="Trebuchet MS"/>
              </a:rPr>
              <a:t>应用于集合（例如单词的出现）</a:t>
            </a:r>
            <a:endParaRPr sz="2400" dirty="0">
              <a:latin typeface="Trebuchet MS"/>
              <a:cs typeface="Trebuchet MS"/>
            </a:endParaRPr>
          </a:p>
          <a:p>
            <a:pPr marL="238125" indent="-225425">
              <a:lnSpc>
                <a:spcPct val="150000"/>
              </a:lnSpc>
              <a:spcBef>
                <a:spcPts val="615"/>
              </a:spcBef>
              <a:buFont typeface="Wingdings"/>
              <a:buChar char=""/>
              <a:tabLst>
                <a:tab pos="238125" algn="l"/>
                <a:tab pos="238760" algn="l"/>
              </a:tabLst>
            </a:pPr>
            <a:r>
              <a:rPr lang="zh-CN" altLang="en-US" sz="2400" b="1" spc="-20" dirty="0">
                <a:latin typeface="Trebuchet MS"/>
                <a:cs typeface="Trebuchet MS"/>
              </a:rPr>
              <a:t>句子 </a:t>
            </a:r>
            <a:r>
              <a:rPr sz="2400" b="1" spc="-20" dirty="0">
                <a:latin typeface="Trebuchet MS"/>
                <a:cs typeface="Trebuchet MS"/>
              </a:rPr>
              <a:t>A</a:t>
            </a:r>
            <a:r>
              <a:rPr sz="2400" spc="-20" dirty="0">
                <a:latin typeface="Arial"/>
                <a:cs typeface="Arial"/>
              </a:rPr>
              <a:t>:</a:t>
            </a:r>
            <a:r>
              <a:rPr sz="2400" spc="-60" dirty="0">
                <a:latin typeface="Arial"/>
                <a:cs typeface="Arial"/>
              </a:rPr>
              <a:t> </a:t>
            </a:r>
            <a:r>
              <a:rPr sz="2400" spc="25" dirty="0">
                <a:latin typeface="Arial"/>
                <a:cs typeface="Arial"/>
              </a:rPr>
              <a:t>“I</a:t>
            </a:r>
            <a:r>
              <a:rPr sz="2400" spc="-50" dirty="0">
                <a:latin typeface="Arial"/>
                <a:cs typeface="Arial"/>
              </a:rPr>
              <a:t> </a:t>
            </a:r>
            <a:r>
              <a:rPr sz="2400" spc="30" dirty="0">
                <a:latin typeface="Arial"/>
                <a:cs typeface="Arial"/>
              </a:rPr>
              <a:t>like</a:t>
            </a:r>
            <a:r>
              <a:rPr sz="2400" spc="-70" dirty="0">
                <a:latin typeface="Arial"/>
                <a:cs typeface="Arial"/>
              </a:rPr>
              <a:t> </a:t>
            </a:r>
            <a:r>
              <a:rPr sz="2400" spc="20" dirty="0">
                <a:latin typeface="Arial"/>
                <a:cs typeface="Arial"/>
              </a:rPr>
              <a:t>chocolate</a:t>
            </a:r>
            <a:r>
              <a:rPr sz="2400" spc="-40" dirty="0">
                <a:latin typeface="Arial"/>
                <a:cs typeface="Arial"/>
              </a:rPr>
              <a:t> </a:t>
            </a:r>
            <a:r>
              <a:rPr sz="2400" spc="-10" dirty="0">
                <a:latin typeface="Arial"/>
                <a:cs typeface="Arial"/>
              </a:rPr>
              <a:t>ice</a:t>
            </a:r>
            <a:r>
              <a:rPr sz="2400" spc="-70" dirty="0">
                <a:latin typeface="Arial"/>
                <a:cs typeface="Arial"/>
              </a:rPr>
              <a:t> </a:t>
            </a:r>
            <a:r>
              <a:rPr sz="2400" spc="-5" dirty="0">
                <a:latin typeface="Arial"/>
                <a:cs typeface="Arial"/>
              </a:rPr>
              <a:t>cream.”</a:t>
            </a:r>
            <a:endParaRPr sz="2400" dirty="0">
              <a:latin typeface="Arial"/>
              <a:cs typeface="Arial"/>
            </a:endParaRPr>
          </a:p>
          <a:p>
            <a:pPr marL="238125" indent="-225425">
              <a:lnSpc>
                <a:spcPct val="150000"/>
              </a:lnSpc>
              <a:spcBef>
                <a:spcPts val="1200"/>
              </a:spcBef>
              <a:buFont typeface="Wingdings"/>
              <a:buChar char=""/>
              <a:tabLst>
                <a:tab pos="238125" algn="l"/>
                <a:tab pos="238760" algn="l"/>
              </a:tabLst>
            </a:pPr>
            <a:r>
              <a:rPr sz="2400" spc="5" dirty="0">
                <a:latin typeface="Arial"/>
                <a:cs typeface="Arial"/>
              </a:rPr>
              <a:t>set </a:t>
            </a:r>
            <a:r>
              <a:rPr sz="2400" spc="-35" dirty="0">
                <a:latin typeface="Arial"/>
                <a:cs typeface="Arial"/>
              </a:rPr>
              <a:t>A </a:t>
            </a:r>
            <a:r>
              <a:rPr sz="2400" spc="10" dirty="0">
                <a:latin typeface="Arial"/>
                <a:cs typeface="Arial"/>
              </a:rPr>
              <a:t>= </a:t>
            </a:r>
            <a:r>
              <a:rPr sz="2400" spc="-20" dirty="0">
                <a:solidFill>
                  <a:srgbClr val="0070C0"/>
                </a:solidFill>
                <a:latin typeface="Arial"/>
                <a:cs typeface="Arial"/>
              </a:rPr>
              <a:t>{I, </a:t>
            </a:r>
            <a:r>
              <a:rPr sz="2400" spc="5" dirty="0">
                <a:solidFill>
                  <a:srgbClr val="0070C0"/>
                </a:solidFill>
                <a:latin typeface="Arial"/>
                <a:cs typeface="Arial"/>
              </a:rPr>
              <a:t>like,</a:t>
            </a:r>
            <a:r>
              <a:rPr sz="2400" spc="-325" dirty="0">
                <a:solidFill>
                  <a:srgbClr val="0070C0"/>
                </a:solidFill>
                <a:latin typeface="Arial"/>
                <a:cs typeface="Arial"/>
              </a:rPr>
              <a:t> </a:t>
            </a:r>
            <a:r>
              <a:rPr sz="2400" spc="5" dirty="0">
                <a:solidFill>
                  <a:srgbClr val="0070C0"/>
                </a:solidFill>
                <a:latin typeface="Arial"/>
                <a:cs typeface="Arial"/>
              </a:rPr>
              <a:t>chocolate, </a:t>
            </a:r>
            <a:r>
              <a:rPr sz="2400" spc="-30" dirty="0">
                <a:solidFill>
                  <a:srgbClr val="0070C0"/>
                </a:solidFill>
                <a:latin typeface="Arial"/>
                <a:cs typeface="Arial"/>
              </a:rPr>
              <a:t>ice, </a:t>
            </a:r>
            <a:r>
              <a:rPr sz="2400" spc="10" dirty="0">
                <a:solidFill>
                  <a:srgbClr val="0070C0"/>
                </a:solidFill>
                <a:latin typeface="Arial"/>
                <a:cs typeface="Arial"/>
              </a:rPr>
              <a:t>cream}</a:t>
            </a:r>
            <a:endParaRPr sz="2400" dirty="0">
              <a:solidFill>
                <a:srgbClr val="0070C0"/>
              </a:solidFill>
              <a:latin typeface="Arial"/>
              <a:cs typeface="Arial"/>
            </a:endParaRPr>
          </a:p>
          <a:p>
            <a:pPr marL="238125" indent="-225425">
              <a:lnSpc>
                <a:spcPct val="150000"/>
              </a:lnSpc>
              <a:spcBef>
                <a:spcPts val="1200"/>
              </a:spcBef>
              <a:buFont typeface="Wingdings"/>
              <a:buChar char=""/>
              <a:tabLst>
                <a:tab pos="238125" algn="l"/>
                <a:tab pos="238760" algn="l"/>
              </a:tabLst>
            </a:pPr>
            <a:r>
              <a:rPr lang="zh-CN" altLang="en-US" sz="2400" b="1" spc="-90" dirty="0">
                <a:latin typeface="Trebuchet MS"/>
                <a:cs typeface="Trebuchet MS"/>
              </a:rPr>
              <a:t>句子</a:t>
            </a:r>
            <a:r>
              <a:rPr sz="2400" b="1" spc="-90" dirty="0">
                <a:latin typeface="Trebuchet MS"/>
                <a:cs typeface="Trebuchet MS"/>
              </a:rPr>
              <a:t> </a:t>
            </a:r>
            <a:r>
              <a:rPr sz="2400" b="1" spc="-20" dirty="0">
                <a:latin typeface="Trebuchet MS"/>
                <a:cs typeface="Trebuchet MS"/>
              </a:rPr>
              <a:t>B</a:t>
            </a:r>
            <a:r>
              <a:rPr sz="2400" spc="-20" dirty="0">
                <a:latin typeface="Arial"/>
                <a:cs typeface="Arial"/>
              </a:rPr>
              <a:t>:</a:t>
            </a:r>
            <a:r>
              <a:rPr sz="2400" spc="-50" dirty="0">
                <a:latin typeface="Arial"/>
                <a:cs typeface="Arial"/>
              </a:rPr>
              <a:t> </a:t>
            </a:r>
            <a:r>
              <a:rPr sz="2400" spc="25" dirty="0">
                <a:latin typeface="Arial"/>
                <a:cs typeface="Arial"/>
              </a:rPr>
              <a:t>“Do</a:t>
            </a:r>
            <a:r>
              <a:rPr sz="2400" spc="-40" dirty="0">
                <a:latin typeface="Arial"/>
                <a:cs typeface="Arial"/>
              </a:rPr>
              <a:t> </a:t>
            </a:r>
            <a:r>
              <a:rPr sz="2400" spc="-15" dirty="0">
                <a:latin typeface="Arial"/>
                <a:cs typeface="Arial"/>
              </a:rPr>
              <a:t>I</a:t>
            </a:r>
            <a:r>
              <a:rPr sz="2400" spc="-60" dirty="0">
                <a:latin typeface="Arial"/>
                <a:cs typeface="Arial"/>
              </a:rPr>
              <a:t> </a:t>
            </a:r>
            <a:r>
              <a:rPr sz="2400" spc="25" dirty="0">
                <a:latin typeface="Arial"/>
                <a:cs typeface="Arial"/>
              </a:rPr>
              <a:t>want</a:t>
            </a:r>
            <a:r>
              <a:rPr sz="2400" spc="-55" dirty="0">
                <a:latin typeface="Arial"/>
                <a:cs typeface="Arial"/>
              </a:rPr>
              <a:t> </a:t>
            </a:r>
            <a:r>
              <a:rPr sz="2400" spc="20" dirty="0">
                <a:latin typeface="Arial"/>
                <a:cs typeface="Arial"/>
              </a:rPr>
              <a:t>chocolate</a:t>
            </a:r>
            <a:r>
              <a:rPr sz="2400" spc="-40" dirty="0">
                <a:latin typeface="Arial"/>
                <a:cs typeface="Arial"/>
              </a:rPr>
              <a:t> </a:t>
            </a:r>
            <a:r>
              <a:rPr sz="2400" dirty="0">
                <a:latin typeface="Arial"/>
                <a:cs typeface="Arial"/>
              </a:rPr>
              <a:t>cream</a:t>
            </a:r>
            <a:r>
              <a:rPr sz="2400" spc="-50" dirty="0">
                <a:latin typeface="Arial"/>
                <a:cs typeface="Arial"/>
              </a:rPr>
              <a:t> </a:t>
            </a:r>
            <a:r>
              <a:rPr sz="2400" spc="50" dirty="0">
                <a:latin typeface="Arial"/>
                <a:cs typeface="Arial"/>
              </a:rPr>
              <a:t>or</a:t>
            </a:r>
            <a:r>
              <a:rPr sz="2400" spc="-40" dirty="0">
                <a:latin typeface="Arial"/>
                <a:cs typeface="Arial"/>
              </a:rPr>
              <a:t> </a:t>
            </a:r>
            <a:r>
              <a:rPr sz="2400" spc="20" dirty="0">
                <a:latin typeface="Arial"/>
                <a:cs typeface="Arial"/>
              </a:rPr>
              <a:t>vanilla</a:t>
            </a:r>
            <a:r>
              <a:rPr sz="2400" spc="-85" dirty="0">
                <a:latin typeface="Arial"/>
                <a:cs typeface="Arial"/>
              </a:rPr>
              <a:t> </a:t>
            </a:r>
            <a:r>
              <a:rPr sz="2400" spc="-10" dirty="0">
                <a:latin typeface="Arial"/>
                <a:cs typeface="Arial"/>
              </a:rPr>
              <a:t>cream?”</a:t>
            </a:r>
            <a:endParaRPr sz="2400" dirty="0">
              <a:latin typeface="Arial"/>
              <a:cs typeface="Arial"/>
            </a:endParaRPr>
          </a:p>
          <a:p>
            <a:pPr marL="238125" indent="-225425">
              <a:lnSpc>
                <a:spcPct val="150000"/>
              </a:lnSpc>
              <a:spcBef>
                <a:spcPts val="1200"/>
              </a:spcBef>
              <a:buFont typeface="Wingdings"/>
              <a:buChar char=""/>
              <a:tabLst>
                <a:tab pos="238125" algn="l"/>
                <a:tab pos="238760" algn="l"/>
              </a:tabLst>
            </a:pPr>
            <a:r>
              <a:rPr sz="2400" spc="5" dirty="0">
                <a:latin typeface="Arial"/>
                <a:cs typeface="Arial"/>
              </a:rPr>
              <a:t>set </a:t>
            </a:r>
            <a:r>
              <a:rPr sz="2400" spc="-80" dirty="0">
                <a:latin typeface="Arial"/>
                <a:cs typeface="Arial"/>
              </a:rPr>
              <a:t>B </a:t>
            </a:r>
            <a:r>
              <a:rPr sz="2400" spc="10" dirty="0">
                <a:latin typeface="Arial"/>
                <a:cs typeface="Arial"/>
              </a:rPr>
              <a:t>= </a:t>
            </a:r>
            <a:r>
              <a:rPr sz="2400" spc="-15" dirty="0">
                <a:solidFill>
                  <a:srgbClr val="0070C0"/>
                </a:solidFill>
                <a:latin typeface="Arial"/>
                <a:cs typeface="Arial"/>
              </a:rPr>
              <a:t>{Do, </a:t>
            </a:r>
            <a:r>
              <a:rPr sz="2400" spc="-60" dirty="0">
                <a:solidFill>
                  <a:srgbClr val="0070C0"/>
                </a:solidFill>
                <a:latin typeface="Arial"/>
                <a:cs typeface="Arial"/>
              </a:rPr>
              <a:t>I, </a:t>
            </a:r>
            <a:r>
              <a:rPr sz="2400" dirty="0">
                <a:solidFill>
                  <a:srgbClr val="0070C0"/>
                </a:solidFill>
                <a:latin typeface="Arial"/>
                <a:cs typeface="Arial"/>
              </a:rPr>
              <a:t>want, </a:t>
            </a:r>
            <a:r>
              <a:rPr sz="2400" spc="5" dirty="0">
                <a:solidFill>
                  <a:srgbClr val="0070C0"/>
                </a:solidFill>
                <a:latin typeface="Arial"/>
                <a:cs typeface="Arial"/>
              </a:rPr>
              <a:t>chocolate, </a:t>
            </a:r>
            <a:r>
              <a:rPr sz="2400" spc="-20" dirty="0">
                <a:solidFill>
                  <a:srgbClr val="0070C0"/>
                </a:solidFill>
                <a:latin typeface="Arial"/>
                <a:cs typeface="Arial"/>
              </a:rPr>
              <a:t>cream, </a:t>
            </a:r>
            <a:r>
              <a:rPr sz="2400" spc="-5" dirty="0">
                <a:solidFill>
                  <a:srgbClr val="0070C0"/>
                </a:solidFill>
                <a:latin typeface="Arial"/>
                <a:cs typeface="Arial"/>
              </a:rPr>
              <a:t>or,</a:t>
            </a:r>
            <a:r>
              <a:rPr sz="2400" spc="-245" dirty="0">
                <a:solidFill>
                  <a:srgbClr val="0070C0"/>
                </a:solidFill>
                <a:latin typeface="Arial"/>
                <a:cs typeface="Arial"/>
              </a:rPr>
              <a:t> </a:t>
            </a:r>
            <a:r>
              <a:rPr sz="2400" spc="25" dirty="0">
                <a:solidFill>
                  <a:srgbClr val="0070C0"/>
                </a:solidFill>
                <a:latin typeface="Arial"/>
                <a:cs typeface="Arial"/>
              </a:rPr>
              <a:t>vanilla}</a:t>
            </a:r>
            <a:endParaRPr sz="2400" dirty="0">
              <a:solidFill>
                <a:srgbClr val="0070C0"/>
              </a:solidFill>
              <a:latin typeface="Arial"/>
              <a:cs typeface="Arial"/>
            </a:endParaRPr>
          </a:p>
        </p:txBody>
      </p:sp>
      <p:sp>
        <p:nvSpPr>
          <p:cNvPr id="12" name="标题 11">
            <a:extLst>
              <a:ext uri="{FF2B5EF4-FFF2-40B4-BE49-F238E27FC236}">
                <a16:creationId xmlns:a16="http://schemas.microsoft.com/office/drawing/2014/main" id="{F3FE6B2A-E2AC-4A0D-85EB-9D3D63C3AFFF}"/>
              </a:ext>
            </a:extLst>
          </p:cNvPr>
          <p:cNvSpPr>
            <a:spLocks noGrp="1"/>
          </p:cNvSpPr>
          <p:nvPr>
            <p:ph type="title"/>
          </p:nvPr>
        </p:nvSpPr>
        <p:spPr>
          <a:xfrm>
            <a:off x="457200" y="44624"/>
            <a:ext cx="8229600" cy="1143000"/>
          </a:xfrm>
        </p:spPr>
        <p:txBody>
          <a:bodyPr/>
          <a:lstStyle/>
          <a:p>
            <a:r>
              <a:rPr lang="en-US" altLang="zh-CN" dirty="0"/>
              <a:t>Jaccard</a:t>
            </a:r>
            <a:r>
              <a:rPr lang="zh-CN" altLang="en-US" dirty="0"/>
              <a:t>距离</a:t>
            </a:r>
          </a:p>
        </p:txBody>
      </p:sp>
      <p:pic>
        <p:nvPicPr>
          <p:cNvPr id="2" name="图片 1">
            <a:extLst>
              <a:ext uri="{FF2B5EF4-FFF2-40B4-BE49-F238E27FC236}">
                <a16:creationId xmlns:a16="http://schemas.microsoft.com/office/drawing/2014/main" id="{D458CCE8-C41D-4D72-A1B7-F18620D48B0C}"/>
              </a:ext>
            </a:extLst>
          </p:cNvPr>
          <p:cNvPicPr>
            <a:picLocks noChangeAspect="1"/>
          </p:cNvPicPr>
          <p:nvPr/>
        </p:nvPicPr>
        <p:blipFill>
          <a:blip r:embed="rId2"/>
          <a:stretch>
            <a:fillRect/>
          </a:stretch>
        </p:blipFill>
        <p:spPr>
          <a:xfrm>
            <a:off x="2286448" y="4941168"/>
            <a:ext cx="4558673" cy="845838"/>
          </a:xfrm>
          <a:prstGeom prst="rect">
            <a:avLst/>
          </a:prstGeom>
        </p:spPr>
      </p:pic>
    </p:spTree>
    <p:extLst>
      <p:ext uri="{BB962C8B-B14F-4D97-AF65-F5344CB8AC3E}">
        <p14:creationId xmlns:p14="http://schemas.microsoft.com/office/powerpoint/2010/main" val="29807241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199" y="1196752"/>
            <a:ext cx="8229600" cy="3341941"/>
          </a:xfrm>
          <a:prstGeom prst="rect">
            <a:avLst/>
          </a:prstGeom>
        </p:spPr>
        <p:txBody>
          <a:bodyPr vert="horz" wrap="square" lIns="0" tIns="100330" rIns="0" bIns="0" rtlCol="0">
            <a:spAutoFit/>
          </a:bodyPr>
          <a:lstStyle/>
          <a:p>
            <a:pPr marL="12700">
              <a:lnSpc>
                <a:spcPct val="150000"/>
              </a:lnSpc>
              <a:spcBef>
                <a:spcPts val="790"/>
              </a:spcBef>
            </a:pPr>
            <a:r>
              <a:rPr lang="zh-CN" altLang="en-US" sz="2400" b="1" spc="35" dirty="0">
                <a:latin typeface="Trebuchet MS"/>
                <a:cs typeface="Trebuchet MS"/>
              </a:rPr>
              <a:t>应用于集合（例如单词的出现）</a:t>
            </a:r>
            <a:endParaRPr lang="zh-CN" altLang="en-US" sz="2400" dirty="0">
              <a:latin typeface="Trebuchet MS"/>
              <a:cs typeface="Trebuchet MS"/>
            </a:endParaRPr>
          </a:p>
          <a:p>
            <a:pPr marL="238125" indent="-225425">
              <a:lnSpc>
                <a:spcPct val="150000"/>
              </a:lnSpc>
              <a:spcBef>
                <a:spcPts val="615"/>
              </a:spcBef>
              <a:buFont typeface="Wingdings"/>
              <a:buChar char=""/>
              <a:tabLst>
                <a:tab pos="238125" algn="l"/>
                <a:tab pos="238760" algn="l"/>
              </a:tabLst>
            </a:pPr>
            <a:r>
              <a:rPr lang="zh-CN" altLang="en-US" sz="2400" b="1" spc="-90" dirty="0">
                <a:latin typeface="Trebuchet MS"/>
                <a:cs typeface="Trebuchet MS"/>
              </a:rPr>
              <a:t>句子</a:t>
            </a:r>
            <a:r>
              <a:rPr sz="2400" b="1" spc="-90" dirty="0">
                <a:latin typeface="Trebuchet MS"/>
                <a:cs typeface="Trebuchet MS"/>
              </a:rPr>
              <a:t> </a:t>
            </a:r>
            <a:r>
              <a:rPr sz="2400" b="1" spc="-20" dirty="0">
                <a:latin typeface="Trebuchet MS"/>
                <a:cs typeface="Trebuchet MS"/>
              </a:rPr>
              <a:t>A</a:t>
            </a:r>
            <a:r>
              <a:rPr sz="2400" spc="-20" dirty="0">
                <a:latin typeface="Arial"/>
                <a:cs typeface="Arial"/>
              </a:rPr>
              <a:t>:</a:t>
            </a:r>
            <a:r>
              <a:rPr sz="2400" spc="-60" dirty="0">
                <a:latin typeface="Arial"/>
                <a:cs typeface="Arial"/>
              </a:rPr>
              <a:t> </a:t>
            </a:r>
            <a:r>
              <a:rPr sz="2400" spc="25" dirty="0">
                <a:latin typeface="Arial"/>
                <a:cs typeface="Arial"/>
              </a:rPr>
              <a:t>“I</a:t>
            </a:r>
            <a:r>
              <a:rPr sz="2400" spc="-50" dirty="0">
                <a:latin typeface="Arial"/>
                <a:cs typeface="Arial"/>
              </a:rPr>
              <a:t> </a:t>
            </a:r>
            <a:r>
              <a:rPr sz="2400" spc="30" dirty="0">
                <a:latin typeface="Arial"/>
                <a:cs typeface="Arial"/>
              </a:rPr>
              <a:t>like</a:t>
            </a:r>
            <a:r>
              <a:rPr sz="2400" spc="-70" dirty="0">
                <a:latin typeface="Arial"/>
                <a:cs typeface="Arial"/>
              </a:rPr>
              <a:t> </a:t>
            </a:r>
            <a:r>
              <a:rPr sz="2400" spc="20" dirty="0">
                <a:latin typeface="Arial"/>
                <a:cs typeface="Arial"/>
              </a:rPr>
              <a:t>chocolate</a:t>
            </a:r>
            <a:r>
              <a:rPr sz="2400" spc="-40" dirty="0">
                <a:latin typeface="Arial"/>
                <a:cs typeface="Arial"/>
              </a:rPr>
              <a:t> </a:t>
            </a:r>
            <a:r>
              <a:rPr sz="2400" spc="-10" dirty="0">
                <a:latin typeface="Arial"/>
                <a:cs typeface="Arial"/>
              </a:rPr>
              <a:t>ice</a:t>
            </a:r>
            <a:r>
              <a:rPr sz="2400" spc="-70" dirty="0">
                <a:latin typeface="Arial"/>
                <a:cs typeface="Arial"/>
              </a:rPr>
              <a:t> </a:t>
            </a:r>
            <a:r>
              <a:rPr sz="2400" spc="-5" dirty="0">
                <a:latin typeface="Arial"/>
                <a:cs typeface="Arial"/>
              </a:rPr>
              <a:t>cream.”</a:t>
            </a:r>
            <a:endParaRPr sz="2400" dirty="0">
              <a:latin typeface="Arial"/>
              <a:cs typeface="Arial"/>
            </a:endParaRPr>
          </a:p>
          <a:p>
            <a:pPr marL="238125" indent="-225425">
              <a:lnSpc>
                <a:spcPct val="150000"/>
              </a:lnSpc>
              <a:spcBef>
                <a:spcPts val="1200"/>
              </a:spcBef>
              <a:buFont typeface="Wingdings"/>
              <a:buChar char=""/>
              <a:tabLst>
                <a:tab pos="238125" algn="l"/>
                <a:tab pos="238760" algn="l"/>
              </a:tabLst>
            </a:pPr>
            <a:r>
              <a:rPr sz="2400" spc="5" dirty="0">
                <a:latin typeface="Arial"/>
                <a:cs typeface="Arial"/>
              </a:rPr>
              <a:t>set</a:t>
            </a:r>
            <a:r>
              <a:rPr sz="2400" spc="-45" dirty="0">
                <a:latin typeface="Arial"/>
                <a:cs typeface="Arial"/>
              </a:rPr>
              <a:t> </a:t>
            </a:r>
            <a:r>
              <a:rPr sz="2400" spc="-35" dirty="0">
                <a:latin typeface="Arial"/>
                <a:cs typeface="Arial"/>
              </a:rPr>
              <a:t>A</a:t>
            </a:r>
            <a:r>
              <a:rPr sz="2400" spc="-65" dirty="0">
                <a:latin typeface="Arial"/>
                <a:cs typeface="Arial"/>
              </a:rPr>
              <a:t> </a:t>
            </a:r>
            <a:r>
              <a:rPr sz="2400" spc="10" dirty="0">
                <a:latin typeface="Arial"/>
                <a:cs typeface="Arial"/>
              </a:rPr>
              <a:t>=</a:t>
            </a:r>
            <a:r>
              <a:rPr sz="2400" spc="-55" dirty="0">
                <a:latin typeface="Arial"/>
                <a:cs typeface="Arial"/>
              </a:rPr>
              <a:t> </a:t>
            </a:r>
            <a:r>
              <a:rPr sz="2400" spc="-5" dirty="0">
                <a:latin typeface="Arial"/>
                <a:cs typeface="Arial"/>
              </a:rPr>
              <a:t>{</a:t>
            </a:r>
            <a:r>
              <a:rPr sz="2400" b="1" spc="-5" dirty="0">
                <a:solidFill>
                  <a:srgbClr val="FF0000"/>
                </a:solidFill>
                <a:latin typeface="Trebuchet MS"/>
                <a:cs typeface="Trebuchet MS"/>
              </a:rPr>
              <a:t>I</a:t>
            </a:r>
            <a:r>
              <a:rPr sz="2400" spc="-5" dirty="0">
                <a:latin typeface="Arial"/>
                <a:cs typeface="Arial"/>
              </a:rPr>
              <a:t>,</a:t>
            </a:r>
            <a:r>
              <a:rPr sz="2400" spc="-60" dirty="0">
                <a:latin typeface="Arial"/>
                <a:cs typeface="Arial"/>
              </a:rPr>
              <a:t> </a:t>
            </a:r>
            <a:r>
              <a:rPr sz="2400" spc="5" dirty="0">
                <a:latin typeface="Arial"/>
                <a:cs typeface="Arial"/>
              </a:rPr>
              <a:t>like,</a:t>
            </a:r>
            <a:r>
              <a:rPr sz="2400" spc="-70" dirty="0">
                <a:latin typeface="Arial"/>
                <a:cs typeface="Arial"/>
              </a:rPr>
              <a:t> </a:t>
            </a:r>
            <a:r>
              <a:rPr sz="2400" b="1" spc="-10" dirty="0">
                <a:solidFill>
                  <a:srgbClr val="FF0000"/>
                </a:solidFill>
                <a:latin typeface="Trebuchet MS"/>
                <a:cs typeface="Trebuchet MS"/>
              </a:rPr>
              <a:t>chocolate</a:t>
            </a:r>
            <a:r>
              <a:rPr sz="2400" spc="-10" dirty="0">
                <a:latin typeface="Arial"/>
                <a:cs typeface="Arial"/>
              </a:rPr>
              <a:t>,</a:t>
            </a:r>
            <a:r>
              <a:rPr sz="2400" spc="-50" dirty="0">
                <a:latin typeface="Arial"/>
                <a:cs typeface="Arial"/>
              </a:rPr>
              <a:t> </a:t>
            </a:r>
            <a:r>
              <a:rPr sz="2400" spc="-30" dirty="0">
                <a:latin typeface="Arial"/>
                <a:cs typeface="Arial"/>
              </a:rPr>
              <a:t>ice,</a:t>
            </a:r>
            <a:r>
              <a:rPr sz="2400" spc="-60" dirty="0">
                <a:latin typeface="Arial"/>
                <a:cs typeface="Arial"/>
              </a:rPr>
              <a:t> </a:t>
            </a:r>
            <a:r>
              <a:rPr sz="2400" b="1" spc="-5" dirty="0">
                <a:solidFill>
                  <a:srgbClr val="FF0000"/>
                </a:solidFill>
                <a:latin typeface="Trebuchet MS"/>
                <a:cs typeface="Trebuchet MS"/>
              </a:rPr>
              <a:t>cream</a:t>
            </a:r>
            <a:r>
              <a:rPr sz="2400" spc="-5" dirty="0">
                <a:latin typeface="Arial"/>
                <a:cs typeface="Arial"/>
              </a:rPr>
              <a:t>}</a:t>
            </a:r>
            <a:endParaRPr sz="2400" dirty="0">
              <a:latin typeface="Arial"/>
              <a:cs typeface="Arial"/>
            </a:endParaRPr>
          </a:p>
          <a:p>
            <a:pPr marL="238125" indent="-225425">
              <a:lnSpc>
                <a:spcPct val="150000"/>
              </a:lnSpc>
              <a:spcBef>
                <a:spcPts val="1200"/>
              </a:spcBef>
              <a:buFont typeface="Wingdings"/>
              <a:buChar char=""/>
              <a:tabLst>
                <a:tab pos="238125" algn="l"/>
                <a:tab pos="238760" algn="l"/>
              </a:tabLst>
            </a:pPr>
            <a:r>
              <a:rPr lang="zh-CN" altLang="en-US" sz="2400" b="1" spc="-90" dirty="0">
                <a:latin typeface="Trebuchet MS"/>
                <a:cs typeface="Trebuchet MS"/>
              </a:rPr>
              <a:t>句子</a:t>
            </a:r>
            <a:r>
              <a:rPr sz="2400" b="1" spc="-90" dirty="0">
                <a:latin typeface="Trebuchet MS"/>
                <a:cs typeface="Trebuchet MS"/>
              </a:rPr>
              <a:t> </a:t>
            </a:r>
            <a:r>
              <a:rPr sz="2400" b="1" spc="-20" dirty="0">
                <a:latin typeface="Trebuchet MS"/>
                <a:cs typeface="Trebuchet MS"/>
              </a:rPr>
              <a:t>B</a:t>
            </a:r>
            <a:r>
              <a:rPr sz="2400" spc="-20" dirty="0">
                <a:latin typeface="Arial"/>
                <a:cs typeface="Arial"/>
              </a:rPr>
              <a:t>:</a:t>
            </a:r>
            <a:r>
              <a:rPr sz="2400" spc="-50" dirty="0">
                <a:latin typeface="Arial"/>
                <a:cs typeface="Arial"/>
              </a:rPr>
              <a:t> </a:t>
            </a:r>
            <a:r>
              <a:rPr sz="2400" spc="25" dirty="0">
                <a:latin typeface="Arial"/>
                <a:cs typeface="Arial"/>
              </a:rPr>
              <a:t>“Do</a:t>
            </a:r>
            <a:r>
              <a:rPr sz="2400" spc="-40" dirty="0">
                <a:latin typeface="Arial"/>
                <a:cs typeface="Arial"/>
              </a:rPr>
              <a:t> </a:t>
            </a:r>
            <a:r>
              <a:rPr sz="2400" spc="-15" dirty="0">
                <a:latin typeface="Arial"/>
                <a:cs typeface="Arial"/>
              </a:rPr>
              <a:t>I</a:t>
            </a:r>
            <a:r>
              <a:rPr sz="2400" spc="-60" dirty="0">
                <a:latin typeface="Arial"/>
                <a:cs typeface="Arial"/>
              </a:rPr>
              <a:t> </a:t>
            </a:r>
            <a:r>
              <a:rPr sz="2400" spc="25" dirty="0">
                <a:latin typeface="Arial"/>
                <a:cs typeface="Arial"/>
              </a:rPr>
              <a:t>want</a:t>
            </a:r>
            <a:r>
              <a:rPr sz="2400" spc="-55" dirty="0">
                <a:latin typeface="Arial"/>
                <a:cs typeface="Arial"/>
              </a:rPr>
              <a:t> </a:t>
            </a:r>
            <a:r>
              <a:rPr sz="2400" spc="20" dirty="0">
                <a:latin typeface="Arial"/>
                <a:cs typeface="Arial"/>
              </a:rPr>
              <a:t>chocolate</a:t>
            </a:r>
            <a:r>
              <a:rPr sz="2400" spc="-40" dirty="0">
                <a:latin typeface="Arial"/>
                <a:cs typeface="Arial"/>
              </a:rPr>
              <a:t> </a:t>
            </a:r>
            <a:r>
              <a:rPr sz="2400" dirty="0">
                <a:latin typeface="Arial"/>
                <a:cs typeface="Arial"/>
              </a:rPr>
              <a:t>cream</a:t>
            </a:r>
            <a:r>
              <a:rPr sz="2400" spc="-50" dirty="0">
                <a:latin typeface="Arial"/>
                <a:cs typeface="Arial"/>
              </a:rPr>
              <a:t> </a:t>
            </a:r>
            <a:r>
              <a:rPr sz="2400" spc="50" dirty="0">
                <a:latin typeface="Arial"/>
                <a:cs typeface="Arial"/>
              </a:rPr>
              <a:t>or</a:t>
            </a:r>
            <a:r>
              <a:rPr sz="2400" spc="-40" dirty="0">
                <a:latin typeface="Arial"/>
                <a:cs typeface="Arial"/>
              </a:rPr>
              <a:t> </a:t>
            </a:r>
            <a:r>
              <a:rPr sz="2400" spc="20" dirty="0">
                <a:latin typeface="Arial"/>
                <a:cs typeface="Arial"/>
              </a:rPr>
              <a:t>vanilla</a:t>
            </a:r>
            <a:r>
              <a:rPr sz="2400" spc="-85" dirty="0">
                <a:latin typeface="Arial"/>
                <a:cs typeface="Arial"/>
              </a:rPr>
              <a:t> </a:t>
            </a:r>
            <a:r>
              <a:rPr sz="2400" spc="-10" dirty="0">
                <a:latin typeface="Arial"/>
                <a:cs typeface="Arial"/>
              </a:rPr>
              <a:t>cream?”</a:t>
            </a:r>
            <a:endParaRPr sz="2400" dirty="0">
              <a:latin typeface="Arial"/>
              <a:cs typeface="Arial"/>
            </a:endParaRPr>
          </a:p>
          <a:p>
            <a:pPr marL="238125" indent="-225425">
              <a:lnSpc>
                <a:spcPct val="150000"/>
              </a:lnSpc>
              <a:spcBef>
                <a:spcPts val="1200"/>
              </a:spcBef>
              <a:buFont typeface="Wingdings"/>
              <a:buChar char=""/>
              <a:tabLst>
                <a:tab pos="238125" algn="l"/>
                <a:tab pos="238760" algn="l"/>
              </a:tabLst>
            </a:pPr>
            <a:r>
              <a:rPr sz="2400" spc="5" dirty="0">
                <a:latin typeface="Arial"/>
                <a:cs typeface="Arial"/>
              </a:rPr>
              <a:t>set </a:t>
            </a:r>
            <a:r>
              <a:rPr sz="2400" spc="-80" dirty="0">
                <a:latin typeface="Arial"/>
                <a:cs typeface="Arial"/>
              </a:rPr>
              <a:t>B </a:t>
            </a:r>
            <a:r>
              <a:rPr sz="2400" spc="10" dirty="0">
                <a:latin typeface="Arial"/>
                <a:cs typeface="Arial"/>
              </a:rPr>
              <a:t>= </a:t>
            </a:r>
            <a:r>
              <a:rPr sz="2400" spc="-15" dirty="0">
                <a:latin typeface="Arial"/>
                <a:cs typeface="Arial"/>
              </a:rPr>
              <a:t>{Do, </a:t>
            </a:r>
            <a:r>
              <a:rPr sz="2400" b="1" spc="-30" dirty="0">
                <a:solidFill>
                  <a:srgbClr val="FF0000"/>
                </a:solidFill>
                <a:latin typeface="Trebuchet MS"/>
                <a:cs typeface="Trebuchet MS"/>
              </a:rPr>
              <a:t>I</a:t>
            </a:r>
            <a:r>
              <a:rPr sz="2400" spc="-30" dirty="0">
                <a:latin typeface="Arial"/>
                <a:cs typeface="Arial"/>
              </a:rPr>
              <a:t>, </a:t>
            </a:r>
            <a:r>
              <a:rPr sz="2400" dirty="0">
                <a:latin typeface="Arial"/>
                <a:cs typeface="Arial"/>
              </a:rPr>
              <a:t>want, </a:t>
            </a:r>
            <a:r>
              <a:rPr sz="2400" b="1" spc="-10" dirty="0">
                <a:solidFill>
                  <a:srgbClr val="FF0000"/>
                </a:solidFill>
                <a:latin typeface="Trebuchet MS"/>
                <a:cs typeface="Trebuchet MS"/>
              </a:rPr>
              <a:t>chocolate</a:t>
            </a:r>
            <a:r>
              <a:rPr sz="2400" spc="-10" dirty="0">
                <a:latin typeface="Arial"/>
                <a:cs typeface="Arial"/>
              </a:rPr>
              <a:t>, </a:t>
            </a:r>
            <a:r>
              <a:rPr sz="2400" b="1" spc="-30" dirty="0">
                <a:solidFill>
                  <a:srgbClr val="FF0000"/>
                </a:solidFill>
                <a:latin typeface="Trebuchet MS"/>
                <a:cs typeface="Trebuchet MS"/>
              </a:rPr>
              <a:t>cream</a:t>
            </a:r>
            <a:r>
              <a:rPr sz="2400" spc="-30" dirty="0">
                <a:latin typeface="Arial"/>
                <a:cs typeface="Arial"/>
              </a:rPr>
              <a:t>, </a:t>
            </a:r>
            <a:r>
              <a:rPr sz="2400" spc="-5" dirty="0">
                <a:latin typeface="Arial"/>
                <a:cs typeface="Arial"/>
              </a:rPr>
              <a:t>or,</a:t>
            </a:r>
            <a:r>
              <a:rPr sz="2400" spc="-270" dirty="0">
                <a:latin typeface="Arial"/>
                <a:cs typeface="Arial"/>
              </a:rPr>
              <a:t> </a:t>
            </a:r>
            <a:r>
              <a:rPr sz="2400" spc="25" dirty="0">
                <a:latin typeface="Arial"/>
                <a:cs typeface="Arial"/>
              </a:rPr>
              <a:t>vanilla}</a:t>
            </a:r>
            <a:endParaRPr sz="2400" dirty="0">
              <a:latin typeface="Arial"/>
              <a:cs typeface="Arial"/>
            </a:endParaRPr>
          </a:p>
        </p:txBody>
      </p:sp>
      <p:sp>
        <p:nvSpPr>
          <p:cNvPr id="13" name="标题 12">
            <a:extLst>
              <a:ext uri="{FF2B5EF4-FFF2-40B4-BE49-F238E27FC236}">
                <a16:creationId xmlns:a16="http://schemas.microsoft.com/office/drawing/2014/main" id="{7C09CB69-9EC7-4D58-B6C7-381DCDE9F3F2}"/>
              </a:ext>
            </a:extLst>
          </p:cNvPr>
          <p:cNvSpPr>
            <a:spLocks noGrp="1"/>
          </p:cNvSpPr>
          <p:nvPr>
            <p:ph type="title"/>
          </p:nvPr>
        </p:nvSpPr>
        <p:spPr>
          <a:xfrm>
            <a:off x="457200" y="44624"/>
            <a:ext cx="8229600" cy="1143000"/>
          </a:xfrm>
        </p:spPr>
        <p:txBody>
          <a:bodyPr/>
          <a:lstStyle/>
          <a:p>
            <a:r>
              <a:rPr lang="en-US" altLang="zh-CN" dirty="0"/>
              <a:t>Jaccard</a:t>
            </a:r>
            <a:r>
              <a:rPr lang="zh-CN" altLang="en-US" dirty="0"/>
              <a:t>距离</a:t>
            </a:r>
          </a:p>
        </p:txBody>
      </p:sp>
      <p:pic>
        <p:nvPicPr>
          <p:cNvPr id="2" name="图片 1">
            <a:extLst>
              <a:ext uri="{FF2B5EF4-FFF2-40B4-BE49-F238E27FC236}">
                <a16:creationId xmlns:a16="http://schemas.microsoft.com/office/drawing/2014/main" id="{50D3B627-6ADB-4C31-A229-3DE7215E00E7}"/>
              </a:ext>
            </a:extLst>
          </p:cNvPr>
          <p:cNvPicPr>
            <a:picLocks noChangeAspect="1"/>
          </p:cNvPicPr>
          <p:nvPr/>
        </p:nvPicPr>
        <p:blipFill>
          <a:blip r:embed="rId2"/>
          <a:stretch>
            <a:fillRect/>
          </a:stretch>
        </p:blipFill>
        <p:spPr>
          <a:xfrm>
            <a:off x="3025207" y="5049928"/>
            <a:ext cx="3093583" cy="864096"/>
          </a:xfrm>
          <a:prstGeom prst="rect">
            <a:avLst/>
          </a:prstGeom>
        </p:spPr>
      </p:pic>
    </p:spTree>
    <p:extLst>
      <p:ext uri="{BB962C8B-B14F-4D97-AF65-F5344CB8AC3E}">
        <p14:creationId xmlns:p14="http://schemas.microsoft.com/office/powerpoint/2010/main" val="25881639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32621" y="1192529"/>
            <a:ext cx="8229600" cy="2898229"/>
          </a:xfrm>
          <a:prstGeom prst="rect">
            <a:avLst/>
          </a:prstGeom>
        </p:spPr>
        <p:txBody>
          <a:bodyPr vert="horz" wrap="square" lIns="0" tIns="12700" rIns="0" bIns="0" rtlCol="0">
            <a:spAutoFit/>
          </a:bodyPr>
          <a:lstStyle/>
          <a:p>
            <a:pPr marL="12700">
              <a:lnSpc>
                <a:spcPct val="150000"/>
              </a:lnSpc>
              <a:spcBef>
                <a:spcPts val="100"/>
              </a:spcBef>
            </a:pPr>
            <a:r>
              <a:rPr lang="zh-CN" altLang="en-US" sz="2000" b="1" spc="20" dirty="0">
                <a:solidFill>
                  <a:srgbClr val="84ADAF"/>
                </a:solidFill>
                <a:latin typeface="Trebuchet MS"/>
                <a:cs typeface="Trebuchet MS"/>
              </a:rPr>
              <a:t>导入一般的两两距离计算函数：</a:t>
            </a:r>
            <a:endParaRPr sz="2000" dirty="0">
              <a:latin typeface="Trebuchet MS"/>
              <a:cs typeface="Trebuchet MS"/>
            </a:endParaRPr>
          </a:p>
          <a:p>
            <a:pPr marL="469900">
              <a:lnSpc>
                <a:spcPct val="150000"/>
              </a:lnSpc>
              <a:spcBef>
                <a:spcPts val="1170"/>
              </a:spcBef>
            </a:pPr>
            <a:r>
              <a:rPr sz="2000" b="1" spc="-5" dirty="0">
                <a:solidFill>
                  <a:srgbClr val="8B8B8B"/>
                </a:solidFill>
                <a:latin typeface="Courier New"/>
                <a:cs typeface="Courier New"/>
              </a:rPr>
              <a:t>from sklearn.metrics import</a:t>
            </a:r>
            <a:r>
              <a:rPr sz="2000" b="1" spc="-65" dirty="0">
                <a:solidFill>
                  <a:srgbClr val="8B8B8B"/>
                </a:solidFill>
                <a:latin typeface="Courier New"/>
                <a:cs typeface="Courier New"/>
              </a:rPr>
              <a:t> </a:t>
            </a:r>
            <a:r>
              <a:rPr sz="2000" b="1" spc="-5" dirty="0">
                <a:solidFill>
                  <a:srgbClr val="0433FF"/>
                </a:solidFill>
                <a:latin typeface="Courier New"/>
                <a:cs typeface="Courier New"/>
              </a:rPr>
              <a:t>pairwise_distances</a:t>
            </a:r>
            <a:endParaRPr sz="2000" dirty="0">
              <a:latin typeface="Courier New"/>
              <a:cs typeface="Courier New"/>
            </a:endParaRPr>
          </a:p>
          <a:p>
            <a:pPr marL="12700">
              <a:lnSpc>
                <a:spcPct val="150000"/>
              </a:lnSpc>
              <a:spcBef>
                <a:spcPts val="1230"/>
              </a:spcBef>
            </a:pPr>
            <a:r>
              <a:rPr lang="zh-CN" altLang="en-US" sz="2000" b="1" spc="-5" dirty="0">
                <a:solidFill>
                  <a:srgbClr val="84ADAF"/>
                </a:solidFill>
                <a:latin typeface="Trebuchet MS"/>
                <a:cs typeface="Trebuchet MS"/>
              </a:rPr>
              <a:t>计算距离：</a:t>
            </a:r>
            <a:endParaRPr sz="2000" dirty="0">
              <a:latin typeface="Trebuchet MS"/>
              <a:cs typeface="Trebuchet MS"/>
            </a:endParaRPr>
          </a:p>
          <a:p>
            <a:pPr marL="469900">
              <a:lnSpc>
                <a:spcPct val="150000"/>
              </a:lnSpc>
              <a:spcBef>
                <a:spcPts val="1170"/>
              </a:spcBef>
            </a:pPr>
            <a:r>
              <a:rPr sz="2000" b="1" spc="-5" dirty="0">
                <a:solidFill>
                  <a:srgbClr val="6F2F9F"/>
                </a:solidFill>
                <a:latin typeface="Courier New"/>
                <a:cs typeface="Courier New"/>
              </a:rPr>
              <a:t>dist </a:t>
            </a:r>
            <a:r>
              <a:rPr sz="2000" b="1" dirty="0">
                <a:solidFill>
                  <a:srgbClr val="84ADAF"/>
                </a:solidFill>
                <a:latin typeface="Courier New"/>
                <a:cs typeface="Courier New"/>
              </a:rPr>
              <a:t>=</a:t>
            </a:r>
            <a:r>
              <a:rPr sz="2000" b="1" spc="-30" dirty="0">
                <a:solidFill>
                  <a:srgbClr val="84ADAF"/>
                </a:solidFill>
                <a:latin typeface="Courier New"/>
                <a:cs typeface="Courier New"/>
              </a:rPr>
              <a:t> </a:t>
            </a:r>
            <a:r>
              <a:rPr sz="2000" b="1" spc="-5" dirty="0">
                <a:solidFill>
                  <a:srgbClr val="0433FF"/>
                </a:solidFill>
                <a:latin typeface="Courier New"/>
                <a:cs typeface="Courier New"/>
              </a:rPr>
              <a:t>pairwise_distances</a:t>
            </a:r>
            <a:r>
              <a:rPr sz="2000" b="1" spc="-5" dirty="0">
                <a:solidFill>
                  <a:srgbClr val="344B5E"/>
                </a:solidFill>
                <a:latin typeface="Courier New"/>
                <a:cs typeface="Courier New"/>
              </a:rPr>
              <a:t>(X,</a:t>
            </a:r>
            <a:r>
              <a:rPr lang="en-US" sz="2000" b="1" spc="-5" dirty="0">
                <a:solidFill>
                  <a:srgbClr val="344B5E"/>
                </a:solidFill>
                <a:latin typeface="Courier New"/>
                <a:cs typeface="Courier New"/>
              </a:rPr>
              <a:t> </a:t>
            </a:r>
            <a:r>
              <a:rPr sz="2000" b="1" spc="-5" dirty="0">
                <a:solidFill>
                  <a:srgbClr val="344B5E"/>
                </a:solidFill>
                <a:latin typeface="Courier New"/>
                <a:cs typeface="Courier New"/>
              </a:rPr>
              <a:t>Y,</a:t>
            </a:r>
            <a:endParaRPr sz="2000" dirty="0">
              <a:latin typeface="Courier New"/>
              <a:cs typeface="Courier New"/>
            </a:endParaRPr>
          </a:p>
          <a:p>
            <a:pPr marL="2756535">
              <a:lnSpc>
                <a:spcPct val="150000"/>
              </a:lnSpc>
              <a:spcBef>
                <a:spcPts val="1215"/>
              </a:spcBef>
            </a:pPr>
            <a:r>
              <a:rPr sz="2000" b="1" spc="-5" dirty="0">
                <a:solidFill>
                  <a:srgbClr val="344B5E"/>
                </a:solidFill>
                <a:latin typeface="Courier New"/>
                <a:cs typeface="Courier New"/>
              </a:rPr>
              <a:t>metric='euclidean')</a:t>
            </a:r>
            <a:endParaRPr sz="2000" dirty="0">
              <a:latin typeface="Courier New"/>
              <a:cs typeface="Courier New"/>
            </a:endParaRPr>
          </a:p>
        </p:txBody>
      </p:sp>
      <p:sp>
        <p:nvSpPr>
          <p:cNvPr id="4" name="object 4"/>
          <p:cNvSpPr/>
          <p:nvPr/>
        </p:nvSpPr>
        <p:spPr>
          <a:xfrm>
            <a:off x="6300192" y="3737278"/>
            <a:ext cx="384175" cy="386080"/>
          </a:xfrm>
          <a:custGeom>
            <a:avLst/>
            <a:gdLst/>
            <a:ahLst/>
            <a:cxnLst/>
            <a:rect l="l" t="t" r="r" b="b"/>
            <a:pathLst>
              <a:path w="384175" h="386080">
                <a:moveTo>
                  <a:pt x="192024" y="0"/>
                </a:moveTo>
                <a:lnTo>
                  <a:pt x="0" y="192786"/>
                </a:lnTo>
                <a:lnTo>
                  <a:pt x="192024" y="385571"/>
                </a:lnTo>
                <a:lnTo>
                  <a:pt x="192024" y="289178"/>
                </a:lnTo>
                <a:lnTo>
                  <a:pt x="384048" y="289178"/>
                </a:lnTo>
                <a:lnTo>
                  <a:pt x="384048" y="96393"/>
                </a:lnTo>
                <a:lnTo>
                  <a:pt x="192024" y="96393"/>
                </a:lnTo>
                <a:lnTo>
                  <a:pt x="192024" y="0"/>
                </a:lnTo>
                <a:close/>
              </a:path>
            </a:pathLst>
          </a:custGeom>
          <a:solidFill>
            <a:srgbClr val="D0692F">
              <a:alpha val="74900"/>
            </a:srgbClr>
          </a:solidFill>
        </p:spPr>
        <p:txBody>
          <a:bodyPr wrap="square" lIns="0" tIns="0" rIns="0" bIns="0" rtlCol="0"/>
          <a:lstStyle/>
          <a:p>
            <a:endParaRPr/>
          </a:p>
        </p:txBody>
      </p:sp>
      <p:sp>
        <p:nvSpPr>
          <p:cNvPr id="5" name="object 5"/>
          <p:cNvSpPr txBox="1"/>
          <p:nvPr/>
        </p:nvSpPr>
        <p:spPr>
          <a:xfrm>
            <a:off x="6874241" y="3717032"/>
            <a:ext cx="2269759" cy="381515"/>
          </a:xfrm>
          <a:prstGeom prst="rect">
            <a:avLst/>
          </a:prstGeom>
        </p:spPr>
        <p:txBody>
          <a:bodyPr vert="horz" wrap="square" lIns="0" tIns="12065" rIns="0" bIns="0" rtlCol="0">
            <a:spAutoFit/>
          </a:bodyPr>
          <a:lstStyle/>
          <a:p>
            <a:pPr marL="12700">
              <a:spcBef>
                <a:spcPts val="95"/>
              </a:spcBef>
            </a:pPr>
            <a:r>
              <a:rPr lang="zh-CN" altLang="en-US" sz="2400" b="1" dirty="0">
                <a:solidFill>
                  <a:srgbClr val="344B5E"/>
                </a:solidFill>
                <a:latin typeface="Trebuchet MS"/>
                <a:cs typeface="Trebuchet MS"/>
              </a:rPr>
              <a:t>选择的距离指标</a:t>
            </a:r>
            <a:endParaRPr sz="2400" dirty="0">
              <a:latin typeface="Trebuchet MS"/>
              <a:cs typeface="Trebuchet MS"/>
            </a:endParaRPr>
          </a:p>
        </p:txBody>
      </p:sp>
      <p:sp>
        <p:nvSpPr>
          <p:cNvPr id="8" name="标题 7">
            <a:extLst>
              <a:ext uri="{FF2B5EF4-FFF2-40B4-BE49-F238E27FC236}">
                <a16:creationId xmlns:a16="http://schemas.microsoft.com/office/drawing/2014/main" id="{A6D5A979-8DB7-4238-81FD-D192F50BBCF4}"/>
              </a:ext>
            </a:extLst>
          </p:cNvPr>
          <p:cNvSpPr>
            <a:spLocks noGrp="1"/>
          </p:cNvSpPr>
          <p:nvPr>
            <p:ph type="title"/>
          </p:nvPr>
        </p:nvSpPr>
        <p:spPr>
          <a:xfrm>
            <a:off x="457200" y="44624"/>
            <a:ext cx="8229600" cy="1143000"/>
          </a:xfrm>
        </p:spPr>
        <p:txBody>
          <a:bodyPr/>
          <a:lstStyle/>
          <a:p>
            <a:r>
              <a:rPr lang="zh-CN" altLang="en-US" dirty="0"/>
              <a:t>距离指标的语法</a:t>
            </a:r>
          </a:p>
        </p:txBody>
      </p:sp>
    </p:spTree>
    <p:extLst>
      <p:ext uri="{BB962C8B-B14F-4D97-AF65-F5344CB8AC3E}">
        <p14:creationId xmlns:p14="http://schemas.microsoft.com/office/powerpoint/2010/main" val="26640684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1393877"/>
            <a:ext cx="8229600" cy="2898229"/>
          </a:xfrm>
          <a:prstGeom prst="rect">
            <a:avLst/>
          </a:prstGeom>
        </p:spPr>
        <p:txBody>
          <a:bodyPr vert="horz" wrap="square" lIns="0" tIns="12700" rIns="0" bIns="0" rtlCol="0">
            <a:spAutoFit/>
          </a:bodyPr>
          <a:lstStyle/>
          <a:p>
            <a:pPr marL="12700">
              <a:lnSpc>
                <a:spcPct val="150000"/>
              </a:lnSpc>
              <a:spcBef>
                <a:spcPts val="100"/>
              </a:spcBef>
            </a:pPr>
            <a:r>
              <a:rPr lang="zh-CN" altLang="en-US" sz="2000" b="1" spc="20" dirty="0">
                <a:solidFill>
                  <a:srgbClr val="84ADAF"/>
                </a:solidFill>
                <a:latin typeface="Trebuchet MS"/>
                <a:cs typeface="Trebuchet MS"/>
              </a:rPr>
              <a:t>导入一般的两两距离计算函数：</a:t>
            </a:r>
            <a:endParaRPr sz="2000" dirty="0">
              <a:latin typeface="Trebuchet MS"/>
              <a:cs typeface="Trebuchet MS"/>
            </a:endParaRPr>
          </a:p>
          <a:p>
            <a:pPr marL="469900">
              <a:lnSpc>
                <a:spcPct val="150000"/>
              </a:lnSpc>
              <a:spcBef>
                <a:spcPts val="1170"/>
              </a:spcBef>
            </a:pPr>
            <a:r>
              <a:rPr sz="2000" b="1" spc="-5" dirty="0">
                <a:solidFill>
                  <a:srgbClr val="8B8B8B"/>
                </a:solidFill>
                <a:latin typeface="Courier New"/>
                <a:cs typeface="Courier New"/>
              </a:rPr>
              <a:t>from sklearn.metrics import</a:t>
            </a:r>
            <a:r>
              <a:rPr sz="2000" b="1" spc="-65" dirty="0">
                <a:solidFill>
                  <a:srgbClr val="8B8B8B"/>
                </a:solidFill>
                <a:latin typeface="Courier New"/>
                <a:cs typeface="Courier New"/>
              </a:rPr>
              <a:t> </a:t>
            </a:r>
            <a:r>
              <a:rPr sz="2000" b="1" spc="-5" dirty="0">
                <a:solidFill>
                  <a:srgbClr val="0433FF"/>
                </a:solidFill>
                <a:latin typeface="Courier New"/>
                <a:cs typeface="Courier New"/>
              </a:rPr>
              <a:t>pairwise_distances</a:t>
            </a:r>
            <a:endParaRPr sz="2000" dirty="0">
              <a:latin typeface="Courier New"/>
              <a:cs typeface="Courier New"/>
            </a:endParaRPr>
          </a:p>
          <a:p>
            <a:pPr marL="12700">
              <a:lnSpc>
                <a:spcPct val="150000"/>
              </a:lnSpc>
              <a:spcBef>
                <a:spcPts val="1230"/>
              </a:spcBef>
            </a:pPr>
            <a:r>
              <a:rPr lang="zh-CN" altLang="en-US" sz="2000" b="1" spc="-5" dirty="0">
                <a:solidFill>
                  <a:srgbClr val="84ADAF"/>
                </a:solidFill>
                <a:latin typeface="Trebuchet MS"/>
                <a:cs typeface="Trebuchet MS"/>
              </a:rPr>
              <a:t>计算距离：</a:t>
            </a:r>
            <a:endParaRPr sz="2000" dirty="0">
              <a:latin typeface="Trebuchet MS"/>
              <a:cs typeface="Trebuchet MS"/>
            </a:endParaRPr>
          </a:p>
          <a:p>
            <a:pPr marL="469900">
              <a:lnSpc>
                <a:spcPct val="150000"/>
              </a:lnSpc>
              <a:spcBef>
                <a:spcPts val="1170"/>
              </a:spcBef>
            </a:pPr>
            <a:r>
              <a:rPr sz="2000" b="1" spc="-5" dirty="0">
                <a:solidFill>
                  <a:srgbClr val="6F2F9F"/>
                </a:solidFill>
                <a:latin typeface="Courier New"/>
                <a:cs typeface="Courier New"/>
              </a:rPr>
              <a:t>dist </a:t>
            </a:r>
            <a:r>
              <a:rPr sz="2000" b="1" dirty="0">
                <a:solidFill>
                  <a:srgbClr val="84ADAF"/>
                </a:solidFill>
                <a:latin typeface="Courier New"/>
                <a:cs typeface="Courier New"/>
              </a:rPr>
              <a:t>=</a:t>
            </a:r>
            <a:r>
              <a:rPr sz="2000" b="1" spc="-30" dirty="0">
                <a:solidFill>
                  <a:srgbClr val="84ADAF"/>
                </a:solidFill>
                <a:latin typeface="Courier New"/>
                <a:cs typeface="Courier New"/>
              </a:rPr>
              <a:t> </a:t>
            </a:r>
            <a:r>
              <a:rPr sz="2000" b="1" spc="-5" dirty="0">
                <a:solidFill>
                  <a:srgbClr val="0433FF"/>
                </a:solidFill>
                <a:latin typeface="Courier New"/>
                <a:cs typeface="Courier New"/>
              </a:rPr>
              <a:t>pairwise_distances</a:t>
            </a:r>
            <a:r>
              <a:rPr sz="2000" b="1" spc="-5" dirty="0">
                <a:solidFill>
                  <a:srgbClr val="344B5E"/>
                </a:solidFill>
                <a:latin typeface="Courier New"/>
                <a:cs typeface="Courier New"/>
              </a:rPr>
              <a:t>(X,</a:t>
            </a:r>
            <a:r>
              <a:rPr lang="en-US" sz="2000" b="1" spc="-5" dirty="0">
                <a:solidFill>
                  <a:srgbClr val="344B5E"/>
                </a:solidFill>
                <a:latin typeface="Courier New"/>
                <a:cs typeface="Courier New"/>
              </a:rPr>
              <a:t> </a:t>
            </a:r>
            <a:r>
              <a:rPr sz="2000" b="1" spc="-5" dirty="0">
                <a:solidFill>
                  <a:srgbClr val="344B5E"/>
                </a:solidFill>
                <a:latin typeface="Courier New"/>
                <a:cs typeface="Courier New"/>
              </a:rPr>
              <a:t>Y,</a:t>
            </a:r>
            <a:endParaRPr sz="2000" dirty="0">
              <a:latin typeface="Courier New"/>
              <a:cs typeface="Courier New"/>
            </a:endParaRPr>
          </a:p>
          <a:p>
            <a:pPr marL="2756535">
              <a:lnSpc>
                <a:spcPct val="150000"/>
              </a:lnSpc>
              <a:spcBef>
                <a:spcPts val="1215"/>
              </a:spcBef>
            </a:pPr>
            <a:r>
              <a:rPr sz="2000" b="1" spc="-5" dirty="0">
                <a:solidFill>
                  <a:srgbClr val="344B5E"/>
                </a:solidFill>
                <a:latin typeface="Courier New"/>
                <a:cs typeface="Courier New"/>
              </a:rPr>
              <a:t>metric='</a:t>
            </a:r>
            <a:r>
              <a:rPr sz="2000" b="1" spc="-5" dirty="0" err="1">
                <a:solidFill>
                  <a:srgbClr val="344B5E"/>
                </a:solidFill>
                <a:latin typeface="Courier New"/>
                <a:cs typeface="Courier New"/>
              </a:rPr>
              <a:t>euclidean</a:t>
            </a:r>
            <a:r>
              <a:rPr lang="en-US" altLang="zh-CN" sz="2000" b="1" spc="-5" dirty="0">
                <a:solidFill>
                  <a:srgbClr val="344B5E"/>
                </a:solidFill>
                <a:latin typeface="Courier New"/>
                <a:cs typeface="Courier New"/>
              </a:rPr>
              <a:t>')</a:t>
            </a:r>
          </a:p>
        </p:txBody>
      </p:sp>
      <p:sp>
        <p:nvSpPr>
          <p:cNvPr id="8" name="标题 7">
            <a:extLst>
              <a:ext uri="{FF2B5EF4-FFF2-40B4-BE49-F238E27FC236}">
                <a16:creationId xmlns:a16="http://schemas.microsoft.com/office/drawing/2014/main" id="{A6D5A979-8DB7-4238-81FD-D192F50BBCF4}"/>
              </a:ext>
            </a:extLst>
          </p:cNvPr>
          <p:cNvSpPr>
            <a:spLocks noGrp="1"/>
          </p:cNvSpPr>
          <p:nvPr>
            <p:ph type="title"/>
          </p:nvPr>
        </p:nvSpPr>
        <p:spPr>
          <a:xfrm>
            <a:off x="457200" y="44624"/>
            <a:ext cx="8229600" cy="1143000"/>
          </a:xfrm>
        </p:spPr>
        <p:txBody>
          <a:bodyPr/>
          <a:lstStyle/>
          <a:p>
            <a:r>
              <a:rPr lang="zh-CN" altLang="en-US" dirty="0"/>
              <a:t>距离指标的语法</a:t>
            </a:r>
          </a:p>
        </p:txBody>
      </p:sp>
      <p:sp>
        <p:nvSpPr>
          <p:cNvPr id="2" name="文本框 1">
            <a:extLst>
              <a:ext uri="{FF2B5EF4-FFF2-40B4-BE49-F238E27FC236}">
                <a16:creationId xmlns:a16="http://schemas.microsoft.com/office/drawing/2014/main" id="{8F1D1716-2748-47F2-9D61-E03BBE79DD9E}"/>
              </a:ext>
            </a:extLst>
          </p:cNvPr>
          <p:cNvSpPr txBox="1"/>
          <p:nvPr/>
        </p:nvSpPr>
        <p:spPr>
          <a:xfrm>
            <a:off x="323528" y="4488890"/>
            <a:ext cx="8176084" cy="461665"/>
          </a:xfrm>
          <a:prstGeom prst="rect">
            <a:avLst/>
          </a:prstGeom>
          <a:noFill/>
        </p:spPr>
        <p:txBody>
          <a:bodyPr wrap="none" rtlCol="0">
            <a:spAutoFit/>
          </a:bodyPr>
          <a:lstStyle/>
          <a:p>
            <a:r>
              <a:rPr lang="zh-CN" altLang="en-US" sz="2400" b="1" spc="-5" dirty="0">
                <a:solidFill>
                  <a:srgbClr val="84ADAF"/>
                </a:solidFill>
                <a:latin typeface="Trebuchet MS"/>
                <a:cs typeface="Trebuchet MS"/>
              </a:rPr>
              <a:t>其他的距离指标选择有：</a:t>
            </a:r>
            <a:r>
              <a:rPr lang="en-US" altLang="zh-CN" sz="2400" b="1" spc="-20" dirty="0">
                <a:solidFill>
                  <a:srgbClr val="0000FF"/>
                </a:solidFill>
                <a:latin typeface="Trebuchet MS"/>
                <a:cs typeface="Trebuchet MS"/>
              </a:rPr>
              <a:t>cosine</a:t>
            </a:r>
            <a:r>
              <a:rPr lang="en-US" altLang="zh-CN" sz="2400" b="1" spc="-20" dirty="0">
                <a:solidFill>
                  <a:srgbClr val="84ADAF"/>
                </a:solidFill>
                <a:latin typeface="Trebuchet MS"/>
                <a:cs typeface="Trebuchet MS"/>
              </a:rPr>
              <a:t>,</a:t>
            </a:r>
            <a:r>
              <a:rPr lang="en-US" altLang="zh-CN" sz="2400" b="1" spc="-70" dirty="0">
                <a:solidFill>
                  <a:srgbClr val="84ADAF"/>
                </a:solidFill>
                <a:latin typeface="Trebuchet MS"/>
                <a:cs typeface="Trebuchet MS"/>
              </a:rPr>
              <a:t> </a:t>
            </a:r>
            <a:r>
              <a:rPr lang="en-US" altLang="zh-CN" sz="2400" b="1" spc="-20" dirty="0" err="1">
                <a:solidFill>
                  <a:srgbClr val="0000FF"/>
                </a:solidFill>
                <a:latin typeface="Trebuchet MS"/>
                <a:cs typeface="Trebuchet MS"/>
              </a:rPr>
              <a:t>manhattan</a:t>
            </a:r>
            <a:r>
              <a:rPr lang="en-US" altLang="zh-CN" sz="2400" b="1" spc="-20" dirty="0">
                <a:solidFill>
                  <a:srgbClr val="84ADAF"/>
                </a:solidFill>
                <a:latin typeface="Trebuchet MS"/>
                <a:cs typeface="Trebuchet MS"/>
              </a:rPr>
              <a:t>,</a:t>
            </a:r>
            <a:r>
              <a:rPr lang="en-US" altLang="zh-CN" sz="2400" b="1" spc="-114" dirty="0">
                <a:solidFill>
                  <a:srgbClr val="84ADAF"/>
                </a:solidFill>
                <a:latin typeface="Trebuchet MS"/>
                <a:cs typeface="Trebuchet MS"/>
              </a:rPr>
              <a:t> </a:t>
            </a:r>
            <a:r>
              <a:rPr lang="en-US" altLang="zh-CN" sz="2400" b="1" spc="-55" dirty="0" err="1">
                <a:solidFill>
                  <a:srgbClr val="0000FF"/>
                </a:solidFill>
                <a:latin typeface="Trebuchet MS"/>
                <a:cs typeface="Trebuchet MS"/>
              </a:rPr>
              <a:t>jaccard</a:t>
            </a:r>
            <a:r>
              <a:rPr lang="en-US" altLang="zh-CN" sz="2400" b="1" spc="-55" dirty="0">
                <a:solidFill>
                  <a:srgbClr val="84ADAF"/>
                </a:solidFill>
                <a:latin typeface="Trebuchet MS"/>
                <a:cs typeface="Trebuchet MS"/>
              </a:rPr>
              <a:t>,</a:t>
            </a:r>
            <a:r>
              <a:rPr lang="en-US" altLang="zh-CN" sz="2400" b="1" spc="-105" dirty="0">
                <a:solidFill>
                  <a:srgbClr val="84ADAF"/>
                </a:solidFill>
                <a:latin typeface="Trebuchet MS"/>
                <a:cs typeface="Trebuchet MS"/>
              </a:rPr>
              <a:t> </a:t>
            </a:r>
            <a:r>
              <a:rPr lang="zh-CN" altLang="en-US" sz="2400" b="1" spc="-105" dirty="0">
                <a:solidFill>
                  <a:srgbClr val="84ADAF"/>
                </a:solidFill>
                <a:latin typeface="Trebuchet MS"/>
                <a:cs typeface="Trebuchet MS"/>
              </a:rPr>
              <a:t>等等</a:t>
            </a:r>
            <a:endParaRPr lang="zh-CN" altLang="en-US" sz="2400" dirty="0"/>
          </a:p>
        </p:txBody>
      </p:sp>
    </p:spTree>
    <p:extLst>
      <p:ext uri="{BB962C8B-B14F-4D97-AF65-F5344CB8AC3E}">
        <p14:creationId xmlns:p14="http://schemas.microsoft.com/office/powerpoint/2010/main" val="18956387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91126" y="1393877"/>
            <a:ext cx="8229600" cy="2898229"/>
          </a:xfrm>
          <a:prstGeom prst="rect">
            <a:avLst/>
          </a:prstGeom>
        </p:spPr>
        <p:txBody>
          <a:bodyPr vert="horz" wrap="square" lIns="0" tIns="12700" rIns="0" bIns="0" rtlCol="0">
            <a:spAutoFit/>
          </a:bodyPr>
          <a:lstStyle/>
          <a:p>
            <a:pPr marL="12700">
              <a:lnSpc>
                <a:spcPct val="150000"/>
              </a:lnSpc>
              <a:spcBef>
                <a:spcPts val="100"/>
              </a:spcBef>
            </a:pPr>
            <a:r>
              <a:rPr lang="zh-CN" altLang="en-US" sz="2000" b="1" spc="20" dirty="0">
                <a:solidFill>
                  <a:srgbClr val="84ADAF"/>
                </a:solidFill>
                <a:latin typeface="Trebuchet MS"/>
                <a:cs typeface="Trebuchet MS"/>
              </a:rPr>
              <a:t>导入一般的两两距离计算函数：</a:t>
            </a:r>
            <a:endParaRPr sz="2000" dirty="0">
              <a:latin typeface="Trebuchet MS"/>
              <a:cs typeface="Trebuchet MS"/>
            </a:endParaRPr>
          </a:p>
          <a:p>
            <a:pPr marL="469900">
              <a:lnSpc>
                <a:spcPct val="150000"/>
              </a:lnSpc>
              <a:spcBef>
                <a:spcPts val="1170"/>
              </a:spcBef>
            </a:pPr>
            <a:r>
              <a:rPr sz="2000" b="1" spc="-5" dirty="0">
                <a:solidFill>
                  <a:srgbClr val="8B8B8B"/>
                </a:solidFill>
                <a:latin typeface="Courier New"/>
                <a:cs typeface="Courier New"/>
              </a:rPr>
              <a:t>from sklearn.metrics import</a:t>
            </a:r>
            <a:r>
              <a:rPr sz="2000" b="1" spc="-65" dirty="0">
                <a:solidFill>
                  <a:srgbClr val="8B8B8B"/>
                </a:solidFill>
                <a:latin typeface="Courier New"/>
                <a:cs typeface="Courier New"/>
              </a:rPr>
              <a:t> </a:t>
            </a:r>
            <a:r>
              <a:rPr sz="2000" b="1" spc="-5" dirty="0">
                <a:solidFill>
                  <a:srgbClr val="0433FF"/>
                </a:solidFill>
                <a:latin typeface="Courier New"/>
                <a:cs typeface="Courier New"/>
              </a:rPr>
              <a:t>pairwise_distances</a:t>
            </a:r>
            <a:endParaRPr sz="2000" dirty="0">
              <a:latin typeface="Courier New"/>
              <a:cs typeface="Courier New"/>
            </a:endParaRPr>
          </a:p>
          <a:p>
            <a:pPr marL="12700">
              <a:lnSpc>
                <a:spcPct val="150000"/>
              </a:lnSpc>
              <a:spcBef>
                <a:spcPts val="1230"/>
              </a:spcBef>
            </a:pPr>
            <a:r>
              <a:rPr lang="zh-CN" altLang="en-US" sz="2000" b="1" spc="-5" dirty="0">
                <a:solidFill>
                  <a:srgbClr val="84ADAF"/>
                </a:solidFill>
                <a:latin typeface="Trebuchet MS"/>
                <a:cs typeface="Trebuchet MS"/>
              </a:rPr>
              <a:t>计算距离：</a:t>
            </a:r>
            <a:endParaRPr sz="2000" dirty="0">
              <a:latin typeface="Trebuchet MS"/>
              <a:cs typeface="Trebuchet MS"/>
            </a:endParaRPr>
          </a:p>
          <a:p>
            <a:pPr marL="469900">
              <a:lnSpc>
                <a:spcPct val="150000"/>
              </a:lnSpc>
              <a:spcBef>
                <a:spcPts val="1170"/>
              </a:spcBef>
            </a:pPr>
            <a:r>
              <a:rPr sz="2000" b="1" spc="-5" dirty="0">
                <a:solidFill>
                  <a:srgbClr val="6F2F9F"/>
                </a:solidFill>
                <a:latin typeface="Courier New"/>
                <a:cs typeface="Courier New"/>
              </a:rPr>
              <a:t>dist </a:t>
            </a:r>
            <a:r>
              <a:rPr sz="2000" b="1" dirty="0">
                <a:solidFill>
                  <a:srgbClr val="84ADAF"/>
                </a:solidFill>
                <a:latin typeface="Courier New"/>
                <a:cs typeface="Courier New"/>
              </a:rPr>
              <a:t>=</a:t>
            </a:r>
            <a:r>
              <a:rPr sz="2000" b="1" spc="-30" dirty="0">
                <a:solidFill>
                  <a:srgbClr val="84ADAF"/>
                </a:solidFill>
                <a:latin typeface="Courier New"/>
                <a:cs typeface="Courier New"/>
              </a:rPr>
              <a:t> </a:t>
            </a:r>
            <a:r>
              <a:rPr sz="2000" b="1" spc="-5" dirty="0">
                <a:solidFill>
                  <a:srgbClr val="0433FF"/>
                </a:solidFill>
                <a:latin typeface="Courier New"/>
                <a:cs typeface="Courier New"/>
              </a:rPr>
              <a:t>pairwise_distances</a:t>
            </a:r>
            <a:r>
              <a:rPr sz="2000" b="1" spc="-5" dirty="0">
                <a:solidFill>
                  <a:srgbClr val="344B5E"/>
                </a:solidFill>
                <a:latin typeface="Courier New"/>
                <a:cs typeface="Courier New"/>
              </a:rPr>
              <a:t>(X,Y,</a:t>
            </a:r>
            <a:endParaRPr sz="2000" dirty="0">
              <a:latin typeface="Courier New"/>
              <a:cs typeface="Courier New"/>
            </a:endParaRPr>
          </a:p>
          <a:p>
            <a:pPr marL="2756535">
              <a:lnSpc>
                <a:spcPct val="150000"/>
              </a:lnSpc>
              <a:spcBef>
                <a:spcPts val="1215"/>
              </a:spcBef>
            </a:pPr>
            <a:r>
              <a:rPr sz="2000" b="1" spc="-5" dirty="0">
                <a:solidFill>
                  <a:srgbClr val="344B5E"/>
                </a:solidFill>
                <a:latin typeface="Courier New"/>
                <a:cs typeface="Courier New"/>
              </a:rPr>
              <a:t>metric='</a:t>
            </a:r>
            <a:r>
              <a:rPr sz="2000" b="1" spc="-5" dirty="0" err="1">
                <a:solidFill>
                  <a:srgbClr val="344B5E"/>
                </a:solidFill>
                <a:latin typeface="Courier New"/>
                <a:cs typeface="Courier New"/>
              </a:rPr>
              <a:t>euclidean</a:t>
            </a:r>
            <a:r>
              <a:rPr lang="en-US" altLang="zh-CN" sz="2000" b="1" spc="-5" dirty="0">
                <a:solidFill>
                  <a:srgbClr val="344B5E"/>
                </a:solidFill>
                <a:latin typeface="Courier New"/>
                <a:cs typeface="Courier New"/>
              </a:rPr>
              <a:t>')</a:t>
            </a:r>
          </a:p>
        </p:txBody>
      </p:sp>
      <p:sp>
        <p:nvSpPr>
          <p:cNvPr id="8" name="标题 7">
            <a:extLst>
              <a:ext uri="{FF2B5EF4-FFF2-40B4-BE49-F238E27FC236}">
                <a16:creationId xmlns:a16="http://schemas.microsoft.com/office/drawing/2014/main" id="{A6D5A979-8DB7-4238-81FD-D192F50BBCF4}"/>
              </a:ext>
            </a:extLst>
          </p:cNvPr>
          <p:cNvSpPr>
            <a:spLocks noGrp="1"/>
          </p:cNvSpPr>
          <p:nvPr>
            <p:ph type="title"/>
          </p:nvPr>
        </p:nvSpPr>
        <p:spPr>
          <a:xfrm>
            <a:off x="457200" y="49188"/>
            <a:ext cx="8229600" cy="1143000"/>
          </a:xfrm>
        </p:spPr>
        <p:txBody>
          <a:bodyPr/>
          <a:lstStyle/>
          <a:p>
            <a:r>
              <a:rPr lang="zh-CN" altLang="en-US" dirty="0"/>
              <a:t>距离指标的语法</a:t>
            </a:r>
          </a:p>
        </p:txBody>
      </p:sp>
      <p:sp>
        <p:nvSpPr>
          <p:cNvPr id="2" name="文本框 1">
            <a:extLst>
              <a:ext uri="{FF2B5EF4-FFF2-40B4-BE49-F238E27FC236}">
                <a16:creationId xmlns:a16="http://schemas.microsoft.com/office/drawing/2014/main" id="{8F1D1716-2748-47F2-9D61-E03BBE79DD9E}"/>
              </a:ext>
            </a:extLst>
          </p:cNvPr>
          <p:cNvSpPr txBox="1"/>
          <p:nvPr/>
        </p:nvSpPr>
        <p:spPr>
          <a:xfrm>
            <a:off x="323528" y="4442501"/>
            <a:ext cx="8497198" cy="1785104"/>
          </a:xfrm>
          <a:prstGeom prst="rect">
            <a:avLst/>
          </a:prstGeom>
          <a:noFill/>
        </p:spPr>
        <p:txBody>
          <a:bodyPr wrap="square" rtlCol="0">
            <a:spAutoFit/>
          </a:bodyPr>
          <a:lstStyle/>
          <a:p>
            <a:r>
              <a:rPr lang="zh-CN" altLang="en-US" sz="2000" b="1" spc="-5" dirty="0">
                <a:solidFill>
                  <a:srgbClr val="84ADAF"/>
                </a:solidFill>
                <a:latin typeface="Trebuchet MS"/>
                <a:cs typeface="Trebuchet MS"/>
              </a:rPr>
              <a:t>其他的距离指标选择有：</a:t>
            </a:r>
            <a:r>
              <a:rPr lang="en-US" altLang="zh-CN" sz="2000" b="1" spc="-20" dirty="0">
                <a:solidFill>
                  <a:srgbClr val="84ADAF"/>
                </a:solidFill>
                <a:latin typeface="Trebuchet MS"/>
                <a:cs typeface="Trebuchet MS"/>
              </a:rPr>
              <a:t>cosine,</a:t>
            </a:r>
            <a:r>
              <a:rPr lang="en-US" altLang="zh-CN" sz="2000" b="1" spc="-70" dirty="0">
                <a:solidFill>
                  <a:srgbClr val="84ADAF"/>
                </a:solidFill>
                <a:latin typeface="Trebuchet MS"/>
                <a:cs typeface="Trebuchet MS"/>
              </a:rPr>
              <a:t> </a:t>
            </a:r>
            <a:r>
              <a:rPr lang="en-US" altLang="zh-CN" sz="2000" b="1" spc="-20" dirty="0" err="1">
                <a:solidFill>
                  <a:srgbClr val="84ADAF"/>
                </a:solidFill>
                <a:latin typeface="Trebuchet MS"/>
                <a:cs typeface="Trebuchet MS"/>
              </a:rPr>
              <a:t>manhattan</a:t>
            </a:r>
            <a:r>
              <a:rPr lang="en-US" altLang="zh-CN" sz="2000" b="1" spc="-20" dirty="0">
                <a:solidFill>
                  <a:srgbClr val="84ADAF"/>
                </a:solidFill>
                <a:latin typeface="Trebuchet MS"/>
                <a:cs typeface="Trebuchet MS"/>
              </a:rPr>
              <a:t>,</a:t>
            </a:r>
            <a:r>
              <a:rPr lang="en-US" altLang="zh-CN" sz="2000" b="1" spc="-114" dirty="0">
                <a:solidFill>
                  <a:srgbClr val="84ADAF"/>
                </a:solidFill>
                <a:latin typeface="Trebuchet MS"/>
                <a:cs typeface="Trebuchet MS"/>
              </a:rPr>
              <a:t> </a:t>
            </a:r>
            <a:r>
              <a:rPr lang="en-US" altLang="zh-CN" sz="2000" b="1" spc="-55" dirty="0" err="1">
                <a:solidFill>
                  <a:srgbClr val="84ADAF"/>
                </a:solidFill>
                <a:latin typeface="Trebuchet MS"/>
                <a:cs typeface="Trebuchet MS"/>
              </a:rPr>
              <a:t>jaccard</a:t>
            </a:r>
            <a:r>
              <a:rPr lang="en-US" altLang="zh-CN" sz="2000" b="1" spc="-55" dirty="0">
                <a:solidFill>
                  <a:srgbClr val="84ADAF"/>
                </a:solidFill>
                <a:latin typeface="Trebuchet MS"/>
                <a:cs typeface="Trebuchet MS"/>
              </a:rPr>
              <a:t>,</a:t>
            </a:r>
            <a:r>
              <a:rPr lang="en-US" altLang="zh-CN" sz="2000" b="1" spc="-105" dirty="0">
                <a:solidFill>
                  <a:srgbClr val="84ADAF"/>
                </a:solidFill>
                <a:latin typeface="Trebuchet MS"/>
                <a:cs typeface="Trebuchet MS"/>
              </a:rPr>
              <a:t> </a:t>
            </a:r>
            <a:r>
              <a:rPr lang="zh-CN" altLang="en-US" sz="2000" b="1" spc="-105" dirty="0">
                <a:solidFill>
                  <a:srgbClr val="84ADAF"/>
                </a:solidFill>
                <a:latin typeface="Trebuchet MS"/>
                <a:cs typeface="Trebuchet MS"/>
              </a:rPr>
              <a:t>等等</a:t>
            </a:r>
            <a:endParaRPr lang="en-US" altLang="zh-CN" sz="2000" b="1" spc="-105" dirty="0">
              <a:solidFill>
                <a:srgbClr val="84ADAF"/>
              </a:solidFill>
              <a:latin typeface="Trebuchet MS"/>
              <a:cs typeface="Trebuchet MS"/>
            </a:endParaRPr>
          </a:p>
          <a:p>
            <a:pPr marL="12700">
              <a:spcBef>
                <a:spcPts val="1200"/>
              </a:spcBef>
            </a:pPr>
            <a:endParaRPr lang="en-US" altLang="zh-CN" sz="2000" b="1" spc="5" dirty="0">
              <a:solidFill>
                <a:srgbClr val="84ADAF"/>
              </a:solidFill>
              <a:latin typeface="Trebuchet MS"/>
              <a:cs typeface="Trebuchet MS"/>
            </a:endParaRPr>
          </a:p>
          <a:p>
            <a:pPr marL="12700">
              <a:spcBef>
                <a:spcPts val="1200"/>
              </a:spcBef>
            </a:pPr>
            <a:r>
              <a:rPr lang="zh-CN" altLang="en-US" sz="2000" b="1" spc="5" dirty="0">
                <a:solidFill>
                  <a:srgbClr val="84ADAF"/>
                </a:solidFill>
                <a:latin typeface="Trebuchet MS"/>
                <a:cs typeface="Trebuchet MS"/>
              </a:rPr>
              <a:t>距离指标函数也可以被专门导入，如：</a:t>
            </a:r>
            <a:endParaRPr lang="en-US" altLang="zh-CN" sz="2000" dirty="0">
              <a:latin typeface="Trebuchet MS"/>
              <a:cs typeface="Trebuchet MS"/>
            </a:endParaRPr>
          </a:p>
          <a:p>
            <a:pPr marL="469900">
              <a:spcBef>
                <a:spcPts val="1170"/>
              </a:spcBef>
            </a:pPr>
            <a:r>
              <a:rPr lang="en-US" altLang="zh-CN" sz="2000" b="1" spc="-5" dirty="0">
                <a:solidFill>
                  <a:srgbClr val="8B8B8B"/>
                </a:solidFill>
                <a:latin typeface="Courier New"/>
                <a:cs typeface="Courier New"/>
              </a:rPr>
              <a:t>from </a:t>
            </a:r>
            <a:r>
              <a:rPr lang="en-US" altLang="zh-CN" sz="2000" b="1" spc="-5" dirty="0" err="1">
                <a:solidFill>
                  <a:srgbClr val="8B8B8B"/>
                </a:solidFill>
                <a:latin typeface="Courier New"/>
                <a:cs typeface="Courier New"/>
              </a:rPr>
              <a:t>sklearn.metrics</a:t>
            </a:r>
            <a:r>
              <a:rPr lang="en-US" altLang="zh-CN" sz="2000" b="1" spc="-5" dirty="0">
                <a:solidFill>
                  <a:srgbClr val="8B8B8B"/>
                </a:solidFill>
                <a:latin typeface="Courier New"/>
                <a:cs typeface="Courier New"/>
              </a:rPr>
              <a:t> import</a:t>
            </a:r>
            <a:r>
              <a:rPr lang="en-US" altLang="zh-CN" sz="2000" b="1" spc="-80" dirty="0">
                <a:solidFill>
                  <a:srgbClr val="8B8B8B"/>
                </a:solidFill>
                <a:latin typeface="Courier New"/>
                <a:cs typeface="Courier New"/>
              </a:rPr>
              <a:t> </a:t>
            </a:r>
            <a:r>
              <a:rPr lang="en-US" altLang="zh-CN" sz="2000" b="1" spc="-5" dirty="0" err="1">
                <a:solidFill>
                  <a:srgbClr val="0433FF"/>
                </a:solidFill>
                <a:latin typeface="Courier New"/>
                <a:cs typeface="Courier New"/>
              </a:rPr>
              <a:t>euclidean_distances</a:t>
            </a:r>
            <a:endParaRPr lang="en-US" altLang="zh-CN" sz="2000" dirty="0">
              <a:latin typeface="Courier New"/>
              <a:cs typeface="Courier New"/>
            </a:endParaRPr>
          </a:p>
        </p:txBody>
      </p:sp>
    </p:spTree>
    <p:extLst>
      <p:ext uri="{BB962C8B-B14F-4D97-AF65-F5344CB8AC3E}">
        <p14:creationId xmlns:p14="http://schemas.microsoft.com/office/powerpoint/2010/main" val="10422833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2D9FBF-E692-41E2-92D6-3947CABC6F36}"/>
              </a:ext>
            </a:extLst>
          </p:cNvPr>
          <p:cNvSpPr>
            <a:spLocks noGrp="1"/>
          </p:cNvSpPr>
          <p:nvPr>
            <p:ph type="title"/>
          </p:nvPr>
        </p:nvSpPr>
        <p:spPr/>
        <p:txBody>
          <a:bodyPr/>
          <a:lstStyle/>
          <a:p>
            <a:r>
              <a:rPr lang="zh-CN" altLang="en-US" dirty="0"/>
              <a:t>聚合式层次聚类</a:t>
            </a:r>
          </a:p>
        </p:txBody>
      </p:sp>
      <p:sp>
        <p:nvSpPr>
          <p:cNvPr id="3" name="文本占位符 2">
            <a:extLst>
              <a:ext uri="{FF2B5EF4-FFF2-40B4-BE49-F238E27FC236}">
                <a16:creationId xmlns:a16="http://schemas.microsoft.com/office/drawing/2014/main" id="{82538994-8B57-4907-8966-EAB3E29644EA}"/>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358903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4" name="object 4"/>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5" name="object 5"/>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6" name="object 6"/>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6F2F9F"/>
          </a:solidFill>
        </p:spPr>
        <p:txBody>
          <a:bodyPr wrap="square" lIns="0" tIns="0" rIns="0" bIns="0" rtlCol="0"/>
          <a:lstStyle/>
          <a:p>
            <a:endParaRPr/>
          </a:p>
        </p:txBody>
      </p:sp>
      <p:sp>
        <p:nvSpPr>
          <p:cNvPr id="7" name="object 7"/>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6F2F9F"/>
          </a:solidFill>
        </p:spPr>
        <p:txBody>
          <a:bodyPr wrap="square" lIns="0" tIns="0" rIns="0" bIns="0" rtlCol="0"/>
          <a:lstStyle/>
          <a:p>
            <a:endParaRPr/>
          </a:p>
        </p:txBody>
      </p:sp>
      <p:sp>
        <p:nvSpPr>
          <p:cNvPr id="8" name="object 8"/>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6F2F9F"/>
          </a:solidFill>
        </p:spPr>
        <p:txBody>
          <a:bodyPr wrap="square" lIns="0" tIns="0" rIns="0" bIns="0" rtlCol="0"/>
          <a:lstStyle/>
          <a:p>
            <a:endParaRPr/>
          </a:p>
        </p:txBody>
      </p:sp>
      <p:sp>
        <p:nvSpPr>
          <p:cNvPr id="9" name="object 9"/>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0" name="object 10"/>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6F2F9F"/>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2" name="object 12"/>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13" name="object 13"/>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4" name="object 14"/>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15" name="object 15"/>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6" name="object 16"/>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7" name="object 17"/>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6F2F9F"/>
          </a:solidFill>
        </p:spPr>
        <p:txBody>
          <a:bodyPr wrap="square" lIns="0" tIns="0" rIns="0" bIns="0" rtlCol="0"/>
          <a:lstStyle/>
          <a:p>
            <a:endParaRPr/>
          </a:p>
        </p:txBody>
      </p:sp>
      <p:sp>
        <p:nvSpPr>
          <p:cNvPr id="18" name="object 18"/>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6F2F9F"/>
          </a:solidFill>
        </p:spPr>
        <p:txBody>
          <a:bodyPr wrap="square" lIns="0" tIns="0" rIns="0" bIns="0" rtlCol="0"/>
          <a:lstStyle/>
          <a:p>
            <a:endParaRPr/>
          </a:p>
        </p:txBody>
      </p:sp>
      <p:sp>
        <p:nvSpPr>
          <p:cNvPr id="19" name="object 19"/>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0" name="object 20"/>
          <p:cNvSpPr txBox="1"/>
          <p:nvPr/>
        </p:nvSpPr>
        <p:spPr>
          <a:xfrm>
            <a:off x="6210681" y="4896256"/>
            <a:ext cx="586360"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21" name="object 21"/>
          <p:cNvSpPr txBox="1"/>
          <p:nvPr/>
        </p:nvSpPr>
        <p:spPr>
          <a:xfrm>
            <a:off x="3241038" y="3132327"/>
            <a:ext cx="83185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2" name="object 22"/>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23" name="object 23"/>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4" name="object 24"/>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5" name="object 25"/>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6" name="object 26"/>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7" name="object 27"/>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8" name="object 28"/>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9" name="object 29"/>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0" name="object 30"/>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6F2F9F"/>
          </a:solidFill>
        </p:spPr>
        <p:txBody>
          <a:bodyPr wrap="square" lIns="0" tIns="0" rIns="0" bIns="0" rtlCol="0"/>
          <a:lstStyle/>
          <a:p>
            <a:endParaRPr/>
          </a:p>
        </p:txBody>
      </p:sp>
      <p:sp>
        <p:nvSpPr>
          <p:cNvPr id="31" name="object 31"/>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2" name="object 32"/>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3" name="object 33"/>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4" name="object 34"/>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6F2F9F"/>
          </a:solidFill>
        </p:spPr>
        <p:txBody>
          <a:bodyPr wrap="square" lIns="0" tIns="0" rIns="0" bIns="0" rtlCol="0"/>
          <a:lstStyle/>
          <a:p>
            <a:endParaRPr/>
          </a:p>
        </p:txBody>
      </p:sp>
      <p:sp>
        <p:nvSpPr>
          <p:cNvPr id="35" name="object 35"/>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6F2F9F"/>
          </a:solidFill>
        </p:spPr>
        <p:txBody>
          <a:bodyPr wrap="square" lIns="0" tIns="0" rIns="0" bIns="0" rtlCol="0"/>
          <a:lstStyle/>
          <a:p>
            <a:endParaRPr/>
          </a:p>
        </p:txBody>
      </p:sp>
      <p:sp>
        <p:nvSpPr>
          <p:cNvPr id="36" name="object 36"/>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7" name="object 37"/>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8" name="object 38"/>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9" name="object 39"/>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42" name="标题 41">
            <a:extLst>
              <a:ext uri="{FF2B5EF4-FFF2-40B4-BE49-F238E27FC236}">
                <a16:creationId xmlns:a16="http://schemas.microsoft.com/office/drawing/2014/main" id="{B6C5D535-FE25-420F-83C7-52ED9B053A77}"/>
              </a:ext>
            </a:extLst>
          </p:cNvPr>
          <p:cNvSpPr>
            <a:spLocks noGrp="1"/>
          </p:cNvSpPr>
          <p:nvPr>
            <p:ph type="title"/>
          </p:nvPr>
        </p:nvSpPr>
        <p:spPr>
          <a:xfrm>
            <a:off x="457200" y="44624"/>
            <a:ext cx="8229600" cy="1143000"/>
          </a:xfrm>
        </p:spPr>
        <p:txBody>
          <a:bodyPr/>
          <a:lstStyle/>
          <a:p>
            <a:r>
              <a:rPr lang="zh-CN" altLang="en-US" dirty="0"/>
              <a:t>聚合式层次聚类</a:t>
            </a:r>
          </a:p>
        </p:txBody>
      </p:sp>
      <p:sp>
        <p:nvSpPr>
          <p:cNvPr id="40" name="object 2">
            <a:extLst>
              <a:ext uri="{FF2B5EF4-FFF2-40B4-BE49-F238E27FC236}">
                <a16:creationId xmlns:a16="http://schemas.microsoft.com/office/drawing/2014/main" id="{63DEDBDC-F893-4C39-B9C8-86FFEBE418F8}"/>
              </a:ext>
            </a:extLst>
          </p:cNvPr>
          <p:cNvSpPr txBox="1"/>
          <p:nvPr/>
        </p:nvSpPr>
        <p:spPr>
          <a:xfrm>
            <a:off x="442977" y="1925066"/>
            <a:ext cx="2573655" cy="1868717"/>
          </a:xfrm>
          <a:prstGeom prst="rect">
            <a:avLst/>
          </a:prstGeom>
        </p:spPr>
        <p:txBody>
          <a:bodyPr vert="horz" wrap="square" lIns="0" tIns="12700" rIns="0" bIns="0" rtlCol="0">
            <a:spAutoFit/>
          </a:bodyPr>
          <a:lstStyle/>
          <a:p>
            <a:pPr marL="12700">
              <a:lnSpc>
                <a:spcPct val="150000"/>
              </a:lnSpc>
              <a:spcBef>
                <a:spcPts val="100"/>
              </a:spcBef>
            </a:pPr>
            <a:r>
              <a:rPr lang="zh-CN" altLang="en-US" sz="2800" b="1" spc="5" dirty="0">
                <a:latin typeface="Trebuchet MS"/>
                <a:cs typeface="Trebuchet MS"/>
              </a:rPr>
              <a:t>初始时，每个数据点被视为一个单独的聚簇</a:t>
            </a:r>
            <a:endParaRPr sz="2800" dirty="0">
              <a:latin typeface="Trebuchet MS"/>
              <a:cs typeface="Trebuchet MS"/>
            </a:endParaRPr>
          </a:p>
        </p:txBody>
      </p:sp>
    </p:spTree>
    <p:extLst>
      <p:ext uri="{BB962C8B-B14F-4D97-AF65-F5344CB8AC3E}">
        <p14:creationId xmlns:p14="http://schemas.microsoft.com/office/powerpoint/2010/main" val="27337060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977" y="1925066"/>
            <a:ext cx="2573655" cy="1868717"/>
          </a:xfrm>
          <a:prstGeom prst="rect">
            <a:avLst/>
          </a:prstGeom>
        </p:spPr>
        <p:txBody>
          <a:bodyPr vert="horz" wrap="square" lIns="0" tIns="12700" rIns="0" bIns="0" rtlCol="0">
            <a:spAutoFit/>
          </a:bodyPr>
          <a:lstStyle/>
          <a:p>
            <a:pPr marL="12700">
              <a:lnSpc>
                <a:spcPct val="150000"/>
              </a:lnSpc>
              <a:spcBef>
                <a:spcPts val="100"/>
              </a:spcBef>
            </a:pPr>
            <a:r>
              <a:rPr lang="zh-CN" altLang="en-US" sz="2800" b="1" spc="5" dirty="0">
                <a:latin typeface="Trebuchet MS"/>
                <a:cs typeface="Trebuchet MS"/>
              </a:rPr>
              <a:t>寻找最近的两个聚簇，聚成一个聚簇</a:t>
            </a:r>
            <a:endParaRPr sz="2800" dirty="0">
              <a:latin typeface="Trebuchet MS"/>
              <a:cs typeface="Trebuchet MS"/>
            </a:endParaRPr>
          </a:p>
        </p:txBody>
      </p:sp>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9BB808"/>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6F2F9F"/>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6F2F9F"/>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6F2F9F"/>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6F2F9F"/>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1" name="object 21"/>
          <p:cNvSpPr txBox="1"/>
          <p:nvPr/>
        </p:nvSpPr>
        <p:spPr>
          <a:xfrm>
            <a:off x="6210681" y="4896256"/>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a:latin typeface="Verdana"/>
              <a:cs typeface="Verdana"/>
            </a:endParaRPr>
          </a:p>
        </p:txBody>
      </p:sp>
      <p:sp>
        <p:nvSpPr>
          <p:cNvPr id="22" name="object 22"/>
          <p:cNvSpPr txBox="1"/>
          <p:nvPr/>
        </p:nvSpPr>
        <p:spPr>
          <a:xfrm>
            <a:off x="3241038" y="3132327"/>
            <a:ext cx="799085"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6F2F9F"/>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6F2F9F"/>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6F2F9F"/>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43" name="标题 42">
            <a:extLst>
              <a:ext uri="{FF2B5EF4-FFF2-40B4-BE49-F238E27FC236}">
                <a16:creationId xmlns:a16="http://schemas.microsoft.com/office/drawing/2014/main" id="{D57D9E02-DAD0-4C7C-B4B6-C07755BC04A9}"/>
              </a:ext>
            </a:extLst>
          </p:cNvPr>
          <p:cNvSpPr>
            <a:spLocks noGrp="1"/>
          </p:cNvSpPr>
          <p:nvPr>
            <p:ph type="title"/>
          </p:nvPr>
        </p:nvSpPr>
        <p:spPr>
          <a:xfrm>
            <a:off x="457200" y="44624"/>
            <a:ext cx="8229600" cy="1143000"/>
          </a:xfrm>
        </p:spPr>
        <p:txBody>
          <a:bodyPr/>
          <a:lstStyle/>
          <a:p>
            <a:r>
              <a:rPr lang="zh-CN" altLang="en-US" dirty="0"/>
              <a:t>聚合式层次聚类</a:t>
            </a:r>
          </a:p>
        </p:txBody>
      </p:sp>
    </p:spTree>
    <p:extLst>
      <p:ext uri="{BB962C8B-B14F-4D97-AF65-F5344CB8AC3E}">
        <p14:creationId xmlns:p14="http://schemas.microsoft.com/office/powerpoint/2010/main" val="33206386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975" y="1925066"/>
            <a:ext cx="2714879" cy="1222386"/>
          </a:xfrm>
          <a:prstGeom prst="rect">
            <a:avLst/>
          </a:prstGeom>
        </p:spPr>
        <p:txBody>
          <a:bodyPr vert="horz" wrap="square" lIns="0" tIns="12700" rIns="0" bIns="0" rtlCol="0">
            <a:spAutoFit/>
          </a:bodyPr>
          <a:lstStyle/>
          <a:p>
            <a:pPr marL="12700">
              <a:lnSpc>
                <a:spcPct val="150000"/>
              </a:lnSpc>
              <a:spcBef>
                <a:spcPts val="100"/>
              </a:spcBef>
            </a:pPr>
            <a:r>
              <a:rPr lang="zh-CN" altLang="en-US" sz="2800" b="1" spc="5" dirty="0">
                <a:latin typeface="Trebuchet MS"/>
                <a:cs typeface="Trebuchet MS"/>
              </a:rPr>
              <a:t>寻找下一对最近的聚簇，并合并</a:t>
            </a:r>
            <a:endParaRPr sz="2800" dirty="0">
              <a:latin typeface="Trebuchet MS"/>
              <a:cs typeface="Trebuchet MS"/>
            </a:endParaRPr>
          </a:p>
        </p:txBody>
      </p:sp>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9BB808"/>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6F2F9F"/>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6F2F9F"/>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6F2F9F"/>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6F2F9F"/>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1" name="object 21"/>
          <p:cNvSpPr txBox="1"/>
          <p:nvPr/>
        </p:nvSpPr>
        <p:spPr>
          <a:xfrm>
            <a:off x="6210681" y="4896256"/>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22" name="object 22"/>
          <p:cNvSpPr txBox="1"/>
          <p:nvPr/>
        </p:nvSpPr>
        <p:spPr>
          <a:xfrm>
            <a:off x="3241038" y="3132327"/>
            <a:ext cx="875413"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6F2F9F"/>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C00000"/>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6F2F9F"/>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43" name="标题 42">
            <a:extLst>
              <a:ext uri="{FF2B5EF4-FFF2-40B4-BE49-F238E27FC236}">
                <a16:creationId xmlns:a16="http://schemas.microsoft.com/office/drawing/2014/main" id="{32122196-716D-4D39-9C96-37D60B2C67B5}"/>
              </a:ext>
            </a:extLst>
          </p:cNvPr>
          <p:cNvSpPr>
            <a:spLocks noGrp="1"/>
          </p:cNvSpPr>
          <p:nvPr>
            <p:ph type="title"/>
          </p:nvPr>
        </p:nvSpPr>
        <p:spPr>
          <a:xfrm>
            <a:off x="457200" y="44624"/>
            <a:ext cx="8229600" cy="1143000"/>
          </a:xfrm>
        </p:spPr>
        <p:txBody>
          <a:bodyPr/>
          <a:lstStyle/>
          <a:p>
            <a:r>
              <a:rPr lang="zh-CN" altLang="en-US" dirty="0"/>
              <a:t>聚合式层次聚类</a:t>
            </a:r>
          </a:p>
        </p:txBody>
      </p:sp>
    </p:spTree>
    <p:extLst>
      <p:ext uri="{BB962C8B-B14F-4D97-AF65-F5344CB8AC3E}">
        <p14:creationId xmlns:p14="http://schemas.microsoft.com/office/powerpoint/2010/main" val="376076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42359" y="3635502"/>
            <a:ext cx="989330" cy="453329"/>
          </a:xfrm>
          <a:prstGeom prst="rect">
            <a:avLst/>
          </a:prstGeom>
          <a:solidFill>
            <a:srgbClr val="344B5E"/>
          </a:solidFill>
        </p:spPr>
        <p:txBody>
          <a:bodyPr vert="horz" wrap="square" lIns="0" tIns="22225" rIns="0" bIns="0" rtlCol="0">
            <a:spAutoFit/>
          </a:bodyPr>
          <a:lstStyle/>
          <a:p>
            <a:pPr marL="197485">
              <a:spcBef>
                <a:spcPts val="175"/>
              </a:spcBef>
            </a:pPr>
            <a:r>
              <a:rPr lang="zh-CN" altLang="en-US" sz="2800" b="1" dirty="0">
                <a:solidFill>
                  <a:srgbClr val="FFFFFF"/>
                </a:solidFill>
                <a:latin typeface="Trebuchet MS"/>
                <a:cs typeface="Trebuchet MS"/>
              </a:rPr>
              <a:t>模型</a:t>
            </a:r>
            <a:endParaRPr sz="2800" dirty="0">
              <a:latin typeface="Trebuchet MS"/>
              <a:cs typeface="Trebuchet MS"/>
            </a:endParaRPr>
          </a:p>
        </p:txBody>
      </p:sp>
      <p:sp>
        <p:nvSpPr>
          <p:cNvPr id="3" name="object 3"/>
          <p:cNvSpPr txBox="1"/>
          <p:nvPr/>
        </p:nvSpPr>
        <p:spPr>
          <a:xfrm>
            <a:off x="3783839" y="2590164"/>
            <a:ext cx="687705" cy="320601"/>
          </a:xfrm>
          <a:prstGeom prst="rect">
            <a:avLst/>
          </a:prstGeom>
        </p:spPr>
        <p:txBody>
          <a:bodyPr vert="horz" wrap="square" lIns="0" tIns="12700" rIns="0" bIns="0" rtlCol="0">
            <a:spAutoFit/>
          </a:bodyPr>
          <a:lstStyle/>
          <a:p>
            <a:pPr>
              <a:spcBef>
                <a:spcPts val="100"/>
              </a:spcBef>
            </a:pPr>
            <a:r>
              <a:rPr lang="zh-CN" altLang="en-US" sz="2000" b="1" spc="145" dirty="0">
                <a:latin typeface="Trebuchet MS"/>
                <a:cs typeface="Trebuchet MS"/>
              </a:rPr>
              <a:t>模型</a:t>
            </a:r>
            <a:endParaRPr sz="2000" dirty="0">
              <a:latin typeface="Trebuchet MS"/>
              <a:cs typeface="Trebuchet MS"/>
            </a:endParaRPr>
          </a:p>
        </p:txBody>
      </p:sp>
      <p:sp>
        <p:nvSpPr>
          <p:cNvPr id="5" name="object 5"/>
          <p:cNvSpPr txBox="1"/>
          <p:nvPr/>
        </p:nvSpPr>
        <p:spPr>
          <a:xfrm>
            <a:off x="6909816" y="2495550"/>
            <a:ext cx="989330" cy="452688"/>
          </a:xfrm>
          <a:prstGeom prst="rect">
            <a:avLst/>
          </a:prstGeom>
          <a:solidFill>
            <a:srgbClr val="344B5E"/>
          </a:solidFill>
        </p:spPr>
        <p:txBody>
          <a:bodyPr vert="horz" wrap="square" lIns="0" tIns="21590" rIns="0" bIns="0" rtlCol="0">
            <a:spAutoFit/>
          </a:bodyPr>
          <a:lstStyle/>
          <a:p>
            <a:pPr marL="198120">
              <a:spcBef>
                <a:spcPts val="170"/>
              </a:spcBef>
            </a:pPr>
            <a:r>
              <a:rPr lang="zh-CN" altLang="en-US" sz="2800" b="1" dirty="0">
                <a:solidFill>
                  <a:srgbClr val="FFFFFF"/>
                </a:solidFill>
                <a:latin typeface="Trebuchet MS"/>
                <a:cs typeface="Trebuchet MS"/>
              </a:rPr>
              <a:t>模型</a:t>
            </a:r>
            <a:endParaRPr sz="2800" dirty="0">
              <a:latin typeface="Trebuchet MS"/>
              <a:cs typeface="Trebuchet MS"/>
            </a:endParaRPr>
          </a:p>
        </p:txBody>
      </p:sp>
      <p:sp>
        <p:nvSpPr>
          <p:cNvPr id="6" name="object 6"/>
          <p:cNvSpPr/>
          <p:nvPr/>
        </p:nvSpPr>
        <p:spPr>
          <a:xfrm>
            <a:off x="950213" y="2363724"/>
            <a:ext cx="4098290" cy="754380"/>
          </a:xfrm>
          <a:custGeom>
            <a:avLst/>
            <a:gdLst/>
            <a:ahLst/>
            <a:cxnLst/>
            <a:rect l="l" t="t" r="r" b="b"/>
            <a:pathLst>
              <a:path w="4098290" h="754380">
                <a:moveTo>
                  <a:pt x="0" y="754380"/>
                </a:moveTo>
                <a:lnTo>
                  <a:pt x="4098036" y="754380"/>
                </a:lnTo>
                <a:lnTo>
                  <a:pt x="4098036" y="0"/>
                </a:lnTo>
                <a:lnTo>
                  <a:pt x="0" y="0"/>
                </a:lnTo>
                <a:lnTo>
                  <a:pt x="0" y="754380"/>
                </a:lnTo>
                <a:close/>
              </a:path>
            </a:pathLst>
          </a:custGeom>
          <a:ln w="28956">
            <a:solidFill>
              <a:srgbClr val="9BB808"/>
            </a:solidFill>
          </a:ln>
        </p:spPr>
        <p:txBody>
          <a:bodyPr wrap="square" lIns="0" tIns="0" rIns="0" bIns="0" rtlCol="0"/>
          <a:lstStyle/>
          <a:p>
            <a:endParaRPr/>
          </a:p>
        </p:txBody>
      </p:sp>
      <p:sp>
        <p:nvSpPr>
          <p:cNvPr id="7" name="object 7"/>
          <p:cNvSpPr/>
          <p:nvPr/>
        </p:nvSpPr>
        <p:spPr>
          <a:xfrm>
            <a:off x="5048251" y="2672969"/>
            <a:ext cx="1633855" cy="134620"/>
          </a:xfrm>
          <a:custGeom>
            <a:avLst/>
            <a:gdLst/>
            <a:ahLst/>
            <a:cxnLst/>
            <a:rect l="l" t="t" r="r" b="b"/>
            <a:pathLst>
              <a:path w="1633854" h="134619">
                <a:moveTo>
                  <a:pt x="1576451" y="67182"/>
                </a:moveTo>
                <a:lnTo>
                  <a:pt x="1510919" y="105409"/>
                </a:lnTo>
                <a:lnTo>
                  <a:pt x="1503933" y="109346"/>
                </a:lnTo>
                <a:lnTo>
                  <a:pt x="1501648" y="118236"/>
                </a:lnTo>
                <a:lnTo>
                  <a:pt x="1505711" y="125094"/>
                </a:lnTo>
                <a:lnTo>
                  <a:pt x="1509776" y="132079"/>
                </a:lnTo>
                <a:lnTo>
                  <a:pt x="1518539" y="134365"/>
                </a:lnTo>
                <a:lnTo>
                  <a:pt x="1609004" y="81660"/>
                </a:lnTo>
                <a:lnTo>
                  <a:pt x="1605026" y="81660"/>
                </a:lnTo>
                <a:lnTo>
                  <a:pt x="1605026" y="79628"/>
                </a:lnTo>
                <a:lnTo>
                  <a:pt x="1597786" y="79628"/>
                </a:lnTo>
                <a:lnTo>
                  <a:pt x="1576451" y="67182"/>
                </a:lnTo>
                <a:close/>
              </a:path>
              <a:path w="1633854" h="134619">
                <a:moveTo>
                  <a:pt x="1551631" y="52704"/>
                </a:moveTo>
                <a:lnTo>
                  <a:pt x="0" y="52704"/>
                </a:lnTo>
                <a:lnTo>
                  <a:pt x="0" y="81660"/>
                </a:lnTo>
                <a:lnTo>
                  <a:pt x="1551631" y="81660"/>
                </a:lnTo>
                <a:lnTo>
                  <a:pt x="1576451" y="67182"/>
                </a:lnTo>
                <a:lnTo>
                  <a:pt x="1551631" y="52704"/>
                </a:lnTo>
                <a:close/>
              </a:path>
              <a:path w="1633854" h="134619">
                <a:moveTo>
                  <a:pt x="1609006" y="52704"/>
                </a:moveTo>
                <a:lnTo>
                  <a:pt x="1605026" y="52704"/>
                </a:lnTo>
                <a:lnTo>
                  <a:pt x="1605026" y="81660"/>
                </a:lnTo>
                <a:lnTo>
                  <a:pt x="1609004" y="81660"/>
                </a:lnTo>
                <a:lnTo>
                  <a:pt x="1633854" y="67182"/>
                </a:lnTo>
                <a:lnTo>
                  <a:pt x="1609006" y="52704"/>
                </a:lnTo>
                <a:close/>
              </a:path>
              <a:path w="1633854" h="134619">
                <a:moveTo>
                  <a:pt x="1597786" y="54736"/>
                </a:moveTo>
                <a:lnTo>
                  <a:pt x="1576451" y="67182"/>
                </a:lnTo>
                <a:lnTo>
                  <a:pt x="1597786" y="79628"/>
                </a:lnTo>
                <a:lnTo>
                  <a:pt x="1597786" y="54736"/>
                </a:lnTo>
                <a:close/>
              </a:path>
              <a:path w="1633854" h="134619">
                <a:moveTo>
                  <a:pt x="1605026" y="54736"/>
                </a:moveTo>
                <a:lnTo>
                  <a:pt x="1597786" y="54736"/>
                </a:lnTo>
                <a:lnTo>
                  <a:pt x="1597786" y="79628"/>
                </a:lnTo>
                <a:lnTo>
                  <a:pt x="1605026" y="79628"/>
                </a:lnTo>
                <a:lnTo>
                  <a:pt x="1605026" y="54736"/>
                </a:lnTo>
                <a:close/>
              </a:path>
              <a:path w="1633854" h="134619">
                <a:moveTo>
                  <a:pt x="1518539" y="0"/>
                </a:moveTo>
                <a:lnTo>
                  <a:pt x="1509776" y="2285"/>
                </a:lnTo>
                <a:lnTo>
                  <a:pt x="1505711" y="9270"/>
                </a:lnTo>
                <a:lnTo>
                  <a:pt x="1501648" y="16128"/>
                </a:lnTo>
                <a:lnTo>
                  <a:pt x="1503933" y="25018"/>
                </a:lnTo>
                <a:lnTo>
                  <a:pt x="1510919" y="28955"/>
                </a:lnTo>
                <a:lnTo>
                  <a:pt x="1576451" y="67182"/>
                </a:lnTo>
                <a:lnTo>
                  <a:pt x="1597786" y="54736"/>
                </a:lnTo>
                <a:lnTo>
                  <a:pt x="1605026" y="54736"/>
                </a:lnTo>
                <a:lnTo>
                  <a:pt x="1605026" y="52704"/>
                </a:lnTo>
                <a:lnTo>
                  <a:pt x="1609006" y="52704"/>
                </a:lnTo>
                <a:lnTo>
                  <a:pt x="1518539" y="0"/>
                </a:lnTo>
                <a:close/>
              </a:path>
            </a:pathLst>
          </a:custGeom>
          <a:solidFill>
            <a:srgbClr val="9BB808"/>
          </a:solidFill>
        </p:spPr>
        <p:txBody>
          <a:bodyPr wrap="square" lIns="0" tIns="0" rIns="0" bIns="0" rtlCol="0"/>
          <a:lstStyle/>
          <a:p>
            <a:endParaRPr/>
          </a:p>
        </p:txBody>
      </p:sp>
      <p:sp>
        <p:nvSpPr>
          <p:cNvPr id="8" name="object 8"/>
          <p:cNvSpPr txBox="1"/>
          <p:nvPr/>
        </p:nvSpPr>
        <p:spPr>
          <a:xfrm>
            <a:off x="1286001" y="2565217"/>
            <a:ext cx="1664335" cy="320601"/>
          </a:xfrm>
          <a:prstGeom prst="rect">
            <a:avLst/>
          </a:prstGeom>
        </p:spPr>
        <p:txBody>
          <a:bodyPr vert="horz" wrap="square" lIns="0" tIns="12700" rIns="0" bIns="0" rtlCol="0">
            <a:spAutoFit/>
          </a:bodyPr>
          <a:lstStyle/>
          <a:p>
            <a:pPr marL="447675" marR="5080" indent="-448309">
              <a:spcBef>
                <a:spcPts val="100"/>
              </a:spcBef>
            </a:pPr>
            <a:r>
              <a:rPr lang="zh-CN" altLang="en-US" sz="2000" b="1" spc="40" dirty="0">
                <a:latin typeface="Trebuchet MS"/>
                <a:cs typeface="Trebuchet MS"/>
              </a:rPr>
              <a:t>高分辨率图像</a:t>
            </a:r>
            <a:endParaRPr sz="2000" dirty="0">
              <a:latin typeface="Trebuchet MS"/>
              <a:cs typeface="Trebuchet MS"/>
            </a:endParaRPr>
          </a:p>
        </p:txBody>
      </p:sp>
      <p:sp>
        <p:nvSpPr>
          <p:cNvPr id="9" name="object 9"/>
          <p:cNvSpPr/>
          <p:nvPr/>
        </p:nvSpPr>
        <p:spPr>
          <a:xfrm>
            <a:off x="5554979" y="2600706"/>
            <a:ext cx="521334" cy="376555"/>
          </a:xfrm>
          <a:custGeom>
            <a:avLst/>
            <a:gdLst/>
            <a:ahLst/>
            <a:cxnLst/>
            <a:rect l="l" t="t" r="r" b="b"/>
            <a:pathLst>
              <a:path w="521335" h="376555">
                <a:moveTo>
                  <a:pt x="0" y="376428"/>
                </a:moveTo>
                <a:lnTo>
                  <a:pt x="521208" y="376428"/>
                </a:lnTo>
                <a:lnTo>
                  <a:pt x="521208" y="0"/>
                </a:lnTo>
                <a:lnTo>
                  <a:pt x="0" y="0"/>
                </a:lnTo>
                <a:lnTo>
                  <a:pt x="0" y="376428"/>
                </a:lnTo>
                <a:close/>
              </a:path>
            </a:pathLst>
          </a:custGeom>
          <a:solidFill>
            <a:srgbClr val="FFFFFF"/>
          </a:solidFill>
        </p:spPr>
        <p:txBody>
          <a:bodyPr wrap="square" lIns="0" tIns="0" rIns="0" bIns="0" rtlCol="0"/>
          <a:lstStyle/>
          <a:p>
            <a:endParaRPr/>
          </a:p>
        </p:txBody>
      </p:sp>
      <p:sp>
        <p:nvSpPr>
          <p:cNvPr id="10" name="object 10"/>
          <p:cNvSpPr txBox="1"/>
          <p:nvPr/>
        </p:nvSpPr>
        <p:spPr>
          <a:xfrm>
            <a:off x="5665979" y="2570938"/>
            <a:ext cx="301625" cy="300355"/>
          </a:xfrm>
          <a:prstGeom prst="rect">
            <a:avLst/>
          </a:prstGeom>
        </p:spPr>
        <p:txBody>
          <a:bodyPr vert="horz" wrap="square" lIns="0" tIns="12700" rIns="0" bIns="0" rtlCol="0">
            <a:spAutoFit/>
          </a:bodyPr>
          <a:lstStyle/>
          <a:p>
            <a:pPr marL="12700">
              <a:spcBef>
                <a:spcPts val="100"/>
              </a:spcBef>
            </a:pPr>
            <a:r>
              <a:rPr b="1" spc="-45" dirty="0">
                <a:latin typeface="Trebuchet MS"/>
                <a:cs typeface="Trebuchet MS"/>
              </a:rPr>
              <a:t>Fit</a:t>
            </a:r>
            <a:endParaRPr>
              <a:latin typeface="Trebuchet MS"/>
              <a:cs typeface="Trebuchet MS"/>
            </a:endParaRPr>
          </a:p>
        </p:txBody>
      </p:sp>
      <p:sp>
        <p:nvSpPr>
          <p:cNvPr id="11" name="object 11"/>
          <p:cNvSpPr txBox="1"/>
          <p:nvPr/>
        </p:nvSpPr>
        <p:spPr>
          <a:xfrm>
            <a:off x="3085465" y="2452954"/>
            <a:ext cx="254635" cy="514350"/>
          </a:xfrm>
          <a:prstGeom prst="rect">
            <a:avLst/>
          </a:prstGeom>
        </p:spPr>
        <p:txBody>
          <a:bodyPr vert="horz" wrap="square" lIns="0" tIns="13335" rIns="0" bIns="0" rtlCol="0">
            <a:spAutoFit/>
          </a:bodyPr>
          <a:lstStyle/>
          <a:p>
            <a:pPr>
              <a:spcBef>
                <a:spcPts val="105"/>
              </a:spcBef>
            </a:pPr>
            <a:r>
              <a:rPr sz="3200" b="1" spc="25" dirty="0">
                <a:latin typeface="Trebuchet MS"/>
                <a:cs typeface="Trebuchet MS"/>
              </a:rPr>
              <a:t>+</a:t>
            </a:r>
            <a:endParaRPr sz="3200">
              <a:latin typeface="Trebuchet MS"/>
              <a:cs typeface="Trebuchet MS"/>
            </a:endParaRPr>
          </a:p>
        </p:txBody>
      </p:sp>
      <p:sp>
        <p:nvSpPr>
          <p:cNvPr id="12" name="object 12"/>
          <p:cNvSpPr txBox="1"/>
          <p:nvPr/>
        </p:nvSpPr>
        <p:spPr>
          <a:xfrm>
            <a:off x="6724015" y="3715241"/>
            <a:ext cx="1361440" cy="320601"/>
          </a:xfrm>
          <a:prstGeom prst="rect">
            <a:avLst/>
          </a:prstGeom>
        </p:spPr>
        <p:txBody>
          <a:bodyPr vert="horz" wrap="square" lIns="0" tIns="12700" rIns="0" bIns="0" rtlCol="0">
            <a:spAutoFit/>
          </a:bodyPr>
          <a:lstStyle/>
          <a:p>
            <a:pPr algn="ctr">
              <a:spcBef>
                <a:spcPts val="100"/>
              </a:spcBef>
            </a:pPr>
            <a:r>
              <a:rPr lang="zh-CN" altLang="en-US" sz="2000" b="1" spc="60" dirty="0">
                <a:latin typeface="Trebuchet MS"/>
                <a:cs typeface="Trebuchet MS"/>
              </a:rPr>
              <a:t>压缩的图像</a:t>
            </a:r>
            <a:endParaRPr sz="2000" dirty="0">
              <a:latin typeface="Trebuchet MS"/>
              <a:cs typeface="Trebuchet MS"/>
            </a:endParaRPr>
          </a:p>
        </p:txBody>
      </p:sp>
      <p:sp>
        <p:nvSpPr>
          <p:cNvPr id="13" name="object 13"/>
          <p:cNvSpPr/>
          <p:nvPr/>
        </p:nvSpPr>
        <p:spPr>
          <a:xfrm>
            <a:off x="950213" y="3503676"/>
            <a:ext cx="4098290" cy="754380"/>
          </a:xfrm>
          <a:custGeom>
            <a:avLst/>
            <a:gdLst/>
            <a:ahLst/>
            <a:cxnLst/>
            <a:rect l="l" t="t" r="r" b="b"/>
            <a:pathLst>
              <a:path w="4098290" h="754379">
                <a:moveTo>
                  <a:pt x="0" y="754380"/>
                </a:moveTo>
                <a:lnTo>
                  <a:pt x="4098036" y="754380"/>
                </a:lnTo>
                <a:lnTo>
                  <a:pt x="4098036" y="0"/>
                </a:lnTo>
                <a:lnTo>
                  <a:pt x="0" y="0"/>
                </a:lnTo>
                <a:lnTo>
                  <a:pt x="0" y="754380"/>
                </a:lnTo>
                <a:close/>
              </a:path>
            </a:pathLst>
          </a:custGeom>
          <a:ln w="28956">
            <a:solidFill>
              <a:srgbClr val="9BB808"/>
            </a:solidFill>
          </a:ln>
        </p:spPr>
        <p:txBody>
          <a:bodyPr wrap="square" lIns="0" tIns="0" rIns="0" bIns="0" rtlCol="0"/>
          <a:lstStyle/>
          <a:p>
            <a:endParaRPr/>
          </a:p>
        </p:txBody>
      </p:sp>
      <p:sp>
        <p:nvSpPr>
          <p:cNvPr id="14" name="object 14"/>
          <p:cNvSpPr/>
          <p:nvPr/>
        </p:nvSpPr>
        <p:spPr>
          <a:xfrm>
            <a:off x="5048251" y="3812920"/>
            <a:ext cx="1633855" cy="134620"/>
          </a:xfrm>
          <a:custGeom>
            <a:avLst/>
            <a:gdLst/>
            <a:ahLst/>
            <a:cxnLst/>
            <a:rect l="l" t="t" r="r" b="b"/>
            <a:pathLst>
              <a:path w="1633854" h="134619">
                <a:moveTo>
                  <a:pt x="1576451" y="67183"/>
                </a:moveTo>
                <a:lnTo>
                  <a:pt x="1510919" y="105410"/>
                </a:lnTo>
                <a:lnTo>
                  <a:pt x="1503933" y="109347"/>
                </a:lnTo>
                <a:lnTo>
                  <a:pt x="1501648" y="118237"/>
                </a:lnTo>
                <a:lnTo>
                  <a:pt x="1505711" y="125095"/>
                </a:lnTo>
                <a:lnTo>
                  <a:pt x="1509776" y="132080"/>
                </a:lnTo>
                <a:lnTo>
                  <a:pt x="1518539" y="134366"/>
                </a:lnTo>
                <a:lnTo>
                  <a:pt x="1609004" y="81661"/>
                </a:lnTo>
                <a:lnTo>
                  <a:pt x="1605026" y="81661"/>
                </a:lnTo>
                <a:lnTo>
                  <a:pt x="1605026" y="79629"/>
                </a:lnTo>
                <a:lnTo>
                  <a:pt x="1597786" y="79629"/>
                </a:lnTo>
                <a:lnTo>
                  <a:pt x="1576451" y="67183"/>
                </a:lnTo>
                <a:close/>
              </a:path>
              <a:path w="1633854" h="134619">
                <a:moveTo>
                  <a:pt x="1551631" y="52705"/>
                </a:moveTo>
                <a:lnTo>
                  <a:pt x="0" y="52705"/>
                </a:lnTo>
                <a:lnTo>
                  <a:pt x="0" y="81661"/>
                </a:lnTo>
                <a:lnTo>
                  <a:pt x="1551631" y="81661"/>
                </a:lnTo>
                <a:lnTo>
                  <a:pt x="1576451" y="67183"/>
                </a:lnTo>
                <a:lnTo>
                  <a:pt x="1551631" y="52705"/>
                </a:lnTo>
                <a:close/>
              </a:path>
              <a:path w="1633854" h="134619">
                <a:moveTo>
                  <a:pt x="1609006" y="52705"/>
                </a:moveTo>
                <a:lnTo>
                  <a:pt x="1605026" y="52705"/>
                </a:lnTo>
                <a:lnTo>
                  <a:pt x="1605026" y="81661"/>
                </a:lnTo>
                <a:lnTo>
                  <a:pt x="1609004" y="81661"/>
                </a:lnTo>
                <a:lnTo>
                  <a:pt x="1633854" y="67183"/>
                </a:lnTo>
                <a:lnTo>
                  <a:pt x="1609006" y="52705"/>
                </a:lnTo>
                <a:close/>
              </a:path>
              <a:path w="1633854" h="134619">
                <a:moveTo>
                  <a:pt x="1597786" y="54737"/>
                </a:moveTo>
                <a:lnTo>
                  <a:pt x="1576451" y="67183"/>
                </a:lnTo>
                <a:lnTo>
                  <a:pt x="1597786" y="79629"/>
                </a:lnTo>
                <a:lnTo>
                  <a:pt x="1597786" y="54737"/>
                </a:lnTo>
                <a:close/>
              </a:path>
              <a:path w="1633854" h="134619">
                <a:moveTo>
                  <a:pt x="1605026" y="54737"/>
                </a:moveTo>
                <a:lnTo>
                  <a:pt x="1597786" y="54737"/>
                </a:lnTo>
                <a:lnTo>
                  <a:pt x="1597786" y="79629"/>
                </a:lnTo>
                <a:lnTo>
                  <a:pt x="1605026" y="79629"/>
                </a:lnTo>
                <a:lnTo>
                  <a:pt x="1605026" y="54737"/>
                </a:lnTo>
                <a:close/>
              </a:path>
              <a:path w="1633854" h="134619">
                <a:moveTo>
                  <a:pt x="1518539" y="0"/>
                </a:moveTo>
                <a:lnTo>
                  <a:pt x="1509776" y="2286"/>
                </a:lnTo>
                <a:lnTo>
                  <a:pt x="1505711" y="9271"/>
                </a:lnTo>
                <a:lnTo>
                  <a:pt x="1501648" y="16129"/>
                </a:lnTo>
                <a:lnTo>
                  <a:pt x="1503933" y="25018"/>
                </a:lnTo>
                <a:lnTo>
                  <a:pt x="1510919" y="28956"/>
                </a:lnTo>
                <a:lnTo>
                  <a:pt x="1576451" y="67183"/>
                </a:lnTo>
                <a:lnTo>
                  <a:pt x="1597786" y="54737"/>
                </a:lnTo>
                <a:lnTo>
                  <a:pt x="1605026" y="54737"/>
                </a:lnTo>
                <a:lnTo>
                  <a:pt x="1605026" y="52705"/>
                </a:lnTo>
                <a:lnTo>
                  <a:pt x="1609006" y="52705"/>
                </a:lnTo>
                <a:lnTo>
                  <a:pt x="1518539" y="0"/>
                </a:lnTo>
                <a:close/>
              </a:path>
            </a:pathLst>
          </a:custGeom>
          <a:solidFill>
            <a:srgbClr val="9BB808"/>
          </a:solidFill>
        </p:spPr>
        <p:txBody>
          <a:bodyPr wrap="square" lIns="0" tIns="0" rIns="0" bIns="0" rtlCol="0"/>
          <a:lstStyle/>
          <a:p>
            <a:endParaRPr/>
          </a:p>
        </p:txBody>
      </p:sp>
      <p:sp>
        <p:nvSpPr>
          <p:cNvPr id="15" name="object 15"/>
          <p:cNvSpPr txBox="1"/>
          <p:nvPr/>
        </p:nvSpPr>
        <p:spPr>
          <a:xfrm>
            <a:off x="1152754" y="3715241"/>
            <a:ext cx="1664335" cy="320601"/>
          </a:xfrm>
          <a:prstGeom prst="rect">
            <a:avLst/>
          </a:prstGeom>
        </p:spPr>
        <p:txBody>
          <a:bodyPr vert="horz" wrap="square" lIns="0" tIns="12700" rIns="0" bIns="0" rtlCol="0">
            <a:spAutoFit/>
          </a:bodyPr>
          <a:lstStyle/>
          <a:p>
            <a:pPr marR="5080" algn="ctr">
              <a:spcBef>
                <a:spcPts val="100"/>
              </a:spcBef>
            </a:pPr>
            <a:r>
              <a:rPr lang="zh-CN" altLang="en-US" sz="2000" b="1" spc="35" dirty="0">
                <a:latin typeface="Trebuchet MS"/>
                <a:cs typeface="Trebuchet MS"/>
              </a:rPr>
              <a:t>高分辨率图像</a:t>
            </a:r>
            <a:endParaRPr sz="2000" dirty="0">
              <a:latin typeface="Trebuchet MS"/>
              <a:cs typeface="Trebuchet MS"/>
            </a:endParaRPr>
          </a:p>
        </p:txBody>
      </p:sp>
      <p:sp>
        <p:nvSpPr>
          <p:cNvPr id="16" name="object 16"/>
          <p:cNvSpPr/>
          <p:nvPr/>
        </p:nvSpPr>
        <p:spPr>
          <a:xfrm>
            <a:off x="5327903" y="3740658"/>
            <a:ext cx="975360" cy="376555"/>
          </a:xfrm>
          <a:custGeom>
            <a:avLst/>
            <a:gdLst/>
            <a:ahLst/>
            <a:cxnLst/>
            <a:rect l="l" t="t" r="r" b="b"/>
            <a:pathLst>
              <a:path w="975360" h="376554">
                <a:moveTo>
                  <a:pt x="0" y="376427"/>
                </a:moveTo>
                <a:lnTo>
                  <a:pt x="975360" y="376427"/>
                </a:lnTo>
                <a:lnTo>
                  <a:pt x="975360" y="0"/>
                </a:lnTo>
                <a:lnTo>
                  <a:pt x="0" y="0"/>
                </a:lnTo>
                <a:lnTo>
                  <a:pt x="0" y="376427"/>
                </a:lnTo>
                <a:close/>
              </a:path>
            </a:pathLst>
          </a:custGeom>
          <a:solidFill>
            <a:srgbClr val="FFFFFF"/>
          </a:solidFill>
        </p:spPr>
        <p:txBody>
          <a:bodyPr wrap="square" lIns="0" tIns="0" rIns="0" bIns="0" rtlCol="0"/>
          <a:lstStyle/>
          <a:p>
            <a:endParaRPr/>
          </a:p>
        </p:txBody>
      </p:sp>
      <p:sp>
        <p:nvSpPr>
          <p:cNvPr id="17" name="object 17"/>
          <p:cNvSpPr txBox="1"/>
          <p:nvPr/>
        </p:nvSpPr>
        <p:spPr>
          <a:xfrm>
            <a:off x="5423154" y="3711829"/>
            <a:ext cx="786765" cy="299720"/>
          </a:xfrm>
          <a:prstGeom prst="rect">
            <a:avLst/>
          </a:prstGeom>
        </p:spPr>
        <p:txBody>
          <a:bodyPr vert="horz" wrap="square" lIns="0" tIns="12700" rIns="0" bIns="0" rtlCol="0">
            <a:spAutoFit/>
          </a:bodyPr>
          <a:lstStyle/>
          <a:p>
            <a:pPr marL="12700">
              <a:spcBef>
                <a:spcPts val="100"/>
              </a:spcBef>
            </a:pPr>
            <a:r>
              <a:rPr b="1" dirty="0">
                <a:latin typeface="Trebuchet MS"/>
                <a:cs typeface="Trebuchet MS"/>
              </a:rPr>
              <a:t>Pred</a:t>
            </a:r>
            <a:r>
              <a:rPr b="1" spc="-10" dirty="0">
                <a:latin typeface="Trebuchet MS"/>
                <a:cs typeface="Trebuchet MS"/>
              </a:rPr>
              <a:t>i</a:t>
            </a:r>
            <a:r>
              <a:rPr b="1" spc="-50" dirty="0">
                <a:latin typeface="Trebuchet MS"/>
                <a:cs typeface="Trebuchet MS"/>
              </a:rPr>
              <a:t>ct</a:t>
            </a:r>
            <a:endParaRPr>
              <a:latin typeface="Trebuchet MS"/>
              <a:cs typeface="Trebuchet MS"/>
            </a:endParaRPr>
          </a:p>
        </p:txBody>
      </p:sp>
      <p:sp>
        <p:nvSpPr>
          <p:cNvPr id="18" name="object 18"/>
          <p:cNvSpPr txBox="1"/>
          <p:nvPr/>
        </p:nvSpPr>
        <p:spPr>
          <a:xfrm>
            <a:off x="3085465" y="3593287"/>
            <a:ext cx="254635" cy="514350"/>
          </a:xfrm>
          <a:prstGeom prst="rect">
            <a:avLst/>
          </a:prstGeom>
        </p:spPr>
        <p:txBody>
          <a:bodyPr vert="horz" wrap="square" lIns="0" tIns="13335" rIns="0" bIns="0" rtlCol="0">
            <a:spAutoFit/>
          </a:bodyPr>
          <a:lstStyle/>
          <a:p>
            <a:pPr>
              <a:spcBef>
                <a:spcPts val="105"/>
              </a:spcBef>
            </a:pPr>
            <a:r>
              <a:rPr sz="3200" b="1" spc="25" dirty="0">
                <a:latin typeface="Trebuchet MS"/>
                <a:cs typeface="Trebuchet MS"/>
              </a:rPr>
              <a:t>+</a:t>
            </a:r>
            <a:endParaRPr sz="3200">
              <a:latin typeface="Trebuchet MS"/>
              <a:cs typeface="Trebuchet MS"/>
            </a:endParaRPr>
          </a:p>
        </p:txBody>
      </p:sp>
      <p:sp>
        <p:nvSpPr>
          <p:cNvPr id="21" name="标题 20">
            <a:extLst>
              <a:ext uri="{FF2B5EF4-FFF2-40B4-BE49-F238E27FC236}">
                <a16:creationId xmlns:a16="http://schemas.microsoft.com/office/drawing/2014/main" id="{4B74B34E-7EA9-420D-A74B-61D4AC1EC307}"/>
              </a:ext>
            </a:extLst>
          </p:cNvPr>
          <p:cNvSpPr>
            <a:spLocks noGrp="1"/>
          </p:cNvSpPr>
          <p:nvPr>
            <p:ph type="title"/>
          </p:nvPr>
        </p:nvSpPr>
        <p:spPr/>
        <p:txBody>
          <a:bodyPr/>
          <a:lstStyle/>
          <a:p>
            <a:r>
              <a:rPr lang="zh-CN" altLang="en-US" dirty="0"/>
              <a:t>降维：简化结构</a:t>
            </a:r>
          </a:p>
        </p:txBody>
      </p:sp>
    </p:spTree>
    <p:extLst>
      <p:ext uri="{BB962C8B-B14F-4D97-AF65-F5344CB8AC3E}">
        <p14:creationId xmlns:p14="http://schemas.microsoft.com/office/powerpoint/2010/main" val="30383915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975" y="1925066"/>
            <a:ext cx="2693797" cy="1222386"/>
          </a:xfrm>
          <a:prstGeom prst="rect">
            <a:avLst/>
          </a:prstGeom>
        </p:spPr>
        <p:txBody>
          <a:bodyPr vert="horz" wrap="square" lIns="0" tIns="12700" rIns="0" bIns="0" rtlCol="0">
            <a:spAutoFit/>
          </a:bodyPr>
          <a:lstStyle/>
          <a:p>
            <a:pPr marL="12700" lvl="0">
              <a:lnSpc>
                <a:spcPct val="150000"/>
              </a:lnSpc>
              <a:spcBef>
                <a:spcPts val="100"/>
              </a:spcBef>
            </a:pPr>
            <a:r>
              <a:rPr lang="zh-CN" altLang="en-US" sz="2800" b="1" spc="5" dirty="0">
                <a:latin typeface="Trebuchet MS"/>
                <a:cs typeface="Trebuchet MS"/>
              </a:rPr>
              <a:t>寻找下一对最近的聚簇，并合并</a:t>
            </a:r>
            <a:endParaRPr lang="zh-CN" altLang="en-US" sz="2800" dirty="0">
              <a:latin typeface="Trebuchet MS"/>
              <a:cs typeface="Trebuchet MS"/>
            </a:endParaRPr>
          </a:p>
        </p:txBody>
      </p:sp>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9BB808"/>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6F2F9F"/>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C000"/>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FFC000"/>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6F2F9F"/>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6F2F9F"/>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1" name="object 21"/>
          <p:cNvSpPr txBox="1"/>
          <p:nvPr/>
        </p:nvSpPr>
        <p:spPr>
          <a:xfrm>
            <a:off x="6210681" y="4896256"/>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22" name="object 22"/>
          <p:cNvSpPr txBox="1"/>
          <p:nvPr/>
        </p:nvSpPr>
        <p:spPr>
          <a:xfrm>
            <a:off x="3241038" y="3132327"/>
            <a:ext cx="799086"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6F2F9F"/>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C00000"/>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6F2F9F"/>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43" name="标题 42">
            <a:extLst>
              <a:ext uri="{FF2B5EF4-FFF2-40B4-BE49-F238E27FC236}">
                <a16:creationId xmlns:a16="http://schemas.microsoft.com/office/drawing/2014/main" id="{86FC7336-697D-4139-BB61-0C79865585CE}"/>
              </a:ext>
            </a:extLst>
          </p:cNvPr>
          <p:cNvSpPr>
            <a:spLocks noGrp="1"/>
          </p:cNvSpPr>
          <p:nvPr>
            <p:ph type="title"/>
          </p:nvPr>
        </p:nvSpPr>
        <p:spPr>
          <a:xfrm>
            <a:off x="457200" y="44624"/>
            <a:ext cx="8229600" cy="1143000"/>
          </a:xfrm>
        </p:spPr>
        <p:txBody>
          <a:bodyPr/>
          <a:lstStyle/>
          <a:p>
            <a:r>
              <a:rPr lang="zh-CN" altLang="en-US" dirty="0"/>
              <a:t>聚合式层次聚类</a:t>
            </a:r>
          </a:p>
        </p:txBody>
      </p:sp>
    </p:spTree>
    <p:extLst>
      <p:ext uri="{BB962C8B-B14F-4D97-AF65-F5344CB8AC3E}">
        <p14:creationId xmlns:p14="http://schemas.microsoft.com/office/powerpoint/2010/main" val="28086334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976" y="1925066"/>
            <a:ext cx="2642868" cy="1222386"/>
          </a:xfrm>
          <a:prstGeom prst="rect">
            <a:avLst/>
          </a:prstGeom>
        </p:spPr>
        <p:txBody>
          <a:bodyPr vert="horz" wrap="square" lIns="0" tIns="12700" rIns="0" bIns="0" rtlCol="0">
            <a:spAutoFit/>
          </a:bodyPr>
          <a:lstStyle/>
          <a:p>
            <a:pPr marL="12700">
              <a:lnSpc>
                <a:spcPct val="150000"/>
              </a:lnSpc>
              <a:spcBef>
                <a:spcPts val="100"/>
              </a:spcBef>
            </a:pPr>
            <a:r>
              <a:rPr lang="zh-CN" altLang="en-US" sz="2800" b="1" spc="15" dirty="0">
                <a:latin typeface="Trebuchet MS"/>
                <a:cs typeface="Trebuchet MS"/>
              </a:rPr>
              <a:t>继续合并距离最近的聚簇</a:t>
            </a:r>
            <a:endParaRPr sz="2800" dirty="0">
              <a:latin typeface="Trebuchet MS"/>
              <a:cs typeface="Trebuchet MS"/>
            </a:endParaRPr>
          </a:p>
        </p:txBody>
      </p:sp>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9BB808"/>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C000"/>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FFC000"/>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344B5E"/>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344B5E"/>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6F2F9F"/>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6F2F9F"/>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1" name="object 21"/>
          <p:cNvSpPr txBox="1"/>
          <p:nvPr/>
        </p:nvSpPr>
        <p:spPr>
          <a:xfrm>
            <a:off x="6210681" y="4896256"/>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22" name="object 22"/>
          <p:cNvSpPr txBox="1"/>
          <p:nvPr/>
        </p:nvSpPr>
        <p:spPr>
          <a:xfrm>
            <a:off x="3241038" y="3132327"/>
            <a:ext cx="799085"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6F2F9F"/>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C00000"/>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6F2F9F"/>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43" name="标题 42">
            <a:extLst>
              <a:ext uri="{FF2B5EF4-FFF2-40B4-BE49-F238E27FC236}">
                <a16:creationId xmlns:a16="http://schemas.microsoft.com/office/drawing/2014/main" id="{E667B256-6603-4A68-940E-7E55E418FED2}"/>
              </a:ext>
            </a:extLst>
          </p:cNvPr>
          <p:cNvSpPr>
            <a:spLocks noGrp="1"/>
          </p:cNvSpPr>
          <p:nvPr>
            <p:ph type="title"/>
          </p:nvPr>
        </p:nvSpPr>
        <p:spPr>
          <a:xfrm>
            <a:off x="457200" y="44624"/>
            <a:ext cx="8229600" cy="1143000"/>
          </a:xfrm>
        </p:spPr>
        <p:txBody>
          <a:bodyPr/>
          <a:lstStyle/>
          <a:p>
            <a:r>
              <a:rPr lang="zh-CN" altLang="en-US" dirty="0"/>
              <a:t>聚合式层次聚类</a:t>
            </a:r>
          </a:p>
        </p:txBody>
      </p:sp>
    </p:spTree>
    <p:extLst>
      <p:ext uri="{BB962C8B-B14F-4D97-AF65-F5344CB8AC3E}">
        <p14:creationId xmlns:p14="http://schemas.microsoft.com/office/powerpoint/2010/main" val="24634037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4" name="object 4"/>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5" name="object 5"/>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6" name="object 6"/>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7" name="object 7"/>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9BB808"/>
          </a:solidFill>
        </p:spPr>
        <p:txBody>
          <a:bodyPr wrap="square" lIns="0" tIns="0" rIns="0" bIns="0" rtlCol="0"/>
          <a:lstStyle/>
          <a:p>
            <a:endParaRPr/>
          </a:p>
        </p:txBody>
      </p:sp>
      <p:sp>
        <p:nvSpPr>
          <p:cNvPr id="8" name="object 8"/>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9" name="object 9"/>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C000"/>
          </a:solidFill>
        </p:spPr>
        <p:txBody>
          <a:bodyPr wrap="square" lIns="0" tIns="0" rIns="0" bIns="0" rtlCol="0"/>
          <a:lstStyle/>
          <a:p>
            <a:endParaRPr/>
          </a:p>
        </p:txBody>
      </p:sp>
      <p:sp>
        <p:nvSpPr>
          <p:cNvPr id="10" name="object 10"/>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FFC000"/>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2" name="object 12"/>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344B5E"/>
          </a:solidFill>
        </p:spPr>
        <p:txBody>
          <a:bodyPr wrap="square" lIns="0" tIns="0" rIns="0" bIns="0" rtlCol="0"/>
          <a:lstStyle/>
          <a:p>
            <a:endParaRPr/>
          </a:p>
        </p:txBody>
      </p:sp>
      <p:sp>
        <p:nvSpPr>
          <p:cNvPr id="13" name="object 13"/>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344B5E"/>
          </a:solidFill>
        </p:spPr>
        <p:txBody>
          <a:bodyPr wrap="square" lIns="0" tIns="0" rIns="0" bIns="0" rtlCol="0"/>
          <a:lstStyle/>
          <a:p>
            <a:endParaRPr/>
          </a:p>
        </p:txBody>
      </p:sp>
      <p:sp>
        <p:nvSpPr>
          <p:cNvPr id="14" name="object 14"/>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15" name="object 15"/>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6" name="object 16"/>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17" name="object 17"/>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6F2F9F"/>
          </a:solidFill>
        </p:spPr>
        <p:txBody>
          <a:bodyPr wrap="square" lIns="0" tIns="0" rIns="0" bIns="0" rtlCol="0"/>
          <a:lstStyle/>
          <a:p>
            <a:endParaRPr/>
          </a:p>
        </p:txBody>
      </p:sp>
      <p:sp>
        <p:nvSpPr>
          <p:cNvPr id="18" name="object 18"/>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6F2F9F"/>
          </a:solidFill>
        </p:spPr>
        <p:txBody>
          <a:bodyPr wrap="square" lIns="0" tIns="0" rIns="0" bIns="0" rtlCol="0"/>
          <a:lstStyle/>
          <a:p>
            <a:endParaRPr/>
          </a:p>
        </p:txBody>
      </p:sp>
      <p:sp>
        <p:nvSpPr>
          <p:cNvPr id="19" name="object 19"/>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0" name="object 20"/>
          <p:cNvSpPr txBox="1"/>
          <p:nvPr/>
        </p:nvSpPr>
        <p:spPr>
          <a:xfrm>
            <a:off x="6210681" y="4896256"/>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a:latin typeface="Verdana"/>
              <a:cs typeface="Verdana"/>
            </a:endParaRPr>
          </a:p>
        </p:txBody>
      </p:sp>
      <p:sp>
        <p:nvSpPr>
          <p:cNvPr id="22" name="object 22"/>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23" name="object 23"/>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4" name="object 24"/>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5" name="object 25"/>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6" name="object 26"/>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7" name="object 27"/>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8" name="object 28"/>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9" name="object 29"/>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0" name="object 30"/>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6F2F9F"/>
          </a:solidFill>
        </p:spPr>
        <p:txBody>
          <a:bodyPr wrap="square" lIns="0" tIns="0" rIns="0" bIns="0" rtlCol="0"/>
          <a:lstStyle/>
          <a:p>
            <a:endParaRPr/>
          </a:p>
        </p:txBody>
      </p:sp>
      <p:sp>
        <p:nvSpPr>
          <p:cNvPr id="31" name="object 31"/>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2" name="object 32"/>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3" name="object 33"/>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4" name="object 34"/>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C00000"/>
          </a:solidFill>
        </p:spPr>
        <p:txBody>
          <a:bodyPr wrap="square" lIns="0" tIns="0" rIns="0" bIns="0" rtlCol="0"/>
          <a:lstStyle/>
          <a:p>
            <a:endParaRPr/>
          </a:p>
        </p:txBody>
      </p:sp>
      <p:sp>
        <p:nvSpPr>
          <p:cNvPr id="35" name="object 35"/>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6F2F9F"/>
          </a:solidFill>
        </p:spPr>
        <p:txBody>
          <a:bodyPr wrap="square" lIns="0" tIns="0" rIns="0" bIns="0" rtlCol="0"/>
          <a:lstStyle/>
          <a:p>
            <a:endParaRPr/>
          </a:p>
        </p:txBody>
      </p:sp>
      <p:sp>
        <p:nvSpPr>
          <p:cNvPr id="36" name="object 36"/>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7" name="object 37"/>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8" name="object 38"/>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9" name="object 39"/>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42" name="标题 41">
            <a:extLst>
              <a:ext uri="{FF2B5EF4-FFF2-40B4-BE49-F238E27FC236}">
                <a16:creationId xmlns:a16="http://schemas.microsoft.com/office/drawing/2014/main" id="{332A4447-2B7F-4076-BFF3-3E6EB4F1D996}"/>
              </a:ext>
            </a:extLst>
          </p:cNvPr>
          <p:cNvSpPr>
            <a:spLocks noGrp="1"/>
          </p:cNvSpPr>
          <p:nvPr>
            <p:ph type="title"/>
          </p:nvPr>
        </p:nvSpPr>
        <p:spPr>
          <a:xfrm>
            <a:off x="457200" y="44624"/>
            <a:ext cx="8229600" cy="1143000"/>
          </a:xfrm>
        </p:spPr>
        <p:txBody>
          <a:bodyPr/>
          <a:lstStyle/>
          <a:p>
            <a:r>
              <a:rPr lang="zh-CN" altLang="en-US" dirty="0"/>
              <a:t>聚合式层次聚类</a:t>
            </a:r>
          </a:p>
        </p:txBody>
      </p:sp>
      <p:sp>
        <p:nvSpPr>
          <p:cNvPr id="40" name="object 22">
            <a:extLst>
              <a:ext uri="{FF2B5EF4-FFF2-40B4-BE49-F238E27FC236}">
                <a16:creationId xmlns:a16="http://schemas.microsoft.com/office/drawing/2014/main" id="{550084B9-B6DC-4BDC-833E-FCBDC2903B72}"/>
              </a:ext>
            </a:extLst>
          </p:cNvPr>
          <p:cNvSpPr txBox="1"/>
          <p:nvPr/>
        </p:nvSpPr>
        <p:spPr>
          <a:xfrm>
            <a:off x="3241038" y="3132327"/>
            <a:ext cx="799085"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41" name="object 2">
            <a:extLst>
              <a:ext uri="{FF2B5EF4-FFF2-40B4-BE49-F238E27FC236}">
                <a16:creationId xmlns:a16="http://schemas.microsoft.com/office/drawing/2014/main" id="{A172B249-2992-4EFA-BDC7-F5A194A0CD77}"/>
              </a:ext>
            </a:extLst>
          </p:cNvPr>
          <p:cNvSpPr txBox="1"/>
          <p:nvPr/>
        </p:nvSpPr>
        <p:spPr>
          <a:xfrm>
            <a:off x="442976" y="1925066"/>
            <a:ext cx="2642868" cy="1222386"/>
          </a:xfrm>
          <a:prstGeom prst="rect">
            <a:avLst/>
          </a:prstGeom>
        </p:spPr>
        <p:txBody>
          <a:bodyPr vert="horz" wrap="square" lIns="0" tIns="12700" rIns="0" bIns="0" rtlCol="0">
            <a:spAutoFit/>
          </a:bodyPr>
          <a:lstStyle/>
          <a:p>
            <a:pPr marL="12700">
              <a:lnSpc>
                <a:spcPct val="150000"/>
              </a:lnSpc>
              <a:spcBef>
                <a:spcPts val="100"/>
              </a:spcBef>
            </a:pPr>
            <a:r>
              <a:rPr lang="zh-CN" altLang="en-US" sz="2800" b="1" spc="15" dirty="0">
                <a:latin typeface="Trebuchet MS"/>
                <a:cs typeface="Trebuchet MS"/>
              </a:rPr>
              <a:t>继续合并距离最近的聚簇</a:t>
            </a:r>
            <a:endParaRPr sz="2800" dirty="0">
              <a:latin typeface="Trebuchet MS"/>
              <a:cs typeface="Trebuchet MS"/>
            </a:endParaRPr>
          </a:p>
        </p:txBody>
      </p:sp>
    </p:spTree>
    <p:extLst>
      <p:ext uri="{BB962C8B-B14F-4D97-AF65-F5344CB8AC3E}">
        <p14:creationId xmlns:p14="http://schemas.microsoft.com/office/powerpoint/2010/main" val="42473744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975" y="1925065"/>
            <a:ext cx="2505961" cy="1222386"/>
          </a:xfrm>
          <a:prstGeom prst="rect">
            <a:avLst/>
          </a:prstGeom>
        </p:spPr>
        <p:txBody>
          <a:bodyPr vert="horz" wrap="square" lIns="0" tIns="12700" rIns="0" bIns="0" rtlCol="0">
            <a:spAutoFit/>
          </a:bodyPr>
          <a:lstStyle/>
          <a:p>
            <a:pPr marL="12700" marR="5080">
              <a:lnSpc>
                <a:spcPct val="150000"/>
              </a:lnSpc>
              <a:spcBef>
                <a:spcPts val="100"/>
              </a:spcBef>
            </a:pPr>
            <a:r>
              <a:rPr lang="zh-CN" altLang="en-US" sz="2800" b="1" spc="15" dirty="0">
                <a:latin typeface="Trebuchet MS"/>
                <a:cs typeface="Trebuchet MS"/>
              </a:rPr>
              <a:t>继续合并距离最近的聚簇</a:t>
            </a:r>
            <a:endParaRPr sz="2800" dirty="0">
              <a:latin typeface="Trebuchet MS"/>
              <a:cs typeface="Trebuchet MS"/>
            </a:endParaRPr>
          </a:p>
        </p:txBody>
      </p:sp>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9BB808"/>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C000"/>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FFC000"/>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344B5E"/>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344B5E"/>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4E5C04"/>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4E5C04"/>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1" name="object 21"/>
          <p:cNvSpPr txBox="1"/>
          <p:nvPr/>
        </p:nvSpPr>
        <p:spPr>
          <a:xfrm>
            <a:off x="6210681" y="4896256"/>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a:latin typeface="Verdana"/>
              <a:cs typeface="Verdana"/>
            </a:endParaRPr>
          </a:p>
        </p:txBody>
      </p:sp>
      <p:sp>
        <p:nvSpPr>
          <p:cNvPr id="22" name="object 22"/>
          <p:cNvSpPr txBox="1"/>
          <p:nvPr/>
        </p:nvSpPr>
        <p:spPr>
          <a:xfrm>
            <a:off x="3241038" y="3132327"/>
            <a:ext cx="83185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D0692F"/>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C00000"/>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006FC0"/>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748905"/>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748905"/>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43" name="标题 42">
            <a:extLst>
              <a:ext uri="{FF2B5EF4-FFF2-40B4-BE49-F238E27FC236}">
                <a16:creationId xmlns:a16="http://schemas.microsoft.com/office/drawing/2014/main" id="{91582339-7E10-4162-972A-06E315CA05B9}"/>
              </a:ext>
            </a:extLst>
          </p:cNvPr>
          <p:cNvSpPr>
            <a:spLocks noGrp="1"/>
          </p:cNvSpPr>
          <p:nvPr>
            <p:ph type="title"/>
          </p:nvPr>
        </p:nvSpPr>
        <p:spPr>
          <a:xfrm>
            <a:off x="457200" y="44624"/>
            <a:ext cx="8229600" cy="1143000"/>
          </a:xfrm>
        </p:spPr>
        <p:txBody>
          <a:bodyPr/>
          <a:lstStyle/>
          <a:p>
            <a:r>
              <a:rPr lang="zh-CN" altLang="en-US" dirty="0"/>
              <a:t>聚合式层次聚类</a:t>
            </a:r>
          </a:p>
        </p:txBody>
      </p:sp>
    </p:spTree>
    <p:extLst>
      <p:ext uri="{BB962C8B-B14F-4D97-AF65-F5344CB8AC3E}">
        <p14:creationId xmlns:p14="http://schemas.microsoft.com/office/powerpoint/2010/main" val="12030554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975" y="1925065"/>
            <a:ext cx="2769743" cy="1222386"/>
          </a:xfrm>
          <a:prstGeom prst="rect">
            <a:avLst/>
          </a:prstGeom>
        </p:spPr>
        <p:txBody>
          <a:bodyPr vert="horz" wrap="square" lIns="0" tIns="12700" rIns="0" bIns="0" rtlCol="0">
            <a:spAutoFit/>
          </a:bodyPr>
          <a:lstStyle/>
          <a:p>
            <a:pPr marL="12700" marR="5080" lvl="0">
              <a:lnSpc>
                <a:spcPct val="150000"/>
              </a:lnSpc>
              <a:spcBef>
                <a:spcPts val="100"/>
              </a:spcBef>
            </a:pPr>
            <a:r>
              <a:rPr lang="zh-CN" altLang="en-US" sz="2800" b="1" spc="15" dirty="0">
                <a:latin typeface="Trebuchet MS"/>
                <a:cs typeface="Trebuchet MS"/>
              </a:rPr>
              <a:t>继续合并距离最近的聚簇</a:t>
            </a:r>
            <a:endParaRPr lang="zh-CN" altLang="en-US" sz="2800" dirty="0">
              <a:latin typeface="Trebuchet MS"/>
              <a:cs typeface="Trebuchet MS"/>
            </a:endParaRPr>
          </a:p>
        </p:txBody>
      </p:sp>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9BB808"/>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344B5E"/>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344B5E"/>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FFFF00"/>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4E5C04"/>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4E5C04"/>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21" name="object 21"/>
          <p:cNvSpPr txBox="1"/>
          <p:nvPr/>
        </p:nvSpPr>
        <p:spPr>
          <a:xfrm>
            <a:off x="6210681" y="4896256"/>
            <a:ext cx="405002"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22" name="object 22"/>
          <p:cNvSpPr txBox="1"/>
          <p:nvPr/>
        </p:nvSpPr>
        <p:spPr>
          <a:xfrm>
            <a:off x="3241038" y="3132327"/>
            <a:ext cx="83185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D0692F"/>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E6F985"/>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C00000"/>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3" name="标题 42">
            <a:extLst>
              <a:ext uri="{FF2B5EF4-FFF2-40B4-BE49-F238E27FC236}">
                <a16:creationId xmlns:a16="http://schemas.microsoft.com/office/drawing/2014/main" id="{9C80407E-B28F-4C16-980E-FEB95723AFE8}"/>
              </a:ext>
            </a:extLst>
          </p:cNvPr>
          <p:cNvSpPr>
            <a:spLocks noGrp="1"/>
          </p:cNvSpPr>
          <p:nvPr>
            <p:ph type="title"/>
          </p:nvPr>
        </p:nvSpPr>
        <p:spPr>
          <a:xfrm>
            <a:off x="457200" y="44624"/>
            <a:ext cx="8229600" cy="1143000"/>
          </a:xfrm>
        </p:spPr>
        <p:txBody>
          <a:bodyPr/>
          <a:lstStyle/>
          <a:p>
            <a:r>
              <a:rPr lang="zh-CN" altLang="en-US" dirty="0"/>
              <a:t>聚合式层次聚类</a:t>
            </a:r>
          </a:p>
        </p:txBody>
      </p:sp>
    </p:spTree>
    <p:extLst>
      <p:ext uri="{BB962C8B-B14F-4D97-AF65-F5344CB8AC3E}">
        <p14:creationId xmlns:p14="http://schemas.microsoft.com/office/powerpoint/2010/main" val="36867935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975" y="1925066"/>
            <a:ext cx="2616857" cy="443711"/>
          </a:xfrm>
          <a:prstGeom prst="rect">
            <a:avLst/>
          </a:prstGeom>
        </p:spPr>
        <p:txBody>
          <a:bodyPr vert="horz" wrap="square" lIns="0" tIns="12700" rIns="0" bIns="0" rtlCol="0">
            <a:spAutoFit/>
          </a:bodyPr>
          <a:lstStyle/>
          <a:p>
            <a:pPr marL="12700">
              <a:spcBef>
                <a:spcPts val="100"/>
              </a:spcBef>
            </a:pPr>
            <a:r>
              <a:rPr lang="zh-CN" altLang="en-US" sz="2800" b="1" spc="-25" dirty="0">
                <a:latin typeface="Trebuchet MS"/>
                <a:cs typeface="Trebuchet MS"/>
              </a:rPr>
              <a:t>当前聚簇数 </a:t>
            </a:r>
            <a:r>
              <a:rPr sz="2800" b="1" spc="15" dirty="0">
                <a:latin typeface="Trebuchet MS"/>
                <a:cs typeface="Trebuchet MS"/>
              </a:rPr>
              <a:t>=</a:t>
            </a:r>
            <a:r>
              <a:rPr sz="2800" b="1" spc="-340" dirty="0">
                <a:latin typeface="Trebuchet MS"/>
                <a:cs typeface="Trebuchet MS"/>
              </a:rPr>
              <a:t> </a:t>
            </a:r>
            <a:r>
              <a:rPr sz="2800" b="1" spc="-100" dirty="0">
                <a:latin typeface="Trebuchet MS"/>
                <a:cs typeface="Trebuchet MS"/>
              </a:rPr>
              <a:t>6</a:t>
            </a:r>
            <a:endParaRPr sz="2800" dirty="0">
              <a:latin typeface="Trebuchet MS"/>
              <a:cs typeface="Trebuchet MS"/>
            </a:endParaRPr>
          </a:p>
        </p:txBody>
      </p:sp>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9BB808"/>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FFFF00"/>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FFFF00"/>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FFFF00"/>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FFFF00"/>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21" name="object 21"/>
          <p:cNvSpPr txBox="1"/>
          <p:nvPr/>
        </p:nvSpPr>
        <p:spPr>
          <a:xfrm>
            <a:off x="6210681" y="4896256"/>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22" name="object 22"/>
          <p:cNvSpPr txBox="1"/>
          <p:nvPr/>
        </p:nvSpPr>
        <p:spPr>
          <a:xfrm>
            <a:off x="3241038" y="3132327"/>
            <a:ext cx="799085"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D0692F"/>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D0692F"/>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E6F985"/>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C00000"/>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3" name="标题 42">
            <a:extLst>
              <a:ext uri="{FF2B5EF4-FFF2-40B4-BE49-F238E27FC236}">
                <a16:creationId xmlns:a16="http://schemas.microsoft.com/office/drawing/2014/main" id="{122ADE91-6C40-4950-B470-C107D6C55C05}"/>
              </a:ext>
            </a:extLst>
          </p:cNvPr>
          <p:cNvSpPr>
            <a:spLocks noGrp="1"/>
          </p:cNvSpPr>
          <p:nvPr>
            <p:ph type="title"/>
          </p:nvPr>
        </p:nvSpPr>
        <p:spPr>
          <a:xfrm>
            <a:off x="457200" y="44624"/>
            <a:ext cx="8229600" cy="1143000"/>
          </a:xfrm>
        </p:spPr>
        <p:txBody>
          <a:bodyPr/>
          <a:lstStyle/>
          <a:p>
            <a:r>
              <a:rPr lang="zh-CN" altLang="en-US" dirty="0"/>
              <a:t>聚合式层次聚类</a:t>
            </a:r>
          </a:p>
        </p:txBody>
      </p:sp>
    </p:spTree>
    <p:extLst>
      <p:ext uri="{BB962C8B-B14F-4D97-AF65-F5344CB8AC3E}">
        <p14:creationId xmlns:p14="http://schemas.microsoft.com/office/powerpoint/2010/main" val="11563665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975" y="1925066"/>
            <a:ext cx="2693798" cy="443711"/>
          </a:xfrm>
          <a:prstGeom prst="rect">
            <a:avLst/>
          </a:prstGeom>
        </p:spPr>
        <p:txBody>
          <a:bodyPr vert="horz" wrap="square" lIns="0" tIns="12700" rIns="0" bIns="0" rtlCol="0">
            <a:spAutoFit/>
          </a:bodyPr>
          <a:lstStyle/>
          <a:p>
            <a:pPr marL="12700">
              <a:spcBef>
                <a:spcPts val="100"/>
              </a:spcBef>
            </a:pPr>
            <a:r>
              <a:rPr lang="zh-CN" altLang="en-US" sz="2800" b="1" spc="-25" dirty="0">
                <a:latin typeface="Trebuchet MS"/>
                <a:cs typeface="Trebuchet MS"/>
              </a:rPr>
              <a:t>当前聚簇数</a:t>
            </a:r>
            <a:r>
              <a:rPr sz="2800" b="1" dirty="0">
                <a:latin typeface="Trebuchet MS"/>
                <a:cs typeface="Trebuchet MS"/>
              </a:rPr>
              <a:t> </a:t>
            </a:r>
            <a:r>
              <a:rPr sz="2800" b="1" spc="15" dirty="0">
                <a:latin typeface="Trebuchet MS"/>
                <a:cs typeface="Trebuchet MS"/>
              </a:rPr>
              <a:t>=</a:t>
            </a:r>
            <a:r>
              <a:rPr sz="2800" b="1" spc="-340" dirty="0">
                <a:latin typeface="Trebuchet MS"/>
                <a:cs typeface="Trebuchet MS"/>
              </a:rPr>
              <a:t> </a:t>
            </a:r>
            <a:r>
              <a:rPr sz="2800" b="1" spc="-100" dirty="0">
                <a:latin typeface="Trebuchet MS"/>
                <a:cs typeface="Trebuchet MS"/>
              </a:rPr>
              <a:t>5</a:t>
            </a:r>
            <a:endParaRPr sz="2800" dirty="0">
              <a:latin typeface="Trebuchet MS"/>
              <a:cs typeface="Trebuchet MS"/>
            </a:endParaRPr>
          </a:p>
        </p:txBody>
      </p:sp>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9BB808"/>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FFFF00"/>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FFFF00"/>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FFFF00"/>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FFFF00"/>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21" name="object 21"/>
          <p:cNvSpPr txBox="1"/>
          <p:nvPr/>
        </p:nvSpPr>
        <p:spPr>
          <a:xfrm>
            <a:off x="6210681" y="4896256"/>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22" name="object 22"/>
          <p:cNvSpPr txBox="1"/>
          <p:nvPr/>
        </p:nvSpPr>
        <p:spPr>
          <a:xfrm>
            <a:off x="3241038" y="3132327"/>
            <a:ext cx="799085"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E6F985"/>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E6F985"/>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C00000"/>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3" name="标题 42">
            <a:extLst>
              <a:ext uri="{FF2B5EF4-FFF2-40B4-BE49-F238E27FC236}">
                <a16:creationId xmlns:a16="http://schemas.microsoft.com/office/drawing/2014/main" id="{1CBC752E-E0FD-4B87-881B-AFC01D101B7F}"/>
              </a:ext>
            </a:extLst>
          </p:cNvPr>
          <p:cNvSpPr>
            <a:spLocks noGrp="1"/>
          </p:cNvSpPr>
          <p:nvPr>
            <p:ph type="title"/>
          </p:nvPr>
        </p:nvSpPr>
        <p:spPr>
          <a:xfrm>
            <a:off x="457200" y="44624"/>
            <a:ext cx="8229600" cy="1143000"/>
          </a:xfrm>
        </p:spPr>
        <p:txBody>
          <a:bodyPr/>
          <a:lstStyle/>
          <a:p>
            <a:r>
              <a:rPr lang="zh-CN" altLang="en-US" dirty="0"/>
              <a:t>聚合式层次聚类</a:t>
            </a:r>
          </a:p>
        </p:txBody>
      </p:sp>
    </p:spTree>
    <p:extLst>
      <p:ext uri="{BB962C8B-B14F-4D97-AF65-F5344CB8AC3E}">
        <p14:creationId xmlns:p14="http://schemas.microsoft.com/office/powerpoint/2010/main" val="15036046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9BB808"/>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FFFF00"/>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FFFF00"/>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FFFF00"/>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FFFF00"/>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21" name="object 21"/>
          <p:cNvSpPr txBox="1"/>
          <p:nvPr/>
        </p:nvSpPr>
        <p:spPr>
          <a:xfrm>
            <a:off x="6210681" y="4896256"/>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22" name="object 22"/>
          <p:cNvSpPr txBox="1"/>
          <p:nvPr/>
        </p:nvSpPr>
        <p:spPr>
          <a:xfrm>
            <a:off x="3241038" y="3132327"/>
            <a:ext cx="799085"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E6F985"/>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E6F985"/>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C00000"/>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3" name="标题 42">
            <a:extLst>
              <a:ext uri="{FF2B5EF4-FFF2-40B4-BE49-F238E27FC236}">
                <a16:creationId xmlns:a16="http://schemas.microsoft.com/office/drawing/2014/main" id="{EDEA35A3-7228-4011-A5D0-B807C7CCAC67}"/>
              </a:ext>
            </a:extLst>
          </p:cNvPr>
          <p:cNvSpPr>
            <a:spLocks noGrp="1"/>
          </p:cNvSpPr>
          <p:nvPr>
            <p:ph type="title"/>
          </p:nvPr>
        </p:nvSpPr>
        <p:spPr>
          <a:xfrm>
            <a:off x="457200" y="44624"/>
            <a:ext cx="8229600" cy="1143000"/>
          </a:xfrm>
        </p:spPr>
        <p:txBody>
          <a:bodyPr/>
          <a:lstStyle/>
          <a:p>
            <a:r>
              <a:rPr lang="zh-CN" altLang="en-US" dirty="0"/>
              <a:t>聚合式层次聚类</a:t>
            </a:r>
          </a:p>
        </p:txBody>
      </p:sp>
      <p:sp>
        <p:nvSpPr>
          <p:cNvPr id="44" name="object 2">
            <a:extLst>
              <a:ext uri="{FF2B5EF4-FFF2-40B4-BE49-F238E27FC236}">
                <a16:creationId xmlns:a16="http://schemas.microsoft.com/office/drawing/2014/main" id="{2C9BD6BC-4921-49F1-9F1C-CDD3711E8207}"/>
              </a:ext>
            </a:extLst>
          </p:cNvPr>
          <p:cNvSpPr txBox="1"/>
          <p:nvPr/>
        </p:nvSpPr>
        <p:spPr>
          <a:xfrm>
            <a:off x="442975" y="1925066"/>
            <a:ext cx="2693798" cy="443711"/>
          </a:xfrm>
          <a:prstGeom prst="rect">
            <a:avLst/>
          </a:prstGeom>
        </p:spPr>
        <p:txBody>
          <a:bodyPr vert="horz" wrap="square" lIns="0" tIns="12700" rIns="0" bIns="0" rtlCol="0">
            <a:spAutoFit/>
          </a:bodyPr>
          <a:lstStyle/>
          <a:p>
            <a:pPr marL="12700">
              <a:spcBef>
                <a:spcPts val="100"/>
              </a:spcBef>
            </a:pPr>
            <a:r>
              <a:rPr lang="zh-CN" altLang="en-US" sz="2800" b="1" spc="-25" dirty="0">
                <a:latin typeface="Trebuchet MS"/>
                <a:cs typeface="Trebuchet MS"/>
              </a:rPr>
              <a:t>当前聚簇数</a:t>
            </a:r>
            <a:r>
              <a:rPr sz="2800" b="1" dirty="0">
                <a:latin typeface="Trebuchet MS"/>
                <a:cs typeface="Trebuchet MS"/>
              </a:rPr>
              <a:t> </a:t>
            </a:r>
            <a:r>
              <a:rPr sz="2800" b="1" spc="15" dirty="0">
                <a:latin typeface="Trebuchet MS"/>
                <a:cs typeface="Trebuchet MS"/>
              </a:rPr>
              <a:t>=</a:t>
            </a:r>
            <a:r>
              <a:rPr sz="2800" b="1" spc="-340" dirty="0">
                <a:latin typeface="Trebuchet MS"/>
                <a:cs typeface="Trebuchet MS"/>
              </a:rPr>
              <a:t> </a:t>
            </a:r>
            <a:r>
              <a:rPr lang="en-US" altLang="zh-CN" sz="2800" b="1" spc="-100" dirty="0">
                <a:latin typeface="Trebuchet MS"/>
                <a:cs typeface="Trebuchet MS"/>
              </a:rPr>
              <a:t>4</a:t>
            </a:r>
            <a:endParaRPr sz="2800" dirty="0">
              <a:latin typeface="Trebuchet MS"/>
              <a:cs typeface="Trebuchet MS"/>
            </a:endParaRPr>
          </a:p>
        </p:txBody>
      </p:sp>
    </p:spTree>
    <p:extLst>
      <p:ext uri="{BB962C8B-B14F-4D97-AF65-F5344CB8AC3E}">
        <p14:creationId xmlns:p14="http://schemas.microsoft.com/office/powerpoint/2010/main" val="35495475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9BB808"/>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9BB808"/>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9BB808"/>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1" name="object 21"/>
          <p:cNvSpPr txBox="1"/>
          <p:nvPr/>
        </p:nvSpPr>
        <p:spPr>
          <a:xfrm>
            <a:off x="6210681" y="4896256"/>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22" name="object 22"/>
          <p:cNvSpPr txBox="1"/>
          <p:nvPr/>
        </p:nvSpPr>
        <p:spPr>
          <a:xfrm>
            <a:off x="3241038" y="3132327"/>
            <a:ext cx="799085"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E6F985"/>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E6F985"/>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C00000"/>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3" name="标题 42">
            <a:extLst>
              <a:ext uri="{FF2B5EF4-FFF2-40B4-BE49-F238E27FC236}">
                <a16:creationId xmlns:a16="http://schemas.microsoft.com/office/drawing/2014/main" id="{4025643C-BF9C-4195-8283-D4FDFC2CDEB3}"/>
              </a:ext>
            </a:extLst>
          </p:cNvPr>
          <p:cNvSpPr>
            <a:spLocks noGrp="1"/>
          </p:cNvSpPr>
          <p:nvPr>
            <p:ph type="title"/>
          </p:nvPr>
        </p:nvSpPr>
        <p:spPr>
          <a:xfrm>
            <a:off x="457200" y="44624"/>
            <a:ext cx="8229600" cy="1143000"/>
          </a:xfrm>
        </p:spPr>
        <p:txBody>
          <a:bodyPr/>
          <a:lstStyle/>
          <a:p>
            <a:r>
              <a:rPr lang="zh-CN" altLang="en-US" dirty="0"/>
              <a:t>聚合式层次聚类</a:t>
            </a:r>
          </a:p>
        </p:txBody>
      </p:sp>
      <p:sp>
        <p:nvSpPr>
          <p:cNvPr id="44" name="object 2">
            <a:extLst>
              <a:ext uri="{FF2B5EF4-FFF2-40B4-BE49-F238E27FC236}">
                <a16:creationId xmlns:a16="http://schemas.microsoft.com/office/drawing/2014/main" id="{DCE2C6D5-DCC7-4AC0-A72B-7E93FF50EA5B}"/>
              </a:ext>
            </a:extLst>
          </p:cNvPr>
          <p:cNvSpPr txBox="1"/>
          <p:nvPr/>
        </p:nvSpPr>
        <p:spPr>
          <a:xfrm>
            <a:off x="442975" y="1925066"/>
            <a:ext cx="2769744" cy="443711"/>
          </a:xfrm>
          <a:prstGeom prst="rect">
            <a:avLst/>
          </a:prstGeom>
        </p:spPr>
        <p:txBody>
          <a:bodyPr vert="horz" wrap="square" lIns="0" tIns="12700" rIns="0" bIns="0" rtlCol="0">
            <a:spAutoFit/>
          </a:bodyPr>
          <a:lstStyle/>
          <a:p>
            <a:pPr marL="12700">
              <a:spcBef>
                <a:spcPts val="100"/>
              </a:spcBef>
            </a:pPr>
            <a:r>
              <a:rPr lang="zh-CN" altLang="en-US" sz="2800" b="1" spc="-25" dirty="0">
                <a:latin typeface="Trebuchet MS"/>
                <a:cs typeface="Trebuchet MS"/>
              </a:rPr>
              <a:t>当前聚簇数</a:t>
            </a:r>
            <a:r>
              <a:rPr sz="2800" b="1" dirty="0">
                <a:latin typeface="Trebuchet MS"/>
                <a:cs typeface="Trebuchet MS"/>
              </a:rPr>
              <a:t> </a:t>
            </a:r>
            <a:r>
              <a:rPr sz="2800" b="1" spc="15" dirty="0">
                <a:latin typeface="Trebuchet MS"/>
                <a:cs typeface="Trebuchet MS"/>
              </a:rPr>
              <a:t>=</a:t>
            </a:r>
            <a:r>
              <a:rPr sz="2800" b="1" spc="-340" dirty="0">
                <a:latin typeface="Trebuchet MS"/>
                <a:cs typeface="Trebuchet MS"/>
              </a:rPr>
              <a:t> </a:t>
            </a:r>
            <a:r>
              <a:rPr lang="en-US" altLang="zh-CN" sz="2800" b="1" spc="-100" dirty="0">
                <a:latin typeface="Trebuchet MS"/>
                <a:cs typeface="Trebuchet MS"/>
              </a:rPr>
              <a:t>3</a:t>
            </a:r>
            <a:endParaRPr sz="2800" dirty="0">
              <a:latin typeface="Trebuchet MS"/>
              <a:cs typeface="Trebuchet MS"/>
            </a:endParaRPr>
          </a:p>
        </p:txBody>
      </p:sp>
    </p:spTree>
    <p:extLst>
      <p:ext uri="{BB962C8B-B14F-4D97-AF65-F5344CB8AC3E}">
        <p14:creationId xmlns:p14="http://schemas.microsoft.com/office/powerpoint/2010/main" val="11625153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9BB808"/>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9BB808"/>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9BB808"/>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1" name="object 21"/>
          <p:cNvSpPr txBox="1"/>
          <p:nvPr/>
        </p:nvSpPr>
        <p:spPr>
          <a:xfrm>
            <a:off x="6210681" y="4896256"/>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a:latin typeface="Verdana"/>
              <a:cs typeface="Verdana"/>
            </a:endParaRPr>
          </a:p>
        </p:txBody>
      </p:sp>
      <p:sp>
        <p:nvSpPr>
          <p:cNvPr id="22" name="object 22"/>
          <p:cNvSpPr txBox="1"/>
          <p:nvPr/>
        </p:nvSpPr>
        <p:spPr>
          <a:xfrm>
            <a:off x="3241038" y="3132327"/>
            <a:ext cx="799085"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a:latin typeface="Verdana"/>
              <a:cs typeface="Verdana"/>
            </a:endParaRPr>
          </a:p>
        </p:txBody>
      </p:sp>
      <p:sp>
        <p:nvSpPr>
          <p:cNvPr id="23" name="object 23"/>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C00000"/>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3" name="标题 42">
            <a:extLst>
              <a:ext uri="{FF2B5EF4-FFF2-40B4-BE49-F238E27FC236}">
                <a16:creationId xmlns:a16="http://schemas.microsoft.com/office/drawing/2014/main" id="{E2BE3821-CA18-434A-AE60-15D337870BEE}"/>
              </a:ext>
            </a:extLst>
          </p:cNvPr>
          <p:cNvSpPr>
            <a:spLocks noGrp="1"/>
          </p:cNvSpPr>
          <p:nvPr>
            <p:ph type="title"/>
          </p:nvPr>
        </p:nvSpPr>
        <p:spPr>
          <a:xfrm>
            <a:off x="457200" y="44624"/>
            <a:ext cx="8229600" cy="1143000"/>
          </a:xfrm>
        </p:spPr>
        <p:txBody>
          <a:bodyPr/>
          <a:lstStyle/>
          <a:p>
            <a:r>
              <a:rPr lang="zh-CN" altLang="en-US" dirty="0"/>
              <a:t>聚合式层次聚类</a:t>
            </a:r>
          </a:p>
        </p:txBody>
      </p:sp>
      <p:sp>
        <p:nvSpPr>
          <p:cNvPr id="44" name="object 2">
            <a:extLst>
              <a:ext uri="{FF2B5EF4-FFF2-40B4-BE49-F238E27FC236}">
                <a16:creationId xmlns:a16="http://schemas.microsoft.com/office/drawing/2014/main" id="{1DBECEAB-EE92-48F7-A84B-5D0FA3CEB9FC}"/>
              </a:ext>
            </a:extLst>
          </p:cNvPr>
          <p:cNvSpPr txBox="1"/>
          <p:nvPr/>
        </p:nvSpPr>
        <p:spPr>
          <a:xfrm>
            <a:off x="442975" y="1925066"/>
            <a:ext cx="2769744" cy="443711"/>
          </a:xfrm>
          <a:prstGeom prst="rect">
            <a:avLst/>
          </a:prstGeom>
        </p:spPr>
        <p:txBody>
          <a:bodyPr vert="horz" wrap="square" lIns="0" tIns="12700" rIns="0" bIns="0" rtlCol="0">
            <a:spAutoFit/>
          </a:bodyPr>
          <a:lstStyle/>
          <a:p>
            <a:pPr marL="12700">
              <a:spcBef>
                <a:spcPts val="100"/>
              </a:spcBef>
            </a:pPr>
            <a:r>
              <a:rPr lang="zh-CN" altLang="en-US" sz="2800" b="1" spc="-25" dirty="0">
                <a:latin typeface="Trebuchet MS"/>
                <a:cs typeface="Trebuchet MS"/>
              </a:rPr>
              <a:t>当前聚簇数</a:t>
            </a:r>
            <a:r>
              <a:rPr sz="2800" b="1" dirty="0">
                <a:latin typeface="Trebuchet MS"/>
                <a:cs typeface="Trebuchet MS"/>
              </a:rPr>
              <a:t> </a:t>
            </a:r>
            <a:r>
              <a:rPr sz="2800" b="1" spc="15" dirty="0">
                <a:latin typeface="Trebuchet MS"/>
                <a:cs typeface="Trebuchet MS"/>
              </a:rPr>
              <a:t>=</a:t>
            </a:r>
            <a:r>
              <a:rPr sz="2800" b="1" spc="-340" dirty="0">
                <a:latin typeface="Trebuchet MS"/>
                <a:cs typeface="Trebuchet MS"/>
              </a:rPr>
              <a:t> </a:t>
            </a:r>
            <a:r>
              <a:rPr lang="en-US" altLang="zh-CN" sz="2800" b="1" spc="-100" dirty="0">
                <a:latin typeface="Trebuchet MS"/>
                <a:cs typeface="Trebuchet MS"/>
              </a:rPr>
              <a:t>2</a:t>
            </a:r>
            <a:endParaRPr sz="2800" dirty="0">
              <a:latin typeface="Trebuchet MS"/>
              <a:cs typeface="Trebuchet MS"/>
            </a:endParaRPr>
          </a:p>
        </p:txBody>
      </p:sp>
    </p:spTree>
    <p:extLst>
      <p:ext uri="{BB962C8B-B14F-4D97-AF65-F5344CB8AC3E}">
        <p14:creationId xmlns:p14="http://schemas.microsoft.com/office/powerpoint/2010/main" val="2496982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977" y="1837882"/>
            <a:ext cx="3480951" cy="1213858"/>
          </a:xfrm>
          <a:prstGeom prst="rect">
            <a:avLst/>
          </a:prstGeom>
        </p:spPr>
        <p:txBody>
          <a:bodyPr vert="horz" wrap="square" lIns="0" tIns="99695" rIns="0" bIns="0" rtlCol="0">
            <a:spAutoFit/>
          </a:bodyPr>
          <a:lstStyle/>
          <a:p>
            <a:pPr marL="12700">
              <a:lnSpc>
                <a:spcPct val="150000"/>
              </a:lnSpc>
              <a:spcBef>
                <a:spcPts val="785"/>
              </a:spcBef>
            </a:pPr>
            <a:r>
              <a:rPr lang="zh-CN" altLang="en-US" sz="2400" b="1" dirty="0">
                <a:latin typeface="Trebuchet MS"/>
                <a:cs typeface="Trebuchet MS"/>
              </a:rPr>
              <a:t>一个</a:t>
            </a:r>
            <a:r>
              <a:rPr lang="en-US" altLang="zh-CN" sz="2400" b="1" dirty="0">
                <a:latin typeface="Trebuchet MS"/>
                <a:cs typeface="Trebuchet MS"/>
              </a:rPr>
              <a:t>web</a:t>
            </a:r>
            <a:r>
              <a:rPr lang="zh-CN" altLang="en-US" sz="2400" b="1" dirty="0">
                <a:latin typeface="Trebuchet MS"/>
                <a:cs typeface="Trebuchet MS"/>
              </a:rPr>
              <a:t>应用的所有用户：</a:t>
            </a:r>
            <a:endParaRPr lang="en-US" sz="2400" dirty="0">
              <a:latin typeface="Trebuchet MS"/>
              <a:cs typeface="Trebuchet MS"/>
            </a:endParaRPr>
          </a:p>
          <a:p>
            <a:pPr marL="238125" indent="-225425">
              <a:lnSpc>
                <a:spcPct val="150000"/>
              </a:lnSpc>
              <a:spcBef>
                <a:spcPts val="610"/>
              </a:spcBef>
              <a:buFont typeface="Wingdings"/>
              <a:buChar char=""/>
              <a:tabLst>
                <a:tab pos="238125" algn="l"/>
                <a:tab pos="238760" algn="l"/>
              </a:tabLst>
            </a:pPr>
            <a:r>
              <a:rPr lang="zh-CN" altLang="en-US" sz="2400" dirty="0">
                <a:latin typeface="Arial"/>
                <a:cs typeface="Arial"/>
              </a:rPr>
              <a:t>一个特征</a:t>
            </a:r>
            <a:r>
              <a:rPr lang="en-US" sz="2400" dirty="0">
                <a:latin typeface="Arial"/>
                <a:cs typeface="Arial"/>
              </a:rPr>
              <a:t> (age)</a:t>
            </a:r>
          </a:p>
        </p:txBody>
      </p:sp>
      <p:sp>
        <p:nvSpPr>
          <p:cNvPr id="4" name="object 4"/>
          <p:cNvSpPr/>
          <p:nvPr/>
        </p:nvSpPr>
        <p:spPr>
          <a:xfrm>
            <a:off x="2788158" y="4249477"/>
            <a:ext cx="5149215" cy="132080"/>
          </a:xfrm>
          <a:custGeom>
            <a:avLst/>
            <a:gdLst/>
            <a:ahLst/>
            <a:cxnLst/>
            <a:rect l="l" t="t" r="r" b="b"/>
            <a:pathLst>
              <a:path w="5149215" h="132080">
                <a:moveTo>
                  <a:pt x="114046" y="17271"/>
                </a:moveTo>
                <a:lnTo>
                  <a:pt x="0" y="74802"/>
                </a:lnTo>
                <a:lnTo>
                  <a:pt x="114554" y="131571"/>
                </a:lnTo>
                <a:lnTo>
                  <a:pt x="114385" y="93599"/>
                </a:lnTo>
                <a:lnTo>
                  <a:pt x="95377" y="93599"/>
                </a:lnTo>
                <a:lnTo>
                  <a:pt x="95123" y="55499"/>
                </a:lnTo>
                <a:lnTo>
                  <a:pt x="114215" y="55432"/>
                </a:lnTo>
                <a:lnTo>
                  <a:pt x="114046" y="17271"/>
                </a:lnTo>
                <a:close/>
              </a:path>
              <a:path w="5149215" h="132080">
                <a:moveTo>
                  <a:pt x="5111415" y="38100"/>
                </a:moveTo>
                <a:lnTo>
                  <a:pt x="5053711" y="38100"/>
                </a:lnTo>
                <a:lnTo>
                  <a:pt x="5053838" y="76200"/>
                </a:lnTo>
                <a:lnTo>
                  <a:pt x="5034788" y="76266"/>
                </a:lnTo>
                <a:lnTo>
                  <a:pt x="5034915" y="114300"/>
                </a:lnTo>
                <a:lnTo>
                  <a:pt x="5149088" y="56768"/>
                </a:lnTo>
                <a:lnTo>
                  <a:pt x="5111415" y="38100"/>
                </a:lnTo>
                <a:close/>
              </a:path>
              <a:path w="5149215" h="132080">
                <a:moveTo>
                  <a:pt x="114215" y="55432"/>
                </a:moveTo>
                <a:lnTo>
                  <a:pt x="95123" y="55499"/>
                </a:lnTo>
                <a:lnTo>
                  <a:pt x="95377" y="93599"/>
                </a:lnTo>
                <a:lnTo>
                  <a:pt x="114384" y="93532"/>
                </a:lnTo>
                <a:lnTo>
                  <a:pt x="114215" y="55432"/>
                </a:lnTo>
                <a:close/>
              </a:path>
              <a:path w="5149215" h="132080">
                <a:moveTo>
                  <a:pt x="114384" y="93532"/>
                </a:moveTo>
                <a:lnTo>
                  <a:pt x="95377" y="93599"/>
                </a:lnTo>
                <a:lnTo>
                  <a:pt x="114385" y="93599"/>
                </a:lnTo>
                <a:close/>
              </a:path>
              <a:path w="5149215" h="132080">
                <a:moveTo>
                  <a:pt x="5034661" y="38166"/>
                </a:moveTo>
                <a:lnTo>
                  <a:pt x="114215" y="55432"/>
                </a:lnTo>
                <a:lnTo>
                  <a:pt x="114384" y="93532"/>
                </a:lnTo>
                <a:lnTo>
                  <a:pt x="5034788" y="76266"/>
                </a:lnTo>
                <a:lnTo>
                  <a:pt x="5034661" y="38166"/>
                </a:lnTo>
                <a:close/>
              </a:path>
              <a:path w="5149215" h="132080">
                <a:moveTo>
                  <a:pt x="5053711" y="38100"/>
                </a:moveTo>
                <a:lnTo>
                  <a:pt x="5034661" y="38166"/>
                </a:lnTo>
                <a:lnTo>
                  <a:pt x="5034788" y="76266"/>
                </a:lnTo>
                <a:lnTo>
                  <a:pt x="5053838" y="76200"/>
                </a:lnTo>
                <a:lnTo>
                  <a:pt x="5053711" y="38100"/>
                </a:lnTo>
                <a:close/>
              </a:path>
              <a:path w="5149215" h="132080">
                <a:moveTo>
                  <a:pt x="5034534" y="0"/>
                </a:moveTo>
                <a:lnTo>
                  <a:pt x="5034661" y="38166"/>
                </a:lnTo>
                <a:lnTo>
                  <a:pt x="5111415" y="38100"/>
                </a:lnTo>
                <a:lnTo>
                  <a:pt x="5034534" y="0"/>
                </a:lnTo>
                <a:close/>
              </a:path>
            </a:pathLst>
          </a:custGeom>
          <a:solidFill>
            <a:srgbClr val="344B5E"/>
          </a:solidFill>
        </p:spPr>
        <p:txBody>
          <a:bodyPr wrap="square" lIns="0" tIns="0" rIns="0" bIns="0" rtlCol="0"/>
          <a:lstStyle/>
          <a:p>
            <a:endParaRPr/>
          </a:p>
        </p:txBody>
      </p:sp>
      <p:sp>
        <p:nvSpPr>
          <p:cNvPr id="5" name="object 5"/>
          <p:cNvSpPr/>
          <p:nvPr/>
        </p:nvSpPr>
        <p:spPr>
          <a:xfrm>
            <a:off x="4405884" y="4168325"/>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6F2F9F"/>
          </a:solidFill>
        </p:spPr>
        <p:txBody>
          <a:bodyPr wrap="square" lIns="0" tIns="0" rIns="0" bIns="0" rtlCol="0"/>
          <a:lstStyle/>
          <a:p>
            <a:endParaRPr/>
          </a:p>
        </p:txBody>
      </p:sp>
      <p:sp>
        <p:nvSpPr>
          <p:cNvPr id="6" name="object 6"/>
          <p:cNvSpPr/>
          <p:nvPr/>
        </p:nvSpPr>
        <p:spPr>
          <a:xfrm>
            <a:off x="4405884" y="4168325"/>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7" name="object 7"/>
          <p:cNvSpPr/>
          <p:nvPr/>
        </p:nvSpPr>
        <p:spPr>
          <a:xfrm>
            <a:off x="3128772" y="4174420"/>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6F2F9F"/>
          </a:solidFill>
        </p:spPr>
        <p:txBody>
          <a:bodyPr wrap="square" lIns="0" tIns="0" rIns="0" bIns="0" rtlCol="0"/>
          <a:lstStyle/>
          <a:p>
            <a:endParaRPr/>
          </a:p>
        </p:txBody>
      </p:sp>
      <p:sp>
        <p:nvSpPr>
          <p:cNvPr id="8" name="object 8"/>
          <p:cNvSpPr/>
          <p:nvPr/>
        </p:nvSpPr>
        <p:spPr>
          <a:xfrm>
            <a:off x="3128772" y="4174420"/>
            <a:ext cx="271780" cy="271780"/>
          </a:xfrm>
          <a:custGeom>
            <a:avLst/>
            <a:gdLst/>
            <a:ahLst/>
            <a:cxnLst/>
            <a:rect l="l" t="t" r="r" b="b"/>
            <a:pathLst>
              <a:path w="271779" h="271780">
                <a:moveTo>
                  <a:pt x="0" y="135636"/>
                </a:moveTo>
                <a:lnTo>
                  <a:pt x="6912" y="92756"/>
                </a:lnTo>
                <a:lnTo>
                  <a:pt x="26164" y="55522"/>
                </a:lnTo>
                <a:lnTo>
                  <a:pt x="55522" y="26164"/>
                </a:lnTo>
                <a:lnTo>
                  <a:pt x="92756" y="6912"/>
                </a:lnTo>
                <a:lnTo>
                  <a:pt x="135636" y="0"/>
                </a:lnTo>
                <a:lnTo>
                  <a:pt x="178515" y="6912"/>
                </a:lnTo>
                <a:lnTo>
                  <a:pt x="215749" y="26164"/>
                </a:lnTo>
                <a:lnTo>
                  <a:pt x="245107" y="55522"/>
                </a:lnTo>
                <a:lnTo>
                  <a:pt x="264359" y="92756"/>
                </a:lnTo>
                <a:lnTo>
                  <a:pt x="271272" y="135636"/>
                </a:lnTo>
                <a:lnTo>
                  <a:pt x="264359" y="178515"/>
                </a:lnTo>
                <a:lnTo>
                  <a:pt x="245107" y="215749"/>
                </a:lnTo>
                <a:lnTo>
                  <a:pt x="215749" y="245107"/>
                </a:lnTo>
                <a:lnTo>
                  <a:pt x="178515" y="264359"/>
                </a:lnTo>
                <a:lnTo>
                  <a:pt x="135636" y="271271"/>
                </a:lnTo>
                <a:lnTo>
                  <a:pt x="92756" y="264359"/>
                </a:lnTo>
                <a:lnTo>
                  <a:pt x="55522" y="245107"/>
                </a:lnTo>
                <a:lnTo>
                  <a:pt x="26164" y="215749"/>
                </a:lnTo>
                <a:lnTo>
                  <a:pt x="6912" y="178515"/>
                </a:lnTo>
                <a:lnTo>
                  <a:pt x="0" y="135636"/>
                </a:lnTo>
                <a:close/>
              </a:path>
            </a:pathLst>
          </a:custGeom>
          <a:ln w="6096">
            <a:solidFill>
              <a:srgbClr val="FFFFFF"/>
            </a:solidFill>
          </a:ln>
        </p:spPr>
        <p:txBody>
          <a:bodyPr wrap="square" lIns="0" tIns="0" rIns="0" bIns="0" rtlCol="0"/>
          <a:lstStyle/>
          <a:p>
            <a:endParaRPr/>
          </a:p>
        </p:txBody>
      </p:sp>
      <p:sp>
        <p:nvSpPr>
          <p:cNvPr id="9" name="object 9"/>
          <p:cNvSpPr/>
          <p:nvPr/>
        </p:nvSpPr>
        <p:spPr>
          <a:xfrm>
            <a:off x="3486912" y="4174420"/>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10" name="object 10"/>
          <p:cNvSpPr/>
          <p:nvPr/>
        </p:nvSpPr>
        <p:spPr>
          <a:xfrm>
            <a:off x="3486912" y="4174420"/>
            <a:ext cx="269875" cy="271780"/>
          </a:xfrm>
          <a:custGeom>
            <a:avLst/>
            <a:gdLst/>
            <a:ahLst/>
            <a:cxnLst/>
            <a:rect l="l" t="t" r="r" b="b"/>
            <a:pathLst>
              <a:path w="269875" h="271780">
                <a:moveTo>
                  <a:pt x="0" y="135636"/>
                </a:moveTo>
                <a:lnTo>
                  <a:pt x="6870" y="92756"/>
                </a:lnTo>
                <a:lnTo>
                  <a:pt x="26005" y="55522"/>
                </a:lnTo>
                <a:lnTo>
                  <a:pt x="55193" y="26164"/>
                </a:lnTo>
                <a:lnTo>
                  <a:pt x="92220" y="6912"/>
                </a:lnTo>
                <a:lnTo>
                  <a:pt x="134874" y="0"/>
                </a:lnTo>
                <a:lnTo>
                  <a:pt x="177527" y="6912"/>
                </a:lnTo>
                <a:lnTo>
                  <a:pt x="214554" y="26164"/>
                </a:lnTo>
                <a:lnTo>
                  <a:pt x="243742" y="55522"/>
                </a:lnTo>
                <a:lnTo>
                  <a:pt x="262877" y="92756"/>
                </a:lnTo>
                <a:lnTo>
                  <a:pt x="269748" y="135636"/>
                </a:lnTo>
                <a:lnTo>
                  <a:pt x="262877" y="178515"/>
                </a:lnTo>
                <a:lnTo>
                  <a:pt x="243742" y="215749"/>
                </a:lnTo>
                <a:lnTo>
                  <a:pt x="214554" y="245107"/>
                </a:lnTo>
                <a:lnTo>
                  <a:pt x="177527" y="264359"/>
                </a:lnTo>
                <a:lnTo>
                  <a:pt x="134874" y="271271"/>
                </a:lnTo>
                <a:lnTo>
                  <a:pt x="92220" y="264359"/>
                </a:lnTo>
                <a:lnTo>
                  <a:pt x="55193" y="245107"/>
                </a:lnTo>
                <a:lnTo>
                  <a:pt x="26005" y="215749"/>
                </a:lnTo>
                <a:lnTo>
                  <a:pt x="6870" y="178515"/>
                </a:lnTo>
                <a:lnTo>
                  <a:pt x="0" y="135636"/>
                </a:lnTo>
                <a:close/>
              </a:path>
            </a:pathLst>
          </a:custGeom>
          <a:ln w="6096">
            <a:solidFill>
              <a:srgbClr val="FFFFFF"/>
            </a:solidFill>
          </a:ln>
        </p:spPr>
        <p:txBody>
          <a:bodyPr wrap="square" lIns="0" tIns="0" rIns="0" bIns="0" rtlCol="0"/>
          <a:lstStyle/>
          <a:p>
            <a:endParaRPr/>
          </a:p>
        </p:txBody>
      </p:sp>
      <p:sp>
        <p:nvSpPr>
          <p:cNvPr id="11" name="object 11"/>
          <p:cNvSpPr/>
          <p:nvPr/>
        </p:nvSpPr>
        <p:spPr>
          <a:xfrm>
            <a:off x="3810000" y="4174420"/>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6F2F9F"/>
          </a:solidFill>
        </p:spPr>
        <p:txBody>
          <a:bodyPr wrap="square" lIns="0" tIns="0" rIns="0" bIns="0" rtlCol="0"/>
          <a:lstStyle/>
          <a:p>
            <a:endParaRPr/>
          </a:p>
        </p:txBody>
      </p:sp>
      <p:sp>
        <p:nvSpPr>
          <p:cNvPr id="12" name="object 12"/>
          <p:cNvSpPr/>
          <p:nvPr/>
        </p:nvSpPr>
        <p:spPr>
          <a:xfrm>
            <a:off x="3810000" y="4174420"/>
            <a:ext cx="271780" cy="271780"/>
          </a:xfrm>
          <a:custGeom>
            <a:avLst/>
            <a:gdLst/>
            <a:ahLst/>
            <a:cxnLst/>
            <a:rect l="l" t="t" r="r" b="b"/>
            <a:pathLst>
              <a:path w="271779" h="271780">
                <a:moveTo>
                  <a:pt x="0" y="135636"/>
                </a:moveTo>
                <a:lnTo>
                  <a:pt x="6912" y="92756"/>
                </a:lnTo>
                <a:lnTo>
                  <a:pt x="26164" y="55522"/>
                </a:lnTo>
                <a:lnTo>
                  <a:pt x="55522" y="26164"/>
                </a:lnTo>
                <a:lnTo>
                  <a:pt x="92756" y="6912"/>
                </a:lnTo>
                <a:lnTo>
                  <a:pt x="135636" y="0"/>
                </a:lnTo>
                <a:lnTo>
                  <a:pt x="178515" y="6912"/>
                </a:lnTo>
                <a:lnTo>
                  <a:pt x="215749" y="26164"/>
                </a:lnTo>
                <a:lnTo>
                  <a:pt x="245107" y="55522"/>
                </a:lnTo>
                <a:lnTo>
                  <a:pt x="264359" y="92756"/>
                </a:lnTo>
                <a:lnTo>
                  <a:pt x="271272" y="135636"/>
                </a:lnTo>
                <a:lnTo>
                  <a:pt x="264359" y="178515"/>
                </a:lnTo>
                <a:lnTo>
                  <a:pt x="245107" y="215749"/>
                </a:lnTo>
                <a:lnTo>
                  <a:pt x="215749" y="245107"/>
                </a:lnTo>
                <a:lnTo>
                  <a:pt x="178515" y="264359"/>
                </a:lnTo>
                <a:lnTo>
                  <a:pt x="135636" y="271271"/>
                </a:lnTo>
                <a:lnTo>
                  <a:pt x="92756" y="264359"/>
                </a:lnTo>
                <a:lnTo>
                  <a:pt x="55522" y="245107"/>
                </a:lnTo>
                <a:lnTo>
                  <a:pt x="26164" y="215749"/>
                </a:lnTo>
                <a:lnTo>
                  <a:pt x="6912" y="178515"/>
                </a:lnTo>
                <a:lnTo>
                  <a:pt x="0" y="135636"/>
                </a:lnTo>
                <a:close/>
              </a:path>
            </a:pathLst>
          </a:custGeom>
          <a:ln w="6096">
            <a:solidFill>
              <a:srgbClr val="FFFFFF"/>
            </a:solidFill>
          </a:ln>
        </p:spPr>
        <p:txBody>
          <a:bodyPr wrap="square" lIns="0" tIns="0" rIns="0" bIns="0" rtlCol="0"/>
          <a:lstStyle/>
          <a:p>
            <a:endParaRPr/>
          </a:p>
        </p:txBody>
      </p:sp>
      <p:sp>
        <p:nvSpPr>
          <p:cNvPr id="13" name="object 13"/>
          <p:cNvSpPr/>
          <p:nvPr/>
        </p:nvSpPr>
        <p:spPr>
          <a:xfrm>
            <a:off x="4076701" y="4174420"/>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14" name="object 14"/>
          <p:cNvSpPr/>
          <p:nvPr/>
        </p:nvSpPr>
        <p:spPr>
          <a:xfrm>
            <a:off x="4076701" y="4174420"/>
            <a:ext cx="269875" cy="271780"/>
          </a:xfrm>
          <a:custGeom>
            <a:avLst/>
            <a:gdLst/>
            <a:ahLst/>
            <a:cxnLst/>
            <a:rect l="l" t="t" r="r" b="b"/>
            <a:pathLst>
              <a:path w="269875" h="271780">
                <a:moveTo>
                  <a:pt x="0" y="135636"/>
                </a:moveTo>
                <a:lnTo>
                  <a:pt x="6870" y="92756"/>
                </a:lnTo>
                <a:lnTo>
                  <a:pt x="26005" y="55522"/>
                </a:lnTo>
                <a:lnTo>
                  <a:pt x="55193" y="26164"/>
                </a:lnTo>
                <a:lnTo>
                  <a:pt x="92220" y="6912"/>
                </a:lnTo>
                <a:lnTo>
                  <a:pt x="134874" y="0"/>
                </a:lnTo>
                <a:lnTo>
                  <a:pt x="177527" y="6912"/>
                </a:lnTo>
                <a:lnTo>
                  <a:pt x="214554" y="26164"/>
                </a:lnTo>
                <a:lnTo>
                  <a:pt x="243742" y="55522"/>
                </a:lnTo>
                <a:lnTo>
                  <a:pt x="262877" y="92756"/>
                </a:lnTo>
                <a:lnTo>
                  <a:pt x="269748" y="135636"/>
                </a:lnTo>
                <a:lnTo>
                  <a:pt x="262877" y="178515"/>
                </a:lnTo>
                <a:lnTo>
                  <a:pt x="243742" y="215749"/>
                </a:lnTo>
                <a:lnTo>
                  <a:pt x="214554" y="245107"/>
                </a:lnTo>
                <a:lnTo>
                  <a:pt x="177527" y="264359"/>
                </a:lnTo>
                <a:lnTo>
                  <a:pt x="134874" y="271271"/>
                </a:lnTo>
                <a:lnTo>
                  <a:pt x="92220" y="264359"/>
                </a:lnTo>
                <a:lnTo>
                  <a:pt x="55193" y="245107"/>
                </a:lnTo>
                <a:lnTo>
                  <a:pt x="26005" y="215749"/>
                </a:lnTo>
                <a:lnTo>
                  <a:pt x="6870" y="178515"/>
                </a:lnTo>
                <a:lnTo>
                  <a:pt x="0" y="135636"/>
                </a:lnTo>
                <a:close/>
              </a:path>
            </a:pathLst>
          </a:custGeom>
          <a:ln w="6096">
            <a:solidFill>
              <a:srgbClr val="FFFFFF"/>
            </a:solidFill>
          </a:ln>
        </p:spPr>
        <p:txBody>
          <a:bodyPr wrap="square" lIns="0" tIns="0" rIns="0" bIns="0" rtlCol="0"/>
          <a:lstStyle/>
          <a:p>
            <a:endParaRPr/>
          </a:p>
        </p:txBody>
      </p:sp>
      <p:sp>
        <p:nvSpPr>
          <p:cNvPr id="15" name="object 15"/>
          <p:cNvSpPr/>
          <p:nvPr/>
        </p:nvSpPr>
        <p:spPr>
          <a:xfrm>
            <a:off x="5524501" y="4174420"/>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16" name="object 16"/>
          <p:cNvSpPr/>
          <p:nvPr/>
        </p:nvSpPr>
        <p:spPr>
          <a:xfrm>
            <a:off x="5524501" y="4174420"/>
            <a:ext cx="269875" cy="271780"/>
          </a:xfrm>
          <a:custGeom>
            <a:avLst/>
            <a:gdLst/>
            <a:ahLst/>
            <a:cxnLst/>
            <a:rect l="l" t="t" r="r" b="b"/>
            <a:pathLst>
              <a:path w="269875" h="271780">
                <a:moveTo>
                  <a:pt x="0" y="135636"/>
                </a:moveTo>
                <a:lnTo>
                  <a:pt x="6870" y="92756"/>
                </a:lnTo>
                <a:lnTo>
                  <a:pt x="26005" y="55522"/>
                </a:lnTo>
                <a:lnTo>
                  <a:pt x="55193" y="26164"/>
                </a:lnTo>
                <a:lnTo>
                  <a:pt x="92220" y="6912"/>
                </a:lnTo>
                <a:lnTo>
                  <a:pt x="134874" y="0"/>
                </a:lnTo>
                <a:lnTo>
                  <a:pt x="177527" y="6912"/>
                </a:lnTo>
                <a:lnTo>
                  <a:pt x="214554" y="26164"/>
                </a:lnTo>
                <a:lnTo>
                  <a:pt x="243742" y="55522"/>
                </a:lnTo>
                <a:lnTo>
                  <a:pt x="262877" y="92756"/>
                </a:lnTo>
                <a:lnTo>
                  <a:pt x="269748" y="135636"/>
                </a:lnTo>
                <a:lnTo>
                  <a:pt x="262877" y="178515"/>
                </a:lnTo>
                <a:lnTo>
                  <a:pt x="243742" y="215749"/>
                </a:lnTo>
                <a:lnTo>
                  <a:pt x="214554" y="245107"/>
                </a:lnTo>
                <a:lnTo>
                  <a:pt x="177527" y="264359"/>
                </a:lnTo>
                <a:lnTo>
                  <a:pt x="134874" y="271271"/>
                </a:lnTo>
                <a:lnTo>
                  <a:pt x="92220" y="264359"/>
                </a:lnTo>
                <a:lnTo>
                  <a:pt x="55193" y="245107"/>
                </a:lnTo>
                <a:lnTo>
                  <a:pt x="26005" y="215749"/>
                </a:lnTo>
                <a:lnTo>
                  <a:pt x="6870" y="178515"/>
                </a:lnTo>
                <a:lnTo>
                  <a:pt x="0" y="135636"/>
                </a:lnTo>
                <a:close/>
              </a:path>
            </a:pathLst>
          </a:custGeom>
          <a:ln w="6096">
            <a:solidFill>
              <a:srgbClr val="FFFFFF"/>
            </a:solidFill>
          </a:ln>
        </p:spPr>
        <p:txBody>
          <a:bodyPr wrap="square" lIns="0" tIns="0" rIns="0" bIns="0" rtlCol="0"/>
          <a:lstStyle/>
          <a:p>
            <a:endParaRPr/>
          </a:p>
        </p:txBody>
      </p:sp>
      <p:sp>
        <p:nvSpPr>
          <p:cNvPr id="17" name="object 17"/>
          <p:cNvSpPr/>
          <p:nvPr/>
        </p:nvSpPr>
        <p:spPr>
          <a:xfrm>
            <a:off x="6140197" y="4174420"/>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6F2F9F"/>
          </a:solidFill>
        </p:spPr>
        <p:txBody>
          <a:bodyPr wrap="square" lIns="0" tIns="0" rIns="0" bIns="0" rtlCol="0"/>
          <a:lstStyle/>
          <a:p>
            <a:endParaRPr/>
          </a:p>
        </p:txBody>
      </p:sp>
      <p:sp>
        <p:nvSpPr>
          <p:cNvPr id="18" name="object 18"/>
          <p:cNvSpPr/>
          <p:nvPr/>
        </p:nvSpPr>
        <p:spPr>
          <a:xfrm>
            <a:off x="6140197" y="4174420"/>
            <a:ext cx="269875" cy="271780"/>
          </a:xfrm>
          <a:custGeom>
            <a:avLst/>
            <a:gdLst/>
            <a:ahLst/>
            <a:cxnLst/>
            <a:rect l="l" t="t" r="r" b="b"/>
            <a:pathLst>
              <a:path w="269875" h="271780">
                <a:moveTo>
                  <a:pt x="0" y="135636"/>
                </a:moveTo>
                <a:lnTo>
                  <a:pt x="6870" y="92756"/>
                </a:lnTo>
                <a:lnTo>
                  <a:pt x="26005" y="55522"/>
                </a:lnTo>
                <a:lnTo>
                  <a:pt x="55193" y="26164"/>
                </a:lnTo>
                <a:lnTo>
                  <a:pt x="92220" y="6912"/>
                </a:lnTo>
                <a:lnTo>
                  <a:pt x="134874" y="0"/>
                </a:lnTo>
                <a:lnTo>
                  <a:pt x="177527" y="6912"/>
                </a:lnTo>
                <a:lnTo>
                  <a:pt x="214554" y="26164"/>
                </a:lnTo>
                <a:lnTo>
                  <a:pt x="243742" y="55522"/>
                </a:lnTo>
                <a:lnTo>
                  <a:pt x="262877" y="92756"/>
                </a:lnTo>
                <a:lnTo>
                  <a:pt x="269748" y="135636"/>
                </a:lnTo>
                <a:lnTo>
                  <a:pt x="262877" y="178515"/>
                </a:lnTo>
                <a:lnTo>
                  <a:pt x="243742" y="215749"/>
                </a:lnTo>
                <a:lnTo>
                  <a:pt x="214554" y="245107"/>
                </a:lnTo>
                <a:lnTo>
                  <a:pt x="177527" y="264359"/>
                </a:lnTo>
                <a:lnTo>
                  <a:pt x="134874" y="271271"/>
                </a:lnTo>
                <a:lnTo>
                  <a:pt x="92220" y="264359"/>
                </a:lnTo>
                <a:lnTo>
                  <a:pt x="55193" y="245107"/>
                </a:lnTo>
                <a:lnTo>
                  <a:pt x="26005" y="215749"/>
                </a:lnTo>
                <a:lnTo>
                  <a:pt x="6870" y="178515"/>
                </a:lnTo>
                <a:lnTo>
                  <a:pt x="0" y="135636"/>
                </a:lnTo>
                <a:close/>
              </a:path>
            </a:pathLst>
          </a:custGeom>
          <a:ln w="6096">
            <a:solidFill>
              <a:srgbClr val="FFFFFF"/>
            </a:solidFill>
          </a:ln>
        </p:spPr>
        <p:txBody>
          <a:bodyPr wrap="square" lIns="0" tIns="0" rIns="0" bIns="0" rtlCol="0"/>
          <a:lstStyle/>
          <a:p>
            <a:endParaRPr/>
          </a:p>
        </p:txBody>
      </p:sp>
      <p:sp>
        <p:nvSpPr>
          <p:cNvPr id="19" name="object 19"/>
          <p:cNvSpPr/>
          <p:nvPr/>
        </p:nvSpPr>
        <p:spPr>
          <a:xfrm>
            <a:off x="5298948" y="416832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0" name="object 20"/>
          <p:cNvSpPr/>
          <p:nvPr/>
        </p:nvSpPr>
        <p:spPr>
          <a:xfrm>
            <a:off x="5298948" y="4168325"/>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8"/>
                </a:lnTo>
                <a:lnTo>
                  <a:pt x="92220" y="262877"/>
                </a:lnTo>
                <a:lnTo>
                  <a:pt x="55193" y="243742"/>
                </a:lnTo>
                <a:lnTo>
                  <a:pt x="26005" y="214554"/>
                </a:lnTo>
                <a:lnTo>
                  <a:pt x="6870" y="177527"/>
                </a:lnTo>
                <a:lnTo>
                  <a:pt x="0" y="134874"/>
                </a:lnTo>
                <a:close/>
              </a:path>
            </a:pathLst>
          </a:custGeom>
          <a:ln w="6096">
            <a:solidFill>
              <a:srgbClr val="FFFFFF"/>
            </a:solidFill>
          </a:ln>
        </p:spPr>
        <p:txBody>
          <a:bodyPr wrap="square" lIns="0" tIns="0" rIns="0" bIns="0" rtlCol="0"/>
          <a:lstStyle/>
          <a:p>
            <a:endParaRPr/>
          </a:p>
        </p:txBody>
      </p:sp>
      <p:sp>
        <p:nvSpPr>
          <p:cNvPr id="21" name="object 21"/>
          <p:cNvSpPr/>
          <p:nvPr/>
        </p:nvSpPr>
        <p:spPr>
          <a:xfrm>
            <a:off x="5838445" y="4168325"/>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6F2F9F"/>
          </a:solidFill>
        </p:spPr>
        <p:txBody>
          <a:bodyPr wrap="square" lIns="0" tIns="0" rIns="0" bIns="0" rtlCol="0"/>
          <a:lstStyle/>
          <a:p>
            <a:endParaRPr/>
          </a:p>
        </p:txBody>
      </p:sp>
      <p:sp>
        <p:nvSpPr>
          <p:cNvPr id="22" name="object 22"/>
          <p:cNvSpPr/>
          <p:nvPr/>
        </p:nvSpPr>
        <p:spPr>
          <a:xfrm>
            <a:off x="5838445" y="4168325"/>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3" y="0"/>
                </a:lnTo>
                <a:lnTo>
                  <a:pt x="177527" y="6870"/>
                </a:lnTo>
                <a:lnTo>
                  <a:pt x="214554" y="26005"/>
                </a:lnTo>
                <a:lnTo>
                  <a:pt x="243742" y="55193"/>
                </a:lnTo>
                <a:lnTo>
                  <a:pt x="262877" y="92220"/>
                </a:lnTo>
                <a:lnTo>
                  <a:pt x="269747" y="134874"/>
                </a:lnTo>
                <a:lnTo>
                  <a:pt x="262877" y="177527"/>
                </a:lnTo>
                <a:lnTo>
                  <a:pt x="243742" y="214554"/>
                </a:lnTo>
                <a:lnTo>
                  <a:pt x="214554" y="243742"/>
                </a:lnTo>
                <a:lnTo>
                  <a:pt x="177527" y="262877"/>
                </a:lnTo>
                <a:lnTo>
                  <a:pt x="134873" y="269748"/>
                </a:lnTo>
                <a:lnTo>
                  <a:pt x="92220" y="262877"/>
                </a:lnTo>
                <a:lnTo>
                  <a:pt x="55193" y="243742"/>
                </a:lnTo>
                <a:lnTo>
                  <a:pt x="26005" y="214554"/>
                </a:lnTo>
                <a:lnTo>
                  <a:pt x="6870" y="177527"/>
                </a:lnTo>
                <a:lnTo>
                  <a:pt x="0" y="134874"/>
                </a:lnTo>
                <a:close/>
              </a:path>
            </a:pathLst>
          </a:custGeom>
          <a:ln w="6096">
            <a:solidFill>
              <a:srgbClr val="FFFFFF"/>
            </a:solidFill>
          </a:ln>
        </p:spPr>
        <p:txBody>
          <a:bodyPr wrap="square" lIns="0" tIns="0" rIns="0" bIns="0" rtlCol="0"/>
          <a:lstStyle/>
          <a:p>
            <a:endParaRPr/>
          </a:p>
        </p:txBody>
      </p:sp>
      <p:sp>
        <p:nvSpPr>
          <p:cNvPr id="23" name="object 23"/>
          <p:cNvSpPr/>
          <p:nvPr/>
        </p:nvSpPr>
        <p:spPr>
          <a:xfrm>
            <a:off x="6507481" y="416832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4" name="object 24"/>
          <p:cNvSpPr/>
          <p:nvPr/>
        </p:nvSpPr>
        <p:spPr>
          <a:xfrm>
            <a:off x="6507481" y="4168325"/>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8"/>
                </a:lnTo>
                <a:lnTo>
                  <a:pt x="92220" y="262877"/>
                </a:lnTo>
                <a:lnTo>
                  <a:pt x="55193" y="243742"/>
                </a:lnTo>
                <a:lnTo>
                  <a:pt x="26005" y="214554"/>
                </a:lnTo>
                <a:lnTo>
                  <a:pt x="6870" y="177527"/>
                </a:lnTo>
                <a:lnTo>
                  <a:pt x="0" y="134874"/>
                </a:lnTo>
                <a:close/>
              </a:path>
            </a:pathLst>
          </a:custGeom>
          <a:ln w="6096">
            <a:solidFill>
              <a:srgbClr val="FFFFFF"/>
            </a:solidFill>
          </a:ln>
        </p:spPr>
        <p:txBody>
          <a:bodyPr wrap="square" lIns="0" tIns="0" rIns="0" bIns="0" rtlCol="0"/>
          <a:lstStyle/>
          <a:p>
            <a:endParaRPr/>
          </a:p>
        </p:txBody>
      </p:sp>
      <p:sp>
        <p:nvSpPr>
          <p:cNvPr id="25" name="object 25"/>
          <p:cNvSpPr/>
          <p:nvPr/>
        </p:nvSpPr>
        <p:spPr>
          <a:xfrm>
            <a:off x="6867144" y="416832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6" name="object 26"/>
          <p:cNvSpPr/>
          <p:nvPr/>
        </p:nvSpPr>
        <p:spPr>
          <a:xfrm>
            <a:off x="6867144" y="4168325"/>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8"/>
                </a:lnTo>
                <a:lnTo>
                  <a:pt x="92220" y="262877"/>
                </a:lnTo>
                <a:lnTo>
                  <a:pt x="55193" y="243742"/>
                </a:lnTo>
                <a:lnTo>
                  <a:pt x="26005" y="214554"/>
                </a:lnTo>
                <a:lnTo>
                  <a:pt x="6870" y="177527"/>
                </a:lnTo>
                <a:lnTo>
                  <a:pt x="0" y="134874"/>
                </a:lnTo>
                <a:close/>
              </a:path>
            </a:pathLst>
          </a:custGeom>
          <a:ln w="6096">
            <a:solidFill>
              <a:srgbClr val="FFFFFF"/>
            </a:solidFill>
          </a:ln>
        </p:spPr>
        <p:txBody>
          <a:bodyPr wrap="square" lIns="0" tIns="0" rIns="0" bIns="0" rtlCol="0"/>
          <a:lstStyle/>
          <a:p>
            <a:endParaRPr/>
          </a:p>
        </p:txBody>
      </p:sp>
      <p:sp>
        <p:nvSpPr>
          <p:cNvPr id="27" name="object 27"/>
          <p:cNvSpPr/>
          <p:nvPr/>
        </p:nvSpPr>
        <p:spPr>
          <a:xfrm>
            <a:off x="7228331" y="4168325"/>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6F2F9F"/>
          </a:solidFill>
        </p:spPr>
        <p:txBody>
          <a:bodyPr wrap="square" lIns="0" tIns="0" rIns="0" bIns="0" rtlCol="0"/>
          <a:lstStyle/>
          <a:p>
            <a:endParaRPr/>
          </a:p>
        </p:txBody>
      </p:sp>
      <p:sp>
        <p:nvSpPr>
          <p:cNvPr id="28" name="object 28"/>
          <p:cNvSpPr/>
          <p:nvPr/>
        </p:nvSpPr>
        <p:spPr>
          <a:xfrm>
            <a:off x="7228331" y="4168325"/>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2"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29" name="object 29"/>
          <p:cNvSpPr txBox="1"/>
          <p:nvPr/>
        </p:nvSpPr>
        <p:spPr>
          <a:xfrm>
            <a:off x="5198491" y="4640892"/>
            <a:ext cx="525637"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32" name="标题 31">
            <a:extLst>
              <a:ext uri="{FF2B5EF4-FFF2-40B4-BE49-F238E27FC236}">
                <a16:creationId xmlns:a16="http://schemas.microsoft.com/office/drawing/2014/main" id="{54F3EA34-895C-4B7C-AEB7-FDF42D63186D}"/>
              </a:ext>
            </a:extLst>
          </p:cNvPr>
          <p:cNvSpPr>
            <a:spLocks noGrp="1"/>
          </p:cNvSpPr>
          <p:nvPr>
            <p:ph type="title"/>
          </p:nvPr>
        </p:nvSpPr>
        <p:spPr/>
        <p:txBody>
          <a:bodyPr/>
          <a:lstStyle/>
          <a:p>
            <a:r>
              <a:rPr lang="zh-CN" altLang="en-US" dirty="0"/>
              <a:t>无监督学习</a:t>
            </a:r>
          </a:p>
        </p:txBody>
      </p:sp>
    </p:spTree>
    <p:extLst>
      <p:ext uri="{BB962C8B-B14F-4D97-AF65-F5344CB8AC3E}">
        <p14:creationId xmlns:p14="http://schemas.microsoft.com/office/powerpoint/2010/main" val="24610023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C00000"/>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C00000"/>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C00000"/>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C00000"/>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C00000"/>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C00000"/>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1" name="object 21"/>
          <p:cNvSpPr txBox="1"/>
          <p:nvPr/>
        </p:nvSpPr>
        <p:spPr>
          <a:xfrm>
            <a:off x="6210681" y="4896256"/>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22" name="object 22"/>
          <p:cNvSpPr txBox="1"/>
          <p:nvPr/>
        </p:nvSpPr>
        <p:spPr>
          <a:xfrm>
            <a:off x="3241038" y="3132327"/>
            <a:ext cx="83185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C00000"/>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3" name="标题 42">
            <a:extLst>
              <a:ext uri="{FF2B5EF4-FFF2-40B4-BE49-F238E27FC236}">
                <a16:creationId xmlns:a16="http://schemas.microsoft.com/office/drawing/2014/main" id="{55BC9D92-704F-4FE3-B10C-23BA1BBDF179}"/>
              </a:ext>
            </a:extLst>
          </p:cNvPr>
          <p:cNvSpPr>
            <a:spLocks noGrp="1"/>
          </p:cNvSpPr>
          <p:nvPr>
            <p:ph type="title"/>
          </p:nvPr>
        </p:nvSpPr>
        <p:spPr>
          <a:xfrm>
            <a:off x="457200" y="44624"/>
            <a:ext cx="8229600" cy="1143000"/>
          </a:xfrm>
        </p:spPr>
        <p:txBody>
          <a:bodyPr/>
          <a:lstStyle/>
          <a:p>
            <a:r>
              <a:rPr lang="zh-CN" altLang="en-US" dirty="0"/>
              <a:t>聚合式层次聚类</a:t>
            </a:r>
          </a:p>
        </p:txBody>
      </p:sp>
      <p:sp>
        <p:nvSpPr>
          <p:cNvPr id="44" name="object 2">
            <a:extLst>
              <a:ext uri="{FF2B5EF4-FFF2-40B4-BE49-F238E27FC236}">
                <a16:creationId xmlns:a16="http://schemas.microsoft.com/office/drawing/2014/main" id="{75C34A4F-0C55-48B0-939A-251A87E5CBA2}"/>
              </a:ext>
            </a:extLst>
          </p:cNvPr>
          <p:cNvSpPr txBox="1"/>
          <p:nvPr/>
        </p:nvSpPr>
        <p:spPr>
          <a:xfrm>
            <a:off x="442975" y="1925066"/>
            <a:ext cx="2693798" cy="443711"/>
          </a:xfrm>
          <a:prstGeom prst="rect">
            <a:avLst/>
          </a:prstGeom>
        </p:spPr>
        <p:txBody>
          <a:bodyPr vert="horz" wrap="square" lIns="0" tIns="12700" rIns="0" bIns="0" rtlCol="0">
            <a:spAutoFit/>
          </a:bodyPr>
          <a:lstStyle/>
          <a:p>
            <a:pPr marL="12700">
              <a:spcBef>
                <a:spcPts val="100"/>
              </a:spcBef>
            </a:pPr>
            <a:r>
              <a:rPr lang="zh-CN" altLang="en-US" sz="2800" b="1" spc="-25" dirty="0">
                <a:latin typeface="Trebuchet MS"/>
                <a:cs typeface="Trebuchet MS"/>
              </a:rPr>
              <a:t>当前聚簇数</a:t>
            </a:r>
            <a:r>
              <a:rPr sz="2800" b="1" dirty="0">
                <a:latin typeface="Trebuchet MS"/>
                <a:cs typeface="Trebuchet MS"/>
              </a:rPr>
              <a:t> </a:t>
            </a:r>
            <a:r>
              <a:rPr sz="2800" b="1" spc="15" dirty="0">
                <a:latin typeface="Trebuchet MS"/>
                <a:cs typeface="Trebuchet MS"/>
              </a:rPr>
              <a:t>=</a:t>
            </a:r>
            <a:r>
              <a:rPr sz="2800" b="1" spc="-340" dirty="0">
                <a:latin typeface="Trebuchet MS"/>
                <a:cs typeface="Trebuchet MS"/>
              </a:rPr>
              <a:t> </a:t>
            </a:r>
            <a:r>
              <a:rPr lang="en-US" altLang="zh-CN" sz="2800" b="1" spc="-100" dirty="0">
                <a:latin typeface="Trebuchet MS"/>
                <a:cs typeface="Trebuchet MS"/>
              </a:rPr>
              <a:t>1</a:t>
            </a:r>
            <a:endParaRPr sz="2800" dirty="0">
              <a:latin typeface="Trebuchet MS"/>
              <a:cs typeface="Trebuchet MS"/>
            </a:endParaRPr>
          </a:p>
        </p:txBody>
      </p:sp>
    </p:spTree>
    <p:extLst>
      <p:ext uri="{BB962C8B-B14F-4D97-AF65-F5344CB8AC3E}">
        <p14:creationId xmlns:p14="http://schemas.microsoft.com/office/powerpoint/2010/main" val="16761099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08810" y="2372105"/>
            <a:ext cx="5905818" cy="645690"/>
          </a:xfrm>
          <a:prstGeom prst="rect">
            <a:avLst/>
          </a:prstGeom>
          <a:solidFill>
            <a:srgbClr val="F1F1F1">
              <a:alpha val="50195"/>
            </a:srgbClr>
          </a:solidFill>
        </p:spPr>
        <p:txBody>
          <a:bodyPr vert="horz" wrap="square" lIns="0" tIns="104139" rIns="0" bIns="0" rtlCol="0">
            <a:noAutofit/>
          </a:bodyPr>
          <a:lstStyle/>
          <a:p>
            <a:pPr marL="554990" marR="981075">
              <a:spcBef>
                <a:spcPts val="819"/>
              </a:spcBef>
            </a:pPr>
            <a:r>
              <a:rPr lang="zh-CN" altLang="en-US" sz="2800" b="1" dirty="0">
                <a:latin typeface="Trebuchet MS"/>
                <a:cs typeface="Trebuchet MS"/>
              </a:rPr>
              <a:t>达到正确的</a:t>
            </a:r>
            <a:r>
              <a:rPr lang="zh-CN" altLang="en-US" sz="2800" b="1" dirty="0">
                <a:solidFill>
                  <a:srgbClr val="0000FF"/>
                </a:solidFill>
                <a:latin typeface="Trebuchet MS"/>
                <a:cs typeface="Trebuchet MS"/>
              </a:rPr>
              <a:t>聚类数</a:t>
            </a:r>
            <a:endParaRPr sz="2800" dirty="0">
              <a:solidFill>
                <a:srgbClr val="0000FF"/>
              </a:solidFill>
              <a:latin typeface="Trebuchet MS"/>
              <a:cs typeface="Trebuchet MS"/>
            </a:endParaRPr>
          </a:p>
        </p:txBody>
      </p:sp>
      <p:sp>
        <p:nvSpPr>
          <p:cNvPr id="4" name="object 4"/>
          <p:cNvSpPr txBox="1"/>
          <p:nvPr/>
        </p:nvSpPr>
        <p:spPr>
          <a:xfrm>
            <a:off x="611560" y="2372105"/>
            <a:ext cx="2397760" cy="645690"/>
          </a:xfrm>
          <a:prstGeom prst="rect">
            <a:avLst/>
          </a:prstGeom>
          <a:solidFill>
            <a:srgbClr val="C00000"/>
          </a:solidFill>
        </p:spPr>
        <p:txBody>
          <a:bodyPr vert="horz" wrap="square" lIns="0" tIns="29845" rIns="0" bIns="0" rtlCol="0">
            <a:spAutoFit/>
          </a:bodyPr>
          <a:lstStyle/>
          <a:p>
            <a:pPr marL="419734">
              <a:spcBef>
                <a:spcPts val="235"/>
              </a:spcBef>
            </a:pPr>
            <a:r>
              <a:rPr lang="zh-CN" altLang="en-US" sz="4000" b="1" dirty="0">
                <a:solidFill>
                  <a:srgbClr val="FFFFFF"/>
                </a:solidFill>
                <a:latin typeface="Trebuchet MS"/>
                <a:cs typeface="Trebuchet MS"/>
              </a:rPr>
              <a:t>条件</a:t>
            </a:r>
            <a:r>
              <a:rPr sz="4000" b="1" dirty="0">
                <a:solidFill>
                  <a:srgbClr val="FFFFFF"/>
                </a:solidFill>
                <a:latin typeface="Trebuchet MS"/>
                <a:cs typeface="Trebuchet MS"/>
              </a:rPr>
              <a:t> 1</a:t>
            </a:r>
            <a:endParaRPr sz="4000" dirty="0">
              <a:latin typeface="Trebuchet MS"/>
              <a:cs typeface="Trebuchet MS"/>
            </a:endParaRPr>
          </a:p>
        </p:txBody>
      </p:sp>
      <p:sp>
        <p:nvSpPr>
          <p:cNvPr id="5" name="object 5"/>
          <p:cNvSpPr txBox="1"/>
          <p:nvPr/>
        </p:nvSpPr>
        <p:spPr>
          <a:xfrm>
            <a:off x="3008810" y="3512057"/>
            <a:ext cx="5905818" cy="645690"/>
          </a:xfrm>
          <a:prstGeom prst="rect">
            <a:avLst/>
          </a:prstGeom>
          <a:solidFill>
            <a:srgbClr val="F1F1F1">
              <a:alpha val="50195"/>
            </a:srgbClr>
          </a:solidFill>
        </p:spPr>
        <p:txBody>
          <a:bodyPr vert="horz" wrap="square" lIns="0" tIns="104139" rIns="0" bIns="0" rtlCol="0">
            <a:noAutofit/>
          </a:bodyPr>
          <a:lstStyle/>
          <a:p>
            <a:pPr marL="554990" marR="612775">
              <a:spcBef>
                <a:spcPts val="819"/>
              </a:spcBef>
            </a:pPr>
            <a:r>
              <a:rPr lang="zh-CN" altLang="en-US" sz="2800" b="1" spc="40" dirty="0">
                <a:solidFill>
                  <a:srgbClr val="0000FF"/>
                </a:solidFill>
                <a:latin typeface="Trebuchet MS"/>
                <a:cs typeface="Trebuchet MS"/>
              </a:rPr>
              <a:t>最小聚簇距离</a:t>
            </a:r>
            <a:r>
              <a:rPr lang="zh-CN" altLang="en-US" sz="2800" b="1" spc="40" dirty="0">
                <a:latin typeface="Trebuchet MS"/>
                <a:cs typeface="Trebuchet MS"/>
              </a:rPr>
              <a:t>达到预设的值</a:t>
            </a:r>
            <a:endParaRPr sz="2800" dirty="0">
              <a:latin typeface="Trebuchet MS"/>
              <a:cs typeface="Trebuchet MS"/>
            </a:endParaRPr>
          </a:p>
        </p:txBody>
      </p:sp>
      <p:sp>
        <p:nvSpPr>
          <p:cNvPr id="6" name="object 6"/>
          <p:cNvSpPr txBox="1"/>
          <p:nvPr/>
        </p:nvSpPr>
        <p:spPr>
          <a:xfrm>
            <a:off x="611560" y="3512058"/>
            <a:ext cx="2397760" cy="646331"/>
          </a:xfrm>
          <a:prstGeom prst="rect">
            <a:avLst/>
          </a:prstGeom>
          <a:solidFill>
            <a:srgbClr val="0070C5"/>
          </a:solidFill>
        </p:spPr>
        <p:txBody>
          <a:bodyPr vert="horz" wrap="square" lIns="0" tIns="30480" rIns="0" bIns="0" rtlCol="0">
            <a:spAutoFit/>
          </a:bodyPr>
          <a:lstStyle/>
          <a:p>
            <a:pPr marL="403225">
              <a:spcBef>
                <a:spcPts val="240"/>
              </a:spcBef>
            </a:pPr>
            <a:r>
              <a:rPr lang="zh-CN" altLang="en-US" sz="4000" b="1" dirty="0">
                <a:solidFill>
                  <a:srgbClr val="FFFFFF"/>
                </a:solidFill>
                <a:latin typeface="Trebuchet MS"/>
                <a:cs typeface="Trebuchet MS"/>
              </a:rPr>
              <a:t>条件 </a:t>
            </a:r>
            <a:r>
              <a:rPr sz="4000" b="1" dirty="0">
                <a:solidFill>
                  <a:srgbClr val="FFFFFF"/>
                </a:solidFill>
                <a:latin typeface="Trebuchet MS"/>
                <a:cs typeface="Trebuchet MS"/>
              </a:rPr>
              <a:t>2</a:t>
            </a:r>
            <a:endParaRPr sz="4000" dirty="0">
              <a:latin typeface="Trebuchet MS"/>
              <a:cs typeface="Trebuchet MS"/>
            </a:endParaRPr>
          </a:p>
        </p:txBody>
      </p:sp>
      <p:sp>
        <p:nvSpPr>
          <p:cNvPr id="9" name="标题 8">
            <a:extLst>
              <a:ext uri="{FF2B5EF4-FFF2-40B4-BE49-F238E27FC236}">
                <a16:creationId xmlns:a16="http://schemas.microsoft.com/office/drawing/2014/main" id="{D3C26196-EE34-457F-BC17-DFBA5BC441E4}"/>
              </a:ext>
            </a:extLst>
          </p:cNvPr>
          <p:cNvSpPr>
            <a:spLocks noGrp="1"/>
          </p:cNvSpPr>
          <p:nvPr>
            <p:ph type="title"/>
          </p:nvPr>
        </p:nvSpPr>
        <p:spPr/>
        <p:txBody>
          <a:bodyPr/>
          <a:lstStyle/>
          <a:p>
            <a:r>
              <a:rPr lang="zh-CN" altLang="en-US" dirty="0"/>
              <a:t>聚合式层次聚类的停止条件</a:t>
            </a:r>
          </a:p>
        </p:txBody>
      </p:sp>
    </p:spTree>
    <p:extLst>
      <p:ext uri="{BB962C8B-B14F-4D97-AF65-F5344CB8AC3E}">
        <p14:creationId xmlns:p14="http://schemas.microsoft.com/office/powerpoint/2010/main" val="33879104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975" y="1925066"/>
            <a:ext cx="2544849" cy="443711"/>
          </a:xfrm>
          <a:prstGeom prst="rect">
            <a:avLst/>
          </a:prstGeom>
        </p:spPr>
        <p:txBody>
          <a:bodyPr vert="horz" wrap="square" lIns="0" tIns="12700" rIns="0" bIns="0" rtlCol="0">
            <a:spAutoFit/>
          </a:bodyPr>
          <a:lstStyle/>
          <a:p>
            <a:pPr marL="12700">
              <a:spcBef>
                <a:spcPts val="100"/>
              </a:spcBef>
            </a:pPr>
            <a:r>
              <a:rPr lang="zh-CN" altLang="en-US" sz="2800" b="1" spc="-25" dirty="0">
                <a:latin typeface="Trebuchet MS"/>
                <a:cs typeface="Trebuchet MS"/>
              </a:rPr>
              <a:t>当前聚簇数</a:t>
            </a:r>
            <a:r>
              <a:rPr sz="2800" b="1" dirty="0">
                <a:latin typeface="Trebuchet MS"/>
                <a:cs typeface="Trebuchet MS"/>
              </a:rPr>
              <a:t> </a:t>
            </a:r>
            <a:r>
              <a:rPr sz="2800" b="1" spc="15" dirty="0">
                <a:latin typeface="Trebuchet MS"/>
                <a:cs typeface="Trebuchet MS"/>
              </a:rPr>
              <a:t>=</a:t>
            </a:r>
            <a:r>
              <a:rPr sz="2800" b="1" spc="-340" dirty="0">
                <a:latin typeface="Trebuchet MS"/>
                <a:cs typeface="Trebuchet MS"/>
              </a:rPr>
              <a:t> </a:t>
            </a:r>
            <a:r>
              <a:rPr sz="2800" b="1" spc="-100" dirty="0">
                <a:latin typeface="Trebuchet MS"/>
                <a:cs typeface="Trebuchet MS"/>
              </a:rPr>
              <a:t>5</a:t>
            </a:r>
            <a:endParaRPr sz="2800" dirty="0">
              <a:latin typeface="Trebuchet MS"/>
              <a:cs typeface="Trebuchet MS"/>
            </a:endParaRPr>
          </a:p>
        </p:txBody>
      </p:sp>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9BB808"/>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FFFF00"/>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FFFF00"/>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FFFF00"/>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FFFF00"/>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21" name="object 21"/>
          <p:cNvSpPr txBox="1"/>
          <p:nvPr/>
        </p:nvSpPr>
        <p:spPr>
          <a:xfrm>
            <a:off x="6210681" y="4896256"/>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22" name="object 22"/>
          <p:cNvSpPr txBox="1"/>
          <p:nvPr/>
        </p:nvSpPr>
        <p:spPr>
          <a:xfrm>
            <a:off x="3241038" y="3132327"/>
            <a:ext cx="799085"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E6F985"/>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E6F985"/>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6F2F9F"/>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C00000"/>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3" name="标题 42">
            <a:extLst>
              <a:ext uri="{FF2B5EF4-FFF2-40B4-BE49-F238E27FC236}">
                <a16:creationId xmlns:a16="http://schemas.microsoft.com/office/drawing/2014/main" id="{1CBC752E-E0FD-4B87-881B-AFC01D101B7F}"/>
              </a:ext>
            </a:extLst>
          </p:cNvPr>
          <p:cNvSpPr>
            <a:spLocks noGrp="1"/>
          </p:cNvSpPr>
          <p:nvPr>
            <p:ph type="title"/>
          </p:nvPr>
        </p:nvSpPr>
        <p:spPr/>
        <p:txBody>
          <a:bodyPr/>
          <a:lstStyle/>
          <a:p>
            <a:r>
              <a:rPr lang="zh-CN" altLang="en-US" dirty="0"/>
              <a:t>聚合式层次聚类</a:t>
            </a:r>
          </a:p>
        </p:txBody>
      </p:sp>
    </p:spTree>
    <p:extLst>
      <p:ext uri="{BB962C8B-B14F-4D97-AF65-F5344CB8AC3E}">
        <p14:creationId xmlns:p14="http://schemas.microsoft.com/office/powerpoint/2010/main" val="17787840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565663" y="1586356"/>
            <a:ext cx="171450" cy="3449320"/>
          </a:xfrm>
          <a:custGeom>
            <a:avLst/>
            <a:gdLst/>
            <a:ahLst/>
            <a:cxnLst/>
            <a:rect l="l" t="t" r="r" b="b"/>
            <a:pathLst>
              <a:path w="171450" h="3449320">
                <a:moveTo>
                  <a:pt x="85578" y="75800"/>
                </a:moveTo>
                <a:lnTo>
                  <a:pt x="66528" y="108458"/>
                </a:lnTo>
                <a:lnTo>
                  <a:pt x="66528" y="3448939"/>
                </a:lnTo>
                <a:lnTo>
                  <a:pt x="104628" y="3448939"/>
                </a:lnTo>
                <a:lnTo>
                  <a:pt x="104628" y="108458"/>
                </a:lnTo>
                <a:lnTo>
                  <a:pt x="85578" y="75800"/>
                </a:lnTo>
                <a:close/>
              </a:path>
              <a:path w="171450" h="3449320">
                <a:moveTo>
                  <a:pt x="85578" y="0"/>
                </a:moveTo>
                <a:lnTo>
                  <a:pt x="2393" y="142493"/>
                </a:lnTo>
                <a:lnTo>
                  <a:pt x="0" y="149689"/>
                </a:lnTo>
                <a:lnTo>
                  <a:pt x="488" y="157003"/>
                </a:lnTo>
                <a:lnTo>
                  <a:pt x="3643" y="163603"/>
                </a:lnTo>
                <a:lnTo>
                  <a:pt x="9251" y="168655"/>
                </a:lnTo>
                <a:lnTo>
                  <a:pt x="16446" y="171049"/>
                </a:lnTo>
                <a:lnTo>
                  <a:pt x="23760" y="170561"/>
                </a:lnTo>
                <a:lnTo>
                  <a:pt x="30360" y="167405"/>
                </a:lnTo>
                <a:lnTo>
                  <a:pt x="35413" y="161797"/>
                </a:lnTo>
                <a:lnTo>
                  <a:pt x="66528" y="108458"/>
                </a:lnTo>
                <a:lnTo>
                  <a:pt x="66528" y="37845"/>
                </a:lnTo>
                <a:lnTo>
                  <a:pt x="107671" y="37845"/>
                </a:lnTo>
                <a:lnTo>
                  <a:pt x="85578" y="0"/>
                </a:lnTo>
                <a:close/>
              </a:path>
              <a:path w="171450" h="3449320">
                <a:moveTo>
                  <a:pt x="107671" y="37845"/>
                </a:moveTo>
                <a:lnTo>
                  <a:pt x="104628" y="37845"/>
                </a:lnTo>
                <a:lnTo>
                  <a:pt x="104628" y="108458"/>
                </a:lnTo>
                <a:lnTo>
                  <a:pt x="135743" y="161797"/>
                </a:lnTo>
                <a:lnTo>
                  <a:pt x="140795" y="167405"/>
                </a:lnTo>
                <a:lnTo>
                  <a:pt x="147395" y="170561"/>
                </a:lnTo>
                <a:lnTo>
                  <a:pt x="154709" y="171049"/>
                </a:lnTo>
                <a:lnTo>
                  <a:pt x="161905" y="168655"/>
                </a:lnTo>
                <a:lnTo>
                  <a:pt x="167512" y="163603"/>
                </a:lnTo>
                <a:lnTo>
                  <a:pt x="170668" y="157003"/>
                </a:lnTo>
                <a:lnTo>
                  <a:pt x="171156" y="149689"/>
                </a:lnTo>
                <a:lnTo>
                  <a:pt x="168763" y="142493"/>
                </a:lnTo>
                <a:lnTo>
                  <a:pt x="107671" y="37845"/>
                </a:lnTo>
                <a:close/>
              </a:path>
              <a:path w="171450" h="3449320">
                <a:moveTo>
                  <a:pt x="104628" y="37845"/>
                </a:moveTo>
                <a:lnTo>
                  <a:pt x="66528" y="37845"/>
                </a:lnTo>
                <a:lnTo>
                  <a:pt x="66528" y="108458"/>
                </a:lnTo>
                <a:lnTo>
                  <a:pt x="85578" y="75800"/>
                </a:lnTo>
                <a:lnTo>
                  <a:pt x="69068" y="47497"/>
                </a:lnTo>
                <a:lnTo>
                  <a:pt x="104628" y="47497"/>
                </a:lnTo>
                <a:lnTo>
                  <a:pt x="104628" y="37845"/>
                </a:lnTo>
                <a:close/>
              </a:path>
              <a:path w="171450" h="3449320">
                <a:moveTo>
                  <a:pt x="104628" y="47497"/>
                </a:moveTo>
                <a:lnTo>
                  <a:pt x="102088" y="47497"/>
                </a:lnTo>
                <a:lnTo>
                  <a:pt x="85578" y="75800"/>
                </a:lnTo>
                <a:lnTo>
                  <a:pt x="104628" y="108458"/>
                </a:lnTo>
                <a:lnTo>
                  <a:pt x="104628" y="47497"/>
                </a:lnTo>
                <a:close/>
              </a:path>
              <a:path w="171450" h="3449320">
                <a:moveTo>
                  <a:pt x="102088" y="47497"/>
                </a:moveTo>
                <a:lnTo>
                  <a:pt x="69068" y="47497"/>
                </a:lnTo>
                <a:lnTo>
                  <a:pt x="85578" y="75800"/>
                </a:lnTo>
                <a:lnTo>
                  <a:pt x="102088" y="47497"/>
                </a:lnTo>
                <a:close/>
              </a:path>
            </a:pathLst>
          </a:custGeom>
          <a:solidFill>
            <a:srgbClr val="344B5E"/>
          </a:solidFill>
        </p:spPr>
        <p:txBody>
          <a:bodyPr wrap="square" lIns="0" tIns="0" rIns="0" bIns="0" rtlCol="0"/>
          <a:lstStyle/>
          <a:p>
            <a:endParaRPr/>
          </a:p>
        </p:txBody>
      </p:sp>
      <p:sp>
        <p:nvSpPr>
          <p:cNvPr id="5" name="object 5"/>
          <p:cNvSpPr/>
          <p:nvPr/>
        </p:nvSpPr>
        <p:spPr>
          <a:xfrm>
            <a:off x="7008877" y="4574286"/>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03"/>
                </a:lnTo>
                <a:lnTo>
                  <a:pt x="26005" y="214527"/>
                </a:lnTo>
                <a:lnTo>
                  <a:pt x="55193" y="243724"/>
                </a:lnTo>
                <a:lnTo>
                  <a:pt x="92220" y="262871"/>
                </a:lnTo>
                <a:lnTo>
                  <a:pt x="134874" y="269747"/>
                </a:lnTo>
                <a:lnTo>
                  <a:pt x="177527" y="262871"/>
                </a:lnTo>
                <a:lnTo>
                  <a:pt x="214554" y="243724"/>
                </a:lnTo>
                <a:lnTo>
                  <a:pt x="243742" y="214527"/>
                </a:lnTo>
                <a:lnTo>
                  <a:pt x="262877" y="177503"/>
                </a:lnTo>
                <a:lnTo>
                  <a:pt x="269748" y="134873"/>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6" name="object 6"/>
          <p:cNvSpPr/>
          <p:nvPr/>
        </p:nvSpPr>
        <p:spPr>
          <a:xfrm>
            <a:off x="5129785" y="453313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03"/>
                </a:lnTo>
                <a:lnTo>
                  <a:pt x="26005" y="214527"/>
                </a:lnTo>
                <a:lnTo>
                  <a:pt x="55193" y="243724"/>
                </a:lnTo>
                <a:lnTo>
                  <a:pt x="92220" y="262871"/>
                </a:lnTo>
                <a:lnTo>
                  <a:pt x="134874" y="269748"/>
                </a:lnTo>
                <a:lnTo>
                  <a:pt x="177527" y="262871"/>
                </a:lnTo>
                <a:lnTo>
                  <a:pt x="214554" y="243724"/>
                </a:lnTo>
                <a:lnTo>
                  <a:pt x="243742" y="214527"/>
                </a:lnTo>
                <a:lnTo>
                  <a:pt x="262877" y="177503"/>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7" name="object 7"/>
          <p:cNvSpPr/>
          <p:nvPr/>
        </p:nvSpPr>
        <p:spPr>
          <a:xfrm>
            <a:off x="3747516" y="428320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8" name="object 8"/>
          <p:cNvSpPr/>
          <p:nvPr/>
        </p:nvSpPr>
        <p:spPr>
          <a:xfrm>
            <a:off x="2479549" y="441883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4" y="0"/>
                </a:lnTo>
                <a:close/>
              </a:path>
            </a:pathLst>
          </a:custGeom>
          <a:solidFill>
            <a:srgbClr val="84ADAF"/>
          </a:solidFill>
        </p:spPr>
        <p:txBody>
          <a:bodyPr wrap="square" lIns="0" tIns="0" rIns="0" bIns="0" rtlCol="0"/>
          <a:lstStyle/>
          <a:p>
            <a:endParaRPr/>
          </a:p>
        </p:txBody>
      </p:sp>
      <p:sp>
        <p:nvSpPr>
          <p:cNvPr id="9" name="object 9"/>
          <p:cNvSpPr/>
          <p:nvPr/>
        </p:nvSpPr>
        <p:spPr>
          <a:xfrm>
            <a:off x="1336548" y="4761739"/>
            <a:ext cx="269875" cy="269875"/>
          </a:xfrm>
          <a:custGeom>
            <a:avLst/>
            <a:gdLst/>
            <a:ahLst/>
            <a:cxnLst/>
            <a:rect l="l" t="t" r="r" b="b"/>
            <a:pathLst>
              <a:path w="269875" h="269875">
                <a:moveTo>
                  <a:pt x="134874" y="0"/>
                </a:moveTo>
                <a:lnTo>
                  <a:pt x="92220" y="6876"/>
                </a:lnTo>
                <a:lnTo>
                  <a:pt x="55193" y="26023"/>
                </a:lnTo>
                <a:lnTo>
                  <a:pt x="26005" y="55220"/>
                </a:lnTo>
                <a:lnTo>
                  <a:pt x="6870" y="92244"/>
                </a:lnTo>
                <a:lnTo>
                  <a:pt x="0" y="134874"/>
                </a:lnTo>
                <a:lnTo>
                  <a:pt x="6870" y="177503"/>
                </a:lnTo>
                <a:lnTo>
                  <a:pt x="26005" y="214527"/>
                </a:lnTo>
                <a:lnTo>
                  <a:pt x="55193" y="243724"/>
                </a:lnTo>
                <a:lnTo>
                  <a:pt x="92220" y="262871"/>
                </a:lnTo>
                <a:lnTo>
                  <a:pt x="134874" y="269748"/>
                </a:lnTo>
                <a:lnTo>
                  <a:pt x="177527" y="262871"/>
                </a:lnTo>
                <a:lnTo>
                  <a:pt x="214554" y="243724"/>
                </a:lnTo>
                <a:lnTo>
                  <a:pt x="243742" y="214527"/>
                </a:lnTo>
                <a:lnTo>
                  <a:pt x="262877" y="177503"/>
                </a:lnTo>
                <a:lnTo>
                  <a:pt x="269748" y="134874"/>
                </a:lnTo>
                <a:lnTo>
                  <a:pt x="262877" y="92244"/>
                </a:lnTo>
                <a:lnTo>
                  <a:pt x="243742" y="55220"/>
                </a:lnTo>
                <a:lnTo>
                  <a:pt x="214554" y="26023"/>
                </a:lnTo>
                <a:lnTo>
                  <a:pt x="177527" y="6876"/>
                </a:lnTo>
                <a:lnTo>
                  <a:pt x="134874" y="0"/>
                </a:lnTo>
                <a:close/>
              </a:path>
            </a:pathLst>
          </a:custGeom>
          <a:solidFill>
            <a:srgbClr val="6F2F9F"/>
          </a:solidFill>
        </p:spPr>
        <p:txBody>
          <a:bodyPr wrap="square" lIns="0" tIns="0" rIns="0" bIns="0" rtlCol="0"/>
          <a:lstStyle/>
          <a:p>
            <a:endParaRPr/>
          </a:p>
        </p:txBody>
      </p:sp>
      <p:sp>
        <p:nvSpPr>
          <p:cNvPr id="10" name="object 10"/>
          <p:cNvSpPr/>
          <p:nvPr/>
        </p:nvSpPr>
        <p:spPr>
          <a:xfrm>
            <a:off x="1029461" y="3311651"/>
            <a:ext cx="6621780" cy="0"/>
          </a:xfrm>
          <a:custGeom>
            <a:avLst/>
            <a:gdLst/>
            <a:ahLst/>
            <a:cxnLst/>
            <a:rect l="l" t="t" r="r" b="b"/>
            <a:pathLst>
              <a:path w="6621780">
                <a:moveTo>
                  <a:pt x="0" y="0"/>
                </a:moveTo>
                <a:lnTo>
                  <a:pt x="6621780" y="0"/>
                </a:lnTo>
              </a:path>
            </a:pathLst>
          </a:custGeom>
          <a:ln w="38100">
            <a:solidFill>
              <a:srgbClr val="E6EEEE"/>
            </a:solidFill>
            <a:prstDash val="dash"/>
          </a:ln>
        </p:spPr>
        <p:txBody>
          <a:bodyPr wrap="square" lIns="0" tIns="0" rIns="0" bIns="0" rtlCol="0"/>
          <a:lstStyle/>
          <a:p>
            <a:endParaRPr/>
          </a:p>
        </p:txBody>
      </p:sp>
      <p:sp>
        <p:nvSpPr>
          <p:cNvPr id="11" name="object 11"/>
          <p:cNvSpPr txBox="1"/>
          <p:nvPr/>
        </p:nvSpPr>
        <p:spPr>
          <a:xfrm>
            <a:off x="7837170" y="3036697"/>
            <a:ext cx="824865" cy="750847"/>
          </a:xfrm>
          <a:prstGeom prst="rect">
            <a:avLst/>
          </a:prstGeom>
        </p:spPr>
        <p:txBody>
          <a:bodyPr vert="horz" wrap="square" lIns="0" tIns="12065" rIns="0" bIns="0" rtlCol="0">
            <a:spAutoFit/>
          </a:bodyPr>
          <a:lstStyle/>
          <a:p>
            <a:pPr marL="12700" marR="5080">
              <a:spcBef>
                <a:spcPts val="95"/>
              </a:spcBef>
            </a:pPr>
            <a:r>
              <a:rPr lang="zh-CN" altLang="en-US" sz="2400" b="1" spc="-5" dirty="0">
                <a:solidFill>
                  <a:srgbClr val="344B5E"/>
                </a:solidFill>
                <a:latin typeface="Trebuchet MS"/>
                <a:cs typeface="Trebuchet MS"/>
              </a:rPr>
              <a:t>聚簇距离</a:t>
            </a:r>
            <a:endParaRPr sz="2400" dirty="0">
              <a:latin typeface="Trebuchet MS"/>
              <a:cs typeface="Trebuchet MS"/>
            </a:endParaRPr>
          </a:p>
        </p:txBody>
      </p:sp>
      <p:sp>
        <p:nvSpPr>
          <p:cNvPr id="14" name="标题 13">
            <a:extLst>
              <a:ext uri="{FF2B5EF4-FFF2-40B4-BE49-F238E27FC236}">
                <a16:creationId xmlns:a16="http://schemas.microsoft.com/office/drawing/2014/main" id="{F93DE221-B220-4135-98D3-DAAEBD28B86E}"/>
              </a:ext>
            </a:extLst>
          </p:cNvPr>
          <p:cNvSpPr>
            <a:spLocks noGrp="1"/>
          </p:cNvSpPr>
          <p:nvPr>
            <p:ph type="title"/>
          </p:nvPr>
        </p:nvSpPr>
        <p:spPr/>
        <p:txBody>
          <a:bodyPr/>
          <a:lstStyle/>
          <a:p>
            <a:r>
              <a:rPr lang="zh-CN" altLang="en-US" dirty="0"/>
              <a:t>聚合式层次聚类</a:t>
            </a:r>
          </a:p>
        </p:txBody>
      </p:sp>
      <p:sp>
        <p:nvSpPr>
          <p:cNvPr id="15" name="object 2">
            <a:extLst>
              <a:ext uri="{FF2B5EF4-FFF2-40B4-BE49-F238E27FC236}">
                <a16:creationId xmlns:a16="http://schemas.microsoft.com/office/drawing/2014/main" id="{8C35225D-310A-40AF-ABDD-7F6E86E6C426}"/>
              </a:ext>
            </a:extLst>
          </p:cNvPr>
          <p:cNvSpPr txBox="1"/>
          <p:nvPr/>
        </p:nvSpPr>
        <p:spPr>
          <a:xfrm>
            <a:off x="442975" y="1925066"/>
            <a:ext cx="2370455" cy="443711"/>
          </a:xfrm>
          <a:prstGeom prst="rect">
            <a:avLst/>
          </a:prstGeom>
        </p:spPr>
        <p:txBody>
          <a:bodyPr vert="horz" wrap="square" lIns="0" tIns="12700" rIns="0" bIns="0" rtlCol="0">
            <a:spAutoFit/>
          </a:bodyPr>
          <a:lstStyle/>
          <a:p>
            <a:pPr marL="12700">
              <a:spcBef>
                <a:spcPts val="100"/>
              </a:spcBef>
            </a:pPr>
            <a:r>
              <a:rPr lang="zh-CN" altLang="en-US" sz="2800" b="1" spc="-25" dirty="0">
                <a:latin typeface="Trebuchet MS"/>
                <a:cs typeface="Trebuchet MS"/>
              </a:rPr>
              <a:t>当前聚簇数 </a:t>
            </a:r>
            <a:r>
              <a:rPr sz="2800" b="1" spc="15" dirty="0">
                <a:latin typeface="Trebuchet MS"/>
                <a:cs typeface="Trebuchet MS"/>
              </a:rPr>
              <a:t>=</a:t>
            </a:r>
            <a:r>
              <a:rPr sz="2800" b="1" spc="-340" dirty="0">
                <a:latin typeface="Trebuchet MS"/>
                <a:cs typeface="Trebuchet MS"/>
              </a:rPr>
              <a:t> </a:t>
            </a:r>
            <a:r>
              <a:rPr sz="2800" b="1" spc="-100" dirty="0">
                <a:latin typeface="Trebuchet MS"/>
                <a:cs typeface="Trebuchet MS"/>
              </a:rPr>
              <a:t>5</a:t>
            </a:r>
            <a:endParaRPr sz="2800" dirty="0">
              <a:latin typeface="Trebuchet MS"/>
              <a:cs typeface="Trebuchet MS"/>
            </a:endParaRPr>
          </a:p>
        </p:txBody>
      </p:sp>
    </p:spTree>
    <p:extLst>
      <p:ext uri="{BB962C8B-B14F-4D97-AF65-F5344CB8AC3E}">
        <p14:creationId xmlns:p14="http://schemas.microsoft.com/office/powerpoint/2010/main" val="11313129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9BB808"/>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FFFF00"/>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FFFF00"/>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FFFF00"/>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FFFF00"/>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21" name="object 21"/>
          <p:cNvSpPr txBox="1"/>
          <p:nvPr/>
        </p:nvSpPr>
        <p:spPr>
          <a:xfrm>
            <a:off x="6210681" y="4896256"/>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22" name="object 22"/>
          <p:cNvSpPr txBox="1"/>
          <p:nvPr/>
        </p:nvSpPr>
        <p:spPr>
          <a:xfrm>
            <a:off x="3241038" y="3132327"/>
            <a:ext cx="799085"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E6F985"/>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E6F985"/>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C00000"/>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3" name="标题 42">
            <a:extLst>
              <a:ext uri="{FF2B5EF4-FFF2-40B4-BE49-F238E27FC236}">
                <a16:creationId xmlns:a16="http://schemas.microsoft.com/office/drawing/2014/main" id="{EDEA35A3-7228-4011-A5D0-B807C7CCAC67}"/>
              </a:ext>
            </a:extLst>
          </p:cNvPr>
          <p:cNvSpPr>
            <a:spLocks noGrp="1"/>
          </p:cNvSpPr>
          <p:nvPr>
            <p:ph type="title"/>
          </p:nvPr>
        </p:nvSpPr>
        <p:spPr/>
        <p:txBody>
          <a:bodyPr/>
          <a:lstStyle/>
          <a:p>
            <a:r>
              <a:rPr lang="zh-CN" altLang="en-US" dirty="0"/>
              <a:t>聚合式层次聚类</a:t>
            </a:r>
          </a:p>
        </p:txBody>
      </p:sp>
      <p:sp>
        <p:nvSpPr>
          <p:cNvPr id="44" name="object 2">
            <a:extLst>
              <a:ext uri="{FF2B5EF4-FFF2-40B4-BE49-F238E27FC236}">
                <a16:creationId xmlns:a16="http://schemas.microsoft.com/office/drawing/2014/main" id="{2C9BD6BC-4921-49F1-9F1C-CDD3711E8207}"/>
              </a:ext>
            </a:extLst>
          </p:cNvPr>
          <p:cNvSpPr txBox="1"/>
          <p:nvPr/>
        </p:nvSpPr>
        <p:spPr>
          <a:xfrm>
            <a:off x="442975" y="1925066"/>
            <a:ext cx="2544849" cy="443711"/>
          </a:xfrm>
          <a:prstGeom prst="rect">
            <a:avLst/>
          </a:prstGeom>
        </p:spPr>
        <p:txBody>
          <a:bodyPr vert="horz" wrap="square" lIns="0" tIns="12700" rIns="0" bIns="0" rtlCol="0">
            <a:spAutoFit/>
          </a:bodyPr>
          <a:lstStyle/>
          <a:p>
            <a:pPr marL="12700">
              <a:spcBef>
                <a:spcPts val="100"/>
              </a:spcBef>
            </a:pPr>
            <a:r>
              <a:rPr lang="zh-CN" altLang="en-US" sz="2800" b="1" spc="-25" dirty="0">
                <a:latin typeface="Trebuchet MS"/>
                <a:cs typeface="Trebuchet MS"/>
              </a:rPr>
              <a:t>当前聚簇数</a:t>
            </a:r>
            <a:r>
              <a:rPr sz="2800" b="1" dirty="0">
                <a:latin typeface="Trebuchet MS"/>
                <a:cs typeface="Trebuchet MS"/>
              </a:rPr>
              <a:t> </a:t>
            </a:r>
            <a:r>
              <a:rPr sz="2800" b="1" spc="15" dirty="0">
                <a:latin typeface="Trebuchet MS"/>
                <a:cs typeface="Trebuchet MS"/>
              </a:rPr>
              <a:t>=</a:t>
            </a:r>
            <a:r>
              <a:rPr sz="2800" b="1" spc="-340" dirty="0">
                <a:latin typeface="Trebuchet MS"/>
                <a:cs typeface="Trebuchet MS"/>
              </a:rPr>
              <a:t> </a:t>
            </a:r>
            <a:r>
              <a:rPr lang="en-US" altLang="zh-CN" sz="2800" b="1" spc="-100" dirty="0">
                <a:latin typeface="Trebuchet MS"/>
                <a:cs typeface="Trebuchet MS"/>
              </a:rPr>
              <a:t>4</a:t>
            </a:r>
            <a:endParaRPr sz="2800" dirty="0">
              <a:latin typeface="Trebuchet MS"/>
              <a:cs typeface="Trebuchet MS"/>
            </a:endParaRPr>
          </a:p>
        </p:txBody>
      </p:sp>
    </p:spTree>
    <p:extLst>
      <p:ext uri="{BB962C8B-B14F-4D97-AF65-F5344CB8AC3E}">
        <p14:creationId xmlns:p14="http://schemas.microsoft.com/office/powerpoint/2010/main" val="2916352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86177" y="4102607"/>
            <a:ext cx="447040" cy="342900"/>
          </a:xfrm>
          <a:custGeom>
            <a:avLst/>
            <a:gdLst/>
            <a:ahLst/>
            <a:cxnLst/>
            <a:rect l="l" t="t" r="r" b="b"/>
            <a:pathLst>
              <a:path w="447039" h="342900">
                <a:moveTo>
                  <a:pt x="0" y="0"/>
                </a:moveTo>
                <a:lnTo>
                  <a:pt x="446532" y="2667"/>
                </a:lnTo>
                <a:lnTo>
                  <a:pt x="441579" y="342900"/>
                </a:lnTo>
              </a:path>
            </a:pathLst>
          </a:custGeom>
          <a:ln w="25908">
            <a:solidFill>
              <a:srgbClr val="344B5E"/>
            </a:solidFill>
          </a:ln>
        </p:spPr>
        <p:txBody>
          <a:bodyPr wrap="square" lIns="0" tIns="0" rIns="0" bIns="0" rtlCol="0"/>
          <a:lstStyle/>
          <a:p>
            <a:endParaRPr/>
          </a:p>
        </p:txBody>
      </p:sp>
      <p:sp>
        <p:nvSpPr>
          <p:cNvPr id="3" name="object 3"/>
          <p:cNvSpPr/>
          <p:nvPr/>
        </p:nvSpPr>
        <p:spPr>
          <a:xfrm>
            <a:off x="1468375" y="4102607"/>
            <a:ext cx="467995" cy="699770"/>
          </a:xfrm>
          <a:custGeom>
            <a:avLst/>
            <a:gdLst/>
            <a:ahLst/>
            <a:cxnLst/>
            <a:rect l="l" t="t" r="r" b="b"/>
            <a:pathLst>
              <a:path w="467994" h="699770">
                <a:moveTo>
                  <a:pt x="467868" y="0"/>
                </a:moveTo>
                <a:lnTo>
                  <a:pt x="0" y="5461"/>
                </a:lnTo>
                <a:lnTo>
                  <a:pt x="5079" y="699516"/>
                </a:lnTo>
              </a:path>
            </a:pathLst>
          </a:custGeom>
          <a:ln w="25908">
            <a:solidFill>
              <a:srgbClr val="344B5E"/>
            </a:solidFill>
          </a:ln>
        </p:spPr>
        <p:txBody>
          <a:bodyPr wrap="square" lIns="0" tIns="0" rIns="0" bIns="0" rtlCol="0"/>
          <a:lstStyle/>
          <a:p>
            <a:endParaRPr/>
          </a:p>
        </p:txBody>
      </p:sp>
      <p:sp>
        <p:nvSpPr>
          <p:cNvPr id="6" name="object 6"/>
          <p:cNvSpPr/>
          <p:nvPr/>
        </p:nvSpPr>
        <p:spPr>
          <a:xfrm>
            <a:off x="7565663" y="1586356"/>
            <a:ext cx="171450" cy="3449320"/>
          </a:xfrm>
          <a:custGeom>
            <a:avLst/>
            <a:gdLst/>
            <a:ahLst/>
            <a:cxnLst/>
            <a:rect l="l" t="t" r="r" b="b"/>
            <a:pathLst>
              <a:path w="171450" h="3449320">
                <a:moveTo>
                  <a:pt x="85578" y="75800"/>
                </a:moveTo>
                <a:lnTo>
                  <a:pt x="66528" y="108458"/>
                </a:lnTo>
                <a:lnTo>
                  <a:pt x="66528" y="3448939"/>
                </a:lnTo>
                <a:lnTo>
                  <a:pt x="104628" y="3448939"/>
                </a:lnTo>
                <a:lnTo>
                  <a:pt x="104628" y="108458"/>
                </a:lnTo>
                <a:lnTo>
                  <a:pt x="85578" y="75800"/>
                </a:lnTo>
                <a:close/>
              </a:path>
              <a:path w="171450" h="3449320">
                <a:moveTo>
                  <a:pt x="85578" y="0"/>
                </a:moveTo>
                <a:lnTo>
                  <a:pt x="2393" y="142493"/>
                </a:lnTo>
                <a:lnTo>
                  <a:pt x="0" y="149689"/>
                </a:lnTo>
                <a:lnTo>
                  <a:pt x="488" y="157003"/>
                </a:lnTo>
                <a:lnTo>
                  <a:pt x="3643" y="163603"/>
                </a:lnTo>
                <a:lnTo>
                  <a:pt x="9251" y="168655"/>
                </a:lnTo>
                <a:lnTo>
                  <a:pt x="16446" y="171049"/>
                </a:lnTo>
                <a:lnTo>
                  <a:pt x="23760" y="170561"/>
                </a:lnTo>
                <a:lnTo>
                  <a:pt x="30360" y="167405"/>
                </a:lnTo>
                <a:lnTo>
                  <a:pt x="35413" y="161797"/>
                </a:lnTo>
                <a:lnTo>
                  <a:pt x="66528" y="108458"/>
                </a:lnTo>
                <a:lnTo>
                  <a:pt x="66528" y="37845"/>
                </a:lnTo>
                <a:lnTo>
                  <a:pt x="107671" y="37845"/>
                </a:lnTo>
                <a:lnTo>
                  <a:pt x="85578" y="0"/>
                </a:lnTo>
                <a:close/>
              </a:path>
              <a:path w="171450" h="3449320">
                <a:moveTo>
                  <a:pt x="107671" y="37845"/>
                </a:moveTo>
                <a:lnTo>
                  <a:pt x="104628" y="37845"/>
                </a:lnTo>
                <a:lnTo>
                  <a:pt x="104628" y="108458"/>
                </a:lnTo>
                <a:lnTo>
                  <a:pt x="135743" y="161797"/>
                </a:lnTo>
                <a:lnTo>
                  <a:pt x="140795" y="167405"/>
                </a:lnTo>
                <a:lnTo>
                  <a:pt x="147395" y="170561"/>
                </a:lnTo>
                <a:lnTo>
                  <a:pt x="154709" y="171049"/>
                </a:lnTo>
                <a:lnTo>
                  <a:pt x="161905" y="168655"/>
                </a:lnTo>
                <a:lnTo>
                  <a:pt x="167512" y="163603"/>
                </a:lnTo>
                <a:lnTo>
                  <a:pt x="170668" y="157003"/>
                </a:lnTo>
                <a:lnTo>
                  <a:pt x="171156" y="149689"/>
                </a:lnTo>
                <a:lnTo>
                  <a:pt x="168763" y="142493"/>
                </a:lnTo>
                <a:lnTo>
                  <a:pt x="107671" y="37845"/>
                </a:lnTo>
                <a:close/>
              </a:path>
              <a:path w="171450" h="3449320">
                <a:moveTo>
                  <a:pt x="104628" y="37845"/>
                </a:moveTo>
                <a:lnTo>
                  <a:pt x="66528" y="37845"/>
                </a:lnTo>
                <a:lnTo>
                  <a:pt x="66528" y="108458"/>
                </a:lnTo>
                <a:lnTo>
                  <a:pt x="85578" y="75800"/>
                </a:lnTo>
                <a:lnTo>
                  <a:pt x="69068" y="47497"/>
                </a:lnTo>
                <a:lnTo>
                  <a:pt x="104628" y="47497"/>
                </a:lnTo>
                <a:lnTo>
                  <a:pt x="104628" y="37845"/>
                </a:lnTo>
                <a:close/>
              </a:path>
              <a:path w="171450" h="3449320">
                <a:moveTo>
                  <a:pt x="104628" y="47497"/>
                </a:moveTo>
                <a:lnTo>
                  <a:pt x="102088" y="47497"/>
                </a:lnTo>
                <a:lnTo>
                  <a:pt x="85578" y="75800"/>
                </a:lnTo>
                <a:lnTo>
                  <a:pt x="104628" y="108458"/>
                </a:lnTo>
                <a:lnTo>
                  <a:pt x="104628" y="47497"/>
                </a:lnTo>
                <a:close/>
              </a:path>
              <a:path w="171450" h="3449320">
                <a:moveTo>
                  <a:pt x="102088" y="47497"/>
                </a:moveTo>
                <a:lnTo>
                  <a:pt x="69068" y="47497"/>
                </a:lnTo>
                <a:lnTo>
                  <a:pt x="85578" y="75800"/>
                </a:lnTo>
                <a:lnTo>
                  <a:pt x="102088" y="47497"/>
                </a:lnTo>
                <a:close/>
              </a:path>
            </a:pathLst>
          </a:custGeom>
          <a:solidFill>
            <a:srgbClr val="344B5E"/>
          </a:solidFill>
        </p:spPr>
        <p:txBody>
          <a:bodyPr wrap="square" lIns="0" tIns="0" rIns="0" bIns="0" rtlCol="0"/>
          <a:lstStyle/>
          <a:p>
            <a:endParaRPr/>
          </a:p>
        </p:txBody>
      </p:sp>
      <p:sp>
        <p:nvSpPr>
          <p:cNvPr id="7" name="object 7"/>
          <p:cNvSpPr/>
          <p:nvPr/>
        </p:nvSpPr>
        <p:spPr>
          <a:xfrm>
            <a:off x="7008877" y="4574286"/>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03"/>
                </a:lnTo>
                <a:lnTo>
                  <a:pt x="26005" y="214527"/>
                </a:lnTo>
                <a:lnTo>
                  <a:pt x="55193" y="243724"/>
                </a:lnTo>
                <a:lnTo>
                  <a:pt x="92220" y="262871"/>
                </a:lnTo>
                <a:lnTo>
                  <a:pt x="134874" y="269747"/>
                </a:lnTo>
                <a:lnTo>
                  <a:pt x="177527" y="262871"/>
                </a:lnTo>
                <a:lnTo>
                  <a:pt x="214554" y="243724"/>
                </a:lnTo>
                <a:lnTo>
                  <a:pt x="243742" y="214527"/>
                </a:lnTo>
                <a:lnTo>
                  <a:pt x="262877" y="177503"/>
                </a:lnTo>
                <a:lnTo>
                  <a:pt x="269748" y="134873"/>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8" name="object 8"/>
          <p:cNvSpPr/>
          <p:nvPr/>
        </p:nvSpPr>
        <p:spPr>
          <a:xfrm>
            <a:off x="5129785" y="453313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03"/>
                </a:lnTo>
                <a:lnTo>
                  <a:pt x="26005" y="214527"/>
                </a:lnTo>
                <a:lnTo>
                  <a:pt x="55193" y="243724"/>
                </a:lnTo>
                <a:lnTo>
                  <a:pt x="92220" y="262871"/>
                </a:lnTo>
                <a:lnTo>
                  <a:pt x="134874" y="269748"/>
                </a:lnTo>
                <a:lnTo>
                  <a:pt x="177527" y="262871"/>
                </a:lnTo>
                <a:lnTo>
                  <a:pt x="214554" y="243724"/>
                </a:lnTo>
                <a:lnTo>
                  <a:pt x="243742" y="214527"/>
                </a:lnTo>
                <a:lnTo>
                  <a:pt x="262877" y="177503"/>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9" name="object 9"/>
          <p:cNvSpPr/>
          <p:nvPr/>
        </p:nvSpPr>
        <p:spPr>
          <a:xfrm>
            <a:off x="3747516" y="428320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10" name="object 10"/>
          <p:cNvSpPr/>
          <p:nvPr/>
        </p:nvSpPr>
        <p:spPr>
          <a:xfrm>
            <a:off x="2479549" y="441883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4" y="0"/>
                </a:lnTo>
                <a:close/>
              </a:path>
            </a:pathLst>
          </a:custGeom>
          <a:solidFill>
            <a:srgbClr val="84ADAF"/>
          </a:solidFill>
        </p:spPr>
        <p:txBody>
          <a:bodyPr wrap="square" lIns="0" tIns="0" rIns="0" bIns="0" rtlCol="0"/>
          <a:lstStyle/>
          <a:p>
            <a:endParaRPr/>
          </a:p>
        </p:txBody>
      </p:sp>
      <p:sp>
        <p:nvSpPr>
          <p:cNvPr id="11" name="object 11"/>
          <p:cNvSpPr/>
          <p:nvPr/>
        </p:nvSpPr>
        <p:spPr>
          <a:xfrm>
            <a:off x="2479549" y="441883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7" y="134874"/>
                </a:lnTo>
                <a:lnTo>
                  <a:pt x="262877" y="177527"/>
                </a:lnTo>
                <a:lnTo>
                  <a:pt x="243742" y="214554"/>
                </a:lnTo>
                <a:lnTo>
                  <a:pt x="214554" y="243742"/>
                </a:lnTo>
                <a:lnTo>
                  <a:pt x="177527" y="262877"/>
                </a:lnTo>
                <a:lnTo>
                  <a:pt x="134874" y="269748"/>
                </a:lnTo>
                <a:lnTo>
                  <a:pt x="92220" y="262877"/>
                </a:lnTo>
                <a:lnTo>
                  <a:pt x="55193" y="243742"/>
                </a:lnTo>
                <a:lnTo>
                  <a:pt x="26005" y="214554"/>
                </a:lnTo>
                <a:lnTo>
                  <a:pt x="6870" y="177527"/>
                </a:lnTo>
                <a:lnTo>
                  <a:pt x="0" y="134874"/>
                </a:lnTo>
                <a:close/>
              </a:path>
            </a:pathLst>
          </a:custGeom>
          <a:ln w="6096">
            <a:solidFill>
              <a:srgbClr val="FFFFFF"/>
            </a:solidFill>
          </a:ln>
        </p:spPr>
        <p:txBody>
          <a:bodyPr wrap="square" lIns="0" tIns="0" rIns="0" bIns="0" rtlCol="0"/>
          <a:lstStyle/>
          <a:p>
            <a:endParaRPr/>
          </a:p>
        </p:txBody>
      </p:sp>
      <p:sp>
        <p:nvSpPr>
          <p:cNvPr id="12" name="object 12"/>
          <p:cNvSpPr/>
          <p:nvPr/>
        </p:nvSpPr>
        <p:spPr>
          <a:xfrm>
            <a:off x="1336548" y="4761739"/>
            <a:ext cx="269875" cy="269875"/>
          </a:xfrm>
          <a:custGeom>
            <a:avLst/>
            <a:gdLst/>
            <a:ahLst/>
            <a:cxnLst/>
            <a:rect l="l" t="t" r="r" b="b"/>
            <a:pathLst>
              <a:path w="269875" h="269875">
                <a:moveTo>
                  <a:pt x="134874" y="0"/>
                </a:moveTo>
                <a:lnTo>
                  <a:pt x="92220" y="6876"/>
                </a:lnTo>
                <a:lnTo>
                  <a:pt x="55193" y="26023"/>
                </a:lnTo>
                <a:lnTo>
                  <a:pt x="26005" y="55220"/>
                </a:lnTo>
                <a:lnTo>
                  <a:pt x="6870" y="92244"/>
                </a:lnTo>
                <a:lnTo>
                  <a:pt x="0" y="134874"/>
                </a:lnTo>
                <a:lnTo>
                  <a:pt x="6870" y="177503"/>
                </a:lnTo>
                <a:lnTo>
                  <a:pt x="26005" y="214527"/>
                </a:lnTo>
                <a:lnTo>
                  <a:pt x="55193" y="243724"/>
                </a:lnTo>
                <a:lnTo>
                  <a:pt x="92220" y="262871"/>
                </a:lnTo>
                <a:lnTo>
                  <a:pt x="134874" y="269748"/>
                </a:lnTo>
                <a:lnTo>
                  <a:pt x="177527" y="262871"/>
                </a:lnTo>
                <a:lnTo>
                  <a:pt x="214554" y="243724"/>
                </a:lnTo>
                <a:lnTo>
                  <a:pt x="243742" y="214527"/>
                </a:lnTo>
                <a:lnTo>
                  <a:pt x="262877" y="177503"/>
                </a:lnTo>
                <a:lnTo>
                  <a:pt x="269748" y="134874"/>
                </a:lnTo>
                <a:lnTo>
                  <a:pt x="262877" y="92244"/>
                </a:lnTo>
                <a:lnTo>
                  <a:pt x="243742" y="55220"/>
                </a:lnTo>
                <a:lnTo>
                  <a:pt x="214554" y="26023"/>
                </a:lnTo>
                <a:lnTo>
                  <a:pt x="177527" y="6876"/>
                </a:lnTo>
                <a:lnTo>
                  <a:pt x="134874" y="0"/>
                </a:lnTo>
                <a:close/>
              </a:path>
            </a:pathLst>
          </a:custGeom>
          <a:solidFill>
            <a:srgbClr val="6F2F9F"/>
          </a:solidFill>
        </p:spPr>
        <p:txBody>
          <a:bodyPr wrap="square" lIns="0" tIns="0" rIns="0" bIns="0" rtlCol="0"/>
          <a:lstStyle/>
          <a:p>
            <a:endParaRPr/>
          </a:p>
        </p:txBody>
      </p:sp>
      <p:sp>
        <p:nvSpPr>
          <p:cNvPr id="13" name="object 13"/>
          <p:cNvSpPr/>
          <p:nvPr/>
        </p:nvSpPr>
        <p:spPr>
          <a:xfrm>
            <a:off x="1336548" y="4761739"/>
            <a:ext cx="269875" cy="269875"/>
          </a:xfrm>
          <a:custGeom>
            <a:avLst/>
            <a:gdLst/>
            <a:ahLst/>
            <a:cxnLst/>
            <a:rect l="l" t="t" r="r" b="b"/>
            <a:pathLst>
              <a:path w="269875" h="269875">
                <a:moveTo>
                  <a:pt x="0" y="134874"/>
                </a:moveTo>
                <a:lnTo>
                  <a:pt x="6870" y="92244"/>
                </a:lnTo>
                <a:lnTo>
                  <a:pt x="26005" y="55220"/>
                </a:lnTo>
                <a:lnTo>
                  <a:pt x="55193" y="26023"/>
                </a:lnTo>
                <a:lnTo>
                  <a:pt x="92220" y="6876"/>
                </a:lnTo>
                <a:lnTo>
                  <a:pt x="134874" y="0"/>
                </a:lnTo>
                <a:lnTo>
                  <a:pt x="177527" y="6876"/>
                </a:lnTo>
                <a:lnTo>
                  <a:pt x="214554" y="26023"/>
                </a:lnTo>
                <a:lnTo>
                  <a:pt x="243742" y="55220"/>
                </a:lnTo>
                <a:lnTo>
                  <a:pt x="262877" y="92244"/>
                </a:lnTo>
                <a:lnTo>
                  <a:pt x="269748" y="134874"/>
                </a:lnTo>
                <a:lnTo>
                  <a:pt x="262877" y="177503"/>
                </a:lnTo>
                <a:lnTo>
                  <a:pt x="243742" y="214527"/>
                </a:lnTo>
                <a:lnTo>
                  <a:pt x="214554" y="243724"/>
                </a:lnTo>
                <a:lnTo>
                  <a:pt x="177527" y="262871"/>
                </a:lnTo>
                <a:lnTo>
                  <a:pt x="134874" y="269748"/>
                </a:lnTo>
                <a:lnTo>
                  <a:pt x="92220" y="262871"/>
                </a:lnTo>
                <a:lnTo>
                  <a:pt x="55193" y="243724"/>
                </a:lnTo>
                <a:lnTo>
                  <a:pt x="26005" y="214527"/>
                </a:lnTo>
                <a:lnTo>
                  <a:pt x="6870" y="177503"/>
                </a:lnTo>
                <a:lnTo>
                  <a:pt x="0" y="134874"/>
                </a:lnTo>
                <a:close/>
              </a:path>
            </a:pathLst>
          </a:custGeom>
          <a:ln w="6096">
            <a:solidFill>
              <a:srgbClr val="FFFFFF"/>
            </a:solidFill>
          </a:ln>
        </p:spPr>
        <p:txBody>
          <a:bodyPr wrap="square" lIns="0" tIns="0" rIns="0" bIns="0" rtlCol="0"/>
          <a:lstStyle/>
          <a:p>
            <a:endParaRPr/>
          </a:p>
        </p:txBody>
      </p:sp>
      <p:sp>
        <p:nvSpPr>
          <p:cNvPr id="14" name="object 14"/>
          <p:cNvSpPr/>
          <p:nvPr/>
        </p:nvSpPr>
        <p:spPr>
          <a:xfrm>
            <a:off x="1029461" y="3311651"/>
            <a:ext cx="6621780" cy="0"/>
          </a:xfrm>
          <a:custGeom>
            <a:avLst/>
            <a:gdLst/>
            <a:ahLst/>
            <a:cxnLst/>
            <a:rect l="l" t="t" r="r" b="b"/>
            <a:pathLst>
              <a:path w="6621780">
                <a:moveTo>
                  <a:pt x="0" y="0"/>
                </a:moveTo>
                <a:lnTo>
                  <a:pt x="6621780" y="0"/>
                </a:lnTo>
              </a:path>
            </a:pathLst>
          </a:custGeom>
          <a:ln w="38100">
            <a:solidFill>
              <a:srgbClr val="E6EEEE"/>
            </a:solidFill>
            <a:prstDash val="dash"/>
          </a:ln>
        </p:spPr>
        <p:txBody>
          <a:bodyPr wrap="square" lIns="0" tIns="0" rIns="0" bIns="0" rtlCol="0"/>
          <a:lstStyle/>
          <a:p>
            <a:endParaRPr/>
          </a:p>
        </p:txBody>
      </p:sp>
      <p:sp>
        <p:nvSpPr>
          <p:cNvPr id="16" name="object 16"/>
          <p:cNvSpPr/>
          <p:nvPr/>
        </p:nvSpPr>
        <p:spPr>
          <a:xfrm>
            <a:off x="1935479" y="3941827"/>
            <a:ext cx="271780" cy="269875"/>
          </a:xfrm>
          <a:custGeom>
            <a:avLst/>
            <a:gdLst/>
            <a:ahLst/>
            <a:cxnLst/>
            <a:rect l="l" t="t" r="r" b="b"/>
            <a:pathLst>
              <a:path w="271780"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84ADAF"/>
          </a:solidFill>
        </p:spPr>
        <p:txBody>
          <a:bodyPr wrap="square" lIns="0" tIns="0" rIns="0" bIns="0" rtlCol="0"/>
          <a:lstStyle/>
          <a:p>
            <a:endParaRPr/>
          </a:p>
        </p:txBody>
      </p:sp>
      <p:sp>
        <p:nvSpPr>
          <p:cNvPr id="17" name="object 17"/>
          <p:cNvSpPr/>
          <p:nvPr/>
        </p:nvSpPr>
        <p:spPr>
          <a:xfrm>
            <a:off x="1935479" y="3941827"/>
            <a:ext cx="271780" cy="269875"/>
          </a:xfrm>
          <a:custGeom>
            <a:avLst/>
            <a:gdLst/>
            <a:ahLst/>
            <a:cxnLst/>
            <a:rect l="l" t="t" r="r" b="b"/>
            <a:pathLst>
              <a:path w="271780"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20" name="标题 19">
            <a:extLst>
              <a:ext uri="{FF2B5EF4-FFF2-40B4-BE49-F238E27FC236}">
                <a16:creationId xmlns:a16="http://schemas.microsoft.com/office/drawing/2014/main" id="{3F023446-DAFD-468A-B591-6BF0901AFDF8}"/>
              </a:ext>
            </a:extLst>
          </p:cNvPr>
          <p:cNvSpPr>
            <a:spLocks noGrp="1"/>
          </p:cNvSpPr>
          <p:nvPr>
            <p:ph type="title"/>
          </p:nvPr>
        </p:nvSpPr>
        <p:spPr/>
        <p:txBody>
          <a:bodyPr/>
          <a:lstStyle/>
          <a:p>
            <a:r>
              <a:rPr lang="zh-CN" altLang="en-US" dirty="0"/>
              <a:t>聚合式层次聚类</a:t>
            </a:r>
          </a:p>
        </p:txBody>
      </p:sp>
      <p:sp>
        <p:nvSpPr>
          <p:cNvPr id="21" name="object 2">
            <a:extLst>
              <a:ext uri="{FF2B5EF4-FFF2-40B4-BE49-F238E27FC236}">
                <a16:creationId xmlns:a16="http://schemas.microsoft.com/office/drawing/2014/main" id="{5E8F01F1-6B62-459B-BFD1-8AA5F5668D54}"/>
              </a:ext>
            </a:extLst>
          </p:cNvPr>
          <p:cNvSpPr txBox="1"/>
          <p:nvPr/>
        </p:nvSpPr>
        <p:spPr>
          <a:xfrm>
            <a:off x="442975" y="1925066"/>
            <a:ext cx="2370455" cy="443711"/>
          </a:xfrm>
          <a:prstGeom prst="rect">
            <a:avLst/>
          </a:prstGeom>
        </p:spPr>
        <p:txBody>
          <a:bodyPr vert="horz" wrap="square" lIns="0" tIns="12700" rIns="0" bIns="0" rtlCol="0">
            <a:spAutoFit/>
          </a:bodyPr>
          <a:lstStyle/>
          <a:p>
            <a:pPr marL="12700">
              <a:spcBef>
                <a:spcPts val="100"/>
              </a:spcBef>
            </a:pPr>
            <a:r>
              <a:rPr lang="zh-CN" altLang="en-US" sz="2800" b="1" spc="-25" dirty="0">
                <a:latin typeface="Trebuchet MS"/>
                <a:cs typeface="Trebuchet MS"/>
              </a:rPr>
              <a:t>当前聚簇数 </a:t>
            </a:r>
            <a:r>
              <a:rPr sz="2800" b="1" spc="15" dirty="0">
                <a:latin typeface="Trebuchet MS"/>
                <a:cs typeface="Trebuchet MS"/>
              </a:rPr>
              <a:t>=</a:t>
            </a:r>
            <a:r>
              <a:rPr sz="2800" b="1" spc="-340" dirty="0">
                <a:latin typeface="Trebuchet MS"/>
                <a:cs typeface="Trebuchet MS"/>
              </a:rPr>
              <a:t> </a:t>
            </a:r>
            <a:r>
              <a:rPr lang="en-US" altLang="zh-CN" sz="2800" b="1" spc="-100" dirty="0">
                <a:latin typeface="Trebuchet MS"/>
                <a:cs typeface="Trebuchet MS"/>
              </a:rPr>
              <a:t>4</a:t>
            </a:r>
            <a:endParaRPr sz="2800" dirty="0">
              <a:latin typeface="Trebuchet MS"/>
              <a:cs typeface="Trebuchet MS"/>
            </a:endParaRPr>
          </a:p>
        </p:txBody>
      </p:sp>
      <p:sp>
        <p:nvSpPr>
          <p:cNvPr id="18" name="object 11">
            <a:extLst>
              <a:ext uri="{FF2B5EF4-FFF2-40B4-BE49-F238E27FC236}">
                <a16:creationId xmlns:a16="http://schemas.microsoft.com/office/drawing/2014/main" id="{53A8E640-05AA-423F-B876-0760BE01AE24}"/>
              </a:ext>
            </a:extLst>
          </p:cNvPr>
          <p:cNvSpPr txBox="1"/>
          <p:nvPr/>
        </p:nvSpPr>
        <p:spPr>
          <a:xfrm>
            <a:off x="7837170" y="3036697"/>
            <a:ext cx="824865" cy="750847"/>
          </a:xfrm>
          <a:prstGeom prst="rect">
            <a:avLst/>
          </a:prstGeom>
        </p:spPr>
        <p:txBody>
          <a:bodyPr vert="horz" wrap="square" lIns="0" tIns="12065" rIns="0" bIns="0" rtlCol="0">
            <a:spAutoFit/>
          </a:bodyPr>
          <a:lstStyle/>
          <a:p>
            <a:pPr marL="12700" marR="5080">
              <a:spcBef>
                <a:spcPts val="95"/>
              </a:spcBef>
            </a:pPr>
            <a:r>
              <a:rPr lang="zh-CN" altLang="en-US" sz="2400" b="1" spc="-5" dirty="0">
                <a:solidFill>
                  <a:srgbClr val="344B5E"/>
                </a:solidFill>
                <a:latin typeface="Trebuchet MS"/>
                <a:cs typeface="Trebuchet MS"/>
              </a:rPr>
              <a:t>聚簇距离</a:t>
            </a:r>
            <a:endParaRPr sz="2400" dirty="0">
              <a:latin typeface="Trebuchet MS"/>
              <a:cs typeface="Trebuchet MS"/>
            </a:endParaRPr>
          </a:p>
        </p:txBody>
      </p:sp>
    </p:spTree>
    <p:extLst>
      <p:ext uri="{BB962C8B-B14F-4D97-AF65-F5344CB8AC3E}">
        <p14:creationId xmlns:p14="http://schemas.microsoft.com/office/powerpoint/2010/main" val="438555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9BB808"/>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9BB808"/>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9BB808"/>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1" name="object 21"/>
          <p:cNvSpPr txBox="1"/>
          <p:nvPr/>
        </p:nvSpPr>
        <p:spPr>
          <a:xfrm>
            <a:off x="6210681" y="4896256"/>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22" name="object 22"/>
          <p:cNvSpPr txBox="1"/>
          <p:nvPr/>
        </p:nvSpPr>
        <p:spPr>
          <a:xfrm>
            <a:off x="3241038" y="3132327"/>
            <a:ext cx="799085"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E6F985"/>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E6F985"/>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C00000"/>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3" name="标题 42">
            <a:extLst>
              <a:ext uri="{FF2B5EF4-FFF2-40B4-BE49-F238E27FC236}">
                <a16:creationId xmlns:a16="http://schemas.microsoft.com/office/drawing/2014/main" id="{4025643C-BF9C-4195-8283-D4FDFC2CDEB3}"/>
              </a:ext>
            </a:extLst>
          </p:cNvPr>
          <p:cNvSpPr>
            <a:spLocks noGrp="1"/>
          </p:cNvSpPr>
          <p:nvPr>
            <p:ph type="title"/>
          </p:nvPr>
        </p:nvSpPr>
        <p:spPr/>
        <p:txBody>
          <a:bodyPr/>
          <a:lstStyle/>
          <a:p>
            <a:r>
              <a:rPr lang="zh-CN" altLang="en-US" dirty="0"/>
              <a:t>聚合式层次聚类</a:t>
            </a:r>
          </a:p>
        </p:txBody>
      </p:sp>
      <p:sp>
        <p:nvSpPr>
          <p:cNvPr id="44" name="object 2">
            <a:extLst>
              <a:ext uri="{FF2B5EF4-FFF2-40B4-BE49-F238E27FC236}">
                <a16:creationId xmlns:a16="http://schemas.microsoft.com/office/drawing/2014/main" id="{DCE2C6D5-DCC7-4AC0-A72B-7E93FF50EA5B}"/>
              </a:ext>
            </a:extLst>
          </p:cNvPr>
          <p:cNvSpPr txBox="1"/>
          <p:nvPr/>
        </p:nvSpPr>
        <p:spPr>
          <a:xfrm>
            <a:off x="442975" y="1925066"/>
            <a:ext cx="2616857" cy="443711"/>
          </a:xfrm>
          <a:prstGeom prst="rect">
            <a:avLst/>
          </a:prstGeom>
        </p:spPr>
        <p:txBody>
          <a:bodyPr vert="horz" wrap="square" lIns="0" tIns="12700" rIns="0" bIns="0" rtlCol="0">
            <a:spAutoFit/>
          </a:bodyPr>
          <a:lstStyle/>
          <a:p>
            <a:pPr marL="12700">
              <a:spcBef>
                <a:spcPts val="100"/>
              </a:spcBef>
            </a:pPr>
            <a:r>
              <a:rPr lang="zh-CN" altLang="en-US" sz="2800" b="1" spc="-25" dirty="0">
                <a:latin typeface="Trebuchet MS"/>
                <a:cs typeface="Trebuchet MS"/>
              </a:rPr>
              <a:t>当前聚簇数</a:t>
            </a:r>
            <a:r>
              <a:rPr sz="2800" b="1" dirty="0">
                <a:latin typeface="Trebuchet MS"/>
                <a:cs typeface="Trebuchet MS"/>
              </a:rPr>
              <a:t> </a:t>
            </a:r>
            <a:r>
              <a:rPr sz="2800" b="1" spc="15" dirty="0">
                <a:latin typeface="Trebuchet MS"/>
                <a:cs typeface="Trebuchet MS"/>
              </a:rPr>
              <a:t>=</a:t>
            </a:r>
            <a:r>
              <a:rPr sz="2800" b="1" spc="-340" dirty="0">
                <a:latin typeface="Trebuchet MS"/>
                <a:cs typeface="Trebuchet MS"/>
              </a:rPr>
              <a:t> </a:t>
            </a:r>
            <a:r>
              <a:rPr lang="en-US" altLang="zh-CN" sz="2800" b="1" spc="-100" dirty="0">
                <a:latin typeface="Trebuchet MS"/>
                <a:cs typeface="Trebuchet MS"/>
              </a:rPr>
              <a:t>3</a:t>
            </a:r>
            <a:endParaRPr sz="2800" dirty="0">
              <a:latin typeface="Trebuchet MS"/>
              <a:cs typeface="Trebuchet MS"/>
            </a:endParaRPr>
          </a:p>
        </p:txBody>
      </p:sp>
    </p:spTree>
    <p:extLst>
      <p:ext uri="{BB962C8B-B14F-4D97-AF65-F5344CB8AC3E}">
        <p14:creationId xmlns:p14="http://schemas.microsoft.com/office/powerpoint/2010/main" val="29036847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58561" y="3272028"/>
            <a:ext cx="835660" cy="1297305"/>
          </a:xfrm>
          <a:custGeom>
            <a:avLst/>
            <a:gdLst/>
            <a:ahLst/>
            <a:cxnLst/>
            <a:rect l="l" t="t" r="r" b="b"/>
            <a:pathLst>
              <a:path w="835660" h="1297304">
                <a:moveTo>
                  <a:pt x="835151" y="0"/>
                </a:moveTo>
                <a:lnTo>
                  <a:pt x="0" y="10033"/>
                </a:lnTo>
                <a:lnTo>
                  <a:pt x="9143" y="1296924"/>
                </a:lnTo>
              </a:path>
            </a:pathLst>
          </a:custGeom>
          <a:ln w="25908">
            <a:solidFill>
              <a:srgbClr val="344B5E"/>
            </a:solidFill>
          </a:ln>
        </p:spPr>
        <p:txBody>
          <a:bodyPr wrap="square" lIns="0" tIns="0" rIns="0" bIns="0" rtlCol="0"/>
          <a:lstStyle/>
          <a:p>
            <a:endParaRPr/>
          </a:p>
        </p:txBody>
      </p:sp>
      <p:sp>
        <p:nvSpPr>
          <p:cNvPr id="3" name="object 3"/>
          <p:cNvSpPr/>
          <p:nvPr/>
        </p:nvSpPr>
        <p:spPr>
          <a:xfrm>
            <a:off x="6363461" y="3272027"/>
            <a:ext cx="797560" cy="1325880"/>
          </a:xfrm>
          <a:custGeom>
            <a:avLst/>
            <a:gdLst/>
            <a:ahLst/>
            <a:cxnLst/>
            <a:rect l="l" t="t" r="r" b="b"/>
            <a:pathLst>
              <a:path w="797559" h="1325879">
                <a:moveTo>
                  <a:pt x="0" y="0"/>
                </a:moveTo>
                <a:lnTo>
                  <a:pt x="797052" y="10287"/>
                </a:lnTo>
                <a:lnTo>
                  <a:pt x="788288" y="1325880"/>
                </a:lnTo>
              </a:path>
            </a:pathLst>
          </a:custGeom>
          <a:ln w="25908">
            <a:solidFill>
              <a:srgbClr val="344B5E"/>
            </a:solidFill>
          </a:ln>
        </p:spPr>
        <p:txBody>
          <a:bodyPr wrap="square" lIns="0" tIns="0" rIns="0" bIns="0" rtlCol="0"/>
          <a:lstStyle/>
          <a:p>
            <a:endParaRPr/>
          </a:p>
        </p:txBody>
      </p:sp>
      <p:sp>
        <p:nvSpPr>
          <p:cNvPr id="4" name="object 4"/>
          <p:cNvSpPr/>
          <p:nvPr/>
        </p:nvSpPr>
        <p:spPr>
          <a:xfrm>
            <a:off x="6092953" y="313105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5" name="object 5"/>
          <p:cNvSpPr/>
          <p:nvPr/>
        </p:nvSpPr>
        <p:spPr>
          <a:xfrm>
            <a:off x="6092953" y="3131057"/>
            <a:ext cx="269875" cy="271780"/>
          </a:xfrm>
          <a:custGeom>
            <a:avLst/>
            <a:gdLst/>
            <a:ahLst/>
            <a:cxnLst/>
            <a:rect l="l" t="t" r="r" b="b"/>
            <a:pathLst>
              <a:path w="269875" h="271780">
                <a:moveTo>
                  <a:pt x="0" y="135636"/>
                </a:moveTo>
                <a:lnTo>
                  <a:pt x="6870" y="92756"/>
                </a:lnTo>
                <a:lnTo>
                  <a:pt x="26005" y="55522"/>
                </a:lnTo>
                <a:lnTo>
                  <a:pt x="55193" y="26164"/>
                </a:lnTo>
                <a:lnTo>
                  <a:pt x="92220" y="6912"/>
                </a:lnTo>
                <a:lnTo>
                  <a:pt x="134874" y="0"/>
                </a:lnTo>
                <a:lnTo>
                  <a:pt x="177527" y="6912"/>
                </a:lnTo>
                <a:lnTo>
                  <a:pt x="214554" y="26164"/>
                </a:lnTo>
                <a:lnTo>
                  <a:pt x="243742" y="55522"/>
                </a:lnTo>
                <a:lnTo>
                  <a:pt x="262877" y="92756"/>
                </a:lnTo>
                <a:lnTo>
                  <a:pt x="269748" y="135636"/>
                </a:lnTo>
                <a:lnTo>
                  <a:pt x="262877" y="178515"/>
                </a:lnTo>
                <a:lnTo>
                  <a:pt x="243742" y="215749"/>
                </a:lnTo>
                <a:lnTo>
                  <a:pt x="214554" y="245107"/>
                </a:lnTo>
                <a:lnTo>
                  <a:pt x="177527" y="264359"/>
                </a:lnTo>
                <a:lnTo>
                  <a:pt x="134874" y="271272"/>
                </a:lnTo>
                <a:lnTo>
                  <a:pt x="92220" y="264359"/>
                </a:lnTo>
                <a:lnTo>
                  <a:pt x="55193" y="245107"/>
                </a:lnTo>
                <a:lnTo>
                  <a:pt x="26005" y="215749"/>
                </a:lnTo>
                <a:lnTo>
                  <a:pt x="6870" y="178515"/>
                </a:lnTo>
                <a:lnTo>
                  <a:pt x="0" y="135636"/>
                </a:lnTo>
                <a:close/>
              </a:path>
            </a:pathLst>
          </a:custGeom>
          <a:ln w="6096">
            <a:solidFill>
              <a:srgbClr val="FFFFFF"/>
            </a:solidFill>
          </a:ln>
        </p:spPr>
        <p:txBody>
          <a:bodyPr wrap="square" lIns="0" tIns="0" rIns="0" bIns="0" rtlCol="0"/>
          <a:lstStyle/>
          <a:p>
            <a:endParaRPr/>
          </a:p>
        </p:txBody>
      </p:sp>
      <p:sp>
        <p:nvSpPr>
          <p:cNvPr id="6" name="object 6"/>
          <p:cNvSpPr/>
          <p:nvPr/>
        </p:nvSpPr>
        <p:spPr>
          <a:xfrm>
            <a:off x="2186177" y="4102607"/>
            <a:ext cx="447040" cy="342900"/>
          </a:xfrm>
          <a:custGeom>
            <a:avLst/>
            <a:gdLst/>
            <a:ahLst/>
            <a:cxnLst/>
            <a:rect l="l" t="t" r="r" b="b"/>
            <a:pathLst>
              <a:path w="447039" h="342900">
                <a:moveTo>
                  <a:pt x="0" y="0"/>
                </a:moveTo>
                <a:lnTo>
                  <a:pt x="446532" y="2667"/>
                </a:lnTo>
                <a:lnTo>
                  <a:pt x="441579" y="342900"/>
                </a:lnTo>
              </a:path>
            </a:pathLst>
          </a:custGeom>
          <a:ln w="25908">
            <a:solidFill>
              <a:srgbClr val="344B5E"/>
            </a:solidFill>
          </a:ln>
        </p:spPr>
        <p:txBody>
          <a:bodyPr wrap="square" lIns="0" tIns="0" rIns="0" bIns="0" rtlCol="0"/>
          <a:lstStyle/>
          <a:p>
            <a:endParaRPr/>
          </a:p>
        </p:txBody>
      </p:sp>
      <p:sp>
        <p:nvSpPr>
          <p:cNvPr id="7" name="object 7"/>
          <p:cNvSpPr/>
          <p:nvPr/>
        </p:nvSpPr>
        <p:spPr>
          <a:xfrm>
            <a:off x="1468375" y="4102607"/>
            <a:ext cx="467995" cy="699770"/>
          </a:xfrm>
          <a:custGeom>
            <a:avLst/>
            <a:gdLst/>
            <a:ahLst/>
            <a:cxnLst/>
            <a:rect l="l" t="t" r="r" b="b"/>
            <a:pathLst>
              <a:path w="467994" h="699770">
                <a:moveTo>
                  <a:pt x="467868" y="0"/>
                </a:moveTo>
                <a:lnTo>
                  <a:pt x="0" y="5461"/>
                </a:lnTo>
                <a:lnTo>
                  <a:pt x="5079" y="699516"/>
                </a:lnTo>
              </a:path>
            </a:pathLst>
          </a:custGeom>
          <a:ln w="25908">
            <a:solidFill>
              <a:srgbClr val="344B5E"/>
            </a:solidFill>
          </a:ln>
        </p:spPr>
        <p:txBody>
          <a:bodyPr wrap="square" lIns="0" tIns="0" rIns="0" bIns="0" rtlCol="0"/>
          <a:lstStyle/>
          <a:p>
            <a:endParaRPr/>
          </a:p>
        </p:txBody>
      </p:sp>
      <p:sp>
        <p:nvSpPr>
          <p:cNvPr id="10" name="object 10"/>
          <p:cNvSpPr/>
          <p:nvPr/>
        </p:nvSpPr>
        <p:spPr>
          <a:xfrm>
            <a:off x="7565663" y="1586356"/>
            <a:ext cx="171450" cy="3449320"/>
          </a:xfrm>
          <a:custGeom>
            <a:avLst/>
            <a:gdLst/>
            <a:ahLst/>
            <a:cxnLst/>
            <a:rect l="l" t="t" r="r" b="b"/>
            <a:pathLst>
              <a:path w="171450" h="3449320">
                <a:moveTo>
                  <a:pt x="85578" y="75800"/>
                </a:moveTo>
                <a:lnTo>
                  <a:pt x="66528" y="108458"/>
                </a:lnTo>
                <a:lnTo>
                  <a:pt x="66528" y="3448939"/>
                </a:lnTo>
                <a:lnTo>
                  <a:pt x="104628" y="3448939"/>
                </a:lnTo>
                <a:lnTo>
                  <a:pt x="104628" y="108458"/>
                </a:lnTo>
                <a:lnTo>
                  <a:pt x="85578" y="75800"/>
                </a:lnTo>
                <a:close/>
              </a:path>
              <a:path w="171450" h="3449320">
                <a:moveTo>
                  <a:pt x="85578" y="0"/>
                </a:moveTo>
                <a:lnTo>
                  <a:pt x="2393" y="142493"/>
                </a:lnTo>
                <a:lnTo>
                  <a:pt x="0" y="149689"/>
                </a:lnTo>
                <a:lnTo>
                  <a:pt x="488" y="157003"/>
                </a:lnTo>
                <a:lnTo>
                  <a:pt x="3643" y="163603"/>
                </a:lnTo>
                <a:lnTo>
                  <a:pt x="9251" y="168655"/>
                </a:lnTo>
                <a:lnTo>
                  <a:pt x="16446" y="171049"/>
                </a:lnTo>
                <a:lnTo>
                  <a:pt x="23760" y="170561"/>
                </a:lnTo>
                <a:lnTo>
                  <a:pt x="30360" y="167405"/>
                </a:lnTo>
                <a:lnTo>
                  <a:pt x="35413" y="161797"/>
                </a:lnTo>
                <a:lnTo>
                  <a:pt x="66528" y="108458"/>
                </a:lnTo>
                <a:lnTo>
                  <a:pt x="66528" y="37845"/>
                </a:lnTo>
                <a:lnTo>
                  <a:pt x="107671" y="37845"/>
                </a:lnTo>
                <a:lnTo>
                  <a:pt x="85578" y="0"/>
                </a:lnTo>
                <a:close/>
              </a:path>
              <a:path w="171450" h="3449320">
                <a:moveTo>
                  <a:pt x="107671" y="37845"/>
                </a:moveTo>
                <a:lnTo>
                  <a:pt x="104628" y="37845"/>
                </a:lnTo>
                <a:lnTo>
                  <a:pt x="104628" y="108458"/>
                </a:lnTo>
                <a:lnTo>
                  <a:pt x="135743" y="161797"/>
                </a:lnTo>
                <a:lnTo>
                  <a:pt x="140795" y="167405"/>
                </a:lnTo>
                <a:lnTo>
                  <a:pt x="147395" y="170561"/>
                </a:lnTo>
                <a:lnTo>
                  <a:pt x="154709" y="171049"/>
                </a:lnTo>
                <a:lnTo>
                  <a:pt x="161905" y="168655"/>
                </a:lnTo>
                <a:lnTo>
                  <a:pt x="167512" y="163603"/>
                </a:lnTo>
                <a:lnTo>
                  <a:pt x="170668" y="157003"/>
                </a:lnTo>
                <a:lnTo>
                  <a:pt x="171156" y="149689"/>
                </a:lnTo>
                <a:lnTo>
                  <a:pt x="168763" y="142493"/>
                </a:lnTo>
                <a:lnTo>
                  <a:pt x="107671" y="37845"/>
                </a:lnTo>
                <a:close/>
              </a:path>
              <a:path w="171450" h="3449320">
                <a:moveTo>
                  <a:pt x="104628" y="37845"/>
                </a:moveTo>
                <a:lnTo>
                  <a:pt x="66528" y="37845"/>
                </a:lnTo>
                <a:lnTo>
                  <a:pt x="66528" y="108458"/>
                </a:lnTo>
                <a:lnTo>
                  <a:pt x="85578" y="75800"/>
                </a:lnTo>
                <a:lnTo>
                  <a:pt x="69068" y="47497"/>
                </a:lnTo>
                <a:lnTo>
                  <a:pt x="104628" y="47497"/>
                </a:lnTo>
                <a:lnTo>
                  <a:pt x="104628" y="37845"/>
                </a:lnTo>
                <a:close/>
              </a:path>
              <a:path w="171450" h="3449320">
                <a:moveTo>
                  <a:pt x="104628" y="47497"/>
                </a:moveTo>
                <a:lnTo>
                  <a:pt x="102088" y="47497"/>
                </a:lnTo>
                <a:lnTo>
                  <a:pt x="85578" y="75800"/>
                </a:lnTo>
                <a:lnTo>
                  <a:pt x="104628" y="108458"/>
                </a:lnTo>
                <a:lnTo>
                  <a:pt x="104628" y="47497"/>
                </a:lnTo>
                <a:close/>
              </a:path>
              <a:path w="171450" h="3449320">
                <a:moveTo>
                  <a:pt x="102088" y="47497"/>
                </a:moveTo>
                <a:lnTo>
                  <a:pt x="69068" y="47497"/>
                </a:lnTo>
                <a:lnTo>
                  <a:pt x="85578" y="75800"/>
                </a:lnTo>
                <a:lnTo>
                  <a:pt x="102088" y="47497"/>
                </a:lnTo>
                <a:close/>
              </a:path>
            </a:pathLst>
          </a:custGeom>
          <a:solidFill>
            <a:srgbClr val="344B5E"/>
          </a:solidFill>
        </p:spPr>
        <p:txBody>
          <a:bodyPr wrap="square" lIns="0" tIns="0" rIns="0" bIns="0" rtlCol="0"/>
          <a:lstStyle/>
          <a:p>
            <a:endParaRPr/>
          </a:p>
        </p:txBody>
      </p:sp>
      <p:sp>
        <p:nvSpPr>
          <p:cNvPr id="11" name="object 11"/>
          <p:cNvSpPr/>
          <p:nvPr/>
        </p:nvSpPr>
        <p:spPr>
          <a:xfrm>
            <a:off x="7008877" y="4574286"/>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03"/>
                </a:lnTo>
                <a:lnTo>
                  <a:pt x="26005" y="214527"/>
                </a:lnTo>
                <a:lnTo>
                  <a:pt x="55193" y="243724"/>
                </a:lnTo>
                <a:lnTo>
                  <a:pt x="92220" y="262871"/>
                </a:lnTo>
                <a:lnTo>
                  <a:pt x="134874" y="269747"/>
                </a:lnTo>
                <a:lnTo>
                  <a:pt x="177527" y="262871"/>
                </a:lnTo>
                <a:lnTo>
                  <a:pt x="214554" y="243724"/>
                </a:lnTo>
                <a:lnTo>
                  <a:pt x="243742" y="214527"/>
                </a:lnTo>
                <a:lnTo>
                  <a:pt x="262877" y="177503"/>
                </a:lnTo>
                <a:lnTo>
                  <a:pt x="269748" y="134873"/>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2" name="object 12"/>
          <p:cNvSpPr/>
          <p:nvPr/>
        </p:nvSpPr>
        <p:spPr>
          <a:xfrm>
            <a:off x="7008877" y="4574286"/>
            <a:ext cx="269875" cy="269875"/>
          </a:xfrm>
          <a:custGeom>
            <a:avLst/>
            <a:gdLst/>
            <a:ahLst/>
            <a:cxnLst/>
            <a:rect l="l" t="t" r="r" b="b"/>
            <a:pathLst>
              <a:path w="269875" h="269875">
                <a:moveTo>
                  <a:pt x="0" y="134873"/>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3"/>
                </a:lnTo>
                <a:lnTo>
                  <a:pt x="262877" y="177503"/>
                </a:lnTo>
                <a:lnTo>
                  <a:pt x="243742" y="214527"/>
                </a:lnTo>
                <a:lnTo>
                  <a:pt x="214554" y="243724"/>
                </a:lnTo>
                <a:lnTo>
                  <a:pt x="177527" y="262871"/>
                </a:lnTo>
                <a:lnTo>
                  <a:pt x="134874" y="269747"/>
                </a:lnTo>
                <a:lnTo>
                  <a:pt x="92220" y="262871"/>
                </a:lnTo>
                <a:lnTo>
                  <a:pt x="55193" y="243724"/>
                </a:lnTo>
                <a:lnTo>
                  <a:pt x="26005" y="214527"/>
                </a:lnTo>
                <a:lnTo>
                  <a:pt x="6870" y="177503"/>
                </a:lnTo>
                <a:lnTo>
                  <a:pt x="0" y="134873"/>
                </a:lnTo>
                <a:close/>
              </a:path>
            </a:pathLst>
          </a:custGeom>
          <a:ln w="6096">
            <a:solidFill>
              <a:srgbClr val="FFFFFF"/>
            </a:solidFill>
          </a:ln>
        </p:spPr>
        <p:txBody>
          <a:bodyPr wrap="square" lIns="0" tIns="0" rIns="0" bIns="0" rtlCol="0"/>
          <a:lstStyle/>
          <a:p>
            <a:endParaRPr/>
          </a:p>
        </p:txBody>
      </p:sp>
      <p:sp>
        <p:nvSpPr>
          <p:cNvPr id="13" name="object 13"/>
          <p:cNvSpPr/>
          <p:nvPr/>
        </p:nvSpPr>
        <p:spPr>
          <a:xfrm>
            <a:off x="5129785" y="453313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03"/>
                </a:lnTo>
                <a:lnTo>
                  <a:pt x="26005" y="214527"/>
                </a:lnTo>
                <a:lnTo>
                  <a:pt x="55193" y="243724"/>
                </a:lnTo>
                <a:lnTo>
                  <a:pt x="92220" y="262871"/>
                </a:lnTo>
                <a:lnTo>
                  <a:pt x="134874" y="269748"/>
                </a:lnTo>
                <a:lnTo>
                  <a:pt x="177527" y="262871"/>
                </a:lnTo>
                <a:lnTo>
                  <a:pt x="214554" y="243724"/>
                </a:lnTo>
                <a:lnTo>
                  <a:pt x="243742" y="214527"/>
                </a:lnTo>
                <a:lnTo>
                  <a:pt x="262877" y="177503"/>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4" name="object 14"/>
          <p:cNvSpPr/>
          <p:nvPr/>
        </p:nvSpPr>
        <p:spPr>
          <a:xfrm>
            <a:off x="5129785" y="453313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03"/>
                </a:lnTo>
                <a:lnTo>
                  <a:pt x="243742" y="214527"/>
                </a:lnTo>
                <a:lnTo>
                  <a:pt x="214554" y="243724"/>
                </a:lnTo>
                <a:lnTo>
                  <a:pt x="177527" y="262871"/>
                </a:lnTo>
                <a:lnTo>
                  <a:pt x="134874" y="269748"/>
                </a:lnTo>
                <a:lnTo>
                  <a:pt x="92220" y="262871"/>
                </a:lnTo>
                <a:lnTo>
                  <a:pt x="55193" y="243724"/>
                </a:lnTo>
                <a:lnTo>
                  <a:pt x="26005" y="214527"/>
                </a:lnTo>
                <a:lnTo>
                  <a:pt x="6870" y="177503"/>
                </a:lnTo>
                <a:lnTo>
                  <a:pt x="0" y="134874"/>
                </a:lnTo>
                <a:close/>
              </a:path>
            </a:pathLst>
          </a:custGeom>
          <a:ln w="6096">
            <a:solidFill>
              <a:srgbClr val="FFFFFF"/>
            </a:solidFill>
          </a:ln>
        </p:spPr>
        <p:txBody>
          <a:bodyPr wrap="square" lIns="0" tIns="0" rIns="0" bIns="0" rtlCol="0"/>
          <a:lstStyle/>
          <a:p>
            <a:endParaRPr/>
          </a:p>
        </p:txBody>
      </p:sp>
      <p:sp>
        <p:nvSpPr>
          <p:cNvPr id="15" name="object 15"/>
          <p:cNvSpPr/>
          <p:nvPr/>
        </p:nvSpPr>
        <p:spPr>
          <a:xfrm>
            <a:off x="3747516" y="428320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16" name="object 16"/>
          <p:cNvSpPr/>
          <p:nvPr/>
        </p:nvSpPr>
        <p:spPr>
          <a:xfrm>
            <a:off x="2479549" y="441883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4" y="0"/>
                </a:lnTo>
                <a:close/>
              </a:path>
            </a:pathLst>
          </a:custGeom>
          <a:solidFill>
            <a:srgbClr val="84ADAF"/>
          </a:solidFill>
        </p:spPr>
        <p:txBody>
          <a:bodyPr wrap="square" lIns="0" tIns="0" rIns="0" bIns="0" rtlCol="0"/>
          <a:lstStyle/>
          <a:p>
            <a:endParaRPr/>
          </a:p>
        </p:txBody>
      </p:sp>
      <p:sp>
        <p:nvSpPr>
          <p:cNvPr id="17" name="object 17"/>
          <p:cNvSpPr/>
          <p:nvPr/>
        </p:nvSpPr>
        <p:spPr>
          <a:xfrm>
            <a:off x="2479549" y="441883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7" y="134874"/>
                </a:lnTo>
                <a:lnTo>
                  <a:pt x="262877" y="177527"/>
                </a:lnTo>
                <a:lnTo>
                  <a:pt x="243742" y="214554"/>
                </a:lnTo>
                <a:lnTo>
                  <a:pt x="214554" y="243742"/>
                </a:lnTo>
                <a:lnTo>
                  <a:pt x="177527" y="262877"/>
                </a:lnTo>
                <a:lnTo>
                  <a:pt x="134874" y="269748"/>
                </a:lnTo>
                <a:lnTo>
                  <a:pt x="92220" y="262877"/>
                </a:lnTo>
                <a:lnTo>
                  <a:pt x="55193" y="243742"/>
                </a:lnTo>
                <a:lnTo>
                  <a:pt x="26005" y="214554"/>
                </a:lnTo>
                <a:lnTo>
                  <a:pt x="6870" y="177527"/>
                </a:lnTo>
                <a:lnTo>
                  <a:pt x="0" y="134874"/>
                </a:lnTo>
                <a:close/>
              </a:path>
            </a:pathLst>
          </a:custGeom>
          <a:ln w="6096">
            <a:solidFill>
              <a:srgbClr val="FFFFFF"/>
            </a:solidFill>
          </a:ln>
        </p:spPr>
        <p:txBody>
          <a:bodyPr wrap="square" lIns="0" tIns="0" rIns="0" bIns="0" rtlCol="0"/>
          <a:lstStyle/>
          <a:p>
            <a:endParaRPr/>
          </a:p>
        </p:txBody>
      </p:sp>
      <p:sp>
        <p:nvSpPr>
          <p:cNvPr id="18" name="object 18"/>
          <p:cNvSpPr/>
          <p:nvPr/>
        </p:nvSpPr>
        <p:spPr>
          <a:xfrm>
            <a:off x="1336548" y="4761739"/>
            <a:ext cx="269875" cy="269875"/>
          </a:xfrm>
          <a:custGeom>
            <a:avLst/>
            <a:gdLst/>
            <a:ahLst/>
            <a:cxnLst/>
            <a:rect l="l" t="t" r="r" b="b"/>
            <a:pathLst>
              <a:path w="269875" h="269875">
                <a:moveTo>
                  <a:pt x="134874" y="0"/>
                </a:moveTo>
                <a:lnTo>
                  <a:pt x="92220" y="6876"/>
                </a:lnTo>
                <a:lnTo>
                  <a:pt x="55193" y="26023"/>
                </a:lnTo>
                <a:lnTo>
                  <a:pt x="26005" y="55220"/>
                </a:lnTo>
                <a:lnTo>
                  <a:pt x="6870" y="92244"/>
                </a:lnTo>
                <a:lnTo>
                  <a:pt x="0" y="134874"/>
                </a:lnTo>
                <a:lnTo>
                  <a:pt x="6870" y="177503"/>
                </a:lnTo>
                <a:lnTo>
                  <a:pt x="26005" y="214527"/>
                </a:lnTo>
                <a:lnTo>
                  <a:pt x="55193" y="243724"/>
                </a:lnTo>
                <a:lnTo>
                  <a:pt x="92220" y="262871"/>
                </a:lnTo>
                <a:lnTo>
                  <a:pt x="134874" y="269748"/>
                </a:lnTo>
                <a:lnTo>
                  <a:pt x="177527" y="262871"/>
                </a:lnTo>
                <a:lnTo>
                  <a:pt x="214554" y="243724"/>
                </a:lnTo>
                <a:lnTo>
                  <a:pt x="243742" y="214527"/>
                </a:lnTo>
                <a:lnTo>
                  <a:pt x="262877" y="177503"/>
                </a:lnTo>
                <a:lnTo>
                  <a:pt x="269748" y="134874"/>
                </a:lnTo>
                <a:lnTo>
                  <a:pt x="262877" y="92244"/>
                </a:lnTo>
                <a:lnTo>
                  <a:pt x="243742" y="55220"/>
                </a:lnTo>
                <a:lnTo>
                  <a:pt x="214554" y="26023"/>
                </a:lnTo>
                <a:lnTo>
                  <a:pt x="177527" y="6876"/>
                </a:lnTo>
                <a:lnTo>
                  <a:pt x="134874" y="0"/>
                </a:lnTo>
                <a:close/>
              </a:path>
            </a:pathLst>
          </a:custGeom>
          <a:solidFill>
            <a:srgbClr val="6F2F9F"/>
          </a:solidFill>
        </p:spPr>
        <p:txBody>
          <a:bodyPr wrap="square" lIns="0" tIns="0" rIns="0" bIns="0" rtlCol="0"/>
          <a:lstStyle/>
          <a:p>
            <a:endParaRPr/>
          </a:p>
        </p:txBody>
      </p:sp>
      <p:sp>
        <p:nvSpPr>
          <p:cNvPr id="19" name="object 19"/>
          <p:cNvSpPr/>
          <p:nvPr/>
        </p:nvSpPr>
        <p:spPr>
          <a:xfrm>
            <a:off x="1336548" y="4761739"/>
            <a:ext cx="269875" cy="269875"/>
          </a:xfrm>
          <a:custGeom>
            <a:avLst/>
            <a:gdLst/>
            <a:ahLst/>
            <a:cxnLst/>
            <a:rect l="l" t="t" r="r" b="b"/>
            <a:pathLst>
              <a:path w="269875" h="269875">
                <a:moveTo>
                  <a:pt x="0" y="134874"/>
                </a:moveTo>
                <a:lnTo>
                  <a:pt x="6870" y="92244"/>
                </a:lnTo>
                <a:lnTo>
                  <a:pt x="26005" y="55220"/>
                </a:lnTo>
                <a:lnTo>
                  <a:pt x="55193" y="26023"/>
                </a:lnTo>
                <a:lnTo>
                  <a:pt x="92220" y="6876"/>
                </a:lnTo>
                <a:lnTo>
                  <a:pt x="134874" y="0"/>
                </a:lnTo>
                <a:lnTo>
                  <a:pt x="177527" y="6876"/>
                </a:lnTo>
                <a:lnTo>
                  <a:pt x="214554" y="26023"/>
                </a:lnTo>
                <a:lnTo>
                  <a:pt x="243742" y="55220"/>
                </a:lnTo>
                <a:lnTo>
                  <a:pt x="262877" y="92244"/>
                </a:lnTo>
                <a:lnTo>
                  <a:pt x="269748" y="134874"/>
                </a:lnTo>
                <a:lnTo>
                  <a:pt x="262877" y="177503"/>
                </a:lnTo>
                <a:lnTo>
                  <a:pt x="243742" y="214527"/>
                </a:lnTo>
                <a:lnTo>
                  <a:pt x="214554" y="243724"/>
                </a:lnTo>
                <a:lnTo>
                  <a:pt x="177527" y="262871"/>
                </a:lnTo>
                <a:lnTo>
                  <a:pt x="134874" y="269748"/>
                </a:lnTo>
                <a:lnTo>
                  <a:pt x="92220" y="262871"/>
                </a:lnTo>
                <a:lnTo>
                  <a:pt x="55193" y="243724"/>
                </a:lnTo>
                <a:lnTo>
                  <a:pt x="26005" y="214527"/>
                </a:lnTo>
                <a:lnTo>
                  <a:pt x="6870" y="177503"/>
                </a:lnTo>
                <a:lnTo>
                  <a:pt x="0" y="134874"/>
                </a:lnTo>
                <a:close/>
              </a:path>
            </a:pathLst>
          </a:custGeom>
          <a:ln w="6096">
            <a:solidFill>
              <a:srgbClr val="FFFFFF"/>
            </a:solidFill>
          </a:ln>
        </p:spPr>
        <p:txBody>
          <a:bodyPr wrap="square" lIns="0" tIns="0" rIns="0" bIns="0" rtlCol="0"/>
          <a:lstStyle/>
          <a:p>
            <a:endParaRPr/>
          </a:p>
        </p:txBody>
      </p:sp>
      <p:sp>
        <p:nvSpPr>
          <p:cNvPr id="20" name="object 20"/>
          <p:cNvSpPr/>
          <p:nvPr/>
        </p:nvSpPr>
        <p:spPr>
          <a:xfrm>
            <a:off x="1029461" y="3425951"/>
            <a:ext cx="6621780" cy="0"/>
          </a:xfrm>
          <a:custGeom>
            <a:avLst/>
            <a:gdLst/>
            <a:ahLst/>
            <a:cxnLst/>
            <a:rect l="l" t="t" r="r" b="b"/>
            <a:pathLst>
              <a:path w="6621780">
                <a:moveTo>
                  <a:pt x="0" y="0"/>
                </a:moveTo>
                <a:lnTo>
                  <a:pt x="6621780" y="0"/>
                </a:lnTo>
              </a:path>
            </a:pathLst>
          </a:custGeom>
          <a:ln w="38100">
            <a:solidFill>
              <a:srgbClr val="E6EEEE"/>
            </a:solidFill>
            <a:prstDash val="dash"/>
          </a:ln>
        </p:spPr>
        <p:txBody>
          <a:bodyPr wrap="square" lIns="0" tIns="0" rIns="0" bIns="0" rtlCol="0"/>
          <a:lstStyle/>
          <a:p>
            <a:endParaRPr/>
          </a:p>
        </p:txBody>
      </p:sp>
      <p:sp>
        <p:nvSpPr>
          <p:cNvPr id="22" name="object 22"/>
          <p:cNvSpPr/>
          <p:nvPr/>
        </p:nvSpPr>
        <p:spPr>
          <a:xfrm>
            <a:off x="1935479" y="3941827"/>
            <a:ext cx="271780" cy="269875"/>
          </a:xfrm>
          <a:custGeom>
            <a:avLst/>
            <a:gdLst/>
            <a:ahLst/>
            <a:cxnLst/>
            <a:rect l="l" t="t" r="r" b="b"/>
            <a:pathLst>
              <a:path w="271780"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84ADAF"/>
          </a:solidFill>
        </p:spPr>
        <p:txBody>
          <a:bodyPr wrap="square" lIns="0" tIns="0" rIns="0" bIns="0" rtlCol="0"/>
          <a:lstStyle/>
          <a:p>
            <a:endParaRPr/>
          </a:p>
        </p:txBody>
      </p:sp>
      <p:sp>
        <p:nvSpPr>
          <p:cNvPr id="23" name="object 23"/>
          <p:cNvSpPr/>
          <p:nvPr/>
        </p:nvSpPr>
        <p:spPr>
          <a:xfrm>
            <a:off x="1935479" y="3941827"/>
            <a:ext cx="271780" cy="269875"/>
          </a:xfrm>
          <a:custGeom>
            <a:avLst/>
            <a:gdLst/>
            <a:ahLst/>
            <a:cxnLst/>
            <a:rect l="l" t="t" r="r" b="b"/>
            <a:pathLst>
              <a:path w="271780"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26" name="标题 25">
            <a:extLst>
              <a:ext uri="{FF2B5EF4-FFF2-40B4-BE49-F238E27FC236}">
                <a16:creationId xmlns:a16="http://schemas.microsoft.com/office/drawing/2014/main" id="{D75F1F9F-8531-450C-BD09-BD376C2012A0}"/>
              </a:ext>
            </a:extLst>
          </p:cNvPr>
          <p:cNvSpPr>
            <a:spLocks noGrp="1"/>
          </p:cNvSpPr>
          <p:nvPr>
            <p:ph type="title"/>
          </p:nvPr>
        </p:nvSpPr>
        <p:spPr/>
        <p:txBody>
          <a:bodyPr/>
          <a:lstStyle/>
          <a:p>
            <a:r>
              <a:rPr lang="zh-CN" altLang="en-US" dirty="0"/>
              <a:t>聚合式层次聚类</a:t>
            </a:r>
          </a:p>
        </p:txBody>
      </p:sp>
      <p:sp>
        <p:nvSpPr>
          <p:cNvPr id="28" name="object 2">
            <a:extLst>
              <a:ext uri="{FF2B5EF4-FFF2-40B4-BE49-F238E27FC236}">
                <a16:creationId xmlns:a16="http://schemas.microsoft.com/office/drawing/2014/main" id="{BE2919F2-B288-4C90-8240-CDC9F8B2BDAB}"/>
              </a:ext>
            </a:extLst>
          </p:cNvPr>
          <p:cNvSpPr txBox="1"/>
          <p:nvPr/>
        </p:nvSpPr>
        <p:spPr>
          <a:xfrm>
            <a:off x="442975" y="1925066"/>
            <a:ext cx="2370455" cy="443711"/>
          </a:xfrm>
          <a:prstGeom prst="rect">
            <a:avLst/>
          </a:prstGeom>
        </p:spPr>
        <p:txBody>
          <a:bodyPr vert="horz" wrap="square" lIns="0" tIns="12700" rIns="0" bIns="0" rtlCol="0">
            <a:spAutoFit/>
          </a:bodyPr>
          <a:lstStyle/>
          <a:p>
            <a:pPr marL="12700">
              <a:spcBef>
                <a:spcPts val="100"/>
              </a:spcBef>
            </a:pPr>
            <a:r>
              <a:rPr lang="zh-CN" altLang="en-US" sz="2800" b="1" spc="-25" dirty="0">
                <a:latin typeface="Trebuchet MS"/>
                <a:cs typeface="Trebuchet MS"/>
              </a:rPr>
              <a:t>当前聚簇数 </a:t>
            </a:r>
            <a:r>
              <a:rPr sz="2800" b="1" spc="15" dirty="0">
                <a:latin typeface="Trebuchet MS"/>
                <a:cs typeface="Trebuchet MS"/>
              </a:rPr>
              <a:t>=</a:t>
            </a:r>
            <a:r>
              <a:rPr sz="2800" b="1" spc="-340" dirty="0">
                <a:latin typeface="Trebuchet MS"/>
                <a:cs typeface="Trebuchet MS"/>
              </a:rPr>
              <a:t> </a:t>
            </a:r>
            <a:r>
              <a:rPr lang="en-US" altLang="zh-CN" sz="2800" b="1" spc="-100" dirty="0">
                <a:latin typeface="Trebuchet MS"/>
                <a:cs typeface="Trebuchet MS"/>
              </a:rPr>
              <a:t>3</a:t>
            </a:r>
            <a:endParaRPr sz="2800" dirty="0">
              <a:latin typeface="Trebuchet MS"/>
              <a:cs typeface="Trebuchet MS"/>
            </a:endParaRPr>
          </a:p>
        </p:txBody>
      </p:sp>
      <p:sp>
        <p:nvSpPr>
          <p:cNvPr id="24" name="object 11">
            <a:extLst>
              <a:ext uri="{FF2B5EF4-FFF2-40B4-BE49-F238E27FC236}">
                <a16:creationId xmlns:a16="http://schemas.microsoft.com/office/drawing/2014/main" id="{F5825436-9C40-49B5-8EB6-622E3BEA730E}"/>
              </a:ext>
            </a:extLst>
          </p:cNvPr>
          <p:cNvSpPr txBox="1"/>
          <p:nvPr/>
        </p:nvSpPr>
        <p:spPr>
          <a:xfrm>
            <a:off x="7837170" y="3036697"/>
            <a:ext cx="824865" cy="750847"/>
          </a:xfrm>
          <a:prstGeom prst="rect">
            <a:avLst/>
          </a:prstGeom>
        </p:spPr>
        <p:txBody>
          <a:bodyPr vert="horz" wrap="square" lIns="0" tIns="12065" rIns="0" bIns="0" rtlCol="0">
            <a:spAutoFit/>
          </a:bodyPr>
          <a:lstStyle/>
          <a:p>
            <a:pPr marL="12700" marR="5080">
              <a:spcBef>
                <a:spcPts val="95"/>
              </a:spcBef>
            </a:pPr>
            <a:r>
              <a:rPr lang="zh-CN" altLang="en-US" sz="2400" b="1" spc="-5" dirty="0">
                <a:solidFill>
                  <a:srgbClr val="344B5E"/>
                </a:solidFill>
                <a:latin typeface="Trebuchet MS"/>
                <a:cs typeface="Trebuchet MS"/>
              </a:rPr>
              <a:t>聚簇距离</a:t>
            </a:r>
            <a:endParaRPr sz="2400" dirty="0">
              <a:latin typeface="Trebuchet MS"/>
              <a:cs typeface="Trebuchet MS"/>
            </a:endParaRPr>
          </a:p>
        </p:txBody>
      </p:sp>
    </p:spTree>
    <p:extLst>
      <p:ext uri="{BB962C8B-B14F-4D97-AF65-F5344CB8AC3E}">
        <p14:creationId xmlns:p14="http://schemas.microsoft.com/office/powerpoint/2010/main" val="41722695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9BB808"/>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9BB808"/>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9BB808"/>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1" name="object 21"/>
          <p:cNvSpPr txBox="1"/>
          <p:nvPr/>
        </p:nvSpPr>
        <p:spPr>
          <a:xfrm>
            <a:off x="6210681" y="4896256"/>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a:latin typeface="Verdana"/>
              <a:cs typeface="Verdana"/>
            </a:endParaRPr>
          </a:p>
        </p:txBody>
      </p:sp>
      <p:sp>
        <p:nvSpPr>
          <p:cNvPr id="22" name="object 22"/>
          <p:cNvSpPr txBox="1"/>
          <p:nvPr/>
        </p:nvSpPr>
        <p:spPr>
          <a:xfrm>
            <a:off x="3241038" y="3132327"/>
            <a:ext cx="799085"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a:latin typeface="Verdana"/>
              <a:cs typeface="Verdana"/>
            </a:endParaRPr>
          </a:p>
        </p:txBody>
      </p:sp>
      <p:sp>
        <p:nvSpPr>
          <p:cNvPr id="23" name="object 23"/>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C00000"/>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3" name="标题 42">
            <a:extLst>
              <a:ext uri="{FF2B5EF4-FFF2-40B4-BE49-F238E27FC236}">
                <a16:creationId xmlns:a16="http://schemas.microsoft.com/office/drawing/2014/main" id="{E2BE3821-CA18-434A-AE60-15D337870BEE}"/>
              </a:ext>
            </a:extLst>
          </p:cNvPr>
          <p:cNvSpPr>
            <a:spLocks noGrp="1"/>
          </p:cNvSpPr>
          <p:nvPr>
            <p:ph type="title"/>
          </p:nvPr>
        </p:nvSpPr>
        <p:spPr/>
        <p:txBody>
          <a:bodyPr/>
          <a:lstStyle/>
          <a:p>
            <a:r>
              <a:rPr lang="zh-CN" altLang="en-US" dirty="0"/>
              <a:t>聚合式层次聚类</a:t>
            </a:r>
          </a:p>
        </p:txBody>
      </p:sp>
      <p:sp>
        <p:nvSpPr>
          <p:cNvPr id="44" name="object 2">
            <a:extLst>
              <a:ext uri="{FF2B5EF4-FFF2-40B4-BE49-F238E27FC236}">
                <a16:creationId xmlns:a16="http://schemas.microsoft.com/office/drawing/2014/main" id="{1DBECEAB-EE92-48F7-A84B-5D0FA3CEB9FC}"/>
              </a:ext>
            </a:extLst>
          </p:cNvPr>
          <p:cNvSpPr txBox="1"/>
          <p:nvPr/>
        </p:nvSpPr>
        <p:spPr>
          <a:xfrm>
            <a:off x="442975" y="1925066"/>
            <a:ext cx="2544849" cy="443711"/>
          </a:xfrm>
          <a:prstGeom prst="rect">
            <a:avLst/>
          </a:prstGeom>
        </p:spPr>
        <p:txBody>
          <a:bodyPr vert="horz" wrap="square" lIns="0" tIns="12700" rIns="0" bIns="0" rtlCol="0">
            <a:spAutoFit/>
          </a:bodyPr>
          <a:lstStyle/>
          <a:p>
            <a:pPr marL="12700">
              <a:spcBef>
                <a:spcPts val="100"/>
              </a:spcBef>
            </a:pPr>
            <a:r>
              <a:rPr lang="zh-CN" altLang="en-US" sz="2800" b="1" spc="-25" dirty="0">
                <a:latin typeface="Trebuchet MS"/>
                <a:cs typeface="Trebuchet MS"/>
              </a:rPr>
              <a:t>当前聚簇数</a:t>
            </a:r>
            <a:r>
              <a:rPr sz="2800" b="1" dirty="0">
                <a:latin typeface="Trebuchet MS"/>
                <a:cs typeface="Trebuchet MS"/>
              </a:rPr>
              <a:t> </a:t>
            </a:r>
            <a:r>
              <a:rPr sz="2800" b="1" spc="15" dirty="0">
                <a:latin typeface="Trebuchet MS"/>
                <a:cs typeface="Trebuchet MS"/>
              </a:rPr>
              <a:t>=</a:t>
            </a:r>
            <a:r>
              <a:rPr sz="2800" b="1" spc="-340" dirty="0">
                <a:latin typeface="Trebuchet MS"/>
                <a:cs typeface="Trebuchet MS"/>
              </a:rPr>
              <a:t> </a:t>
            </a:r>
            <a:r>
              <a:rPr lang="en-US" altLang="zh-CN" sz="2800" b="1" spc="-100" dirty="0">
                <a:latin typeface="Trebuchet MS"/>
                <a:cs typeface="Trebuchet MS"/>
              </a:rPr>
              <a:t>2</a:t>
            </a:r>
            <a:endParaRPr sz="2800" dirty="0">
              <a:latin typeface="Trebuchet MS"/>
              <a:cs typeface="Trebuchet MS"/>
            </a:endParaRPr>
          </a:p>
        </p:txBody>
      </p:sp>
    </p:spTree>
    <p:extLst>
      <p:ext uri="{BB962C8B-B14F-4D97-AF65-F5344CB8AC3E}">
        <p14:creationId xmlns:p14="http://schemas.microsoft.com/office/powerpoint/2010/main" val="9209766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77974" y="3081528"/>
            <a:ext cx="765175" cy="847725"/>
          </a:xfrm>
          <a:custGeom>
            <a:avLst/>
            <a:gdLst/>
            <a:ahLst/>
            <a:cxnLst/>
            <a:rect l="l" t="t" r="r" b="b"/>
            <a:pathLst>
              <a:path w="765175" h="847725">
                <a:moveTo>
                  <a:pt x="765048" y="0"/>
                </a:moveTo>
                <a:lnTo>
                  <a:pt x="0" y="6604"/>
                </a:lnTo>
                <a:lnTo>
                  <a:pt x="8381" y="847344"/>
                </a:lnTo>
              </a:path>
            </a:pathLst>
          </a:custGeom>
          <a:ln w="25908">
            <a:solidFill>
              <a:srgbClr val="344B5E"/>
            </a:solidFill>
          </a:ln>
        </p:spPr>
        <p:txBody>
          <a:bodyPr wrap="square" lIns="0" tIns="0" rIns="0" bIns="0" rtlCol="0"/>
          <a:lstStyle/>
          <a:p>
            <a:endParaRPr/>
          </a:p>
        </p:txBody>
      </p:sp>
      <p:sp>
        <p:nvSpPr>
          <p:cNvPr id="3" name="object 3"/>
          <p:cNvSpPr/>
          <p:nvPr/>
        </p:nvSpPr>
        <p:spPr>
          <a:xfrm>
            <a:off x="3112770" y="3081527"/>
            <a:ext cx="784860" cy="1217930"/>
          </a:xfrm>
          <a:custGeom>
            <a:avLst/>
            <a:gdLst/>
            <a:ahLst/>
            <a:cxnLst/>
            <a:rect l="l" t="t" r="r" b="b"/>
            <a:pathLst>
              <a:path w="784860" h="1217929">
                <a:moveTo>
                  <a:pt x="0" y="0"/>
                </a:moveTo>
                <a:lnTo>
                  <a:pt x="784859" y="9398"/>
                </a:lnTo>
                <a:lnTo>
                  <a:pt x="776224" y="1217676"/>
                </a:lnTo>
              </a:path>
            </a:pathLst>
          </a:custGeom>
          <a:ln w="25908">
            <a:solidFill>
              <a:srgbClr val="344B5E"/>
            </a:solidFill>
          </a:ln>
        </p:spPr>
        <p:txBody>
          <a:bodyPr wrap="square" lIns="0" tIns="0" rIns="0" bIns="0" rtlCol="0"/>
          <a:lstStyle/>
          <a:p>
            <a:endParaRPr/>
          </a:p>
        </p:txBody>
      </p:sp>
      <p:sp>
        <p:nvSpPr>
          <p:cNvPr id="4" name="object 4"/>
          <p:cNvSpPr/>
          <p:nvPr/>
        </p:nvSpPr>
        <p:spPr>
          <a:xfrm>
            <a:off x="2842261" y="2932938"/>
            <a:ext cx="269875" cy="271780"/>
          </a:xfrm>
          <a:custGeom>
            <a:avLst/>
            <a:gdLst/>
            <a:ahLst/>
            <a:cxnLst/>
            <a:rect l="l" t="t" r="r" b="b"/>
            <a:pathLst>
              <a:path w="269875" h="271780">
                <a:moveTo>
                  <a:pt x="134873"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3"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3" y="0"/>
                </a:lnTo>
                <a:close/>
              </a:path>
            </a:pathLst>
          </a:custGeom>
          <a:solidFill>
            <a:srgbClr val="C00000"/>
          </a:solidFill>
        </p:spPr>
        <p:txBody>
          <a:bodyPr wrap="square" lIns="0" tIns="0" rIns="0" bIns="0" rtlCol="0"/>
          <a:lstStyle/>
          <a:p>
            <a:endParaRPr/>
          </a:p>
        </p:txBody>
      </p:sp>
      <p:sp>
        <p:nvSpPr>
          <p:cNvPr id="5" name="object 5"/>
          <p:cNvSpPr/>
          <p:nvPr/>
        </p:nvSpPr>
        <p:spPr>
          <a:xfrm>
            <a:off x="2842261" y="2932938"/>
            <a:ext cx="269875" cy="271780"/>
          </a:xfrm>
          <a:custGeom>
            <a:avLst/>
            <a:gdLst/>
            <a:ahLst/>
            <a:cxnLst/>
            <a:rect l="l" t="t" r="r" b="b"/>
            <a:pathLst>
              <a:path w="269875" h="271780">
                <a:moveTo>
                  <a:pt x="0" y="135636"/>
                </a:moveTo>
                <a:lnTo>
                  <a:pt x="6870" y="92756"/>
                </a:lnTo>
                <a:lnTo>
                  <a:pt x="26005" y="55522"/>
                </a:lnTo>
                <a:lnTo>
                  <a:pt x="55193" y="26164"/>
                </a:lnTo>
                <a:lnTo>
                  <a:pt x="92220" y="6912"/>
                </a:lnTo>
                <a:lnTo>
                  <a:pt x="134873" y="0"/>
                </a:lnTo>
                <a:lnTo>
                  <a:pt x="177527" y="6912"/>
                </a:lnTo>
                <a:lnTo>
                  <a:pt x="214554" y="26164"/>
                </a:lnTo>
                <a:lnTo>
                  <a:pt x="243742" y="55522"/>
                </a:lnTo>
                <a:lnTo>
                  <a:pt x="262877" y="92756"/>
                </a:lnTo>
                <a:lnTo>
                  <a:pt x="269747" y="135636"/>
                </a:lnTo>
                <a:lnTo>
                  <a:pt x="262877" y="178515"/>
                </a:lnTo>
                <a:lnTo>
                  <a:pt x="243742" y="215749"/>
                </a:lnTo>
                <a:lnTo>
                  <a:pt x="214554" y="245107"/>
                </a:lnTo>
                <a:lnTo>
                  <a:pt x="177527" y="264359"/>
                </a:lnTo>
                <a:lnTo>
                  <a:pt x="134873" y="271272"/>
                </a:lnTo>
                <a:lnTo>
                  <a:pt x="92220" y="264359"/>
                </a:lnTo>
                <a:lnTo>
                  <a:pt x="55193" y="245107"/>
                </a:lnTo>
                <a:lnTo>
                  <a:pt x="26005" y="215749"/>
                </a:lnTo>
                <a:lnTo>
                  <a:pt x="6870" y="178515"/>
                </a:lnTo>
                <a:lnTo>
                  <a:pt x="0" y="135636"/>
                </a:lnTo>
                <a:close/>
              </a:path>
            </a:pathLst>
          </a:custGeom>
          <a:ln w="6096">
            <a:solidFill>
              <a:srgbClr val="FFFFFF"/>
            </a:solidFill>
          </a:ln>
        </p:spPr>
        <p:txBody>
          <a:bodyPr wrap="square" lIns="0" tIns="0" rIns="0" bIns="0" rtlCol="0"/>
          <a:lstStyle/>
          <a:p>
            <a:endParaRPr/>
          </a:p>
        </p:txBody>
      </p:sp>
      <p:sp>
        <p:nvSpPr>
          <p:cNvPr id="6" name="object 6"/>
          <p:cNvSpPr/>
          <p:nvPr/>
        </p:nvSpPr>
        <p:spPr>
          <a:xfrm>
            <a:off x="5258561" y="3272028"/>
            <a:ext cx="835660" cy="1297305"/>
          </a:xfrm>
          <a:custGeom>
            <a:avLst/>
            <a:gdLst/>
            <a:ahLst/>
            <a:cxnLst/>
            <a:rect l="l" t="t" r="r" b="b"/>
            <a:pathLst>
              <a:path w="835660" h="1297304">
                <a:moveTo>
                  <a:pt x="835151" y="0"/>
                </a:moveTo>
                <a:lnTo>
                  <a:pt x="0" y="10033"/>
                </a:lnTo>
                <a:lnTo>
                  <a:pt x="9143" y="1296924"/>
                </a:lnTo>
              </a:path>
            </a:pathLst>
          </a:custGeom>
          <a:ln w="25908">
            <a:solidFill>
              <a:srgbClr val="344B5E"/>
            </a:solidFill>
          </a:ln>
        </p:spPr>
        <p:txBody>
          <a:bodyPr wrap="square" lIns="0" tIns="0" rIns="0" bIns="0" rtlCol="0"/>
          <a:lstStyle/>
          <a:p>
            <a:endParaRPr/>
          </a:p>
        </p:txBody>
      </p:sp>
      <p:sp>
        <p:nvSpPr>
          <p:cNvPr id="7" name="object 7"/>
          <p:cNvSpPr/>
          <p:nvPr/>
        </p:nvSpPr>
        <p:spPr>
          <a:xfrm>
            <a:off x="6363461" y="3272027"/>
            <a:ext cx="797560" cy="1325880"/>
          </a:xfrm>
          <a:custGeom>
            <a:avLst/>
            <a:gdLst/>
            <a:ahLst/>
            <a:cxnLst/>
            <a:rect l="l" t="t" r="r" b="b"/>
            <a:pathLst>
              <a:path w="797559" h="1325879">
                <a:moveTo>
                  <a:pt x="0" y="0"/>
                </a:moveTo>
                <a:lnTo>
                  <a:pt x="797052" y="10287"/>
                </a:lnTo>
                <a:lnTo>
                  <a:pt x="788288" y="1325880"/>
                </a:lnTo>
              </a:path>
            </a:pathLst>
          </a:custGeom>
          <a:ln w="25908">
            <a:solidFill>
              <a:srgbClr val="344B5E"/>
            </a:solidFill>
          </a:ln>
        </p:spPr>
        <p:txBody>
          <a:bodyPr wrap="square" lIns="0" tIns="0" rIns="0" bIns="0" rtlCol="0"/>
          <a:lstStyle/>
          <a:p>
            <a:endParaRPr/>
          </a:p>
        </p:txBody>
      </p:sp>
      <p:sp>
        <p:nvSpPr>
          <p:cNvPr id="8" name="object 8"/>
          <p:cNvSpPr/>
          <p:nvPr/>
        </p:nvSpPr>
        <p:spPr>
          <a:xfrm>
            <a:off x="6092953" y="313105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9" name="object 9"/>
          <p:cNvSpPr/>
          <p:nvPr/>
        </p:nvSpPr>
        <p:spPr>
          <a:xfrm>
            <a:off x="6092953" y="3131057"/>
            <a:ext cx="269875" cy="271780"/>
          </a:xfrm>
          <a:custGeom>
            <a:avLst/>
            <a:gdLst/>
            <a:ahLst/>
            <a:cxnLst/>
            <a:rect l="l" t="t" r="r" b="b"/>
            <a:pathLst>
              <a:path w="269875" h="271780">
                <a:moveTo>
                  <a:pt x="0" y="135636"/>
                </a:moveTo>
                <a:lnTo>
                  <a:pt x="6870" y="92756"/>
                </a:lnTo>
                <a:lnTo>
                  <a:pt x="26005" y="55522"/>
                </a:lnTo>
                <a:lnTo>
                  <a:pt x="55193" y="26164"/>
                </a:lnTo>
                <a:lnTo>
                  <a:pt x="92220" y="6912"/>
                </a:lnTo>
                <a:lnTo>
                  <a:pt x="134874" y="0"/>
                </a:lnTo>
                <a:lnTo>
                  <a:pt x="177527" y="6912"/>
                </a:lnTo>
                <a:lnTo>
                  <a:pt x="214554" y="26164"/>
                </a:lnTo>
                <a:lnTo>
                  <a:pt x="243742" y="55522"/>
                </a:lnTo>
                <a:lnTo>
                  <a:pt x="262877" y="92756"/>
                </a:lnTo>
                <a:lnTo>
                  <a:pt x="269748" y="135636"/>
                </a:lnTo>
                <a:lnTo>
                  <a:pt x="262877" y="178515"/>
                </a:lnTo>
                <a:lnTo>
                  <a:pt x="243742" y="215749"/>
                </a:lnTo>
                <a:lnTo>
                  <a:pt x="214554" y="245107"/>
                </a:lnTo>
                <a:lnTo>
                  <a:pt x="177527" y="264359"/>
                </a:lnTo>
                <a:lnTo>
                  <a:pt x="134874" y="271272"/>
                </a:lnTo>
                <a:lnTo>
                  <a:pt x="92220" y="264359"/>
                </a:lnTo>
                <a:lnTo>
                  <a:pt x="55193" y="245107"/>
                </a:lnTo>
                <a:lnTo>
                  <a:pt x="26005" y="215749"/>
                </a:lnTo>
                <a:lnTo>
                  <a:pt x="6870" y="178515"/>
                </a:lnTo>
                <a:lnTo>
                  <a:pt x="0" y="135636"/>
                </a:lnTo>
                <a:close/>
              </a:path>
            </a:pathLst>
          </a:custGeom>
          <a:ln w="6096">
            <a:solidFill>
              <a:srgbClr val="FFFFFF"/>
            </a:solidFill>
          </a:ln>
        </p:spPr>
        <p:txBody>
          <a:bodyPr wrap="square" lIns="0" tIns="0" rIns="0" bIns="0" rtlCol="0"/>
          <a:lstStyle/>
          <a:p>
            <a:endParaRPr/>
          </a:p>
        </p:txBody>
      </p:sp>
      <p:sp>
        <p:nvSpPr>
          <p:cNvPr id="10" name="object 10"/>
          <p:cNvSpPr/>
          <p:nvPr/>
        </p:nvSpPr>
        <p:spPr>
          <a:xfrm>
            <a:off x="2186177" y="4102607"/>
            <a:ext cx="447040" cy="342900"/>
          </a:xfrm>
          <a:custGeom>
            <a:avLst/>
            <a:gdLst/>
            <a:ahLst/>
            <a:cxnLst/>
            <a:rect l="l" t="t" r="r" b="b"/>
            <a:pathLst>
              <a:path w="447039" h="342900">
                <a:moveTo>
                  <a:pt x="0" y="0"/>
                </a:moveTo>
                <a:lnTo>
                  <a:pt x="446532" y="2667"/>
                </a:lnTo>
                <a:lnTo>
                  <a:pt x="441579" y="342900"/>
                </a:lnTo>
              </a:path>
            </a:pathLst>
          </a:custGeom>
          <a:ln w="25908">
            <a:solidFill>
              <a:srgbClr val="344B5E"/>
            </a:solidFill>
          </a:ln>
        </p:spPr>
        <p:txBody>
          <a:bodyPr wrap="square" lIns="0" tIns="0" rIns="0" bIns="0" rtlCol="0"/>
          <a:lstStyle/>
          <a:p>
            <a:endParaRPr/>
          </a:p>
        </p:txBody>
      </p:sp>
      <p:sp>
        <p:nvSpPr>
          <p:cNvPr id="11" name="object 11"/>
          <p:cNvSpPr/>
          <p:nvPr/>
        </p:nvSpPr>
        <p:spPr>
          <a:xfrm>
            <a:off x="1468375" y="4102607"/>
            <a:ext cx="467995" cy="699770"/>
          </a:xfrm>
          <a:custGeom>
            <a:avLst/>
            <a:gdLst/>
            <a:ahLst/>
            <a:cxnLst/>
            <a:rect l="l" t="t" r="r" b="b"/>
            <a:pathLst>
              <a:path w="467994" h="699770">
                <a:moveTo>
                  <a:pt x="467868" y="0"/>
                </a:moveTo>
                <a:lnTo>
                  <a:pt x="0" y="5461"/>
                </a:lnTo>
                <a:lnTo>
                  <a:pt x="5079" y="699516"/>
                </a:lnTo>
              </a:path>
            </a:pathLst>
          </a:custGeom>
          <a:ln w="25908">
            <a:solidFill>
              <a:srgbClr val="344B5E"/>
            </a:solidFill>
          </a:ln>
        </p:spPr>
        <p:txBody>
          <a:bodyPr wrap="square" lIns="0" tIns="0" rIns="0" bIns="0" rtlCol="0"/>
          <a:lstStyle/>
          <a:p>
            <a:endParaRPr/>
          </a:p>
        </p:txBody>
      </p:sp>
      <p:sp>
        <p:nvSpPr>
          <p:cNvPr id="14" name="object 14"/>
          <p:cNvSpPr/>
          <p:nvPr/>
        </p:nvSpPr>
        <p:spPr>
          <a:xfrm>
            <a:off x="7565663" y="1586356"/>
            <a:ext cx="171450" cy="3449320"/>
          </a:xfrm>
          <a:custGeom>
            <a:avLst/>
            <a:gdLst/>
            <a:ahLst/>
            <a:cxnLst/>
            <a:rect l="l" t="t" r="r" b="b"/>
            <a:pathLst>
              <a:path w="171450" h="3449320">
                <a:moveTo>
                  <a:pt x="85578" y="75800"/>
                </a:moveTo>
                <a:lnTo>
                  <a:pt x="66528" y="108458"/>
                </a:lnTo>
                <a:lnTo>
                  <a:pt x="66528" y="3448939"/>
                </a:lnTo>
                <a:lnTo>
                  <a:pt x="104628" y="3448939"/>
                </a:lnTo>
                <a:lnTo>
                  <a:pt x="104628" y="108458"/>
                </a:lnTo>
                <a:lnTo>
                  <a:pt x="85578" y="75800"/>
                </a:lnTo>
                <a:close/>
              </a:path>
              <a:path w="171450" h="3449320">
                <a:moveTo>
                  <a:pt x="85578" y="0"/>
                </a:moveTo>
                <a:lnTo>
                  <a:pt x="2393" y="142493"/>
                </a:lnTo>
                <a:lnTo>
                  <a:pt x="0" y="149689"/>
                </a:lnTo>
                <a:lnTo>
                  <a:pt x="488" y="157003"/>
                </a:lnTo>
                <a:lnTo>
                  <a:pt x="3643" y="163603"/>
                </a:lnTo>
                <a:lnTo>
                  <a:pt x="9251" y="168655"/>
                </a:lnTo>
                <a:lnTo>
                  <a:pt x="16446" y="171049"/>
                </a:lnTo>
                <a:lnTo>
                  <a:pt x="23760" y="170561"/>
                </a:lnTo>
                <a:lnTo>
                  <a:pt x="30360" y="167405"/>
                </a:lnTo>
                <a:lnTo>
                  <a:pt x="35413" y="161797"/>
                </a:lnTo>
                <a:lnTo>
                  <a:pt x="66528" y="108458"/>
                </a:lnTo>
                <a:lnTo>
                  <a:pt x="66528" y="37845"/>
                </a:lnTo>
                <a:lnTo>
                  <a:pt x="107671" y="37845"/>
                </a:lnTo>
                <a:lnTo>
                  <a:pt x="85578" y="0"/>
                </a:lnTo>
                <a:close/>
              </a:path>
              <a:path w="171450" h="3449320">
                <a:moveTo>
                  <a:pt x="107671" y="37845"/>
                </a:moveTo>
                <a:lnTo>
                  <a:pt x="104628" y="37845"/>
                </a:lnTo>
                <a:lnTo>
                  <a:pt x="104628" y="108458"/>
                </a:lnTo>
                <a:lnTo>
                  <a:pt x="135743" y="161797"/>
                </a:lnTo>
                <a:lnTo>
                  <a:pt x="140795" y="167405"/>
                </a:lnTo>
                <a:lnTo>
                  <a:pt x="147395" y="170561"/>
                </a:lnTo>
                <a:lnTo>
                  <a:pt x="154709" y="171049"/>
                </a:lnTo>
                <a:lnTo>
                  <a:pt x="161905" y="168655"/>
                </a:lnTo>
                <a:lnTo>
                  <a:pt x="167512" y="163603"/>
                </a:lnTo>
                <a:lnTo>
                  <a:pt x="170668" y="157003"/>
                </a:lnTo>
                <a:lnTo>
                  <a:pt x="171156" y="149689"/>
                </a:lnTo>
                <a:lnTo>
                  <a:pt x="168763" y="142493"/>
                </a:lnTo>
                <a:lnTo>
                  <a:pt x="107671" y="37845"/>
                </a:lnTo>
                <a:close/>
              </a:path>
              <a:path w="171450" h="3449320">
                <a:moveTo>
                  <a:pt x="104628" y="37845"/>
                </a:moveTo>
                <a:lnTo>
                  <a:pt x="66528" y="37845"/>
                </a:lnTo>
                <a:lnTo>
                  <a:pt x="66528" y="108458"/>
                </a:lnTo>
                <a:lnTo>
                  <a:pt x="85578" y="75800"/>
                </a:lnTo>
                <a:lnTo>
                  <a:pt x="69068" y="47497"/>
                </a:lnTo>
                <a:lnTo>
                  <a:pt x="104628" y="47497"/>
                </a:lnTo>
                <a:lnTo>
                  <a:pt x="104628" y="37845"/>
                </a:lnTo>
                <a:close/>
              </a:path>
              <a:path w="171450" h="3449320">
                <a:moveTo>
                  <a:pt x="104628" y="47497"/>
                </a:moveTo>
                <a:lnTo>
                  <a:pt x="102088" y="47497"/>
                </a:lnTo>
                <a:lnTo>
                  <a:pt x="85578" y="75800"/>
                </a:lnTo>
                <a:lnTo>
                  <a:pt x="104628" y="108458"/>
                </a:lnTo>
                <a:lnTo>
                  <a:pt x="104628" y="47497"/>
                </a:lnTo>
                <a:close/>
              </a:path>
              <a:path w="171450" h="3449320">
                <a:moveTo>
                  <a:pt x="102088" y="47497"/>
                </a:moveTo>
                <a:lnTo>
                  <a:pt x="69068" y="47497"/>
                </a:lnTo>
                <a:lnTo>
                  <a:pt x="85578" y="75800"/>
                </a:lnTo>
                <a:lnTo>
                  <a:pt x="102088" y="47497"/>
                </a:lnTo>
                <a:close/>
              </a:path>
            </a:pathLst>
          </a:custGeom>
          <a:solidFill>
            <a:srgbClr val="344B5E"/>
          </a:solidFill>
        </p:spPr>
        <p:txBody>
          <a:bodyPr wrap="square" lIns="0" tIns="0" rIns="0" bIns="0" rtlCol="0"/>
          <a:lstStyle/>
          <a:p>
            <a:endParaRPr/>
          </a:p>
        </p:txBody>
      </p:sp>
      <p:sp>
        <p:nvSpPr>
          <p:cNvPr id="15" name="object 15"/>
          <p:cNvSpPr/>
          <p:nvPr/>
        </p:nvSpPr>
        <p:spPr>
          <a:xfrm>
            <a:off x="7008877" y="4574286"/>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03"/>
                </a:lnTo>
                <a:lnTo>
                  <a:pt x="26005" y="214527"/>
                </a:lnTo>
                <a:lnTo>
                  <a:pt x="55193" y="243724"/>
                </a:lnTo>
                <a:lnTo>
                  <a:pt x="92220" y="262871"/>
                </a:lnTo>
                <a:lnTo>
                  <a:pt x="134874" y="269747"/>
                </a:lnTo>
                <a:lnTo>
                  <a:pt x="177527" y="262871"/>
                </a:lnTo>
                <a:lnTo>
                  <a:pt x="214554" y="243724"/>
                </a:lnTo>
                <a:lnTo>
                  <a:pt x="243742" y="214527"/>
                </a:lnTo>
                <a:lnTo>
                  <a:pt x="262877" y="177503"/>
                </a:lnTo>
                <a:lnTo>
                  <a:pt x="269748" y="134873"/>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6" name="object 16"/>
          <p:cNvSpPr/>
          <p:nvPr/>
        </p:nvSpPr>
        <p:spPr>
          <a:xfrm>
            <a:off x="7008877" y="4574286"/>
            <a:ext cx="269875" cy="269875"/>
          </a:xfrm>
          <a:custGeom>
            <a:avLst/>
            <a:gdLst/>
            <a:ahLst/>
            <a:cxnLst/>
            <a:rect l="l" t="t" r="r" b="b"/>
            <a:pathLst>
              <a:path w="269875" h="269875">
                <a:moveTo>
                  <a:pt x="0" y="134873"/>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3"/>
                </a:lnTo>
                <a:lnTo>
                  <a:pt x="262877" y="177503"/>
                </a:lnTo>
                <a:lnTo>
                  <a:pt x="243742" y="214527"/>
                </a:lnTo>
                <a:lnTo>
                  <a:pt x="214554" y="243724"/>
                </a:lnTo>
                <a:lnTo>
                  <a:pt x="177527" y="262871"/>
                </a:lnTo>
                <a:lnTo>
                  <a:pt x="134874" y="269747"/>
                </a:lnTo>
                <a:lnTo>
                  <a:pt x="92220" y="262871"/>
                </a:lnTo>
                <a:lnTo>
                  <a:pt x="55193" y="243724"/>
                </a:lnTo>
                <a:lnTo>
                  <a:pt x="26005" y="214527"/>
                </a:lnTo>
                <a:lnTo>
                  <a:pt x="6870" y="177503"/>
                </a:lnTo>
                <a:lnTo>
                  <a:pt x="0" y="134873"/>
                </a:lnTo>
                <a:close/>
              </a:path>
            </a:pathLst>
          </a:custGeom>
          <a:ln w="6096">
            <a:solidFill>
              <a:srgbClr val="FFFFFF"/>
            </a:solidFill>
          </a:ln>
        </p:spPr>
        <p:txBody>
          <a:bodyPr wrap="square" lIns="0" tIns="0" rIns="0" bIns="0" rtlCol="0"/>
          <a:lstStyle/>
          <a:p>
            <a:endParaRPr/>
          </a:p>
        </p:txBody>
      </p:sp>
      <p:sp>
        <p:nvSpPr>
          <p:cNvPr id="17" name="object 17"/>
          <p:cNvSpPr/>
          <p:nvPr/>
        </p:nvSpPr>
        <p:spPr>
          <a:xfrm>
            <a:off x="5129785" y="453313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03"/>
                </a:lnTo>
                <a:lnTo>
                  <a:pt x="26005" y="214527"/>
                </a:lnTo>
                <a:lnTo>
                  <a:pt x="55193" y="243724"/>
                </a:lnTo>
                <a:lnTo>
                  <a:pt x="92220" y="262871"/>
                </a:lnTo>
                <a:lnTo>
                  <a:pt x="134874" y="269748"/>
                </a:lnTo>
                <a:lnTo>
                  <a:pt x="177527" y="262871"/>
                </a:lnTo>
                <a:lnTo>
                  <a:pt x="214554" y="243724"/>
                </a:lnTo>
                <a:lnTo>
                  <a:pt x="243742" y="214527"/>
                </a:lnTo>
                <a:lnTo>
                  <a:pt x="262877" y="177503"/>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8" name="object 18"/>
          <p:cNvSpPr/>
          <p:nvPr/>
        </p:nvSpPr>
        <p:spPr>
          <a:xfrm>
            <a:off x="5129785" y="453313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03"/>
                </a:lnTo>
                <a:lnTo>
                  <a:pt x="243742" y="214527"/>
                </a:lnTo>
                <a:lnTo>
                  <a:pt x="214554" y="243724"/>
                </a:lnTo>
                <a:lnTo>
                  <a:pt x="177527" y="262871"/>
                </a:lnTo>
                <a:lnTo>
                  <a:pt x="134874" y="269748"/>
                </a:lnTo>
                <a:lnTo>
                  <a:pt x="92220" y="262871"/>
                </a:lnTo>
                <a:lnTo>
                  <a:pt x="55193" y="243724"/>
                </a:lnTo>
                <a:lnTo>
                  <a:pt x="26005" y="214527"/>
                </a:lnTo>
                <a:lnTo>
                  <a:pt x="6870" y="177503"/>
                </a:lnTo>
                <a:lnTo>
                  <a:pt x="0" y="134874"/>
                </a:lnTo>
                <a:close/>
              </a:path>
            </a:pathLst>
          </a:custGeom>
          <a:ln w="6096">
            <a:solidFill>
              <a:srgbClr val="FFFFFF"/>
            </a:solidFill>
          </a:ln>
        </p:spPr>
        <p:txBody>
          <a:bodyPr wrap="square" lIns="0" tIns="0" rIns="0" bIns="0" rtlCol="0"/>
          <a:lstStyle/>
          <a:p>
            <a:endParaRPr/>
          </a:p>
        </p:txBody>
      </p:sp>
      <p:sp>
        <p:nvSpPr>
          <p:cNvPr id="19" name="object 19"/>
          <p:cNvSpPr/>
          <p:nvPr/>
        </p:nvSpPr>
        <p:spPr>
          <a:xfrm>
            <a:off x="3747516" y="428320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20" name="object 20"/>
          <p:cNvSpPr/>
          <p:nvPr/>
        </p:nvSpPr>
        <p:spPr>
          <a:xfrm>
            <a:off x="3747516" y="4283202"/>
            <a:ext cx="269875" cy="271780"/>
          </a:xfrm>
          <a:custGeom>
            <a:avLst/>
            <a:gdLst/>
            <a:ahLst/>
            <a:cxnLst/>
            <a:rect l="l" t="t" r="r" b="b"/>
            <a:pathLst>
              <a:path w="269875" h="271779">
                <a:moveTo>
                  <a:pt x="0" y="135636"/>
                </a:moveTo>
                <a:lnTo>
                  <a:pt x="6870" y="92756"/>
                </a:lnTo>
                <a:lnTo>
                  <a:pt x="26005" y="55522"/>
                </a:lnTo>
                <a:lnTo>
                  <a:pt x="55193" y="26164"/>
                </a:lnTo>
                <a:lnTo>
                  <a:pt x="92220" y="6912"/>
                </a:lnTo>
                <a:lnTo>
                  <a:pt x="134874" y="0"/>
                </a:lnTo>
                <a:lnTo>
                  <a:pt x="177527" y="6912"/>
                </a:lnTo>
                <a:lnTo>
                  <a:pt x="214554" y="26164"/>
                </a:lnTo>
                <a:lnTo>
                  <a:pt x="243742" y="55522"/>
                </a:lnTo>
                <a:lnTo>
                  <a:pt x="262877" y="92756"/>
                </a:lnTo>
                <a:lnTo>
                  <a:pt x="269748" y="135636"/>
                </a:lnTo>
                <a:lnTo>
                  <a:pt x="262877" y="178515"/>
                </a:lnTo>
                <a:lnTo>
                  <a:pt x="243742" y="215749"/>
                </a:lnTo>
                <a:lnTo>
                  <a:pt x="214554" y="245107"/>
                </a:lnTo>
                <a:lnTo>
                  <a:pt x="177527" y="264359"/>
                </a:lnTo>
                <a:lnTo>
                  <a:pt x="134874" y="271272"/>
                </a:lnTo>
                <a:lnTo>
                  <a:pt x="92220" y="264359"/>
                </a:lnTo>
                <a:lnTo>
                  <a:pt x="55193" y="245107"/>
                </a:lnTo>
                <a:lnTo>
                  <a:pt x="26005" y="215749"/>
                </a:lnTo>
                <a:lnTo>
                  <a:pt x="6870" y="178515"/>
                </a:lnTo>
                <a:lnTo>
                  <a:pt x="0" y="135636"/>
                </a:lnTo>
                <a:close/>
              </a:path>
            </a:pathLst>
          </a:custGeom>
          <a:ln w="6096">
            <a:solidFill>
              <a:srgbClr val="FFFFFF"/>
            </a:solidFill>
          </a:ln>
        </p:spPr>
        <p:txBody>
          <a:bodyPr wrap="square" lIns="0" tIns="0" rIns="0" bIns="0" rtlCol="0"/>
          <a:lstStyle/>
          <a:p>
            <a:endParaRPr/>
          </a:p>
        </p:txBody>
      </p:sp>
      <p:sp>
        <p:nvSpPr>
          <p:cNvPr id="21" name="object 21"/>
          <p:cNvSpPr/>
          <p:nvPr/>
        </p:nvSpPr>
        <p:spPr>
          <a:xfrm>
            <a:off x="2479549" y="4418839"/>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4" y="0"/>
                </a:lnTo>
                <a:close/>
              </a:path>
            </a:pathLst>
          </a:custGeom>
          <a:solidFill>
            <a:srgbClr val="84ADAF"/>
          </a:solidFill>
        </p:spPr>
        <p:txBody>
          <a:bodyPr wrap="square" lIns="0" tIns="0" rIns="0" bIns="0" rtlCol="0"/>
          <a:lstStyle/>
          <a:p>
            <a:endParaRPr/>
          </a:p>
        </p:txBody>
      </p:sp>
      <p:sp>
        <p:nvSpPr>
          <p:cNvPr id="22" name="object 22"/>
          <p:cNvSpPr/>
          <p:nvPr/>
        </p:nvSpPr>
        <p:spPr>
          <a:xfrm>
            <a:off x="2479549" y="4418839"/>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7" y="134874"/>
                </a:lnTo>
                <a:lnTo>
                  <a:pt x="262877" y="177527"/>
                </a:lnTo>
                <a:lnTo>
                  <a:pt x="243742" y="214554"/>
                </a:lnTo>
                <a:lnTo>
                  <a:pt x="214554" y="243742"/>
                </a:lnTo>
                <a:lnTo>
                  <a:pt x="177527" y="262877"/>
                </a:lnTo>
                <a:lnTo>
                  <a:pt x="134874" y="269748"/>
                </a:lnTo>
                <a:lnTo>
                  <a:pt x="92220" y="262877"/>
                </a:lnTo>
                <a:lnTo>
                  <a:pt x="55193" y="243742"/>
                </a:lnTo>
                <a:lnTo>
                  <a:pt x="26005" y="214554"/>
                </a:lnTo>
                <a:lnTo>
                  <a:pt x="6870" y="177527"/>
                </a:lnTo>
                <a:lnTo>
                  <a:pt x="0" y="134874"/>
                </a:lnTo>
                <a:close/>
              </a:path>
            </a:pathLst>
          </a:custGeom>
          <a:ln w="6096">
            <a:solidFill>
              <a:srgbClr val="FFFFFF"/>
            </a:solidFill>
          </a:ln>
        </p:spPr>
        <p:txBody>
          <a:bodyPr wrap="square" lIns="0" tIns="0" rIns="0" bIns="0" rtlCol="0"/>
          <a:lstStyle/>
          <a:p>
            <a:endParaRPr/>
          </a:p>
        </p:txBody>
      </p:sp>
      <p:sp>
        <p:nvSpPr>
          <p:cNvPr id="23" name="object 23"/>
          <p:cNvSpPr/>
          <p:nvPr/>
        </p:nvSpPr>
        <p:spPr>
          <a:xfrm>
            <a:off x="1336548" y="4761739"/>
            <a:ext cx="269875" cy="269875"/>
          </a:xfrm>
          <a:custGeom>
            <a:avLst/>
            <a:gdLst/>
            <a:ahLst/>
            <a:cxnLst/>
            <a:rect l="l" t="t" r="r" b="b"/>
            <a:pathLst>
              <a:path w="269875" h="269875">
                <a:moveTo>
                  <a:pt x="134874" y="0"/>
                </a:moveTo>
                <a:lnTo>
                  <a:pt x="92220" y="6876"/>
                </a:lnTo>
                <a:lnTo>
                  <a:pt x="55193" y="26023"/>
                </a:lnTo>
                <a:lnTo>
                  <a:pt x="26005" y="55220"/>
                </a:lnTo>
                <a:lnTo>
                  <a:pt x="6870" y="92244"/>
                </a:lnTo>
                <a:lnTo>
                  <a:pt x="0" y="134874"/>
                </a:lnTo>
                <a:lnTo>
                  <a:pt x="6870" y="177503"/>
                </a:lnTo>
                <a:lnTo>
                  <a:pt x="26005" y="214527"/>
                </a:lnTo>
                <a:lnTo>
                  <a:pt x="55193" y="243724"/>
                </a:lnTo>
                <a:lnTo>
                  <a:pt x="92220" y="262871"/>
                </a:lnTo>
                <a:lnTo>
                  <a:pt x="134874" y="269748"/>
                </a:lnTo>
                <a:lnTo>
                  <a:pt x="177527" y="262871"/>
                </a:lnTo>
                <a:lnTo>
                  <a:pt x="214554" y="243724"/>
                </a:lnTo>
                <a:lnTo>
                  <a:pt x="243742" y="214527"/>
                </a:lnTo>
                <a:lnTo>
                  <a:pt x="262877" y="177503"/>
                </a:lnTo>
                <a:lnTo>
                  <a:pt x="269748" y="134874"/>
                </a:lnTo>
                <a:lnTo>
                  <a:pt x="262877" y="92244"/>
                </a:lnTo>
                <a:lnTo>
                  <a:pt x="243742" y="55220"/>
                </a:lnTo>
                <a:lnTo>
                  <a:pt x="214554" y="26023"/>
                </a:lnTo>
                <a:lnTo>
                  <a:pt x="177527" y="6876"/>
                </a:lnTo>
                <a:lnTo>
                  <a:pt x="134874" y="0"/>
                </a:lnTo>
                <a:close/>
              </a:path>
            </a:pathLst>
          </a:custGeom>
          <a:solidFill>
            <a:srgbClr val="6F2F9F"/>
          </a:solidFill>
        </p:spPr>
        <p:txBody>
          <a:bodyPr wrap="square" lIns="0" tIns="0" rIns="0" bIns="0" rtlCol="0"/>
          <a:lstStyle/>
          <a:p>
            <a:endParaRPr/>
          </a:p>
        </p:txBody>
      </p:sp>
      <p:sp>
        <p:nvSpPr>
          <p:cNvPr id="24" name="object 24"/>
          <p:cNvSpPr/>
          <p:nvPr/>
        </p:nvSpPr>
        <p:spPr>
          <a:xfrm>
            <a:off x="1336548" y="4761739"/>
            <a:ext cx="269875" cy="269875"/>
          </a:xfrm>
          <a:custGeom>
            <a:avLst/>
            <a:gdLst/>
            <a:ahLst/>
            <a:cxnLst/>
            <a:rect l="l" t="t" r="r" b="b"/>
            <a:pathLst>
              <a:path w="269875" h="269875">
                <a:moveTo>
                  <a:pt x="0" y="134874"/>
                </a:moveTo>
                <a:lnTo>
                  <a:pt x="6870" y="92244"/>
                </a:lnTo>
                <a:lnTo>
                  <a:pt x="26005" y="55220"/>
                </a:lnTo>
                <a:lnTo>
                  <a:pt x="55193" y="26023"/>
                </a:lnTo>
                <a:lnTo>
                  <a:pt x="92220" y="6876"/>
                </a:lnTo>
                <a:lnTo>
                  <a:pt x="134874" y="0"/>
                </a:lnTo>
                <a:lnTo>
                  <a:pt x="177527" y="6876"/>
                </a:lnTo>
                <a:lnTo>
                  <a:pt x="214554" y="26023"/>
                </a:lnTo>
                <a:lnTo>
                  <a:pt x="243742" y="55220"/>
                </a:lnTo>
                <a:lnTo>
                  <a:pt x="262877" y="92244"/>
                </a:lnTo>
                <a:lnTo>
                  <a:pt x="269748" y="134874"/>
                </a:lnTo>
                <a:lnTo>
                  <a:pt x="262877" y="177503"/>
                </a:lnTo>
                <a:lnTo>
                  <a:pt x="243742" y="214527"/>
                </a:lnTo>
                <a:lnTo>
                  <a:pt x="214554" y="243724"/>
                </a:lnTo>
                <a:lnTo>
                  <a:pt x="177527" y="262871"/>
                </a:lnTo>
                <a:lnTo>
                  <a:pt x="134874" y="269748"/>
                </a:lnTo>
                <a:lnTo>
                  <a:pt x="92220" y="262871"/>
                </a:lnTo>
                <a:lnTo>
                  <a:pt x="55193" y="243724"/>
                </a:lnTo>
                <a:lnTo>
                  <a:pt x="26005" y="214527"/>
                </a:lnTo>
                <a:lnTo>
                  <a:pt x="6870" y="177503"/>
                </a:lnTo>
                <a:lnTo>
                  <a:pt x="0" y="134874"/>
                </a:lnTo>
                <a:close/>
              </a:path>
            </a:pathLst>
          </a:custGeom>
          <a:ln w="6096">
            <a:solidFill>
              <a:srgbClr val="FFFFFF"/>
            </a:solidFill>
          </a:ln>
        </p:spPr>
        <p:txBody>
          <a:bodyPr wrap="square" lIns="0" tIns="0" rIns="0" bIns="0" rtlCol="0"/>
          <a:lstStyle/>
          <a:p>
            <a:endParaRPr/>
          </a:p>
        </p:txBody>
      </p:sp>
      <p:sp>
        <p:nvSpPr>
          <p:cNvPr id="25" name="object 25"/>
          <p:cNvSpPr/>
          <p:nvPr/>
        </p:nvSpPr>
        <p:spPr>
          <a:xfrm>
            <a:off x="1029461" y="3425951"/>
            <a:ext cx="6621780" cy="0"/>
          </a:xfrm>
          <a:custGeom>
            <a:avLst/>
            <a:gdLst/>
            <a:ahLst/>
            <a:cxnLst/>
            <a:rect l="l" t="t" r="r" b="b"/>
            <a:pathLst>
              <a:path w="6621780">
                <a:moveTo>
                  <a:pt x="0" y="0"/>
                </a:moveTo>
                <a:lnTo>
                  <a:pt x="6621780" y="0"/>
                </a:lnTo>
              </a:path>
            </a:pathLst>
          </a:custGeom>
          <a:ln w="38100">
            <a:solidFill>
              <a:srgbClr val="E6EEEE"/>
            </a:solidFill>
            <a:prstDash val="dash"/>
          </a:ln>
        </p:spPr>
        <p:txBody>
          <a:bodyPr wrap="square" lIns="0" tIns="0" rIns="0" bIns="0" rtlCol="0"/>
          <a:lstStyle/>
          <a:p>
            <a:endParaRPr/>
          </a:p>
        </p:txBody>
      </p:sp>
      <p:sp>
        <p:nvSpPr>
          <p:cNvPr id="27" name="object 27"/>
          <p:cNvSpPr/>
          <p:nvPr/>
        </p:nvSpPr>
        <p:spPr>
          <a:xfrm>
            <a:off x="1935479" y="3941827"/>
            <a:ext cx="271780" cy="269875"/>
          </a:xfrm>
          <a:custGeom>
            <a:avLst/>
            <a:gdLst/>
            <a:ahLst/>
            <a:cxnLst/>
            <a:rect l="l" t="t" r="r" b="b"/>
            <a:pathLst>
              <a:path w="271780"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84ADAF"/>
          </a:solidFill>
        </p:spPr>
        <p:txBody>
          <a:bodyPr wrap="square" lIns="0" tIns="0" rIns="0" bIns="0" rtlCol="0"/>
          <a:lstStyle/>
          <a:p>
            <a:endParaRPr/>
          </a:p>
        </p:txBody>
      </p:sp>
      <p:sp>
        <p:nvSpPr>
          <p:cNvPr id="28" name="object 28"/>
          <p:cNvSpPr/>
          <p:nvPr/>
        </p:nvSpPr>
        <p:spPr>
          <a:xfrm>
            <a:off x="1935479" y="3941827"/>
            <a:ext cx="271780" cy="269875"/>
          </a:xfrm>
          <a:custGeom>
            <a:avLst/>
            <a:gdLst/>
            <a:ahLst/>
            <a:cxnLst/>
            <a:rect l="l" t="t" r="r" b="b"/>
            <a:pathLst>
              <a:path w="271780"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31" name="标题 30">
            <a:extLst>
              <a:ext uri="{FF2B5EF4-FFF2-40B4-BE49-F238E27FC236}">
                <a16:creationId xmlns:a16="http://schemas.microsoft.com/office/drawing/2014/main" id="{B8076D6A-B829-44F6-A69E-9EC448F3848D}"/>
              </a:ext>
            </a:extLst>
          </p:cNvPr>
          <p:cNvSpPr>
            <a:spLocks noGrp="1"/>
          </p:cNvSpPr>
          <p:nvPr>
            <p:ph type="title"/>
          </p:nvPr>
        </p:nvSpPr>
        <p:spPr/>
        <p:txBody>
          <a:bodyPr/>
          <a:lstStyle/>
          <a:p>
            <a:r>
              <a:rPr lang="zh-CN" altLang="en-US" dirty="0"/>
              <a:t>聚合式层次聚类</a:t>
            </a:r>
          </a:p>
        </p:txBody>
      </p:sp>
      <p:sp>
        <p:nvSpPr>
          <p:cNvPr id="32" name="object 2">
            <a:extLst>
              <a:ext uri="{FF2B5EF4-FFF2-40B4-BE49-F238E27FC236}">
                <a16:creationId xmlns:a16="http://schemas.microsoft.com/office/drawing/2014/main" id="{197AF974-F57A-426E-B0AD-613EBB276B91}"/>
              </a:ext>
            </a:extLst>
          </p:cNvPr>
          <p:cNvSpPr txBox="1"/>
          <p:nvPr/>
        </p:nvSpPr>
        <p:spPr>
          <a:xfrm>
            <a:off x="442975" y="1925066"/>
            <a:ext cx="2370455" cy="443711"/>
          </a:xfrm>
          <a:prstGeom prst="rect">
            <a:avLst/>
          </a:prstGeom>
        </p:spPr>
        <p:txBody>
          <a:bodyPr vert="horz" wrap="square" lIns="0" tIns="12700" rIns="0" bIns="0" rtlCol="0">
            <a:spAutoFit/>
          </a:bodyPr>
          <a:lstStyle/>
          <a:p>
            <a:pPr marL="12700">
              <a:spcBef>
                <a:spcPts val="100"/>
              </a:spcBef>
            </a:pPr>
            <a:r>
              <a:rPr lang="zh-CN" altLang="en-US" sz="2800" b="1" spc="-25" dirty="0">
                <a:latin typeface="Trebuchet MS"/>
                <a:cs typeface="Trebuchet MS"/>
              </a:rPr>
              <a:t>当前聚簇数 </a:t>
            </a:r>
            <a:r>
              <a:rPr sz="2800" b="1" spc="15" dirty="0">
                <a:latin typeface="Trebuchet MS"/>
                <a:cs typeface="Trebuchet MS"/>
              </a:rPr>
              <a:t>=</a:t>
            </a:r>
            <a:r>
              <a:rPr sz="2800" b="1" spc="-340" dirty="0">
                <a:latin typeface="Trebuchet MS"/>
                <a:cs typeface="Trebuchet MS"/>
              </a:rPr>
              <a:t> </a:t>
            </a:r>
            <a:r>
              <a:rPr lang="en-US" altLang="zh-CN" sz="2800" b="1" spc="-100" dirty="0">
                <a:latin typeface="Trebuchet MS"/>
                <a:cs typeface="Trebuchet MS"/>
              </a:rPr>
              <a:t>2</a:t>
            </a:r>
            <a:endParaRPr sz="2800" dirty="0">
              <a:latin typeface="Trebuchet MS"/>
              <a:cs typeface="Trebuchet MS"/>
            </a:endParaRPr>
          </a:p>
        </p:txBody>
      </p:sp>
      <p:sp>
        <p:nvSpPr>
          <p:cNvPr id="29" name="object 11">
            <a:extLst>
              <a:ext uri="{FF2B5EF4-FFF2-40B4-BE49-F238E27FC236}">
                <a16:creationId xmlns:a16="http://schemas.microsoft.com/office/drawing/2014/main" id="{C4984A2E-88B3-4329-AE2D-2F8881E3597A}"/>
              </a:ext>
            </a:extLst>
          </p:cNvPr>
          <p:cNvSpPr txBox="1"/>
          <p:nvPr/>
        </p:nvSpPr>
        <p:spPr>
          <a:xfrm>
            <a:off x="7837170" y="3036697"/>
            <a:ext cx="824865" cy="750847"/>
          </a:xfrm>
          <a:prstGeom prst="rect">
            <a:avLst/>
          </a:prstGeom>
        </p:spPr>
        <p:txBody>
          <a:bodyPr vert="horz" wrap="square" lIns="0" tIns="12065" rIns="0" bIns="0" rtlCol="0">
            <a:spAutoFit/>
          </a:bodyPr>
          <a:lstStyle/>
          <a:p>
            <a:pPr marL="12700" marR="5080">
              <a:spcBef>
                <a:spcPts val="95"/>
              </a:spcBef>
            </a:pPr>
            <a:r>
              <a:rPr lang="zh-CN" altLang="en-US" sz="2400" b="1" spc="-5" dirty="0">
                <a:solidFill>
                  <a:srgbClr val="344B5E"/>
                </a:solidFill>
                <a:latin typeface="Trebuchet MS"/>
                <a:cs typeface="Trebuchet MS"/>
              </a:rPr>
              <a:t>聚簇距离</a:t>
            </a:r>
            <a:endParaRPr sz="2400" dirty="0">
              <a:latin typeface="Trebuchet MS"/>
              <a:cs typeface="Trebuchet MS"/>
            </a:endParaRPr>
          </a:p>
        </p:txBody>
      </p:sp>
    </p:spTree>
    <p:extLst>
      <p:ext uri="{BB962C8B-B14F-4D97-AF65-F5344CB8AC3E}">
        <p14:creationId xmlns:p14="http://schemas.microsoft.com/office/powerpoint/2010/main" val="4150704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2788158" y="4537509"/>
            <a:ext cx="5149215" cy="132080"/>
          </a:xfrm>
          <a:custGeom>
            <a:avLst/>
            <a:gdLst/>
            <a:ahLst/>
            <a:cxnLst/>
            <a:rect l="l" t="t" r="r" b="b"/>
            <a:pathLst>
              <a:path w="5149215" h="132080">
                <a:moveTo>
                  <a:pt x="114046" y="17271"/>
                </a:moveTo>
                <a:lnTo>
                  <a:pt x="0" y="74802"/>
                </a:lnTo>
                <a:lnTo>
                  <a:pt x="114554" y="131571"/>
                </a:lnTo>
                <a:lnTo>
                  <a:pt x="114385" y="93599"/>
                </a:lnTo>
                <a:lnTo>
                  <a:pt x="95377" y="93599"/>
                </a:lnTo>
                <a:lnTo>
                  <a:pt x="95123" y="55499"/>
                </a:lnTo>
                <a:lnTo>
                  <a:pt x="114215" y="55432"/>
                </a:lnTo>
                <a:lnTo>
                  <a:pt x="114046" y="17271"/>
                </a:lnTo>
                <a:close/>
              </a:path>
              <a:path w="5149215" h="132080">
                <a:moveTo>
                  <a:pt x="5111415" y="38100"/>
                </a:moveTo>
                <a:lnTo>
                  <a:pt x="5053711" y="38100"/>
                </a:lnTo>
                <a:lnTo>
                  <a:pt x="5053838" y="76200"/>
                </a:lnTo>
                <a:lnTo>
                  <a:pt x="5034788" y="76266"/>
                </a:lnTo>
                <a:lnTo>
                  <a:pt x="5034915" y="114300"/>
                </a:lnTo>
                <a:lnTo>
                  <a:pt x="5149088" y="56768"/>
                </a:lnTo>
                <a:lnTo>
                  <a:pt x="5111415" y="38100"/>
                </a:lnTo>
                <a:close/>
              </a:path>
              <a:path w="5149215" h="132080">
                <a:moveTo>
                  <a:pt x="114215" y="55432"/>
                </a:moveTo>
                <a:lnTo>
                  <a:pt x="95123" y="55499"/>
                </a:lnTo>
                <a:lnTo>
                  <a:pt x="95377" y="93599"/>
                </a:lnTo>
                <a:lnTo>
                  <a:pt x="114384" y="93532"/>
                </a:lnTo>
                <a:lnTo>
                  <a:pt x="114215" y="55432"/>
                </a:lnTo>
                <a:close/>
              </a:path>
              <a:path w="5149215" h="132080">
                <a:moveTo>
                  <a:pt x="114384" y="93532"/>
                </a:moveTo>
                <a:lnTo>
                  <a:pt x="95377" y="93599"/>
                </a:lnTo>
                <a:lnTo>
                  <a:pt x="114385" y="93599"/>
                </a:lnTo>
                <a:close/>
              </a:path>
              <a:path w="5149215" h="132080">
                <a:moveTo>
                  <a:pt x="5034661" y="38166"/>
                </a:moveTo>
                <a:lnTo>
                  <a:pt x="114215" y="55432"/>
                </a:lnTo>
                <a:lnTo>
                  <a:pt x="114384" y="93532"/>
                </a:lnTo>
                <a:lnTo>
                  <a:pt x="5034788" y="76266"/>
                </a:lnTo>
                <a:lnTo>
                  <a:pt x="5034661" y="38166"/>
                </a:lnTo>
                <a:close/>
              </a:path>
              <a:path w="5149215" h="132080">
                <a:moveTo>
                  <a:pt x="5053711" y="38100"/>
                </a:moveTo>
                <a:lnTo>
                  <a:pt x="5034661" y="38166"/>
                </a:lnTo>
                <a:lnTo>
                  <a:pt x="5034788" y="76266"/>
                </a:lnTo>
                <a:lnTo>
                  <a:pt x="5053838" y="76200"/>
                </a:lnTo>
                <a:lnTo>
                  <a:pt x="5053711" y="38100"/>
                </a:lnTo>
                <a:close/>
              </a:path>
              <a:path w="5149215" h="132080">
                <a:moveTo>
                  <a:pt x="5034534" y="0"/>
                </a:moveTo>
                <a:lnTo>
                  <a:pt x="5034661" y="38166"/>
                </a:lnTo>
                <a:lnTo>
                  <a:pt x="5111415" y="38100"/>
                </a:lnTo>
                <a:lnTo>
                  <a:pt x="5034534" y="0"/>
                </a:lnTo>
                <a:close/>
              </a:path>
            </a:pathLst>
          </a:custGeom>
          <a:solidFill>
            <a:srgbClr val="344B5E"/>
          </a:solidFill>
        </p:spPr>
        <p:txBody>
          <a:bodyPr wrap="square" lIns="0" tIns="0" rIns="0" bIns="0" rtlCol="0"/>
          <a:lstStyle/>
          <a:p>
            <a:endParaRPr/>
          </a:p>
        </p:txBody>
      </p:sp>
      <p:sp>
        <p:nvSpPr>
          <p:cNvPr id="5" name="object 5"/>
          <p:cNvSpPr/>
          <p:nvPr/>
        </p:nvSpPr>
        <p:spPr>
          <a:xfrm>
            <a:off x="4405884" y="4456357"/>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C00000"/>
          </a:solidFill>
        </p:spPr>
        <p:txBody>
          <a:bodyPr wrap="square" lIns="0" tIns="0" rIns="0" bIns="0" rtlCol="0"/>
          <a:lstStyle/>
          <a:p>
            <a:endParaRPr/>
          </a:p>
        </p:txBody>
      </p:sp>
      <p:sp>
        <p:nvSpPr>
          <p:cNvPr id="6" name="object 6"/>
          <p:cNvSpPr/>
          <p:nvPr/>
        </p:nvSpPr>
        <p:spPr>
          <a:xfrm>
            <a:off x="4405884" y="4456357"/>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7" name="object 7"/>
          <p:cNvSpPr/>
          <p:nvPr/>
        </p:nvSpPr>
        <p:spPr>
          <a:xfrm>
            <a:off x="3128772" y="4462452"/>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8" name="object 8"/>
          <p:cNvSpPr/>
          <p:nvPr/>
        </p:nvSpPr>
        <p:spPr>
          <a:xfrm>
            <a:off x="3128772" y="4462452"/>
            <a:ext cx="271780" cy="271780"/>
          </a:xfrm>
          <a:custGeom>
            <a:avLst/>
            <a:gdLst/>
            <a:ahLst/>
            <a:cxnLst/>
            <a:rect l="l" t="t" r="r" b="b"/>
            <a:pathLst>
              <a:path w="271779" h="271780">
                <a:moveTo>
                  <a:pt x="0" y="135636"/>
                </a:moveTo>
                <a:lnTo>
                  <a:pt x="6912" y="92756"/>
                </a:lnTo>
                <a:lnTo>
                  <a:pt x="26164" y="55522"/>
                </a:lnTo>
                <a:lnTo>
                  <a:pt x="55522" y="26164"/>
                </a:lnTo>
                <a:lnTo>
                  <a:pt x="92756" y="6912"/>
                </a:lnTo>
                <a:lnTo>
                  <a:pt x="135636" y="0"/>
                </a:lnTo>
                <a:lnTo>
                  <a:pt x="178515" y="6912"/>
                </a:lnTo>
                <a:lnTo>
                  <a:pt x="215749" y="26164"/>
                </a:lnTo>
                <a:lnTo>
                  <a:pt x="245107" y="55522"/>
                </a:lnTo>
                <a:lnTo>
                  <a:pt x="264359" y="92756"/>
                </a:lnTo>
                <a:lnTo>
                  <a:pt x="271272" y="135636"/>
                </a:lnTo>
                <a:lnTo>
                  <a:pt x="264359" y="178515"/>
                </a:lnTo>
                <a:lnTo>
                  <a:pt x="245107" y="215749"/>
                </a:lnTo>
                <a:lnTo>
                  <a:pt x="215749" y="245107"/>
                </a:lnTo>
                <a:lnTo>
                  <a:pt x="178515" y="264359"/>
                </a:lnTo>
                <a:lnTo>
                  <a:pt x="135636" y="271271"/>
                </a:lnTo>
                <a:lnTo>
                  <a:pt x="92756" y="264359"/>
                </a:lnTo>
                <a:lnTo>
                  <a:pt x="55522" y="245107"/>
                </a:lnTo>
                <a:lnTo>
                  <a:pt x="26164" y="215749"/>
                </a:lnTo>
                <a:lnTo>
                  <a:pt x="6912" y="178515"/>
                </a:lnTo>
                <a:lnTo>
                  <a:pt x="0" y="135636"/>
                </a:lnTo>
                <a:close/>
              </a:path>
            </a:pathLst>
          </a:custGeom>
          <a:ln w="6096">
            <a:solidFill>
              <a:srgbClr val="FFFFFF"/>
            </a:solidFill>
          </a:ln>
        </p:spPr>
        <p:txBody>
          <a:bodyPr wrap="square" lIns="0" tIns="0" rIns="0" bIns="0" rtlCol="0"/>
          <a:lstStyle/>
          <a:p>
            <a:endParaRPr/>
          </a:p>
        </p:txBody>
      </p:sp>
      <p:sp>
        <p:nvSpPr>
          <p:cNvPr id="9" name="object 9"/>
          <p:cNvSpPr/>
          <p:nvPr/>
        </p:nvSpPr>
        <p:spPr>
          <a:xfrm>
            <a:off x="3486912" y="4462452"/>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10" name="object 10"/>
          <p:cNvSpPr/>
          <p:nvPr/>
        </p:nvSpPr>
        <p:spPr>
          <a:xfrm>
            <a:off x="3486912" y="4462452"/>
            <a:ext cx="269875" cy="271780"/>
          </a:xfrm>
          <a:custGeom>
            <a:avLst/>
            <a:gdLst/>
            <a:ahLst/>
            <a:cxnLst/>
            <a:rect l="l" t="t" r="r" b="b"/>
            <a:pathLst>
              <a:path w="269875" h="271780">
                <a:moveTo>
                  <a:pt x="0" y="135636"/>
                </a:moveTo>
                <a:lnTo>
                  <a:pt x="6870" y="92756"/>
                </a:lnTo>
                <a:lnTo>
                  <a:pt x="26005" y="55522"/>
                </a:lnTo>
                <a:lnTo>
                  <a:pt x="55193" y="26164"/>
                </a:lnTo>
                <a:lnTo>
                  <a:pt x="92220" y="6912"/>
                </a:lnTo>
                <a:lnTo>
                  <a:pt x="134874" y="0"/>
                </a:lnTo>
                <a:lnTo>
                  <a:pt x="177527" y="6912"/>
                </a:lnTo>
                <a:lnTo>
                  <a:pt x="214554" y="26164"/>
                </a:lnTo>
                <a:lnTo>
                  <a:pt x="243742" y="55522"/>
                </a:lnTo>
                <a:lnTo>
                  <a:pt x="262877" y="92756"/>
                </a:lnTo>
                <a:lnTo>
                  <a:pt x="269748" y="135636"/>
                </a:lnTo>
                <a:lnTo>
                  <a:pt x="262877" y="178515"/>
                </a:lnTo>
                <a:lnTo>
                  <a:pt x="243742" y="215749"/>
                </a:lnTo>
                <a:lnTo>
                  <a:pt x="214554" y="245107"/>
                </a:lnTo>
                <a:lnTo>
                  <a:pt x="177527" y="264359"/>
                </a:lnTo>
                <a:lnTo>
                  <a:pt x="134874" y="271271"/>
                </a:lnTo>
                <a:lnTo>
                  <a:pt x="92220" y="264359"/>
                </a:lnTo>
                <a:lnTo>
                  <a:pt x="55193" y="245107"/>
                </a:lnTo>
                <a:lnTo>
                  <a:pt x="26005" y="215749"/>
                </a:lnTo>
                <a:lnTo>
                  <a:pt x="6870" y="178515"/>
                </a:lnTo>
                <a:lnTo>
                  <a:pt x="0" y="135636"/>
                </a:lnTo>
                <a:close/>
              </a:path>
            </a:pathLst>
          </a:custGeom>
          <a:ln w="6096">
            <a:solidFill>
              <a:srgbClr val="FFFFFF"/>
            </a:solidFill>
          </a:ln>
        </p:spPr>
        <p:txBody>
          <a:bodyPr wrap="square" lIns="0" tIns="0" rIns="0" bIns="0" rtlCol="0"/>
          <a:lstStyle/>
          <a:p>
            <a:endParaRPr/>
          </a:p>
        </p:txBody>
      </p:sp>
      <p:sp>
        <p:nvSpPr>
          <p:cNvPr id="11" name="object 11"/>
          <p:cNvSpPr/>
          <p:nvPr/>
        </p:nvSpPr>
        <p:spPr>
          <a:xfrm>
            <a:off x="3810000" y="4462452"/>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12" name="object 12"/>
          <p:cNvSpPr/>
          <p:nvPr/>
        </p:nvSpPr>
        <p:spPr>
          <a:xfrm>
            <a:off x="3810000" y="4462452"/>
            <a:ext cx="271780" cy="271780"/>
          </a:xfrm>
          <a:custGeom>
            <a:avLst/>
            <a:gdLst/>
            <a:ahLst/>
            <a:cxnLst/>
            <a:rect l="l" t="t" r="r" b="b"/>
            <a:pathLst>
              <a:path w="271779" h="271780">
                <a:moveTo>
                  <a:pt x="0" y="135636"/>
                </a:moveTo>
                <a:lnTo>
                  <a:pt x="6912" y="92756"/>
                </a:lnTo>
                <a:lnTo>
                  <a:pt x="26164" y="55522"/>
                </a:lnTo>
                <a:lnTo>
                  <a:pt x="55522" y="26164"/>
                </a:lnTo>
                <a:lnTo>
                  <a:pt x="92756" y="6912"/>
                </a:lnTo>
                <a:lnTo>
                  <a:pt x="135636" y="0"/>
                </a:lnTo>
                <a:lnTo>
                  <a:pt x="178515" y="6912"/>
                </a:lnTo>
                <a:lnTo>
                  <a:pt x="215749" y="26164"/>
                </a:lnTo>
                <a:lnTo>
                  <a:pt x="245107" y="55522"/>
                </a:lnTo>
                <a:lnTo>
                  <a:pt x="264359" y="92756"/>
                </a:lnTo>
                <a:lnTo>
                  <a:pt x="271272" y="135636"/>
                </a:lnTo>
                <a:lnTo>
                  <a:pt x="264359" y="178515"/>
                </a:lnTo>
                <a:lnTo>
                  <a:pt x="245107" y="215749"/>
                </a:lnTo>
                <a:lnTo>
                  <a:pt x="215749" y="245107"/>
                </a:lnTo>
                <a:lnTo>
                  <a:pt x="178515" y="264359"/>
                </a:lnTo>
                <a:lnTo>
                  <a:pt x="135636" y="271271"/>
                </a:lnTo>
                <a:lnTo>
                  <a:pt x="92756" y="264359"/>
                </a:lnTo>
                <a:lnTo>
                  <a:pt x="55522" y="245107"/>
                </a:lnTo>
                <a:lnTo>
                  <a:pt x="26164" y="215749"/>
                </a:lnTo>
                <a:lnTo>
                  <a:pt x="6912" y="178515"/>
                </a:lnTo>
                <a:lnTo>
                  <a:pt x="0" y="135636"/>
                </a:lnTo>
                <a:close/>
              </a:path>
            </a:pathLst>
          </a:custGeom>
          <a:ln w="6096">
            <a:solidFill>
              <a:srgbClr val="FFFFFF"/>
            </a:solidFill>
          </a:ln>
        </p:spPr>
        <p:txBody>
          <a:bodyPr wrap="square" lIns="0" tIns="0" rIns="0" bIns="0" rtlCol="0"/>
          <a:lstStyle/>
          <a:p>
            <a:endParaRPr/>
          </a:p>
        </p:txBody>
      </p:sp>
      <p:sp>
        <p:nvSpPr>
          <p:cNvPr id="13" name="object 13"/>
          <p:cNvSpPr/>
          <p:nvPr/>
        </p:nvSpPr>
        <p:spPr>
          <a:xfrm>
            <a:off x="4076701" y="4462452"/>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14" name="object 14"/>
          <p:cNvSpPr/>
          <p:nvPr/>
        </p:nvSpPr>
        <p:spPr>
          <a:xfrm>
            <a:off x="4076701" y="4462452"/>
            <a:ext cx="269875" cy="271780"/>
          </a:xfrm>
          <a:custGeom>
            <a:avLst/>
            <a:gdLst/>
            <a:ahLst/>
            <a:cxnLst/>
            <a:rect l="l" t="t" r="r" b="b"/>
            <a:pathLst>
              <a:path w="269875" h="271780">
                <a:moveTo>
                  <a:pt x="0" y="135636"/>
                </a:moveTo>
                <a:lnTo>
                  <a:pt x="6870" y="92756"/>
                </a:lnTo>
                <a:lnTo>
                  <a:pt x="26005" y="55522"/>
                </a:lnTo>
                <a:lnTo>
                  <a:pt x="55193" y="26164"/>
                </a:lnTo>
                <a:lnTo>
                  <a:pt x="92220" y="6912"/>
                </a:lnTo>
                <a:lnTo>
                  <a:pt x="134874" y="0"/>
                </a:lnTo>
                <a:lnTo>
                  <a:pt x="177527" y="6912"/>
                </a:lnTo>
                <a:lnTo>
                  <a:pt x="214554" y="26164"/>
                </a:lnTo>
                <a:lnTo>
                  <a:pt x="243742" y="55522"/>
                </a:lnTo>
                <a:lnTo>
                  <a:pt x="262877" y="92756"/>
                </a:lnTo>
                <a:lnTo>
                  <a:pt x="269748" y="135636"/>
                </a:lnTo>
                <a:lnTo>
                  <a:pt x="262877" y="178515"/>
                </a:lnTo>
                <a:lnTo>
                  <a:pt x="243742" y="215749"/>
                </a:lnTo>
                <a:lnTo>
                  <a:pt x="214554" y="245107"/>
                </a:lnTo>
                <a:lnTo>
                  <a:pt x="177527" y="264359"/>
                </a:lnTo>
                <a:lnTo>
                  <a:pt x="134874" y="271271"/>
                </a:lnTo>
                <a:lnTo>
                  <a:pt x="92220" y="264359"/>
                </a:lnTo>
                <a:lnTo>
                  <a:pt x="55193" y="245107"/>
                </a:lnTo>
                <a:lnTo>
                  <a:pt x="26005" y="215749"/>
                </a:lnTo>
                <a:lnTo>
                  <a:pt x="6870" y="178515"/>
                </a:lnTo>
                <a:lnTo>
                  <a:pt x="0" y="135636"/>
                </a:lnTo>
                <a:close/>
              </a:path>
            </a:pathLst>
          </a:custGeom>
          <a:ln w="6096">
            <a:solidFill>
              <a:srgbClr val="FFFFFF"/>
            </a:solidFill>
          </a:ln>
        </p:spPr>
        <p:txBody>
          <a:bodyPr wrap="square" lIns="0" tIns="0" rIns="0" bIns="0" rtlCol="0"/>
          <a:lstStyle/>
          <a:p>
            <a:endParaRPr/>
          </a:p>
        </p:txBody>
      </p:sp>
      <p:sp>
        <p:nvSpPr>
          <p:cNvPr id="15" name="object 15"/>
          <p:cNvSpPr/>
          <p:nvPr/>
        </p:nvSpPr>
        <p:spPr>
          <a:xfrm>
            <a:off x="5524501" y="4462452"/>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16" name="object 16"/>
          <p:cNvSpPr/>
          <p:nvPr/>
        </p:nvSpPr>
        <p:spPr>
          <a:xfrm>
            <a:off x="5524501" y="4462452"/>
            <a:ext cx="269875" cy="271780"/>
          </a:xfrm>
          <a:custGeom>
            <a:avLst/>
            <a:gdLst/>
            <a:ahLst/>
            <a:cxnLst/>
            <a:rect l="l" t="t" r="r" b="b"/>
            <a:pathLst>
              <a:path w="269875" h="271780">
                <a:moveTo>
                  <a:pt x="0" y="135636"/>
                </a:moveTo>
                <a:lnTo>
                  <a:pt x="6870" y="92756"/>
                </a:lnTo>
                <a:lnTo>
                  <a:pt x="26005" y="55522"/>
                </a:lnTo>
                <a:lnTo>
                  <a:pt x="55193" y="26164"/>
                </a:lnTo>
                <a:lnTo>
                  <a:pt x="92220" y="6912"/>
                </a:lnTo>
                <a:lnTo>
                  <a:pt x="134874" y="0"/>
                </a:lnTo>
                <a:lnTo>
                  <a:pt x="177527" y="6912"/>
                </a:lnTo>
                <a:lnTo>
                  <a:pt x="214554" y="26164"/>
                </a:lnTo>
                <a:lnTo>
                  <a:pt x="243742" y="55522"/>
                </a:lnTo>
                <a:lnTo>
                  <a:pt x="262877" y="92756"/>
                </a:lnTo>
                <a:lnTo>
                  <a:pt x="269748" y="135636"/>
                </a:lnTo>
                <a:lnTo>
                  <a:pt x="262877" y="178515"/>
                </a:lnTo>
                <a:lnTo>
                  <a:pt x="243742" y="215749"/>
                </a:lnTo>
                <a:lnTo>
                  <a:pt x="214554" y="245107"/>
                </a:lnTo>
                <a:lnTo>
                  <a:pt x="177527" y="264359"/>
                </a:lnTo>
                <a:lnTo>
                  <a:pt x="134874" y="271271"/>
                </a:lnTo>
                <a:lnTo>
                  <a:pt x="92220" y="264359"/>
                </a:lnTo>
                <a:lnTo>
                  <a:pt x="55193" y="245107"/>
                </a:lnTo>
                <a:lnTo>
                  <a:pt x="26005" y="215749"/>
                </a:lnTo>
                <a:lnTo>
                  <a:pt x="6870" y="178515"/>
                </a:lnTo>
                <a:lnTo>
                  <a:pt x="0" y="135636"/>
                </a:lnTo>
                <a:close/>
              </a:path>
            </a:pathLst>
          </a:custGeom>
          <a:ln w="6096">
            <a:solidFill>
              <a:srgbClr val="FFFFFF"/>
            </a:solidFill>
          </a:ln>
        </p:spPr>
        <p:txBody>
          <a:bodyPr wrap="square" lIns="0" tIns="0" rIns="0" bIns="0" rtlCol="0"/>
          <a:lstStyle/>
          <a:p>
            <a:endParaRPr/>
          </a:p>
        </p:txBody>
      </p:sp>
      <p:sp>
        <p:nvSpPr>
          <p:cNvPr id="17" name="object 17"/>
          <p:cNvSpPr/>
          <p:nvPr/>
        </p:nvSpPr>
        <p:spPr>
          <a:xfrm>
            <a:off x="6140197" y="4462452"/>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18" name="object 18"/>
          <p:cNvSpPr/>
          <p:nvPr/>
        </p:nvSpPr>
        <p:spPr>
          <a:xfrm>
            <a:off x="6140197" y="4462452"/>
            <a:ext cx="269875" cy="271780"/>
          </a:xfrm>
          <a:custGeom>
            <a:avLst/>
            <a:gdLst/>
            <a:ahLst/>
            <a:cxnLst/>
            <a:rect l="l" t="t" r="r" b="b"/>
            <a:pathLst>
              <a:path w="269875" h="271780">
                <a:moveTo>
                  <a:pt x="0" y="135636"/>
                </a:moveTo>
                <a:lnTo>
                  <a:pt x="6870" y="92756"/>
                </a:lnTo>
                <a:lnTo>
                  <a:pt x="26005" y="55522"/>
                </a:lnTo>
                <a:lnTo>
                  <a:pt x="55193" y="26164"/>
                </a:lnTo>
                <a:lnTo>
                  <a:pt x="92220" y="6912"/>
                </a:lnTo>
                <a:lnTo>
                  <a:pt x="134874" y="0"/>
                </a:lnTo>
                <a:lnTo>
                  <a:pt x="177527" y="6912"/>
                </a:lnTo>
                <a:lnTo>
                  <a:pt x="214554" y="26164"/>
                </a:lnTo>
                <a:lnTo>
                  <a:pt x="243742" y="55522"/>
                </a:lnTo>
                <a:lnTo>
                  <a:pt x="262877" y="92756"/>
                </a:lnTo>
                <a:lnTo>
                  <a:pt x="269748" y="135636"/>
                </a:lnTo>
                <a:lnTo>
                  <a:pt x="262877" y="178515"/>
                </a:lnTo>
                <a:lnTo>
                  <a:pt x="243742" y="215749"/>
                </a:lnTo>
                <a:lnTo>
                  <a:pt x="214554" y="245107"/>
                </a:lnTo>
                <a:lnTo>
                  <a:pt x="177527" y="264359"/>
                </a:lnTo>
                <a:lnTo>
                  <a:pt x="134874" y="271271"/>
                </a:lnTo>
                <a:lnTo>
                  <a:pt x="92220" y="264359"/>
                </a:lnTo>
                <a:lnTo>
                  <a:pt x="55193" y="245107"/>
                </a:lnTo>
                <a:lnTo>
                  <a:pt x="26005" y="215749"/>
                </a:lnTo>
                <a:lnTo>
                  <a:pt x="6870" y="178515"/>
                </a:lnTo>
                <a:lnTo>
                  <a:pt x="0" y="135636"/>
                </a:lnTo>
                <a:close/>
              </a:path>
            </a:pathLst>
          </a:custGeom>
          <a:ln w="6096">
            <a:solidFill>
              <a:srgbClr val="FFFFFF"/>
            </a:solidFill>
          </a:ln>
        </p:spPr>
        <p:txBody>
          <a:bodyPr wrap="square" lIns="0" tIns="0" rIns="0" bIns="0" rtlCol="0"/>
          <a:lstStyle/>
          <a:p>
            <a:endParaRPr/>
          </a:p>
        </p:txBody>
      </p:sp>
      <p:sp>
        <p:nvSpPr>
          <p:cNvPr id="19" name="object 19"/>
          <p:cNvSpPr/>
          <p:nvPr/>
        </p:nvSpPr>
        <p:spPr>
          <a:xfrm>
            <a:off x="5298948" y="445635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0" name="object 20"/>
          <p:cNvSpPr/>
          <p:nvPr/>
        </p:nvSpPr>
        <p:spPr>
          <a:xfrm>
            <a:off x="5298948" y="4456357"/>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8"/>
                </a:lnTo>
                <a:lnTo>
                  <a:pt x="92220" y="262877"/>
                </a:lnTo>
                <a:lnTo>
                  <a:pt x="55193" y="243742"/>
                </a:lnTo>
                <a:lnTo>
                  <a:pt x="26005" y="214554"/>
                </a:lnTo>
                <a:lnTo>
                  <a:pt x="6870" y="177527"/>
                </a:lnTo>
                <a:lnTo>
                  <a:pt x="0" y="134874"/>
                </a:lnTo>
                <a:close/>
              </a:path>
            </a:pathLst>
          </a:custGeom>
          <a:ln w="6096">
            <a:solidFill>
              <a:srgbClr val="FFFFFF"/>
            </a:solidFill>
          </a:ln>
        </p:spPr>
        <p:txBody>
          <a:bodyPr wrap="square" lIns="0" tIns="0" rIns="0" bIns="0" rtlCol="0"/>
          <a:lstStyle/>
          <a:p>
            <a:endParaRPr/>
          </a:p>
        </p:txBody>
      </p:sp>
      <p:sp>
        <p:nvSpPr>
          <p:cNvPr id="21" name="object 21"/>
          <p:cNvSpPr/>
          <p:nvPr/>
        </p:nvSpPr>
        <p:spPr>
          <a:xfrm>
            <a:off x="5838445" y="4456357"/>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9BB808"/>
          </a:solidFill>
        </p:spPr>
        <p:txBody>
          <a:bodyPr wrap="square" lIns="0" tIns="0" rIns="0" bIns="0" rtlCol="0"/>
          <a:lstStyle/>
          <a:p>
            <a:endParaRPr/>
          </a:p>
        </p:txBody>
      </p:sp>
      <p:sp>
        <p:nvSpPr>
          <p:cNvPr id="22" name="object 22"/>
          <p:cNvSpPr/>
          <p:nvPr/>
        </p:nvSpPr>
        <p:spPr>
          <a:xfrm>
            <a:off x="5838445" y="4456357"/>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3" y="0"/>
                </a:lnTo>
                <a:lnTo>
                  <a:pt x="177527" y="6870"/>
                </a:lnTo>
                <a:lnTo>
                  <a:pt x="214554" y="26005"/>
                </a:lnTo>
                <a:lnTo>
                  <a:pt x="243742" y="55193"/>
                </a:lnTo>
                <a:lnTo>
                  <a:pt x="262877" y="92220"/>
                </a:lnTo>
                <a:lnTo>
                  <a:pt x="269747" y="134874"/>
                </a:lnTo>
                <a:lnTo>
                  <a:pt x="262877" y="177527"/>
                </a:lnTo>
                <a:lnTo>
                  <a:pt x="243742" y="214554"/>
                </a:lnTo>
                <a:lnTo>
                  <a:pt x="214554" y="243742"/>
                </a:lnTo>
                <a:lnTo>
                  <a:pt x="177527" y="262877"/>
                </a:lnTo>
                <a:lnTo>
                  <a:pt x="134873" y="269748"/>
                </a:lnTo>
                <a:lnTo>
                  <a:pt x="92220" y="262877"/>
                </a:lnTo>
                <a:lnTo>
                  <a:pt x="55193" y="243742"/>
                </a:lnTo>
                <a:lnTo>
                  <a:pt x="26005" y="214554"/>
                </a:lnTo>
                <a:lnTo>
                  <a:pt x="6870" y="177527"/>
                </a:lnTo>
                <a:lnTo>
                  <a:pt x="0" y="134874"/>
                </a:lnTo>
                <a:close/>
              </a:path>
            </a:pathLst>
          </a:custGeom>
          <a:ln w="6096">
            <a:solidFill>
              <a:srgbClr val="FFFFFF"/>
            </a:solidFill>
          </a:ln>
        </p:spPr>
        <p:txBody>
          <a:bodyPr wrap="square" lIns="0" tIns="0" rIns="0" bIns="0" rtlCol="0"/>
          <a:lstStyle/>
          <a:p>
            <a:endParaRPr/>
          </a:p>
        </p:txBody>
      </p:sp>
      <p:sp>
        <p:nvSpPr>
          <p:cNvPr id="23" name="object 23"/>
          <p:cNvSpPr/>
          <p:nvPr/>
        </p:nvSpPr>
        <p:spPr>
          <a:xfrm>
            <a:off x="6507481" y="445635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4" name="object 24"/>
          <p:cNvSpPr/>
          <p:nvPr/>
        </p:nvSpPr>
        <p:spPr>
          <a:xfrm>
            <a:off x="6507481" y="4456357"/>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8"/>
                </a:lnTo>
                <a:lnTo>
                  <a:pt x="92220" y="262877"/>
                </a:lnTo>
                <a:lnTo>
                  <a:pt x="55193" y="243742"/>
                </a:lnTo>
                <a:lnTo>
                  <a:pt x="26005" y="214554"/>
                </a:lnTo>
                <a:lnTo>
                  <a:pt x="6870" y="177527"/>
                </a:lnTo>
                <a:lnTo>
                  <a:pt x="0" y="134874"/>
                </a:lnTo>
                <a:close/>
              </a:path>
            </a:pathLst>
          </a:custGeom>
          <a:ln w="6096">
            <a:solidFill>
              <a:srgbClr val="FFFFFF"/>
            </a:solidFill>
          </a:ln>
        </p:spPr>
        <p:txBody>
          <a:bodyPr wrap="square" lIns="0" tIns="0" rIns="0" bIns="0" rtlCol="0"/>
          <a:lstStyle/>
          <a:p>
            <a:endParaRPr/>
          </a:p>
        </p:txBody>
      </p:sp>
      <p:sp>
        <p:nvSpPr>
          <p:cNvPr id="25" name="object 25"/>
          <p:cNvSpPr/>
          <p:nvPr/>
        </p:nvSpPr>
        <p:spPr>
          <a:xfrm>
            <a:off x="6867144" y="445635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26" name="object 26"/>
          <p:cNvSpPr/>
          <p:nvPr/>
        </p:nvSpPr>
        <p:spPr>
          <a:xfrm>
            <a:off x="6867144" y="4456357"/>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8"/>
                </a:lnTo>
                <a:lnTo>
                  <a:pt x="92220" y="262877"/>
                </a:lnTo>
                <a:lnTo>
                  <a:pt x="55193" y="243742"/>
                </a:lnTo>
                <a:lnTo>
                  <a:pt x="26005" y="214554"/>
                </a:lnTo>
                <a:lnTo>
                  <a:pt x="6870" y="177527"/>
                </a:lnTo>
                <a:lnTo>
                  <a:pt x="0" y="134874"/>
                </a:lnTo>
                <a:close/>
              </a:path>
            </a:pathLst>
          </a:custGeom>
          <a:ln w="6096">
            <a:solidFill>
              <a:srgbClr val="FFFFFF"/>
            </a:solidFill>
          </a:ln>
        </p:spPr>
        <p:txBody>
          <a:bodyPr wrap="square" lIns="0" tIns="0" rIns="0" bIns="0" rtlCol="0"/>
          <a:lstStyle/>
          <a:p>
            <a:endParaRPr/>
          </a:p>
        </p:txBody>
      </p:sp>
      <p:sp>
        <p:nvSpPr>
          <p:cNvPr id="27" name="object 27"/>
          <p:cNvSpPr/>
          <p:nvPr/>
        </p:nvSpPr>
        <p:spPr>
          <a:xfrm>
            <a:off x="7228331" y="4456357"/>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28" name="object 28"/>
          <p:cNvSpPr/>
          <p:nvPr/>
        </p:nvSpPr>
        <p:spPr>
          <a:xfrm>
            <a:off x="7228331" y="4456357"/>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2"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29" name="object 29"/>
          <p:cNvSpPr txBox="1"/>
          <p:nvPr/>
        </p:nvSpPr>
        <p:spPr>
          <a:xfrm>
            <a:off x="5198491" y="4928924"/>
            <a:ext cx="639954"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32" name="标题 31">
            <a:extLst>
              <a:ext uri="{FF2B5EF4-FFF2-40B4-BE49-F238E27FC236}">
                <a16:creationId xmlns:a16="http://schemas.microsoft.com/office/drawing/2014/main" id="{F2047319-9A57-441C-90A9-2E173E62D9A6}"/>
              </a:ext>
            </a:extLst>
          </p:cNvPr>
          <p:cNvSpPr>
            <a:spLocks noGrp="1"/>
          </p:cNvSpPr>
          <p:nvPr>
            <p:ph type="title"/>
          </p:nvPr>
        </p:nvSpPr>
        <p:spPr/>
        <p:txBody>
          <a:bodyPr/>
          <a:lstStyle/>
          <a:p>
            <a:r>
              <a:rPr lang="zh-CN" altLang="en-US" dirty="0"/>
              <a:t>无监督学习</a:t>
            </a:r>
          </a:p>
        </p:txBody>
      </p:sp>
      <p:sp>
        <p:nvSpPr>
          <p:cNvPr id="33" name="object 2">
            <a:extLst>
              <a:ext uri="{FF2B5EF4-FFF2-40B4-BE49-F238E27FC236}">
                <a16:creationId xmlns:a16="http://schemas.microsoft.com/office/drawing/2014/main" id="{8F8063D8-AA69-4A54-AC73-B1E2CAFCCFE0}"/>
              </a:ext>
            </a:extLst>
          </p:cNvPr>
          <p:cNvSpPr txBox="1"/>
          <p:nvPr/>
        </p:nvSpPr>
        <p:spPr>
          <a:xfrm>
            <a:off x="442977" y="1837882"/>
            <a:ext cx="3525645" cy="1844800"/>
          </a:xfrm>
          <a:prstGeom prst="rect">
            <a:avLst/>
          </a:prstGeom>
        </p:spPr>
        <p:txBody>
          <a:bodyPr vert="horz" wrap="square" lIns="0" tIns="99695" rIns="0" bIns="0" rtlCol="0">
            <a:spAutoFit/>
          </a:bodyPr>
          <a:lstStyle/>
          <a:p>
            <a:pPr marL="12700">
              <a:lnSpc>
                <a:spcPct val="150000"/>
              </a:lnSpc>
              <a:spcBef>
                <a:spcPts val="785"/>
              </a:spcBef>
            </a:pPr>
            <a:r>
              <a:rPr lang="zh-CN" altLang="en-US" sz="2400" b="1" dirty="0">
                <a:latin typeface="Trebuchet MS"/>
                <a:cs typeface="Trebuchet MS"/>
              </a:rPr>
              <a:t>一个</a:t>
            </a:r>
            <a:r>
              <a:rPr lang="en-US" altLang="zh-CN" sz="2400" b="1" dirty="0">
                <a:latin typeface="Trebuchet MS"/>
                <a:cs typeface="Trebuchet MS"/>
              </a:rPr>
              <a:t>web</a:t>
            </a:r>
            <a:r>
              <a:rPr lang="zh-CN" altLang="en-US" sz="2400" b="1" dirty="0">
                <a:latin typeface="Trebuchet MS"/>
                <a:cs typeface="Trebuchet MS"/>
              </a:rPr>
              <a:t>应用的所有用户：</a:t>
            </a:r>
            <a:endParaRPr lang="en-US" sz="2400" dirty="0">
              <a:latin typeface="Trebuchet MS"/>
              <a:cs typeface="Trebuchet MS"/>
            </a:endParaRPr>
          </a:p>
          <a:p>
            <a:pPr marL="238125" indent="-225425">
              <a:lnSpc>
                <a:spcPct val="150000"/>
              </a:lnSpc>
              <a:spcBef>
                <a:spcPts val="610"/>
              </a:spcBef>
              <a:buFont typeface="Wingdings"/>
              <a:buChar char=""/>
              <a:tabLst>
                <a:tab pos="238125" algn="l"/>
                <a:tab pos="238760" algn="l"/>
              </a:tabLst>
            </a:pPr>
            <a:r>
              <a:rPr lang="zh-CN" altLang="en-US" sz="2400" dirty="0">
                <a:latin typeface="Arial"/>
                <a:cs typeface="Arial"/>
              </a:rPr>
              <a:t>一个特征</a:t>
            </a:r>
            <a:r>
              <a:rPr lang="en-US" sz="2400" dirty="0">
                <a:latin typeface="Arial"/>
                <a:cs typeface="Arial"/>
              </a:rPr>
              <a:t> (age)</a:t>
            </a:r>
          </a:p>
          <a:p>
            <a:pPr marL="238125" indent="-225425">
              <a:lnSpc>
                <a:spcPct val="150000"/>
              </a:lnSpc>
              <a:spcBef>
                <a:spcPts val="610"/>
              </a:spcBef>
              <a:buFont typeface="Wingdings"/>
              <a:buChar char=""/>
              <a:tabLst>
                <a:tab pos="238125" algn="l"/>
                <a:tab pos="238760" algn="l"/>
              </a:tabLst>
            </a:pPr>
            <a:r>
              <a:rPr lang="zh-CN" altLang="en-US" sz="2400" dirty="0">
                <a:latin typeface="Arial"/>
                <a:cs typeface="Arial"/>
              </a:rPr>
              <a:t>两个聚簇 </a:t>
            </a:r>
            <a:r>
              <a:rPr lang="en-US" altLang="zh-CN" sz="2400" dirty="0">
                <a:latin typeface="Arial"/>
                <a:cs typeface="Arial"/>
              </a:rPr>
              <a:t>(cluster)</a:t>
            </a:r>
            <a:endParaRPr lang="en-US" sz="2400" dirty="0">
              <a:latin typeface="Arial"/>
              <a:cs typeface="Arial"/>
            </a:endParaRPr>
          </a:p>
        </p:txBody>
      </p:sp>
    </p:spTree>
    <p:extLst>
      <p:ext uri="{BB962C8B-B14F-4D97-AF65-F5344CB8AC3E}">
        <p14:creationId xmlns:p14="http://schemas.microsoft.com/office/powerpoint/2010/main" val="16531089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5FF89D-31FB-4674-A1B8-50BDE4E2FD73}"/>
              </a:ext>
            </a:extLst>
          </p:cNvPr>
          <p:cNvSpPr>
            <a:spLocks noGrp="1"/>
          </p:cNvSpPr>
          <p:nvPr>
            <p:ph type="title"/>
          </p:nvPr>
        </p:nvSpPr>
        <p:spPr/>
        <p:txBody>
          <a:bodyPr/>
          <a:lstStyle/>
          <a:p>
            <a:r>
              <a:rPr lang="zh-CN" altLang="en-US" dirty="0"/>
              <a:t>簇间距离类型</a:t>
            </a:r>
          </a:p>
        </p:txBody>
      </p:sp>
      <p:sp>
        <p:nvSpPr>
          <p:cNvPr id="3" name="文本占位符 2">
            <a:extLst>
              <a:ext uri="{FF2B5EF4-FFF2-40B4-BE49-F238E27FC236}">
                <a16:creationId xmlns:a16="http://schemas.microsoft.com/office/drawing/2014/main" id="{9F8352BC-7613-4895-8D1A-EC80859948F5}"/>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316907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37E54-7DE4-4C6D-BD46-81B7F636AACD}"/>
              </a:ext>
            </a:extLst>
          </p:cNvPr>
          <p:cNvSpPr>
            <a:spLocks noGrp="1"/>
          </p:cNvSpPr>
          <p:nvPr>
            <p:ph type="title"/>
          </p:nvPr>
        </p:nvSpPr>
        <p:spPr>
          <a:xfrm>
            <a:off x="457200" y="44624"/>
            <a:ext cx="8229600" cy="1143000"/>
          </a:xfrm>
        </p:spPr>
        <p:txBody>
          <a:bodyPr/>
          <a:lstStyle/>
          <a:p>
            <a:r>
              <a:rPr lang="zh-CN" altLang="en-US" dirty="0"/>
              <a:t>簇间距离的类型 </a:t>
            </a:r>
          </a:p>
        </p:txBody>
      </p:sp>
      <p:sp>
        <p:nvSpPr>
          <p:cNvPr id="3" name="内容占位符 2">
            <a:extLst>
              <a:ext uri="{FF2B5EF4-FFF2-40B4-BE49-F238E27FC236}">
                <a16:creationId xmlns:a16="http://schemas.microsoft.com/office/drawing/2014/main" id="{3468C38E-DF3C-43C7-9BAA-640350CD53B0}"/>
              </a:ext>
            </a:extLst>
          </p:cNvPr>
          <p:cNvSpPr>
            <a:spLocks noGrp="1"/>
          </p:cNvSpPr>
          <p:nvPr>
            <p:ph idx="1"/>
          </p:nvPr>
        </p:nvSpPr>
        <p:spPr>
          <a:xfrm>
            <a:off x="457200" y="1268760"/>
            <a:ext cx="8291264" cy="4983162"/>
          </a:xfrm>
        </p:spPr>
        <p:txBody>
          <a:bodyPr>
            <a:normAutofit/>
          </a:bodyPr>
          <a:lstStyle/>
          <a:p>
            <a:pPr>
              <a:lnSpc>
                <a:spcPct val="150000"/>
              </a:lnSpc>
            </a:pPr>
            <a:r>
              <a:rPr lang="zh-CN" altLang="en-US" sz="2800" b="1" dirty="0">
                <a:solidFill>
                  <a:srgbClr val="0000FF"/>
                </a:solidFill>
              </a:rPr>
              <a:t>单链接</a:t>
            </a:r>
            <a:r>
              <a:rPr lang="zh-CN" altLang="en-US" sz="2800" b="1" dirty="0"/>
              <a:t>（</a:t>
            </a:r>
            <a:r>
              <a:rPr lang="en-US" altLang="zh-CN" sz="2800" b="1" dirty="0"/>
              <a:t>Single Linkage</a:t>
            </a:r>
            <a:r>
              <a:rPr lang="zh-CN" altLang="en-US" sz="2800" b="1" dirty="0"/>
              <a:t>）</a:t>
            </a:r>
            <a:r>
              <a:rPr lang="zh-CN" altLang="en-US" sz="2800" dirty="0"/>
              <a:t>：簇间最小的两点距离</a:t>
            </a:r>
          </a:p>
          <a:p>
            <a:pPr>
              <a:lnSpc>
                <a:spcPct val="150000"/>
              </a:lnSpc>
            </a:pPr>
            <a:r>
              <a:rPr lang="zh-CN" altLang="en-US" sz="2800" b="1" dirty="0">
                <a:solidFill>
                  <a:srgbClr val="0000FF"/>
                </a:solidFill>
              </a:rPr>
              <a:t>完全链接</a:t>
            </a:r>
            <a:r>
              <a:rPr lang="zh-CN" altLang="en-US" sz="2800" b="1" dirty="0"/>
              <a:t>（</a:t>
            </a:r>
            <a:r>
              <a:rPr lang="en-US" altLang="zh-CN" sz="2800" b="1" dirty="0"/>
              <a:t>Complete Linkage</a:t>
            </a:r>
            <a:r>
              <a:rPr lang="zh-CN" altLang="en-US" sz="2800" b="1" dirty="0"/>
              <a:t>）</a:t>
            </a:r>
            <a:r>
              <a:rPr lang="zh-CN" altLang="en-US" sz="2800" dirty="0"/>
              <a:t>：簇间最大的两点距离</a:t>
            </a:r>
          </a:p>
          <a:p>
            <a:pPr>
              <a:lnSpc>
                <a:spcPct val="150000"/>
              </a:lnSpc>
            </a:pPr>
            <a:r>
              <a:rPr lang="zh-CN" altLang="en-US" sz="2800" b="1" dirty="0">
                <a:solidFill>
                  <a:srgbClr val="0000FF"/>
                </a:solidFill>
              </a:rPr>
              <a:t>平均链接</a:t>
            </a:r>
            <a:r>
              <a:rPr lang="zh-CN" altLang="en-US" sz="2800" b="1" dirty="0"/>
              <a:t>（</a:t>
            </a:r>
            <a:r>
              <a:rPr lang="en-US" altLang="zh-CN" sz="2800" b="1" dirty="0"/>
              <a:t>Average Linkage</a:t>
            </a:r>
            <a:r>
              <a:rPr lang="zh-CN" altLang="en-US" sz="2800" b="1" dirty="0"/>
              <a:t>）</a:t>
            </a:r>
            <a:r>
              <a:rPr lang="zh-CN" altLang="en-US" sz="2800" dirty="0"/>
              <a:t>：簇间所有两点距离的平均值</a:t>
            </a:r>
            <a:endParaRPr lang="en-US" altLang="zh-CN" sz="2800" dirty="0"/>
          </a:p>
          <a:p>
            <a:pPr>
              <a:lnSpc>
                <a:spcPct val="150000"/>
              </a:lnSpc>
            </a:pPr>
            <a:r>
              <a:rPr lang="en-US" altLang="zh-CN" sz="2800" b="1" dirty="0">
                <a:solidFill>
                  <a:srgbClr val="0000FF"/>
                </a:solidFill>
              </a:rPr>
              <a:t>Ward</a:t>
            </a:r>
            <a:r>
              <a:rPr lang="zh-CN" altLang="en-US" sz="2800" b="1" dirty="0">
                <a:solidFill>
                  <a:srgbClr val="0000FF"/>
                </a:solidFill>
              </a:rPr>
              <a:t>链接</a:t>
            </a:r>
            <a:r>
              <a:rPr lang="zh-CN" altLang="en-US" sz="2800" b="1" dirty="0"/>
              <a:t>（</a:t>
            </a:r>
            <a:r>
              <a:rPr lang="en-US" altLang="zh-CN" sz="2800" b="1" dirty="0"/>
              <a:t>Ward Linkage</a:t>
            </a:r>
            <a:r>
              <a:rPr lang="zh-CN" altLang="en-US" sz="2800" b="1" dirty="0"/>
              <a:t>）</a:t>
            </a:r>
            <a:r>
              <a:rPr lang="zh-CN" altLang="en-US" sz="2800" dirty="0"/>
              <a:t>：每次选择导致最佳</a:t>
            </a:r>
            <a:r>
              <a:rPr lang="en-US" altLang="zh-CN" sz="2800" dirty="0"/>
              <a:t>inertia</a:t>
            </a:r>
            <a:r>
              <a:rPr lang="zh-CN" altLang="en-US" sz="2800" dirty="0"/>
              <a:t>的合并</a:t>
            </a:r>
          </a:p>
          <a:p>
            <a:pPr marL="0" indent="0">
              <a:lnSpc>
                <a:spcPct val="150000"/>
              </a:lnSpc>
              <a:buNone/>
            </a:pPr>
            <a:endParaRPr lang="zh-CN" altLang="en-US" sz="2800" dirty="0"/>
          </a:p>
        </p:txBody>
      </p:sp>
    </p:spTree>
    <p:extLst>
      <p:ext uri="{BB962C8B-B14F-4D97-AF65-F5344CB8AC3E}">
        <p14:creationId xmlns:p14="http://schemas.microsoft.com/office/powerpoint/2010/main" val="6209490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4" name="object 4"/>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5" name="object 5"/>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6" name="object 6"/>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7" name="object 7"/>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9BB808"/>
          </a:solidFill>
        </p:spPr>
        <p:txBody>
          <a:bodyPr wrap="square" lIns="0" tIns="0" rIns="0" bIns="0" rtlCol="0"/>
          <a:lstStyle/>
          <a:p>
            <a:endParaRPr/>
          </a:p>
        </p:txBody>
      </p:sp>
      <p:sp>
        <p:nvSpPr>
          <p:cNvPr id="8" name="object 8"/>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9" name="object 9"/>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0" name="object 10"/>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2" name="object 12"/>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FFFF00"/>
          </a:solidFill>
        </p:spPr>
        <p:txBody>
          <a:bodyPr wrap="square" lIns="0" tIns="0" rIns="0" bIns="0" rtlCol="0"/>
          <a:lstStyle/>
          <a:p>
            <a:endParaRPr/>
          </a:p>
        </p:txBody>
      </p:sp>
      <p:sp>
        <p:nvSpPr>
          <p:cNvPr id="13" name="object 13"/>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4" name="object 14"/>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FFFF00"/>
          </a:solidFill>
        </p:spPr>
        <p:txBody>
          <a:bodyPr wrap="square" lIns="0" tIns="0" rIns="0" bIns="0" rtlCol="0"/>
          <a:lstStyle/>
          <a:p>
            <a:endParaRPr/>
          </a:p>
        </p:txBody>
      </p:sp>
      <p:sp>
        <p:nvSpPr>
          <p:cNvPr id="15" name="object 15"/>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6" name="object 16"/>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7" name="object 17"/>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FFFF00"/>
          </a:solidFill>
        </p:spPr>
        <p:txBody>
          <a:bodyPr wrap="square" lIns="0" tIns="0" rIns="0" bIns="0" rtlCol="0"/>
          <a:lstStyle/>
          <a:p>
            <a:endParaRPr/>
          </a:p>
        </p:txBody>
      </p:sp>
      <p:sp>
        <p:nvSpPr>
          <p:cNvPr id="18" name="object 18"/>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FFFF00"/>
          </a:solidFill>
        </p:spPr>
        <p:txBody>
          <a:bodyPr wrap="square" lIns="0" tIns="0" rIns="0" bIns="0" rtlCol="0"/>
          <a:lstStyle/>
          <a:p>
            <a:endParaRPr/>
          </a:p>
        </p:txBody>
      </p:sp>
      <p:sp>
        <p:nvSpPr>
          <p:cNvPr id="19" name="object 19"/>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20" name="object 20"/>
          <p:cNvSpPr txBox="1"/>
          <p:nvPr/>
        </p:nvSpPr>
        <p:spPr>
          <a:xfrm>
            <a:off x="6210681" y="4896256"/>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21" name="object 21"/>
          <p:cNvSpPr txBox="1"/>
          <p:nvPr/>
        </p:nvSpPr>
        <p:spPr>
          <a:xfrm>
            <a:off x="442976" y="1925066"/>
            <a:ext cx="3441700" cy="1585114"/>
          </a:xfrm>
          <a:prstGeom prst="rect">
            <a:avLst/>
          </a:prstGeom>
        </p:spPr>
        <p:txBody>
          <a:bodyPr vert="horz" wrap="square" lIns="0" tIns="12700" rIns="0" bIns="0" rtlCol="0">
            <a:spAutoFit/>
          </a:bodyPr>
          <a:lstStyle/>
          <a:p>
            <a:pPr marL="12700" marR="774700">
              <a:lnSpc>
                <a:spcPct val="150000"/>
              </a:lnSpc>
              <a:spcBef>
                <a:spcPts val="100"/>
              </a:spcBef>
            </a:pPr>
            <a:r>
              <a:rPr lang="zh-CN" altLang="en-US" sz="2800" b="1" dirty="0">
                <a:latin typeface="Trebuchet MS"/>
                <a:cs typeface="Trebuchet MS"/>
              </a:rPr>
              <a:t>单链接：簇间最小的两点距离</a:t>
            </a:r>
            <a:endParaRPr sz="2800" dirty="0">
              <a:latin typeface="Times New Roman"/>
              <a:cs typeface="Times New Roman"/>
            </a:endParaRPr>
          </a:p>
          <a:p>
            <a:pPr marR="5080" algn="r">
              <a:lnSpc>
                <a:spcPct val="150000"/>
              </a:lnSpc>
            </a:pPr>
            <a:r>
              <a:rPr sz="1400" b="1" dirty="0">
                <a:latin typeface="Verdana"/>
                <a:cs typeface="Verdana"/>
              </a:rPr>
              <a:t>Income</a:t>
            </a:r>
            <a:endParaRPr sz="1400" dirty="0">
              <a:latin typeface="Verdana"/>
              <a:cs typeface="Verdana"/>
            </a:endParaRPr>
          </a:p>
        </p:txBody>
      </p:sp>
      <p:sp>
        <p:nvSpPr>
          <p:cNvPr id="22" name="object 22"/>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23" name="object 23"/>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4" name="object 24"/>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5" name="object 25"/>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6" name="object 26"/>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7" name="object 27"/>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8" name="object 28"/>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9" name="object 29"/>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0" name="object 30"/>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E6F985"/>
          </a:solidFill>
        </p:spPr>
        <p:txBody>
          <a:bodyPr wrap="square" lIns="0" tIns="0" rIns="0" bIns="0" rtlCol="0"/>
          <a:lstStyle/>
          <a:p>
            <a:endParaRPr/>
          </a:p>
        </p:txBody>
      </p:sp>
      <p:sp>
        <p:nvSpPr>
          <p:cNvPr id="31" name="object 31"/>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E6F985"/>
          </a:solidFill>
        </p:spPr>
        <p:txBody>
          <a:bodyPr wrap="square" lIns="0" tIns="0" rIns="0" bIns="0" rtlCol="0"/>
          <a:lstStyle/>
          <a:p>
            <a:endParaRPr/>
          </a:p>
        </p:txBody>
      </p:sp>
      <p:sp>
        <p:nvSpPr>
          <p:cNvPr id="32" name="object 32"/>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3" name="object 33"/>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4" name="object 34"/>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C00000"/>
          </a:solidFill>
        </p:spPr>
        <p:txBody>
          <a:bodyPr wrap="square" lIns="0" tIns="0" rIns="0" bIns="0" rtlCol="0"/>
          <a:lstStyle/>
          <a:p>
            <a:endParaRPr/>
          </a:p>
        </p:txBody>
      </p:sp>
      <p:sp>
        <p:nvSpPr>
          <p:cNvPr id="35" name="object 35"/>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6" name="object 36"/>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7" name="object 37"/>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8" name="object 38"/>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9" name="object 39"/>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0" name="object 40"/>
          <p:cNvSpPr/>
          <p:nvPr/>
        </p:nvSpPr>
        <p:spPr>
          <a:xfrm>
            <a:off x="5732527" y="3900298"/>
            <a:ext cx="321945" cy="136525"/>
          </a:xfrm>
          <a:custGeom>
            <a:avLst/>
            <a:gdLst/>
            <a:ahLst/>
            <a:cxnLst/>
            <a:rect l="l" t="t" r="r" b="b"/>
            <a:pathLst>
              <a:path w="321945" h="136525">
                <a:moveTo>
                  <a:pt x="244088" y="111943"/>
                </a:moveTo>
                <a:lnTo>
                  <a:pt x="235331" y="136270"/>
                </a:lnTo>
                <a:lnTo>
                  <a:pt x="321563" y="126110"/>
                </a:lnTo>
                <a:lnTo>
                  <a:pt x="312239" y="116331"/>
                </a:lnTo>
                <a:lnTo>
                  <a:pt x="256286" y="116331"/>
                </a:lnTo>
                <a:lnTo>
                  <a:pt x="244088" y="111943"/>
                </a:lnTo>
                <a:close/>
              </a:path>
              <a:path w="321945" h="136525">
                <a:moveTo>
                  <a:pt x="252865" y="87564"/>
                </a:moveTo>
                <a:lnTo>
                  <a:pt x="244088" y="111943"/>
                </a:lnTo>
                <a:lnTo>
                  <a:pt x="256286" y="116331"/>
                </a:lnTo>
                <a:lnTo>
                  <a:pt x="265049" y="91947"/>
                </a:lnTo>
                <a:lnTo>
                  <a:pt x="252865" y="87564"/>
                </a:lnTo>
                <a:close/>
              </a:path>
              <a:path w="321945" h="136525">
                <a:moveTo>
                  <a:pt x="261620" y="63245"/>
                </a:moveTo>
                <a:lnTo>
                  <a:pt x="252865" y="87564"/>
                </a:lnTo>
                <a:lnTo>
                  <a:pt x="265049" y="91947"/>
                </a:lnTo>
                <a:lnTo>
                  <a:pt x="256286" y="116331"/>
                </a:lnTo>
                <a:lnTo>
                  <a:pt x="312239" y="116331"/>
                </a:lnTo>
                <a:lnTo>
                  <a:pt x="261620" y="63245"/>
                </a:lnTo>
                <a:close/>
              </a:path>
              <a:path w="321945" h="136525">
                <a:moveTo>
                  <a:pt x="77448" y="24445"/>
                </a:moveTo>
                <a:lnTo>
                  <a:pt x="68685" y="48829"/>
                </a:lnTo>
                <a:lnTo>
                  <a:pt x="244088" y="111943"/>
                </a:lnTo>
                <a:lnTo>
                  <a:pt x="252865" y="87564"/>
                </a:lnTo>
                <a:lnTo>
                  <a:pt x="77448" y="24445"/>
                </a:lnTo>
                <a:close/>
              </a:path>
              <a:path w="321945" h="136525">
                <a:moveTo>
                  <a:pt x="86233" y="0"/>
                </a:moveTo>
                <a:lnTo>
                  <a:pt x="0" y="10286"/>
                </a:lnTo>
                <a:lnTo>
                  <a:pt x="59944" y="73151"/>
                </a:lnTo>
                <a:lnTo>
                  <a:pt x="68685" y="48829"/>
                </a:lnTo>
                <a:lnTo>
                  <a:pt x="56514" y="44450"/>
                </a:lnTo>
                <a:lnTo>
                  <a:pt x="65277" y="20065"/>
                </a:lnTo>
                <a:lnTo>
                  <a:pt x="79021" y="20065"/>
                </a:lnTo>
                <a:lnTo>
                  <a:pt x="86233" y="0"/>
                </a:lnTo>
                <a:close/>
              </a:path>
              <a:path w="321945" h="136525">
                <a:moveTo>
                  <a:pt x="65277" y="20065"/>
                </a:moveTo>
                <a:lnTo>
                  <a:pt x="56514" y="44450"/>
                </a:lnTo>
                <a:lnTo>
                  <a:pt x="68685" y="48829"/>
                </a:lnTo>
                <a:lnTo>
                  <a:pt x="77448" y="24445"/>
                </a:lnTo>
                <a:lnTo>
                  <a:pt x="65277" y="20065"/>
                </a:lnTo>
                <a:close/>
              </a:path>
              <a:path w="321945" h="136525">
                <a:moveTo>
                  <a:pt x="79021" y="20065"/>
                </a:moveTo>
                <a:lnTo>
                  <a:pt x="65277" y="20065"/>
                </a:lnTo>
                <a:lnTo>
                  <a:pt x="77448" y="24445"/>
                </a:lnTo>
                <a:lnTo>
                  <a:pt x="79021" y="20065"/>
                </a:lnTo>
                <a:close/>
              </a:path>
            </a:pathLst>
          </a:custGeom>
          <a:solidFill>
            <a:srgbClr val="344B5E"/>
          </a:solidFill>
        </p:spPr>
        <p:txBody>
          <a:bodyPr wrap="square" lIns="0" tIns="0" rIns="0" bIns="0" rtlCol="0"/>
          <a:lstStyle/>
          <a:p>
            <a:endParaRPr/>
          </a:p>
        </p:txBody>
      </p:sp>
      <p:sp>
        <p:nvSpPr>
          <p:cNvPr id="41" name="object 41"/>
          <p:cNvSpPr/>
          <p:nvPr/>
        </p:nvSpPr>
        <p:spPr>
          <a:xfrm>
            <a:off x="7032498" y="2534412"/>
            <a:ext cx="181355" cy="167639"/>
          </a:xfrm>
          <a:prstGeom prst="rect">
            <a:avLst/>
          </a:prstGeom>
          <a:blipFill>
            <a:blip r:embed="rId2" cstate="print"/>
            <a:stretch>
              <a:fillRect/>
            </a:stretch>
          </a:blipFill>
        </p:spPr>
        <p:txBody>
          <a:bodyPr wrap="square" lIns="0" tIns="0" rIns="0" bIns="0" rtlCol="0"/>
          <a:lstStyle/>
          <a:p>
            <a:endParaRPr/>
          </a:p>
        </p:txBody>
      </p:sp>
      <p:sp>
        <p:nvSpPr>
          <p:cNvPr id="44" name="标题 43">
            <a:extLst>
              <a:ext uri="{FF2B5EF4-FFF2-40B4-BE49-F238E27FC236}">
                <a16:creationId xmlns:a16="http://schemas.microsoft.com/office/drawing/2014/main" id="{74C34254-6716-419B-83E4-3685DAD95D91}"/>
              </a:ext>
            </a:extLst>
          </p:cNvPr>
          <p:cNvSpPr>
            <a:spLocks noGrp="1"/>
          </p:cNvSpPr>
          <p:nvPr>
            <p:ph type="title"/>
          </p:nvPr>
        </p:nvSpPr>
        <p:spPr>
          <a:xfrm>
            <a:off x="457200" y="44624"/>
            <a:ext cx="8229600" cy="1143000"/>
          </a:xfrm>
        </p:spPr>
        <p:txBody>
          <a:bodyPr/>
          <a:lstStyle/>
          <a:p>
            <a:r>
              <a:rPr lang="zh-CN" altLang="en-US" dirty="0"/>
              <a:t>单链接</a:t>
            </a:r>
          </a:p>
        </p:txBody>
      </p:sp>
    </p:spTree>
    <p:extLst>
      <p:ext uri="{BB962C8B-B14F-4D97-AF65-F5344CB8AC3E}">
        <p14:creationId xmlns:p14="http://schemas.microsoft.com/office/powerpoint/2010/main" val="35923254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4" name="object 4"/>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5" name="object 5"/>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6" name="object 6"/>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7" name="object 7"/>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9BB808"/>
          </a:solidFill>
        </p:spPr>
        <p:txBody>
          <a:bodyPr wrap="square" lIns="0" tIns="0" rIns="0" bIns="0" rtlCol="0"/>
          <a:lstStyle/>
          <a:p>
            <a:endParaRPr/>
          </a:p>
        </p:txBody>
      </p:sp>
      <p:sp>
        <p:nvSpPr>
          <p:cNvPr id="8" name="object 8"/>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9" name="object 9"/>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0" name="object 10"/>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2" name="object 12"/>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FFFF00"/>
          </a:solidFill>
        </p:spPr>
        <p:txBody>
          <a:bodyPr wrap="square" lIns="0" tIns="0" rIns="0" bIns="0" rtlCol="0"/>
          <a:lstStyle/>
          <a:p>
            <a:endParaRPr/>
          </a:p>
        </p:txBody>
      </p:sp>
      <p:sp>
        <p:nvSpPr>
          <p:cNvPr id="13" name="object 13"/>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4" name="object 14"/>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FFFF00"/>
          </a:solidFill>
        </p:spPr>
        <p:txBody>
          <a:bodyPr wrap="square" lIns="0" tIns="0" rIns="0" bIns="0" rtlCol="0"/>
          <a:lstStyle/>
          <a:p>
            <a:endParaRPr/>
          </a:p>
        </p:txBody>
      </p:sp>
      <p:sp>
        <p:nvSpPr>
          <p:cNvPr id="15" name="object 15"/>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6" name="object 16"/>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7" name="object 17"/>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FFFF00"/>
          </a:solidFill>
        </p:spPr>
        <p:txBody>
          <a:bodyPr wrap="square" lIns="0" tIns="0" rIns="0" bIns="0" rtlCol="0"/>
          <a:lstStyle/>
          <a:p>
            <a:endParaRPr/>
          </a:p>
        </p:txBody>
      </p:sp>
      <p:sp>
        <p:nvSpPr>
          <p:cNvPr id="18" name="object 18"/>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FFFF00"/>
          </a:solidFill>
        </p:spPr>
        <p:txBody>
          <a:bodyPr wrap="square" lIns="0" tIns="0" rIns="0" bIns="0" rtlCol="0"/>
          <a:lstStyle/>
          <a:p>
            <a:endParaRPr/>
          </a:p>
        </p:txBody>
      </p:sp>
      <p:sp>
        <p:nvSpPr>
          <p:cNvPr id="19" name="object 19"/>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20" name="object 20"/>
          <p:cNvSpPr txBox="1"/>
          <p:nvPr/>
        </p:nvSpPr>
        <p:spPr>
          <a:xfrm>
            <a:off x="6210681" y="4896256"/>
            <a:ext cx="405002"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a:latin typeface="Verdana"/>
              <a:cs typeface="Verdana"/>
            </a:endParaRPr>
          </a:p>
        </p:txBody>
      </p:sp>
      <p:sp>
        <p:nvSpPr>
          <p:cNvPr id="21" name="object 21"/>
          <p:cNvSpPr txBox="1"/>
          <p:nvPr/>
        </p:nvSpPr>
        <p:spPr>
          <a:xfrm>
            <a:off x="442976" y="1925066"/>
            <a:ext cx="3441700" cy="1585114"/>
          </a:xfrm>
          <a:prstGeom prst="rect">
            <a:avLst/>
          </a:prstGeom>
        </p:spPr>
        <p:txBody>
          <a:bodyPr vert="horz" wrap="square" lIns="0" tIns="12700" rIns="0" bIns="0" rtlCol="0">
            <a:spAutoFit/>
          </a:bodyPr>
          <a:lstStyle/>
          <a:p>
            <a:pPr marL="12700" marR="774700" lvl="0">
              <a:lnSpc>
                <a:spcPct val="150000"/>
              </a:lnSpc>
              <a:spcBef>
                <a:spcPts val="100"/>
              </a:spcBef>
            </a:pPr>
            <a:r>
              <a:rPr lang="zh-CN" altLang="en-US" sz="2800" b="1" dirty="0">
                <a:latin typeface="Trebuchet MS"/>
                <a:cs typeface="Trebuchet MS"/>
              </a:rPr>
              <a:t>单链接：簇间最小的两点距离</a:t>
            </a:r>
            <a:endParaRPr sz="2800" dirty="0">
              <a:latin typeface="Times New Roman"/>
              <a:cs typeface="Times New Roman"/>
            </a:endParaRPr>
          </a:p>
          <a:p>
            <a:pPr marR="5080" algn="r">
              <a:lnSpc>
                <a:spcPct val="150000"/>
              </a:lnSpc>
            </a:pPr>
            <a:r>
              <a:rPr sz="1400" b="1" dirty="0">
                <a:latin typeface="Verdana"/>
                <a:cs typeface="Verdana"/>
              </a:rPr>
              <a:t>Income</a:t>
            </a:r>
            <a:endParaRPr sz="1400" dirty="0">
              <a:latin typeface="Verdana"/>
              <a:cs typeface="Verdana"/>
            </a:endParaRPr>
          </a:p>
        </p:txBody>
      </p:sp>
      <p:sp>
        <p:nvSpPr>
          <p:cNvPr id="22" name="object 22"/>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23" name="object 23"/>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4" name="object 24"/>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5" name="object 25"/>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6" name="object 26"/>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7" name="object 27"/>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8" name="object 28"/>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9" name="object 29"/>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0" name="object 30"/>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E6F985"/>
          </a:solidFill>
        </p:spPr>
        <p:txBody>
          <a:bodyPr wrap="square" lIns="0" tIns="0" rIns="0" bIns="0" rtlCol="0"/>
          <a:lstStyle/>
          <a:p>
            <a:endParaRPr/>
          </a:p>
        </p:txBody>
      </p:sp>
      <p:sp>
        <p:nvSpPr>
          <p:cNvPr id="31" name="object 31"/>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E6F985"/>
          </a:solidFill>
        </p:spPr>
        <p:txBody>
          <a:bodyPr wrap="square" lIns="0" tIns="0" rIns="0" bIns="0" rtlCol="0"/>
          <a:lstStyle/>
          <a:p>
            <a:endParaRPr/>
          </a:p>
        </p:txBody>
      </p:sp>
      <p:sp>
        <p:nvSpPr>
          <p:cNvPr id="32" name="object 32"/>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3" name="object 33"/>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4" name="object 34"/>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C00000"/>
          </a:solidFill>
        </p:spPr>
        <p:txBody>
          <a:bodyPr wrap="square" lIns="0" tIns="0" rIns="0" bIns="0" rtlCol="0"/>
          <a:lstStyle/>
          <a:p>
            <a:endParaRPr/>
          </a:p>
        </p:txBody>
      </p:sp>
      <p:sp>
        <p:nvSpPr>
          <p:cNvPr id="35" name="object 35"/>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6" name="object 36"/>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7" name="object 37"/>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8" name="object 38"/>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9" name="object 39"/>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0" name="object 40"/>
          <p:cNvSpPr/>
          <p:nvPr/>
        </p:nvSpPr>
        <p:spPr>
          <a:xfrm>
            <a:off x="5732527" y="3900298"/>
            <a:ext cx="321945" cy="136525"/>
          </a:xfrm>
          <a:custGeom>
            <a:avLst/>
            <a:gdLst/>
            <a:ahLst/>
            <a:cxnLst/>
            <a:rect l="l" t="t" r="r" b="b"/>
            <a:pathLst>
              <a:path w="321945" h="136525">
                <a:moveTo>
                  <a:pt x="244088" y="111943"/>
                </a:moveTo>
                <a:lnTo>
                  <a:pt x="235331" y="136270"/>
                </a:lnTo>
                <a:lnTo>
                  <a:pt x="321563" y="126110"/>
                </a:lnTo>
                <a:lnTo>
                  <a:pt x="312239" y="116331"/>
                </a:lnTo>
                <a:lnTo>
                  <a:pt x="256286" y="116331"/>
                </a:lnTo>
                <a:lnTo>
                  <a:pt x="244088" y="111943"/>
                </a:lnTo>
                <a:close/>
              </a:path>
              <a:path w="321945" h="136525">
                <a:moveTo>
                  <a:pt x="252865" y="87564"/>
                </a:moveTo>
                <a:lnTo>
                  <a:pt x="244088" y="111943"/>
                </a:lnTo>
                <a:lnTo>
                  <a:pt x="256286" y="116331"/>
                </a:lnTo>
                <a:lnTo>
                  <a:pt x="265049" y="91947"/>
                </a:lnTo>
                <a:lnTo>
                  <a:pt x="252865" y="87564"/>
                </a:lnTo>
                <a:close/>
              </a:path>
              <a:path w="321945" h="136525">
                <a:moveTo>
                  <a:pt x="261620" y="63245"/>
                </a:moveTo>
                <a:lnTo>
                  <a:pt x="252865" y="87564"/>
                </a:lnTo>
                <a:lnTo>
                  <a:pt x="265049" y="91947"/>
                </a:lnTo>
                <a:lnTo>
                  <a:pt x="256286" y="116331"/>
                </a:lnTo>
                <a:lnTo>
                  <a:pt x="312239" y="116331"/>
                </a:lnTo>
                <a:lnTo>
                  <a:pt x="261620" y="63245"/>
                </a:lnTo>
                <a:close/>
              </a:path>
              <a:path w="321945" h="136525">
                <a:moveTo>
                  <a:pt x="77448" y="24445"/>
                </a:moveTo>
                <a:lnTo>
                  <a:pt x="68685" y="48829"/>
                </a:lnTo>
                <a:lnTo>
                  <a:pt x="244088" y="111943"/>
                </a:lnTo>
                <a:lnTo>
                  <a:pt x="252865" y="87564"/>
                </a:lnTo>
                <a:lnTo>
                  <a:pt x="77448" y="24445"/>
                </a:lnTo>
                <a:close/>
              </a:path>
              <a:path w="321945" h="136525">
                <a:moveTo>
                  <a:pt x="86233" y="0"/>
                </a:moveTo>
                <a:lnTo>
                  <a:pt x="0" y="10286"/>
                </a:lnTo>
                <a:lnTo>
                  <a:pt x="59944" y="73151"/>
                </a:lnTo>
                <a:lnTo>
                  <a:pt x="68685" y="48829"/>
                </a:lnTo>
                <a:lnTo>
                  <a:pt x="56514" y="44450"/>
                </a:lnTo>
                <a:lnTo>
                  <a:pt x="65277" y="20065"/>
                </a:lnTo>
                <a:lnTo>
                  <a:pt x="79021" y="20065"/>
                </a:lnTo>
                <a:lnTo>
                  <a:pt x="86233" y="0"/>
                </a:lnTo>
                <a:close/>
              </a:path>
              <a:path w="321945" h="136525">
                <a:moveTo>
                  <a:pt x="65277" y="20065"/>
                </a:moveTo>
                <a:lnTo>
                  <a:pt x="56514" y="44450"/>
                </a:lnTo>
                <a:lnTo>
                  <a:pt x="68685" y="48829"/>
                </a:lnTo>
                <a:lnTo>
                  <a:pt x="77448" y="24445"/>
                </a:lnTo>
                <a:lnTo>
                  <a:pt x="65277" y="20065"/>
                </a:lnTo>
                <a:close/>
              </a:path>
              <a:path w="321945" h="136525">
                <a:moveTo>
                  <a:pt x="79021" y="20065"/>
                </a:moveTo>
                <a:lnTo>
                  <a:pt x="65277" y="20065"/>
                </a:lnTo>
                <a:lnTo>
                  <a:pt x="77448" y="24445"/>
                </a:lnTo>
                <a:lnTo>
                  <a:pt x="79021" y="20065"/>
                </a:lnTo>
                <a:close/>
              </a:path>
            </a:pathLst>
          </a:custGeom>
          <a:solidFill>
            <a:srgbClr val="344B5E"/>
          </a:solidFill>
        </p:spPr>
        <p:txBody>
          <a:bodyPr wrap="square" lIns="0" tIns="0" rIns="0" bIns="0" rtlCol="0"/>
          <a:lstStyle/>
          <a:p>
            <a:endParaRPr/>
          </a:p>
        </p:txBody>
      </p:sp>
      <p:sp>
        <p:nvSpPr>
          <p:cNvPr id="41" name="object 41"/>
          <p:cNvSpPr/>
          <p:nvPr/>
        </p:nvSpPr>
        <p:spPr>
          <a:xfrm>
            <a:off x="7032498" y="2534412"/>
            <a:ext cx="181355" cy="167639"/>
          </a:xfrm>
          <a:prstGeom prst="rect">
            <a:avLst/>
          </a:prstGeom>
          <a:blipFill>
            <a:blip r:embed="rId2" cstate="print"/>
            <a:stretch>
              <a:fillRect/>
            </a:stretch>
          </a:blipFill>
        </p:spPr>
        <p:txBody>
          <a:bodyPr wrap="square" lIns="0" tIns="0" rIns="0" bIns="0" rtlCol="0"/>
          <a:lstStyle/>
          <a:p>
            <a:endParaRPr/>
          </a:p>
        </p:txBody>
      </p:sp>
      <p:sp>
        <p:nvSpPr>
          <p:cNvPr id="42" name="object 42"/>
          <p:cNvSpPr/>
          <p:nvPr/>
        </p:nvSpPr>
        <p:spPr>
          <a:xfrm>
            <a:off x="6584442" y="3064765"/>
            <a:ext cx="722630" cy="641985"/>
          </a:xfrm>
          <a:custGeom>
            <a:avLst/>
            <a:gdLst/>
            <a:ahLst/>
            <a:cxnLst/>
            <a:rect l="l" t="t" r="r" b="b"/>
            <a:pathLst>
              <a:path w="722629" h="641985">
                <a:moveTo>
                  <a:pt x="32257" y="560959"/>
                </a:moveTo>
                <a:lnTo>
                  <a:pt x="0" y="641604"/>
                </a:lnTo>
                <a:lnTo>
                  <a:pt x="83947" y="618998"/>
                </a:lnTo>
                <a:lnTo>
                  <a:pt x="74446" y="608330"/>
                </a:lnTo>
                <a:lnTo>
                  <a:pt x="57023" y="608330"/>
                </a:lnTo>
                <a:lnTo>
                  <a:pt x="39877" y="588899"/>
                </a:lnTo>
                <a:lnTo>
                  <a:pt x="49516" y="580337"/>
                </a:lnTo>
                <a:lnTo>
                  <a:pt x="32257" y="560959"/>
                </a:lnTo>
                <a:close/>
              </a:path>
              <a:path w="722629" h="641985">
                <a:moveTo>
                  <a:pt x="49516" y="580337"/>
                </a:moveTo>
                <a:lnTo>
                  <a:pt x="39877" y="588899"/>
                </a:lnTo>
                <a:lnTo>
                  <a:pt x="57023" y="608330"/>
                </a:lnTo>
                <a:lnTo>
                  <a:pt x="66750" y="599688"/>
                </a:lnTo>
                <a:lnTo>
                  <a:pt x="49516" y="580337"/>
                </a:lnTo>
                <a:close/>
              </a:path>
              <a:path w="722629" h="641985">
                <a:moveTo>
                  <a:pt x="66750" y="599688"/>
                </a:moveTo>
                <a:lnTo>
                  <a:pt x="57023" y="608330"/>
                </a:lnTo>
                <a:lnTo>
                  <a:pt x="74446" y="608330"/>
                </a:lnTo>
                <a:lnTo>
                  <a:pt x="66750" y="599688"/>
                </a:lnTo>
                <a:close/>
              </a:path>
              <a:path w="722629" h="641985">
                <a:moveTo>
                  <a:pt x="655625" y="41915"/>
                </a:moveTo>
                <a:lnTo>
                  <a:pt x="49516" y="580337"/>
                </a:lnTo>
                <a:lnTo>
                  <a:pt x="66750" y="599688"/>
                </a:lnTo>
                <a:lnTo>
                  <a:pt x="672859" y="61266"/>
                </a:lnTo>
                <a:lnTo>
                  <a:pt x="655625" y="41915"/>
                </a:lnTo>
                <a:close/>
              </a:path>
              <a:path w="722629" h="641985">
                <a:moveTo>
                  <a:pt x="709066" y="33274"/>
                </a:moveTo>
                <a:lnTo>
                  <a:pt x="665352" y="33274"/>
                </a:lnTo>
                <a:lnTo>
                  <a:pt x="682498" y="52705"/>
                </a:lnTo>
                <a:lnTo>
                  <a:pt x="672859" y="61266"/>
                </a:lnTo>
                <a:lnTo>
                  <a:pt x="690117" y="80644"/>
                </a:lnTo>
                <a:lnTo>
                  <a:pt x="709066" y="33274"/>
                </a:lnTo>
                <a:close/>
              </a:path>
              <a:path w="722629" h="641985">
                <a:moveTo>
                  <a:pt x="665352" y="33274"/>
                </a:moveTo>
                <a:lnTo>
                  <a:pt x="655625" y="41915"/>
                </a:lnTo>
                <a:lnTo>
                  <a:pt x="672859" y="61266"/>
                </a:lnTo>
                <a:lnTo>
                  <a:pt x="682498" y="52705"/>
                </a:lnTo>
                <a:lnTo>
                  <a:pt x="665352" y="33274"/>
                </a:lnTo>
                <a:close/>
              </a:path>
              <a:path w="722629" h="641985">
                <a:moveTo>
                  <a:pt x="722376" y="0"/>
                </a:moveTo>
                <a:lnTo>
                  <a:pt x="638428" y="22606"/>
                </a:lnTo>
                <a:lnTo>
                  <a:pt x="655625" y="41915"/>
                </a:lnTo>
                <a:lnTo>
                  <a:pt x="665352" y="33274"/>
                </a:lnTo>
                <a:lnTo>
                  <a:pt x="709066" y="33274"/>
                </a:lnTo>
                <a:lnTo>
                  <a:pt x="722376" y="0"/>
                </a:lnTo>
                <a:close/>
              </a:path>
            </a:pathLst>
          </a:custGeom>
          <a:solidFill>
            <a:srgbClr val="344B5E"/>
          </a:solidFill>
        </p:spPr>
        <p:txBody>
          <a:bodyPr wrap="square" lIns="0" tIns="0" rIns="0" bIns="0" rtlCol="0"/>
          <a:lstStyle/>
          <a:p>
            <a:endParaRPr/>
          </a:p>
        </p:txBody>
      </p:sp>
      <p:sp>
        <p:nvSpPr>
          <p:cNvPr id="43" name="object 43"/>
          <p:cNvSpPr/>
          <p:nvPr/>
        </p:nvSpPr>
        <p:spPr>
          <a:xfrm>
            <a:off x="5660897" y="2668523"/>
            <a:ext cx="510540" cy="271780"/>
          </a:xfrm>
          <a:custGeom>
            <a:avLst/>
            <a:gdLst/>
            <a:ahLst/>
            <a:cxnLst/>
            <a:rect l="l" t="t" r="r" b="b"/>
            <a:pathLst>
              <a:path w="510539" h="271780">
                <a:moveTo>
                  <a:pt x="50418" y="200532"/>
                </a:moveTo>
                <a:lnTo>
                  <a:pt x="0" y="271271"/>
                </a:lnTo>
                <a:lnTo>
                  <a:pt x="86867" y="269113"/>
                </a:lnTo>
                <a:lnTo>
                  <a:pt x="77958" y="252349"/>
                </a:lnTo>
                <a:lnTo>
                  <a:pt x="63246" y="252349"/>
                </a:lnTo>
                <a:lnTo>
                  <a:pt x="51053" y="229488"/>
                </a:lnTo>
                <a:lnTo>
                  <a:pt x="62559" y="223375"/>
                </a:lnTo>
                <a:lnTo>
                  <a:pt x="50418" y="200532"/>
                </a:lnTo>
                <a:close/>
              </a:path>
              <a:path w="510539" h="271780">
                <a:moveTo>
                  <a:pt x="62559" y="223375"/>
                </a:moveTo>
                <a:lnTo>
                  <a:pt x="51053" y="229488"/>
                </a:lnTo>
                <a:lnTo>
                  <a:pt x="63246" y="252349"/>
                </a:lnTo>
                <a:lnTo>
                  <a:pt x="74717" y="246251"/>
                </a:lnTo>
                <a:lnTo>
                  <a:pt x="62559" y="223375"/>
                </a:lnTo>
                <a:close/>
              </a:path>
              <a:path w="510539" h="271780">
                <a:moveTo>
                  <a:pt x="74717" y="246251"/>
                </a:moveTo>
                <a:lnTo>
                  <a:pt x="63246" y="252349"/>
                </a:lnTo>
                <a:lnTo>
                  <a:pt x="77958" y="252349"/>
                </a:lnTo>
                <a:lnTo>
                  <a:pt x="74717" y="246251"/>
                </a:lnTo>
                <a:close/>
              </a:path>
              <a:path w="510539" h="271780">
                <a:moveTo>
                  <a:pt x="435821" y="25019"/>
                </a:moveTo>
                <a:lnTo>
                  <a:pt x="62559" y="223375"/>
                </a:lnTo>
                <a:lnTo>
                  <a:pt x="74717" y="246251"/>
                </a:lnTo>
                <a:lnTo>
                  <a:pt x="447953" y="47845"/>
                </a:lnTo>
                <a:lnTo>
                  <a:pt x="435821" y="25019"/>
                </a:lnTo>
                <a:close/>
              </a:path>
              <a:path w="510539" h="271780">
                <a:moveTo>
                  <a:pt x="497052" y="18923"/>
                </a:moveTo>
                <a:lnTo>
                  <a:pt x="447293" y="18923"/>
                </a:lnTo>
                <a:lnTo>
                  <a:pt x="459359" y="41783"/>
                </a:lnTo>
                <a:lnTo>
                  <a:pt x="447953" y="47845"/>
                </a:lnTo>
                <a:lnTo>
                  <a:pt x="460121" y="70738"/>
                </a:lnTo>
                <a:lnTo>
                  <a:pt x="497052" y="18923"/>
                </a:lnTo>
                <a:close/>
              </a:path>
              <a:path w="510539" h="271780">
                <a:moveTo>
                  <a:pt x="447293" y="18923"/>
                </a:moveTo>
                <a:lnTo>
                  <a:pt x="435821" y="25019"/>
                </a:lnTo>
                <a:lnTo>
                  <a:pt x="447953" y="47845"/>
                </a:lnTo>
                <a:lnTo>
                  <a:pt x="459359" y="41783"/>
                </a:lnTo>
                <a:lnTo>
                  <a:pt x="447293" y="18923"/>
                </a:lnTo>
                <a:close/>
              </a:path>
              <a:path w="510539" h="271780">
                <a:moveTo>
                  <a:pt x="510539" y="0"/>
                </a:moveTo>
                <a:lnTo>
                  <a:pt x="423672" y="2159"/>
                </a:lnTo>
                <a:lnTo>
                  <a:pt x="435821" y="25019"/>
                </a:lnTo>
                <a:lnTo>
                  <a:pt x="447293" y="18923"/>
                </a:lnTo>
                <a:lnTo>
                  <a:pt x="497052" y="18923"/>
                </a:lnTo>
                <a:lnTo>
                  <a:pt x="510539" y="0"/>
                </a:lnTo>
                <a:close/>
              </a:path>
            </a:pathLst>
          </a:custGeom>
          <a:solidFill>
            <a:srgbClr val="344B5E"/>
          </a:solidFill>
        </p:spPr>
        <p:txBody>
          <a:bodyPr wrap="square" lIns="0" tIns="0" rIns="0" bIns="0" rtlCol="0"/>
          <a:lstStyle/>
          <a:p>
            <a:endParaRPr/>
          </a:p>
        </p:txBody>
      </p:sp>
      <p:sp>
        <p:nvSpPr>
          <p:cNvPr id="44" name="object 44"/>
          <p:cNvSpPr/>
          <p:nvPr/>
        </p:nvSpPr>
        <p:spPr>
          <a:xfrm>
            <a:off x="6441948" y="3057144"/>
            <a:ext cx="147955" cy="568960"/>
          </a:xfrm>
          <a:custGeom>
            <a:avLst/>
            <a:gdLst/>
            <a:ahLst/>
            <a:cxnLst/>
            <a:rect l="l" t="t" r="r" b="b"/>
            <a:pathLst>
              <a:path w="147954" h="568960">
                <a:moveTo>
                  <a:pt x="0" y="485267"/>
                </a:moveTo>
                <a:lnTo>
                  <a:pt x="25146" y="568451"/>
                </a:lnTo>
                <a:lnTo>
                  <a:pt x="70420" y="506856"/>
                </a:lnTo>
                <a:lnTo>
                  <a:pt x="48894" y="506856"/>
                </a:lnTo>
                <a:lnTo>
                  <a:pt x="23367" y="502412"/>
                </a:lnTo>
                <a:lnTo>
                  <a:pt x="25551" y="489673"/>
                </a:lnTo>
                <a:lnTo>
                  <a:pt x="0" y="485267"/>
                </a:lnTo>
                <a:close/>
              </a:path>
              <a:path w="147954" h="568960">
                <a:moveTo>
                  <a:pt x="25551" y="489673"/>
                </a:moveTo>
                <a:lnTo>
                  <a:pt x="23367" y="502412"/>
                </a:lnTo>
                <a:lnTo>
                  <a:pt x="48894" y="506856"/>
                </a:lnTo>
                <a:lnTo>
                  <a:pt x="51085" y="494077"/>
                </a:lnTo>
                <a:lnTo>
                  <a:pt x="25551" y="489673"/>
                </a:lnTo>
                <a:close/>
              </a:path>
              <a:path w="147954" h="568960">
                <a:moveTo>
                  <a:pt x="51085" y="494077"/>
                </a:moveTo>
                <a:lnTo>
                  <a:pt x="48894" y="506856"/>
                </a:lnTo>
                <a:lnTo>
                  <a:pt x="70420" y="506856"/>
                </a:lnTo>
                <a:lnTo>
                  <a:pt x="76580" y="498475"/>
                </a:lnTo>
                <a:lnTo>
                  <a:pt x="51085" y="494077"/>
                </a:lnTo>
                <a:close/>
              </a:path>
              <a:path w="147954" h="568960">
                <a:moveTo>
                  <a:pt x="96742" y="74374"/>
                </a:moveTo>
                <a:lnTo>
                  <a:pt x="25551" y="489673"/>
                </a:lnTo>
                <a:lnTo>
                  <a:pt x="51085" y="494077"/>
                </a:lnTo>
                <a:lnTo>
                  <a:pt x="122276" y="78778"/>
                </a:lnTo>
                <a:lnTo>
                  <a:pt x="96742" y="74374"/>
                </a:lnTo>
                <a:close/>
              </a:path>
              <a:path w="147954" h="568960">
                <a:moveTo>
                  <a:pt x="141301" y="61594"/>
                </a:moveTo>
                <a:lnTo>
                  <a:pt x="98932" y="61594"/>
                </a:lnTo>
                <a:lnTo>
                  <a:pt x="124459" y="66039"/>
                </a:lnTo>
                <a:lnTo>
                  <a:pt x="122276" y="78778"/>
                </a:lnTo>
                <a:lnTo>
                  <a:pt x="147827" y="83185"/>
                </a:lnTo>
                <a:lnTo>
                  <a:pt x="141301" y="61594"/>
                </a:lnTo>
                <a:close/>
              </a:path>
              <a:path w="147954" h="568960">
                <a:moveTo>
                  <a:pt x="98932" y="61594"/>
                </a:moveTo>
                <a:lnTo>
                  <a:pt x="96742" y="74374"/>
                </a:lnTo>
                <a:lnTo>
                  <a:pt x="122276" y="78778"/>
                </a:lnTo>
                <a:lnTo>
                  <a:pt x="124459" y="66039"/>
                </a:lnTo>
                <a:lnTo>
                  <a:pt x="98932" y="61594"/>
                </a:lnTo>
                <a:close/>
              </a:path>
              <a:path w="147954" h="568960">
                <a:moveTo>
                  <a:pt x="122681" y="0"/>
                </a:moveTo>
                <a:lnTo>
                  <a:pt x="71247" y="69976"/>
                </a:lnTo>
                <a:lnTo>
                  <a:pt x="96742" y="74374"/>
                </a:lnTo>
                <a:lnTo>
                  <a:pt x="98932" y="61594"/>
                </a:lnTo>
                <a:lnTo>
                  <a:pt x="141301" y="61594"/>
                </a:lnTo>
                <a:lnTo>
                  <a:pt x="122681" y="0"/>
                </a:lnTo>
                <a:close/>
              </a:path>
            </a:pathLst>
          </a:custGeom>
          <a:solidFill>
            <a:srgbClr val="344B5E"/>
          </a:solidFill>
        </p:spPr>
        <p:txBody>
          <a:bodyPr wrap="square" lIns="0" tIns="0" rIns="0" bIns="0" rtlCol="0"/>
          <a:lstStyle/>
          <a:p>
            <a:endParaRPr/>
          </a:p>
        </p:txBody>
      </p:sp>
      <p:sp>
        <p:nvSpPr>
          <p:cNvPr id="45" name="object 45"/>
          <p:cNvSpPr/>
          <p:nvPr/>
        </p:nvSpPr>
        <p:spPr>
          <a:xfrm>
            <a:off x="5915406" y="2988691"/>
            <a:ext cx="1350645" cy="455930"/>
          </a:xfrm>
          <a:custGeom>
            <a:avLst/>
            <a:gdLst/>
            <a:ahLst/>
            <a:cxnLst/>
            <a:rect l="l" t="t" r="r" b="b"/>
            <a:pathLst>
              <a:path w="1350645" h="455930">
                <a:moveTo>
                  <a:pt x="62357" y="381253"/>
                </a:moveTo>
                <a:lnTo>
                  <a:pt x="0" y="441832"/>
                </a:lnTo>
                <a:lnTo>
                  <a:pt x="85852" y="455421"/>
                </a:lnTo>
                <a:lnTo>
                  <a:pt x="79254" y="434594"/>
                </a:lnTo>
                <a:lnTo>
                  <a:pt x="65659" y="434594"/>
                </a:lnTo>
                <a:lnTo>
                  <a:pt x="57785" y="409956"/>
                </a:lnTo>
                <a:lnTo>
                  <a:pt x="70201" y="406017"/>
                </a:lnTo>
                <a:lnTo>
                  <a:pt x="62357" y="381253"/>
                </a:lnTo>
                <a:close/>
              </a:path>
              <a:path w="1350645" h="455930">
                <a:moveTo>
                  <a:pt x="70201" y="406017"/>
                </a:moveTo>
                <a:lnTo>
                  <a:pt x="57785" y="409956"/>
                </a:lnTo>
                <a:lnTo>
                  <a:pt x="65659" y="434594"/>
                </a:lnTo>
                <a:lnTo>
                  <a:pt x="78012" y="430675"/>
                </a:lnTo>
                <a:lnTo>
                  <a:pt x="70201" y="406017"/>
                </a:lnTo>
                <a:close/>
              </a:path>
              <a:path w="1350645" h="455930">
                <a:moveTo>
                  <a:pt x="78012" y="430675"/>
                </a:moveTo>
                <a:lnTo>
                  <a:pt x="65659" y="434594"/>
                </a:lnTo>
                <a:lnTo>
                  <a:pt x="79254" y="434594"/>
                </a:lnTo>
                <a:lnTo>
                  <a:pt x="78012" y="430675"/>
                </a:lnTo>
                <a:close/>
              </a:path>
              <a:path w="1350645" h="455930">
                <a:moveTo>
                  <a:pt x="1272251" y="24746"/>
                </a:moveTo>
                <a:lnTo>
                  <a:pt x="70201" y="406017"/>
                </a:lnTo>
                <a:lnTo>
                  <a:pt x="78012" y="430675"/>
                </a:lnTo>
                <a:lnTo>
                  <a:pt x="1280062" y="49404"/>
                </a:lnTo>
                <a:lnTo>
                  <a:pt x="1272251" y="24746"/>
                </a:lnTo>
                <a:close/>
              </a:path>
              <a:path w="1350645" h="455930">
                <a:moveTo>
                  <a:pt x="1342812" y="20827"/>
                </a:moveTo>
                <a:lnTo>
                  <a:pt x="1284604" y="20827"/>
                </a:lnTo>
                <a:lnTo>
                  <a:pt x="1292478" y="45465"/>
                </a:lnTo>
                <a:lnTo>
                  <a:pt x="1280062" y="49404"/>
                </a:lnTo>
                <a:lnTo>
                  <a:pt x="1287907" y="74167"/>
                </a:lnTo>
                <a:lnTo>
                  <a:pt x="1342812" y="20827"/>
                </a:lnTo>
                <a:close/>
              </a:path>
              <a:path w="1350645" h="455930">
                <a:moveTo>
                  <a:pt x="1284604" y="20827"/>
                </a:moveTo>
                <a:lnTo>
                  <a:pt x="1272251" y="24746"/>
                </a:lnTo>
                <a:lnTo>
                  <a:pt x="1280062" y="49404"/>
                </a:lnTo>
                <a:lnTo>
                  <a:pt x="1292478" y="45465"/>
                </a:lnTo>
                <a:lnTo>
                  <a:pt x="1284604" y="20827"/>
                </a:lnTo>
                <a:close/>
              </a:path>
              <a:path w="1350645" h="455930">
                <a:moveTo>
                  <a:pt x="1264412" y="0"/>
                </a:moveTo>
                <a:lnTo>
                  <a:pt x="1272251" y="24746"/>
                </a:lnTo>
                <a:lnTo>
                  <a:pt x="1284604" y="20827"/>
                </a:lnTo>
                <a:lnTo>
                  <a:pt x="1342812" y="20827"/>
                </a:lnTo>
                <a:lnTo>
                  <a:pt x="1350264" y="13588"/>
                </a:lnTo>
                <a:lnTo>
                  <a:pt x="1264412" y="0"/>
                </a:lnTo>
                <a:close/>
              </a:path>
            </a:pathLst>
          </a:custGeom>
          <a:solidFill>
            <a:srgbClr val="344B5E"/>
          </a:solidFill>
        </p:spPr>
        <p:txBody>
          <a:bodyPr wrap="square" lIns="0" tIns="0" rIns="0" bIns="0" rtlCol="0"/>
          <a:lstStyle/>
          <a:p>
            <a:endParaRPr/>
          </a:p>
        </p:txBody>
      </p:sp>
      <p:sp>
        <p:nvSpPr>
          <p:cNvPr id="48" name="标题 47">
            <a:extLst>
              <a:ext uri="{FF2B5EF4-FFF2-40B4-BE49-F238E27FC236}">
                <a16:creationId xmlns:a16="http://schemas.microsoft.com/office/drawing/2014/main" id="{4D932175-E39E-415E-B6E5-B8288C64474B}"/>
              </a:ext>
            </a:extLst>
          </p:cNvPr>
          <p:cNvSpPr>
            <a:spLocks noGrp="1"/>
          </p:cNvSpPr>
          <p:nvPr>
            <p:ph type="title"/>
          </p:nvPr>
        </p:nvSpPr>
        <p:spPr/>
        <p:txBody>
          <a:bodyPr/>
          <a:lstStyle/>
          <a:p>
            <a:r>
              <a:rPr lang="zh-CN" altLang="en-US" dirty="0"/>
              <a:t>单链接</a:t>
            </a:r>
          </a:p>
        </p:txBody>
      </p:sp>
    </p:spTree>
    <p:extLst>
      <p:ext uri="{BB962C8B-B14F-4D97-AF65-F5344CB8AC3E}">
        <p14:creationId xmlns:p14="http://schemas.microsoft.com/office/powerpoint/2010/main" val="9522271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4" name="object 4"/>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5" name="object 5"/>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6" name="object 6"/>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7" name="object 7"/>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9BB808"/>
          </a:solidFill>
        </p:spPr>
        <p:txBody>
          <a:bodyPr wrap="square" lIns="0" tIns="0" rIns="0" bIns="0" rtlCol="0"/>
          <a:lstStyle/>
          <a:p>
            <a:endParaRPr/>
          </a:p>
        </p:txBody>
      </p:sp>
      <p:sp>
        <p:nvSpPr>
          <p:cNvPr id="8" name="object 8"/>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9" name="object 9"/>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0" name="object 10"/>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2" name="object 12"/>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FFFF00"/>
          </a:solidFill>
        </p:spPr>
        <p:txBody>
          <a:bodyPr wrap="square" lIns="0" tIns="0" rIns="0" bIns="0" rtlCol="0"/>
          <a:lstStyle/>
          <a:p>
            <a:endParaRPr/>
          </a:p>
        </p:txBody>
      </p:sp>
      <p:sp>
        <p:nvSpPr>
          <p:cNvPr id="13" name="object 13"/>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4" name="object 14"/>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FFFF00"/>
          </a:solidFill>
        </p:spPr>
        <p:txBody>
          <a:bodyPr wrap="square" lIns="0" tIns="0" rIns="0" bIns="0" rtlCol="0"/>
          <a:lstStyle/>
          <a:p>
            <a:endParaRPr/>
          </a:p>
        </p:txBody>
      </p:sp>
      <p:sp>
        <p:nvSpPr>
          <p:cNvPr id="15" name="object 15"/>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6" name="object 16"/>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7" name="object 17"/>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FFFF00"/>
          </a:solidFill>
        </p:spPr>
        <p:txBody>
          <a:bodyPr wrap="square" lIns="0" tIns="0" rIns="0" bIns="0" rtlCol="0"/>
          <a:lstStyle/>
          <a:p>
            <a:endParaRPr/>
          </a:p>
        </p:txBody>
      </p:sp>
      <p:sp>
        <p:nvSpPr>
          <p:cNvPr id="18" name="object 18"/>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FFFF00"/>
          </a:solidFill>
        </p:spPr>
        <p:txBody>
          <a:bodyPr wrap="square" lIns="0" tIns="0" rIns="0" bIns="0" rtlCol="0"/>
          <a:lstStyle/>
          <a:p>
            <a:endParaRPr/>
          </a:p>
        </p:txBody>
      </p:sp>
      <p:sp>
        <p:nvSpPr>
          <p:cNvPr id="19" name="object 19"/>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20" name="object 20"/>
          <p:cNvSpPr txBox="1"/>
          <p:nvPr/>
        </p:nvSpPr>
        <p:spPr>
          <a:xfrm>
            <a:off x="6210681" y="4896256"/>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a:latin typeface="Verdana"/>
              <a:cs typeface="Verdana"/>
            </a:endParaRPr>
          </a:p>
        </p:txBody>
      </p:sp>
      <p:sp>
        <p:nvSpPr>
          <p:cNvPr id="21" name="object 21"/>
          <p:cNvSpPr txBox="1"/>
          <p:nvPr/>
        </p:nvSpPr>
        <p:spPr>
          <a:xfrm>
            <a:off x="442976" y="1925066"/>
            <a:ext cx="3441700" cy="1585114"/>
          </a:xfrm>
          <a:prstGeom prst="rect">
            <a:avLst/>
          </a:prstGeom>
        </p:spPr>
        <p:txBody>
          <a:bodyPr vert="horz" wrap="square" lIns="0" tIns="12700" rIns="0" bIns="0" rtlCol="0">
            <a:spAutoFit/>
          </a:bodyPr>
          <a:lstStyle/>
          <a:p>
            <a:pPr marL="12700" marR="590550">
              <a:lnSpc>
                <a:spcPct val="150000"/>
              </a:lnSpc>
              <a:spcBef>
                <a:spcPts val="100"/>
              </a:spcBef>
            </a:pPr>
            <a:r>
              <a:rPr lang="zh-CN" altLang="en-US" sz="2800" b="1" dirty="0">
                <a:latin typeface="Trebuchet MS"/>
                <a:cs typeface="Trebuchet MS"/>
              </a:rPr>
              <a:t>完全链接：簇间最大的两点距离</a:t>
            </a:r>
            <a:endParaRPr sz="2800" dirty="0">
              <a:latin typeface="Times New Roman"/>
              <a:cs typeface="Times New Roman"/>
            </a:endParaRPr>
          </a:p>
          <a:p>
            <a:pPr marR="5080" algn="r">
              <a:lnSpc>
                <a:spcPct val="150000"/>
              </a:lnSpc>
            </a:pPr>
            <a:r>
              <a:rPr sz="1400" b="1" dirty="0">
                <a:latin typeface="Verdana"/>
                <a:cs typeface="Verdana"/>
              </a:rPr>
              <a:t>Income</a:t>
            </a:r>
            <a:endParaRPr sz="1400" dirty="0">
              <a:latin typeface="Verdana"/>
              <a:cs typeface="Verdana"/>
            </a:endParaRPr>
          </a:p>
        </p:txBody>
      </p:sp>
      <p:sp>
        <p:nvSpPr>
          <p:cNvPr id="22" name="object 22"/>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23" name="object 23"/>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4" name="object 24"/>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5" name="object 25"/>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6" name="object 26"/>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7" name="object 27"/>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8" name="object 28"/>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9" name="object 29"/>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0" name="object 30"/>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E6F985"/>
          </a:solidFill>
        </p:spPr>
        <p:txBody>
          <a:bodyPr wrap="square" lIns="0" tIns="0" rIns="0" bIns="0" rtlCol="0"/>
          <a:lstStyle/>
          <a:p>
            <a:endParaRPr/>
          </a:p>
        </p:txBody>
      </p:sp>
      <p:sp>
        <p:nvSpPr>
          <p:cNvPr id="31" name="object 31"/>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E6F985"/>
          </a:solidFill>
        </p:spPr>
        <p:txBody>
          <a:bodyPr wrap="square" lIns="0" tIns="0" rIns="0" bIns="0" rtlCol="0"/>
          <a:lstStyle/>
          <a:p>
            <a:endParaRPr/>
          </a:p>
        </p:txBody>
      </p:sp>
      <p:sp>
        <p:nvSpPr>
          <p:cNvPr id="32" name="object 32"/>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3" name="object 33"/>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4" name="object 34"/>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C00000"/>
          </a:solidFill>
        </p:spPr>
        <p:txBody>
          <a:bodyPr wrap="square" lIns="0" tIns="0" rIns="0" bIns="0" rtlCol="0"/>
          <a:lstStyle/>
          <a:p>
            <a:endParaRPr/>
          </a:p>
        </p:txBody>
      </p:sp>
      <p:sp>
        <p:nvSpPr>
          <p:cNvPr id="35" name="object 35"/>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6" name="object 36"/>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7" name="object 37"/>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8" name="object 38"/>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9" name="object 39"/>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0" name="object 40"/>
          <p:cNvSpPr/>
          <p:nvPr/>
        </p:nvSpPr>
        <p:spPr>
          <a:xfrm>
            <a:off x="5674614" y="1729739"/>
            <a:ext cx="1929764" cy="2680970"/>
          </a:xfrm>
          <a:custGeom>
            <a:avLst/>
            <a:gdLst/>
            <a:ahLst/>
            <a:cxnLst/>
            <a:rect l="l" t="t" r="r" b="b"/>
            <a:pathLst>
              <a:path w="1929765" h="2680970">
                <a:moveTo>
                  <a:pt x="13843" y="2594991"/>
                </a:moveTo>
                <a:lnTo>
                  <a:pt x="0" y="2680716"/>
                </a:lnTo>
                <a:lnTo>
                  <a:pt x="76962" y="2640330"/>
                </a:lnTo>
                <a:lnTo>
                  <a:pt x="70597" y="2635758"/>
                </a:lnTo>
                <a:lnTo>
                  <a:pt x="48387" y="2635758"/>
                </a:lnTo>
                <a:lnTo>
                  <a:pt x="27305" y="2620645"/>
                </a:lnTo>
                <a:lnTo>
                  <a:pt x="34888" y="2610108"/>
                </a:lnTo>
                <a:lnTo>
                  <a:pt x="13843" y="2594991"/>
                </a:lnTo>
                <a:close/>
              </a:path>
              <a:path w="1929765" h="2680970">
                <a:moveTo>
                  <a:pt x="34888" y="2610108"/>
                </a:moveTo>
                <a:lnTo>
                  <a:pt x="27305" y="2620645"/>
                </a:lnTo>
                <a:lnTo>
                  <a:pt x="48387" y="2635758"/>
                </a:lnTo>
                <a:lnTo>
                  <a:pt x="55955" y="2625241"/>
                </a:lnTo>
                <a:lnTo>
                  <a:pt x="34888" y="2610108"/>
                </a:lnTo>
                <a:close/>
              </a:path>
              <a:path w="1929765" h="2680970">
                <a:moveTo>
                  <a:pt x="55955" y="2625241"/>
                </a:moveTo>
                <a:lnTo>
                  <a:pt x="48387" y="2635758"/>
                </a:lnTo>
                <a:lnTo>
                  <a:pt x="70597" y="2635758"/>
                </a:lnTo>
                <a:lnTo>
                  <a:pt x="55955" y="2625241"/>
                </a:lnTo>
                <a:close/>
              </a:path>
              <a:path w="1929765" h="2680970">
                <a:moveTo>
                  <a:pt x="1873428" y="55474"/>
                </a:moveTo>
                <a:lnTo>
                  <a:pt x="34888" y="2610108"/>
                </a:lnTo>
                <a:lnTo>
                  <a:pt x="55955" y="2625241"/>
                </a:lnTo>
                <a:lnTo>
                  <a:pt x="1894495" y="70607"/>
                </a:lnTo>
                <a:lnTo>
                  <a:pt x="1873428" y="55474"/>
                </a:lnTo>
                <a:close/>
              </a:path>
              <a:path w="1929765" h="2680970">
                <a:moveTo>
                  <a:pt x="1922124" y="44958"/>
                </a:moveTo>
                <a:lnTo>
                  <a:pt x="1880996" y="44958"/>
                </a:lnTo>
                <a:lnTo>
                  <a:pt x="1902079" y="60071"/>
                </a:lnTo>
                <a:lnTo>
                  <a:pt x="1894495" y="70607"/>
                </a:lnTo>
                <a:lnTo>
                  <a:pt x="1915540" y="85725"/>
                </a:lnTo>
                <a:lnTo>
                  <a:pt x="1922124" y="44958"/>
                </a:lnTo>
                <a:close/>
              </a:path>
              <a:path w="1929765" h="2680970">
                <a:moveTo>
                  <a:pt x="1880996" y="44958"/>
                </a:moveTo>
                <a:lnTo>
                  <a:pt x="1873428" y="55474"/>
                </a:lnTo>
                <a:lnTo>
                  <a:pt x="1894495" y="70607"/>
                </a:lnTo>
                <a:lnTo>
                  <a:pt x="1902079" y="60071"/>
                </a:lnTo>
                <a:lnTo>
                  <a:pt x="1880996" y="44958"/>
                </a:lnTo>
                <a:close/>
              </a:path>
              <a:path w="1929765" h="2680970">
                <a:moveTo>
                  <a:pt x="1929384" y="0"/>
                </a:moveTo>
                <a:lnTo>
                  <a:pt x="1852421" y="40386"/>
                </a:lnTo>
                <a:lnTo>
                  <a:pt x="1873428" y="55474"/>
                </a:lnTo>
                <a:lnTo>
                  <a:pt x="1880996" y="44958"/>
                </a:lnTo>
                <a:lnTo>
                  <a:pt x="1922124" y="44958"/>
                </a:lnTo>
                <a:lnTo>
                  <a:pt x="1929384" y="0"/>
                </a:lnTo>
                <a:close/>
              </a:path>
            </a:pathLst>
          </a:custGeom>
          <a:solidFill>
            <a:srgbClr val="344B5E"/>
          </a:solidFill>
        </p:spPr>
        <p:txBody>
          <a:bodyPr wrap="square" lIns="0" tIns="0" rIns="0" bIns="0" rtlCol="0"/>
          <a:lstStyle/>
          <a:p>
            <a:endParaRPr/>
          </a:p>
        </p:txBody>
      </p:sp>
      <p:sp>
        <p:nvSpPr>
          <p:cNvPr id="41" name="object 41"/>
          <p:cNvSpPr/>
          <p:nvPr/>
        </p:nvSpPr>
        <p:spPr>
          <a:xfrm>
            <a:off x="4417315" y="1807464"/>
            <a:ext cx="1640205" cy="2418715"/>
          </a:xfrm>
          <a:custGeom>
            <a:avLst/>
            <a:gdLst/>
            <a:ahLst/>
            <a:cxnLst/>
            <a:rect l="l" t="t" r="r" b="b"/>
            <a:pathLst>
              <a:path w="1640204" h="2418715">
                <a:moveTo>
                  <a:pt x="11430" y="2332482"/>
                </a:moveTo>
                <a:lnTo>
                  <a:pt x="0" y="2418588"/>
                </a:lnTo>
                <a:lnTo>
                  <a:pt x="75819" y="2376043"/>
                </a:lnTo>
                <a:lnTo>
                  <a:pt x="70187" y="2372233"/>
                </a:lnTo>
                <a:lnTo>
                  <a:pt x="47116" y="2372233"/>
                </a:lnTo>
                <a:lnTo>
                  <a:pt x="25653" y="2357755"/>
                </a:lnTo>
                <a:lnTo>
                  <a:pt x="32927" y="2347025"/>
                </a:lnTo>
                <a:lnTo>
                  <a:pt x="11430" y="2332482"/>
                </a:lnTo>
                <a:close/>
              </a:path>
              <a:path w="1640204" h="2418715">
                <a:moveTo>
                  <a:pt x="32927" y="2347025"/>
                </a:moveTo>
                <a:lnTo>
                  <a:pt x="25653" y="2357755"/>
                </a:lnTo>
                <a:lnTo>
                  <a:pt x="47116" y="2372233"/>
                </a:lnTo>
                <a:lnTo>
                  <a:pt x="54371" y="2361532"/>
                </a:lnTo>
                <a:lnTo>
                  <a:pt x="32927" y="2347025"/>
                </a:lnTo>
                <a:close/>
              </a:path>
              <a:path w="1640204" h="2418715">
                <a:moveTo>
                  <a:pt x="54371" y="2361532"/>
                </a:moveTo>
                <a:lnTo>
                  <a:pt x="47116" y="2372233"/>
                </a:lnTo>
                <a:lnTo>
                  <a:pt x="70187" y="2372233"/>
                </a:lnTo>
                <a:lnTo>
                  <a:pt x="54371" y="2361532"/>
                </a:lnTo>
                <a:close/>
              </a:path>
              <a:path w="1640204" h="2418715">
                <a:moveTo>
                  <a:pt x="1585452" y="57055"/>
                </a:moveTo>
                <a:lnTo>
                  <a:pt x="32927" y="2347025"/>
                </a:lnTo>
                <a:lnTo>
                  <a:pt x="54371" y="2361532"/>
                </a:lnTo>
                <a:lnTo>
                  <a:pt x="1606896" y="71562"/>
                </a:lnTo>
                <a:lnTo>
                  <a:pt x="1585452" y="57055"/>
                </a:lnTo>
                <a:close/>
              </a:path>
              <a:path w="1640204" h="2418715">
                <a:moveTo>
                  <a:pt x="1633670" y="46355"/>
                </a:moveTo>
                <a:lnTo>
                  <a:pt x="1592707" y="46355"/>
                </a:lnTo>
                <a:lnTo>
                  <a:pt x="1614170" y="60833"/>
                </a:lnTo>
                <a:lnTo>
                  <a:pt x="1606896" y="71562"/>
                </a:lnTo>
                <a:lnTo>
                  <a:pt x="1628394" y="86106"/>
                </a:lnTo>
                <a:lnTo>
                  <a:pt x="1633670" y="46355"/>
                </a:lnTo>
                <a:close/>
              </a:path>
              <a:path w="1640204" h="2418715">
                <a:moveTo>
                  <a:pt x="1592707" y="46355"/>
                </a:moveTo>
                <a:lnTo>
                  <a:pt x="1585452" y="57055"/>
                </a:lnTo>
                <a:lnTo>
                  <a:pt x="1606896" y="71562"/>
                </a:lnTo>
                <a:lnTo>
                  <a:pt x="1614170" y="60833"/>
                </a:lnTo>
                <a:lnTo>
                  <a:pt x="1592707" y="46355"/>
                </a:lnTo>
                <a:close/>
              </a:path>
              <a:path w="1640204" h="2418715">
                <a:moveTo>
                  <a:pt x="1639824" y="0"/>
                </a:moveTo>
                <a:lnTo>
                  <a:pt x="1564005" y="42545"/>
                </a:lnTo>
                <a:lnTo>
                  <a:pt x="1585452" y="57055"/>
                </a:lnTo>
                <a:lnTo>
                  <a:pt x="1592707" y="46355"/>
                </a:lnTo>
                <a:lnTo>
                  <a:pt x="1633670" y="46355"/>
                </a:lnTo>
                <a:lnTo>
                  <a:pt x="1639824" y="0"/>
                </a:lnTo>
                <a:close/>
              </a:path>
            </a:pathLst>
          </a:custGeom>
          <a:solidFill>
            <a:srgbClr val="344B5E"/>
          </a:solidFill>
        </p:spPr>
        <p:txBody>
          <a:bodyPr wrap="square" lIns="0" tIns="0" rIns="0" bIns="0" rtlCol="0"/>
          <a:lstStyle/>
          <a:p>
            <a:endParaRPr/>
          </a:p>
        </p:txBody>
      </p:sp>
      <p:sp>
        <p:nvSpPr>
          <p:cNvPr id="44" name="标题 43">
            <a:extLst>
              <a:ext uri="{FF2B5EF4-FFF2-40B4-BE49-F238E27FC236}">
                <a16:creationId xmlns:a16="http://schemas.microsoft.com/office/drawing/2014/main" id="{D62F6076-B18A-4F69-94B0-E1D58A0B7822}"/>
              </a:ext>
            </a:extLst>
          </p:cNvPr>
          <p:cNvSpPr>
            <a:spLocks noGrp="1"/>
          </p:cNvSpPr>
          <p:nvPr>
            <p:ph type="title"/>
          </p:nvPr>
        </p:nvSpPr>
        <p:spPr/>
        <p:txBody>
          <a:bodyPr/>
          <a:lstStyle/>
          <a:p>
            <a:r>
              <a:rPr lang="zh-CN" altLang="en-US" dirty="0"/>
              <a:t>完全链接</a:t>
            </a:r>
          </a:p>
        </p:txBody>
      </p:sp>
    </p:spTree>
    <p:extLst>
      <p:ext uri="{BB962C8B-B14F-4D97-AF65-F5344CB8AC3E}">
        <p14:creationId xmlns:p14="http://schemas.microsoft.com/office/powerpoint/2010/main" val="34954776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4" name="object 4"/>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5" name="object 5"/>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6" name="object 6"/>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7" name="object 7"/>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9BB808"/>
          </a:solidFill>
        </p:spPr>
        <p:txBody>
          <a:bodyPr wrap="square" lIns="0" tIns="0" rIns="0" bIns="0" rtlCol="0"/>
          <a:lstStyle/>
          <a:p>
            <a:endParaRPr/>
          </a:p>
        </p:txBody>
      </p:sp>
      <p:sp>
        <p:nvSpPr>
          <p:cNvPr id="8" name="object 8"/>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9" name="object 9"/>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0" name="object 10"/>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2" name="object 12"/>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FFFF00"/>
          </a:solidFill>
        </p:spPr>
        <p:txBody>
          <a:bodyPr wrap="square" lIns="0" tIns="0" rIns="0" bIns="0" rtlCol="0"/>
          <a:lstStyle/>
          <a:p>
            <a:endParaRPr/>
          </a:p>
        </p:txBody>
      </p:sp>
      <p:sp>
        <p:nvSpPr>
          <p:cNvPr id="13" name="object 13"/>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4" name="object 14"/>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FFFF00"/>
          </a:solidFill>
        </p:spPr>
        <p:txBody>
          <a:bodyPr wrap="square" lIns="0" tIns="0" rIns="0" bIns="0" rtlCol="0"/>
          <a:lstStyle/>
          <a:p>
            <a:endParaRPr/>
          </a:p>
        </p:txBody>
      </p:sp>
      <p:sp>
        <p:nvSpPr>
          <p:cNvPr id="15" name="object 15"/>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6" name="object 16"/>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7" name="object 17"/>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FFFF00"/>
          </a:solidFill>
        </p:spPr>
        <p:txBody>
          <a:bodyPr wrap="square" lIns="0" tIns="0" rIns="0" bIns="0" rtlCol="0"/>
          <a:lstStyle/>
          <a:p>
            <a:endParaRPr/>
          </a:p>
        </p:txBody>
      </p:sp>
      <p:sp>
        <p:nvSpPr>
          <p:cNvPr id="18" name="object 18"/>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FFFF00"/>
          </a:solidFill>
        </p:spPr>
        <p:txBody>
          <a:bodyPr wrap="square" lIns="0" tIns="0" rIns="0" bIns="0" rtlCol="0"/>
          <a:lstStyle/>
          <a:p>
            <a:endParaRPr/>
          </a:p>
        </p:txBody>
      </p:sp>
      <p:sp>
        <p:nvSpPr>
          <p:cNvPr id="19" name="object 19"/>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20" name="object 20"/>
          <p:cNvSpPr txBox="1"/>
          <p:nvPr/>
        </p:nvSpPr>
        <p:spPr>
          <a:xfrm>
            <a:off x="6210681" y="4896256"/>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21" name="object 21"/>
          <p:cNvSpPr txBox="1"/>
          <p:nvPr/>
        </p:nvSpPr>
        <p:spPr>
          <a:xfrm>
            <a:off x="442976" y="1925066"/>
            <a:ext cx="3441700" cy="1585114"/>
          </a:xfrm>
          <a:prstGeom prst="rect">
            <a:avLst/>
          </a:prstGeom>
        </p:spPr>
        <p:txBody>
          <a:bodyPr vert="horz" wrap="square" lIns="0" tIns="12700" rIns="0" bIns="0" rtlCol="0">
            <a:spAutoFit/>
          </a:bodyPr>
          <a:lstStyle/>
          <a:p>
            <a:pPr marL="12700" marR="590550" lvl="0">
              <a:lnSpc>
                <a:spcPct val="150000"/>
              </a:lnSpc>
              <a:spcBef>
                <a:spcPts val="100"/>
              </a:spcBef>
            </a:pPr>
            <a:r>
              <a:rPr lang="zh-CN" altLang="en-US" sz="2800" b="1" dirty="0">
                <a:latin typeface="Trebuchet MS"/>
                <a:cs typeface="Trebuchet MS"/>
              </a:rPr>
              <a:t>完全链接：簇间最大的两点距离</a:t>
            </a:r>
            <a:endParaRPr sz="2800" dirty="0">
              <a:latin typeface="Times New Roman"/>
              <a:cs typeface="Times New Roman"/>
            </a:endParaRPr>
          </a:p>
          <a:p>
            <a:pPr marR="5080" algn="r">
              <a:lnSpc>
                <a:spcPct val="150000"/>
              </a:lnSpc>
            </a:pPr>
            <a:r>
              <a:rPr sz="1400" b="1" dirty="0">
                <a:latin typeface="Verdana"/>
                <a:cs typeface="Verdana"/>
              </a:rPr>
              <a:t>Income</a:t>
            </a:r>
            <a:endParaRPr sz="1400" dirty="0">
              <a:latin typeface="Verdana"/>
              <a:cs typeface="Verdana"/>
            </a:endParaRPr>
          </a:p>
        </p:txBody>
      </p:sp>
      <p:sp>
        <p:nvSpPr>
          <p:cNvPr id="22" name="object 22"/>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23" name="object 23"/>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4" name="object 24"/>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5" name="object 25"/>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6" name="object 26"/>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7" name="object 27"/>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8" name="object 28"/>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9" name="object 29"/>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0" name="object 30"/>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E6F985"/>
          </a:solidFill>
        </p:spPr>
        <p:txBody>
          <a:bodyPr wrap="square" lIns="0" tIns="0" rIns="0" bIns="0" rtlCol="0"/>
          <a:lstStyle/>
          <a:p>
            <a:endParaRPr/>
          </a:p>
        </p:txBody>
      </p:sp>
      <p:sp>
        <p:nvSpPr>
          <p:cNvPr id="31" name="object 31"/>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E6F985"/>
          </a:solidFill>
        </p:spPr>
        <p:txBody>
          <a:bodyPr wrap="square" lIns="0" tIns="0" rIns="0" bIns="0" rtlCol="0"/>
          <a:lstStyle/>
          <a:p>
            <a:endParaRPr/>
          </a:p>
        </p:txBody>
      </p:sp>
      <p:sp>
        <p:nvSpPr>
          <p:cNvPr id="32" name="object 32"/>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3" name="object 33"/>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4" name="object 34"/>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C00000"/>
          </a:solidFill>
        </p:spPr>
        <p:txBody>
          <a:bodyPr wrap="square" lIns="0" tIns="0" rIns="0" bIns="0" rtlCol="0"/>
          <a:lstStyle/>
          <a:p>
            <a:endParaRPr/>
          </a:p>
        </p:txBody>
      </p:sp>
      <p:sp>
        <p:nvSpPr>
          <p:cNvPr id="35" name="object 35"/>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6" name="object 36"/>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7" name="object 37"/>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8" name="object 38"/>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9" name="object 39"/>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0" name="object 40"/>
          <p:cNvSpPr/>
          <p:nvPr/>
        </p:nvSpPr>
        <p:spPr>
          <a:xfrm>
            <a:off x="5656326" y="1720596"/>
            <a:ext cx="1929764" cy="2680970"/>
          </a:xfrm>
          <a:custGeom>
            <a:avLst/>
            <a:gdLst/>
            <a:ahLst/>
            <a:cxnLst/>
            <a:rect l="l" t="t" r="r" b="b"/>
            <a:pathLst>
              <a:path w="1929765" h="2680970">
                <a:moveTo>
                  <a:pt x="13843" y="2594991"/>
                </a:moveTo>
                <a:lnTo>
                  <a:pt x="0" y="2680716"/>
                </a:lnTo>
                <a:lnTo>
                  <a:pt x="76962" y="2640329"/>
                </a:lnTo>
                <a:lnTo>
                  <a:pt x="70597" y="2635758"/>
                </a:lnTo>
                <a:lnTo>
                  <a:pt x="48387" y="2635758"/>
                </a:lnTo>
                <a:lnTo>
                  <a:pt x="27304" y="2620645"/>
                </a:lnTo>
                <a:lnTo>
                  <a:pt x="34888" y="2610108"/>
                </a:lnTo>
                <a:lnTo>
                  <a:pt x="13843" y="2594991"/>
                </a:lnTo>
                <a:close/>
              </a:path>
              <a:path w="1929765" h="2680970">
                <a:moveTo>
                  <a:pt x="34888" y="2610108"/>
                </a:moveTo>
                <a:lnTo>
                  <a:pt x="27304" y="2620645"/>
                </a:lnTo>
                <a:lnTo>
                  <a:pt x="48387" y="2635758"/>
                </a:lnTo>
                <a:lnTo>
                  <a:pt x="55955" y="2625241"/>
                </a:lnTo>
                <a:lnTo>
                  <a:pt x="34888" y="2610108"/>
                </a:lnTo>
                <a:close/>
              </a:path>
              <a:path w="1929765" h="2680970">
                <a:moveTo>
                  <a:pt x="55955" y="2625241"/>
                </a:moveTo>
                <a:lnTo>
                  <a:pt x="48387" y="2635758"/>
                </a:lnTo>
                <a:lnTo>
                  <a:pt x="70597" y="2635758"/>
                </a:lnTo>
                <a:lnTo>
                  <a:pt x="55955" y="2625241"/>
                </a:lnTo>
                <a:close/>
              </a:path>
              <a:path w="1929765" h="2680970">
                <a:moveTo>
                  <a:pt x="1873428" y="55474"/>
                </a:moveTo>
                <a:lnTo>
                  <a:pt x="34888" y="2610108"/>
                </a:lnTo>
                <a:lnTo>
                  <a:pt x="55955" y="2625241"/>
                </a:lnTo>
                <a:lnTo>
                  <a:pt x="1894495" y="70607"/>
                </a:lnTo>
                <a:lnTo>
                  <a:pt x="1873428" y="55474"/>
                </a:lnTo>
                <a:close/>
              </a:path>
              <a:path w="1929765" h="2680970">
                <a:moveTo>
                  <a:pt x="1922124" y="44957"/>
                </a:moveTo>
                <a:lnTo>
                  <a:pt x="1880997" y="44957"/>
                </a:lnTo>
                <a:lnTo>
                  <a:pt x="1902078" y="60070"/>
                </a:lnTo>
                <a:lnTo>
                  <a:pt x="1894495" y="70607"/>
                </a:lnTo>
                <a:lnTo>
                  <a:pt x="1915541" y="85725"/>
                </a:lnTo>
                <a:lnTo>
                  <a:pt x="1922124" y="44957"/>
                </a:lnTo>
                <a:close/>
              </a:path>
              <a:path w="1929765" h="2680970">
                <a:moveTo>
                  <a:pt x="1880997" y="44957"/>
                </a:moveTo>
                <a:lnTo>
                  <a:pt x="1873428" y="55474"/>
                </a:lnTo>
                <a:lnTo>
                  <a:pt x="1894495" y="70607"/>
                </a:lnTo>
                <a:lnTo>
                  <a:pt x="1902078" y="60070"/>
                </a:lnTo>
                <a:lnTo>
                  <a:pt x="1880997" y="44957"/>
                </a:lnTo>
                <a:close/>
              </a:path>
              <a:path w="1929765" h="2680970">
                <a:moveTo>
                  <a:pt x="1929383" y="0"/>
                </a:moveTo>
                <a:lnTo>
                  <a:pt x="1852422" y="40386"/>
                </a:lnTo>
                <a:lnTo>
                  <a:pt x="1873428" y="55474"/>
                </a:lnTo>
                <a:lnTo>
                  <a:pt x="1880997" y="44957"/>
                </a:lnTo>
                <a:lnTo>
                  <a:pt x="1922124" y="44957"/>
                </a:lnTo>
                <a:lnTo>
                  <a:pt x="1929383" y="0"/>
                </a:lnTo>
                <a:close/>
              </a:path>
            </a:pathLst>
          </a:custGeom>
          <a:solidFill>
            <a:srgbClr val="344B5E"/>
          </a:solidFill>
        </p:spPr>
        <p:txBody>
          <a:bodyPr wrap="square" lIns="0" tIns="0" rIns="0" bIns="0" rtlCol="0"/>
          <a:lstStyle/>
          <a:p>
            <a:endParaRPr/>
          </a:p>
        </p:txBody>
      </p:sp>
      <p:sp>
        <p:nvSpPr>
          <p:cNvPr id="41" name="object 41"/>
          <p:cNvSpPr/>
          <p:nvPr/>
        </p:nvSpPr>
        <p:spPr>
          <a:xfrm>
            <a:off x="4417315" y="1807464"/>
            <a:ext cx="1640205" cy="2418715"/>
          </a:xfrm>
          <a:custGeom>
            <a:avLst/>
            <a:gdLst/>
            <a:ahLst/>
            <a:cxnLst/>
            <a:rect l="l" t="t" r="r" b="b"/>
            <a:pathLst>
              <a:path w="1640204" h="2418715">
                <a:moveTo>
                  <a:pt x="11430" y="2332482"/>
                </a:moveTo>
                <a:lnTo>
                  <a:pt x="0" y="2418588"/>
                </a:lnTo>
                <a:lnTo>
                  <a:pt x="75819" y="2376043"/>
                </a:lnTo>
                <a:lnTo>
                  <a:pt x="70187" y="2372233"/>
                </a:lnTo>
                <a:lnTo>
                  <a:pt x="47116" y="2372233"/>
                </a:lnTo>
                <a:lnTo>
                  <a:pt x="25653" y="2357755"/>
                </a:lnTo>
                <a:lnTo>
                  <a:pt x="32927" y="2347025"/>
                </a:lnTo>
                <a:lnTo>
                  <a:pt x="11430" y="2332482"/>
                </a:lnTo>
                <a:close/>
              </a:path>
              <a:path w="1640204" h="2418715">
                <a:moveTo>
                  <a:pt x="32927" y="2347025"/>
                </a:moveTo>
                <a:lnTo>
                  <a:pt x="25653" y="2357755"/>
                </a:lnTo>
                <a:lnTo>
                  <a:pt x="47116" y="2372233"/>
                </a:lnTo>
                <a:lnTo>
                  <a:pt x="54371" y="2361532"/>
                </a:lnTo>
                <a:lnTo>
                  <a:pt x="32927" y="2347025"/>
                </a:lnTo>
                <a:close/>
              </a:path>
              <a:path w="1640204" h="2418715">
                <a:moveTo>
                  <a:pt x="54371" y="2361532"/>
                </a:moveTo>
                <a:lnTo>
                  <a:pt x="47116" y="2372233"/>
                </a:lnTo>
                <a:lnTo>
                  <a:pt x="70187" y="2372233"/>
                </a:lnTo>
                <a:lnTo>
                  <a:pt x="54371" y="2361532"/>
                </a:lnTo>
                <a:close/>
              </a:path>
              <a:path w="1640204" h="2418715">
                <a:moveTo>
                  <a:pt x="1585452" y="57055"/>
                </a:moveTo>
                <a:lnTo>
                  <a:pt x="32927" y="2347025"/>
                </a:lnTo>
                <a:lnTo>
                  <a:pt x="54371" y="2361532"/>
                </a:lnTo>
                <a:lnTo>
                  <a:pt x="1606896" y="71562"/>
                </a:lnTo>
                <a:lnTo>
                  <a:pt x="1585452" y="57055"/>
                </a:lnTo>
                <a:close/>
              </a:path>
              <a:path w="1640204" h="2418715">
                <a:moveTo>
                  <a:pt x="1633670" y="46355"/>
                </a:moveTo>
                <a:lnTo>
                  <a:pt x="1592707" y="46355"/>
                </a:lnTo>
                <a:lnTo>
                  <a:pt x="1614170" y="60833"/>
                </a:lnTo>
                <a:lnTo>
                  <a:pt x="1606896" y="71562"/>
                </a:lnTo>
                <a:lnTo>
                  <a:pt x="1628394" y="86106"/>
                </a:lnTo>
                <a:lnTo>
                  <a:pt x="1633670" y="46355"/>
                </a:lnTo>
                <a:close/>
              </a:path>
              <a:path w="1640204" h="2418715">
                <a:moveTo>
                  <a:pt x="1592707" y="46355"/>
                </a:moveTo>
                <a:lnTo>
                  <a:pt x="1585452" y="57055"/>
                </a:lnTo>
                <a:lnTo>
                  <a:pt x="1606896" y="71562"/>
                </a:lnTo>
                <a:lnTo>
                  <a:pt x="1614170" y="60833"/>
                </a:lnTo>
                <a:lnTo>
                  <a:pt x="1592707" y="46355"/>
                </a:lnTo>
                <a:close/>
              </a:path>
              <a:path w="1640204" h="2418715">
                <a:moveTo>
                  <a:pt x="1639824" y="0"/>
                </a:moveTo>
                <a:lnTo>
                  <a:pt x="1564005" y="42545"/>
                </a:lnTo>
                <a:lnTo>
                  <a:pt x="1585452" y="57055"/>
                </a:lnTo>
                <a:lnTo>
                  <a:pt x="1592707" y="46355"/>
                </a:lnTo>
                <a:lnTo>
                  <a:pt x="1633670" y="46355"/>
                </a:lnTo>
                <a:lnTo>
                  <a:pt x="1639824" y="0"/>
                </a:lnTo>
                <a:close/>
              </a:path>
            </a:pathLst>
          </a:custGeom>
          <a:solidFill>
            <a:srgbClr val="344B5E"/>
          </a:solidFill>
        </p:spPr>
        <p:txBody>
          <a:bodyPr wrap="square" lIns="0" tIns="0" rIns="0" bIns="0" rtlCol="0"/>
          <a:lstStyle/>
          <a:p>
            <a:endParaRPr/>
          </a:p>
        </p:txBody>
      </p:sp>
      <p:sp>
        <p:nvSpPr>
          <p:cNvPr id="42" name="object 42"/>
          <p:cNvSpPr/>
          <p:nvPr/>
        </p:nvSpPr>
        <p:spPr>
          <a:xfrm>
            <a:off x="6247639" y="1798319"/>
            <a:ext cx="1426845" cy="1057910"/>
          </a:xfrm>
          <a:custGeom>
            <a:avLst/>
            <a:gdLst/>
            <a:ahLst/>
            <a:cxnLst/>
            <a:rect l="l" t="t" r="r" b="b"/>
            <a:pathLst>
              <a:path w="1426845" h="1057910">
                <a:moveTo>
                  <a:pt x="1356340" y="1021726"/>
                </a:moveTo>
                <a:lnTo>
                  <a:pt x="1340865" y="1042542"/>
                </a:lnTo>
                <a:lnTo>
                  <a:pt x="1426464" y="1057655"/>
                </a:lnTo>
                <a:lnTo>
                  <a:pt x="1412182" y="1029461"/>
                </a:lnTo>
                <a:lnTo>
                  <a:pt x="1366773" y="1029461"/>
                </a:lnTo>
                <a:lnTo>
                  <a:pt x="1356340" y="1021726"/>
                </a:lnTo>
                <a:close/>
              </a:path>
              <a:path w="1426845" h="1057910">
                <a:moveTo>
                  <a:pt x="1371782" y="1000954"/>
                </a:moveTo>
                <a:lnTo>
                  <a:pt x="1356340" y="1021726"/>
                </a:lnTo>
                <a:lnTo>
                  <a:pt x="1366773" y="1029461"/>
                </a:lnTo>
                <a:lnTo>
                  <a:pt x="1382140" y="1008633"/>
                </a:lnTo>
                <a:lnTo>
                  <a:pt x="1371782" y="1000954"/>
                </a:lnTo>
                <a:close/>
              </a:path>
              <a:path w="1426845" h="1057910">
                <a:moveTo>
                  <a:pt x="1387220" y="980185"/>
                </a:moveTo>
                <a:lnTo>
                  <a:pt x="1371782" y="1000954"/>
                </a:lnTo>
                <a:lnTo>
                  <a:pt x="1382140" y="1008633"/>
                </a:lnTo>
                <a:lnTo>
                  <a:pt x="1366773" y="1029461"/>
                </a:lnTo>
                <a:lnTo>
                  <a:pt x="1412182" y="1029461"/>
                </a:lnTo>
                <a:lnTo>
                  <a:pt x="1387220" y="980185"/>
                </a:lnTo>
                <a:close/>
              </a:path>
              <a:path w="1426845" h="1057910">
                <a:moveTo>
                  <a:pt x="70123" y="35929"/>
                </a:moveTo>
                <a:lnTo>
                  <a:pt x="54681" y="56701"/>
                </a:lnTo>
                <a:lnTo>
                  <a:pt x="1356340" y="1021726"/>
                </a:lnTo>
                <a:lnTo>
                  <a:pt x="1371782" y="1000954"/>
                </a:lnTo>
                <a:lnTo>
                  <a:pt x="70123" y="35929"/>
                </a:lnTo>
                <a:close/>
              </a:path>
              <a:path w="1426845" h="1057910">
                <a:moveTo>
                  <a:pt x="0" y="0"/>
                </a:moveTo>
                <a:lnTo>
                  <a:pt x="39242" y="77469"/>
                </a:lnTo>
                <a:lnTo>
                  <a:pt x="54681" y="56701"/>
                </a:lnTo>
                <a:lnTo>
                  <a:pt x="44323" y="49021"/>
                </a:lnTo>
                <a:lnTo>
                  <a:pt x="59689" y="28193"/>
                </a:lnTo>
                <a:lnTo>
                  <a:pt x="75873" y="28193"/>
                </a:lnTo>
                <a:lnTo>
                  <a:pt x="85598" y="15112"/>
                </a:lnTo>
                <a:lnTo>
                  <a:pt x="0" y="0"/>
                </a:lnTo>
                <a:close/>
              </a:path>
              <a:path w="1426845" h="1057910">
                <a:moveTo>
                  <a:pt x="59689" y="28193"/>
                </a:moveTo>
                <a:lnTo>
                  <a:pt x="44323" y="49021"/>
                </a:lnTo>
                <a:lnTo>
                  <a:pt x="54681" y="56701"/>
                </a:lnTo>
                <a:lnTo>
                  <a:pt x="70123" y="35929"/>
                </a:lnTo>
                <a:lnTo>
                  <a:pt x="59689" y="28193"/>
                </a:lnTo>
                <a:close/>
              </a:path>
              <a:path w="1426845" h="1057910">
                <a:moveTo>
                  <a:pt x="75873" y="28193"/>
                </a:moveTo>
                <a:lnTo>
                  <a:pt x="59689" y="28193"/>
                </a:lnTo>
                <a:lnTo>
                  <a:pt x="70123" y="35929"/>
                </a:lnTo>
                <a:lnTo>
                  <a:pt x="75873" y="28193"/>
                </a:lnTo>
                <a:close/>
              </a:path>
            </a:pathLst>
          </a:custGeom>
          <a:solidFill>
            <a:srgbClr val="344B5E"/>
          </a:solidFill>
        </p:spPr>
        <p:txBody>
          <a:bodyPr wrap="square" lIns="0" tIns="0" rIns="0" bIns="0" rtlCol="0"/>
          <a:lstStyle/>
          <a:p>
            <a:endParaRPr/>
          </a:p>
        </p:txBody>
      </p:sp>
      <p:sp>
        <p:nvSpPr>
          <p:cNvPr id="43" name="object 43"/>
          <p:cNvSpPr/>
          <p:nvPr/>
        </p:nvSpPr>
        <p:spPr>
          <a:xfrm>
            <a:off x="5016247" y="3137916"/>
            <a:ext cx="1823085" cy="1316990"/>
          </a:xfrm>
          <a:custGeom>
            <a:avLst/>
            <a:gdLst/>
            <a:ahLst/>
            <a:cxnLst/>
            <a:rect l="l" t="t" r="r" b="b"/>
            <a:pathLst>
              <a:path w="1823084" h="1316989">
                <a:moveTo>
                  <a:pt x="1752157" y="1281736"/>
                </a:moveTo>
                <a:lnTo>
                  <a:pt x="1736978" y="1302765"/>
                </a:lnTo>
                <a:lnTo>
                  <a:pt x="1822703" y="1316736"/>
                </a:lnTo>
                <a:lnTo>
                  <a:pt x="1808354" y="1289303"/>
                </a:lnTo>
                <a:lnTo>
                  <a:pt x="1762632" y="1289303"/>
                </a:lnTo>
                <a:lnTo>
                  <a:pt x="1752157" y="1281736"/>
                </a:lnTo>
                <a:close/>
              </a:path>
              <a:path w="1823084" h="1316989">
                <a:moveTo>
                  <a:pt x="1767278" y="1260786"/>
                </a:moveTo>
                <a:lnTo>
                  <a:pt x="1752157" y="1281736"/>
                </a:lnTo>
                <a:lnTo>
                  <a:pt x="1762632" y="1289303"/>
                </a:lnTo>
                <a:lnTo>
                  <a:pt x="1777746" y="1268348"/>
                </a:lnTo>
                <a:lnTo>
                  <a:pt x="1767278" y="1260786"/>
                </a:lnTo>
                <a:close/>
              </a:path>
              <a:path w="1823084" h="1316989">
                <a:moveTo>
                  <a:pt x="1782445" y="1239773"/>
                </a:moveTo>
                <a:lnTo>
                  <a:pt x="1767278" y="1260786"/>
                </a:lnTo>
                <a:lnTo>
                  <a:pt x="1777746" y="1268348"/>
                </a:lnTo>
                <a:lnTo>
                  <a:pt x="1762632" y="1289303"/>
                </a:lnTo>
                <a:lnTo>
                  <a:pt x="1808354" y="1289303"/>
                </a:lnTo>
                <a:lnTo>
                  <a:pt x="1782445" y="1239773"/>
                </a:lnTo>
                <a:close/>
              </a:path>
              <a:path w="1823084" h="1316989">
                <a:moveTo>
                  <a:pt x="70546" y="34999"/>
                </a:moveTo>
                <a:lnTo>
                  <a:pt x="55425" y="55949"/>
                </a:lnTo>
                <a:lnTo>
                  <a:pt x="1752157" y="1281736"/>
                </a:lnTo>
                <a:lnTo>
                  <a:pt x="1767278" y="1260786"/>
                </a:lnTo>
                <a:lnTo>
                  <a:pt x="70546" y="34999"/>
                </a:lnTo>
                <a:close/>
              </a:path>
              <a:path w="1823084" h="1316989">
                <a:moveTo>
                  <a:pt x="0" y="0"/>
                </a:moveTo>
                <a:lnTo>
                  <a:pt x="40258" y="76961"/>
                </a:lnTo>
                <a:lnTo>
                  <a:pt x="55425" y="55949"/>
                </a:lnTo>
                <a:lnTo>
                  <a:pt x="44957" y="48386"/>
                </a:lnTo>
                <a:lnTo>
                  <a:pt x="60070" y="27431"/>
                </a:lnTo>
                <a:lnTo>
                  <a:pt x="76008" y="27431"/>
                </a:lnTo>
                <a:lnTo>
                  <a:pt x="85725" y="13969"/>
                </a:lnTo>
                <a:lnTo>
                  <a:pt x="0" y="0"/>
                </a:lnTo>
                <a:close/>
              </a:path>
              <a:path w="1823084" h="1316989">
                <a:moveTo>
                  <a:pt x="60070" y="27431"/>
                </a:moveTo>
                <a:lnTo>
                  <a:pt x="44957" y="48386"/>
                </a:lnTo>
                <a:lnTo>
                  <a:pt x="55425" y="55949"/>
                </a:lnTo>
                <a:lnTo>
                  <a:pt x="70546" y="34999"/>
                </a:lnTo>
                <a:lnTo>
                  <a:pt x="60070" y="27431"/>
                </a:lnTo>
                <a:close/>
              </a:path>
              <a:path w="1823084" h="1316989">
                <a:moveTo>
                  <a:pt x="76008" y="27431"/>
                </a:moveTo>
                <a:lnTo>
                  <a:pt x="60070" y="27431"/>
                </a:lnTo>
                <a:lnTo>
                  <a:pt x="70546" y="34999"/>
                </a:lnTo>
                <a:lnTo>
                  <a:pt x="76008" y="27431"/>
                </a:lnTo>
                <a:close/>
              </a:path>
            </a:pathLst>
          </a:custGeom>
          <a:solidFill>
            <a:srgbClr val="344B5E"/>
          </a:solidFill>
        </p:spPr>
        <p:txBody>
          <a:bodyPr wrap="square" lIns="0" tIns="0" rIns="0" bIns="0" rtlCol="0"/>
          <a:lstStyle/>
          <a:p>
            <a:endParaRPr/>
          </a:p>
        </p:txBody>
      </p:sp>
      <p:sp>
        <p:nvSpPr>
          <p:cNvPr id="44" name="object 44"/>
          <p:cNvSpPr/>
          <p:nvPr/>
        </p:nvSpPr>
        <p:spPr>
          <a:xfrm>
            <a:off x="6138546" y="1853183"/>
            <a:ext cx="213995" cy="2551430"/>
          </a:xfrm>
          <a:custGeom>
            <a:avLst/>
            <a:gdLst/>
            <a:ahLst/>
            <a:cxnLst/>
            <a:rect l="l" t="t" r="r" b="b"/>
            <a:pathLst>
              <a:path w="213995" h="2551429">
                <a:moveTo>
                  <a:pt x="161822" y="2474301"/>
                </a:moveTo>
                <a:lnTo>
                  <a:pt x="136016" y="2475738"/>
                </a:lnTo>
                <a:lnTo>
                  <a:pt x="179196" y="2551176"/>
                </a:lnTo>
                <a:lnTo>
                  <a:pt x="206763" y="2487295"/>
                </a:lnTo>
                <a:lnTo>
                  <a:pt x="162559" y="2487295"/>
                </a:lnTo>
                <a:lnTo>
                  <a:pt x="161822" y="2474301"/>
                </a:lnTo>
                <a:close/>
              </a:path>
              <a:path w="213995" h="2551429">
                <a:moveTo>
                  <a:pt x="187735" y="2472860"/>
                </a:moveTo>
                <a:lnTo>
                  <a:pt x="161822" y="2474301"/>
                </a:lnTo>
                <a:lnTo>
                  <a:pt x="162559" y="2487295"/>
                </a:lnTo>
                <a:lnTo>
                  <a:pt x="188467" y="2485771"/>
                </a:lnTo>
                <a:lnTo>
                  <a:pt x="187735" y="2472860"/>
                </a:lnTo>
                <a:close/>
              </a:path>
              <a:path w="213995" h="2551429">
                <a:moveTo>
                  <a:pt x="213613" y="2471420"/>
                </a:moveTo>
                <a:lnTo>
                  <a:pt x="187735" y="2472860"/>
                </a:lnTo>
                <a:lnTo>
                  <a:pt x="188467" y="2485771"/>
                </a:lnTo>
                <a:lnTo>
                  <a:pt x="162559" y="2487295"/>
                </a:lnTo>
                <a:lnTo>
                  <a:pt x="206763" y="2487295"/>
                </a:lnTo>
                <a:lnTo>
                  <a:pt x="213613" y="2471420"/>
                </a:lnTo>
                <a:close/>
              </a:path>
              <a:path w="213995" h="2551429">
                <a:moveTo>
                  <a:pt x="51791" y="76874"/>
                </a:moveTo>
                <a:lnTo>
                  <a:pt x="25878" y="78315"/>
                </a:lnTo>
                <a:lnTo>
                  <a:pt x="161822" y="2474301"/>
                </a:lnTo>
                <a:lnTo>
                  <a:pt x="187735" y="2472860"/>
                </a:lnTo>
                <a:lnTo>
                  <a:pt x="51791" y="76874"/>
                </a:lnTo>
                <a:close/>
              </a:path>
              <a:path w="213995" h="2551429">
                <a:moveTo>
                  <a:pt x="34416" y="0"/>
                </a:moveTo>
                <a:lnTo>
                  <a:pt x="0" y="79755"/>
                </a:lnTo>
                <a:lnTo>
                  <a:pt x="25878" y="78315"/>
                </a:lnTo>
                <a:lnTo>
                  <a:pt x="25145" y="65404"/>
                </a:lnTo>
                <a:lnTo>
                  <a:pt x="51053" y="63880"/>
                </a:lnTo>
                <a:lnTo>
                  <a:pt x="70981" y="63880"/>
                </a:lnTo>
                <a:lnTo>
                  <a:pt x="34416" y="0"/>
                </a:lnTo>
                <a:close/>
              </a:path>
              <a:path w="213995" h="2551429">
                <a:moveTo>
                  <a:pt x="51053" y="63880"/>
                </a:moveTo>
                <a:lnTo>
                  <a:pt x="25145" y="65404"/>
                </a:lnTo>
                <a:lnTo>
                  <a:pt x="25878" y="78315"/>
                </a:lnTo>
                <a:lnTo>
                  <a:pt x="51791" y="76874"/>
                </a:lnTo>
                <a:lnTo>
                  <a:pt x="51053" y="63880"/>
                </a:lnTo>
                <a:close/>
              </a:path>
              <a:path w="213995" h="2551429">
                <a:moveTo>
                  <a:pt x="70981" y="63880"/>
                </a:moveTo>
                <a:lnTo>
                  <a:pt x="51053" y="63880"/>
                </a:lnTo>
                <a:lnTo>
                  <a:pt x="51791" y="76874"/>
                </a:lnTo>
                <a:lnTo>
                  <a:pt x="77596" y="75437"/>
                </a:lnTo>
                <a:lnTo>
                  <a:pt x="70981" y="63880"/>
                </a:lnTo>
                <a:close/>
              </a:path>
            </a:pathLst>
          </a:custGeom>
          <a:solidFill>
            <a:srgbClr val="344B5E"/>
          </a:solidFill>
        </p:spPr>
        <p:txBody>
          <a:bodyPr wrap="square" lIns="0" tIns="0" rIns="0" bIns="0" rtlCol="0"/>
          <a:lstStyle/>
          <a:p>
            <a:endParaRPr/>
          </a:p>
        </p:txBody>
      </p:sp>
      <p:sp>
        <p:nvSpPr>
          <p:cNvPr id="47" name="标题 46">
            <a:extLst>
              <a:ext uri="{FF2B5EF4-FFF2-40B4-BE49-F238E27FC236}">
                <a16:creationId xmlns:a16="http://schemas.microsoft.com/office/drawing/2014/main" id="{5D363BF4-24CC-4D83-92A8-AAFE8B7D143A}"/>
              </a:ext>
            </a:extLst>
          </p:cNvPr>
          <p:cNvSpPr>
            <a:spLocks noGrp="1"/>
          </p:cNvSpPr>
          <p:nvPr>
            <p:ph type="title"/>
          </p:nvPr>
        </p:nvSpPr>
        <p:spPr/>
        <p:txBody>
          <a:bodyPr/>
          <a:lstStyle/>
          <a:p>
            <a:r>
              <a:rPr lang="zh-CN" altLang="en-US" dirty="0"/>
              <a:t>完全链接</a:t>
            </a:r>
          </a:p>
        </p:txBody>
      </p:sp>
    </p:spTree>
    <p:extLst>
      <p:ext uri="{BB962C8B-B14F-4D97-AF65-F5344CB8AC3E}">
        <p14:creationId xmlns:p14="http://schemas.microsoft.com/office/powerpoint/2010/main" val="13193208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4" name="object 4"/>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5" name="object 5"/>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6" name="object 6"/>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7" name="object 7"/>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9BB808"/>
          </a:solidFill>
        </p:spPr>
        <p:txBody>
          <a:bodyPr wrap="square" lIns="0" tIns="0" rIns="0" bIns="0" rtlCol="0"/>
          <a:lstStyle/>
          <a:p>
            <a:endParaRPr/>
          </a:p>
        </p:txBody>
      </p:sp>
      <p:sp>
        <p:nvSpPr>
          <p:cNvPr id="8" name="object 8"/>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9" name="object 9"/>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0" name="object 10"/>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2" name="object 12"/>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FFFF00"/>
          </a:solidFill>
        </p:spPr>
        <p:txBody>
          <a:bodyPr wrap="square" lIns="0" tIns="0" rIns="0" bIns="0" rtlCol="0"/>
          <a:lstStyle/>
          <a:p>
            <a:endParaRPr/>
          </a:p>
        </p:txBody>
      </p:sp>
      <p:sp>
        <p:nvSpPr>
          <p:cNvPr id="13" name="object 13"/>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4" name="object 14"/>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FFFF00"/>
          </a:solidFill>
        </p:spPr>
        <p:txBody>
          <a:bodyPr wrap="square" lIns="0" tIns="0" rIns="0" bIns="0" rtlCol="0"/>
          <a:lstStyle/>
          <a:p>
            <a:endParaRPr/>
          </a:p>
        </p:txBody>
      </p:sp>
      <p:sp>
        <p:nvSpPr>
          <p:cNvPr id="15" name="object 15"/>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6" name="object 16"/>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7" name="object 17"/>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FFFF00"/>
          </a:solidFill>
        </p:spPr>
        <p:txBody>
          <a:bodyPr wrap="square" lIns="0" tIns="0" rIns="0" bIns="0" rtlCol="0"/>
          <a:lstStyle/>
          <a:p>
            <a:endParaRPr/>
          </a:p>
        </p:txBody>
      </p:sp>
      <p:sp>
        <p:nvSpPr>
          <p:cNvPr id="18" name="object 18"/>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FFFF00"/>
          </a:solidFill>
        </p:spPr>
        <p:txBody>
          <a:bodyPr wrap="square" lIns="0" tIns="0" rIns="0" bIns="0" rtlCol="0"/>
          <a:lstStyle/>
          <a:p>
            <a:endParaRPr/>
          </a:p>
        </p:txBody>
      </p:sp>
      <p:sp>
        <p:nvSpPr>
          <p:cNvPr id="19" name="object 19"/>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20" name="object 20"/>
          <p:cNvSpPr txBox="1"/>
          <p:nvPr/>
        </p:nvSpPr>
        <p:spPr>
          <a:xfrm>
            <a:off x="6210681" y="4896256"/>
            <a:ext cx="405002"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21" name="object 21"/>
          <p:cNvSpPr txBox="1"/>
          <p:nvPr/>
        </p:nvSpPr>
        <p:spPr>
          <a:xfrm>
            <a:off x="442976" y="1925066"/>
            <a:ext cx="3578226" cy="2231445"/>
          </a:xfrm>
          <a:prstGeom prst="rect">
            <a:avLst/>
          </a:prstGeom>
        </p:spPr>
        <p:txBody>
          <a:bodyPr vert="horz" wrap="square" lIns="0" tIns="12700" rIns="0" bIns="0" rtlCol="0">
            <a:spAutoFit/>
          </a:bodyPr>
          <a:lstStyle/>
          <a:p>
            <a:pPr marL="12700" marR="760730">
              <a:lnSpc>
                <a:spcPct val="150000"/>
              </a:lnSpc>
              <a:spcBef>
                <a:spcPts val="100"/>
              </a:spcBef>
            </a:pPr>
            <a:r>
              <a:rPr lang="zh-CN" altLang="en-US" sz="2800" b="1" dirty="0">
                <a:latin typeface="Trebuchet MS"/>
                <a:cs typeface="Trebuchet MS"/>
              </a:rPr>
              <a:t>平均链接：簇间所有两点距离的平均值</a:t>
            </a:r>
            <a:endParaRPr lang="en-US" sz="2800" dirty="0">
              <a:latin typeface="Times New Roman"/>
              <a:cs typeface="Times New Roman"/>
            </a:endParaRPr>
          </a:p>
          <a:p>
            <a:pPr marR="5080" algn="r">
              <a:lnSpc>
                <a:spcPct val="150000"/>
              </a:lnSpc>
            </a:pPr>
            <a:r>
              <a:rPr lang="en-US" sz="1400" b="1" dirty="0">
                <a:latin typeface="Verdana"/>
                <a:cs typeface="Verdana"/>
              </a:rPr>
              <a:t>Income</a:t>
            </a:r>
            <a:endParaRPr lang="en-US" sz="1400" dirty="0">
              <a:latin typeface="Verdana"/>
              <a:cs typeface="Verdana"/>
            </a:endParaRPr>
          </a:p>
        </p:txBody>
      </p:sp>
      <p:sp>
        <p:nvSpPr>
          <p:cNvPr id="22" name="object 22"/>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23" name="object 23"/>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4" name="object 24"/>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5" name="object 25"/>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6" name="object 26"/>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7" name="object 27"/>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8" name="object 28"/>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9" name="object 29"/>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0" name="object 30"/>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E6F985"/>
          </a:solidFill>
        </p:spPr>
        <p:txBody>
          <a:bodyPr wrap="square" lIns="0" tIns="0" rIns="0" bIns="0" rtlCol="0"/>
          <a:lstStyle/>
          <a:p>
            <a:endParaRPr/>
          </a:p>
        </p:txBody>
      </p:sp>
      <p:sp>
        <p:nvSpPr>
          <p:cNvPr id="31" name="object 31"/>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E6F985"/>
          </a:solidFill>
        </p:spPr>
        <p:txBody>
          <a:bodyPr wrap="square" lIns="0" tIns="0" rIns="0" bIns="0" rtlCol="0"/>
          <a:lstStyle/>
          <a:p>
            <a:endParaRPr/>
          </a:p>
        </p:txBody>
      </p:sp>
      <p:sp>
        <p:nvSpPr>
          <p:cNvPr id="32" name="object 32"/>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3" name="object 33"/>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4" name="object 34"/>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C00000"/>
          </a:solidFill>
        </p:spPr>
        <p:txBody>
          <a:bodyPr wrap="square" lIns="0" tIns="0" rIns="0" bIns="0" rtlCol="0"/>
          <a:lstStyle/>
          <a:p>
            <a:endParaRPr/>
          </a:p>
        </p:txBody>
      </p:sp>
      <p:sp>
        <p:nvSpPr>
          <p:cNvPr id="35" name="object 35"/>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6" name="object 36"/>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7" name="object 37"/>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8" name="object 38"/>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9" name="object 39"/>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0" name="object 40"/>
          <p:cNvSpPr/>
          <p:nvPr/>
        </p:nvSpPr>
        <p:spPr>
          <a:xfrm>
            <a:off x="4987291" y="2470403"/>
            <a:ext cx="1321435" cy="1211580"/>
          </a:xfrm>
          <a:custGeom>
            <a:avLst/>
            <a:gdLst/>
            <a:ahLst/>
            <a:cxnLst/>
            <a:rect l="l" t="t" r="r" b="b"/>
            <a:pathLst>
              <a:path w="1321435" h="1211580">
                <a:moveTo>
                  <a:pt x="30987" y="1130427"/>
                </a:moveTo>
                <a:lnTo>
                  <a:pt x="0" y="1211580"/>
                </a:lnTo>
                <a:lnTo>
                  <a:pt x="83565" y="1187704"/>
                </a:lnTo>
                <a:lnTo>
                  <a:pt x="74006" y="1177290"/>
                </a:lnTo>
                <a:lnTo>
                  <a:pt x="56514" y="1177290"/>
                </a:lnTo>
                <a:lnTo>
                  <a:pt x="38988" y="1158240"/>
                </a:lnTo>
                <a:lnTo>
                  <a:pt x="48507" y="1149511"/>
                </a:lnTo>
                <a:lnTo>
                  <a:pt x="30987" y="1130427"/>
                </a:lnTo>
                <a:close/>
              </a:path>
              <a:path w="1321435" h="1211580">
                <a:moveTo>
                  <a:pt x="48507" y="1149511"/>
                </a:moveTo>
                <a:lnTo>
                  <a:pt x="38988" y="1158240"/>
                </a:lnTo>
                <a:lnTo>
                  <a:pt x="56514" y="1177290"/>
                </a:lnTo>
                <a:lnTo>
                  <a:pt x="66012" y="1168581"/>
                </a:lnTo>
                <a:lnTo>
                  <a:pt x="48507" y="1149511"/>
                </a:lnTo>
                <a:close/>
              </a:path>
              <a:path w="1321435" h="1211580">
                <a:moveTo>
                  <a:pt x="66012" y="1168581"/>
                </a:moveTo>
                <a:lnTo>
                  <a:pt x="56514" y="1177290"/>
                </a:lnTo>
                <a:lnTo>
                  <a:pt x="74006" y="1177290"/>
                </a:lnTo>
                <a:lnTo>
                  <a:pt x="66012" y="1168581"/>
                </a:lnTo>
                <a:close/>
              </a:path>
              <a:path w="1321435" h="1211580">
                <a:moveTo>
                  <a:pt x="1255232" y="42929"/>
                </a:moveTo>
                <a:lnTo>
                  <a:pt x="48507" y="1149511"/>
                </a:lnTo>
                <a:lnTo>
                  <a:pt x="66012" y="1168581"/>
                </a:lnTo>
                <a:lnTo>
                  <a:pt x="1272800" y="62067"/>
                </a:lnTo>
                <a:lnTo>
                  <a:pt x="1255232" y="42929"/>
                </a:lnTo>
                <a:close/>
              </a:path>
              <a:path w="1321435" h="1211580">
                <a:moveTo>
                  <a:pt x="1308262" y="34162"/>
                </a:moveTo>
                <a:lnTo>
                  <a:pt x="1264793" y="34162"/>
                </a:lnTo>
                <a:lnTo>
                  <a:pt x="1282319" y="53340"/>
                </a:lnTo>
                <a:lnTo>
                  <a:pt x="1272800" y="62067"/>
                </a:lnTo>
                <a:lnTo>
                  <a:pt x="1290320" y="81153"/>
                </a:lnTo>
                <a:lnTo>
                  <a:pt x="1308262" y="34162"/>
                </a:lnTo>
                <a:close/>
              </a:path>
              <a:path w="1321435" h="1211580">
                <a:moveTo>
                  <a:pt x="1264793" y="34162"/>
                </a:moveTo>
                <a:lnTo>
                  <a:pt x="1255232" y="42929"/>
                </a:lnTo>
                <a:lnTo>
                  <a:pt x="1272800" y="62067"/>
                </a:lnTo>
                <a:lnTo>
                  <a:pt x="1282319" y="53340"/>
                </a:lnTo>
                <a:lnTo>
                  <a:pt x="1264793" y="34162"/>
                </a:lnTo>
                <a:close/>
              </a:path>
              <a:path w="1321435" h="1211580">
                <a:moveTo>
                  <a:pt x="1321308" y="0"/>
                </a:moveTo>
                <a:lnTo>
                  <a:pt x="1237742" y="23875"/>
                </a:lnTo>
                <a:lnTo>
                  <a:pt x="1255232" y="42929"/>
                </a:lnTo>
                <a:lnTo>
                  <a:pt x="1264793" y="34162"/>
                </a:lnTo>
                <a:lnTo>
                  <a:pt x="1308262" y="34162"/>
                </a:lnTo>
                <a:lnTo>
                  <a:pt x="1321308" y="0"/>
                </a:lnTo>
                <a:close/>
              </a:path>
            </a:pathLst>
          </a:custGeom>
          <a:solidFill>
            <a:srgbClr val="344B5E"/>
          </a:solidFill>
        </p:spPr>
        <p:txBody>
          <a:bodyPr wrap="square" lIns="0" tIns="0" rIns="0" bIns="0" rtlCol="0"/>
          <a:lstStyle/>
          <a:p>
            <a:endParaRPr/>
          </a:p>
        </p:txBody>
      </p:sp>
      <p:sp>
        <p:nvSpPr>
          <p:cNvPr id="41" name="object 41"/>
          <p:cNvSpPr/>
          <p:nvPr/>
        </p:nvSpPr>
        <p:spPr>
          <a:xfrm>
            <a:off x="6276594" y="2374391"/>
            <a:ext cx="1318260" cy="1999614"/>
          </a:xfrm>
          <a:custGeom>
            <a:avLst/>
            <a:gdLst/>
            <a:ahLst/>
            <a:cxnLst/>
            <a:rect l="l" t="t" r="r" b="b"/>
            <a:pathLst>
              <a:path w="1318259" h="1999614">
                <a:moveTo>
                  <a:pt x="10286" y="1913255"/>
                </a:moveTo>
                <a:lnTo>
                  <a:pt x="0" y="1999488"/>
                </a:lnTo>
                <a:lnTo>
                  <a:pt x="75183" y="1955927"/>
                </a:lnTo>
                <a:lnTo>
                  <a:pt x="69969" y="1952498"/>
                </a:lnTo>
                <a:lnTo>
                  <a:pt x="46481" y="1952498"/>
                </a:lnTo>
                <a:lnTo>
                  <a:pt x="24891" y="1938274"/>
                </a:lnTo>
                <a:lnTo>
                  <a:pt x="31981" y="1927520"/>
                </a:lnTo>
                <a:lnTo>
                  <a:pt x="10286" y="1913255"/>
                </a:lnTo>
                <a:close/>
              </a:path>
              <a:path w="1318259" h="1999614">
                <a:moveTo>
                  <a:pt x="31981" y="1927520"/>
                </a:moveTo>
                <a:lnTo>
                  <a:pt x="24891" y="1938274"/>
                </a:lnTo>
                <a:lnTo>
                  <a:pt x="46481" y="1952498"/>
                </a:lnTo>
                <a:lnTo>
                  <a:pt x="53584" y="1941724"/>
                </a:lnTo>
                <a:lnTo>
                  <a:pt x="31981" y="1927520"/>
                </a:lnTo>
                <a:close/>
              </a:path>
              <a:path w="1318259" h="1999614">
                <a:moveTo>
                  <a:pt x="53584" y="1941724"/>
                </a:moveTo>
                <a:lnTo>
                  <a:pt x="46481" y="1952498"/>
                </a:lnTo>
                <a:lnTo>
                  <a:pt x="69969" y="1952498"/>
                </a:lnTo>
                <a:lnTo>
                  <a:pt x="53584" y="1941724"/>
                </a:lnTo>
                <a:close/>
              </a:path>
              <a:path w="1318259" h="1999614">
                <a:moveTo>
                  <a:pt x="1264675" y="57763"/>
                </a:moveTo>
                <a:lnTo>
                  <a:pt x="31981" y="1927520"/>
                </a:lnTo>
                <a:lnTo>
                  <a:pt x="53584" y="1941724"/>
                </a:lnTo>
                <a:lnTo>
                  <a:pt x="1286278" y="71967"/>
                </a:lnTo>
                <a:lnTo>
                  <a:pt x="1264675" y="57763"/>
                </a:lnTo>
                <a:close/>
              </a:path>
              <a:path w="1318259" h="1999614">
                <a:moveTo>
                  <a:pt x="1312654" y="46990"/>
                </a:moveTo>
                <a:lnTo>
                  <a:pt x="1271777" y="46990"/>
                </a:lnTo>
                <a:lnTo>
                  <a:pt x="1293367" y="61213"/>
                </a:lnTo>
                <a:lnTo>
                  <a:pt x="1286278" y="71967"/>
                </a:lnTo>
                <a:lnTo>
                  <a:pt x="1307973" y="86233"/>
                </a:lnTo>
                <a:lnTo>
                  <a:pt x="1312654" y="46990"/>
                </a:lnTo>
                <a:close/>
              </a:path>
              <a:path w="1318259" h="1999614">
                <a:moveTo>
                  <a:pt x="1271777" y="46990"/>
                </a:moveTo>
                <a:lnTo>
                  <a:pt x="1264675" y="57763"/>
                </a:lnTo>
                <a:lnTo>
                  <a:pt x="1286278" y="71967"/>
                </a:lnTo>
                <a:lnTo>
                  <a:pt x="1293367" y="61213"/>
                </a:lnTo>
                <a:lnTo>
                  <a:pt x="1271777" y="46990"/>
                </a:lnTo>
                <a:close/>
              </a:path>
              <a:path w="1318259" h="1999614">
                <a:moveTo>
                  <a:pt x="1318259" y="0"/>
                </a:moveTo>
                <a:lnTo>
                  <a:pt x="1243076" y="43561"/>
                </a:lnTo>
                <a:lnTo>
                  <a:pt x="1264675" y="57763"/>
                </a:lnTo>
                <a:lnTo>
                  <a:pt x="1271777" y="46990"/>
                </a:lnTo>
                <a:lnTo>
                  <a:pt x="1312654" y="46990"/>
                </a:lnTo>
                <a:lnTo>
                  <a:pt x="1318259" y="0"/>
                </a:lnTo>
                <a:close/>
              </a:path>
            </a:pathLst>
          </a:custGeom>
          <a:solidFill>
            <a:srgbClr val="344B5E"/>
          </a:solidFill>
        </p:spPr>
        <p:txBody>
          <a:bodyPr wrap="square" lIns="0" tIns="0" rIns="0" bIns="0" rtlCol="0"/>
          <a:lstStyle/>
          <a:p>
            <a:endParaRPr/>
          </a:p>
        </p:txBody>
      </p:sp>
      <p:sp>
        <p:nvSpPr>
          <p:cNvPr id="44" name="标题 43">
            <a:extLst>
              <a:ext uri="{FF2B5EF4-FFF2-40B4-BE49-F238E27FC236}">
                <a16:creationId xmlns:a16="http://schemas.microsoft.com/office/drawing/2014/main" id="{D2C6103F-EB2E-4C4F-8B98-6957EB7212C7}"/>
              </a:ext>
            </a:extLst>
          </p:cNvPr>
          <p:cNvSpPr>
            <a:spLocks noGrp="1"/>
          </p:cNvSpPr>
          <p:nvPr>
            <p:ph type="title"/>
          </p:nvPr>
        </p:nvSpPr>
        <p:spPr/>
        <p:txBody>
          <a:bodyPr/>
          <a:lstStyle/>
          <a:p>
            <a:r>
              <a:rPr lang="zh-CN" altLang="en-US" dirty="0"/>
              <a:t>平均链接</a:t>
            </a:r>
          </a:p>
        </p:txBody>
      </p:sp>
    </p:spTree>
    <p:extLst>
      <p:ext uri="{BB962C8B-B14F-4D97-AF65-F5344CB8AC3E}">
        <p14:creationId xmlns:p14="http://schemas.microsoft.com/office/powerpoint/2010/main" val="11937952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4" name="object 4"/>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5" name="object 5"/>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6" name="object 6"/>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7" name="object 7"/>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9BB808"/>
          </a:solidFill>
        </p:spPr>
        <p:txBody>
          <a:bodyPr wrap="square" lIns="0" tIns="0" rIns="0" bIns="0" rtlCol="0"/>
          <a:lstStyle/>
          <a:p>
            <a:endParaRPr/>
          </a:p>
        </p:txBody>
      </p:sp>
      <p:sp>
        <p:nvSpPr>
          <p:cNvPr id="8" name="object 8"/>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9" name="object 9"/>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0" name="object 10"/>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2" name="object 12"/>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FFFF00"/>
          </a:solidFill>
        </p:spPr>
        <p:txBody>
          <a:bodyPr wrap="square" lIns="0" tIns="0" rIns="0" bIns="0" rtlCol="0"/>
          <a:lstStyle/>
          <a:p>
            <a:endParaRPr/>
          </a:p>
        </p:txBody>
      </p:sp>
      <p:sp>
        <p:nvSpPr>
          <p:cNvPr id="13" name="object 13"/>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4" name="object 14"/>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FFFF00"/>
          </a:solidFill>
        </p:spPr>
        <p:txBody>
          <a:bodyPr wrap="square" lIns="0" tIns="0" rIns="0" bIns="0" rtlCol="0"/>
          <a:lstStyle/>
          <a:p>
            <a:endParaRPr/>
          </a:p>
        </p:txBody>
      </p:sp>
      <p:sp>
        <p:nvSpPr>
          <p:cNvPr id="15" name="object 15"/>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6" name="object 16"/>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7" name="object 17"/>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FFFF00"/>
          </a:solidFill>
        </p:spPr>
        <p:txBody>
          <a:bodyPr wrap="square" lIns="0" tIns="0" rIns="0" bIns="0" rtlCol="0"/>
          <a:lstStyle/>
          <a:p>
            <a:endParaRPr/>
          </a:p>
        </p:txBody>
      </p:sp>
      <p:sp>
        <p:nvSpPr>
          <p:cNvPr id="18" name="object 18"/>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FFFF00"/>
          </a:solidFill>
        </p:spPr>
        <p:txBody>
          <a:bodyPr wrap="square" lIns="0" tIns="0" rIns="0" bIns="0" rtlCol="0"/>
          <a:lstStyle/>
          <a:p>
            <a:endParaRPr/>
          </a:p>
        </p:txBody>
      </p:sp>
      <p:sp>
        <p:nvSpPr>
          <p:cNvPr id="19" name="object 19"/>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20" name="object 20"/>
          <p:cNvSpPr txBox="1"/>
          <p:nvPr/>
        </p:nvSpPr>
        <p:spPr>
          <a:xfrm>
            <a:off x="6210681" y="4896256"/>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a:latin typeface="Verdana"/>
              <a:cs typeface="Verdana"/>
            </a:endParaRPr>
          </a:p>
        </p:txBody>
      </p:sp>
      <p:sp>
        <p:nvSpPr>
          <p:cNvPr id="22" name="object 22"/>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23" name="object 23"/>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4" name="object 24"/>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5" name="object 25"/>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6" name="object 26"/>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7" name="object 27"/>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8" name="object 28"/>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9" name="object 29"/>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0" name="object 30"/>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E6F985"/>
          </a:solidFill>
        </p:spPr>
        <p:txBody>
          <a:bodyPr wrap="square" lIns="0" tIns="0" rIns="0" bIns="0" rtlCol="0"/>
          <a:lstStyle/>
          <a:p>
            <a:endParaRPr/>
          </a:p>
        </p:txBody>
      </p:sp>
      <p:sp>
        <p:nvSpPr>
          <p:cNvPr id="31" name="object 31"/>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E6F985"/>
          </a:solidFill>
        </p:spPr>
        <p:txBody>
          <a:bodyPr wrap="square" lIns="0" tIns="0" rIns="0" bIns="0" rtlCol="0"/>
          <a:lstStyle/>
          <a:p>
            <a:endParaRPr/>
          </a:p>
        </p:txBody>
      </p:sp>
      <p:sp>
        <p:nvSpPr>
          <p:cNvPr id="32" name="object 32"/>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3" name="object 33"/>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4" name="object 34"/>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C00000"/>
          </a:solidFill>
        </p:spPr>
        <p:txBody>
          <a:bodyPr wrap="square" lIns="0" tIns="0" rIns="0" bIns="0" rtlCol="0"/>
          <a:lstStyle/>
          <a:p>
            <a:endParaRPr/>
          </a:p>
        </p:txBody>
      </p:sp>
      <p:sp>
        <p:nvSpPr>
          <p:cNvPr id="35" name="object 35"/>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6" name="object 36"/>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7" name="object 37"/>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8" name="object 38"/>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9" name="object 39"/>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0" name="object 40"/>
          <p:cNvSpPr/>
          <p:nvPr/>
        </p:nvSpPr>
        <p:spPr>
          <a:xfrm>
            <a:off x="4987291" y="2470403"/>
            <a:ext cx="1321435" cy="1211580"/>
          </a:xfrm>
          <a:custGeom>
            <a:avLst/>
            <a:gdLst/>
            <a:ahLst/>
            <a:cxnLst/>
            <a:rect l="l" t="t" r="r" b="b"/>
            <a:pathLst>
              <a:path w="1321435" h="1211580">
                <a:moveTo>
                  <a:pt x="30987" y="1130427"/>
                </a:moveTo>
                <a:lnTo>
                  <a:pt x="0" y="1211580"/>
                </a:lnTo>
                <a:lnTo>
                  <a:pt x="83565" y="1187704"/>
                </a:lnTo>
                <a:lnTo>
                  <a:pt x="74006" y="1177290"/>
                </a:lnTo>
                <a:lnTo>
                  <a:pt x="56514" y="1177290"/>
                </a:lnTo>
                <a:lnTo>
                  <a:pt x="38988" y="1158240"/>
                </a:lnTo>
                <a:lnTo>
                  <a:pt x="48507" y="1149511"/>
                </a:lnTo>
                <a:lnTo>
                  <a:pt x="30987" y="1130427"/>
                </a:lnTo>
                <a:close/>
              </a:path>
              <a:path w="1321435" h="1211580">
                <a:moveTo>
                  <a:pt x="48507" y="1149511"/>
                </a:moveTo>
                <a:lnTo>
                  <a:pt x="38988" y="1158240"/>
                </a:lnTo>
                <a:lnTo>
                  <a:pt x="56514" y="1177290"/>
                </a:lnTo>
                <a:lnTo>
                  <a:pt x="66012" y="1168581"/>
                </a:lnTo>
                <a:lnTo>
                  <a:pt x="48507" y="1149511"/>
                </a:lnTo>
                <a:close/>
              </a:path>
              <a:path w="1321435" h="1211580">
                <a:moveTo>
                  <a:pt x="66012" y="1168581"/>
                </a:moveTo>
                <a:lnTo>
                  <a:pt x="56514" y="1177290"/>
                </a:lnTo>
                <a:lnTo>
                  <a:pt x="74006" y="1177290"/>
                </a:lnTo>
                <a:lnTo>
                  <a:pt x="66012" y="1168581"/>
                </a:lnTo>
                <a:close/>
              </a:path>
              <a:path w="1321435" h="1211580">
                <a:moveTo>
                  <a:pt x="1255232" y="42929"/>
                </a:moveTo>
                <a:lnTo>
                  <a:pt x="48507" y="1149511"/>
                </a:lnTo>
                <a:lnTo>
                  <a:pt x="66012" y="1168581"/>
                </a:lnTo>
                <a:lnTo>
                  <a:pt x="1272800" y="62067"/>
                </a:lnTo>
                <a:lnTo>
                  <a:pt x="1255232" y="42929"/>
                </a:lnTo>
                <a:close/>
              </a:path>
              <a:path w="1321435" h="1211580">
                <a:moveTo>
                  <a:pt x="1308262" y="34162"/>
                </a:moveTo>
                <a:lnTo>
                  <a:pt x="1264793" y="34162"/>
                </a:lnTo>
                <a:lnTo>
                  <a:pt x="1282319" y="53340"/>
                </a:lnTo>
                <a:lnTo>
                  <a:pt x="1272800" y="62067"/>
                </a:lnTo>
                <a:lnTo>
                  <a:pt x="1290320" y="81153"/>
                </a:lnTo>
                <a:lnTo>
                  <a:pt x="1308262" y="34162"/>
                </a:lnTo>
                <a:close/>
              </a:path>
              <a:path w="1321435" h="1211580">
                <a:moveTo>
                  <a:pt x="1264793" y="34162"/>
                </a:moveTo>
                <a:lnTo>
                  <a:pt x="1255232" y="42929"/>
                </a:lnTo>
                <a:lnTo>
                  <a:pt x="1272800" y="62067"/>
                </a:lnTo>
                <a:lnTo>
                  <a:pt x="1282319" y="53340"/>
                </a:lnTo>
                <a:lnTo>
                  <a:pt x="1264793" y="34162"/>
                </a:lnTo>
                <a:close/>
              </a:path>
              <a:path w="1321435" h="1211580">
                <a:moveTo>
                  <a:pt x="1321308" y="0"/>
                </a:moveTo>
                <a:lnTo>
                  <a:pt x="1237742" y="23875"/>
                </a:lnTo>
                <a:lnTo>
                  <a:pt x="1255232" y="42929"/>
                </a:lnTo>
                <a:lnTo>
                  <a:pt x="1264793" y="34162"/>
                </a:lnTo>
                <a:lnTo>
                  <a:pt x="1308262" y="34162"/>
                </a:lnTo>
                <a:lnTo>
                  <a:pt x="1321308" y="0"/>
                </a:lnTo>
                <a:close/>
              </a:path>
            </a:pathLst>
          </a:custGeom>
          <a:solidFill>
            <a:srgbClr val="344B5E"/>
          </a:solidFill>
        </p:spPr>
        <p:txBody>
          <a:bodyPr wrap="square" lIns="0" tIns="0" rIns="0" bIns="0" rtlCol="0"/>
          <a:lstStyle/>
          <a:p>
            <a:endParaRPr/>
          </a:p>
        </p:txBody>
      </p:sp>
      <p:sp>
        <p:nvSpPr>
          <p:cNvPr id="41" name="object 41"/>
          <p:cNvSpPr/>
          <p:nvPr/>
        </p:nvSpPr>
        <p:spPr>
          <a:xfrm>
            <a:off x="6276594" y="2374391"/>
            <a:ext cx="1318260" cy="1999614"/>
          </a:xfrm>
          <a:custGeom>
            <a:avLst/>
            <a:gdLst/>
            <a:ahLst/>
            <a:cxnLst/>
            <a:rect l="l" t="t" r="r" b="b"/>
            <a:pathLst>
              <a:path w="1318259" h="1999614">
                <a:moveTo>
                  <a:pt x="10286" y="1913255"/>
                </a:moveTo>
                <a:lnTo>
                  <a:pt x="0" y="1999488"/>
                </a:lnTo>
                <a:lnTo>
                  <a:pt x="75183" y="1955927"/>
                </a:lnTo>
                <a:lnTo>
                  <a:pt x="69969" y="1952498"/>
                </a:lnTo>
                <a:lnTo>
                  <a:pt x="46481" y="1952498"/>
                </a:lnTo>
                <a:lnTo>
                  <a:pt x="24891" y="1938274"/>
                </a:lnTo>
                <a:lnTo>
                  <a:pt x="31981" y="1927520"/>
                </a:lnTo>
                <a:lnTo>
                  <a:pt x="10286" y="1913255"/>
                </a:lnTo>
                <a:close/>
              </a:path>
              <a:path w="1318259" h="1999614">
                <a:moveTo>
                  <a:pt x="31981" y="1927520"/>
                </a:moveTo>
                <a:lnTo>
                  <a:pt x="24891" y="1938274"/>
                </a:lnTo>
                <a:lnTo>
                  <a:pt x="46481" y="1952498"/>
                </a:lnTo>
                <a:lnTo>
                  <a:pt x="53584" y="1941724"/>
                </a:lnTo>
                <a:lnTo>
                  <a:pt x="31981" y="1927520"/>
                </a:lnTo>
                <a:close/>
              </a:path>
              <a:path w="1318259" h="1999614">
                <a:moveTo>
                  <a:pt x="53584" y="1941724"/>
                </a:moveTo>
                <a:lnTo>
                  <a:pt x="46481" y="1952498"/>
                </a:lnTo>
                <a:lnTo>
                  <a:pt x="69969" y="1952498"/>
                </a:lnTo>
                <a:lnTo>
                  <a:pt x="53584" y="1941724"/>
                </a:lnTo>
                <a:close/>
              </a:path>
              <a:path w="1318259" h="1999614">
                <a:moveTo>
                  <a:pt x="1264675" y="57763"/>
                </a:moveTo>
                <a:lnTo>
                  <a:pt x="31981" y="1927520"/>
                </a:lnTo>
                <a:lnTo>
                  <a:pt x="53584" y="1941724"/>
                </a:lnTo>
                <a:lnTo>
                  <a:pt x="1286278" y="71967"/>
                </a:lnTo>
                <a:lnTo>
                  <a:pt x="1264675" y="57763"/>
                </a:lnTo>
                <a:close/>
              </a:path>
              <a:path w="1318259" h="1999614">
                <a:moveTo>
                  <a:pt x="1312654" y="46990"/>
                </a:moveTo>
                <a:lnTo>
                  <a:pt x="1271777" y="46990"/>
                </a:lnTo>
                <a:lnTo>
                  <a:pt x="1293367" y="61213"/>
                </a:lnTo>
                <a:lnTo>
                  <a:pt x="1286278" y="71967"/>
                </a:lnTo>
                <a:lnTo>
                  <a:pt x="1307973" y="86233"/>
                </a:lnTo>
                <a:lnTo>
                  <a:pt x="1312654" y="46990"/>
                </a:lnTo>
                <a:close/>
              </a:path>
              <a:path w="1318259" h="1999614">
                <a:moveTo>
                  <a:pt x="1271777" y="46990"/>
                </a:moveTo>
                <a:lnTo>
                  <a:pt x="1264675" y="57763"/>
                </a:lnTo>
                <a:lnTo>
                  <a:pt x="1286278" y="71967"/>
                </a:lnTo>
                <a:lnTo>
                  <a:pt x="1293367" y="61213"/>
                </a:lnTo>
                <a:lnTo>
                  <a:pt x="1271777" y="46990"/>
                </a:lnTo>
                <a:close/>
              </a:path>
              <a:path w="1318259" h="1999614">
                <a:moveTo>
                  <a:pt x="1318259" y="0"/>
                </a:moveTo>
                <a:lnTo>
                  <a:pt x="1243076" y="43561"/>
                </a:lnTo>
                <a:lnTo>
                  <a:pt x="1264675" y="57763"/>
                </a:lnTo>
                <a:lnTo>
                  <a:pt x="1271777" y="46990"/>
                </a:lnTo>
                <a:lnTo>
                  <a:pt x="1312654" y="46990"/>
                </a:lnTo>
                <a:lnTo>
                  <a:pt x="1318259" y="0"/>
                </a:lnTo>
                <a:close/>
              </a:path>
            </a:pathLst>
          </a:custGeom>
          <a:solidFill>
            <a:srgbClr val="344B5E"/>
          </a:solidFill>
        </p:spPr>
        <p:txBody>
          <a:bodyPr wrap="square" lIns="0" tIns="0" rIns="0" bIns="0" rtlCol="0"/>
          <a:lstStyle/>
          <a:p>
            <a:endParaRPr/>
          </a:p>
        </p:txBody>
      </p:sp>
      <p:sp>
        <p:nvSpPr>
          <p:cNvPr id="42" name="object 42"/>
          <p:cNvSpPr/>
          <p:nvPr/>
        </p:nvSpPr>
        <p:spPr>
          <a:xfrm>
            <a:off x="6279642" y="2235073"/>
            <a:ext cx="1327785" cy="259079"/>
          </a:xfrm>
          <a:custGeom>
            <a:avLst/>
            <a:gdLst/>
            <a:ahLst/>
            <a:cxnLst/>
            <a:rect l="l" t="t" r="r" b="b"/>
            <a:pathLst>
              <a:path w="1327784" h="259080">
                <a:moveTo>
                  <a:pt x="70866" y="181990"/>
                </a:moveTo>
                <a:lnTo>
                  <a:pt x="0" y="232282"/>
                </a:lnTo>
                <a:lnTo>
                  <a:pt x="82804" y="258825"/>
                </a:lnTo>
                <a:lnTo>
                  <a:pt x="79133" y="235203"/>
                </a:lnTo>
                <a:lnTo>
                  <a:pt x="66040" y="235203"/>
                </a:lnTo>
                <a:lnTo>
                  <a:pt x="61975" y="209550"/>
                </a:lnTo>
                <a:lnTo>
                  <a:pt x="74838" y="207556"/>
                </a:lnTo>
                <a:lnTo>
                  <a:pt x="70866" y="181990"/>
                </a:lnTo>
                <a:close/>
              </a:path>
              <a:path w="1327784" h="259080">
                <a:moveTo>
                  <a:pt x="74838" y="207556"/>
                </a:moveTo>
                <a:lnTo>
                  <a:pt x="61975" y="209550"/>
                </a:lnTo>
                <a:lnTo>
                  <a:pt x="66040" y="235203"/>
                </a:lnTo>
                <a:lnTo>
                  <a:pt x="78825" y="233221"/>
                </a:lnTo>
                <a:lnTo>
                  <a:pt x="74838" y="207556"/>
                </a:lnTo>
                <a:close/>
              </a:path>
              <a:path w="1327784" h="259080">
                <a:moveTo>
                  <a:pt x="78825" y="233221"/>
                </a:moveTo>
                <a:lnTo>
                  <a:pt x="66040" y="235203"/>
                </a:lnTo>
                <a:lnTo>
                  <a:pt x="79133" y="235203"/>
                </a:lnTo>
                <a:lnTo>
                  <a:pt x="78825" y="233221"/>
                </a:lnTo>
                <a:close/>
              </a:path>
              <a:path w="1327784" h="259080">
                <a:moveTo>
                  <a:pt x="1248578" y="25604"/>
                </a:moveTo>
                <a:lnTo>
                  <a:pt x="74838" y="207556"/>
                </a:lnTo>
                <a:lnTo>
                  <a:pt x="78825" y="233221"/>
                </a:lnTo>
                <a:lnTo>
                  <a:pt x="1252565" y="51269"/>
                </a:lnTo>
                <a:lnTo>
                  <a:pt x="1248578" y="25604"/>
                </a:lnTo>
                <a:close/>
              </a:path>
              <a:path w="1327784" h="259080">
                <a:moveTo>
                  <a:pt x="1318291" y="23622"/>
                </a:moveTo>
                <a:lnTo>
                  <a:pt x="1261364" y="23622"/>
                </a:lnTo>
                <a:lnTo>
                  <a:pt x="1265428" y="49275"/>
                </a:lnTo>
                <a:lnTo>
                  <a:pt x="1252565" y="51269"/>
                </a:lnTo>
                <a:lnTo>
                  <a:pt x="1256538" y="76835"/>
                </a:lnTo>
                <a:lnTo>
                  <a:pt x="1327404" y="26542"/>
                </a:lnTo>
                <a:lnTo>
                  <a:pt x="1318291" y="23622"/>
                </a:lnTo>
                <a:close/>
              </a:path>
              <a:path w="1327784" h="259080">
                <a:moveTo>
                  <a:pt x="1261364" y="23622"/>
                </a:moveTo>
                <a:lnTo>
                  <a:pt x="1248578" y="25604"/>
                </a:lnTo>
                <a:lnTo>
                  <a:pt x="1252565" y="51269"/>
                </a:lnTo>
                <a:lnTo>
                  <a:pt x="1265428" y="49275"/>
                </a:lnTo>
                <a:lnTo>
                  <a:pt x="1261364" y="23622"/>
                </a:lnTo>
                <a:close/>
              </a:path>
              <a:path w="1327784" h="259080">
                <a:moveTo>
                  <a:pt x="1244600" y="0"/>
                </a:moveTo>
                <a:lnTo>
                  <a:pt x="1248578" y="25604"/>
                </a:lnTo>
                <a:lnTo>
                  <a:pt x="1261364" y="23622"/>
                </a:lnTo>
                <a:lnTo>
                  <a:pt x="1318291" y="23622"/>
                </a:lnTo>
                <a:lnTo>
                  <a:pt x="1244600" y="0"/>
                </a:lnTo>
                <a:close/>
              </a:path>
            </a:pathLst>
          </a:custGeom>
          <a:solidFill>
            <a:srgbClr val="344B5E"/>
          </a:solidFill>
        </p:spPr>
        <p:txBody>
          <a:bodyPr wrap="square" lIns="0" tIns="0" rIns="0" bIns="0" rtlCol="0"/>
          <a:lstStyle/>
          <a:p>
            <a:endParaRPr/>
          </a:p>
        </p:txBody>
      </p:sp>
      <p:sp>
        <p:nvSpPr>
          <p:cNvPr id="43" name="object 43"/>
          <p:cNvSpPr/>
          <p:nvPr/>
        </p:nvSpPr>
        <p:spPr>
          <a:xfrm>
            <a:off x="4973574" y="3686555"/>
            <a:ext cx="1289685" cy="684530"/>
          </a:xfrm>
          <a:custGeom>
            <a:avLst/>
            <a:gdLst/>
            <a:ahLst/>
            <a:cxnLst/>
            <a:rect l="l" t="t" r="r" b="b"/>
            <a:pathLst>
              <a:path w="1289685" h="684529">
                <a:moveTo>
                  <a:pt x="1214582" y="659262"/>
                </a:moveTo>
                <a:lnTo>
                  <a:pt x="1202436" y="682117"/>
                </a:lnTo>
                <a:lnTo>
                  <a:pt x="1289303" y="684276"/>
                </a:lnTo>
                <a:lnTo>
                  <a:pt x="1275816" y="665352"/>
                </a:lnTo>
                <a:lnTo>
                  <a:pt x="1226058" y="665352"/>
                </a:lnTo>
                <a:lnTo>
                  <a:pt x="1214582" y="659262"/>
                </a:lnTo>
                <a:close/>
              </a:path>
              <a:path w="1289685" h="684529">
                <a:moveTo>
                  <a:pt x="1226713" y="636437"/>
                </a:moveTo>
                <a:lnTo>
                  <a:pt x="1214582" y="659262"/>
                </a:lnTo>
                <a:lnTo>
                  <a:pt x="1226058" y="665352"/>
                </a:lnTo>
                <a:lnTo>
                  <a:pt x="1238123" y="642493"/>
                </a:lnTo>
                <a:lnTo>
                  <a:pt x="1226713" y="636437"/>
                </a:lnTo>
                <a:close/>
              </a:path>
              <a:path w="1289685" h="684529">
                <a:moveTo>
                  <a:pt x="1238885" y="613537"/>
                </a:moveTo>
                <a:lnTo>
                  <a:pt x="1226713" y="636437"/>
                </a:lnTo>
                <a:lnTo>
                  <a:pt x="1238123" y="642493"/>
                </a:lnTo>
                <a:lnTo>
                  <a:pt x="1226058" y="665352"/>
                </a:lnTo>
                <a:lnTo>
                  <a:pt x="1275816" y="665352"/>
                </a:lnTo>
                <a:lnTo>
                  <a:pt x="1238885" y="613537"/>
                </a:lnTo>
                <a:close/>
              </a:path>
              <a:path w="1289685" h="684529">
                <a:moveTo>
                  <a:pt x="74721" y="25013"/>
                </a:moveTo>
                <a:lnTo>
                  <a:pt x="62590" y="47838"/>
                </a:lnTo>
                <a:lnTo>
                  <a:pt x="1214582" y="659262"/>
                </a:lnTo>
                <a:lnTo>
                  <a:pt x="1226713" y="636437"/>
                </a:lnTo>
                <a:lnTo>
                  <a:pt x="74721" y="25013"/>
                </a:lnTo>
                <a:close/>
              </a:path>
              <a:path w="1289685" h="684529">
                <a:moveTo>
                  <a:pt x="0" y="0"/>
                </a:moveTo>
                <a:lnTo>
                  <a:pt x="50418" y="70738"/>
                </a:lnTo>
                <a:lnTo>
                  <a:pt x="62590" y="47838"/>
                </a:lnTo>
                <a:lnTo>
                  <a:pt x="51180" y="41782"/>
                </a:lnTo>
                <a:lnTo>
                  <a:pt x="63246" y="18923"/>
                </a:lnTo>
                <a:lnTo>
                  <a:pt x="77958" y="18923"/>
                </a:lnTo>
                <a:lnTo>
                  <a:pt x="86867" y="2158"/>
                </a:lnTo>
                <a:lnTo>
                  <a:pt x="0" y="0"/>
                </a:lnTo>
                <a:close/>
              </a:path>
              <a:path w="1289685" h="684529">
                <a:moveTo>
                  <a:pt x="63246" y="18923"/>
                </a:moveTo>
                <a:lnTo>
                  <a:pt x="51180" y="41782"/>
                </a:lnTo>
                <a:lnTo>
                  <a:pt x="62590" y="47838"/>
                </a:lnTo>
                <a:lnTo>
                  <a:pt x="74721" y="25013"/>
                </a:lnTo>
                <a:lnTo>
                  <a:pt x="63246" y="18923"/>
                </a:lnTo>
                <a:close/>
              </a:path>
              <a:path w="1289685" h="684529">
                <a:moveTo>
                  <a:pt x="77958" y="18923"/>
                </a:moveTo>
                <a:lnTo>
                  <a:pt x="63246" y="18923"/>
                </a:lnTo>
                <a:lnTo>
                  <a:pt x="74721" y="25013"/>
                </a:lnTo>
                <a:lnTo>
                  <a:pt x="77958" y="18923"/>
                </a:lnTo>
                <a:close/>
              </a:path>
            </a:pathLst>
          </a:custGeom>
          <a:solidFill>
            <a:srgbClr val="344B5E"/>
          </a:solidFill>
        </p:spPr>
        <p:txBody>
          <a:bodyPr wrap="square" lIns="0" tIns="0" rIns="0" bIns="0" rtlCol="0"/>
          <a:lstStyle/>
          <a:p>
            <a:endParaRPr/>
          </a:p>
        </p:txBody>
      </p:sp>
      <p:sp>
        <p:nvSpPr>
          <p:cNvPr id="44" name="object 44"/>
          <p:cNvSpPr/>
          <p:nvPr/>
        </p:nvSpPr>
        <p:spPr>
          <a:xfrm>
            <a:off x="6236715" y="2566417"/>
            <a:ext cx="119380" cy="1708785"/>
          </a:xfrm>
          <a:custGeom>
            <a:avLst/>
            <a:gdLst/>
            <a:ahLst/>
            <a:cxnLst/>
            <a:rect l="l" t="t" r="r" b="b"/>
            <a:pathLst>
              <a:path w="119379" h="1708785">
                <a:moveTo>
                  <a:pt x="0" y="1629664"/>
                </a:moveTo>
                <a:lnTo>
                  <a:pt x="36830" y="1708404"/>
                </a:lnTo>
                <a:lnTo>
                  <a:pt x="71156" y="1644015"/>
                </a:lnTo>
                <a:lnTo>
                  <a:pt x="51562" y="1644015"/>
                </a:lnTo>
                <a:lnTo>
                  <a:pt x="25654" y="1643253"/>
                </a:lnTo>
                <a:lnTo>
                  <a:pt x="25998" y="1630343"/>
                </a:lnTo>
                <a:lnTo>
                  <a:pt x="0" y="1629664"/>
                </a:lnTo>
                <a:close/>
              </a:path>
              <a:path w="119379" h="1708785">
                <a:moveTo>
                  <a:pt x="25998" y="1630343"/>
                </a:moveTo>
                <a:lnTo>
                  <a:pt x="25654" y="1643253"/>
                </a:lnTo>
                <a:lnTo>
                  <a:pt x="51562" y="1644015"/>
                </a:lnTo>
                <a:lnTo>
                  <a:pt x="51909" y="1631021"/>
                </a:lnTo>
                <a:lnTo>
                  <a:pt x="25998" y="1630343"/>
                </a:lnTo>
                <a:close/>
              </a:path>
              <a:path w="119379" h="1708785">
                <a:moveTo>
                  <a:pt x="51909" y="1631021"/>
                </a:moveTo>
                <a:lnTo>
                  <a:pt x="51562" y="1644015"/>
                </a:lnTo>
                <a:lnTo>
                  <a:pt x="71156" y="1644015"/>
                </a:lnTo>
                <a:lnTo>
                  <a:pt x="77724" y="1631696"/>
                </a:lnTo>
                <a:lnTo>
                  <a:pt x="51909" y="1631021"/>
                </a:lnTo>
                <a:close/>
              </a:path>
              <a:path w="119379" h="1708785">
                <a:moveTo>
                  <a:pt x="67470" y="77382"/>
                </a:moveTo>
                <a:lnTo>
                  <a:pt x="25998" y="1630343"/>
                </a:lnTo>
                <a:lnTo>
                  <a:pt x="51909" y="1631021"/>
                </a:lnTo>
                <a:lnTo>
                  <a:pt x="93381" y="78060"/>
                </a:lnTo>
                <a:lnTo>
                  <a:pt x="67470" y="77382"/>
                </a:lnTo>
                <a:close/>
              </a:path>
              <a:path w="119379" h="1708785">
                <a:moveTo>
                  <a:pt x="112667" y="64388"/>
                </a:moveTo>
                <a:lnTo>
                  <a:pt x="67818" y="64388"/>
                </a:lnTo>
                <a:lnTo>
                  <a:pt x="93725" y="65150"/>
                </a:lnTo>
                <a:lnTo>
                  <a:pt x="93381" y="78060"/>
                </a:lnTo>
                <a:lnTo>
                  <a:pt x="119380" y="78739"/>
                </a:lnTo>
                <a:lnTo>
                  <a:pt x="112667" y="64388"/>
                </a:lnTo>
                <a:close/>
              </a:path>
              <a:path w="119379" h="1708785">
                <a:moveTo>
                  <a:pt x="67818" y="64388"/>
                </a:moveTo>
                <a:lnTo>
                  <a:pt x="67470" y="77382"/>
                </a:lnTo>
                <a:lnTo>
                  <a:pt x="93381" y="78060"/>
                </a:lnTo>
                <a:lnTo>
                  <a:pt x="93725" y="65150"/>
                </a:lnTo>
                <a:lnTo>
                  <a:pt x="67818" y="64388"/>
                </a:lnTo>
                <a:close/>
              </a:path>
              <a:path w="119379" h="1708785">
                <a:moveTo>
                  <a:pt x="82550" y="0"/>
                </a:moveTo>
                <a:lnTo>
                  <a:pt x="41656" y="76708"/>
                </a:lnTo>
                <a:lnTo>
                  <a:pt x="67470" y="77382"/>
                </a:lnTo>
                <a:lnTo>
                  <a:pt x="67818" y="64388"/>
                </a:lnTo>
                <a:lnTo>
                  <a:pt x="112667" y="64388"/>
                </a:lnTo>
                <a:lnTo>
                  <a:pt x="82550" y="0"/>
                </a:lnTo>
                <a:close/>
              </a:path>
            </a:pathLst>
          </a:custGeom>
          <a:solidFill>
            <a:srgbClr val="344B5E"/>
          </a:solidFill>
        </p:spPr>
        <p:txBody>
          <a:bodyPr wrap="square" lIns="0" tIns="0" rIns="0" bIns="0" rtlCol="0"/>
          <a:lstStyle/>
          <a:p>
            <a:endParaRPr/>
          </a:p>
        </p:txBody>
      </p:sp>
      <p:sp>
        <p:nvSpPr>
          <p:cNvPr id="45" name="object 45"/>
          <p:cNvSpPr/>
          <p:nvPr/>
        </p:nvSpPr>
        <p:spPr>
          <a:xfrm>
            <a:off x="5180838" y="2372867"/>
            <a:ext cx="2307590" cy="1355090"/>
          </a:xfrm>
          <a:custGeom>
            <a:avLst/>
            <a:gdLst/>
            <a:ahLst/>
            <a:cxnLst/>
            <a:rect l="l" t="t" r="r" b="b"/>
            <a:pathLst>
              <a:path w="2307590" h="1355089">
                <a:moveTo>
                  <a:pt x="47371" y="1281938"/>
                </a:moveTo>
                <a:lnTo>
                  <a:pt x="0" y="1354836"/>
                </a:lnTo>
                <a:lnTo>
                  <a:pt x="86740" y="1348994"/>
                </a:lnTo>
                <a:lnTo>
                  <a:pt x="77495" y="1333246"/>
                </a:lnTo>
                <a:lnTo>
                  <a:pt x="62357" y="1333246"/>
                </a:lnTo>
                <a:lnTo>
                  <a:pt x="49275" y="1310894"/>
                </a:lnTo>
                <a:lnTo>
                  <a:pt x="60501" y="1304302"/>
                </a:lnTo>
                <a:lnTo>
                  <a:pt x="47371" y="1281938"/>
                </a:lnTo>
                <a:close/>
              </a:path>
              <a:path w="2307590" h="1355089">
                <a:moveTo>
                  <a:pt x="60501" y="1304302"/>
                </a:moveTo>
                <a:lnTo>
                  <a:pt x="49275" y="1310894"/>
                </a:lnTo>
                <a:lnTo>
                  <a:pt x="62357" y="1333246"/>
                </a:lnTo>
                <a:lnTo>
                  <a:pt x="73614" y="1326635"/>
                </a:lnTo>
                <a:lnTo>
                  <a:pt x="60501" y="1304302"/>
                </a:lnTo>
                <a:close/>
              </a:path>
              <a:path w="2307590" h="1355089">
                <a:moveTo>
                  <a:pt x="73614" y="1326635"/>
                </a:moveTo>
                <a:lnTo>
                  <a:pt x="62357" y="1333246"/>
                </a:lnTo>
                <a:lnTo>
                  <a:pt x="77495" y="1333246"/>
                </a:lnTo>
                <a:lnTo>
                  <a:pt x="73614" y="1326635"/>
                </a:lnTo>
                <a:close/>
              </a:path>
              <a:path w="2307590" h="1355089">
                <a:moveTo>
                  <a:pt x="2233721" y="28200"/>
                </a:moveTo>
                <a:lnTo>
                  <a:pt x="60501" y="1304302"/>
                </a:lnTo>
                <a:lnTo>
                  <a:pt x="73614" y="1326635"/>
                </a:lnTo>
                <a:lnTo>
                  <a:pt x="2246834" y="50533"/>
                </a:lnTo>
                <a:lnTo>
                  <a:pt x="2233721" y="28200"/>
                </a:lnTo>
                <a:close/>
              </a:path>
              <a:path w="2307590" h="1355089">
                <a:moveTo>
                  <a:pt x="2293306" y="21590"/>
                </a:moveTo>
                <a:lnTo>
                  <a:pt x="2244979" y="21590"/>
                </a:lnTo>
                <a:lnTo>
                  <a:pt x="2258060" y="43942"/>
                </a:lnTo>
                <a:lnTo>
                  <a:pt x="2246834" y="50533"/>
                </a:lnTo>
                <a:lnTo>
                  <a:pt x="2259965" y="72898"/>
                </a:lnTo>
                <a:lnTo>
                  <a:pt x="2293306" y="21590"/>
                </a:lnTo>
                <a:close/>
              </a:path>
              <a:path w="2307590" h="1355089">
                <a:moveTo>
                  <a:pt x="2244979" y="21590"/>
                </a:moveTo>
                <a:lnTo>
                  <a:pt x="2233721" y="28200"/>
                </a:lnTo>
                <a:lnTo>
                  <a:pt x="2246834" y="50533"/>
                </a:lnTo>
                <a:lnTo>
                  <a:pt x="2258060" y="43942"/>
                </a:lnTo>
                <a:lnTo>
                  <a:pt x="2244979" y="21590"/>
                </a:lnTo>
                <a:close/>
              </a:path>
              <a:path w="2307590" h="1355089">
                <a:moveTo>
                  <a:pt x="2307336" y="0"/>
                </a:moveTo>
                <a:lnTo>
                  <a:pt x="2220594" y="5842"/>
                </a:lnTo>
                <a:lnTo>
                  <a:pt x="2233721" y="28200"/>
                </a:lnTo>
                <a:lnTo>
                  <a:pt x="2244979" y="21590"/>
                </a:lnTo>
                <a:lnTo>
                  <a:pt x="2293306" y="21590"/>
                </a:lnTo>
                <a:lnTo>
                  <a:pt x="2307336" y="0"/>
                </a:lnTo>
                <a:close/>
              </a:path>
            </a:pathLst>
          </a:custGeom>
          <a:solidFill>
            <a:srgbClr val="344B5E"/>
          </a:solidFill>
        </p:spPr>
        <p:txBody>
          <a:bodyPr wrap="square" lIns="0" tIns="0" rIns="0" bIns="0" rtlCol="0"/>
          <a:lstStyle/>
          <a:p>
            <a:endParaRPr/>
          </a:p>
        </p:txBody>
      </p:sp>
      <p:sp>
        <p:nvSpPr>
          <p:cNvPr id="48" name="标题 47">
            <a:extLst>
              <a:ext uri="{FF2B5EF4-FFF2-40B4-BE49-F238E27FC236}">
                <a16:creationId xmlns:a16="http://schemas.microsoft.com/office/drawing/2014/main" id="{CC7F39AF-7A67-4EBE-B421-914DC0B29397}"/>
              </a:ext>
            </a:extLst>
          </p:cNvPr>
          <p:cNvSpPr>
            <a:spLocks noGrp="1"/>
          </p:cNvSpPr>
          <p:nvPr>
            <p:ph type="title"/>
          </p:nvPr>
        </p:nvSpPr>
        <p:spPr/>
        <p:txBody>
          <a:bodyPr/>
          <a:lstStyle/>
          <a:p>
            <a:r>
              <a:rPr lang="zh-CN" altLang="en-US" dirty="0"/>
              <a:t>平均链接</a:t>
            </a:r>
          </a:p>
        </p:txBody>
      </p:sp>
      <p:sp>
        <p:nvSpPr>
          <p:cNvPr id="46" name="object 21">
            <a:extLst>
              <a:ext uri="{FF2B5EF4-FFF2-40B4-BE49-F238E27FC236}">
                <a16:creationId xmlns:a16="http://schemas.microsoft.com/office/drawing/2014/main" id="{1253ED6B-317D-41CD-9CB4-2289C31AD33C}"/>
              </a:ext>
            </a:extLst>
          </p:cNvPr>
          <p:cNvSpPr txBox="1"/>
          <p:nvPr/>
        </p:nvSpPr>
        <p:spPr>
          <a:xfrm>
            <a:off x="442976" y="1925066"/>
            <a:ext cx="3578226" cy="2231445"/>
          </a:xfrm>
          <a:prstGeom prst="rect">
            <a:avLst/>
          </a:prstGeom>
        </p:spPr>
        <p:txBody>
          <a:bodyPr vert="horz" wrap="square" lIns="0" tIns="12700" rIns="0" bIns="0" rtlCol="0">
            <a:spAutoFit/>
          </a:bodyPr>
          <a:lstStyle/>
          <a:p>
            <a:pPr marL="12700" marR="760730">
              <a:lnSpc>
                <a:spcPct val="150000"/>
              </a:lnSpc>
              <a:spcBef>
                <a:spcPts val="100"/>
              </a:spcBef>
            </a:pPr>
            <a:r>
              <a:rPr lang="zh-CN" altLang="en-US" sz="2800" b="1" dirty="0">
                <a:latin typeface="Trebuchet MS"/>
                <a:cs typeface="Trebuchet MS"/>
              </a:rPr>
              <a:t>平均链接：簇间所有两点距离的平均值</a:t>
            </a:r>
            <a:endParaRPr sz="2800" dirty="0">
              <a:latin typeface="Times New Roman"/>
              <a:cs typeface="Times New Roman"/>
            </a:endParaRPr>
          </a:p>
          <a:p>
            <a:pPr marR="5080" algn="r">
              <a:lnSpc>
                <a:spcPct val="150000"/>
              </a:lnSpc>
            </a:pPr>
            <a:r>
              <a:rPr sz="1400" b="1" dirty="0">
                <a:latin typeface="Verdana"/>
                <a:cs typeface="Verdana"/>
              </a:rPr>
              <a:t>Income</a:t>
            </a:r>
            <a:endParaRPr sz="1400" dirty="0">
              <a:latin typeface="Verdana"/>
              <a:cs typeface="Verdana"/>
            </a:endParaRPr>
          </a:p>
        </p:txBody>
      </p:sp>
    </p:spTree>
    <p:extLst>
      <p:ext uri="{BB962C8B-B14F-4D97-AF65-F5344CB8AC3E}">
        <p14:creationId xmlns:p14="http://schemas.microsoft.com/office/powerpoint/2010/main" val="14735894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2977" y="1925066"/>
            <a:ext cx="2798062" cy="1868717"/>
          </a:xfrm>
          <a:prstGeom prst="rect">
            <a:avLst/>
          </a:prstGeom>
        </p:spPr>
        <p:txBody>
          <a:bodyPr vert="horz" wrap="square" lIns="0" tIns="12700" rIns="0" bIns="0" rtlCol="0">
            <a:spAutoFit/>
          </a:bodyPr>
          <a:lstStyle/>
          <a:p>
            <a:pPr marL="12700">
              <a:lnSpc>
                <a:spcPct val="150000"/>
              </a:lnSpc>
              <a:spcBef>
                <a:spcPts val="100"/>
              </a:spcBef>
            </a:pPr>
            <a:r>
              <a:rPr sz="2800" b="1" dirty="0">
                <a:latin typeface="Trebuchet MS"/>
                <a:cs typeface="Trebuchet MS"/>
              </a:rPr>
              <a:t>Ward</a:t>
            </a:r>
            <a:r>
              <a:rPr lang="zh-CN" altLang="en-US" sz="2800" b="1" dirty="0">
                <a:latin typeface="Trebuchet MS"/>
                <a:cs typeface="Trebuchet MS"/>
              </a:rPr>
              <a:t>链接：每次选择导致最佳</a:t>
            </a:r>
            <a:r>
              <a:rPr lang="en-US" altLang="zh-CN" sz="2800" b="1" dirty="0">
                <a:latin typeface="Trebuchet MS"/>
                <a:cs typeface="Trebuchet MS"/>
              </a:rPr>
              <a:t>inertia</a:t>
            </a:r>
            <a:r>
              <a:rPr lang="zh-CN" altLang="en-US" sz="2800" b="1" dirty="0">
                <a:latin typeface="Trebuchet MS"/>
                <a:cs typeface="Trebuchet MS"/>
              </a:rPr>
              <a:t>的合并</a:t>
            </a:r>
            <a:endParaRPr sz="2800" dirty="0">
              <a:latin typeface="Trebuchet MS"/>
              <a:cs typeface="Trebuchet MS"/>
            </a:endParaRPr>
          </a:p>
        </p:txBody>
      </p:sp>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9BB808"/>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FFFF00"/>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FFFF00"/>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FFFF00"/>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FFFF00"/>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21" name="object 21"/>
          <p:cNvSpPr txBox="1"/>
          <p:nvPr/>
        </p:nvSpPr>
        <p:spPr>
          <a:xfrm>
            <a:off x="6210681" y="4896256"/>
            <a:ext cx="405002"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22" name="object 22"/>
          <p:cNvSpPr txBox="1"/>
          <p:nvPr/>
        </p:nvSpPr>
        <p:spPr>
          <a:xfrm>
            <a:off x="3241038" y="3132327"/>
            <a:ext cx="799085"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E6F985"/>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E6F985"/>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C00000"/>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3" name="标题 42">
            <a:extLst>
              <a:ext uri="{FF2B5EF4-FFF2-40B4-BE49-F238E27FC236}">
                <a16:creationId xmlns:a16="http://schemas.microsoft.com/office/drawing/2014/main" id="{B13486A7-3304-45BE-9993-28125382EE70}"/>
              </a:ext>
            </a:extLst>
          </p:cNvPr>
          <p:cNvSpPr>
            <a:spLocks noGrp="1"/>
          </p:cNvSpPr>
          <p:nvPr>
            <p:ph type="title"/>
          </p:nvPr>
        </p:nvSpPr>
        <p:spPr/>
        <p:txBody>
          <a:bodyPr/>
          <a:lstStyle/>
          <a:p>
            <a:r>
              <a:rPr lang="en-US" altLang="zh-CN" dirty="0"/>
              <a:t>Ward</a:t>
            </a:r>
            <a:r>
              <a:rPr lang="zh-CN" altLang="en-US" dirty="0"/>
              <a:t>链接</a:t>
            </a:r>
          </a:p>
        </p:txBody>
      </p:sp>
    </p:spTree>
    <p:extLst>
      <p:ext uri="{BB962C8B-B14F-4D97-AF65-F5344CB8AC3E}">
        <p14:creationId xmlns:p14="http://schemas.microsoft.com/office/powerpoint/2010/main" val="197799923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015229" y="1550669"/>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5"/>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5" name="object 5"/>
          <p:cNvSpPr/>
          <p:nvPr/>
        </p:nvSpPr>
        <p:spPr>
          <a:xfrm>
            <a:off x="5923789" y="21236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6" name="object 6"/>
          <p:cNvSpPr/>
          <p:nvPr/>
        </p:nvSpPr>
        <p:spPr>
          <a:xfrm>
            <a:off x="6323077" y="186918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7" name="object 7"/>
          <p:cNvSpPr/>
          <p:nvPr/>
        </p:nvSpPr>
        <p:spPr>
          <a:xfrm>
            <a:off x="6312408" y="2205990"/>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8" name="object 8"/>
          <p:cNvSpPr/>
          <p:nvPr/>
        </p:nvSpPr>
        <p:spPr>
          <a:xfrm>
            <a:off x="6199633" y="2490978"/>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9BB808"/>
          </a:solidFill>
        </p:spPr>
        <p:txBody>
          <a:bodyPr wrap="square" lIns="0" tIns="0" rIns="0" bIns="0" rtlCol="0"/>
          <a:lstStyle/>
          <a:p>
            <a:endParaRPr/>
          </a:p>
        </p:txBody>
      </p:sp>
      <p:sp>
        <p:nvSpPr>
          <p:cNvPr id="9" name="object 9"/>
          <p:cNvSpPr/>
          <p:nvPr/>
        </p:nvSpPr>
        <p:spPr>
          <a:xfrm>
            <a:off x="6615683" y="2151126"/>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10" name="object 10"/>
          <p:cNvSpPr/>
          <p:nvPr/>
        </p:nvSpPr>
        <p:spPr>
          <a:xfrm>
            <a:off x="6797041" y="26433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11" name="object 11"/>
          <p:cNvSpPr/>
          <p:nvPr/>
        </p:nvSpPr>
        <p:spPr>
          <a:xfrm>
            <a:off x="6466332" y="2759202"/>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9BB808"/>
          </a:solidFill>
        </p:spPr>
        <p:txBody>
          <a:bodyPr wrap="square" lIns="0" tIns="0" rIns="0" bIns="0" rtlCol="0"/>
          <a:lstStyle/>
          <a:p>
            <a:endParaRPr/>
          </a:p>
        </p:txBody>
      </p:sp>
      <p:sp>
        <p:nvSpPr>
          <p:cNvPr id="12" name="object 12"/>
          <p:cNvSpPr/>
          <p:nvPr/>
        </p:nvSpPr>
        <p:spPr>
          <a:xfrm>
            <a:off x="6466332" y="2759202"/>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13" name="object 13"/>
          <p:cNvSpPr/>
          <p:nvPr/>
        </p:nvSpPr>
        <p:spPr>
          <a:xfrm>
            <a:off x="7293865" y="2833877"/>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7" y="135636"/>
                </a:lnTo>
                <a:lnTo>
                  <a:pt x="262877" y="92756"/>
                </a:lnTo>
                <a:lnTo>
                  <a:pt x="243742" y="55522"/>
                </a:lnTo>
                <a:lnTo>
                  <a:pt x="214554" y="26164"/>
                </a:lnTo>
                <a:lnTo>
                  <a:pt x="177527" y="6912"/>
                </a:lnTo>
                <a:lnTo>
                  <a:pt x="134874" y="0"/>
                </a:lnTo>
                <a:close/>
              </a:path>
            </a:pathLst>
          </a:custGeom>
          <a:solidFill>
            <a:srgbClr val="FFFF00"/>
          </a:solidFill>
        </p:spPr>
        <p:txBody>
          <a:bodyPr wrap="square" lIns="0" tIns="0" rIns="0" bIns="0" rtlCol="0"/>
          <a:lstStyle/>
          <a:p>
            <a:endParaRPr/>
          </a:p>
        </p:txBody>
      </p:sp>
      <p:sp>
        <p:nvSpPr>
          <p:cNvPr id="14" name="object 14"/>
          <p:cNvSpPr/>
          <p:nvPr/>
        </p:nvSpPr>
        <p:spPr>
          <a:xfrm>
            <a:off x="7680960" y="28094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5" name="object 15"/>
          <p:cNvSpPr/>
          <p:nvPr/>
        </p:nvSpPr>
        <p:spPr>
          <a:xfrm>
            <a:off x="7671817" y="2321813"/>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FFFF00"/>
          </a:solidFill>
        </p:spPr>
        <p:txBody>
          <a:bodyPr wrap="square" lIns="0" tIns="0" rIns="0" bIns="0" rtlCol="0"/>
          <a:lstStyle/>
          <a:p>
            <a:endParaRPr/>
          </a:p>
        </p:txBody>
      </p:sp>
      <p:sp>
        <p:nvSpPr>
          <p:cNvPr id="16" name="object 16"/>
          <p:cNvSpPr/>
          <p:nvPr/>
        </p:nvSpPr>
        <p:spPr>
          <a:xfrm>
            <a:off x="7179565" y="2276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7" y="134873"/>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7" name="object 17"/>
          <p:cNvSpPr/>
          <p:nvPr/>
        </p:nvSpPr>
        <p:spPr>
          <a:xfrm>
            <a:off x="7420357" y="194081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18" name="object 18"/>
          <p:cNvSpPr/>
          <p:nvPr/>
        </p:nvSpPr>
        <p:spPr>
          <a:xfrm>
            <a:off x="7780019" y="1792987"/>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FFFF00"/>
          </a:solidFill>
        </p:spPr>
        <p:txBody>
          <a:bodyPr wrap="square" lIns="0" tIns="0" rIns="0" bIns="0" rtlCol="0"/>
          <a:lstStyle/>
          <a:p>
            <a:endParaRPr/>
          </a:p>
        </p:txBody>
      </p:sp>
      <p:sp>
        <p:nvSpPr>
          <p:cNvPr id="19" name="object 19"/>
          <p:cNvSpPr/>
          <p:nvPr/>
        </p:nvSpPr>
        <p:spPr>
          <a:xfrm>
            <a:off x="7545323" y="1459231"/>
            <a:ext cx="271780" cy="269875"/>
          </a:xfrm>
          <a:custGeom>
            <a:avLst/>
            <a:gdLst/>
            <a:ahLst/>
            <a:cxnLst/>
            <a:rect l="l" t="t" r="r" b="b"/>
            <a:pathLst>
              <a:path w="271779" h="269875">
                <a:moveTo>
                  <a:pt x="135635"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5"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5" y="0"/>
                </a:lnTo>
                <a:close/>
              </a:path>
            </a:pathLst>
          </a:custGeom>
          <a:solidFill>
            <a:srgbClr val="FFFF00"/>
          </a:solidFill>
        </p:spPr>
        <p:txBody>
          <a:bodyPr wrap="square" lIns="0" tIns="0" rIns="0" bIns="0" rtlCol="0"/>
          <a:lstStyle/>
          <a:p>
            <a:endParaRPr/>
          </a:p>
        </p:txBody>
      </p:sp>
      <p:sp>
        <p:nvSpPr>
          <p:cNvPr id="20" name="object 20"/>
          <p:cNvSpPr/>
          <p:nvPr/>
        </p:nvSpPr>
        <p:spPr>
          <a:xfrm>
            <a:off x="7053072" y="174421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FFFF00"/>
          </a:solidFill>
        </p:spPr>
        <p:txBody>
          <a:bodyPr wrap="square" lIns="0" tIns="0" rIns="0" bIns="0" rtlCol="0"/>
          <a:lstStyle/>
          <a:p>
            <a:endParaRPr/>
          </a:p>
        </p:txBody>
      </p:sp>
      <p:sp>
        <p:nvSpPr>
          <p:cNvPr id="21" name="object 21"/>
          <p:cNvSpPr txBox="1"/>
          <p:nvPr/>
        </p:nvSpPr>
        <p:spPr>
          <a:xfrm>
            <a:off x="6210681" y="4896256"/>
            <a:ext cx="527431"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dirty="0">
              <a:latin typeface="Verdana"/>
              <a:cs typeface="Verdana"/>
            </a:endParaRPr>
          </a:p>
        </p:txBody>
      </p:sp>
      <p:sp>
        <p:nvSpPr>
          <p:cNvPr id="22" name="object 22"/>
          <p:cNvSpPr txBox="1"/>
          <p:nvPr/>
        </p:nvSpPr>
        <p:spPr>
          <a:xfrm>
            <a:off x="3241038" y="3132327"/>
            <a:ext cx="799085"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Income</a:t>
            </a:r>
            <a:endParaRPr sz="1400" dirty="0">
              <a:latin typeface="Verdana"/>
              <a:cs typeface="Verdana"/>
            </a:endParaRPr>
          </a:p>
        </p:txBody>
      </p:sp>
      <p:sp>
        <p:nvSpPr>
          <p:cNvPr id="23" name="object 23"/>
          <p:cNvSpPr/>
          <p:nvPr/>
        </p:nvSpPr>
        <p:spPr>
          <a:xfrm>
            <a:off x="4040124" y="1793748"/>
            <a:ext cx="78105" cy="2986405"/>
          </a:xfrm>
          <a:custGeom>
            <a:avLst/>
            <a:gdLst/>
            <a:ahLst/>
            <a:cxnLst/>
            <a:rect l="l" t="t" r="r" b="b"/>
            <a:pathLst>
              <a:path w="78104" h="2986404">
                <a:moveTo>
                  <a:pt x="51815" y="64769"/>
                </a:moveTo>
                <a:lnTo>
                  <a:pt x="25908" y="64769"/>
                </a:lnTo>
                <a:lnTo>
                  <a:pt x="25908" y="2985820"/>
                </a:lnTo>
                <a:lnTo>
                  <a:pt x="51815" y="2985820"/>
                </a:lnTo>
                <a:lnTo>
                  <a:pt x="51815" y="64769"/>
                </a:lnTo>
                <a:close/>
              </a:path>
              <a:path w="78104" h="2986404">
                <a:moveTo>
                  <a:pt x="38862" y="0"/>
                </a:moveTo>
                <a:lnTo>
                  <a:pt x="0" y="77724"/>
                </a:lnTo>
                <a:lnTo>
                  <a:pt x="25908" y="77724"/>
                </a:lnTo>
                <a:lnTo>
                  <a:pt x="25908" y="64769"/>
                </a:lnTo>
                <a:lnTo>
                  <a:pt x="71247" y="64769"/>
                </a:lnTo>
                <a:lnTo>
                  <a:pt x="38862" y="0"/>
                </a:lnTo>
                <a:close/>
              </a:path>
              <a:path w="78104" h="2986404">
                <a:moveTo>
                  <a:pt x="71247" y="64769"/>
                </a:moveTo>
                <a:lnTo>
                  <a:pt x="51815" y="64769"/>
                </a:lnTo>
                <a:lnTo>
                  <a:pt x="51815" y="77724"/>
                </a:lnTo>
                <a:lnTo>
                  <a:pt x="77724" y="77724"/>
                </a:lnTo>
                <a:lnTo>
                  <a:pt x="71247" y="64769"/>
                </a:lnTo>
                <a:close/>
              </a:path>
            </a:pathLst>
          </a:custGeom>
          <a:solidFill>
            <a:srgbClr val="344B5E"/>
          </a:solidFill>
        </p:spPr>
        <p:txBody>
          <a:bodyPr wrap="square" lIns="0" tIns="0" rIns="0" bIns="0" rtlCol="0"/>
          <a:lstStyle/>
          <a:p>
            <a:endParaRPr/>
          </a:p>
        </p:txBody>
      </p:sp>
      <p:sp>
        <p:nvSpPr>
          <p:cNvPr id="24" name="object 24"/>
          <p:cNvSpPr/>
          <p:nvPr/>
        </p:nvSpPr>
        <p:spPr>
          <a:xfrm>
            <a:off x="4072890" y="4717797"/>
            <a:ext cx="4613910" cy="78105"/>
          </a:xfrm>
          <a:custGeom>
            <a:avLst/>
            <a:gdLst/>
            <a:ahLst/>
            <a:cxnLst/>
            <a:rect l="l" t="t" r="r" b="b"/>
            <a:pathLst>
              <a:path w="4613909" h="78104">
                <a:moveTo>
                  <a:pt x="4587868" y="25882"/>
                </a:moveTo>
                <a:lnTo>
                  <a:pt x="4548632" y="25882"/>
                </a:lnTo>
                <a:lnTo>
                  <a:pt x="4548759" y="51790"/>
                </a:lnTo>
                <a:lnTo>
                  <a:pt x="4535847" y="51835"/>
                </a:lnTo>
                <a:lnTo>
                  <a:pt x="4535932" y="77736"/>
                </a:lnTo>
                <a:lnTo>
                  <a:pt x="4613529" y="38607"/>
                </a:lnTo>
                <a:lnTo>
                  <a:pt x="4587868" y="25882"/>
                </a:lnTo>
                <a:close/>
              </a:path>
              <a:path w="4613909" h="78104">
                <a:moveTo>
                  <a:pt x="4535762" y="25927"/>
                </a:moveTo>
                <a:lnTo>
                  <a:pt x="0" y="41833"/>
                </a:lnTo>
                <a:lnTo>
                  <a:pt x="0" y="67741"/>
                </a:lnTo>
                <a:lnTo>
                  <a:pt x="4535847" y="51835"/>
                </a:lnTo>
                <a:lnTo>
                  <a:pt x="4535762" y="25927"/>
                </a:lnTo>
                <a:close/>
              </a:path>
              <a:path w="4613909" h="78104">
                <a:moveTo>
                  <a:pt x="4548632" y="25882"/>
                </a:moveTo>
                <a:lnTo>
                  <a:pt x="4535762" y="25927"/>
                </a:lnTo>
                <a:lnTo>
                  <a:pt x="4535847" y="51835"/>
                </a:lnTo>
                <a:lnTo>
                  <a:pt x="4548759" y="51790"/>
                </a:lnTo>
                <a:lnTo>
                  <a:pt x="4548632" y="25882"/>
                </a:lnTo>
                <a:close/>
              </a:path>
              <a:path w="4613909" h="78104">
                <a:moveTo>
                  <a:pt x="4535678" y="0"/>
                </a:moveTo>
                <a:lnTo>
                  <a:pt x="4535762" y="25927"/>
                </a:lnTo>
                <a:lnTo>
                  <a:pt x="4587868" y="25882"/>
                </a:lnTo>
                <a:lnTo>
                  <a:pt x="4535678" y="0"/>
                </a:lnTo>
                <a:close/>
              </a:path>
            </a:pathLst>
          </a:custGeom>
          <a:solidFill>
            <a:srgbClr val="344B5E"/>
          </a:solidFill>
        </p:spPr>
        <p:txBody>
          <a:bodyPr wrap="square" lIns="0" tIns="0" rIns="0" bIns="0" rtlCol="0"/>
          <a:lstStyle/>
          <a:p>
            <a:endParaRPr/>
          </a:p>
        </p:txBody>
      </p:sp>
      <p:sp>
        <p:nvSpPr>
          <p:cNvPr id="25" name="object 25"/>
          <p:cNvSpPr/>
          <p:nvPr/>
        </p:nvSpPr>
        <p:spPr>
          <a:xfrm>
            <a:off x="4149853" y="418109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6" name="object 26"/>
          <p:cNvSpPr/>
          <p:nvPr/>
        </p:nvSpPr>
        <p:spPr>
          <a:xfrm>
            <a:off x="4492753" y="3291078"/>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7" name="object 27"/>
          <p:cNvSpPr/>
          <p:nvPr/>
        </p:nvSpPr>
        <p:spPr>
          <a:xfrm>
            <a:off x="4791456" y="28963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8" name="object 28"/>
          <p:cNvSpPr/>
          <p:nvPr/>
        </p:nvSpPr>
        <p:spPr>
          <a:xfrm>
            <a:off x="5021580" y="3295651"/>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29" name="object 29"/>
          <p:cNvSpPr/>
          <p:nvPr/>
        </p:nvSpPr>
        <p:spPr>
          <a:xfrm>
            <a:off x="5390389" y="2888743"/>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0" name="object 30"/>
          <p:cNvSpPr/>
          <p:nvPr/>
        </p:nvSpPr>
        <p:spPr>
          <a:xfrm>
            <a:off x="5667756" y="3348990"/>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1" name="object 31"/>
          <p:cNvSpPr/>
          <p:nvPr/>
        </p:nvSpPr>
        <p:spPr>
          <a:xfrm>
            <a:off x="5477255" y="3710177"/>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2"/>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E6F985"/>
          </a:solidFill>
        </p:spPr>
        <p:txBody>
          <a:bodyPr wrap="square" lIns="0" tIns="0" rIns="0" bIns="0" rtlCol="0"/>
          <a:lstStyle/>
          <a:p>
            <a:endParaRPr/>
          </a:p>
        </p:txBody>
      </p:sp>
      <p:sp>
        <p:nvSpPr>
          <p:cNvPr id="32" name="object 32"/>
          <p:cNvSpPr/>
          <p:nvPr/>
        </p:nvSpPr>
        <p:spPr>
          <a:xfrm>
            <a:off x="4738116" y="3682745"/>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E6F985"/>
          </a:solidFill>
        </p:spPr>
        <p:txBody>
          <a:bodyPr wrap="square" lIns="0" tIns="0" rIns="0" bIns="0" rtlCol="0"/>
          <a:lstStyle/>
          <a:p>
            <a:endParaRPr/>
          </a:p>
        </p:txBody>
      </p:sp>
      <p:sp>
        <p:nvSpPr>
          <p:cNvPr id="33" name="object 33"/>
          <p:cNvSpPr/>
          <p:nvPr/>
        </p:nvSpPr>
        <p:spPr>
          <a:xfrm>
            <a:off x="4593336" y="4158235"/>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E6F985"/>
          </a:solidFill>
        </p:spPr>
        <p:txBody>
          <a:bodyPr wrap="square" lIns="0" tIns="0" rIns="0" bIns="0" rtlCol="0"/>
          <a:lstStyle/>
          <a:p>
            <a:endParaRPr/>
          </a:p>
        </p:txBody>
      </p:sp>
      <p:sp>
        <p:nvSpPr>
          <p:cNvPr id="34" name="object 34"/>
          <p:cNvSpPr/>
          <p:nvPr/>
        </p:nvSpPr>
        <p:spPr>
          <a:xfrm>
            <a:off x="5462016" y="4377690"/>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5" name="object 35"/>
          <p:cNvSpPr/>
          <p:nvPr/>
        </p:nvSpPr>
        <p:spPr>
          <a:xfrm>
            <a:off x="5800345" y="4258817"/>
            <a:ext cx="269875" cy="271780"/>
          </a:xfrm>
          <a:custGeom>
            <a:avLst/>
            <a:gdLst/>
            <a:ahLst/>
            <a:cxnLst/>
            <a:rect l="l" t="t" r="r" b="b"/>
            <a:pathLst>
              <a:path w="269875" h="271779">
                <a:moveTo>
                  <a:pt x="134873" y="0"/>
                </a:moveTo>
                <a:lnTo>
                  <a:pt x="92220" y="6912"/>
                </a:lnTo>
                <a:lnTo>
                  <a:pt x="55193" y="26164"/>
                </a:lnTo>
                <a:lnTo>
                  <a:pt x="26005" y="55522"/>
                </a:lnTo>
                <a:lnTo>
                  <a:pt x="6870" y="92756"/>
                </a:lnTo>
                <a:lnTo>
                  <a:pt x="0" y="135635"/>
                </a:lnTo>
                <a:lnTo>
                  <a:pt x="6870" y="178515"/>
                </a:lnTo>
                <a:lnTo>
                  <a:pt x="26005" y="215749"/>
                </a:lnTo>
                <a:lnTo>
                  <a:pt x="55193" y="245107"/>
                </a:lnTo>
                <a:lnTo>
                  <a:pt x="92220" y="264359"/>
                </a:lnTo>
                <a:lnTo>
                  <a:pt x="134873" y="271271"/>
                </a:lnTo>
                <a:lnTo>
                  <a:pt x="177527" y="264359"/>
                </a:lnTo>
                <a:lnTo>
                  <a:pt x="214554" y="245107"/>
                </a:lnTo>
                <a:lnTo>
                  <a:pt x="243742" y="215749"/>
                </a:lnTo>
                <a:lnTo>
                  <a:pt x="262877" y="178515"/>
                </a:lnTo>
                <a:lnTo>
                  <a:pt x="269747" y="135635"/>
                </a:lnTo>
                <a:lnTo>
                  <a:pt x="262877" y="92756"/>
                </a:lnTo>
                <a:lnTo>
                  <a:pt x="243742" y="55522"/>
                </a:lnTo>
                <a:lnTo>
                  <a:pt x="214554" y="26164"/>
                </a:lnTo>
                <a:lnTo>
                  <a:pt x="177527" y="6912"/>
                </a:lnTo>
                <a:lnTo>
                  <a:pt x="134873" y="0"/>
                </a:lnTo>
                <a:close/>
              </a:path>
            </a:pathLst>
          </a:custGeom>
          <a:solidFill>
            <a:srgbClr val="C00000"/>
          </a:solidFill>
        </p:spPr>
        <p:txBody>
          <a:bodyPr wrap="square" lIns="0" tIns="0" rIns="0" bIns="0" rtlCol="0"/>
          <a:lstStyle/>
          <a:p>
            <a:endParaRPr/>
          </a:p>
        </p:txBody>
      </p:sp>
      <p:sp>
        <p:nvSpPr>
          <p:cNvPr id="36" name="object 36"/>
          <p:cNvSpPr/>
          <p:nvPr/>
        </p:nvSpPr>
        <p:spPr>
          <a:xfrm>
            <a:off x="6056376" y="3944873"/>
            <a:ext cx="271780" cy="271780"/>
          </a:xfrm>
          <a:custGeom>
            <a:avLst/>
            <a:gdLst/>
            <a:ahLst/>
            <a:cxnLst/>
            <a:rect l="l" t="t" r="r" b="b"/>
            <a:pathLst>
              <a:path w="271779" h="271779">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7" name="object 37"/>
          <p:cNvSpPr/>
          <p:nvPr/>
        </p:nvSpPr>
        <p:spPr>
          <a:xfrm>
            <a:off x="6324601" y="365226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3"/>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3"/>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38" name="object 38"/>
          <p:cNvSpPr/>
          <p:nvPr/>
        </p:nvSpPr>
        <p:spPr>
          <a:xfrm>
            <a:off x="6556248" y="4008882"/>
            <a:ext cx="269875" cy="271780"/>
          </a:xfrm>
          <a:custGeom>
            <a:avLst/>
            <a:gdLst/>
            <a:ahLst/>
            <a:cxnLst/>
            <a:rect l="l" t="t" r="r" b="b"/>
            <a:pathLst>
              <a:path w="269875" h="271779">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2"/>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9" name="object 39"/>
          <p:cNvSpPr/>
          <p:nvPr/>
        </p:nvSpPr>
        <p:spPr>
          <a:xfrm>
            <a:off x="6190489" y="4394454"/>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0" name="object 40"/>
          <p:cNvSpPr/>
          <p:nvPr/>
        </p:nvSpPr>
        <p:spPr>
          <a:xfrm>
            <a:off x="6833617" y="4382262"/>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7"/>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C00000"/>
          </a:solidFill>
        </p:spPr>
        <p:txBody>
          <a:bodyPr wrap="square" lIns="0" tIns="0" rIns="0" bIns="0" rtlCol="0"/>
          <a:lstStyle/>
          <a:p>
            <a:endParaRPr/>
          </a:p>
        </p:txBody>
      </p:sp>
      <p:sp>
        <p:nvSpPr>
          <p:cNvPr id="41" name="object 41"/>
          <p:cNvSpPr/>
          <p:nvPr/>
        </p:nvSpPr>
        <p:spPr>
          <a:xfrm>
            <a:off x="5631941" y="1214628"/>
            <a:ext cx="2766060" cy="2143125"/>
          </a:xfrm>
          <a:custGeom>
            <a:avLst/>
            <a:gdLst/>
            <a:ahLst/>
            <a:cxnLst/>
            <a:rect l="l" t="t" r="r" b="b"/>
            <a:pathLst>
              <a:path w="2766059" h="2143125">
                <a:moveTo>
                  <a:pt x="0" y="1071372"/>
                </a:moveTo>
                <a:lnTo>
                  <a:pt x="1046" y="1029303"/>
                </a:lnTo>
                <a:lnTo>
                  <a:pt x="4161" y="987646"/>
                </a:lnTo>
                <a:lnTo>
                  <a:pt x="9305" y="946429"/>
                </a:lnTo>
                <a:lnTo>
                  <a:pt x="16440" y="905682"/>
                </a:lnTo>
                <a:lnTo>
                  <a:pt x="25527" y="865435"/>
                </a:lnTo>
                <a:lnTo>
                  <a:pt x="36529" y="825719"/>
                </a:lnTo>
                <a:lnTo>
                  <a:pt x="49406" y="786562"/>
                </a:lnTo>
                <a:lnTo>
                  <a:pt x="64120" y="747994"/>
                </a:lnTo>
                <a:lnTo>
                  <a:pt x="80633" y="710046"/>
                </a:lnTo>
                <a:lnTo>
                  <a:pt x="98907" y="672746"/>
                </a:lnTo>
                <a:lnTo>
                  <a:pt x="118902" y="636126"/>
                </a:lnTo>
                <a:lnTo>
                  <a:pt x="140581" y="600213"/>
                </a:lnTo>
                <a:lnTo>
                  <a:pt x="163904" y="565039"/>
                </a:lnTo>
                <a:lnTo>
                  <a:pt x="188834" y="530634"/>
                </a:lnTo>
                <a:lnTo>
                  <a:pt x="215333" y="497026"/>
                </a:lnTo>
                <a:lnTo>
                  <a:pt x="243360" y="464246"/>
                </a:lnTo>
                <a:lnTo>
                  <a:pt x="272879" y="432323"/>
                </a:lnTo>
                <a:lnTo>
                  <a:pt x="303851" y="401287"/>
                </a:lnTo>
                <a:lnTo>
                  <a:pt x="336237" y="371168"/>
                </a:lnTo>
                <a:lnTo>
                  <a:pt x="369999" y="341996"/>
                </a:lnTo>
                <a:lnTo>
                  <a:pt x="405098" y="313801"/>
                </a:lnTo>
                <a:lnTo>
                  <a:pt x="441496" y="286611"/>
                </a:lnTo>
                <a:lnTo>
                  <a:pt x="479154" y="260458"/>
                </a:lnTo>
                <a:lnTo>
                  <a:pt x="518035" y="235371"/>
                </a:lnTo>
                <a:lnTo>
                  <a:pt x="558099" y="211379"/>
                </a:lnTo>
                <a:lnTo>
                  <a:pt x="599309" y="188513"/>
                </a:lnTo>
                <a:lnTo>
                  <a:pt x="641625" y="166802"/>
                </a:lnTo>
                <a:lnTo>
                  <a:pt x="685009" y="146275"/>
                </a:lnTo>
                <a:lnTo>
                  <a:pt x="729423" y="126964"/>
                </a:lnTo>
                <a:lnTo>
                  <a:pt x="774829" y="108897"/>
                </a:lnTo>
                <a:lnTo>
                  <a:pt x="821188" y="92104"/>
                </a:lnTo>
                <a:lnTo>
                  <a:pt x="868461" y="76615"/>
                </a:lnTo>
                <a:lnTo>
                  <a:pt x="916610" y="62460"/>
                </a:lnTo>
                <a:lnTo>
                  <a:pt x="965596" y="49669"/>
                </a:lnTo>
                <a:lnTo>
                  <a:pt x="1015382" y="38271"/>
                </a:lnTo>
                <a:lnTo>
                  <a:pt x="1065929" y="28296"/>
                </a:lnTo>
                <a:lnTo>
                  <a:pt x="1117197" y="19774"/>
                </a:lnTo>
                <a:lnTo>
                  <a:pt x="1169150" y="12734"/>
                </a:lnTo>
                <a:lnTo>
                  <a:pt x="1221748" y="7208"/>
                </a:lnTo>
                <a:lnTo>
                  <a:pt x="1274953" y="3223"/>
                </a:lnTo>
                <a:lnTo>
                  <a:pt x="1328726" y="810"/>
                </a:lnTo>
                <a:lnTo>
                  <a:pt x="1383030" y="0"/>
                </a:lnTo>
                <a:lnTo>
                  <a:pt x="1437333" y="810"/>
                </a:lnTo>
                <a:lnTo>
                  <a:pt x="1491106" y="3223"/>
                </a:lnTo>
                <a:lnTo>
                  <a:pt x="1544311" y="7208"/>
                </a:lnTo>
                <a:lnTo>
                  <a:pt x="1596909" y="12734"/>
                </a:lnTo>
                <a:lnTo>
                  <a:pt x="1648862" y="19774"/>
                </a:lnTo>
                <a:lnTo>
                  <a:pt x="1700130" y="28296"/>
                </a:lnTo>
                <a:lnTo>
                  <a:pt x="1750677" y="38271"/>
                </a:lnTo>
                <a:lnTo>
                  <a:pt x="1800463" y="49669"/>
                </a:lnTo>
                <a:lnTo>
                  <a:pt x="1849449" y="62460"/>
                </a:lnTo>
                <a:lnTo>
                  <a:pt x="1897598" y="76615"/>
                </a:lnTo>
                <a:lnTo>
                  <a:pt x="1944871" y="92104"/>
                </a:lnTo>
                <a:lnTo>
                  <a:pt x="1991230" y="108897"/>
                </a:lnTo>
                <a:lnTo>
                  <a:pt x="2036636" y="126964"/>
                </a:lnTo>
                <a:lnTo>
                  <a:pt x="2081050" y="146275"/>
                </a:lnTo>
                <a:lnTo>
                  <a:pt x="2124434" y="166802"/>
                </a:lnTo>
                <a:lnTo>
                  <a:pt x="2166750" y="188513"/>
                </a:lnTo>
                <a:lnTo>
                  <a:pt x="2207960" y="211379"/>
                </a:lnTo>
                <a:lnTo>
                  <a:pt x="2248024" y="235371"/>
                </a:lnTo>
                <a:lnTo>
                  <a:pt x="2286905" y="260458"/>
                </a:lnTo>
                <a:lnTo>
                  <a:pt x="2324563" y="286611"/>
                </a:lnTo>
                <a:lnTo>
                  <a:pt x="2360961" y="313801"/>
                </a:lnTo>
                <a:lnTo>
                  <a:pt x="2396060" y="341996"/>
                </a:lnTo>
                <a:lnTo>
                  <a:pt x="2429822" y="371168"/>
                </a:lnTo>
                <a:lnTo>
                  <a:pt x="2462208" y="401287"/>
                </a:lnTo>
                <a:lnTo>
                  <a:pt x="2493180" y="432323"/>
                </a:lnTo>
                <a:lnTo>
                  <a:pt x="2522699" y="464246"/>
                </a:lnTo>
                <a:lnTo>
                  <a:pt x="2550726" y="497026"/>
                </a:lnTo>
                <a:lnTo>
                  <a:pt x="2577225" y="530634"/>
                </a:lnTo>
                <a:lnTo>
                  <a:pt x="2602155" y="565039"/>
                </a:lnTo>
                <a:lnTo>
                  <a:pt x="2625478" y="600213"/>
                </a:lnTo>
                <a:lnTo>
                  <a:pt x="2647157" y="636126"/>
                </a:lnTo>
                <a:lnTo>
                  <a:pt x="2667152" y="672746"/>
                </a:lnTo>
                <a:lnTo>
                  <a:pt x="2685426" y="710046"/>
                </a:lnTo>
                <a:lnTo>
                  <a:pt x="2701939" y="747994"/>
                </a:lnTo>
                <a:lnTo>
                  <a:pt x="2716653" y="786562"/>
                </a:lnTo>
                <a:lnTo>
                  <a:pt x="2729530" y="825719"/>
                </a:lnTo>
                <a:lnTo>
                  <a:pt x="2740532" y="865435"/>
                </a:lnTo>
                <a:lnTo>
                  <a:pt x="2749619" y="905682"/>
                </a:lnTo>
                <a:lnTo>
                  <a:pt x="2756754" y="946429"/>
                </a:lnTo>
                <a:lnTo>
                  <a:pt x="2761898" y="987646"/>
                </a:lnTo>
                <a:lnTo>
                  <a:pt x="2765013" y="1029303"/>
                </a:lnTo>
                <a:lnTo>
                  <a:pt x="2766060" y="1071372"/>
                </a:lnTo>
                <a:lnTo>
                  <a:pt x="2765013" y="1113440"/>
                </a:lnTo>
                <a:lnTo>
                  <a:pt x="2761898" y="1155097"/>
                </a:lnTo>
                <a:lnTo>
                  <a:pt x="2756754" y="1196314"/>
                </a:lnTo>
                <a:lnTo>
                  <a:pt x="2749619" y="1237061"/>
                </a:lnTo>
                <a:lnTo>
                  <a:pt x="2740532" y="1277308"/>
                </a:lnTo>
                <a:lnTo>
                  <a:pt x="2729530" y="1317024"/>
                </a:lnTo>
                <a:lnTo>
                  <a:pt x="2716653" y="1356181"/>
                </a:lnTo>
                <a:lnTo>
                  <a:pt x="2701939" y="1394749"/>
                </a:lnTo>
                <a:lnTo>
                  <a:pt x="2685426" y="1432697"/>
                </a:lnTo>
                <a:lnTo>
                  <a:pt x="2667152" y="1469997"/>
                </a:lnTo>
                <a:lnTo>
                  <a:pt x="2647157" y="1506617"/>
                </a:lnTo>
                <a:lnTo>
                  <a:pt x="2625478" y="1542530"/>
                </a:lnTo>
                <a:lnTo>
                  <a:pt x="2602155" y="1577704"/>
                </a:lnTo>
                <a:lnTo>
                  <a:pt x="2577225" y="1612109"/>
                </a:lnTo>
                <a:lnTo>
                  <a:pt x="2550726" y="1645717"/>
                </a:lnTo>
                <a:lnTo>
                  <a:pt x="2522699" y="1678497"/>
                </a:lnTo>
                <a:lnTo>
                  <a:pt x="2493180" y="1710420"/>
                </a:lnTo>
                <a:lnTo>
                  <a:pt x="2462208" y="1741456"/>
                </a:lnTo>
                <a:lnTo>
                  <a:pt x="2429822" y="1771575"/>
                </a:lnTo>
                <a:lnTo>
                  <a:pt x="2396060" y="1800747"/>
                </a:lnTo>
                <a:lnTo>
                  <a:pt x="2360961" y="1828942"/>
                </a:lnTo>
                <a:lnTo>
                  <a:pt x="2324563" y="1856132"/>
                </a:lnTo>
                <a:lnTo>
                  <a:pt x="2286905" y="1882285"/>
                </a:lnTo>
                <a:lnTo>
                  <a:pt x="2248024" y="1907372"/>
                </a:lnTo>
                <a:lnTo>
                  <a:pt x="2207960" y="1931364"/>
                </a:lnTo>
                <a:lnTo>
                  <a:pt x="2166750" y="1954230"/>
                </a:lnTo>
                <a:lnTo>
                  <a:pt x="2124434" y="1975941"/>
                </a:lnTo>
                <a:lnTo>
                  <a:pt x="2081050" y="1996468"/>
                </a:lnTo>
                <a:lnTo>
                  <a:pt x="2036636" y="2015779"/>
                </a:lnTo>
                <a:lnTo>
                  <a:pt x="1991230" y="2033846"/>
                </a:lnTo>
                <a:lnTo>
                  <a:pt x="1944871" y="2050639"/>
                </a:lnTo>
                <a:lnTo>
                  <a:pt x="1897598" y="2066128"/>
                </a:lnTo>
                <a:lnTo>
                  <a:pt x="1849449" y="2080283"/>
                </a:lnTo>
                <a:lnTo>
                  <a:pt x="1800463" y="2093074"/>
                </a:lnTo>
                <a:lnTo>
                  <a:pt x="1750677" y="2104472"/>
                </a:lnTo>
                <a:lnTo>
                  <a:pt x="1700130" y="2114447"/>
                </a:lnTo>
                <a:lnTo>
                  <a:pt x="1648862" y="2122969"/>
                </a:lnTo>
                <a:lnTo>
                  <a:pt x="1596909" y="2130009"/>
                </a:lnTo>
                <a:lnTo>
                  <a:pt x="1544311" y="2135535"/>
                </a:lnTo>
                <a:lnTo>
                  <a:pt x="1491106" y="2139520"/>
                </a:lnTo>
                <a:lnTo>
                  <a:pt x="1437333" y="2141933"/>
                </a:lnTo>
                <a:lnTo>
                  <a:pt x="1383030" y="2142744"/>
                </a:lnTo>
                <a:lnTo>
                  <a:pt x="1328726" y="2141933"/>
                </a:lnTo>
                <a:lnTo>
                  <a:pt x="1274953" y="2139520"/>
                </a:lnTo>
                <a:lnTo>
                  <a:pt x="1221748" y="2135535"/>
                </a:lnTo>
                <a:lnTo>
                  <a:pt x="1169150" y="2130009"/>
                </a:lnTo>
                <a:lnTo>
                  <a:pt x="1117197" y="2122969"/>
                </a:lnTo>
                <a:lnTo>
                  <a:pt x="1065929" y="2114447"/>
                </a:lnTo>
                <a:lnTo>
                  <a:pt x="1015382" y="2104472"/>
                </a:lnTo>
                <a:lnTo>
                  <a:pt x="965596" y="2093074"/>
                </a:lnTo>
                <a:lnTo>
                  <a:pt x="916610" y="2080283"/>
                </a:lnTo>
                <a:lnTo>
                  <a:pt x="868461" y="2066128"/>
                </a:lnTo>
                <a:lnTo>
                  <a:pt x="821188" y="2050639"/>
                </a:lnTo>
                <a:lnTo>
                  <a:pt x="774829" y="2033846"/>
                </a:lnTo>
                <a:lnTo>
                  <a:pt x="729423" y="2015779"/>
                </a:lnTo>
                <a:lnTo>
                  <a:pt x="685009" y="1996468"/>
                </a:lnTo>
                <a:lnTo>
                  <a:pt x="641625" y="1975941"/>
                </a:lnTo>
                <a:lnTo>
                  <a:pt x="599309" y="1954230"/>
                </a:lnTo>
                <a:lnTo>
                  <a:pt x="558099" y="1931364"/>
                </a:lnTo>
                <a:lnTo>
                  <a:pt x="518035" y="1907372"/>
                </a:lnTo>
                <a:lnTo>
                  <a:pt x="479154" y="1882285"/>
                </a:lnTo>
                <a:lnTo>
                  <a:pt x="441496" y="1856132"/>
                </a:lnTo>
                <a:lnTo>
                  <a:pt x="405098" y="1828942"/>
                </a:lnTo>
                <a:lnTo>
                  <a:pt x="369999" y="1800747"/>
                </a:lnTo>
                <a:lnTo>
                  <a:pt x="336237" y="1771575"/>
                </a:lnTo>
                <a:lnTo>
                  <a:pt x="303851" y="1741456"/>
                </a:lnTo>
                <a:lnTo>
                  <a:pt x="272879" y="1710420"/>
                </a:lnTo>
                <a:lnTo>
                  <a:pt x="243360" y="1678497"/>
                </a:lnTo>
                <a:lnTo>
                  <a:pt x="215333" y="1645717"/>
                </a:lnTo>
                <a:lnTo>
                  <a:pt x="188834" y="1612109"/>
                </a:lnTo>
                <a:lnTo>
                  <a:pt x="163904" y="1577704"/>
                </a:lnTo>
                <a:lnTo>
                  <a:pt x="140581" y="1542530"/>
                </a:lnTo>
                <a:lnTo>
                  <a:pt x="118902" y="1506617"/>
                </a:lnTo>
                <a:lnTo>
                  <a:pt x="98907" y="1469997"/>
                </a:lnTo>
                <a:lnTo>
                  <a:pt x="80633" y="1432697"/>
                </a:lnTo>
                <a:lnTo>
                  <a:pt x="64120" y="1394749"/>
                </a:lnTo>
                <a:lnTo>
                  <a:pt x="49406" y="1356181"/>
                </a:lnTo>
                <a:lnTo>
                  <a:pt x="36529" y="1317024"/>
                </a:lnTo>
                <a:lnTo>
                  <a:pt x="25527" y="1277308"/>
                </a:lnTo>
                <a:lnTo>
                  <a:pt x="16440" y="1237061"/>
                </a:lnTo>
                <a:lnTo>
                  <a:pt x="9305" y="1196314"/>
                </a:lnTo>
                <a:lnTo>
                  <a:pt x="4161" y="1155097"/>
                </a:lnTo>
                <a:lnTo>
                  <a:pt x="1046" y="1113440"/>
                </a:lnTo>
                <a:lnTo>
                  <a:pt x="0" y="1071372"/>
                </a:lnTo>
                <a:close/>
              </a:path>
            </a:pathLst>
          </a:custGeom>
          <a:ln w="25908">
            <a:solidFill>
              <a:srgbClr val="344B5E"/>
            </a:solidFill>
            <a:prstDash val="dash"/>
          </a:ln>
        </p:spPr>
        <p:txBody>
          <a:bodyPr wrap="square" lIns="0" tIns="0" rIns="0" bIns="0" rtlCol="0"/>
          <a:lstStyle/>
          <a:p>
            <a:endParaRPr/>
          </a:p>
        </p:txBody>
      </p:sp>
      <p:sp>
        <p:nvSpPr>
          <p:cNvPr id="44" name="标题 43">
            <a:extLst>
              <a:ext uri="{FF2B5EF4-FFF2-40B4-BE49-F238E27FC236}">
                <a16:creationId xmlns:a16="http://schemas.microsoft.com/office/drawing/2014/main" id="{B43365A9-BB31-4655-A33F-F349B67D9CD8}"/>
              </a:ext>
            </a:extLst>
          </p:cNvPr>
          <p:cNvSpPr>
            <a:spLocks noGrp="1"/>
          </p:cNvSpPr>
          <p:nvPr>
            <p:ph type="title"/>
          </p:nvPr>
        </p:nvSpPr>
        <p:spPr/>
        <p:txBody>
          <a:bodyPr/>
          <a:lstStyle/>
          <a:p>
            <a:r>
              <a:rPr lang="en-US" altLang="zh-CN" dirty="0"/>
              <a:t>Ward</a:t>
            </a:r>
            <a:r>
              <a:rPr lang="zh-CN" altLang="en-US" dirty="0"/>
              <a:t>链接</a:t>
            </a:r>
          </a:p>
        </p:txBody>
      </p:sp>
      <p:sp>
        <p:nvSpPr>
          <p:cNvPr id="45" name="object 2">
            <a:extLst>
              <a:ext uri="{FF2B5EF4-FFF2-40B4-BE49-F238E27FC236}">
                <a16:creationId xmlns:a16="http://schemas.microsoft.com/office/drawing/2014/main" id="{02676D0E-F449-4B55-9C66-76284B02A54C}"/>
              </a:ext>
            </a:extLst>
          </p:cNvPr>
          <p:cNvSpPr txBox="1"/>
          <p:nvPr/>
        </p:nvSpPr>
        <p:spPr>
          <a:xfrm>
            <a:off x="442977" y="1925066"/>
            <a:ext cx="2648586" cy="1868717"/>
          </a:xfrm>
          <a:prstGeom prst="rect">
            <a:avLst/>
          </a:prstGeom>
        </p:spPr>
        <p:txBody>
          <a:bodyPr vert="horz" wrap="square" lIns="0" tIns="12700" rIns="0" bIns="0" rtlCol="0">
            <a:spAutoFit/>
          </a:bodyPr>
          <a:lstStyle/>
          <a:p>
            <a:pPr marL="12700">
              <a:lnSpc>
                <a:spcPct val="150000"/>
              </a:lnSpc>
              <a:spcBef>
                <a:spcPts val="100"/>
              </a:spcBef>
            </a:pPr>
            <a:r>
              <a:rPr sz="2800" b="1" dirty="0">
                <a:latin typeface="Trebuchet MS"/>
                <a:cs typeface="Trebuchet MS"/>
              </a:rPr>
              <a:t>Ward</a:t>
            </a:r>
            <a:r>
              <a:rPr lang="zh-CN" altLang="en-US" sz="2800" b="1" dirty="0">
                <a:latin typeface="Trebuchet MS"/>
                <a:cs typeface="Trebuchet MS"/>
              </a:rPr>
              <a:t>链接：每次选择导致最佳</a:t>
            </a:r>
            <a:r>
              <a:rPr lang="en-US" altLang="zh-CN" sz="2800" b="1" dirty="0">
                <a:latin typeface="Trebuchet MS"/>
                <a:cs typeface="Trebuchet MS"/>
              </a:rPr>
              <a:t>inertia</a:t>
            </a:r>
            <a:r>
              <a:rPr lang="zh-CN" altLang="en-US" sz="2800" b="1" dirty="0">
                <a:latin typeface="Trebuchet MS"/>
                <a:cs typeface="Trebuchet MS"/>
              </a:rPr>
              <a:t>的合并</a:t>
            </a:r>
            <a:endParaRPr sz="2800" dirty="0">
              <a:latin typeface="Trebuchet MS"/>
              <a:cs typeface="Trebuchet MS"/>
            </a:endParaRPr>
          </a:p>
        </p:txBody>
      </p:sp>
    </p:spTree>
    <p:extLst>
      <p:ext uri="{BB962C8B-B14F-4D97-AF65-F5344CB8AC3E}">
        <p14:creationId xmlns:p14="http://schemas.microsoft.com/office/powerpoint/2010/main" val="3172180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a:extLst>
              <a:ext uri="{FF2B5EF4-FFF2-40B4-BE49-F238E27FC236}">
                <a16:creationId xmlns:a16="http://schemas.microsoft.com/office/drawing/2014/main" id="{F2047319-9A57-441C-90A9-2E173E62D9A6}"/>
              </a:ext>
            </a:extLst>
          </p:cNvPr>
          <p:cNvSpPr>
            <a:spLocks noGrp="1"/>
          </p:cNvSpPr>
          <p:nvPr>
            <p:ph type="title"/>
          </p:nvPr>
        </p:nvSpPr>
        <p:spPr/>
        <p:txBody>
          <a:bodyPr/>
          <a:lstStyle/>
          <a:p>
            <a:r>
              <a:rPr lang="zh-CN" altLang="en-US" dirty="0"/>
              <a:t>无监督学习</a:t>
            </a:r>
          </a:p>
        </p:txBody>
      </p:sp>
      <p:sp>
        <p:nvSpPr>
          <p:cNvPr id="33" name="object 2">
            <a:extLst>
              <a:ext uri="{FF2B5EF4-FFF2-40B4-BE49-F238E27FC236}">
                <a16:creationId xmlns:a16="http://schemas.microsoft.com/office/drawing/2014/main" id="{8F8063D8-AA69-4A54-AC73-B1E2CAFCCFE0}"/>
              </a:ext>
            </a:extLst>
          </p:cNvPr>
          <p:cNvSpPr txBox="1"/>
          <p:nvPr/>
        </p:nvSpPr>
        <p:spPr>
          <a:xfrm>
            <a:off x="442977" y="1837882"/>
            <a:ext cx="3589655" cy="1844800"/>
          </a:xfrm>
          <a:prstGeom prst="rect">
            <a:avLst/>
          </a:prstGeom>
        </p:spPr>
        <p:txBody>
          <a:bodyPr vert="horz" wrap="square" lIns="0" tIns="99695" rIns="0" bIns="0" rtlCol="0">
            <a:spAutoFit/>
          </a:bodyPr>
          <a:lstStyle/>
          <a:p>
            <a:pPr marL="12700">
              <a:lnSpc>
                <a:spcPct val="150000"/>
              </a:lnSpc>
              <a:spcBef>
                <a:spcPts val="785"/>
              </a:spcBef>
            </a:pPr>
            <a:r>
              <a:rPr lang="zh-CN" altLang="en-US" sz="2400" b="1" dirty="0">
                <a:latin typeface="Trebuchet MS"/>
                <a:cs typeface="Trebuchet MS"/>
              </a:rPr>
              <a:t>一个</a:t>
            </a:r>
            <a:r>
              <a:rPr lang="en-US" altLang="zh-CN" sz="2400" b="1" dirty="0">
                <a:latin typeface="Trebuchet MS"/>
                <a:cs typeface="Trebuchet MS"/>
              </a:rPr>
              <a:t>web</a:t>
            </a:r>
            <a:r>
              <a:rPr lang="zh-CN" altLang="en-US" sz="2400" b="1" dirty="0">
                <a:latin typeface="Trebuchet MS"/>
                <a:cs typeface="Trebuchet MS"/>
              </a:rPr>
              <a:t>应用的所有用户：</a:t>
            </a:r>
            <a:endParaRPr lang="en-US" sz="2400" dirty="0">
              <a:latin typeface="Trebuchet MS"/>
              <a:cs typeface="Trebuchet MS"/>
            </a:endParaRPr>
          </a:p>
          <a:p>
            <a:pPr marL="238125" indent="-225425">
              <a:lnSpc>
                <a:spcPct val="150000"/>
              </a:lnSpc>
              <a:spcBef>
                <a:spcPts val="610"/>
              </a:spcBef>
              <a:buFont typeface="Wingdings"/>
              <a:buChar char=""/>
              <a:tabLst>
                <a:tab pos="238125" algn="l"/>
                <a:tab pos="238760" algn="l"/>
              </a:tabLst>
            </a:pPr>
            <a:r>
              <a:rPr lang="zh-CN" altLang="en-US" sz="2400" dirty="0">
                <a:latin typeface="Arial"/>
                <a:cs typeface="Arial"/>
              </a:rPr>
              <a:t>一个特征</a:t>
            </a:r>
            <a:r>
              <a:rPr lang="en-US" sz="2400" dirty="0">
                <a:latin typeface="Arial"/>
                <a:cs typeface="Arial"/>
              </a:rPr>
              <a:t> (age)</a:t>
            </a:r>
          </a:p>
          <a:p>
            <a:pPr marL="238125" indent="-225425">
              <a:lnSpc>
                <a:spcPct val="150000"/>
              </a:lnSpc>
              <a:spcBef>
                <a:spcPts val="610"/>
              </a:spcBef>
              <a:buFont typeface="Wingdings"/>
              <a:buChar char=""/>
              <a:tabLst>
                <a:tab pos="238125" algn="l"/>
                <a:tab pos="238760" algn="l"/>
              </a:tabLst>
            </a:pPr>
            <a:r>
              <a:rPr lang="zh-CN" altLang="en-US" sz="2400" dirty="0">
                <a:latin typeface="Arial"/>
                <a:cs typeface="Arial"/>
              </a:rPr>
              <a:t>三个聚簇 </a:t>
            </a:r>
            <a:r>
              <a:rPr lang="en-US" altLang="zh-CN" sz="2400" dirty="0">
                <a:latin typeface="Arial"/>
                <a:cs typeface="Arial"/>
              </a:rPr>
              <a:t>(cluster)</a:t>
            </a:r>
            <a:endParaRPr lang="en-US" sz="2400" dirty="0">
              <a:latin typeface="Arial"/>
              <a:cs typeface="Arial"/>
            </a:endParaRPr>
          </a:p>
        </p:txBody>
      </p:sp>
      <p:sp>
        <p:nvSpPr>
          <p:cNvPr id="30" name="object 4">
            <a:extLst>
              <a:ext uri="{FF2B5EF4-FFF2-40B4-BE49-F238E27FC236}">
                <a16:creationId xmlns:a16="http://schemas.microsoft.com/office/drawing/2014/main" id="{E0FB8DC7-640B-4E1D-96C8-967E6202B08E}"/>
              </a:ext>
            </a:extLst>
          </p:cNvPr>
          <p:cNvSpPr/>
          <p:nvPr/>
        </p:nvSpPr>
        <p:spPr>
          <a:xfrm>
            <a:off x="2788158" y="4537509"/>
            <a:ext cx="5149215" cy="132080"/>
          </a:xfrm>
          <a:custGeom>
            <a:avLst/>
            <a:gdLst/>
            <a:ahLst/>
            <a:cxnLst/>
            <a:rect l="l" t="t" r="r" b="b"/>
            <a:pathLst>
              <a:path w="5149215" h="132080">
                <a:moveTo>
                  <a:pt x="114046" y="17271"/>
                </a:moveTo>
                <a:lnTo>
                  <a:pt x="0" y="74802"/>
                </a:lnTo>
                <a:lnTo>
                  <a:pt x="114554" y="131571"/>
                </a:lnTo>
                <a:lnTo>
                  <a:pt x="114385" y="93599"/>
                </a:lnTo>
                <a:lnTo>
                  <a:pt x="95377" y="93599"/>
                </a:lnTo>
                <a:lnTo>
                  <a:pt x="95123" y="55499"/>
                </a:lnTo>
                <a:lnTo>
                  <a:pt x="114215" y="55432"/>
                </a:lnTo>
                <a:lnTo>
                  <a:pt x="114046" y="17271"/>
                </a:lnTo>
                <a:close/>
              </a:path>
              <a:path w="5149215" h="132080">
                <a:moveTo>
                  <a:pt x="5111415" y="38100"/>
                </a:moveTo>
                <a:lnTo>
                  <a:pt x="5053711" y="38100"/>
                </a:lnTo>
                <a:lnTo>
                  <a:pt x="5053838" y="76200"/>
                </a:lnTo>
                <a:lnTo>
                  <a:pt x="5034788" y="76266"/>
                </a:lnTo>
                <a:lnTo>
                  <a:pt x="5034915" y="114300"/>
                </a:lnTo>
                <a:lnTo>
                  <a:pt x="5149088" y="56768"/>
                </a:lnTo>
                <a:lnTo>
                  <a:pt x="5111415" y="38100"/>
                </a:lnTo>
                <a:close/>
              </a:path>
              <a:path w="5149215" h="132080">
                <a:moveTo>
                  <a:pt x="114215" y="55432"/>
                </a:moveTo>
                <a:lnTo>
                  <a:pt x="95123" y="55499"/>
                </a:lnTo>
                <a:lnTo>
                  <a:pt x="95377" y="93599"/>
                </a:lnTo>
                <a:lnTo>
                  <a:pt x="114384" y="93532"/>
                </a:lnTo>
                <a:lnTo>
                  <a:pt x="114215" y="55432"/>
                </a:lnTo>
                <a:close/>
              </a:path>
              <a:path w="5149215" h="132080">
                <a:moveTo>
                  <a:pt x="114384" y="93532"/>
                </a:moveTo>
                <a:lnTo>
                  <a:pt x="95377" y="93599"/>
                </a:lnTo>
                <a:lnTo>
                  <a:pt x="114385" y="93599"/>
                </a:lnTo>
                <a:close/>
              </a:path>
              <a:path w="5149215" h="132080">
                <a:moveTo>
                  <a:pt x="5034661" y="38166"/>
                </a:moveTo>
                <a:lnTo>
                  <a:pt x="114215" y="55432"/>
                </a:lnTo>
                <a:lnTo>
                  <a:pt x="114384" y="93532"/>
                </a:lnTo>
                <a:lnTo>
                  <a:pt x="5034788" y="76266"/>
                </a:lnTo>
                <a:lnTo>
                  <a:pt x="5034661" y="38166"/>
                </a:lnTo>
                <a:close/>
              </a:path>
              <a:path w="5149215" h="132080">
                <a:moveTo>
                  <a:pt x="5053711" y="38100"/>
                </a:moveTo>
                <a:lnTo>
                  <a:pt x="5034661" y="38166"/>
                </a:lnTo>
                <a:lnTo>
                  <a:pt x="5034788" y="76266"/>
                </a:lnTo>
                <a:lnTo>
                  <a:pt x="5053838" y="76200"/>
                </a:lnTo>
                <a:lnTo>
                  <a:pt x="5053711" y="38100"/>
                </a:lnTo>
                <a:close/>
              </a:path>
              <a:path w="5149215" h="132080">
                <a:moveTo>
                  <a:pt x="5034534" y="0"/>
                </a:moveTo>
                <a:lnTo>
                  <a:pt x="5034661" y="38166"/>
                </a:lnTo>
                <a:lnTo>
                  <a:pt x="5111415" y="38100"/>
                </a:lnTo>
                <a:lnTo>
                  <a:pt x="5034534" y="0"/>
                </a:lnTo>
                <a:close/>
              </a:path>
            </a:pathLst>
          </a:custGeom>
          <a:solidFill>
            <a:srgbClr val="344B5E"/>
          </a:solidFill>
        </p:spPr>
        <p:txBody>
          <a:bodyPr wrap="square" lIns="0" tIns="0" rIns="0" bIns="0" rtlCol="0"/>
          <a:lstStyle/>
          <a:p>
            <a:endParaRPr/>
          </a:p>
        </p:txBody>
      </p:sp>
      <p:sp>
        <p:nvSpPr>
          <p:cNvPr id="31" name="object 5">
            <a:extLst>
              <a:ext uri="{FF2B5EF4-FFF2-40B4-BE49-F238E27FC236}">
                <a16:creationId xmlns:a16="http://schemas.microsoft.com/office/drawing/2014/main" id="{1E0C5348-EB76-4388-987A-830A205A4281}"/>
              </a:ext>
            </a:extLst>
          </p:cNvPr>
          <p:cNvSpPr/>
          <p:nvPr/>
        </p:nvSpPr>
        <p:spPr>
          <a:xfrm>
            <a:off x="4405884" y="4456357"/>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1" y="134874"/>
                </a:lnTo>
                <a:lnTo>
                  <a:pt x="264359" y="92220"/>
                </a:lnTo>
                <a:lnTo>
                  <a:pt x="245107" y="55193"/>
                </a:lnTo>
                <a:lnTo>
                  <a:pt x="215749" y="26005"/>
                </a:lnTo>
                <a:lnTo>
                  <a:pt x="178515" y="6870"/>
                </a:lnTo>
                <a:lnTo>
                  <a:pt x="135636" y="0"/>
                </a:lnTo>
                <a:close/>
              </a:path>
            </a:pathLst>
          </a:custGeom>
          <a:solidFill>
            <a:srgbClr val="C00000"/>
          </a:solidFill>
        </p:spPr>
        <p:txBody>
          <a:bodyPr wrap="square" lIns="0" tIns="0" rIns="0" bIns="0" rtlCol="0"/>
          <a:lstStyle/>
          <a:p>
            <a:endParaRPr/>
          </a:p>
        </p:txBody>
      </p:sp>
      <p:sp>
        <p:nvSpPr>
          <p:cNvPr id="34" name="object 6">
            <a:extLst>
              <a:ext uri="{FF2B5EF4-FFF2-40B4-BE49-F238E27FC236}">
                <a16:creationId xmlns:a16="http://schemas.microsoft.com/office/drawing/2014/main" id="{0E28318E-33BF-4017-90F2-BB28257C412C}"/>
              </a:ext>
            </a:extLst>
          </p:cNvPr>
          <p:cNvSpPr/>
          <p:nvPr/>
        </p:nvSpPr>
        <p:spPr>
          <a:xfrm>
            <a:off x="4405884" y="4456357"/>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1"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35" name="object 7">
            <a:extLst>
              <a:ext uri="{FF2B5EF4-FFF2-40B4-BE49-F238E27FC236}">
                <a16:creationId xmlns:a16="http://schemas.microsoft.com/office/drawing/2014/main" id="{433B93DA-77C5-4DC3-B223-F840E3B8E545}"/>
              </a:ext>
            </a:extLst>
          </p:cNvPr>
          <p:cNvSpPr/>
          <p:nvPr/>
        </p:nvSpPr>
        <p:spPr>
          <a:xfrm>
            <a:off x="3128772" y="4462452"/>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36" name="object 8">
            <a:extLst>
              <a:ext uri="{FF2B5EF4-FFF2-40B4-BE49-F238E27FC236}">
                <a16:creationId xmlns:a16="http://schemas.microsoft.com/office/drawing/2014/main" id="{BA6E4D39-178C-47E1-A9BC-C23EA5F7E7F0}"/>
              </a:ext>
            </a:extLst>
          </p:cNvPr>
          <p:cNvSpPr/>
          <p:nvPr/>
        </p:nvSpPr>
        <p:spPr>
          <a:xfrm>
            <a:off x="3128772" y="4462452"/>
            <a:ext cx="271780" cy="271780"/>
          </a:xfrm>
          <a:custGeom>
            <a:avLst/>
            <a:gdLst/>
            <a:ahLst/>
            <a:cxnLst/>
            <a:rect l="l" t="t" r="r" b="b"/>
            <a:pathLst>
              <a:path w="271779" h="271780">
                <a:moveTo>
                  <a:pt x="0" y="135636"/>
                </a:moveTo>
                <a:lnTo>
                  <a:pt x="6912" y="92756"/>
                </a:lnTo>
                <a:lnTo>
                  <a:pt x="26164" y="55522"/>
                </a:lnTo>
                <a:lnTo>
                  <a:pt x="55522" y="26164"/>
                </a:lnTo>
                <a:lnTo>
                  <a:pt x="92756" y="6912"/>
                </a:lnTo>
                <a:lnTo>
                  <a:pt x="135636" y="0"/>
                </a:lnTo>
                <a:lnTo>
                  <a:pt x="178515" y="6912"/>
                </a:lnTo>
                <a:lnTo>
                  <a:pt x="215749" y="26164"/>
                </a:lnTo>
                <a:lnTo>
                  <a:pt x="245107" y="55522"/>
                </a:lnTo>
                <a:lnTo>
                  <a:pt x="264359" y="92756"/>
                </a:lnTo>
                <a:lnTo>
                  <a:pt x="271272" y="135636"/>
                </a:lnTo>
                <a:lnTo>
                  <a:pt x="264359" y="178515"/>
                </a:lnTo>
                <a:lnTo>
                  <a:pt x="245107" y="215749"/>
                </a:lnTo>
                <a:lnTo>
                  <a:pt x="215749" y="245107"/>
                </a:lnTo>
                <a:lnTo>
                  <a:pt x="178515" y="264359"/>
                </a:lnTo>
                <a:lnTo>
                  <a:pt x="135636" y="271271"/>
                </a:lnTo>
                <a:lnTo>
                  <a:pt x="92756" y="264359"/>
                </a:lnTo>
                <a:lnTo>
                  <a:pt x="55522" y="245107"/>
                </a:lnTo>
                <a:lnTo>
                  <a:pt x="26164" y="215749"/>
                </a:lnTo>
                <a:lnTo>
                  <a:pt x="6912" y="178515"/>
                </a:lnTo>
                <a:lnTo>
                  <a:pt x="0" y="135636"/>
                </a:lnTo>
                <a:close/>
              </a:path>
            </a:pathLst>
          </a:custGeom>
          <a:ln w="6096">
            <a:solidFill>
              <a:srgbClr val="FFFFFF"/>
            </a:solidFill>
          </a:ln>
        </p:spPr>
        <p:txBody>
          <a:bodyPr wrap="square" lIns="0" tIns="0" rIns="0" bIns="0" rtlCol="0"/>
          <a:lstStyle/>
          <a:p>
            <a:endParaRPr/>
          </a:p>
        </p:txBody>
      </p:sp>
      <p:sp>
        <p:nvSpPr>
          <p:cNvPr id="37" name="object 9">
            <a:extLst>
              <a:ext uri="{FF2B5EF4-FFF2-40B4-BE49-F238E27FC236}">
                <a16:creationId xmlns:a16="http://schemas.microsoft.com/office/drawing/2014/main" id="{9D336F9C-33D4-4E46-B8FA-924A49769A6B}"/>
              </a:ext>
            </a:extLst>
          </p:cNvPr>
          <p:cNvSpPr/>
          <p:nvPr/>
        </p:nvSpPr>
        <p:spPr>
          <a:xfrm>
            <a:off x="3486912" y="4462452"/>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38" name="object 10">
            <a:extLst>
              <a:ext uri="{FF2B5EF4-FFF2-40B4-BE49-F238E27FC236}">
                <a16:creationId xmlns:a16="http://schemas.microsoft.com/office/drawing/2014/main" id="{3C0E1FA6-A0ED-42FF-989D-A2C141097889}"/>
              </a:ext>
            </a:extLst>
          </p:cNvPr>
          <p:cNvSpPr/>
          <p:nvPr/>
        </p:nvSpPr>
        <p:spPr>
          <a:xfrm>
            <a:off x="3486912" y="4462452"/>
            <a:ext cx="269875" cy="271780"/>
          </a:xfrm>
          <a:custGeom>
            <a:avLst/>
            <a:gdLst/>
            <a:ahLst/>
            <a:cxnLst/>
            <a:rect l="l" t="t" r="r" b="b"/>
            <a:pathLst>
              <a:path w="269875" h="271780">
                <a:moveTo>
                  <a:pt x="0" y="135636"/>
                </a:moveTo>
                <a:lnTo>
                  <a:pt x="6870" y="92756"/>
                </a:lnTo>
                <a:lnTo>
                  <a:pt x="26005" y="55522"/>
                </a:lnTo>
                <a:lnTo>
                  <a:pt x="55193" y="26164"/>
                </a:lnTo>
                <a:lnTo>
                  <a:pt x="92220" y="6912"/>
                </a:lnTo>
                <a:lnTo>
                  <a:pt x="134874" y="0"/>
                </a:lnTo>
                <a:lnTo>
                  <a:pt x="177527" y="6912"/>
                </a:lnTo>
                <a:lnTo>
                  <a:pt x="214554" y="26164"/>
                </a:lnTo>
                <a:lnTo>
                  <a:pt x="243742" y="55522"/>
                </a:lnTo>
                <a:lnTo>
                  <a:pt x="262877" y="92756"/>
                </a:lnTo>
                <a:lnTo>
                  <a:pt x="269748" y="135636"/>
                </a:lnTo>
                <a:lnTo>
                  <a:pt x="262877" y="178515"/>
                </a:lnTo>
                <a:lnTo>
                  <a:pt x="243742" y="215749"/>
                </a:lnTo>
                <a:lnTo>
                  <a:pt x="214554" y="245107"/>
                </a:lnTo>
                <a:lnTo>
                  <a:pt x="177527" y="264359"/>
                </a:lnTo>
                <a:lnTo>
                  <a:pt x="134874" y="271271"/>
                </a:lnTo>
                <a:lnTo>
                  <a:pt x="92220" y="264359"/>
                </a:lnTo>
                <a:lnTo>
                  <a:pt x="55193" y="245107"/>
                </a:lnTo>
                <a:lnTo>
                  <a:pt x="26005" y="215749"/>
                </a:lnTo>
                <a:lnTo>
                  <a:pt x="6870" y="178515"/>
                </a:lnTo>
                <a:lnTo>
                  <a:pt x="0" y="135636"/>
                </a:lnTo>
                <a:close/>
              </a:path>
            </a:pathLst>
          </a:custGeom>
          <a:ln w="6096">
            <a:solidFill>
              <a:srgbClr val="FFFFFF"/>
            </a:solidFill>
          </a:ln>
        </p:spPr>
        <p:txBody>
          <a:bodyPr wrap="square" lIns="0" tIns="0" rIns="0" bIns="0" rtlCol="0"/>
          <a:lstStyle/>
          <a:p>
            <a:endParaRPr/>
          </a:p>
        </p:txBody>
      </p:sp>
      <p:sp>
        <p:nvSpPr>
          <p:cNvPr id="39" name="object 11">
            <a:extLst>
              <a:ext uri="{FF2B5EF4-FFF2-40B4-BE49-F238E27FC236}">
                <a16:creationId xmlns:a16="http://schemas.microsoft.com/office/drawing/2014/main" id="{691E6CA6-1DC2-4292-B4EB-B09E741ADB5D}"/>
              </a:ext>
            </a:extLst>
          </p:cNvPr>
          <p:cNvSpPr/>
          <p:nvPr/>
        </p:nvSpPr>
        <p:spPr>
          <a:xfrm>
            <a:off x="3810000" y="4462452"/>
            <a:ext cx="271780" cy="271780"/>
          </a:xfrm>
          <a:custGeom>
            <a:avLst/>
            <a:gdLst/>
            <a:ahLst/>
            <a:cxnLst/>
            <a:rect l="l" t="t" r="r" b="b"/>
            <a:pathLst>
              <a:path w="271779" h="271780">
                <a:moveTo>
                  <a:pt x="135636" y="0"/>
                </a:moveTo>
                <a:lnTo>
                  <a:pt x="92756" y="6912"/>
                </a:lnTo>
                <a:lnTo>
                  <a:pt x="55522" y="26164"/>
                </a:lnTo>
                <a:lnTo>
                  <a:pt x="26164" y="55522"/>
                </a:lnTo>
                <a:lnTo>
                  <a:pt x="6912" y="92756"/>
                </a:lnTo>
                <a:lnTo>
                  <a:pt x="0" y="135636"/>
                </a:lnTo>
                <a:lnTo>
                  <a:pt x="6912" y="178515"/>
                </a:lnTo>
                <a:lnTo>
                  <a:pt x="26164" y="215749"/>
                </a:lnTo>
                <a:lnTo>
                  <a:pt x="55522" y="245107"/>
                </a:lnTo>
                <a:lnTo>
                  <a:pt x="92756" y="264359"/>
                </a:lnTo>
                <a:lnTo>
                  <a:pt x="135636" y="271271"/>
                </a:lnTo>
                <a:lnTo>
                  <a:pt x="178515" y="264359"/>
                </a:lnTo>
                <a:lnTo>
                  <a:pt x="215749" y="245107"/>
                </a:lnTo>
                <a:lnTo>
                  <a:pt x="245107" y="215749"/>
                </a:lnTo>
                <a:lnTo>
                  <a:pt x="264359" y="178515"/>
                </a:lnTo>
                <a:lnTo>
                  <a:pt x="271272" y="135636"/>
                </a:lnTo>
                <a:lnTo>
                  <a:pt x="264359" y="92756"/>
                </a:lnTo>
                <a:lnTo>
                  <a:pt x="245107" y="55522"/>
                </a:lnTo>
                <a:lnTo>
                  <a:pt x="215749" y="26164"/>
                </a:lnTo>
                <a:lnTo>
                  <a:pt x="178515" y="6912"/>
                </a:lnTo>
                <a:lnTo>
                  <a:pt x="135636" y="0"/>
                </a:lnTo>
                <a:close/>
              </a:path>
            </a:pathLst>
          </a:custGeom>
          <a:solidFill>
            <a:srgbClr val="C00000"/>
          </a:solidFill>
        </p:spPr>
        <p:txBody>
          <a:bodyPr wrap="square" lIns="0" tIns="0" rIns="0" bIns="0" rtlCol="0"/>
          <a:lstStyle/>
          <a:p>
            <a:endParaRPr/>
          </a:p>
        </p:txBody>
      </p:sp>
      <p:sp>
        <p:nvSpPr>
          <p:cNvPr id="40" name="object 12">
            <a:extLst>
              <a:ext uri="{FF2B5EF4-FFF2-40B4-BE49-F238E27FC236}">
                <a16:creationId xmlns:a16="http://schemas.microsoft.com/office/drawing/2014/main" id="{F71DB643-EA28-4877-820C-DBB622E6F43D}"/>
              </a:ext>
            </a:extLst>
          </p:cNvPr>
          <p:cNvSpPr/>
          <p:nvPr/>
        </p:nvSpPr>
        <p:spPr>
          <a:xfrm>
            <a:off x="3810000" y="4462452"/>
            <a:ext cx="271780" cy="271780"/>
          </a:xfrm>
          <a:custGeom>
            <a:avLst/>
            <a:gdLst/>
            <a:ahLst/>
            <a:cxnLst/>
            <a:rect l="l" t="t" r="r" b="b"/>
            <a:pathLst>
              <a:path w="271779" h="271780">
                <a:moveTo>
                  <a:pt x="0" y="135636"/>
                </a:moveTo>
                <a:lnTo>
                  <a:pt x="6912" y="92756"/>
                </a:lnTo>
                <a:lnTo>
                  <a:pt x="26164" y="55522"/>
                </a:lnTo>
                <a:lnTo>
                  <a:pt x="55522" y="26164"/>
                </a:lnTo>
                <a:lnTo>
                  <a:pt x="92756" y="6912"/>
                </a:lnTo>
                <a:lnTo>
                  <a:pt x="135636" y="0"/>
                </a:lnTo>
                <a:lnTo>
                  <a:pt x="178515" y="6912"/>
                </a:lnTo>
                <a:lnTo>
                  <a:pt x="215749" y="26164"/>
                </a:lnTo>
                <a:lnTo>
                  <a:pt x="245107" y="55522"/>
                </a:lnTo>
                <a:lnTo>
                  <a:pt x="264359" y="92756"/>
                </a:lnTo>
                <a:lnTo>
                  <a:pt x="271272" y="135636"/>
                </a:lnTo>
                <a:lnTo>
                  <a:pt x="264359" y="178515"/>
                </a:lnTo>
                <a:lnTo>
                  <a:pt x="245107" y="215749"/>
                </a:lnTo>
                <a:lnTo>
                  <a:pt x="215749" y="245107"/>
                </a:lnTo>
                <a:lnTo>
                  <a:pt x="178515" y="264359"/>
                </a:lnTo>
                <a:lnTo>
                  <a:pt x="135636" y="271271"/>
                </a:lnTo>
                <a:lnTo>
                  <a:pt x="92756" y="264359"/>
                </a:lnTo>
                <a:lnTo>
                  <a:pt x="55522" y="245107"/>
                </a:lnTo>
                <a:lnTo>
                  <a:pt x="26164" y="215749"/>
                </a:lnTo>
                <a:lnTo>
                  <a:pt x="6912" y="178515"/>
                </a:lnTo>
                <a:lnTo>
                  <a:pt x="0" y="135636"/>
                </a:lnTo>
                <a:close/>
              </a:path>
            </a:pathLst>
          </a:custGeom>
          <a:ln w="6096">
            <a:solidFill>
              <a:srgbClr val="FFFFFF"/>
            </a:solidFill>
          </a:ln>
        </p:spPr>
        <p:txBody>
          <a:bodyPr wrap="square" lIns="0" tIns="0" rIns="0" bIns="0" rtlCol="0"/>
          <a:lstStyle/>
          <a:p>
            <a:endParaRPr/>
          </a:p>
        </p:txBody>
      </p:sp>
      <p:sp>
        <p:nvSpPr>
          <p:cNvPr id="41" name="object 13">
            <a:extLst>
              <a:ext uri="{FF2B5EF4-FFF2-40B4-BE49-F238E27FC236}">
                <a16:creationId xmlns:a16="http://schemas.microsoft.com/office/drawing/2014/main" id="{0F60A779-BC52-4A23-BA86-B935104E2798}"/>
              </a:ext>
            </a:extLst>
          </p:cNvPr>
          <p:cNvSpPr/>
          <p:nvPr/>
        </p:nvSpPr>
        <p:spPr>
          <a:xfrm>
            <a:off x="4076701" y="4462452"/>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C00000"/>
          </a:solidFill>
        </p:spPr>
        <p:txBody>
          <a:bodyPr wrap="square" lIns="0" tIns="0" rIns="0" bIns="0" rtlCol="0"/>
          <a:lstStyle/>
          <a:p>
            <a:endParaRPr/>
          </a:p>
        </p:txBody>
      </p:sp>
      <p:sp>
        <p:nvSpPr>
          <p:cNvPr id="42" name="object 14">
            <a:extLst>
              <a:ext uri="{FF2B5EF4-FFF2-40B4-BE49-F238E27FC236}">
                <a16:creationId xmlns:a16="http://schemas.microsoft.com/office/drawing/2014/main" id="{BE72C068-6120-4990-99DA-A026765FCD22}"/>
              </a:ext>
            </a:extLst>
          </p:cNvPr>
          <p:cNvSpPr/>
          <p:nvPr/>
        </p:nvSpPr>
        <p:spPr>
          <a:xfrm>
            <a:off x="4076701" y="4462452"/>
            <a:ext cx="269875" cy="271780"/>
          </a:xfrm>
          <a:custGeom>
            <a:avLst/>
            <a:gdLst/>
            <a:ahLst/>
            <a:cxnLst/>
            <a:rect l="l" t="t" r="r" b="b"/>
            <a:pathLst>
              <a:path w="269875" h="271780">
                <a:moveTo>
                  <a:pt x="0" y="135636"/>
                </a:moveTo>
                <a:lnTo>
                  <a:pt x="6870" y="92756"/>
                </a:lnTo>
                <a:lnTo>
                  <a:pt x="26005" y="55522"/>
                </a:lnTo>
                <a:lnTo>
                  <a:pt x="55193" y="26164"/>
                </a:lnTo>
                <a:lnTo>
                  <a:pt x="92220" y="6912"/>
                </a:lnTo>
                <a:lnTo>
                  <a:pt x="134874" y="0"/>
                </a:lnTo>
                <a:lnTo>
                  <a:pt x="177527" y="6912"/>
                </a:lnTo>
                <a:lnTo>
                  <a:pt x="214554" y="26164"/>
                </a:lnTo>
                <a:lnTo>
                  <a:pt x="243742" y="55522"/>
                </a:lnTo>
                <a:lnTo>
                  <a:pt x="262877" y="92756"/>
                </a:lnTo>
                <a:lnTo>
                  <a:pt x="269748" y="135636"/>
                </a:lnTo>
                <a:lnTo>
                  <a:pt x="262877" y="178515"/>
                </a:lnTo>
                <a:lnTo>
                  <a:pt x="243742" y="215749"/>
                </a:lnTo>
                <a:lnTo>
                  <a:pt x="214554" y="245107"/>
                </a:lnTo>
                <a:lnTo>
                  <a:pt x="177527" y="264359"/>
                </a:lnTo>
                <a:lnTo>
                  <a:pt x="134874" y="271271"/>
                </a:lnTo>
                <a:lnTo>
                  <a:pt x="92220" y="264359"/>
                </a:lnTo>
                <a:lnTo>
                  <a:pt x="55193" y="245107"/>
                </a:lnTo>
                <a:lnTo>
                  <a:pt x="26005" y="215749"/>
                </a:lnTo>
                <a:lnTo>
                  <a:pt x="6870" y="178515"/>
                </a:lnTo>
                <a:lnTo>
                  <a:pt x="0" y="135636"/>
                </a:lnTo>
                <a:close/>
              </a:path>
            </a:pathLst>
          </a:custGeom>
          <a:ln w="6096">
            <a:solidFill>
              <a:srgbClr val="FFFFFF"/>
            </a:solidFill>
          </a:ln>
        </p:spPr>
        <p:txBody>
          <a:bodyPr wrap="square" lIns="0" tIns="0" rIns="0" bIns="0" rtlCol="0"/>
          <a:lstStyle/>
          <a:p>
            <a:endParaRPr/>
          </a:p>
        </p:txBody>
      </p:sp>
      <p:sp>
        <p:nvSpPr>
          <p:cNvPr id="43" name="object 15">
            <a:extLst>
              <a:ext uri="{FF2B5EF4-FFF2-40B4-BE49-F238E27FC236}">
                <a16:creationId xmlns:a16="http://schemas.microsoft.com/office/drawing/2014/main" id="{58072665-74E1-4A39-ADBF-24B75509E842}"/>
              </a:ext>
            </a:extLst>
          </p:cNvPr>
          <p:cNvSpPr/>
          <p:nvPr/>
        </p:nvSpPr>
        <p:spPr>
          <a:xfrm>
            <a:off x="5524501" y="4462452"/>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44" name="object 16">
            <a:extLst>
              <a:ext uri="{FF2B5EF4-FFF2-40B4-BE49-F238E27FC236}">
                <a16:creationId xmlns:a16="http://schemas.microsoft.com/office/drawing/2014/main" id="{A2FFA8E8-94A5-4115-90AC-754719099EE3}"/>
              </a:ext>
            </a:extLst>
          </p:cNvPr>
          <p:cNvSpPr/>
          <p:nvPr/>
        </p:nvSpPr>
        <p:spPr>
          <a:xfrm>
            <a:off x="5524501" y="4462452"/>
            <a:ext cx="269875" cy="271780"/>
          </a:xfrm>
          <a:custGeom>
            <a:avLst/>
            <a:gdLst/>
            <a:ahLst/>
            <a:cxnLst/>
            <a:rect l="l" t="t" r="r" b="b"/>
            <a:pathLst>
              <a:path w="269875" h="271780">
                <a:moveTo>
                  <a:pt x="0" y="135636"/>
                </a:moveTo>
                <a:lnTo>
                  <a:pt x="6870" y="92756"/>
                </a:lnTo>
                <a:lnTo>
                  <a:pt x="26005" y="55522"/>
                </a:lnTo>
                <a:lnTo>
                  <a:pt x="55193" y="26164"/>
                </a:lnTo>
                <a:lnTo>
                  <a:pt x="92220" y="6912"/>
                </a:lnTo>
                <a:lnTo>
                  <a:pt x="134874" y="0"/>
                </a:lnTo>
                <a:lnTo>
                  <a:pt x="177527" y="6912"/>
                </a:lnTo>
                <a:lnTo>
                  <a:pt x="214554" y="26164"/>
                </a:lnTo>
                <a:lnTo>
                  <a:pt x="243742" y="55522"/>
                </a:lnTo>
                <a:lnTo>
                  <a:pt x="262877" y="92756"/>
                </a:lnTo>
                <a:lnTo>
                  <a:pt x="269748" y="135636"/>
                </a:lnTo>
                <a:lnTo>
                  <a:pt x="262877" y="178515"/>
                </a:lnTo>
                <a:lnTo>
                  <a:pt x="243742" y="215749"/>
                </a:lnTo>
                <a:lnTo>
                  <a:pt x="214554" y="245107"/>
                </a:lnTo>
                <a:lnTo>
                  <a:pt x="177527" y="264359"/>
                </a:lnTo>
                <a:lnTo>
                  <a:pt x="134874" y="271271"/>
                </a:lnTo>
                <a:lnTo>
                  <a:pt x="92220" y="264359"/>
                </a:lnTo>
                <a:lnTo>
                  <a:pt x="55193" y="245107"/>
                </a:lnTo>
                <a:lnTo>
                  <a:pt x="26005" y="215749"/>
                </a:lnTo>
                <a:lnTo>
                  <a:pt x="6870" y="178515"/>
                </a:lnTo>
                <a:lnTo>
                  <a:pt x="0" y="135636"/>
                </a:lnTo>
                <a:close/>
              </a:path>
            </a:pathLst>
          </a:custGeom>
          <a:ln w="6096">
            <a:solidFill>
              <a:srgbClr val="FFFFFF"/>
            </a:solidFill>
          </a:ln>
        </p:spPr>
        <p:txBody>
          <a:bodyPr wrap="square" lIns="0" tIns="0" rIns="0" bIns="0" rtlCol="0"/>
          <a:lstStyle/>
          <a:p>
            <a:endParaRPr/>
          </a:p>
        </p:txBody>
      </p:sp>
      <p:sp>
        <p:nvSpPr>
          <p:cNvPr id="45" name="object 17">
            <a:extLst>
              <a:ext uri="{FF2B5EF4-FFF2-40B4-BE49-F238E27FC236}">
                <a16:creationId xmlns:a16="http://schemas.microsoft.com/office/drawing/2014/main" id="{31530E28-94AB-4F34-9B4E-E8DCFE873705}"/>
              </a:ext>
            </a:extLst>
          </p:cNvPr>
          <p:cNvSpPr/>
          <p:nvPr/>
        </p:nvSpPr>
        <p:spPr>
          <a:xfrm>
            <a:off x="6140197" y="4462452"/>
            <a:ext cx="269875" cy="271780"/>
          </a:xfrm>
          <a:custGeom>
            <a:avLst/>
            <a:gdLst/>
            <a:ahLst/>
            <a:cxnLst/>
            <a:rect l="l" t="t" r="r" b="b"/>
            <a:pathLst>
              <a:path w="269875" h="271780">
                <a:moveTo>
                  <a:pt x="134874" y="0"/>
                </a:moveTo>
                <a:lnTo>
                  <a:pt x="92220" y="6912"/>
                </a:lnTo>
                <a:lnTo>
                  <a:pt x="55193" y="26164"/>
                </a:lnTo>
                <a:lnTo>
                  <a:pt x="26005" y="55522"/>
                </a:lnTo>
                <a:lnTo>
                  <a:pt x="6870" y="92756"/>
                </a:lnTo>
                <a:lnTo>
                  <a:pt x="0" y="135636"/>
                </a:lnTo>
                <a:lnTo>
                  <a:pt x="6870" y="178515"/>
                </a:lnTo>
                <a:lnTo>
                  <a:pt x="26005" y="215749"/>
                </a:lnTo>
                <a:lnTo>
                  <a:pt x="55193" y="245107"/>
                </a:lnTo>
                <a:lnTo>
                  <a:pt x="92220" y="264359"/>
                </a:lnTo>
                <a:lnTo>
                  <a:pt x="134874" y="271271"/>
                </a:lnTo>
                <a:lnTo>
                  <a:pt x="177527" y="264359"/>
                </a:lnTo>
                <a:lnTo>
                  <a:pt x="214554" y="245107"/>
                </a:lnTo>
                <a:lnTo>
                  <a:pt x="243742" y="215749"/>
                </a:lnTo>
                <a:lnTo>
                  <a:pt x="262877" y="178515"/>
                </a:lnTo>
                <a:lnTo>
                  <a:pt x="269748" y="135636"/>
                </a:lnTo>
                <a:lnTo>
                  <a:pt x="262877" y="92756"/>
                </a:lnTo>
                <a:lnTo>
                  <a:pt x="243742" y="55522"/>
                </a:lnTo>
                <a:lnTo>
                  <a:pt x="214554" y="26164"/>
                </a:lnTo>
                <a:lnTo>
                  <a:pt x="177527" y="6912"/>
                </a:lnTo>
                <a:lnTo>
                  <a:pt x="134874" y="0"/>
                </a:lnTo>
                <a:close/>
              </a:path>
            </a:pathLst>
          </a:custGeom>
          <a:solidFill>
            <a:srgbClr val="9BB808"/>
          </a:solidFill>
        </p:spPr>
        <p:txBody>
          <a:bodyPr wrap="square" lIns="0" tIns="0" rIns="0" bIns="0" rtlCol="0"/>
          <a:lstStyle/>
          <a:p>
            <a:endParaRPr/>
          </a:p>
        </p:txBody>
      </p:sp>
      <p:sp>
        <p:nvSpPr>
          <p:cNvPr id="46" name="object 18">
            <a:extLst>
              <a:ext uri="{FF2B5EF4-FFF2-40B4-BE49-F238E27FC236}">
                <a16:creationId xmlns:a16="http://schemas.microsoft.com/office/drawing/2014/main" id="{FD3879B6-9EEF-460E-B015-0E83D31C46CB}"/>
              </a:ext>
            </a:extLst>
          </p:cNvPr>
          <p:cNvSpPr/>
          <p:nvPr/>
        </p:nvSpPr>
        <p:spPr>
          <a:xfrm>
            <a:off x="6140197" y="4462452"/>
            <a:ext cx="269875" cy="271780"/>
          </a:xfrm>
          <a:custGeom>
            <a:avLst/>
            <a:gdLst/>
            <a:ahLst/>
            <a:cxnLst/>
            <a:rect l="l" t="t" r="r" b="b"/>
            <a:pathLst>
              <a:path w="269875" h="271780">
                <a:moveTo>
                  <a:pt x="0" y="135636"/>
                </a:moveTo>
                <a:lnTo>
                  <a:pt x="6870" y="92756"/>
                </a:lnTo>
                <a:lnTo>
                  <a:pt x="26005" y="55522"/>
                </a:lnTo>
                <a:lnTo>
                  <a:pt x="55193" y="26164"/>
                </a:lnTo>
                <a:lnTo>
                  <a:pt x="92220" y="6912"/>
                </a:lnTo>
                <a:lnTo>
                  <a:pt x="134874" y="0"/>
                </a:lnTo>
                <a:lnTo>
                  <a:pt x="177527" y="6912"/>
                </a:lnTo>
                <a:lnTo>
                  <a:pt x="214554" y="26164"/>
                </a:lnTo>
                <a:lnTo>
                  <a:pt x="243742" y="55522"/>
                </a:lnTo>
                <a:lnTo>
                  <a:pt x="262877" y="92756"/>
                </a:lnTo>
                <a:lnTo>
                  <a:pt x="269748" y="135636"/>
                </a:lnTo>
                <a:lnTo>
                  <a:pt x="262877" y="178515"/>
                </a:lnTo>
                <a:lnTo>
                  <a:pt x="243742" y="215749"/>
                </a:lnTo>
                <a:lnTo>
                  <a:pt x="214554" y="245107"/>
                </a:lnTo>
                <a:lnTo>
                  <a:pt x="177527" y="264359"/>
                </a:lnTo>
                <a:lnTo>
                  <a:pt x="134874" y="271271"/>
                </a:lnTo>
                <a:lnTo>
                  <a:pt x="92220" y="264359"/>
                </a:lnTo>
                <a:lnTo>
                  <a:pt x="55193" y="245107"/>
                </a:lnTo>
                <a:lnTo>
                  <a:pt x="26005" y="215749"/>
                </a:lnTo>
                <a:lnTo>
                  <a:pt x="6870" y="178515"/>
                </a:lnTo>
                <a:lnTo>
                  <a:pt x="0" y="135636"/>
                </a:lnTo>
                <a:close/>
              </a:path>
            </a:pathLst>
          </a:custGeom>
          <a:ln w="6096">
            <a:solidFill>
              <a:srgbClr val="FFFFFF"/>
            </a:solidFill>
          </a:ln>
        </p:spPr>
        <p:txBody>
          <a:bodyPr wrap="square" lIns="0" tIns="0" rIns="0" bIns="0" rtlCol="0"/>
          <a:lstStyle/>
          <a:p>
            <a:endParaRPr/>
          </a:p>
        </p:txBody>
      </p:sp>
      <p:sp>
        <p:nvSpPr>
          <p:cNvPr id="47" name="object 19">
            <a:extLst>
              <a:ext uri="{FF2B5EF4-FFF2-40B4-BE49-F238E27FC236}">
                <a16:creationId xmlns:a16="http://schemas.microsoft.com/office/drawing/2014/main" id="{1E1B0F58-DEBB-4667-8E66-FDE40BF8F995}"/>
              </a:ext>
            </a:extLst>
          </p:cNvPr>
          <p:cNvSpPr/>
          <p:nvPr/>
        </p:nvSpPr>
        <p:spPr>
          <a:xfrm>
            <a:off x="5298948" y="445635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9BB808"/>
          </a:solidFill>
        </p:spPr>
        <p:txBody>
          <a:bodyPr wrap="square" lIns="0" tIns="0" rIns="0" bIns="0" rtlCol="0"/>
          <a:lstStyle/>
          <a:p>
            <a:endParaRPr/>
          </a:p>
        </p:txBody>
      </p:sp>
      <p:sp>
        <p:nvSpPr>
          <p:cNvPr id="48" name="object 20">
            <a:extLst>
              <a:ext uri="{FF2B5EF4-FFF2-40B4-BE49-F238E27FC236}">
                <a16:creationId xmlns:a16="http://schemas.microsoft.com/office/drawing/2014/main" id="{F6197DE1-8028-4501-A30A-DF196ADF93EF}"/>
              </a:ext>
            </a:extLst>
          </p:cNvPr>
          <p:cNvSpPr/>
          <p:nvPr/>
        </p:nvSpPr>
        <p:spPr>
          <a:xfrm>
            <a:off x="5298948" y="4456357"/>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8"/>
                </a:lnTo>
                <a:lnTo>
                  <a:pt x="92220" y="262877"/>
                </a:lnTo>
                <a:lnTo>
                  <a:pt x="55193" y="243742"/>
                </a:lnTo>
                <a:lnTo>
                  <a:pt x="26005" y="214554"/>
                </a:lnTo>
                <a:lnTo>
                  <a:pt x="6870" y="177527"/>
                </a:lnTo>
                <a:lnTo>
                  <a:pt x="0" y="134874"/>
                </a:lnTo>
                <a:close/>
              </a:path>
            </a:pathLst>
          </a:custGeom>
          <a:ln w="6096">
            <a:solidFill>
              <a:srgbClr val="FFFFFF"/>
            </a:solidFill>
          </a:ln>
        </p:spPr>
        <p:txBody>
          <a:bodyPr wrap="square" lIns="0" tIns="0" rIns="0" bIns="0" rtlCol="0"/>
          <a:lstStyle/>
          <a:p>
            <a:endParaRPr/>
          </a:p>
        </p:txBody>
      </p:sp>
      <p:sp>
        <p:nvSpPr>
          <p:cNvPr id="49" name="object 21">
            <a:extLst>
              <a:ext uri="{FF2B5EF4-FFF2-40B4-BE49-F238E27FC236}">
                <a16:creationId xmlns:a16="http://schemas.microsoft.com/office/drawing/2014/main" id="{7A888DE0-C6F1-40C6-A284-4CC443155CD8}"/>
              </a:ext>
            </a:extLst>
          </p:cNvPr>
          <p:cNvSpPr/>
          <p:nvPr/>
        </p:nvSpPr>
        <p:spPr>
          <a:xfrm>
            <a:off x="5838445" y="4456357"/>
            <a:ext cx="269875" cy="269875"/>
          </a:xfrm>
          <a:custGeom>
            <a:avLst/>
            <a:gdLst/>
            <a:ahLst/>
            <a:cxnLst/>
            <a:rect l="l" t="t" r="r" b="b"/>
            <a:pathLst>
              <a:path w="269875" h="269875">
                <a:moveTo>
                  <a:pt x="134873"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3" y="269748"/>
                </a:lnTo>
                <a:lnTo>
                  <a:pt x="177527" y="262877"/>
                </a:lnTo>
                <a:lnTo>
                  <a:pt x="214554" y="243742"/>
                </a:lnTo>
                <a:lnTo>
                  <a:pt x="243742" y="214554"/>
                </a:lnTo>
                <a:lnTo>
                  <a:pt x="262877" y="177527"/>
                </a:lnTo>
                <a:lnTo>
                  <a:pt x="269747" y="134874"/>
                </a:lnTo>
                <a:lnTo>
                  <a:pt x="262877" y="92220"/>
                </a:lnTo>
                <a:lnTo>
                  <a:pt x="243742" y="55193"/>
                </a:lnTo>
                <a:lnTo>
                  <a:pt x="214554" y="26005"/>
                </a:lnTo>
                <a:lnTo>
                  <a:pt x="177527" y="6870"/>
                </a:lnTo>
                <a:lnTo>
                  <a:pt x="134873" y="0"/>
                </a:lnTo>
                <a:close/>
              </a:path>
            </a:pathLst>
          </a:custGeom>
          <a:solidFill>
            <a:srgbClr val="9BB808"/>
          </a:solidFill>
        </p:spPr>
        <p:txBody>
          <a:bodyPr wrap="square" lIns="0" tIns="0" rIns="0" bIns="0" rtlCol="0"/>
          <a:lstStyle/>
          <a:p>
            <a:endParaRPr/>
          </a:p>
        </p:txBody>
      </p:sp>
      <p:sp>
        <p:nvSpPr>
          <p:cNvPr id="50" name="object 22">
            <a:extLst>
              <a:ext uri="{FF2B5EF4-FFF2-40B4-BE49-F238E27FC236}">
                <a16:creationId xmlns:a16="http://schemas.microsoft.com/office/drawing/2014/main" id="{059163D5-1C06-4E67-995B-4F415E6EF2BF}"/>
              </a:ext>
            </a:extLst>
          </p:cNvPr>
          <p:cNvSpPr/>
          <p:nvPr/>
        </p:nvSpPr>
        <p:spPr>
          <a:xfrm>
            <a:off x="5838445" y="4456357"/>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3" y="0"/>
                </a:lnTo>
                <a:lnTo>
                  <a:pt x="177527" y="6870"/>
                </a:lnTo>
                <a:lnTo>
                  <a:pt x="214554" y="26005"/>
                </a:lnTo>
                <a:lnTo>
                  <a:pt x="243742" y="55193"/>
                </a:lnTo>
                <a:lnTo>
                  <a:pt x="262877" y="92220"/>
                </a:lnTo>
                <a:lnTo>
                  <a:pt x="269747" y="134874"/>
                </a:lnTo>
                <a:lnTo>
                  <a:pt x="262877" y="177527"/>
                </a:lnTo>
                <a:lnTo>
                  <a:pt x="243742" y="214554"/>
                </a:lnTo>
                <a:lnTo>
                  <a:pt x="214554" y="243742"/>
                </a:lnTo>
                <a:lnTo>
                  <a:pt x="177527" y="262877"/>
                </a:lnTo>
                <a:lnTo>
                  <a:pt x="134873" y="269748"/>
                </a:lnTo>
                <a:lnTo>
                  <a:pt x="92220" y="262877"/>
                </a:lnTo>
                <a:lnTo>
                  <a:pt x="55193" y="243742"/>
                </a:lnTo>
                <a:lnTo>
                  <a:pt x="26005" y="214554"/>
                </a:lnTo>
                <a:lnTo>
                  <a:pt x="6870" y="177527"/>
                </a:lnTo>
                <a:lnTo>
                  <a:pt x="0" y="134874"/>
                </a:lnTo>
                <a:close/>
              </a:path>
            </a:pathLst>
          </a:custGeom>
          <a:ln w="6096">
            <a:solidFill>
              <a:srgbClr val="FFFFFF"/>
            </a:solidFill>
          </a:ln>
        </p:spPr>
        <p:txBody>
          <a:bodyPr wrap="square" lIns="0" tIns="0" rIns="0" bIns="0" rtlCol="0"/>
          <a:lstStyle/>
          <a:p>
            <a:endParaRPr/>
          </a:p>
        </p:txBody>
      </p:sp>
      <p:sp>
        <p:nvSpPr>
          <p:cNvPr id="51" name="object 23">
            <a:extLst>
              <a:ext uri="{FF2B5EF4-FFF2-40B4-BE49-F238E27FC236}">
                <a16:creationId xmlns:a16="http://schemas.microsoft.com/office/drawing/2014/main" id="{BD68456A-B253-4ABF-8692-F5654D7FD4D7}"/>
              </a:ext>
            </a:extLst>
          </p:cNvPr>
          <p:cNvSpPr/>
          <p:nvPr/>
        </p:nvSpPr>
        <p:spPr>
          <a:xfrm>
            <a:off x="6507481" y="445635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52" name="object 24">
            <a:extLst>
              <a:ext uri="{FF2B5EF4-FFF2-40B4-BE49-F238E27FC236}">
                <a16:creationId xmlns:a16="http://schemas.microsoft.com/office/drawing/2014/main" id="{381C7AE4-777C-4FF4-8DD0-C0871BA4CCBE}"/>
              </a:ext>
            </a:extLst>
          </p:cNvPr>
          <p:cNvSpPr/>
          <p:nvPr/>
        </p:nvSpPr>
        <p:spPr>
          <a:xfrm>
            <a:off x="6507481" y="4456357"/>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8"/>
                </a:lnTo>
                <a:lnTo>
                  <a:pt x="92220" y="262877"/>
                </a:lnTo>
                <a:lnTo>
                  <a:pt x="55193" y="243742"/>
                </a:lnTo>
                <a:lnTo>
                  <a:pt x="26005" y="214554"/>
                </a:lnTo>
                <a:lnTo>
                  <a:pt x="6870" y="177527"/>
                </a:lnTo>
                <a:lnTo>
                  <a:pt x="0" y="134874"/>
                </a:lnTo>
                <a:close/>
              </a:path>
            </a:pathLst>
          </a:custGeom>
          <a:ln w="6096">
            <a:solidFill>
              <a:srgbClr val="FFFFFF"/>
            </a:solidFill>
          </a:ln>
        </p:spPr>
        <p:txBody>
          <a:bodyPr wrap="square" lIns="0" tIns="0" rIns="0" bIns="0" rtlCol="0"/>
          <a:lstStyle/>
          <a:p>
            <a:endParaRPr/>
          </a:p>
        </p:txBody>
      </p:sp>
      <p:sp>
        <p:nvSpPr>
          <p:cNvPr id="53" name="object 25">
            <a:extLst>
              <a:ext uri="{FF2B5EF4-FFF2-40B4-BE49-F238E27FC236}">
                <a16:creationId xmlns:a16="http://schemas.microsoft.com/office/drawing/2014/main" id="{205AC272-5BD6-43AB-86AD-422E74E5C435}"/>
              </a:ext>
            </a:extLst>
          </p:cNvPr>
          <p:cNvSpPr/>
          <p:nvPr/>
        </p:nvSpPr>
        <p:spPr>
          <a:xfrm>
            <a:off x="6867144" y="4456357"/>
            <a:ext cx="269875" cy="269875"/>
          </a:xfrm>
          <a:custGeom>
            <a:avLst/>
            <a:gdLst/>
            <a:ahLst/>
            <a:cxnLst/>
            <a:rect l="l" t="t" r="r" b="b"/>
            <a:pathLst>
              <a:path w="269875" h="269875">
                <a:moveTo>
                  <a:pt x="134874" y="0"/>
                </a:move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177527" y="262877"/>
                </a:lnTo>
                <a:lnTo>
                  <a:pt x="214554" y="243742"/>
                </a:lnTo>
                <a:lnTo>
                  <a:pt x="243742" y="214554"/>
                </a:lnTo>
                <a:lnTo>
                  <a:pt x="262877" y="177527"/>
                </a:lnTo>
                <a:lnTo>
                  <a:pt x="269748" y="134874"/>
                </a:lnTo>
                <a:lnTo>
                  <a:pt x="262877" y="92220"/>
                </a:lnTo>
                <a:lnTo>
                  <a:pt x="243742" y="55193"/>
                </a:lnTo>
                <a:lnTo>
                  <a:pt x="214554" y="26005"/>
                </a:lnTo>
                <a:lnTo>
                  <a:pt x="177527" y="6870"/>
                </a:lnTo>
                <a:lnTo>
                  <a:pt x="134874" y="0"/>
                </a:lnTo>
                <a:close/>
              </a:path>
            </a:pathLst>
          </a:custGeom>
          <a:solidFill>
            <a:srgbClr val="006FC0"/>
          </a:solidFill>
        </p:spPr>
        <p:txBody>
          <a:bodyPr wrap="square" lIns="0" tIns="0" rIns="0" bIns="0" rtlCol="0"/>
          <a:lstStyle/>
          <a:p>
            <a:endParaRPr/>
          </a:p>
        </p:txBody>
      </p:sp>
      <p:sp>
        <p:nvSpPr>
          <p:cNvPr id="54" name="object 26">
            <a:extLst>
              <a:ext uri="{FF2B5EF4-FFF2-40B4-BE49-F238E27FC236}">
                <a16:creationId xmlns:a16="http://schemas.microsoft.com/office/drawing/2014/main" id="{E1C4FE1C-55B1-4873-9C69-B05D0BEAEFC4}"/>
              </a:ext>
            </a:extLst>
          </p:cNvPr>
          <p:cNvSpPr/>
          <p:nvPr/>
        </p:nvSpPr>
        <p:spPr>
          <a:xfrm>
            <a:off x="6867144" y="4456357"/>
            <a:ext cx="269875" cy="269875"/>
          </a:xfrm>
          <a:custGeom>
            <a:avLst/>
            <a:gdLst/>
            <a:ahLst/>
            <a:cxnLst/>
            <a:rect l="l" t="t" r="r" b="b"/>
            <a:pathLst>
              <a:path w="269875" h="269875">
                <a:moveTo>
                  <a:pt x="0" y="134874"/>
                </a:moveTo>
                <a:lnTo>
                  <a:pt x="6870" y="92220"/>
                </a:lnTo>
                <a:lnTo>
                  <a:pt x="26005" y="55193"/>
                </a:lnTo>
                <a:lnTo>
                  <a:pt x="55193" y="26005"/>
                </a:lnTo>
                <a:lnTo>
                  <a:pt x="92220" y="6870"/>
                </a:lnTo>
                <a:lnTo>
                  <a:pt x="134874" y="0"/>
                </a:lnTo>
                <a:lnTo>
                  <a:pt x="177527" y="6870"/>
                </a:lnTo>
                <a:lnTo>
                  <a:pt x="214554" y="26005"/>
                </a:lnTo>
                <a:lnTo>
                  <a:pt x="243742" y="55193"/>
                </a:lnTo>
                <a:lnTo>
                  <a:pt x="262877" y="92220"/>
                </a:lnTo>
                <a:lnTo>
                  <a:pt x="269748" y="134874"/>
                </a:lnTo>
                <a:lnTo>
                  <a:pt x="262877" y="177527"/>
                </a:lnTo>
                <a:lnTo>
                  <a:pt x="243742" y="214554"/>
                </a:lnTo>
                <a:lnTo>
                  <a:pt x="214554" y="243742"/>
                </a:lnTo>
                <a:lnTo>
                  <a:pt x="177527" y="262877"/>
                </a:lnTo>
                <a:lnTo>
                  <a:pt x="134874" y="269748"/>
                </a:lnTo>
                <a:lnTo>
                  <a:pt x="92220" y="262877"/>
                </a:lnTo>
                <a:lnTo>
                  <a:pt x="55193" y="243742"/>
                </a:lnTo>
                <a:lnTo>
                  <a:pt x="26005" y="214554"/>
                </a:lnTo>
                <a:lnTo>
                  <a:pt x="6870" y="177527"/>
                </a:lnTo>
                <a:lnTo>
                  <a:pt x="0" y="134874"/>
                </a:lnTo>
                <a:close/>
              </a:path>
            </a:pathLst>
          </a:custGeom>
          <a:ln w="6096">
            <a:solidFill>
              <a:srgbClr val="FFFFFF"/>
            </a:solidFill>
          </a:ln>
        </p:spPr>
        <p:txBody>
          <a:bodyPr wrap="square" lIns="0" tIns="0" rIns="0" bIns="0" rtlCol="0"/>
          <a:lstStyle/>
          <a:p>
            <a:endParaRPr/>
          </a:p>
        </p:txBody>
      </p:sp>
      <p:sp>
        <p:nvSpPr>
          <p:cNvPr id="55" name="object 27">
            <a:extLst>
              <a:ext uri="{FF2B5EF4-FFF2-40B4-BE49-F238E27FC236}">
                <a16:creationId xmlns:a16="http://schemas.microsoft.com/office/drawing/2014/main" id="{DAB545CC-629C-450C-B1C9-E52698A512E2}"/>
              </a:ext>
            </a:extLst>
          </p:cNvPr>
          <p:cNvSpPr/>
          <p:nvPr/>
        </p:nvSpPr>
        <p:spPr>
          <a:xfrm>
            <a:off x="7228331" y="4456357"/>
            <a:ext cx="271780" cy="269875"/>
          </a:xfrm>
          <a:custGeom>
            <a:avLst/>
            <a:gdLst/>
            <a:ahLst/>
            <a:cxnLst/>
            <a:rect l="l" t="t" r="r" b="b"/>
            <a:pathLst>
              <a:path w="271779" h="269875">
                <a:moveTo>
                  <a:pt x="135636" y="0"/>
                </a:moveTo>
                <a:lnTo>
                  <a:pt x="92756" y="6870"/>
                </a:lnTo>
                <a:lnTo>
                  <a:pt x="55522" y="26005"/>
                </a:lnTo>
                <a:lnTo>
                  <a:pt x="26164" y="55193"/>
                </a:lnTo>
                <a:lnTo>
                  <a:pt x="6912" y="92220"/>
                </a:lnTo>
                <a:lnTo>
                  <a:pt x="0" y="134874"/>
                </a:lnTo>
                <a:lnTo>
                  <a:pt x="6912" y="177527"/>
                </a:lnTo>
                <a:lnTo>
                  <a:pt x="26164" y="214554"/>
                </a:lnTo>
                <a:lnTo>
                  <a:pt x="55522" y="243742"/>
                </a:lnTo>
                <a:lnTo>
                  <a:pt x="92756" y="262877"/>
                </a:lnTo>
                <a:lnTo>
                  <a:pt x="135636" y="269748"/>
                </a:lnTo>
                <a:lnTo>
                  <a:pt x="178515" y="262877"/>
                </a:lnTo>
                <a:lnTo>
                  <a:pt x="215749" y="243742"/>
                </a:lnTo>
                <a:lnTo>
                  <a:pt x="245107" y="214554"/>
                </a:lnTo>
                <a:lnTo>
                  <a:pt x="264359" y="177527"/>
                </a:lnTo>
                <a:lnTo>
                  <a:pt x="271272" y="134874"/>
                </a:lnTo>
                <a:lnTo>
                  <a:pt x="264359" y="92220"/>
                </a:lnTo>
                <a:lnTo>
                  <a:pt x="245107" y="55193"/>
                </a:lnTo>
                <a:lnTo>
                  <a:pt x="215749" y="26005"/>
                </a:lnTo>
                <a:lnTo>
                  <a:pt x="178515" y="6870"/>
                </a:lnTo>
                <a:lnTo>
                  <a:pt x="135636" y="0"/>
                </a:lnTo>
                <a:close/>
              </a:path>
            </a:pathLst>
          </a:custGeom>
          <a:solidFill>
            <a:srgbClr val="006FC0"/>
          </a:solidFill>
        </p:spPr>
        <p:txBody>
          <a:bodyPr wrap="square" lIns="0" tIns="0" rIns="0" bIns="0" rtlCol="0"/>
          <a:lstStyle/>
          <a:p>
            <a:endParaRPr/>
          </a:p>
        </p:txBody>
      </p:sp>
      <p:sp>
        <p:nvSpPr>
          <p:cNvPr id="56" name="object 28">
            <a:extLst>
              <a:ext uri="{FF2B5EF4-FFF2-40B4-BE49-F238E27FC236}">
                <a16:creationId xmlns:a16="http://schemas.microsoft.com/office/drawing/2014/main" id="{09F850A0-C0BA-473D-9AE3-9D8BB2529AE7}"/>
              </a:ext>
            </a:extLst>
          </p:cNvPr>
          <p:cNvSpPr/>
          <p:nvPr/>
        </p:nvSpPr>
        <p:spPr>
          <a:xfrm>
            <a:off x="7228331" y="4456357"/>
            <a:ext cx="271780" cy="269875"/>
          </a:xfrm>
          <a:custGeom>
            <a:avLst/>
            <a:gdLst/>
            <a:ahLst/>
            <a:cxnLst/>
            <a:rect l="l" t="t" r="r" b="b"/>
            <a:pathLst>
              <a:path w="271779" h="269875">
                <a:moveTo>
                  <a:pt x="0" y="134874"/>
                </a:moveTo>
                <a:lnTo>
                  <a:pt x="6912" y="92220"/>
                </a:lnTo>
                <a:lnTo>
                  <a:pt x="26164" y="55193"/>
                </a:lnTo>
                <a:lnTo>
                  <a:pt x="55522" y="26005"/>
                </a:lnTo>
                <a:lnTo>
                  <a:pt x="92756" y="6870"/>
                </a:lnTo>
                <a:lnTo>
                  <a:pt x="135636" y="0"/>
                </a:lnTo>
                <a:lnTo>
                  <a:pt x="178515" y="6870"/>
                </a:lnTo>
                <a:lnTo>
                  <a:pt x="215749" y="26005"/>
                </a:lnTo>
                <a:lnTo>
                  <a:pt x="245107" y="55193"/>
                </a:lnTo>
                <a:lnTo>
                  <a:pt x="264359" y="92220"/>
                </a:lnTo>
                <a:lnTo>
                  <a:pt x="271272" y="134874"/>
                </a:lnTo>
                <a:lnTo>
                  <a:pt x="264359" y="177527"/>
                </a:lnTo>
                <a:lnTo>
                  <a:pt x="245107" y="214554"/>
                </a:lnTo>
                <a:lnTo>
                  <a:pt x="215749" y="243742"/>
                </a:lnTo>
                <a:lnTo>
                  <a:pt x="178515" y="262877"/>
                </a:lnTo>
                <a:lnTo>
                  <a:pt x="135636" y="269748"/>
                </a:lnTo>
                <a:lnTo>
                  <a:pt x="92756" y="262877"/>
                </a:lnTo>
                <a:lnTo>
                  <a:pt x="55522" y="243742"/>
                </a:lnTo>
                <a:lnTo>
                  <a:pt x="26164" y="214554"/>
                </a:lnTo>
                <a:lnTo>
                  <a:pt x="6912" y="177527"/>
                </a:lnTo>
                <a:lnTo>
                  <a:pt x="0" y="134874"/>
                </a:lnTo>
                <a:close/>
              </a:path>
            </a:pathLst>
          </a:custGeom>
          <a:ln w="6096">
            <a:solidFill>
              <a:srgbClr val="FFFFFF"/>
            </a:solidFill>
          </a:ln>
        </p:spPr>
        <p:txBody>
          <a:bodyPr wrap="square" lIns="0" tIns="0" rIns="0" bIns="0" rtlCol="0"/>
          <a:lstStyle/>
          <a:p>
            <a:endParaRPr/>
          </a:p>
        </p:txBody>
      </p:sp>
      <p:sp>
        <p:nvSpPr>
          <p:cNvPr id="57" name="object 29">
            <a:extLst>
              <a:ext uri="{FF2B5EF4-FFF2-40B4-BE49-F238E27FC236}">
                <a16:creationId xmlns:a16="http://schemas.microsoft.com/office/drawing/2014/main" id="{EBF14054-6401-4FA0-8D82-D2A32AC92A1D}"/>
              </a:ext>
            </a:extLst>
          </p:cNvPr>
          <p:cNvSpPr txBox="1"/>
          <p:nvPr/>
        </p:nvSpPr>
        <p:spPr>
          <a:xfrm>
            <a:off x="5198491" y="4928924"/>
            <a:ext cx="595885" cy="228268"/>
          </a:xfrm>
          <a:prstGeom prst="rect">
            <a:avLst/>
          </a:prstGeom>
        </p:spPr>
        <p:txBody>
          <a:bodyPr vert="horz" wrap="square" lIns="0" tIns="12700" rIns="0" bIns="0" rtlCol="0">
            <a:spAutoFit/>
          </a:bodyPr>
          <a:lstStyle/>
          <a:p>
            <a:pPr marL="12700">
              <a:spcBef>
                <a:spcPts val="100"/>
              </a:spcBef>
            </a:pPr>
            <a:r>
              <a:rPr sz="1400" b="1" dirty="0">
                <a:solidFill>
                  <a:srgbClr val="344B5E"/>
                </a:solidFill>
                <a:latin typeface="Verdana"/>
                <a:cs typeface="Verdana"/>
              </a:rPr>
              <a:t>Age</a:t>
            </a:r>
            <a:endParaRPr sz="1400">
              <a:latin typeface="Verdana"/>
              <a:cs typeface="Verdana"/>
            </a:endParaRPr>
          </a:p>
        </p:txBody>
      </p:sp>
    </p:spTree>
    <p:extLst>
      <p:ext uri="{BB962C8B-B14F-4D97-AF65-F5344CB8AC3E}">
        <p14:creationId xmlns:p14="http://schemas.microsoft.com/office/powerpoint/2010/main" val="2712810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44501" y="1187624"/>
            <a:ext cx="8242299" cy="4360168"/>
          </a:xfrm>
          <a:prstGeom prst="rect">
            <a:avLst/>
          </a:prstGeom>
        </p:spPr>
        <p:txBody>
          <a:bodyPr vert="horz" wrap="square" lIns="0" tIns="12700" rIns="0" bIns="0" rtlCol="0">
            <a:spAutoFit/>
          </a:bodyPr>
          <a:lstStyle/>
          <a:p>
            <a:pPr marL="12700">
              <a:spcBef>
                <a:spcPts val="100"/>
              </a:spcBef>
            </a:pPr>
            <a:r>
              <a:rPr lang="zh-CN" altLang="en-US" sz="2000" b="1" spc="20" dirty="0">
                <a:solidFill>
                  <a:srgbClr val="84ADAF"/>
                </a:solidFill>
                <a:latin typeface="Trebuchet MS"/>
                <a:cs typeface="Trebuchet MS"/>
              </a:rPr>
              <a:t>导入包含聚类方法的类：</a:t>
            </a:r>
            <a:endParaRPr sz="2000" dirty="0">
              <a:latin typeface="Trebuchet MS"/>
              <a:cs typeface="Trebuchet MS"/>
            </a:endParaRPr>
          </a:p>
          <a:p>
            <a:pPr marL="469900">
              <a:spcBef>
                <a:spcPts val="1170"/>
              </a:spcBef>
            </a:pPr>
            <a:r>
              <a:rPr sz="2000" b="1" spc="-5" dirty="0">
                <a:solidFill>
                  <a:srgbClr val="8B8B8B"/>
                </a:solidFill>
                <a:latin typeface="Courier New"/>
                <a:cs typeface="Courier New"/>
              </a:rPr>
              <a:t>from sklearn.cluster import</a:t>
            </a:r>
            <a:r>
              <a:rPr sz="2000" b="1" spc="-80" dirty="0">
                <a:solidFill>
                  <a:srgbClr val="8B8B8B"/>
                </a:solidFill>
                <a:latin typeface="Courier New"/>
                <a:cs typeface="Courier New"/>
              </a:rPr>
              <a:t> </a:t>
            </a:r>
            <a:r>
              <a:rPr sz="2000" b="1" spc="-5" dirty="0" err="1">
                <a:solidFill>
                  <a:srgbClr val="0433FF"/>
                </a:solidFill>
                <a:latin typeface="Courier New"/>
                <a:cs typeface="Courier New"/>
              </a:rPr>
              <a:t>AgglomerativeClustering</a:t>
            </a:r>
            <a:endParaRPr lang="en-US" sz="2000" dirty="0">
              <a:latin typeface="Courier New"/>
              <a:cs typeface="Courier New"/>
            </a:endParaRPr>
          </a:p>
          <a:p>
            <a:pPr marL="12700">
              <a:spcBef>
                <a:spcPts val="1230"/>
              </a:spcBef>
            </a:pPr>
            <a:endParaRPr lang="en-US" altLang="zh-CN" sz="2000" b="1" spc="-30" dirty="0">
              <a:solidFill>
                <a:srgbClr val="84ADAF"/>
              </a:solidFill>
              <a:latin typeface="Trebuchet MS"/>
              <a:cs typeface="Trebuchet MS"/>
            </a:endParaRPr>
          </a:p>
          <a:p>
            <a:pPr marL="12700">
              <a:spcBef>
                <a:spcPts val="1230"/>
              </a:spcBef>
            </a:pPr>
            <a:r>
              <a:rPr lang="zh-CN" altLang="en-US" sz="2000" b="1" spc="-30" dirty="0">
                <a:solidFill>
                  <a:srgbClr val="84ADAF"/>
                </a:solidFill>
                <a:latin typeface="Trebuchet MS"/>
                <a:cs typeface="Trebuchet MS"/>
              </a:rPr>
              <a:t>创建该类的一个对象：</a:t>
            </a:r>
            <a:endParaRPr lang="en-US" sz="2000" dirty="0">
              <a:latin typeface="Trebuchet MS"/>
              <a:cs typeface="Trebuchet MS"/>
            </a:endParaRPr>
          </a:p>
          <a:p>
            <a:pPr marL="469900">
              <a:spcBef>
                <a:spcPts val="1170"/>
              </a:spcBef>
            </a:pPr>
            <a:r>
              <a:rPr sz="2000" b="1" spc="-5" dirty="0" err="1">
                <a:solidFill>
                  <a:srgbClr val="6F2F9F"/>
                </a:solidFill>
                <a:latin typeface="Courier New"/>
                <a:cs typeface="Courier New"/>
              </a:rPr>
              <a:t>agg</a:t>
            </a:r>
            <a:r>
              <a:rPr sz="2000" b="1" spc="-5" dirty="0">
                <a:solidFill>
                  <a:srgbClr val="6F2F9F"/>
                </a:solidFill>
                <a:latin typeface="Courier New"/>
                <a:cs typeface="Courier New"/>
              </a:rPr>
              <a:t> </a:t>
            </a:r>
            <a:r>
              <a:rPr sz="2000" b="1" dirty="0">
                <a:solidFill>
                  <a:srgbClr val="84ADAF"/>
                </a:solidFill>
                <a:latin typeface="Courier New"/>
                <a:cs typeface="Courier New"/>
              </a:rPr>
              <a:t>=</a:t>
            </a:r>
            <a:r>
              <a:rPr sz="2000" b="1" spc="-30" dirty="0">
                <a:solidFill>
                  <a:srgbClr val="84ADAF"/>
                </a:solidFill>
                <a:latin typeface="Courier New"/>
                <a:cs typeface="Courier New"/>
              </a:rPr>
              <a:t> </a:t>
            </a:r>
            <a:r>
              <a:rPr sz="2000" b="1" spc="-5" dirty="0">
                <a:solidFill>
                  <a:srgbClr val="0433FF"/>
                </a:solidFill>
                <a:latin typeface="Courier New"/>
                <a:cs typeface="Courier New"/>
              </a:rPr>
              <a:t>AgglomerativeClustering</a:t>
            </a:r>
            <a:r>
              <a:rPr sz="2000" b="1" spc="-5" dirty="0">
                <a:solidFill>
                  <a:srgbClr val="344B5E"/>
                </a:solidFill>
                <a:latin typeface="Courier New"/>
                <a:cs typeface="Courier New"/>
              </a:rPr>
              <a:t>(n_clusters=3,</a:t>
            </a:r>
            <a:endParaRPr sz="2000" dirty="0">
              <a:latin typeface="Courier New"/>
              <a:cs typeface="Courier New"/>
            </a:endParaRPr>
          </a:p>
          <a:p>
            <a:pPr marL="2756535" marR="2075814">
              <a:spcBef>
                <a:spcPts val="290"/>
              </a:spcBef>
            </a:pPr>
            <a:r>
              <a:rPr lang="en-US" sz="2000" b="1" spc="-5" dirty="0">
                <a:solidFill>
                  <a:srgbClr val="344B5E"/>
                </a:solidFill>
                <a:latin typeface="Courier New"/>
                <a:cs typeface="Courier New"/>
              </a:rPr>
              <a:t>metric</a:t>
            </a:r>
            <a:r>
              <a:rPr sz="2000" b="1" spc="-5" dirty="0">
                <a:solidFill>
                  <a:srgbClr val="344B5E"/>
                </a:solidFill>
                <a:latin typeface="Courier New"/>
                <a:cs typeface="Courier New"/>
              </a:rPr>
              <a:t>='euclid</a:t>
            </a:r>
            <a:r>
              <a:rPr sz="2000" b="1" spc="-15" dirty="0">
                <a:solidFill>
                  <a:srgbClr val="344B5E"/>
                </a:solidFill>
                <a:latin typeface="Courier New"/>
                <a:cs typeface="Courier New"/>
              </a:rPr>
              <a:t>e</a:t>
            </a:r>
            <a:r>
              <a:rPr sz="2000" b="1" spc="-5" dirty="0">
                <a:solidFill>
                  <a:srgbClr val="344B5E"/>
                </a:solidFill>
                <a:latin typeface="Courier New"/>
                <a:cs typeface="Courier New"/>
              </a:rPr>
              <a:t>a</a:t>
            </a:r>
            <a:r>
              <a:rPr sz="2000" b="1" spc="-10" dirty="0">
                <a:solidFill>
                  <a:srgbClr val="344B5E"/>
                </a:solidFill>
                <a:latin typeface="Courier New"/>
                <a:cs typeface="Courier New"/>
              </a:rPr>
              <a:t>n</a:t>
            </a:r>
            <a:r>
              <a:rPr sz="2000" b="1" spc="-5" dirty="0">
                <a:solidFill>
                  <a:srgbClr val="344B5E"/>
                </a:solidFill>
                <a:latin typeface="Courier New"/>
                <a:cs typeface="Courier New"/>
              </a:rPr>
              <a:t>',  linkage='ward</a:t>
            </a:r>
            <a:r>
              <a:rPr lang="en-US" altLang="zh-CN" sz="2000" b="1" spc="-5" dirty="0">
                <a:solidFill>
                  <a:srgbClr val="344B5E"/>
                </a:solidFill>
                <a:latin typeface="Courier New"/>
                <a:cs typeface="Courier New"/>
              </a:rPr>
              <a:t>'</a:t>
            </a:r>
            <a:r>
              <a:rPr sz="2000" b="1" spc="-5" dirty="0">
                <a:solidFill>
                  <a:srgbClr val="344B5E"/>
                </a:solidFill>
                <a:latin typeface="Courier New"/>
                <a:cs typeface="Courier New"/>
              </a:rPr>
              <a:t>)</a:t>
            </a:r>
            <a:endParaRPr sz="2000" dirty="0">
              <a:latin typeface="Courier New"/>
              <a:cs typeface="Courier New"/>
            </a:endParaRPr>
          </a:p>
          <a:p>
            <a:pPr marL="12700">
              <a:spcBef>
                <a:spcPts val="925"/>
              </a:spcBef>
            </a:pPr>
            <a:endParaRPr lang="en-US" altLang="zh-CN" sz="2000" b="1" spc="-45" dirty="0">
              <a:solidFill>
                <a:srgbClr val="84ADAF"/>
              </a:solidFill>
              <a:latin typeface="Trebuchet MS"/>
              <a:cs typeface="Trebuchet MS"/>
            </a:endParaRPr>
          </a:p>
          <a:p>
            <a:pPr marL="12700">
              <a:spcBef>
                <a:spcPts val="925"/>
              </a:spcBef>
            </a:pPr>
            <a:r>
              <a:rPr lang="zh-CN" altLang="en-US" sz="2000" b="1" spc="-45" dirty="0">
                <a:solidFill>
                  <a:srgbClr val="84ADAF"/>
                </a:solidFill>
                <a:latin typeface="Trebuchet MS"/>
                <a:cs typeface="Trebuchet MS"/>
              </a:rPr>
              <a:t>拟合数据，并预测新数据的聚簇：</a:t>
            </a:r>
            <a:endParaRPr sz="2000" dirty="0">
              <a:latin typeface="Trebuchet MS"/>
              <a:cs typeface="Trebuchet MS"/>
            </a:endParaRPr>
          </a:p>
          <a:p>
            <a:pPr marL="469900" marR="3725545">
              <a:spcBef>
                <a:spcPts val="265"/>
              </a:spcBef>
            </a:pPr>
            <a:r>
              <a:rPr sz="2000" b="1" spc="-5" dirty="0">
                <a:solidFill>
                  <a:srgbClr val="6F2F9F"/>
                </a:solidFill>
                <a:latin typeface="Courier New"/>
                <a:cs typeface="Courier New"/>
              </a:rPr>
              <a:t>agg </a:t>
            </a:r>
            <a:r>
              <a:rPr sz="2000" b="1" dirty="0">
                <a:solidFill>
                  <a:srgbClr val="84ADAF"/>
                </a:solidFill>
                <a:latin typeface="Courier New"/>
                <a:cs typeface="Courier New"/>
              </a:rPr>
              <a:t>= </a:t>
            </a:r>
            <a:r>
              <a:rPr sz="2000" b="1" spc="-5" dirty="0">
                <a:solidFill>
                  <a:srgbClr val="6F2F9F"/>
                </a:solidFill>
                <a:latin typeface="Courier New"/>
                <a:cs typeface="Courier New"/>
              </a:rPr>
              <a:t>agg</a:t>
            </a:r>
            <a:r>
              <a:rPr sz="2000" b="1" spc="-5" dirty="0">
                <a:solidFill>
                  <a:srgbClr val="84ADAF"/>
                </a:solidFill>
                <a:latin typeface="Courier New"/>
                <a:cs typeface="Courier New"/>
              </a:rPr>
              <a:t>.</a:t>
            </a:r>
            <a:r>
              <a:rPr sz="2000" b="1" spc="-5" dirty="0">
                <a:solidFill>
                  <a:srgbClr val="C00000"/>
                </a:solidFill>
                <a:latin typeface="Courier New"/>
                <a:cs typeface="Courier New"/>
              </a:rPr>
              <a:t>fit</a:t>
            </a:r>
            <a:r>
              <a:rPr sz="2000" b="1" spc="-5" dirty="0">
                <a:solidFill>
                  <a:srgbClr val="84ADAF"/>
                </a:solidFill>
                <a:latin typeface="Courier New"/>
                <a:cs typeface="Courier New"/>
              </a:rPr>
              <a:t>(X1)</a:t>
            </a:r>
            <a:endParaRPr lang="en-US" altLang="zh-CN" sz="2000" b="1" spc="-5" dirty="0">
              <a:solidFill>
                <a:srgbClr val="84ADAF"/>
              </a:solidFill>
              <a:latin typeface="Courier New"/>
              <a:cs typeface="Courier New"/>
            </a:endParaRPr>
          </a:p>
          <a:p>
            <a:pPr marL="469900" marR="3725545">
              <a:spcBef>
                <a:spcPts val="265"/>
              </a:spcBef>
            </a:pPr>
            <a:r>
              <a:rPr sz="2000" b="1" spc="-5" dirty="0" err="1">
                <a:solidFill>
                  <a:srgbClr val="84ADAF"/>
                </a:solidFill>
                <a:latin typeface="Courier New"/>
                <a:cs typeface="Courier New"/>
              </a:rPr>
              <a:t>y_predict</a:t>
            </a:r>
            <a:r>
              <a:rPr sz="2000" b="1" spc="-5" dirty="0">
                <a:solidFill>
                  <a:srgbClr val="84ADAF"/>
                </a:solidFill>
                <a:latin typeface="Courier New"/>
                <a:cs typeface="Courier New"/>
              </a:rPr>
              <a:t> </a:t>
            </a:r>
            <a:r>
              <a:rPr lang="en-US" altLang="zh-CN" sz="2000" b="1" dirty="0">
                <a:solidFill>
                  <a:srgbClr val="84ADAF"/>
                </a:solidFill>
                <a:latin typeface="Courier New"/>
                <a:cs typeface="Courier New"/>
              </a:rPr>
              <a:t>=</a:t>
            </a:r>
            <a:r>
              <a:rPr lang="en-US" sz="2000" b="1" spc="-5" dirty="0" err="1">
                <a:solidFill>
                  <a:srgbClr val="6F2F9F"/>
                </a:solidFill>
                <a:latin typeface="Courier New"/>
                <a:cs typeface="Courier New"/>
              </a:rPr>
              <a:t>a</a:t>
            </a:r>
            <a:r>
              <a:rPr sz="2000" b="1" spc="-5" dirty="0" err="1">
                <a:solidFill>
                  <a:srgbClr val="6F2F9F"/>
                </a:solidFill>
                <a:latin typeface="Courier New"/>
                <a:cs typeface="Courier New"/>
              </a:rPr>
              <a:t>gg</a:t>
            </a:r>
            <a:r>
              <a:rPr sz="2000" b="1" spc="-5" dirty="0" err="1">
                <a:solidFill>
                  <a:srgbClr val="84ADAF"/>
                </a:solidFill>
                <a:latin typeface="Courier New"/>
                <a:cs typeface="Courier New"/>
              </a:rPr>
              <a:t>.</a:t>
            </a:r>
            <a:r>
              <a:rPr sz="2000" b="1" spc="-5" dirty="0" err="1">
                <a:solidFill>
                  <a:srgbClr val="C00000"/>
                </a:solidFill>
                <a:latin typeface="Courier New"/>
                <a:cs typeface="Courier New"/>
              </a:rPr>
              <a:t>predict</a:t>
            </a:r>
            <a:r>
              <a:rPr sz="2000" b="1" spc="-5" dirty="0">
                <a:solidFill>
                  <a:srgbClr val="84ADAF"/>
                </a:solidFill>
                <a:latin typeface="Courier New"/>
                <a:cs typeface="Courier New"/>
              </a:rPr>
              <a:t>(X2)</a:t>
            </a:r>
            <a:endParaRPr sz="2000" dirty="0">
              <a:latin typeface="Courier New"/>
              <a:cs typeface="Courier New"/>
            </a:endParaRPr>
          </a:p>
        </p:txBody>
      </p:sp>
      <p:sp>
        <p:nvSpPr>
          <p:cNvPr id="6" name="标题 5">
            <a:extLst>
              <a:ext uri="{FF2B5EF4-FFF2-40B4-BE49-F238E27FC236}">
                <a16:creationId xmlns:a16="http://schemas.microsoft.com/office/drawing/2014/main" id="{E4A136C2-E028-45B0-BC53-0AEDD035816B}"/>
              </a:ext>
            </a:extLst>
          </p:cNvPr>
          <p:cNvSpPr>
            <a:spLocks noGrp="1"/>
          </p:cNvSpPr>
          <p:nvPr>
            <p:ph type="title"/>
          </p:nvPr>
        </p:nvSpPr>
        <p:spPr>
          <a:xfrm>
            <a:off x="457200" y="44624"/>
            <a:ext cx="8229600" cy="1143000"/>
          </a:xfrm>
        </p:spPr>
        <p:txBody>
          <a:bodyPr/>
          <a:lstStyle/>
          <a:p>
            <a:r>
              <a:rPr lang="zh-CN" altLang="en-US" dirty="0"/>
              <a:t>聚合式层次聚类的语法</a:t>
            </a:r>
          </a:p>
        </p:txBody>
      </p:sp>
      <p:sp>
        <p:nvSpPr>
          <p:cNvPr id="2" name="文本框 1">
            <a:extLst>
              <a:ext uri="{FF2B5EF4-FFF2-40B4-BE49-F238E27FC236}">
                <a16:creationId xmlns:a16="http://schemas.microsoft.com/office/drawing/2014/main" id="{925F1AD9-2AEF-4D96-A149-3A666DFD6E7B}"/>
              </a:ext>
            </a:extLst>
          </p:cNvPr>
          <p:cNvSpPr txBox="1"/>
          <p:nvPr/>
        </p:nvSpPr>
        <p:spPr>
          <a:xfrm>
            <a:off x="100094" y="6021288"/>
            <a:ext cx="9073318" cy="369332"/>
          </a:xfrm>
          <a:prstGeom prst="rect">
            <a:avLst/>
          </a:prstGeom>
          <a:noFill/>
        </p:spPr>
        <p:txBody>
          <a:bodyPr wrap="none" rtlCol="0">
            <a:spAutoFit/>
          </a:bodyPr>
          <a:lstStyle/>
          <a:p>
            <a:r>
              <a:rPr lang="en-US" altLang="zh-CN" dirty="0">
                <a:hlinkClick r:id="rId2"/>
              </a:rPr>
              <a:t>http://scikit-learn.org/stable/modules/generated/sklearn.cluster.AgglomerativeClustering.html</a:t>
            </a:r>
            <a:r>
              <a:rPr lang="en-US" altLang="zh-CN" dirty="0"/>
              <a:t> </a:t>
            </a:r>
            <a:endParaRPr lang="zh-CN" altLang="en-US" dirty="0"/>
          </a:p>
        </p:txBody>
      </p:sp>
    </p:spTree>
    <p:extLst>
      <p:ext uri="{BB962C8B-B14F-4D97-AF65-F5344CB8AC3E}">
        <p14:creationId xmlns:p14="http://schemas.microsoft.com/office/powerpoint/2010/main" val="268199396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17164" y="1197627"/>
            <a:ext cx="8242299" cy="4600618"/>
          </a:xfrm>
          <a:prstGeom prst="rect">
            <a:avLst/>
          </a:prstGeom>
        </p:spPr>
        <p:txBody>
          <a:bodyPr vert="horz" wrap="square" lIns="0" tIns="12700" rIns="0" bIns="0" rtlCol="0">
            <a:spAutoFit/>
          </a:bodyPr>
          <a:lstStyle/>
          <a:p>
            <a:pPr marL="12700">
              <a:spcBef>
                <a:spcPts val="100"/>
              </a:spcBef>
            </a:pPr>
            <a:r>
              <a:rPr lang="zh-CN" altLang="en-US" sz="2000" b="1" spc="20" dirty="0">
                <a:solidFill>
                  <a:srgbClr val="84ADAF"/>
                </a:solidFill>
                <a:latin typeface="Trebuchet MS"/>
                <a:cs typeface="Trebuchet MS"/>
              </a:rPr>
              <a:t>导入包含聚类方法的类：</a:t>
            </a:r>
            <a:endParaRPr sz="2000" dirty="0">
              <a:latin typeface="Trebuchet MS"/>
              <a:cs typeface="Trebuchet MS"/>
            </a:endParaRPr>
          </a:p>
          <a:p>
            <a:pPr marL="469900">
              <a:spcBef>
                <a:spcPts val="1170"/>
              </a:spcBef>
            </a:pPr>
            <a:r>
              <a:rPr sz="2000" b="1" spc="-5" dirty="0">
                <a:solidFill>
                  <a:srgbClr val="8B8B8B"/>
                </a:solidFill>
                <a:latin typeface="Courier New"/>
                <a:cs typeface="Courier New"/>
              </a:rPr>
              <a:t>from sklearn.cluster import</a:t>
            </a:r>
            <a:r>
              <a:rPr sz="2000" b="1" spc="-80" dirty="0">
                <a:solidFill>
                  <a:srgbClr val="8B8B8B"/>
                </a:solidFill>
                <a:latin typeface="Courier New"/>
                <a:cs typeface="Courier New"/>
              </a:rPr>
              <a:t> </a:t>
            </a:r>
            <a:r>
              <a:rPr sz="2000" b="1" spc="-5" dirty="0" err="1">
                <a:solidFill>
                  <a:srgbClr val="0433FF"/>
                </a:solidFill>
                <a:latin typeface="Courier New"/>
                <a:cs typeface="Courier New"/>
              </a:rPr>
              <a:t>AgglomerativeClustering</a:t>
            </a:r>
            <a:endParaRPr lang="en-US" sz="2000" dirty="0">
              <a:latin typeface="Courier New"/>
              <a:cs typeface="Courier New"/>
            </a:endParaRPr>
          </a:p>
          <a:p>
            <a:pPr marL="12700">
              <a:spcBef>
                <a:spcPts val="1230"/>
              </a:spcBef>
            </a:pPr>
            <a:endParaRPr lang="en-US" altLang="zh-CN" sz="2000" b="1" spc="-30" dirty="0">
              <a:solidFill>
                <a:srgbClr val="84ADAF"/>
              </a:solidFill>
              <a:latin typeface="Trebuchet MS"/>
              <a:cs typeface="Trebuchet MS"/>
            </a:endParaRPr>
          </a:p>
          <a:p>
            <a:pPr marL="12700">
              <a:spcBef>
                <a:spcPts val="1230"/>
              </a:spcBef>
            </a:pPr>
            <a:r>
              <a:rPr lang="zh-CN" altLang="en-US" sz="2000" b="1" spc="-30" dirty="0">
                <a:solidFill>
                  <a:srgbClr val="84ADAF"/>
                </a:solidFill>
                <a:latin typeface="Trebuchet MS"/>
                <a:cs typeface="Trebuchet MS"/>
              </a:rPr>
              <a:t>创建该类的一个对象：</a:t>
            </a:r>
            <a:endParaRPr lang="en-US" sz="2000" dirty="0">
              <a:latin typeface="Trebuchet MS"/>
              <a:cs typeface="Trebuchet MS"/>
            </a:endParaRPr>
          </a:p>
          <a:p>
            <a:pPr marL="469900">
              <a:spcBef>
                <a:spcPts val="1170"/>
              </a:spcBef>
            </a:pPr>
            <a:r>
              <a:rPr sz="2000" b="1" spc="-5" dirty="0" err="1">
                <a:solidFill>
                  <a:srgbClr val="6F2F9F"/>
                </a:solidFill>
                <a:latin typeface="Courier New"/>
                <a:cs typeface="Courier New"/>
              </a:rPr>
              <a:t>agg</a:t>
            </a:r>
            <a:r>
              <a:rPr sz="2000" b="1" spc="-5" dirty="0">
                <a:solidFill>
                  <a:srgbClr val="6F2F9F"/>
                </a:solidFill>
                <a:latin typeface="Courier New"/>
                <a:cs typeface="Courier New"/>
              </a:rPr>
              <a:t> </a:t>
            </a:r>
            <a:r>
              <a:rPr sz="2000" b="1" dirty="0">
                <a:solidFill>
                  <a:srgbClr val="84ADAF"/>
                </a:solidFill>
                <a:latin typeface="Courier New"/>
                <a:cs typeface="Courier New"/>
              </a:rPr>
              <a:t>=</a:t>
            </a:r>
            <a:r>
              <a:rPr sz="2000" b="1" spc="-30" dirty="0">
                <a:solidFill>
                  <a:srgbClr val="84ADAF"/>
                </a:solidFill>
                <a:latin typeface="Courier New"/>
                <a:cs typeface="Courier New"/>
              </a:rPr>
              <a:t> </a:t>
            </a:r>
            <a:r>
              <a:rPr sz="2000" b="1" spc="-5" dirty="0">
                <a:solidFill>
                  <a:srgbClr val="0433FF"/>
                </a:solidFill>
                <a:latin typeface="Courier New"/>
                <a:cs typeface="Courier New"/>
              </a:rPr>
              <a:t>AgglomerativeClustering</a:t>
            </a:r>
            <a:r>
              <a:rPr sz="2000" b="1" spc="-5" dirty="0">
                <a:solidFill>
                  <a:srgbClr val="344B5E"/>
                </a:solidFill>
                <a:latin typeface="Courier New"/>
                <a:cs typeface="Courier New"/>
              </a:rPr>
              <a:t>(n_clusters=3,</a:t>
            </a:r>
            <a:endParaRPr sz="2000" dirty="0">
              <a:latin typeface="Courier New"/>
              <a:cs typeface="Courier New"/>
            </a:endParaRPr>
          </a:p>
          <a:p>
            <a:pPr marL="2756535" marR="2075814">
              <a:lnSpc>
                <a:spcPts val="2890"/>
              </a:lnSpc>
              <a:spcBef>
                <a:spcPts val="290"/>
              </a:spcBef>
            </a:pPr>
            <a:r>
              <a:rPr lang="en-US" sz="2000" b="1" spc="-5" dirty="0">
                <a:solidFill>
                  <a:srgbClr val="344B5E"/>
                </a:solidFill>
                <a:latin typeface="Courier New"/>
                <a:cs typeface="Courier New"/>
              </a:rPr>
              <a:t>metric</a:t>
            </a:r>
            <a:r>
              <a:rPr sz="2000" b="1" spc="-5" dirty="0">
                <a:solidFill>
                  <a:srgbClr val="344B5E"/>
                </a:solidFill>
                <a:latin typeface="Courier New"/>
                <a:cs typeface="Courier New"/>
              </a:rPr>
              <a:t>='euclid</a:t>
            </a:r>
            <a:r>
              <a:rPr sz="2000" b="1" spc="-15" dirty="0">
                <a:solidFill>
                  <a:srgbClr val="344B5E"/>
                </a:solidFill>
                <a:latin typeface="Courier New"/>
                <a:cs typeface="Courier New"/>
              </a:rPr>
              <a:t>e</a:t>
            </a:r>
            <a:r>
              <a:rPr sz="2000" b="1" spc="-5" dirty="0">
                <a:solidFill>
                  <a:srgbClr val="344B5E"/>
                </a:solidFill>
                <a:latin typeface="Courier New"/>
                <a:cs typeface="Courier New"/>
              </a:rPr>
              <a:t>a</a:t>
            </a:r>
            <a:r>
              <a:rPr sz="2000" b="1" spc="-10" dirty="0">
                <a:solidFill>
                  <a:srgbClr val="344B5E"/>
                </a:solidFill>
                <a:latin typeface="Courier New"/>
                <a:cs typeface="Courier New"/>
              </a:rPr>
              <a:t>n</a:t>
            </a:r>
            <a:r>
              <a:rPr sz="2000" b="1" spc="-5" dirty="0">
                <a:solidFill>
                  <a:srgbClr val="344B5E"/>
                </a:solidFill>
                <a:latin typeface="Courier New"/>
                <a:cs typeface="Courier New"/>
              </a:rPr>
              <a:t>',  linkage='ward</a:t>
            </a:r>
            <a:r>
              <a:rPr lang="en-US" altLang="zh-CN" sz="2000" b="1" spc="-5" dirty="0">
                <a:solidFill>
                  <a:srgbClr val="344B5E"/>
                </a:solidFill>
                <a:latin typeface="Courier New"/>
                <a:cs typeface="Courier New"/>
              </a:rPr>
              <a:t>'</a:t>
            </a:r>
            <a:r>
              <a:rPr sz="2000" b="1" spc="-5" dirty="0">
                <a:solidFill>
                  <a:srgbClr val="344B5E"/>
                </a:solidFill>
                <a:latin typeface="Courier New"/>
                <a:cs typeface="Courier New"/>
              </a:rPr>
              <a:t>)</a:t>
            </a:r>
            <a:endParaRPr sz="2000" dirty="0">
              <a:latin typeface="Courier New"/>
              <a:cs typeface="Courier New"/>
            </a:endParaRPr>
          </a:p>
          <a:p>
            <a:pPr marL="12700">
              <a:spcBef>
                <a:spcPts val="925"/>
              </a:spcBef>
            </a:pPr>
            <a:endParaRPr lang="en-US" altLang="zh-CN" sz="2000" b="1" spc="-45" dirty="0">
              <a:solidFill>
                <a:srgbClr val="84ADAF"/>
              </a:solidFill>
              <a:latin typeface="Trebuchet MS"/>
              <a:cs typeface="Trebuchet MS"/>
            </a:endParaRPr>
          </a:p>
          <a:p>
            <a:pPr marL="12700">
              <a:spcBef>
                <a:spcPts val="925"/>
              </a:spcBef>
            </a:pPr>
            <a:r>
              <a:rPr lang="zh-CN" altLang="en-US" sz="2000" b="1" spc="-45" dirty="0">
                <a:solidFill>
                  <a:srgbClr val="84ADAF"/>
                </a:solidFill>
                <a:latin typeface="Trebuchet MS"/>
                <a:cs typeface="Trebuchet MS"/>
              </a:rPr>
              <a:t>拟合数据，并预测新数据的聚簇：</a:t>
            </a:r>
            <a:endParaRPr sz="2000" dirty="0">
              <a:latin typeface="Trebuchet MS"/>
              <a:cs typeface="Trebuchet MS"/>
            </a:endParaRPr>
          </a:p>
          <a:p>
            <a:pPr marL="469900" marR="3725545">
              <a:lnSpc>
                <a:spcPts val="2880"/>
              </a:lnSpc>
              <a:spcBef>
                <a:spcPts val="265"/>
              </a:spcBef>
            </a:pPr>
            <a:r>
              <a:rPr sz="2000" b="1" spc="-5" dirty="0">
                <a:solidFill>
                  <a:srgbClr val="6F2F9F"/>
                </a:solidFill>
                <a:latin typeface="Courier New"/>
                <a:cs typeface="Courier New"/>
              </a:rPr>
              <a:t>agg </a:t>
            </a:r>
            <a:r>
              <a:rPr sz="2000" b="1" dirty="0">
                <a:solidFill>
                  <a:srgbClr val="84ADAF"/>
                </a:solidFill>
                <a:latin typeface="Courier New"/>
                <a:cs typeface="Courier New"/>
              </a:rPr>
              <a:t>= </a:t>
            </a:r>
            <a:r>
              <a:rPr sz="2000" b="1" spc="-5" dirty="0">
                <a:solidFill>
                  <a:srgbClr val="6F2F9F"/>
                </a:solidFill>
                <a:latin typeface="Courier New"/>
                <a:cs typeface="Courier New"/>
              </a:rPr>
              <a:t>agg</a:t>
            </a:r>
            <a:r>
              <a:rPr sz="2000" b="1" spc="-5" dirty="0">
                <a:solidFill>
                  <a:srgbClr val="84ADAF"/>
                </a:solidFill>
                <a:latin typeface="Courier New"/>
                <a:cs typeface="Courier New"/>
              </a:rPr>
              <a:t>.</a:t>
            </a:r>
            <a:r>
              <a:rPr sz="2000" b="1" spc="-5" dirty="0">
                <a:solidFill>
                  <a:srgbClr val="C00000"/>
                </a:solidFill>
                <a:latin typeface="Courier New"/>
                <a:cs typeface="Courier New"/>
              </a:rPr>
              <a:t>fit</a:t>
            </a:r>
            <a:r>
              <a:rPr sz="2000" b="1" spc="-5" dirty="0">
                <a:solidFill>
                  <a:srgbClr val="84ADAF"/>
                </a:solidFill>
                <a:latin typeface="Courier New"/>
                <a:cs typeface="Courier New"/>
              </a:rPr>
              <a:t>(X1)</a:t>
            </a:r>
            <a:endParaRPr lang="en-US" altLang="zh-CN" sz="2000" b="1" spc="-5" dirty="0">
              <a:solidFill>
                <a:srgbClr val="84ADAF"/>
              </a:solidFill>
              <a:latin typeface="Courier New"/>
              <a:cs typeface="Courier New"/>
            </a:endParaRPr>
          </a:p>
          <a:p>
            <a:pPr marL="469900" marR="3725545">
              <a:lnSpc>
                <a:spcPts val="2880"/>
              </a:lnSpc>
              <a:spcBef>
                <a:spcPts val="265"/>
              </a:spcBef>
            </a:pPr>
            <a:r>
              <a:rPr sz="2000" b="1" spc="-5" dirty="0" err="1">
                <a:solidFill>
                  <a:srgbClr val="84ADAF"/>
                </a:solidFill>
                <a:latin typeface="Courier New"/>
                <a:cs typeface="Courier New"/>
              </a:rPr>
              <a:t>y_predict</a:t>
            </a:r>
            <a:r>
              <a:rPr sz="2000" b="1" spc="-5" dirty="0">
                <a:solidFill>
                  <a:srgbClr val="84ADAF"/>
                </a:solidFill>
                <a:latin typeface="Courier New"/>
                <a:cs typeface="Courier New"/>
              </a:rPr>
              <a:t> </a:t>
            </a:r>
            <a:r>
              <a:rPr sz="2000" b="1" dirty="0">
                <a:solidFill>
                  <a:srgbClr val="84ADAF"/>
                </a:solidFill>
                <a:latin typeface="Courier New"/>
                <a:cs typeface="Courier New"/>
              </a:rPr>
              <a:t>=</a:t>
            </a:r>
            <a:r>
              <a:rPr sz="2000" b="1" spc="-5" dirty="0" err="1">
                <a:solidFill>
                  <a:srgbClr val="6F2F9F"/>
                </a:solidFill>
                <a:latin typeface="Courier New"/>
                <a:cs typeface="Courier New"/>
              </a:rPr>
              <a:t>agg</a:t>
            </a:r>
            <a:r>
              <a:rPr sz="2000" b="1" spc="-5" dirty="0" err="1">
                <a:solidFill>
                  <a:srgbClr val="84ADAF"/>
                </a:solidFill>
                <a:latin typeface="Courier New"/>
                <a:cs typeface="Courier New"/>
              </a:rPr>
              <a:t>.</a:t>
            </a:r>
            <a:r>
              <a:rPr sz="2000" b="1" spc="-5" dirty="0" err="1">
                <a:solidFill>
                  <a:srgbClr val="C00000"/>
                </a:solidFill>
                <a:latin typeface="Courier New"/>
                <a:cs typeface="Courier New"/>
              </a:rPr>
              <a:t>predict</a:t>
            </a:r>
            <a:r>
              <a:rPr sz="2000" b="1" spc="-5" dirty="0">
                <a:solidFill>
                  <a:srgbClr val="84ADAF"/>
                </a:solidFill>
                <a:latin typeface="Courier New"/>
                <a:cs typeface="Courier New"/>
              </a:rPr>
              <a:t>(X2)</a:t>
            </a:r>
            <a:endParaRPr sz="2000" dirty="0">
              <a:latin typeface="Courier New"/>
              <a:cs typeface="Courier New"/>
            </a:endParaRPr>
          </a:p>
        </p:txBody>
      </p:sp>
      <p:sp>
        <p:nvSpPr>
          <p:cNvPr id="6" name="标题 5">
            <a:extLst>
              <a:ext uri="{FF2B5EF4-FFF2-40B4-BE49-F238E27FC236}">
                <a16:creationId xmlns:a16="http://schemas.microsoft.com/office/drawing/2014/main" id="{E4A136C2-E028-45B0-BC53-0AEDD035816B}"/>
              </a:ext>
            </a:extLst>
          </p:cNvPr>
          <p:cNvSpPr>
            <a:spLocks noGrp="1"/>
          </p:cNvSpPr>
          <p:nvPr>
            <p:ph type="title"/>
          </p:nvPr>
        </p:nvSpPr>
        <p:spPr>
          <a:xfrm>
            <a:off x="457200" y="44624"/>
            <a:ext cx="8229600" cy="1143000"/>
          </a:xfrm>
        </p:spPr>
        <p:txBody>
          <a:bodyPr/>
          <a:lstStyle/>
          <a:p>
            <a:r>
              <a:rPr lang="zh-CN" altLang="en-US" dirty="0"/>
              <a:t>聚合式层次聚类的语法</a:t>
            </a:r>
          </a:p>
        </p:txBody>
      </p:sp>
      <p:sp>
        <p:nvSpPr>
          <p:cNvPr id="4" name="object 5">
            <a:extLst>
              <a:ext uri="{FF2B5EF4-FFF2-40B4-BE49-F238E27FC236}">
                <a16:creationId xmlns:a16="http://schemas.microsoft.com/office/drawing/2014/main" id="{8DCD1BF5-1D6D-4CFA-9184-9F4790B513D7}"/>
              </a:ext>
            </a:extLst>
          </p:cNvPr>
          <p:cNvSpPr/>
          <p:nvPr/>
        </p:nvSpPr>
        <p:spPr>
          <a:xfrm>
            <a:off x="7418376" y="3014200"/>
            <a:ext cx="384175" cy="386080"/>
          </a:xfrm>
          <a:custGeom>
            <a:avLst/>
            <a:gdLst/>
            <a:ahLst/>
            <a:cxnLst/>
            <a:rect l="l" t="t" r="r" b="b"/>
            <a:pathLst>
              <a:path w="384175" h="386080">
                <a:moveTo>
                  <a:pt x="192024" y="0"/>
                </a:moveTo>
                <a:lnTo>
                  <a:pt x="0" y="192785"/>
                </a:lnTo>
                <a:lnTo>
                  <a:pt x="192024" y="385571"/>
                </a:lnTo>
                <a:lnTo>
                  <a:pt x="192024" y="289178"/>
                </a:lnTo>
                <a:lnTo>
                  <a:pt x="384048" y="289178"/>
                </a:lnTo>
                <a:lnTo>
                  <a:pt x="384048" y="96393"/>
                </a:lnTo>
                <a:lnTo>
                  <a:pt x="192024" y="96393"/>
                </a:lnTo>
                <a:lnTo>
                  <a:pt x="192024" y="0"/>
                </a:lnTo>
                <a:close/>
              </a:path>
            </a:pathLst>
          </a:custGeom>
          <a:solidFill>
            <a:srgbClr val="D0692F">
              <a:alpha val="74900"/>
            </a:srgbClr>
          </a:solidFill>
        </p:spPr>
        <p:txBody>
          <a:bodyPr wrap="square" lIns="0" tIns="0" rIns="0" bIns="0" rtlCol="0"/>
          <a:lstStyle/>
          <a:p>
            <a:endParaRPr/>
          </a:p>
        </p:txBody>
      </p:sp>
      <p:sp>
        <p:nvSpPr>
          <p:cNvPr id="5" name="object 6">
            <a:extLst>
              <a:ext uri="{FF2B5EF4-FFF2-40B4-BE49-F238E27FC236}">
                <a16:creationId xmlns:a16="http://schemas.microsoft.com/office/drawing/2014/main" id="{49300FC7-58C3-40BD-B38D-C8E85E4A0ACD}"/>
              </a:ext>
            </a:extLst>
          </p:cNvPr>
          <p:cNvSpPr txBox="1"/>
          <p:nvPr/>
        </p:nvSpPr>
        <p:spPr>
          <a:xfrm>
            <a:off x="7877490" y="2831816"/>
            <a:ext cx="1266510" cy="750847"/>
          </a:xfrm>
          <a:prstGeom prst="rect">
            <a:avLst/>
          </a:prstGeom>
        </p:spPr>
        <p:txBody>
          <a:bodyPr vert="horz" wrap="square" lIns="0" tIns="12065" rIns="0" bIns="0" rtlCol="0">
            <a:spAutoFit/>
          </a:bodyPr>
          <a:lstStyle/>
          <a:p>
            <a:pPr marL="12700">
              <a:spcBef>
                <a:spcPts val="95"/>
              </a:spcBef>
            </a:pPr>
            <a:r>
              <a:rPr lang="zh-CN" altLang="en-US" sz="2400" b="1" dirty="0">
                <a:solidFill>
                  <a:srgbClr val="344B5E"/>
                </a:solidFill>
                <a:latin typeface="Trebuchet MS"/>
                <a:cs typeface="Trebuchet MS"/>
              </a:rPr>
              <a:t>最终的聚簇数</a:t>
            </a:r>
            <a:endParaRPr sz="2400" dirty="0">
              <a:latin typeface="Trebuchet MS"/>
              <a:cs typeface="Trebuchet MS"/>
            </a:endParaRPr>
          </a:p>
        </p:txBody>
      </p:sp>
    </p:spTree>
    <p:extLst>
      <p:ext uri="{BB962C8B-B14F-4D97-AF65-F5344CB8AC3E}">
        <p14:creationId xmlns:p14="http://schemas.microsoft.com/office/powerpoint/2010/main" val="6387498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44501" y="1268760"/>
            <a:ext cx="8242299" cy="4600618"/>
          </a:xfrm>
          <a:prstGeom prst="rect">
            <a:avLst/>
          </a:prstGeom>
        </p:spPr>
        <p:txBody>
          <a:bodyPr vert="horz" wrap="square" lIns="0" tIns="12700" rIns="0" bIns="0" rtlCol="0">
            <a:spAutoFit/>
          </a:bodyPr>
          <a:lstStyle/>
          <a:p>
            <a:pPr marL="12700">
              <a:spcBef>
                <a:spcPts val="100"/>
              </a:spcBef>
            </a:pPr>
            <a:r>
              <a:rPr lang="zh-CN" altLang="en-US" sz="2000" b="1" spc="20" dirty="0">
                <a:solidFill>
                  <a:srgbClr val="84ADAF"/>
                </a:solidFill>
                <a:latin typeface="Trebuchet MS"/>
                <a:cs typeface="Trebuchet MS"/>
              </a:rPr>
              <a:t>导入包含聚类方法的类：</a:t>
            </a:r>
            <a:endParaRPr sz="2000" dirty="0">
              <a:latin typeface="Trebuchet MS"/>
              <a:cs typeface="Trebuchet MS"/>
            </a:endParaRPr>
          </a:p>
          <a:p>
            <a:pPr marL="469900">
              <a:spcBef>
                <a:spcPts val="1170"/>
              </a:spcBef>
            </a:pPr>
            <a:r>
              <a:rPr sz="2000" b="1" spc="-5" dirty="0">
                <a:solidFill>
                  <a:srgbClr val="8B8B8B"/>
                </a:solidFill>
                <a:latin typeface="Courier New"/>
                <a:cs typeface="Courier New"/>
              </a:rPr>
              <a:t>from sklearn.cluster import</a:t>
            </a:r>
            <a:r>
              <a:rPr sz="2000" b="1" spc="-80" dirty="0">
                <a:solidFill>
                  <a:srgbClr val="8B8B8B"/>
                </a:solidFill>
                <a:latin typeface="Courier New"/>
                <a:cs typeface="Courier New"/>
              </a:rPr>
              <a:t> </a:t>
            </a:r>
            <a:r>
              <a:rPr sz="2000" b="1" spc="-5" dirty="0" err="1">
                <a:solidFill>
                  <a:srgbClr val="0433FF"/>
                </a:solidFill>
                <a:latin typeface="Courier New"/>
                <a:cs typeface="Courier New"/>
              </a:rPr>
              <a:t>AgglomerativeClustering</a:t>
            </a:r>
            <a:endParaRPr lang="en-US" sz="2000" dirty="0">
              <a:latin typeface="Courier New"/>
              <a:cs typeface="Courier New"/>
            </a:endParaRPr>
          </a:p>
          <a:p>
            <a:pPr marL="12700">
              <a:spcBef>
                <a:spcPts val="1230"/>
              </a:spcBef>
            </a:pPr>
            <a:endParaRPr lang="en-US" altLang="zh-CN" sz="2000" b="1" spc="-30" dirty="0">
              <a:solidFill>
                <a:srgbClr val="84ADAF"/>
              </a:solidFill>
              <a:latin typeface="Trebuchet MS"/>
              <a:cs typeface="Trebuchet MS"/>
            </a:endParaRPr>
          </a:p>
          <a:p>
            <a:pPr marL="12700">
              <a:spcBef>
                <a:spcPts val="1230"/>
              </a:spcBef>
            </a:pPr>
            <a:r>
              <a:rPr lang="zh-CN" altLang="en-US" sz="2000" b="1" spc="-30" dirty="0">
                <a:solidFill>
                  <a:srgbClr val="84ADAF"/>
                </a:solidFill>
                <a:latin typeface="Trebuchet MS"/>
                <a:cs typeface="Trebuchet MS"/>
              </a:rPr>
              <a:t>创建该类的一个对象：</a:t>
            </a:r>
            <a:endParaRPr lang="en-US" sz="2000" dirty="0">
              <a:latin typeface="Trebuchet MS"/>
              <a:cs typeface="Trebuchet MS"/>
            </a:endParaRPr>
          </a:p>
          <a:p>
            <a:pPr marL="469900">
              <a:spcBef>
                <a:spcPts val="1170"/>
              </a:spcBef>
            </a:pPr>
            <a:r>
              <a:rPr sz="2000" b="1" spc="-5" dirty="0" err="1">
                <a:solidFill>
                  <a:srgbClr val="6F2F9F"/>
                </a:solidFill>
                <a:latin typeface="Courier New"/>
                <a:cs typeface="Courier New"/>
              </a:rPr>
              <a:t>agg</a:t>
            </a:r>
            <a:r>
              <a:rPr sz="2000" b="1" spc="-5" dirty="0">
                <a:solidFill>
                  <a:srgbClr val="6F2F9F"/>
                </a:solidFill>
                <a:latin typeface="Courier New"/>
                <a:cs typeface="Courier New"/>
              </a:rPr>
              <a:t> </a:t>
            </a:r>
            <a:r>
              <a:rPr sz="2000" b="1" dirty="0">
                <a:solidFill>
                  <a:srgbClr val="84ADAF"/>
                </a:solidFill>
                <a:latin typeface="Courier New"/>
                <a:cs typeface="Courier New"/>
              </a:rPr>
              <a:t>=</a:t>
            </a:r>
            <a:r>
              <a:rPr sz="2000" b="1" spc="-30" dirty="0">
                <a:solidFill>
                  <a:srgbClr val="84ADAF"/>
                </a:solidFill>
                <a:latin typeface="Courier New"/>
                <a:cs typeface="Courier New"/>
              </a:rPr>
              <a:t> </a:t>
            </a:r>
            <a:r>
              <a:rPr sz="2000" b="1" spc="-5" dirty="0">
                <a:solidFill>
                  <a:srgbClr val="0433FF"/>
                </a:solidFill>
                <a:latin typeface="Courier New"/>
                <a:cs typeface="Courier New"/>
              </a:rPr>
              <a:t>AgglomerativeClustering</a:t>
            </a:r>
            <a:r>
              <a:rPr sz="2000" b="1" spc="-5" dirty="0">
                <a:solidFill>
                  <a:srgbClr val="344B5E"/>
                </a:solidFill>
                <a:latin typeface="Courier New"/>
                <a:cs typeface="Courier New"/>
              </a:rPr>
              <a:t>(n_clusters=3,</a:t>
            </a:r>
            <a:endParaRPr sz="2000" dirty="0">
              <a:latin typeface="Courier New"/>
              <a:cs typeface="Courier New"/>
            </a:endParaRPr>
          </a:p>
          <a:p>
            <a:pPr marL="2756535" marR="2075814">
              <a:lnSpc>
                <a:spcPts val="2890"/>
              </a:lnSpc>
              <a:spcBef>
                <a:spcPts val="290"/>
              </a:spcBef>
            </a:pPr>
            <a:r>
              <a:rPr lang="en-US" sz="2000" b="1" spc="-5" dirty="0">
                <a:solidFill>
                  <a:srgbClr val="344B5E"/>
                </a:solidFill>
                <a:latin typeface="Courier New"/>
                <a:cs typeface="Courier New"/>
              </a:rPr>
              <a:t>metric</a:t>
            </a:r>
            <a:r>
              <a:rPr sz="2000" b="1" spc="-5" dirty="0">
                <a:solidFill>
                  <a:srgbClr val="344B5E"/>
                </a:solidFill>
                <a:latin typeface="Courier New"/>
                <a:cs typeface="Courier New"/>
              </a:rPr>
              <a:t>='euclid</a:t>
            </a:r>
            <a:r>
              <a:rPr sz="2000" b="1" spc="-15" dirty="0">
                <a:solidFill>
                  <a:srgbClr val="344B5E"/>
                </a:solidFill>
                <a:latin typeface="Courier New"/>
                <a:cs typeface="Courier New"/>
              </a:rPr>
              <a:t>e</a:t>
            </a:r>
            <a:r>
              <a:rPr sz="2000" b="1" spc="-5" dirty="0">
                <a:solidFill>
                  <a:srgbClr val="344B5E"/>
                </a:solidFill>
                <a:latin typeface="Courier New"/>
                <a:cs typeface="Courier New"/>
              </a:rPr>
              <a:t>a</a:t>
            </a:r>
            <a:r>
              <a:rPr sz="2000" b="1" spc="-10" dirty="0">
                <a:solidFill>
                  <a:srgbClr val="344B5E"/>
                </a:solidFill>
                <a:latin typeface="Courier New"/>
                <a:cs typeface="Courier New"/>
              </a:rPr>
              <a:t>n</a:t>
            </a:r>
            <a:r>
              <a:rPr sz="2000" b="1" spc="-5" dirty="0">
                <a:solidFill>
                  <a:srgbClr val="344B5E"/>
                </a:solidFill>
                <a:latin typeface="Courier New"/>
                <a:cs typeface="Courier New"/>
              </a:rPr>
              <a:t>',  linkage='ward</a:t>
            </a:r>
            <a:r>
              <a:rPr lang="en-US" altLang="zh-CN" sz="2000" b="1" spc="-5" dirty="0">
                <a:solidFill>
                  <a:srgbClr val="344B5E"/>
                </a:solidFill>
                <a:latin typeface="Courier New"/>
                <a:cs typeface="Courier New"/>
              </a:rPr>
              <a:t>'</a:t>
            </a:r>
            <a:r>
              <a:rPr sz="2000" b="1" spc="-5" dirty="0">
                <a:solidFill>
                  <a:srgbClr val="344B5E"/>
                </a:solidFill>
                <a:latin typeface="Courier New"/>
                <a:cs typeface="Courier New"/>
              </a:rPr>
              <a:t>)</a:t>
            </a:r>
            <a:endParaRPr sz="2000" dirty="0">
              <a:latin typeface="Courier New"/>
              <a:cs typeface="Courier New"/>
            </a:endParaRPr>
          </a:p>
          <a:p>
            <a:pPr marL="12700">
              <a:spcBef>
                <a:spcPts val="925"/>
              </a:spcBef>
            </a:pPr>
            <a:endParaRPr lang="en-US" altLang="zh-CN" sz="2000" b="1" spc="-45" dirty="0">
              <a:solidFill>
                <a:srgbClr val="84ADAF"/>
              </a:solidFill>
              <a:latin typeface="Trebuchet MS"/>
              <a:cs typeface="Trebuchet MS"/>
            </a:endParaRPr>
          </a:p>
          <a:p>
            <a:pPr marL="12700">
              <a:spcBef>
                <a:spcPts val="925"/>
              </a:spcBef>
            </a:pPr>
            <a:r>
              <a:rPr lang="zh-CN" altLang="en-US" sz="2000" b="1" spc="-45" dirty="0">
                <a:solidFill>
                  <a:srgbClr val="84ADAF"/>
                </a:solidFill>
                <a:latin typeface="Trebuchet MS"/>
                <a:cs typeface="Trebuchet MS"/>
              </a:rPr>
              <a:t>拟合数据，并预测新数据的聚簇：</a:t>
            </a:r>
            <a:endParaRPr sz="2000" dirty="0">
              <a:latin typeface="Trebuchet MS"/>
              <a:cs typeface="Trebuchet MS"/>
            </a:endParaRPr>
          </a:p>
          <a:p>
            <a:pPr marL="469900" marR="3725545">
              <a:lnSpc>
                <a:spcPts val="2880"/>
              </a:lnSpc>
              <a:spcBef>
                <a:spcPts val="265"/>
              </a:spcBef>
            </a:pPr>
            <a:r>
              <a:rPr sz="2000" b="1" spc="-5" dirty="0">
                <a:solidFill>
                  <a:srgbClr val="6F2F9F"/>
                </a:solidFill>
                <a:latin typeface="Courier New"/>
                <a:cs typeface="Courier New"/>
              </a:rPr>
              <a:t>agg </a:t>
            </a:r>
            <a:r>
              <a:rPr sz="2000" b="1" dirty="0">
                <a:solidFill>
                  <a:srgbClr val="84ADAF"/>
                </a:solidFill>
                <a:latin typeface="Courier New"/>
                <a:cs typeface="Courier New"/>
              </a:rPr>
              <a:t>= </a:t>
            </a:r>
            <a:r>
              <a:rPr sz="2000" b="1" spc="-5" dirty="0">
                <a:solidFill>
                  <a:srgbClr val="6F2F9F"/>
                </a:solidFill>
                <a:latin typeface="Courier New"/>
                <a:cs typeface="Courier New"/>
              </a:rPr>
              <a:t>agg</a:t>
            </a:r>
            <a:r>
              <a:rPr sz="2000" b="1" spc="-5" dirty="0">
                <a:solidFill>
                  <a:srgbClr val="84ADAF"/>
                </a:solidFill>
                <a:latin typeface="Courier New"/>
                <a:cs typeface="Courier New"/>
              </a:rPr>
              <a:t>.</a:t>
            </a:r>
            <a:r>
              <a:rPr sz="2000" b="1" spc="-5" dirty="0">
                <a:solidFill>
                  <a:srgbClr val="C00000"/>
                </a:solidFill>
                <a:latin typeface="Courier New"/>
                <a:cs typeface="Courier New"/>
              </a:rPr>
              <a:t>fit</a:t>
            </a:r>
            <a:r>
              <a:rPr sz="2000" b="1" spc="-5" dirty="0">
                <a:solidFill>
                  <a:srgbClr val="84ADAF"/>
                </a:solidFill>
                <a:latin typeface="Courier New"/>
                <a:cs typeface="Courier New"/>
              </a:rPr>
              <a:t>(X1)</a:t>
            </a:r>
            <a:endParaRPr lang="en-US" altLang="zh-CN" sz="2000" b="1" spc="-5" dirty="0">
              <a:solidFill>
                <a:srgbClr val="84ADAF"/>
              </a:solidFill>
              <a:latin typeface="Courier New"/>
              <a:cs typeface="Courier New"/>
            </a:endParaRPr>
          </a:p>
          <a:p>
            <a:pPr marL="469900" marR="3725545">
              <a:lnSpc>
                <a:spcPts val="2880"/>
              </a:lnSpc>
              <a:spcBef>
                <a:spcPts val="265"/>
              </a:spcBef>
            </a:pPr>
            <a:r>
              <a:rPr sz="2000" b="1" spc="-5" dirty="0" err="1">
                <a:solidFill>
                  <a:srgbClr val="84ADAF"/>
                </a:solidFill>
                <a:latin typeface="Courier New"/>
                <a:cs typeface="Courier New"/>
              </a:rPr>
              <a:t>y_predict</a:t>
            </a:r>
            <a:r>
              <a:rPr sz="2000" b="1" spc="-5" dirty="0">
                <a:solidFill>
                  <a:srgbClr val="84ADAF"/>
                </a:solidFill>
                <a:latin typeface="Courier New"/>
                <a:cs typeface="Courier New"/>
              </a:rPr>
              <a:t> </a:t>
            </a:r>
            <a:r>
              <a:rPr sz="2000" b="1" dirty="0">
                <a:solidFill>
                  <a:srgbClr val="84ADAF"/>
                </a:solidFill>
                <a:latin typeface="Courier New"/>
                <a:cs typeface="Courier New"/>
              </a:rPr>
              <a:t>=</a:t>
            </a:r>
            <a:r>
              <a:rPr sz="2000" b="1" spc="-5" dirty="0" err="1">
                <a:solidFill>
                  <a:srgbClr val="6F2F9F"/>
                </a:solidFill>
                <a:latin typeface="Courier New"/>
                <a:cs typeface="Courier New"/>
              </a:rPr>
              <a:t>agg</a:t>
            </a:r>
            <a:r>
              <a:rPr sz="2000" b="1" spc="-5" dirty="0" err="1">
                <a:solidFill>
                  <a:srgbClr val="84ADAF"/>
                </a:solidFill>
                <a:latin typeface="Courier New"/>
                <a:cs typeface="Courier New"/>
              </a:rPr>
              <a:t>.</a:t>
            </a:r>
            <a:r>
              <a:rPr sz="2000" b="1" spc="-5" dirty="0" err="1">
                <a:solidFill>
                  <a:srgbClr val="C00000"/>
                </a:solidFill>
                <a:latin typeface="Courier New"/>
                <a:cs typeface="Courier New"/>
              </a:rPr>
              <a:t>predict</a:t>
            </a:r>
            <a:r>
              <a:rPr sz="2000" b="1" spc="-5" dirty="0">
                <a:solidFill>
                  <a:srgbClr val="84ADAF"/>
                </a:solidFill>
                <a:latin typeface="Courier New"/>
                <a:cs typeface="Courier New"/>
              </a:rPr>
              <a:t>(X2)</a:t>
            </a:r>
            <a:endParaRPr sz="2000" dirty="0">
              <a:latin typeface="Courier New"/>
              <a:cs typeface="Courier New"/>
            </a:endParaRPr>
          </a:p>
        </p:txBody>
      </p:sp>
      <p:sp>
        <p:nvSpPr>
          <p:cNvPr id="6" name="标题 5">
            <a:extLst>
              <a:ext uri="{FF2B5EF4-FFF2-40B4-BE49-F238E27FC236}">
                <a16:creationId xmlns:a16="http://schemas.microsoft.com/office/drawing/2014/main" id="{E4A136C2-E028-45B0-BC53-0AEDD035816B}"/>
              </a:ext>
            </a:extLst>
          </p:cNvPr>
          <p:cNvSpPr>
            <a:spLocks noGrp="1"/>
          </p:cNvSpPr>
          <p:nvPr>
            <p:ph type="title"/>
          </p:nvPr>
        </p:nvSpPr>
        <p:spPr>
          <a:xfrm>
            <a:off x="457200" y="44624"/>
            <a:ext cx="8229600" cy="1143000"/>
          </a:xfrm>
        </p:spPr>
        <p:txBody>
          <a:bodyPr/>
          <a:lstStyle/>
          <a:p>
            <a:r>
              <a:rPr lang="zh-CN" altLang="en-US" dirty="0"/>
              <a:t>聚合式层次聚类的语法</a:t>
            </a:r>
          </a:p>
        </p:txBody>
      </p:sp>
      <p:sp>
        <p:nvSpPr>
          <p:cNvPr id="7" name="object 5">
            <a:extLst>
              <a:ext uri="{FF2B5EF4-FFF2-40B4-BE49-F238E27FC236}">
                <a16:creationId xmlns:a16="http://schemas.microsoft.com/office/drawing/2014/main" id="{8EF5C4AC-7841-402A-8CFA-AA6F27698378}"/>
              </a:ext>
            </a:extLst>
          </p:cNvPr>
          <p:cNvSpPr/>
          <p:nvPr/>
        </p:nvSpPr>
        <p:spPr>
          <a:xfrm>
            <a:off x="6832093" y="3618984"/>
            <a:ext cx="384175" cy="386080"/>
          </a:xfrm>
          <a:custGeom>
            <a:avLst/>
            <a:gdLst/>
            <a:ahLst/>
            <a:cxnLst/>
            <a:rect l="l" t="t" r="r" b="b"/>
            <a:pathLst>
              <a:path w="384175" h="386080">
                <a:moveTo>
                  <a:pt x="192024" y="0"/>
                </a:moveTo>
                <a:lnTo>
                  <a:pt x="0" y="192785"/>
                </a:lnTo>
                <a:lnTo>
                  <a:pt x="192024" y="385571"/>
                </a:lnTo>
                <a:lnTo>
                  <a:pt x="192024" y="289178"/>
                </a:lnTo>
                <a:lnTo>
                  <a:pt x="384048" y="289178"/>
                </a:lnTo>
                <a:lnTo>
                  <a:pt x="384048" y="96393"/>
                </a:lnTo>
                <a:lnTo>
                  <a:pt x="192024" y="96393"/>
                </a:lnTo>
                <a:lnTo>
                  <a:pt x="192024" y="0"/>
                </a:lnTo>
                <a:close/>
              </a:path>
            </a:pathLst>
          </a:custGeom>
          <a:solidFill>
            <a:srgbClr val="D0692F">
              <a:alpha val="74900"/>
            </a:srgbClr>
          </a:solidFill>
        </p:spPr>
        <p:txBody>
          <a:bodyPr wrap="square" lIns="0" tIns="0" rIns="0" bIns="0" rtlCol="0"/>
          <a:lstStyle/>
          <a:p>
            <a:endParaRPr/>
          </a:p>
        </p:txBody>
      </p:sp>
      <p:sp>
        <p:nvSpPr>
          <p:cNvPr id="8" name="object 6">
            <a:extLst>
              <a:ext uri="{FF2B5EF4-FFF2-40B4-BE49-F238E27FC236}">
                <a16:creationId xmlns:a16="http://schemas.microsoft.com/office/drawing/2014/main" id="{72E59102-7067-4ABF-B923-5FEB39D09F47}"/>
              </a:ext>
            </a:extLst>
          </p:cNvPr>
          <p:cNvSpPr txBox="1"/>
          <p:nvPr/>
        </p:nvSpPr>
        <p:spPr>
          <a:xfrm>
            <a:off x="7455788" y="3392160"/>
            <a:ext cx="1580707" cy="1120178"/>
          </a:xfrm>
          <a:prstGeom prst="rect">
            <a:avLst/>
          </a:prstGeom>
        </p:spPr>
        <p:txBody>
          <a:bodyPr vert="horz" wrap="square" lIns="0" tIns="12065" rIns="0" bIns="0" rtlCol="0">
            <a:spAutoFit/>
          </a:bodyPr>
          <a:lstStyle/>
          <a:p>
            <a:pPr marL="12700" marR="5080">
              <a:spcBef>
                <a:spcPts val="95"/>
              </a:spcBef>
            </a:pPr>
            <a:r>
              <a:rPr lang="zh-CN" altLang="en-US" sz="2400" b="1" spc="-10" dirty="0">
                <a:solidFill>
                  <a:srgbClr val="344B5E"/>
                </a:solidFill>
                <a:latin typeface="Trebuchet MS"/>
                <a:cs typeface="Trebuchet MS"/>
              </a:rPr>
              <a:t>聚簇间距离的计算和聚合方法</a:t>
            </a:r>
            <a:endParaRPr sz="2400" dirty="0">
              <a:latin typeface="Trebuchet MS"/>
              <a:cs typeface="Trebuchet MS"/>
            </a:endParaRPr>
          </a:p>
        </p:txBody>
      </p:sp>
    </p:spTree>
    <p:extLst>
      <p:ext uri="{BB962C8B-B14F-4D97-AF65-F5344CB8AC3E}">
        <p14:creationId xmlns:p14="http://schemas.microsoft.com/office/powerpoint/2010/main" val="274600158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bject 49"/>
          <p:cNvSpPr txBox="1"/>
          <p:nvPr/>
        </p:nvSpPr>
        <p:spPr>
          <a:xfrm>
            <a:off x="1043608" y="6589529"/>
            <a:ext cx="7347534" cy="197490"/>
          </a:xfrm>
          <a:prstGeom prst="rect">
            <a:avLst/>
          </a:prstGeom>
        </p:spPr>
        <p:txBody>
          <a:bodyPr vert="horz" wrap="square" lIns="0" tIns="12700" rIns="0" bIns="0" rtlCol="0">
            <a:spAutoFit/>
          </a:bodyPr>
          <a:lstStyle/>
          <a:p>
            <a:pPr marL="12700" marR="5080">
              <a:spcBef>
                <a:spcPts val="100"/>
              </a:spcBef>
            </a:pPr>
            <a:r>
              <a:rPr sz="1200" b="1" spc="-25" dirty="0">
                <a:solidFill>
                  <a:srgbClr val="344B5E"/>
                </a:solidFill>
                <a:latin typeface="Trebuchet MS"/>
                <a:cs typeface="Trebuchet MS"/>
              </a:rPr>
              <a:t>Reference: </a:t>
            </a:r>
            <a:r>
              <a:rPr sz="1200" b="1" spc="-5" dirty="0">
                <a:solidFill>
                  <a:srgbClr val="344B5E"/>
                </a:solidFill>
                <a:latin typeface="Trebuchet MS"/>
                <a:cs typeface="Trebuchet MS"/>
              </a:rPr>
              <a:t>http://scikit-</a:t>
            </a:r>
            <a:r>
              <a:rPr sz="1200" b="1" dirty="0">
                <a:solidFill>
                  <a:srgbClr val="344B5E"/>
                </a:solidFill>
                <a:latin typeface="Trebuchet MS"/>
                <a:cs typeface="Trebuchet MS"/>
              </a:rPr>
              <a:t>learn.org/stable/auto_examples/cluster/p</a:t>
            </a:r>
            <a:r>
              <a:rPr sz="1200" b="1" spc="-10" dirty="0">
                <a:solidFill>
                  <a:srgbClr val="344B5E"/>
                </a:solidFill>
                <a:latin typeface="Trebuchet MS"/>
                <a:cs typeface="Trebuchet MS"/>
              </a:rPr>
              <a:t>lot_cluster_comparison.html</a:t>
            </a:r>
            <a:endParaRPr sz="1200" dirty="0">
              <a:latin typeface="Trebuchet MS"/>
              <a:cs typeface="Trebuchet MS"/>
            </a:endParaRPr>
          </a:p>
        </p:txBody>
      </p:sp>
      <p:sp>
        <p:nvSpPr>
          <p:cNvPr id="52" name="标题 51">
            <a:extLst>
              <a:ext uri="{FF2B5EF4-FFF2-40B4-BE49-F238E27FC236}">
                <a16:creationId xmlns:a16="http://schemas.microsoft.com/office/drawing/2014/main" id="{6209BAD2-2F8F-4DCE-ADC8-8DBEB33946BB}"/>
              </a:ext>
            </a:extLst>
          </p:cNvPr>
          <p:cNvSpPr>
            <a:spLocks noGrp="1"/>
          </p:cNvSpPr>
          <p:nvPr>
            <p:ph type="title"/>
          </p:nvPr>
        </p:nvSpPr>
        <p:spPr>
          <a:xfrm>
            <a:off x="457200" y="0"/>
            <a:ext cx="8229600" cy="692696"/>
          </a:xfrm>
        </p:spPr>
        <p:txBody>
          <a:bodyPr>
            <a:normAutofit fontScale="90000"/>
          </a:bodyPr>
          <a:lstStyle/>
          <a:p>
            <a:r>
              <a:rPr lang="zh-CN" altLang="en-US" dirty="0"/>
              <a:t>其他聚类算法</a:t>
            </a:r>
          </a:p>
        </p:txBody>
      </p:sp>
      <p:pic>
        <p:nvPicPr>
          <p:cNvPr id="2" name="Picture 2" descr="MiniBatch KMeans, Affinity Propagation, MeanShift, Spectral Clustering, Ward, Agglomerative Clustering, DBSCAN, HDBSCAN, OPTICS, BIRCH, Gaussian Mixture">
            <a:extLst>
              <a:ext uri="{FF2B5EF4-FFF2-40B4-BE49-F238E27FC236}">
                <a16:creationId xmlns:a16="http://schemas.microsoft.com/office/drawing/2014/main" id="{DF3C6C2F-7785-44A9-9165-8FF24C6300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2311"/>
            <a:ext cx="9144000" cy="566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0617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C2D99-7975-46AF-8D4A-EC8B963D236A}"/>
              </a:ext>
            </a:extLst>
          </p:cNvPr>
          <p:cNvSpPr>
            <a:spLocks noGrp="1"/>
          </p:cNvSpPr>
          <p:nvPr>
            <p:ph type="title"/>
          </p:nvPr>
        </p:nvSpPr>
        <p:spPr/>
        <p:txBody>
          <a:bodyPr/>
          <a:lstStyle/>
          <a:p>
            <a:r>
              <a:rPr lang="en-US" altLang="zh-CN" dirty="0" err="1"/>
              <a:t>Jupyter</a:t>
            </a:r>
            <a:r>
              <a:rPr lang="zh-CN" altLang="en-US" dirty="0"/>
              <a:t>演示</a:t>
            </a:r>
          </a:p>
        </p:txBody>
      </p:sp>
      <p:sp>
        <p:nvSpPr>
          <p:cNvPr id="3" name="内容占位符 2">
            <a:extLst>
              <a:ext uri="{FF2B5EF4-FFF2-40B4-BE49-F238E27FC236}">
                <a16:creationId xmlns:a16="http://schemas.microsoft.com/office/drawing/2014/main" id="{BD237756-DBB7-4C35-B7EE-E96584B12E12}"/>
              </a:ext>
            </a:extLst>
          </p:cNvPr>
          <p:cNvSpPr>
            <a:spLocks noGrp="1"/>
          </p:cNvSpPr>
          <p:nvPr>
            <p:ph idx="1"/>
          </p:nvPr>
        </p:nvSpPr>
        <p:spPr/>
        <p:txBody>
          <a:bodyPr/>
          <a:lstStyle/>
          <a:p>
            <a:pPr marL="0" indent="0">
              <a:buNone/>
            </a:pPr>
            <a:r>
              <a:rPr lang="en-US" altLang="zh-CN" dirty="0"/>
              <a:t>12-k_means_clustering.ipynb</a:t>
            </a:r>
          </a:p>
          <a:p>
            <a:pPr marL="0" indent="0">
              <a:buNone/>
            </a:pPr>
            <a:r>
              <a:rPr lang="en-US" altLang="zh-CN" dirty="0"/>
              <a:t>12-hierarchical_clustering.ipynb</a:t>
            </a:r>
            <a:endParaRPr lang="zh-CN" altLang="en-US" dirty="0"/>
          </a:p>
        </p:txBody>
      </p:sp>
    </p:spTree>
    <p:extLst>
      <p:ext uri="{BB962C8B-B14F-4D97-AF65-F5344CB8AC3E}">
        <p14:creationId xmlns:p14="http://schemas.microsoft.com/office/powerpoint/2010/main" val="13630802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11485</TotalTime>
  <Words>2491</Words>
  <Application>Microsoft Office PowerPoint</Application>
  <PresentationFormat>全屏显示(4:3)</PresentationFormat>
  <Paragraphs>463</Paragraphs>
  <Slides>94</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94</vt:i4>
      </vt:variant>
    </vt:vector>
  </HeadingPairs>
  <TitlesOfParts>
    <vt:vector size="105" baseType="lpstr">
      <vt:lpstr>-apple-system</vt:lpstr>
      <vt:lpstr>DejaVu Serif</vt:lpstr>
      <vt:lpstr>等线</vt:lpstr>
      <vt:lpstr>Arial</vt:lpstr>
      <vt:lpstr>Calibri</vt:lpstr>
      <vt:lpstr>Courier New</vt:lpstr>
      <vt:lpstr>Times New Roman</vt:lpstr>
      <vt:lpstr>Trebuchet MS</vt:lpstr>
      <vt:lpstr>Verdana</vt:lpstr>
      <vt:lpstr>Wingdings</vt:lpstr>
      <vt:lpstr>Office 主题</vt:lpstr>
      <vt:lpstr>聚类</vt:lpstr>
      <vt:lpstr>机器学习类型</vt:lpstr>
      <vt:lpstr>无监督学习的类型</vt:lpstr>
      <vt:lpstr>无监督学习概述</vt:lpstr>
      <vt:lpstr>聚类：发现不同的数据组</vt:lpstr>
      <vt:lpstr>降维：简化结构</vt:lpstr>
      <vt:lpstr>无监督学习</vt:lpstr>
      <vt:lpstr>无监督学习</vt:lpstr>
      <vt:lpstr>无监督学习</vt:lpstr>
      <vt:lpstr>无监督学习</vt:lpstr>
      <vt:lpstr>K-Means聚类算法</vt:lpstr>
      <vt:lpstr>K-Means 算法</vt:lpstr>
      <vt:lpstr>K-Means 算法</vt:lpstr>
      <vt:lpstr>K-Means 算法</vt:lpstr>
      <vt:lpstr>K-Means 算法</vt:lpstr>
      <vt:lpstr>K-Means 算法</vt:lpstr>
      <vt:lpstr>K-Means 算法</vt:lpstr>
      <vt:lpstr>K-Means 算法</vt:lpstr>
      <vt:lpstr>K-Means 算法</vt:lpstr>
      <vt:lpstr>K-Means 算法</vt:lpstr>
      <vt:lpstr>K-Means 算法</vt:lpstr>
      <vt:lpstr>哪个模型正确？</vt:lpstr>
      <vt:lpstr>聚类的评价指标</vt:lpstr>
      <vt:lpstr>聚类评价指标</vt:lpstr>
      <vt:lpstr>哪个模型正确？</vt:lpstr>
      <vt:lpstr>哪个模型正确？</vt:lpstr>
      <vt:lpstr>哪个模型正确？</vt:lpstr>
      <vt:lpstr>哪个模型正确？</vt:lpstr>
      <vt:lpstr>初始聚簇中心的选择方法</vt:lpstr>
      <vt:lpstr>更聪明的K-Means初始化方法</vt:lpstr>
      <vt:lpstr>更聪明的K-Means初始化方法</vt:lpstr>
      <vt:lpstr>更聪明的K-Means初始化方法</vt:lpstr>
      <vt:lpstr>更聪明的K-Means初始化方法</vt:lpstr>
      <vt:lpstr>更聪明的K-Means初始化方法</vt:lpstr>
      <vt:lpstr>更聪明的K-Means初始化方法</vt:lpstr>
      <vt:lpstr>K值的选择方法</vt:lpstr>
      <vt:lpstr>选择正确的聚簇数</vt:lpstr>
      <vt:lpstr>选择正确的聚簇数</vt:lpstr>
      <vt:lpstr>选择正确的聚簇数</vt:lpstr>
      <vt:lpstr>K-Means的语法</vt:lpstr>
      <vt:lpstr>K-Means的语法</vt:lpstr>
      <vt:lpstr>K-Means的语法</vt:lpstr>
      <vt:lpstr>K-Means的语法</vt:lpstr>
      <vt:lpstr>距离指标</vt:lpstr>
      <vt:lpstr>距离指标的选择</vt:lpstr>
      <vt:lpstr>欧几里得距离（L2距离）</vt:lpstr>
      <vt:lpstr>曼哈顿距离（L1或街区距离）</vt:lpstr>
      <vt:lpstr>余弦距离</vt:lpstr>
      <vt:lpstr>余弦距离</vt:lpstr>
      <vt:lpstr>欧几里得 vs. 余弦距离</vt:lpstr>
      <vt:lpstr>Jaccard距离</vt:lpstr>
      <vt:lpstr>Jaccard距离</vt:lpstr>
      <vt:lpstr>距离指标的语法</vt:lpstr>
      <vt:lpstr>距离指标的语法</vt:lpstr>
      <vt:lpstr>距离指标的语法</vt:lpstr>
      <vt:lpstr>聚合式层次聚类</vt:lpstr>
      <vt:lpstr>聚合式层次聚类</vt:lpstr>
      <vt:lpstr>聚合式层次聚类</vt:lpstr>
      <vt:lpstr>聚合式层次聚类</vt:lpstr>
      <vt:lpstr>聚合式层次聚类</vt:lpstr>
      <vt:lpstr>聚合式层次聚类</vt:lpstr>
      <vt:lpstr>聚合式层次聚类</vt:lpstr>
      <vt:lpstr>聚合式层次聚类</vt:lpstr>
      <vt:lpstr>聚合式层次聚类</vt:lpstr>
      <vt:lpstr>聚合式层次聚类</vt:lpstr>
      <vt:lpstr>聚合式层次聚类</vt:lpstr>
      <vt:lpstr>聚合式层次聚类</vt:lpstr>
      <vt:lpstr>聚合式层次聚类</vt:lpstr>
      <vt:lpstr>聚合式层次聚类</vt:lpstr>
      <vt:lpstr>聚合式层次聚类</vt:lpstr>
      <vt:lpstr>聚合式层次聚类的停止条件</vt:lpstr>
      <vt:lpstr>聚合式层次聚类</vt:lpstr>
      <vt:lpstr>聚合式层次聚类</vt:lpstr>
      <vt:lpstr>聚合式层次聚类</vt:lpstr>
      <vt:lpstr>聚合式层次聚类</vt:lpstr>
      <vt:lpstr>聚合式层次聚类</vt:lpstr>
      <vt:lpstr>聚合式层次聚类</vt:lpstr>
      <vt:lpstr>聚合式层次聚类</vt:lpstr>
      <vt:lpstr>聚合式层次聚类</vt:lpstr>
      <vt:lpstr>簇间距离类型</vt:lpstr>
      <vt:lpstr>簇间距离的类型 </vt:lpstr>
      <vt:lpstr>单链接</vt:lpstr>
      <vt:lpstr>单链接</vt:lpstr>
      <vt:lpstr>完全链接</vt:lpstr>
      <vt:lpstr>完全链接</vt:lpstr>
      <vt:lpstr>平均链接</vt:lpstr>
      <vt:lpstr>平均链接</vt:lpstr>
      <vt:lpstr>Ward链接</vt:lpstr>
      <vt:lpstr>Ward链接</vt:lpstr>
      <vt:lpstr>聚合式层次聚类的语法</vt:lpstr>
      <vt:lpstr>聚合式层次聚类的语法</vt:lpstr>
      <vt:lpstr>聚合式层次聚类的语法</vt:lpstr>
      <vt:lpstr>其他聚类算法</vt:lpstr>
      <vt:lpstr>Jupyter演示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模型选择和评价</dc:title>
  <dc:creator>Qiuyue</dc:creator>
  <cp:lastModifiedBy>Wang Qiuyue</cp:lastModifiedBy>
  <cp:revision>233</cp:revision>
  <dcterms:created xsi:type="dcterms:W3CDTF">2017-06-04T01:06:21Z</dcterms:created>
  <dcterms:modified xsi:type="dcterms:W3CDTF">2024-05-20T01:02:25Z</dcterms:modified>
</cp:coreProperties>
</file>