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9"/>
  </p:notesMasterIdLst>
  <p:sldIdLst>
    <p:sldId id="256" r:id="rId3"/>
    <p:sldId id="257" r:id="rId4"/>
    <p:sldId id="269" r:id="rId5"/>
    <p:sldId id="271" r:id="rId6"/>
    <p:sldId id="259" r:id="rId7"/>
    <p:sldId id="264" r:id="rId8"/>
    <p:sldId id="265" r:id="rId9"/>
    <p:sldId id="266" r:id="rId10"/>
    <p:sldId id="260" r:id="rId11"/>
    <p:sldId id="272" r:id="rId12"/>
    <p:sldId id="296" r:id="rId13"/>
    <p:sldId id="274" r:id="rId14"/>
    <p:sldId id="275" r:id="rId15"/>
    <p:sldId id="276" r:id="rId16"/>
    <p:sldId id="299" r:id="rId17"/>
    <p:sldId id="283" r:id="rId18"/>
    <p:sldId id="284" r:id="rId19"/>
    <p:sldId id="285" r:id="rId20"/>
    <p:sldId id="286" r:id="rId21"/>
    <p:sldId id="297" r:id="rId22"/>
    <p:sldId id="300" r:id="rId23"/>
    <p:sldId id="301" r:id="rId24"/>
    <p:sldId id="302" r:id="rId25"/>
    <p:sldId id="303" r:id="rId26"/>
    <p:sldId id="298" r:id="rId27"/>
    <p:sldId id="304" r:id="rId28"/>
    <p:sldId id="305" r:id="rId29"/>
    <p:sldId id="306" r:id="rId30"/>
    <p:sldId id="307" r:id="rId31"/>
    <p:sldId id="313" r:id="rId32"/>
    <p:sldId id="311" r:id="rId33"/>
    <p:sldId id="312" r:id="rId34"/>
    <p:sldId id="295" r:id="rId35"/>
    <p:sldId id="316" r:id="rId36"/>
    <p:sldId id="322" r:id="rId37"/>
    <p:sldId id="323" r:id="rId38"/>
    <p:sldId id="317" r:id="rId39"/>
    <p:sldId id="318" r:id="rId40"/>
    <p:sldId id="319" r:id="rId41"/>
    <p:sldId id="327" r:id="rId42"/>
    <p:sldId id="328" r:id="rId43"/>
    <p:sldId id="321" r:id="rId44"/>
    <p:sldId id="351" r:id="rId45"/>
    <p:sldId id="331" r:id="rId46"/>
    <p:sldId id="332" r:id="rId47"/>
    <p:sldId id="721" r:id="rId48"/>
    <p:sldId id="723" r:id="rId49"/>
    <p:sldId id="724" r:id="rId50"/>
    <p:sldId id="725" r:id="rId51"/>
    <p:sldId id="329" r:id="rId52"/>
    <p:sldId id="727" r:id="rId53"/>
    <p:sldId id="728" r:id="rId54"/>
    <p:sldId id="731" r:id="rId55"/>
    <p:sldId id="325" r:id="rId56"/>
    <p:sldId id="711" r:id="rId57"/>
    <p:sldId id="735" r:id="rId58"/>
    <p:sldId id="736" r:id="rId59"/>
    <p:sldId id="737" r:id="rId60"/>
    <p:sldId id="335" r:id="rId61"/>
    <p:sldId id="338" r:id="rId62"/>
    <p:sldId id="744" r:id="rId63"/>
    <p:sldId id="337" r:id="rId64"/>
    <p:sldId id="339" r:id="rId65"/>
    <p:sldId id="340" r:id="rId66"/>
    <p:sldId id="341" r:id="rId67"/>
    <p:sldId id="799" r:id="rId68"/>
    <p:sldId id="764" r:id="rId69"/>
    <p:sldId id="765" r:id="rId70"/>
    <p:sldId id="766" r:id="rId71"/>
    <p:sldId id="346" r:id="rId72"/>
    <p:sldId id="347" r:id="rId73"/>
    <p:sldId id="800" r:id="rId74"/>
    <p:sldId id="334" r:id="rId75"/>
    <p:sldId id="333" r:id="rId76"/>
    <p:sldId id="352" r:id="rId77"/>
    <p:sldId id="262"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3E1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94" autoAdjust="0"/>
  </p:normalViewPr>
  <p:slideViewPr>
    <p:cSldViewPr>
      <p:cViewPr varScale="1">
        <p:scale>
          <a:sx n="81" d="100"/>
          <a:sy n="81" d="100"/>
        </p:scale>
        <p:origin x="1498"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zh-CN" altLang="en-US" sz="2800" dirty="0"/>
            <a:t>第一步</a:t>
          </a:r>
          <a:r>
            <a:rPr lang="en-US" altLang="zh-TW" sz="2800" dirty="0"/>
            <a:t>: </a:t>
          </a:r>
        </a:p>
        <a:p>
          <a:r>
            <a:rPr lang="zh-CN" altLang="en-US" sz="2800" dirty="0"/>
            <a:t>构建神经网络</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zh-CN" altLang="en-US" sz="2800" dirty="0"/>
            <a:t>第二步</a:t>
          </a:r>
          <a:r>
            <a:rPr lang="en-US" altLang="zh-TW" sz="2800" dirty="0"/>
            <a:t>: </a:t>
          </a:r>
        </a:p>
        <a:p>
          <a:r>
            <a:rPr lang="zh-CN" altLang="en-US" sz="2800" dirty="0"/>
            <a:t>确定学习目标</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zh-CN" altLang="en-US" sz="2800" dirty="0"/>
            <a:t>第三步</a:t>
          </a:r>
          <a:r>
            <a:rPr lang="en-US" altLang="zh-TW" sz="2800" dirty="0"/>
            <a:t>: </a:t>
          </a:r>
        </a:p>
        <a:p>
          <a:r>
            <a:rPr lang="zh-CN" altLang="en-US" sz="2800" dirty="0"/>
            <a:t>学习！</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3796133B-9324-48E1-895B-CB33B607472F}" srcId="{7ABBEAF7-C373-4176-BC82-DCCB6D5E3E26}" destId="{680F7195-4FD3-481E-8A2B-5AD54C8280AB}" srcOrd="2" destOrd="0" parTransId="{E0770B27-10B9-4E3F-A134-B86908A61FFE}" sibTransId="{382B596D-4079-47F6-BAC4-80EDB1CFB95D}"/>
    <dgm:cxn modelId="{3C047755-558C-4416-A847-2ED229176DD6}" type="presOf" srcId="{D60C5607-81DE-4CC8-91B3-C56E5666A49F}" destId="{1FFABC42-5BE3-4E33-A2BE-582BDAFB0BDF}" srcOrd="1" destOrd="0" presId="urn:microsoft.com/office/officeart/2005/8/layout/process1"/>
    <dgm:cxn modelId="{8DC27F7A-1F4E-4790-A885-9DC43E6A6C05}" type="presOf" srcId="{380F6D09-15D5-4E2B-BF8A-CECE4B7C4A20}" destId="{2C9E42A7-D692-4DEF-A008-68C3A4D1516E}" srcOrd="0" destOrd="0" presId="urn:microsoft.com/office/officeart/2005/8/layout/process1"/>
    <dgm:cxn modelId="{F56A148A-7CA5-46B7-A01A-6FABED5E495C}" type="presOf" srcId="{E857221A-734F-4396-A642-04F985B7D590}" destId="{FCAC1A52-7A03-424B-8708-40DF70DCEBE1}"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097074A7-CF5C-41F1-9E26-ACFFD21486C7}" type="presOf" srcId="{D60C5607-81DE-4CC8-91B3-C56E5666A49F}" destId="{75576B2E-DB43-49F5-8A31-D5CBF5F78EEC}" srcOrd="0" destOrd="0" presId="urn:microsoft.com/office/officeart/2005/8/layout/process1"/>
    <dgm:cxn modelId="{30701DCC-974E-4888-82E8-745D02383737}" type="presOf" srcId="{7ABBEAF7-C373-4176-BC82-DCCB6D5E3E26}" destId="{A491758C-84A6-4A4D-888E-93118B4129B4}" srcOrd="0" destOrd="0" presId="urn:microsoft.com/office/officeart/2005/8/layout/process1"/>
    <dgm:cxn modelId="{CA61AACC-9F8E-4972-9BA8-8961326B71F2}" type="presOf" srcId="{E857221A-734F-4396-A642-04F985B7D590}" destId="{888540DF-FD49-4215-991C-C7B2A2E10D35}" srcOrd="0" destOrd="0" presId="urn:microsoft.com/office/officeart/2005/8/layout/process1"/>
    <dgm:cxn modelId="{2EC6D1DD-598C-44A0-8EC2-13635785D94D}" type="presOf" srcId="{801111EC-7761-4006-9B8D-BDD3478D6A0C}" destId="{CFEBD105-9F67-4F60-B070-C671AE93A28A}" srcOrd="0" destOrd="0" presId="urn:microsoft.com/office/officeart/2005/8/layout/process1"/>
    <dgm:cxn modelId="{9D6E30F4-F714-4466-A8CC-5BE2EBC4B0DB}" type="presOf" srcId="{680F7195-4FD3-481E-8A2B-5AD54C8280AB}" destId="{B28036AB-B71B-48DE-97C4-D287BC3BE7AC}" srcOrd="0" destOrd="0" presId="urn:microsoft.com/office/officeart/2005/8/layout/process1"/>
    <dgm:cxn modelId="{067ED893-D274-44D9-8321-9152E9298BDF}" type="presParOf" srcId="{A491758C-84A6-4A4D-888E-93118B4129B4}" destId="{CFEBD105-9F67-4F60-B070-C671AE93A28A}" srcOrd="0" destOrd="0" presId="urn:microsoft.com/office/officeart/2005/8/layout/process1"/>
    <dgm:cxn modelId="{0FCA2928-DC22-4E9D-896D-02927F64A391}" type="presParOf" srcId="{A491758C-84A6-4A4D-888E-93118B4129B4}" destId="{888540DF-FD49-4215-991C-C7B2A2E10D35}" srcOrd="1" destOrd="0" presId="urn:microsoft.com/office/officeart/2005/8/layout/process1"/>
    <dgm:cxn modelId="{608C1D49-814F-4870-85F5-A717707ED16F}" type="presParOf" srcId="{888540DF-FD49-4215-991C-C7B2A2E10D35}" destId="{FCAC1A52-7A03-424B-8708-40DF70DCEBE1}" srcOrd="0" destOrd="0" presId="urn:microsoft.com/office/officeart/2005/8/layout/process1"/>
    <dgm:cxn modelId="{66BFF651-F47F-4701-B6B0-55352AA9740D}" type="presParOf" srcId="{A491758C-84A6-4A4D-888E-93118B4129B4}" destId="{2C9E42A7-D692-4DEF-A008-68C3A4D1516E}" srcOrd="2" destOrd="0" presId="urn:microsoft.com/office/officeart/2005/8/layout/process1"/>
    <dgm:cxn modelId="{525A9648-37A6-423B-AE36-220C703D6720}" type="presParOf" srcId="{A491758C-84A6-4A4D-888E-93118B4129B4}" destId="{75576B2E-DB43-49F5-8A31-D5CBF5F78EEC}" srcOrd="3" destOrd="0" presId="urn:microsoft.com/office/officeart/2005/8/layout/process1"/>
    <dgm:cxn modelId="{5D1D86C2-E80E-4F43-B8B8-CABDBD89F8D5}" type="presParOf" srcId="{75576B2E-DB43-49F5-8A31-D5CBF5F78EEC}" destId="{1FFABC42-5BE3-4E33-A2BE-582BDAFB0BDF}" srcOrd="0" destOrd="0" presId="urn:microsoft.com/office/officeart/2005/8/layout/process1"/>
    <dgm:cxn modelId="{3DE5B149-6C36-4C55-BF48-B717067AD0CB}"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zh-CN" altLang="en-US" sz="2800" dirty="0"/>
            <a:t>第一步</a:t>
          </a:r>
          <a:r>
            <a:rPr lang="en-US" altLang="zh-TW" sz="2800" dirty="0"/>
            <a:t>: </a:t>
          </a:r>
        </a:p>
        <a:p>
          <a:r>
            <a:rPr lang="zh-CN" altLang="en-US" sz="2800" dirty="0"/>
            <a:t>构建神经网络</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zh-CN" altLang="en-US" sz="2800" dirty="0"/>
            <a:t>第二步</a:t>
          </a:r>
          <a:r>
            <a:rPr lang="en-US" altLang="zh-TW" sz="2800" dirty="0"/>
            <a:t>: </a:t>
          </a:r>
        </a:p>
        <a:p>
          <a:r>
            <a:rPr lang="zh-CN" altLang="en-US" sz="2800" dirty="0"/>
            <a:t>确定学习目标</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zh-CN" altLang="en-US" sz="2800" dirty="0"/>
            <a:t>第三步</a:t>
          </a:r>
          <a:r>
            <a:rPr lang="en-US" altLang="zh-TW" sz="2800" dirty="0"/>
            <a:t>: </a:t>
          </a:r>
        </a:p>
        <a:p>
          <a:r>
            <a:rPr lang="zh-CN" altLang="en-US" sz="2800" dirty="0"/>
            <a:t>学习！</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3796133B-9324-48E1-895B-CB33B607472F}" srcId="{7ABBEAF7-C373-4176-BC82-DCCB6D5E3E26}" destId="{680F7195-4FD3-481E-8A2B-5AD54C8280AB}" srcOrd="2" destOrd="0" parTransId="{E0770B27-10B9-4E3F-A134-B86908A61FFE}" sibTransId="{382B596D-4079-47F6-BAC4-80EDB1CFB95D}"/>
    <dgm:cxn modelId="{D0F09B4D-2983-460F-A6E7-E6EDDD532948}" type="presOf" srcId="{801111EC-7761-4006-9B8D-BDD3478D6A0C}" destId="{CFEBD105-9F67-4F60-B070-C671AE93A28A}" srcOrd="0" destOrd="0" presId="urn:microsoft.com/office/officeart/2005/8/layout/process1"/>
    <dgm:cxn modelId="{B4893B56-3C5D-45BD-BD3E-1A39C2B444BA}" type="presOf" srcId="{380F6D09-15D5-4E2B-BF8A-CECE4B7C4A20}" destId="{2C9E42A7-D692-4DEF-A008-68C3A4D1516E}" srcOrd="0" destOrd="0" presId="urn:microsoft.com/office/officeart/2005/8/layout/process1"/>
    <dgm:cxn modelId="{9278D294-ED89-44F9-8FB0-36FCE388C0F9}" type="presOf" srcId="{E857221A-734F-4396-A642-04F985B7D590}" destId="{FCAC1A52-7A03-424B-8708-40DF70DCEBE1}"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CA1AA69E-EECF-4E6F-8EE2-C2BDDCF1C25A}" type="presOf" srcId="{D60C5607-81DE-4CC8-91B3-C56E5666A49F}" destId="{1FFABC42-5BE3-4E33-A2BE-582BDAFB0BDF}" srcOrd="1" destOrd="0" presId="urn:microsoft.com/office/officeart/2005/8/layout/process1"/>
    <dgm:cxn modelId="{7766ACA5-FF42-43F5-B83C-4872F7CC0F65}" type="presOf" srcId="{680F7195-4FD3-481E-8A2B-5AD54C8280AB}" destId="{B28036AB-B71B-48DE-97C4-D287BC3BE7AC}" srcOrd="0" destOrd="0" presId="urn:microsoft.com/office/officeart/2005/8/layout/process1"/>
    <dgm:cxn modelId="{97DCE0B5-560B-4332-A9FE-1CDA710E3812}" type="presOf" srcId="{D60C5607-81DE-4CC8-91B3-C56E5666A49F}" destId="{75576B2E-DB43-49F5-8A31-D5CBF5F78EEC}" srcOrd="0" destOrd="0" presId="urn:microsoft.com/office/officeart/2005/8/layout/process1"/>
    <dgm:cxn modelId="{EE0E4FC1-DBB8-4EA5-96BE-18FA75167D3E}" type="presOf" srcId="{E857221A-734F-4396-A642-04F985B7D590}" destId="{888540DF-FD49-4215-991C-C7B2A2E10D35}" srcOrd="0" destOrd="0" presId="urn:microsoft.com/office/officeart/2005/8/layout/process1"/>
    <dgm:cxn modelId="{D30C9FC5-DD19-40C8-A71C-8F2D2286DE1D}" type="presOf" srcId="{7ABBEAF7-C373-4176-BC82-DCCB6D5E3E26}" destId="{A491758C-84A6-4A4D-888E-93118B4129B4}" srcOrd="0" destOrd="0" presId="urn:microsoft.com/office/officeart/2005/8/layout/process1"/>
    <dgm:cxn modelId="{0F6B180F-3F98-4E28-BE91-A6BBD0F91B90}" type="presParOf" srcId="{A491758C-84A6-4A4D-888E-93118B4129B4}" destId="{CFEBD105-9F67-4F60-B070-C671AE93A28A}" srcOrd="0" destOrd="0" presId="urn:microsoft.com/office/officeart/2005/8/layout/process1"/>
    <dgm:cxn modelId="{5307236C-4D2B-4D41-AFC8-8029650C517C}" type="presParOf" srcId="{A491758C-84A6-4A4D-888E-93118B4129B4}" destId="{888540DF-FD49-4215-991C-C7B2A2E10D35}" srcOrd="1" destOrd="0" presId="urn:microsoft.com/office/officeart/2005/8/layout/process1"/>
    <dgm:cxn modelId="{E2C7E5E8-30F9-4535-9CFB-75E1ED1E7D51}" type="presParOf" srcId="{888540DF-FD49-4215-991C-C7B2A2E10D35}" destId="{FCAC1A52-7A03-424B-8708-40DF70DCEBE1}" srcOrd="0" destOrd="0" presId="urn:microsoft.com/office/officeart/2005/8/layout/process1"/>
    <dgm:cxn modelId="{7C3A5C9F-C799-41C8-AA4C-05F531CEE26C}" type="presParOf" srcId="{A491758C-84A6-4A4D-888E-93118B4129B4}" destId="{2C9E42A7-D692-4DEF-A008-68C3A4D1516E}" srcOrd="2" destOrd="0" presId="urn:microsoft.com/office/officeart/2005/8/layout/process1"/>
    <dgm:cxn modelId="{49247EB2-D4E2-4458-A794-1276AE53C8F0}" type="presParOf" srcId="{A491758C-84A6-4A4D-888E-93118B4129B4}" destId="{75576B2E-DB43-49F5-8A31-D5CBF5F78EEC}" srcOrd="3" destOrd="0" presId="urn:microsoft.com/office/officeart/2005/8/layout/process1"/>
    <dgm:cxn modelId="{0F12D589-56F0-4457-A451-43DCAA80608C}" type="presParOf" srcId="{75576B2E-DB43-49F5-8A31-D5CBF5F78EEC}" destId="{1FFABC42-5BE3-4E33-A2BE-582BDAFB0BDF}" srcOrd="0" destOrd="0" presId="urn:microsoft.com/office/officeart/2005/8/layout/process1"/>
    <dgm:cxn modelId="{E115399A-57A6-4E8B-B2C4-332806488369}"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zh-CN" altLang="en-US" sz="2800" dirty="0"/>
            <a:t>第一步</a:t>
          </a:r>
          <a:r>
            <a:rPr lang="en-US" altLang="zh-TW" sz="2800" dirty="0"/>
            <a:t>: </a:t>
          </a:r>
        </a:p>
        <a:p>
          <a:r>
            <a:rPr lang="zh-CN" altLang="en-US" sz="2800" dirty="0"/>
            <a:t>构建神经网络</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zh-CN" altLang="en-US" sz="2800" dirty="0"/>
            <a:t>第二步</a:t>
          </a:r>
          <a:r>
            <a:rPr lang="en-US" altLang="zh-TW" sz="2800" dirty="0"/>
            <a:t>: </a:t>
          </a:r>
        </a:p>
        <a:p>
          <a:r>
            <a:rPr lang="zh-CN" altLang="en-US" sz="2800" dirty="0"/>
            <a:t>确定学习目标</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zh-CN" altLang="en-US" sz="2800" dirty="0"/>
            <a:t>第三步</a:t>
          </a:r>
          <a:r>
            <a:rPr lang="en-US" altLang="zh-TW" sz="2800" dirty="0"/>
            <a:t>: </a:t>
          </a:r>
        </a:p>
        <a:p>
          <a:r>
            <a:rPr lang="zh-CN" altLang="en-US" sz="2800" dirty="0"/>
            <a:t>学习！</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FF61D236-ECE0-4A5D-AADE-CCF9AF011EB6}" type="presOf" srcId="{E857221A-734F-4396-A642-04F985B7D590}" destId="{888540DF-FD49-4215-991C-C7B2A2E10D35}"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E5836464-E747-480D-B067-610709BC8ED5}" type="presOf" srcId="{E857221A-734F-4396-A642-04F985B7D590}" destId="{FCAC1A52-7A03-424B-8708-40DF70DCEBE1}" srcOrd="1" destOrd="0" presId="urn:microsoft.com/office/officeart/2005/8/layout/process1"/>
    <dgm:cxn modelId="{E2A25550-E4F5-4AEB-9326-2E612D00FE02}" type="presOf" srcId="{680F7195-4FD3-481E-8A2B-5AD54C8280AB}" destId="{B28036AB-B71B-48DE-97C4-D287BC3BE7AC}" srcOrd="0" destOrd="0" presId="urn:microsoft.com/office/officeart/2005/8/layout/process1"/>
    <dgm:cxn modelId="{C1410999-40DD-4AEA-88FD-FD9BE2F10251}" type="presOf" srcId="{380F6D09-15D5-4E2B-BF8A-CECE4B7C4A20}" destId="{2C9E42A7-D692-4DEF-A008-68C3A4D1516E}"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1DC7B4A8-2D13-4D4F-8F1E-D35B0B6FC68A}" type="presOf" srcId="{D60C5607-81DE-4CC8-91B3-C56E5666A49F}" destId="{1FFABC42-5BE3-4E33-A2BE-582BDAFB0BDF}" srcOrd="1" destOrd="0" presId="urn:microsoft.com/office/officeart/2005/8/layout/process1"/>
    <dgm:cxn modelId="{A0D10BDC-8524-475D-A028-EFC35F2E3510}" type="presOf" srcId="{7ABBEAF7-C373-4176-BC82-DCCB6D5E3E26}" destId="{A491758C-84A6-4A4D-888E-93118B4129B4}" srcOrd="0" destOrd="0" presId="urn:microsoft.com/office/officeart/2005/8/layout/process1"/>
    <dgm:cxn modelId="{CF18F8DE-FD18-4F06-8FC3-F65FFF3CDE1E}" type="presOf" srcId="{801111EC-7761-4006-9B8D-BDD3478D6A0C}" destId="{CFEBD105-9F67-4F60-B070-C671AE93A28A}" srcOrd="0" destOrd="0" presId="urn:microsoft.com/office/officeart/2005/8/layout/process1"/>
    <dgm:cxn modelId="{28D272E0-66B2-49FA-873F-83F829C96E77}" type="presOf" srcId="{D60C5607-81DE-4CC8-91B3-C56E5666A49F}" destId="{75576B2E-DB43-49F5-8A31-D5CBF5F78EEC}" srcOrd="0" destOrd="0" presId="urn:microsoft.com/office/officeart/2005/8/layout/process1"/>
    <dgm:cxn modelId="{6591CA73-F01C-4373-8C31-E76354F4791B}" type="presParOf" srcId="{A491758C-84A6-4A4D-888E-93118B4129B4}" destId="{CFEBD105-9F67-4F60-B070-C671AE93A28A}" srcOrd="0" destOrd="0" presId="urn:microsoft.com/office/officeart/2005/8/layout/process1"/>
    <dgm:cxn modelId="{DEB68C8C-C68F-4B39-8B06-A3593E2093D7}" type="presParOf" srcId="{A491758C-84A6-4A4D-888E-93118B4129B4}" destId="{888540DF-FD49-4215-991C-C7B2A2E10D35}" srcOrd="1" destOrd="0" presId="urn:microsoft.com/office/officeart/2005/8/layout/process1"/>
    <dgm:cxn modelId="{293E1892-4183-4426-9E38-061864C61A37}" type="presParOf" srcId="{888540DF-FD49-4215-991C-C7B2A2E10D35}" destId="{FCAC1A52-7A03-424B-8708-40DF70DCEBE1}" srcOrd="0" destOrd="0" presId="urn:microsoft.com/office/officeart/2005/8/layout/process1"/>
    <dgm:cxn modelId="{87F5D761-114F-4A64-9350-C1716837929D}" type="presParOf" srcId="{A491758C-84A6-4A4D-888E-93118B4129B4}" destId="{2C9E42A7-D692-4DEF-A008-68C3A4D1516E}" srcOrd="2" destOrd="0" presId="urn:microsoft.com/office/officeart/2005/8/layout/process1"/>
    <dgm:cxn modelId="{B5BD4993-4A0D-4896-92AA-E2CA2ABC2F52}" type="presParOf" srcId="{A491758C-84A6-4A4D-888E-93118B4129B4}" destId="{75576B2E-DB43-49F5-8A31-D5CBF5F78EEC}" srcOrd="3" destOrd="0" presId="urn:microsoft.com/office/officeart/2005/8/layout/process1"/>
    <dgm:cxn modelId="{62422AF1-9D2B-422E-B098-762751A37165}" type="presParOf" srcId="{75576B2E-DB43-49F5-8A31-D5CBF5F78EEC}" destId="{1FFABC42-5BE3-4E33-A2BE-582BDAFB0BDF}" srcOrd="0" destOrd="0" presId="urn:microsoft.com/office/officeart/2005/8/layout/process1"/>
    <dgm:cxn modelId="{246C28EB-62F2-4C00-A8E3-09DE790E867D}"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zh-CN" altLang="en-US" sz="2800" dirty="0"/>
            <a:t>第一步</a:t>
          </a:r>
          <a:r>
            <a:rPr lang="en-US" altLang="zh-TW" sz="2800" dirty="0"/>
            <a:t>: </a:t>
          </a:r>
        </a:p>
        <a:p>
          <a:r>
            <a:rPr lang="zh-CN" altLang="en-US" sz="2800" dirty="0"/>
            <a:t>构建神经网络</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zh-CN" altLang="en-US" sz="2800" dirty="0"/>
            <a:t>第二步</a:t>
          </a:r>
          <a:r>
            <a:rPr lang="en-US" altLang="zh-TW" sz="2800" dirty="0"/>
            <a:t>: </a:t>
          </a:r>
        </a:p>
        <a:p>
          <a:r>
            <a:rPr lang="zh-CN" altLang="en-US" sz="2800" dirty="0"/>
            <a:t>确定学习目标</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zh-CN" altLang="en-US" sz="2800" dirty="0"/>
            <a:t>第三步</a:t>
          </a:r>
          <a:r>
            <a:rPr lang="en-US" altLang="zh-TW" sz="2800" dirty="0"/>
            <a:t>: </a:t>
          </a:r>
        </a:p>
        <a:p>
          <a:r>
            <a:rPr lang="zh-CN" altLang="en-US" sz="2800" dirty="0"/>
            <a:t>学习！</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C73B3A0A-DE88-415B-8A53-070B43370CAD}" type="presOf" srcId="{E857221A-734F-4396-A642-04F985B7D590}" destId="{FCAC1A52-7A03-424B-8708-40DF70DCEBE1}" srcOrd="1" destOrd="0" presId="urn:microsoft.com/office/officeart/2005/8/layout/process1"/>
    <dgm:cxn modelId="{5F5BD417-7261-41B8-AEF7-F6A56BFAC9B9}" type="presOf" srcId="{7ABBEAF7-C373-4176-BC82-DCCB6D5E3E26}" destId="{A491758C-84A6-4A4D-888E-93118B4129B4}" srcOrd="0" destOrd="0" presId="urn:microsoft.com/office/officeart/2005/8/layout/process1"/>
    <dgm:cxn modelId="{32A7B824-A0B6-4410-80BC-F4FF1913486B}" type="presOf" srcId="{801111EC-7761-4006-9B8D-BDD3478D6A0C}" destId="{CFEBD105-9F67-4F60-B070-C671AE93A28A}"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FA69D549-E690-4332-80E7-65FE49E44485}" type="presOf" srcId="{E857221A-734F-4396-A642-04F985B7D590}" destId="{888540DF-FD49-4215-991C-C7B2A2E10D35}" srcOrd="0" destOrd="0" presId="urn:microsoft.com/office/officeart/2005/8/layout/process1"/>
    <dgm:cxn modelId="{EE95F286-A2E0-4799-B003-E9E48CC3F875}" type="presOf" srcId="{680F7195-4FD3-481E-8A2B-5AD54C8280AB}" destId="{B28036AB-B71B-48DE-97C4-D287BC3BE7A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0015AEC1-D331-47B8-A7C0-086D8B4E2631}" type="presOf" srcId="{D60C5607-81DE-4CC8-91B3-C56E5666A49F}" destId="{75576B2E-DB43-49F5-8A31-D5CBF5F78EEC}" srcOrd="0" destOrd="0" presId="urn:microsoft.com/office/officeart/2005/8/layout/process1"/>
    <dgm:cxn modelId="{97F355D4-C03B-4C12-957A-B4E38A2A5592}" type="presOf" srcId="{D60C5607-81DE-4CC8-91B3-C56E5666A49F}" destId="{1FFABC42-5BE3-4E33-A2BE-582BDAFB0BDF}" srcOrd="1" destOrd="0" presId="urn:microsoft.com/office/officeart/2005/8/layout/process1"/>
    <dgm:cxn modelId="{627BB0FB-1796-49BA-9EB8-645FE5B70AF0}" type="presOf" srcId="{380F6D09-15D5-4E2B-BF8A-CECE4B7C4A20}" destId="{2C9E42A7-D692-4DEF-A008-68C3A4D1516E}" srcOrd="0" destOrd="0" presId="urn:microsoft.com/office/officeart/2005/8/layout/process1"/>
    <dgm:cxn modelId="{B3861B48-ACA4-4FCD-B330-27520D150772}" type="presParOf" srcId="{A491758C-84A6-4A4D-888E-93118B4129B4}" destId="{CFEBD105-9F67-4F60-B070-C671AE93A28A}" srcOrd="0" destOrd="0" presId="urn:microsoft.com/office/officeart/2005/8/layout/process1"/>
    <dgm:cxn modelId="{D204785C-BB3B-4D44-ACF4-99EA9DD2F3B9}" type="presParOf" srcId="{A491758C-84A6-4A4D-888E-93118B4129B4}" destId="{888540DF-FD49-4215-991C-C7B2A2E10D35}" srcOrd="1" destOrd="0" presId="urn:microsoft.com/office/officeart/2005/8/layout/process1"/>
    <dgm:cxn modelId="{F0270B64-F0F6-46F7-ACD9-B5405935A287}" type="presParOf" srcId="{888540DF-FD49-4215-991C-C7B2A2E10D35}" destId="{FCAC1A52-7A03-424B-8708-40DF70DCEBE1}" srcOrd="0" destOrd="0" presId="urn:microsoft.com/office/officeart/2005/8/layout/process1"/>
    <dgm:cxn modelId="{067D3A5F-ED6C-48A3-85D3-9FA1EA83DE60}" type="presParOf" srcId="{A491758C-84A6-4A4D-888E-93118B4129B4}" destId="{2C9E42A7-D692-4DEF-A008-68C3A4D1516E}" srcOrd="2" destOrd="0" presId="urn:microsoft.com/office/officeart/2005/8/layout/process1"/>
    <dgm:cxn modelId="{0F6B13B2-6B87-45DD-B63B-371CDB67E715}" type="presParOf" srcId="{A491758C-84A6-4A4D-888E-93118B4129B4}" destId="{75576B2E-DB43-49F5-8A31-D5CBF5F78EEC}" srcOrd="3" destOrd="0" presId="urn:microsoft.com/office/officeart/2005/8/layout/process1"/>
    <dgm:cxn modelId="{B50F6C7C-2577-4AF7-BF5B-194F4C784637}" type="presParOf" srcId="{75576B2E-DB43-49F5-8A31-D5CBF5F78EEC}" destId="{1FFABC42-5BE3-4E33-A2BE-582BDAFB0BDF}" srcOrd="0" destOrd="0" presId="urn:microsoft.com/office/officeart/2005/8/layout/process1"/>
    <dgm:cxn modelId="{D6B5C087-586A-4B50-9055-92B121CFBFD5}"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D86AC1-3F4E-4A5A-92D6-248263A2DCD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15680942-B9A7-416B-8FC4-A19088CD177C}">
      <dgm:prSet phldrT="[文字]" custT="1"/>
      <dgm:spPr/>
      <dgm:t>
        <a:bodyPr/>
        <a:lstStyle/>
        <a:p>
          <a:r>
            <a:rPr lang="zh-CN" altLang="en-US" sz="2000" dirty="0"/>
            <a:t>自适应的学习率、动量</a:t>
          </a:r>
          <a:endParaRPr lang="zh-TW" altLang="en-US" sz="2000" dirty="0"/>
        </a:p>
      </dgm:t>
    </dgm:pt>
    <dgm:pt modelId="{238D0A8C-1EBB-40BC-94E1-F2329A07E5D0}" type="sibTrans" cxnId="{8B508346-5127-45A9-8A38-CD129108432E}">
      <dgm:prSet/>
      <dgm:spPr/>
      <dgm:t>
        <a:bodyPr/>
        <a:lstStyle/>
        <a:p>
          <a:endParaRPr lang="zh-TW" altLang="en-US" sz="2000"/>
        </a:p>
      </dgm:t>
    </dgm:pt>
    <dgm:pt modelId="{2801E90B-4C97-4121-8DC8-B048D73241CF}" type="parTrans" cxnId="{8B508346-5127-45A9-8A38-CD129108432E}">
      <dgm:prSet/>
      <dgm:spPr/>
      <dgm:t>
        <a:bodyPr/>
        <a:lstStyle/>
        <a:p>
          <a:endParaRPr lang="zh-TW" altLang="en-US" sz="2000"/>
        </a:p>
      </dgm:t>
    </dgm:pt>
    <dgm:pt modelId="{893A5C5A-DC00-4E22-83E7-AAC61F8A6442}">
      <dgm:prSet phldrT="[文字]" custT="1"/>
      <dgm:spPr>
        <a:solidFill>
          <a:srgbClr val="23E148"/>
        </a:solidFill>
      </dgm:spPr>
      <dgm:t>
        <a:bodyPr/>
        <a:lstStyle/>
        <a:p>
          <a:r>
            <a:rPr lang="zh-CN" altLang="en-US" sz="2000" dirty="0"/>
            <a:t>合适的损失函数</a:t>
          </a:r>
          <a:endParaRPr lang="zh-TW" altLang="en-US" sz="2000" dirty="0"/>
        </a:p>
      </dgm:t>
    </dgm:pt>
    <dgm:pt modelId="{78C2E52A-6CDF-46C2-B860-E20CC2DD5594}" type="parTrans" cxnId="{B7C0A9F3-E77F-42A5-8FC9-78A199A91C40}">
      <dgm:prSet/>
      <dgm:spPr/>
      <dgm:t>
        <a:bodyPr/>
        <a:lstStyle/>
        <a:p>
          <a:endParaRPr lang="zh-CN" altLang="en-US" sz="2000"/>
        </a:p>
      </dgm:t>
    </dgm:pt>
    <dgm:pt modelId="{A4085E82-EEBE-442E-B027-90BFCDCEF3E2}" type="sibTrans" cxnId="{B7C0A9F3-E77F-42A5-8FC9-78A199A91C40}">
      <dgm:prSet/>
      <dgm:spPr/>
      <dgm:t>
        <a:bodyPr/>
        <a:lstStyle/>
        <a:p>
          <a:endParaRPr lang="zh-CN" altLang="en-US" sz="2000"/>
        </a:p>
      </dgm:t>
    </dgm:pt>
    <dgm:pt modelId="{4A19FF40-536E-440C-BB43-E46E0A15623D}">
      <dgm:prSet phldrT="[文字]" custT="1"/>
      <dgm:spPr/>
      <dgm:t>
        <a:bodyPr/>
        <a:lstStyle/>
        <a:p>
          <a:r>
            <a:rPr lang="zh-CN" altLang="en-US" sz="2000" dirty="0"/>
            <a:t>新的激活函数</a:t>
          </a:r>
          <a:endParaRPr lang="zh-TW" altLang="en-US" sz="2000" dirty="0"/>
        </a:p>
      </dgm:t>
    </dgm:pt>
    <dgm:pt modelId="{0FACAF10-5755-4E9E-B485-EB4742D2EE26}" type="sibTrans" cxnId="{E8AD407D-D452-46C3-990C-2E7F156328AD}">
      <dgm:prSet/>
      <dgm:spPr/>
      <dgm:t>
        <a:bodyPr/>
        <a:lstStyle/>
        <a:p>
          <a:endParaRPr lang="zh-TW" altLang="en-US" sz="2000"/>
        </a:p>
      </dgm:t>
    </dgm:pt>
    <dgm:pt modelId="{C8B85BDF-6D9C-47D2-B732-2EFB330B20FB}" type="parTrans" cxnId="{E8AD407D-D452-46C3-990C-2E7F156328AD}">
      <dgm:prSet/>
      <dgm:spPr/>
      <dgm:t>
        <a:bodyPr/>
        <a:lstStyle/>
        <a:p>
          <a:endParaRPr lang="zh-TW" altLang="en-US" sz="2000"/>
        </a:p>
      </dgm:t>
    </dgm:pt>
    <dgm:pt modelId="{C86E9726-1E53-4A45-856D-01108A67A44E}" type="pres">
      <dgm:prSet presAssocID="{4CD86AC1-3F4E-4A5A-92D6-248263A2DCDB}" presName="linear" presStyleCnt="0">
        <dgm:presLayoutVars>
          <dgm:animLvl val="lvl"/>
          <dgm:resizeHandles val="exact"/>
        </dgm:presLayoutVars>
      </dgm:prSet>
      <dgm:spPr/>
    </dgm:pt>
    <dgm:pt modelId="{4DDF23AE-83CA-43A2-A96F-44DFAE5980C9}" type="pres">
      <dgm:prSet presAssocID="{4A19FF40-536E-440C-BB43-E46E0A15623D}" presName="parentText" presStyleLbl="node1" presStyleIdx="0" presStyleCnt="3" custScaleY="43648">
        <dgm:presLayoutVars>
          <dgm:chMax val="0"/>
          <dgm:bulletEnabled val="1"/>
        </dgm:presLayoutVars>
      </dgm:prSet>
      <dgm:spPr/>
    </dgm:pt>
    <dgm:pt modelId="{4E18BC49-E6AC-41E1-A0DD-F23B41B42188}" type="pres">
      <dgm:prSet presAssocID="{0FACAF10-5755-4E9E-B485-EB4742D2EE26}" presName="spacer" presStyleCnt="0"/>
      <dgm:spPr/>
    </dgm:pt>
    <dgm:pt modelId="{278AAACE-CBCC-4B8E-B0BC-F6A6D5B2553F}" type="pres">
      <dgm:prSet presAssocID="{893A5C5A-DC00-4E22-83E7-AAC61F8A6442}" presName="parentText" presStyleLbl="node1" presStyleIdx="1" presStyleCnt="3" custScaleY="42194">
        <dgm:presLayoutVars>
          <dgm:chMax val="0"/>
          <dgm:bulletEnabled val="1"/>
        </dgm:presLayoutVars>
      </dgm:prSet>
      <dgm:spPr/>
    </dgm:pt>
    <dgm:pt modelId="{B9906BA8-AC7A-4E0B-9301-21CD57E04204}" type="pres">
      <dgm:prSet presAssocID="{A4085E82-EEBE-442E-B027-90BFCDCEF3E2}" presName="spacer" presStyleCnt="0"/>
      <dgm:spPr/>
    </dgm:pt>
    <dgm:pt modelId="{40F68FDF-8E0D-4DDE-99F6-0BBD630F25C7}" type="pres">
      <dgm:prSet presAssocID="{15680942-B9A7-416B-8FC4-A19088CD177C}" presName="parentText" presStyleLbl="node1" presStyleIdx="2" presStyleCnt="3" custScaleY="44142">
        <dgm:presLayoutVars>
          <dgm:chMax val="0"/>
          <dgm:bulletEnabled val="1"/>
        </dgm:presLayoutVars>
      </dgm:prSet>
      <dgm:spPr/>
    </dgm:pt>
  </dgm:ptLst>
  <dgm:cxnLst>
    <dgm:cxn modelId="{1D531209-7506-474C-9AA3-C29FB62F3293}" type="presOf" srcId="{893A5C5A-DC00-4E22-83E7-AAC61F8A6442}" destId="{278AAACE-CBCC-4B8E-B0BC-F6A6D5B2553F}" srcOrd="0" destOrd="0" presId="urn:microsoft.com/office/officeart/2005/8/layout/vList2"/>
    <dgm:cxn modelId="{8B508346-5127-45A9-8A38-CD129108432E}" srcId="{4CD86AC1-3F4E-4A5A-92D6-248263A2DCDB}" destId="{15680942-B9A7-416B-8FC4-A19088CD177C}" srcOrd="2" destOrd="0" parTransId="{2801E90B-4C97-4121-8DC8-B048D73241CF}" sibTransId="{238D0A8C-1EBB-40BC-94E1-F2329A07E5D0}"/>
    <dgm:cxn modelId="{E8AD407D-D452-46C3-990C-2E7F156328AD}" srcId="{4CD86AC1-3F4E-4A5A-92D6-248263A2DCDB}" destId="{4A19FF40-536E-440C-BB43-E46E0A15623D}" srcOrd="0" destOrd="0" parTransId="{C8B85BDF-6D9C-47D2-B732-2EFB330B20FB}" sibTransId="{0FACAF10-5755-4E9E-B485-EB4742D2EE26}"/>
    <dgm:cxn modelId="{213B7D9D-FDE1-4035-B883-30EB3986E33C}" type="presOf" srcId="{4CD86AC1-3F4E-4A5A-92D6-248263A2DCDB}" destId="{C86E9726-1E53-4A45-856D-01108A67A44E}" srcOrd="0" destOrd="0" presId="urn:microsoft.com/office/officeart/2005/8/layout/vList2"/>
    <dgm:cxn modelId="{7B3BA5D5-2C7B-4595-9946-6B4E996FAB60}" type="presOf" srcId="{4A19FF40-536E-440C-BB43-E46E0A15623D}" destId="{4DDF23AE-83CA-43A2-A96F-44DFAE5980C9}" srcOrd="0" destOrd="0" presId="urn:microsoft.com/office/officeart/2005/8/layout/vList2"/>
    <dgm:cxn modelId="{D9F510DB-9EF8-4463-8060-131F6334E039}" type="presOf" srcId="{15680942-B9A7-416B-8FC4-A19088CD177C}" destId="{40F68FDF-8E0D-4DDE-99F6-0BBD630F25C7}" srcOrd="0" destOrd="0" presId="urn:microsoft.com/office/officeart/2005/8/layout/vList2"/>
    <dgm:cxn modelId="{B7C0A9F3-E77F-42A5-8FC9-78A199A91C40}" srcId="{4CD86AC1-3F4E-4A5A-92D6-248263A2DCDB}" destId="{893A5C5A-DC00-4E22-83E7-AAC61F8A6442}" srcOrd="1" destOrd="0" parTransId="{78C2E52A-6CDF-46C2-B860-E20CC2DD5594}" sibTransId="{A4085E82-EEBE-442E-B027-90BFCDCEF3E2}"/>
    <dgm:cxn modelId="{50002F25-7CE6-4CB3-A737-ECEC045DFCE9}" type="presParOf" srcId="{C86E9726-1E53-4A45-856D-01108A67A44E}" destId="{4DDF23AE-83CA-43A2-A96F-44DFAE5980C9}" srcOrd="0" destOrd="0" presId="urn:microsoft.com/office/officeart/2005/8/layout/vList2"/>
    <dgm:cxn modelId="{15A23042-CC2B-40EB-B2E8-0E3E0C3BB8AB}" type="presParOf" srcId="{C86E9726-1E53-4A45-856D-01108A67A44E}" destId="{4E18BC49-E6AC-41E1-A0DD-F23B41B42188}" srcOrd="1" destOrd="0" presId="urn:microsoft.com/office/officeart/2005/8/layout/vList2"/>
    <dgm:cxn modelId="{9825BE09-F44B-4EAB-A44A-C664BF31B81E}" type="presParOf" srcId="{C86E9726-1E53-4A45-856D-01108A67A44E}" destId="{278AAACE-CBCC-4B8E-B0BC-F6A6D5B2553F}" srcOrd="2" destOrd="0" presId="urn:microsoft.com/office/officeart/2005/8/layout/vList2"/>
    <dgm:cxn modelId="{8CD8FAE8-F498-4EAB-B702-E29F8AC2C759}" type="presParOf" srcId="{C86E9726-1E53-4A45-856D-01108A67A44E}" destId="{B9906BA8-AC7A-4E0B-9301-21CD57E04204}" srcOrd="3" destOrd="0" presId="urn:microsoft.com/office/officeart/2005/8/layout/vList2"/>
    <dgm:cxn modelId="{1F97B9D9-2F62-4D18-9A5C-97070A1B8F1E}" type="presParOf" srcId="{C86E9726-1E53-4A45-856D-01108A67A44E}" destId="{40F68FDF-8E0D-4DDE-99F6-0BBD630F25C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86AC1-3F4E-4A5A-92D6-248263A2DCD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15680942-B9A7-416B-8FC4-A19088CD177C}">
      <dgm:prSet phldrT="[文字]" custT="1"/>
      <dgm:spPr/>
      <dgm:t>
        <a:bodyPr/>
        <a:lstStyle/>
        <a:p>
          <a:r>
            <a:rPr lang="zh-CN" altLang="en-US" sz="2000" dirty="0"/>
            <a:t>正则化（</a:t>
          </a:r>
          <a:r>
            <a:rPr lang="en-US" altLang="zh-CN" sz="2000" dirty="0"/>
            <a:t>Regularization</a:t>
          </a:r>
          <a:r>
            <a:rPr lang="zh-CN" altLang="en-US" sz="2000" dirty="0"/>
            <a:t>）</a:t>
          </a:r>
          <a:endParaRPr lang="zh-TW" altLang="en-US" sz="2000" dirty="0"/>
        </a:p>
      </dgm:t>
    </dgm:pt>
    <dgm:pt modelId="{238D0A8C-1EBB-40BC-94E1-F2329A07E5D0}" type="sibTrans" cxnId="{8B508346-5127-45A9-8A38-CD129108432E}">
      <dgm:prSet/>
      <dgm:spPr/>
      <dgm:t>
        <a:bodyPr/>
        <a:lstStyle/>
        <a:p>
          <a:endParaRPr lang="zh-TW" altLang="en-US" sz="2000"/>
        </a:p>
      </dgm:t>
    </dgm:pt>
    <dgm:pt modelId="{2801E90B-4C97-4121-8DC8-B048D73241CF}" type="parTrans" cxnId="{8B508346-5127-45A9-8A38-CD129108432E}">
      <dgm:prSet/>
      <dgm:spPr/>
      <dgm:t>
        <a:bodyPr/>
        <a:lstStyle/>
        <a:p>
          <a:endParaRPr lang="zh-TW" altLang="en-US" sz="2000"/>
        </a:p>
      </dgm:t>
    </dgm:pt>
    <dgm:pt modelId="{4A19FF40-536E-440C-BB43-E46E0A15623D}">
      <dgm:prSet phldrT="[文字]" custT="1"/>
      <dgm:spPr/>
      <dgm:t>
        <a:bodyPr/>
        <a:lstStyle/>
        <a:p>
          <a:r>
            <a:rPr lang="en-US" altLang="zh-CN" sz="2000" dirty="0"/>
            <a:t>Dropout</a:t>
          </a:r>
          <a:endParaRPr lang="zh-TW" altLang="en-US" sz="2000" dirty="0"/>
        </a:p>
      </dgm:t>
    </dgm:pt>
    <dgm:pt modelId="{C8B85BDF-6D9C-47D2-B732-2EFB330B20FB}" type="parTrans" cxnId="{E8AD407D-D452-46C3-990C-2E7F156328AD}">
      <dgm:prSet/>
      <dgm:spPr/>
      <dgm:t>
        <a:bodyPr/>
        <a:lstStyle/>
        <a:p>
          <a:endParaRPr lang="zh-TW" altLang="en-US" sz="2000"/>
        </a:p>
      </dgm:t>
    </dgm:pt>
    <dgm:pt modelId="{0FACAF10-5755-4E9E-B485-EB4742D2EE26}" type="sibTrans" cxnId="{E8AD407D-D452-46C3-990C-2E7F156328AD}">
      <dgm:prSet/>
      <dgm:spPr/>
      <dgm:t>
        <a:bodyPr/>
        <a:lstStyle/>
        <a:p>
          <a:endParaRPr lang="zh-TW" altLang="en-US" sz="2000"/>
        </a:p>
      </dgm:t>
    </dgm:pt>
    <dgm:pt modelId="{A245603F-10DE-4F1B-9082-2FC75764C9AA}">
      <dgm:prSet phldrT="[文字]" custT="1"/>
      <dgm:spPr/>
      <dgm:t>
        <a:bodyPr/>
        <a:lstStyle/>
        <a:p>
          <a:r>
            <a:rPr lang="zh-CN" altLang="en-US" sz="2000" dirty="0"/>
            <a:t>提前终止（</a:t>
          </a:r>
          <a:r>
            <a:rPr lang="en-US" altLang="zh-CN" sz="2000" dirty="0"/>
            <a:t>Early Stopping</a:t>
          </a:r>
          <a:r>
            <a:rPr lang="zh-CN" altLang="en-US" sz="2000" dirty="0"/>
            <a:t>）</a:t>
          </a:r>
          <a:endParaRPr lang="zh-TW" altLang="en-US" sz="2000" dirty="0"/>
        </a:p>
      </dgm:t>
    </dgm:pt>
    <dgm:pt modelId="{4FD73507-005D-4196-B4FB-965A6C0001D8}" type="parTrans" cxnId="{0EB286CA-B5B8-41B6-ACE2-AD909970A3EA}">
      <dgm:prSet/>
      <dgm:spPr/>
      <dgm:t>
        <a:bodyPr/>
        <a:lstStyle/>
        <a:p>
          <a:endParaRPr lang="zh-TW" altLang="en-US" sz="2000"/>
        </a:p>
      </dgm:t>
    </dgm:pt>
    <dgm:pt modelId="{14B36E38-2199-4284-8F7F-D29A1FB53E9A}" type="sibTrans" cxnId="{0EB286CA-B5B8-41B6-ACE2-AD909970A3EA}">
      <dgm:prSet/>
      <dgm:spPr/>
      <dgm:t>
        <a:bodyPr/>
        <a:lstStyle/>
        <a:p>
          <a:endParaRPr lang="zh-TW" altLang="en-US" sz="2000"/>
        </a:p>
      </dgm:t>
    </dgm:pt>
    <dgm:pt modelId="{C86E9726-1E53-4A45-856D-01108A67A44E}" type="pres">
      <dgm:prSet presAssocID="{4CD86AC1-3F4E-4A5A-92D6-248263A2DCDB}" presName="linear" presStyleCnt="0">
        <dgm:presLayoutVars>
          <dgm:animLvl val="lvl"/>
          <dgm:resizeHandles val="exact"/>
        </dgm:presLayoutVars>
      </dgm:prSet>
      <dgm:spPr/>
    </dgm:pt>
    <dgm:pt modelId="{4DDF23AE-83CA-43A2-A96F-44DFAE5980C9}" type="pres">
      <dgm:prSet presAssocID="{4A19FF40-536E-440C-BB43-E46E0A15623D}" presName="parentText" presStyleLbl="node1" presStyleIdx="0" presStyleCnt="3" custScaleY="47008">
        <dgm:presLayoutVars>
          <dgm:chMax val="0"/>
          <dgm:bulletEnabled val="1"/>
        </dgm:presLayoutVars>
      </dgm:prSet>
      <dgm:spPr/>
    </dgm:pt>
    <dgm:pt modelId="{4E18BC49-E6AC-41E1-A0DD-F23B41B42188}" type="pres">
      <dgm:prSet presAssocID="{0FACAF10-5755-4E9E-B485-EB4742D2EE26}" presName="spacer" presStyleCnt="0"/>
      <dgm:spPr/>
    </dgm:pt>
    <dgm:pt modelId="{40F68FDF-8E0D-4DDE-99F6-0BBD630F25C7}" type="pres">
      <dgm:prSet presAssocID="{15680942-B9A7-416B-8FC4-A19088CD177C}" presName="parentText" presStyleLbl="node1" presStyleIdx="1" presStyleCnt="3" custScaleY="50911">
        <dgm:presLayoutVars>
          <dgm:chMax val="0"/>
          <dgm:bulletEnabled val="1"/>
        </dgm:presLayoutVars>
      </dgm:prSet>
      <dgm:spPr/>
    </dgm:pt>
    <dgm:pt modelId="{27CEEEE4-BF5F-4457-8B1B-98964F6B5FCC}" type="pres">
      <dgm:prSet presAssocID="{238D0A8C-1EBB-40BC-94E1-F2329A07E5D0}" presName="spacer" presStyleCnt="0"/>
      <dgm:spPr/>
    </dgm:pt>
    <dgm:pt modelId="{2FF5D043-F9D9-4825-BE4E-01C51B38B623}" type="pres">
      <dgm:prSet presAssocID="{A245603F-10DE-4F1B-9082-2FC75764C9AA}" presName="parentText" presStyleLbl="node1" presStyleIdx="2" presStyleCnt="3" custScaleY="44009">
        <dgm:presLayoutVars>
          <dgm:chMax val="0"/>
          <dgm:bulletEnabled val="1"/>
        </dgm:presLayoutVars>
      </dgm:prSet>
      <dgm:spPr/>
    </dgm:pt>
  </dgm:ptLst>
  <dgm:cxnLst>
    <dgm:cxn modelId="{61004F61-2DFA-4989-8E68-88D76DB119AE}" type="presOf" srcId="{4CD86AC1-3F4E-4A5A-92D6-248263A2DCDB}" destId="{C86E9726-1E53-4A45-856D-01108A67A44E}" srcOrd="0" destOrd="0" presId="urn:microsoft.com/office/officeart/2005/8/layout/vList2"/>
    <dgm:cxn modelId="{E297C162-9152-4E00-A5E9-A03A7CB69218}" type="presOf" srcId="{A245603F-10DE-4F1B-9082-2FC75764C9AA}" destId="{2FF5D043-F9D9-4825-BE4E-01C51B38B623}" srcOrd="0" destOrd="0" presId="urn:microsoft.com/office/officeart/2005/8/layout/vList2"/>
    <dgm:cxn modelId="{8B508346-5127-45A9-8A38-CD129108432E}" srcId="{4CD86AC1-3F4E-4A5A-92D6-248263A2DCDB}" destId="{15680942-B9A7-416B-8FC4-A19088CD177C}" srcOrd="1" destOrd="0" parTransId="{2801E90B-4C97-4121-8DC8-B048D73241CF}" sibTransId="{238D0A8C-1EBB-40BC-94E1-F2329A07E5D0}"/>
    <dgm:cxn modelId="{D196B57A-C72E-40AF-8509-3C718CBCCA3D}" type="presOf" srcId="{4A19FF40-536E-440C-BB43-E46E0A15623D}" destId="{4DDF23AE-83CA-43A2-A96F-44DFAE5980C9}" srcOrd="0" destOrd="0" presId="urn:microsoft.com/office/officeart/2005/8/layout/vList2"/>
    <dgm:cxn modelId="{E8AD407D-D452-46C3-990C-2E7F156328AD}" srcId="{4CD86AC1-3F4E-4A5A-92D6-248263A2DCDB}" destId="{4A19FF40-536E-440C-BB43-E46E0A15623D}" srcOrd="0" destOrd="0" parTransId="{C8B85BDF-6D9C-47D2-B732-2EFB330B20FB}" sibTransId="{0FACAF10-5755-4E9E-B485-EB4742D2EE26}"/>
    <dgm:cxn modelId="{0EB286CA-B5B8-41B6-ACE2-AD909970A3EA}" srcId="{4CD86AC1-3F4E-4A5A-92D6-248263A2DCDB}" destId="{A245603F-10DE-4F1B-9082-2FC75764C9AA}" srcOrd="2" destOrd="0" parTransId="{4FD73507-005D-4196-B4FB-965A6C0001D8}" sibTransId="{14B36E38-2199-4284-8F7F-D29A1FB53E9A}"/>
    <dgm:cxn modelId="{F479C1D9-40FC-47B0-A96B-CB900CA8FBDA}" type="presOf" srcId="{15680942-B9A7-416B-8FC4-A19088CD177C}" destId="{40F68FDF-8E0D-4DDE-99F6-0BBD630F25C7}" srcOrd="0" destOrd="0" presId="urn:microsoft.com/office/officeart/2005/8/layout/vList2"/>
    <dgm:cxn modelId="{DCD652C0-3032-4796-A490-808B4BCDBCE5}" type="presParOf" srcId="{C86E9726-1E53-4A45-856D-01108A67A44E}" destId="{4DDF23AE-83CA-43A2-A96F-44DFAE5980C9}" srcOrd="0" destOrd="0" presId="urn:microsoft.com/office/officeart/2005/8/layout/vList2"/>
    <dgm:cxn modelId="{476A63CC-0D4A-4227-AD0B-549DE51DA4AB}" type="presParOf" srcId="{C86E9726-1E53-4A45-856D-01108A67A44E}" destId="{4E18BC49-E6AC-41E1-A0DD-F23B41B42188}" srcOrd="1" destOrd="0" presId="urn:microsoft.com/office/officeart/2005/8/layout/vList2"/>
    <dgm:cxn modelId="{7D058C4F-1724-46D7-87DA-2FB7CF5E8DC9}" type="presParOf" srcId="{C86E9726-1E53-4A45-856D-01108A67A44E}" destId="{40F68FDF-8E0D-4DDE-99F6-0BBD630F25C7}" srcOrd="2" destOrd="0" presId="urn:microsoft.com/office/officeart/2005/8/layout/vList2"/>
    <dgm:cxn modelId="{FD91D5F5-9A6F-4CE7-8835-240B765D8CDD}" type="presParOf" srcId="{C86E9726-1E53-4A45-856D-01108A67A44E}" destId="{27CEEEE4-BF5F-4457-8B1B-98964F6B5FCC}" srcOrd="3" destOrd="0" presId="urn:microsoft.com/office/officeart/2005/8/layout/vList2"/>
    <dgm:cxn modelId="{5324E534-F7F8-4E0D-8843-ED0B78D2429A}" type="presParOf" srcId="{C86E9726-1E53-4A45-856D-01108A67A44E}" destId="{2FF5D043-F9D9-4825-BE4E-01C51B38B623}"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262782"/>
          <a:ext cx="2071799" cy="182577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第一步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构建神经网络</a:t>
          </a:r>
          <a:endParaRPr lang="zh-TW" altLang="en-US" sz="2800" kern="1200" dirty="0"/>
        </a:p>
      </dsp:txBody>
      <dsp:txXfrm>
        <a:off x="60406" y="1316257"/>
        <a:ext cx="1964849" cy="1718822"/>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262782"/>
          <a:ext cx="2071799" cy="1825772"/>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第二步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确定学习目标</a:t>
          </a:r>
          <a:endParaRPr lang="zh-TW" altLang="en-US" sz="2800" kern="1200" dirty="0"/>
        </a:p>
      </dsp:txBody>
      <dsp:txXfrm>
        <a:off x="2960925" y="1316257"/>
        <a:ext cx="1964849" cy="1718822"/>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262782"/>
          <a:ext cx="2071799" cy="1825772"/>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第三步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学习！</a:t>
          </a:r>
          <a:endParaRPr lang="zh-TW" altLang="en-US" sz="2800" kern="1200" dirty="0"/>
        </a:p>
      </dsp:txBody>
      <dsp:txXfrm>
        <a:off x="5861444" y="1316257"/>
        <a:ext cx="1964849" cy="1718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262782"/>
          <a:ext cx="2071799" cy="182577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第一步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构建神经网络</a:t>
          </a:r>
          <a:endParaRPr lang="zh-TW" altLang="en-US" sz="2800" kern="1200" dirty="0"/>
        </a:p>
      </dsp:txBody>
      <dsp:txXfrm>
        <a:off x="60406" y="1316257"/>
        <a:ext cx="1964849" cy="1718822"/>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262782"/>
          <a:ext cx="2071799" cy="1825772"/>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第二步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确定学习目标</a:t>
          </a:r>
          <a:endParaRPr lang="zh-TW" altLang="en-US" sz="2800" kern="1200" dirty="0"/>
        </a:p>
      </dsp:txBody>
      <dsp:txXfrm>
        <a:off x="2960925" y="1316257"/>
        <a:ext cx="1964849" cy="1718822"/>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262782"/>
          <a:ext cx="2071799" cy="1825772"/>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第三步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学习！</a:t>
          </a:r>
          <a:endParaRPr lang="zh-TW" altLang="en-US" sz="2800" kern="1200" dirty="0"/>
        </a:p>
      </dsp:txBody>
      <dsp:txXfrm>
        <a:off x="5861444" y="1316257"/>
        <a:ext cx="1964849" cy="1718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262782"/>
          <a:ext cx="2071799" cy="182577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第一步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构建神经网络</a:t>
          </a:r>
          <a:endParaRPr lang="zh-TW" altLang="en-US" sz="2800" kern="1200" dirty="0"/>
        </a:p>
      </dsp:txBody>
      <dsp:txXfrm>
        <a:off x="60406" y="1316257"/>
        <a:ext cx="1964849" cy="1718822"/>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262782"/>
          <a:ext cx="2071799" cy="1825772"/>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第二步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确定学习目标</a:t>
          </a:r>
          <a:endParaRPr lang="zh-TW" altLang="en-US" sz="2800" kern="1200" dirty="0"/>
        </a:p>
      </dsp:txBody>
      <dsp:txXfrm>
        <a:off x="2960925" y="1316257"/>
        <a:ext cx="1964849" cy="1718822"/>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262782"/>
          <a:ext cx="2071799" cy="1825772"/>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第三步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学习！</a:t>
          </a:r>
          <a:endParaRPr lang="zh-TW" altLang="en-US" sz="2800" kern="1200" dirty="0"/>
        </a:p>
      </dsp:txBody>
      <dsp:txXfrm>
        <a:off x="5861444" y="1316257"/>
        <a:ext cx="1964849" cy="1718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262782"/>
          <a:ext cx="2071799" cy="182577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第一步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构建神经网络</a:t>
          </a:r>
          <a:endParaRPr lang="zh-TW" altLang="en-US" sz="2800" kern="1200" dirty="0"/>
        </a:p>
      </dsp:txBody>
      <dsp:txXfrm>
        <a:off x="60406" y="1316257"/>
        <a:ext cx="1964849" cy="1718822"/>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262782"/>
          <a:ext cx="2071799" cy="1825772"/>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第二步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确定学习目标</a:t>
          </a:r>
          <a:endParaRPr lang="zh-TW" altLang="en-US" sz="2800" kern="1200" dirty="0"/>
        </a:p>
      </dsp:txBody>
      <dsp:txXfrm>
        <a:off x="2960925" y="1316257"/>
        <a:ext cx="1964849" cy="1718822"/>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262782"/>
          <a:ext cx="2071799" cy="1825772"/>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第三步</a:t>
          </a:r>
          <a:r>
            <a:rPr lang="en-US" altLang="zh-TW" sz="2800" kern="1200" dirty="0"/>
            <a:t>: </a:t>
          </a:r>
        </a:p>
        <a:p>
          <a:pPr marL="0" lvl="0" indent="0" algn="ctr" defTabSz="1244600">
            <a:lnSpc>
              <a:spcPct val="90000"/>
            </a:lnSpc>
            <a:spcBef>
              <a:spcPct val="0"/>
            </a:spcBef>
            <a:spcAft>
              <a:spcPct val="35000"/>
            </a:spcAft>
            <a:buNone/>
          </a:pPr>
          <a:r>
            <a:rPr lang="zh-CN" altLang="en-US" sz="2800" kern="1200" dirty="0"/>
            <a:t>学习！</a:t>
          </a:r>
          <a:endParaRPr lang="zh-TW" altLang="en-US" sz="2800" kern="1200" dirty="0"/>
        </a:p>
      </dsp:txBody>
      <dsp:txXfrm>
        <a:off x="5861444" y="1316257"/>
        <a:ext cx="1964849" cy="17188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F23AE-83CA-43A2-A96F-44DFAE5980C9}">
      <dsp:nvSpPr>
        <dsp:cNvPr id="0" name=""/>
        <dsp:cNvSpPr/>
      </dsp:nvSpPr>
      <dsp:spPr>
        <a:xfrm>
          <a:off x="0" y="1172933"/>
          <a:ext cx="4046206" cy="54770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新的激活函数</a:t>
          </a:r>
          <a:endParaRPr lang="zh-TW" altLang="en-US" sz="2000" kern="1200" dirty="0"/>
        </a:p>
      </dsp:txBody>
      <dsp:txXfrm>
        <a:off x="26737" y="1199670"/>
        <a:ext cx="3992732" cy="494232"/>
      </dsp:txXfrm>
    </dsp:sp>
    <dsp:sp modelId="{278AAACE-CBCC-4B8E-B0BC-F6A6D5B2553F}">
      <dsp:nvSpPr>
        <dsp:cNvPr id="0" name=""/>
        <dsp:cNvSpPr/>
      </dsp:nvSpPr>
      <dsp:spPr>
        <a:xfrm>
          <a:off x="0" y="1907839"/>
          <a:ext cx="4046206" cy="529460"/>
        </a:xfrm>
        <a:prstGeom prst="roundRect">
          <a:avLst/>
        </a:prstGeom>
        <a:solidFill>
          <a:srgbClr val="23E1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合适的损失函数</a:t>
          </a:r>
          <a:endParaRPr lang="zh-TW" altLang="en-US" sz="2000" kern="1200" dirty="0"/>
        </a:p>
      </dsp:txBody>
      <dsp:txXfrm>
        <a:off x="25846" y="1933685"/>
        <a:ext cx="3994514" cy="477768"/>
      </dsp:txXfrm>
    </dsp:sp>
    <dsp:sp modelId="{40F68FDF-8E0D-4DDE-99F6-0BBD630F25C7}">
      <dsp:nvSpPr>
        <dsp:cNvPr id="0" name=""/>
        <dsp:cNvSpPr/>
      </dsp:nvSpPr>
      <dsp:spPr>
        <a:xfrm>
          <a:off x="0" y="2624500"/>
          <a:ext cx="4046206" cy="553904"/>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自适应的学习率、动量</a:t>
          </a:r>
          <a:endParaRPr lang="zh-TW" altLang="en-US" sz="2000" kern="1200" dirty="0"/>
        </a:p>
      </dsp:txBody>
      <dsp:txXfrm>
        <a:off x="27039" y="2651539"/>
        <a:ext cx="3992128" cy="4998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F23AE-83CA-43A2-A96F-44DFAE5980C9}">
      <dsp:nvSpPr>
        <dsp:cNvPr id="0" name=""/>
        <dsp:cNvSpPr/>
      </dsp:nvSpPr>
      <dsp:spPr>
        <a:xfrm>
          <a:off x="0" y="486339"/>
          <a:ext cx="4046206" cy="5719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t>Dropout</a:t>
          </a:r>
          <a:endParaRPr lang="zh-TW" altLang="en-US" sz="2000" kern="1200" dirty="0"/>
        </a:p>
      </dsp:txBody>
      <dsp:txXfrm>
        <a:off x="27922" y="514261"/>
        <a:ext cx="3990362" cy="516149"/>
      </dsp:txXfrm>
    </dsp:sp>
    <dsp:sp modelId="{40F68FDF-8E0D-4DDE-99F6-0BBD630F25C7}">
      <dsp:nvSpPr>
        <dsp:cNvPr id="0" name=""/>
        <dsp:cNvSpPr/>
      </dsp:nvSpPr>
      <dsp:spPr>
        <a:xfrm>
          <a:off x="0" y="1245532"/>
          <a:ext cx="4046206" cy="61948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正则化（</a:t>
          </a:r>
          <a:r>
            <a:rPr lang="en-US" altLang="zh-CN" sz="2000" kern="1200" dirty="0"/>
            <a:t>Regularization</a:t>
          </a:r>
          <a:r>
            <a:rPr lang="zh-CN" altLang="en-US" sz="2000" kern="1200" dirty="0"/>
            <a:t>）</a:t>
          </a:r>
          <a:endParaRPr lang="zh-TW" altLang="en-US" sz="2000" kern="1200" dirty="0"/>
        </a:p>
      </dsp:txBody>
      <dsp:txXfrm>
        <a:off x="30241" y="1275773"/>
        <a:ext cx="3985724" cy="559003"/>
      </dsp:txXfrm>
    </dsp:sp>
    <dsp:sp modelId="{2FF5D043-F9D9-4825-BE4E-01C51B38B623}">
      <dsp:nvSpPr>
        <dsp:cNvPr id="0" name=""/>
        <dsp:cNvSpPr/>
      </dsp:nvSpPr>
      <dsp:spPr>
        <a:xfrm>
          <a:off x="0" y="2052217"/>
          <a:ext cx="4046206" cy="535501"/>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提前终止（</a:t>
          </a:r>
          <a:r>
            <a:rPr lang="en-US" altLang="zh-CN" sz="2000" kern="1200" dirty="0"/>
            <a:t>Early Stopping</a:t>
          </a:r>
          <a:r>
            <a:rPr lang="zh-CN" altLang="en-US" sz="2000" kern="1200" dirty="0"/>
            <a:t>）</a:t>
          </a:r>
          <a:endParaRPr lang="zh-TW" altLang="en-US" sz="2000" kern="1200" dirty="0"/>
        </a:p>
      </dsp:txBody>
      <dsp:txXfrm>
        <a:off x="26141" y="2078358"/>
        <a:ext cx="3993924" cy="4832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3.wmf"/><Relationship Id="rId1" Type="http://schemas.openxmlformats.org/officeDocument/2006/relationships/image" Target="../media/image11.wmf"/><Relationship Id="rId5" Type="http://schemas.openxmlformats.org/officeDocument/2006/relationships/image" Target="../media/image17.wmf"/><Relationship Id="rId4"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27.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8C865-EE22-4F84-8F8B-56A62FA75EE5}" type="datetimeFigureOut">
              <a:rPr lang="zh-CN" altLang="en-US" smtClean="0"/>
              <a:t>2024/5/26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998B54-1452-4963-9346-9B3618483B66}" type="slidenum">
              <a:rPr lang="zh-CN" altLang="en-US" smtClean="0"/>
              <a:t>‹#›</a:t>
            </a:fld>
            <a:endParaRPr lang="zh-CN" altLang="en-US"/>
          </a:p>
        </p:txBody>
      </p:sp>
    </p:spTree>
    <p:extLst>
      <p:ext uri="{BB962C8B-B14F-4D97-AF65-F5344CB8AC3E}">
        <p14:creationId xmlns:p14="http://schemas.microsoft.com/office/powerpoint/2010/main" val="262619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arxiv.org/abs/1502.01852"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6</a:t>
            </a:fld>
            <a:endParaRPr lang="zh-TW" altLang="en-US"/>
          </a:p>
        </p:txBody>
      </p:sp>
    </p:spTree>
    <p:extLst>
      <p:ext uri="{BB962C8B-B14F-4D97-AF65-F5344CB8AC3E}">
        <p14:creationId xmlns:p14="http://schemas.microsoft.com/office/powerpoint/2010/main" val="3722568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DF5DAF-6A0D-4EB6-BEE4-4A3D9B453FF2}" type="slidenum">
              <a:rPr lang="zh-TW" altLang="en-US" smtClean="0">
                <a:solidFill>
                  <a:prstClr val="black"/>
                </a:solidFill>
              </a:rPr>
              <a:pPr/>
              <a:t>16</a:t>
            </a:fld>
            <a:endParaRPr lang="zh-TW" altLang="en-US">
              <a:solidFill>
                <a:prstClr val="black"/>
              </a:solidFill>
            </a:endParaRPr>
          </a:p>
        </p:txBody>
      </p:sp>
    </p:spTree>
    <p:extLst>
      <p:ext uri="{BB962C8B-B14F-4D97-AF65-F5344CB8AC3E}">
        <p14:creationId xmlns:p14="http://schemas.microsoft.com/office/powerpoint/2010/main" val="3988919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solidFill>
                  <a:prstClr val="black"/>
                </a:solidFill>
              </a:rPr>
              <a:pPr/>
              <a:t>17</a:t>
            </a:fld>
            <a:endParaRPr lang="zh-TW" altLang="en-US">
              <a:solidFill>
                <a:prstClr val="black"/>
              </a:solidFill>
            </a:endParaRPr>
          </a:p>
        </p:txBody>
      </p:sp>
    </p:spTree>
    <p:extLst>
      <p:ext uri="{BB962C8B-B14F-4D97-AF65-F5344CB8AC3E}">
        <p14:creationId xmlns:p14="http://schemas.microsoft.com/office/powerpoint/2010/main" val="3660529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solidFill>
                  <a:prstClr val="black"/>
                </a:solidFill>
              </a:rPr>
              <a:pPr/>
              <a:t>18</a:t>
            </a:fld>
            <a:endParaRPr lang="zh-TW" altLang="en-US">
              <a:solidFill>
                <a:prstClr val="black"/>
              </a:solidFill>
            </a:endParaRPr>
          </a:p>
        </p:txBody>
      </p:sp>
    </p:spTree>
    <p:extLst>
      <p:ext uri="{BB962C8B-B14F-4D97-AF65-F5344CB8AC3E}">
        <p14:creationId xmlns:p14="http://schemas.microsoft.com/office/powerpoint/2010/main" val="779679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solidFill>
                  <a:prstClr val="black"/>
                </a:solidFill>
              </a:rPr>
              <a:pPr/>
              <a:t>19</a:t>
            </a:fld>
            <a:endParaRPr lang="zh-TW" altLang="en-US">
              <a:solidFill>
                <a:prstClr val="black"/>
              </a:solidFill>
            </a:endParaRPr>
          </a:p>
        </p:txBody>
      </p:sp>
    </p:spTree>
    <p:extLst>
      <p:ext uri="{BB962C8B-B14F-4D97-AF65-F5344CB8AC3E}">
        <p14:creationId xmlns:p14="http://schemas.microsoft.com/office/powerpoint/2010/main" val="51710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solidFill>
                  <a:prstClr val="black"/>
                </a:solidFill>
              </a:rPr>
              <a:pPr/>
              <a:t>20</a:t>
            </a:fld>
            <a:endParaRPr lang="zh-TW" altLang="en-US">
              <a:solidFill>
                <a:prstClr val="black"/>
              </a:solidFill>
            </a:endParaRPr>
          </a:p>
        </p:txBody>
      </p:sp>
    </p:spTree>
    <p:extLst>
      <p:ext uri="{BB962C8B-B14F-4D97-AF65-F5344CB8AC3E}">
        <p14:creationId xmlns:p14="http://schemas.microsoft.com/office/powerpoint/2010/main" val="3735892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21</a:t>
            </a:fld>
            <a:endParaRPr lang="zh-TW" altLang="en-US"/>
          </a:p>
        </p:txBody>
      </p:sp>
    </p:spTree>
    <p:extLst>
      <p:ext uri="{BB962C8B-B14F-4D97-AF65-F5344CB8AC3E}">
        <p14:creationId xmlns:p14="http://schemas.microsoft.com/office/powerpoint/2010/main" val="4160560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22</a:t>
            </a:fld>
            <a:endParaRPr lang="zh-TW" altLang="en-US"/>
          </a:p>
        </p:txBody>
      </p:sp>
    </p:spTree>
    <p:extLst>
      <p:ext uri="{BB962C8B-B14F-4D97-AF65-F5344CB8AC3E}">
        <p14:creationId xmlns:p14="http://schemas.microsoft.com/office/powerpoint/2010/main" val="3622990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23</a:t>
            </a:fld>
            <a:endParaRPr lang="zh-TW" altLang="en-US"/>
          </a:p>
        </p:txBody>
      </p:sp>
    </p:spTree>
    <p:extLst>
      <p:ext uri="{BB962C8B-B14F-4D97-AF65-F5344CB8AC3E}">
        <p14:creationId xmlns:p14="http://schemas.microsoft.com/office/powerpoint/2010/main" val="346811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24</a:t>
            </a:fld>
            <a:endParaRPr lang="zh-TW" altLang="en-US"/>
          </a:p>
        </p:txBody>
      </p:sp>
    </p:spTree>
    <p:extLst>
      <p:ext uri="{BB962C8B-B14F-4D97-AF65-F5344CB8AC3E}">
        <p14:creationId xmlns:p14="http://schemas.microsoft.com/office/powerpoint/2010/main" val="316328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solidFill>
                  <a:prstClr val="black"/>
                </a:solidFill>
              </a:rPr>
              <a:pPr/>
              <a:t>25</a:t>
            </a:fld>
            <a:endParaRPr lang="zh-TW" altLang="en-US">
              <a:solidFill>
                <a:prstClr val="black"/>
              </a:solidFill>
            </a:endParaRPr>
          </a:p>
        </p:txBody>
      </p:sp>
    </p:spTree>
    <p:extLst>
      <p:ext uri="{BB962C8B-B14F-4D97-AF65-F5344CB8AC3E}">
        <p14:creationId xmlns:p14="http://schemas.microsoft.com/office/powerpoint/2010/main" val="3735892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7</a:t>
            </a:fld>
            <a:endParaRPr lang="zh-TW" altLang="en-US"/>
          </a:p>
        </p:txBody>
      </p:sp>
    </p:spTree>
    <p:extLst>
      <p:ext uri="{BB962C8B-B14F-4D97-AF65-F5344CB8AC3E}">
        <p14:creationId xmlns:p14="http://schemas.microsoft.com/office/powerpoint/2010/main" val="321450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26</a:t>
            </a:fld>
            <a:endParaRPr lang="zh-TW" altLang="en-US"/>
          </a:p>
        </p:txBody>
      </p:sp>
    </p:spTree>
    <p:extLst>
      <p:ext uri="{BB962C8B-B14F-4D97-AF65-F5344CB8AC3E}">
        <p14:creationId xmlns:p14="http://schemas.microsoft.com/office/powerpoint/2010/main" val="3531363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27</a:t>
            </a:fld>
            <a:endParaRPr lang="zh-TW" altLang="en-US"/>
          </a:p>
        </p:txBody>
      </p:sp>
    </p:spTree>
    <p:extLst>
      <p:ext uri="{BB962C8B-B14F-4D97-AF65-F5344CB8AC3E}">
        <p14:creationId xmlns:p14="http://schemas.microsoft.com/office/powerpoint/2010/main" val="303745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28</a:t>
            </a:fld>
            <a:endParaRPr lang="zh-TW" altLang="en-US"/>
          </a:p>
        </p:txBody>
      </p:sp>
    </p:spTree>
    <p:extLst>
      <p:ext uri="{BB962C8B-B14F-4D97-AF65-F5344CB8AC3E}">
        <p14:creationId xmlns:p14="http://schemas.microsoft.com/office/powerpoint/2010/main" val="3321501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29</a:t>
            </a:fld>
            <a:endParaRPr lang="zh-TW" altLang="en-US"/>
          </a:p>
        </p:txBody>
      </p:sp>
    </p:spTree>
    <p:extLst>
      <p:ext uri="{BB962C8B-B14F-4D97-AF65-F5344CB8AC3E}">
        <p14:creationId xmlns:p14="http://schemas.microsoft.com/office/powerpoint/2010/main" val="3497295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30</a:t>
            </a:fld>
            <a:endParaRPr lang="zh-TW" altLang="en-US"/>
          </a:p>
        </p:txBody>
      </p:sp>
    </p:spTree>
    <p:extLst>
      <p:ext uri="{BB962C8B-B14F-4D97-AF65-F5344CB8AC3E}">
        <p14:creationId xmlns:p14="http://schemas.microsoft.com/office/powerpoint/2010/main" val="3497295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31</a:t>
            </a:fld>
            <a:endParaRPr lang="zh-TW" altLang="en-US"/>
          </a:p>
        </p:txBody>
      </p:sp>
    </p:spTree>
    <p:extLst>
      <p:ext uri="{BB962C8B-B14F-4D97-AF65-F5344CB8AC3E}">
        <p14:creationId xmlns:p14="http://schemas.microsoft.com/office/powerpoint/2010/main" val="2287061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32</a:t>
            </a:fld>
            <a:endParaRPr lang="zh-TW" altLang="en-US"/>
          </a:p>
        </p:txBody>
      </p:sp>
    </p:spTree>
    <p:extLst>
      <p:ext uri="{BB962C8B-B14F-4D97-AF65-F5344CB8AC3E}">
        <p14:creationId xmlns:p14="http://schemas.microsoft.com/office/powerpoint/2010/main" val="2475968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solidFill>
                  <a:prstClr val="black"/>
                </a:solidFill>
              </a:rPr>
              <a:pPr/>
              <a:t>33</a:t>
            </a:fld>
            <a:endParaRPr lang="zh-TW" altLang="en-US">
              <a:solidFill>
                <a:prstClr val="black"/>
              </a:solidFill>
            </a:endParaRPr>
          </a:p>
        </p:txBody>
      </p:sp>
    </p:spTree>
    <p:extLst>
      <p:ext uri="{BB962C8B-B14F-4D97-AF65-F5344CB8AC3E}">
        <p14:creationId xmlns:p14="http://schemas.microsoft.com/office/powerpoint/2010/main" val="1572506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37</a:t>
            </a:fld>
            <a:endParaRPr lang="zh-TW" altLang="en-US"/>
          </a:p>
        </p:txBody>
      </p:sp>
    </p:spTree>
    <p:extLst>
      <p:ext uri="{BB962C8B-B14F-4D97-AF65-F5344CB8AC3E}">
        <p14:creationId xmlns:p14="http://schemas.microsoft.com/office/powerpoint/2010/main" val="2670026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38</a:t>
            </a:fld>
            <a:endParaRPr lang="zh-TW" altLang="en-US"/>
          </a:p>
        </p:txBody>
      </p:sp>
    </p:spTree>
    <p:extLst>
      <p:ext uri="{BB962C8B-B14F-4D97-AF65-F5344CB8AC3E}">
        <p14:creationId xmlns:p14="http://schemas.microsoft.com/office/powerpoint/2010/main" val="374114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8</a:t>
            </a:fld>
            <a:endParaRPr lang="zh-TW" altLang="en-US"/>
          </a:p>
        </p:txBody>
      </p:sp>
    </p:spTree>
    <p:extLst>
      <p:ext uri="{BB962C8B-B14F-4D97-AF65-F5344CB8AC3E}">
        <p14:creationId xmlns:p14="http://schemas.microsoft.com/office/powerpoint/2010/main" val="3174913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39</a:t>
            </a:fld>
            <a:endParaRPr lang="zh-TW" altLang="en-US"/>
          </a:p>
        </p:txBody>
      </p:sp>
    </p:spTree>
    <p:extLst>
      <p:ext uri="{BB962C8B-B14F-4D97-AF65-F5344CB8AC3E}">
        <p14:creationId xmlns:p14="http://schemas.microsoft.com/office/powerpoint/2010/main" val="2582119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40</a:t>
            </a:fld>
            <a:endParaRPr lang="zh-TW" altLang="en-US"/>
          </a:p>
        </p:txBody>
      </p:sp>
    </p:spTree>
    <p:extLst>
      <p:ext uri="{BB962C8B-B14F-4D97-AF65-F5344CB8AC3E}">
        <p14:creationId xmlns:p14="http://schemas.microsoft.com/office/powerpoint/2010/main" val="2474254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42</a:t>
            </a:fld>
            <a:endParaRPr lang="zh-TW" altLang="en-US"/>
          </a:p>
        </p:txBody>
      </p:sp>
    </p:spTree>
    <p:extLst>
      <p:ext uri="{BB962C8B-B14F-4D97-AF65-F5344CB8AC3E}">
        <p14:creationId xmlns:p14="http://schemas.microsoft.com/office/powerpoint/2010/main" val="2580399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46</a:t>
            </a:fld>
            <a:endParaRPr lang="zh-TW" altLang="en-US"/>
          </a:p>
        </p:txBody>
      </p:sp>
    </p:spTree>
    <p:extLst>
      <p:ext uri="{BB962C8B-B14F-4D97-AF65-F5344CB8AC3E}">
        <p14:creationId xmlns:p14="http://schemas.microsoft.com/office/powerpoint/2010/main" val="507890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47</a:t>
            </a:fld>
            <a:endParaRPr lang="zh-TW" altLang="en-US"/>
          </a:p>
        </p:txBody>
      </p:sp>
    </p:spTree>
    <p:extLst>
      <p:ext uri="{BB962C8B-B14F-4D97-AF65-F5344CB8AC3E}">
        <p14:creationId xmlns:p14="http://schemas.microsoft.com/office/powerpoint/2010/main" val="978403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49</a:t>
            </a:fld>
            <a:endParaRPr lang="zh-TW" altLang="en-US"/>
          </a:p>
        </p:txBody>
      </p:sp>
    </p:spTree>
    <p:extLst>
      <p:ext uri="{BB962C8B-B14F-4D97-AF65-F5344CB8AC3E}">
        <p14:creationId xmlns:p14="http://schemas.microsoft.com/office/powerpoint/2010/main" val="795226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hlinkClick r:id="rId3"/>
              </a:rPr>
              <a:t>Parametric </a:t>
            </a:r>
            <a:r>
              <a:rPr lang="en-US" altLang="zh-TW" sz="1200" b="0" i="0" kern="1200" dirty="0" err="1">
                <a:solidFill>
                  <a:schemeClr val="tx1"/>
                </a:solidFill>
                <a:effectLst/>
                <a:latin typeface="+mn-lt"/>
                <a:ea typeface="+mn-ea"/>
                <a:cs typeface="+mn-cs"/>
                <a:hlinkClick r:id="rId3"/>
              </a:rPr>
              <a:t>ReLU</a:t>
            </a:r>
            <a:r>
              <a:rPr lang="en-US" altLang="zh-TW" sz="1200" b="0" i="0" kern="1200" dirty="0">
                <a:solidFill>
                  <a:schemeClr val="tx1"/>
                </a:solidFill>
                <a:effectLst/>
                <a:latin typeface="+mn-lt"/>
                <a:ea typeface="+mn-ea"/>
                <a:cs typeface="+mn-cs"/>
              </a:rPr>
              <a:t>, -&gt;</a:t>
            </a:r>
            <a:r>
              <a:rPr lang="en-US" altLang="zh-TW" sz="1200" b="0" i="0" kern="1200" baseline="0" dirty="0">
                <a:solidFill>
                  <a:schemeClr val="tx1"/>
                </a:solidFill>
                <a:effectLst/>
                <a:latin typeface="+mn-lt"/>
                <a:ea typeface="+mn-ea"/>
                <a:cs typeface="+mn-cs"/>
              </a:rPr>
              <a:t> </a:t>
            </a:r>
            <a:r>
              <a:rPr lang="en-US" altLang="zh-TW" sz="1200" b="0" i="0" kern="1200" baseline="0" dirty="0" err="1">
                <a:solidFill>
                  <a:schemeClr val="tx1"/>
                </a:solidFill>
                <a:effectLst/>
                <a:latin typeface="+mn-lt"/>
                <a:ea typeface="+mn-ea"/>
                <a:cs typeface="+mn-cs"/>
              </a:rPr>
              <a:t>PReLU</a:t>
            </a:r>
            <a:endParaRPr lang="en-US" altLang="zh-TW" sz="1200" b="0" i="0" kern="1200" baseline="0" dirty="0">
              <a:solidFill>
                <a:schemeClr val="tx1"/>
              </a:solidFill>
              <a:effectLst/>
              <a:latin typeface="+mn-lt"/>
              <a:ea typeface="+mn-ea"/>
              <a:cs typeface="+mn-cs"/>
            </a:endParaRPr>
          </a:p>
          <a:p>
            <a:endParaRPr lang="en-US" altLang="zh-TW"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Glorot</a:t>
            </a:r>
            <a:r>
              <a:rPr lang="en-US" altLang="zh-TW" dirty="0">
                <a:solidFill>
                  <a:srgbClr val="222222"/>
                </a:solidFill>
                <a:latin typeface="Arial" panose="020B0604020202020204" pitchFamily="34" charset="0"/>
              </a:rPr>
              <a:t>, Xavier, Antoine </a:t>
            </a:r>
            <a:r>
              <a:rPr lang="en-US" altLang="zh-TW" dirty="0" err="1">
                <a:solidFill>
                  <a:srgbClr val="222222"/>
                </a:solidFill>
                <a:latin typeface="Arial" panose="020B0604020202020204" pitchFamily="34" charset="0"/>
              </a:rPr>
              <a:t>Bordes</a:t>
            </a:r>
            <a:r>
              <a:rPr lang="en-US" altLang="zh-TW" dirty="0">
                <a:solidFill>
                  <a:srgbClr val="222222"/>
                </a:solidFill>
                <a:latin typeface="Arial" panose="020B0604020202020204" pitchFamily="34" charset="0"/>
              </a:rPr>
              <a:t>, and </a:t>
            </a:r>
            <a:r>
              <a:rPr lang="en-US" altLang="zh-TW" dirty="0" err="1">
                <a:solidFill>
                  <a:srgbClr val="222222"/>
                </a:solidFill>
                <a:latin typeface="Arial" panose="020B0604020202020204" pitchFamily="34" charset="0"/>
              </a:rPr>
              <a:t>Yoshua</a:t>
            </a:r>
            <a:r>
              <a:rPr lang="en-US" altLang="zh-TW" dirty="0">
                <a:solidFill>
                  <a:srgbClr val="222222"/>
                </a:solidFill>
                <a:latin typeface="Arial" panose="020B0604020202020204" pitchFamily="34" charset="0"/>
              </a:rPr>
              <a:t> </a:t>
            </a:r>
            <a:r>
              <a:rPr lang="en-US" altLang="zh-TW" dirty="0" err="1">
                <a:solidFill>
                  <a:srgbClr val="222222"/>
                </a:solidFill>
                <a:latin typeface="Arial" panose="020B0604020202020204" pitchFamily="34" charset="0"/>
              </a:rPr>
              <a:t>Bengio</a:t>
            </a:r>
            <a:r>
              <a:rPr lang="en-US" altLang="zh-TW" dirty="0">
                <a:solidFill>
                  <a:srgbClr val="222222"/>
                </a:solidFill>
                <a:latin typeface="Arial" panose="020B0604020202020204" pitchFamily="34" charset="0"/>
              </a:rPr>
              <a:t>. "Deep sparse rectifier neural networks." </a:t>
            </a:r>
            <a:r>
              <a:rPr lang="en-US" altLang="zh-TW" i="1" dirty="0">
                <a:solidFill>
                  <a:srgbClr val="222222"/>
                </a:solidFill>
                <a:latin typeface="Arial" panose="020B0604020202020204" pitchFamily="34" charset="0"/>
              </a:rPr>
              <a:t>International Conference on Artificial Intelligence and Statistics</a:t>
            </a:r>
            <a:r>
              <a:rPr lang="en-US" altLang="zh-TW" dirty="0">
                <a:solidFill>
                  <a:srgbClr val="222222"/>
                </a:solidFill>
                <a:latin typeface="Arial" panose="020B0604020202020204" pitchFamily="34" charset="0"/>
              </a:rPr>
              <a:t>. 2011.</a:t>
            </a:r>
            <a:endParaRPr lang="zh-TW" altLang="en-US" dirty="0"/>
          </a:p>
          <a:p>
            <a:endParaRPr lang="en-US" altLang="zh-TW"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50</a:t>
            </a:fld>
            <a:endParaRPr lang="zh-TW" altLang="en-US"/>
          </a:p>
        </p:txBody>
      </p:sp>
    </p:spTree>
    <p:extLst>
      <p:ext uri="{BB962C8B-B14F-4D97-AF65-F5344CB8AC3E}">
        <p14:creationId xmlns:p14="http://schemas.microsoft.com/office/powerpoint/2010/main" val="3223684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54</a:t>
            </a:fld>
            <a:endParaRPr lang="zh-TW" altLang="en-US"/>
          </a:p>
        </p:txBody>
      </p:sp>
    </p:spTree>
    <p:extLst>
      <p:ext uri="{BB962C8B-B14F-4D97-AF65-F5344CB8AC3E}">
        <p14:creationId xmlns:p14="http://schemas.microsoft.com/office/powerpoint/2010/main" val="1612203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58</a:t>
            </a:fld>
            <a:endParaRPr lang="zh-TW" altLang="en-US"/>
          </a:p>
        </p:txBody>
      </p:sp>
    </p:spTree>
    <p:extLst>
      <p:ext uri="{BB962C8B-B14F-4D97-AF65-F5344CB8AC3E}">
        <p14:creationId xmlns:p14="http://schemas.microsoft.com/office/powerpoint/2010/main" val="2910706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59</a:t>
            </a:fld>
            <a:endParaRPr lang="zh-TW" altLang="en-US"/>
          </a:p>
        </p:txBody>
      </p:sp>
    </p:spTree>
    <p:extLst>
      <p:ext uri="{BB962C8B-B14F-4D97-AF65-F5344CB8AC3E}">
        <p14:creationId xmlns:p14="http://schemas.microsoft.com/office/powerpoint/2010/main" val="2170904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998B54-1452-4963-9346-9B3618483B66}" type="slidenum">
              <a:rPr lang="zh-CN" altLang="en-US" smtClean="0"/>
              <a:t>9</a:t>
            </a:fld>
            <a:endParaRPr lang="zh-CN" altLang="en-US"/>
          </a:p>
        </p:txBody>
      </p:sp>
    </p:spTree>
    <p:extLst>
      <p:ext uri="{BB962C8B-B14F-4D97-AF65-F5344CB8AC3E}">
        <p14:creationId xmlns:p14="http://schemas.microsoft.com/office/powerpoint/2010/main" val="13589028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60</a:t>
            </a:fld>
            <a:endParaRPr lang="zh-TW" altLang="en-US"/>
          </a:p>
        </p:txBody>
      </p:sp>
    </p:spTree>
    <p:extLst>
      <p:ext uri="{BB962C8B-B14F-4D97-AF65-F5344CB8AC3E}">
        <p14:creationId xmlns:p14="http://schemas.microsoft.com/office/powerpoint/2010/main" val="2287061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61</a:t>
            </a:fld>
            <a:endParaRPr lang="zh-TW" altLang="en-US"/>
          </a:p>
        </p:txBody>
      </p:sp>
    </p:spTree>
    <p:extLst>
      <p:ext uri="{BB962C8B-B14F-4D97-AF65-F5344CB8AC3E}">
        <p14:creationId xmlns:p14="http://schemas.microsoft.com/office/powerpoint/2010/main" val="4799646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62</a:t>
            </a:fld>
            <a:endParaRPr lang="zh-TW" altLang="en-US"/>
          </a:p>
        </p:txBody>
      </p:sp>
    </p:spTree>
    <p:extLst>
      <p:ext uri="{BB962C8B-B14F-4D97-AF65-F5344CB8AC3E}">
        <p14:creationId xmlns:p14="http://schemas.microsoft.com/office/powerpoint/2010/main" val="2336797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63</a:t>
            </a:fld>
            <a:endParaRPr lang="zh-TW" altLang="en-US"/>
          </a:p>
        </p:txBody>
      </p:sp>
    </p:spTree>
    <p:extLst>
      <p:ext uri="{BB962C8B-B14F-4D97-AF65-F5344CB8AC3E}">
        <p14:creationId xmlns:p14="http://schemas.microsoft.com/office/powerpoint/2010/main" val="1926834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64</a:t>
            </a:fld>
            <a:endParaRPr lang="zh-TW" altLang="en-US"/>
          </a:p>
        </p:txBody>
      </p:sp>
    </p:spTree>
    <p:extLst>
      <p:ext uri="{BB962C8B-B14F-4D97-AF65-F5344CB8AC3E}">
        <p14:creationId xmlns:p14="http://schemas.microsoft.com/office/powerpoint/2010/main" val="1020529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65</a:t>
            </a:fld>
            <a:endParaRPr lang="zh-TW" altLang="en-US"/>
          </a:p>
        </p:txBody>
      </p:sp>
    </p:spTree>
    <p:extLst>
      <p:ext uri="{BB962C8B-B14F-4D97-AF65-F5344CB8AC3E}">
        <p14:creationId xmlns:p14="http://schemas.microsoft.com/office/powerpoint/2010/main" val="30656491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1" dirty="0">
                    <a:latin typeface="Cambria Math" panose="02040503050406030204" pitchFamily="18" charset="0"/>
                  </a:rPr>
                  <a:t>important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i="1" dirty="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0" smtClean="0">
                    <a:latin typeface="Cambria Math" panose="02040503050406030204" pitchFamily="18" charset="0"/>
                  </a:rPr>
                  <a:t>𝑧</a:t>
                </a:r>
                <a:r>
                  <a:rPr lang="en-US" altLang="zh-TW" sz="1200" b="0" i="0" smtClean="0">
                    <a:latin typeface="Cambria Math" panose="02040503050406030204" pitchFamily="18" charset="0"/>
                  </a:rPr>
                  <a:t>=∑▒〖𝑤_𝑖 𝑎_𝑖 〗</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D013B472-B66E-431C-811F-64FEA2AB6C54}" type="slidenum">
              <a:rPr lang="zh-TW" altLang="en-US" smtClean="0"/>
              <a:t>67</a:t>
            </a:fld>
            <a:endParaRPr lang="zh-TW" altLang="en-US"/>
          </a:p>
        </p:txBody>
      </p:sp>
    </p:spTree>
    <p:extLst>
      <p:ext uri="{BB962C8B-B14F-4D97-AF65-F5344CB8AC3E}">
        <p14:creationId xmlns:p14="http://schemas.microsoft.com/office/powerpoint/2010/main" val="28316092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70</a:t>
            </a:fld>
            <a:endParaRPr lang="zh-TW" altLang="en-US"/>
          </a:p>
        </p:txBody>
      </p:sp>
    </p:spTree>
    <p:extLst>
      <p:ext uri="{BB962C8B-B14F-4D97-AF65-F5344CB8AC3E}">
        <p14:creationId xmlns:p14="http://schemas.microsoft.com/office/powerpoint/2010/main" val="7339975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0,0 -&gt;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1,0 -&gt;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0,-1 -&gt;</a:t>
            </a:r>
            <a:r>
              <a:rPr lang="zh-TW" altLang="en-US" sz="1200" baseline="0" dirty="0"/>
              <a:t> </a:t>
            </a:r>
            <a:r>
              <a:rPr lang="en-US" altLang="zh-TW" sz="1200" baseline="0" dirty="0"/>
              <a:t>-2</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1,-1 -&gt;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½, -1/2 -&gt; -0.5</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Geometric Mean?</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71</a:t>
            </a:fld>
            <a:endParaRPr lang="zh-TW" altLang="en-US"/>
          </a:p>
        </p:txBody>
      </p:sp>
    </p:spTree>
    <p:extLst>
      <p:ext uri="{BB962C8B-B14F-4D97-AF65-F5344CB8AC3E}">
        <p14:creationId xmlns:p14="http://schemas.microsoft.com/office/powerpoint/2010/main" val="4058813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72</a:t>
            </a:fld>
            <a:endParaRPr lang="zh-TW" altLang="en-US"/>
          </a:p>
        </p:txBody>
      </p:sp>
    </p:spTree>
    <p:extLst>
      <p:ext uri="{BB962C8B-B14F-4D97-AF65-F5344CB8AC3E}">
        <p14:creationId xmlns:p14="http://schemas.microsoft.com/office/powerpoint/2010/main" val="3089083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solidFill>
                  <a:prstClr val="black"/>
                </a:solidFill>
              </a:rPr>
              <a:pPr/>
              <a:t>10</a:t>
            </a:fld>
            <a:endParaRPr lang="zh-TW" altLang="en-US">
              <a:solidFill>
                <a:prstClr val="black"/>
              </a:solidFill>
            </a:endParaRPr>
          </a:p>
        </p:txBody>
      </p:sp>
    </p:spTree>
    <p:extLst>
      <p:ext uri="{BB962C8B-B14F-4D97-AF65-F5344CB8AC3E}">
        <p14:creationId xmlns:p14="http://schemas.microsoft.com/office/powerpoint/2010/main" val="37358928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73</a:t>
            </a:fld>
            <a:endParaRPr lang="zh-TW" altLang="en-US"/>
          </a:p>
        </p:txBody>
      </p:sp>
    </p:spTree>
    <p:extLst>
      <p:ext uri="{BB962C8B-B14F-4D97-AF65-F5344CB8AC3E}">
        <p14:creationId xmlns:p14="http://schemas.microsoft.com/office/powerpoint/2010/main" val="39851787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74</a:t>
            </a:fld>
            <a:endParaRPr lang="zh-TW" altLang="en-US"/>
          </a:p>
        </p:txBody>
      </p:sp>
    </p:spTree>
    <p:extLst>
      <p:ext uri="{BB962C8B-B14F-4D97-AF65-F5344CB8AC3E}">
        <p14:creationId xmlns:p14="http://schemas.microsoft.com/office/powerpoint/2010/main" val="130069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solidFill>
                  <a:prstClr val="black"/>
                </a:solidFill>
              </a:rPr>
              <a:pPr/>
              <a:t>11</a:t>
            </a:fld>
            <a:endParaRPr lang="zh-TW" altLang="en-US">
              <a:solidFill>
                <a:prstClr val="black"/>
              </a:solidFill>
            </a:endParaRPr>
          </a:p>
        </p:txBody>
      </p:sp>
    </p:spTree>
    <p:extLst>
      <p:ext uri="{BB962C8B-B14F-4D97-AF65-F5344CB8AC3E}">
        <p14:creationId xmlns:p14="http://schemas.microsoft.com/office/powerpoint/2010/main" val="373589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Ignore</a:t>
            </a:r>
            <a:r>
              <a:rPr lang="en-US" altLang="zh-TW" baseline="0" dirty="0"/>
              <a:t> +</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solidFill>
                  <a:prstClr val="black"/>
                </a:solidFill>
              </a:rPr>
              <a:pPr/>
              <a:t>12</a:t>
            </a:fld>
            <a:endParaRPr lang="zh-TW" altLang="en-US">
              <a:solidFill>
                <a:prstClr val="black"/>
              </a:solidFill>
            </a:endParaRPr>
          </a:p>
        </p:txBody>
      </p:sp>
    </p:spTree>
    <p:extLst>
      <p:ext uri="{BB962C8B-B14F-4D97-AF65-F5344CB8AC3E}">
        <p14:creationId xmlns:p14="http://schemas.microsoft.com/office/powerpoint/2010/main" val="1643610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solidFill>
                  <a:prstClr val="black"/>
                </a:solidFill>
              </a:rPr>
              <a:pPr/>
              <a:t>14</a:t>
            </a:fld>
            <a:endParaRPr lang="zh-TW" altLang="en-US">
              <a:solidFill>
                <a:prstClr val="black"/>
              </a:solidFill>
            </a:endParaRPr>
          </a:p>
        </p:txBody>
      </p:sp>
    </p:spTree>
    <p:extLst>
      <p:ext uri="{BB962C8B-B14F-4D97-AF65-F5344CB8AC3E}">
        <p14:creationId xmlns:p14="http://schemas.microsoft.com/office/powerpoint/2010/main" val="925756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15</a:t>
            </a:fld>
            <a:endParaRPr lang="zh-TW" altLang="en-US"/>
          </a:p>
        </p:txBody>
      </p:sp>
    </p:spTree>
    <p:extLst>
      <p:ext uri="{BB962C8B-B14F-4D97-AF65-F5344CB8AC3E}">
        <p14:creationId xmlns:p14="http://schemas.microsoft.com/office/powerpoint/2010/main" val="231465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2024/5/26</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70924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2024/5/26</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794755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2024/5/26</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64072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2024/5/26</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890735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2024/5/26</a:t>
            </a:fld>
            <a:endParaRPr lang="zh-TW"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TW"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927183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2024/5/26</a:t>
            </a:fld>
            <a:endParaRPr lang="zh-TW"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TW"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888366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2024/5/26</a:t>
            </a:fld>
            <a:endParaRPr lang="zh-TW"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TW"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739591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2024/5/26</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90650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2024/5/26</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779847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2024/5/26</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324060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2024/5/26</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94002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2024/5/26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D7014B5-A822-4760-9C92-A4C0DDBD790A}" type="datetimeFigureOut">
              <a:rPr lang="zh-TW" altLang="en-US" smtClean="0">
                <a:solidFill>
                  <a:prstClr val="black">
                    <a:tint val="75000"/>
                  </a:prstClr>
                </a:solidFill>
              </a:rPr>
              <a:pPr defTabSz="457200"/>
              <a:t>2024/5/26</a:t>
            </a:fld>
            <a:endParaRPr lang="zh-TW"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zh-TW"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DDFD11CF-6FB2-4FCE-A971-5E1D4AF62D71}" type="slidenum">
              <a:rPr lang="zh-TW" altLang="en-US" smtClean="0">
                <a:solidFill>
                  <a:prstClr val="black">
                    <a:tint val="75000"/>
                  </a:prstClr>
                </a:solidFill>
              </a:rPr>
              <a:pPr defTabSz="457200"/>
              <a:t>‹#›</a:t>
            </a:fld>
            <a:endParaRPr lang="zh-TW" altLang="en-US">
              <a:solidFill>
                <a:prstClr val="black">
                  <a:tint val="75000"/>
                </a:prstClr>
              </a:solidFill>
            </a:endParaRPr>
          </a:p>
        </p:txBody>
      </p:sp>
    </p:spTree>
    <p:extLst>
      <p:ext uri="{BB962C8B-B14F-4D97-AF65-F5344CB8AC3E}">
        <p14:creationId xmlns:p14="http://schemas.microsoft.com/office/powerpoint/2010/main" val="353112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7.xml"/><Relationship Id="rId7"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30.bin"/><Relationship Id="rId10" Type="http://schemas.openxmlformats.org/officeDocument/2006/relationships/image" Target="../media/image17.wmf"/><Relationship Id="rId4" Type="http://schemas.openxmlformats.org/officeDocument/2006/relationships/image" Target="../media/image18.png"/><Relationship Id="rId9"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370.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9.xml"/><Relationship Id="rId7"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34.bin"/><Relationship Id="rId5" Type="http://schemas.openxmlformats.org/officeDocument/2006/relationships/image" Target="../media/image26.wmf"/><Relationship Id="rId4" Type="http://schemas.openxmlformats.org/officeDocument/2006/relationships/oleObject" Target="../embeddings/oleObject33.bin"/><Relationship Id="rId9" Type="http://schemas.openxmlformats.org/officeDocument/2006/relationships/image" Target="../media/image28.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10.xml"/><Relationship Id="rId7" Type="http://schemas.openxmlformats.org/officeDocument/2006/relationships/image" Target="../media/image30.wmf"/><Relationship Id="rId12"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37.bin"/><Relationship Id="rId11" Type="http://schemas.openxmlformats.org/officeDocument/2006/relationships/image" Target="../media/image31.wmf"/><Relationship Id="rId5" Type="http://schemas.openxmlformats.org/officeDocument/2006/relationships/image" Target="../media/image29.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1.xml"/><Relationship Id="rId7" Type="http://schemas.openxmlformats.org/officeDocument/2006/relationships/oleObject" Target="../embeddings/oleObject41.bin"/><Relationship Id="rId2" Type="http://schemas.openxmlformats.org/officeDocument/2006/relationships/slideLayout" Target="../slideLayouts/slideLayout16.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40.bin"/><Relationship Id="rId10" Type="http://schemas.openxmlformats.org/officeDocument/2006/relationships/image" Target="../media/image32.wmf"/><Relationship Id="rId4" Type="http://schemas.openxmlformats.org/officeDocument/2006/relationships/image" Target="../media/image34.png"/><Relationship Id="rId9"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2.xml"/><Relationship Id="rId7" Type="http://schemas.openxmlformats.org/officeDocument/2006/relationships/oleObject" Target="../embeddings/oleObject44.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43.bin"/><Relationship Id="rId10" Type="http://schemas.openxmlformats.org/officeDocument/2006/relationships/image" Target="../media/image35.wmf"/><Relationship Id="rId4" Type="http://schemas.openxmlformats.org/officeDocument/2006/relationships/image" Target="../media/image34.png"/><Relationship Id="rId9" Type="http://schemas.openxmlformats.org/officeDocument/2006/relationships/oleObject" Target="../embeddings/oleObject45.bin"/></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3.xml"/><Relationship Id="rId7"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46.bin"/><Relationship Id="rId10" Type="http://schemas.openxmlformats.org/officeDocument/2006/relationships/image" Target="../media/image36.wmf"/><Relationship Id="rId4" Type="http://schemas.openxmlformats.org/officeDocument/2006/relationships/image" Target="../media/image34.png"/><Relationship Id="rId9" Type="http://schemas.openxmlformats.org/officeDocument/2006/relationships/oleObject" Target="../embeddings/oleObject4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6.xml"/><Relationship Id="rId7" Type="http://schemas.openxmlformats.org/officeDocument/2006/relationships/oleObject" Target="../embeddings/oleObject50.bin"/><Relationship Id="rId12" Type="http://schemas.openxmlformats.org/officeDocument/2006/relationships/image" Target="../media/image47.png"/><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26.wmf"/><Relationship Id="rId11" Type="http://schemas.openxmlformats.org/officeDocument/2006/relationships/image" Target="../media/image46.png"/><Relationship Id="rId5" Type="http://schemas.openxmlformats.org/officeDocument/2006/relationships/oleObject" Target="../embeddings/oleObject49.bin"/><Relationship Id="rId10" Type="http://schemas.openxmlformats.org/officeDocument/2006/relationships/image" Target="../media/image45.wmf"/><Relationship Id="rId4" Type="http://schemas.openxmlformats.org/officeDocument/2006/relationships/image" Target="../media/image34.png"/><Relationship Id="rId9" Type="http://schemas.openxmlformats.org/officeDocument/2006/relationships/oleObject" Target="../embeddings/oleObject5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17.xml"/><Relationship Id="rId7"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53.bin"/><Relationship Id="rId11" Type="http://schemas.openxmlformats.org/officeDocument/2006/relationships/image" Target="../media/image40.png"/><Relationship Id="rId5" Type="http://schemas.openxmlformats.org/officeDocument/2006/relationships/image" Target="../media/image26.wmf"/><Relationship Id="rId10" Type="http://schemas.openxmlformats.org/officeDocument/2006/relationships/image" Target="../media/image51.png"/><Relationship Id="rId4" Type="http://schemas.openxmlformats.org/officeDocument/2006/relationships/oleObject" Target="../embeddings/oleObject52.bin"/><Relationship Id="rId9" Type="http://schemas.openxmlformats.org/officeDocument/2006/relationships/image" Target="../media/image48.wmf"/></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54.png"/><Relationship Id="rId18" Type="http://schemas.openxmlformats.org/officeDocument/2006/relationships/image" Target="../media/image40.png"/><Relationship Id="rId3" Type="http://schemas.openxmlformats.org/officeDocument/2006/relationships/image" Target="NULL"/><Relationship Id="rId7" Type="http://schemas.openxmlformats.org/officeDocument/2006/relationships/image" Target="../media/image860.png"/><Relationship Id="rId12" Type="http://schemas.openxmlformats.org/officeDocument/2006/relationships/image" Target="../media/image911.png"/><Relationship Id="rId17" Type="http://schemas.openxmlformats.org/officeDocument/2006/relationships/image" Target="../media/image39.png"/><Relationship Id="rId2" Type="http://schemas.openxmlformats.org/officeDocument/2006/relationships/notesSlide" Target="../notesSlides/notesSlide18.xml"/><Relationship Id="rId16" Type="http://schemas.openxmlformats.org/officeDocument/2006/relationships/image" Target="../media/image440.png"/><Relationship Id="rId1" Type="http://schemas.openxmlformats.org/officeDocument/2006/relationships/slideLayout" Target="../slideLayouts/slideLayout13.xml"/><Relationship Id="rId6" Type="http://schemas.openxmlformats.org/officeDocument/2006/relationships/image" Target="../media/image390.png"/><Relationship Id="rId11" Type="http://schemas.openxmlformats.org/officeDocument/2006/relationships/image" Target="../media/image50.png"/><Relationship Id="rId5" Type="http://schemas.openxmlformats.org/officeDocument/2006/relationships/image" Target="../media/image840.png"/><Relationship Id="rId15" Type="http://schemas.openxmlformats.org/officeDocument/2006/relationships/image" Target="../media/image430.png"/><Relationship Id="rId10" Type="http://schemas.openxmlformats.org/officeDocument/2006/relationships/image" Target="../media/image49.png"/><Relationship Id="rId4" Type="http://schemas.openxmlformats.org/officeDocument/2006/relationships/image" Target="NULL"/><Relationship Id="rId9" Type="http://schemas.openxmlformats.org/officeDocument/2006/relationships/image" Target="../media/image38.png"/><Relationship Id="rId14" Type="http://schemas.openxmlformats.org/officeDocument/2006/relationships/image" Target="../media/image420.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52.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notesSlide" Target="../notesSlides/notesSlide21.xml"/><Relationship Id="rId7" Type="http://schemas.openxmlformats.org/officeDocument/2006/relationships/image" Target="../media/image53.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55.bin"/><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notesSlide" Target="../notesSlides/notesSlide22.xml"/><Relationship Id="rId7" Type="http://schemas.openxmlformats.org/officeDocument/2006/relationships/image" Target="../media/image53.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56.bin"/><Relationship Id="rId5" Type="http://schemas.openxmlformats.org/officeDocument/2006/relationships/image" Target="../media/image58.png"/><Relationship Id="rId10" Type="http://schemas.openxmlformats.org/officeDocument/2006/relationships/image" Target="../media/image64.png"/><Relationship Id="rId4" Type="http://schemas.openxmlformats.org/officeDocument/2006/relationships/image" Target="../media/image570.png"/><Relationship Id="rId9" Type="http://schemas.openxmlformats.org/officeDocument/2006/relationships/image" Target="../media/image57.png"/></Relationships>
</file>

<file path=ppt/slides/_rels/slide29.xml.rels><?xml version="1.0" encoding="UTF-8" standalone="yes"?>
<Relationships xmlns="http://schemas.openxmlformats.org/package/2006/relationships"><Relationship Id="rId13" Type="http://schemas.openxmlformats.org/officeDocument/2006/relationships/image" Target="../media/image62.png"/><Relationship Id="rId3" Type="http://schemas.openxmlformats.org/officeDocument/2006/relationships/notesSlide" Target="../notesSlides/notesSlide23.xml"/><Relationship Id="rId7" Type="http://schemas.openxmlformats.org/officeDocument/2006/relationships/image" Target="../media/image53.wmf"/><Relationship Id="rId12" Type="http://schemas.openxmlformats.org/officeDocument/2006/relationships/image" Target="../media/image64.png"/><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57.bin"/><Relationship Id="rId11" Type="http://schemas.openxmlformats.org/officeDocument/2006/relationships/image" Target="../media/image770.png"/><Relationship Id="rId5" Type="http://schemas.openxmlformats.org/officeDocument/2006/relationships/image" Target="../media/image58.png"/><Relationship Id="rId10" Type="http://schemas.openxmlformats.org/officeDocument/2006/relationships/image" Target="../media/image760.png"/><Relationship Id="rId4" Type="http://schemas.openxmlformats.org/officeDocument/2006/relationships/image" Target="../media/image57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62.png"/><Relationship Id="rId3" Type="http://schemas.openxmlformats.org/officeDocument/2006/relationships/notesSlide" Target="../notesSlides/notesSlide24.xml"/><Relationship Id="rId7" Type="http://schemas.openxmlformats.org/officeDocument/2006/relationships/image" Target="../media/image53.wmf"/><Relationship Id="rId12" Type="http://schemas.openxmlformats.org/officeDocument/2006/relationships/image" Target="../media/image65.png"/><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58.bin"/><Relationship Id="rId11" Type="http://schemas.openxmlformats.org/officeDocument/2006/relationships/image" Target="../media/image770.png"/><Relationship Id="rId5" Type="http://schemas.openxmlformats.org/officeDocument/2006/relationships/image" Target="../media/image58.png"/><Relationship Id="rId4" Type="http://schemas.openxmlformats.org/officeDocument/2006/relationships/image" Target="../media/image570.png"/><Relationship Id="rId14" Type="http://schemas.openxmlformats.org/officeDocument/2006/relationships/image" Target="../media/image650.png"/></Relationships>
</file>

<file path=ppt/slides/_rels/slide31.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10.png"/><Relationship Id="rId4" Type="http://schemas.openxmlformats.org/officeDocument/2006/relationships/image" Target="../media/image100.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hyperlink" Target="https://youtu.be/ibJpTrp5mcE" TargetMode="External"/><Relationship Id="rId7" Type="http://schemas.openxmlformats.org/officeDocument/2006/relationships/image" Target="../media/image72.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71.png"/><Relationship Id="rId5" Type="http://schemas.openxmlformats.org/officeDocument/2006/relationships/image" Target="../media/image66.png"/><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hyperlink" Target="http://yann.lecun.com/exdb/mnist/"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s://keras.io/losses/"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hyperlink" Target="https://keras.io/metrics/" TargetMode="External"/><Relationship Id="rId4" Type="http://schemas.openxmlformats.org/officeDocument/2006/relationships/hyperlink" Target="https://keras.io/optimizers/"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37.png"/><Relationship Id="rId12" Type="http://schemas.openxmlformats.org/officeDocument/2006/relationships/image" Target="NULL"/><Relationship Id="rId2" Type="http://schemas.openxmlformats.org/officeDocument/2006/relationships/notesSlide" Target="../notesSlides/notesSlide31.xml"/><Relationship Id="rId16" Type="http://schemas.openxmlformats.org/officeDocument/2006/relationships/image" Target="NULL"/><Relationship Id="rId1" Type="http://schemas.openxmlformats.org/officeDocument/2006/relationships/slideLayout" Target="../slideLayouts/slideLayout13.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media/image40.png"/><Relationship Id="rId4" Type="http://schemas.openxmlformats.org/officeDocument/2006/relationships/image" Target="NULL"/><Relationship Id="rId9" Type="http://schemas.openxmlformats.org/officeDocument/2006/relationships/image" Target="../media/image39.png"/><Relationship Id="rId14" Type="http://schemas.openxmlformats.org/officeDocument/2006/relationships/image" Target="NULL"/></Relationships>
</file>

<file path=ppt/slides/_rels/slide4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NULL"/><Relationship Id="rId7" Type="http://schemas.openxmlformats.org/officeDocument/2006/relationships/image" Target="../media/image37.png"/><Relationship Id="rId1" Type="http://schemas.openxmlformats.org/officeDocument/2006/relationships/slideLayout" Target="../slideLayouts/slideLayout13.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media/image730.png"/><Relationship Id="rId4" Type="http://schemas.openxmlformats.org/officeDocument/2006/relationships/image" Target="NULL"/><Relationship Id="rId9" Type="http://schemas.openxmlformats.org/officeDocument/2006/relationships/image" Target="../media/image720.png"/></Relationships>
</file>

<file path=ppt/slides/_rels/slide42.xml.rels><?xml version="1.0" encoding="UTF-8" standalone="yes"?>
<Relationships xmlns="http://schemas.openxmlformats.org/package/2006/relationships"><Relationship Id="rId3" Type="http://schemas.openxmlformats.org/officeDocument/2006/relationships/hyperlink" Target="https://keras.io/getting_started/faq/#what-are-my-options-for-saving-models"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7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76.png"/><Relationship Id="rId1" Type="http://schemas.openxmlformats.org/officeDocument/2006/relationships/slideLayout" Target="../slideLayouts/slideLayout13.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34.xml"/><Relationship Id="rId7"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60.bin"/><Relationship Id="rId5" Type="http://schemas.openxmlformats.org/officeDocument/2006/relationships/image" Target="../media/image26.wmf"/><Relationship Id="rId4" Type="http://schemas.openxmlformats.org/officeDocument/2006/relationships/oleObject" Target="../embeddings/oleObject59.bin"/><Relationship Id="rId9" Type="http://schemas.openxmlformats.org/officeDocument/2006/relationships/image" Target="../media/image28.wmf"/></Relationships>
</file>

<file path=ppt/slides/_rels/slide48.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1310.png"/><Relationship Id="rId18" Type="http://schemas.openxmlformats.org/officeDocument/2006/relationships/image" Target="../media/image190.png"/><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1300.png"/><Relationship Id="rId17" Type="http://schemas.openxmlformats.org/officeDocument/2006/relationships/image" Target="../media/image1421.png"/><Relationship Id="rId2" Type="http://schemas.openxmlformats.org/officeDocument/2006/relationships/slideLayout" Target="../slideLayouts/slideLayout13.xml"/><Relationship Id="rId16" Type="http://schemas.openxmlformats.org/officeDocument/2006/relationships/image" Target="../media/image180.png"/><Relationship Id="rId20" Type="http://schemas.openxmlformats.org/officeDocument/2006/relationships/image" Target="../media/image78.png"/><Relationship Id="rId1" Type="http://schemas.openxmlformats.org/officeDocument/2006/relationships/vmlDrawing" Target="../drawings/vmlDrawing18.vml"/><Relationship Id="rId6" Type="http://schemas.openxmlformats.org/officeDocument/2006/relationships/image" Target="../media/image27.wmf"/><Relationship Id="rId11" Type="http://schemas.openxmlformats.org/officeDocument/2006/relationships/image" Target="../media/image1290.png"/><Relationship Id="rId5" Type="http://schemas.openxmlformats.org/officeDocument/2006/relationships/oleObject" Target="../embeddings/oleObject63.bin"/><Relationship Id="rId15" Type="http://schemas.openxmlformats.org/officeDocument/2006/relationships/image" Target="../media/image170.png"/><Relationship Id="rId10" Type="http://schemas.openxmlformats.org/officeDocument/2006/relationships/image" Target="../media/image1280.png"/><Relationship Id="rId19" Type="http://schemas.openxmlformats.org/officeDocument/2006/relationships/image" Target="../media/image200.png"/><Relationship Id="rId4" Type="http://schemas.openxmlformats.org/officeDocument/2006/relationships/image" Target="../media/image26.wmf"/><Relationship Id="rId9" Type="http://schemas.openxmlformats.org/officeDocument/2006/relationships/image" Target="../media/image1270.png"/><Relationship Id="rId14" Type="http://schemas.openxmlformats.org/officeDocument/2006/relationships/image" Target="../media/image1320.png"/></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1" Type="http://schemas.openxmlformats.org/officeDocument/2006/relationships/image" Target="../media/image951.png"/><Relationship Id="rId2" Type="http://schemas.openxmlformats.org/officeDocument/2006/relationships/notesSlide" Target="../notesSlides/notesSlide36.xml"/><Relationship Id="rId20" Type="http://schemas.openxmlformats.org/officeDocument/2006/relationships/image" Target="../media/image941.png"/><Relationship Id="rId1" Type="http://schemas.openxmlformats.org/officeDocument/2006/relationships/slideLayout" Target="../slideLayouts/slideLayout13.xml"/><Relationship Id="rId23" Type="http://schemas.openxmlformats.org/officeDocument/2006/relationships/image" Target="../media/image1240.png"/><Relationship Id="rId19" Type="http://schemas.openxmlformats.org/officeDocument/2006/relationships/image" Target="../media/image9310.png"/><Relationship Id="rId22" Type="http://schemas.openxmlformats.org/officeDocument/2006/relationships/image" Target="../media/image961.png"/></Relationships>
</file>

<file path=ppt/slides/_rels/slide51.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5.bin"/><Relationship Id="rId21" Type="http://schemas.openxmlformats.org/officeDocument/2006/relationships/image" Target="../media/image9510.png"/><Relationship Id="rId7" Type="http://schemas.openxmlformats.org/officeDocument/2006/relationships/oleObject" Target="../embeddings/oleObject67.bin"/><Relationship Id="rId2" Type="http://schemas.openxmlformats.org/officeDocument/2006/relationships/slideLayout" Target="../slideLayouts/slideLayout13.xml"/><Relationship Id="rId20" Type="http://schemas.openxmlformats.org/officeDocument/2006/relationships/image" Target="../media/image9410.png"/><Relationship Id="rId1" Type="http://schemas.openxmlformats.org/officeDocument/2006/relationships/vmlDrawing" Target="../drawings/vmlDrawing19.vml"/><Relationship Id="rId6" Type="http://schemas.openxmlformats.org/officeDocument/2006/relationships/image" Target="../media/image27.wmf"/><Relationship Id="rId5" Type="http://schemas.openxmlformats.org/officeDocument/2006/relationships/oleObject" Target="../embeddings/oleObject66.bin"/><Relationship Id="rId10" Type="http://schemas.openxmlformats.org/officeDocument/2006/relationships/image" Target="../media/image80.wmf"/><Relationship Id="rId19" Type="http://schemas.openxmlformats.org/officeDocument/2006/relationships/image" Target="../media/image93100.png"/><Relationship Id="rId4" Type="http://schemas.openxmlformats.org/officeDocument/2006/relationships/image" Target="../media/image26.wmf"/><Relationship Id="rId9" Type="http://schemas.openxmlformats.org/officeDocument/2006/relationships/oleObject" Target="../embeddings/oleObject68.bin"/><Relationship Id="rId22" Type="http://schemas.openxmlformats.org/officeDocument/2006/relationships/image" Target="../media/image9610.png"/></Relationships>
</file>

<file path=ppt/slides/_rels/slide52.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9.bin"/><Relationship Id="rId21" Type="http://schemas.openxmlformats.org/officeDocument/2006/relationships/image" Target="../media/image9510.png"/><Relationship Id="rId7" Type="http://schemas.openxmlformats.org/officeDocument/2006/relationships/oleObject" Target="../embeddings/oleObject71.bin"/><Relationship Id="rId2" Type="http://schemas.openxmlformats.org/officeDocument/2006/relationships/slideLayout" Target="../slideLayouts/slideLayout13.xml"/><Relationship Id="rId20" Type="http://schemas.openxmlformats.org/officeDocument/2006/relationships/image" Target="../media/image9410.png"/><Relationship Id="rId1" Type="http://schemas.openxmlformats.org/officeDocument/2006/relationships/vmlDrawing" Target="../drawings/vmlDrawing20.vml"/><Relationship Id="rId6" Type="http://schemas.openxmlformats.org/officeDocument/2006/relationships/image" Target="../media/image27.wmf"/><Relationship Id="rId5" Type="http://schemas.openxmlformats.org/officeDocument/2006/relationships/oleObject" Target="../embeddings/oleObject70.bin"/><Relationship Id="rId10" Type="http://schemas.openxmlformats.org/officeDocument/2006/relationships/image" Target="../media/image80.wmf"/><Relationship Id="rId19" Type="http://schemas.openxmlformats.org/officeDocument/2006/relationships/image" Target="../media/image93100.png"/><Relationship Id="rId4" Type="http://schemas.openxmlformats.org/officeDocument/2006/relationships/image" Target="../media/image26.wmf"/><Relationship Id="rId9" Type="http://schemas.openxmlformats.org/officeDocument/2006/relationships/oleObject" Target="../embeddings/oleObject72.bin"/><Relationship Id="rId22" Type="http://schemas.openxmlformats.org/officeDocument/2006/relationships/image" Target="../media/image9610.png"/></Relationships>
</file>

<file path=ppt/slides/_rels/slide53.xml.rels><?xml version="1.0" encoding="UTF-8" standalone="yes"?>
<Relationships xmlns="http://schemas.openxmlformats.org/package/2006/relationships"><Relationship Id="rId21" Type="http://schemas.openxmlformats.org/officeDocument/2006/relationships/image" Target="../media/image9510.png"/><Relationship Id="rId25" Type="http://schemas.openxmlformats.org/officeDocument/2006/relationships/image" Target="../media/image550.png"/><Relationship Id="rId20" Type="http://schemas.openxmlformats.org/officeDocument/2006/relationships/image" Target="../media/image9410.png"/><Relationship Id="rId1" Type="http://schemas.openxmlformats.org/officeDocument/2006/relationships/slideLayout" Target="../slideLayouts/slideLayout13.xml"/><Relationship Id="rId24" Type="http://schemas.openxmlformats.org/officeDocument/2006/relationships/image" Target="../media/image540.png"/><Relationship Id="rId23" Type="http://schemas.openxmlformats.org/officeDocument/2006/relationships/image" Target="../media/image530.png"/><Relationship Id="rId19" Type="http://schemas.openxmlformats.org/officeDocument/2006/relationships/image" Target="../media/image93100.png"/><Relationship Id="rId22" Type="http://schemas.openxmlformats.org/officeDocument/2006/relationships/image" Target="../media/image520.png"/></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84.png"/><Relationship Id="rId3" Type="http://schemas.openxmlformats.org/officeDocument/2006/relationships/notesSlide" Target="../notesSlides/notesSlide37.xml"/><Relationship Id="rId7" Type="http://schemas.openxmlformats.org/officeDocument/2006/relationships/image" Target="../media/image27.wmf"/><Relationship Id="rId12" Type="http://schemas.openxmlformats.org/officeDocument/2006/relationships/image" Target="../media/image83.png"/><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oleObject" Target="../embeddings/oleObject74.bin"/><Relationship Id="rId11" Type="http://schemas.openxmlformats.org/officeDocument/2006/relationships/image" Target="../media/image82.png"/><Relationship Id="rId5" Type="http://schemas.openxmlformats.org/officeDocument/2006/relationships/image" Target="../media/image26.wmf"/><Relationship Id="rId15" Type="http://schemas.openxmlformats.org/officeDocument/2006/relationships/image" Target="../media/image86.png"/><Relationship Id="rId10" Type="http://schemas.openxmlformats.org/officeDocument/2006/relationships/image" Target="../media/image40.png"/><Relationship Id="rId4" Type="http://schemas.openxmlformats.org/officeDocument/2006/relationships/oleObject" Target="../embeddings/oleObject73.bin"/><Relationship Id="rId9" Type="http://schemas.openxmlformats.org/officeDocument/2006/relationships/image" Target="../media/image48.wmf"/><Relationship Id="rId14" Type="http://schemas.openxmlformats.org/officeDocument/2006/relationships/image" Target="../media/image85.png"/></Relationships>
</file>

<file path=ppt/slides/_rels/slide55.xml.rels><?xml version="1.0" encoding="UTF-8" standalone="yes"?>
<Relationships xmlns="http://schemas.openxmlformats.org/package/2006/relationships"><Relationship Id="rId3" Type="http://schemas.openxmlformats.org/officeDocument/2006/relationships/hyperlink" Target="http://jmlr.org/proceedings/papers/v9/glorot10a/glorot10a.pdf" TargetMode="External"/><Relationship Id="rId2" Type="http://schemas.openxmlformats.org/officeDocument/2006/relationships/image" Target="../media/image8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87.png"/><Relationship Id="rId1" Type="http://schemas.openxmlformats.org/officeDocument/2006/relationships/slideLayout" Target="../slideLayouts/slideLayout13.xml"/><Relationship Id="rId6" Type="http://schemas.openxmlformats.org/officeDocument/2006/relationships/image" Target="../media/image2700.png"/></Relationships>
</file>

<file path=ppt/slides/_rels/slide5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87.png"/><Relationship Id="rId1" Type="http://schemas.openxmlformats.org/officeDocument/2006/relationships/slideLayout" Target="../slideLayouts/slideLayout13.xml"/><Relationship Id="rId6" Type="http://schemas.openxmlformats.org/officeDocument/2006/relationships/image" Target="../media/image2700.png"/></Relationships>
</file>

<file path=ppt/slides/_rels/slide5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0.png"/><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1.xml"/><Relationship Id="rId21" Type="http://schemas.openxmlformats.org/officeDocument/2006/relationships/image" Target="../media/image11.wmf"/><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5"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24" Type="http://schemas.openxmlformats.org/officeDocument/2006/relationships/oleObject" Target="../embeddings/oleObject11.bin"/><Relationship Id="rId5" Type="http://schemas.openxmlformats.org/officeDocument/2006/relationships/image" Target="../media/image3.wmf"/><Relationship Id="rId15" Type="http://schemas.openxmlformats.org/officeDocument/2006/relationships/image" Target="../media/image8.wmf"/><Relationship Id="rId23" Type="http://schemas.openxmlformats.org/officeDocument/2006/relationships/image" Target="../media/image12.wmf"/><Relationship Id="rId10" Type="http://schemas.openxmlformats.org/officeDocument/2006/relationships/oleObject" Target="../embeddings/oleObject4.bin"/><Relationship Id="rId19"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4.wmf"/></Relationships>
</file>

<file path=ppt/slides/_rels/slide60.xml.rels><?xml version="1.0" encoding="UTF-8" standalone="yes"?>
<Relationships xmlns="http://schemas.openxmlformats.org/package/2006/relationships"><Relationship Id="rId3" Type="http://schemas.openxmlformats.org/officeDocument/2006/relationships/image" Target="../media/image9000.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1100.png"/><Relationship Id="rId4" Type="http://schemas.openxmlformats.org/officeDocument/2006/relationships/image" Target="../media/image100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18" Type="http://schemas.openxmlformats.org/officeDocument/2006/relationships/image" Target="../media/image2280.pn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105.png"/><Relationship Id="rId17" Type="http://schemas.openxmlformats.org/officeDocument/2006/relationships/image" Target="../media/image960.png"/><Relationship Id="rId2" Type="http://schemas.openxmlformats.org/officeDocument/2006/relationships/notesSlide" Target="../notesSlides/notesSlide46.xml"/><Relationship Id="rId16" Type="http://schemas.openxmlformats.org/officeDocument/2006/relationships/image" Target="../media/image109.png"/><Relationship Id="rId1" Type="http://schemas.openxmlformats.org/officeDocument/2006/relationships/slideLayout" Target="../slideLayouts/slideLayout13.xml"/><Relationship Id="rId6" Type="http://schemas.openxmlformats.org/officeDocument/2006/relationships/image" Target="../media/image98.png"/><Relationship Id="rId11" Type="http://schemas.openxmlformats.org/officeDocument/2006/relationships/image" Target="../media/image104.png"/><Relationship Id="rId5" Type="http://schemas.openxmlformats.org/officeDocument/2006/relationships/image" Target="../media/image97.png"/><Relationship Id="rId15" Type="http://schemas.openxmlformats.org/officeDocument/2006/relationships/image" Target="../media/image108.png"/><Relationship Id="rId10" Type="http://schemas.openxmlformats.org/officeDocument/2006/relationships/image" Target="../media/image103.png"/><Relationship Id="rId4" Type="http://schemas.openxmlformats.org/officeDocument/2006/relationships/image" Target="../media/image96.png"/><Relationship Id="rId9" Type="http://schemas.openxmlformats.org/officeDocument/2006/relationships/image" Target="../media/image102.png"/><Relationship Id="rId14" Type="http://schemas.openxmlformats.org/officeDocument/2006/relationships/image" Target="../media/image10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oleObject" Target="../embeddings/oleObject17.bin"/><Relationship Id="rId3" Type="http://schemas.openxmlformats.org/officeDocument/2006/relationships/notesSlide" Target="../notesSlides/notesSlide2.xml"/><Relationship Id="rId7" Type="http://schemas.openxmlformats.org/officeDocument/2006/relationships/image" Target="../media/image13.wmf"/><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4.bin"/><Relationship Id="rId11" Type="http://schemas.openxmlformats.org/officeDocument/2006/relationships/oleObject" Target="../embeddings/oleObject16.bin"/><Relationship Id="rId5" Type="http://schemas.openxmlformats.org/officeDocument/2006/relationships/image" Target="../media/image11.wmf"/><Relationship Id="rId10" Type="http://schemas.openxmlformats.org/officeDocument/2006/relationships/image" Target="../media/image15.wmf"/><Relationship Id="rId4" Type="http://schemas.openxmlformats.org/officeDocument/2006/relationships/oleObject" Target="../embeddings/oleObject13.bin"/><Relationship Id="rId9" Type="http://schemas.openxmlformats.org/officeDocument/2006/relationships/oleObject" Target="../embeddings/oleObject15.bin"/><Relationship Id="rId14" Type="http://schemas.openxmlformats.org/officeDocument/2006/relationships/image" Target="../media/image17.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hyperlink" Target="https://keras.io/regularizers/"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hyperlink" Target="https://keras.io/getting_started/faq/#how-can-i-interrupt-training-when-the-validation-loss-isnt-decreasing-anymore"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www.deeplearningbook.org/" TargetMode="External"/><Relationship Id="rId2" Type="http://schemas.openxmlformats.org/officeDocument/2006/relationships/hyperlink" Target="http://neuralnetworksanddeeplearning.com/" TargetMode="External"/><Relationship Id="rId1" Type="http://schemas.openxmlformats.org/officeDocument/2006/relationships/slideLayout" Target="../slideLayouts/slideLayout2.xml"/><Relationship Id="rId4" Type="http://schemas.openxmlformats.org/officeDocument/2006/relationships/hyperlink" Target="https://speech.ee.ntu.edu.tw/~hylee/index.php" TargetMode="Externa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5.bin"/><Relationship Id="rId3" Type="http://schemas.openxmlformats.org/officeDocument/2006/relationships/notesSlide" Target="../notesSlides/notesSlide3.xml"/><Relationship Id="rId7" Type="http://schemas.openxmlformats.org/officeDocument/2006/relationships/image" Target="../media/image11.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9.bin"/><Relationship Id="rId11" Type="http://schemas.openxmlformats.org/officeDocument/2006/relationships/oleObject" Target="../embeddings/oleObject23.bin"/><Relationship Id="rId5" Type="http://schemas.openxmlformats.org/officeDocument/2006/relationships/image" Target="../media/image19.wmf"/><Relationship Id="rId10" Type="http://schemas.openxmlformats.org/officeDocument/2006/relationships/oleObject" Target="../embeddings/oleObject22.bin"/><Relationship Id="rId4" Type="http://schemas.openxmlformats.org/officeDocument/2006/relationships/oleObject" Target="../embeddings/oleObject18.bin"/><Relationship Id="rId9" Type="http://schemas.openxmlformats.org/officeDocument/2006/relationships/oleObject" Target="../embeddings/oleObject21.bin"/><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4.xml"/><Relationship Id="rId7" Type="http://schemas.openxmlformats.org/officeDocument/2006/relationships/oleObject" Target="../embeddings/oleObject28.bin"/><Relationship Id="rId12"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7.bin"/><Relationship Id="rId11" Type="http://schemas.openxmlformats.org/officeDocument/2006/relationships/image" Target="../media/image23.jpeg"/><Relationship Id="rId5" Type="http://schemas.openxmlformats.org/officeDocument/2006/relationships/image" Target="../media/image20.wmf"/><Relationship Id="rId10" Type="http://schemas.openxmlformats.org/officeDocument/2006/relationships/image" Target="../media/image22.jpg"/><Relationship Id="rId4" Type="http://schemas.openxmlformats.org/officeDocument/2006/relationships/oleObject" Target="../embeddings/oleObject26.bin"/><Relationship Id="rId9"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深度学习（一）多层感知器</a:t>
            </a:r>
          </a:p>
        </p:txBody>
      </p:sp>
      <p:sp>
        <p:nvSpPr>
          <p:cNvPr id="3" name="副标题 2"/>
          <p:cNvSpPr>
            <a:spLocks noGrp="1"/>
          </p:cNvSpPr>
          <p:nvPr>
            <p:ph type="subTitle" idx="1"/>
          </p:nvPr>
        </p:nvSpPr>
        <p:spPr/>
        <p:txBody>
          <a:bodyPr>
            <a:normAutofit/>
          </a:bodyPr>
          <a:lstStyle/>
          <a:p>
            <a:r>
              <a:rPr lang="zh-CN" altLang="en-US" dirty="0"/>
              <a:t>王秋月</a:t>
            </a:r>
            <a:endParaRPr lang="en-US" altLang="zh-CN" dirty="0"/>
          </a:p>
          <a:p>
            <a:endParaRPr lang="en-US" altLang="zh-CN" dirty="0"/>
          </a:p>
          <a:p>
            <a:r>
              <a:rPr lang="en-US" altLang="zh-CN" dirty="0"/>
              <a:t>Slides adapted from those of </a:t>
            </a:r>
            <a:r>
              <a:rPr lang="zh-CN" altLang="en-US" dirty="0"/>
              <a:t>李宏毅</a:t>
            </a:r>
          </a:p>
        </p:txBody>
      </p:sp>
    </p:spTree>
    <p:extLst>
      <p:ext uri="{BB962C8B-B14F-4D97-AF65-F5344CB8AC3E}">
        <p14:creationId xmlns:p14="http://schemas.microsoft.com/office/powerpoint/2010/main" val="178021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48721361"/>
              </p:ext>
            </p:extLst>
          </p:nvPr>
        </p:nvGraphicFramePr>
        <p:xfrm>
          <a:off x="628650" y="11663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a:xfrm>
            <a:off x="628650" y="1"/>
            <a:ext cx="7886700" cy="692695"/>
          </a:xfrm>
        </p:spPr>
        <p:txBody>
          <a:bodyPr>
            <a:normAutofit fontScale="90000"/>
          </a:bodyPr>
          <a:lstStyle/>
          <a:p>
            <a:r>
              <a:rPr lang="zh-CN" altLang="en-US" dirty="0"/>
              <a:t>深度学习三部曲</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2834430" cy="461665"/>
          </a:xfrm>
          <a:prstGeom prst="rect">
            <a:avLst/>
          </a:prstGeom>
        </p:spPr>
        <p:txBody>
          <a:bodyPr wrap="none">
            <a:spAutoFit/>
          </a:bodyPr>
          <a:lstStyle/>
          <a:p>
            <a:pPr defTabSz="457200"/>
            <a:r>
              <a:rPr lang="zh-CN" altLang="en-US" sz="2400" dirty="0">
                <a:solidFill>
                  <a:prstClr val="black"/>
                </a:solidFill>
              </a:rPr>
              <a:t>深度学习很简单 </a:t>
            </a:r>
            <a:r>
              <a:rPr lang="en-US" altLang="zh-TW" sz="2400" dirty="0">
                <a:solidFill>
                  <a:prstClr val="black"/>
                </a:solidFill>
              </a:rPr>
              <a:t>……</a:t>
            </a:r>
            <a:endParaRPr lang="zh-TW" altLang="en-US" sz="2400" dirty="0">
              <a:solidFill>
                <a:prstClr val="black"/>
              </a:solidFill>
            </a:endParaRPr>
          </a:p>
        </p:txBody>
      </p:sp>
    </p:spTree>
    <p:extLst>
      <p:ext uri="{BB962C8B-B14F-4D97-AF65-F5344CB8AC3E}">
        <p14:creationId xmlns:p14="http://schemas.microsoft.com/office/powerpoint/2010/main" val="216580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4017395959"/>
              </p:ext>
            </p:extLst>
          </p:nvPr>
        </p:nvGraphicFramePr>
        <p:xfrm>
          <a:off x="628650" y="404664"/>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a:xfrm>
            <a:off x="628650" y="2718"/>
            <a:ext cx="7886700" cy="648073"/>
          </a:xfrm>
        </p:spPr>
        <p:txBody>
          <a:bodyPr>
            <a:normAutofit fontScale="90000"/>
          </a:bodyPr>
          <a:lstStyle/>
          <a:p>
            <a:r>
              <a:rPr lang="zh-CN" altLang="en-US" dirty="0"/>
              <a:t>深度学习三部曲</a:t>
            </a:r>
            <a:endParaRPr lang="zh-TW" altLang="en-US" dirty="0"/>
          </a:p>
        </p:txBody>
      </p:sp>
      <p:sp>
        <p:nvSpPr>
          <p:cNvPr id="7" name="矩形 6"/>
          <p:cNvSpPr/>
          <p:nvPr/>
        </p:nvSpPr>
        <p:spPr>
          <a:xfrm>
            <a:off x="532262" y="1600791"/>
            <a:ext cx="2259724" cy="46805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grpSp>
        <p:nvGrpSpPr>
          <p:cNvPr id="8" name="组合 7"/>
          <p:cNvGrpSpPr/>
          <p:nvPr/>
        </p:nvGrpSpPr>
        <p:grpSpPr>
          <a:xfrm>
            <a:off x="3545352" y="4337095"/>
            <a:ext cx="2071799" cy="1825772"/>
            <a:chOff x="2853975" y="1262782"/>
            <a:chExt cx="2071799" cy="1825772"/>
          </a:xfrm>
        </p:grpSpPr>
        <p:sp>
          <p:nvSpPr>
            <p:cNvPr id="10" name="圆角矩形 9"/>
            <p:cNvSpPr/>
            <p:nvPr/>
          </p:nvSpPr>
          <p:spPr>
            <a:xfrm>
              <a:off x="2853975" y="1262782"/>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11" name="圆角矩形 4"/>
            <p:cNvSpPr/>
            <p:nvPr/>
          </p:nvSpPr>
          <p:spPr>
            <a:xfrm>
              <a:off x="2960925"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第二步</a:t>
              </a:r>
              <a:r>
                <a:rPr lang="en-US" altLang="zh-TW" sz="2800" kern="1200" dirty="0"/>
                <a:t>: </a:t>
              </a:r>
            </a:p>
            <a:p>
              <a:pPr lvl="0" algn="ctr" defTabSz="1244600">
                <a:lnSpc>
                  <a:spcPct val="90000"/>
                </a:lnSpc>
                <a:spcBef>
                  <a:spcPct val="0"/>
                </a:spcBef>
                <a:spcAft>
                  <a:spcPct val="35000"/>
                </a:spcAft>
              </a:pPr>
              <a:r>
                <a:rPr lang="zh-CN" altLang="en-US" sz="2800" kern="1200" dirty="0"/>
                <a:t>定义函数的优度</a:t>
              </a:r>
              <a:endParaRPr lang="zh-TW" altLang="en-US" sz="2800" kern="1200" dirty="0"/>
            </a:p>
          </p:txBody>
        </p:sp>
      </p:grpSp>
      <p:grpSp>
        <p:nvGrpSpPr>
          <p:cNvPr id="12" name="组合 11"/>
          <p:cNvGrpSpPr/>
          <p:nvPr/>
        </p:nvGrpSpPr>
        <p:grpSpPr>
          <a:xfrm>
            <a:off x="615530" y="4337095"/>
            <a:ext cx="2093186" cy="1825772"/>
            <a:chOff x="-14456" y="1262782"/>
            <a:chExt cx="2093186" cy="1825772"/>
          </a:xfrm>
        </p:grpSpPr>
        <p:sp>
          <p:nvSpPr>
            <p:cNvPr id="13" name="圆角矩形 12"/>
            <p:cNvSpPr/>
            <p:nvPr/>
          </p:nvSpPr>
          <p:spPr>
            <a:xfrm>
              <a:off x="6931" y="1262782"/>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4" name="圆角矩形 4"/>
            <p:cNvSpPr/>
            <p:nvPr/>
          </p:nvSpPr>
          <p:spPr>
            <a:xfrm>
              <a:off x="-14456"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第一步</a:t>
              </a:r>
              <a:r>
                <a:rPr lang="en-US" altLang="zh-TW" sz="2800" kern="1200" dirty="0"/>
                <a:t>: </a:t>
              </a:r>
            </a:p>
            <a:p>
              <a:pPr lvl="0" algn="ctr" defTabSz="1244600">
                <a:lnSpc>
                  <a:spcPct val="90000"/>
                </a:lnSpc>
                <a:spcBef>
                  <a:spcPct val="0"/>
                </a:spcBef>
                <a:spcAft>
                  <a:spcPct val="35000"/>
                </a:spcAft>
              </a:pPr>
              <a:r>
                <a:rPr lang="zh-CN" altLang="en-US" sz="2800" kern="1200" dirty="0"/>
                <a:t>给出函数集合</a:t>
              </a:r>
              <a:endParaRPr lang="zh-TW" altLang="en-US" sz="2800" kern="1200" dirty="0"/>
            </a:p>
          </p:txBody>
        </p:sp>
      </p:grpSp>
      <p:grpSp>
        <p:nvGrpSpPr>
          <p:cNvPr id="15" name="组合 14"/>
          <p:cNvGrpSpPr/>
          <p:nvPr/>
        </p:nvGrpSpPr>
        <p:grpSpPr>
          <a:xfrm>
            <a:off x="6462741" y="4337095"/>
            <a:ext cx="2071799" cy="1825772"/>
            <a:chOff x="5807969" y="1262782"/>
            <a:chExt cx="2071799" cy="1825772"/>
          </a:xfrm>
        </p:grpSpPr>
        <p:sp>
          <p:nvSpPr>
            <p:cNvPr id="16" name="圆角矩形 15"/>
            <p:cNvSpPr/>
            <p:nvPr/>
          </p:nvSpPr>
          <p:spPr>
            <a:xfrm>
              <a:off x="5807969" y="1262782"/>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17" name="圆角矩形 4"/>
            <p:cNvSpPr/>
            <p:nvPr/>
          </p:nvSpPr>
          <p:spPr>
            <a:xfrm>
              <a:off x="5861444"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第三步</a:t>
              </a:r>
              <a:r>
                <a:rPr lang="en-US" altLang="zh-TW" sz="2800" kern="1200" dirty="0"/>
                <a:t>: </a:t>
              </a:r>
            </a:p>
            <a:p>
              <a:pPr lvl="0" algn="ctr" defTabSz="1244600">
                <a:lnSpc>
                  <a:spcPct val="90000"/>
                </a:lnSpc>
                <a:spcBef>
                  <a:spcPct val="0"/>
                </a:spcBef>
                <a:spcAft>
                  <a:spcPct val="35000"/>
                </a:spcAft>
              </a:pPr>
              <a:r>
                <a:rPr lang="zh-CN" altLang="en-US" sz="2800" kern="1200" dirty="0"/>
                <a:t>选择最优函数</a:t>
              </a:r>
              <a:endParaRPr lang="zh-TW" altLang="en-US" sz="2800" kern="1200" dirty="0"/>
            </a:p>
          </p:txBody>
        </p:sp>
      </p:grpSp>
      <p:sp>
        <p:nvSpPr>
          <p:cNvPr id="3" name="下箭头 2"/>
          <p:cNvSpPr/>
          <p:nvPr/>
        </p:nvSpPr>
        <p:spPr>
          <a:xfrm>
            <a:off x="1403648" y="3617015"/>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7210608" y="3617015"/>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293219" y="3624109"/>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73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群組 128"/>
          <p:cNvGrpSpPr/>
          <p:nvPr/>
        </p:nvGrpSpPr>
        <p:grpSpPr>
          <a:xfrm>
            <a:off x="6906115" y="3552719"/>
            <a:ext cx="458287" cy="831947"/>
            <a:chOff x="10102194" y="1939763"/>
            <a:chExt cx="458287" cy="831947"/>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a:off x="4676173" y="3525398"/>
            <a:ext cx="458287" cy="831947"/>
            <a:chOff x="10102194" y="1939763"/>
            <a:chExt cx="458287" cy="831947"/>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a:xfrm>
            <a:off x="644892" y="24093"/>
            <a:ext cx="7886700" cy="654795"/>
          </a:xfrm>
        </p:spPr>
        <p:txBody>
          <a:bodyPr>
            <a:normAutofit fontScale="90000"/>
          </a:bodyPr>
          <a:lstStyle/>
          <a:p>
            <a:r>
              <a:rPr lang="zh-CN" altLang="en-US" dirty="0"/>
              <a:t>全连接前馈网络</a:t>
            </a:r>
            <a:endParaRPr lang="zh-TW" altLang="en-US" dirty="0"/>
          </a:p>
        </p:txBody>
      </p:sp>
      <p:cxnSp>
        <p:nvCxnSpPr>
          <p:cNvPr id="13" name="直線單箭頭接點 12"/>
          <p:cNvCxnSpPr/>
          <p:nvPr/>
        </p:nvCxnSpPr>
        <p:spPr>
          <a:xfrm>
            <a:off x="7621461" y="3505622"/>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1846026"/>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8793" y="173040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6" name="矩形 15"/>
          <p:cNvSpPr/>
          <p:nvPr/>
        </p:nvSpPr>
        <p:spPr>
          <a:xfrm>
            <a:off x="717550" y="33721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20" name="橢圓 19"/>
          <p:cNvSpPr/>
          <p:nvPr/>
        </p:nvSpPr>
        <p:spPr>
          <a:xfrm>
            <a:off x="2725104" y="163515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1" name="橢圓 20"/>
          <p:cNvSpPr/>
          <p:nvPr/>
        </p:nvSpPr>
        <p:spPr>
          <a:xfrm>
            <a:off x="2713821" y="318284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7" name="橢圓 26"/>
          <p:cNvSpPr/>
          <p:nvPr/>
        </p:nvSpPr>
        <p:spPr>
          <a:xfrm>
            <a:off x="4928526" y="1604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8" name="橢圓 27"/>
          <p:cNvSpPr/>
          <p:nvPr/>
        </p:nvSpPr>
        <p:spPr>
          <a:xfrm>
            <a:off x="4947448" y="317713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31" name="橢圓 30"/>
          <p:cNvSpPr/>
          <p:nvPr/>
        </p:nvSpPr>
        <p:spPr>
          <a:xfrm>
            <a:off x="7082219" y="157722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2" name="橢圓 31"/>
          <p:cNvSpPr/>
          <p:nvPr/>
        </p:nvSpPr>
        <p:spPr>
          <a:xfrm>
            <a:off x="7123909" y="317713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grpSp>
        <p:nvGrpSpPr>
          <p:cNvPr id="84" name="群組 83"/>
          <p:cNvGrpSpPr/>
          <p:nvPr/>
        </p:nvGrpSpPr>
        <p:grpSpPr>
          <a:xfrm>
            <a:off x="1108899" y="1911382"/>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1896695"/>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1876777"/>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群組 2"/>
          <p:cNvGrpSpPr/>
          <p:nvPr/>
        </p:nvGrpSpPr>
        <p:grpSpPr>
          <a:xfrm>
            <a:off x="3615463" y="4324717"/>
            <a:ext cx="5297714" cy="2078894"/>
            <a:chOff x="3615463" y="4585976"/>
            <a:chExt cx="5297714" cy="2078894"/>
          </a:xfrm>
        </p:grpSpPr>
        <p:sp>
          <p:nvSpPr>
            <p:cNvPr id="137"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grpSp>
          <p:nvGrpSpPr>
            <p:cNvPr id="4" name="群組 3"/>
            <p:cNvGrpSpPr/>
            <p:nvPr/>
          </p:nvGrpSpPr>
          <p:grpSpPr>
            <a:xfrm>
              <a:off x="5943645" y="4731685"/>
              <a:ext cx="2743688" cy="1838325"/>
              <a:chOff x="4096343" y="4657321"/>
              <a:chExt cx="2743688" cy="1838325"/>
            </a:xfrm>
          </p:grpSpPr>
          <p:pic>
            <p:nvPicPr>
              <p:cNvPr id="5" name="圖片 4"/>
              <p:cNvPicPr>
                <a:picLocks noChangeAspect="1"/>
              </p:cNvPicPr>
              <p:nvPr/>
            </p:nvPicPr>
            <p:blipFill>
              <a:blip r:embed="rId4"/>
              <a:stretch>
                <a:fillRect/>
              </a:stretch>
            </p:blipFill>
            <p:spPr>
              <a:xfrm>
                <a:off x="4096343" y="4657321"/>
                <a:ext cx="2571750" cy="1838325"/>
              </a:xfrm>
              <a:prstGeom prst="rect">
                <a:avLst/>
              </a:prstGeom>
            </p:spPr>
          </p:pic>
          <p:graphicFrame>
            <p:nvGraphicFramePr>
              <p:cNvPr id="6" name="Object 12"/>
              <p:cNvGraphicFramePr>
                <a:graphicFrameLocks noChangeAspect="1"/>
              </p:cNvGraphicFramePr>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6236" name="方程式" r:id="rId5" imgW="317160" imgH="215640" progId="Equation.3">
                      <p:embed/>
                    </p:oleObj>
                  </mc:Choice>
                  <mc:Fallback>
                    <p:oleObj name="方程式" r:id="rId5" imgW="317160" imgH="215640" progId="Equation.3">
                      <p:embed/>
                      <p:pic>
                        <p:nvPicPr>
                          <p:cNvPr id="0" name=""/>
                          <p:cNvPicPr>
                            <a:picLocks noChangeAspect="1" noChangeArrowheads="1"/>
                          </p:cNvPicPr>
                          <p:nvPr/>
                        </p:nvPicPr>
                        <p:blipFill>
                          <a:blip r:embed="rId6"/>
                          <a:srcRect/>
                          <a:stretch>
                            <a:fillRect/>
                          </a:stretch>
                        </p:blipFill>
                        <p:spPr bwMode="auto">
                          <a:xfrm>
                            <a:off x="4474734" y="4768231"/>
                            <a:ext cx="717072" cy="489740"/>
                          </a:xfrm>
                          <a:prstGeom prst="rect">
                            <a:avLst/>
                          </a:prstGeom>
                          <a:noFill/>
                        </p:spPr>
                      </p:pic>
                    </p:oleObj>
                  </mc:Fallback>
                </mc:AlternateContent>
              </a:graphicData>
            </a:graphic>
          </p:graphicFrame>
          <p:graphicFrame>
            <p:nvGraphicFramePr>
              <p:cNvPr id="7" name="Object 12"/>
              <p:cNvGraphicFramePr>
                <a:graphicFrameLocks noChangeAspect="1"/>
              </p:cNvGraphicFramePr>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6237" name="方程式" r:id="rId7" imgW="126720" imgH="126720" progId="Equation.3">
                      <p:embed/>
                    </p:oleObj>
                  </mc:Choice>
                  <mc:Fallback>
                    <p:oleObj name="方程式" r:id="rId7" imgW="126720" imgH="126720" progId="Equation.3">
                      <p:embed/>
                      <p:pic>
                        <p:nvPicPr>
                          <p:cNvPr id="0" name=""/>
                          <p:cNvPicPr>
                            <a:picLocks noChangeAspect="1" noChangeArrowheads="1"/>
                          </p:cNvPicPr>
                          <p:nvPr/>
                        </p:nvPicPr>
                        <p:blipFill>
                          <a:blip r:embed="rId8"/>
                          <a:srcRect/>
                          <a:stretch>
                            <a:fillRect/>
                          </a:stretch>
                        </p:blipFill>
                        <p:spPr bwMode="auto">
                          <a:xfrm>
                            <a:off x="6512897" y="6101982"/>
                            <a:ext cx="327134" cy="325661"/>
                          </a:xfrm>
                          <a:prstGeom prst="rect">
                            <a:avLst/>
                          </a:prstGeom>
                          <a:noFill/>
                        </p:spPr>
                      </p:pic>
                    </p:oleObj>
                  </mc:Fallback>
                </mc:AlternateContent>
              </a:graphicData>
            </a:graphic>
          </p:graphicFrame>
        </p:grpSp>
        <p:graphicFrame>
          <p:nvGraphicFramePr>
            <p:cNvPr id="79" name="Object 12"/>
            <p:cNvGraphicFramePr>
              <a:graphicFrameLocks noChangeAspect="1"/>
            </p:cNvGraphicFramePr>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6238" name="方程式" r:id="rId9" imgW="863280" imgH="393480" progId="Equation.3">
                    <p:embed/>
                  </p:oleObj>
                </mc:Choice>
                <mc:Fallback>
                  <p:oleObj name="方程式" r:id="rId9" imgW="863280" imgH="393480" progId="Equation.3">
                    <p:embed/>
                    <p:pic>
                      <p:nvPicPr>
                        <p:cNvPr id="0" name=""/>
                        <p:cNvPicPr>
                          <a:picLocks noChangeAspect="1" noChangeArrowheads="1"/>
                        </p:cNvPicPr>
                        <p:nvPr/>
                      </p:nvPicPr>
                      <p:blipFill>
                        <a:blip r:embed="rId10"/>
                        <a:srcRect/>
                        <a:stretch>
                          <a:fillRect/>
                        </a:stretch>
                      </p:blipFill>
                      <p:spPr bwMode="auto">
                        <a:xfrm>
                          <a:off x="3800520" y="5368768"/>
                          <a:ext cx="2143125" cy="973138"/>
                        </a:xfrm>
                        <a:prstGeom prst="rect">
                          <a:avLst/>
                        </a:prstGeom>
                        <a:noFill/>
                      </p:spPr>
                    </p:pic>
                  </p:oleObj>
                </mc:Fallback>
              </mc:AlternateContent>
            </a:graphicData>
          </a:graphic>
        </p:graphicFrame>
        <p:sp>
          <p:nvSpPr>
            <p:cNvPr id="103" name="文字方塊 102"/>
            <p:cNvSpPr txBox="1"/>
            <p:nvPr/>
          </p:nvSpPr>
          <p:spPr>
            <a:xfrm>
              <a:off x="3800520" y="4795570"/>
              <a:ext cx="2463800" cy="461665"/>
            </a:xfrm>
            <a:prstGeom prst="rect">
              <a:avLst/>
            </a:prstGeom>
            <a:noFill/>
          </p:spPr>
          <p:txBody>
            <a:bodyPr wrap="square" rtlCol="0">
              <a:spAutoFit/>
            </a:bodyPr>
            <a:lstStyle/>
            <a:p>
              <a:pPr defTabSz="457200"/>
              <a:r>
                <a:rPr lang="en-US" altLang="zh-TW" sz="2400" dirty="0">
                  <a:solidFill>
                    <a:prstClr val="black"/>
                  </a:solidFill>
                </a:rPr>
                <a:t>Sigmoid </a:t>
              </a:r>
              <a:r>
                <a:rPr lang="zh-CN" altLang="en-US" sz="2400" dirty="0">
                  <a:solidFill>
                    <a:prstClr val="black"/>
                  </a:solidFill>
                </a:rPr>
                <a:t>函数</a:t>
              </a:r>
              <a:endParaRPr lang="zh-TW" altLang="en-US" sz="2400" dirty="0">
                <a:solidFill>
                  <a:prstClr val="black"/>
                </a:solidFill>
              </a:endParaRPr>
            </a:p>
          </p:txBody>
        </p:sp>
      </p:grpSp>
      <p:sp>
        <p:nvSpPr>
          <p:cNvPr id="104" name="手繪多邊形 103"/>
          <p:cNvSpPr/>
          <p:nvPr/>
        </p:nvSpPr>
        <p:spPr>
          <a:xfrm>
            <a:off x="2780137" y="330866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6" name="手繪多邊形 105"/>
          <p:cNvSpPr/>
          <p:nvPr/>
        </p:nvSpPr>
        <p:spPr>
          <a:xfrm>
            <a:off x="2761527" y="17192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7" name="手繪多邊形 106"/>
          <p:cNvSpPr/>
          <p:nvPr/>
        </p:nvSpPr>
        <p:spPr>
          <a:xfrm>
            <a:off x="4990449" y="173040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8" name="手繪多邊形 107"/>
          <p:cNvSpPr/>
          <p:nvPr/>
        </p:nvSpPr>
        <p:spPr>
          <a:xfrm>
            <a:off x="5006793" y="325373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9" name="手繪多邊形 108"/>
          <p:cNvSpPr/>
          <p:nvPr/>
        </p:nvSpPr>
        <p:spPr>
          <a:xfrm>
            <a:off x="7139390" y="166898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0" name="手繪多邊形 109"/>
          <p:cNvSpPr/>
          <p:nvPr/>
        </p:nvSpPr>
        <p:spPr>
          <a:xfrm>
            <a:off x="7186477" y="328716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1" name="文字方塊 110"/>
          <p:cNvSpPr txBox="1"/>
          <p:nvPr/>
        </p:nvSpPr>
        <p:spPr>
          <a:xfrm>
            <a:off x="760961" y="1716949"/>
            <a:ext cx="342900" cy="461665"/>
          </a:xfrm>
          <a:prstGeom prst="rect">
            <a:avLst/>
          </a:prstGeom>
          <a:noFill/>
        </p:spPr>
        <p:txBody>
          <a:bodyPr wrap="square" rtlCol="0">
            <a:spAutoFit/>
          </a:bodyPr>
          <a:lstStyle/>
          <a:p>
            <a:pPr algn="ctr" defTabSz="457200"/>
            <a:r>
              <a:rPr lang="en-US" altLang="zh-TW" sz="2400" dirty="0">
                <a:solidFill>
                  <a:srgbClr val="0000FF"/>
                </a:solidFill>
              </a:rPr>
              <a:t>1</a:t>
            </a:r>
            <a:endParaRPr lang="zh-TW" altLang="en-US" sz="2400" dirty="0">
              <a:solidFill>
                <a:srgbClr val="0000FF"/>
              </a:solidFill>
            </a:endParaRPr>
          </a:p>
        </p:txBody>
      </p:sp>
      <p:sp>
        <p:nvSpPr>
          <p:cNvPr id="112" name="文字方塊 111"/>
          <p:cNvSpPr txBox="1"/>
          <p:nvPr/>
        </p:nvSpPr>
        <p:spPr>
          <a:xfrm>
            <a:off x="655177" y="3316380"/>
            <a:ext cx="488741" cy="461665"/>
          </a:xfrm>
          <a:prstGeom prst="rect">
            <a:avLst/>
          </a:prstGeom>
          <a:noFill/>
        </p:spPr>
        <p:txBody>
          <a:bodyPr wrap="square" rtlCol="0">
            <a:spAutoFit/>
          </a:bodyPr>
          <a:lstStyle/>
          <a:p>
            <a:pPr algn="ctr" defTabSz="457200"/>
            <a:r>
              <a:rPr lang="en-US" altLang="zh-TW" sz="2400" dirty="0">
                <a:solidFill>
                  <a:srgbClr val="0000FF"/>
                </a:solidFill>
              </a:rPr>
              <a:t>-1</a:t>
            </a:r>
            <a:endParaRPr lang="zh-TW" altLang="en-US" sz="2400" dirty="0">
              <a:solidFill>
                <a:srgbClr val="0000FF"/>
              </a:solidFill>
            </a:endParaRPr>
          </a:p>
        </p:txBody>
      </p:sp>
      <p:sp>
        <p:nvSpPr>
          <p:cNvPr id="113" name="文字方塊 112"/>
          <p:cNvSpPr txBox="1"/>
          <p:nvPr/>
        </p:nvSpPr>
        <p:spPr>
          <a:xfrm>
            <a:off x="1707829" y="1432020"/>
            <a:ext cx="342900"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4" name="文字方塊 113"/>
          <p:cNvSpPr txBox="1"/>
          <p:nvPr/>
        </p:nvSpPr>
        <p:spPr>
          <a:xfrm>
            <a:off x="1874920" y="2020337"/>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15" name="文字方塊 114"/>
          <p:cNvSpPr txBox="1"/>
          <p:nvPr/>
        </p:nvSpPr>
        <p:spPr>
          <a:xfrm>
            <a:off x="1572624" y="3537467"/>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6" name="文字方塊 115"/>
          <p:cNvSpPr txBox="1"/>
          <p:nvPr/>
        </p:nvSpPr>
        <p:spPr>
          <a:xfrm>
            <a:off x="1724903" y="2967155"/>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7" name="矩形 116"/>
          <p:cNvSpPr/>
          <p:nvPr/>
        </p:nvSpPr>
        <p:spPr>
          <a:xfrm>
            <a:off x="2471151" y="2396390"/>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19" name="直線單箭頭接點 118"/>
          <p:cNvCxnSpPr/>
          <p:nvPr/>
        </p:nvCxnSpPr>
        <p:spPr>
          <a:xfrm flipV="1">
            <a:off x="2698053" y="2013190"/>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93998" y="2383472"/>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32" name="矩形 131"/>
          <p:cNvSpPr/>
          <p:nvPr/>
        </p:nvSpPr>
        <p:spPr>
          <a:xfrm>
            <a:off x="2480676" y="394572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33" name="直線單箭頭接點 132"/>
          <p:cNvCxnSpPr/>
          <p:nvPr/>
        </p:nvCxnSpPr>
        <p:spPr>
          <a:xfrm flipV="1">
            <a:off x="2707578" y="356252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3939269"/>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sp>
        <p:nvSpPr>
          <p:cNvPr id="135" name="文字方塊 134"/>
          <p:cNvSpPr txBox="1"/>
          <p:nvPr/>
        </p:nvSpPr>
        <p:spPr>
          <a:xfrm>
            <a:off x="2410434" y="1379700"/>
            <a:ext cx="430062" cy="461665"/>
          </a:xfrm>
          <a:prstGeom prst="rect">
            <a:avLst/>
          </a:prstGeom>
          <a:noFill/>
        </p:spPr>
        <p:txBody>
          <a:bodyPr wrap="square" rtlCol="0">
            <a:spAutoFit/>
          </a:bodyPr>
          <a:lstStyle/>
          <a:p>
            <a:pPr algn="ctr" defTabSz="457200"/>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2983567"/>
            <a:ext cx="682714" cy="461665"/>
          </a:xfrm>
          <a:prstGeom prst="rect">
            <a:avLst/>
          </a:prstGeom>
          <a:noFill/>
        </p:spPr>
        <p:txBody>
          <a:bodyPr wrap="square" rtlCol="0">
            <a:spAutoFit/>
          </a:bodyPr>
          <a:lstStyle/>
          <a:p>
            <a:pPr algn="ctr" defTabSz="457200"/>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34076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294629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0.12</a:t>
            </a:r>
            <a:endParaRPr lang="zh-TW" altLang="en-US" sz="2400" dirty="0">
              <a:solidFill>
                <a:srgbClr val="0000FF"/>
              </a:solidFill>
            </a:endParaRPr>
          </a:p>
        </p:txBody>
      </p:sp>
      <p:grpSp>
        <p:nvGrpSpPr>
          <p:cNvPr id="97" name="群組 96"/>
          <p:cNvGrpSpPr/>
          <p:nvPr/>
        </p:nvGrpSpPr>
        <p:grpSpPr>
          <a:xfrm>
            <a:off x="4673795" y="2001075"/>
            <a:ext cx="458287" cy="831947"/>
            <a:chOff x="10102194" y="1939763"/>
            <a:chExt cx="458287" cy="831947"/>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6852035" y="1995883"/>
            <a:ext cx="458287" cy="831947"/>
            <a:chOff x="10102194" y="1939763"/>
            <a:chExt cx="458287" cy="831947"/>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944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20" grpId="0"/>
      <p:bldP spid="134" grpId="0"/>
      <p:bldP spid="135" grpId="0"/>
      <p:bldP spid="136" grpId="0"/>
      <p:bldP spid="138" grpId="0" animBg="1"/>
      <p:bldP spid="1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6718"/>
            <a:ext cx="7886700" cy="668043"/>
          </a:xfrm>
        </p:spPr>
        <p:txBody>
          <a:bodyPr>
            <a:normAutofit fontScale="90000"/>
          </a:bodyPr>
          <a:lstStyle/>
          <a:p>
            <a:r>
              <a:rPr lang="zh-CN" altLang="en-US" dirty="0"/>
              <a:t>全连接前馈网络</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grpSp>
        <p:nvGrpSpPr>
          <p:cNvPr id="123" name="群組 122"/>
          <p:cNvGrpSpPr/>
          <p:nvPr/>
        </p:nvGrpSpPr>
        <p:grpSpPr>
          <a:xfrm>
            <a:off x="2471151" y="2274449"/>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grpSp>
      <p:grpSp>
        <p:nvGrpSpPr>
          <p:cNvPr id="131" name="群組 130"/>
          <p:cNvGrpSpPr/>
          <p:nvPr/>
        </p:nvGrpSpPr>
        <p:grpSpPr>
          <a:xfrm>
            <a:off x="2480676" y="3823788"/>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grpSp>
      <p:sp>
        <p:nvSpPr>
          <p:cNvPr id="135" name="文字方塊 134"/>
          <p:cNvSpPr txBox="1"/>
          <p:nvPr/>
        </p:nvSpPr>
        <p:spPr>
          <a:xfrm>
            <a:off x="2410434" y="1640959"/>
            <a:ext cx="430062" cy="461665"/>
          </a:xfrm>
          <a:prstGeom prst="rect">
            <a:avLst/>
          </a:prstGeom>
          <a:noFill/>
        </p:spPr>
        <p:txBody>
          <a:bodyPr wrap="square" rtlCol="0">
            <a:spAutoFit/>
          </a:bodyPr>
          <a:lstStyle/>
          <a:p>
            <a:pPr algn="ctr" defTabSz="457200"/>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defTabSz="457200"/>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0.12</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defTabSz="457200"/>
            <a:r>
              <a:rPr lang="en-US" altLang="zh-TW" sz="2400" dirty="0">
                <a:solidFill>
                  <a:prstClr val="black"/>
                </a:solidFill>
              </a:rPr>
              <a:t>3</a:t>
            </a:r>
            <a:endParaRPr lang="zh-TW" altLang="en-US" sz="2400" dirty="0">
              <a:solidFill>
                <a:prstClr val="black"/>
              </a:solidFill>
            </a:endParaRPr>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defTabSz="457200"/>
            <a:r>
              <a:rPr lang="en-US" altLang="zh-TW" sz="2400" dirty="0">
                <a:solidFill>
                  <a:prstClr val="black"/>
                </a:solidFill>
              </a:rPr>
              <a:t>4</a:t>
            </a:r>
            <a:endParaRPr lang="zh-TW" altLang="en-US" sz="2400" dirty="0">
              <a:solidFill>
                <a:prstClr val="black"/>
              </a:solidFill>
            </a:endParaRPr>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50" name="文字方塊 149"/>
          <p:cNvSpPr txBox="1"/>
          <p:nvPr/>
        </p:nvSpPr>
        <p:spPr>
          <a:xfrm>
            <a:off x="5252837" y="166543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0.86</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0.11</a:t>
            </a:r>
            <a:endParaRPr lang="zh-TW" altLang="en-US" sz="2400" dirty="0">
              <a:solidFill>
                <a:srgbClr val="0000FF"/>
              </a:solidFill>
            </a:endParaRPr>
          </a:p>
        </p:txBody>
      </p:sp>
      <p:sp>
        <p:nvSpPr>
          <p:cNvPr id="154" name="文字方塊 153"/>
          <p:cNvSpPr txBox="1"/>
          <p:nvPr/>
        </p:nvSpPr>
        <p:spPr>
          <a:xfrm>
            <a:off x="7505772" y="162619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0.62</a:t>
            </a:r>
            <a:endParaRPr lang="zh-TW" altLang="en-US" sz="2400" dirty="0">
              <a:solidFill>
                <a:srgbClr val="0000FF"/>
              </a:solidFill>
            </a:endParaRPr>
          </a:p>
        </p:txBody>
      </p:sp>
      <p:sp>
        <p:nvSpPr>
          <p:cNvPr id="155" name="文字方塊 154"/>
          <p:cNvSpPr txBox="1"/>
          <p:nvPr/>
        </p:nvSpPr>
        <p:spPr>
          <a:xfrm>
            <a:off x="7528091" y="323173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0.83</a:t>
            </a:r>
            <a:endParaRPr lang="zh-TW" altLang="en-US" sz="2400" dirty="0">
              <a:solidFill>
                <a:srgbClr val="0000FF"/>
              </a:solidFill>
            </a:endParaRPr>
          </a:p>
        </p:txBody>
      </p:sp>
      <p:grpSp>
        <p:nvGrpSpPr>
          <p:cNvPr id="97" name="群組 96"/>
          <p:cNvGrpSpPr/>
          <p:nvPr/>
        </p:nvGrpSpPr>
        <p:grpSpPr>
          <a:xfrm>
            <a:off x="4673795" y="2262334"/>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grpSp>
      <p:grpSp>
        <p:nvGrpSpPr>
          <p:cNvPr id="105" name="群組 104"/>
          <p:cNvGrpSpPr/>
          <p:nvPr/>
        </p:nvGrpSpPr>
        <p:grpSpPr>
          <a:xfrm>
            <a:off x="4676173" y="3786657"/>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grpSp>
      <p:grpSp>
        <p:nvGrpSpPr>
          <p:cNvPr id="125" name="群組 124"/>
          <p:cNvGrpSpPr/>
          <p:nvPr/>
        </p:nvGrpSpPr>
        <p:grpSpPr>
          <a:xfrm>
            <a:off x="6852035" y="2257142"/>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grpSp>
      <p:grpSp>
        <p:nvGrpSpPr>
          <p:cNvPr id="129" name="群組 128"/>
          <p:cNvGrpSpPr/>
          <p:nvPr/>
        </p:nvGrpSpPr>
        <p:grpSpPr>
          <a:xfrm>
            <a:off x="6906115" y="3813978"/>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grpSp>
      <p:sp>
        <p:nvSpPr>
          <p:cNvPr id="121" name="矩形 120"/>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37" name="矩形 136"/>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defTabSz="457200"/>
            <a:r>
              <a:rPr lang="en-US" altLang="zh-TW" sz="2400" dirty="0">
                <a:solidFill>
                  <a:srgbClr val="0000FF"/>
                </a:solidFill>
              </a:rPr>
              <a:t>1</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defTabSz="457200"/>
            <a:r>
              <a:rPr lang="en-US" altLang="zh-TW" sz="2400" dirty="0">
                <a:solidFill>
                  <a:srgbClr val="0000FF"/>
                </a:solidFill>
              </a:rPr>
              <a:t>-1</a:t>
            </a:r>
            <a:endParaRPr lang="zh-TW" altLang="en-US" sz="2400" dirty="0">
              <a:solidFill>
                <a:srgbClr val="0000FF"/>
              </a:solidFill>
            </a:endParaRPr>
          </a:p>
        </p:txBody>
      </p:sp>
    </p:spTree>
    <p:extLst>
      <p:ext uri="{BB962C8B-B14F-4D97-AF65-F5344CB8AC3E}">
        <p14:creationId xmlns:p14="http://schemas.microsoft.com/office/powerpoint/2010/main" val="76224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4" grpId="0" animBg="1"/>
      <p:bldP spid="1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5905"/>
            <a:ext cx="7886700" cy="643112"/>
          </a:xfrm>
        </p:spPr>
        <p:txBody>
          <a:bodyPr>
            <a:normAutofit fontScale="90000"/>
          </a:bodyPr>
          <a:lstStyle/>
          <a:p>
            <a:r>
              <a:rPr lang="zh-CN" altLang="en-US" dirty="0"/>
              <a:t>全连接前馈网络</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0.73</a:t>
            </a:r>
            <a:endParaRPr lang="zh-TW" altLang="en-US" sz="2400" dirty="0">
              <a:solidFill>
                <a:srgbClr val="0000FF"/>
              </a:solidFill>
            </a:endParaRPr>
          </a:p>
        </p:txBody>
      </p:sp>
      <p:sp>
        <p:nvSpPr>
          <p:cNvPr id="139" name="文字方塊 138"/>
          <p:cNvSpPr txBox="1"/>
          <p:nvPr/>
        </p:nvSpPr>
        <p:spPr>
          <a:xfrm>
            <a:off x="3075361"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0.5</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defTabSz="457200"/>
            <a:r>
              <a:rPr lang="en-US" altLang="zh-TW" sz="2400" dirty="0">
                <a:solidFill>
                  <a:prstClr val="black"/>
                </a:solidFill>
              </a:rPr>
              <a:t>3</a:t>
            </a:r>
            <a:endParaRPr lang="zh-TW" altLang="en-US" sz="2400" dirty="0">
              <a:solidFill>
                <a:prstClr val="black"/>
              </a:solidFill>
            </a:endParaRPr>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defTabSz="457200"/>
            <a:r>
              <a:rPr lang="en-US" altLang="zh-TW" sz="2400" dirty="0">
                <a:solidFill>
                  <a:prstClr val="black"/>
                </a:solidFill>
              </a:rPr>
              <a:t>4</a:t>
            </a:r>
            <a:endParaRPr lang="zh-TW" altLang="en-US" sz="2400" dirty="0">
              <a:solidFill>
                <a:prstClr val="black"/>
              </a:solidFill>
            </a:endParaRPr>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50" name="文字方塊 149"/>
          <p:cNvSpPr txBox="1"/>
          <p:nvPr/>
        </p:nvSpPr>
        <p:spPr>
          <a:xfrm>
            <a:off x="5215605" y="1556516"/>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0.72</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0.12</a:t>
            </a:r>
            <a:endParaRPr lang="zh-TW" altLang="en-US" sz="2400" dirty="0">
              <a:solidFill>
                <a:srgbClr val="0000FF"/>
              </a:solidFill>
            </a:endParaRPr>
          </a:p>
        </p:txBody>
      </p:sp>
      <p:sp>
        <p:nvSpPr>
          <p:cNvPr id="154" name="文字方塊 153"/>
          <p:cNvSpPr txBox="1"/>
          <p:nvPr/>
        </p:nvSpPr>
        <p:spPr>
          <a:xfrm>
            <a:off x="7540144" y="1574623"/>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0.51</a:t>
            </a:r>
            <a:endParaRPr lang="zh-TW" altLang="en-US" sz="2400" dirty="0">
              <a:solidFill>
                <a:srgbClr val="0000FF"/>
              </a:solidFill>
            </a:endParaRPr>
          </a:p>
        </p:txBody>
      </p:sp>
      <p:sp>
        <p:nvSpPr>
          <p:cNvPr id="155" name="文字方塊 154"/>
          <p:cNvSpPr txBox="1"/>
          <p:nvPr/>
        </p:nvSpPr>
        <p:spPr>
          <a:xfrm>
            <a:off x="7621461" y="3228414"/>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0.85</a:t>
            </a:r>
            <a:endParaRPr lang="zh-TW" altLang="en-US" sz="2400" dirty="0">
              <a:solidFill>
                <a:srgbClr val="0000FF"/>
              </a:solidFill>
            </a:endParaRPr>
          </a:p>
        </p:txBody>
      </p:sp>
      <p:sp>
        <p:nvSpPr>
          <p:cNvPr id="98" name="矩形 97"/>
          <p:cNvSpPr/>
          <p:nvPr/>
        </p:nvSpPr>
        <p:spPr>
          <a:xfrm>
            <a:off x="4673795" y="2645534"/>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99" name="直線單箭頭接點 98"/>
          <p:cNvCxnSpPr/>
          <p:nvPr/>
        </p:nvCxnSpPr>
        <p:spPr>
          <a:xfrm flipV="1">
            <a:off x="4900697" y="2262334"/>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4690403" y="2639074"/>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sp>
        <p:nvSpPr>
          <p:cNvPr id="118" name="矩形 117"/>
          <p:cNvSpPr/>
          <p:nvPr/>
        </p:nvSpPr>
        <p:spPr>
          <a:xfrm>
            <a:off x="4676173" y="4169857"/>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2" name="直線單箭頭接點 121"/>
          <p:cNvCxnSpPr/>
          <p:nvPr/>
        </p:nvCxnSpPr>
        <p:spPr>
          <a:xfrm flipV="1">
            <a:off x="4903075" y="3786657"/>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4692781" y="4163397"/>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sp>
        <p:nvSpPr>
          <p:cNvPr id="126" name="矩形 125"/>
          <p:cNvSpPr/>
          <p:nvPr/>
        </p:nvSpPr>
        <p:spPr>
          <a:xfrm>
            <a:off x="6852035" y="2640342"/>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7" name="直線單箭頭接點 126"/>
          <p:cNvCxnSpPr/>
          <p:nvPr/>
        </p:nvCxnSpPr>
        <p:spPr>
          <a:xfrm flipV="1">
            <a:off x="7078937" y="2257142"/>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6868643" y="2633882"/>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30" name="矩形 129"/>
          <p:cNvSpPr/>
          <p:nvPr/>
        </p:nvSpPr>
        <p:spPr>
          <a:xfrm>
            <a:off x="6906115" y="419717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48" name="直線單箭頭接點 147"/>
          <p:cNvCxnSpPr/>
          <p:nvPr/>
        </p:nvCxnSpPr>
        <p:spPr>
          <a:xfrm flipV="1">
            <a:off x="7133017" y="381397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922723" y="4190718"/>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mc:AlternateContent xmlns:mc="http://schemas.openxmlformats.org/markup-compatibility/2006" xmlns:a14="http://schemas.microsoft.com/office/drawing/2010/main">
        <mc:Choice Requires="a14">
          <p:sp>
            <p:nvSpPr>
              <p:cNvPr id="103" name="文字方塊 102"/>
              <p:cNvSpPr txBox="1"/>
              <p:nvPr/>
            </p:nvSpPr>
            <p:spPr>
              <a:xfrm>
                <a:off x="6601613" y="4767195"/>
                <a:ext cx="2192908" cy="623312"/>
              </a:xfrm>
              <a:prstGeom prst="rect">
                <a:avLst/>
              </a:prstGeom>
              <a:noFill/>
            </p:spPr>
            <p:txBody>
              <a:bodyPr wrap="none" lIns="0" tIns="0" rIns="0" bIns="0" rtlCol="0">
                <a:spAutoFit/>
              </a:bodyPr>
              <a:lstStyle/>
              <a:p>
                <a:pPr defTabSz="457200"/>
                <a14:m>
                  <m:oMathPara xmlns:m="http://schemas.openxmlformats.org/officeDocument/2006/math">
                    <m:oMathParaPr>
                      <m:jc m:val="centerGroup"/>
                    </m:oMathParaPr>
                    <m:oMath xmlns:m="http://schemas.openxmlformats.org/officeDocument/2006/math">
                      <m:r>
                        <a:rPr lang="en-US" altLang="zh-TW" sz="2400" i="1" smtClean="0">
                          <a:solidFill>
                            <a:prstClr val="black"/>
                          </a:solidFill>
                          <a:latin typeface="Cambria Math" panose="02040503050406030204" pitchFamily="18" charset="0"/>
                        </a:rPr>
                        <m:t>𝑓</m:t>
                      </m:r>
                      <m:d>
                        <m:dPr>
                          <m:ctrlPr>
                            <a:rPr lang="en-US" altLang="zh-TW" sz="2400" i="1" smtClean="0">
                              <a:solidFill>
                                <a:prstClr val="black"/>
                              </a:solidFill>
                              <a:latin typeface="Cambria Math" panose="02040503050406030204" pitchFamily="18" charset="0"/>
                            </a:rPr>
                          </m:ctrlPr>
                        </m:dPr>
                        <m:e>
                          <m:d>
                            <m:dPr>
                              <m:begChr m:val="["/>
                              <m:endChr m:val="]"/>
                              <m:ctrlPr>
                                <a:rPr lang="en-US" altLang="zh-TW" sz="2400" i="1" smtClean="0">
                                  <a:solidFill>
                                    <a:prstClr val="black"/>
                                  </a:solidFill>
                                  <a:latin typeface="Cambria Math" panose="02040503050406030204" pitchFamily="18" charset="0"/>
                                </a:rPr>
                              </m:ctrlPr>
                            </m:dPr>
                            <m:e>
                              <m:m>
                                <m:mPr>
                                  <m:mcs>
                                    <m:mc>
                                      <m:mcPr>
                                        <m:count m:val="1"/>
                                        <m:mcJc m:val="center"/>
                                      </m:mcPr>
                                    </m:mc>
                                  </m:mcs>
                                  <m:ctrlPr>
                                    <a:rPr lang="en-US" altLang="zh-TW" sz="2400" i="1" smtClean="0">
                                      <a:solidFill>
                                        <a:prstClr val="black"/>
                                      </a:solidFill>
                                      <a:latin typeface="Cambria Math" panose="02040503050406030204" pitchFamily="18" charset="0"/>
                                    </a:rPr>
                                  </m:ctrlPr>
                                </m:mPr>
                                <m:mr>
                                  <m:e>
                                    <m:r>
                                      <a:rPr lang="en-US" altLang="zh-TW" sz="2400" i="1" smtClean="0">
                                        <a:solidFill>
                                          <a:prstClr val="black"/>
                                        </a:solidFill>
                                        <a:latin typeface="Cambria Math" panose="02040503050406030204" pitchFamily="18" charset="0"/>
                                      </a:rPr>
                                      <m:t>0</m:t>
                                    </m:r>
                                  </m:e>
                                </m:mr>
                                <m:mr>
                                  <m:e>
                                    <m:r>
                                      <a:rPr lang="en-US" altLang="zh-TW" sz="2400" i="1" smtClean="0">
                                        <a:solidFill>
                                          <a:prstClr val="black"/>
                                        </a:solidFill>
                                        <a:latin typeface="Cambria Math" panose="02040503050406030204" pitchFamily="18" charset="0"/>
                                      </a:rPr>
                                      <m:t>0</m:t>
                                    </m:r>
                                  </m:e>
                                </m:mr>
                              </m:m>
                            </m:e>
                          </m:d>
                        </m:e>
                      </m:d>
                      <m:r>
                        <a:rPr lang="en-US" altLang="zh-TW" sz="2400" i="1" smtClean="0">
                          <a:solidFill>
                            <a:prstClr val="black"/>
                          </a:solidFill>
                          <a:latin typeface="Cambria Math" panose="02040503050406030204" pitchFamily="18" charset="0"/>
                        </a:rPr>
                        <m:t>=</m:t>
                      </m:r>
                      <m:d>
                        <m:dPr>
                          <m:begChr m:val="["/>
                          <m:endChr m:val="]"/>
                          <m:ctrlPr>
                            <a:rPr lang="en-US" altLang="zh-TW" sz="2400" i="1">
                              <a:solidFill>
                                <a:prstClr val="black"/>
                              </a:solidFill>
                              <a:latin typeface="Cambria Math" panose="02040503050406030204" pitchFamily="18" charset="0"/>
                            </a:rPr>
                          </m:ctrlPr>
                        </m:dPr>
                        <m:e>
                          <m:m>
                            <m:mPr>
                              <m:mcs>
                                <m:mc>
                                  <m:mcPr>
                                    <m:count m:val="1"/>
                                    <m:mcJc m:val="center"/>
                                  </m:mcPr>
                                </m:mc>
                              </m:mcs>
                              <m:ctrlPr>
                                <a:rPr lang="en-US" altLang="zh-TW" sz="2400" i="1">
                                  <a:solidFill>
                                    <a:prstClr val="black"/>
                                  </a:solidFill>
                                  <a:latin typeface="Cambria Math" panose="02040503050406030204" pitchFamily="18" charset="0"/>
                                </a:rPr>
                              </m:ctrlPr>
                            </m:mPr>
                            <m:mr>
                              <m:e>
                                <m:r>
                                  <m:rPr>
                                    <m:brk m:alnAt="7"/>
                                  </m:rPr>
                                  <a:rPr lang="en-US" altLang="zh-TW" sz="2400" i="1" smtClean="0">
                                    <a:solidFill>
                                      <a:prstClr val="black"/>
                                    </a:solidFill>
                                    <a:latin typeface="Cambria Math" panose="02040503050406030204" pitchFamily="18" charset="0"/>
                                  </a:rPr>
                                  <m:t>0</m:t>
                                </m:r>
                                <m:r>
                                  <a:rPr lang="en-US" altLang="zh-TW" sz="2400" i="1" smtClean="0">
                                    <a:solidFill>
                                      <a:prstClr val="black"/>
                                    </a:solidFill>
                                    <a:latin typeface="Cambria Math" panose="02040503050406030204" pitchFamily="18" charset="0"/>
                                  </a:rPr>
                                  <m:t>.51</m:t>
                                </m:r>
                              </m:e>
                            </m:mr>
                            <m:mr>
                              <m:e>
                                <m:r>
                                  <a:rPr lang="en-US" altLang="zh-TW" sz="2400" i="1" smtClean="0">
                                    <a:solidFill>
                                      <a:prstClr val="black"/>
                                    </a:solidFill>
                                    <a:latin typeface="Cambria Math" panose="02040503050406030204" pitchFamily="18" charset="0"/>
                                  </a:rPr>
                                  <m:t>0.85</m:t>
                                </m:r>
                              </m:e>
                            </m:mr>
                          </m:m>
                        </m:e>
                      </m:d>
                    </m:oMath>
                  </m:oMathPara>
                </a14:m>
                <a:endParaRPr lang="zh-TW" altLang="en-US" sz="2400" dirty="0">
                  <a:solidFill>
                    <a:prstClr val="black"/>
                  </a:solidFill>
                </a:endParaRPr>
              </a:p>
            </p:txBody>
          </p:sp>
        </mc:Choice>
        <mc:Fallback xmlns="">
          <p:sp>
            <p:nvSpPr>
              <p:cNvPr id="103" name="文字方塊 102"/>
              <p:cNvSpPr txBox="1">
                <a:spLocks noRot="1" noChangeAspect="1" noMove="1" noResize="1" noEditPoints="1" noAdjustHandles="1" noChangeArrowheads="1" noChangeShapeType="1" noTextEdit="1"/>
              </p:cNvSpPr>
              <p:nvPr/>
            </p:nvSpPr>
            <p:spPr>
              <a:xfrm>
                <a:off x="6601613" y="4767195"/>
                <a:ext cx="2192908" cy="62331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4030674" y="4774697"/>
                <a:ext cx="2422137" cy="615810"/>
              </a:xfrm>
              <a:prstGeom prst="rect">
                <a:avLst/>
              </a:prstGeom>
              <a:noFill/>
            </p:spPr>
            <p:txBody>
              <a:bodyPr wrap="none" lIns="0" tIns="0" rIns="0" bIns="0" rtlCol="0">
                <a:spAutoFit/>
              </a:bodyPr>
              <a:lstStyle/>
              <a:p>
                <a:pPr defTabSz="457200"/>
                <a14:m>
                  <m:oMathPara xmlns:m="http://schemas.openxmlformats.org/officeDocument/2006/math">
                    <m:oMathParaPr>
                      <m:jc m:val="centerGroup"/>
                    </m:oMathParaPr>
                    <m:oMath xmlns:m="http://schemas.openxmlformats.org/officeDocument/2006/math">
                      <m:r>
                        <a:rPr lang="en-US" altLang="zh-TW" sz="2400" i="1" smtClean="0">
                          <a:solidFill>
                            <a:prstClr val="black"/>
                          </a:solidFill>
                          <a:latin typeface="Cambria Math" panose="02040503050406030204" pitchFamily="18" charset="0"/>
                        </a:rPr>
                        <m:t>𝑓</m:t>
                      </m:r>
                      <m:d>
                        <m:dPr>
                          <m:ctrlPr>
                            <a:rPr lang="en-US" altLang="zh-TW" sz="2400" i="1" smtClean="0">
                              <a:solidFill>
                                <a:prstClr val="black"/>
                              </a:solidFill>
                              <a:latin typeface="Cambria Math" panose="02040503050406030204" pitchFamily="18" charset="0"/>
                            </a:rPr>
                          </m:ctrlPr>
                        </m:dPr>
                        <m:e>
                          <m:d>
                            <m:dPr>
                              <m:begChr m:val="["/>
                              <m:endChr m:val="]"/>
                              <m:ctrlPr>
                                <a:rPr lang="en-US" altLang="zh-TW" sz="2400" i="1" smtClean="0">
                                  <a:solidFill>
                                    <a:prstClr val="black"/>
                                  </a:solidFill>
                                  <a:latin typeface="Cambria Math" panose="02040503050406030204" pitchFamily="18" charset="0"/>
                                </a:rPr>
                              </m:ctrlPr>
                            </m:dPr>
                            <m:e>
                              <m:m>
                                <m:mPr>
                                  <m:mcs>
                                    <m:mc>
                                      <m:mcPr>
                                        <m:count m:val="1"/>
                                        <m:mcJc m:val="center"/>
                                      </m:mcPr>
                                    </m:mc>
                                  </m:mcs>
                                  <m:ctrlPr>
                                    <a:rPr lang="en-US" altLang="zh-TW" sz="2400" i="1" smtClean="0">
                                      <a:solidFill>
                                        <a:prstClr val="black"/>
                                      </a:solidFill>
                                      <a:latin typeface="Cambria Math" panose="02040503050406030204" pitchFamily="18" charset="0"/>
                                    </a:rPr>
                                  </m:ctrlPr>
                                </m:mPr>
                                <m:mr>
                                  <m:e>
                                    <m:r>
                                      <m:rPr>
                                        <m:brk m:alnAt="7"/>
                                      </m:rPr>
                                      <a:rPr lang="en-US" altLang="zh-TW" sz="2400" i="1" smtClean="0">
                                        <a:solidFill>
                                          <a:prstClr val="black"/>
                                        </a:solidFill>
                                        <a:latin typeface="Cambria Math" panose="02040503050406030204" pitchFamily="18" charset="0"/>
                                      </a:rPr>
                                      <m:t>1</m:t>
                                    </m:r>
                                  </m:e>
                                </m:mr>
                                <m:mr>
                                  <m:e>
                                    <m:r>
                                      <a:rPr lang="en-US" altLang="zh-TW" sz="2400" i="1" smtClean="0">
                                        <a:solidFill>
                                          <a:prstClr val="black"/>
                                        </a:solidFill>
                                        <a:latin typeface="Cambria Math" panose="02040503050406030204" pitchFamily="18" charset="0"/>
                                      </a:rPr>
                                      <m:t>−1</m:t>
                                    </m:r>
                                  </m:e>
                                </m:mr>
                              </m:m>
                            </m:e>
                          </m:d>
                        </m:e>
                      </m:d>
                      <m:r>
                        <a:rPr lang="en-US" altLang="zh-TW" sz="2400" i="1" smtClean="0">
                          <a:solidFill>
                            <a:prstClr val="black"/>
                          </a:solidFill>
                          <a:latin typeface="Cambria Math" panose="02040503050406030204" pitchFamily="18" charset="0"/>
                        </a:rPr>
                        <m:t>=</m:t>
                      </m:r>
                      <m:d>
                        <m:dPr>
                          <m:begChr m:val="["/>
                          <m:endChr m:val="]"/>
                          <m:ctrlPr>
                            <a:rPr lang="en-US" altLang="zh-TW" sz="2400" i="1">
                              <a:solidFill>
                                <a:prstClr val="black"/>
                              </a:solidFill>
                              <a:latin typeface="Cambria Math" panose="02040503050406030204" pitchFamily="18" charset="0"/>
                            </a:rPr>
                          </m:ctrlPr>
                        </m:dPr>
                        <m:e>
                          <m:m>
                            <m:mPr>
                              <m:mcs>
                                <m:mc>
                                  <m:mcPr>
                                    <m:count m:val="1"/>
                                    <m:mcJc m:val="center"/>
                                  </m:mcPr>
                                </m:mc>
                              </m:mcs>
                              <m:ctrlPr>
                                <a:rPr lang="en-US" altLang="zh-TW" sz="2400" i="1">
                                  <a:solidFill>
                                    <a:prstClr val="black"/>
                                  </a:solidFill>
                                  <a:latin typeface="Cambria Math" panose="02040503050406030204" pitchFamily="18" charset="0"/>
                                </a:rPr>
                              </m:ctrlPr>
                            </m:mPr>
                            <m:mr>
                              <m:e>
                                <m:r>
                                  <m:rPr>
                                    <m:brk m:alnAt="7"/>
                                  </m:rPr>
                                  <a:rPr lang="en-US" altLang="zh-TW" sz="2400" i="1" smtClean="0">
                                    <a:solidFill>
                                      <a:prstClr val="black"/>
                                    </a:solidFill>
                                    <a:latin typeface="Cambria Math" panose="02040503050406030204" pitchFamily="18" charset="0"/>
                                  </a:rPr>
                                  <m:t>0</m:t>
                                </m:r>
                                <m:r>
                                  <a:rPr lang="en-US" altLang="zh-TW" sz="2400" i="1" smtClean="0">
                                    <a:solidFill>
                                      <a:prstClr val="black"/>
                                    </a:solidFill>
                                    <a:latin typeface="Cambria Math" panose="02040503050406030204" pitchFamily="18" charset="0"/>
                                  </a:rPr>
                                  <m:t>.62</m:t>
                                </m:r>
                              </m:e>
                            </m:mr>
                            <m:mr>
                              <m:e>
                                <m:r>
                                  <a:rPr lang="en-US" altLang="zh-TW" sz="2400" i="1" smtClean="0">
                                    <a:solidFill>
                                      <a:prstClr val="black"/>
                                    </a:solidFill>
                                    <a:latin typeface="Cambria Math" panose="02040503050406030204" pitchFamily="18" charset="0"/>
                                  </a:rPr>
                                  <m:t>0.83</m:t>
                                </m:r>
                              </m:e>
                            </m:mr>
                          </m:m>
                        </m:e>
                      </m:d>
                    </m:oMath>
                  </m:oMathPara>
                </a14:m>
                <a:endParaRPr lang="zh-TW" altLang="en-US" sz="2400" dirty="0">
                  <a:solidFill>
                    <a:prstClr val="black"/>
                  </a:solidFill>
                </a:endParaRPr>
              </a:p>
            </p:txBody>
          </p:sp>
        </mc:Choice>
        <mc:Fallback xmlns="">
          <p:sp>
            <p:nvSpPr>
              <p:cNvPr id="121" name="文字方塊 120"/>
              <p:cNvSpPr txBox="1">
                <a:spLocks noRot="1" noChangeAspect="1" noMove="1" noResize="1" noEditPoints="1" noAdjustHandles="1" noChangeArrowheads="1" noChangeShapeType="1" noTextEdit="1"/>
              </p:cNvSpPr>
              <p:nvPr/>
            </p:nvSpPr>
            <p:spPr>
              <a:xfrm>
                <a:off x="4030674" y="4774697"/>
                <a:ext cx="2422137" cy="615810"/>
              </a:xfrm>
              <a:prstGeom prst="rect">
                <a:avLst/>
              </a:prstGeom>
              <a:blipFill rotWithShape="0">
                <a:blip r:embed="rId5"/>
                <a:stretch>
                  <a:fillRect/>
                </a:stretch>
              </a:blipFill>
            </p:spPr>
            <p:txBody>
              <a:bodyPr/>
              <a:lstStyle/>
              <a:p>
                <a:r>
                  <a:rPr lang="zh-TW" altLang="en-US">
                    <a:noFill/>
                  </a:rPr>
                  <a:t> </a:t>
                </a:r>
              </a:p>
            </p:txBody>
          </p:sp>
        </mc:Fallback>
      </mc:AlternateContent>
      <p:sp>
        <p:nvSpPr>
          <p:cNvPr id="135" name="矩形 134"/>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36" name="矩形 13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defTabSz="457200"/>
            <a:r>
              <a:rPr lang="en-US" altLang="zh-TW" sz="2400" dirty="0">
                <a:solidFill>
                  <a:srgbClr val="0000FF"/>
                </a:solidFill>
              </a:rPr>
              <a:t>0</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defTabSz="457200"/>
            <a:r>
              <a:rPr lang="en-US" altLang="zh-TW" sz="2400" dirty="0">
                <a:solidFill>
                  <a:srgbClr val="0000FF"/>
                </a:solidFill>
              </a:rPr>
              <a:t>0</a:t>
            </a:r>
            <a:endParaRPr lang="zh-TW" altLang="en-US" sz="2400" dirty="0">
              <a:solidFill>
                <a:srgbClr val="0000FF"/>
              </a:solidFill>
            </a:endParaRPr>
          </a:p>
        </p:txBody>
      </p:sp>
      <p:sp>
        <p:nvSpPr>
          <p:cNvPr id="3" name="文字方塊 2"/>
          <p:cNvSpPr txBox="1"/>
          <p:nvPr/>
        </p:nvSpPr>
        <p:spPr>
          <a:xfrm>
            <a:off x="382588" y="4688442"/>
            <a:ext cx="3599091" cy="461665"/>
          </a:xfrm>
          <a:prstGeom prst="rect">
            <a:avLst/>
          </a:prstGeom>
          <a:noFill/>
        </p:spPr>
        <p:txBody>
          <a:bodyPr wrap="square" rtlCol="0">
            <a:spAutoFit/>
          </a:bodyPr>
          <a:lstStyle/>
          <a:p>
            <a:pPr defTabSz="457200"/>
            <a:r>
              <a:rPr lang="zh-CN" altLang="en-US" sz="2400" dirty="0">
                <a:solidFill>
                  <a:prstClr val="black"/>
                </a:solidFill>
              </a:rPr>
              <a:t>这是一个函数</a:t>
            </a:r>
            <a:r>
              <a:rPr lang="en-US" altLang="zh-CN" sz="2400" dirty="0">
                <a:solidFill>
                  <a:prstClr val="black"/>
                </a:solidFill>
              </a:rPr>
              <a:t>.</a:t>
            </a:r>
            <a:endParaRPr lang="zh-TW" altLang="en-US" sz="2400" dirty="0">
              <a:solidFill>
                <a:prstClr val="black"/>
              </a:solidFill>
            </a:endParaRPr>
          </a:p>
        </p:txBody>
      </p:sp>
      <p:sp>
        <p:nvSpPr>
          <p:cNvPr id="101" name="文字方塊 100"/>
          <p:cNvSpPr txBox="1"/>
          <p:nvPr/>
        </p:nvSpPr>
        <p:spPr>
          <a:xfrm>
            <a:off x="371220" y="5150107"/>
            <a:ext cx="3599091" cy="461665"/>
          </a:xfrm>
          <a:prstGeom prst="rect">
            <a:avLst/>
          </a:prstGeom>
          <a:noFill/>
        </p:spPr>
        <p:txBody>
          <a:bodyPr wrap="square" rtlCol="0">
            <a:spAutoFit/>
          </a:bodyPr>
          <a:lstStyle/>
          <a:p>
            <a:pPr defTabSz="457200"/>
            <a:r>
              <a:rPr lang="zh-CN" altLang="en-US" sz="2400" dirty="0">
                <a:solidFill>
                  <a:prstClr val="black"/>
                </a:solidFill>
              </a:rPr>
              <a:t>输入向量</a:t>
            </a:r>
            <a:r>
              <a:rPr lang="en-US" altLang="zh-CN" sz="2400" dirty="0">
                <a:solidFill>
                  <a:prstClr val="black"/>
                </a:solidFill>
              </a:rPr>
              <a:t>, </a:t>
            </a:r>
            <a:r>
              <a:rPr lang="zh-CN" altLang="en-US" sz="2400" dirty="0">
                <a:solidFill>
                  <a:prstClr val="black"/>
                </a:solidFill>
              </a:rPr>
              <a:t>输出向量</a:t>
            </a:r>
            <a:endParaRPr lang="zh-TW" altLang="en-US" sz="2400" dirty="0">
              <a:solidFill>
                <a:prstClr val="black"/>
              </a:solidFill>
            </a:endParaRPr>
          </a:p>
        </p:txBody>
      </p:sp>
      <p:sp>
        <p:nvSpPr>
          <p:cNvPr id="111" name="文字方塊 110"/>
          <p:cNvSpPr txBox="1"/>
          <p:nvPr/>
        </p:nvSpPr>
        <p:spPr>
          <a:xfrm>
            <a:off x="1143311" y="5844805"/>
            <a:ext cx="710528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800" dirty="0">
                <a:solidFill>
                  <a:prstClr val="white"/>
                </a:solidFill>
              </a:rPr>
              <a:t>给定网络结构</a:t>
            </a:r>
            <a:r>
              <a:rPr lang="en-US" altLang="zh-CN" sz="2800" dirty="0">
                <a:solidFill>
                  <a:prstClr val="white"/>
                </a:solidFill>
              </a:rPr>
              <a:t>, </a:t>
            </a:r>
            <a:r>
              <a:rPr lang="zh-CN" altLang="en-US" sz="2800" dirty="0">
                <a:solidFill>
                  <a:prstClr val="white"/>
                </a:solidFill>
              </a:rPr>
              <a:t>就定义了一组函数</a:t>
            </a:r>
            <a:endParaRPr lang="zh-TW" altLang="en-US" sz="2800" b="1" i="1" u="sng" dirty="0">
              <a:solidFill>
                <a:prstClr val="white"/>
              </a:solidFill>
            </a:endParaRPr>
          </a:p>
        </p:txBody>
      </p:sp>
      <p:sp>
        <p:nvSpPr>
          <p:cNvPr id="5" name="弧形箭號 (下彎) 4"/>
          <p:cNvSpPr/>
          <p:nvPr/>
        </p:nvSpPr>
        <p:spPr>
          <a:xfrm rot="18733527">
            <a:off x="368672" y="3682291"/>
            <a:ext cx="1395203" cy="7010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black"/>
              </a:solidFill>
            </a:endParaRPr>
          </a:p>
        </p:txBody>
      </p:sp>
    </p:spTree>
    <p:extLst>
      <p:ext uri="{BB962C8B-B14F-4D97-AF65-F5344CB8AC3E}">
        <p14:creationId xmlns:p14="http://schemas.microsoft.com/office/powerpoint/2010/main" val="30849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5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5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20" grpId="0"/>
      <p:bldP spid="134" grpId="0"/>
      <p:bldP spid="138" grpId="0" animBg="1"/>
      <p:bldP spid="138" grpId="1" animBg="1"/>
      <p:bldP spid="139" grpId="0" animBg="1"/>
      <p:bldP spid="139" grpId="1" animBg="1"/>
      <p:bldP spid="140" grpId="0"/>
      <p:bldP spid="141" grpId="0"/>
      <p:bldP spid="142" grpId="0"/>
      <p:bldP spid="143" grpId="0"/>
      <p:bldP spid="144" grpId="0"/>
      <p:bldP spid="145" grpId="0"/>
      <p:bldP spid="146" grpId="0"/>
      <p:bldP spid="147" grpId="0"/>
      <p:bldP spid="150" grpId="0" animBg="1"/>
      <p:bldP spid="150" grpId="1" animBg="1"/>
      <p:bldP spid="151" grpId="0" animBg="1"/>
      <p:bldP spid="151" grpId="1" animBg="1"/>
      <p:bldP spid="154" grpId="0" animBg="1"/>
      <p:bldP spid="154" grpId="1" animBg="1"/>
      <p:bldP spid="155" grpId="0" animBg="1"/>
      <p:bldP spid="155" grpId="1" animBg="1"/>
      <p:bldP spid="102" grpId="0"/>
      <p:bldP spid="124" grpId="0"/>
      <p:bldP spid="128" grpId="0"/>
      <p:bldP spid="149" grpId="0"/>
      <p:bldP spid="103" grpId="0"/>
      <p:bldP spid="121" grpId="0"/>
      <p:bldP spid="152" grpId="0"/>
      <p:bldP spid="152" grpId="1"/>
      <p:bldP spid="153" grpId="0"/>
      <p:bldP spid="153" grpId="1"/>
      <p:bldP spid="3" grpId="0"/>
      <p:bldP spid="101" grpId="0"/>
      <p:bldP spid="111"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字方塊 63"/>
          <p:cNvSpPr txBox="1"/>
          <p:nvPr/>
        </p:nvSpPr>
        <p:spPr>
          <a:xfrm>
            <a:off x="5976787" y="5202986"/>
            <a:ext cx="1165859" cy="461665"/>
          </a:xfrm>
          <a:prstGeom prst="rect">
            <a:avLst/>
          </a:prstGeom>
          <a:noFill/>
        </p:spPr>
        <p:txBody>
          <a:bodyPr wrap="square" rtlCol="0">
            <a:spAutoFit/>
          </a:bodyPr>
          <a:lstStyle/>
          <a:p>
            <a:pPr algn="ctr"/>
            <a:r>
              <a:rPr lang="zh-CN" altLang="en-US" sz="2400" b="1" dirty="0"/>
              <a:t>输出层</a:t>
            </a:r>
            <a:endParaRPr lang="zh-TW" altLang="en-US" sz="2400" b="1" dirty="0"/>
          </a:p>
        </p:txBody>
      </p:sp>
      <p:sp>
        <p:nvSpPr>
          <p:cNvPr id="65" name="文字方塊 64"/>
          <p:cNvSpPr txBox="1"/>
          <p:nvPr/>
        </p:nvSpPr>
        <p:spPr>
          <a:xfrm>
            <a:off x="2955356" y="5202987"/>
            <a:ext cx="2066642" cy="461665"/>
          </a:xfrm>
          <a:prstGeom prst="rect">
            <a:avLst/>
          </a:prstGeom>
          <a:noFill/>
        </p:spPr>
        <p:txBody>
          <a:bodyPr wrap="square" rtlCol="0">
            <a:spAutoFit/>
          </a:bodyPr>
          <a:lstStyle/>
          <a:p>
            <a:pPr algn="ctr"/>
            <a:r>
              <a:rPr lang="zh-CN" altLang="en-US" sz="2400" b="1" dirty="0"/>
              <a:t>隐含层</a:t>
            </a:r>
            <a:endParaRPr lang="zh-TW" altLang="en-US" sz="2400" b="1" dirty="0"/>
          </a:p>
        </p:txBody>
      </p:sp>
      <p:sp>
        <p:nvSpPr>
          <p:cNvPr id="66" name="右大括弧 65"/>
          <p:cNvSpPr/>
          <p:nvPr/>
        </p:nvSpPr>
        <p:spPr>
          <a:xfrm rot="5400000">
            <a:off x="3916276" y="3555715"/>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92902" y="228342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971600" y="5202987"/>
            <a:ext cx="1149352" cy="461665"/>
          </a:xfrm>
          <a:prstGeom prst="rect">
            <a:avLst/>
          </a:prstGeom>
          <a:noFill/>
        </p:spPr>
        <p:txBody>
          <a:bodyPr wrap="square" rtlCol="0">
            <a:spAutoFit/>
          </a:bodyPr>
          <a:lstStyle/>
          <a:p>
            <a:pPr algn="ctr"/>
            <a:r>
              <a:rPr lang="zh-CN" altLang="en-US" sz="2400" b="1" dirty="0"/>
              <a:t>输入层</a:t>
            </a:r>
            <a:endParaRPr lang="zh-TW" altLang="en-US" sz="2400" b="1" dirty="0"/>
          </a:p>
        </p:txBody>
      </p:sp>
      <p:sp>
        <p:nvSpPr>
          <p:cNvPr id="2" name="標題 1"/>
          <p:cNvSpPr>
            <a:spLocks noGrp="1"/>
          </p:cNvSpPr>
          <p:nvPr>
            <p:ph type="title"/>
          </p:nvPr>
        </p:nvSpPr>
        <p:spPr>
          <a:xfrm>
            <a:off x="610194" y="35213"/>
            <a:ext cx="7886700" cy="621238"/>
          </a:xfrm>
        </p:spPr>
        <p:txBody>
          <a:bodyPr>
            <a:normAutofit fontScale="90000"/>
          </a:bodyPr>
          <a:lstStyle/>
          <a:p>
            <a:r>
              <a:rPr lang="zh-CN" altLang="en-US" dirty="0"/>
              <a:t>全连接前馈网络</a:t>
            </a:r>
            <a:endParaRPr lang="zh-TW" altLang="en-US" dirty="0"/>
          </a:p>
        </p:txBody>
      </p:sp>
      <p:sp>
        <p:nvSpPr>
          <p:cNvPr id="7" name="文字方塊 6"/>
          <p:cNvSpPr txBox="1"/>
          <p:nvPr/>
        </p:nvSpPr>
        <p:spPr>
          <a:xfrm>
            <a:off x="1065416" y="1801637"/>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209458" y="1801637"/>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505176" y="3304200"/>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614492" y="4550090"/>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81292" y="2525397"/>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61290" y="300111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467108" y="243078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ext uri="{D42A27DB-BD31-4B8C-83A1-F6EECF244321}">
                <p14:modId xmlns:p14="http://schemas.microsoft.com/office/powerpoint/2010/main" val="109656929"/>
              </p:ext>
            </p:extLst>
          </p:nvPr>
        </p:nvGraphicFramePr>
        <p:xfrm>
          <a:off x="1479807" y="2335535"/>
          <a:ext cx="325438" cy="461962"/>
        </p:xfrm>
        <a:graphic>
          <a:graphicData uri="http://schemas.openxmlformats.org/presentationml/2006/ole">
            <mc:AlternateContent xmlns:mc="http://schemas.openxmlformats.org/markup-compatibility/2006">
              <mc:Choice xmlns:v="urn:schemas-microsoft-com:vml" Requires="v">
                <p:oleObj spid="_x0000_s7260"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479807" y="2335535"/>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1474879939"/>
              </p:ext>
            </p:extLst>
          </p:nvPr>
        </p:nvGraphicFramePr>
        <p:xfrm>
          <a:off x="1485103" y="2918264"/>
          <a:ext cx="352425" cy="461963"/>
        </p:xfrm>
        <a:graphic>
          <a:graphicData uri="http://schemas.openxmlformats.org/presentationml/2006/ole">
            <mc:AlternateContent xmlns:mc="http://schemas.openxmlformats.org/markup-compatibility/2006">
              <mc:Choice xmlns:v="urn:schemas-microsoft-com:vml" Requires="v">
                <p:oleObj spid="_x0000_s7261"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485103" y="2918264"/>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403577" y="1801637"/>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470815" y="439887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ext uri="{D42A27DB-BD31-4B8C-83A1-F6EECF244321}">
                <p14:modId xmlns:p14="http://schemas.microsoft.com/office/powerpoint/2010/main" val="922476140"/>
              </p:ext>
            </p:extLst>
          </p:nvPr>
        </p:nvGraphicFramePr>
        <p:xfrm>
          <a:off x="1467699" y="4302617"/>
          <a:ext cx="407988" cy="488950"/>
        </p:xfrm>
        <a:graphic>
          <a:graphicData uri="http://schemas.openxmlformats.org/presentationml/2006/ole">
            <mc:AlternateContent xmlns:mc="http://schemas.openxmlformats.org/markup-compatibility/2006">
              <mc:Choice xmlns:v="urn:schemas-microsoft-com:vml" Requires="v">
                <p:oleObj spid="_x0000_s7262"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1467699" y="4302617"/>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346747" y="3683813"/>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728475" y="1801637"/>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939821" y="1801637"/>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71563" y="222277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78512" y="298375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707528" y="4199092"/>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237982" y="2553861"/>
            <a:ext cx="753037" cy="2211419"/>
            <a:chOff x="3166542" y="2325255"/>
            <a:chExt cx="753037" cy="2211419"/>
          </a:xfrm>
        </p:grpSpPr>
        <p:cxnSp>
          <p:nvCxnSpPr>
            <p:cNvPr id="36" name="直線單箭頭接點 35"/>
            <p:cNvCxnSpPr>
              <a:stCxn id="18" idx="6"/>
              <a:endCxn id="25" idx="2"/>
            </p:cNvCxnSpPr>
            <p:nvPr/>
          </p:nvCxnSpPr>
          <p:spPr>
            <a:xfrm>
              <a:off x="3175833" y="232525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32525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32525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32525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10382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32525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10382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813715" y="2553861"/>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810008" y="2602235"/>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810008" y="2602235"/>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837528" y="2553861"/>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804190" y="317256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804190" y="3172564"/>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75687" y="2553861"/>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849318" y="3332431"/>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849318" y="4547037"/>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7473854" y="370435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5" name="文字方塊 54"/>
          <p:cNvSpPr txBox="1"/>
          <p:nvPr/>
        </p:nvSpPr>
        <p:spPr>
          <a:xfrm>
            <a:off x="7542947" y="2185537"/>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56" name="文字方塊 55"/>
          <p:cNvSpPr txBox="1"/>
          <p:nvPr/>
        </p:nvSpPr>
        <p:spPr>
          <a:xfrm>
            <a:off x="7531664" y="2983757"/>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57" name="文字方塊 56"/>
          <p:cNvSpPr txBox="1"/>
          <p:nvPr/>
        </p:nvSpPr>
        <p:spPr>
          <a:xfrm>
            <a:off x="7531664" y="4249989"/>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68" name="文字方塊 67"/>
          <p:cNvSpPr txBox="1"/>
          <p:nvPr/>
        </p:nvSpPr>
        <p:spPr>
          <a:xfrm>
            <a:off x="2537494" y="5781410"/>
            <a:ext cx="432721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a:t>深度即有多个隐含层</a:t>
            </a:r>
            <a:endParaRPr lang="zh-TW" altLang="en-US" sz="2800" dirty="0"/>
          </a:p>
        </p:txBody>
      </p:sp>
      <p:grpSp>
        <p:nvGrpSpPr>
          <p:cNvPr id="82" name="群組 81"/>
          <p:cNvGrpSpPr/>
          <p:nvPr/>
        </p:nvGrpSpPr>
        <p:grpSpPr>
          <a:xfrm>
            <a:off x="5428534" y="2546722"/>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5056191" y="1196752"/>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400" dirty="0"/>
              <a:t>神经元</a:t>
            </a:r>
            <a:endParaRPr lang="zh-TW" altLang="en-US" sz="2400" dirty="0"/>
          </a:p>
        </p:txBody>
      </p:sp>
      <p:cxnSp>
        <p:nvCxnSpPr>
          <p:cNvPr id="10" name="直線單箭頭接點 9"/>
          <p:cNvCxnSpPr>
            <a:endCxn id="3" idx="2"/>
          </p:cNvCxnSpPr>
          <p:nvPr/>
        </p:nvCxnSpPr>
        <p:spPr>
          <a:xfrm flipV="1">
            <a:off x="4231064" y="1658417"/>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2507974" y="2151182"/>
            <a:ext cx="3072138" cy="2746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Tree>
    <p:extLst>
      <p:ext uri="{BB962C8B-B14F-4D97-AF65-F5344CB8AC3E}">
        <p14:creationId xmlns:p14="http://schemas.microsoft.com/office/powerpoint/2010/main" val="38791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animBg="1"/>
      <p:bldP spid="59" grpId="0" animBg="1"/>
      <p:bldP spid="60" grpId="0"/>
      <p:bldP spid="7" grpId="0"/>
      <p:bldP spid="8" grpId="0"/>
      <p:bldP spid="14" grpId="0" animBg="1"/>
      <p:bldP spid="15" grpId="0" animBg="1"/>
      <p:bldP spid="22" grpId="0" animBg="1"/>
      <p:bldP spid="24" grpId="0"/>
      <p:bldP spid="33" grpId="0"/>
      <p:bldP spid="34" grpId="0"/>
      <p:bldP spid="35" grpId="0"/>
      <p:bldP spid="54" grpId="0"/>
      <p:bldP spid="55" grpId="0"/>
      <p:bldP spid="56" grpId="0"/>
      <p:bldP spid="57" grpId="0"/>
      <p:bldP spid="68" grpId="0" animBg="1"/>
      <p:bldP spid="3" grpId="0" animBg="1"/>
      <p:bldP spid="8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5205"/>
            <a:ext cx="7886700" cy="682343"/>
          </a:xfrm>
        </p:spPr>
        <p:txBody>
          <a:bodyPr>
            <a:normAutofit fontScale="90000"/>
          </a:bodyPr>
          <a:lstStyle/>
          <a:p>
            <a:r>
              <a:rPr lang="zh-CN" altLang="en-US" dirty="0"/>
              <a:t>输出层（多类分类器）</a:t>
            </a:r>
            <a:endParaRPr lang="zh-TW" altLang="en-US" dirty="0"/>
          </a:p>
        </p:txBody>
      </p:sp>
      <p:sp>
        <p:nvSpPr>
          <p:cNvPr id="55" name="矩形 54"/>
          <p:cNvSpPr/>
          <p:nvPr/>
        </p:nvSpPr>
        <p:spPr>
          <a:xfrm>
            <a:off x="1234935" y="2458527"/>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cxnSp>
        <p:nvCxnSpPr>
          <p:cNvPr id="59" name="直線單箭頭接點 58"/>
          <p:cNvCxnSpPr/>
          <p:nvPr/>
        </p:nvCxnSpPr>
        <p:spPr>
          <a:xfrm>
            <a:off x="6347209" y="3479306"/>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6456525" y="4725196"/>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6323325" y="2700503"/>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03323" y="317622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63" name="矩形 62"/>
          <p:cNvSpPr/>
          <p:nvPr/>
        </p:nvSpPr>
        <p:spPr>
          <a:xfrm>
            <a:off x="1309141" y="260589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pSp>
        <p:nvGrpSpPr>
          <p:cNvPr id="66" name="群組 65"/>
          <p:cNvGrpSpPr/>
          <p:nvPr/>
        </p:nvGrpSpPr>
        <p:grpSpPr>
          <a:xfrm>
            <a:off x="2418038" y="2430886"/>
            <a:ext cx="746342" cy="2675868"/>
            <a:chOff x="2504565" y="2224872"/>
            <a:chExt cx="746342" cy="2675868"/>
          </a:xfrm>
        </p:grpSpPr>
        <p:sp>
          <p:nvSpPr>
            <p:cNvPr id="67" name="矩形 6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69" name="橢圓 6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70" name="橢圓 6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71" name="橢圓 7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72" name="文字方塊 71"/>
            <p:cNvSpPr txBox="1"/>
            <p:nvPr/>
          </p:nvSpPr>
          <p:spPr>
            <a:xfrm rot="5400000">
              <a:off x="2589637" y="366474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sp>
        <p:nvSpPr>
          <p:cNvPr id="73" name="矩形 72"/>
          <p:cNvSpPr/>
          <p:nvPr/>
        </p:nvSpPr>
        <p:spPr>
          <a:xfrm>
            <a:off x="1312848" y="45739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75" name="文字方塊 74"/>
          <p:cNvSpPr txBox="1"/>
          <p:nvPr/>
        </p:nvSpPr>
        <p:spPr>
          <a:xfrm rot="5400000">
            <a:off x="1188780" y="385891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nvGrpSpPr>
          <p:cNvPr id="83" name="群組 82"/>
          <p:cNvGrpSpPr/>
          <p:nvPr/>
        </p:nvGrpSpPr>
        <p:grpSpPr>
          <a:xfrm>
            <a:off x="5960402" y="2422780"/>
            <a:ext cx="746342" cy="2683974"/>
            <a:chOff x="6046929" y="2216766"/>
            <a:chExt cx="746342" cy="2683974"/>
          </a:xfrm>
        </p:grpSpPr>
        <p:sp>
          <p:nvSpPr>
            <p:cNvPr id="84" name="矩形 83"/>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86" name="橢圓 85"/>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87" name="橢圓 86"/>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88" name="橢圓 87"/>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89" name="文字方塊 88"/>
            <p:cNvSpPr txBox="1"/>
            <p:nvPr/>
          </p:nvSpPr>
          <p:spPr>
            <a:xfrm rot="5400000">
              <a:off x="6129396" y="3642478"/>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sp>
        <p:nvSpPr>
          <p:cNvPr id="90" name="文字方塊 89"/>
          <p:cNvSpPr txBox="1"/>
          <p:nvPr/>
        </p:nvSpPr>
        <p:spPr>
          <a:xfrm>
            <a:off x="3106468" y="2397876"/>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91" name="文字方塊 90"/>
          <p:cNvSpPr txBox="1"/>
          <p:nvPr/>
        </p:nvSpPr>
        <p:spPr>
          <a:xfrm>
            <a:off x="3113417" y="3158863"/>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92" name="文字方塊 91"/>
          <p:cNvSpPr txBox="1"/>
          <p:nvPr/>
        </p:nvSpPr>
        <p:spPr>
          <a:xfrm>
            <a:off x="3142433" y="4374198"/>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nvGrpSpPr>
          <p:cNvPr id="127" name="群組 126"/>
          <p:cNvGrpSpPr/>
          <p:nvPr/>
        </p:nvGrpSpPr>
        <p:grpSpPr>
          <a:xfrm>
            <a:off x="3080015" y="2414077"/>
            <a:ext cx="2149430" cy="2675868"/>
            <a:chOff x="2498503" y="2761595"/>
            <a:chExt cx="2149430" cy="2675868"/>
          </a:xfrm>
        </p:grpSpPr>
        <p:grpSp>
          <p:nvGrpSpPr>
            <p:cNvPr id="76" name="群組 75"/>
            <p:cNvGrpSpPr/>
            <p:nvPr/>
          </p:nvGrpSpPr>
          <p:grpSpPr>
            <a:xfrm>
              <a:off x="3901591" y="2761595"/>
              <a:ext cx="746342" cy="2675868"/>
              <a:chOff x="3830151" y="2208525"/>
              <a:chExt cx="746342" cy="2675868"/>
            </a:xfrm>
          </p:grpSpPr>
          <p:sp>
            <p:nvSpPr>
              <p:cNvPr id="77" name="矩形 7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79" name="橢圓 7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80" name="橢圓 7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81" name="橢圓 8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82" name="文字方塊 81"/>
              <p:cNvSpPr txBox="1"/>
              <p:nvPr/>
            </p:nvSpPr>
            <p:spPr>
              <a:xfrm rot="5400000">
                <a:off x="3905199" y="366474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grpSp>
          <p:nvGrpSpPr>
            <p:cNvPr id="93" name="群組 92"/>
            <p:cNvGrpSpPr/>
            <p:nvPr/>
          </p:nvGrpSpPr>
          <p:grpSpPr>
            <a:xfrm>
              <a:off x="2498503" y="3004477"/>
              <a:ext cx="1492516" cy="2085267"/>
              <a:chOff x="2427063" y="2451407"/>
              <a:chExt cx="1492516" cy="2085267"/>
            </a:xfrm>
          </p:grpSpPr>
          <p:cxnSp>
            <p:nvCxnSpPr>
              <p:cNvPr id="94" name="直線單箭頭接點 93"/>
              <p:cNvCxnSpPr>
                <a:stCxn id="69" idx="6"/>
                <a:endCxn id="79" idx="2"/>
              </p:cNvCxnSpPr>
              <p:nvPr/>
            </p:nvCxnSpPr>
            <p:spPr>
              <a:xfrm>
                <a:off x="2436354" y="2451407"/>
                <a:ext cx="1480883" cy="715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0" idx="6"/>
                <a:endCxn id="79" idx="2"/>
              </p:cNvCxnSpPr>
              <p:nvPr/>
            </p:nvCxnSpPr>
            <p:spPr>
              <a:xfrm flipV="1">
                <a:off x="2438696" y="2522953"/>
                <a:ext cx="1478541" cy="7070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69" idx="6"/>
                <a:endCxn id="80" idx="2"/>
              </p:cNvCxnSpPr>
              <p:nvPr/>
            </p:nvCxnSpPr>
            <p:spPr>
              <a:xfrm>
                <a:off x="2436354" y="2451407"/>
                <a:ext cx="1483225" cy="8501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69" idx="6"/>
                <a:endCxn id="81" idx="2"/>
              </p:cNvCxnSpPr>
              <p:nvPr/>
            </p:nvCxnSpPr>
            <p:spPr>
              <a:xfrm>
                <a:off x="2436354" y="2451407"/>
                <a:ext cx="1471592" cy="20781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70" idx="6"/>
                <a:endCxn id="81" idx="2"/>
              </p:cNvCxnSpPr>
              <p:nvPr/>
            </p:nvCxnSpPr>
            <p:spPr>
              <a:xfrm>
                <a:off x="2438696" y="3229977"/>
                <a:ext cx="1469250" cy="1299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71" idx="6"/>
                <a:endCxn id="79" idx="2"/>
              </p:cNvCxnSpPr>
              <p:nvPr/>
            </p:nvCxnSpPr>
            <p:spPr>
              <a:xfrm flipV="1">
                <a:off x="2427063" y="2522953"/>
                <a:ext cx="1490174" cy="19350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6"/>
                <a:endCxn id="80" idx="2"/>
              </p:cNvCxnSpPr>
              <p:nvPr/>
            </p:nvCxnSpPr>
            <p:spPr>
              <a:xfrm flipV="1">
                <a:off x="2427063" y="3301523"/>
                <a:ext cx="1492516" cy="11564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03" name="直線單箭頭接點 102"/>
          <p:cNvCxnSpPr>
            <a:endCxn id="69" idx="2"/>
          </p:cNvCxnSpPr>
          <p:nvPr/>
        </p:nvCxnSpPr>
        <p:spPr>
          <a:xfrm flipV="1">
            <a:off x="1655748" y="2728967"/>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3" idx="3"/>
            <a:endCxn id="70" idx="2"/>
          </p:cNvCxnSpPr>
          <p:nvPr/>
        </p:nvCxnSpPr>
        <p:spPr>
          <a:xfrm>
            <a:off x="1652041" y="2777341"/>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63" idx="3"/>
            <a:endCxn id="71" idx="2"/>
          </p:cNvCxnSpPr>
          <p:nvPr/>
        </p:nvCxnSpPr>
        <p:spPr>
          <a:xfrm>
            <a:off x="1652041" y="2777341"/>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69" idx="2"/>
          </p:cNvCxnSpPr>
          <p:nvPr/>
        </p:nvCxnSpPr>
        <p:spPr>
          <a:xfrm flipV="1">
            <a:off x="1679561" y="2728967"/>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62" idx="3"/>
            <a:endCxn id="70" idx="2"/>
          </p:cNvCxnSpPr>
          <p:nvPr/>
        </p:nvCxnSpPr>
        <p:spPr>
          <a:xfrm>
            <a:off x="1646223" y="3347670"/>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stCxn id="62" idx="3"/>
            <a:endCxn id="71" idx="2"/>
          </p:cNvCxnSpPr>
          <p:nvPr/>
        </p:nvCxnSpPr>
        <p:spPr>
          <a:xfrm>
            <a:off x="1646223" y="3347670"/>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a:endCxn id="69" idx="2"/>
          </p:cNvCxnSpPr>
          <p:nvPr/>
        </p:nvCxnSpPr>
        <p:spPr>
          <a:xfrm flipV="1">
            <a:off x="1717720" y="2728967"/>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70" idx="2"/>
          </p:cNvCxnSpPr>
          <p:nvPr/>
        </p:nvCxnSpPr>
        <p:spPr>
          <a:xfrm flipV="1">
            <a:off x="1691351" y="3507537"/>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a:endCxn id="71" idx="2"/>
          </p:cNvCxnSpPr>
          <p:nvPr/>
        </p:nvCxnSpPr>
        <p:spPr>
          <a:xfrm>
            <a:off x="1691351" y="4722143"/>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文字方塊 111"/>
          <p:cNvSpPr txBox="1"/>
          <p:nvPr/>
        </p:nvSpPr>
        <p:spPr>
          <a:xfrm rot="5400000">
            <a:off x="7315887" y="3879464"/>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113" name="文字方塊 112"/>
          <p:cNvSpPr txBox="1"/>
          <p:nvPr/>
        </p:nvSpPr>
        <p:spPr>
          <a:xfrm>
            <a:off x="7384980" y="2360643"/>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a:t>
            </a:r>
            <a:endParaRPr lang="zh-TW" altLang="en-US" sz="2800" baseline="-25000" dirty="0">
              <a:solidFill>
                <a:prstClr val="black"/>
              </a:solidFill>
            </a:endParaRPr>
          </a:p>
        </p:txBody>
      </p:sp>
      <p:sp>
        <p:nvSpPr>
          <p:cNvPr id="114" name="文字方塊 113"/>
          <p:cNvSpPr txBox="1"/>
          <p:nvPr/>
        </p:nvSpPr>
        <p:spPr>
          <a:xfrm>
            <a:off x="7373697" y="3158863"/>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2</a:t>
            </a:r>
            <a:endParaRPr lang="zh-TW" altLang="en-US" sz="2800" baseline="-25000" dirty="0">
              <a:solidFill>
                <a:prstClr val="black"/>
              </a:solidFill>
            </a:endParaRPr>
          </a:p>
        </p:txBody>
      </p:sp>
      <p:sp>
        <p:nvSpPr>
          <p:cNvPr id="115" name="文字方塊 114"/>
          <p:cNvSpPr txBox="1"/>
          <p:nvPr/>
        </p:nvSpPr>
        <p:spPr>
          <a:xfrm>
            <a:off x="7373697" y="4425095"/>
            <a:ext cx="631069" cy="523220"/>
          </a:xfrm>
          <a:prstGeom prst="rect">
            <a:avLst/>
          </a:prstGeom>
          <a:noFill/>
        </p:spPr>
        <p:txBody>
          <a:bodyPr wrap="square" rtlCol="0">
            <a:spAutoFit/>
          </a:bodyPr>
          <a:lstStyle/>
          <a:p>
            <a:pPr defTabSz="457200"/>
            <a:r>
              <a:rPr lang="en-US" altLang="zh-TW" sz="2800" dirty="0" err="1">
                <a:solidFill>
                  <a:prstClr val="black"/>
                </a:solidFill>
              </a:rPr>
              <a:t>y</a:t>
            </a:r>
            <a:r>
              <a:rPr lang="en-US" altLang="zh-TW" sz="2800" baseline="-25000" dirty="0" err="1">
                <a:solidFill>
                  <a:prstClr val="black"/>
                </a:solidFill>
              </a:rPr>
              <a:t>M</a:t>
            </a:r>
            <a:endParaRPr lang="zh-TW" altLang="en-US" sz="2800" baseline="-25000" dirty="0">
              <a:solidFill>
                <a:prstClr val="black"/>
              </a:solidFill>
            </a:endParaRPr>
          </a:p>
        </p:txBody>
      </p:sp>
      <p:grpSp>
        <p:nvGrpSpPr>
          <p:cNvPr id="116" name="群組 115"/>
          <p:cNvGrpSpPr/>
          <p:nvPr/>
        </p:nvGrpSpPr>
        <p:grpSpPr>
          <a:xfrm>
            <a:off x="5270567" y="2721828"/>
            <a:ext cx="753037" cy="2013721"/>
            <a:chOff x="5357094" y="2515814"/>
            <a:chExt cx="753037" cy="2013721"/>
          </a:xfrm>
        </p:grpSpPr>
        <p:cxnSp>
          <p:nvCxnSpPr>
            <p:cNvPr id="117" name="直線單箭頭接點 11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29" name="Object 12"/>
          <p:cNvGraphicFramePr>
            <a:graphicFrameLocks noChangeAspect="1"/>
          </p:cNvGraphicFramePr>
          <p:nvPr>
            <p:extLst>
              <p:ext uri="{D42A27DB-BD31-4B8C-83A1-F6EECF244321}">
                <p14:modId xmlns:p14="http://schemas.microsoft.com/office/powerpoint/2010/main" val="2318373564"/>
              </p:ext>
            </p:extLst>
          </p:nvPr>
        </p:nvGraphicFramePr>
        <p:xfrm>
          <a:off x="4964109" y="4194548"/>
          <a:ext cx="433387" cy="461963"/>
        </p:xfrm>
        <a:graphic>
          <a:graphicData uri="http://schemas.openxmlformats.org/presentationml/2006/ole">
            <mc:AlternateContent xmlns:mc="http://schemas.openxmlformats.org/markup-compatibility/2006">
              <mc:Choice xmlns:v="urn:schemas-microsoft-com:vml" Requires="v">
                <p:oleObj spid="_x0000_s8314" name="方程式" r:id="rId4" imgW="203040" imgH="215640" progId="Equation.3">
                  <p:embed/>
                </p:oleObj>
              </mc:Choice>
              <mc:Fallback>
                <p:oleObj name="方程式" r:id="rId4" imgW="203040" imgH="215640" progId="Equation.3">
                  <p:embed/>
                  <p:pic>
                    <p:nvPicPr>
                      <p:cNvPr id="0" name=""/>
                      <p:cNvPicPr>
                        <a:picLocks noChangeAspect="1" noChangeArrowheads="1"/>
                      </p:cNvPicPr>
                      <p:nvPr/>
                    </p:nvPicPr>
                    <p:blipFill>
                      <a:blip r:embed="rId5"/>
                      <a:srcRect/>
                      <a:stretch>
                        <a:fillRect/>
                      </a:stretch>
                    </p:blipFill>
                    <p:spPr bwMode="auto">
                      <a:xfrm>
                        <a:off x="4964109" y="4194548"/>
                        <a:ext cx="43338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 name="文字方塊 129"/>
          <p:cNvSpPr txBox="1"/>
          <p:nvPr/>
        </p:nvSpPr>
        <p:spPr>
          <a:xfrm>
            <a:off x="5789435" y="5365967"/>
            <a:ext cx="1165859" cy="461665"/>
          </a:xfrm>
          <a:prstGeom prst="rect">
            <a:avLst/>
          </a:prstGeom>
          <a:noFill/>
        </p:spPr>
        <p:txBody>
          <a:bodyPr wrap="square" rtlCol="0">
            <a:spAutoFit/>
          </a:bodyPr>
          <a:lstStyle/>
          <a:p>
            <a:pPr algn="ctr" defTabSz="457200"/>
            <a:r>
              <a:rPr lang="zh-CN" altLang="en-US" sz="2400" b="1" dirty="0">
                <a:solidFill>
                  <a:prstClr val="black"/>
                </a:solidFill>
              </a:rPr>
              <a:t>输出层</a:t>
            </a:r>
            <a:endParaRPr lang="zh-TW" altLang="en-US" sz="2400" b="1" dirty="0">
              <a:solidFill>
                <a:prstClr val="black"/>
              </a:solidFill>
            </a:endParaRPr>
          </a:p>
        </p:txBody>
      </p:sp>
      <p:sp>
        <p:nvSpPr>
          <p:cNvPr id="131" name="文字方塊 130"/>
          <p:cNvSpPr txBox="1"/>
          <p:nvPr/>
        </p:nvSpPr>
        <p:spPr>
          <a:xfrm>
            <a:off x="2810638" y="5430427"/>
            <a:ext cx="2066642" cy="461665"/>
          </a:xfrm>
          <a:prstGeom prst="rect">
            <a:avLst/>
          </a:prstGeom>
          <a:noFill/>
        </p:spPr>
        <p:txBody>
          <a:bodyPr wrap="square" rtlCol="0">
            <a:spAutoFit/>
          </a:bodyPr>
          <a:lstStyle/>
          <a:p>
            <a:pPr algn="ctr" defTabSz="457200"/>
            <a:r>
              <a:rPr lang="zh-CN" altLang="en-US" sz="2400" b="1" dirty="0">
                <a:solidFill>
                  <a:prstClr val="black"/>
                </a:solidFill>
              </a:rPr>
              <a:t>隐含层</a:t>
            </a:r>
            <a:endParaRPr lang="zh-TW" altLang="en-US" sz="2400" b="1" dirty="0">
              <a:solidFill>
                <a:prstClr val="black"/>
              </a:solidFill>
            </a:endParaRPr>
          </a:p>
        </p:txBody>
      </p:sp>
      <p:sp>
        <p:nvSpPr>
          <p:cNvPr id="132" name="右大括弧 131"/>
          <p:cNvSpPr/>
          <p:nvPr/>
        </p:nvSpPr>
        <p:spPr>
          <a:xfrm rot="5400000">
            <a:off x="3747093" y="3797915"/>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zh-TW" altLang="en-US">
              <a:solidFill>
                <a:prstClr val="black"/>
              </a:solidFill>
            </a:endParaRPr>
          </a:p>
        </p:txBody>
      </p:sp>
      <p:sp>
        <p:nvSpPr>
          <p:cNvPr id="133" name="文字方塊 132"/>
          <p:cNvSpPr txBox="1"/>
          <p:nvPr/>
        </p:nvSpPr>
        <p:spPr>
          <a:xfrm>
            <a:off x="867356" y="5415667"/>
            <a:ext cx="1196193" cy="461665"/>
          </a:xfrm>
          <a:prstGeom prst="rect">
            <a:avLst/>
          </a:prstGeom>
          <a:noFill/>
        </p:spPr>
        <p:txBody>
          <a:bodyPr wrap="square" rtlCol="0">
            <a:spAutoFit/>
          </a:bodyPr>
          <a:lstStyle/>
          <a:p>
            <a:pPr algn="ctr" defTabSz="457200"/>
            <a:r>
              <a:rPr lang="zh-CN" altLang="en-US" sz="2400" b="1" dirty="0">
                <a:solidFill>
                  <a:prstClr val="black"/>
                </a:solidFill>
              </a:rPr>
              <a:t>输入层</a:t>
            </a:r>
            <a:endParaRPr lang="zh-TW" altLang="en-US" sz="2400" b="1" dirty="0">
              <a:solidFill>
                <a:prstClr val="black"/>
              </a:solidFill>
            </a:endParaRPr>
          </a:p>
        </p:txBody>
      </p:sp>
      <p:graphicFrame>
        <p:nvGraphicFramePr>
          <p:cNvPr id="134" name="Object 12"/>
          <p:cNvGraphicFramePr>
            <a:graphicFrameLocks noChangeAspect="1"/>
          </p:cNvGraphicFramePr>
          <p:nvPr>
            <p:extLst>
              <p:ext uri="{D42A27DB-BD31-4B8C-83A1-F6EECF244321}">
                <p14:modId xmlns:p14="http://schemas.microsoft.com/office/powerpoint/2010/main" val="316790347"/>
              </p:ext>
            </p:extLst>
          </p:nvPr>
        </p:nvGraphicFramePr>
        <p:xfrm>
          <a:off x="795350" y="3477959"/>
          <a:ext cx="434940" cy="478178"/>
        </p:xfrm>
        <a:graphic>
          <a:graphicData uri="http://schemas.openxmlformats.org/presentationml/2006/ole">
            <mc:AlternateContent xmlns:mc="http://schemas.openxmlformats.org/markup-compatibility/2006">
              <mc:Choice xmlns:v="urn:schemas-microsoft-com:vml" Requires="v">
                <p:oleObj spid="_x0000_s8315" name="方程式" r:id="rId6" imgW="126720" imgH="139680" progId="Equation.3">
                  <p:embed/>
                </p:oleObj>
              </mc:Choice>
              <mc:Fallback>
                <p:oleObj name="方程式" r:id="rId6" imgW="126720" imgH="139680" progId="Equation.3">
                  <p:embed/>
                  <p:pic>
                    <p:nvPicPr>
                      <p:cNvPr id="0" name=""/>
                      <p:cNvPicPr>
                        <a:picLocks noChangeAspect="1" noChangeArrowheads="1"/>
                      </p:cNvPicPr>
                      <p:nvPr/>
                    </p:nvPicPr>
                    <p:blipFill>
                      <a:blip r:embed="rId7"/>
                      <a:srcRect/>
                      <a:stretch>
                        <a:fillRect/>
                      </a:stretch>
                    </p:blipFill>
                    <p:spPr bwMode="auto">
                      <a:xfrm>
                        <a:off x="795350" y="3477959"/>
                        <a:ext cx="434940" cy="478178"/>
                      </a:xfrm>
                      <a:prstGeom prst="rect">
                        <a:avLst/>
                      </a:prstGeom>
                      <a:noFill/>
                    </p:spPr>
                  </p:pic>
                </p:oleObj>
              </mc:Fallback>
            </mc:AlternateContent>
          </a:graphicData>
        </a:graphic>
      </p:graphicFrame>
      <p:graphicFrame>
        <p:nvGraphicFramePr>
          <p:cNvPr id="64" name="Object 12"/>
          <p:cNvGraphicFramePr>
            <a:graphicFrameLocks noChangeAspect="1"/>
          </p:cNvGraphicFramePr>
          <p:nvPr>
            <p:extLst>
              <p:ext uri="{D42A27DB-BD31-4B8C-83A1-F6EECF244321}">
                <p14:modId xmlns:p14="http://schemas.microsoft.com/office/powerpoint/2010/main" val="823036367"/>
              </p:ext>
            </p:extLst>
          </p:nvPr>
        </p:nvGraphicFramePr>
        <p:xfrm>
          <a:off x="5020102" y="2259865"/>
          <a:ext cx="325438" cy="461962"/>
        </p:xfrm>
        <a:graphic>
          <a:graphicData uri="http://schemas.openxmlformats.org/presentationml/2006/ole">
            <mc:AlternateContent xmlns:mc="http://schemas.openxmlformats.org/markup-compatibility/2006">
              <mc:Choice xmlns:v="urn:schemas-microsoft-com:vml" Requires="v">
                <p:oleObj spid="_x0000_s8316" name="方程式" r:id="rId8" imgW="152280" imgH="215640" progId="Equation.3">
                  <p:embed/>
                </p:oleObj>
              </mc:Choice>
              <mc:Fallback>
                <p:oleObj name="方程式" r:id="rId8" imgW="152280" imgH="215640" progId="Equation.3">
                  <p:embed/>
                  <p:pic>
                    <p:nvPicPr>
                      <p:cNvPr id="0" name=""/>
                      <p:cNvPicPr>
                        <a:picLocks noChangeAspect="1" noChangeArrowheads="1"/>
                      </p:cNvPicPr>
                      <p:nvPr/>
                    </p:nvPicPr>
                    <p:blipFill>
                      <a:blip r:embed="rId9"/>
                      <a:srcRect/>
                      <a:stretch>
                        <a:fillRect/>
                      </a:stretch>
                    </p:blipFill>
                    <p:spPr bwMode="auto">
                      <a:xfrm>
                        <a:off x="5020102" y="2259865"/>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2"/>
          <p:cNvGraphicFramePr>
            <a:graphicFrameLocks noChangeAspect="1"/>
          </p:cNvGraphicFramePr>
          <p:nvPr>
            <p:extLst>
              <p:ext uri="{D42A27DB-BD31-4B8C-83A1-F6EECF244321}">
                <p14:modId xmlns:p14="http://schemas.microsoft.com/office/powerpoint/2010/main" val="477410991"/>
              </p:ext>
            </p:extLst>
          </p:nvPr>
        </p:nvGraphicFramePr>
        <p:xfrm>
          <a:off x="4999640" y="3012771"/>
          <a:ext cx="352425" cy="461963"/>
        </p:xfrm>
        <a:graphic>
          <a:graphicData uri="http://schemas.openxmlformats.org/presentationml/2006/ole">
            <mc:AlternateContent xmlns:mc="http://schemas.openxmlformats.org/markup-compatibility/2006">
              <mc:Choice xmlns:v="urn:schemas-microsoft-com:vml" Requires="v">
                <p:oleObj spid="_x0000_s8317" name="方程式" r:id="rId10" imgW="164880" imgH="215640" progId="Equation.3">
                  <p:embed/>
                </p:oleObj>
              </mc:Choice>
              <mc:Fallback>
                <p:oleObj name="方程式" r:id="rId10" imgW="164880" imgH="215640" progId="Equation.3">
                  <p:embed/>
                  <p:pic>
                    <p:nvPicPr>
                      <p:cNvPr id="0" name=""/>
                      <p:cNvPicPr>
                        <a:picLocks noChangeAspect="1" noChangeArrowheads="1"/>
                      </p:cNvPicPr>
                      <p:nvPr/>
                    </p:nvPicPr>
                    <p:blipFill>
                      <a:blip r:embed="rId11"/>
                      <a:srcRect/>
                      <a:stretch>
                        <a:fillRect/>
                      </a:stretch>
                    </p:blipFill>
                    <p:spPr bwMode="auto">
                      <a:xfrm>
                        <a:off x="4999640" y="3012771"/>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矩形 134"/>
          <p:cNvSpPr/>
          <p:nvPr/>
        </p:nvSpPr>
        <p:spPr>
          <a:xfrm>
            <a:off x="2291950" y="2360642"/>
            <a:ext cx="3072138" cy="28160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36" name="文字方塊 135"/>
          <p:cNvSpPr txBox="1"/>
          <p:nvPr/>
        </p:nvSpPr>
        <p:spPr>
          <a:xfrm>
            <a:off x="1711205" y="1628800"/>
            <a:ext cx="4178118" cy="523220"/>
          </a:xfrm>
          <a:prstGeom prst="rect">
            <a:avLst/>
          </a:prstGeom>
          <a:noFill/>
        </p:spPr>
        <p:txBody>
          <a:bodyPr wrap="square" rtlCol="0">
            <a:spAutoFit/>
          </a:bodyPr>
          <a:lstStyle/>
          <a:p>
            <a:pPr defTabSz="457200"/>
            <a:r>
              <a:rPr lang="zh-CN" altLang="en-US" sz="2800" dirty="0">
                <a:solidFill>
                  <a:prstClr val="black"/>
                </a:solidFill>
              </a:rPr>
              <a:t>特征抽取替代了特征工程</a:t>
            </a:r>
            <a:endParaRPr lang="zh-TW" altLang="en-US" sz="2800" dirty="0">
              <a:solidFill>
                <a:prstClr val="black"/>
              </a:solidFill>
            </a:endParaRPr>
          </a:p>
        </p:txBody>
      </p:sp>
      <p:sp>
        <p:nvSpPr>
          <p:cNvPr id="137" name="文字方塊 136"/>
          <p:cNvSpPr txBox="1"/>
          <p:nvPr/>
        </p:nvSpPr>
        <p:spPr>
          <a:xfrm>
            <a:off x="6939845" y="5358424"/>
            <a:ext cx="2055089"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defTabSz="457200"/>
            <a:r>
              <a:rPr lang="en-US" altLang="zh-TW" sz="2400" dirty="0">
                <a:solidFill>
                  <a:prstClr val="black"/>
                </a:solidFill>
              </a:rPr>
              <a:t>= </a:t>
            </a:r>
            <a:r>
              <a:rPr lang="zh-CN" altLang="en-US" sz="2400" dirty="0">
                <a:solidFill>
                  <a:prstClr val="black"/>
                </a:solidFill>
              </a:rPr>
              <a:t>多类分类器</a:t>
            </a:r>
            <a:endParaRPr lang="zh-TW" altLang="en-US" sz="2400" dirty="0">
              <a:solidFill>
                <a:prstClr val="black"/>
              </a:solidFill>
            </a:endParaRPr>
          </a:p>
        </p:txBody>
      </p:sp>
      <p:sp>
        <p:nvSpPr>
          <p:cNvPr id="138" name="矩形 137"/>
          <p:cNvSpPr/>
          <p:nvPr/>
        </p:nvSpPr>
        <p:spPr>
          <a:xfrm>
            <a:off x="6038847" y="2394445"/>
            <a:ext cx="737236" cy="26839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endParaRPr lang="zh-TW" altLang="en-US" dirty="0">
              <a:solidFill>
                <a:prstClr val="black"/>
              </a:solidFill>
            </a:endParaRPr>
          </a:p>
        </p:txBody>
      </p:sp>
      <p:sp>
        <p:nvSpPr>
          <p:cNvPr id="139" name="文字方塊 138"/>
          <p:cNvSpPr txBox="1"/>
          <p:nvPr/>
        </p:nvSpPr>
        <p:spPr>
          <a:xfrm rot="5400000">
            <a:off x="5616881" y="3504116"/>
            <a:ext cx="1510968" cy="461665"/>
          </a:xfrm>
          <a:prstGeom prst="rect">
            <a:avLst/>
          </a:prstGeom>
          <a:noFill/>
        </p:spPr>
        <p:txBody>
          <a:bodyPr wrap="square" rtlCol="0">
            <a:spAutoFit/>
          </a:bodyPr>
          <a:lstStyle/>
          <a:p>
            <a:pPr algn="ctr" defTabSz="457200"/>
            <a:r>
              <a:rPr lang="en-US" altLang="zh-TW" sz="2400" dirty="0" err="1">
                <a:solidFill>
                  <a:prstClr val="black"/>
                </a:solidFill>
              </a:rPr>
              <a:t>Softmax</a:t>
            </a:r>
            <a:endParaRPr lang="zh-TW" altLang="en-US" sz="2400" dirty="0">
              <a:solidFill>
                <a:prstClr val="black"/>
              </a:solidFill>
            </a:endParaRPr>
          </a:p>
        </p:txBody>
      </p:sp>
      <mc:AlternateContent xmlns:mc="http://schemas.openxmlformats.org/markup-compatibility/2006" xmlns:a14="http://schemas.microsoft.com/office/drawing/2010/main">
        <mc:Choice Requires="a14">
          <p:sp>
            <p:nvSpPr>
              <p:cNvPr id="85" name="文字方塊 63"/>
              <p:cNvSpPr txBox="1"/>
              <p:nvPr/>
            </p:nvSpPr>
            <p:spPr>
              <a:xfrm>
                <a:off x="6805802" y="1052736"/>
                <a:ext cx="2221716" cy="1200650"/>
              </a:xfrm>
              <a:prstGeom prst="rect">
                <a:avLst/>
              </a:prstGeom>
              <a:noFill/>
            </p:spPr>
            <p:txBody>
              <a:bodyPr wrap="square" rtlCol="0">
                <a:spAutoFit/>
              </a:bodyPr>
              <a:lstStyle/>
              <a:p>
                <a:r>
                  <a:rPr lang="en-US" altLang="zh-TW" sz="2400" b="1" i="1" u="sng" dirty="0"/>
                  <a:t>Probability</a:t>
                </a:r>
                <a:r>
                  <a:rPr lang="en-US" altLang="zh-TW" sz="2400" dirty="0"/>
                  <a:t>:</a:t>
                </a:r>
              </a:p>
              <a:p>
                <a:pPr marL="342900" indent="-342900">
                  <a:buFont typeface="Wingdings" panose="05000000000000000000" pitchFamily="2" charset="2"/>
                  <a:buChar char="n"/>
                </a:pPr>
                <a14:m>
                  <m:oMath xmlns:m="http://schemas.openxmlformats.org/officeDocument/2006/math">
                    <m:r>
                      <a:rPr lang="en-US" altLang="zh-TW" sz="2400" b="0" i="1" smtClean="0">
                        <a:latin typeface="Cambria Math" panose="02040503050406030204" pitchFamily="18" charset="0"/>
                      </a:rPr>
                      <m:t>1&gt;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&gt;0</m:t>
                    </m:r>
                  </m:oMath>
                </a14:m>
                <a:endParaRPr lang="en-US" altLang="zh-TW" sz="2400" dirty="0"/>
              </a:p>
              <a:p>
                <a:pPr marL="342900" indent="-342900">
                  <a:buFont typeface="Wingdings" panose="05000000000000000000" pitchFamily="2" charset="2"/>
                  <a:buChar char="n"/>
                </a:pPr>
                <a14:m>
                  <m:oMath xmlns:m="http://schemas.openxmlformats.org/officeDocument/2006/math">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𝑖</m:t>
                        </m:r>
                      </m:sub>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=1</m:t>
                        </m:r>
                      </m:e>
                    </m:nary>
                  </m:oMath>
                </a14:m>
                <a:endParaRPr lang="zh-TW" altLang="en-US" sz="2400" dirty="0"/>
              </a:p>
            </p:txBody>
          </p:sp>
        </mc:Choice>
        <mc:Fallback xmlns="">
          <p:sp>
            <p:nvSpPr>
              <p:cNvPr id="85" name="文字方塊 63"/>
              <p:cNvSpPr txBox="1">
                <a:spLocks noRot="1" noChangeAspect="1" noMove="1" noResize="1" noEditPoints="1" noAdjustHandles="1" noChangeArrowheads="1" noChangeShapeType="1" noTextEdit="1"/>
              </p:cNvSpPr>
              <p:nvPr/>
            </p:nvSpPr>
            <p:spPr>
              <a:xfrm>
                <a:off x="6805802" y="1052736"/>
                <a:ext cx="2221716" cy="1200650"/>
              </a:xfrm>
              <a:prstGeom prst="rect">
                <a:avLst/>
              </a:prstGeom>
              <a:blipFill>
                <a:blip r:embed="rId12"/>
                <a:stretch>
                  <a:fillRect l="-5753" t="-4061" b="-74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73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137" grpId="0" animBg="1"/>
      <p:bldP spid="138" grpId="0" animBg="1"/>
      <p:bldP spid="1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9841" y="44624"/>
            <a:ext cx="7886700" cy="650845"/>
          </a:xfrm>
        </p:spPr>
        <p:txBody>
          <a:bodyPr>
            <a:normAutofit fontScale="90000"/>
          </a:bodyPr>
          <a:lstStyle/>
          <a:p>
            <a:r>
              <a:rPr lang="zh-CN" altLang="en-US" dirty="0"/>
              <a:t>案例应用：手写数字识别</a:t>
            </a:r>
            <a:endParaRPr lang="zh-TW" altLang="en-US" dirty="0"/>
          </a:p>
        </p:txBody>
      </p:sp>
      <p:sp>
        <p:nvSpPr>
          <p:cNvPr id="3" name="文字版面配置區 2"/>
          <p:cNvSpPr>
            <a:spLocks noGrp="1"/>
          </p:cNvSpPr>
          <p:nvPr>
            <p:ph type="body" idx="1"/>
          </p:nvPr>
        </p:nvSpPr>
        <p:spPr>
          <a:xfrm>
            <a:off x="629842" y="1268760"/>
            <a:ext cx="3868340" cy="823912"/>
          </a:xfrm>
        </p:spPr>
        <p:txBody>
          <a:bodyPr>
            <a:normAutofit/>
          </a:bodyPr>
          <a:lstStyle/>
          <a:p>
            <a:r>
              <a:rPr lang="zh-CN" altLang="en-US" sz="3200" dirty="0"/>
              <a:t>输入</a:t>
            </a:r>
            <a:endParaRPr lang="zh-TW" altLang="en-US" sz="3200" dirty="0"/>
          </a:p>
        </p:txBody>
      </p:sp>
      <p:sp>
        <p:nvSpPr>
          <p:cNvPr id="5" name="文字版面配置區 4"/>
          <p:cNvSpPr>
            <a:spLocks noGrp="1"/>
          </p:cNvSpPr>
          <p:nvPr>
            <p:ph type="body" sz="quarter" idx="3"/>
          </p:nvPr>
        </p:nvSpPr>
        <p:spPr>
          <a:xfrm>
            <a:off x="4629150" y="1268760"/>
            <a:ext cx="3887391" cy="823912"/>
          </a:xfrm>
        </p:spPr>
        <p:txBody>
          <a:bodyPr>
            <a:normAutofit/>
          </a:bodyPr>
          <a:lstStyle/>
          <a:p>
            <a:r>
              <a:rPr lang="zh-CN" altLang="en-US" sz="3200" dirty="0"/>
              <a:t>输出</a:t>
            </a:r>
            <a:endParaRPr lang="zh-TW" altLang="en-US" sz="3200" dirty="0"/>
          </a:p>
        </p:txBody>
      </p:sp>
      <p:pic>
        <p:nvPicPr>
          <p:cNvPr id="7" name="圖片 6"/>
          <p:cNvPicPr>
            <a:picLocks noChangeAspect="1"/>
          </p:cNvPicPr>
          <p:nvPr/>
        </p:nvPicPr>
        <p:blipFill>
          <a:blip r:embed="rId4"/>
          <a:stretch>
            <a:fillRect/>
          </a:stretch>
        </p:blipFill>
        <p:spPr>
          <a:xfrm>
            <a:off x="1088933" y="2897403"/>
            <a:ext cx="2130022" cy="2116455"/>
          </a:xfrm>
          <a:prstGeom prst="rect">
            <a:avLst/>
          </a:prstGeom>
        </p:spPr>
      </p:pic>
      <p:sp>
        <p:nvSpPr>
          <p:cNvPr id="8" name="文字方塊 7"/>
          <p:cNvSpPr txBox="1"/>
          <p:nvPr/>
        </p:nvSpPr>
        <p:spPr>
          <a:xfrm>
            <a:off x="1336292" y="5000885"/>
            <a:ext cx="1447800" cy="369332"/>
          </a:xfrm>
          <a:prstGeom prst="rect">
            <a:avLst/>
          </a:prstGeom>
          <a:noFill/>
        </p:spPr>
        <p:txBody>
          <a:bodyPr wrap="square" rtlCol="0">
            <a:spAutoFit/>
          </a:bodyPr>
          <a:lstStyle/>
          <a:p>
            <a:pPr defTabSz="457200"/>
            <a:r>
              <a:rPr lang="en-US" altLang="zh-CN" dirty="0">
                <a:solidFill>
                  <a:prstClr val="black"/>
                </a:solidFill>
              </a:rPr>
              <a:t>28</a:t>
            </a:r>
            <a:r>
              <a:rPr lang="en-US" altLang="zh-TW" dirty="0">
                <a:solidFill>
                  <a:prstClr val="black"/>
                </a:solidFill>
              </a:rPr>
              <a:t> x </a:t>
            </a:r>
            <a:r>
              <a:rPr lang="en-US" altLang="zh-CN" dirty="0">
                <a:solidFill>
                  <a:prstClr val="black"/>
                </a:solidFill>
              </a:rPr>
              <a:t>28</a:t>
            </a:r>
            <a:r>
              <a:rPr lang="en-US" altLang="zh-TW" dirty="0">
                <a:solidFill>
                  <a:prstClr val="black"/>
                </a:solidFill>
              </a:rPr>
              <a:t> = </a:t>
            </a:r>
            <a:r>
              <a:rPr lang="en-US" altLang="zh-CN" dirty="0">
                <a:solidFill>
                  <a:prstClr val="black"/>
                </a:solidFill>
              </a:rPr>
              <a:t>784</a:t>
            </a:r>
            <a:endParaRPr lang="zh-TW" altLang="en-US" dirty="0">
              <a:solidFill>
                <a:prstClr val="black"/>
              </a:solidFill>
            </a:endParaRPr>
          </a:p>
        </p:txBody>
      </p:sp>
      <p:sp>
        <p:nvSpPr>
          <p:cNvPr id="9" name="矩形 8"/>
          <p:cNvSpPr/>
          <p:nvPr/>
        </p:nvSpPr>
        <p:spPr>
          <a:xfrm>
            <a:off x="3448638" y="259432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10" name="矩形 9"/>
          <p:cNvSpPr/>
          <p:nvPr/>
        </p:nvSpPr>
        <p:spPr>
          <a:xfrm>
            <a:off x="3517026" y="331201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1" name="矩形 10"/>
          <p:cNvSpPr/>
          <p:nvPr/>
        </p:nvSpPr>
        <p:spPr>
          <a:xfrm>
            <a:off x="3522844" y="274168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12" name="Object 12"/>
          <p:cNvGraphicFramePr>
            <a:graphicFrameLocks noChangeAspect="1"/>
          </p:cNvGraphicFramePr>
          <p:nvPr>
            <p:extLst>
              <p:ext uri="{D42A27DB-BD31-4B8C-83A1-F6EECF244321}">
                <p14:modId xmlns:p14="http://schemas.microsoft.com/office/powerpoint/2010/main" val="1452201464"/>
              </p:ext>
            </p:extLst>
          </p:nvPr>
        </p:nvGraphicFramePr>
        <p:xfrm>
          <a:off x="3535543" y="2646437"/>
          <a:ext cx="325438" cy="461962"/>
        </p:xfrm>
        <a:graphic>
          <a:graphicData uri="http://schemas.openxmlformats.org/presentationml/2006/ole">
            <mc:AlternateContent xmlns:mc="http://schemas.openxmlformats.org/markup-compatibility/2006">
              <mc:Choice xmlns:v="urn:schemas-microsoft-com:vml" Requires="v">
                <p:oleObj spid="_x0000_s9308"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3535543" y="264643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526055585"/>
              </p:ext>
            </p:extLst>
          </p:nvPr>
        </p:nvGraphicFramePr>
        <p:xfrm>
          <a:off x="3540839" y="3229166"/>
          <a:ext cx="352425" cy="461963"/>
        </p:xfrm>
        <a:graphic>
          <a:graphicData uri="http://schemas.openxmlformats.org/presentationml/2006/ole">
            <mc:AlternateContent xmlns:mc="http://schemas.openxmlformats.org/markup-compatibility/2006">
              <mc:Choice xmlns:v="urn:schemas-microsoft-com:vml" Requires="v">
                <p:oleObj spid="_x0000_s9309"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3540839" y="322916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526551" y="470977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15" name="Object 12"/>
          <p:cNvGraphicFramePr>
            <a:graphicFrameLocks noChangeAspect="1"/>
          </p:cNvGraphicFramePr>
          <p:nvPr>
            <p:extLst>
              <p:ext uri="{D42A27DB-BD31-4B8C-83A1-F6EECF244321}">
                <p14:modId xmlns:p14="http://schemas.microsoft.com/office/powerpoint/2010/main" val="2441045356"/>
              </p:ext>
            </p:extLst>
          </p:nvPr>
        </p:nvGraphicFramePr>
        <p:xfrm>
          <a:off x="3454400" y="4640610"/>
          <a:ext cx="544513" cy="434975"/>
        </p:xfrm>
        <a:graphic>
          <a:graphicData uri="http://schemas.openxmlformats.org/presentationml/2006/ole">
            <mc:AlternateContent xmlns:mc="http://schemas.openxmlformats.org/markup-compatibility/2006">
              <mc:Choice xmlns:v="urn:schemas-microsoft-com:vml" Requires="v">
                <p:oleObj spid="_x0000_s9310" name="Equation" r:id="rId9" imgW="253800" imgH="203040" progId="Equation.DSMT4">
                  <p:embed/>
                </p:oleObj>
              </mc:Choice>
              <mc:Fallback>
                <p:oleObj name="Equation" r:id="rId9" imgW="253800" imgH="203040" progId="Equation.DSMT4">
                  <p:embed/>
                  <p:pic>
                    <p:nvPicPr>
                      <p:cNvPr id="0" name=""/>
                      <p:cNvPicPr>
                        <a:picLocks noChangeAspect="1" noChangeArrowheads="1"/>
                      </p:cNvPicPr>
                      <p:nvPr/>
                    </p:nvPicPr>
                    <p:blipFill>
                      <a:blip r:embed="rId10"/>
                      <a:srcRect/>
                      <a:stretch>
                        <a:fillRect/>
                      </a:stretch>
                    </p:blipFill>
                    <p:spPr bwMode="auto">
                      <a:xfrm>
                        <a:off x="3454400" y="4640610"/>
                        <a:ext cx="54451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字方塊 15"/>
          <p:cNvSpPr txBox="1"/>
          <p:nvPr/>
        </p:nvSpPr>
        <p:spPr>
          <a:xfrm rot="5400000">
            <a:off x="3402483" y="3994715"/>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17" name="手繪多邊形 16"/>
          <p:cNvSpPr/>
          <p:nvPr/>
        </p:nvSpPr>
        <p:spPr>
          <a:xfrm>
            <a:off x="1214665" y="2655718"/>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8" name="手繪多邊形 17"/>
          <p:cNvSpPr/>
          <p:nvPr/>
        </p:nvSpPr>
        <p:spPr>
          <a:xfrm>
            <a:off x="1348015" y="2828659"/>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9" name="手繪多邊形 18"/>
          <p:cNvSpPr/>
          <p:nvPr/>
        </p:nvSpPr>
        <p:spPr>
          <a:xfrm>
            <a:off x="3081565" y="4871768"/>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20" name="文字方塊 19"/>
          <p:cNvSpPr txBox="1"/>
          <p:nvPr/>
        </p:nvSpPr>
        <p:spPr>
          <a:xfrm>
            <a:off x="1239176" y="5370217"/>
            <a:ext cx="1847737" cy="830997"/>
          </a:xfrm>
          <a:prstGeom prst="rect">
            <a:avLst/>
          </a:prstGeom>
          <a:noFill/>
        </p:spPr>
        <p:txBody>
          <a:bodyPr wrap="square" rtlCol="0">
            <a:spAutoFit/>
          </a:bodyPr>
          <a:lstStyle/>
          <a:p>
            <a:pPr defTabSz="457200"/>
            <a:r>
              <a:rPr lang="zh-CN" altLang="en-US" sz="2400" dirty="0">
                <a:solidFill>
                  <a:prstClr val="black"/>
                </a:solidFill>
              </a:rPr>
              <a:t>墨水</a:t>
            </a:r>
            <a:r>
              <a:rPr lang="en-US" altLang="zh-TW" sz="2400" dirty="0">
                <a:solidFill>
                  <a:prstClr val="black"/>
                </a:solidFill>
              </a:rPr>
              <a:t> → 1</a:t>
            </a:r>
          </a:p>
          <a:p>
            <a:pPr defTabSz="457200"/>
            <a:r>
              <a:rPr lang="zh-CN" altLang="en-US" sz="2400" dirty="0">
                <a:solidFill>
                  <a:prstClr val="black"/>
                </a:solidFill>
              </a:rPr>
              <a:t>无墨水</a:t>
            </a:r>
            <a:r>
              <a:rPr lang="en-US" altLang="zh-TW" sz="2400" dirty="0">
                <a:solidFill>
                  <a:prstClr val="black"/>
                </a:solidFill>
              </a:rPr>
              <a:t> → 0</a:t>
            </a:r>
            <a:endParaRPr lang="zh-TW" altLang="en-US" sz="2400" dirty="0">
              <a:solidFill>
                <a:prstClr val="black"/>
              </a:solidFill>
            </a:endParaRPr>
          </a:p>
        </p:txBody>
      </p:sp>
      <p:grpSp>
        <p:nvGrpSpPr>
          <p:cNvPr id="26" name="群組 25"/>
          <p:cNvGrpSpPr/>
          <p:nvPr/>
        </p:nvGrpSpPr>
        <p:grpSpPr>
          <a:xfrm>
            <a:off x="5179092" y="2409796"/>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23" name="文字方塊 22"/>
            <p:cNvSpPr txBox="1"/>
            <p:nvPr/>
          </p:nvSpPr>
          <p:spPr>
            <a:xfrm>
              <a:off x="7153349" y="198712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a:t>
              </a:r>
              <a:endParaRPr lang="zh-TW" altLang="en-US" sz="2800" baseline="-25000" dirty="0">
                <a:solidFill>
                  <a:prstClr val="black"/>
                </a:solidFill>
              </a:endParaRPr>
            </a:p>
          </p:txBody>
        </p:sp>
        <p:sp>
          <p:nvSpPr>
            <p:cNvPr id="24" name="文字方塊 23"/>
            <p:cNvSpPr txBox="1"/>
            <p:nvPr/>
          </p:nvSpPr>
          <p:spPr>
            <a:xfrm>
              <a:off x="7142066" y="278534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2</a:t>
              </a:r>
              <a:endParaRPr lang="zh-TW" altLang="en-US" sz="2800" baseline="-25000" dirty="0">
                <a:solidFill>
                  <a:prstClr val="black"/>
                </a:solidFill>
              </a:endParaRPr>
            </a:p>
          </p:txBody>
        </p:sp>
        <p:sp>
          <p:nvSpPr>
            <p:cNvPr id="25" name="文字方塊 24"/>
            <p:cNvSpPr txBox="1"/>
            <p:nvPr/>
          </p:nvSpPr>
          <p:spPr>
            <a:xfrm>
              <a:off x="7142066" y="4051573"/>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10</a:t>
              </a:r>
              <a:endParaRPr lang="zh-TW" altLang="en-US" sz="2800" baseline="-25000" dirty="0">
                <a:solidFill>
                  <a:prstClr val="black"/>
                </a:solidFill>
              </a:endParaRPr>
            </a:p>
          </p:txBody>
        </p:sp>
      </p:grpSp>
      <p:sp>
        <p:nvSpPr>
          <p:cNvPr id="27" name="文字方塊 26"/>
          <p:cNvSpPr txBox="1"/>
          <p:nvPr/>
        </p:nvSpPr>
        <p:spPr>
          <a:xfrm>
            <a:off x="5106944" y="5324942"/>
            <a:ext cx="3353488"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defTabSz="457200"/>
            <a:r>
              <a:rPr lang="zh-CN" altLang="en-US" sz="2400" dirty="0">
                <a:solidFill>
                  <a:prstClr val="white"/>
                </a:solidFill>
              </a:rPr>
              <a:t>每一维表示预测为一个数字的概率</a:t>
            </a:r>
            <a:endParaRPr lang="zh-TW" altLang="en-US" sz="2400" dirty="0">
              <a:solidFill>
                <a:prstClr val="white"/>
              </a:solidFill>
            </a:endParaRPr>
          </a:p>
        </p:txBody>
      </p:sp>
      <p:sp>
        <p:nvSpPr>
          <p:cNvPr id="28" name="文字方塊 27"/>
          <p:cNvSpPr txBox="1"/>
          <p:nvPr/>
        </p:nvSpPr>
        <p:spPr>
          <a:xfrm>
            <a:off x="6048212" y="2471351"/>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a:solidFill>
                  <a:prstClr val="white"/>
                </a:solidFill>
              </a:rPr>
              <a:t>是</a:t>
            </a:r>
            <a:r>
              <a:rPr lang="en-US" altLang="zh-TW" sz="2400" dirty="0">
                <a:solidFill>
                  <a:prstClr val="white"/>
                </a:solidFill>
              </a:rPr>
              <a:t> 1</a:t>
            </a:r>
            <a:endParaRPr lang="zh-TW" altLang="en-US" sz="2400" dirty="0">
              <a:solidFill>
                <a:prstClr val="white"/>
              </a:solidFill>
            </a:endParaRPr>
          </a:p>
        </p:txBody>
      </p:sp>
      <p:sp>
        <p:nvSpPr>
          <p:cNvPr id="29" name="文字方塊 28"/>
          <p:cNvSpPr txBox="1"/>
          <p:nvPr/>
        </p:nvSpPr>
        <p:spPr>
          <a:xfrm>
            <a:off x="6055521" y="3252633"/>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a:solidFill>
                  <a:prstClr val="white"/>
                </a:solidFill>
              </a:rPr>
              <a:t>是</a:t>
            </a:r>
            <a:r>
              <a:rPr lang="en-US" altLang="zh-TW" sz="2400" dirty="0">
                <a:solidFill>
                  <a:prstClr val="white"/>
                </a:solidFill>
              </a:rPr>
              <a:t> 2</a:t>
            </a:r>
            <a:endParaRPr lang="zh-TW" altLang="en-US" sz="2400" dirty="0">
              <a:solidFill>
                <a:prstClr val="white"/>
              </a:solidFill>
            </a:endParaRPr>
          </a:p>
        </p:txBody>
      </p:sp>
      <p:sp>
        <p:nvSpPr>
          <p:cNvPr id="30" name="文字方塊 29"/>
          <p:cNvSpPr txBox="1"/>
          <p:nvPr/>
        </p:nvSpPr>
        <p:spPr>
          <a:xfrm>
            <a:off x="6055521" y="4526602"/>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a:solidFill>
                  <a:prstClr val="white"/>
                </a:solidFill>
              </a:rPr>
              <a:t>是</a:t>
            </a:r>
            <a:r>
              <a:rPr lang="en-US" altLang="zh-TW" sz="2400" dirty="0">
                <a:solidFill>
                  <a:prstClr val="white"/>
                </a:solidFill>
              </a:rPr>
              <a:t> 0</a:t>
            </a:r>
            <a:endParaRPr lang="zh-TW" altLang="en-US" sz="2400" dirty="0">
              <a:solidFill>
                <a:prstClr val="white"/>
              </a:solidFill>
            </a:endParaRPr>
          </a:p>
        </p:txBody>
      </p:sp>
      <p:sp>
        <p:nvSpPr>
          <p:cNvPr id="31" name="文字方塊 30"/>
          <p:cNvSpPr txBox="1"/>
          <p:nvPr/>
        </p:nvSpPr>
        <p:spPr>
          <a:xfrm rot="5400000">
            <a:off x="6188216" y="390939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32" name="矩形 31"/>
          <p:cNvSpPr/>
          <p:nvPr/>
        </p:nvSpPr>
        <p:spPr>
          <a:xfrm>
            <a:off x="5115795" y="2532260"/>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altLang="zh-TW" sz="2400" dirty="0">
                <a:solidFill>
                  <a:prstClr val="white"/>
                </a:solidFill>
              </a:rPr>
              <a:t>0.1</a:t>
            </a:r>
            <a:endParaRPr lang="zh-TW" altLang="en-US" sz="2400" dirty="0">
              <a:solidFill>
                <a:prstClr val="white"/>
              </a:solidFill>
            </a:endParaRPr>
          </a:p>
        </p:txBody>
      </p:sp>
      <p:sp>
        <p:nvSpPr>
          <p:cNvPr id="33" name="矩形 32"/>
          <p:cNvSpPr/>
          <p:nvPr/>
        </p:nvSpPr>
        <p:spPr>
          <a:xfrm>
            <a:off x="5115795" y="3256665"/>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altLang="zh-TW" sz="2400" dirty="0">
                <a:solidFill>
                  <a:prstClr val="white"/>
                </a:solidFill>
              </a:rPr>
              <a:t>0.7</a:t>
            </a:r>
            <a:endParaRPr lang="zh-TW" altLang="en-US" sz="2400" dirty="0">
              <a:solidFill>
                <a:prstClr val="white"/>
              </a:solidFill>
            </a:endParaRPr>
          </a:p>
        </p:txBody>
      </p:sp>
      <p:sp>
        <p:nvSpPr>
          <p:cNvPr id="34" name="矩形 33"/>
          <p:cNvSpPr/>
          <p:nvPr/>
        </p:nvSpPr>
        <p:spPr>
          <a:xfrm>
            <a:off x="5096948" y="4525927"/>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altLang="zh-TW" sz="2400" dirty="0">
                <a:solidFill>
                  <a:prstClr val="white"/>
                </a:solidFill>
              </a:rPr>
              <a:t>0.2</a:t>
            </a:r>
            <a:endParaRPr lang="zh-TW" altLang="en-US" sz="2400" dirty="0">
              <a:solidFill>
                <a:prstClr val="white"/>
              </a:solidFill>
            </a:endParaRPr>
          </a:p>
        </p:txBody>
      </p:sp>
      <p:sp>
        <p:nvSpPr>
          <p:cNvPr id="35" name="矩形 34"/>
          <p:cNvSpPr/>
          <p:nvPr/>
        </p:nvSpPr>
        <p:spPr>
          <a:xfrm>
            <a:off x="5007951" y="3164610"/>
            <a:ext cx="1950970" cy="640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36" name="矩形 35"/>
          <p:cNvSpPr/>
          <p:nvPr/>
        </p:nvSpPr>
        <p:spPr>
          <a:xfrm>
            <a:off x="7006627" y="3401382"/>
            <a:ext cx="1940923" cy="903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zh-CN" altLang="en-US" sz="2800" dirty="0">
                <a:solidFill>
                  <a:prstClr val="white"/>
                </a:solidFill>
              </a:rPr>
              <a:t>图像是</a:t>
            </a:r>
            <a:r>
              <a:rPr lang="en-US" altLang="zh-TW" sz="2800" dirty="0">
                <a:solidFill>
                  <a:prstClr val="white"/>
                </a:solidFill>
              </a:rPr>
              <a:t>“2”</a:t>
            </a:r>
            <a:endParaRPr lang="zh-TW" altLang="en-US" sz="2800" dirty="0">
              <a:solidFill>
                <a:prstClr val="white"/>
              </a:solidFill>
            </a:endParaRPr>
          </a:p>
        </p:txBody>
      </p:sp>
    </p:spTree>
    <p:extLst>
      <p:ext uri="{BB962C8B-B14F-4D97-AF65-F5344CB8AC3E}">
        <p14:creationId xmlns:p14="http://schemas.microsoft.com/office/powerpoint/2010/main" val="14110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4" grpId="0" animBg="1"/>
      <p:bldP spid="16" grpId="0"/>
      <p:bldP spid="17" grpId="0" animBg="1"/>
      <p:bldP spid="18" grpId="0" animBg="1"/>
      <p:bldP spid="19" grpId="0" animBg="1"/>
      <p:bldP spid="20" grpId="0"/>
      <p:bldP spid="27" grpId="0" animBg="1"/>
      <p:bldP spid="28" grpId="0" animBg="1"/>
      <p:bldP spid="29" grpId="0" animBg="1"/>
      <p:bldP spid="30" grpId="0" animBg="1"/>
      <p:bldP spid="31" grpId="0"/>
      <p:bldP spid="3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48072"/>
          </a:xfrm>
        </p:spPr>
        <p:txBody>
          <a:bodyPr>
            <a:normAutofit fontScale="90000"/>
          </a:bodyPr>
          <a:lstStyle/>
          <a:p>
            <a:r>
              <a:rPr lang="zh-CN" altLang="en-US" dirty="0"/>
              <a:t>案例应用：手写数字识别</a:t>
            </a:r>
            <a:endParaRPr lang="zh-TW" altLang="en-US" dirty="0"/>
          </a:p>
        </p:txBody>
      </p:sp>
      <p:pic>
        <p:nvPicPr>
          <p:cNvPr id="5" name="圖片 4"/>
          <p:cNvPicPr>
            <a:picLocks noChangeAspect="1"/>
          </p:cNvPicPr>
          <p:nvPr/>
        </p:nvPicPr>
        <p:blipFill>
          <a:blip r:embed="rId4"/>
          <a:stretch>
            <a:fillRect/>
          </a:stretch>
        </p:blipFill>
        <p:spPr>
          <a:xfrm>
            <a:off x="1401933" y="2729616"/>
            <a:ext cx="1602442" cy="1592235"/>
          </a:xfrm>
          <a:prstGeom prst="rect">
            <a:avLst/>
          </a:prstGeom>
        </p:spPr>
      </p:pic>
      <p:sp>
        <p:nvSpPr>
          <p:cNvPr id="7" name="矩形 6"/>
          <p:cNvSpPr/>
          <p:nvPr/>
        </p:nvSpPr>
        <p:spPr>
          <a:xfrm>
            <a:off x="3825017" y="274413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altLang="zh-TW" sz="2800" dirty="0">
                <a:solidFill>
                  <a:prstClr val="white"/>
                </a:solidFill>
              </a:rPr>
              <a:t>Machine</a:t>
            </a:r>
            <a:endParaRPr lang="zh-TW" altLang="en-US" sz="2800" dirty="0">
              <a:solidFill>
                <a:prstClr val="white"/>
              </a:solidFill>
            </a:endParaRPr>
          </a:p>
        </p:txBody>
      </p:sp>
      <p:sp>
        <p:nvSpPr>
          <p:cNvPr id="8" name="向右箭號 7"/>
          <p:cNvSpPr/>
          <p:nvPr/>
        </p:nvSpPr>
        <p:spPr>
          <a:xfrm>
            <a:off x="3095815" y="308993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9" name="向右箭號 8"/>
          <p:cNvSpPr/>
          <p:nvPr/>
        </p:nvSpPr>
        <p:spPr>
          <a:xfrm>
            <a:off x="5951758" y="309980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 name="文字方塊 9"/>
          <p:cNvSpPr txBox="1"/>
          <p:nvPr/>
        </p:nvSpPr>
        <p:spPr>
          <a:xfrm>
            <a:off x="6666447" y="3231185"/>
            <a:ext cx="721324" cy="584775"/>
          </a:xfrm>
          <a:prstGeom prst="rect">
            <a:avLst/>
          </a:prstGeom>
          <a:noFill/>
        </p:spPr>
        <p:txBody>
          <a:bodyPr wrap="square" rtlCol="0">
            <a:spAutoFit/>
          </a:bodyPr>
          <a:lstStyle/>
          <a:p>
            <a:pPr defTabSz="457200"/>
            <a:r>
              <a:rPr lang="en-US" altLang="zh-TW" sz="3200" dirty="0">
                <a:solidFill>
                  <a:prstClr val="black"/>
                </a:solidFill>
              </a:rPr>
              <a:t>“2”</a:t>
            </a:r>
            <a:endParaRPr lang="zh-TW" altLang="en-US" sz="3200" dirty="0">
              <a:solidFill>
                <a:prstClr val="black"/>
              </a:solidFill>
            </a:endParaRPr>
          </a:p>
        </p:txBody>
      </p:sp>
      <p:grpSp>
        <p:nvGrpSpPr>
          <p:cNvPr id="6" name="群組 5"/>
          <p:cNvGrpSpPr/>
          <p:nvPr/>
        </p:nvGrpSpPr>
        <p:grpSpPr>
          <a:xfrm>
            <a:off x="2462115" y="2098106"/>
            <a:ext cx="600084" cy="2625052"/>
            <a:chOff x="2462115" y="2538616"/>
            <a:chExt cx="600084" cy="2625052"/>
          </a:xfrm>
        </p:grpSpPr>
        <p:sp>
          <p:nvSpPr>
            <p:cNvPr id="12" name="矩形 11"/>
            <p:cNvSpPr/>
            <p:nvPr/>
          </p:nvSpPr>
          <p:spPr>
            <a:xfrm>
              <a:off x="2462115" y="253861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13" name="矩形 12"/>
            <p:cNvSpPr/>
            <p:nvPr/>
          </p:nvSpPr>
          <p:spPr>
            <a:xfrm>
              <a:off x="2530503" y="325630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4" name="矩形 13"/>
            <p:cNvSpPr/>
            <p:nvPr/>
          </p:nvSpPr>
          <p:spPr>
            <a:xfrm>
              <a:off x="2536321" y="26859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15" name="Object 12"/>
            <p:cNvGraphicFramePr>
              <a:graphicFrameLocks noChangeAspect="1"/>
            </p:cNvGraphicFramePr>
            <p:nvPr/>
          </p:nvGraphicFramePr>
          <p:xfrm>
            <a:off x="2549020" y="2590730"/>
            <a:ext cx="325438" cy="461962"/>
          </p:xfrm>
          <a:graphic>
            <a:graphicData uri="http://schemas.openxmlformats.org/presentationml/2006/ole">
              <mc:AlternateContent xmlns:mc="http://schemas.openxmlformats.org/markup-compatibility/2006">
                <mc:Choice xmlns:v="urn:schemas-microsoft-com:vml" Requires="v">
                  <p:oleObj spid="_x0000_s10332"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2549020" y="259073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nvGraphicFramePr>
          <p:xfrm>
            <a:off x="2554316" y="3173459"/>
            <a:ext cx="352425" cy="461963"/>
          </p:xfrm>
          <a:graphic>
            <a:graphicData uri="http://schemas.openxmlformats.org/presentationml/2006/ole">
              <mc:AlternateContent xmlns:mc="http://schemas.openxmlformats.org/markup-compatibility/2006">
                <mc:Choice xmlns:v="urn:schemas-microsoft-com:vml" Requires="v">
                  <p:oleObj spid="_x0000_s10333"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2554316" y="317345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540028" y="46540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18" name="Object 12"/>
            <p:cNvGraphicFramePr>
              <a:graphicFrameLocks noChangeAspect="1"/>
            </p:cNvGraphicFramePr>
            <p:nvPr>
              <p:extLst>
                <p:ext uri="{D42A27DB-BD31-4B8C-83A1-F6EECF244321}">
                  <p14:modId xmlns:p14="http://schemas.microsoft.com/office/powerpoint/2010/main" val="3532763171"/>
                </p:ext>
              </p:extLst>
            </p:nvPr>
          </p:nvGraphicFramePr>
          <p:xfrm>
            <a:off x="2468563" y="4584700"/>
            <a:ext cx="544512" cy="434975"/>
          </p:xfrm>
          <a:graphic>
            <a:graphicData uri="http://schemas.openxmlformats.org/presentationml/2006/ole">
              <mc:AlternateContent xmlns:mc="http://schemas.openxmlformats.org/markup-compatibility/2006">
                <mc:Choice xmlns:v="urn:schemas-microsoft-com:vml" Requires="v">
                  <p:oleObj spid="_x0000_s10334" name="Equation" r:id="rId9" imgW="253800" imgH="203040" progId="Equation.DSMT4">
                    <p:embed/>
                  </p:oleObj>
                </mc:Choice>
                <mc:Fallback>
                  <p:oleObj name="Equation" r:id="rId9" imgW="253800" imgH="203040" progId="Equation.DSMT4">
                    <p:embed/>
                    <p:pic>
                      <p:nvPicPr>
                        <p:cNvPr id="0" name=""/>
                        <p:cNvPicPr>
                          <a:picLocks noChangeAspect="1" noChangeArrowheads="1"/>
                        </p:cNvPicPr>
                        <p:nvPr/>
                      </p:nvPicPr>
                      <p:blipFill>
                        <a:blip r:embed="rId10"/>
                        <a:srcRect/>
                        <a:stretch>
                          <a:fillRect/>
                        </a:stretch>
                      </p:blipFill>
                      <p:spPr bwMode="auto">
                        <a:xfrm>
                          <a:off x="2468563" y="4584700"/>
                          <a:ext cx="54451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2415960" y="3939008"/>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grpSp>
        <p:nvGrpSpPr>
          <p:cNvPr id="20" name="群組 19"/>
          <p:cNvGrpSpPr/>
          <p:nvPr/>
        </p:nvGrpSpPr>
        <p:grpSpPr>
          <a:xfrm>
            <a:off x="6789662" y="2060848"/>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23" name="文字方塊 22"/>
            <p:cNvSpPr txBox="1"/>
            <p:nvPr/>
          </p:nvSpPr>
          <p:spPr>
            <a:xfrm>
              <a:off x="7153349" y="198712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a:t>
              </a:r>
              <a:endParaRPr lang="zh-TW" altLang="en-US" sz="2800" baseline="-25000" dirty="0">
                <a:solidFill>
                  <a:prstClr val="black"/>
                </a:solidFill>
              </a:endParaRPr>
            </a:p>
          </p:txBody>
        </p:sp>
        <p:sp>
          <p:nvSpPr>
            <p:cNvPr id="24" name="文字方塊 23"/>
            <p:cNvSpPr txBox="1"/>
            <p:nvPr/>
          </p:nvSpPr>
          <p:spPr>
            <a:xfrm>
              <a:off x="7142066" y="278534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2</a:t>
              </a:r>
              <a:endParaRPr lang="zh-TW" altLang="en-US" sz="2800" baseline="-25000" dirty="0">
                <a:solidFill>
                  <a:prstClr val="black"/>
                </a:solidFill>
              </a:endParaRPr>
            </a:p>
          </p:txBody>
        </p:sp>
        <p:sp>
          <p:nvSpPr>
            <p:cNvPr id="25" name="文字方塊 24"/>
            <p:cNvSpPr txBox="1"/>
            <p:nvPr/>
          </p:nvSpPr>
          <p:spPr>
            <a:xfrm>
              <a:off x="7142066" y="4051573"/>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10</a:t>
              </a:r>
              <a:endParaRPr lang="zh-TW" altLang="en-US" sz="2800" baseline="-25000" dirty="0">
                <a:solidFill>
                  <a:prstClr val="black"/>
                </a:solidFill>
              </a:endParaRPr>
            </a:p>
          </p:txBody>
        </p:sp>
      </p:grpSp>
      <p:sp>
        <p:nvSpPr>
          <p:cNvPr id="26" name="文字方塊 25"/>
          <p:cNvSpPr txBox="1"/>
          <p:nvPr/>
        </p:nvSpPr>
        <p:spPr>
          <a:xfrm>
            <a:off x="7460863" y="213160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a:solidFill>
                  <a:prstClr val="white"/>
                </a:solidFill>
              </a:rPr>
              <a:t>是</a:t>
            </a:r>
            <a:r>
              <a:rPr lang="en-US" altLang="zh-TW" sz="2400" dirty="0">
                <a:solidFill>
                  <a:prstClr val="white"/>
                </a:solidFill>
              </a:rPr>
              <a:t> 1</a:t>
            </a:r>
            <a:endParaRPr lang="zh-TW" altLang="en-US" sz="2400" dirty="0">
              <a:solidFill>
                <a:prstClr val="white"/>
              </a:solidFill>
            </a:endParaRPr>
          </a:p>
        </p:txBody>
      </p:sp>
      <p:sp>
        <p:nvSpPr>
          <p:cNvPr id="27" name="文字方塊 26"/>
          <p:cNvSpPr txBox="1"/>
          <p:nvPr/>
        </p:nvSpPr>
        <p:spPr>
          <a:xfrm>
            <a:off x="7468172" y="291288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a:solidFill>
                  <a:prstClr val="white"/>
                </a:solidFill>
              </a:rPr>
              <a:t>是</a:t>
            </a:r>
            <a:r>
              <a:rPr lang="en-US" altLang="zh-TW" sz="2400" dirty="0">
                <a:solidFill>
                  <a:prstClr val="white"/>
                </a:solidFill>
              </a:rPr>
              <a:t> 2</a:t>
            </a:r>
            <a:endParaRPr lang="zh-TW" altLang="en-US" sz="2400" dirty="0">
              <a:solidFill>
                <a:prstClr val="white"/>
              </a:solidFill>
            </a:endParaRPr>
          </a:p>
        </p:txBody>
      </p:sp>
      <p:sp>
        <p:nvSpPr>
          <p:cNvPr id="28" name="文字方塊 27"/>
          <p:cNvSpPr txBox="1"/>
          <p:nvPr/>
        </p:nvSpPr>
        <p:spPr>
          <a:xfrm>
            <a:off x="7468172" y="418685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a:solidFill>
                  <a:prstClr val="white"/>
                </a:solidFill>
              </a:rPr>
              <a:t>是</a:t>
            </a:r>
            <a:r>
              <a:rPr lang="en-US" altLang="zh-TW" sz="2400" dirty="0">
                <a:solidFill>
                  <a:prstClr val="white"/>
                </a:solidFill>
              </a:rPr>
              <a:t> 0</a:t>
            </a:r>
            <a:endParaRPr lang="zh-TW" altLang="en-US" sz="2400" dirty="0">
              <a:solidFill>
                <a:prstClr val="white"/>
              </a:solidFill>
            </a:endParaRPr>
          </a:p>
        </p:txBody>
      </p:sp>
      <p:sp>
        <p:nvSpPr>
          <p:cNvPr id="30" name="文字方塊 29"/>
          <p:cNvSpPr txBox="1"/>
          <p:nvPr/>
        </p:nvSpPr>
        <p:spPr>
          <a:xfrm rot="5400000">
            <a:off x="7600867" y="3569652"/>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11" name="文字方塊 10"/>
          <p:cNvSpPr txBox="1"/>
          <p:nvPr/>
        </p:nvSpPr>
        <p:spPr>
          <a:xfrm>
            <a:off x="3436169" y="4329268"/>
            <a:ext cx="2932815" cy="461665"/>
          </a:xfrm>
          <a:prstGeom prst="rect">
            <a:avLst/>
          </a:prstGeom>
          <a:noFill/>
        </p:spPr>
        <p:txBody>
          <a:bodyPr wrap="square" rtlCol="0">
            <a:spAutoFit/>
          </a:bodyPr>
          <a:lstStyle/>
          <a:p>
            <a:pPr algn="ctr" defTabSz="457200"/>
            <a:r>
              <a:rPr lang="zh-CN" altLang="en-US" sz="2400" dirty="0">
                <a:solidFill>
                  <a:prstClr val="black"/>
                </a:solidFill>
              </a:rPr>
              <a:t>一个函数</a:t>
            </a:r>
            <a:r>
              <a:rPr lang="en-US" altLang="zh-TW" sz="2400" dirty="0">
                <a:solidFill>
                  <a:prstClr val="black"/>
                </a:solidFill>
              </a:rPr>
              <a:t> ……</a:t>
            </a:r>
            <a:endParaRPr lang="zh-TW" altLang="en-US" sz="2400" dirty="0">
              <a:solidFill>
                <a:prstClr val="black"/>
              </a:solidFill>
            </a:endParaRPr>
          </a:p>
        </p:txBody>
      </p:sp>
      <p:sp>
        <p:nvSpPr>
          <p:cNvPr id="31" name="文字方塊 30"/>
          <p:cNvSpPr txBox="1"/>
          <p:nvPr/>
        </p:nvSpPr>
        <p:spPr>
          <a:xfrm>
            <a:off x="1668125" y="5043616"/>
            <a:ext cx="2086705" cy="830997"/>
          </a:xfrm>
          <a:prstGeom prst="rect">
            <a:avLst/>
          </a:prstGeom>
          <a:noFill/>
        </p:spPr>
        <p:txBody>
          <a:bodyPr wrap="square" rtlCol="0">
            <a:spAutoFit/>
          </a:bodyPr>
          <a:lstStyle/>
          <a:p>
            <a:pPr algn="ctr" defTabSz="457200"/>
            <a:r>
              <a:rPr lang="zh-CN" altLang="en-US" sz="2400" dirty="0">
                <a:solidFill>
                  <a:prstClr val="black"/>
                </a:solidFill>
              </a:rPr>
              <a:t>输入</a:t>
            </a:r>
            <a:r>
              <a:rPr lang="en-US" altLang="zh-TW" sz="2400" dirty="0">
                <a:solidFill>
                  <a:prstClr val="black"/>
                </a:solidFill>
              </a:rPr>
              <a:t>: </a:t>
            </a:r>
          </a:p>
          <a:p>
            <a:pPr algn="ctr" defTabSz="457200"/>
            <a:r>
              <a:rPr lang="en-US" altLang="zh-CN" sz="2400" dirty="0">
                <a:solidFill>
                  <a:prstClr val="black"/>
                </a:solidFill>
              </a:rPr>
              <a:t>784</a:t>
            </a:r>
            <a:r>
              <a:rPr lang="zh-CN" altLang="en-US" sz="2400" dirty="0">
                <a:solidFill>
                  <a:prstClr val="black"/>
                </a:solidFill>
              </a:rPr>
              <a:t>维向量</a:t>
            </a:r>
            <a:endParaRPr lang="zh-TW" altLang="en-US" sz="2400" dirty="0">
              <a:solidFill>
                <a:prstClr val="black"/>
              </a:solidFill>
            </a:endParaRPr>
          </a:p>
        </p:txBody>
      </p:sp>
      <p:sp>
        <p:nvSpPr>
          <p:cNvPr id="33" name="文字方塊 32"/>
          <p:cNvSpPr txBox="1"/>
          <p:nvPr/>
        </p:nvSpPr>
        <p:spPr>
          <a:xfrm>
            <a:off x="5951758" y="5043615"/>
            <a:ext cx="2153750" cy="830997"/>
          </a:xfrm>
          <a:prstGeom prst="rect">
            <a:avLst/>
          </a:prstGeom>
          <a:noFill/>
        </p:spPr>
        <p:txBody>
          <a:bodyPr wrap="square" rtlCol="0">
            <a:spAutoFit/>
          </a:bodyPr>
          <a:lstStyle/>
          <a:p>
            <a:pPr algn="ctr" defTabSz="457200"/>
            <a:r>
              <a:rPr lang="zh-CN" altLang="en-US" sz="2400" dirty="0">
                <a:solidFill>
                  <a:prstClr val="black"/>
                </a:solidFill>
              </a:rPr>
              <a:t>输出</a:t>
            </a:r>
            <a:r>
              <a:rPr lang="en-US" altLang="zh-TW" sz="2400" dirty="0">
                <a:solidFill>
                  <a:prstClr val="black"/>
                </a:solidFill>
              </a:rPr>
              <a:t>: </a:t>
            </a:r>
          </a:p>
          <a:p>
            <a:pPr algn="ctr" defTabSz="457200"/>
            <a:r>
              <a:rPr lang="en-US" altLang="zh-CN" sz="2400" dirty="0">
                <a:solidFill>
                  <a:prstClr val="black"/>
                </a:solidFill>
              </a:rPr>
              <a:t>10</a:t>
            </a:r>
            <a:r>
              <a:rPr lang="zh-CN" altLang="en-US" sz="2400" dirty="0">
                <a:solidFill>
                  <a:prstClr val="black"/>
                </a:solidFill>
              </a:rPr>
              <a:t>维向量</a:t>
            </a:r>
            <a:endParaRPr lang="zh-TW" altLang="en-US" sz="2400" dirty="0">
              <a:solidFill>
                <a:prstClr val="black"/>
              </a:solidFill>
            </a:endParaRPr>
          </a:p>
        </p:txBody>
      </p:sp>
      <p:sp>
        <p:nvSpPr>
          <p:cNvPr id="32" name="文字方塊 31"/>
          <p:cNvSpPr txBox="1"/>
          <p:nvPr/>
        </p:nvSpPr>
        <p:spPr>
          <a:xfrm>
            <a:off x="4074432" y="3236888"/>
            <a:ext cx="1609082"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457200"/>
            <a:r>
              <a:rPr lang="zh-CN" altLang="en-US" sz="2800" dirty="0">
                <a:solidFill>
                  <a:prstClr val="white"/>
                </a:solidFill>
              </a:rPr>
              <a:t>神经网络</a:t>
            </a:r>
            <a:endParaRPr lang="zh-TW" altLang="en-US" sz="2800" dirty="0">
              <a:solidFill>
                <a:prstClr val="white"/>
              </a:solidFill>
            </a:endParaRPr>
          </a:p>
        </p:txBody>
      </p:sp>
    </p:spTree>
    <p:extLst>
      <p:ext uri="{BB962C8B-B14F-4D97-AF65-F5344CB8AC3E}">
        <p14:creationId xmlns:p14="http://schemas.microsoft.com/office/powerpoint/2010/main" val="383421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p:bldP spid="11" grpId="0"/>
      <p:bldP spid="31" grpId="0"/>
      <p:bldP spid="33" grpId="0"/>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圖片 106"/>
          <p:cNvPicPr>
            <a:picLocks noChangeAspect="1"/>
          </p:cNvPicPr>
          <p:nvPr/>
        </p:nvPicPr>
        <p:blipFill>
          <a:blip r:embed="rId4"/>
          <a:stretch>
            <a:fillRect/>
          </a:stretch>
        </p:blipFill>
        <p:spPr>
          <a:xfrm>
            <a:off x="152795" y="2594723"/>
            <a:ext cx="1602442" cy="1592235"/>
          </a:xfrm>
          <a:prstGeom prst="rect">
            <a:avLst/>
          </a:prstGeom>
        </p:spPr>
      </p:pic>
      <p:sp>
        <p:nvSpPr>
          <p:cNvPr id="64" name="文字方塊 63"/>
          <p:cNvSpPr txBox="1"/>
          <p:nvPr/>
        </p:nvSpPr>
        <p:spPr>
          <a:xfrm>
            <a:off x="5860033" y="4799731"/>
            <a:ext cx="1165859" cy="461665"/>
          </a:xfrm>
          <a:prstGeom prst="rect">
            <a:avLst/>
          </a:prstGeom>
          <a:noFill/>
        </p:spPr>
        <p:txBody>
          <a:bodyPr wrap="square" rtlCol="0">
            <a:spAutoFit/>
          </a:bodyPr>
          <a:lstStyle/>
          <a:p>
            <a:pPr algn="ctr" defTabSz="457200"/>
            <a:r>
              <a:rPr lang="zh-CN" altLang="en-US" sz="2400" b="1" dirty="0">
                <a:solidFill>
                  <a:prstClr val="black"/>
                </a:solidFill>
              </a:rPr>
              <a:t>输出层</a:t>
            </a:r>
            <a:endParaRPr lang="zh-TW" altLang="en-US" sz="2400" b="1" dirty="0">
              <a:solidFill>
                <a:prstClr val="black"/>
              </a:solidFill>
            </a:endParaRPr>
          </a:p>
        </p:txBody>
      </p:sp>
      <p:sp>
        <p:nvSpPr>
          <p:cNvPr id="65" name="文字方塊 64"/>
          <p:cNvSpPr txBox="1"/>
          <p:nvPr/>
        </p:nvSpPr>
        <p:spPr>
          <a:xfrm>
            <a:off x="2906128" y="4775275"/>
            <a:ext cx="2066642" cy="461665"/>
          </a:xfrm>
          <a:prstGeom prst="rect">
            <a:avLst/>
          </a:prstGeom>
          <a:noFill/>
        </p:spPr>
        <p:txBody>
          <a:bodyPr wrap="square" rtlCol="0">
            <a:spAutoFit/>
          </a:bodyPr>
          <a:lstStyle/>
          <a:p>
            <a:pPr algn="ctr" defTabSz="457200"/>
            <a:r>
              <a:rPr lang="zh-CN" altLang="en-US" sz="2400" b="1" dirty="0">
                <a:solidFill>
                  <a:prstClr val="black"/>
                </a:solidFill>
              </a:rPr>
              <a:t>隐含层</a:t>
            </a:r>
            <a:endParaRPr lang="zh-TW" altLang="en-US" sz="2400" b="1" dirty="0">
              <a:solidFill>
                <a:prstClr val="black"/>
              </a:solidFill>
            </a:endParaRPr>
          </a:p>
        </p:txBody>
      </p:sp>
      <p:sp>
        <p:nvSpPr>
          <p:cNvPr id="66" name="右大括弧 65"/>
          <p:cNvSpPr/>
          <p:nvPr/>
        </p:nvSpPr>
        <p:spPr>
          <a:xfrm rot="5400000">
            <a:off x="3844836" y="3238862"/>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zh-TW" altLang="en-US">
              <a:solidFill>
                <a:prstClr val="black"/>
              </a:solidFill>
            </a:endParaRPr>
          </a:p>
        </p:txBody>
      </p:sp>
      <p:sp>
        <p:nvSpPr>
          <p:cNvPr id="59" name="矩形 58"/>
          <p:cNvSpPr/>
          <p:nvPr/>
        </p:nvSpPr>
        <p:spPr>
          <a:xfrm>
            <a:off x="1321462" y="1966568"/>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60" name="文字方塊 59"/>
          <p:cNvSpPr txBox="1"/>
          <p:nvPr/>
        </p:nvSpPr>
        <p:spPr>
          <a:xfrm>
            <a:off x="993976" y="4799731"/>
            <a:ext cx="1221928" cy="461665"/>
          </a:xfrm>
          <a:prstGeom prst="rect">
            <a:avLst/>
          </a:prstGeom>
          <a:noFill/>
        </p:spPr>
        <p:txBody>
          <a:bodyPr wrap="square" rtlCol="0">
            <a:spAutoFit/>
          </a:bodyPr>
          <a:lstStyle/>
          <a:p>
            <a:pPr algn="ctr" defTabSz="457200"/>
            <a:r>
              <a:rPr lang="zh-CN" altLang="en-US" sz="2400" b="1" dirty="0">
                <a:solidFill>
                  <a:prstClr val="black"/>
                </a:solidFill>
              </a:rPr>
              <a:t>输入层</a:t>
            </a:r>
            <a:endParaRPr lang="zh-TW" altLang="en-US" sz="2400" b="1" dirty="0">
              <a:solidFill>
                <a:prstClr val="black"/>
              </a:solidFill>
            </a:endParaRPr>
          </a:p>
        </p:txBody>
      </p:sp>
      <p:sp>
        <p:nvSpPr>
          <p:cNvPr id="2" name="標題 1"/>
          <p:cNvSpPr>
            <a:spLocks noGrp="1"/>
          </p:cNvSpPr>
          <p:nvPr>
            <p:ph type="title"/>
          </p:nvPr>
        </p:nvSpPr>
        <p:spPr>
          <a:xfrm>
            <a:off x="628650" y="44624"/>
            <a:ext cx="7886700" cy="614303"/>
          </a:xfrm>
        </p:spPr>
        <p:txBody>
          <a:bodyPr>
            <a:normAutofit fontScale="90000"/>
          </a:bodyPr>
          <a:lstStyle/>
          <a:p>
            <a:r>
              <a:rPr lang="zh-CN" altLang="en-US" dirty="0"/>
              <a:t>案例应用：手写数字识别</a:t>
            </a:r>
            <a:endParaRPr lang="zh-TW" altLang="en-US" dirty="0"/>
          </a:p>
        </p:txBody>
      </p:sp>
      <p:sp>
        <p:nvSpPr>
          <p:cNvPr id="7" name="文字方塊 6"/>
          <p:cNvSpPr txBox="1"/>
          <p:nvPr/>
        </p:nvSpPr>
        <p:spPr>
          <a:xfrm>
            <a:off x="993976" y="1484784"/>
            <a:ext cx="1134648" cy="461665"/>
          </a:xfrm>
          <a:prstGeom prst="rect">
            <a:avLst/>
          </a:prstGeom>
          <a:noFill/>
        </p:spPr>
        <p:txBody>
          <a:bodyPr wrap="square" rtlCol="0">
            <a:spAutoFit/>
          </a:bodyPr>
          <a:lstStyle/>
          <a:p>
            <a:pPr algn="ctr" defTabSz="457200"/>
            <a:r>
              <a:rPr lang="en-US" altLang="zh-TW" sz="2400" dirty="0">
                <a:solidFill>
                  <a:prstClr val="black"/>
                </a:solidFill>
              </a:rPr>
              <a:t>Input</a:t>
            </a:r>
          </a:p>
        </p:txBody>
      </p:sp>
      <p:sp>
        <p:nvSpPr>
          <p:cNvPr id="8" name="文字方塊 7"/>
          <p:cNvSpPr txBox="1"/>
          <p:nvPr/>
        </p:nvSpPr>
        <p:spPr>
          <a:xfrm>
            <a:off x="7138018" y="1484784"/>
            <a:ext cx="1134648" cy="461665"/>
          </a:xfrm>
          <a:prstGeom prst="rect">
            <a:avLst/>
          </a:prstGeom>
          <a:noFill/>
        </p:spPr>
        <p:txBody>
          <a:bodyPr wrap="square" rtlCol="0">
            <a:spAutoFit/>
          </a:bodyPr>
          <a:lstStyle/>
          <a:p>
            <a:pPr algn="ctr" defTabSz="457200"/>
            <a:r>
              <a:rPr lang="en-US" altLang="zh-TW" sz="2400" dirty="0">
                <a:solidFill>
                  <a:prstClr val="black"/>
                </a:solidFill>
              </a:rPr>
              <a:t>Output</a:t>
            </a:r>
          </a:p>
        </p:txBody>
      </p:sp>
      <p:cxnSp>
        <p:nvCxnSpPr>
          <p:cNvPr id="11" name="直線單箭頭接點 10"/>
          <p:cNvCxnSpPr/>
          <p:nvPr/>
        </p:nvCxnSpPr>
        <p:spPr>
          <a:xfrm>
            <a:off x="6433736" y="2987347"/>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543052" y="4233237"/>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09852" y="2208544"/>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89850" y="268426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5" name="矩形 14"/>
          <p:cNvSpPr/>
          <p:nvPr/>
        </p:nvSpPr>
        <p:spPr>
          <a:xfrm>
            <a:off x="1395668" y="211393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16" name="Object 12"/>
          <p:cNvGraphicFramePr>
            <a:graphicFrameLocks noChangeAspect="1"/>
          </p:cNvGraphicFramePr>
          <p:nvPr>
            <p:extLst>
              <p:ext uri="{D42A27DB-BD31-4B8C-83A1-F6EECF244321}">
                <p14:modId xmlns:p14="http://schemas.microsoft.com/office/powerpoint/2010/main" val="3727051235"/>
              </p:ext>
            </p:extLst>
          </p:nvPr>
        </p:nvGraphicFramePr>
        <p:xfrm>
          <a:off x="1408367" y="2018682"/>
          <a:ext cx="325438" cy="461962"/>
        </p:xfrm>
        <a:graphic>
          <a:graphicData uri="http://schemas.openxmlformats.org/presentationml/2006/ole">
            <mc:AlternateContent xmlns:mc="http://schemas.openxmlformats.org/markup-compatibility/2006">
              <mc:Choice xmlns:v="urn:schemas-microsoft-com:vml" Requires="v">
                <p:oleObj spid="_x0000_s11356"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1408367" y="2018682"/>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1763609684"/>
              </p:ext>
            </p:extLst>
          </p:nvPr>
        </p:nvGraphicFramePr>
        <p:xfrm>
          <a:off x="1413663" y="2601411"/>
          <a:ext cx="352425" cy="461963"/>
        </p:xfrm>
        <a:graphic>
          <a:graphicData uri="http://schemas.openxmlformats.org/presentationml/2006/ole">
            <mc:AlternateContent xmlns:mc="http://schemas.openxmlformats.org/markup-compatibility/2006">
              <mc:Choice xmlns:v="urn:schemas-microsoft-com:vml" Requires="v">
                <p:oleObj spid="_x0000_s11357"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1413663" y="2601411"/>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332137" y="1484784"/>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defTabSz="457200"/>
              <a:r>
                <a:rPr lang="en-US" altLang="zh-TW" sz="2400" dirty="0">
                  <a:solidFill>
                    <a:prstClr val="black"/>
                  </a:solidFill>
                </a:rPr>
                <a:t>Layer 1</a:t>
              </a:r>
              <a:endParaRPr lang="zh-TW" altLang="en-US" sz="2400" dirty="0">
                <a:solidFill>
                  <a:prstClr val="black"/>
                </a:solidFill>
              </a:endParaRPr>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sp>
        <p:nvSpPr>
          <p:cNvPr id="22" name="矩形 21"/>
          <p:cNvSpPr/>
          <p:nvPr/>
        </p:nvSpPr>
        <p:spPr>
          <a:xfrm>
            <a:off x="1399375" y="408201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23" name="Object 12"/>
          <p:cNvGraphicFramePr>
            <a:graphicFrameLocks noChangeAspect="1"/>
          </p:cNvGraphicFramePr>
          <p:nvPr>
            <p:extLst>
              <p:ext uri="{D42A27DB-BD31-4B8C-83A1-F6EECF244321}">
                <p14:modId xmlns:p14="http://schemas.microsoft.com/office/powerpoint/2010/main" val="1752238018"/>
              </p:ext>
            </p:extLst>
          </p:nvPr>
        </p:nvGraphicFramePr>
        <p:xfrm>
          <a:off x="1397000" y="3986018"/>
          <a:ext cx="407988" cy="488950"/>
        </p:xfrm>
        <a:graphic>
          <a:graphicData uri="http://schemas.openxmlformats.org/presentationml/2006/ole">
            <mc:AlternateContent xmlns:mc="http://schemas.openxmlformats.org/markup-compatibility/2006">
              <mc:Choice xmlns:v="urn:schemas-microsoft-com:vml" Requires="v">
                <p:oleObj spid="_x0000_s11358" name="方程式" r:id="rId9" imgW="190440" imgH="228600" progId="Equation.3">
                  <p:embed/>
                </p:oleObj>
              </mc:Choice>
              <mc:Fallback>
                <p:oleObj name="方程式" r:id="rId9" imgW="190440" imgH="228600" progId="Equation.3">
                  <p:embed/>
                  <p:pic>
                    <p:nvPicPr>
                      <p:cNvPr id="0" name=""/>
                      <p:cNvPicPr>
                        <a:picLocks noChangeAspect="1" noChangeArrowheads="1"/>
                      </p:cNvPicPr>
                      <p:nvPr/>
                    </p:nvPicPr>
                    <p:blipFill>
                      <a:blip r:embed="rId10"/>
                      <a:srcRect/>
                      <a:stretch>
                        <a:fillRect/>
                      </a:stretch>
                    </p:blipFill>
                    <p:spPr bwMode="auto">
                      <a:xfrm>
                        <a:off x="1397000" y="3986018"/>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275307" y="3366960"/>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nvGrpSpPr>
          <p:cNvPr id="79" name="群組 78"/>
          <p:cNvGrpSpPr/>
          <p:nvPr/>
        </p:nvGrpSpPr>
        <p:grpSpPr>
          <a:xfrm>
            <a:off x="3657035" y="1484784"/>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defTabSz="457200"/>
              <a:r>
                <a:rPr lang="en-US" altLang="zh-TW" sz="2400" dirty="0">
                  <a:solidFill>
                    <a:prstClr val="black"/>
                  </a:solidFill>
                </a:rPr>
                <a:t>Layer 2</a:t>
              </a:r>
              <a:endParaRPr lang="zh-TW" altLang="en-US" sz="2400" dirty="0">
                <a:solidFill>
                  <a:prstClr val="black"/>
                </a:solidFill>
              </a:endParaRPr>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grpSp>
        <p:nvGrpSpPr>
          <p:cNvPr id="80" name="群組 79"/>
          <p:cNvGrpSpPr/>
          <p:nvPr/>
        </p:nvGrpSpPr>
        <p:grpSpPr>
          <a:xfrm>
            <a:off x="5868381" y="1484784"/>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defTabSz="457200"/>
              <a:r>
                <a:rPr lang="en-US" altLang="zh-TW" sz="2400" dirty="0">
                  <a:solidFill>
                    <a:prstClr val="black"/>
                  </a:solidFill>
                </a:rPr>
                <a:t>Layer L</a:t>
              </a:r>
              <a:endParaRPr lang="zh-TW" altLang="en-US" sz="2400" dirty="0">
                <a:solidFill>
                  <a:prstClr val="black"/>
                </a:solidFill>
              </a:endParaRPr>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sp>
        <p:nvSpPr>
          <p:cNvPr id="33" name="文字方塊 32"/>
          <p:cNvSpPr txBox="1"/>
          <p:nvPr/>
        </p:nvSpPr>
        <p:spPr>
          <a:xfrm>
            <a:off x="4600123" y="1905917"/>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34" name="文字方塊 33"/>
          <p:cNvSpPr txBox="1"/>
          <p:nvPr/>
        </p:nvSpPr>
        <p:spPr>
          <a:xfrm>
            <a:off x="4607072" y="2666904"/>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35" name="文字方塊 34"/>
          <p:cNvSpPr txBox="1"/>
          <p:nvPr/>
        </p:nvSpPr>
        <p:spPr>
          <a:xfrm>
            <a:off x="4636088" y="388223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nvGrpSpPr>
          <p:cNvPr id="81" name="群組 80"/>
          <p:cNvGrpSpPr/>
          <p:nvPr/>
        </p:nvGrpSpPr>
        <p:grpSpPr>
          <a:xfrm>
            <a:off x="3166542" y="2237008"/>
            <a:ext cx="753037" cy="2299666"/>
            <a:chOff x="3166542" y="2237008"/>
            <a:chExt cx="753037" cy="2299666"/>
          </a:xfrm>
        </p:grpSpPr>
        <p:cxnSp>
          <p:nvCxnSpPr>
            <p:cNvPr id="36" name="直線單箭頭接點 35"/>
            <p:cNvCxnSpPr>
              <a:stCxn id="18" idx="6"/>
              <a:endCxn id="25" idx="2"/>
            </p:cNvCxnSpPr>
            <p:nvPr/>
          </p:nvCxnSpPr>
          <p:spPr>
            <a:xfrm>
              <a:off x="3175833" y="223700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237008"/>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237008"/>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237008"/>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015578"/>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237008"/>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015578"/>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742275" y="2237008"/>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738568" y="2285382"/>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738568" y="2285382"/>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766088" y="2237008"/>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732750" y="2855711"/>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732750" y="2855711"/>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04247" y="2237008"/>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777878" y="3015578"/>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777878" y="4230184"/>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群組 81"/>
          <p:cNvGrpSpPr/>
          <p:nvPr/>
        </p:nvGrpSpPr>
        <p:grpSpPr>
          <a:xfrm>
            <a:off x="5357094" y="2229869"/>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263612" y="1484784"/>
            <a:ext cx="4874405" cy="38847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84" name="文字方塊 83"/>
          <p:cNvSpPr txBox="1"/>
          <p:nvPr/>
        </p:nvSpPr>
        <p:spPr>
          <a:xfrm>
            <a:off x="7339971" y="3121219"/>
            <a:ext cx="721324" cy="584775"/>
          </a:xfrm>
          <a:prstGeom prst="rect">
            <a:avLst/>
          </a:prstGeom>
          <a:noFill/>
        </p:spPr>
        <p:txBody>
          <a:bodyPr wrap="square" rtlCol="0">
            <a:spAutoFit/>
          </a:bodyPr>
          <a:lstStyle/>
          <a:p>
            <a:pPr defTabSz="457200"/>
            <a:r>
              <a:rPr lang="en-US" altLang="zh-TW" sz="3200" dirty="0">
                <a:solidFill>
                  <a:prstClr val="black"/>
                </a:solidFill>
              </a:rPr>
              <a:t>“2”</a:t>
            </a:r>
            <a:endParaRPr lang="zh-TW" altLang="en-US" sz="3200" dirty="0">
              <a:solidFill>
                <a:prstClr val="black"/>
              </a:solidFill>
            </a:endParaRPr>
          </a:p>
        </p:txBody>
      </p:sp>
      <p:grpSp>
        <p:nvGrpSpPr>
          <p:cNvPr id="85" name="群組 84"/>
          <p:cNvGrpSpPr/>
          <p:nvPr/>
        </p:nvGrpSpPr>
        <p:grpSpPr>
          <a:xfrm>
            <a:off x="7463186" y="1950882"/>
            <a:ext cx="642352" cy="2642877"/>
            <a:chOff x="7142066" y="1987121"/>
            <a:chExt cx="642352" cy="2642877"/>
          </a:xfrm>
        </p:grpSpPr>
        <p:sp>
          <p:nvSpPr>
            <p:cNvPr id="86" name="矩形 85"/>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87" name="文字方塊 86"/>
            <p:cNvSpPr txBox="1"/>
            <p:nvPr/>
          </p:nvSpPr>
          <p:spPr>
            <a:xfrm rot="5400000">
              <a:off x="7084256" y="3505942"/>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88" name="文字方塊 87"/>
            <p:cNvSpPr txBox="1"/>
            <p:nvPr/>
          </p:nvSpPr>
          <p:spPr>
            <a:xfrm>
              <a:off x="7153349" y="198712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a:t>
              </a:r>
              <a:endParaRPr lang="zh-TW" altLang="en-US" sz="2800" baseline="-25000" dirty="0">
                <a:solidFill>
                  <a:prstClr val="black"/>
                </a:solidFill>
              </a:endParaRPr>
            </a:p>
          </p:txBody>
        </p:sp>
        <p:sp>
          <p:nvSpPr>
            <p:cNvPr id="89" name="文字方塊 88"/>
            <p:cNvSpPr txBox="1"/>
            <p:nvPr/>
          </p:nvSpPr>
          <p:spPr>
            <a:xfrm>
              <a:off x="7142066" y="278534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2</a:t>
              </a:r>
              <a:endParaRPr lang="zh-TW" altLang="en-US" sz="2800" baseline="-25000" dirty="0">
                <a:solidFill>
                  <a:prstClr val="black"/>
                </a:solidFill>
              </a:endParaRPr>
            </a:p>
          </p:txBody>
        </p:sp>
        <p:sp>
          <p:nvSpPr>
            <p:cNvPr id="90" name="文字方塊 89"/>
            <p:cNvSpPr txBox="1"/>
            <p:nvPr/>
          </p:nvSpPr>
          <p:spPr>
            <a:xfrm>
              <a:off x="7142066" y="4051573"/>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10</a:t>
              </a:r>
              <a:endParaRPr lang="zh-TW" altLang="en-US" sz="2800" baseline="-25000" dirty="0">
                <a:solidFill>
                  <a:prstClr val="black"/>
                </a:solidFill>
              </a:endParaRPr>
            </a:p>
          </p:txBody>
        </p:sp>
      </p:grpSp>
      <p:sp>
        <p:nvSpPr>
          <p:cNvPr id="91" name="文字方塊 90"/>
          <p:cNvSpPr txBox="1"/>
          <p:nvPr/>
        </p:nvSpPr>
        <p:spPr>
          <a:xfrm>
            <a:off x="8134387" y="2021638"/>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a:solidFill>
                  <a:prstClr val="white"/>
                </a:solidFill>
              </a:rPr>
              <a:t>是</a:t>
            </a:r>
            <a:r>
              <a:rPr lang="en-US" altLang="zh-TW" sz="2400" dirty="0">
                <a:solidFill>
                  <a:prstClr val="white"/>
                </a:solidFill>
              </a:rPr>
              <a:t> 1</a:t>
            </a:r>
            <a:endParaRPr lang="zh-TW" altLang="en-US" sz="2400" dirty="0">
              <a:solidFill>
                <a:prstClr val="white"/>
              </a:solidFill>
            </a:endParaRPr>
          </a:p>
        </p:txBody>
      </p:sp>
      <p:sp>
        <p:nvSpPr>
          <p:cNvPr id="92" name="文字方塊 91"/>
          <p:cNvSpPr txBox="1"/>
          <p:nvPr/>
        </p:nvSpPr>
        <p:spPr>
          <a:xfrm>
            <a:off x="8141696" y="2802920"/>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a:solidFill>
                  <a:prstClr val="white"/>
                </a:solidFill>
              </a:rPr>
              <a:t>是</a:t>
            </a:r>
            <a:r>
              <a:rPr lang="en-US" altLang="zh-TW" sz="2400" dirty="0">
                <a:solidFill>
                  <a:prstClr val="white"/>
                </a:solidFill>
              </a:rPr>
              <a:t> 2</a:t>
            </a:r>
            <a:endParaRPr lang="zh-TW" altLang="en-US" sz="2400" dirty="0">
              <a:solidFill>
                <a:prstClr val="white"/>
              </a:solidFill>
            </a:endParaRPr>
          </a:p>
        </p:txBody>
      </p:sp>
      <p:sp>
        <p:nvSpPr>
          <p:cNvPr id="93" name="文字方塊 92"/>
          <p:cNvSpPr txBox="1"/>
          <p:nvPr/>
        </p:nvSpPr>
        <p:spPr>
          <a:xfrm>
            <a:off x="8141696" y="4076889"/>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a:solidFill>
                  <a:prstClr val="white"/>
                </a:solidFill>
              </a:rPr>
              <a:t>是</a:t>
            </a:r>
            <a:r>
              <a:rPr lang="en-US" altLang="zh-TW" sz="2400" dirty="0">
                <a:solidFill>
                  <a:prstClr val="white"/>
                </a:solidFill>
              </a:rPr>
              <a:t> 0</a:t>
            </a:r>
            <a:endParaRPr lang="zh-TW" altLang="en-US" sz="2400" dirty="0">
              <a:solidFill>
                <a:prstClr val="white"/>
              </a:solidFill>
            </a:endParaRPr>
          </a:p>
        </p:txBody>
      </p:sp>
      <p:sp>
        <p:nvSpPr>
          <p:cNvPr id="94" name="文字方塊 93"/>
          <p:cNvSpPr txBox="1"/>
          <p:nvPr/>
        </p:nvSpPr>
        <p:spPr>
          <a:xfrm rot="5400000">
            <a:off x="8274391" y="3459686"/>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83" name="文字方塊 82"/>
          <p:cNvSpPr txBox="1"/>
          <p:nvPr/>
        </p:nvSpPr>
        <p:spPr>
          <a:xfrm>
            <a:off x="2417274" y="2689985"/>
            <a:ext cx="4608618"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457200"/>
            <a:r>
              <a:rPr lang="zh-CN" altLang="en-US" sz="2800" dirty="0">
                <a:solidFill>
                  <a:prstClr val="white"/>
                </a:solidFill>
              </a:rPr>
              <a:t>包含一个可用于手写数字识别的函数的集合</a:t>
            </a:r>
            <a:endParaRPr lang="zh-TW" altLang="en-US" sz="2800" dirty="0">
              <a:solidFill>
                <a:prstClr val="white"/>
              </a:solidFill>
            </a:endParaRPr>
          </a:p>
        </p:txBody>
      </p:sp>
      <p:sp>
        <p:nvSpPr>
          <p:cNvPr id="56" name="文字方塊 55"/>
          <p:cNvSpPr txBox="1"/>
          <p:nvPr/>
        </p:nvSpPr>
        <p:spPr>
          <a:xfrm>
            <a:off x="457559" y="5533336"/>
            <a:ext cx="8453086" cy="1319079"/>
          </a:xfrm>
          <a:prstGeom prst="rect">
            <a:avLst/>
          </a:prstGeom>
          <a:noFill/>
        </p:spPr>
        <p:txBody>
          <a:bodyPr wrap="square" rtlCol="0">
            <a:spAutoFit/>
          </a:bodyPr>
          <a:lstStyle/>
          <a:p>
            <a:pPr defTabSz="457200">
              <a:lnSpc>
                <a:spcPct val="150000"/>
              </a:lnSpc>
            </a:pPr>
            <a:r>
              <a:rPr lang="zh-CN" altLang="en-US" sz="2800" dirty="0">
                <a:solidFill>
                  <a:srgbClr val="FF0000"/>
                </a:solidFill>
              </a:rPr>
              <a:t>你需要构建一个神经网络结构以包含一个好的可用于手写数字识别的函数</a:t>
            </a:r>
            <a:r>
              <a:rPr lang="en-US" altLang="zh-CN" sz="2800" dirty="0">
                <a:solidFill>
                  <a:srgbClr val="FF0000"/>
                </a:solidFill>
              </a:rPr>
              <a:t>.</a:t>
            </a:r>
            <a:endParaRPr lang="zh-TW" altLang="en-US" sz="2800" dirty="0">
              <a:solidFill>
                <a:srgbClr val="FF0000"/>
              </a:solidFill>
            </a:endParaRPr>
          </a:p>
        </p:txBody>
      </p:sp>
    </p:spTree>
    <p:extLst>
      <p:ext uri="{BB962C8B-B14F-4D97-AF65-F5344CB8AC3E}">
        <p14:creationId xmlns:p14="http://schemas.microsoft.com/office/powerpoint/2010/main" val="255897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1" grpId="0" animBg="1"/>
      <p:bldP spid="92" grpId="0" animBg="1"/>
      <p:bldP spid="93" grpId="0" animBg="1"/>
      <p:bldP spid="94" grpId="0"/>
      <p:bldP spid="83" grpId="0" animBg="1"/>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lstStyle/>
          <a:p>
            <a:r>
              <a:rPr lang="zh-CN" altLang="en-US" dirty="0"/>
              <a:t>什么是深度学习？</a:t>
            </a:r>
          </a:p>
        </p:txBody>
      </p:sp>
      <p:sp>
        <p:nvSpPr>
          <p:cNvPr id="3" name="内容占位符 2"/>
          <p:cNvSpPr>
            <a:spLocks noGrp="1"/>
          </p:cNvSpPr>
          <p:nvPr>
            <p:ph idx="1"/>
          </p:nvPr>
        </p:nvSpPr>
        <p:spPr>
          <a:xfrm>
            <a:off x="318356" y="1196751"/>
            <a:ext cx="8507288" cy="2095548"/>
          </a:xfrm>
        </p:spPr>
        <p:txBody>
          <a:bodyPr>
            <a:normAutofit fontScale="85000" lnSpcReduction="10000"/>
          </a:bodyPr>
          <a:lstStyle/>
          <a:p>
            <a:pPr marL="0" indent="0">
              <a:lnSpc>
                <a:spcPct val="170000"/>
              </a:lnSpc>
              <a:spcBef>
                <a:spcPts val="0"/>
              </a:spcBef>
              <a:buNone/>
            </a:pPr>
            <a:r>
              <a:rPr lang="en-US" altLang="zh-CN" b="1" dirty="0"/>
              <a:t>Deep learning </a:t>
            </a:r>
            <a:r>
              <a:rPr lang="en-US" altLang="zh-CN" dirty="0"/>
              <a:t>is the subset of machine learning methods based on </a:t>
            </a:r>
            <a:r>
              <a:rPr lang="en-US" altLang="zh-CN" dirty="0">
                <a:solidFill>
                  <a:srgbClr val="0000FF"/>
                </a:solidFill>
              </a:rPr>
              <a:t>neural networks</a:t>
            </a:r>
            <a:r>
              <a:rPr lang="en-US" altLang="zh-CN" dirty="0"/>
              <a:t> with </a:t>
            </a:r>
            <a:r>
              <a:rPr lang="en-US" altLang="zh-CN" dirty="0">
                <a:solidFill>
                  <a:srgbClr val="0000FF"/>
                </a:solidFill>
              </a:rPr>
              <a:t>representation learning</a:t>
            </a:r>
            <a:r>
              <a:rPr lang="en-US" altLang="zh-CN" dirty="0"/>
              <a:t>.</a:t>
            </a:r>
          </a:p>
          <a:p>
            <a:pPr marL="0" indent="0" algn="r">
              <a:lnSpc>
                <a:spcPct val="170000"/>
              </a:lnSpc>
              <a:spcBef>
                <a:spcPts val="0"/>
              </a:spcBef>
              <a:buNone/>
            </a:pPr>
            <a:r>
              <a:rPr lang="en-US" altLang="zh-CN" dirty="0"/>
              <a:t>--- </a:t>
            </a:r>
            <a:r>
              <a:rPr lang="en-US" altLang="zh-CN" i="1" dirty="0"/>
              <a:t>Wikipedia</a:t>
            </a:r>
            <a:endParaRPr lang="zh-CN" altLang="en-US" i="1" dirty="0"/>
          </a:p>
        </p:txBody>
      </p:sp>
      <p:grpSp>
        <p:nvGrpSpPr>
          <p:cNvPr id="4" name="组合 3"/>
          <p:cNvGrpSpPr/>
          <p:nvPr/>
        </p:nvGrpSpPr>
        <p:grpSpPr>
          <a:xfrm>
            <a:off x="1385646" y="3253297"/>
            <a:ext cx="6372708" cy="3528392"/>
            <a:chOff x="719572" y="1023119"/>
            <a:chExt cx="7704856" cy="5214193"/>
          </a:xfrm>
        </p:grpSpPr>
        <p:sp>
          <p:nvSpPr>
            <p:cNvPr id="5" name="모서리가 둥근 직사각형 4"/>
            <p:cNvSpPr/>
            <p:nvPr/>
          </p:nvSpPr>
          <p:spPr>
            <a:xfrm>
              <a:off x="719572" y="1484784"/>
              <a:ext cx="7704856" cy="475252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dirty="0">
                <a:solidFill>
                  <a:schemeClr val="tx1"/>
                </a:solidFill>
              </a:endParaRPr>
            </a:p>
          </p:txBody>
        </p:sp>
        <p:sp>
          <p:nvSpPr>
            <p:cNvPr id="6" name="TextBox 5"/>
            <p:cNvSpPr txBox="1"/>
            <p:nvPr/>
          </p:nvSpPr>
          <p:spPr>
            <a:xfrm>
              <a:off x="2787374" y="1023119"/>
              <a:ext cx="3590851" cy="583537"/>
            </a:xfrm>
            <a:prstGeom prst="rect">
              <a:avLst/>
            </a:prstGeom>
            <a:noFill/>
          </p:spPr>
          <p:txBody>
            <a:bodyPr wrap="square" rtlCol="0">
              <a:spAutoFit/>
            </a:bodyPr>
            <a:lstStyle/>
            <a:p>
              <a:pPr algn="ctr"/>
              <a:r>
                <a:rPr kumimoji="1" lang="zh-CN" altLang="en-US" b="1" dirty="0">
                  <a:solidFill>
                    <a:srgbClr val="FF0000"/>
                  </a:solidFill>
                </a:rPr>
                <a:t>人工智能</a:t>
              </a:r>
              <a:endParaRPr kumimoji="1" lang="ko-KR" altLang="en-US" b="1" dirty="0">
                <a:solidFill>
                  <a:srgbClr val="FF0000"/>
                </a:solidFill>
              </a:endParaRPr>
            </a:p>
          </p:txBody>
        </p:sp>
        <p:sp>
          <p:nvSpPr>
            <p:cNvPr id="7" name="모서리가 둥근 직사각형 6"/>
            <p:cNvSpPr/>
            <p:nvPr/>
          </p:nvSpPr>
          <p:spPr>
            <a:xfrm>
              <a:off x="1691680" y="2191023"/>
              <a:ext cx="5760640" cy="3456384"/>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dirty="0">
                <a:solidFill>
                  <a:schemeClr val="tx1"/>
                </a:solidFill>
              </a:endParaRPr>
            </a:p>
          </p:txBody>
        </p:sp>
        <p:sp>
          <p:nvSpPr>
            <p:cNvPr id="8" name="TextBox 7"/>
            <p:cNvSpPr txBox="1"/>
            <p:nvPr/>
          </p:nvSpPr>
          <p:spPr>
            <a:xfrm>
              <a:off x="2766215" y="1700808"/>
              <a:ext cx="3590851" cy="583537"/>
            </a:xfrm>
            <a:prstGeom prst="rect">
              <a:avLst/>
            </a:prstGeom>
            <a:noFill/>
          </p:spPr>
          <p:txBody>
            <a:bodyPr wrap="square" rtlCol="0">
              <a:spAutoFit/>
            </a:bodyPr>
            <a:lstStyle/>
            <a:p>
              <a:pPr algn="ctr"/>
              <a:r>
                <a:rPr kumimoji="1" lang="zh-CN" altLang="en-US" b="1" dirty="0">
                  <a:solidFill>
                    <a:srgbClr val="FFC000"/>
                  </a:solidFill>
                </a:rPr>
                <a:t>机器学习</a:t>
              </a:r>
              <a:endParaRPr kumimoji="1" lang="ko-KR" altLang="en-US" b="1" dirty="0">
                <a:solidFill>
                  <a:srgbClr val="FFC000"/>
                </a:solidFill>
              </a:endParaRPr>
            </a:p>
          </p:txBody>
        </p:sp>
        <p:sp>
          <p:nvSpPr>
            <p:cNvPr id="9" name="모서리가 둥근 직사각형 8"/>
            <p:cNvSpPr/>
            <p:nvPr/>
          </p:nvSpPr>
          <p:spPr>
            <a:xfrm>
              <a:off x="2267744" y="2825254"/>
              <a:ext cx="4608512" cy="2475954"/>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dirty="0">
                <a:solidFill>
                  <a:schemeClr val="tx1"/>
                </a:solidFill>
              </a:endParaRPr>
            </a:p>
          </p:txBody>
        </p:sp>
        <p:sp>
          <p:nvSpPr>
            <p:cNvPr id="10" name="TextBox 9"/>
            <p:cNvSpPr txBox="1"/>
            <p:nvPr/>
          </p:nvSpPr>
          <p:spPr>
            <a:xfrm>
              <a:off x="2766215" y="2362720"/>
              <a:ext cx="3590851" cy="583537"/>
            </a:xfrm>
            <a:prstGeom prst="rect">
              <a:avLst/>
            </a:prstGeom>
            <a:noFill/>
          </p:spPr>
          <p:txBody>
            <a:bodyPr wrap="square" rtlCol="0">
              <a:spAutoFit/>
            </a:bodyPr>
            <a:lstStyle/>
            <a:p>
              <a:pPr algn="ctr"/>
              <a:r>
                <a:rPr kumimoji="1" lang="zh-CN" altLang="en-US" b="1" dirty="0">
                  <a:solidFill>
                    <a:srgbClr val="00B050"/>
                  </a:solidFill>
                </a:rPr>
                <a:t>深度学习</a:t>
              </a:r>
              <a:endParaRPr kumimoji="1" lang="ko-KR" altLang="en-US" b="1" dirty="0">
                <a:solidFill>
                  <a:srgbClr val="00B050"/>
                </a:solidFill>
              </a:endParaRPr>
            </a:p>
          </p:txBody>
        </p:sp>
        <p:sp>
          <p:nvSpPr>
            <p:cNvPr id="11" name="모서리가 둥근 직사각형 10"/>
            <p:cNvSpPr/>
            <p:nvPr/>
          </p:nvSpPr>
          <p:spPr>
            <a:xfrm>
              <a:off x="2483768" y="3458616"/>
              <a:ext cx="1224136" cy="162656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dirty="0">
                <a:solidFill>
                  <a:schemeClr val="tx1"/>
                </a:solidFill>
              </a:endParaRPr>
            </a:p>
          </p:txBody>
        </p:sp>
        <p:sp>
          <p:nvSpPr>
            <p:cNvPr id="12" name="TextBox 11"/>
            <p:cNvSpPr txBox="1"/>
            <p:nvPr/>
          </p:nvSpPr>
          <p:spPr>
            <a:xfrm>
              <a:off x="2483770" y="2979537"/>
              <a:ext cx="1224134" cy="583537"/>
            </a:xfrm>
            <a:prstGeom prst="rect">
              <a:avLst/>
            </a:prstGeom>
            <a:noFill/>
          </p:spPr>
          <p:txBody>
            <a:bodyPr wrap="square" rtlCol="0">
              <a:spAutoFit/>
            </a:bodyPr>
            <a:lstStyle/>
            <a:p>
              <a:pPr algn="ctr"/>
              <a:r>
                <a:rPr kumimoji="1" lang="en-US" altLang="ko-KR" b="1" dirty="0">
                  <a:solidFill>
                    <a:srgbClr val="00B0F0"/>
                  </a:solidFill>
                </a:rPr>
                <a:t>MLP</a:t>
              </a:r>
              <a:endParaRPr kumimoji="1" lang="ko-KR" altLang="en-US" b="1" dirty="0">
                <a:solidFill>
                  <a:srgbClr val="00B0F0"/>
                </a:solidFill>
              </a:endParaRPr>
            </a:p>
          </p:txBody>
        </p:sp>
        <p:sp>
          <p:nvSpPr>
            <p:cNvPr id="13" name="모서리가 둥근 직사각형 12"/>
            <p:cNvSpPr/>
            <p:nvPr/>
          </p:nvSpPr>
          <p:spPr>
            <a:xfrm>
              <a:off x="3923928" y="3476031"/>
              <a:ext cx="1224136" cy="1626567"/>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dirty="0">
                <a:solidFill>
                  <a:schemeClr val="tx1"/>
                </a:solidFill>
              </a:endParaRPr>
            </a:p>
          </p:txBody>
        </p:sp>
        <p:sp>
          <p:nvSpPr>
            <p:cNvPr id="14" name="TextBox 13"/>
            <p:cNvSpPr txBox="1"/>
            <p:nvPr/>
          </p:nvSpPr>
          <p:spPr>
            <a:xfrm>
              <a:off x="3923930" y="2996954"/>
              <a:ext cx="1224134" cy="583537"/>
            </a:xfrm>
            <a:prstGeom prst="rect">
              <a:avLst/>
            </a:prstGeom>
            <a:noFill/>
          </p:spPr>
          <p:txBody>
            <a:bodyPr wrap="square" rtlCol="0">
              <a:spAutoFit/>
            </a:bodyPr>
            <a:lstStyle/>
            <a:p>
              <a:pPr algn="ctr"/>
              <a:r>
                <a:rPr kumimoji="1" lang="en-US" altLang="ko-KR" b="1" dirty="0">
                  <a:solidFill>
                    <a:srgbClr val="0070C0"/>
                  </a:solidFill>
                </a:rPr>
                <a:t>CNN</a:t>
              </a:r>
              <a:endParaRPr kumimoji="1" lang="ko-KR" altLang="en-US" b="1" dirty="0">
                <a:solidFill>
                  <a:srgbClr val="0070C0"/>
                </a:solidFill>
              </a:endParaRPr>
            </a:p>
          </p:txBody>
        </p:sp>
        <p:sp>
          <p:nvSpPr>
            <p:cNvPr id="15" name="모서리가 둥근 직사각형 14"/>
            <p:cNvSpPr/>
            <p:nvPr/>
          </p:nvSpPr>
          <p:spPr>
            <a:xfrm>
              <a:off x="5364088" y="3476031"/>
              <a:ext cx="1224136" cy="1626567"/>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dirty="0">
                <a:solidFill>
                  <a:schemeClr val="tx1"/>
                </a:solidFill>
              </a:endParaRPr>
            </a:p>
          </p:txBody>
        </p:sp>
        <p:sp>
          <p:nvSpPr>
            <p:cNvPr id="16" name="TextBox 15"/>
            <p:cNvSpPr txBox="1"/>
            <p:nvPr/>
          </p:nvSpPr>
          <p:spPr>
            <a:xfrm>
              <a:off x="5364090" y="2996954"/>
              <a:ext cx="1224134" cy="583537"/>
            </a:xfrm>
            <a:prstGeom prst="rect">
              <a:avLst/>
            </a:prstGeom>
            <a:noFill/>
          </p:spPr>
          <p:txBody>
            <a:bodyPr wrap="square" rtlCol="0">
              <a:spAutoFit/>
            </a:bodyPr>
            <a:lstStyle/>
            <a:p>
              <a:pPr algn="ctr"/>
              <a:r>
                <a:rPr kumimoji="1" lang="en-US" altLang="ko-KR" b="1" dirty="0">
                  <a:solidFill>
                    <a:srgbClr val="7030A0"/>
                  </a:solidFill>
                </a:rPr>
                <a:t>RNN</a:t>
              </a:r>
              <a:endParaRPr kumimoji="1" lang="ko-KR" altLang="en-US" b="1" dirty="0">
                <a:solidFill>
                  <a:srgbClr val="7030A0"/>
                </a:solidFill>
              </a:endParaRPr>
            </a:p>
          </p:txBody>
        </p:sp>
      </p:grpSp>
    </p:spTree>
    <p:extLst>
      <p:ext uri="{BB962C8B-B14F-4D97-AF65-F5344CB8AC3E}">
        <p14:creationId xmlns:p14="http://schemas.microsoft.com/office/powerpoint/2010/main" val="3711318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700454781"/>
              </p:ext>
            </p:extLst>
          </p:nvPr>
        </p:nvGraphicFramePr>
        <p:xfrm>
          <a:off x="628650" y="404664"/>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a:xfrm>
            <a:off x="623824" y="87214"/>
            <a:ext cx="7886700" cy="648072"/>
          </a:xfrm>
        </p:spPr>
        <p:txBody>
          <a:bodyPr>
            <a:normAutofit fontScale="90000"/>
          </a:bodyPr>
          <a:lstStyle/>
          <a:p>
            <a:r>
              <a:rPr lang="zh-CN" altLang="en-US" dirty="0"/>
              <a:t>深度学习三部曲</a:t>
            </a:r>
            <a:endParaRPr lang="zh-TW" altLang="en-US" dirty="0"/>
          </a:p>
        </p:txBody>
      </p:sp>
      <p:sp>
        <p:nvSpPr>
          <p:cNvPr id="7" name="矩形 6"/>
          <p:cNvSpPr/>
          <p:nvPr/>
        </p:nvSpPr>
        <p:spPr>
          <a:xfrm>
            <a:off x="3451389" y="1600791"/>
            <a:ext cx="2259724" cy="46805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grpSp>
        <p:nvGrpSpPr>
          <p:cNvPr id="8" name="组合 7"/>
          <p:cNvGrpSpPr/>
          <p:nvPr/>
        </p:nvGrpSpPr>
        <p:grpSpPr>
          <a:xfrm>
            <a:off x="3545352" y="4337095"/>
            <a:ext cx="2071799" cy="1825772"/>
            <a:chOff x="2853975" y="1262782"/>
            <a:chExt cx="2071799" cy="1825772"/>
          </a:xfrm>
        </p:grpSpPr>
        <p:sp>
          <p:nvSpPr>
            <p:cNvPr id="10" name="圆角矩形 9"/>
            <p:cNvSpPr/>
            <p:nvPr/>
          </p:nvSpPr>
          <p:spPr>
            <a:xfrm>
              <a:off x="2853975" y="1262782"/>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11" name="圆角矩形 4"/>
            <p:cNvSpPr/>
            <p:nvPr/>
          </p:nvSpPr>
          <p:spPr>
            <a:xfrm>
              <a:off x="2960925"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第二步</a:t>
              </a:r>
              <a:r>
                <a:rPr lang="en-US" altLang="zh-TW" sz="2800" kern="1200" dirty="0"/>
                <a:t>: </a:t>
              </a:r>
            </a:p>
            <a:p>
              <a:pPr lvl="0" algn="ctr" defTabSz="1244600">
                <a:lnSpc>
                  <a:spcPct val="90000"/>
                </a:lnSpc>
                <a:spcBef>
                  <a:spcPct val="0"/>
                </a:spcBef>
                <a:spcAft>
                  <a:spcPct val="35000"/>
                </a:spcAft>
              </a:pPr>
              <a:r>
                <a:rPr lang="zh-CN" altLang="en-US" sz="2800" kern="1200" dirty="0"/>
                <a:t>定义函数的优度</a:t>
              </a:r>
              <a:endParaRPr lang="zh-TW" altLang="en-US" sz="2800" kern="1200" dirty="0"/>
            </a:p>
          </p:txBody>
        </p:sp>
      </p:grpSp>
      <p:grpSp>
        <p:nvGrpSpPr>
          <p:cNvPr id="12" name="组合 11"/>
          <p:cNvGrpSpPr/>
          <p:nvPr/>
        </p:nvGrpSpPr>
        <p:grpSpPr>
          <a:xfrm>
            <a:off x="615530" y="4337095"/>
            <a:ext cx="2093186" cy="1825772"/>
            <a:chOff x="-14456" y="1262782"/>
            <a:chExt cx="2093186" cy="1825772"/>
          </a:xfrm>
        </p:grpSpPr>
        <p:sp>
          <p:nvSpPr>
            <p:cNvPr id="13" name="圆角矩形 12"/>
            <p:cNvSpPr/>
            <p:nvPr/>
          </p:nvSpPr>
          <p:spPr>
            <a:xfrm>
              <a:off x="6931" y="1262782"/>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4" name="圆角矩形 4"/>
            <p:cNvSpPr/>
            <p:nvPr/>
          </p:nvSpPr>
          <p:spPr>
            <a:xfrm>
              <a:off x="-14456"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第一步</a:t>
              </a:r>
              <a:r>
                <a:rPr lang="en-US" altLang="zh-TW" sz="2800" kern="1200" dirty="0"/>
                <a:t>: </a:t>
              </a:r>
            </a:p>
            <a:p>
              <a:pPr lvl="0" algn="ctr" defTabSz="1244600">
                <a:lnSpc>
                  <a:spcPct val="90000"/>
                </a:lnSpc>
                <a:spcBef>
                  <a:spcPct val="0"/>
                </a:spcBef>
                <a:spcAft>
                  <a:spcPct val="35000"/>
                </a:spcAft>
              </a:pPr>
              <a:r>
                <a:rPr lang="zh-CN" altLang="en-US" sz="2800" kern="1200" dirty="0"/>
                <a:t>给出函数集合</a:t>
              </a:r>
              <a:endParaRPr lang="zh-TW" altLang="en-US" sz="2800" kern="1200" dirty="0"/>
            </a:p>
          </p:txBody>
        </p:sp>
      </p:grpSp>
      <p:grpSp>
        <p:nvGrpSpPr>
          <p:cNvPr id="15" name="组合 14"/>
          <p:cNvGrpSpPr/>
          <p:nvPr/>
        </p:nvGrpSpPr>
        <p:grpSpPr>
          <a:xfrm>
            <a:off x="6462741" y="4337095"/>
            <a:ext cx="2071799" cy="1825772"/>
            <a:chOff x="5807969" y="1262782"/>
            <a:chExt cx="2071799" cy="1825772"/>
          </a:xfrm>
        </p:grpSpPr>
        <p:sp>
          <p:nvSpPr>
            <p:cNvPr id="16" name="圆角矩形 15"/>
            <p:cNvSpPr/>
            <p:nvPr/>
          </p:nvSpPr>
          <p:spPr>
            <a:xfrm>
              <a:off x="5807969" y="1262782"/>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17" name="圆角矩形 4"/>
            <p:cNvSpPr/>
            <p:nvPr/>
          </p:nvSpPr>
          <p:spPr>
            <a:xfrm>
              <a:off x="5861444"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第三步</a:t>
              </a:r>
              <a:r>
                <a:rPr lang="en-US" altLang="zh-TW" sz="2800" kern="1200" dirty="0"/>
                <a:t>: </a:t>
              </a:r>
            </a:p>
            <a:p>
              <a:pPr lvl="0" algn="ctr" defTabSz="1244600">
                <a:lnSpc>
                  <a:spcPct val="90000"/>
                </a:lnSpc>
                <a:spcBef>
                  <a:spcPct val="0"/>
                </a:spcBef>
                <a:spcAft>
                  <a:spcPct val="35000"/>
                </a:spcAft>
              </a:pPr>
              <a:r>
                <a:rPr lang="zh-CN" altLang="en-US" sz="2800" kern="1200" dirty="0"/>
                <a:t>选择最优函数</a:t>
              </a:r>
              <a:endParaRPr lang="zh-TW" altLang="en-US" sz="2800" kern="1200" dirty="0"/>
            </a:p>
          </p:txBody>
        </p:sp>
      </p:grpSp>
      <p:sp>
        <p:nvSpPr>
          <p:cNvPr id="3" name="下箭头 2"/>
          <p:cNvSpPr/>
          <p:nvPr/>
        </p:nvSpPr>
        <p:spPr>
          <a:xfrm>
            <a:off x="1403648" y="3617015"/>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7210608" y="3617015"/>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293219" y="3624109"/>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635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36412"/>
          </a:xfrm>
        </p:spPr>
        <p:txBody>
          <a:bodyPr>
            <a:normAutofit fontScale="90000"/>
          </a:bodyPr>
          <a:lstStyle/>
          <a:p>
            <a:r>
              <a:rPr lang="zh-CN" altLang="en-US" dirty="0"/>
              <a:t>训练数据</a:t>
            </a:r>
            <a:endParaRPr lang="zh-TW" altLang="en-US" dirty="0"/>
          </a:p>
        </p:txBody>
      </p:sp>
      <p:sp>
        <p:nvSpPr>
          <p:cNvPr id="3" name="內容版面配置區 2"/>
          <p:cNvSpPr>
            <a:spLocks noGrp="1"/>
          </p:cNvSpPr>
          <p:nvPr>
            <p:ph idx="1"/>
          </p:nvPr>
        </p:nvSpPr>
        <p:spPr>
          <a:xfrm>
            <a:off x="628650" y="1556792"/>
            <a:ext cx="7886700" cy="4351338"/>
          </a:xfrm>
        </p:spPr>
        <p:txBody>
          <a:bodyPr/>
          <a:lstStyle/>
          <a:p>
            <a:r>
              <a:rPr lang="zh-CN" altLang="en-US" dirty="0"/>
              <a:t>准备训练数据</a:t>
            </a:r>
            <a:r>
              <a:rPr lang="en-US" altLang="zh-CN" dirty="0"/>
              <a:t>: </a:t>
            </a:r>
            <a:r>
              <a:rPr lang="zh-CN" altLang="en-US" dirty="0"/>
              <a:t>图像及其标签</a:t>
            </a:r>
            <a:endParaRPr lang="zh-TW" altLang="en-US" dirty="0"/>
          </a:p>
        </p:txBody>
      </p:sp>
      <p:sp>
        <p:nvSpPr>
          <p:cNvPr id="4" name="矩形 3"/>
          <p:cNvSpPr/>
          <p:nvPr/>
        </p:nvSpPr>
        <p:spPr>
          <a:xfrm>
            <a:off x="2047089" y="5145873"/>
            <a:ext cx="5049822" cy="9054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学习目标定义在训练数据之上</a:t>
            </a:r>
            <a:endParaRPr lang="zh-TW" altLang="en-US" sz="2800" dirty="0"/>
          </a:p>
        </p:txBody>
      </p:sp>
      <p:pic>
        <p:nvPicPr>
          <p:cNvPr id="5" name="圖片 4"/>
          <p:cNvPicPr preferRelativeResize="0">
            <a:picLocks/>
          </p:cNvPicPr>
          <p:nvPr/>
        </p:nvPicPr>
        <p:blipFill>
          <a:blip r:embed="rId3"/>
          <a:stretch>
            <a:fillRect/>
          </a:stretch>
        </p:blipFill>
        <p:spPr>
          <a:xfrm>
            <a:off x="1516094" y="2546370"/>
            <a:ext cx="720000" cy="720000"/>
          </a:xfrm>
          <a:prstGeom prst="rect">
            <a:avLst/>
          </a:prstGeom>
          <a:ln w="38100">
            <a:solidFill>
              <a:schemeClr val="tx1"/>
            </a:solidFill>
          </a:ln>
        </p:spPr>
      </p:pic>
      <p:pic>
        <p:nvPicPr>
          <p:cNvPr id="6" name="圖片 5"/>
          <p:cNvPicPr preferRelativeResize="0">
            <a:picLocks/>
          </p:cNvPicPr>
          <p:nvPr/>
        </p:nvPicPr>
        <p:blipFill>
          <a:blip r:embed="rId4"/>
          <a:stretch>
            <a:fillRect/>
          </a:stretch>
        </p:blipFill>
        <p:spPr>
          <a:xfrm>
            <a:off x="3140987" y="2546370"/>
            <a:ext cx="720000" cy="720000"/>
          </a:xfrm>
          <a:prstGeom prst="rect">
            <a:avLst/>
          </a:prstGeom>
          <a:ln w="38100">
            <a:solidFill>
              <a:schemeClr val="tx1"/>
            </a:solidFill>
          </a:ln>
        </p:spPr>
      </p:pic>
      <p:pic>
        <p:nvPicPr>
          <p:cNvPr id="7" name="圖片 6"/>
          <p:cNvPicPr preferRelativeResize="0">
            <a:picLocks/>
          </p:cNvPicPr>
          <p:nvPr/>
        </p:nvPicPr>
        <p:blipFill>
          <a:blip r:embed="rId5"/>
          <a:stretch>
            <a:fillRect/>
          </a:stretch>
        </p:blipFill>
        <p:spPr>
          <a:xfrm>
            <a:off x="4765880" y="2546370"/>
            <a:ext cx="720000" cy="720000"/>
          </a:xfrm>
          <a:prstGeom prst="rect">
            <a:avLst/>
          </a:prstGeom>
          <a:ln w="38100">
            <a:solidFill>
              <a:schemeClr val="tx1"/>
            </a:solidFill>
          </a:ln>
        </p:spPr>
      </p:pic>
      <p:pic>
        <p:nvPicPr>
          <p:cNvPr id="8" name="圖片 7"/>
          <p:cNvPicPr preferRelativeResize="0">
            <a:picLocks/>
          </p:cNvPicPr>
          <p:nvPr/>
        </p:nvPicPr>
        <p:blipFill>
          <a:blip r:embed="rId6"/>
          <a:stretch>
            <a:fillRect/>
          </a:stretch>
        </p:blipFill>
        <p:spPr>
          <a:xfrm>
            <a:off x="6390772" y="2546370"/>
            <a:ext cx="720000" cy="720000"/>
          </a:xfrm>
          <a:prstGeom prst="rect">
            <a:avLst/>
          </a:prstGeom>
          <a:ln w="38100">
            <a:solidFill>
              <a:schemeClr val="tx1"/>
            </a:solidFill>
          </a:ln>
        </p:spPr>
      </p:pic>
      <p:pic>
        <p:nvPicPr>
          <p:cNvPr id="9" name="圖片 8"/>
          <p:cNvPicPr preferRelativeResize="0">
            <a:picLocks/>
          </p:cNvPicPr>
          <p:nvPr/>
        </p:nvPicPr>
        <p:blipFill>
          <a:blip r:embed="rId7"/>
          <a:stretch>
            <a:fillRect/>
          </a:stretch>
        </p:blipFill>
        <p:spPr>
          <a:xfrm>
            <a:off x="1515051" y="3900230"/>
            <a:ext cx="720000" cy="720000"/>
          </a:xfrm>
          <a:prstGeom prst="rect">
            <a:avLst/>
          </a:prstGeom>
          <a:ln w="38100">
            <a:solidFill>
              <a:schemeClr val="tx1"/>
            </a:solidFill>
          </a:ln>
        </p:spPr>
      </p:pic>
      <p:pic>
        <p:nvPicPr>
          <p:cNvPr id="10" name="圖片 9"/>
          <p:cNvPicPr preferRelativeResize="0">
            <a:picLocks/>
          </p:cNvPicPr>
          <p:nvPr/>
        </p:nvPicPr>
        <p:blipFill>
          <a:blip r:embed="rId8"/>
          <a:stretch>
            <a:fillRect/>
          </a:stretch>
        </p:blipFill>
        <p:spPr>
          <a:xfrm>
            <a:off x="3140987" y="3900230"/>
            <a:ext cx="720000" cy="720000"/>
          </a:xfrm>
          <a:prstGeom prst="rect">
            <a:avLst/>
          </a:prstGeom>
          <a:ln w="38100">
            <a:solidFill>
              <a:schemeClr val="tx1"/>
            </a:solidFill>
          </a:ln>
        </p:spPr>
      </p:pic>
      <p:pic>
        <p:nvPicPr>
          <p:cNvPr id="11" name="圖片 10"/>
          <p:cNvPicPr preferRelativeResize="0">
            <a:picLocks/>
          </p:cNvPicPr>
          <p:nvPr/>
        </p:nvPicPr>
        <p:blipFill>
          <a:blip r:embed="rId9"/>
          <a:stretch>
            <a:fillRect/>
          </a:stretch>
        </p:blipFill>
        <p:spPr>
          <a:xfrm>
            <a:off x="4766923" y="3900230"/>
            <a:ext cx="720000" cy="720000"/>
          </a:xfrm>
          <a:prstGeom prst="rect">
            <a:avLst/>
          </a:prstGeom>
          <a:ln w="38100">
            <a:solidFill>
              <a:schemeClr val="tx1"/>
            </a:solidFill>
          </a:ln>
        </p:spPr>
      </p:pic>
      <p:pic>
        <p:nvPicPr>
          <p:cNvPr id="12" name="圖片 11"/>
          <p:cNvPicPr preferRelativeResize="0">
            <a:picLocks/>
          </p:cNvPicPr>
          <p:nvPr/>
        </p:nvPicPr>
        <p:blipFill>
          <a:blip r:embed="rId10"/>
          <a:stretch>
            <a:fillRect/>
          </a:stretch>
        </p:blipFill>
        <p:spPr>
          <a:xfrm>
            <a:off x="6392858" y="3900230"/>
            <a:ext cx="720000" cy="720000"/>
          </a:xfrm>
          <a:prstGeom prst="rect">
            <a:avLst/>
          </a:prstGeom>
          <a:ln w="38100">
            <a:solidFill>
              <a:schemeClr val="tx1"/>
            </a:solidFill>
          </a:ln>
        </p:spPr>
      </p:pic>
      <p:sp>
        <p:nvSpPr>
          <p:cNvPr id="13" name="文字方塊 12"/>
          <p:cNvSpPr txBox="1"/>
          <p:nvPr/>
        </p:nvSpPr>
        <p:spPr>
          <a:xfrm>
            <a:off x="2232965" y="2705860"/>
            <a:ext cx="654853" cy="523220"/>
          </a:xfrm>
          <a:prstGeom prst="rect">
            <a:avLst/>
          </a:prstGeom>
          <a:noFill/>
        </p:spPr>
        <p:txBody>
          <a:bodyPr wrap="square" rtlCol="0">
            <a:spAutoFit/>
          </a:bodyPr>
          <a:lstStyle/>
          <a:p>
            <a:r>
              <a:rPr lang="en-US" altLang="zh-TW" sz="2800" dirty="0"/>
              <a:t>“5”</a:t>
            </a:r>
            <a:endParaRPr lang="zh-TW" altLang="en-US" sz="2800" dirty="0"/>
          </a:p>
        </p:txBody>
      </p:sp>
      <p:sp>
        <p:nvSpPr>
          <p:cNvPr id="14" name="文字方塊 13"/>
          <p:cNvSpPr txBox="1"/>
          <p:nvPr/>
        </p:nvSpPr>
        <p:spPr>
          <a:xfrm>
            <a:off x="3858901" y="2694310"/>
            <a:ext cx="654853" cy="523220"/>
          </a:xfrm>
          <a:prstGeom prst="rect">
            <a:avLst/>
          </a:prstGeom>
          <a:noFill/>
        </p:spPr>
        <p:txBody>
          <a:bodyPr wrap="square" rtlCol="0">
            <a:spAutoFit/>
          </a:bodyPr>
          <a:lstStyle/>
          <a:p>
            <a:r>
              <a:rPr lang="en-US" altLang="zh-TW" sz="2800" dirty="0"/>
              <a:t>“0”</a:t>
            </a:r>
            <a:endParaRPr lang="zh-TW" altLang="en-US" sz="2800" dirty="0"/>
          </a:p>
        </p:txBody>
      </p:sp>
      <p:sp>
        <p:nvSpPr>
          <p:cNvPr id="15" name="文字方塊 14"/>
          <p:cNvSpPr txBox="1"/>
          <p:nvPr/>
        </p:nvSpPr>
        <p:spPr>
          <a:xfrm>
            <a:off x="5509359" y="2694310"/>
            <a:ext cx="654853" cy="523220"/>
          </a:xfrm>
          <a:prstGeom prst="rect">
            <a:avLst/>
          </a:prstGeom>
          <a:noFill/>
        </p:spPr>
        <p:txBody>
          <a:bodyPr wrap="square" rtlCol="0">
            <a:spAutoFit/>
          </a:bodyPr>
          <a:lstStyle/>
          <a:p>
            <a:r>
              <a:rPr lang="en-US" altLang="zh-TW" sz="2800" dirty="0"/>
              <a:t>“4”</a:t>
            </a:r>
            <a:endParaRPr lang="zh-TW" altLang="en-US" sz="2800" dirty="0"/>
          </a:p>
        </p:txBody>
      </p:sp>
      <p:sp>
        <p:nvSpPr>
          <p:cNvPr id="16" name="文字方塊 15"/>
          <p:cNvSpPr txBox="1"/>
          <p:nvPr/>
        </p:nvSpPr>
        <p:spPr>
          <a:xfrm>
            <a:off x="7126536" y="2691782"/>
            <a:ext cx="654853" cy="523220"/>
          </a:xfrm>
          <a:prstGeom prst="rect">
            <a:avLst/>
          </a:prstGeom>
          <a:noFill/>
        </p:spPr>
        <p:txBody>
          <a:bodyPr wrap="square" rtlCol="0">
            <a:spAutoFit/>
          </a:bodyPr>
          <a:lstStyle/>
          <a:p>
            <a:r>
              <a:rPr lang="en-US" altLang="zh-TW" sz="2800" dirty="0"/>
              <a:t>“1”</a:t>
            </a:r>
            <a:endParaRPr lang="zh-TW" altLang="en-US" sz="2800" dirty="0"/>
          </a:p>
        </p:txBody>
      </p:sp>
      <p:sp>
        <p:nvSpPr>
          <p:cNvPr id="17" name="文字方塊 16"/>
          <p:cNvSpPr txBox="1"/>
          <p:nvPr/>
        </p:nvSpPr>
        <p:spPr>
          <a:xfrm>
            <a:off x="7128622" y="4055203"/>
            <a:ext cx="654853" cy="523220"/>
          </a:xfrm>
          <a:prstGeom prst="rect">
            <a:avLst/>
          </a:prstGeom>
          <a:noFill/>
        </p:spPr>
        <p:txBody>
          <a:bodyPr wrap="square" rtlCol="0">
            <a:spAutoFit/>
          </a:bodyPr>
          <a:lstStyle/>
          <a:p>
            <a:r>
              <a:rPr lang="en-US" altLang="zh-TW" sz="2800" dirty="0"/>
              <a:t>“3”</a:t>
            </a:r>
            <a:endParaRPr lang="zh-TW" altLang="en-US" sz="2800" dirty="0"/>
          </a:p>
        </p:txBody>
      </p:sp>
      <p:sp>
        <p:nvSpPr>
          <p:cNvPr id="18" name="文字方塊 17"/>
          <p:cNvSpPr txBox="1"/>
          <p:nvPr/>
        </p:nvSpPr>
        <p:spPr>
          <a:xfrm>
            <a:off x="5511445" y="4081645"/>
            <a:ext cx="654853" cy="523220"/>
          </a:xfrm>
          <a:prstGeom prst="rect">
            <a:avLst/>
          </a:prstGeom>
          <a:noFill/>
        </p:spPr>
        <p:txBody>
          <a:bodyPr wrap="square" rtlCol="0">
            <a:spAutoFit/>
          </a:bodyPr>
          <a:lstStyle/>
          <a:p>
            <a:r>
              <a:rPr lang="en-US" altLang="zh-TW" sz="2800" dirty="0"/>
              <a:t>“1”</a:t>
            </a:r>
            <a:endParaRPr lang="zh-TW" altLang="en-US" sz="2800" dirty="0"/>
          </a:p>
        </p:txBody>
      </p:sp>
      <p:sp>
        <p:nvSpPr>
          <p:cNvPr id="19" name="文字方塊 18"/>
          <p:cNvSpPr txBox="1"/>
          <p:nvPr/>
        </p:nvSpPr>
        <p:spPr>
          <a:xfrm>
            <a:off x="3860987" y="4060259"/>
            <a:ext cx="654853" cy="523220"/>
          </a:xfrm>
          <a:prstGeom prst="rect">
            <a:avLst/>
          </a:prstGeom>
          <a:noFill/>
        </p:spPr>
        <p:txBody>
          <a:bodyPr wrap="square" rtlCol="0">
            <a:spAutoFit/>
          </a:bodyPr>
          <a:lstStyle/>
          <a:p>
            <a:r>
              <a:rPr lang="en-US" altLang="zh-TW" sz="2800" dirty="0"/>
              <a:t>“2”</a:t>
            </a:r>
            <a:endParaRPr lang="zh-TW" altLang="en-US" sz="2800" dirty="0"/>
          </a:p>
        </p:txBody>
      </p:sp>
      <p:sp>
        <p:nvSpPr>
          <p:cNvPr id="20" name="文字方塊 19"/>
          <p:cNvSpPr txBox="1"/>
          <p:nvPr/>
        </p:nvSpPr>
        <p:spPr>
          <a:xfrm>
            <a:off x="2235051" y="4081645"/>
            <a:ext cx="654853" cy="523220"/>
          </a:xfrm>
          <a:prstGeom prst="rect">
            <a:avLst/>
          </a:prstGeom>
          <a:noFill/>
        </p:spPr>
        <p:txBody>
          <a:bodyPr wrap="square" rtlCol="0">
            <a:spAutoFit/>
          </a:bodyPr>
          <a:lstStyle/>
          <a:p>
            <a:r>
              <a:rPr lang="en-US" altLang="zh-TW" sz="2800" dirty="0"/>
              <a:t>“9”</a:t>
            </a:r>
            <a:endParaRPr lang="zh-TW" altLang="en-US" sz="2800" dirty="0"/>
          </a:p>
        </p:txBody>
      </p:sp>
    </p:spTree>
    <p:extLst>
      <p:ext uri="{BB962C8B-B14F-4D97-AF65-F5344CB8AC3E}">
        <p14:creationId xmlns:p14="http://schemas.microsoft.com/office/powerpoint/2010/main" val="367265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15" grpId="0"/>
      <p:bldP spid="16" grpId="0"/>
      <p:bldP spid="17" grpId="0"/>
      <p:bldP spid="18"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5998693" y="1414293"/>
            <a:ext cx="688973" cy="264057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a:xfrm>
            <a:off x="628650" y="44625"/>
            <a:ext cx="7886700" cy="694522"/>
          </a:xfrm>
        </p:spPr>
        <p:txBody>
          <a:bodyPr>
            <a:normAutofit fontScale="90000"/>
          </a:bodyPr>
          <a:lstStyle/>
          <a:p>
            <a:r>
              <a:rPr lang="zh-CN" altLang="en-US" dirty="0"/>
              <a:t>学习目标</a:t>
            </a:r>
            <a:endParaRPr lang="zh-TW" altLang="en-US" dirty="0"/>
          </a:p>
        </p:txBody>
      </p:sp>
      <p:pic>
        <p:nvPicPr>
          <p:cNvPr id="33" name="圖片 32"/>
          <p:cNvPicPr>
            <a:picLocks noChangeAspect="1"/>
          </p:cNvPicPr>
          <p:nvPr/>
        </p:nvPicPr>
        <p:blipFill>
          <a:blip r:embed="rId4"/>
          <a:stretch>
            <a:fillRect/>
          </a:stretch>
        </p:blipFill>
        <p:spPr>
          <a:xfrm>
            <a:off x="328659" y="1748274"/>
            <a:ext cx="2130022" cy="2116455"/>
          </a:xfrm>
          <a:prstGeom prst="rect">
            <a:avLst/>
          </a:prstGeom>
        </p:spPr>
      </p:pic>
      <p:sp>
        <p:nvSpPr>
          <p:cNvPr id="8" name="文字方塊 7"/>
          <p:cNvSpPr txBox="1"/>
          <p:nvPr/>
        </p:nvSpPr>
        <p:spPr>
          <a:xfrm>
            <a:off x="576018" y="3851756"/>
            <a:ext cx="1447800" cy="369332"/>
          </a:xfrm>
          <a:prstGeom prst="rect">
            <a:avLst/>
          </a:prstGeom>
          <a:noFill/>
        </p:spPr>
        <p:txBody>
          <a:bodyPr wrap="square" rtlCol="0">
            <a:spAutoFit/>
          </a:bodyPr>
          <a:lstStyle/>
          <a:p>
            <a:r>
              <a:rPr lang="en-US" altLang="zh-CN" dirty="0"/>
              <a:t>28</a:t>
            </a:r>
            <a:r>
              <a:rPr lang="en-US" altLang="zh-TW" dirty="0"/>
              <a:t> x </a:t>
            </a:r>
            <a:r>
              <a:rPr lang="en-US" altLang="zh-CN" dirty="0"/>
              <a:t>28</a:t>
            </a:r>
            <a:r>
              <a:rPr lang="en-US" altLang="zh-TW" dirty="0"/>
              <a:t> = </a:t>
            </a:r>
            <a:r>
              <a:rPr lang="en-US" altLang="zh-CN" dirty="0"/>
              <a:t>784</a:t>
            </a:r>
            <a:endParaRPr lang="zh-TW" altLang="en-US" dirty="0"/>
          </a:p>
        </p:txBody>
      </p:sp>
      <p:sp>
        <p:nvSpPr>
          <p:cNvPr id="35" name="矩形 34"/>
          <p:cNvSpPr/>
          <p:nvPr/>
        </p:nvSpPr>
        <p:spPr>
          <a:xfrm>
            <a:off x="4036567" y="1417553"/>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2853464" y="1445194"/>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矩形 45"/>
          <p:cNvSpPr/>
          <p:nvPr/>
        </p:nvSpPr>
        <p:spPr>
          <a:xfrm>
            <a:off x="2921852" y="216288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2927670" y="159255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ext uri="{D42A27DB-BD31-4B8C-83A1-F6EECF244321}">
                <p14:modId xmlns:p14="http://schemas.microsoft.com/office/powerpoint/2010/main" val="1443631935"/>
              </p:ext>
            </p:extLst>
          </p:nvPr>
        </p:nvGraphicFramePr>
        <p:xfrm>
          <a:off x="2940369" y="1497308"/>
          <a:ext cx="325438" cy="461962"/>
        </p:xfrm>
        <a:graphic>
          <a:graphicData uri="http://schemas.openxmlformats.org/presentationml/2006/ole">
            <mc:AlternateContent xmlns:mc="http://schemas.openxmlformats.org/markup-compatibility/2006">
              <mc:Choice xmlns:v="urn:schemas-microsoft-com:vml" Requires="v">
                <p:oleObj spid="_x0000_s12380"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2940369" y="1497308"/>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1450574326"/>
              </p:ext>
            </p:extLst>
          </p:nvPr>
        </p:nvGraphicFramePr>
        <p:xfrm>
          <a:off x="2945665" y="2080037"/>
          <a:ext cx="352425" cy="461963"/>
        </p:xfrm>
        <a:graphic>
          <a:graphicData uri="http://schemas.openxmlformats.org/presentationml/2006/ole">
            <mc:AlternateContent xmlns:mc="http://schemas.openxmlformats.org/markup-compatibility/2006">
              <mc:Choice xmlns:v="urn:schemas-microsoft-com:vml" Requires="v">
                <p:oleObj spid="_x0000_s12381"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2945665" y="2080037"/>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4133677" y="142855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4136019" y="22071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4124386" y="343513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4121639" y="285743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2931377" y="356064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ext uri="{D42A27DB-BD31-4B8C-83A1-F6EECF244321}">
                <p14:modId xmlns:p14="http://schemas.microsoft.com/office/powerpoint/2010/main" val="3045211797"/>
              </p:ext>
            </p:extLst>
          </p:nvPr>
        </p:nvGraphicFramePr>
        <p:xfrm>
          <a:off x="2860135" y="3490765"/>
          <a:ext cx="544513" cy="434975"/>
        </p:xfrm>
        <a:graphic>
          <a:graphicData uri="http://schemas.openxmlformats.org/presentationml/2006/ole">
            <mc:AlternateContent xmlns:mc="http://schemas.openxmlformats.org/markup-compatibility/2006">
              <mc:Choice xmlns:v="urn:schemas-microsoft-com:vml" Requires="v">
                <p:oleObj spid="_x0000_s12382" name="Equation" r:id="rId9" imgW="253800" imgH="203040" progId="Equation.DSMT4">
                  <p:embed/>
                </p:oleObj>
              </mc:Choice>
              <mc:Fallback>
                <p:oleObj name="Equation" r:id="rId9" imgW="253800" imgH="203040" progId="Equation.DSMT4">
                  <p:embed/>
                  <p:pic>
                    <p:nvPicPr>
                      <p:cNvPr id="0" name=""/>
                      <p:cNvPicPr>
                        <a:picLocks noChangeAspect="1" noChangeArrowheads="1"/>
                      </p:cNvPicPr>
                      <p:nvPr/>
                    </p:nvPicPr>
                    <p:blipFill>
                      <a:blip r:embed="rId10"/>
                      <a:srcRect/>
                      <a:stretch>
                        <a:fillRect/>
                      </a:stretch>
                    </p:blipFill>
                    <p:spPr bwMode="auto">
                      <a:xfrm>
                        <a:off x="2860135" y="3490765"/>
                        <a:ext cx="54451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2807309" y="284558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5360884" y="136997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5378507" y="215547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5390687" y="3411762"/>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p:nvPr/>
        </p:nvCxnSpPr>
        <p:spPr>
          <a:xfrm>
            <a:off x="4707835" y="171563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4707835" y="250738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4698544" y="372935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flipV="1">
            <a:off x="4710177" y="171563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a:off x="4707835" y="171563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4707835" y="171563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4710177" y="249420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flipV="1">
            <a:off x="4698544" y="171563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flipV="1">
            <a:off x="4698544" y="249420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3274277" y="1715634"/>
            <a:ext cx="859400" cy="299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p:nvPr/>
        </p:nvCxnSpPr>
        <p:spPr>
          <a:xfrm>
            <a:off x="3270570" y="1764008"/>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a:off x="3270570" y="1764008"/>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flipV="1">
            <a:off x="3298090" y="1715634"/>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a:off x="3264752" y="2334337"/>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a:off x="3264752" y="2334337"/>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3403966" y="1715634"/>
            <a:ext cx="729711" cy="19927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flipV="1">
            <a:off x="3403966" y="2494204"/>
            <a:ext cx="732053" cy="12141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3403966" y="3708352"/>
            <a:ext cx="720420" cy="138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手繪多邊形 11"/>
          <p:cNvSpPr/>
          <p:nvPr/>
        </p:nvSpPr>
        <p:spPr>
          <a:xfrm>
            <a:off x="454390" y="1506589"/>
            <a:ext cx="2456341"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手繪多邊形 13"/>
          <p:cNvSpPr/>
          <p:nvPr/>
        </p:nvSpPr>
        <p:spPr>
          <a:xfrm>
            <a:off x="587741" y="1679530"/>
            <a:ext cx="2322478"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手繪多邊形 21"/>
          <p:cNvSpPr/>
          <p:nvPr/>
        </p:nvSpPr>
        <p:spPr>
          <a:xfrm>
            <a:off x="2321290" y="3722638"/>
            <a:ext cx="554953" cy="268965"/>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588617" y="4221088"/>
            <a:ext cx="1745272" cy="830997"/>
          </a:xfrm>
          <a:prstGeom prst="rect">
            <a:avLst/>
          </a:prstGeom>
          <a:noFill/>
        </p:spPr>
        <p:txBody>
          <a:bodyPr wrap="square" rtlCol="0">
            <a:spAutoFit/>
          </a:bodyPr>
          <a:lstStyle/>
          <a:p>
            <a:r>
              <a:rPr lang="zh-CN" altLang="en-US" sz="2400" dirty="0"/>
              <a:t>墨水</a:t>
            </a:r>
            <a:r>
              <a:rPr lang="en-US" altLang="zh-TW" sz="2400" dirty="0"/>
              <a:t> → 1</a:t>
            </a:r>
          </a:p>
          <a:p>
            <a:r>
              <a:rPr lang="zh-CN" altLang="en-US" sz="2400" dirty="0"/>
              <a:t>无墨水</a:t>
            </a:r>
            <a:r>
              <a:rPr lang="en-US" altLang="zh-TW" sz="2400" dirty="0"/>
              <a:t> → 0</a:t>
            </a:r>
            <a:endParaRPr lang="zh-TW" altLang="en-US" sz="2400" dirty="0"/>
          </a:p>
        </p:txBody>
      </p:sp>
      <p:sp>
        <p:nvSpPr>
          <p:cNvPr id="121" name="矩形 120"/>
          <p:cNvSpPr/>
          <p:nvPr/>
        </p:nvSpPr>
        <p:spPr>
          <a:xfrm>
            <a:off x="7193839" y="1429814"/>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23" name="直線單箭頭接點 122"/>
          <p:cNvCxnSpPr/>
          <p:nvPr/>
        </p:nvCxnSpPr>
        <p:spPr>
          <a:xfrm>
            <a:off x="6500119" y="2465973"/>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6609435" y="3711863"/>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6476235" y="1687170"/>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文字方塊 129"/>
          <p:cNvSpPr txBox="1"/>
          <p:nvPr/>
        </p:nvSpPr>
        <p:spPr>
          <a:xfrm rot="5400000">
            <a:off x="7136029" y="293081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1" name="文字方塊 130"/>
          <p:cNvSpPr txBox="1"/>
          <p:nvPr/>
        </p:nvSpPr>
        <p:spPr>
          <a:xfrm>
            <a:off x="7205122" y="1411989"/>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2" name="文字方塊 131"/>
          <p:cNvSpPr txBox="1"/>
          <p:nvPr/>
        </p:nvSpPr>
        <p:spPr>
          <a:xfrm>
            <a:off x="7226220" y="2220298"/>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3" name="文字方塊 132"/>
          <p:cNvSpPr txBox="1"/>
          <p:nvPr/>
        </p:nvSpPr>
        <p:spPr>
          <a:xfrm>
            <a:off x="7193839" y="3476441"/>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140" name="文字方塊 139"/>
          <p:cNvSpPr txBox="1"/>
          <p:nvPr/>
        </p:nvSpPr>
        <p:spPr>
          <a:xfrm>
            <a:off x="5455674" y="5181353"/>
            <a:ext cx="1420582" cy="461665"/>
          </a:xfrm>
          <a:prstGeom prst="rect">
            <a:avLst/>
          </a:prstGeom>
          <a:noFill/>
        </p:spPr>
        <p:txBody>
          <a:bodyPr wrap="none" rtlCol="0">
            <a:spAutoFit/>
          </a:bodyPr>
          <a:lstStyle/>
          <a:p>
            <a:r>
              <a:rPr lang="en-US" altLang="zh-TW" sz="2400" dirty="0"/>
              <a:t>y</a:t>
            </a:r>
            <a:r>
              <a:rPr lang="en-US" altLang="zh-TW" sz="2400" baseline="-25000" dirty="0"/>
              <a:t>1</a:t>
            </a:r>
            <a:r>
              <a:rPr lang="en-US" altLang="zh-TW" sz="2400" dirty="0"/>
              <a:t> </a:t>
            </a:r>
            <a:r>
              <a:rPr lang="zh-CN" altLang="en-US" sz="2400" dirty="0"/>
              <a:t>值最大</a:t>
            </a:r>
            <a:endParaRPr lang="zh-TW" altLang="en-US" sz="2400" dirty="0"/>
          </a:p>
        </p:txBody>
      </p:sp>
      <p:sp>
        <p:nvSpPr>
          <p:cNvPr id="141" name="文字方塊 140"/>
          <p:cNvSpPr txBox="1"/>
          <p:nvPr/>
        </p:nvSpPr>
        <p:spPr>
          <a:xfrm>
            <a:off x="2555119" y="4524222"/>
            <a:ext cx="2300630" cy="461665"/>
          </a:xfrm>
          <a:prstGeom prst="rect">
            <a:avLst/>
          </a:prstGeom>
          <a:noFill/>
        </p:spPr>
        <p:txBody>
          <a:bodyPr wrap="none" rtlCol="0">
            <a:spAutoFit/>
          </a:bodyPr>
          <a:lstStyle/>
          <a:p>
            <a:r>
              <a:rPr lang="zh-CN" altLang="en-US" sz="2400" dirty="0"/>
              <a:t>学习目标是</a:t>
            </a:r>
            <a:r>
              <a:rPr lang="en-US" altLang="zh-CN" sz="2400" dirty="0"/>
              <a:t>:</a:t>
            </a:r>
            <a:r>
              <a:rPr lang="en-US" altLang="zh-TW" sz="2400" dirty="0"/>
              <a:t> ……</a:t>
            </a:r>
            <a:endParaRPr lang="zh-TW" altLang="en-US" sz="2400" dirty="0"/>
          </a:p>
        </p:txBody>
      </p:sp>
      <p:pic>
        <p:nvPicPr>
          <p:cNvPr id="142" name="圖片 141"/>
          <p:cNvPicPr>
            <a:picLocks noChangeAspect="1"/>
          </p:cNvPicPr>
          <p:nvPr/>
        </p:nvPicPr>
        <p:blipFill>
          <a:blip r:embed="rId11"/>
          <a:stretch>
            <a:fillRect/>
          </a:stretch>
        </p:blipFill>
        <p:spPr>
          <a:xfrm>
            <a:off x="4225880" y="5118692"/>
            <a:ext cx="574872" cy="581143"/>
          </a:xfrm>
          <a:prstGeom prst="rect">
            <a:avLst/>
          </a:prstGeom>
          <a:ln w="38100">
            <a:solidFill>
              <a:schemeClr val="tx1"/>
            </a:solidFill>
          </a:ln>
        </p:spPr>
      </p:pic>
      <p:sp>
        <p:nvSpPr>
          <p:cNvPr id="143" name="文字方塊 142"/>
          <p:cNvSpPr txBox="1"/>
          <p:nvPr/>
        </p:nvSpPr>
        <p:spPr>
          <a:xfrm>
            <a:off x="3241824" y="5143076"/>
            <a:ext cx="881973" cy="461665"/>
          </a:xfrm>
          <a:prstGeom prst="rect">
            <a:avLst/>
          </a:prstGeom>
          <a:noFill/>
        </p:spPr>
        <p:txBody>
          <a:bodyPr wrap="none" rtlCol="0">
            <a:spAutoFit/>
          </a:bodyPr>
          <a:lstStyle/>
          <a:p>
            <a:r>
              <a:rPr lang="zh-CN" altLang="en-US" sz="2400" dirty="0"/>
              <a:t>输入</a:t>
            </a:r>
            <a:r>
              <a:rPr lang="en-US" altLang="zh-TW" sz="2400" dirty="0"/>
              <a:t>:</a:t>
            </a:r>
            <a:endParaRPr lang="zh-TW" altLang="en-US" sz="2400" dirty="0"/>
          </a:p>
        </p:txBody>
      </p:sp>
      <p:sp>
        <p:nvSpPr>
          <p:cNvPr id="144" name="向右箭號 143"/>
          <p:cNvSpPr/>
          <p:nvPr/>
        </p:nvSpPr>
        <p:spPr>
          <a:xfrm>
            <a:off x="4944712" y="5263487"/>
            <a:ext cx="491685" cy="34125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45" name="文字方塊 144"/>
          <p:cNvSpPr txBox="1"/>
          <p:nvPr/>
        </p:nvSpPr>
        <p:spPr>
          <a:xfrm>
            <a:off x="5451170" y="5926037"/>
            <a:ext cx="1420582" cy="461665"/>
          </a:xfrm>
          <a:prstGeom prst="rect">
            <a:avLst/>
          </a:prstGeom>
          <a:noFill/>
        </p:spPr>
        <p:txBody>
          <a:bodyPr wrap="none" rtlCol="0">
            <a:spAutoFit/>
          </a:bodyPr>
          <a:lstStyle/>
          <a:p>
            <a:r>
              <a:rPr lang="en-US" altLang="zh-TW" sz="2400" dirty="0"/>
              <a:t>y</a:t>
            </a:r>
            <a:r>
              <a:rPr lang="en-US" altLang="zh-TW" sz="2400" baseline="-25000" dirty="0"/>
              <a:t>2</a:t>
            </a:r>
            <a:r>
              <a:rPr lang="en-US" altLang="zh-TW" sz="2400" dirty="0"/>
              <a:t> </a:t>
            </a:r>
            <a:r>
              <a:rPr lang="zh-CN" altLang="en-US" sz="2400" dirty="0"/>
              <a:t>值最大</a:t>
            </a:r>
            <a:endParaRPr lang="zh-TW" altLang="en-US" sz="2400" dirty="0"/>
          </a:p>
        </p:txBody>
      </p:sp>
      <p:sp>
        <p:nvSpPr>
          <p:cNvPr id="146" name="文字方塊 145"/>
          <p:cNvSpPr txBox="1"/>
          <p:nvPr/>
        </p:nvSpPr>
        <p:spPr>
          <a:xfrm>
            <a:off x="3241824" y="5875552"/>
            <a:ext cx="881973" cy="461665"/>
          </a:xfrm>
          <a:prstGeom prst="rect">
            <a:avLst/>
          </a:prstGeom>
          <a:noFill/>
        </p:spPr>
        <p:txBody>
          <a:bodyPr wrap="none" rtlCol="0">
            <a:spAutoFit/>
          </a:bodyPr>
          <a:lstStyle/>
          <a:p>
            <a:r>
              <a:rPr lang="zh-CN" altLang="en-US" sz="2400" dirty="0"/>
              <a:t>输入</a:t>
            </a:r>
            <a:r>
              <a:rPr lang="en-US" altLang="zh-TW" sz="2400" dirty="0"/>
              <a:t>:</a:t>
            </a:r>
            <a:endParaRPr lang="zh-TW" altLang="en-US" sz="2400" dirty="0"/>
          </a:p>
        </p:txBody>
      </p:sp>
      <p:sp>
        <p:nvSpPr>
          <p:cNvPr id="147" name="向右箭號 146"/>
          <p:cNvSpPr/>
          <p:nvPr/>
        </p:nvSpPr>
        <p:spPr>
          <a:xfrm>
            <a:off x="4944712" y="5995963"/>
            <a:ext cx="491685" cy="34125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148" name="圖片 147"/>
          <p:cNvPicPr>
            <a:picLocks noChangeAspect="1"/>
          </p:cNvPicPr>
          <p:nvPr/>
        </p:nvPicPr>
        <p:blipFill>
          <a:blip r:embed="rId12"/>
          <a:stretch>
            <a:fillRect/>
          </a:stretch>
        </p:blipFill>
        <p:spPr>
          <a:xfrm>
            <a:off x="4202409" y="5851780"/>
            <a:ext cx="605932" cy="601556"/>
          </a:xfrm>
          <a:prstGeom prst="rect">
            <a:avLst/>
          </a:prstGeom>
          <a:ln w="38100">
            <a:solidFill>
              <a:schemeClr val="tx1"/>
            </a:solidFill>
          </a:ln>
        </p:spPr>
      </p:pic>
      <p:sp>
        <p:nvSpPr>
          <p:cNvPr id="149" name="文字方塊 148"/>
          <p:cNvSpPr txBox="1"/>
          <p:nvPr/>
        </p:nvSpPr>
        <p:spPr>
          <a:xfrm>
            <a:off x="7886831" y="1483346"/>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400" dirty="0"/>
              <a:t>是</a:t>
            </a:r>
            <a:r>
              <a:rPr lang="en-US" altLang="zh-TW" sz="2400" dirty="0"/>
              <a:t> 1</a:t>
            </a:r>
            <a:endParaRPr lang="zh-TW" altLang="en-US" sz="2400" dirty="0"/>
          </a:p>
        </p:txBody>
      </p:sp>
      <p:sp>
        <p:nvSpPr>
          <p:cNvPr id="150" name="文字方塊 149"/>
          <p:cNvSpPr txBox="1"/>
          <p:nvPr/>
        </p:nvSpPr>
        <p:spPr>
          <a:xfrm>
            <a:off x="7901451" y="2303069"/>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400" dirty="0"/>
              <a:t>是</a:t>
            </a:r>
            <a:r>
              <a:rPr lang="en-US" altLang="zh-TW" sz="2400" dirty="0"/>
              <a:t> 2</a:t>
            </a:r>
            <a:endParaRPr lang="zh-TW" altLang="en-US" sz="2400" dirty="0"/>
          </a:p>
        </p:txBody>
      </p:sp>
      <p:sp>
        <p:nvSpPr>
          <p:cNvPr id="151" name="文字方塊 150"/>
          <p:cNvSpPr txBox="1"/>
          <p:nvPr/>
        </p:nvSpPr>
        <p:spPr>
          <a:xfrm>
            <a:off x="7913698" y="3529939"/>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400" dirty="0"/>
              <a:t>是</a:t>
            </a:r>
            <a:r>
              <a:rPr lang="en-US" altLang="zh-TW" sz="2400" dirty="0"/>
              <a:t> 0</a:t>
            </a:r>
            <a:endParaRPr lang="zh-TW" altLang="en-US" sz="2400" dirty="0"/>
          </a:p>
        </p:txBody>
      </p:sp>
      <p:sp>
        <p:nvSpPr>
          <p:cNvPr id="70" name="橢圓 69"/>
          <p:cNvSpPr/>
          <p:nvPr/>
        </p:nvSpPr>
        <p:spPr>
          <a:xfrm>
            <a:off x="6049217" y="141898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1" name="橢圓 70"/>
          <p:cNvSpPr/>
          <p:nvPr/>
        </p:nvSpPr>
        <p:spPr>
          <a:xfrm>
            <a:off x="6051559" y="217889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3" name="橢圓 92"/>
          <p:cNvSpPr/>
          <p:nvPr/>
        </p:nvSpPr>
        <p:spPr>
          <a:xfrm>
            <a:off x="6058587" y="342556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7" name="矩形 66"/>
          <p:cNvSpPr/>
          <p:nvPr/>
        </p:nvSpPr>
        <p:spPr>
          <a:xfrm rot="5400000">
            <a:off x="5021051" y="2330244"/>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p:spTree>
    <p:extLst>
      <p:ext uri="{BB962C8B-B14F-4D97-AF65-F5344CB8AC3E}">
        <p14:creationId xmlns:p14="http://schemas.microsoft.com/office/powerpoint/2010/main" val="150182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3" grpId="0"/>
      <p:bldP spid="144" grpId="0" animBg="1"/>
      <p:bldP spid="145" grpId="0"/>
      <p:bldP spid="146" grpId="0"/>
      <p:bldP spid="1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02198"/>
          </a:xfrm>
        </p:spPr>
        <p:txBody>
          <a:bodyPr>
            <a:normAutofit fontScale="90000"/>
          </a:bodyPr>
          <a:lstStyle/>
          <a:p>
            <a:r>
              <a:rPr lang="zh-CN" altLang="en-US" dirty="0"/>
              <a:t>损失</a:t>
            </a:r>
            <a:endParaRPr lang="zh-TW" altLang="en-US" dirty="0"/>
          </a:p>
        </p:txBody>
      </p:sp>
      <p:sp>
        <p:nvSpPr>
          <p:cNvPr id="34" name="矩形 33"/>
          <p:cNvSpPr/>
          <p:nvPr/>
        </p:nvSpPr>
        <p:spPr>
          <a:xfrm>
            <a:off x="5960212" y="269218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2802940" y="26799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1619837" y="270756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5266492" y="3728345"/>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75808" y="4974235"/>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42608" y="2949542"/>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688225" y="342525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1694043" y="285493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ext uri="{D42A27DB-BD31-4B8C-83A1-F6EECF244321}">
                <p14:modId xmlns:p14="http://schemas.microsoft.com/office/powerpoint/2010/main" val="1988521329"/>
              </p:ext>
            </p:extLst>
          </p:nvPr>
        </p:nvGraphicFramePr>
        <p:xfrm>
          <a:off x="1706742" y="2759680"/>
          <a:ext cx="325438" cy="461962"/>
        </p:xfrm>
        <a:graphic>
          <a:graphicData uri="http://schemas.openxmlformats.org/presentationml/2006/ole">
            <mc:AlternateContent xmlns:mc="http://schemas.openxmlformats.org/markup-compatibility/2006">
              <mc:Choice xmlns:v="urn:schemas-microsoft-com:vml" Requires="v">
                <p:oleObj spid="_x0000_s13404"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706742" y="275968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1684570547"/>
              </p:ext>
            </p:extLst>
          </p:nvPr>
        </p:nvGraphicFramePr>
        <p:xfrm>
          <a:off x="1712038" y="3342409"/>
          <a:ext cx="352425" cy="461963"/>
        </p:xfrm>
        <a:graphic>
          <a:graphicData uri="http://schemas.openxmlformats.org/presentationml/2006/ole">
            <mc:AlternateContent xmlns:mc="http://schemas.openxmlformats.org/markup-compatibility/2006">
              <mc:Choice xmlns:v="urn:schemas-microsoft-com:vml" Requires="v">
                <p:oleObj spid="_x0000_s13405"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712038" y="334240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2900050" y="269092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2902392" y="346949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890759" y="469750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2888012" y="411980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1697750" y="482301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ext uri="{D42A27DB-BD31-4B8C-83A1-F6EECF244321}">
                <p14:modId xmlns:p14="http://schemas.microsoft.com/office/powerpoint/2010/main" val="282213356"/>
              </p:ext>
            </p:extLst>
          </p:nvPr>
        </p:nvGraphicFramePr>
        <p:xfrm>
          <a:off x="1625827" y="4726249"/>
          <a:ext cx="544512" cy="488950"/>
        </p:xfrm>
        <a:graphic>
          <a:graphicData uri="http://schemas.openxmlformats.org/presentationml/2006/ole">
            <mc:AlternateContent xmlns:mc="http://schemas.openxmlformats.org/markup-compatibility/2006">
              <mc:Choice xmlns:v="urn:schemas-microsoft-com:vml" Requires="v">
                <p:oleObj spid="_x0000_s13406" name="方程式" r:id="rId8" imgW="253800" imgH="228600" progId="Equation.3">
                  <p:embed/>
                </p:oleObj>
              </mc:Choice>
              <mc:Fallback>
                <p:oleObj name="方程式" r:id="rId8" imgW="253800" imgH="228600" progId="Equation.3">
                  <p:embed/>
                  <p:pic>
                    <p:nvPicPr>
                      <p:cNvPr id="0" name=""/>
                      <p:cNvPicPr>
                        <a:picLocks noChangeAspect="1" noChangeArrowheads="1"/>
                      </p:cNvPicPr>
                      <p:nvPr/>
                    </p:nvPicPr>
                    <p:blipFill>
                      <a:blip r:embed="rId9"/>
                      <a:srcRect/>
                      <a:stretch>
                        <a:fillRect/>
                      </a:stretch>
                    </p:blipFill>
                    <p:spPr bwMode="auto">
                      <a:xfrm>
                        <a:off x="1625827" y="472624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1573682" y="410795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4127257" y="263234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4144880" y="34178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4157060" y="4674134"/>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3474208" y="297800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3474208" y="376975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3464917" y="499172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3476550" y="2978006"/>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3474208" y="2978006"/>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3474208" y="2978006"/>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3476550" y="3756576"/>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3464917" y="2978006"/>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3464917" y="3756576"/>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2040650" y="2978006"/>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2036943" y="3026380"/>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2036943" y="3026380"/>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2064463" y="2978006"/>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2031125" y="3596709"/>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2031125" y="3596709"/>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2102622" y="2978006"/>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2076253" y="3756576"/>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2076253" y="4971182"/>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5902402" y="419318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5971495" y="267436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5992593" y="3482670"/>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5960212" y="473881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3222534" y="3754603"/>
            <a:ext cx="65" cy="276999"/>
          </a:xfrm>
          <a:prstGeom prst="rect">
            <a:avLst/>
          </a:prstGeom>
          <a:noFill/>
        </p:spPr>
        <p:txBody>
          <a:bodyPr wrap="none" lIns="0" tIns="0" rIns="0" bIns="0" rtlCol="0">
            <a:spAutoFit/>
          </a:bodyPr>
          <a:lstStyle/>
          <a:p>
            <a:endParaRPr lang="zh-TW" altLang="en-US" dirty="0"/>
          </a:p>
        </p:txBody>
      </p:sp>
      <mc:AlternateContent xmlns:mc="http://schemas.openxmlformats.org/markup-compatibility/2006" xmlns:a14="http://schemas.microsoft.com/office/drawing/2010/main">
        <mc:Choice Requires="a14">
          <p:sp>
            <p:nvSpPr>
              <p:cNvPr id="71" name="文字方塊 70"/>
              <p:cNvSpPr txBox="1"/>
              <p:nvPr/>
            </p:nvSpPr>
            <p:spPr>
              <a:xfrm>
                <a:off x="6726121" y="4363960"/>
                <a:ext cx="1014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800" dirty="0"/>
                  <a:t>损失</a:t>
                </a:r>
                <a:r>
                  <a:rPr lang="en-US" altLang="zh-TW" sz="2800" dirty="0"/>
                  <a:t> </a:t>
                </a:r>
                <a:endParaRPr lang="en-US" altLang="zh-TW" sz="2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𝑙</m:t>
                      </m:r>
                    </m:oMath>
                  </m:oMathPara>
                </a14:m>
                <a:endParaRPr lang="en-US" altLang="zh-TW" sz="28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6726121" y="4363960"/>
                <a:ext cx="1014273" cy="954107"/>
              </a:xfrm>
              <a:prstGeom prst="rect">
                <a:avLst/>
              </a:prstGeom>
              <a:blipFill>
                <a:blip r:embed="rId10"/>
                <a:stretch>
                  <a:fillRect/>
                </a:stretch>
              </a:blipFill>
            </p:spPr>
            <p:txBody>
              <a:bodyPr/>
              <a:lstStyle/>
              <a:p>
                <a:r>
                  <a:rPr lang="zh-CN" altLang="en-US">
                    <a:noFill/>
                  </a:rPr>
                  <a:t> </a:t>
                </a:r>
              </a:p>
            </p:txBody>
          </p:sp>
        </mc:Fallback>
      </mc:AlternateContent>
      <p:pic>
        <p:nvPicPr>
          <p:cNvPr id="102" name="圖片 101"/>
          <p:cNvPicPr preferRelativeResize="0">
            <a:picLocks/>
          </p:cNvPicPr>
          <p:nvPr/>
        </p:nvPicPr>
        <p:blipFill>
          <a:blip r:embed="rId11"/>
          <a:stretch>
            <a:fillRect/>
          </a:stretch>
        </p:blipFill>
        <p:spPr>
          <a:xfrm>
            <a:off x="3875875" y="1732660"/>
            <a:ext cx="720000" cy="720000"/>
          </a:xfrm>
          <a:prstGeom prst="rect">
            <a:avLst/>
          </a:prstGeom>
          <a:ln w="38100">
            <a:solidFill>
              <a:schemeClr val="tx1"/>
            </a:solidFill>
          </a:ln>
        </p:spPr>
      </p:pic>
      <p:sp>
        <p:nvSpPr>
          <p:cNvPr id="103" name="文字方塊 102"/>
          <p:cNvSpPr txBox="1"/>
          <p:nvPr/>
        </p:nvSpPr>
        <p:spPr>
          <a:xfrm>
            <a:off x="4678601" y="1821721"/>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11"/>
          <a:stretch>
            <a:fillRect/>
          </a:stretch>
        </p:blipFill>
        <p:spPr>
          <a:xfrm>
            <a:off x="602038" y="3683655"/>
            <a:ext cx="720000" cy="720000"/>
          </a:xfrm>
          <a:prstGeom prst="rect">
            <a:avLst/>
          </a:prstGeom>
          <a:ln w="38100">
            <a:solidFill>
              <a:schemeClr val="tx1"/>
            </a:solidFill>
          </a:ln>
        </p:spPr>
      </p:pic>
      <p:grpSp>
        <p:nvGrpSpPr>
          <p:cNvPr id="11" name="群組 10"/>
          <p:cNvGrpSpPr/>
          <p:nvPr/>
        </p:nvGrpSpPr>
        <p:grpSpPr>
          <a:xfrm>
            <a:off x="7996358" y="2707566"/>
            <a:ext cx="654489" cy="2625052"/>
            <a:chOff x="7996358" y="2461791"/>
            <a:chExt cx="654489" cy="2625052"/>
          </a:xfrm>
        </p:grpSpPr>
        <p:sp>
          <p:nvSpPr>
            <p:cNvPr id="110" name="矩形 109"/>
            <p:cNvSpPr/>
            <p:nvPr/>
          </p:nvSpPr>
          <p:spPr>
            <a:xfrm>
              <a:off x="8062418" y="2461791"/>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004608" y="394803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7996358" y="2508931"/>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005216" y="3269035"/>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7996358" y="4489333"/>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grpSp>
      <p:sp>
        <p:nvSpPr>
          <p:cNvPr id="115" name="左-右雙向箭號 114"/>
          <p:cNvSpPr/>
          <p:nvPr/>
        </p:nvSpPr>
        <p:spPr>
          <a:xfrm>
            <a:off x="6491544" y="3930271"/>
            <a:ext cx="1513672" cy="35939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972457" y="2060061"/>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5333454" y="2083331"/>
            <a:ext cx="29872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962038" y="2092660"/>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8320750" y="2092660"/>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801564" y="2690353"/>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4877408" y="26822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4879750" y="344215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4886778" y="4688829"/>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4884031" y="410795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1040413" y="5628282"/>
            <a:ext cx="6350397" cy="954107"/>
          </a:xfrm>
          <a:prstGeom prst="rect">
            <a:avLst/>
          </a:prstGeom>
          <a:noFill/>
        </p:spPr>
        <p:txBody>
          <a:bodyPr wrap="square" rtlCol="0">
            <a:spAutoFit/>
          </a:bodyPr>
          <a:lstStyle/>
          <a:p>
            <a:r>
              <a:rPr lang="zh-CN" altLang="en-US" sz="2800" dirty="0">
                <a:solidFill>
                  <a:srgbClr val="FF0000"/>
                </a:solidFill>
              </a:rPr>
              <a:t>损失可以是网络输出值与目标值之间的</a:t>
            </a:r>
            <a:r>
              <a:rPr lang="zh-CN" altLang="en-US" sz="2800" b="1" dirty="0">
                <a:solidFill>
                  <a:srgbClr val="FF0000"/>
                </a:solidFill>
              </a:rPr>
              <a:t>平方差</a:t>
            </a:r>
            <a:r>
              <a:rPr lang="zh-CN" altLang="en-US" sz="2800" dirty="0">
                <a:solidFill>
                  <a:srgbClr val="FF0000"/>
                </a:solidFill>
              </a:rPr>
              <a:t>或</a:t>
            </a:r>
            <a:r>
              <a:rPr lang="zh-CN" altLang="en-US" sz="2800" b="1" dirty="0">
                <a:solidFill>
                  <a:srgbClr val="FF0000"/>
                </a:solidFill>
              </a:rPr>
              <a:t>交叉熵</a:t>
            </a:r>
            <a:endParaRPr lang="zh-TW" altLang="en-US" sz="2800" b="1" dirty="0">
              <a:solidFill>
                <a:srgbClr val="FF0000"/>
              </a:solidFill>
            </a:endParaRPr>
          </a:p>
        </p:txBody>
      </p:sp>
      <p:sp>
        <p:nvSpPr>
          <p:cNvPr id="3" name="矩形 2"/>
          <p:cNvSpPr/>
          <p:nvPr/>
        </p:nvSpPr>
        <p:spPr>
          <a:xfrm>
            <a:off x="7817449" y="5415607"/>
            <a:ext cx="80021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2400" dirty="0"/>
              <a:t>目标</a:t>
            </a:r>
            <a:endParaRPr lang="zh-TW" altLang="en-US" sz="2400" dirty="0"/>
          </a:p>
        </p:txBody>
      </p:sp>
      <p:sp>
        <p:nvSpPr>
          <p:cNvPr id="107" name="矩形 106"/>
          <p:cNvSpPr/>
          <p:nvPr/>
        </p:nvSpPr>
        <p:spPr>
          <a:xfrm rot="5400000">
            <a:off x="3821735" y="3654447"/>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p:sp>
        <p:nvSpPr>
          <p:cNvPr id="69" name="文字方塊 68"/>
          <p:cNvSpPr txBox="1"/>
          <p:nvPr/>
        </p:nvSpPr>
        <p:spPr>
          <a:xfrm>
            <a:off x="6512419" y="2850265"/>
            <a:ext cx="1504814"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a:t>尽可能接近</a:t>
            </a:r>
            <a:endParaRPr lang="en-US" altLang="zh-TW" sz="2800" dirty="0"/>
          </a:p>
        </p:txBody>
      </p:sp>
      <p:sp>
        <p:nvSpPr>
          <p:cNvPr id="70" name="文字方塊 69"/>
          <p:cNvSpPr txBox="1"/>
          <p:nvPr/>
        </p:nvSpPr>
        <p:spPr>
          <a:xfrm>
            <a:off x="2698448" y="260648"/>
            <a:ext cx="5952395"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2800" dirty="0"/>
              <a:t>一个好的函数应该使所有的训练样例产生的损失尽可能小</a:t>
            </a:r>
            <a:r>
              <a:rPr lang="en-US" altLang="zh-CN" sz="2800" dirty="0"/>
              <a:t>.</a:t>
            </a:r>
            <a:endParaRPr lang="zh-TW" altLang="en-US" sz="2800" dirty="0"/>
          </a:p>
        </p:txBody>
      </p:sp>
      <p:sp>
        <p:nvSpPr>
          <p:cNvPr id="97" name="文字方塊 96"/>
          <p:cNvSpPr txBox="1"/>
          <p:nvPr/>
        </p:nvSpPr>
        <p:spPr>
          <a:xfrm>
            <a:off x="2281519" y="3501481"/>
            <a:ext cx="2646238"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zh-CN" altLang="en-US" sz="2800" dirty="0"/>
              <a:t>给定一组参数</a:t>
            </a:r>
            <a:endParaRPr lang="zh-TW" altLang="en-US" sz="2800" dirty="0"/>
          </a:p>
        </p:txBody>
      </p:sp>
    </p:spTree>
    <p:extLst>
      <p:ext uri="{BB962C8B-B14F-4D97-AF65-F5344CB8AC3E}">
        <p14:creationId xmlns:p14="http://schemas.microsoft.com/office/powerpoint/2010/main" val="17509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103" grpId="0"/>
      <p:bldP spid="115" grpId="0" animBg="1"/>
      <p:bldP spid="117" grpId="0"/>
      <p:bldP spid="3" grpId="0" animBg="1"/>
      <p:bldP spid="69" grpId="0" animBg="1"/>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58098"/>
          </a:xfrm>
        </p:spPr>
        <p:txBody>
          <a:bodyPr>
            <a:normAutofit fontScale="90000"/>
          </a:bodyPr>
          <a:lstStyle/>
          <a:p>
            <a:r>
              <a:rPr lang="zh-CN" altLang="en-US" dirty="0"/>
              <a:t>整体损失</a:t>
            </a:r>
            <a:endParaRPr lang="zh-TW" altLang="en-US" dirty="0"/>
          </a:p>
        </p:txBody>
      </p:sp>
      <p:grpSp>
        <p:nvGrpSpPr>
          <p:cNvPr id="18" name="群組 17"/>
          <p:cNvGrpSpPr/>
          <p:nvPr/>
        </p:nvGrpSpPr>
        <p:grpSpPr>
          <a:xfrm>
            <a:off x="1727768" y="2298174"/>
            <a:ext cx="421911" cy="671513"/>
            <a:chOff x="510563" y="3417283"/>
            <a:chExt cx="421911" cy="671513"/>
          </a:xfrm>
        </p:grpSpPr>
        <p:sp>
          <p:nvSpPr>
            <p:cNvPr id="19" name="矩形 18"/>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0" name="矩形 19"/>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grpSp>
        <p:nvGrpSpPr>
          <p:cNvPr id="21" name="群組 20"/>
          <p:cNvGrpSpPr/>
          <p:nvPr/>
        </p:nvGrpSpPr>
        <p:grpSpPr>
          <a:xfrm>
            <a:off x="1727768" y="3245279"/>
            <a:ext cx="421910" cy="671513"/>
            <a:chOff x="510564" y="3417283"/>
            <a:chExt cx="421910" cy="671513"/>
          </a:xfrm>
        </p:grpSpPr>
        <p:sp>
          <p:nvSpPr>
            <p:cNvPr id="22" name="矩形 21"/>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3" name="矩形 22"/>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grpSp>
        <p:nvGrpSpPr>
          <p:cNvPr id="24" name="群組 23"/>
          <p:cNvGrpSpPr/>
          <p:nvPr/>
        </p:nvGrpSpPr>
        <p:grpSpPr>
          <a:xfrm>
            <a:off x="1723759" y="5606623"/>
            <a:ext cx="429926" cy="671513"/>
            <a:chOff x="506555" y="3417283"/>
            <a:chExt cx="429926" cy="671513"/>
          </a:xfrm>
        </p:grpSpPr>
        <p:sp>
          <p:nvSpPr>
            <p:cNvPr id="25" name="矩形 2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6" name="矩形 25"/>
            <p:cNvSpPr/>
            <p:nvPr/>
          </p:nvSpPr>
          <p:spPr>
            <a:xfrm>
              <a:off x="506555" y="3522206"/>
              <a:ext cx="429926" cy="461665"/>
            </a:xfrm>
            <a:prstGeom prst="rect">
              <a:avLst/>
            </a:prstGeom>
          </p:spPr>
          <p:txBody>
            <a:bodyPr wrap="none">
              <a:spAutoFit/>
            </a:bodyPr>
            <a:lstStyle/>
            <a:p>
              <a:pPr algn="ctr"/>
              <a:r>
                <a:rPr lang="en-US" altLang="zh-TW" sz="2400" dirty="0" err="1"/>
                <a:t>x</a:t>
              </a:r>
              <a:r>
                <a:rPr lang="en-US" altLang="zh-TW" sz="2400" baseline="30000" dirty="0" err="1"/>
                <a:t>R</a:t>
              </a:r>
              <a:endParaRPr lang="zh-TW" altLang="en-US" sz="2400" baseline="30000" dirty="0"/>
            </a:p>
          </p:txBody>
        </p:sp>
      </p:grpSp>
      <p:sp>
        <p:nvSpPr>
          <p:cNvPr id="27" name="矩形 26"/>
          <p:cNvSpPr/>
          <p:nvPr/>
        </p:nvSpPr>
        <p:spPr>
          <a:xfrm>
            <a:off x="2527693" y="230074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8" name="矩形 27"/>
          <p:cNvSpPr/>
          <p:nvPr/>
        </p:nvSpPr>
        <p:spPr>
          <a:xfrm>
            <a:off x="2527693" y="323945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9" name="矩形 28"/>
          <p:cNvSpPr/>
          <p:nvPr/>
        </p:nvSpPr>
        <p:spPr>
          <a:xfrm>
            <a:off x="2527693" y="5594978"/>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30" name="文字方塊 29"/>
          <p:cNvSpPr txBox="1"/>
          <p:nvPr/>
        </p:nvSpPr>
        <p:spPr>
          <a:xfrm rot="5400000">
            <a:off x="1585319" y="4930674"/>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1" name="文字方塊 30"/>
          <p:cNvSpPr txBox="1"/>
          <p:nvPr/>
        </p:nvSpPr>
        <p:spPr>
          <a:xfrm rot="5400000">
            <a:off x="2658584" y="4919031"/>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2" name="直線單箭頭接點 31"/>
          <p:cNvCxnSpPr/>
          <p:nvPr/>
        </p:nvCxnSpPr>
        <p:spPr>
          <a:xfrm flipV="1">
            <a:off x="2096310" y="263392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2093349" y="358103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2093348" y="593655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3496559" y="2628722"/>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493598" y="357582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493597" y="593135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3895074" y="2298174"/>
            <a:ext cx="428323" cy="671513"/>
            <a:chOff x="507357" y="3417283"/>
            <a:chExt cx="428323" cy="671513"/>
          </a:xfrm>
        </p:grpSpPr>
        <p:sp>
          <p:nvSpPr>
            <p:cNvPr id="39" name="矩形 38"/>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0" name="矩形 39"/>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grpSp>
        <p:nvGrpSpPr>
          <p:cNvPr id="41" name="群組 40"/>
          <p:cNvGrpSpPr/>
          <p:nvPr/>
        </p:nvGrpSpPr>
        <p:grpSpPr>
          <a:xfrm>
            <a:off x="3895074" y="3245279"/>
            <a:ext cx="428323" cy="671513"/>
            <a:chOff x="507358" y="3417283"/>
            <a:chExt cx="428323" cy="671513"/>
          </a:xfrm>
        </p:grpSpPr>
        <p:sp>
          <p:nvSpPr>
            <p:cNvPr id="42" name="矩形 4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3" name="矩形 42"/>
            <p:cNvSpPr/>
            <p:nvPr/>
          </p:nvSpPr>
          <p:spPr>
            <a:xfrm>
              <a:off x="507358" y="3522206"/>
              <a:ext cx="428323"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grpSp>
        <p:nvGrpSpPr>
          <p:cNvPr id="44" name="群組 43"/>
          <p:cNvGrpSpPr/>
          <p:nvPr/>
        </p:nvGrpSpPr>
        <p:grpSpPr>
          <a:xfrm>
            <a:off x="3891065" y="5606623"/>
            <a:ext cx="436338" cy="671513"/>
            <a:chOff x="503349" y="3417283"/>
            <a:chExt cx="436338" cy="671513"/>
          </a:xfrm>
        </p:grpSpPr>
        <p:sp>
          <p:nvSpPr>
            <p:cNvPr id="45" name="矩形 4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6" name="矩形 45"/>
            <p:cNvSpPr/>
            <p:nvPr/>
          </p:nvSpPr>
          <p:spPr>
            <a:xfrm>
              <a:off x="503349" y="3522206"/>
              <a:ext cx="436338" cy="461665"/>
            </a:xfrm>
            <a:prstGeom prst="rect">
              <a:avLst/>
            </a:prstGeom>
          </p:spPr>
          <p:txBody>
            <a:bodyPr wrap="none">
              <a:spAutoFit/>
            </a:bodyPr>
            <a:lstStyle/>
            <a:p>
              <a:pPr algn="ctr"/>
              <a:r>
                <a:rPr lang="en-US" altLang="zh-TW" sz="2400" dirty="0" err="1"/>
                <a:t>y</a:t>
              </a:r>
              <a:r>
                <a:rPr lang="en-US" altLang="zh-TW" sz="2400" baseline="30000" dirty="0" err="1"/>
                <a:t>R</a:t>
              </a:r>
              <a:endParaRPr lang="zh-TW" altLang="en-US" sz="2400" baseline="30000" dirty="0"/>
            </a:p>
          </p:txBody>
        </p:sp>
      </p:grpSp>
      <p:sp>
        <p:nvSpPr>
          <p:cNvPr id="47" name="矩形 46"/>
          <p:cNvSpPr/>
          <p:nvPr/>
        </p:nvSpPr>
        <p:spPr>
          <a:xfrm>
            <a:off x="4913118" y="229817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8" name="矩形 47"/>
          <p:cNvSpPr/>
          <p:nvPr/>
        </p:nvSpPr>
        <p:spPr>
          <a:xfrm>
            <a:off x="4913117" y="3245279"/>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913117" y="560662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0" name="文字方塊 49"/>
              <p:cNvSpPr txBox="1"/>
              <p:nvPr/>
            </p:nvSpPr>
            <p:spPr>
              <a:xfrm>
                <a:off x="4902677" y="2471777"/>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02677" y="2471777"/>
                <a:ext cx="391454" cy="369332"/>
              </a:xfrm>
              <a:prstGeom prst="rect">
                <a:avLst/>
              </a:prstGeom>
              <a:blipFill rotWithShape="0">
                <a:blip r:embed="rId3"/>
                <a:stretch>
                  <a:fillRect l="-18750" t="-16393" r="-50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913117" y="3407287"/>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913117" y="3407287"/>
                <a:ext cx="398058" cy="369332"/>
              </a:xfrm>
              <a:prstGeom prst="rect">
                <a:avLst/>
              </a:prstGeom>
              <a:blipFill rotWithShape="0">
                <a:blip r:embed="rId4"/>
                <a:stretch>
                  <a:fillRect l="-18462" t="-18033" r="-47692"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888687" y="5803879"/>
                <a:ext cx="4224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𝑅</m:t>
                          </m:r>
                        </m:sup>
                      </m:s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888687" y="5803879"/>
                <a:ext cx="422488" cy="369332"/>
              </a:xfrm>
              <a:prstGeom prst="rect">
                <a:avLst/>
              </a:prstGeom>
              <a:blipFill rotWithShape="0">
                <a:blip r:embed="rId5"/>
                <a:stretch>
                  <a:fillRect l="-17391" t="-16393" r="-44928" b="-24590"/>
                </a:stretch>
              </a:blipFill>
            </p:spPr>
            <p:txBody>
              <a:bodyPr/>
              <a:lstStyle/>
              <a:p>
                <a:r>
                  <a:rPr lang="zh-TW" altLang="en-US">
                    <a:noFill/>
                  </a:rPr>
                  <a:t> </a:t>
                </a:r>
              </a:p>
            </p:txBody>
          </p:sp>
        </mc:Fallback>
      </mc:AlternateContent>
      <p:sp>
        <p:nvSpPr>
          <p:cNvPr id="53" name="左-右雙向箭號 52"/>
          <p:cNvSpPr/>
          <p:nvPr/>
        </p:nvSpPr>
        <p:spPr>
          <a:xfrm>
            <a:off x="4254704" y="25901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4" name="左-右雙向箭號 53"/>
          <p:cNvSpPr/>
          <p:nvPr/>
        </p:nvSpPr>
        <p:spPr>
          <a:xfrm>
            <a:off x="4249342" y="35108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5" name="左-右雙向箭號 54"/>
          <p:cNvSpPr/>
          <p:nvPr/>
        </p:nvSpPr>
        <p:spPr>
          <a:xfrm>
            <a:off x="4249276" y="5851855"/>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6" name="文字方塊 55"/>
              <p:cNvSpPr txBox="1"/>
              <p:nvPr/>
            </p:nvSpPr>
            <p:spPr>
              <a:xfrm>
                <a:off x="4437895" y="2767534"/>
                <a:ext cx="30219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𝑙</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4437895" y="2767534"/>
                <a:ext cx="302199" cy="369332"/>
              </a:xfrm>
              <a:prstGeom prst="rect">
                <a:avLst/>
              </a:prstGeom>
              <a:blipFill rotWithShape="0">
                <a:blip r:embed="rId6"/>
                <a:stretch>
                  <a:fillRect l="-24000" r="-8000" b="-13115"/>
                </a:stretch>
              </a:blipFill>
            </p:spPr>
            <p:txBody>
              <a:bodyPr/>
              <a:lstStyle/>
              <a:p>
                <a:r>
                  <a:rPr lang="zh-TW" altLang="en-US">
                    <a:noFill/>
                  </a:rPr>
                  <a:t> </a:t>
                </a:r>
              </a:p>
            </p:txBody>
          </p:sp>
        </mc:Fallback>
      </mc:AlternateContent>
      <p:sp>
        <p:nvSpPr>
          <p:cNvPr id="59" name="文字方塊 58"/>
          <p:cNvSpPr txBox="1"/>
          <p:nvPr/>
        </p:nvSpPr>
        <p:spPr>
          <a:xfrm rot="5400000">
            <a:off x="3746853" y="4967195"/>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0" name="文字方塊 59"/>
          <p:cNvSpPr txBox="1"/>
          <p:nvPr/>
        </p:nvSpPr>
        <p:spPr>
          <a:xfrm rot="5400000">
            <a:off x="4749949" y="4954287"/>
            <a:ext cx="828675"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1724616" y="4152253"/>
            <a:ext cx="421910" cy="671513"/>
            <a:chOff x="510564" y="3417283"/>
            <a:chExt cx="421910" cy="671513"/>
          </a:xfrm>
        </p:grpSpPr>
        <p:sp>
          <p:nvSpPr>
            <p:cNvPr id="65" name="矩形 6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6" name="矩形 65"/>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3</a:t>
              </a:r>
              <a:endParaRPr lang="zh-TW" altLang="en-US" sz="2400" baseline="30000" dirty="0"/>
            </a:p>
          </p:txBody>
        </p:sp>
      </p:grpSp>
      <p:sp>
        <p:nvSpPr>
          <p:cNvPr id="67" name="矩形 66"/>
          <p:cNvSpPr/>
          <p:nvPr/>
        </p:nvSpPr>
        <p:spPr>
          <a:xfrm>
            <a:off x="2524541" y="4146429"/>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68" name="直線單箭頭接點 67"/>
          <p:cNvCxnSpPr/>
          <p:nvPr/>
        </p:nvCxnSpPr>
        <p:spPr>
          <a:xfrm flipV="1">
            <a:off x="2090197" y="4488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3490446" y="448280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3891923" y="4152253"/>
            <a:ext cx="428322" cy="671513"/>
            <a:chOff x="507359" y="3417283"/>
            <a:chExt cx="428322" cy="671513"/>
          </a:xfrm>
        </p:grpSpPr>
        <p:sp>
          <p:nvSpPr>
            <p:cNvPr id="71" name="矩形 70"/>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2" name="矩形 71"/>
            <p:cNvSpPr/>
            <p:nvPr/>
          </p:nvSpPr>
          <p:spPr>
            <a:xfrm>
              <a:off x="507359" y="3522206"/>
              <a:ext cx="428322" cy="461665"/>
            </a:xfrm>
            <a:prstGeom prst="rect">
              <a:avLst/>
            </a:prstGeom>
          </p:spPr>
          <p:txBody>
            <a:bodyPr wrap="none">
              <a:spAutoFit/>
            </a:bodyPr>
            <a:lstStyle/>
            <a:p>
              <a:pPr algn="ctr"/>
              <a:r>
                <a:rPr lang="en-US" altLang="zh-TW" sz="2400" dirty="0"/>
                <a:t>y</a:t>
              </a:r>
              <a:r>
                <a:rPr lang="en-US" altLang="zh-TW" sz="2400" baseline="30000" dirty="0"/>
                <a:t>3</a:t>
              </a:r>
              <a:endParaRPr lang="zh-TW" altLang="en-US" sz="2400" baseline="30000" dirty="0"/>
            </a:p>
          </p:txBody>
        </p:sp>
      </p:grpSp>
      <p:sp>
        <p:nvSpPr>
          <p:cNvPr id="73" name="矩形 72"/>
          <p:cNvSpPr/>
          <p:nvPr/>
        </p:nvSpPr>
        <p:spPr>
          <a:xfrm>
            <a:off x="4909965" y="415225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4" name="文字方塊 73"/>
              <p:cNvSpPr txBox="1"/>
              <p:nvPr/>
            </p:nvSpPr>
            <p:spPr>
              <a:xfrm>
                <a:off x="4909965" y="4314261"/>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4909965" y="4314261"/>
                <a:ext cx="398058" cy="369332"/>
              </a:xfrm>
              <a:prstGeom prst="rect">
                <a:avLst/>
              </a:prstGeom>
              <a:blipFill rotWithShape="0">
                <a:blip r:embed="rId7"/>
                <a:stretch>
                  <a:fillRect l="-18182" t="-18333" r="-46970" b="-26667"/>
                </a:stretch>
              </a:blipFill>
            </p:spPr>
            <p:txBody>
              <a:bodyPr/>
              <a:lstStyle/>
              <a:p>
                <a:r>
                  <a:rPr lang="zh-TW" altLang="en-US">
                    <a:noFill/>
                  </a:rPr>
                  <a:t> </a:t>
                </a:r>
              </a:p>
            </p:txBody>
          </p:sp>
        </mc:Fallback>
      </mc:AlternateContent>
      <p:sp>
        <p:nvSpPr>
          <p:cNvPr id="75" name="左-右雙向箭號 74"/>
          <p:cNvSpPr/>
          <p:nvPr/>
        </p:nvSpPr>
        <p:spPr>
          <a:xfrm>
            <a:off x="4246190" y="4417822"/>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468940" y="1421864"/>
            <a:ext cx="4379900" cy="523220"/>
          </a:xfrm>
          <a:prstGeom prst="rect">
            <a:avLst/>
          </a:prstGeom>
          <a:noFill/>
        </p:spPr>
        <p:txBody>
          <a:bodyPr wrap="square" rtlCol="0">
            <a:spAutoFit/>
          </a:bodyPr>
          <a:lstStyle/>
          <a:p>
            <a:r>
              <a:rPr lang="zh-CN" altLang="en-US" sz="2800" dirty="0"/>
              <a:t>对于所有的训练数据</a:t>
            </a:r>
            <a:r>
              <a:rPr lang="en-US" altLang="zh-TW" sz="2800" dirty="0"/>
              <a:t>…</a:t>
            </a:r>
            <a:endParaRPr lang="zh-TW" altLang="en-US" sz="2800" dirty="0"/>
          </a:p>
        </p:txBody>
      </p:sp>
      <p:pic>
        <p:nvPicPr>
          <p:cNvPr id="90" name="圖片 89"/>
          <p:cNvPicPr preferRelativeResize="0">
            <a:picLocks/>
          </p:cNvPicPr>
          <p:nvPr/>
        </p:nvPicPr>
        <p:blipFill>
          <a:blip r:embed="rId8"/>
          <a:stretch>
            <a:fillRect/>
          </a:stretch>
        </p:blipFill>
        <p:spPr>
          <a:xfrm>
            <a:off x="915322" y="2314599"/>
            <a:ext cx="720000" cy="720000"/>
          </a:xfrm>
          <a:prstGeom prst="rect">
            <a:avLst/>
          </a:prstGeom>
          <a:ln w="38100">
            <a:solidFill>
              <a:schemeClr val="tx1"/>
            </a:solidFill>
          </a:ln>
        </p:spPr>
      </p:pic>
      <p:pic>
        <p:nvPicPr>
          <p:cNvPr id="92" name="圖片 91"/>
          <p:cNvPicPr preferRelativeResize="0">
            <a:picLocks/>
          </p:cNvPicPr>
          <p:nvPr/>
        </p:nvPicPr>
        <p:blipFill>
          <a:blip r:embed="rId9"/>
          <a:stretch>
            <a:fillRect/>
          </a:stretch>
        </p:blipFill>
        <p:spPr>
          <a:xfrm>
            <a:off x="894572" y="3258994"/>
            <a:ext cx="720000" cy="720000"/>
          </a:xfrm>
          <a:prstGeom prst="rect">
            <a:avLst/>
          </a:prstGeom>
          <a:ln w="38100">
            <a:solidFill>
              <a:schemeClr val="tx1"/>
            </a:solidFill>
          </a:ln>
        </p:spPr>
      </p:pic>
      <p:pic>
        <p:nvPicPr>
          <p:cNvPr id="93" name="圖片 92"/>
          <p:cNvPicPr preferRelativeResize="0">
            <a:picLocks/>
          </p:cNvPicPr>
          <p:nvPr/>
        </p:nvPicPr>
        <p:blipFill>
          <a:blip r:embed="rId10"/>
          <a:stretch>
            <a:fillRect/>
          </a:stretch>
        </p:blipFill>
        <p:spPr>
          <a:xfrm>
            <a:off x="894572" y="4139587"/>
            <a:ext cx="720000" cy="720000"/>
          </a:xfrm>
          <a:prstGeom prst="rect">
            <a:avLst/>
          </a:prstGeom>
          <a:ln w="38100">
            <a:solidFill>
              <a:schemeClr val="tx1"/>
            </a:solidFill>
          </a:ln>
        </p:spPr>
      </p:pic>
      <p:pic>
        <p:nvPicPr>
          <p:cNvPr id="94" name="圖片 93"/>
          <p:cNvPicPr preferRelativeResize="0">
            <a:picLocks/>
          </p:cNvPicPr>
          <p:nvPr/>
        </p:nvPicPr>
        <p:blipFill>
          <a:blip r:embed="rId11"/>
          <a:stretch>
            <a:fillRect/>
          </a:stretch>
        </p:blipFill>
        <p:spPr>
          <a:xfrm>
            <a:off x="894572" y="5594978"/>
            <a:ext cx="720000" cy="720000"/>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7" name="文字方塊 6"/>
              <p:cNvSpPr txBox="1"/>
              <p:nvPr/>
            </p:nvSpPr>
            <p:spPr>
              <a:xfrm>
                <a:off x="6613965" y="958275"/>
                <a:ext cx="1606594" cy="12092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𝑟</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𝑅</m:t>
                          </m:r>
                        </m:sup>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𝑙</m:t>
                              </m:r>
                            </m:e>
                            <m:sub>
                              <m:r>
                                <a:rPr lang="en-US" altLang="zh-TW" sz="2800" b="0" i="1" smtClean="0">
                                  <a:latin typeface="Cambria Math" panose="02040503050406030204" pitchFamily="18" charset="0"/>
                                </a:rPr>
                                <m:t>𝑟</m:t>
                              </m:r>
                            </m:sub>
                          </m:sSub>
                        </m:e>
                      </m:nary>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6613965" y="958275"/>
                <a:ext cx="1606594" cy="1209242"/>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5663222" y="5157192"/>
                <a:ext cx="3141988" cy="138499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2800" dirty="0"/>
                  <a:t>找到能最小化整体损失</a:t>
                </a:r>
                <a:r>
                  <a:rPr lang="en-US" altLang="zh-CN" sz="2800" i="1" dirty="0"/>
                  <a:t>L</a:t>
                </a:r>
                <a:r>
                  <a:rPr lang="zh-CN" altLang="en-US" sz="2800" dirty="0"/>
                  <a:t>的</a:t>
                </a:r>
                <a:r>
                  <a:rPr lang="zh-CN" altLang="en-US" sz="2800" u="sng" dirty="0"/>
                  <a:t>一组网络参数</a:t>
                </a:r>
                <a:r>
                  <a:rPr lang="en-US" altLang="zh-TW" sz="2800" b="1" i="1" u="sng" dirty="0"/>
                  <a:t>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u="sng"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5663222" y="5157192"/>
                <a:ext cx="3141988" cy="1384995"/>
              </a:xfrm>
              <a:prstGeom prst="rect">
                <a:avLst/>
              </a:prstGeom>
              <a:blipFill>
                <a:blip r:embed="rId13"/>
                <a:stretch>
                  <a:fillRect/>
                </a:stretch>
              </a:blipFill>
            </p:spPr>
            <p:txBody>
              <a:bodyPr/>
              <a:lstStyle/>
              <a:p>
                <a:r>
                  <a:rPr lang="zh-CN" altLang="en-US">
                    <a:noFill/>
                  </a:rPr>
                  <a:t> </a:t>
                </a:r>
              </a:p>
            </p:txBody>
          </p:sp>
        </mc:Fallback>
      </mc:AlternateContent>
      <p:sp>
        <p:nvSpPr>
          <p:cNvPr id="77" name="文字方塊 76"/>
          <p:cNvSpPr txBox="1"/>
          <p:nvPr/>
        </p:nvSpPr>
        <p:spPr>
          <a:xfrm>
            <a:off x="5467155" y="398990"/>
            <a:ext cx="1805606" cy="523220"/>
          </a:xfrm>
          <a:prstGeom prst="rect">
            <a:avLst/>
          </a:prstGeom>
          <a:noFill/>
        </p:spPr>
        <p:txBody>
          <a:bodyPr wrap="square" rtlCol="0">
            <a:spAutoFit/>
          </a:bodyPr>
          <a:lstStyle/>
          <a:p>
            <a:r>
              <a:rPr lang="zh-CN" altLang="en-US" sz="2800" dirty="0"/>
              <a:t>整体损失</a:t>
            </a: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76" name="文字方塊 75"/>
              <p:cNvSpPr txBox="1"/>
              <p:nvPr/>
            </p:nvSpPr>
            <p:spPr>
              <a:xfrm>
                <a:off x="4437895" y="3685525"/>
                <a:ext cx="3093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𝑙</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37895" y="3685525"/>
                <a:ext cx="309315" cy="369332"/>
              </a:xfrm>
              <a:prstGeom prst="rect">
                <a:avLst/>
              </a:prstGeom>
              <a:blipFill rotWithShape="0">
                <a:blip r:embed="rId14"/>
                <a:stretch>
                  <a:fillRect l="-23529" r="-7843"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4429885" y="4561823"/>
                <a:ext cx="3093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𝑙</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4429885" y="4561823"/>
                <a:ext cx="309315" cy="369332"/>
              </a:xfrm>
              <a:prstGeom prst="rect">
                <a:avLst/>
              </a:prstGeom>
              <a:blipFill rotWithShape="0">
                <a:blip r:embed="rId15"/>
                <a:stretch>
                  <a:fillRect l="-24000" r="-10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4437895" y="6027539"/>
                <a:ext cx="333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𝑙</m:t>
                          </m:r>
                        </m:e>
                        <m:sub>
                          <m:r>
                            <a:rPr lang="en-US" altLang="zh-TW" sz="2400" b="0" i="1" smtClean="0">
                              <a:latin typeface="Cambria Math" panose="02040503050406030204" pitchFamily="18" charset="0"/>
                            </a:rPr>
                            <m:t>𝑅</m:t>
                          </m:r>
                        </m:sub>
                      </m:sSub>
                    </m:oMath>
                  </m:oMathPara>
                </a14:m>
                <a:endParaRPr lang="zh-TW" altLang="en-US" sz="2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4437895" y="6027539"/>
                <a:ext cx="333746" cy="369332"/>
              </a:xfrm>
              <a:prstGeom prst="rect">
                <a:avLst/>
              </a:prstGeom>
              <a:blipFill rotWithShape="0">
                <a:blip r:embed="rId16"/>
                <a:stretch>
                  <a:fillRect l="-21818" r="-5455" b="-15000"/>
                </a:stretch>
              </a:blipFill>
            </p:spPr>
            <p:txBody>
              <a:bodyPr/>
              <a:lstStyle/>
              <a:p>
                <a:r>
                  <a:rPr lang="zh-TW" altLang="en-US">
                    <a:noFill/>
                  </a:rPr>
                  <a:t> </a:t>
                </a:r>
              </a:p>
            </p:txBody>
          </p:sp>
        </mc:Fallback>
      </mc:AlternateContent>
      <p:cxnSp>
        <p:nvCxnSpPr>
          <p:cNvPr id="5" name="直線單箭頭接點 4"/>
          <p:cNvCxnSpPr/>
          <p:nvPr/>
        </p:nvCxnSpPr>
        <p:spPr>
          <a:xfrm flipV="1">
            <a:off x="7224490" y="2271994"/>
            <a:ext cx="0" cy="50465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91961" y="958274"/>
            <a:ext cx="1850601" cy="132660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文字方塊 79"/>
          <p:cNvSpPr txBox="1"/>
          <p:nvPr/>
        </p:nvSpPr>
        <p:spPr>
          <a:xfrm>
            <a:off x="5663222" y="2642324"/>
            <a:ext cx="3104065"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a:t>尽可能小</a:t>
            </a:r>
            <a:endParaRPr lang="zh-TW" altLang="en-US" sz="2800" dirty="0"/>
          </a:p>
        </p:txBody>
      </p:sp>
      <p:sp>
        <p:nvSpPr>
          <p:cNvPr id="81" name="文字方塊 80"/>
          <p:cNvSpPr txBox="1"/>
          <p:nvPr/>
        </p:nvSpPr>
        <p:spPr>
          <a:xfrm>
            <a:off x="5663222" y="3484165"/>
            <a:ext cx="3138902"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t>在函数集中找到使整体损失</a:t>
            </a:r>
            <a:r>
              <a:rPr lang="en-US" altLang="zh-CN" sz="2800" i="1" dirty="0"/>
              <a:t>L</a:t>
            </a:r>
            <a:r>
              <a:rPr lang="zh-CN" altLang="en-US" sz="2800" dirty="0"/>
              <a:t>最小的</a:t>
            </a:r>
            <a:r>
              <a:rPr lang="zh-CN" altLang="en-US" sz="2800" u="sng" dirty="0"/>
              <a:t>一个函数</a:t>
            </a:r>
            <a:endParaRPr lang="zh-TW" altLang="en-US" sz="2800" u="sng" dirty="0"/>
          </a:p>
        </p:txBody>
      </p:sp>
      <p:sp>
        <p:nvSpPr>
          <p:cNvPr id="4" name="向下箭號 3"/>
          <p:cNvSpPr/>
          <p:nvPr/>
        </p:nvSpPr>
        <p:spPr>
          <a:xfrm>
            <a:off x="6861190" y="3213746"/>
            <a:ext cx="697424" cy="32443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2" name="向下箭號 81"/>
          <p:cNvSpPr/>
          <p:nvPr/>
        </p:nvSpPr>
        <p:spPr>
          <a:xfrm>
            <a:off x="6861190" y="4904370"/>
            <a:ext cx="697424" cy="32443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3" name="圖片 82"/>
          <p:cNvPicPr preferRelativeResize="0">
            <a:picLocks/>
          </p:cNvPicPr>
          <p:nvPr/>
        </p:nvPicPr>
        <p:blipFill>
          <a:blip r:embed="rId17"/>
          <a:stretch>
            <a:fillRect/>
          </a:stretch>
        </p:blipFill>
        <p:spPr>
          <a:xfrm>
            <a:off x="893866" y="4136973"/>
            <a:ext cx="720000" cy="720000"/>
          </a:xfrm>
          <a:prstGeom prst="rect">
            <a:avLst/>
          </a:prstGeom>
          <a:ln w="38100">
            <a:solidFill>
              <a:schemeClr val="tx1"/>
            </a:solidFill>
          </a:ln>
        </p:spPr>
      </p:pic>
      <p:pic>
        <p:nvPicPr>
          <p:cNvPr id="84" name="圖片 83"/>
          <p:cNvPicPr preferRelativeResize="0">
            <a:picLocks/>
          </p:cNvPicPr>
          <p:nvPr/>
        </p:nvPicPr>
        <p:blipFill>
          <a:blip r:embed="rId10"/>
          <a:stretch>
            <a:fillRect/>
          </a:stretch>
        </p:blipFill>
        <p:spPr>
          <a:xfrm>
            <a:off x="893267" y="5606622"/>
            <a:ext cx="720000" cy="720000"/>
          </a:xfrm>
          <a:prstGeom prst="rect">
            <a:avLst/>
          </a:prstGeom>
          <a:ln w="38100">
            <a:solidFill>
              <a:schemeClr val="tx1"/>
            </a:solidFill>
          </a:ln>
        </p:spPr>
      </p:pic>
      <p:pic>
        <p:nvPicPr>
          <p:cNvPr id="85" name="圖片 84"/>
          <p:cNvPicPr preferRelativeResize="0">
            <a:picLocks/>
          </p:cNvPicPr>
          <p:nvPr/>
        </p:nvPicPr>
        <p:blipFill>
          <a:blip r:embed="rId18"/>
          <a:stretch>
            <a:fillRect/>
          </a:stretch>
        </p:blipFill>
        <p:spPr>
          <a:xfrm>
            <a:off x="890958" y="5600800"/>
            <a:ext cx="720000" cy="720000"/>
          </a:xfrm>
          <a:prstGeom prst="rect">
            <a:avLst/>
          </a:prstGeom>
          <a:ln w="38100">
            <a:solidFill>
              <a:schemeClr val="tx1"/>
            </a:solidFill>
          </a:ln>
        </p:spPr>
      </p:pic>
    </p:spTree>
    <p:extLst>
      <p:ext uri="{BB962C8B-B14F-4D97-AF65-F5344CB8AC3E}">
        <p14:creationId xmlns:p14="http://schemas.microsoft.com/office/powerpoint/2010/main" val="221950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p:bldP spid="31" grpId="0"/>
      <p:bldP spid="47" grpId="0" animBg="1"/>
      <p:bldP spid="48" grpId="0" animBg="1"/>
      <p:bldP spid="49" grpId="0" animBg="1"/>
      <p:bldP spid="50" grpId="0"/>
      <p:bldP spid="51" grpId="0"/>
      <p:bldP spid="52" grpId="0"/>
      <p:bldP spid="53" grpId="0" animBg="1"/>
      <p:bldP spid="54" grpId="0" animBg="1"/>
      <p:bldP spid="55" grpId="0" animBg="1"/>
      <p:bldP spid="56" grpId="0"/>
      <p:bldP spid="59" grpId="0"/>
      <p:bldP spid="60" grpId="0"/>
      <p:bldP spid="67" grpId="0" animBg="1"/>
      <p:bldP spid="73" grpId="0" animBg="1"/>
      <p:bldP spid="74" grpId="0"/>
      <p:bldP spid="75" grpId="0" animBg="1"/>
      <p:bldP spid="7" grpId="0"/>
      <p:bldP spid="95" grpId="0" animBg="1"/>
      <p:bldP spid="77" grpId="0"/>
      <p:bldP spid="76" grpId="0"/>
      <p:bldP spid="78" grpId="0"/>
      <p:bldP spid="79" grpId="0"/>
      <p:bldP spid="9" grpId="0" animBg="1"/>
      <p:bldP spid="80" grpId="0" animBg="1"/>
      <p:bldP spid="81" grpId="0" animBg="1"/>
      <p:bldP spid="4" grpId="0" animBg="1"/>
      <p:bldP spid="8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105203582"/>
              </p:ext>
            </p:extLst>
          </p:nvPr>
        </p:nvGraphicFramePr>
        <p:xfrm>
          <a:off x="628650" y="332656"/>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a:xfrm>
            <a:off x="628650" y="44625"/>
            <a:ext cx="7886700" cy="531958"/>
          </a:xfrm>
        </p:spPr>
        <p:txBody>
          <a:bodyPr>
            <a:normAutofit fontScale="90000"/>
          </a:bodyPr>
          <a:lstStyle/>
          <a:p>
            <a:r>
              <a:rPr lang="zh-CN" altLang="en-US" dirty="0"/>
              <a:t>深度学习三部曲</a:t>
            </a:r>
            <a:endParaRPr lang="zh-TW" altLang="en-US" dirty="0"/>
          </a:p>
        </p:txBody>
      </p:sp>
      <p:sp>
        <p:nvSpPr>
          <p:cNvPr id="7" name="矩形 6"/>
          <p:cNvSpPr/>
          <p:nvPr/>
        </p:nvSpPr>
        <p:spPr>
          <a:xfrm>
            <a:off x="6368778" y="1503156"/>
            <a:ext cx="2259724" cy="46805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grpSp>
        <p:nvGrpSpPr>
          <p:cNvPr id="8" name="组合 7"/>
          <p:cNvGrpSpPr/>
          <p:nvPr/>
        </p:nvGrpSpPr>
        <p:grpSpPr>
          <a:xfrm>
            <a:off x="3545352" y="4265087"/>
            <a:ext cx="2071799" cy="1825772"/>
            <a:chOff x="2853975" y="1262782"/>
            <a:chExt cx="2071799" cy="1825772"/>
          </a:xfrm>
        </p:grpSpPr>
        <p:sp>
          <p:nvSpPr>
            <p:cNvPr id="10" name="圆角矩形 9"/>
            <p:cNvSpPr/>
            <p:nvPr/>
          </p:nvSpPr>
          <p:spPr>
            <a:xfrm>
              <a:off x="2853975" y="1262782"/>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11" name="圆角矩形 4"/>
            <p:cNvSpPr/>
            <p:nvPr/>
          </p:nvSpPr>
          <p:spPr>
            <a:xfrm>
              <a:off x="2960925"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第二步</a:t>
              </a:r>
              <a:r>
                <a:rPr lang="en-US" altLang="zh-TW" sz="2800" kern="1200" dirty="0"/>
                <a:t>: </a:t>
              </a:r>
            </a:p>
            <a:p>
              <a:pPr lvl="0" algn="ctr" defTabSz="1244600">
                <a:lnSpc>
                  <a:spcPct val="90000"/>
                </a:lnSpc>
                <a:spcBef>
                  <a:spcPct val="0"/>
                </a:spcBef>
                <a:spcAft>
                  <a:spcPct val="35000"/>
                </a:spcAft>
              </a:pPr>
              <a:r>
                <a:rPr lang="zh-CN" altLang="en-US" sz="2800" kern="1200" dirty="0"/>
                <a:t>定义函数的优度</a:t>
              </a:r>
              <a:endParaRPr lang="zh-TW" altLang="en-US" sz="2800" kern="1200" dirty="0"/>
            </a:p>
          </p:txBody>
        </p:sp>
      </p:grpSp>
      <p:grpSp>
        <p:nvGrpSpPr>
          <p:cNvPr id="12" name="组合 11"/>
          <p:cNvGrpSpPr/>
          <p:nvPr/>
        </p:nvGrpSpPr>
        <p:grpSpPr>
          <a:xfrm>
            <a:off x="615530" y="4265087"/>
            <a:ext cx="2093186" cy="1825772"/>
            <a:chOff x="-14456" y="1262782"/>
            <a:chExt cx="2093186" cy="1825772"/>
          </a:xfrm>
        </p:grpSpPr>
        <p:sp>
          <p:nvSpPr>
            <p:cNvPr id="13" name="圆角矩形 12"/>
            <p:cNvSpPr/>
            <p:nvPr/>
          </p:nvSpPr>
          <p:spPr>
            <a:xfrm>
              <a:off x="6931" y="1262782"/>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4" name="圆角矩形 4"/>
            <p:cNvSpPr/>
            <p:nvPr/>
          </p:nvSpPr>
          <p:spPr>
            <a:xfrm>
              <a:off x="-14456"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第一步</a:t>
              </a:r>
              <a:r>
                <a:rPr lang="en-US" altLang="zh-TW" sz="2800" kern="1200" dirty="0"/>
                <a:t>: </a:t>
              </a:r>
            </a:p>
            <a:p>
              <a:pPr lvl="0" algn="ctr" defTabSz="1244600">
                <a:lnSpc>
                  <a:spcPct val="90000"/>
                </a:lnSpc>
                <a:spcBef>
                  <a:spcPct val="0"/>
                </a:spcBef>
                <a:spcAft>
                  <a:spcPct val="35000"/>
                </a:spcAft>
              </a:pPr>
              <a:r>
                <a:rPr lang="zh-CN" altLang="en-US" sz="2800" kern="1200" dirty="0"/>
                <a:t>给出函数集合</a:t>
              </a:r>
              <a:endParaRPr lang="zh-TW" altLang="en-US" sz="2800" kern="1200" dirty="0"/>
            </a:p>
          </p:txBody>
        </p:sp>
      </p:grpSp>
      <p:grpSp>
        <p:nvGrpSpPr>
          <p:cNvPr id="15" name="组合 14"/>
          <p:cNvGrpSpPr/>
          <p:nvPr/>
        </p:nvGrpSpPr>
        <p:grpSpPr>
          <a:xfrm>
            <a:off x="6462741" y="4265087"/>
            <a:ext cx="2071799" cy="1825772"/>
            <a:chOff x="5807969" y="1262782"/>
            <a:chExt cx="2071799" cy="1825772"/>
          </a:xfrm>
        </p:grpSpPr>
        <p:sp>
          <p:nvSpPr>
            <p:cNvPr id="16" name="圆角矩形 15"/>
            <p:cNvSpPr/>
            <p:nvPr/>
          </p:nvSpPr>
          <p:spPr>
            <a:xfrm>
              <a:off x="5807969" y="1262782"/>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17" name="圆角矩形 4"/>
            <p:cNvSpPr/>
            <p:nvPr/>
          </p:nvSpPr>
          <p:spPr>
            <a:xfrm>
              <a:off x="5861444"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第三步</a:t>
              </a:r>
              <a:r>
                <a:rPr lang="en-US" altLang="zh-TW" sz="2800" kern="1200" dirty="0"/>
                <a:t>: </a:t>
              </a:r>
            </a:p>
            <a:p>
              <a:pPr lvl="0" algn="ctr" defTabSz="1244600">
                <a:lnSpc>
                  <a:spcPct val="90000"/>
                </a:lnSpc>
                <a:spcBef>
                  <a:spcPct val="0"/>
                </a:spcBef>
                <a:spcAft>
                  <a:spcPct val="35000"/>
                </a:spcAft>
              </a:pPr>
              <a:r>
                <a:rPr lang="zh-CN" altLang="en-US" sz="2800" kern="1200" dirty="0"/>
                <a:t>选择最优的函数</a:t>
              </a:r>
              <a:endParaRPr lang="zh-TW" altLang="en-US" sz="2800" kern="1200" dirty="0"/>
            </a:p>
          </p:txBody>
        </p:sp>
      </p:grpSp>
      <p:sp>
        <p:nvSpPr>
          <p:cNvPr id="3" name="下箭头 2"/>
          <p:cNvSpPr/>
          <p:nvPr/>
        </p:nvSpPr>
        <p:spPr>
          <a:xfrm>
            <a:off x="1403648" y="3545007"/>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7210608" y="3545007"/>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293219" y="3552101"/>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32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601459"/>
          </a:xfrm>
        </p:spPr>
        <p:txBody>
          <a:bodyPr>
            <a:normAutofit fontScale="90000"/>
          </a:bodyPr>
          <a:lstStyle/>
          <a:p>
            <a:r>
              <a:rPr lang="zh-CN" altLang="en-US" dirty="0"/>
              <a:t>如何选择最优的函数</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702179" y="1052736"/>
                <a:ext cx="7787081"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t>找到能最小化整体损失</a:t>
                </a:r>
                <a:r>
                  <a:rPr lang="en-US" altLang="zh-CN" sz="2800" i="1" dirty="0"/>
                  <a:t>L</a:t>
                </a:r>
                <a:r>
                  <a:rPr lang="zh-CN" altLang="en-US" sz="2800" dirty="0"/>
                  <a:t>的</a:t>
                </a:r>
                <a:r>
                  <a:rPr lang="zh-CN" altLang="en-US" sz="2800" u="sng" dirty="0"/>
                  <a:t>一组网络参数</a:t>
                </a:r>
                <a:r>
                  <a:rPr lang="en-US" altLang="zh-TW" sz="2800" b="1" i="1" u="sng" dirty="0"/>
                  <a:t>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u="sng"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702179" y="1052736"/>
                <a:ext cx="7787081"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645790" y="2996968"/>
                <a:ext cx="4459518"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网络</m:t>
                      </m:r>
                      <m:r>
                        <a:rPr lang="zh-CN" altLang="en-US" sz="2800" i="1">
                          <a:latin typeface="Cambria Math"/>
                        </a:rPr>
                        <m:t>参数</m:t>
                      </m:r>
                      <m:r>
                        <a:rPr lang="en-US" altLang="zh-CN" sz="2800" b="0" i="1" smtClean="0">
                          <a:latin typeface="Cambria Math"/>
                        </a:rPr>
                        <m:t> </m:t>
                      </m:r>
                      <m:r>
                        <a:rPr lang="zh-TW" altLang="en-US" sz="2800" i="1" smtClean="0">
                          <a:latin typeface="Cambria Math" panose="02040503050406030204" pitchFamily="18" charset="0"/>
                        </a:rPr>
                        <m:t>𝜃</m:t>
                      </m:r>
                      <m:r>
                        <a:rPr lang="en-US" altLang="zh-TW" sz="2800" b="0" i="1" smtClean="0">
                          <a:latin typeface="Cambria Math" panose="02040503050406030204" pitchFamily="18" charset="0"/>
                        </a:rPr>
                        <m:t>=</m:t>
                      </m:r>
                      <m:d>
                        <m:dPr>
                          <m:begChr m:val="{"/>
                          <m:endChr m:val="}"/>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2</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3</m:t>
                              </m:r>
                            </m:sub>
                          </m:sSub>
                          <m:r>
                            <a:rPr lang="en-US" altLang="zh-TW" sz="2800" i="1">
                              <a:latin typeface="Cambria Math" panose="02040503050406030204" pitchFamily="18" charset="0"/>
                            </a:rPr>
                            <m:t>,</m:t>
                          </m:r>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𝑏</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2</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3</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e>
                      </m:d>
                    </m:oMath>
                  </m:oMathPara>
                </a14:m>
                <a:endParaRPr lang="zh-TW" altLang="en-US" sz="28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645790" y="2996968"/>
                <a:ext cx="4459518" cy="954107"/>
              </a:xfrm>
              <a:prstGeom prst="rect">
                <a:avLst/>
              </a:prstGeom>
              <a:blipFill>
                <a:blip r:embed="rId4"/>
                <a:stretch>
                  <a:fillRect r="-4104"/>
                </a:stretch>
              </a:blipFill>
            </p:spPr>
            <p:txBody>
              <a:bodyPr/>
              <a:lstStyle/>
              <a:p>
                <a:r>
                  <a:rPr lang="zh-CN" altLang="en-US">
                    <a:noFill/>
                  </a:rPr>
                  <a:t> </a:t>
                </a:r>
              </a:p>
            </p:txBody>
          </p:sp>
        </mc:Fallback>
      </mc:AlternateContent>
      <p:sp>
        <p:nvSpPr>
          <p:cNvPr id="6" name="文字方塊 5"/>
          <p:cNvSpPr txBox="1"/>
          <p:nvPr/>
        </p:nvSpPr>
        <p:spPr>
          <a:xfrm>
            <a:off x="539552" y="2276872"/>
            <a:ext cx="4502081" cy="523220"/>
          </a:xfrm>
          <a:prstGeom prst="rect">
            <a:avLst/>
          </a:prstGeom>
          <a:noFill/>
        </p:spPr>
        <p:txBody>
          <a:bodyPr wrap="square" rtlCol="0">
            <a:spAutoFit/>
          </a:bodyPr>
          <a:lstStyle/>
          <a:p>
            <a:r>
              <a:rPr lang="zh-CN" altLang="en-US" sz="2800" dirty="0"/>
              <a:t>枚举所有可能的参数值</a:t>
            </a:r>
            <a:endParaRPr lang="zh-TW" altLang="en-US" sz="2800" dirty="0"/>
          </a:p>
        </p:txBody>
      </p:sp>
      <p:grpSp>
        <p:nvGrpSpPr>
          <p:cNvPr id="8" name="群組 7"/>
          <p:cNvGrpSpPr/>
          <p:nvPr/>
        </p:nvGrpSpPr>
        <p:grpSpPr>
          <a:xfrm>
            <a:off x="5459508" y="2334878"/>
            <a:ext cx="1134648" cy="3130011"/>
            <a:chOff x="2332137" y="1770729"/>
            <a:chExt cx="1134648" cy="3130011"/>
          </a:xfrm>
        </p:grpSpPr>
        <p:sp>
          <p:nvSpPr>
            <p:cNvPr id="9" name="矩形 8"/>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文字方塊 9"/>
            <p:cNvSpPr txBox="1"/>
            <p:nvPr/>
          </p:nvSpPr>
          <p:spPr>
            <a:xfrm>
              <a:off x="2332137"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11" name="橢圓 10"/>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橢圓 11"/>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文字方塊 13"/>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15" name="群組 14"/>
          <p:cNvGrpSpPr/>
          <p:nvPr/>
        </p:nvGrpSpPr>
        <p:grpSpPr>
          <a:xfrm>
            <a:off x="7523593" y="2306280"/>
            <a:ext cx="1368348" cy="3137533"/>
            <a:chOff x="4396222" y="1742131"/>
            <a:chExt cx="1368348" cy="3137533"/>
          </a:xfrm>
        </p:grpSpPr>
        <p:sp>
          <p:nvSpPr>
            <p:cNvPr id="16" name="矩形 15"/>
            <p:cNvSpPr/>
            <p:nvPr/>
          </p:nvSpPr>
          <p:spPr>
            <a:xfrm>
              <a:off x="4715522" y="2203796"/>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7" name="文字方塊 16"/>
            <p:cNvSpPr txBox="1"/>
            <p:nvPr/>
          </p:nvSpPr>
          <p:spPr>
            <a:xfrm>
              <a:off x="4396222" y="1742131"/>
              <a:ext cx="1368348" cy="461665"/>
            </a:xfrm>
            <a:prstGeom prst="rect">
              <a:avLst/>
            </a:prstGeom>
            <a:noFill/>
          </p:spPr>
          <p:txBody>
            <a:bodyPr wrap="square" rtlCol="0">
              <a:spAutoFit/>
            </a:bodyPr>
            <a:lstStyle/>
            <a:p>
              <a:pPr algn="ctr"/>
              <a:r>
                <a:rPr lang="en-US" altLang="zh-TW" sz="2400" dirty="0"/>
                <a:t>Layer l+1</a:t>
              </a:r>
              <a:endParaRPr lang="zh-TW" altLang="en-US" sz="2400" dirty="0"/>
            </a:p>
          </p:txBody>
        </p:sp>
        <p:sp>
          <p:nvSpPr>
            <p:cNvPr id="18" name="橢圓 17"/>
            <p:cNvSpPr/>
            <p:nvPr/>
          </p:nvSpPr>
          <p:spPr>
            <a:xfrm>
              <a:off x="4802608" y="223114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橢圓 18"/>
            <p:cNvSpPr/>
            <p:nvPr/>
          </p:nvSpPr>
          <p:spPr>
            <a:xfrm>
              <a:off x="4804950" y="3009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橢圓 19"/>
            <p:cNvSpPr/>
            <p:nvPr/>
          </p:nvSpPr>
          <p:spPr>
            <a:xfrm>
              <a:off x="4793317" y="423772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文字方塊 20"/>
            <p:cNvSpPr txBox="1"/>
            <p:nvPr/>
          </p:nvSpPr>
          <p:spPr>
            <a:xfrm rot="5400000">
              <a:off x="4790570" y="3660020"/>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cxnSp>
        <p:nvCxnSpPr>
          <p:cNvPr id="23" name="直線單箭頭接點 22"/>
          <p:cNvCxnSpPr>
            <a:stCxn id="11" idx="6"/>
            <a:endCxn id="18" idx="2"/>
          </p:cNvCxnSpPr>
          <p:nvPr/>
        </p:nvCxnSpPr>
        <p:spPr>
          <a:xfrm flipV="1">
            <a:off x="6303204" y="3082373"/>
            <a:ext cx="1626775" cy="4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9" idx="2"/>
          </p:cNvCxnSpPr>
          <p:nvPr/>
        </p:nvCxnSpPr>
        <p:spPr>
          <a:xfrm flipV="1">
            <a:off x="6303204" y="3860943"/>
            <a:ext cx="1629117" cy="179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6293913" y="5100823"/>
            <a:ext cx="16267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2" idx="6"/>
            <a:endCxn id="18" idx="2"/>
          </p:cNvCxnSpPr>
          <p:nvPr/>
        </p:nvCxnSpPr>
        <p:spPr>
          <a:xfrm flipV="1">
            <a:off x="6305546" y="3082373"/>
            <a:ext cx="1624433" cy="7832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1" idx="6"/>
            <a:endCxn id="19" idx="2"/>
          </p:cNvCxnSpPr>
          <p:nvPr/>
        </p:nvCxnSpPr>
        <p:spPr>
          <a:xfrm>
            <a:off x="6303204" y="3087102"/>
            <a:ext cx="1629117" cy="7738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11" idx="6"/>
            <a:endCxn id="20" idx="2"/>
          </p:cNvCxnSpPr>
          <p:nvPr/>
        </p:nvCxnSpPr>
        <p:spPr>
          <a:xfrm>
            <a:off x="6303204" y="3087102"/>
            <a:ext cx="1617484" cy="20018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2" idx="6"/>
            <a:endCxn id="20" idx="2"/>
          </p:cNvCxnSpPr>
          <p:nvPr/>
        </p:nvCxnSpPr>
        <p:spPr>
          <a:xfrm>
            <a:off x="6305546" y="3865672"/>
            <a:ext cx="1615142" cy="12232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3" idx="6"/>
            <a:endCxn id="18" idx="2"/>
          </p:cNvCxnSpPr>
          <p:nvPr/>
        </p:nvCxnSpPr>
        <p:spPr>
          <a:xfrm flipV="1">
            <a:off x="6293913" y="3082373"/>
            <a:ext cx="1636066" cy="20113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13" idx="6"/>
            <a:endCxn id="19" idx="2"/>
          </p:cNvCxnSpPr>
          <p:nvPr/>
        </p:nvCxnSpPr>
        <p:spPr>
          <a:xfrm flipV="1">
            <a:off x="6293913" y="3860943"/>
            <a:ext cx="1638408" cy="12327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1166840" y="5266880"/>
            <a:ext cx="3960707" cy="830997"/>
          </a:xfrm>
          <a:prstGeom prst="rect">
            <a:avLst/>
          </a:prstGeom>
          <a:noFill/>
        </p:spPr>
        <p:txBody>
          <a:bodyPr wrap="square" rtlCol="0">
            <a:spAutoFit/>
          </a:bodyPr>
          <a:lstStyle/>
          <a:p>
            <a:r>
              <a:rPr lang="zh-CN" altLang="en-US" sz="2400" dirty="0"/>
              <a:t>例如</a:t>
            </a:r>
            <a:r>
              <a:rPr lang="en-US" altLang="zh-CN" sz="2400" dirty="0"/>
              <a:t>, </a:t>
            </a:r>
            <a:r>
              <a:rPr lang="zh-CN" altLang="en-US" sz="2400" dirty="0"/>
              <a:t>语音识别</a:t>
            </a:r>
            <a:r>
              <a:rPr lang="en-US" altLang="zh-CN" sz="2400" dirty="0"/>
              <a:t>: 8</a:t>
            </a:r>
            <a:r>
              <a:rPr lang="zh-CN" altLang="en-US" sz="2400" dirty="0"/>
              <a:t>层</a:t>
            </a:r>
            <a:r>
              <a:rPr lang="en-US" altLang="zh-CN" sz="2400" dirty="0"/>
              <a:t>, 1000</a:t>
            </a:r>
            <a:r>
              <a:rPr lang="zh-CN" altLang="en-US" sz="2400" dirty="0"/>
              <a:t>个神经元</a:t>
            </a:r>
            <a:r>
              <a:rPr lang="en-US" altLang="zh-CN" sz="2400" dirty="0"/>
              <a:t>/</a:t>
            </a:r>
            <a:r>
              <a:rPr lang="zh-CN" altLang="en-US" sz="2400" dirty="0"/>
              <a:t>层</a:t>
            </a:r>
            <a:endParaRPr lang="zh-TW" altLang="en-US" sz="2400" dirty="0"/>
          </a:p>
        </p:txBody>
      </p:sp>
      <p:sp>
        <p:nvSpPr>
          <p:cNvPr id="49" name="文字方塊 48"/>
          <p:cNvSpPr txBox="1"/>
          <p:nvPr/>
        </p:nvSpPr>
        <p:spPr>
          <a:xfrm>
            <a:off x="5256031" y="5436311"/>
            <a:ext cx="1541601" cy="830997"/>
          </a:xfrm>
          <a:prstGeom prst="rect">
            <a:avLst/>
          </a:prstGeom>
          <a:noFill/>
        </p:spPr>
        <p:txBody>
          <a:bodyPr wrap="square" rtlCol="0">
            <a:spAutoFit/>
          </a:bodyPr>
          <a:lstStyle/>
          <a:p>
            <a:pPr algn="ctr"/>
            <a:r>
              <a:rPr lang="en-US" altLang="zh-TW" sz="2400" dirty="0"/>
              <a:t>1000</a:t>
            </a:r>
          </a:p>
          <a:p>
            <a:pPr algn="ctr"/>
            <a:r>
              <a:rPr lang="zh-CN" altLang="en-US" sz="2400" dirty="0"/>
              <a:t>神经元</a:t>
            </a:r>
            <a:endParaRPr lang="zh-TW" altLang="en-US" sz="2400" dirty="0"/>
          </a:p>
        </p:txBody>
      </p:sp>
      <p:sp>
        <p:nvSpPr>
          <p:cNvPr id="50" name="文字方塊 49"/>
          <p:cNvSpPr txBox="1"/>
          <p:nvPr/>
        </p:nvSpPr>
        <p:spPr>
          <a:xfrm>
            <a:off x="7436966" y="5443813"/>
            <a:ext cx="1541601" cy="830997"/>
          </a:xfrm>
          <a:prstGeom prst="rect">
            <a:avLst/>
          </a:prstGeom>
          <a:noFill/>
        </p:spPr>
        <p:txBody>
          <a:bodyPr wrap="square" rtlCol="0">
            <a:spAutoFit/>
          </a:bodyPr>
          <a:lstStyle/>
          <a:p>
            <a:pPr algn="ctr"/>
            <a:r>
              <a:rPr lang="en-US" altLang="zh-TW" sz="2400" dirty="0"/>
              <a:t>1000</a:t>
            </a:r>
          </a:p>
          <a:p>
            <a:pPr algn="ctr"/>
            <a:r>
              <a:rPr lang="zh-CN" altLang="en-US" sz="2400" dirty="0"/>
              <a:t>神经元</a:t>
            </a:r>
            <a:endParaRPr lang="zh-TW" altLang="en-US" sz="2400" dirty="0"/>
          </a:p>
        </p:txBody>
      </p:sp>
      <p:sp>
        <p:nvSpPr>
          <p:cNvPr id="51" name="文字方塊 50"/>
          <p:cNvSpPr txBox="1"/>
          <p:nvPr/>
        </p:nvSpPr>
        <p:spPr>
          <a:xfrm>
            <a:off x="6440808" y="3602195"/>
            <a:ext cx="1323692" cy="954107"/>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TW" sz="2800" dirty="0"/>
              <a:t>10</a:t>
            </a:r>
            <a:r>
              <a:rPr lang="en-US" altLang="zh-TW" sz="2800" baseline="30000" dirty="0"/>
              <a:t>6</a:t>
            </a:r>
          </a:p>
          <a:p>
            <a:pPr algn="ctr"/>
            <a:r>
              <a:rPr lang="zh-CN" altLang="en-US" sz="2800" dirty="0"/>
              <a:t>权重值</a:t>
            </a:r>
            <a:endParaRPr lang="zh-TW" altLang="en-US" sz="2800" dirty="0"/>
          </a:p>
        </p:txBody>
      </p:sp>
      <p:grpSp>
        <p:nvGrpSpPr>
          <p:cNvPr id="3" name="群組 2"/>
          <p:cNvGrpSpPr/>
          <p:nvPr/>
        </p:nvGrpSpPr>
        <p:grpSpPr>
          <a:xfrm>
            <a:off x="1087721" y="3951075"/>
            <a:ext cx="4168310" cy="712695"/>
            <a:chOff x="588857" y="5086698"/>
            <a:chExt cx="4168310" cy="712695"/>
          </a:xfrm>
        </p:grpSpPr>
        <p:sp>
          <p:nvSpPr>
            <p:cNvPr id="48" name="文字方塊 47"/>
            <p:cNvSpPr txBox="1"/>
            <p:nvPr/>
          </p:nvSpPr>
          <p:spPr>
            <a:xfrm>
              <a:off x="765869" y="5276173"/>
              <a:ext cx="3783693" cy="523220"/>
            </a:xfrm>
            <a:prstGeom prst="rect">
              <a:avLst/>
            </a:prstGeom>
            <a:noFill/>
          </p:spPr>
          <p:txBody>
            <a:bodyPr wrap="square" rtlCol="0">
              <a:spAutoFit/>
            </a:bodyPr>
            <a:lstStyle/>
            <a:p>
              <a:pPr algn="ctr"/>
              <a:r>
                <a:rPr lang="zh-CN" altLang="en-US" sz="2800" dirty="0"/>
                <a:t>成百上千万个参数</a:t>
              </a:r>
              <a:endParaRPr lang="zh-TW" altLang="en-US" sz="2800" dirty="0"/>
            </a:p>
          </p:txBody>
        </p:sp>
        <p:sp>
          <p:nvSpPr>
            <p:cNvPr id="22" name="左大括弧 21"/>
            <p:cNvSpPr/>
            <p:nvPr/>
          </p:nvSpPr>
          <p:spPr>
            <a:xfrm rot="16200000">
              <a:off x="2612787" y="3062768"/>
              <a:ext cx="120449" cy="4168310"/>
            </a:xfrm>
            <a:prstGeom prst="leftBrace">
              <a:avLst>
                <a:gd name="adj1" fmla="val 51771"/>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pic>
        <p:nvPicPr>
          <p:cNvPr id="7" name="Picture 2" descr="http://www.mobanwang.com/icon/UploadFiles_8971/200909/2009090322400831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44507" y="3259408"/>
            <a:ext cx="1862084" cy="186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96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7" grpId="0"/>
      <p:bldP spid="49" grpId="0"/>
      <p:bldP spid="50" grpId="0"/>
      <p:bldP spid="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65240"/>
          </a:xfrm>
        </p:spPr>
        <p:txBody>
          <a:bodyPr>
            <a:normAutofit fontScale="90000"/>
          </a:bodyPr>
          <a:lstStyle/>
          <a:p>
            <a:r>
              <a:rPr lang="zh-CN" altLang="en-US" dirty="0"/>
              <a:t>梯度下降法</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62967" y="3236264"/>
                <a:ext cx="743010" cy="830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400" b="0" i="1" smtClean="0">
                          <a:latin typeface="Cambria Math" panose="02040503050406030204" pitchFamily="18" charset="0"/>
                        </a:rPr>
                        <m:t>整体</m:t>
                      </m:r>
                    </m:oMath>
                  </m:oMathPara>
                </a14:m>
                <a:endParaRPr lang="en-US" altLang="zh-CN" sz="2400" b="0" i="1" dirty="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zh-CN" altLang="en-US" sz="2400" b="0" i="1" smtClean="0">
                          <a:latin typeface="Cambria Math" panose="02040503050406030204" pitchFamily="18" charset="0"/>
                        </a:rPr>
                        <m:t>损失</m:t>
                      </m:r>
                      <m:r>
                        <a:rPr lang="en-US" altLang="zh-TW" sz="2400" b="0" i="1" smtClean="0">
                          <a:latin typeface="Cambria Math" panose="02040503050406030204" pitchFamily="18" charset="0"/>
                        </a:rPr>
                        <m:t>𝐿</m:t>
                      </m:r>
                    </m:oMath>
                  </m:oMathPara>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62967" y="3236264"/>
                <a:ext cx="743010" cy="830997"/>
              </a:xfrm>
              <a:prstGeom prst="rect">
                <a:avLst/>
              </a:prstGeom>
              <a:blipFill rotWithShape="1">
                <a:blip r:embed="rId4"/>
                <a:stretch>
                  <a:fillRect l="-7438" r="-31405" b="-7353"/>
                </a:stretch>
              </a:blipFill>
            </p:spPr>
            <p:txBody>
              <a:bodyPr/>
              <a:lstStyle/>
              <a:p>
                <a:r>
                  <a:rPr lang="zh-CN" altLang="en-US">
                    <a:noFill/>
                  </a:rPr>
                  <a:t> </a:t>
                </a:r>
              </a:p>
            </p:txBody>
          </p:sp>
        </mc:Fallback>
      </mc:AlternateContent>
      <p:sp>
        <p:nvSpPr>
          <p:cNvPr id="64" name="文字方塊 63"/>
          <p:cNvSpPr txBox="1"/>
          <p:nvPr/>
        </p:nvSpPr>
        <p:spPr>
          <a:xfrm>
            <a:off x="3538466" y="3165979"/>
            <a:ext cx="3210799" cy="461665"/>
          </a:xfrm>
          <a:prstGeom prst="rect">
            <a:avLst/>
          </a:prstGeom>
          <a:noFill/>
        </p:spPr>
        <p:txBody>
          <a:bodyPr wrap="square" rtlCol="0">
            <a:spAutoFit/>
          </a:bodyPr>
          <a:lstStyle/>
          <a:p>
            <a:r>
              <a:rPr lang="zh-CN" altLang="en-US" sz="2400" dirty="0"/>
              <a:t>随机</a:t>
            </a:r>
            <a:r>
              <a:rPr lang="en-US" altLang="zh-CN" sz="2400" dirty="0"/>
              <a:t>, </a:t>
            </a:r>
            <a:r>
              <a:rPr lang="zh-CN" altLang="en-US" sz="2400" dirty="0"/>
              <a:t>或者</a:t>
            </a:r>
            <a:r>
              <a:rPr lang="en-US" altLang="zh-TW" sz="2400" dirty="0"/>
              <a:t>RBM</a:t>
            </a:r>
            <a:r>
              <a:rPr lang="zh-CN" altLang="en-US" sz="2400" dirty="0"/>
              <a:t>预训练</a:t>
            </a:r>
            <a:endParaRPr lang="zh-TW" altLang="en-US" sz="2400" dirty="0"/>
          </a:p>
        </p:txBody>
      </p:sp>
      <p:sp>
        <p:nvSpPr>
          <p:cNvPr id="65" name="文字方塊 64"/>
          <p:cNvSpPr txBox="1"/>
          <p:nvPr/>
        </p:nvSpPr>
        <p:spPr>
          <a:xfrm>
            <a:off x="4189763" y="3785831"/>
            <a:ext cx="2110429"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2400" dirty="0"/>
              <a:t>通常已足够好</a:t>
            </a:r>
            <a:endParaRPr lang="zh-TW" altLang="en-US" sz="2400" dirty="0"/>
          </a:p>
        </p:txBody>
      </p:sp>
      <p:sp>
        <p:nvSpPr>
          <p:cNvPr id="67" name="向右箭號 66"/>
          <p:cNvSpPr/>
          <p:nvPr/>
        </p:nvSpPr>
        <p:spPr>
          <a:xfrm rot="5400000" flipH="1">
            <a:off x="3736522" y="3818726"/>
            <a:ext cx="36201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6" name="文字方塊 25"/>
              <p:cNvSpPr txBox="1"/>
              <p:nvPr/>
            </p:nvSpPr>
            <p:spPr>
              <a:xfrm>
                <a:off x="5143866" y="458002"/>
                <a:ext cx="392667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网络</m:t>
                      </m:r>
                      <m:r>
                        <a:rPr lang="zh-CN" altLang="en-US" sz="2800" i="1">
                          <a:latin typeface="Cambria Math"/>
                        </a:rPr>
                        <m:t>参数</m:t>
                      </m:r>
                      <m:r>
                        <a:rPr lang="en-US" altLang="zh-CN" sz="2800" b="0" i="1" smtClean="0">
                          <a:latin typeface="Cambria Math"/>
                        </a:rPr>
                        <m:t> </m:t>
                      </m:r>
                      <m:r>
                        <a:rPr lang="zh-TW" altLang="en-US" sz="2800" i="1" smtClean="0">
                          <a:latin typeface="Cambria Math" panose="02040503050406030204" pitchFamily="18" charset="0"/>
                        </a:rPr>
                        <m:t>𝜃</m:t>
                      </m:r>
                      <m:r>
                        <a:rPr lang="en-US" altLang="zh-TW" sz="2800" b="0" i="1" smtClean="0">
                          <a:latin typeface="Cambria Math" panose="02040503050406030204" pitchFamily="18" charset="0"/>
                        </a:rPr>
                        <m:t>=</m:t>
                      </m:r>
                      <m:d>
                        <m:dPr>
                          <m:begChr m:val="{"/>
                          <m:endChr m:val="}"/>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2</m:t>
                              </m:r>
                            </m:sub>
                          </m:sSub>
                          <m:r>
                            <a:rPr lang="en-US" altLang="zh-TW" sz="2800" i="1">
                              <a:latin typeface="Cambria Math" panose="02040503050406030204" pitchFamily="18" charset="0"/>
                            </a:rPr>
                            <m:t>,</m:t>
                          </m:r>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𝑏</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e>
                      </m:d>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43866" y="458002"/>
                <a:ext cx="3926673" cy="954107"/>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4368" name="方程式" r:id="rId6" imgW="152280" imgH="139680" progId="Equation.3">
                  <p:embed/>
                </p:oleObj>
              </mc:Choice>
              <mc:Fallback>
                <p:oleObj name="方程式" r:id="rId6" imgW="152280" imgH="139680" progId="Equation.3">
                  <p:embed/>
                  <p:pic>
                    <p:nvPicPr>
                      <p:cNvPr id="0" name=""/>
                      <p:cNvPicPr>
                        <a:picLocks noChangeAspect="1" noChangeArrowheads="1"/>
                      </p:cNvPicPr>
                      <p:nvPr/>
                    </p:nvPicPr>
                    <p:blipFill>
                      <a:blip r:embed="rId7"/>
                      <a:srcRect/>
                      <a:stretch>
                        <a:fillRect/>
                      </a:stretch>
                    </p:blipFill>
                    <p:spPr bwMode="auto">
                      <a:xfrm>
                        <a:off x="8290382" y="6148136"/>
                        <a:ext cx="327025" cy="298450"/>
                      </a:xfrm>
                      <a:prstGeom prst="rect">
                        <a:avLst/>
                      </a:prstGeom>
                      <a:noFill/>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2383653" y="2561642"/>
            <a:ext cx="3916539" cy="461665"/>
          </a:xfrm>
          <a:prstGeom prst="rect">
            <a:avLst/>
          </a:prstGeom>
          <a:noFill/>
        </p:spPr>
        <p:txBody>
          <a:bodyPr wrap="square" rtlCol="0">
            <a:spAutoFit/>
          </a:bodyPr>
          <a:lstStyle/>
          <a:p>
            <a:pPr marL="457200" indent="-457200" algn="ctr">
              <a:buFont typeface="Wingdings" panose="05000000000000000000" pitchFamily="2" charset="2"/>
              <a:buChar char="Ø"/>
            </a:pPr>
            <a:r>
              <a:rPr lang="zh-CN" altLang="en-US" sz="2400" dirty="0"/>
              <a:t>选取一个初始的</a:t>
            </a:r>
            <a:r>
              <a:rPr lang="en-US" altLang="zh-TW" sz="2400" dirty="0"/>
              <a:t>w</a:t>
            </a:r>
            <a:r>
              <a:rPr lang="zh-CN" altLang="en-US" sz="2400" dirty="0"/>
              <a:t>值</a:t>
            </a:r>
            <a:endParaRPr lang="zh-TW" altLang="en-US" sz="2400" dirty="0"/>
          </a:p>
        </p:txBody>
      </p:sp>
      <p:sp>
        <p:nvSpPr>
          <p:cNvPr id="55" name="手繪多邊形 54"/>
          <p:cNvSpPr/>
          <p:nvPr/>
        </p:nvSpPr>
        <p:spPr>
          <a:xfrm>
            <a:off x="1001385" y="2472587"/>
            <a:ext cx="6666959" cy="4211948"/>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手繪多邊形 59"/>
          <p:cNvSpPr/>
          <p:nvPr/>
        </p:nvSpPr>
        <p:spPr>
          <a:xfrm flipH="1">
            <a:off x="7661489" y="2476268"/>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894642" y="5956337"/>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字方塊 19"/>
              <p:cNvSpPr txBox="1"/>
              <p:nvPr/>
            </p:nvSpPr>
            <p:spPr>
              <a:xfrm>
                <a:off x="709020" y="1457262"/>
                <a:ext cx="772596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t>找到能最小化整体损失</a:t>
                </a:r>
                <a:r>
                  <a:rPr lang="en-US" altLang="zh-CN" sz="2800" i="1" dirty="0"/>
                  <a:t>L</a:t>
                </a:r>
                <a:r>
                  <a:rPr lang="zh-CN" altLang="en-US" sz="2800" dirty="0"/>
                  <a:t>的</a:t>
                </a:r>
                <a:r>
                  <a:rPr lang="zh-CN" altLang="en-US" sz="2800" u="sng" dirty="0"/>
                  <a:t>一组网络参数</a:t>
                </a:r>
                <a:r>
                  <a:rPr lang="en-US" altLang="zh-TW" sz="2800" b="1" i="1" u="sng" dirty="0"/>
                  <a:t>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709020" y="1457262"/>
                <a:ext cx="7725960" cy="523220"/>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849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67" grpId="0" animBg="1"/>
      <p:bldP spid="35" grpId="0"/>
      <p:bldP spid="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589226"/>
          </a:xfrm>
        </p:spPr>
        <p:txBody>
          <a:bodyPr>
            <a:normAutofit fontScale="90000"/>
          </a:bodyPr>
          <a:lstStyle/>
          <a:p>
            <a:r>
              <a:rPr lang="zh-CN" altLang="en-US" dirty="0"/>
              <a:t>梯度下降法</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整体</m:t>
                      </m:r>
                    </m:oMath>
                  </m:oMathPara>
                </a14:m>
                <a:endParaRPr lang="en-US" altLang="zh-CN" sz="2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zh-CN" altLang="en-US" sz="2400" i="1">
                          <a:latin typeface="Cambria Math"/>
                        </a:rPr>
                        <m:t>损失</m:t>
                      </m:r>
                      <m:r>
                        <a:rPr lang="en-US" altLang="zh-TW" sz="2400" i="1">
                          <a:latin typeface="Cambria Math" panose="02040503050406030204" pitchFamily="18" charset="0"/>
                        </a:rPr>
                        <m:t>𝐿</m:t>
                      </m:r>
                    </m:oMath>
                  </m:oMathPara>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1">
                <a:blip r:embed="rId4"/>
                <a:stretch>
                  <a:fillRect b="-6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143866" y="458002"/>
                <a:ext cx="392667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网络</m:t>
                      </m:r>
                      <m:r>
                        <a:rPr lang="zh-CN" altLang="en-US" sz="2800" i="1">
                          <a:latin typeface="Cambria Math"/>
                        </a:rPr>
                        <m:t>参数</m:t>
                      </m:r>
                      <m:r>
                        <a:rPr lang="en-US" altLang="zh-CN" sz="2800" i="1">
                          <a:latin typeface="Cambria Math"/>
                        </a:rPr>
                        <m:t> </m:t>
                      </m:r>
                      <m:r>
                        <a:rPr lang="zh-TW" altLang="en-US" sz="2800" i="1">
                          <a:latin typeface="Cambria Math" panose="02040503050406030204" pitchFamily="18" charset="0"/>
                        </a:rPr>
                        <m:t>𝜃</m:t>
                      </m:r>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e>
                      </m:d>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43866" y="458002"/>
                <a:ext cx="3926673" cy="954107"/>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5392" name="方程式" r:id="rId6" imgW="152280" imgH="139680" progId="Equation.3">
                  <p:embed/>
                </p:oleObj>
              </mc:Choice>
              <mc:Fallback>
                <p:oleObj name="方程式" r:id="rId6" imgW="152280" imgH="139680" progId="Equation.3">
                  <p:embed/>
                  <p:pic>
                    <p:nvPicPr>
                      <p:cNvPr id="0" name=""/>
                      <p:cNvPicPr>
                        <a:picLocks noChangeAspect="1" noChangeArrowheads="1"/>
                      </p:cNvPicPr>
                      <p:nvPr/>
                    </p:nvPicPr>
                    <p:blipFill>
                      <a:blip r:embed="rId7"/>
                      <a:srcRect/>
                      <a:stretch>
                        <a:fillRect/>
                      </a:stretch>
                    </p:blipFill>
                    <p:spPr bwMode="auto">
                      <a:xfrm>
                        <a:off x="8290382" y="6148136"/>
                        <a:ext cx="327025" cy="298450"/>
                      </a:xfrm>
                      <a:prstGeom prst="rect">
                        <a:avLst/>
                      </a:prstGeom>
                      <a:noFill/>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3318772" y="2564904"/>
                <a:ext cx="3643116" cy="83099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400" dirty="0"/>
                  <a:t>选择一个初始的</a:t>
                </a:r>
                <a:r>
                  <a:rPr lang="en-US" altLang="zh-TW" sz="2400" dirty="0"/>
                  <a:t>w</a:t>
                </a:r>
                <a:r>
                  <a:rPr lang="zh-CN" altLang="en-US" sz="2400" dirty="0"/>
                  <a:t>值</a:t>
                </a:r>
                <a:endParaRPr lang="en-US" altLang="zh-CN" sz="2400" dirty="0"/>
              </a:p>
              <a:p>
                <a:pPr marL="457200" indent="-457200">
                  <a:buFont typeface="Wingdings" panose="05000000000000000000" pitchFamily="2" charset="2"/>
                  <a:buChar char="Ø"/>
                </a:pPr>
                <a:r>
                  <a:rPr lang="zh-CN" altLang="en-US" sz="2400" dirty="0"/>
                  <a:t>计算</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3318772" y="2564904"/>
                <a:ext cx="3643116" cy="830997"/>
              </a:xfrm>
              <a:prstGeom prst="rect">
                <a:avLst/>
              </a:prstGeom>
              <a:blipFill rotWithShape="1">
                <a:blip r:embed="rId8"/>
                <a:stretch>
                  <a:fillRect l="-2174" t="-25735" b="-106618"/>
                </a:stretch>
              </a:blipFill>
            </p:spPr>
            <p:txBody>
              <a:bodyPr/>
              <a:lstStyle/>
              <a:p>
                <a:r>
                  <a:rPr lang="zh-CN" altLang="en-US">
                    <a:noFill/>
                  </a:rPr>
                  <a:t> </a:t>
                </a:r>
              </a:p>
            </p:txBody>
          </p:sp>
        </mc:Fallback>
      </mc:AlternateContent>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手繪多邊形 59"/>
          <p:cNvSpPr/>
          <p:nvPr/>
        </p:nvSpPr>
        <p:spPr>
          <a:xfrm flipH="1">
            <a:off x="7661489" y="2476268"/>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894642" y="5956337"/>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499158" y="4169078"/>
            <a:ext cx="163304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400" dirty="0"/>
              <a:t>正数</a:t>
            </a:r>
            <a:endParaRPr lang="zh-TW" altLang="en-US" sz="2400" dirty="0"/>
          </a:p>
        </p:txBody>
      </p:sp>
      <p:sp>
        <p:nvSpPr>
          <p:cNvPr id="21" name="文字方塊 20"/>
          <p:cNvSpPr txBox="1"/>
          <p:nvPr/>
        </p:nvSpPr>
        <p:spPr>
          <a:xfrm>
            <a:off x="4504997" y="3552714"/>
            <a:ext cx="163304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400" dirty="0"/>
              <a:t>负数</a:t>
            </a:r>
            <a:endParaRPr lang="zh-TW" altLang="en-US" sz="2400" dirty="0"/>
          </a:p>
        </p:txBody>
      </p:sp>
      <p:sp>
        <p:nvSpPr>
          <p:cNvPr id="4" name="向右箭號 3"/>
          <p:cNvSpPr/>
          <p:nvPr/>
        </p:nvSpPr>
        <p:spPr>
          <a:xfrm>
            <a:off x="6248331" y="4206297"/>
            <a:ext cx="657843" cy="4244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a:off x="6258542" y="3557751"/>
            <a:ext cx="657843" cy="4244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文字方塊 23"/>
          <p:cNvSpPr txBox="1"/>
          <p:nvPr/>
        </p:nvSpPr>
        <p:spPr>
          <a:xfrm>
            <a:off x="7042398" y="4156896"/>
            <a:ext cx="1633045"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400" dirty="0"/>
              <a:t>减小</a:t>
            </a:r>
            <a:r>
              <a:rPr lang="en-US" altLang="zh-TW" sz="2400" dirty="0"/>
              <a:t> w</a:t>
            </a:r>
            <a:endParaRPr lang="zh-TW" altLang="en-US" sz="2400" dirty="0"/>
          </a:p>
        </p:txBody>
      </p:sp>
      <p:sp>
        <p:nvSpPr>
          <p:cNvPr id="31" name="文字方塊 30"/>
          <p:cNvSpPr txBox="1"/>
          <p:nvPr/>
        </p:nvSpPr>
        <p:spPr>
          <a:xfrm>
            <a:off x="7042398" y="3538854"/>
            <a:ext cx="1633045"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400" dirty="0"/>
              <a:t>增大</a:t>
            </a:r>
            <a:r>
              <a:rPr lang="en-US" altLang="zh-TW" sz="2400" dirty="0"/>
              <a:t> w</a:t>
            </a:r>
            <a:endParaRPr lang="zh-TW" altLang="en-US" sz="2400" dirty="0"/>
          </a:p>
        </p:txBody>
      </p:sp>
      <p:sp>
        <p:nvSpPr>
          <p:cNvPr id="32" name="向右箭號 31"/>
          <p:cNvSpPr/>
          <p:nvPr/>
        </p:nvSpPr>
        <p:spPr>
          <a:xfrm>
            <a:off x="2163265" y="5975869"/>
            <a:ext cx="603767" cy="2482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7" name="直線單箭頭接點 6"/>
          <p:cNvCxnSpPr/>
          <p:nvPr/>
        </p:nvCxnSpPr>
        <p:spPr>
          <a:xfrm flipH="1">
            <a:off x="1990542" y="3349548"/>
            <a:ext cx="1328230" cy="1221639"/>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62294" y="3561483"/>
            <a:ext cx="1163839" cy="1163839"/>
          </a:xfrm>
          <a:prstGeom prst="rect">
            <a:avLst/>
          </a:prstGeom>
        </p:spPr>
      </p:pic>
      <mc:AlternateContent xmlns:mc="http://schemas.openxmlformats.org/markup-compatibility/2006" xmlns:a14="http://schemas.microsoft.com/office/drawing/2010/main">
        <mc:Choice Requires="a14">
          <p:sp>
            <p:nvSpPr>
              <p:cNvPr id="34" name="文字方塊 33"/>
              <p:cNvSpPr txBox="1"/>
              <p:nvPr/>
            </p:nvSpPr>
            <p:spPr>
              <a:xfrm>
                <a:off x="734472" y="1484784"/>
                <a:ext cx="772596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t>找到能最小化整体损失</a:t>
                </a:r>
                <a:r>
                  <a:rPr lang="en-US" altLang="zh-CN" sz="2800" i="1" dirty="0"/>
                  <a:t>L</a:t>
                </a:r>
                <a:r>
                  <a:rPr lang="zh-CN" altLang="en-US" sz="2800" dirty="0"/>
                  <a:t>的</a:t>
                </a:r>
                <a:r>
                  <a:rPr lang="zh-CN" altLang="en-US" sz="2800" u="sng" dirty="0"/>
                  <a:t>一组网络参数</a:t>
                </a:r>
                <a:r>
                  <a:rPr lang="en-US" altLang="zh-TW" sz="2800" b="1" i="1" u="sng" dirty="0"/>
                  <a:t>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734472" y="1484784"/>
                <a:ext cx="7725960" cy="523220"/>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312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4" grpId="0" animBg="1"/>
      <p:bldP spid="23" grpId="0" animBg="1"/>
      <p:bldP spid="24" grpId="0" animBg="1"/>
      <p:bldP spid="31" grpId="0" animBg="1"/>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613463"/>
          </a:xfrm>
        </p:spPr>
        <p:txBody>
          <a:bodyPr>
            <a:normAutofit fontScale="90000"/>
          </a:bodyPr>
          <a:lstStyle/>
          <a:p>
            <a:r>
              <a:rPr lang="zh-CN" altLang="en-US" dirty="0"/>
              <a:t>梯度下降法</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整体</m:t>
                      </m:r>
                    </m:oMath>
                  </m:oMathPara>
                </a14:m>
                <a:endParaRPr lang="en-US" altLang="zh-CN" sz="2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zh-CN" altLang="en-US" sz="2400" i="1">
                          <a:latin typeface="Cambria Math"/>
                        </a:rPr>
                        <m:t>损失</m:t>
                      </m:r>
                      <m:r>
                        <a:rPr lang="en-US" altLang="zh-TW" sz="2400" i="1">
                          <a:latin typeface="Cambria Math" panose="02040503050406030204" pitchFamily="18" charset="0"/>
                        </a:rPr>
                        <m:t>𝐿</m:t>
                      </m:r>
                    </m:oMath>
                  </m:oMathPara>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1">
                <a:blip r:embed="rId4"/>
                <a:stretch>
                  <a:fillRect b="-6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143866" y="458002"/>
                <a:ext cx="392667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网络</m:t>
                      </m:r>
                      <m:r>
                        <a:rPr lang="zh-CN" altLang="en-US" sz="2800" i="1">
                          <a:latin typeface="Cambria Math"/>
                        </a:rPr>
                        <m:t>参数</m:t>
                      </m:r>
                      <m:r>
                        <a:rPr lang="en-US" altLang="zh-CN" sz="2800" i="1">
                          <a:latin typeface="Cambria Math"/>
                        </a:rPr>
                        <m:t> </m:t>
                      </m:r>
                      <m:r>
                        <a:rPr lang="zh-TW" altLang="en-US" sz="2800" i="1">
                          <a:latin typeface="Cambria Math" panose="02040503050406030204" pitchFamily="18" charset="0"/>
                        </a:rPr>
                        <m:t>𝜃</m:t>
                      </m:r>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e>
                      </m:d>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43866" y="458002"/>
                <a:ext cx="3926673" cy="954107"/>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6416" name="方程式" r:id="rId6" imgW="152280" imgH="139680" progId="Equation.3">
                  <p:embed/>
                </p:oleObj>
              </mc:Choice>
              <mc:Fallback>
                <p:oleObj name="方程式" r:id="rId6" imgW="152280" imgH="139680" progId="Equation.3">
                  <p:embed/>
                  <p:pic>
                    <p:nvPicPr>
                      <p:cNvPr id="0" name=""/>
                      <p:cNvPicPr>
                        <a:picLocks noChangeAspect="1" noChangeArrowheads="1"/>
                      </p:cNvPicPr>
                      <p:nvPr/>
                    </p:nvPicPr>
                    <p:blipFill>
                      <a:blip r:embed="rId7"/>
                      <a:srcRect/>
                      <a:stretch>
                        <a:fillRect/>
                      </a:stretch>
                    </p:blipFill>
                    <p:spPr bwMode="auto">
                      <a:xfrm>
                        <a:off x="8290382" y="6148136"/>
                        <a:ext cx="327025" cy="298450"/>
                      </a:xfrm>
                      <a:prstGeom prst="rect">
                        <a:avLst/>
                      </a:prstGeom>
                      <a:noFill/>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手繪多邊形 59"/>
          <p:cNvSpPr/>
          <p:nvPr/>
        </p:nvSpPr>
        <p:spPr>
          <a:xfrm flipH="1">
            <a:off x="7661489" y="2476268"/>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894642" y="5956337"/>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3" name="文字方塊 32"/>
              <p:cNvSpPr txBox="1"/>
              <p:nvPr/>
            </p:nvSpPr>
            <p:spPr>
              <a:xfrm>
                <a:off x="2089294" y="6150122"/>
                <a:ext cx="12515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m:t>
                          </m:r>
                          <m:r>
                            <a:rPr lang="zh-TW" altLang="en-US" sz="2400" i="1" smtClean="0">
                              <a:solidFill>
                                <a:srgbClr val="FF0000"/>
                              </a:solidFill>
                              <a:latin typeface="Cambria Math" panose="02040503050406030204" pitchFamily="18" charset="0"/>
                            </a:rPr>
                            <m:t>𝜂</m:t>
                          </m:r>
                          <m:r>
                            <a:rPr lang="en-US" altLang="zh-TW" sz="2400" i="1">
                              <a:solidFill>
                                <a:srgbClr val="FF0000"/>
                              </a:solidFill>
                              <a:latin typeface="Cambria Math" panose="02040503050406030204" pitchFamily="18" charset="0"/>
                            </a:rPr>
                            <m:t>𝜕</m:t>
                          </m:r>
                          <m:r>
                            <a:rPr lang="en-US" altLang="zh-TW" sz="2400" i="1">
                              <a:solidFill>
                                <a:srgbClr val="FF0000"/>
                              </a:solidFill>
                              <a:latin typeface="Cambria Math" panose="02040503050406030204" pitchFamily="18" charset="0"/>
                            </a:rPr>
                            <m:t>𝐿</m:t>
                          </m:r>
                        </m:num>
                        <m:den>
                          <m:r>
                            <a:rPr lang="en-US" altLang="zh-TW" sz="2400" i="1">
                              <a:solidFill>
                                <a:srgbClr val="FF0000"/>
                              </a:solidFill>
                              <a:latin typeface="Cambria Math" panose="02040503050406030204" pitchFamily="18" charset="0"/>
                            </a:rPr>
                            <m:t>𝜕</m:t>
                          </m:r>
                          <m:r>
                            <a:rPr lang="en-US" altLang="zh-TW" sz="2400" i="1">
                              <a:solidFill>
                                <a:srgbClr val="FF0000"/>
                              </a:solidFill>
                              <a:latin typeface="Cambria Math" panose="02040503050406030204" pitchFamily="18" charset="0"/>
                            </a:rPr>
                            <m:t>𝑤</m:t>
                          </m:r>
                        </m:den>
                      </m:f>
                    </m:oMath>
                  </m:oMathPara>
                </a14:m>
                <a:endParaRPr lang="zh-TW" altLang="en-US" sz="2400" dirty="0">
                  <a:solidFill>
                    <a:srgbClr val="FF0000"/>
                  </a:solidFill>
                </a:endParaRPr>
              </a:p>
            </p:txBody>
          </p:sp>
        </mc:Choice>
        <mc:Fallback xmlns="">
          <p:sp>
            <p:nvSpPr>
              <p:cNvPr id="33" name="文字方塊 32"/>
              <p:cNvSpPr txBox="1">
                <a:spLocks noRot="1" noChangeAspect="1" noMove="1" noResize="1" noEditPoints="1" noAdjustHandles="1" noChangeArrowheads="1" noChangeShapeType="1" noTextEdit="1"/>
              </p:cNvSpPr>
              <p:nvPr/>
            </p:nvSpPr>
            <p:spPr>
              <a:xfrm>
                <a:off x="2089294" y="6150122"/>
                <a:ext cx="1251565" cy="461665"/>
              </a:xfrm>
              <a:prstGeom prst="rect">
                <a:avLst/>
              </a:prstGeom>
              <a:blipFill rotWithShape="0">
                <a:blip r:embed="rId10"/>
                <a:stretch>
                  <a:fillRect t="-125000" r="-56098" b="-190789"/>
                </a:stretch>
              </a:blipFill>
            </p:spPr>
            <p:txBody>
              <a:bodyPr/>
              <a:lstStyle/>
              <a:p>
                <a:r>
                  <a:rPr lang="zh-TW" altLang="en-US">
                    <a:noFill/>
                  </a:rPr>
                  <a:t> </a:t>
                </a:r>
              </a:p>
            </p:txBody>
          </p:sp>
        </mc:Fallback>
      </mc:AlternateContent>
      <p:sp>
        <p:nvSpPr>
          <p:cNvPr id="34" name="文字方塊 33"/>
          <p:cNvSpPr txBox="1"/>
          <p:nvPr/>
        </p:nvSpPr>
        <p:spPr>
          <a:xfrm>
            <a:off x="4065080" y="5566010"/>
            <a:ext cx="2523144"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l-GR" altLang="zh-TW" sz="2800" dirty="0"/>
              <a:t>η</a:t>
            </a:r>
            <a:r>
              <a:rPr lang="en-US" altLang="zh-TW" sz="2800" dirty="0"/>
              <a:t> </a:t>
            </a:r>
            <a:r>
              <a:rPr lang="zh-CN" altLang="en-US" sz="2800" dirty="0"/>
              <a:t>称作学习率（</a:t>
            </a:r>
            <a:r>
              <a:rPr lang="en-US" altLang="zh-TW" sz="2800" b="1" i="1" dirty="0"/>
              <a:t>learning rate</a:t>
            </a:r>
            <a:r>
              <a:rPr lang="zh-CN" altLang="en-US" sz="2800" dirty="0"/>
              <a:t>）</a:t>
            </a:r>
            <a:endParaRPr lang="zh-TW" altLang="en-US" sz="2800" dirty="0"/>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3823517" y="3479371"/>
                <a:ext cx="35023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𝑤</m:t>
                      </m:r>
                      <m:f>
                        <m:fPr>
                          <m:type m:val="lin"/>
                          <m:ctrlPr>
                            <a:rPr lang="en-US" altLang="zh-TW" sz="2400" i="1">
                              <a:latin typeface="Cambria Math" panose="02040503050406030204" pitchFamily="18" charset="0"/>
                            </a:rPr>
                          </m:ctrlPr>
                        </m:fPr>
                        <m:num>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𝑤</m:t>
                          </m:r>
                          <m:r>
                            <a:rPr lang="en-US" altLang="zh-TW" sz="2400" b="0" i="1" smtClean="0">
                              <a:latin typeface="Cambria Math" panose="02040503050406030204" pitchFamily="18" charset="0"/>
                              <a:ea typeface="Cambria Math" panose="02040503050406030204" pitchFamily="18" charset="0"/>
                            </a:rPr>
                            <m:t>−</m:t>
                          </m:r>
                          <m:r>
                            <a:rPr lang="zh-TW" altLang="en-US" sz="2400" b="0" i="1" smtClean="0">
                              <a:latin typeface="Cambria Math" panose="02040503050406030204" pitchFamily="18" charset="0"/>
                              <a:ea typeface="Cambria Math" panose="02040503050406030204" pitchFamily="18" charset="0"/>
                            </a:rPr>
                            <m:t>𝜂</m:t>
                          </m:r>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3823517" y="3479371"/>
                <a:ext cx="3502325" cy="461665"/>
              </a:xfrm>
              <a:prstGeom prst="rect">
                <a:avLst/>
              </a:prstGeom>
              <a:blipFill rotWithShape="0">
                <a:blip r:embed="rId11"/>
                <a:stretch>
                  <a:fillRect t="-126667" b="-194667"/>
                </a:stretch>
              </a:blipFill>
            </p:spPr>
            <p:txBody>
              <a:bodyPr/>
              <a:lstStyle/>
              <a:p>
                <a:r>
                  <a:rPr lang="zh-TW" altLang="en-US">
                    <a:noFill/>
                  </a:rPr>
                  <a:t> </a:t>
                </a:r>
              </a:p>
            </p:txBody>
          </p:sp>
        </mc:Fallback>
      </mc:AlternateContent>
      <p:sp>
        <p:nvSpPr>
          <p:cNvPr id="7" name="矩形 6"/>
          <p:cNvSpPr/>
          <p:nvPr/>
        </p:nvSpPr>
        <p:spPr>
          <a:xfrm>
            <a:off x="2955373" y="2980402"/>
            <a:ext cx="4151829" cy="95713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2832147" y="4037747"/>
            <a:ext cx="2053825" cy="461665"/>
          </a:xfrm>
          <a:prstGeom prst="rect">
            <a:avLst/>
          </a:prstGeom>
          <a:noFill/>
        </p:spPr>
        <p:txBody>
          <a:bodyPr wrap="square" rtlCol="0">
            <a:spAutoFit/>
          </a:bodyPr>
          <a:lstStyle/>
          <a:p>
            <a:pPr algn="ctr"/>
            <a:r>
              <a:rPr lang="zh-CN" altLang="en-US" sz="2400" dirty="0">
                <a:solidFill>
                  <a:srgbClr val="0000FF"/>
                </a:solidFill>
              </a:rPr>
              <a:t>重复</a:t>
            </a:r>
            <a:endParaRPr lang="zh-TW" altLang="en-US" sz="2400" dirty="0">
              <a:solidFill>
                <a:srgbClr val="0000FF"/>
              </a:solidFill>
            </a:endParaRPr>
          </a:p>
        </p:txBody>
      </p:sp>
      <p:cxnSp>
        <p:nvCxnSpPr>
          <p:cNvPr id="4" name="直線接點 3"/>
          <p:cNvCxnSpPr/>
          <p:nvPr/>
        </p:nvCxnSpPr>
        <p:spPr>
          <a:xfrm>
            <a:off x="2639961" y="6611787"/>
            <a:ext cx="895573"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2383653" y="6597039"/>
            <a:ext cx="20507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字方塊 31"/>
              <p:cNvSpPr txBox="1"/>
              <p:nvPr/>
            </p:nvSpPr>
            <p:spPr>
              <a:xfrm>
                <a:off x="734472" y="1484784"/>
                <a:ext cx="772596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t>找到能最小化整体损失</a:t>
                </a:r>
                <a:r>
                  <a:rPr lang="en-US" altLang="zh-CN" sz="2800" i="1" dirty="0"/>
                  <a:t>L</a:t>
                </a:r>
                <a:r>
                  <a:rPr lang="zh-CN" altLang="en-US" sz="2800" dirty="0"/>
                  <a:t>的</a:t>
                </a:r>
                <a:r>
                  <a:rPr lang="zh-CN" altLang="en-US" sz="2800" u="sng" dirty="0"/>
                  <a:t>一组网络参数</a:t>
                </a:r>
                <a:r>
                  <a:rPr lang="en-US" altLang="zh-TW" sz="2800" b="1" i="1" u="sng" dirty="0"/>
                  <a:t>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734472" y="1484784"/>
                <a:ext cx="7725960"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字方塊 34"/>
              <p:cNvSpPr txBox="1"/>
              <p:nvPr/>
            </p:nvSpPr>
            <p:spPr>
              <a:xfrm>
                <a:off x="3318772" y="2564904"/>
                <a:ext cx="3643116" cy="83099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400" dirty="0"/>
                  <a:t>选择一个初始的</a:t>
                </a:r>
                <a:r>
                  <a:rPr lang="en-US" altLang="zh-TW" sz="2400" dirty="0"/>
                  <a:t>w</a:t>
                </a:r>
                <a:r>
                  <a:rPr lang="zh-CN" altLang="en-US" sz="2400" dirty="0"/>
                  <a:t>值</a:t>
                </a:r>
                <a:endParaRPr lang="en-US" altLang="zh-CN" sz="2400" dirty="0"/>
              </a:p>
              <a:p>
                <a:pPr marL="457200" indent="-457200">
                  <a:buFont typeface="Wingdings" panose="05000000000000000000" pitchFamily="2" charset="2"/>
                  <a:buChar char="Ø"/>
                </a:pPr>
                <a:r>
                  <a:rPr lang="zh-CN" altLang="en-US" sz="2400" dirty="0"/>
                  <a:t>计算</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1" name="文字方塊 34"/>
              <p:cNvSpPr txBox="1">
                <a:spLocks noRot="1" noChangeAspect="1" noMove="1" noResize="1" noEditPoints="1" noAdjustHandles="1" noChangeArrowheads="1" noChangeShapeType="1" noTextEdit="1"/>
              </p:cNvSpPr>
              <p:nvPr/>
            </p:nvSpPr>
            <p:spPr>
              <a:xfrm>
                <a:off x="3318772" y="2564904"/>
                <a:ext cx="3643116" cy="830997"/>
              </a:xfrm>
              <a:prstGeom prst="rect">
                <a:avLst/>
              </a:prstGeom>
              <a:blipFill rotWithShape="1">
                <a:blip r:embed="rId13"/>
                <a:stretch>
                  <a:fillRect l="-2174" t="-25735" b="-106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77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p:bldP spid="34" grpId="0" animBg="1"/>
      <p:bldP spid="5" grpId="0" animBg="1"/>
      <p:bldP spid="37" grpId="0"/>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638944"/>
          </a:xfrm>
        </p:spPr>
        <p:txBody>
          <a:bodyPr>
            <a:normAutofit fontScale="90000"/>
          </a:bodyPr>
          <a:lstStyle/>
          <a:p>
            <a:r>
              <a:rPr lang="zh-CN" altLang="en-US" dirty="0"/>
              <a:t>深度学习发展简史（一）</a:t>
            </a:r>
          </a:p>
        </p:txBody>
      </p:sp>
      <p:sp>
        <p:nvSpPr>
          <p:cNvPr id="3" name="内容占位符 2"/>
          <p:cNvSpPr>
            <a:spLocks noGrp="1"/>
          </p:cNvSpPr>
          <p:nvPr>
            <p:ph idx="1"/>
          </p:nvPr>
        </p:nvSpPr>
        <p:spPr>
          <a:xfrm>
            <a:off x="441670" y="764704"/>
            <a:ext cx="8229600" cy="5895528"/>
          </a:xfrm>
        </p:spPr>
        <p:txBody>
          <a:bodyPr>
            <a:noAutofit/>
          </a:bodyPr>
          <a:lstStyle/>
          <a:p>
            <a:pPr>
              <a:lnSpc>
                <a:spcPct val="150000"/>
              </a:lnSpc>
              <a:spcBef>
                <a:spcPts val="0"/>
              </a:spcBef>
            </a:pPr>
            <a:r>
              <a:rPr lang="en-US" altLang="zh-CN" sz="2800" b="1" dirty="0"/>
              <a:t>1943</a:t>
            </a:r>
            <a:r>
              <a:rPr lang="zh-CN" altLang="en-US" sz="2800" b="1" dirty="0"/>
              <a:t>年</a:t>
            </a:r>
            <a:r>
              <a:rPr lang="zh-CN" altLang="en-US" sz="2800" dirty="0"/>
              <a:t>，</a:t>
            </a:r>
            <a:r>
              <a:rPr lang="en-US" altLang="zh-CN" sz="2800" dirty="0"/>
              <a:t>Warren McCulloch</a:t>
            </a:r>
            <a:r>
              <a:rPr lang="zh-CN" altLang="en-US" sz="2800" dirty="0"/>
              <a:t>和</a:t>
            </a:r>
            <a:r>
              <a:rPr lang="en-US" altLang="zh-CN" sz="2800" dirty="0"/>
              <a:t>Walter Pitts</a:t>
            </a:r>
            <a:r>
              <a:rPr lang="zh-CN" altLang="en-US" sz="2800" dirty="0"/>
              <a:t>提出第一个</a:t>
            </a:r>
            <a:r>
              <a:rPr lang="zh-CN" altLang="en-US" sz="2800" b="1" dirty="0">
                <a:solidFill>
                  <a:srgbClr val="FF0000"/>
                </a:solidFill>
              </a:rPr>
              <a:t>脑神经元</a:t>
            </a:r>
            <a:r>
              <a:rPr lang="zh-CN" altLang="en-US" sz="2800" dirty="0"/>
              <a:t>的抽象模型</a:t>
            </a:r>
            <a:endParaRPr lang="en-US" altLang="zh-CN" sz="2800" dirty="0"/>
          </a:p>
          <a:p>
            <a:pPr>
              <a:lnSpc>
                <a:spcPct val="150000"/>
              </a:lnSpc>
              <a:spcBef>
                <a:spcPts val="0"/>
              </a:spcBef>
            </a:pPr>
            <a:r>
              <a:rPr lang="en-US" altLang="zh-CN" sz="2800" b="1" dirty="0"/>
              <a:t>1958</a:t>
            </a:r>
            <a:r>
              <a:rPr lang="zh-CN" altLang="en-US" sz="2800" b="1" dirty="0"/>
              <a:t>年</a:t>
            </a:r>
            <a:r>
              <a:rPr lang="zh-CN" altLang="en-US" sz="2800" dirty="0"/>
              <a:t>，</a:t>
            </a:r>
            <a:r>
              <a:rPr lang="en-US" altLang="zh-CN" sz="2800" dirty="0"/>
              <a:t>Frank </a:t>
            </a:r>
            <a:r>
              <a:rPr lang="en-US" altLang="zh-CN" sz="2800" dirty="0" err="1"/>
              <a:t>Rossenblatt</a:t>
            </a:r>
            <a:r>
              <a:rPr lang="zh-CN" altLang="en-US" sz="2800" dirty="0"/>
              <a:t>基于</a:t>
            </a:r>
            <a:r>
              <a:rPr lang="en-US" altLang="zh-CN" sz="2800" dirty="0"/>
              <a:t>MCP</a:t>
            </a:r>
            <a:r>
              <a:rPr lang="zh-CN" altLang="en-US" sz="2800" dirty="0"/>
              <a:t>神经元模型提出第一个</a:t>
            </a:r>
            <a:r>
              <a:rPr lang="zh-CN" altLang="en-US" sz="2800" b="1" dirty="0">
                <a:solidFill>
                  <a:srgbClr val="FF0000"/>
                </a:solidFill>
              </a:rPr>
              <a:t>感知器</a:t>
            </a:r>
            <a:r>
              <a:rPr lang="zh-CN" altLang="en-US" sz="2800" dirty="0"/>
              <a:t>学习算法</a:t>
            </a:r>
            <a:endParaRPr lang="en-US" altLang="zh-CN" sz="2800" dirty="0"/>
          </a:p>
          <a:p>
            <a:pPr>
              <a:lnSpc>
                <a:spcPct val="150000"/>
              </a:lnSpc>
              <a:spcBef>
                <a:spcPts val="0"/>
              </a:spcBef>
            </a:pPr>
            <a:r>
              <a:rPr lang="en-US" altLang="zh-CN" sz="2800" b="1" dirty="0"/>
              <a:t>1969</a:t>
            </a:r>
            <a:r>
              <a:rPr lang="zh-CN" altLang="en-US" sz="2800" b="1" dirty="0"/>
              <a:t>年</a:t>
            </a:r>
            <a:r>
              <a:rPr lang="zh-CN" altLang="en-US" sz="2800" dirty="0"/>
              <a:t>，</a:t>
            </a:r>
            <a:r>
              <a:rPr lang="en-US" altLang="zh-CN" sz="2800" dirty="0"/>
              <a:t>Marvin Minsky</a:t>
            </a:r>
            <a:r>
              <a:rPr lang="zh-CN" altLang="en-US" sz="2800" dirty="0"/>
              <a:t>和</a:t>
            </a:r>
            <a:r>
              <a:rPr lang="en-US" altLang="zh-CN" sz="2800" dirty="0"/>
              <a:t>Seymour </a:t>
            </a:r>
            <a:r>
              <a:rPr lang="en-US" altLang="zh-CN" sz="2800" dirty="0" err="1"/>
              <a:t>Papert</a:t>
            </a:r>
            <a:r>
              <a:rPr lang="zh-CN" altLang="en-US" sz="2800" dirty="0"/>
              <a:t>出版了</a:t>
            </a:r>
            <a:r>
              <a:rPr lang="en-US" altLang="zh-CN" sz="2800" dirty="0"/>
              <a:t>《Perceptron》</a:t>
            </a:r>
            <a:r>
              <a:rPr lang="zh-CN" altLang="en-US" sz="2800" dirty="0"/>
              <a:t>一书，分析了感知器模型的局限性</a:t>
            </a:r>
            <a:endParaRPr lang="en-US" altLang="zh-CN" sz="2800" dirty="0"/>
          </a:p>
          <a:p>
            <a:pPr>
              <a:lnSpc>
                <a:spcPct val="150000"/>
              </a:lnSpc>
              <a:spcBef>
                <a:spcPts val="0"/>
              </a:spcBef>
            </a:pPr>
            <a:r>
              <a:rPr lang="en-US" altLang="zh-CN" sz="2800" b="1" dirty="0"/>
              <a:t>1986</a:t>
            </a:r>
            <a:r>
              <a:rPr lang="zh-CN" altLang="en-US" sz="2800" b="1" dirty="0"/>
              <a:t>年</a:t>
            </a:r>
            <a:r>
              <a:rPr lang="zh-CN" altLang="en-US" sz="2800" dirty="0"/>
              <a:t>，</a:t>
            </a:r>
            <a:r>
              <a:rPr lang="en-US" altLang="zh-CN" sz="2800" dirty="0"/>
              <a:t>D.E. </a:t>
            </a:r>
            <a:r>
              <a:rPr lang="en-US" altLang="zh-CN" sz="2800" dirty="0" err="1"/>
              <a:t>Rumerlhart</a:t>
            </a:r>
            <a:r>
              <a:rPr lang="zh-CN" altLang="en-US" sz="2800" dirty="0"/>
              <a:t>，</a:t>
            </a:r>
            <a:r>
              <a:rPr lang="en-US" altLang="zh-CN" sz="2800" dirty="0"/>
              <a:t>G.E. Hinton</a:t>
            </a:r>
            <a:r>
              <a:rPr lang="zh-CN" altLang="en-US" sz="2800" dirty="0"/>
              <a:t>和</a:t>
            </a:r>
            <a:r>
              <a:rPr lang="en-US" altLang="zh-CN" sz="2800" dirty="0"/>
              <a:t>R.J. Williams</a:t>
            </a:r>
            <a:r>
              <a:rPr lang="zh-CN" altLang="en-US" sz="2800" dirty="0"/>
              <a:t>发表论文，阐释并推广了</a:t>
            </a:r>
            <a:r>
              <a:rPr lang="zh-CN" altLang="en-US" sz="2800" b="1" dirty="0">
                <a:solidFill>
                  <a:srgbClr val="FF0000"/>
                </a:solidFill>
              </a:rPr>
              <a:t>反向传播算法</a:t>
            </a:r>
            <a:r>
              <a:rPr lang="zh-CN" altLang="en-US" sz="2800" dirty="0"/>
              <a:t>（</a:t>
            </a:r>
            <a:r>
              <a:rPr lang="en-US" altLang="zh-CN" sz="2800" dirty="0"/>
              <a:t>Back Propagation, BP</a:t>
            </a:r>
            <a:r>
              <a:rPr lang="zh-CN" altLang="en-US" sz="2800" dirty="0"/>
              <a:t>）</a:t>
            </a:r>
          </a:p>
        </p:txBody>
      </p:sp>
    </p:spTree>
    <p:extLst>
      <p:ext uri="{BB962C8B-B14F-4D97-AF65-F5344CB8AC3E}">
        <p14:creationId xmlns:p14="http://schemas.microsoft.com/office/powerpoint/2010/main" val="2034635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13462"/>
          </a:xfrm>
        </p:spPr>
        <p:txBody>
          <a:bodyPr>
            <a:normAutofit fontScale="90000"/>
          </a:bodyPr>
          <a:lstStyle/>
          <a:p>
            <a:r>
              <a:rPr lang="zh-CN" altLang="en-US" dirty="0"/>
              <a:t>梯度下降法</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整体</m:t>
                      </m:r>
                    </m:oMath>
                  </m:oMathPara>
                </a14:m>
                <a:endParaRPr lang="en-US" altLang="zh-CN" sz="2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zh-CN" altLang="en-US" sz="2400" i="1">
                          <a:latin typeface="Cambria Math"/>
                        </a:rPr>
                        <m:t>损失</m:t>
                      </m:r>
                      <m:r>
                        <a:rPr lang="en-US" altLang="zh-TW" sz="2400" i="1">
                          <a:latin typeface="Cambria Math" panose="02040503050406030204" pitchFamily="18" charset="0"/>
                        </a:rPr>
                        <m:t>𝐿</m:t>
                      </m:r>
                    </m:oMath>
                  </m:oMathPara>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1">
                <a:blip r:embed="rId4"/>
                <a:stretch>
                  <a:fillRect b="-6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143866" y="458002"/>
                <a:ext cx="392667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网络</m:t>
                      </m:r>
                      <m:r>
                        <a:rPr lang="zh-CN" altLang="en-US" sz="2800" i="1">
                          <a:latin typeface="Cambria Math"/>
                        </a:rPr>
                        <m:t>参数</m:t>
                      </m:r>
                      <m:r>
                        <a:rPr lang="en-US" altLang="zh-CN" sz="2800" i="1">
                          <a:latin typeface="Cambria Math"/>
                        </a:rPr>
                        <m:t> </m:t>
                      </m:r>
                      <m:r>
                        <a:rPr lang="zh-TW" altLang="en-US" sz="2800" i="1">
                          <a:latin typeface="Cambria Math" panose="02040503050406030204" pitchFamily="18" charset="0"/>
                        </a:rPr>
                        <m:t>𝜃</m:t>
                      </m:r>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e>
                      </m:d>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43866" y="458002"/>
                <a:ext cx="3926673" cy="954107"/>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7440" name="方程式" r:id="rId6" imgW="152280" imgH="139680" progId="Equation.3">
                  <p:embed/>
                </p:oleObj>
              </mc:Choice>
              <mc:Fallback>
                <p:oleObj name="方程式" r:id="rId6" imgW="152280" imgH="139680" progId="Equation.3">
                  <p:embed/>
                  <p:pic>
                    <p:nvPicPr>
                      <p:cNvPr id="0" name=""/>
                      <p:cNvPicPr>
                        <a:picLocks noChangeAspect="1" noChangeArrowheads="1"/>
                      </p:cNvPicPr>
                      <p:nvPr/>
                    </p:nvPicPr>
                    <p:blipFill>
                      <a:blip r:embed="rId7"/>
                      <a:srcRect/>
                      <a:stretch>
                        <a:fillRect/>
                      </a:stretch>
                    </p:blipFill>
                    <p:spPr bwMode="auto">
                      <a:xfrm>
                        <a:off x="8290382" y="6148136"/>
                        <a:ext cx="327025" cy="298450"/>
                      </a:xfrm>
                      <a:prstGeom prst="rect">
                        <a:avLst/>
                      </a:prstGeom>
                      <a:noFill/>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手繪多邊形 59"/>
          <p:cNvSpPr/>
          <p:nvPr/>
        </p:nvSpPr>
        <p:spPr>
          <a:xfrm flipH="1">
            <a:off x="7661489" y="2476268"/>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894642" y="5956337"/>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3823517" y="3479371"/>
                <a:ext cx="35023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𝑤</m:t>
                      </m:r>
                      <m:f>
                        <m:fPr>
                          <m:type m:val="lin"/>
                          <m:ctrlPr>
                            <a:rPr lang="en-US" altLang="zh-TW" sz="2400" i="1">
                              <a:latin typeface="Cambria Math" panose="02040503050406030204" pitchFamily="18" charset="0"/>
                            </a:rPr>
                          </m:ctrlPr>
                        </m:fPr>
                        <m:num>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𝑤</m:t>
                          </m:r>
                          <m:r>
                            <a:rPr lang="en-US" altLang="zh-TW" sz="2400" b="0" i="1" smtClean="0">
                              <a:latin typeface="Cambria Math" panose="02040503050406030204" pitchFamily="18" charset="0"/>
                              <a:ea typeface="Cambria Math" panose="02040503050406030204" pitchFamily="18" charset="0"/>
                            </a:rPr>
                            <m:t>−</m:t>
                          </m:r>
                          <m:r>
                            <a:rPr lang="zh-TW" altLang="en-US" sz="2400" b="0" i="1" smtClean="0">
                              <a:latin typeface="Cambria Math" panose="02040503050406030204" pitchFamily="18" charset="0"/>
                              <a:ea typeface="Cambria Math" panose="02040503050406030204" pitchFamily="18" charset="0"/>
                            </a:rPr>
                            <m:t>𝜂</m:t>
                          </m:r>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3823517" y="3479371"/>
                <a:ext cx="3502325" cy="461665"/>
              </a:xfrm>
              <a:prstGeom prst="rect">
                <a:avLst/>
              </a:prstGeom>
              <a:blipFill rotWithShape="0">
                <a:blip r:embed="rId11"/>
                <a:stretch>
                  <a:fillRect t="-126667" b="-194667"/>
                </a:stretch>
              </a:blipFill>
            </p:spPr>
            <p:txBody>
              <a:bodyPr/>
              <a:lstStyle/>
              <a:p>
                <a:r>
                  <a:rPr lang="zh-TW" altLang="en-US">
                    <a:noFill/>
                  </a:rPr>
                  <a:t> </a:t>
                </a:r>
              </a:p>
            </p:txBody>
          </p:sp>
        </mc:Fallback>
      </mc:AlternateContent>
      <p:sp>
        <p:nvSpPr>
          <p:cNvPr id="7" name="矩形 6"/>
          <p:cNvSpPr/>
          <p:nvPr/>
        </p:nvSpPr>
        <p:spPr>
          <a:xfrm>
            <a:off x="2955373" y="2980402"/>
            <a:ext cx="4151829" cy="95713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2832147" y="4037747"/>
            <a:ext cx="2053825" cy="461665"/>
          </a:xfrm>
          <a:prstGeom prst="rect">
            <a:avLst/>
          </a:prstGeom>
          <a:noFill/>
        </p:spPr>
        <p:txBody>
          <a:bodyPr wrap="square" rtlCol="0">
            <a:spAutoFit/>
          </a:bodyPr>
          <a:lstStyle/>
          <a:p>
            <a:pPr algn="ctr"/>
            <a:r>
              <a:rPr lang="zh-CN" altLang="en-US" sz="2400" dirty="0">
                <a:solidFill>
                  <a:srgbClr val="0000FF"/>
                </a:solidFill>
              </a:rPr>
              <a:t>重复</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32" name="文字方塊 31"/>
              <p:cNvSpPr txBox="1"/>
              <p:nvPr/>
            </p:nvSpPr>
            <p:spPr>
              <a:xfrm>
                <a:off x="734472" y="1465620"/>
                <a:ext cx="772596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t>找到能最小化整体损失</a:t>
                </a:r>
                <a:r>
                  <a:rPr lang="en-US" altLang="zh-CN" sz="2800" i="1" dirty="0"/>
                  <a:t>L</a:t>
                </a:r>
                <a:r>
                  <a:rPr lang="zh-CN" altLang="en-US" sz="2800" dirty="0"/>
                  <a:t>的</a:t>
                </a:r>
                <a:r>
                  <a:rPr lang="zh-CN" altLang="en-US" sz="2800" u="sng" dirty="0"/>
                  <a:t>一组网络参数</a:t>
                </a:r>
                <a:r>
                  <a:rPr lang="en-US" altLang="zh-TW" sz="2800" b="1" i="1" u="sng" dirty="0"/>
                  <a:t>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734472" y="1465620"/>
                <a:ext cx="7725960"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字方塊 34"/>
              <p:cNvSpPr txBox="1"/>
              <p:nvPr/>
            </p:nvSpPr>
            <p:spPr>
              <a:xfrm>
                <a:off x="3318772" y="2564904"/>
                <a:ext cx="3643116" cy="83099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400" dirty="0"/>
                  <a:t>选择一个初始的</a:t>
                </a:r>
                <a:r>
                  <a:rPr lang="en-US" altLang="zh-TW" sz="2400" dirty="0"/>
                  <a:t>w</a:t>
                </a:r>
                <a:r>
                  <a:rPr lang="zh-CN" altLang="en-US" sz="2400" dirty="0"/>
                  <a:t>值</a:t>
                </a:r>
                <a:endParaRPr lang="en-US" altLang="zh-CN" sz="2400" dirty="0"/>
              </a:p>
              <a:p>
                <a:pPr marL="457200" indent="-457200">
                  <a:buFont typeface="Wingdings" panose="05000000000000000000" pitchFamily="2" charset="2"/>
                  <a:buChar char="Ø"/>
                </a:pPr>
                <a:r>
                  <a:rPr lang="zh-CN" altLang="en-US" sz="2400" dirty="0"/>
                  <a:t>计算</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1" name="文字方塊 34"/>
              <p:cNvSpPr txBox="1">
                <a:spLocks noRot="1" noChangeAspect="1" noMove="1" noResize="1" noEditPoints="1" noAdjustHandles="1" noChangeArrowheads="1" noChangeShapeType="1" noTextEdit="1"/>
              </p:cNvSpPr>
              <p:nvPr/>
            </p:nvSpPr>
            <p:spPr>
              <a:xfrm>
                <a:off x="3318772" y="2564904"/>
                <a:ext cx="3643116" cy="830997"/>
              </a:xfrm>
              <a:prstGeom prst="rect">
                <a:avLst/>
              </a:prstGeom>
              <a:blipFill rotWithShape="1">
                <a:blip r:embed="rId13"/>
                <a:stretch>
                  <a:fillRect l="-2174" t="-25735" b="-106618"/>
                </a:stretch>
              </a:blipFill>
            </p:spPr>
            <p:txBody>
              <a:bodyPr/>
              <a:lstStyle/>
              <a:p>
                <a:r>
                  <a:rPr lang="zh-CN" altLang="en-US">
                    <a:noFill/>
                  </a:rPr>
                  <a:t> </a:t>
                </a:r>
              </a:p>
            </p:txBody>
          </p:sp>
        </mc:Fallback>
      </mc:AlternateContent>
      <p:sp>
        <p:nvSpPr>
          <p:cNvPr id="24"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5"/>
          <p:cNvCxnSpPr/>
          <p:nvPr/>
        </p:nvCxnSpPr>
        <p:spPr>
          <a:xfrm>
            <a:off x="3634740" y="5108028"/>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接點 23"/>
          <p:cNvCxnSpPr/>
          <p:nvPr/>
        </p:nvCxnSpPr>
        <p:spPr>
          <a:xfrm>
            <a:off x="2940040" y="5104347"/>
            <a:ext cx="1298213" cy="20277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8" name="橢圓 30"/>
          <p:cNvSpPr/>
          <p:nvPr/>
        </p:nvSpPr>
        <p:spPr>
          <a:xfrm>
            <a:off x="4349821" y="6021129"/>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9" name="直線接點 31"/>
          <p:cNvCxnSpPr>
            <a:endCxn id="38" idx="0"/>
          </p:cNvCxnSpPr>
          <p:nvPr/>
        </p:nvCxnSpPr>
        <p:spPr>
          <a:xfrm flipH="1">
            <a:off x="4445721" y="5197771"/>
            <a:ext cx="3415" cy="823358"/>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左大括弧 38"/>
          <p:cNvSpPr/>
          <p:nvPr/>
        </p:nvSpPr>
        <p:spPr>
          <a:xfrm rot="5400000">
            <a:off x="3882438" y="5463153"/>
            <a:ext cx="312400" cy="820996"/>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1" name="文字方塊 37"/>
              <p:cNvSpPr txBox="1"/>
              <p:nvPr/>
            </p:nvSpPr>
            <p:spPr>
              <a:xfrm>
                <a:off x="4057842" y="4034066"/>
                <a:ext cx="5086158" cy="461665"/>
              </a:xfrm>
              <a:prstGeom prst="rect">
                <a:avLst/>
              </a:prstGeom>
              <a:noFill/>
            </p:spPr>
            <p:txBody>
              <a:bodyPr wrap="square" rtlCol="0">
                <a:spAutoFit/>
              </a:bodyPr>
              <a:lstStyle/>
              <a:p>
                <a:pPr algn="ctr"/>
                <a:r>
                  <a:rPr lang="zh-CN" altLang="en-US" sz="2400" dirty="0">
                    <a:solidFill>
                      <a:schemeClr val="tx1"/>
                    </a:solidFill>
                  </a:rPr>
                  <a:t>直至</a:t>
                </a:r>
                <a:r>
                  <a:rPr lang="en-US" altLang="zh-TW" sz="2400" dirty="0">
                    <a:solidFill>
                      <a:schemeClr val="tx1"/>
                    </a:solidFill>
                  </a:rPr>
                  <a:t> </a:t>
                </a:r>
                <a14:m>
                  <m:oMath xmlns:m="http://schemas.openxmlformats.org/officeDocument/2006/math">
                    <m:f>
                      <m:fPr>
                        <m:type m:val="lin"/>
                        <m:ctrlPr>
                          <a:rPr lang="en-US" altLang="zh-TW" sz="2400" i="1">
                            <a:solidFill>
                              <a:schemeClr val="tx1"/>
                            </a:solidFill>
                            <a:latin typeface="Cambria Math" panose="02040503050406030204" pitchFamily="18" charset="0"/>
                          </a:rPr>
                        </m:ctrlPr>
                      </m:fPr>
                      <m:num>
                        <m:r>
                          <a:rPr lang="en-US" altLang="zh-TW" sz="2400" i="1">
                            <a:solidFill>
                              <a:schemeClr val="tx1"/>
                            </a:solidFill>
                            <a:latin typeface="Cambria Math" panose="02040503050406030204" pitchFamily="18" charset="0"/>
                          </a:rPr>
                          <m:t>𝜕</m:t>
                        </m:r>
                        <m:r>
                          <a:rPr lang="en-US" altLang="zh-TW" sz="2400" i="1">
                            <a:solidFill>
                              <a:schemeClr val="tx1"/>
                            </a:solidFill>
                            <a:latin typeface="Cambria Math" panose="02040503050406030204" pitchFamily="18" charset="0"/>
                          </a:rPr>
                          <m:t>𝐿</m:t>
                        </m:r>
                      </m:num>
                      <m:den>
                        <m:r>
                          <a:rPr lang="en-US" altLang="zh-TW" sz="2400" i="1">
                            <a:solidFill>
                              <a:schemeClr val="tx1"/>
                            </a:solidFill>
                            <a:latin typeface="Cambria Math" panose="02040503050406030204" pitchFamily="18" charset="0"/>
                          </a:rPr>
                          <m:t>𝜕</m:t>
                        </m:r>
                        <m:r>
                          <a:rPr lang="en-US" altLang="zh-TW" sz="2400" i="1">
                            <a:solidFill>
                              <a:schemeClr val="tx1"/>
                            </a:solidFill>
                            <a:latin typeface="Cambria Math" panose="02040503050406030204" pitchFamily="18" charset="0"/>
                          </a:rPr>
                          <m:t>𝑤</m:t>
                        </m:r>
                      </m:den>
                    </m:f>
                  </m:oMath>
                </a14:m>
                <a:r>
                  <a:rPr lang="zh-TW" altLang="en-US" sz="2400" dirty="0">
                    <a:solidFill>
                      <a:schemeClr val="tx1"/>
                    </a:solidFill>
                  </a:rPr>
                  <a:t> </a:t>
                </a:r>
                <a:r>
                  <a:rPr lang="zh-CN" altLang="en-US" sz="2400" dirty="0">
                    <a:solidFill>
                      <a:schemeClr val="tx1"/>
                    </a:solidFill>
                  </a:rPr>
                  <a:t>很小（没什么变化了）</a:t>
                </a:r>
                <a:endParaRPr lang="zh-TW" altLang="en-US" sz="2400" dirty="0">
                  <a:solidFill>
                    <a:schemeClr val="tx1"/>
                  </a:solidFill>
                </a:endParaRPr>
              </a:p>
            </p:txBody>
          </p:sp>
        </mc:Choice>
        <mc:Fallback xmlns="">
          <p:sp>
            <p:nvSpPr>
              <p:cNvPr id="41" name="文字方塊 37"/>
              <p:cNvSpPr txBox="1">
                <a:spLocks noRot="1" noChangeAspect="1" noMove="1" noResize="1" noEditPoints="1" noAdjustHandles="1" noChangeArrowheads="1" noChangeShapeType="1" noTextEdit="1"/>
              </p:cNvSpPr>
              <p:nvPr/>
            </p:nvSpPr>
            <p:spPr>
              <a:xfrm>
                <a:off x="4057842" y="4034066"/>
                <a:ext cx="5086158" cy="461665"/>
              </a:xfrm>
              <a:prstGeom prst="rect">
                <a:avLst/>
              </a:prstGeom>
              <a:blipFill rotWithShape="1">
                <a:blip r:embed="rId14"/>
                <a:stretch>
                  <a:fillRect t="-126667" b="-194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314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 grpId="0" animBg="1"/>
      <p:bldP spid="37" grpId="0"/>
      <p:bldP spid="7" grpId="0" animBg="1"/>
      <p:bldP spid="8" grpId="0"/>
      <p:bldP spid="38" grpId="0" animBg="1"/>
      <p:bldP spid="40" grpId="0" animBg="1"/>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接點 42"/>
          <p:cNvCxnSpPr/>
          <p:nvPr/>
        </p:nvCxnSpPr>
        <p:spPr>
          <a:xfrm>
            <a:off x="6477914" y="5115255"/>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6146877" y="479873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p:nvPr/>
        </p:nvCxnSpPr>
        <p:spPr>
          <a:xfrm>
            <a:off x="4542662" y="4091437"/>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2807794" y="4079735"/>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1302268" y="2993515"/>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1410327" y="5842348"/>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628650" y="44624"/>
            <a:ext cx="7886700" cy="629150"/>
          </a:xfrm>
        </p:spPr>
        <p:txBody>
          <a:bodyPr>
            <a:normAutofit fontScale="90000"/>
          </a:bodyPr>
          <a:lstStyle/>
          <a:p>
            <a:r>
              <a:rPr lang="zh-CN" altLang="en-US" dirty="0"/>
              <a:t>局部极小点</a:t>
            </a:r>
            <a:endParaRPr lang="zh-TW" altLang="en-US" dirty="0"/>
          </a:p>
        </p:txBody>
      </p:sp>
      <p:sp>
        <p:nvSpPr>
          <p:cNvPr id="6" name="手繪多邊形 5"/>
          <p:cNvSpPr/>
          <p:nvPr/>
        </p:nvSpPr>
        <p:spPr>
          <a:xfrm>
            <a:off x="600809" y="1938564"/>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226140" y="400153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p:cNvCxnSpPr/>
          <p:nvPr/>
        </p:nvCxnSpPr>
        <p:spPr>
          <a:xfrm>
            <a:off x="411176" y="5984060"/>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829408" y="1830418"/>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780543" y="1740578"/>
            <a:ext cx="968272" cy="830997"/>
          </a:xfrm>
          <a:prstGeom prst="rect">
            <a:avLst/>
          </a:prstGeom>
          <a:noFill/>
        </p:spPr>
        <p:txBody>
          <a:bodyPr wrap="square" rtlCol="0">
            <a:spAutoFit/>
          </a:bodyPr>
          <a:lstStyle/>
          <a:p>
            <a:pPr algn="ctr"/>
            <a:r>
              <a:rPr lang="zh-CN" altLang="en-US" sz="2400" dirty="0"/>
              <a:t>整体损失</a:t>
            </a:r>
            <a:endParaRPr lang="zh-TW" altLang="en-US" sz="2400" dirty="0"/>
          </a:p>
        </p:txBody>
      </p:sp>
      <p:sp>
        <p:nvSpPr>
          <p:cNvPr id="17" name="文字方塊 16"/>
          <p:cNvSpPr txBox="1"/>
          <p:nvPr/>
        </p:nvSpPr>
        <p:spPr>
          <a:xfrm>
            <a:off x="2198531" y="6156681"/>
            <a:ext cx="5195774" cy="461665"/>
          </a:xfrm>
          <a:prstGeom prst="rect">
            <a:avLst/>
          </a:prstGeom>
          <a:noFill/>
        </p:spPr>
        <p:txBody>
          <a:bodyPr wrap="square" rtlCol="0">
            <a:spAutoFit/>
          </a:bodyPr>
          <a:lstStyle/>
          <a:p>
            <a:pPr algn="ctr"/>
            <a:r>
              <a:rPr lang="zh-CN" altLang="en-US" sz="2400" dirty="0"/>
              <a:t>网络参数</a:t>
            </a:r>
            <a:r>
              <a:rPr lang="en-US" altLang="zh-TW" sz="2400" dirty="0"/>
              <a:t>w</a:t>
            </a:r>
            <a:r>
              <a:rPr lang="zh-CN" altLang="en-US" sz="2400" dirty="0"/>
              <a:t>的值</a:t>
            </a:r>
            <a:endParaRPr lang="zh-TW" altLang="en-US" sz="2400" dirty="0"/>
          </a:p>
        </p:txBody>
      </p:sp>
      <p:sp>
        <p:nvSpPr>
          <p:cNvPr id="11" name="文字方塊 10"/>
          <p:cNvSpPr txBox="1"/>
          <p:nvPr/>
        </p:nvSpPr>
        <p:spPr>
          <a:xfrm>
            <a:off x="2213390" y="1974272"/>
            <a:ext cx="2549506"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800" dirty="0"/>
              <a:t>在平缓处很慢</a:t>
            </a:r>
            <a:endParaRPr lang="zh-TW" altLang="en-US" sz="2800" dirty="0"/>
          </a:p>
        </p:txBody>
      </p:sp>
      <p:sp>
        <p:nvSpPr>
          <p:cNvPr id="22" name="文字方塊 21"/>
          <p:cNvSpPr txBox="1"/>
          <p:nvPr/>
        </p:nvSpPr>
        <p:spPr>
          <a:xfrm>
            <a:off x="5868144" y="3637122"/>
            <a:ext cx="2808312"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a:t>陷入局部极小点</a:t>
            </a:r>
            <a:endParaRPr lang="zh-TW" altLang="en-US" sz="2800" dirty="0"/>
          </a:p>
        </p:txBody>
      </p:sp>
      <p:sp>
        <p:nvSpPr>
          <p:cNvPr id="21" name="橢圓 20"/>
          <p:cNvSpPr/>
          <p:nvPr/>
        </p:nvSpPr>
        <p:spPr>
          <a:xfrm>
            <a:off x="1009471" y="267699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6595510" y="5039317"/>
                <a:ext cx="1288691"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6595510" y="5039317"/>
                <a:ext cx="1288691" cy="822469"/>
              </a:xfrm>
              <a:prstGeom prst="rect">
                <a:avLst/>
              </a:prstGeom>
              <a:blipFill rotWithShape="0">
                <a:blip r:embed="rId3"/>
                <a:stretch>
                  <a:fillRect/>
                </a:stretch>
              </a:blipFill>
            </p:spPr>
            <p:txBody>
              <a:bodyPr/>
              <a:lstStyle/>
              <a:p>
                <a:r>
                  <a:rPr lang="zh-TW" altLang="en-US">
                    <a:noFill/>
                  </a:rPr>
                  <a:t> </a:t>
                </a:r>
              </a:p>
            </p:txBody>
          </p:sp>
        </mc:Fallback>
      </mc:AlternateContent>
      <p:sp>
        <p:nvSpPr>
          <p:cNvPr id="30" name="橢圓 29"/>
          <p:cNvSpPr/>
          <p:nvPr/>
        </p:nvSpPr>
        <p:spPr>
          <a:xfrm>
            <a:off x="2491271" y="387634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4320922" y="2791299"/>
            <a:ext cx="1825955"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800" dirty="0"/>
              <a:t>陷入鞍点</a:t>
            </a:r>
            <a:endParaRPr lang="zh-TW" altLang="en-US" sz="2800" dirty="0"/>
          </a:p>
        </p:txBody>
      </p:sp>
      <p:cxnSp>
        <p:nvCxnSpPr>
          <p:cNvPr id="34" name="直線單箭頭接點 33"/>
          <p:cNvCxnSpPr>
            <a:stCxn id="24" idx="7"/>
          </p:cNvCxnSpPr>
          <p:nvPr/>
        </p:nvCxnSpPr>
        <p:spPr>
          <a:xfrm flipV="1">
            <a:off x="6687216" y="4160343"/>
            <a:ext cx="342234" cy="7310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703879" y="3310038"/>
            <a:ext cx="344940" cy="76969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0" idx="7"/>
            <a:endCxn id="11" idx="2"/>
          </p:cNvCxnSpPr>
          <p:nvPr/>
        </p:nvCxnSpPr>
        <p:spPr>
          <a:xfrm flipV="1">
            <a:off x="3031610" y="2497492"/>
            <a:ext cx="456533" cy="147155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4646291" y="5031581"/>
                <a:ext cx="1292685"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646291" y="5031581"/>
                <a:ext cx="1292685" cy="822469"/>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2873505" y="5039192"/>
                <a:ext cx="130319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873505" y="5039192"/>
                <a:ext cx="1303192" cy="822469"/>
              </a:xfrm>
              <a:prstGeom prst="rect">
                <a:avLst/>
              </a:prstGeom>
              <a:blipFill rotWithShape="0">
                <a:blip r:embed="rId5"/>
                <a:stretch>
                  <a:fillRect/>
                </a:stretch>
              </a:blipFill>
            </p:spPr>
            <p:txBody>
              <a:bodyPr/>
              <a:lstStyle/>
              <a:p>
                <a:r>
                  <a:rPr lang="zh-TW" altLang="en-US">
                    <a:noFill/>
                  </a:rPr>
                  <a:t> </a:t>
                </a:r>
              </a:p>
            </p:txBody>
          </p:sp>
        </mc:Fallback>
      </mc:AlternateContent>
      <p:sp>
        <p:nvSpPr>
          <p:cNvPr id="35" name="橢圓 34"/>
          <p:cNvSpPr/>
          <p:nvPr/>
        </p:nvSpPr>
        <p:spPr>
          <a:xfrm>
            <a:off x="1194210" y="58760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2706138" y="587030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4434604" y="584585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6375849" y="5854050"/>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691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22" grpId="0" animBg="1"/>
      <p:bldP spid="28" grpId="0" animBg="1"/>
      <p:bldP spid="30" grpId="0" animBg="1"/>
      <p:bldP spid="33" grpId="0" animBg="1"/>
      <p:bldP spid="26" grpId="0" animBg="1"/>
      <p:bldP spid="29" grpId="0" animBg="1"/>
      <p:bldP spid="38" grpId="0" animBg="1"/>
      <p:bldP spid="39"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stretch>
            <a:fillRect/>
          </a:stretch>
        </p:blipFill>
        <p:spPr>
          <a:xfrm>
            <a:off x="373192" y="2060848"/>
            <a:ext cx="5514975" cy="4505325"/>
          </a:xfrm>
          <a:prstGeom prst="rect">
            <a:avLst/>
          </a:prstGeom>
        </p:spPr>
      </p:pic>
      <p:sp>
        <p:nvSpPr>
          <p:cNvPr id="2" name="標題 1"/>
          <p:cNvSpPr>
            <a:spLocks noGrp="1"/>
          </p:cNvSpPr>
          <p:nvPr>
            <p:ph type="title"/>
          </p:nvPr>
        </p:nvSpPr>
        <p:spPr>
          <a:xfrm>
            <a:off x="628650" y="44624"/>
            <a:ext cx="7886700" cy="673407"/>
          </a:xfrm>
        </p:spPr>
        <p:txBody>
          <a:bodyPr>
            <a:normAutofit fontScale="90000"/>
          </a:bodyPr>
          <a:lstStyle/>
          <a:p>
            <a:r>
              <a:rPr lang="zh-CN" altLang="en-US" dirty="0"/>
              <a:t>局部极小点</a:t>
            </a:r>
            <a:endParaRPr lang="zh-TW" altLang="en-US" dirty="0"/>
          </a:p>
        </p:txBody>
      </p:sp>
      <p:sp>
        <p:nvSpPr>
          <p:cNvPr id="3" name="內容版面配置區 2"/>
          <p:cNvSpPr>
            <a:spLocks noGrp="1"/>
          </p:cNvSpPr>
          <p:nvPr>
            <p:ph idx="1"/>
          </p:nvPr>
        </p:nvSpPr>
        <p:spPr>
          <a:xfrm>
            <a:off x="628650" y="1116214"/>
            <a:ext cx="7886700" cy="4548163"/>
          </a:xfrm>
        </p:spPr>
        <p:txBody>
          <a:bodyPr/>
          <a:lstStyle/>
          <a:p>
            <a:r>
              <a:rPr lang="zh-CN" altLang="en-US" dirty="0"/>
              <a:t>梯度下降法无法保证全局最小点</a:t>
            </a:r>
            <a:r>
              <a:rPr lang="en-US" altLang="zh-TW" dirty="0"/>
              <a:t> </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14404" y="3882623"/>
                <a:ext cx="2798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14404" y="3882623"/>
                <a:ext cx="279885" cy="4308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1066836" y="5872254"/>
                <a:ext cx="4932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066836" y="5872254"/>
                <a:ext cx="493212" cy="43088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4451535" y="5986410"/>
                <a:ext cx="5014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2</m:t>
                          </m:r>
                        </m:sub>
                      </m:sSub>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4451535" y="5986410"/>
                <a:ext cx="501484" cy="430887"/>
              </a:xfrm>
              <a:prstGeom prst="rect">
                <a:avLst/>
              </a:prstGeom>
              <a:blipFill>
                <a:blip r:embed="rId6"/>
                <a:stretch>
                  <a:fillRect/>
                </a:stretch>
              </a:blipFill>
            </p:spPr>
            <p:txBody>
              <a:bodyPr/>
              <a:lstStyle/>
              <a:p>
                <a:r>
                  <a:rPr lang="zh-CN" altLang="en-US">
                    <a:noFill/>
                  </a:rPr>
                  <a:t> </a:t>
                </a:r>
              </a:p>
            </p:txBody>
          </p:sp>
        </mc:Fallback>
      </mc:AlternateContent>
      <p:sp>
        <p:nvSpPr>
          <p:cNvPr id="9" name="文字方塊 8"/>
          <p:cNvSpPr txBox="1"/>
          <p:nvPr/>
        </p:nvSpPr>
        <p:spPr>
          <a:xfrm>
            <a:off x="5888166" y="2351032"/>
            <a:ext cx="3076322"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zh-CN" altLang="en-US" sz="2800" dirty="0"/>
              <a:t>不同的起点</a:t>
            </a:r>
            <a:endParaRPr lang="zh-TW" altLang="en-US" sz="2800" dirty="0"/>
          </a:p>
        </p:txBody>
      </p:sp>
      <p:sp>
        <p:nvSpPr>
          <p:cNvPr id="10" name="文字方塊 9"/>
          <p:cNvSpPr txBox="1"/>
          <p:nvPr/>
        </p:nvSpPr>
        <p:spPr>
          <a:xfrm>
            <a:off x="5888165" y="4846647"/>
            <a:ext cx="3076323"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800" dirty="0"/>
              <a:t>到达不同的极小点，即不同的结果</a:t>
            </a:r>
            <a:endParaRPr lang="zh-TW" altLang="en-US" sz="2800" dirty="0"/>
          </a:p>
        </p:txBody>
      </p:sp>
      <p:sp>
        <p:nvSpPr>
          <p:cNvPr id="11" name="向下箭號 10"/>
          <p:cNvSpPr/>
          <p:nvPr/>
        </p:nvSpPr>
        <p:spPr>
          <a:xfrm>
            <a:off x="6808510" y="3105624"/>
            <a:ext cx="641261" cy="16975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 name="橢圓 13"/>
          <p:cNvSpPr/>
          <p:nvPr/>
        </p:nvSpPr>
        <p:spPr>
          <a:xfrm>
            <a:off x="2365886" y="3199743"/>
            <a:ext cx="171366" cy="1713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flipH="1">
            <a:off x="4070548" y="4142153"/>
            <a:ext cx="123496" cy="3108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457119" y="3810741"/>
            <a:ext cx="40066" cy="2873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2478009" y="4103236"/>
            <a:ext cx="37251" cy="2543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2515260" y="4357597"/>
            <a:ext cx="68788" cy="271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4108671" y="4012383"/>
            <a:ext cx="171366" cy="1713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線單箭頭接點 26"/>
          <p:cNvCxnSpPr/>
          <p:nvPr/>
        </p:nvCxnSpPr>
        <p:spPr>
          <a:xfrm>
            <a:off x="2436981" y="3323515"/>
            <a:ext cx="0" cy="4872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H="1">
            <a:off x="3967720" y="4467022"/>
            <a:ext cx="102828" cy="1746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H="1">
            <a:off x="3881445" y="4625387"/>
            <a:ext cx="102828" cy="1746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91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7593"/>
            <a:ext cx="7886700" cy="638175"/>
          </a:xfrm>
        </p:spPr>
        <p:txBody>
          <a:bodyPr>
            <a:normAutofit fontScale="90000"/>
          </a:bodyPr>
          <a:lstStyle/>
          <a:p>
            <a:r>
              <a:rPr lang="zh-CN" altLang="en-US" dirty="0"/>
              <a:t>反向传播算法（</a:t>
            </a:r>
            <a:r>
              <a:rPr lang="en-US" altLang="zh-TW" dirty="0"/>
              <a:t>Backpropagation</a:t>
            </a:r>
            <a:r>
              <a:rPr lang="zh-CN" altLang="en-US" dirty="0"/>
              <a: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83568" y="1202195"/>
                <a:ext cx="7886700" cy="4351338"/>
              </a:xfrm>
            </p:spPr>
            <p:txBody>
              <a:bodyPr>
                <a:normAutofit/>
              </a:bodyPr>
              <a:lstStyle/>
              <a:p>
                <a:pPr>
                  <a:lnSpc>
                    <a:spcPct val="150000"/>
                  </a:lnSpc>
                </a:pPr>
                <a:r>
                  <a:rPr lang="zh-CN" altLang="en-US" dirty="0"/>
                  <a:t>一个神经网络有成百上千万个参数，反向传播算法是一种高效计算所有梯度</a:t>
                </a:r>
                <a14:m>
                  <m:oMath xmlns:m="http://schemas.openxmlformats.org/officeDocument/2006/math">
                    <m:f>
                      <m:fPr>
                        <m:type m:val="lin"/>
                        <m:ctrlPr>
                          <a:rPr lang="en-US" altLang="zh-TW" i="1">
                            <a:latin typeface="Cambria Math" panose="02040503050406030204" pitchFamily="18" charset="0"/>
                          </a:rPr>
                        </m:ctrlPr>
                      </m:fPr>
                      <m:num>
                        <m:r>
                          <a:rPr lang="en-US" altLang="zh-TW" i="1">
                            <a:latin typeface="Cambria Math" panose="02040503050406030204" pitchFamily="18" charset="0"/>
                          </a:rPr>
                          <m:t>𝜕</m:t>
                        </m:r>
                        <m:r>
                          <a:rPr lang="en-US" altLang="zh-TW" i="1">
                            <a:latin typeface="Cambria Math" panose="02040503050406030204" pitchFamily="18" charset="0"/>
                          </a:rPr>
                          <m:t>𝐿</m:t>
                        </m:r>
                      </m:num>
                      <m:den>
                        <m:r>
                          <a:rPr lang="en-US" altLang="zh-TW" i="1">
                            <a:latin typeface="Cambria Math" panose="02040503050406030204" pitchFamily="18" charset="0"/>
                          </a:rPr>
                          <m:t>𝜕</m:t>
                        </m:r>
                        <m:r>
                          <a:rPr lang="en-US" altLang="zh-TW" i="1">
                            <a:latin typeface="Cambria Math" panose="02040503050406030204" pitchFamily="18" charset="0"/>
                          </a:rPr>
                          <m:t>𝑤</m:t>
                        </m:r>
                      </m:den>
                    </m:f>
                  </m:oMath>
                </a14:m>
                <a:r>
                  <a:rPr lang="zh-CN" altLang="en-US" dirty="0"/>
                  <a:t>的算法。</a:t>
                </a:r>
                <a:endParaRPr lang="en-US" altLang="zh-CN" dirty="0"/>
              </a:p>
              <a:p>
                <a:pPr lvl="1">
                  <a:lnSpc>
                    <a:spcPct val="150000"/>
                  </a:lnSpc>
                </a:pPr>
                <a:r>
                  <a:rPr lang="en-US" altLang="zh-TW" dirty="0">
                    <a:hlinkClick r:id="rId3"/>
                  </a:rPr>
                  <a:t>https://youtu.be/ibJpTrp5mcE</a:t>
                </a:r>
                <a:r>
                  <a:rPr lang="en-US" altLang="zh-TW" dirty="0"/>
                  <a:t> </a:t>
                </a:r>
              </a:p>
              <a:p>
                <a:pPr>
                  <a:lnSpc>
                    <a:spcPct val="150000"/>
                  </a:lnSpc>
                </a:pPr>
                <a:r>
                  <a:rPr lang="zh-CN" altLang="en-US" dirty="0"/>
                  <a:t>许多已有的深度学习框架都可以自动计算梯度。</a:t>
                </a:r>
                <a:endParaRPr lang="en-US" altLang="zh-TW"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83568" y="1202195"/>
                <a:ext cx="7886700" cy="4351338"/>
              </a:xfrm>
              <a:blipFill>
                <a:blip r:embed="rId4"/>
                <a:stretch>
                  <a:fillRect l="-1391" r="-1159"/>
                </a:stretch>
              </a:blipFill>
            </p:spPr>
            <p:txBody>
              <a:bodyPr/>
              <a:lstStyle/>
              <a:p>
                <a:r>
                  <a:rPr lang="zh-CN" altLang="en-US">
                    <a:noFill/>
                  </a:rPr>
                  <a:t> </a:t>
                </a:r>
              </a:p>
            </p:txBody>
          </p:sp>
        </mc:Fallback>
      </mc:AlternateContent>
      <p:pic>
        <p:nvPicPr>
          <p:cNvPr id="1026" name="Picture 2" descr="Reasons to Choose PyTorch for Deep Learning | by Claire D. Costa | Towards  Data Science">
            <a:extLst>
              <a:ext uri="{FF2B5EF4-FFF2-40B4-BE49-F238E27FC236}">
                <a16:creationId xmlns:a16="http://schemas.microsoft.com/office/drawing/2014/main" id="{90BF9D92-AB54-4A31-A9E5-64EC19E1FA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429" y="4725144"/>
            <a:ext cx="2066148" cy="103307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375533A7-5501-4097-81B1-7952ADBC5EF4}"/>
              </a:ext>
            </a:extLst>
          </p:cNvPr>
          <p:cNvPicPr>
            <a:picLocks noChangeAspect="1"/>
          </p:cNvPicPr>
          <p:nvPr/>
        </p:nvPicPr>
        <p:blipFill>
          <a:blip r:embed="rId6"/>
          <a:stretch>
            <a:fillRect/>
          </a:stretch>
        </p:blipFill>
        <p:spPr>
          <a:xfrm>
            <a:off x="6381970" y="4867482"/>
            <a:ext cx="2188298" cy="748398"/>
          </a:xfrm>
          <a:prstGeom prst="rect">
            <a:avLst/>
          </a:prstGeom>
        </p:spPr>
      </p:pic>
      <p:pic>
        <p:nvPicPr>
          <p:cNvPr id="8" name="图片 7">
            <a:extLst>
              <a:ext uri="{FF2B5EF4-FFF2-40B4-BE49-F238E27FC236}">
                <a16:creationId xmlns:a16="http://schemas.microsoft.com/office/drawing/2014/main" id="{31F5725B-9B5C-4EF3-8453-0CAA639F5469}"/>
              </a:ext>
            </a:extLst>
          </p:cNvPr>
          <p:cNvPicPr>
            <a:picLocks noChangeAspect="1"/>
          </p:cNvPicPr>
          <p:nvPr/>
        </p:nvPicPr>
        <p:blipFill>
          <a:blip r:embed="rId7"/>
          <a:stretch>
            <a:fillRect/>
          </a:stretch>
        </p:blipFill>
        <p:spPr>
          <a:xfrm>
            <a:off x="395536" y="4867482"/>
            <a:ext cx="2857500" cy="638175"/>
          </a:xfrm>
          <a:prstGeom prst="rect">
            <a:avLst/>
          </a:prstGeom>
        </p:spPr>
      </p:pic>
    </p:spTree>
    <p:extLst>
      <p:ext uri="{BB962C8B-B14F-4D97-AF65-F5344CB8AC3E}">
        <p14:creationId xmlns:p14="http://schemas.microsoft.com/office/powerpoint/2010/main" val="2276348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48071"/>
          </a:xfrm>
        </p:spPr>
        <p:txBody>
          <a:bodyPr>
            <a:normAutofit fontScale="90000"/>
          </a:bodyPr>
          <a:lstStyle/>
          <a:p>
            <a:r>
              <a:rPr lang="zh-CN" altLang="en-US" dirty="0"/>
              <a:t>案例应用：手写数字识别</a:t>
            </a:r>
            <a:endParaRPr lang="zh-TW" altLang="en-US" dirty="0"/>
          </a:p>
        </p:txBody>
      </p:sp>
      <p:sp>
        <p:nvSpPr>
          <p:cNvPr id="5" name="矩形 4"/>
          <p:cNvSpPr/>
          <p:nvPr/>
        </p:nvSpPr>
        <p:spPr>
          <a:xfrm>
            <a:off x="5207147" y="2074332"/>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6" name="向右箭號 5"/>
          <p:cNvSpPr/>
          <p:nvPr/>
        </p:nvSpPr>
        <p:spPr>
          <a:xfrm>
            <a:off x="4477945" y="2420136"/>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向右箭號 6"/>
          <p:cNvSpPr/>
          <p:nvPr/>
        </p:nvSpPr>
        <p:spPr>
          <a:xfrm>
            <a:off x="7333888" y="2430002"/>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8048577" y="2561387"/>
            <a:ext cx="721324" cy="584775"/>
          </a:xfrm>
          <a:prstGeom prst="rect">
            <a:avLst/>
          </a:prstGeom>
          <a:noFill/>
        </p:spPr>
        <p:txBody>
          <a:bodyPr wrap="square" rtlCol="0">
            <a:spAutoFit/>
          </a:bodyPr>
          <a:lstStyle/>
          <a:p>
            <a:r>
              <a:rPr lang="en-US" altLang="zh-TW" sz="3200" dirty="0"/>
              <a:t>“1”</a:t>
            </a:r>
            <a:endParaRPr lang="zh-TW" altLang="en-US" sz="3200" dirty="0"/>
          </a:p>
        </p:txBody>
      </p:sp>
      <p:sp>
        <p:nvSpPr>
          <p:cNvPr id="10" name="矩形 9"/>
          <p:cNvSpPr/>
          <p:nvPr/>
        </p:nvSpPr>
        <p:spPr>
          <a:xfrm>
            <a:off x="678754" y="4571282"/>
            <a:ext cx="7786491" cy="523220"/>
          </a:xfrm>
          <a:prstGeom prst="rect">
            <a:avLst/>
          </a:prstGeom>
        </p:spPr>
        <p:txBody>
          <a:bodyPr wrap="none">
            <a:spAutoFit/>
          </a:bodyPr>
          <a:lstStyle/>
          <a:p>
            <a:pPr>
              <a:defRPr/>
            </a:pPr>
            <a:r>
              <a:rPr lang="en-US" altLang="zh-TW" sz="2800" dirty="0"/>
              <a:t>MNIST </a:t>
            </a:r>
            <a:r>
              <a:rPr lang="zh-CN" altLang="en-US" sz="2800" dirty="0"/>
              <a:t>数据集</a:t>
            </a:r>
            <a:r>
              <a:rPr lang="en-US" altLang="zh-TW" sz="2800" dirty="0"/>
              <a:t>: </a:t>
            </a:r>
            <a:r>
              <a:rPr lang="zh-TW" altLang="en-US" sz="2800" dirty="0">
                <a:hlinkClick r:id="rId2"/>
              </a:rPr>
              <a:t>http://yann.lecun.com/exdb/mnist/</a:t>
            </a:r>
            <a:r>
              <a:rPr lang="zh-TW" altLang="en-US" sz="2800" dirty="0"/>
              <a:t> </a:t>
            </a:r>
          </a:p>
        </p:txBody>
      </p:sp>
      <p:sp>
        <p:nvSpPr>
          <p:cNvPr id="12" name="文字方塊 11"/>
          <p:cNvSpPr txBox="1"/>
          <p:nvPr/>
        </p:nvSpPr>
        <p:spPr>
          <a:xfrm>
            <a:off x="2520167" y="3524294"/>
            <a:ext cx="1692381" cy="461665"/>
          </a:xfrm>
          <a:prstGeom prst="rect">
            <a:avLst/>
          </a:prstGeom>
          <a:noFill/>
        </p:spPr>
        <p:txBody>
          <a:bodyPr wrap="square" rtlCol="0">
            <a:spAutoFit/>
          </a:bodyPr>
          <a:lstStyle/>
          <a:p>
            <a:pPr algn="ctr"/>
            <a:r>
              <a:rPr lang="en-US" altLang="zh-TW" sz="2400" dirty="0"/>
              <a:t>28 x 28</a:t>
            </a:r>
            <a:endParaRPr lang="zh-TW" altLang="en-US" sz="2400" dirty="0"/>
          </a:p>
        </p:txBody>
      </p:sp>
      <p:pic>
        <p:nvPicPr>
          <p:cNvPr id="13" name="Picture 2" descr="https://www.tensorflow.org/versions/r0.8/images/MNIST-Matri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309" y="1988840"/>
            <a:ext cx="4065636" cy="160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80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4625"/>
            <a:ext cx="7886700" cy="648072"/>
          </a:xfrm>
        </p:spPr>
        <p:txBody>
          <a:bodyPr>
            <a:normAutofit fontScale="90000"/>
          </a:bodyPr>
          <a:lstStyle/>
          <a:p>
            <a:r>
              <a:rPr lang="en-US" altLang="zh-CN" dirty="0" err="1"/>
              <a:t>Keras</a:t>
            </a:r>
            <a:r>
              <a:rPr lang="zh-CN" altLang="en-US" dirty="0"/>
              <a:t>：数据加载</a:t>
            </a:r>
          </a:p>
        </p:txBody>
      </p:sp>
      <p:sp>
        <p:nvSpPr>
          <p:cNvPr id="3" name="内容占位符 2"/>
          <p:cNvSpPr>
            <a:spLocks noGrp="1"/>
          </p:cNvSpPr>
          <p:nvPr>
            <p:ph idx="1"/>
          </p:nvPr>
        </p:nvSpPr>
        <p:spPr>
          <a:xfrm>
            <a:off x="323528" y="1052736"/>
            <a:ext cx="8709786" cy="883295"/>
          </a:xfrm>
        </p:spPr>
        <p:txBody>
          <a:bodyPr>
            <a:normAutofit fontScale="85000" lnSpcReduction="10000"/>
          </a:bodyPr>
          <a:lstStyle/>
          <a:p>
            <a:pPr>
              <a:lnSpc>
                <a:spcPct val="150000"/>
              </a:lnSpc>
            </a:pPr>
            <a:r>
              <a:rPr lang="en-US" altLang="zh-TW" dirty="0" err="1"/>
              <a:t>Keras</a:t>
            </a:r>
            <a:r>
              <a:rPr lang="en-US" altLang="zh-TW" dirty="0"/>
              <a:t> </a:t>
            </a:r>
            <a:r>
              <a:rPr lang="zh-CN" altLang="en-US" dirty="0"/>
              <a:t>提供了数据集加载函数：</a:t>
            </a:r>
            <a:r>
              <a:rPr lang="en-US" altLang="zh-TW" dirty="0"/>
              <a:t>https://keras.io/api/datasets/</a:t>
            </a:r>
            <a:endParaRPr lang="zh-TW" altLang="en-US" dirty="0"/>
          </a:p>
        </p:txBody>
      </p:sp>
      <p:sp>
        <p:nvSpPr>
          <p:cNvPr id="4" name="TextBox 3"/>
          <p:cNvSpPr txBox="1"/>
          <p:nvPr/>
        </p:nvSpPr>
        <p:spPr>
          <a:xfrm>
            <a:off x="434214" y="2356058"/>
            <a:ext cx="8275572" cy="3360279"/>
          </a:xfrm>
          <a:prstGeom prst="rect">
            <a:avLst/>
          </a:prstGeom>
          <a:solidFill>
            <a:schemeClr val="tx1"/>
          </a:solidFill>
          <a:ln>
            <a:solidFill>
              <a:schemeClr val="tx1"/>
            </a:solidFill>
          </a:ln>
        </p:spPr>
        <p:txBody>
          <a:bodyPr wrap="square" rtlCol="0">
            <a:spAutoFit/>
          </a:bodyPr>
          <a:lstStyle/>
          <a:p>
            <a:pPr>
              <a:lnSpc>
                <a:spcPct val="150000"/>
              </a:lnSpc>
            </a:pP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from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tensorflow</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import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keras</a:t>
            </a:r>
            <a:endPar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pPr>
              <a:lnSpc>
                <a:spcPct val="150000"/>
              </a:lnSpc>
            </a:pPr>
            <a:endPar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pPr fontAlgn="base">
              <a:lnSpc>
                <a:spcPct val="150000"/>
              </a:lnSpc>
            </a:pP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y_test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keras.datasets.mnist.load_data</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pPr fontAlgn="base">
              <a:lnSpc>
                <a:spcPct val="150000"/>
              </a:lnSpc>
            </a:pPr>
            <a:endPar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pPr fontAlgn="base">
              <a:lnSpc>
                <a:spcPct val="150000"/>
              </a:lnSpc>
            </a:pP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X_train.shape</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pPr fontAlgn="base">
              <a:lnSpc>
                <a:spcPct val="150000"/>
              </a:lnSpc>
            </a:pP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X_test.shape</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pPr fontAlgn="base">
              <a:lnSpc>
                <a:spcPct val="150000"/>
              </a:lnSpc>
            </a:pP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y_train.shape</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pPr fontAlgn="base">
              <a:lnSpc>
                <a:spcPct val="150000"/>
              </a:lnSpc>
            </a:pP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y_test.shape</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107433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4625"/>
            <a:ext cx="7886700" cy="636412"/>
          </a:xfrm>
        </p:spPr>
        <p:txBody>
          <a:bodyPr>
            <a:normAutofit fontScale="90000"/>
          </a:bodyPr>
          <a:lstStyle/>
          <a:p>
            <a:r>
              <a:rPr lang="en-US" altLang="zh-CN" dirty="0" err="1"/>
              <a:t>Keras</a:t>
            </a:r>
            <a:r>
              <a:rPr lang="zh-CN" altLang="en-US" dirty="0"/>
              <a:t>：数据预处理</a:t>
            </a:r>
          </a:p>
        </p:txBody>
      </p:sp>
      <p:sp>
        <p:nvSpPr>
          <p:cNvPr id="3" name="内容占位符 2"/>
          <p:cNvSpPr>
            <a:spLocks noGrp="1"/>
          </p:cNvSpPr>
          <p:nvPr>
            <p:ph idx="1"/>
          </p:nvPr>
        </p:nvSpPr>
        <p:spPr>
          <a:xfrm>
            <a:off x="600369" y="1118806"/>
            <a:ext cx="7886700" cy="4351338"/>
          </a:xfrm>
        </p:spPr>
        <p:txBody>
          <a:bodyPr>
            <a:normAutofit/>
          </a:bodyPr>
          <a:lstStyle/>
          <a:p>
            <a:pPr>
              <a:lnSpc>
                <a:spcPct val="150000"/>
              </a:lnSpc>
            </a:pPr>
            <a:r>
              <a:rPr lang="zh-CN" altLang="en-US" sz="2400" dirty="0"/>
              <a:t>将每个图像矩阵扁平化成一个向量</a:t>
            </a:r>
            <a:endParaRPr lang="en-US" altLang="zh-CN" sz="2400" dirty="0"/>
          </a:p>
          <a:p>
            <a:pPr>
              <a:lnSpc>
                <a:spcPct val="150000"/>
              </a:lnSpc>
            </a:pPr>
            <a:endParaRPr lang="en-US" altLang="zh-CN" sz="2400" dirty="0"/>
          </a:p>
          <a:p>
            <a:pPr>
              <a:lnSpc>
                <a:spcPct val="150000"/>
              </a:lnSpc>
            </a:pPr>
            <a:r>
              <a:rPr lang="zh-CN" altLang="en-US" sz="2400" dirty="0"/>
              <a:t>将输入值从</a:t>
            </a:r>
            <a:r>
              <a:rPr lang="en-US" altLang="zh-CN" sz="2400" dirty="0"/>
              <a:t>[0-255]</a:t>
            </a:r>
            <a:r>
              <a:rPr lang="zh-CN" altLang="en-US" sz="2400" dirty="0"/>
              <a:t>归一化成</a:t>
            </a:r>
            <a:r>
              <a:rPr lang="en-US" altLang="zh-CN" sz="2400" dirty="0"/>
              <a:t>[0-1]</a:t>
            </a:r>
            <a:r>
              <a:rPr lang="zh-CN" altLang="en-US" sz="2400" dirty="0"/>
              <a:t>的值</a:t>
            </a:r>
            <a:endParaRPr lang="en-US" altLang="zh-CN" sz="2400" dirty="0"/>
          </a:p>
          <a:p>
            <a:pPr>
              <a:lnSpc>
                <a:spcPct val="150000"/>
              </a:lnSpc>
            </a:pPr>
            <a:endParaRPr lang="en-US" altLang="zh-CN" sz="2400" dirty="0"/>
          </a:p>
          <a:p>
            <a:pPr>
              <a:lnSpc>
                <a:spcPct val="150000"/>
              </a:lnSpc>
            </a:pPr>
            <a:r>
              <a:rPr lang="zh-CN" altLang="en-US" sz="2400" dirty="0"/>
              <a:t>将每个类别值转换成一个</a:t>
            </a:r>
            <a:r>
              <a:rPr lang="en-US" altLang="zh-CN" sz="2400" dirty="0"/>
              <a:t>10</a:t>
            </a:r>
            <a:r>
              <a:rPr lang="zh-CN" altLang="en-US" sz="2400" dirty="0"/>
              <a:t>维的</a:t>
            </a:r>
            <a:r>
              <a:rPr lang="en-US" altLang="zh-CN" sz="2400" dirty="0"/>
              <a:t>0-1</a:t>
            </a:r>
            <a:r>
              <a:rPr lang="zh-CN" altLang="en-US" sz="2400" dirty="0"/>
              <a:t>向量</a:t>
            </a:r>
          </a:p>
        </p:txBody>
      </p:sp>
      <p:sp>
        <p:nvSpPr>
          <p:cNvPr id="4" name="TextBox 3"/>
          <p:cNvSpPr txBox="1"/>
          <p:nvPr/>
        </p:nvSpPr>
        <p:spPr>
          <a:xfrm>
            <a:off x="346581" y="1700700"/>
            <a:ext cx="8440382" cy="781240"/>
          </a:xfrm>
          <a:prstGeom prst="rect">
            <a:avLst/>
          </a:prstGeom>
          <a:solidFill>
            <a:schemeClr val="tx1"/>
          </a:solidFill>
          <a:ln>
            <a:solidFill>
              <a:schemeClr val="tx1"/>
            </a:solidFill>
          </a:ln>
        </p:spPr>
        <p:txBody>
          <a:bodyPr wrap="square" rtlCol="0">
            <a:spAutoFit/>
          </a:bodyPr>
          <a:lstStyle/>
          <a:p>
            <a:pPr>
              <a:lnSpc>
                <a:spcPct val="150000"/>
              </a:lnSpc>
            </a:pP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X_train.reshape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X_train.shape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[0],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X_train.shape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[1]*</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X_train.shape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[2])</a:t>
            </a:r>
          </a:p>
          <a:p>
            <a:pPr>
              <a:lnSpc>
                <a:spcPct val="150000"/>
              </a:lnSpc>
            </a:pP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X_test.reshape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X_test.shape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[0],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X_test.shape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[1]*</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X_test.shape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[2])</a:t>
            </a:r>
          </a:p>
        </p:txBody>
      </p:sp>
      <p:sp>
        <p:nvSpPr>
          <p:cNvPr id="5" name="TextBox 4"/>
          <p:cNvSpPr txBox="1"/>
          <p:nvPr/>
        </p:nvSpPr>
        <p:spPr>
          <a:xfrm>
            <a:off x="346581" y="3110983"/>
            <a:ext cx="8440382" cy="781240"/>
          </a:xfrm>
          <a:prstGeom prst="rect">
            <a:avLst/>
          </a:prstGeom>
          <a:solidFill>
            <a:schemeClr val="tx1"/>
          </a:solidFill>
          <a:ln>
            <a:solidFill>
              <a:schemeClr val="tx1"/>
            </a:solidFill>
          </a:ln>
        </p:spPr>
        <p:txBody>
          <a:bodyPr wrap="square" rtlCol="0">
            <a:spAutoFit/>
          </a:bodyPr>
          <a:lstStyle/>
          <a:p>
            <a:pPr>
              <a:lnSpc>
                <a:spcPct val="150000"/>
              </a:lnSpc>
            </a:pP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X_train.astype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('float32’) / 255</a:t>
            </a:r>
          </a:p>
          <a:p>
            <a:pPr>
              <a:lnSpc>
                <a:spcPct val="150000"/>
              </a:lnSpc>
            </a:pP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X_test.astype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('float32’) / 255</a:t>
            </a:r>
          </a:p>
        </p:txBody>
      </p:sp>
      <p:sp>
        <p:nvSpPr>
          <p:cNvPr id="6" name="TextBox 5"/>
          <p:cNvSpPr txBox="1"/>
          <p:nvPr/>
        </p:nvSpPr>
        <p:spPr>
          <a:xfrm>
            <a:off x="352128" y="4377368"/>
            <a:ext cx="8440382" cy="781240"/>
          </a:xfrm>
          <a:prstGeom prst="rect">
            <a:avLst/>
          </a:prstGeom>
          <a:solidFill>
            <a:schemeClr val="tx1"/>
          </a:solidFill>
          <a:ln>
            <a:solidFill>
              <a:schemeClr val="tx1"/>
            </a:solidFill>
          </a:ln>
        </p:spPr>
        <p:txBody>
          <a:bodyPr wrap="square" rtlCol="0">
            <a:spAutoFit/>
          </a:bodyPr>
          <a:lstStyle/>
          <a:p>
            <a:pPr>
              <a:lnSpc>
                <a:spcPct val="150000"/>
              </a:lnSpc>
            </a:pPr>
            <a:r>
              <a:rPr lang="es-E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Y_train = keras.utils.to_categorical(y_train, 10)</a:t>
            </a:r>
          </a:p>
          <a:p>
            <a:pPr>
              <a:lnSpc>
                <a:spcPct val="150000"/>
              </a:lnSpc>
            </a:pPr>
            <a:r>
              <a:rPr lang="es-E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Y_test = keras.utils.to_categorical(y_test, 10)</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074194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1325563"/>
          </a:xfrm>
        </p:spPr>
        <p:txBody>
          <a:bodyPr/>
          <a:lstStyle/>
          <a:p>
            <a:r>
              <a:rPr lang="en-US" altLang="zh-TW" dirty="0" err="1"/>
              <a:t>Keras</a:t>
            </a:r>
            <a:endParaRPr lang="zh-TW" altLang="en-US" dirty="0"/>
          </a:p>
        </p:txBody>
      </p:sp>
      <p:sp>
        <p:nvSpPr>
          <p:cNvPr id="3" name="矩形 2"/>
          <p:cNvSpPr/>
          <p:nvPr/>
        </p:nvSpPr>
        <p:spPr>
          <a:xfrm>
            <a:off x="3635896" y="94192"/>
            <a:ext cx="1589695" cy="14388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文字方塊 76"/>
          <p:cNvSpPr txBox="1"/>
          <p:nvPr/>
        </p:nvSpPr>
        <p:spPr>
          <a:xfrm>
            <a:off x="1113304" y="6097904"/>
            <a:ext cx="631069" cy="461665"/>
          </a:xfrm>
          <a:prstGeom prst="rect">
            <a:avLst/>
          </a:prstGeom>
          <a:noFill/>
        </p:spPr>
        <p:txBody>
          <a:bodyPr wrap="square" rtlCol="0">
            <a:spAutoFit/>
          </a:bodyPr>
          <a:lstStyle/>
          <a:p>
            <a:r>
              <a:rPr lang="en-US" altLang="zh-TW" sz="2400" dirty="0"/>
              <a:t>y</a:t>
            </a:r>
            <a:r>
              <a:rPr lang="en-US" altLang="zh-TW" sz="2400" baseline="-25000" dirty="0"/>
              <a:t>1</a:t>
            </a:r>
            <a:endParaRPr lang="zh-TW" altLang="en-US" sz="2400" baseline="-25000" dirty="0"/>
          </a:p>
        </p:txBody>
      </p:sp>
      <p:sp>
        <p:nvSpPr>
          <p:cNvPr id="78" name="文字方塊 77"/>
          <p:cNvSpPr txBox="1"/>
          <p:nvPr/>
        </p:nvSpPr>
        <p:spPr>
          <a:xfrm>
            <a:off x="1744373" y="6122957"/>
            <a:ext cx="631069" cy="461665"/>
          </a:xfrm>
          <a:prstGeom prst="rect">
            <a:avLst/>
          </a:prstGeom>
          <a:noFill/>
        </p:spPr>
        <p:txBody>
          <a:bodyPr wrap="square" rtlCol="0">
            <a:spAutoFit/>
          </a:bodyPr>
          <a:lstStyle/>
          <a:p>
            <a:r>
              <a:rPr lang="en-US" altLang="zh-TW" sz="2400" dirty="0"/>
              <a:t>y</a:t>
            </a:r>
            <a:r>
              <a:rPr lang="en-US" altLang="zh-TW" sz="2400" baseline="-25000" dirty="0"/>
              <a:t>2</a:t>
            </a:r>
            <a:endParaRPr lang="zh-TW" altLang="en-US" sz="2400" baseline="-25000" dirty="0"/>
          </a:p>
        </p:txBody>
      </p:sp>
      <p:sp>
        <p:nvSpPr>
          <p:cNvPr id="79" name="文字方塊 78"/>
          <p:cNvSpPr txBox="1"/>
          <p:nvPr/>
        </p:nvSpPr>
        <p:spPr>
          <a:xfrm>
            <a:off x="2811105" y="6131486"/>
            <a:ext cx="631069" cy="461665"/>
          </a:xfrm>
          <a:prstGeom prst="rect">
            <a:avLst/>
          </a:prstGeom>
          <a:noFill/>
        </p:spPr>
        <p:txBody>
          <a:bodyPr wrap="square" rtlCol="0">
            <a:spAutoFit/>
          </a:bodyPr>
          <a:lstStyle/>
          <a:p>
            <a:r>
              <a:rPr lang="en-US" altLang="zh-TW" sz="2400" dirty="0"/>
              <a:t>y</a:t>
            </a:r>
            <a:r>
              <a:rPr lang="en-US" altLang="zh-TW" sz="2400" baseline="-25000" dirty="0"/>
              <a:t>10</a:t>
            </a:r>
            <a:endParaRPr lang="zh-TW" altLang="en-US" sz="2400" baseline="-25000" dirty="0"/>
          </a:p>
        </p:txBody>
      </p:sp>
      <p:cxnSp>
        <p:nvCxnSpPr>
          <p:cNvPr id="10" name="直線單箭頭接點 9"/>
          <p:cNvCxnSpPr/>
          <p:nvPr/>
        </p:nvCxnSpPr>
        <p:spPr>
          <a:xfrm>
            <a:off x="1308709" y="5774589"/>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群組 89"/>
          <p:cNvGrpSpPr/>
          <p:nvPr/>
        </p:nvGrpSpPr>
        <p:grpSpPr>
          <a:xfrm flipH="1">
            <a:off x="971094" y="1961450"/>
            <a:ext cx="2402403" cy="3494469"/>
            <a:chOff x="1404780" y="2208525"/>
            <a:chExt cx="2692215" cy="3916022"/>
          </a:xfrm>
        </p:grpSpPr>
        <p:sp>
          <p:nvSpPr>
            <p:cNvPr id="7" name="矩形 6"/>
            <p:cNvSpPr/>
            <p:nvPr/>
          </p:nvSpPr>
          <p:spPr>
            <a:xfrm rot="5400000">
              <a:off x="2491005" y="114547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 name="矩形 11"/>
            <p:cNvSpPr/>
            <p:nvPr/>
          </p:nvSpPr>
          <p:spPr>
            <a:xfrm rot="5400000">
              <a:off x="2992414" y="227691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 name="矩形 12"/>
            <p:cNvSpPr/>
            <p:nvPr/>
          </p:nvSpPr>
          <p:spPr>
            <a:xfrm rot="5400000">
              <a:off x="3562743" y="228273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16" name="群組 15"/>
            <p:cNvGrpSpPr/>
            <p:nvPr/>
          </p:nvGrpSpPr>
          <p:grpSpPr>
            <a:xfrm rot="5400000">
              <a:off x="2369543" y="2426866"/>
              <a:ext cx="746342" cy="2675868"/>
              <a:chOff x="2504565" y="2224872"/>
              <a:chExt cx="746342" cy="2675868"/>
            </a:xfrm>
          </p:grpSpPr>
          <p:sp>
            <p:nvSpPr>
              <p:cNvPr id="17" name="矩形 1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9" name="橢圓 1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文字方塊 21"/>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3" name="矩形 22"/>
            <p:cNvSpPr/>
            <p:nvPr/>
          </p:nvSpPr>
          <p:spPr>
            <a:xfrm rot="5400000">
              <a:off x="1594657" y="228643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5" name="文字方塊 24"/>
            <p:cNvSpPr txBox="1"/>
            <p:nvPr/>
          </p:nvSpPr>
          <p:spPr>
            <a:xfrm rot="10800000">
              <a:off x="2006376" y="228538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26" name="群組 25"/>
            <p:cNvGrpSpPr/>
            <p:nvPr/>
          </p:nvGrpSpPr>
          <p:grpSpPr>
            <a:xfrm rot="5400000">
              <a:off x="2385890" y="3752452"/>
              <a:ext cx="746342" cy="2675868"/>
              <a:chOff x="3830151" y="2208525"/>
              <a:chExt cx="746342" cy="2675868"/>
            </a:xfrm>
          </p:grpSpPr>
          <p:sp>
            <p:nvSpPr>
              <p:cNvPr id="27" name="矩形 2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9" name="橢圓 2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橢圓 2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2" name="文字方塊 31"/>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43" name="群組 42"/>
            <p:cNvGrpSpPr/>
            <p:nvPr/>
          </p:nvGrpSpPr>
          <p:grpSpPr>
            <a:xfrm rot="5400000">
              <a:off x="2399196" y="3423271"/>
              <a:ext cx="753037" cy="2013721"/>
              <a:chOff x="3166542" y="2522953"/>
              <a:chExt cx="753037" cy="2013721"/>
            </a:xfrm>
          </p:grpSpPr>
          <p:cxnSp>
            <p:nvCxnSpPr>
              <p:cNvPr id="44" name="直線單箭頭接點 43"/>
              <p:cNvCxnSpPr>
                <a:stCxn id="19" idx="6"/>
                <a:endCxn id="29"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20" idx="6"/>
                <a:endCxn id="29"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9" idx="6"/>
                <a:endCxn id="30"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9" idx="6"/>
                <a:endCxn id="31"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6"/>
                <a:endCxn id="31"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1" idx="6"/>
                <a:endCxn id="29"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1" idx="6"/>
                <a:endCxn id="30"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直線單箭頭接點 52"/>
            <p:cNvCxnSpPr>
              <a:endCxn id="19" idx="2"/>
            </p:cNvCxnSpPr>
            <p:nvPr/>
          </p:nvCxnSpPr>
          <p:spPr>
            <a:xfrm rot="5400000" flipV="1">
              <a:off x="3337870" y="3044042"/>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13" idx="3"/>
              <a:endCxn id="20" idx="2"/>
            </p:cNvCxnSpPr>
            <p:nvPr/>
          </p:nvCxnSpPr>
          <p:spPr>
            <a:xfrm rot="5400000">
              <a:off x="2936370" y="2693258"/>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13" idx="3"/>
              <a:endCxn id="21" idx="2"/>
            </p:cNvCxnSpPr>
            <p:nvPr/>
          </p:nvCxnSpPr>
          <p:spPr>
            <a:xfrm rot="5400000">
              <a:off x="2328181" y="2073436"/>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19" idx="2"/>
            </p:cNvCxnSpPr>
            <p:nvPr/>
          </p:nvCxnSpPr>
          <p:spPr>
            <a:xfrm rot="5400000" flipV="1">
              <a:off x="3067081" y="27732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12" idx="3"/>
              <a:endCxn id="20" idx="2"/>
            </p:cNvCxnSpPr>
            <p:nvPr/>
          </p:nvCxnSpPr>
          <p:spPr>
            <a:xfrm rot="5400000">
              <a:off x="2648297" y="297551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12" idx="3"/>
              <a:endCxn id="21" idx="2"/>
            </p:cNvCxnSpPr>
            <p:nvPr/>
          </p:nvCxnSpPr>
          <p:spPr>
            <a:xfrm rot="5400000">
              <a:off x="2040107" y="2355691"/>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endCxn id="19" idx="2"/>
            </p:cNvCxnSpPr>
            <p:nvPr/>
          </p:nvCxnSpPr>
          <p:spPr>
            <a:xfrm rot="5400000" flipV="1">
              <a:off x="2387237" y="2093409"/>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endCxn id="20" idx="2"/>
            </p:cNvCxnSpPr>
            <p:nvPr/>
          </p:nvCxnSpPr>
          <p:spPr>
            <a:xfrm rot="5400000" flipV="1">
              <a:off x="1983624" y="2470708"/>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endCxn id="21" idx="2"/>
            </p:cNvCxnSpPr>
            <p:nvPr/>
          </p:nvCxnSpPr>
          <p:spPr>
            <a:xfrm rot="5400000">
              <a:off x="1375435" y="3065492"/>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群組 61"/>
            <p:cNvGrpSpPr/>
            <p:nvPr/>
          </p:nvGrpSpPr>
          <p:grpSpPr>
            <a:xfrm rot="5400000">
              <a:off x="2406327" y="4741168"/>
              <a:ext cx="753037" cy="2013721"/>
              <a:chOff x="5357094" y="2515814"/>
              <a:chExt cx="753037" cy="2013721"/>
            </a:xfrm>
          </p:grpSpPr>
          <p:cxnSp>
            <p:nvCxnSpPr>
              <p:cNvPr id="63" name="直線單箭頭接點 62"/>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6" name="文字方塊 75"/>
          <p:cNvSpPr txBox="1"/>
          <p:nvPr/>
        </p:nvSpPr>
        <p:spPr>
          <a:xfrm rot="10800000">
            <a:off x="1926193" y="6331541"/>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92" name="直線單箭頭接點 91"/>
          <p:cNvCxnSpPr/>
          <p:nvPr/>
        </p:nvCxnSpPr>
        <p:spPr>
          <a:xfrm>
            <a:off x="1946425" y="5741622"/>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3072106" y="5774589"/>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flipH="1">
            <a:off x="984993" y="5465914"/>
            <a:ext cx="2367824" cy="4380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p:sp>
        <p:nvSpPr>
          <p:cNvPr id="96" name="文字方塊 95"/>
          <p:cNvSpPr txBox="1"/>
          <p:nvPr/>
        </p:nvSpPr>
        <p:spPr>
          <a:xfrm>
            <a:off x="287511" y="3146247"/>
            <a:ext cx="721217" cy="461665"/>
          </a:xfrm>
          <a:prstGeom prst="rect">
            <a:avLst/>
          </a:prstGeom>
          <a:noFill/>
        </p:spPr>
        <p:txBody>
          <a:bodyPr wrap="square" rtlCol="0">
            <a:spAutoFit/>
          </a:bodyPr>
          <a:lstStyle/>
          <a:p>
            <a:r>
              <a:rPr lang="en-US" altLang="zh-TW" sz="2400" dirty="0"/>
              <a:t>500</a:t>
            </a:r>
            <a:endParaRPr lang="zh-TW" altLang="en-US" sz="2400" dirty="0"/>
          </a:p>
        </p:txBody>
      </p:sp>
      <p:sp>
        <p:nvSpPr>
          <p:cNvPr id="97" name="文字方塊 96"/>
          <p:cNvSpPr txBox="1"/>
          <p:nvPr/>
        </p:nvSpPr>
        <p:spPr>
          <a:xfrm>
            <a:off x="287512" y="4349131"/>
            <a:ext cx="721217" cy="461665"/>
          </a:xfrm>
          <a:prstGeom prst="rect">
            <a:avLst/>
          </a:prstGeom>
          <a:noFill/>
        </p:spPr>
        <p:txBody>
          <a:bodyPr wrap="square" rtlCol="0">
            <a:spAutoFit/>
          </a:bodyPr>
          <a:lstStyle/>
          <a:p>
            <a:r>
              <a:rPr lang="en-US" altLang="zh-TW" sz="2400" dirty="0"/>
              <a:t>500</a:t>
            </a:r>
            <a:endParaRPr lang="zh-TW" altLang="en-US" sz="2400" dirty="0"/>
          </a:p>
        </p:txBody>
      </p:sp>
      <p:sp>
        <p:nvSpPr>
          <p:cNvPr id="104" name="矩形 103"/>
          <p:cNvSpPr/>
          <p:nvPr/>
        </p:nvSpPr>
        <p:spPr>
          <a:xfrm>
            <a:off x="953006" y="1918221"/>
            <a:ext cx="2420492" cy="17101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矩形 104"/>
          <p:cNvSpPr/>
          <p:nvPr/>
        </p:nvSpPr>
        <p:spPr>
          <a:xfrm>
            <a:off x="950535" y="3628086"/>
            <a:ext cx="2420492" cy="12268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矩形 105"/>
          <p:cNvSpPr/>
          <p:nvPr/>
        </p:nvSpPr>
        <p:spPr>
          <a:xfrm>
            <a:off x="948064" y="4836807"/>
            <a:ext cx="2420492" cy="12104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文字方塊 146"/>
          <p:cNvSpPr txBox="1"/>
          <p:nvPr/>
        </p:nvSpPr>
        <p:spPr>
          <a:xfrm>
            <a:off x="-79037" y="1966890"/>
            <a:ext cx="1034047" cy="461665"/>
          </a:xfrm>
          <a:prstGeom prst="rect">
            <a:avLst/>
          </a:prstGeom>
          <a:noFill/>
        </p:spPr>
        <p:txBody>
          <a:bodyPr wrap="square" rtlCol="0">
            <a:spAutoFit/>
          </a:bodyPr>
          <a:lstStyle/>
          <a:p>
            <a:r>
              <a:rPr lang="en-US" altLang="zh-TW" sz="2400" dirty="0"/>
              <a:t>28x28</a:t>
            </a:r>
            <a:endParaRPr lang="zh-TW" altLang="en-US" sz="2400" dirty="0"/>
          </a:p>
        </p:txBody>
      </p:sp>
      <p:grpSp>
        <p:nvGrpSpPr>
          <p:cNvPr id="5" name="组合 4"/>
          <p:cNvGrpSpPr/>
          <p:nvPr/>
        </p:nvGrpSpPr>
        <p:grpSpPr>
          <a:xfrm>
            <a:off x="3742544" y="154117"/>
            <a:ext cx="5039860" cy="1287075"/>
            <a:chOff x="3574937" y="165444"/>
            <a:chExt cx="5039860" cy="1287075"/>
          </a:xfrm>
        </p:grpSpPr>
        <p:grpSp>
          <p:nvGrpSpPr>
            <p:cNvPr id="72" name="组合 71"/>
            <p:cNvGrpSpPr/>
            <p:nvPr/>
          </p:nvGrpSpPr>
          <p:grpSpPr>
            <a:xfrm>
              <a:off x="3574937" y="183515"/>
              <a:ext cx="1388690" cy="1269004"/>
              <a:chOff x="6931" y="1318983"/>
              <a:chExt cx="2071799" cy="1825772"/>
            </a:xfrm>
          </p:grpSpPr>
          <p:sp>
            <p:nvSpPr>
              <p:cNvPr id="91" name="圆角矩形 90"/>
              <p:cNvSpPr/>
              <p:nvPr/>
            </p:nvSpPr>
            <p:spPr>
              <a:xfrm>
                <a:off x="6931" y="1318983"/>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94" name="圆角矩形 4"/>
              <p:cNvSpPr/>
              <p:nvPr/>
            </p:nvSpPr>
            <p:spPr>
              <a:xfrm>
                <a:off x="60407" y="1365054"/>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第一步</a:t>
                </a:r>
                <a:r>
                  <a:rPr lang="en-US" altLang="zh-TW" sz="2400" kern="1200" dirty="0"/>
                  <a:t>: </a:t>
                </a:r>
              </a:p>
              <a:p>
                <a:pPr lvl="0" algn="ctr" defTabSz="1244600">
                  <a:lnSpc>
                    <a:spcPct val="90000"/>
                  </a:lnSpc>
                  <a:spcBef>
                    <a:spcPct val="0"/>
                  </a:spcBef>
                  <a:spcAft>
                    <a:spcPct val="35000"/>
                  </a:spcAft>
                </a:pPr>
                <a:r>
                  <a:rPr lang="zh-CN" altLang="en-US" sz="2400" kern="1200" dirty="0"/>
                  <a:t>构建神经网络</a:t>
                </a:r>
                <a:endParaRPr lang="zh-TW" altLang="en-US" sz="2400" kern="1200" dirty="0"/>
              </a:p>
            </p:txBody>
          </p:sp>
        </p:grpSp>
        <p:grpSp>
          <p:nvGrpSpPr>
            <p:cNvPr id="73" name="组合 72"/>
            <p:cNvGrpSpPr/>
            <p:nvPr/>
          </p:nvGrpSpPr>
          <p:grpSpPr>
            <a:xfrm>
              <a:off x="5082148" y="676728"/>
              <a:ext cx="303735" cy="387797"/>
              <a:chOff x="2285910" y="1918765"/>
              <a:chExt cx="439221" cy="513806"/>
            </a:xfrm>
          </p:grpSpPr>
          <p:sp>
            <p:nvSpPr>
              <p:cNvPr id="87" name="右箭头 86"/>
              <p:cNvSpPr/>
              <p:nvPr/>
            </p:nvSpPr>
            <p:spPr>
              <a:xfrm>
                <a:off x="2285910"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89" name="右箭头 6"/>
              <p:cNvSpPr/>
              <p:nvPr/>
            </p:nvSpPr>
            <p:spPr>
              <a:xfrm>
                <a:off x="2285910"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74" name="组合 73"/>
            <p:cNvGrpSpPr/>
            <p:nvPr/>
          </p:nvGrpSpPr>
          <p:grpSpPr>
            <a:xfrm>
              <a:off x="5450385" y="165444"/>
              <a:ext cx="1364591" cy="1235074"/>
              <a:chOff x="2795952" y="1253481"/>
              <a:chExt cx="2071799" cy="1825772"/>
            </a:xfrm>
          </p:grpSpPr>
          <p:sp>
            <p:nvSpPr>
              <p:cNvPr id="85" name="圆角矩形 84"/>
              <p:cNvSpPr/>
              <p:nvPr/>
            </p:nvSpPr>
            <p:spPr>
              <a:xfrm>
                <a:off x="2795952" y="1253481"/>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86" name="圆角矩形 8"/>
              <p:cNvSpPr/>
              <p:nvPr/>
            </p:nvSpPr>
            <p:spPr>
              <a:xfrm>
                <a:off x="2823765" y="1321276"/>
                <a:ext cx="1964847"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第二步</a:t>
                </a:r>
                <a:r>
                  <a:rPr lang="en-US" altLang="zh-TW" sz="2400" kern="1200" dirty="0"/>
                  <a:t>: </a:t>
                </a:r>
              </a:p>
              <a:p>
                <a:pPr lvl="0" algn="ctr" defTabSz="1244600">
                  <a:lnSpc>
                    <a:spcPct val="90000"/>
                  </a:lnSpc>
                  <a:spcBef>
                    <a:spcPct val="0"/>
                  </a:spcBef>
                  <a:spcAft>
                    <a:spcPct val="35000"/>
                  </a:spcAft>
                </a:pPr>
                <a:r>
                  <a:rPr lang="zh-CN" altLang="en-US" sz="2400" kern="1200" dirty="0"/>
                  <a:t>确定学习目标</a:t>
                </a:r>
                <a:endParaRPr lang="zh-TW" altLang="en-US" sz="2400" kern="1200" dirty="0"/>
              </a:p>
            </p:txBody>
          </p:sp>
        </p:grpSp>
        <p:grpSp>
          <p:nvGrpSpPr>
            <p:cNvPr id="75" name="组合 74"/>
            <p:cNvGrpSpPr/>
            <p:nvPr/>
          </p:nvGrpSpPr>
          <p:grpSpPr>
            <a:xfrm>
              <a:off x="6890236" y="683747"/>
              <a:ext cx="303735" cy="387797"/>
              <a:chOff x="5186429" y="1918765"/>
              <a:chExt cx="439221" cy="513806"/>
            </a:xfrm>
          </p:grpSpPr>
          <p:sp>
            <p:nvSpPr>
              <p:cNvPr id="83" name="右箭头 82"/>
              <p:cNvSpPr/>
              <p:nvPr/>
            </p:nvSpPr>
            <p:spPr>
              <a:xfrm>
                <a:off x="5186429"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84" name="右箭头 10"/>
              <p:cNvSpPr/>
              <p:nvPr/>
            </p:nvSpPr>
            <p:spPr>
              <a:xfrm>
                <a:off x="5186429"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80" name="组合 79"/>
            <p:cNvGrpSpPr/>
            <p:nvPr/>
          </p:nvGrpSpPr>
          <p:grpSpPr>
            <a:xfrm>
              <a:off x="7255816" y="175131"/>
              <a:ext cx="1358981" cy="1235074"/>
              <a:chOff x="5679034" y="1221218"/>
              <a:chExt cx="2071799" cy="1825772"/>
            </a:xfrm>
          </p:grpSpPr>
          <p:sp>
            <p:nvSpPr>
              <p:cNvPr id="81" name="圆角矩形 80"/>
              <p:cNvSpPr/>
              <p:nvPr/>
            </p:nvSpPr>
            <p:spPr>
              <a:xfrm>
                <a:off x="5679034" y="1221218"/>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82" name="圆角矩形 12"/>
              <p:cNvSpPr/>
              <p:nvPr/>
            </p:nvSpPr>
            <p:spPr>
              <a:xfrm>
                <a:off x="5732478" y="1260373"/>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第三步</a:t>
                </a:r>
                <a:r>
                  <a:rPr lang="en-US" altLang="zh-TW" sz="2400" kern="1200" dirty="0"/>
                  <a:t>: </a:t>
                </a:r>
              </a:p>
              <a:p>
                <a:pPr lvl="0" algn="ctr" defTabSz="1244600">
                  <a:lnSpc>
                    <a:spcPct val="90000"/>
                  </a:lnSpc>
                  <a:spcBef>
                    <a:spcPct val="0"/>
                  </a:spcBef>
                  <a:spcAft>
                    <a:spcPct val="35000"/>
                  </a:spcAft>
                </a:pPr>
                <a:r>
                  <a:rPr lang="zh-CN" altLang="en-US" sz="2400" kern="1200" dirty="0"/>
                  <a:t>学习！</a:t>
                </a:r>
                <a:endParaRPr lang="zh-TW" altLang="en-US" sz="2400" kern="1200" dirty="0"/>
              </a:p>
            </p:txBody>
          </p:sp>
        </p:grpSp>
      </p:grpSp>
      <p:sp>
        <p:nvSpPr>
          <p:cNvPr id="4" name="矩形 3"/>
          <p:cNvSpPr/>
          <p:nvPr/>
        </p:nvSpPr>
        <p:spPr>
          <a:xfrm>
            <a:off x="3419873" y="1587409"/>
            <a:ext cx="5690674" cy="830997"/>
          </a:xfrm>
          <a:prstGeom prst="rect">
            <a:avLst/>
          </a:prstGeom>
          <a:solidFill>
            <a:schemeClr val="tx1"/>
          </a:solidFill>
        </p:spPr>
        <p:txBody>
          <a:bodyPr wrap="square">
            <a:spAutoFit/>
          </a:bodyPr>
          <a:lstStyle/>
          <a:p>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from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tensorflow.keras</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import layers</a:t>
            </a:r>
          </a:p>
          <a:p>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 =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keras.Sequential</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p>
        </p:txBody>
      </p:sp>
      <p:sp>
        <p:nvSpPr>
          <p:cNvPr id="95" name="矩形 94"/>
          <p:cNvSpPr/>
          <p:nvPr/>
        </p:nvSpPr>
        <p:spPr>
          <a:xfrm>
            <a:off x="3430698" y="2959574"/>
            <a:ext cx="5713302" cy="781240"/>
          </a:xfrm>
          <a:prstGeom prst="rect">
            <a:avLst/>
          </a:prstGeom>
          <a:solidFill>
            <a:schemeClr val="tx1"/>
          </a:solidFill>
        </p:spPr>
        <p:txBody>
          <a:bodyPr wrap="square">
            <a:spAutoFit/>
          </a:bodyPr>
          <a:lstStyle/>
          <a:p>
            <a:pPr>
              <a:lnSpc>
                <a:spcPct val="150000"/>
              </a:lnSpc>
            </a:pP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layers.Dense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(500,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input_shape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=(784,), activation='sigmoid'))</a:t>
            </a:r>
          </a:p>
        </p:txBody>
      </p:sp>
      <p:sp>
        <p:nvSpPr>
          <p:cNvPr id="99" name="矩形 98"/>
          <p:cNvSpPr/>
          <p:nvPr/>
        </p:nvSpPr>
        <p:spPr>
          <a:xfrm>
            <a:off x="3414770" y="4315057"/>
            <a:ext cx="5729230" cy="411908"/>
          </a:xfrm>
          <a:prstGeom prst="rect">
            <a:avLst/>
          </a:prstGeom>
          <a:solidFill>
            <a:schemeClr val="tx1"/>
          </a:solidFill>
        </p:spPr>
        <p:txBody>
          <a:bodyPr wrap="square">
            <a:spAutoFit/>
          </a:bodyPr>
          <a:lstStyle/>
          <a:p>
            <a:pPr>
              <a:lnSpc>
                <a:spcPct val="150000"/>
              </a:lnSpc>
            </a:pP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layers.Dense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(500, activation='sigmoid'))</a:t>
            </a:r>
          </a:p>
        </p:txBody>
      </p:sp>
      <p:sp>
        <p:nvSpPr>
          <p:cNvPr id="98" name="矩形 97"/>
          <p:cNvSpPr/>
          <p:nvPr/>
        </p:nvSpPr>
        <p:spPr>
          <a:xfrm>
            <a:off x="3414769" y="5492045"/>
            <a:ext cx="5690673" cy="411908"/>
          </a:xfrm>
          <a:prstGeom prst="rect">
            <a:avLst/>
          </a:prstGeom>
          <a:solidFill>
            <a:schemeClr val="tx1"/>
          </a:solidFill>
        </p:spPr>
        <p:txBody>
          <a:bodyPr wrap="square">
            <a:spAutoFit/>
          </a:bodyPr>
          <a:lstStyle/>
          <a:p>
            <a:pPr>
              <a:lnSpc>
                <a:spcPct val="150000"/>
              </a:lnSpc>
            </a:pP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layers.Dense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(10, activation='</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softmax</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100" name="矩形 99"/>
          <p:cNvSpPr/>
          <p:nvPr/>
        </p:nvSpPr>
        <p:spPr>
          <a:xfrm>
            <a:off x="3430698" y="6405816"/>
            <a:ext cx="5674744" cy="338554"/>
          </a:xfrm>
          <a:prstGeom prst="rect">
            <a:avLst/>
          </a:prstGeom>
          <a:solidFill>
            <a:schemeClr val="tx1"/>
          </a:solidFill>
        </p:spPr>
        <p:txBody>
          <a:bodyPr wrap="square">
            <a:spAutoFit/>
          </a:bodyPr>
          <a:lstStyle/>
          <a:p>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model.summary</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47909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1325563"/>
          </a:xfrm>
        </p:spPr>
        <p:txBody>
          <a:bodyPr/>
          <a:lstStyle/>
          <a:p>
            <a:r>
              <a:rPr lang="en-US" altLang="zh-TW" dirty="0" err="1"/>
              <a:t>Keras</a:t>
            </a:r>
            <a:endParaRPr lang="zh-TW" altLang="en-US" dirty="0"/>
          </a:p>
        </p:txBody>
      </p:sp>
      <p:grpSp>
        <p:nvGrpSpPr>
          <p:cNvPr id="41" name="组合 40"/>
          <p:cNvGrpSpPr/>
          <p:nvPr/>
        </p:nvGrpSpPr>
        <p:grpSpPr>
          <a:xfrm>
            <a:off x="3742544" y="154117"/>
            <a:ext cx="5039860" cy="1287075"/>
            <a:chOff x="3574937" y="165444"/>
            <a:chExt cx="5039860" cy="1287075"/>
          </a:xfrm>
        </p:grpSpPr>
        <p:grpSp>
          <p:nvGrpSpPr>
            <p:cNvPr id="42" name="组合 41"/>
            <p:cNvGrpSpPr/>
            <p:nvPr/>
          </p:nvGrpSpPr>
          <p:grpSpPr>
            <a:xfrm>
              <a:off x="3574937" y="183515"/>
              <a:ext cx="1388690" cy="1269004"/>
              <a:chOff x="6931" y="1318983"/>
              <a:chExt cx="2071799" cy="1825772"/>
            </a:xfrm>
          </p:grpSpPr>
          <p:sp>
            <p:nvSpPr>
              <p:cNvPr id="55" name="圆角矩形 54"/>
              <p:cNvSpPr/>
              <p:nvPr/>
            </p:nvSpPr>
            <p:spPr>
              <a:xfrm>
                <a:off x="6931" y="1318983"/>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56" name="圆角矩形 4"/>
              <p:cNvSpPr/>
              <p:nvPr/>
            </p:nvSpPr>
            <p:spPr>
              <a:xfrm>
                <a:off x="60407" y="1365054"/>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第一步</a:t>
                </a:r>
                <a:r>
                  <a:rPr lang="en-US" altLang="zh-TW" sz="2400" kern="1200" dirty="0"/>
                  <a:t>: </a:t>
                </a:r>
              </a:p>
              <a:p>
                <a:pPr lvl="0" algn="ctr" defTabSz="1244600">
                  <a:lnSpc>
                    <a:spcPct val="90000"/>
                  </a:lnSpc>
                  <a:spcBef>
                    <a:spcPct val="0"/>
                  </a:spcBef>
                  <a:spcAft>
                    <a:spcPct val="35000"/>
                  </a:spcAft>
                </a:pPr>
                <a:r>
                  <a:rPr lang="zh-CN" altLang="en-US" sz="2400" kern="1200" dirty="0"/>
                  <a:t>构建神经网络</a:t>
                </a:r>
                <a:endParaRPr lang="zh-TW" altLang="en-US" sz="2400" kern="1200" dirty="0"/>
              </a:p>
            </p:txBody>
          </p:sp>
        </p:grpSp>
        <p:grpSp>
          <p:nvGrpSpPr>
            <p:cNvPr id="43" name="组合 42"/>
            <p:cNvGrpSpPr/>
            <p:nvPr/>
          </p:nvGrpSpPr>
          <p:grpSpPr>
            <a:xfrm>
              <a:off x="5082148" y="676728"/>
              <a:ext cx="303735" cy="387797"/>
              <a:chOff x="2285910" y="1918765"/>
              <a:chExt cx="439221" cy="513806"/>
            </a:xfrm>
          </p:grpSpPr>
          <p:sp>
            <p:nvSpPr>
              <p:cNvPr id="53" name="右箭头 52"/>
              <p:cNvSpPr/>
              <p:nvPr/>
            </p:nvSpPr>
            <p:spPr>
              <a:xfrm>
                <a:off x="2285910"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54" name="右箭头 6"/>
              <p:cNvSpPr/>
              <p:nvPr/>
            </p:nvSpPr>
            <p:spPr>
              <a:xfrm>
                <a:off x="2285910"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44" name="组合 43"/>
            <p:cNvGrpSpPr/>
            <p:nvPr/>
          </p:nvGrpSpPr>
          <p:grpSpPr>
            <a:xfrm>
              <a:off x="5450385" y="165444"/>
              <a:ext cx="1364591" cy="1235074"/>
              <a:chOff x="2795952" y="1253481"/>
              <a:chExt cx="2071799" cy="1825772"/>
            </a:xfrm>
          </p:grpSpPr>
          <p:sp>
            <p:nvSpPr>
              <p:cNvPr id="51" name="圆角矩形 50"/>
              <p:cNvSpPr/>
              <p:nvPr/>
            </p:nvSpPr>
            <p:spPr>
              <a:xfrm>
                <a:off x="2795952" y="1253481"/>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52" name="圆角矩形 8"/>
              <p:cNvSpPr/>
              <p:nvPr/>
            </p:nvSpPr>
            <p:spPr>
              <a:xfrm>
                <a:off x="2823765" y="1321276"/>
                <a:ext cx="1964847"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第二步</a:t>
                </a:r>
                <a:r>
                  <a:rPr lang="en-US" altLang="zh-TW" sz="2400" kern="1200" dirty="0"/>
                  <a:t>: </a:t>
                </a:r>
              </a:p>
              <a:p>
                <a:pPr lvl="0" algn="ctr" defTabSz="1244600">
                  <a:lnSpc>
                    <a:spcPct val="90000"/>
                  </a:lnSpc>
                  <a:spcBef>
                    <a:spcPct val="0"/>
                  </a:spcBef>
                  <a:spcAft>
                    <a:spcPct val="35000"/>
                  </a:spcAft>
                </a:pPr>
                <a:r>
                  <a:rPr lang="zh-CN" altLang="en-US" sz="2400" kern="1200" dirty="0"/>
                  <a:t>确定学习目标</a:t>
                </a:r>
                <a:endParaRPr lang="zh-TW" altLang="en-US" sz="2400" kern="1200" dirty="0"/>
              </a:p>
            </p:txBody>
          </p:sp>
        </p:grpSp>
        <p:grpSp>
          <p:nvGrpSpPr>
            <p:cNvPr id="45" name="组合 44"/>
            <p:cNvGrpSpPr/>
            <p:nvPr/>
          </p:nvGrpSpPr>
          <p:grpSpPr>
            <a:xfrm>
              <a:off x="6890236" y="683747"/>
              <a:ext cx="303735" cy="387797"/>
              <a:chOff x="5186429" y="1918765"/>
              <a:chExt cx="439221" cy="513806"/>
            </a:xfrm>
          </p:grpSpPr>
          <p:sp>
            <p:nvSpPr>
              <p:cNvPr id="49" name="右箭头 48"/>
              <p:cNvSpPr/>
              <p:nvPr/>
            </p:nvSpPr>
            <p:spPr>
              <a:xfrm>
                <a:off x="5186429"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50" name="右箭头 10"/>
              <p:cNvSpPr/>
              <p:nvPr/>
            </p:nvSpPr>
            <p:spPr>
              <a:xfrm>
                <a:off x="5186429"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46" name="组合 45"/>
            <p:cNvGrpSpPr/>
            <p:nvPr/>
          </p:nvGrpSpPr>
          <p:grpSpPr>
            <a:xfrm>
              <a:off x="7255816" y="175131"/>
              <a:ext cx="1358981" cy="1235074"/>
              <a:chOff x="5679034" y="1221218"/>
              <a:chExt cx="2071799" cy="1825772"/>
            </a:xfrm>
          </p:grpSpPr>
          <p:sp>
            <p:nvSpPr>
              <p:cNvPr id="47" name="圆角矩形 46"/>
              <p:cNvSpPr/>
              <p:nvPr/>
            </p:nvSpPr>
            <p:spPr>
              <a:xfrm>
                <a:off x="5679034" y="1221218"/>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48" name="圆角矩形 12"/>
              <p:cNvSpPr/>
              <p:nvPr/>
            </p:nvSpPr>
            <p:spPr>
              <a:xfrm>
                <a:off x="5732478" y="1260373"/>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第三步</a:t>
                </a:r>
                <a:r>
                  <a:rPr lang="en-US" altLang="zh-TW" sz="2400" kern="1200" dirty="0"/>
                  <a:t>: </a:t>
                </a:r>
              </a:p>
              <a:p>
                <a:pPr lvl="0" algn="ctr" defTabSz="1244600">
                  <a:lnSpc>
                    <a:spcPct val="90000"/>
                  </a:lnSpc>
                  <a:spcBef>
                    <a:spcPct val="0"/>
                  </a:spcBef>
                  <a:spcAft>
                    <a:spcPct val="35000"/>
                  </a:spcAft>
                </a:pPr>
                <a:r>
                  <a:rPr lang="zh-CN" altLang="en-US" sz="2400" kern="1200" dirty="0"/>
                  <a:t>学习！</a:t>
                </a:r>
                <a:endParaRPr lang="zh-TW" altLang="en-US" sz="2400" kern="1200" dirty="0"/>
              </a:p>
            </p:txBody>
          </p:sp>
        </p:grpSp>
      </p:grpSp>
      <p:sp>
        <p:nvSpPr>
          <p:cNvPr id="3" name="矩形 2"/>
          <p:cNvSpPr/>
          <p:nvPr/>
        </p:nvSpPr>
        <p:spPr>
          <a:xfrm>
            <a:off x="5553490" y="127630"/>
            <a:ext cx="1504353" cy="1313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0" name="TextBox 119"/>
          <p:cNvSpPr txBox="1"/>
          <p:nvPr/>
        </p:nvSpPr>
        <p:spPr>
          <a:xfrm>
            <a:off x="351809" y="1597988"/>
            <a:ext cx="8440382" cy="1282787"/>
          </a:xfrm>
          <a:prstGeom prst="rect">
            <a:avLst/>
          </a:prstGeom>
          <a:solidFill>
            <a:schemeClr val="tx1"/>
          </a:solidFill>
          <a:ln>
            <a:solidFill>
              <a:schemeClr val="tx1"/>
            </a:solidFill>
          </a:ln>
        </p:spPr>
        <p:txBody>
          <a:bodyPr wrap="square" rtlCol="0">
            <a:spAutoFit/>
          </a:bodyPr>
          <a:lstStyle/>
          <a:p>
            <a:pPr>
              <a:lnSpc>
                <a:spcPct val="150000"/>
              </a:lnSpc>
            </a:pP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model.compile</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(loss =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mean_squared_error</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pPr>
              <a:lnSpc>
                <a:spcPct val="150000"/>
              </a:lnSpc>
            </a:pP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optimizer =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sgd</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pPr>
              <a:lnSpc>
                <a:spcPct val="150000"/>
              </a:lnSpc>
            </a:pP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metrics = ['accuracy'])</a:t>
            </a:r>
          </a:p>
        </p:txBody>
      </p:sp>
      <p:sp>
        <p:nvSpPr>
          <p:cNvPr id="122" name="内容占位符 2"/>
          <p:cNvSpPr>
            <a:spLocks noGrp="1"/>
          </p:cNvSpPr>
          <p:nvPr>
            <p:ph idx="1"/>
          </p:nvPr>
        </p:nvSpPr>
        <p:spPr>
          <a:xfrm>
            <a:off x="351809" y="2852937"/>
            <a:ext cx="8395497" cy="4032447"/>
          </a:xfrm>
        </p:spPr>
        <p:txBody>
          <a:bodyPr>
            <a:normAutofit fontScale="85000" lnSpcReduction="20000"/>
          </a:bodyPr>
          <a:lstStyle/>
          <a:p>
            <a:pPr marL="457200" indent="-457200">
              <a:lnSpc>
                <a:spcPct val="170000"/>
              </a:lnSpc>
              <a:spcBef>
                <a:spcPts val="0"/>
              </a:spcBef>
            </a:pPr>
            <a:r>
              <a:rPr lang="en-US" altLang="zh-CN" b="1" dirty="0"/>
              <a:t>loss</a:t>
            </a:r>
            <a:r>
              <a:rPr lang="zh-CN" altLang="en-US" dirty="0"/>
              <a:t>：损失函数</a:t>
            </a:r>
            <a:endParaRPr lang="en-US" altLang="zh-CN" dirty="0"/>
          </a:p>
          <a:p>
            <a:pPr marL="914400" lvl="1" indent="-457200">
              <a:lnSpc>
                <a:spcPct val="170000"/>
              </a:lnSpc>
              <a:spcBef>
                <a:spcPts val="0"/>
              </a:spcBef>
            </a:pPr>
            <a:r>
              <a:rPr lang="zh-CN" altLang="en-US" dirty="0"/>
              <a:t>如</a:t>
            </a:r>
            <a:r>
              <a:rPr lang="en-US" altLang="zh-CN" dirty="0" err="1"/>
              <a:t>mean_squared_error</a:t>
            </a:r>
            <a:r>
              <a:rPr lang="zh-CN" altLang="en-US" dirty="0"/>
              <a:t>、</a:t>
            </a:r>
            <a:r>
              <a:rPr lang="en-US" altLang="zh-CN" dirty="0" err="1"/>
              <a:t>categorical_crossentropy</a:t>
            </a:r>
            <a:r>
              <a:rPr lang="en-US" altLang="zh-CN" dirty="0"/>
              <a:t>…..</a:t>
            </a:r>
          </a:p>
          <a:p>
            <a:pPr marL="914400" lvl="1" indent="-457200">
              <a:lnSpc>
                <a:spcPct val="170000"/>
              </a:lnSpc>
              <a:spcBef>
                <a:spcPts val="0"/>
              </a:spcBef>
            </a:pPr>
            <a:r>
              <a:rPr lang="zh-CN" altLang="en-US" dirty="0"/>
              <a:t>更多：</a:t>
            </a:r>
            <a:r>
              <a:rPr lang="en-US" altLang="zh-CN" dirty="0">
                <a:hlinkClick r:id="rId3"/>
              </a:rPr>
              <a:t>https://keras.io/losses/</a:t>
            </a:r>
            <a:r>
              <a:rPr lang="en-US" altLang="zh-CN" dirty="0"/>
              <a:t> </a:t>
            </a:r>
          </a:p>
          <a:p>
            <a:pPr marL="457200" indent="-457200">
              <a:lnSpc>
                <a:spcPct val="170000"/>
              </a:lnSpc>
              <a:spcBef>
                <a:spcPts val="0"/>
              </a:spcBef>
            </a:pPr>
            <a:r>
              <a:rPr lang="en-US" altLang="zh-CN" b="1" dirty="0"/>
              <a:t>optimizer</a:t>
            </a:r>
            <a:r>
              <a:rPr lang="zh-CN" altLang="en-US" dirty="0"/>
              <a:t>：优化器</a:t>
            </a:r>
            <a:endParaRPr lang="en-US" altLang="zh-CN" dirty="0"/>
          </a:p>
          <a:p>
            <a:pPr marL="914400" lvl="2" indent="-457200">
              <a:lnSpc>
                <a:spcPct val="170000"/>
              </a:lnSpc>
              <a:spcBef>
                <a:spcPts val="0"/>
              </a:spcBef>
            </a:pPr>
            <a:r>
              <a:rPr lang="zh-CN" altLang="en-US" sz="2400" dirty="0"/>
              <a:t>如</a:t>
            </a:r>
            <a:r>
              <a:rPr lang="en-US" altLang="zh-CN" sz="2400" dirty="0" err="1"/>
              <a:t>sgd</a:t>
            </a:r>
            <a:r>
              <a:rPr lang="zh-CN" altLang="en-US" sz="2400" dirty="0"/>
              <a:t>、</a:t>
            </a:r>
            <a:r>
              <a:rPr lang="en-US" altLang="zh-CN" sz="2400" dirty="0" err="1"/>
              <a:t>rmsprop</a:t>
            </a:r>
            <a:r>
              <a:rPr lang="zh-CN" altLang="en-US" sz="2400" dirty="0"/>
              <a:t>、</a:t>
            </a:r>
            <a:r>
              <a:rPr lang="en-US" altLang="zh-CN" sz="2400" dirty="0" err="1"/>
              <a:t>adam</a:t>
            </a:r>
            <a:r>
              <a:rPr lang="en-US" altLang="zh-CN" sz="2400" dirty="0"/>
              <a:t>……</a:t>
            </a:r>
          </a:p>
          <a:p>
            <a:pPr marL="914400" lvl="2" indent="-457200">
              <a:lnSpc>
                <a:spcPct val="170000"/>
              </a:lnSpc>
              <a:spcBef>
                <a:spcPts val="0"/>
              </a:spcBef>
            </a:pPr>
            <a:r>
              <a:rPr lang="zh-CN" altLang="en-US" sz="2400" dirty="0"/>
              <a:t>更多：</a:t>
            </a:r>
            <a:r>
              <a:rPr lang="en-US" altLang="zh-CN" sz="2400" dirty="0">
                <a:hlinkClick r:id="rId4"/>
              </a:rPr>
              <a:t>https://keras.io/optimizers/</a:t>
            </a:r>
            <a:r>
              <a:rPr lang="en-US" altLang="zh-CN" sz="2400" dirty="0"/>
              <a:t> </a:t>
            </a:r>
          </a:p>
          <a:p>
            <a:pPr marL="457200" lvl="1" indent="-457200">
              <a:lnSpc>
                <a:spcPct val="170000"/>
              </a:lnSpc>
              <a:spcBef>
                <a:spcPts val="0"/>
              </a:spcBef>
            </a:pPr>
            <a:r>
              <a:rPr lang="en-US" altLang="zh-CN" sz="2800" b="1" dirty="0"/>
              <a:t>metrics</a:t>
            </a:r>
            <a:r>
              <a:rPr lang="zh-CN" altLang="en-US" sz="2800" dirty="0"/>
              <a:t>：评价指标</a:t>
            </a:r>
            <a:endParaRPr lang="en-US" altLang="zh-CN" sz="2800" dirty="0"/>
          </a:p>
          <a:p>
            <a:pPr marL="914400" lvl="2" indent="-457200">
              <a:lnSpc>
                <a:spcPct val="170000"/>
              </a:lnSpc>
              <a:spcBef>
                <a:spcPts val="0"/>
              </a:spcBef>
            </a:pPr>
            <a:r>
              <a:rPr lang="zh-CN" altLang="en-US" sz="2400" dirty="0"/>
              <a:t>更多：</a:t>
            </a:r>
            <a:r>
              <a:rPr lang="en-US" altLang="zh-CN" sz="2400" dirty="0">
                <a:hlinkClick r:id="rId5"/>
              </a:rPr>
              <a:t>https://keras.io/metrics/</a:t>
            </a:r>
            <a:r>
              <a:rPr lang="en-US" altLang="zh-CN" sz="2400" dirty="0"/>
              <a:t> </a:t>
            </a:r>
          </a:p>
        </p:txBody>
      </p:sp>
    </p:spTree>
    <p:extLst>
      <p:ext uri="{BB962C8B-B14F-4D97-AF65-F5344CB8AC3E}">
        <p14:creationId xmlns:p14="http://schemas.microsoft.com/office/powerpoint/2010/main" val="3077428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1325563"/>
          </a:xfrm>
        </p:spPr>
        <p:txBody>
          <a:bodyPr/>
          <a:lstStyle/>
          <a:p>
            <a:r>
              <a:rPr lang="en-US" altLang="zh-TW" dirty="0" err="1"/>
              <a:t>Keras</a:t>
            </a:r>
            <a:endParaRPr lang="zh-TW" altLang="en-US" dirty="0"/>
          </a:p>
        </p:txBody>
      </p:sp>
      <p:sp>
        <p:nvSpPr>
          <p:cNvPr id="14" name="文字方塊 13"/>
          <p:cNvSpPr txBox="1"/>
          <p:nvPr/>
        </p:nvSpPr>
        <p:spPr>
          <a:xfrm>
            <a:off x="883870" y="2795024"/>
            <a:ext cx="1815922" cy="830997"/>
          </a:xfrm>
          <a:prstGeom prst="rect">
            <a:avLst/>
          </a:prstGeom>
          <a:noFill/>
        </p:spPr>
        <p:txBody>
          <a:bodyPr wrap="square" rtlCol="0">
            <a:spAutoFit/>
          </a:bodyPr>
          <a:lstStyle/>
          <a:p>
            <a:pPr algn="ctr"/>
            <a:r>
              <a:rPr lang="zh-CN" altLang="en-US" sz="2400" dirty="0"/>
              <a:t>训练数据（图像）</a:t>
            </a:r>
            <a:endParaRPr lang="zh-TW" altLang="en-US" sz="2400" dirty="0"/>
          </a:p>
        </p:txBody>
      </p:sp>
      <p:sp>
        <p:nvSpPr>
          <p:cNvPr id="15" name="文字方塊 14"/>
          <p:cNvSpPr txBox="1"/>
          <p:nvPr/>
        </p:nvSpPr>
        <p:spPr>
          <a:xfrm>
            <a:off x="2411760" y="2795024"/>
            <a:ext cx="1815922" cy="830997"/>
          </a:xfrm>
          <a:prstGeom prst="rect">
            <a:avLst/>
          </a:prstGeom>
          <a:noFill/>
        </p:spPr>
        <p:txBody>
          <a:bodyPr wrap="square" rtlCol="0">
            <a:spAutoFit/>
          </a:bodyPr>
          <a:lstStyle/>
          <a:p>
            <a:pPr algn="ctr"/>
            <a:r>
              <a:rPr lang="zh-CN" altLang="en-US" sz="2400" dirty="0"/>
              <a:t>类别标签（数字）</a:t>
            </a:r>
            <a:endParaRPr lang="zh-TW" altLang="en-US" sz="2400" dirty="0"/>
          </a:p>
        </p:txBody>
      </p:sp>
      <p:cxnSp>
        <p:nvCxnSpPr>
          <p:cNvPr id="18" name="直線單箭頭接點 17"/>
          <p:cNvCxnSpPr/>
          <p:nvPr/>
        </p:nvCxnSpPr>
        <p:spPr>
          <a:xfrm flipV="1">
            <a:off x="1894722" y="2361404"/>
            <a:ext cx="158856" cy="4336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cxnSpLocks/>
          </p:cNvCxnSpPr>
          <p:nvPr/>
        </p:nvCxnSpPr>
        <p:spPr>
          <a:xfrm flipH="1" flipV="1">
            <a:off x="2954420" y="2343573"/>
            <a:ext cx="116713" cy="4514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右大括弧 20"/>
          <p:cNvSpPr/>
          <p:nvPr/>
        </p:nvSpPr>
        <p:spPr>
          <a:xfrm rot="5400000">
            <a:off x="5088973" y="854004"/>
            <a:ext cx="369334" cy="3313636"/>
          </a:xfrm>
          <a:prstGeom prst="rightBrace">
            <a:avLst>
              <a:gd name="adj1" fmla="val 115034"/>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17" name="组合 16"/>
          <p:cNvGrpSpPr/>
          <p:nvPr/>
        </p:nvGrpSpPr>
        <p:grpSpPr>
          <a:xfrm>
            <a:off x="3742544" y="163804"/>
            <a:ext cx="5039860" cy="1287075"/>
            <a:chOff x="3574937" y="165444"/>
            <a:chExt cx="5039860" cy="1287075"/>
          </a:xfrm>
        </p:grpSpPr>
        <p:grpSp>
          <p:nvGrpSpPr>
            <p:cNvPr id="22" name="组合 21"/>
            <p:cNvGrpSpPr/>
            <p:nvPr/>
          </p:nvGrpSpPr>
          <p:grpSpPr>
            <a:xfrm>
              <a:off x="3574937" y="183515"/>
              <a:ext cx="1388690" cy="1269004"/>
              <a:chOff x="6931" y="1318983"/>
              <a:chExt cx="2071799" cy="1825772"/>
            </a:xfrm>
          </p:grpSpPr>
          <p:sp>
            <p:nvSpPr>
              <p:cNvPr id="35" name="圆角矩形 34"/>
              <p:cNvSpPr/>
              <p:nvPr/>
            </p:nvSpPr>
            <p:spPr>
              <a:xfrm>
                <a:off x="6931" y="1318983"/>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36" name="圆角矩形 4"/>
              <p:cNvSpPr/>
              <p:nvPr/>
            </p:nvSpPr>
            <p:spPr>
              <a:xfrm>
                <a:off x="60407" y="1365054"/>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第一步</a:t>
                </a:r>
                <a:r>
                  <a:rPr lang="en-US" altLang="zh-TW" sz="2400" kern="1200" dirty="0"/>
                  <a:t>: </a:t>
                </a:r>
              </a:p>
              <a:p>
                <a:pPr lvl="0" algn="ctr" defTabSz="1244600">
                  <a:lnSpc>
                    <a:spcPct val="90000"/>
                  </a:lnSpc>
                  <a:spcBef>
                    <a:spcPct val="0"/>
                  </a:spcBef>
                  <a:spcAft>
                    <a:spcPct val="35000"/>
                  </a:spcAft>
                </a:pPr>
                <a:r>
                  <a:rPr lang="zh-CN" altLang="en-US" sz="2400" kern="1200" dirty="0"/>
                  <a:t>构建神经网络</a:t>
                </a:r>
                <a:endParaRPr lang="zh-TW" altLang="en-US" sz="2400" kern="1200" dirty="0"/>
              </a:p>
            </p:txBody>
          </p:sp>
        </p:grpSp>
        <p:grpSp>
          <p:nvGrpSpPr>
            <p:cNvPr id="23" name="组合 22"/>
            <p:cNvGrpSpPr/>
            <p:nvPr/>
          </p:nvGrpSpPr>
          <p:grpSpPr>
            <a:xfrm>
              <a:off x="5082148" y="676728"/>
              <a:ext cx="303735" cy="387797"/>
              <a:chOff x="2285910" y="1918765"/>
              <a:chExt cx="439221" cy="513806"/>
            </a:xfrm>
          </p:grpSpPr>
          <p:sp>
            <p:nvSpPr>
              <p:cNvPr id="33" name="右箭头 32"/>
              <p:cNvSpPr/>
              <p:nvPr/>
            </p:nvSpPr>
            <p:spPr>
              <a:xfrm>
                <a:off x="2285910"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34" name="右箭头 6"/>
              <p:cNvSpPr/>
              <p:nvPr/>
            </p:nvSpPr>
            <p:spPr>
              <a:xfrm>
                <a:off x="2285910"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24" name="组合 23"/>
            <p:cNvGrpSpPr/>
            <p:nvPr/>
          </p:nvGrpSpPr>
          <p:grpSpPr>
            <a:xfrm>
              <a:off x="5450385" y="165444"/>
              <a:ext cx="1364591" cy="1235074"/>
              <a:chOff x="2795952" y="1253481"/>
              <a:chExt cx="2071799" cy="1825772"/>
            </a:xfrm>
          </p:grpSpPr>
          <p:sp>
            <p:nvSpPr>
              <p:cNvPr id="31" name="圆角矩形 30"/>
              <p:cNvSpPr/>
              <p:nvPr/>
            </p:nvSpPr>
            <p:spPr>
              <a:xfrm>
                <a:off x="2795952" y="1253481"/>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32" name="圆角矩形 8"/>
              <p:cNvSpPr/>
              <p:nvPr/>
            </p:nvSpPr>
            <p:spPr>
              <a:xfrm>
                <a:off x="2823765" y="1321276"/>
                <a:ext cx="1964847"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第二步</a:t>
                </a:r>
                <a:r>
                  <a:rPr lang="en-US" altLang="zh-TW" sz="2400" kern="1200" dirty="0"/>
                  <a:t>: </a:t>
                </a:r>
              </a:p>
              <a:p>
                <a:pPr lvl="0" algn="ctr" defTabSz="1244600">
                  <a:lnSpc>
                    <a:spcPct val="90000"/>
                  </a:lnSpc>
                  <a:spcBef>
                    <a:spcPct val="0"/>
                  </a:spcBef>
                  <a:spcAft>
                    <a:spcPct val="35000"/>
                  </a:spcAft>
                </a:pPr>
                <a:r>
                  <a:rPr lang="zh-CN" altLang="en-US" sz="2400" kern="1200" dirty="0"/>
                  <a:t>确定学习目标</a:t>
                </a:r>
                <a:endParaRPr lang="zh-TW" altLang="en-US" sz="2400" kern="1200" dirty="0"/>
              </a:p>
            </p:txBody>
          </p:sp>
        </p:grpSp>
        <p:grpSp>
          <p:nvGrpSpPr>
            <p:cNvPr id="25" name="组合 24"/>
            <p:cNvGrpSpPr/>
            <p:nvPr/>
          </p:nvGrpSpPr>
          <p:grpSpPr>
            <a:xfrm>
              <a:off x="6890236" y="683747"/>
              <a:ext cx="303735" cy="387797"/>
              <a:chOff x="5186429" y="1918765"/>
              <a:chExt cx="439221" cy="513806"/>
            </a:xfrm>
          </p:grpSpPr>
          <p:sp>
            <p:nvSpPr>
              <p:cNvPr id="29" name="右箭头 28"/>
              <p:cNvSpPr/>
              <p:nvPr/>
            </p:nvSpPr>
            <p:spPr>
              <a:xfrm>
                <a:off x="5186429"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30" name="右箭头 10"/>
              <p:cNvSpPr/>
              <p:nvPr/>
            </p:nvSpPr>
            <p:spPr>
              <a:xfrm>
                <a:off x="5186429"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26" name="组合 25"/>
            <p:cNvGrpSpPr/>
            <p:nvPr/>
          </p:nvGrpSpPr>
          <p:grpSpPr>
            <a:xfrm>
              <a:off x="7255816" y="175131"/>
              <a:ext cx="1358981" cy="1235074"/>
              <a:chOff x="5679034" y="1221218"/>
              <a:chExt cx="2071799" cy="1825772"/>
            </a:xfrm>
          </p:grpSpPr>
          <p:sp>
            <p:nvSpPr>
              <p:cNvPr id="27" name="圆角矩形 26"/>
              <p:cNvSpPr/>
              <p:nvPr/>
            </p:nvSpPr>
            <p:spPr>
              <a:xfrm>
                <a:off x="5679034" y="1221218"/>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28" name="圆角矩形 12"/>
              <p:cNvSpPr/>
              <p:nvPr/>
            </p:nvSpPr>
            <p:spPr>
              <a:xfrm>
                <a:off x="5732478" y="1260373"/>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第三步</a:t>
                </a:r>
                <a:r>
                  <a:rPr lang="en-US" altLang="zh-TW" sz="2400" kern="1200" dirty="0"/>
                  <a:t>: </a:t>
                </a:r>
              </a:p>
              <a:p>
                <a:pPr lvl="0" algn="ctr" defTabSz="1244600">
                  <a:lnSpc>
                    <a:spcPct val="90000"/>
                  </a:lnSpc>
                  <a:spcBef>
                    <a:spcPct val="0"/>
                  </a:spcBef>
                  <a:spcAft>
                    <a:spcPct val="35000"/>
                  </a:spcAft>
                </a:pPr>
                <a:r>
                  <a:rPr lang="zh-CN" altLang="en-US" sz="2400" kern="1200" dirty="0"/>
                  <a:t>学习！</a:t>
                </a:r>
                <a:endParaRPr lang="zh-TW" altLang="en-US" sz="2400" kern="1200" dirty="0"/>
              </a:p>
            </p:txBody>
          </p:sp>
        </p:grpSp>
      </p:grpSp>
      <p:sp>
        <p:nvSpPr>
          <p:cNvPr id="3" name="矩形 2"/>
          <p:cNvSpPr/>
          <p:nvPr/>
        </p:nvSpPr>
        <p:spPr>
          <a:xfrm>
            <a:off x="7361577" y="124621"/>
            <a:ext cx="1530903" cy="13262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TextBox 36"/>
          <p:cNvSpPr txBox="1"/>
          <p:nvPr/>
        </p:nvSpPr>
        <p:spPr>
          <a:xfrm>
            <a:off x="370973" y="1897090"/>
            <a:ext cx="8440382" cy="451790"/>
          </a:xfrm>
          <a:prstGeom prst="rect">
            <a:avLst/>
          </a:prstGeom>
          <a:solidFill>
            <a:schemeClr val="tx1"/>
          </a:solidFill>
          <a:ln>
            <a:solidFill>
              <a:schemeClr val="tx1"/>
            </a:solidFill>
          </a:ln>
        </p:spPr>
        <p:txBody>
          <a:bodyPr wrap="square" rtlCol="0">
            <a:spAutoFit/>
          </a:bodyPr>
          <a:lstStyle/>
          <a:p>
            <a:pPr>
              <a:lnSpc>
                <a:spcPct val="150000"/>
              </a:lnSpc>
            </a:pP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model.fit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batch_size</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=100, epochs=20)</a:t>
            </a:r>
          </a:p>
        </p:txBody>
      </p:sp>
      <p:sp>
        <p:nvSpPr>
          <p:cNvPr id="20" name="TextBox 19"/>
          <p:cNvSpPr txBox="1"/>
          <p:nvPr/>
        </p:nvSpPr>
        <p:spPr>
          <a:xfrm>
            <a:off x="4340399" y="2934475"/>
            <a:ext cx="2031325" cy="461665"/>
          </a:xfrm>
          <a:prstGeom prst="rect">
            <a:avLst/>
          </a:prstGeom>
          <a:noFill/>
        </p:spPr>
        <p:txBody>
          <a:bodyPr wrap="none" rtlCol="0">
            <a:spAutoFit/>
          </a:bodyPr>
          <a:lstStyle/>
          <a:p>
            <a:r>
              <a:rPr lang="zh-CN" altLang="en-US" sz="2400" dirty="0">
                <a:solidFill>
                  <a:srgbClr val="FF0000"/>
                </a:solidFill>
              </a:rPr>
              <a:t>后面详细解释</a:t>
            </a:r>
          </a:p>
        </p:txBody>
      </p:sp>
    </p:spTree>
    <p:extLst>
      <p:ext uri="{BB962C8B-B14F-4D97-AF65-F5344CB8AC3E}">
        <p14:creationId xmlns:p14="http://schemas.microsoft.com/office/powerpoint/2010/main" val="34614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1"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648072"/>
          </a:xfrm>
        </p:spPr>
        <p:txBody>
          <a:bodyPr>
            <a:normAutofit fontScale="90000"/>
          </a:bodyPr>
          <a:lstStyle/>
          <a:p>
            <a:r>
              <a:rPr lang="zh-CN" altLang="en-US" dirty="0"/>
              <a:t>深度学习发展简史（二）</a:t>
            </a:r>
          </a:p>
        </p:txBody>
      </p:sp>
      <p:sp>
        <p:nvSpPr>
          <p:cNvPr id="3" name="内容占位符 2"/>
          <p:cNvSpPr>
            <a:spLocks noGrp="1"/>
          </p:cNvSpPr>
          <p:nvPr>
            <p:ph idx="1"/>
          </p:nvPr>
        </p:nvSpPr>
        <p:spPr>
          <a:xfrm>
            <a:off x="344624" y="856178"/>
            <a:ext cx="8454752" cy="5957198"/>
          </a:xfrm>
        </p:spPr>
        <p:txBody>
          <a:bodyPr>
            <a:noAutofit/>
          </a:bodyPr>
          <a:lstStyle/>
          <a:p>
            <a:pPr>
              <a:lnSpc>
                <a:spcPct val="150000"/>
              </a:lnSpc>
            </a:pPr>
            <a:r>
              <a:rPr lang="en-US" altLang="zh-CN" sz="2400" b="1" dirty="0"/>
              <a:t>2006</a:t>
            </a:r>
            <a:r>
              <a:rPr lang="zh-CN" altLang="en-US" sz="2400" b="1" dirty="0"/>
              <a:t>年</a:t>
            </a:r>
            <a:r>
              <a:rPr lang="zh-CN" altLang="en-US" sz="2400" dirty="0"/>
              <a:t>，</a:t>
            </a:r>
            <a:r>
              <a:rPr lang="en-US" altLang="zh-CN" sz="2400" dirty="0"/>
              <a:t>Hinton</a:t>
            </a:r>
            <a:r>
              <a:rPr lang="zh-CN" altLang="en-US" sz="2400" dirty="0"/>
              <a:t>等人提出一种可以实现快速学习的</a:t>
            </a:r>
            <a:r>
              <a:rPr lang="zh-CN" altLang="en-US" sz="2400" b="1" dirty="0">
                <a:solidFill>
                  <a:srgbClr val="FF0000"/>
                </a:solidFill>
              </a:rPr>
              <a:t>深度</a:t>
            </a:r>
            <a:r>
              <a:rPr lang="zh-CN" altLang="en-US" sz="2400" dirty="0"/>
              <a:t>信念网络（</a:t>
            </a:r>
            <a:r>
              <a:rPr lang="en-US" altLang="zh-CN" sz="2400" dirty="0"/>
              <a:t>DBN</a:t>
            </a:r>
            <a:r>
              <a:rPr lang="zh-CN" altLang="en-US" sz="2400" dirty="0"/>
              <a:t>）</a:t>
            </a:r>
            <a:endParaRPr lang="en-US" altLang="zh-CN" sz="2400" dirty="0"/>
          </a:p>
          <a:p>
            <a:pPr>
              <a:lnSpc>
                <a:spcPct val="150000"/>
              </a:lnSpc>
            </a:pPr>
            <a:r>
              <a:rPr lang="en-US" altLang="zh-CN" sz="2400" b="1" dirty="0"/>
              <a:t>2009</a:t>
            </a:r>
            <a:r>
              <a:rPr lang="zh-CN" altLang="en-US" sz="2400" b="1" dirty="0"/>
              <a:t>年</a:t>
            </a:r>
            <a:r>
              <a:rPr lang="zh-CN" altLang="en-US" sz="2400" dirty="0"/>
              <a:t>，</a:t>
            </a:r>
            <a:r>
              <a:rPr lang="en-US" altLang="zh-CN" sz="2400" b="1" dirty="0">
                <a:solidFill>
                  <a:srgbClr val="FF0000"/>
                </a:solidFill>
              </a:rPr>
              <a:t>GPU</a:t>
            </a:r>
            <a:r>
              <a:rPr lang="zh-CN" altLang="en-US" sz="2400" dirty="0"/>
              <a:t>被用于训练深度神经网络</a:t>
            </a:r>
            <a:endParaRPr lang="en-US" altLang="zh-CN" sz="2400" dirty="0"/>
          </a:p>
          <a:p>
            <a:pPr>
              <a:lnSpc>
                <a:spcPct val="150000"/>
              </a:lnSpc>
            </a:pPr>
            <a:r>
              <a:rPr lang="en-US" altLang="zh-CN" sz="2400" b="1" dirty="0"/>
              <a:t>2012</a:t>
            </a:r>
            <a:r>
              <a:rPr lang="zh-CN" altLang="en-US" sz="2400" b="1" dirty="0"/>
              <a:t>年</a:t>
            </a:r>
            <a:r>
              <a:rPr lang="zh-CN" altLang="en-US" sz="2400" dirty="0"/>
              <a:t>，</a:t>
            </a:r>
            <a:r>
              <a:rPr lang="en-US" altLang="zh-CN" sz="2400" dirty="0" err="1"/>
              <a:t>AlexNet</a:t>
            </a:r>
            <a:r>
              <a:rPr lang="zh-CN" altLang="en-US" sz="2400" dirty="0"/>
              <a:t>在</a:t>
            </a:r>
            <a:r>
              <a:rPr lang="en-US" altLang="zh-CN" sz="2400" dirty="0"/>
              <a:t>ImageNet</a:t>
            </a:r>
            <a:r>
              <a:rPr lang="zh-CN" altLang="en-US" sz="2400" b="1" dirty="0">
                <a:solidFill>
                  <a:srgbClr val="0070C0"/>
                </a:solidFill>
              </a:rPr>
              <a:t>图像识别</a:t>
            </a:r>
            <a:r>
              <a:rPr lang="zh-CN" altLang="en-US" sz="2400" dirty="0"/>
              <a:t>竞赛中达到</a:t>
            </a:r>
            <a:r>
              <a:rPr lang="en-US" altLang="zh-CN" sz="2400" dirty="0"/>
              <a:t>83.6%</a:t>
            </a:r>
            <a:r>
              <a:rPr lang="zh-CN" altLang="en-US" sz="2400" dirty="0"/>
              <a:t>的</a:t>
            </a:r>
            <a:r>
              <a:rPr lang="en-US" altLang="zh-CN" sz="2400" dirty="0"/>
              <a:t>Top5</a:t>
            </a:r>
            <a:r>
              <a:rPr lang="zh-CN" altLang="en-US" sz="2400" dirty="0"/>
              <a:t>精度</a:t>
            </a:r>
            <a:endParaRPr lang="en-US" altLang="zh-CN" sz="2400" dirty="0"/>
          </a:p>
          <a:p>
            <a:pPr>
              <a:lnSpc>
                <a:spcPct val="150000"/>
              </a:lnSpc>
            </a:pPr>
            <a:r>
              <a:rPr lang="en-US" altLang="zh-CN" sz="2400" b="1" dirty="0"/>
              <a:t>2015</a:t>
            </a:r>
            <a:r>
              <a:rPr lang="zh-CN" altLang="en-US" sz="2400" b="1" dirty="0"/>
              <a:t>年</a:t>
            </a:r>
            <a:r>
              <a:rPr lang="zh-CN" altLang="en-US" sz="2400" dirty="0"/>
              <a:t>，微软的</a:t>
            </a:r>
            <a:r>
              <a:rPr lang="en-US" altLang="zh-CN" sz="2400" dirty="0" err="1"/>
              <a:t>ResNet</a:t>
            </a:r>
            <a:r>
              <a:rPr lang="zh-CN" altLang="en-US" sz="2400" dirty="0"/>
              <a:t>以</a:t>
            </a:r>
            <a:r>
              <a:rPr lang="en-US" altLang="zh-CN" sz="2400" dirty="0"/>
              <a:t>96.43%</a:t>
            </a:r>
            <a:r>
              <a:rPr lang="zh-CN" altLang="en-US" sz="2400" dirty="0"/>
              <a:t>的</a:t>
            </a:r>
            <a:r>
              <a:rPr lang="en-US" altLang="zh-CN" sz="2400" dirty="0"/>
              <a:t>Top5</a:t>
            </a:r>
            <a:r>
              <a:rPr lang="zh-CN" altLang="en-US" sz="2400" dirty="0"/>
              <a:t>精度，超过人类水平（</a:t>
            </a:r>
            <a:r>
              <a:rPr lang="en-US" altLang="zh-CN" sz="2400" dirty="0"/>
              <a:t>94.9%</a:t>
            </a:r>
            <a:r>
              <a:rPr lang="zh-CN" altLang="en-US" sz="2400" dirty="0"/>
              <a:t>）</a:t>
            </a:r>
            <a:endParaRPr lang="en-US" altLang="zh-CN" sz="2400" dirty="0"/>
          </a:p>
          <a:p>
            <a:pPr>
              <a:lnSpc>
                <a:spcPct val="150000"/>
              </a:lnSpc>
            </a:pPr>
            <a:r>
              <a:rPr lang="en-US" altLang="zh-CN" sz="2400" b="1" dirty="0"/>
              <a:t>2016</a:t>
            </a:r>
            <a:r>
              <a:rPr lang="zh-CN" altLang="en-US" sz="2400" b="1" dirty="0"/>
              <a:t>年</a:t>
            </a:r>
            <a:r>
              <a:rPr lang="zh-CN" altLang="en-US" sz="2400" dirty="0"/>
              <a:t>，</a:t>
            </a:r>
            <a:r>
              <a:rPr lang="en-US" altLang="zh-CN" sz="2400" dirty="0" err="1"/>
              <a:t>AlphaGo</a:t>
            </a:r>
            <a:r>
              <a:rPr lang="zh-CN" altLang="en-US" sz="2400" dirty="0"/>
              <a:t>击败</a:t>
            </a:r>
            <a:r>
              <a:rPr lang="zh-CN" altLang="en-US" sz="2400" b="1" dirty="0">
                <a:solidFill>
                  <a:srgbClr val="0070C0"/>
                </a:solidFill>
              </a:rPr>
              <a:t>围棋</a:t>
            </a:r>
            <a:r>
              <a:rPr lang="zh-CN" altLang="en-US" sz="2400" dirty="0"/>
              <a:t>世界冠军</a:t>
            </a:r>
            <a:r>
              <a:rPr lang="en-US" altLang="zh-CN" sz="2400" dirty="0"/>
              <a:t>Lee Sedol</a:t>
            </a:r>
          </a:p>
          <a:p>
            <a:pPr>
              <a:lnSpc>
                <a:spcPct val="150000"/>
              </a:lnSpc>
            </a:pPr>
            <a:r>
              <a:rPr lang="en-US" altLang="zh-CN" sz="2400" b="1" dirty="0"/>
              <a:t>2017</a:t>
            </a:r>
            <a:r>
              <a:rPr lang="zh-CN" altLang="en-US" sz="2400" b="1" dirty="0"/>
              <a:t>年</a:t>
            </a:r>
            <a:r>
              <a:rPr lang="zh-CN" altLang="en-US" sz="2400" dirty="0"/>
              <a:t>，</a:t>
            </a:r>
            <a:r>
              <a:rPr lang="en-US" altLang="zh-CN" sz="2400" dirty="0"/>
              <a:t>AlphaGo Zero</a:t>
            </a:r>
            <a:r>
              <a:rPr lang="zh-CN" altLang="en-US" sz="2400" dirty="0"/>
              <a:t>以</a:t>
            </a:r>
            <a:r>
              <a:rPr lang="en-US" altLang="zh-CN" sz="2400" dirty="0"/>
              <a:t>100:0</a:t>
            </a:r>
            <a:r>
              <a:rPr lang="zh-CN" altLang="en-US" sz="2400" dirty="0"/>
              <a:t>击败</a:t>
            </a:r>
            <a:r>
              <a:rPr lang="en-US" altLang="zh-CN" sz="2400" dirty="0"/>
              <a:t>AlphaGo</a:t>
            </a:r>
          </a:p>
          <a:p>
            <a:pPr>
              <a:lnSpc>
                <a:spcPct val="150000"/>
              </a:lnSpc>
            </a:pPr>
            <a:r>
              <a:rPr lang="en-US" altLang="zh-CN" sz="2400" b="1" dirty="0"/>
              <a:t>2017</a:t>
            </a:r>
            <a:r>
              <a:rPr lang="zh-CN" altLang="en-US" sz="2400" b="1" dirty="0"/>
              <a:t>年</a:t>
            </a:r>
            <a:r>
              <a:rPr lang="zh-CN" altLang="en-US" sz="2400" dirty="0"/>
              <a:t>，</a:t>
            </a:r>
            <a:r>
              <a:rPr lang="en-US" altLang="zh-CN" sz="2400" dirty="0"/>
              <a:t>IBM</a:t>
            </a:r>
            <a:r>
              <a:rPr lang="zh-CN" altLang="en-US" sz="2400" dirty="0"/>
              <a:t>将</a:t>
            </a:r>
            <a:r>
              <a:rPr lang="zh-CN" altLang="en-US" sz="2400" b="1" dirty="0">
                <a:solidFill>
                  <a:srgbClr val="0070C0"/>
                </a:solidFill>
              </a:rPr>
              <a:t>语音识别</a:t>
            </a:r>
            <a:r>
              <a:rPr lang="zh-CN" altLang="en-US" sz="2400" dirty="0"/>
              <a:t>错误率降到</a:t>
            </a:r>
            <a:r>
              <a:rPr lang="en-US" altLang="zh-CN" sz="2400" dirty="0"/>
              <a:t>5.5%</a:t>
            </a:r>
            <a:r>
              <a:rPr lang="zh-CN" altLang="en-US" sz="2400" dirty="0"/>
              <a:t>（人类</a:t>
            </a:r>
            <a:r>
              <a:rPr lang="en-US" altLang="zh-CN" sz="2400" dirty="0"/>
              <a:t>5.1%</a:t>
            </a:r>
            <a:r>
              <a:rPr lang="zh-CN" altLang="en-US" sz="2400" dirty="0"/>
              <a:t>）</a:t>
            </a:r>
          </a:p>
        </p:txBody>
      </p:sp>
    </p:spTree>
    <p:extLst>
      <p:ext uri="{BB962C8B-B14F-4D97-AF65-F5344CB8AC3E}">
        <p14:creationId xmlns:p14="http://schemas.microsoft.com/office/powerpoint/2010/main" val="4003359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0"/>
            <a:ext cx="7886700" cy="1153373"/>
          </a:xfrm>
        </p:spPr>
        <p:txBody>
          <a:bodyPr>
            <a:normAutofit fontScale="90000"/>
          </a:bodyPr>
          <a:lstStyle/>
          <a:p>
            <a:r>
              <a:rPr lang="zh-CN" altLang="en-US" dirty="0"/>
              <a:t>小批量优化算法</a:t>
            </a:r>
            <a:br>
              <a:rPr lang="en-US" altLang="zh-CN" dirty="0"/>
            </a:br>
            <a:r>
              <a:rPr lang="en-US" altLang="zh-TW" dirty="0"/>
              <a:t>Mini-batch</a:t>
            </a:r>
            <a:endParaRPr lang="zh-TW" altLang="en-US" dirty="0"/>
          </a:p>
        </p:txBody>
      </p:sp>
      <p:grpSp>
        <p:nvGrpSpPr>
          <p:cNvPr id="4" name="群組 3"/>
          <p:cNvGrpSpPr/>
          <p:nvPr/>
        </p:nvGrpSpPr>
        <p:grpSpPr>
          <a:xfrm>
            <a:off x="1258864" y="1778496"/>
            <a:ext cx="421911" cy="671513"/>
            <a:chOff x="510563" y="3417283"/>
            <a:chExt cx="421911" cy="671513"/>
          </a:xfrm>
        </p:grpSpPr>
        <p:sp>
          <p:nvSpPr>
            <p:cNvPr id="5" name="矩形 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 name="矩形 5"/>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sp>
        <p:nvSpPr>
          <p:cNvPr id="13" name="矩形 12"/>
          <p:cNvSpPr/>
          <p:nvPr/>
        </p:nvSpPr>
        <p:spPr>
          <a:xfrm>
            <a:off x="2058789" y="178106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17" name="文字方塊 16"/>
          <p:cNvSpPr txBox="1"/>
          <p:nvPr/>
        </p:nvSpPr>
        <p:spPr>
          <a:xfrm rot="5400000">
            <a:off x="2281307" y="332380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8" name="直線單箭頭接點 17"/>
          <p:cNvCxnSpPr/>
          <p:nvPr/>
        </p:nvCxnSpPr>
        <p:spPr>
          <a:xfrm flipV="1">
            <a:off x="1627406" y="211425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027655" y="210904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3426170" y="1778496"/>
            <a:ext cx="428323" cy="671513"/>
            <a:chOff x="507357" y="3417283"/>
            <a:chExt cx="428323" cy="671513"/>
          </a:xfrm>
        </p:grpSpPr>
        <p:sp>
          <p:nvSpPr>
            <p:cNvPr id="25" name="矩形 2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26" name="矩形 25"/>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sp>
        <p:nvSpPr>
          <p:cNvPr id="33" name="矩形 32"/>
          <p:cNvSpPr/>
          <p:nvPr/>
        </p:nvSpPr>
        <p:spPr>
          <a:xfrm>
            <a:off x="4444214" y="1778496"/>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36" name="文字方塊 35"/>
              <p:cNvSpPr txBox="1"/>
              <p:nvPr/>
            </p:nvSpPr>
            <p:spPr>
              <a:xfrm>
                <a:off x="4433773" y="1952099"/>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4433773" y="1952099"/>
                <a:ext cx="391454" cy="369332"/>
              </a:xfrm>
              <a:prstGeom prst="rect">
                <a:avLst/>
              </a:prstGeom>
              <a:blipFill rotWithShape="0">
                <a:blip r:embed="rId3"/>
                <a:stretch>
                  <a:fillRect l="-18462" t="-16393" r="-47692" b="-24590"/>
                </a:stretch>
              </a:blipFill>
            </p:spPr>
            <p:txBody>
              <a:bodyPr/>
              <a:lstStyle/>
              <a:p>
                <a:r>
                  <a:rPr lang="zh-TW" altLang="en-US">
                    <a:noFill/>
                  </a:rPr>
                  <a:t> </a:t>
                </a:r>
              </a:p>
            </p:txBody>
          </p:sp>
        </mc:Fallback>
      </mc:AlternateContent>
      <p:sp>
        <p:nvSpPr>
          <p:cNvPr id="39" name="左-右雙向箭號 38"/>
          <p:cNvSpPr/>
          <p:nvPr/>
        </p:nvSpPr>
        <p:spPr>
          <a:xfrm>
            <a:off x="3785800" y="207047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2" name="文字方塊 41"/>
              <p:cNvSpPr txBox="1"/>
              <p:nvPr/>
            </p:nvSpPr>
            <p:spPr>
              <a:xfrm>
                <a:off x="3927373" y="2265204"/>
                <a:ext cx="3124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3927373" y="2265204"/>
                <a:ext cx="312458" cy="369332"/>
              </a:xfrm>
              <a:prstGeom prst="rect">
                <a:avLst/>
              </a:prstGeom>
              <a:blipFill rotWithShape="0">
                <a:blip r:embed="rId4"/>
                <a:stretch>
                  <a:fillRect l="-23077" t="-1667" r="-7692" b="-8333"/>
                </a:stretch>
              </a:blipFill>
            </p:spPr>
            <p:txBody>
              <a:bodyPr/>
              <a:lstStyle/>
              <a:p>
                <a:r>
                  <a:rPr lang="zh-TW" altLang="en-US">
                    <a:noFill/>
                  </a:rPr>
                  <a:t> </a:t>
                </a:r>
              </a:p>
            </p:txBody>
          </p:sp>
        </mc:Fallback>
      </mc:AlternateContent>
      <p:grpSp>
        <p:nvGrpSpPr>
          <p:cNvPr id="47" name="群組 46"/>
          <p:cNvGrpSpPr/>
          <p:nvPr/>
        </p:nvGrpSpPr>
        <p:grpSpPr>
          <a:xfrm>
            <a:off x="1209850" y="2586461"/>
            <a:ext cx="526106" cy="671513"/>
            <a:chOff x="458466" y="3417283"/>
            <a:chExt cx="526106" cy="671513"/>
          </a:xfrm>
        </p:grpSpPr>
        <p:sp>
          <p:nvSpPr>
            <p:cNvPr id="48" name="矩形 47"/>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31</a:t>
              </a:r>
              <a:endParaRPr lang="zh-TW" altLang="en-US" sz="2400" baseline="30000" dirty="0"/>
            </a:p>
          </p:txBody>
        </p:sp>
      </p:grpSp>
      <p:sp>
        <p:nvSpPr>
          <p:cNvPr id="50" name="矩形 49"/>
          <p:cNvSpPr/>
          <p:nvPr/>
        </p:nvSpPr>
        <p:spPr>
          <a:xfrm>
            <a:off x="2061873" y="258063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51" name="直線單箭頭接點 50"/>
          <p:cNvCxnSpPr/>
          <p:nvPr/>
        </p:nvCxnSpPr>
        <p:spPr>
          <a:xfrm flipV="1">
            <a:off x="1627529" y="292221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027778" y="291700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群組 52"/>
          <p:cNvGrpSpPr/>
          <p:nvPr/>
        </p:nvGrpSpPr>
        <p:grpSpPr>
          <a:xfrm>
            <a:off x="3377157" y="2586461"/>
            <a:ext cx="532518" cy="671513"/>
            <a:chOff x="455261" y="3417283"/>
            <a:chExt cx="532518" cy="671513"/>
          </a:xfrm>
        </p:grpSpPr>
        <p:sp>
          <p:nvSpPr>
            <p:cNvPr id="54" name="矩形 53"/>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55" name="矩形 54"/>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31</a:t>
              </a:r>
              <a:endParaRPr lang="zh-TW" altLang="en-US" sz="2400" baseline="30000" dirty="0"/>
            </a:p>
          </p:txBody>
        </p:sp>
      </p:grpSp>
      <p:sp>
        <p:nvSpPr>
          <p:cNvPr id="56" name="矩形 55"/>
          <p:cNvSpPr/>
          <p:nvPr/>
        </p:nvSpPr>
        <p:spPr>
          <a:xfrm>
            <a:off x="4447297" y="258646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7" name="文字方塊 56"/>
              <p:cNvSpPr txBox="1"/>
              <p:nvPr/>
            </p:nvSpPr>
            <p:spPr>
              <a:xfrm>
                <a:off x="4447297" y="2748469"/>
                <a:ext cx="527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447297" y="2748469"/>
                <a:ext cx="527901" cy="369332"/>
              </a:xfrm>
              <a:prstGeom prst="rect">
                <a:avLst/>
              </a:prstGeom>
              <a:blipFill rotWithShape="0">
                <a:blip r:embed="rId5"/>
                <a:stretch>
                  <a:fillRect l="-13953" t="-18333" r="-33721" b="-26667"/>
                </a:stretch>
              </a:blipFill>
            </p:spPr>
            <p:txBody>
              <a:bodyPr/>
              <a:lstStyle/>
              <a:p>
                <a:r>
                  <a:rPr lang="zh-TW" altLang="en-US">
                    <a:noFill/>
                  </a:rPr>
                  <a:t> </a:t>
                </a:r>
              </a:p>
            </p:txBody>
          </p:sp>
        </mc:Fallback>
      </mc:AlternateContent>
      <p:sp>
        <p:nvSpPr>
          <p:cNvPr id="58" name="左-右雙向箭號 57"/>
          <p:cNvSpPr/>
          <p:nvPr/>
        </p:nvSpPr>
        <p:spPr>
          <a:xfrm>
            <a:off x="3783522" y="28520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9" name="文字方塊 58"/>
              <p:cNvSpPr txBox="1"/>
              <p:nvPr/>
            </p:nvSpPr>
            <p:spPr>
              <a:xfrm>
                <a:off x="3926811" y="3109079"/>
                <a:ext cx="4489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3926811" y="3109079"/>
                <a:ext cx="448905" cy="369332"/>
              </a:xfrm>
              <a:prstGeom prst="rect">
                <a:avLst/>
              </a:prstGeom>
              <a:blipFill rotWithShape="0">
                <a:blip r:embed="rId6"/>
                <a:stretch>
                  <a:fillRect l="-16216" r="-5405" b="-6557"/>
                </a:stretch>
              </a:blipFill>
            </p:spPr>
            <p:txBody>
              <a:bodyPr/>
              <a:lstStyle/>
              <a:p>
                <a:r>
                  <a:rPr lang="zh-TW" altLang="en-US">
                    <a:noFill/>
                  </a:rPr>
                  <a:t> </a:t>
                </a:r>
              </a:p>
            </p:txBody>
          </p:sp>
        </mc:Fallback>
      </mc:AlternateContent>
      <p:pic>
        <p:nvPicPr>
          <p:cNvPr id="60" name="圖片 59"/>
          <p:cNvPicPr preferRelativeResize="0">
            <a:picLocks/>
          </p:cNvPicPr>
          <p:nvPr/>
        </p:nvPicPr>
        <p:blipFill>
          <a:blip r:embed="rId7"/>
          <a:stretch>
            <a:fillRect/>
          </a:stretch>
        </p:blipFill>
        <p:spPr>
          <a:xfrm>
            <a:off x="853541" y="1961431"/>
            <a:ext cx="360000" cy="360000"/>
          </a:xfrm>
          <a:prstGeom prst="rect">
            <a:avLst/>
          </a:prstGeom>
          <a:ln w="38100">
            <a:solidFill>
              <a:schemeClr val="tx1"/>
            </a:solidFill>
          </a:ln>
        </p:spPr>
      </p:pic>
      <p:pic>
        <p:nvPicPr>
          <p:cNvPr id="61" name="圖片 60"/>
          <p:cNvPicPr preferRelativeResize="0">
            <a:picLocks/>
          </p:cNvPicPr>
          <p:nvPr/>
        </p:nvPicPr>
        <p:blipFill>
          <a:blip r:embed="rId8"/>
          <a:stretch>
            <a:fillRect/>
          </a:stretch>
        </p:blipFill>
        <p:spPr>
          <a:xfrm>
            <a:off x="811991" y="4331374"/>
            <a:ext cx="360000" cy="360000"/>
          </a:xfrm>
          <a:prstGeom prst="rect">
            <a:avLst/>
          </a:prstGeom>
          <a:ln w="38100">
            <a:solidFill>
              <a:schemeClr val="tx1"/>
            </a:solidFill>
          </a:ln>
        </p:spPr>
      </p:pic>
      <p:pic>
        <p:nvPicPr>
          <p:cNvPr id="62" name="圖片 61"/>
          <p:cNvPicPr preferRelativeResize="0">
            <a:picLocks/>
          </p:cNvPicPr>
          <p:nvPr/>
        </p:nvPicPr>
        <p:blipFill>
          <a:blip r:embed="rId9"/>
          <a:stretch>
            <a:fillRect/>
          </a:stretch>
        </p:blipFill>
        <p:spPr>
          <a:xfrm>
            <a:off x="824563" y="2718563"/>
            <a:ext cx="360000" cy="360000"/>
          </a:xfrm>
          <a:prstGeom prst="rect">
            <a:avLst/>
          </a:prstGeom>
          <a:ln w="38100">
            <a:solidFill>
              <a:schemeClr val="tx1"/>
            </a:solidFill>
          </a:ln>
        </p:spPr>
      </p:pic>
      <p:pic>
        <p:nvPicPr>
          <p:cNvPr id="63" name="圖片 62"/>
          <p:cNvPicPr preferRelativeResize="0">
            <a:picLocks/>
          </p:cNvPicPr>
          <p:nvPr/>
        </p:nvPicPr>
        <p:blipFill>
          <a:blip r:embed="rId10"/>
          <a:stretch>
            <a:fillRect/>
          </a:stretch>
        </p:blipFill>
        <p:spPr>
          <a:xfrm>
            <a:off x="778436" y="5322008"/>
            <a:ext cx="360000" cy="360000"/>
          </a:xfrm>
          <a:prstGeom prst="rect">
            <a:avLst/>
          </a:prstGeom>
          <a:ln w="38100">
            <a:solidFill>
              <a:schemeClr val="tx1"/>
            </a:solidFill>
          </a:ln>
        </p:spPr>
      </p:pic>
      <p:grpSp>
        <p:nvGrpSpPr>
          <p:cNvPr id="65" name="群組 64"/>
          <p:cNvGrpSpPr/>
          <p:nvPr/>
        </p:nvGrpSpPr>
        <p:grpSpPr>
          <a:xfrm>
            <a:off x="1244871" y="4218355"/>
            <a:ext cx="421910" cy="671513"/>
            <a:chOff x="510564" y="3417283"/>
            <a:chExt cx="421910" cy="671513"/>
          </a:xfrm>
        </p:grpSpPr>
        <p:sp>
          <p:nvSpPr>
            <p:cNvPr id="66" name="矩形 6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7" name="矩形 66"/>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sp>
        <p:nvSpPr>
          <p:cNvPr id="68" name="矩形 67"/>
          <p:cNvSpPr/>
          <p:nvPr/>
        </p:nvSpPr>
        <p:spPr>
          <a:xfrm>
            <a:off x="2044795" y="422092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69" name="文字方塊 68"/>
          <p:cNvSpPr txBox="1"/>
          <p:nvPr/>
        </p:nvSpPr>
        <p:spPr>
          <a:xfrm rot="5400000">
            <a:off x="2266552" y="590866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0" name="直線單箭頭接點 69"/>
          <p:cNvCxnSpPr/>
          <p:nvPr/>
        </p:nvCxnSpPr>
        <p:spPr>
          <a:xfrm flipV="1">
            <a:off x="1613412" y="455411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3013661" y="4548903"/>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p:cNvGrpSpPr/>
          <p:nvPr/>
        </p:nvGrpSpPr>
        <p:grpSpPr>
          <a:xfrm>
            <a:off x="3412177" y="4218355"/>
            <a:ext cx="428322" cy="671513"/>
            <a:chOff x="507358" y="3417283"/>
            <a:chExt cx="428322" cy="671513"/>
          </a:xfrm>
        </p:grpSpPr>
        <p:sp>
          <p:nvSpPr>
            <p:cNvPr id="73" name="矩形 7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4" name="矩形 73"/>
            <p:cNvSpPr/>
            <p:nvPr/>
          </p:nvSpPr>
          <p:spPr>
            <a:xfrm>
              <a:off x="507358" y="3522206"/>
              <a:ext cx="428322"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sp>
        <p:nvSpPr>
          <p:cNvPr id="75" name="矩形 74"/>
          <p:cNvSpPr/>
          <p:nvPr/>
        </p:nvSpPr>
        <p:spPr>
          <a:xfrm>
            <a:off x="4430220" y="4218355"/>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6" name="文字方塊 75"/>
              <p:cNvSpPr txBox="1"/>
              <p:nvPr/>
            </p:nvSpPr>
            <p:spPr>
              <a:xfrm>
                <a:off x="4419779" y="4391958"/>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19779" y="4391958"/>
                <a:ext cx="398058" cy="369332"/>
              </a:xfrm>
              <a:prstGeom prst="rect">
                <a:avLst/>
              </a:prstGeom>
              <a:blipFill rotWithShape="0">
                <a:blip r:embed="rId11"/>
                <a:stretch>
                  <a:fillRect l="-18462" t="-16393" r="-49231" b="-24590"/>
                </a:stretch>
              </a:blipFill>
            </p:spPr>
            <p:txBody>
              <a:bodyPr/>
              <a:lstStyle/>
              <a:p>
                <a:r>
                  <a:rPr lang="zh-TW" altLang="en-US">
                    <a:noFill/>
                  </a:rPr>
                  <a:t> </a:t>
                </a:r>
              </a:p>
            </p:txBody>
          </p:sp>
        </mc:Fallback>
      </mc:AlternateContent>
      <p:sp>
        <p:nvSpPr>
          <p:cNvPr id="77" name="左-右雙向箭號 76"/>
          <p:cNvSpPr/>
          <p:nvPr/>
        </p:nvSpPr>
        <p:spPr>
          <a:xfrm>
            <a:off x="3771806" y="45103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8" name="文字方塊 77"/>
              <p:cNvSpPr txBox="1"/>
              <p:nvPr/>
            </p:nvSpPr>
            <p:spPr>
              <a:xfrm>
                <a:off x="3913379" y="4705063"/>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913379" y="4705063"/>
                <a:ext cx="319062" cy="369332"/>
              </a:xfrm>
              <a:prstGeom prst="rect">
                <a:avLst/>
              </a:prstGeom>
              <a:blipFill rotWithShape="0">
                <a:blip r:embed="rId12"/>
                <a:stretch>
                  <a:fillRect l="-23077" r="-9615" b="-8333"/>
                </a:stretch>
              </a:blipFill>
            </p:spPr>
            <p:txBody>
              <a:bodyPr/>
              <a:lstStyle/>
              <a:p>
                <a:r>
                  <a:rPr lang="zh-TW" altLang="en-US">
                    <a:noFill/>
                  </a:rPr>
                  <a:t> </a:t>
                </a:r>
              </a:p>
            </p:txBody>
          </p:sp>
        </mc:Fallback>
      </mc:AlternateContent>
      <p:grpSp>
        <p:nvGrpSpPr>
          <p:cNvPr id="79" name="群組 78"/>
          <p:cNvGrpSpPr/>
          <p:nvPr/>
        </p:nvGrpSpPr>
        <p:grpSpPr>
          <a:xfrm>
            <a:off x="1210370" y="5171460"/>
            <a:ext cx="526106" cy="671513"/>
            <a:chOff x="458466" y="3417283"/>
            <a:chExt cx="526106" cy="671513"/>
          </a:xfrm>
        </p:grpSpPr>
        <p:sp>
          <p:nvSpPr>
            <p:cNvPr id="80" name="矩形 7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81" name="矩形 80"/>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16</a:t>
              </a:r>
              <a:endParaRPr lang="zh-TW" altLang="en-US" sz="2400" baseline="30000" dirty="0"/>
            </a:p>
          </p:txBody>
        </p:sp>
      </p:grpSp>
      <p:sp>
        <p:nvSpPr>
          <p:cNvPr id="82" name="矩形 81"/>
          <p:cNvSpPr/>
          <p:nvPr/>
        </p:nvSpPr>
        <p:spPr>
          <a:xfrm>
            <a:off x="2062393" y="516563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83" name="直線單箭頭接點 82"/>
          <p:cNvCxnSpPr/>
          <p:nvPr/>
        </p:nvCxnSpPr>
        <p:spPr>
          <a:xfrm flipV="1">
            <a:off x="1628049" y="5507215"/>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3028298" y="5502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3377677" y="5171460"/>
            <a:ext cx="532518" cy="671513"/>
            <a:chOff x="455261" y="3417283"/>
            <a:chExt cx="532518" cy="671513"/>
          </a:xfrm>
        </p:grpSpPr>
        <p:sp>
          <p:nvSpPr>
            <p:cNvPr id="86" name="矩形 8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87" name="矩形 86"/>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16</a:t>
              </a:r>
              <a:endParaRPr lang="zh-TW" altLang="en-US" sz="2400" baseline="30000" dirty="0"/>
            </a:p>
          </p:txBody>
        </p:sp>
      </p:grpSp>
      <p:sp>
        <p:nvSpPr>
          <p:cNvPr id="88" name="矩形 87"/>
          <p:cNvSpPr/>
          <p:nvPr/>
        </p:nvSpPr>
        <p:spPr>
          <a:xfrm>
            <a:off x="4447817" y="5171460"/>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89" name="文字方塊 88"/>
              <p:cNvSpPr txBox="1"/>
              <p:nvPr/>
            </p:nvSpPr>
            <p:spPr>
              <a:xfrm>
                <a:off x="4447817" y="5333468"/>
                <a:ext cx="5212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4447817" y="5333468"/>
                <a:ext cx="521297" cy="369332"/>
              </a:xfrm>
              <a:prstGeom prst="rect">
                <a:avLst/>
              </a:prstGeom>
              <a:blipFill rotWithShape="0">
                <a:blip r:embed="rId13"/>
                <a:stretch>
                  <a:fillRect l="-14118" t="-18333" r="-35294" b="-26667"/>
                </a:stretch>
              </a:blipFill>
            </p:spPr>
            <p:txBody>
              <a:bodyPr/>
              <a:lstStyle/>
              <a:p>
                <a:r>
                  <a:rPr lang="zh-TW" altLang="en-US">
                    <a:noFill/>
                  </a:rPr>
                  <a:t> </a:t>
                </a:r>
              </a:p>
            </p:txBody>
          </p:sp>
        </mc:Fallback>
      </mc:AlternateContent>
      <p:sp>
        <p:nvSpPr>
          <p:cNvPr id="90" name="左-右雙向箭號 89"/>
          <p:cNvSpPr/>
          <p:nvPr/>
        </p:nvSpPr>
        <p:spPr>
          <a:xfrm>
            <a:off x="3784042" y="54370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1" name="文字方塊 90"/>
              <p:cNvSpPr txBox="1"/>
              <p:nvPr/>
            </p:nvSpPr>
            <p:spPr>
              <a:xfrm>
                <a:off x="3927331" y="5694078"/>
                <a:ext cx="4423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91" name="文字方塊 90"/>
              <p:cNvSpPr txBox="1">
                <a:spLocks noRot="1" noChangeAspect="1" noMove="1" noResize="1" noEditPoints="1" noAdjustHandles="1" noChangeArrowheads="1" noChangeShapeType="1" noTextEdit="1"/>
              </p:cNvSpPr>
              <p:nvPr/>
            </p:nvSpPr>
            <p:spPr>
              <a:xfrm>
                <a:off x="3927331" y="5694078"/>
                <a:ext cx="442301" cy="369332"/>
              </a:xfrm>
              <a:prstGeom prst="rect">
                <a:avLst/>
              </a:prstGeom>
              <a:blipFill rotWithShape="0">
                <a:blip r:embed="rId14"/>
                <a:stretch>
                  <a:fillRect l="-16438" r="-5479" b="-6557"/>
                </a:stretch>
              </a:blipFill>
            </p:spPr>
            <p:txBody>
              <a:bodyPr/>
              <a:lstStyle/>
              <a:p>
                <a:r>
                  <a:rPr lang="zh-TW" altLang="en-US">
                    <a:noFill/>
                  </a:rPr>
                  <a:t> </a:t>
                </a:r>
              </a:p>
            </p:txBody>
          </p:sp>
        </mc:Fallback>
      </mc:AlternateContent>
      <p:sp>
        <p:nvSpPr>
          <p:cNvPr id="94" name="文字方塊 93"/>
          <p:cNvSpPr txBox="1"/>
          <p:nvPr/>
        </p:nvSpPr>
        <p:spPr>
          <a:xfrm>
            <a:off x="5201054" y="1759132"/>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t>用第一批数据</a:t>
            </a:r>
            <a:endParaRPr lang="zh-TW" altLang="en-US" sz="2400" baseline="30000" dirty="0"/>
          </a:p>
        </p:txBody>
      </p:sp>
      <p:sp>
        <p:nvSpPr>
          <p:cNvPr id="95" name="文字方塊 94"/>
          <p:cNvSpPr txBox="1"/>
          <p:nvPr/>
        </p:nvSpPr>
        <p:spPr>
          <a:xfrm>
            <a:off x="5179447" y="1173277"/>
            <a:ext cx="3586677"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t>随机初始化网络参数</a:t>
            </a:r>
            <a:endParaRPr lang="zh-TW" altLang="en-US" sz="2400" dirty="0"/>
          </a:p>
        </p:txBody>
      </p:sp>
      <p:sp>
        <p:nvSpPr>
          <p:cNvPr id="97" name="文字方塊 96"/>
          <p:cNvSpPr txBox="1"/>
          <p:nvPr/>
        </p:nvSpPr>
        <p:spPr>
          <a:xfrm>
            <a:off x="5214990" y="3136165"/>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t>用第二批数据</a:t>
            </a:r>
            <a:endParaRPr lang="zh-TW" altLang="en-US" sz="2400" dirty="0"/>
          </a:p>
        </p:txBody>
      </p:sp>
      <p:sp>
        <p:nvSpPr>
          <p:cNvPr id="107" name="文字方塊 106"/>
          <p:cNvSpPr txBox="1"/>
          <p:nvPr/>
        </p:nvSpPr>
        <p:spPr>
          <a:xfrm rot="16200000">
            <a:off x="-479666" y="2468681"/>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8" name="文字方塊 107"/>
          <p:cNvSpPr txBox="1"/>
          <p:nvPr/>
        </p:nvSpPr>
        <p:spPr>
          <a:xfrm rot="16200000">
            <a:off x="-488377" y="4939476"/>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9" name="矩形 108"/>
          <p:cNvSpPr/>
          <p:nvPr/>
        </p:nvSpPr>
        <p:spPr>
          <a:xfrm>
            <a:off x="648662" y="1634942"/>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8662" y="4132044"/>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2" name="文字方塊 111"/>
              <p:cNvSpPr txBox="1"/>
              <p:nvPr/>
            </p:nvSpPr>
            <p:spPr>
              <a:xfrm>
                <a:off x="5795308" y="2244813"/>
                <a:ext cx="23312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5795308" y="2244813"/>
                <a:ext cx="2331279" cy="369332"/>
              </a:xfrm>
              <a:prstGeom prst="rect">
                <a:avLst/>
              </a:prstGeom>
              <a:blipFill rotWithShape="0">
                <a:blip r:embed="rId15"/>
                <a:stretch>
                  <a:fillRect l="-3403" t="-1639" r="-524" b="-98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5795308" y="3621097"/>
                <a:ext cx="24114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r>
                            <a:rPr lang="en-US" altLang="zh-TW" sz="2400" b="0" i="1" smtClean="0">
                              <a:latin typeface="Cambria Math" panose="02040503050406030204" pitchFamily="18" charset="0"/>
                            </a:rPr>
                            <m:t>6</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3" name="文字方塊 112"/>
              <p:cNvSpPr txBox="1">
                <a:spLocks noRot="1" noChangeAspect="1" noMove="1" noResize="1" noEditPoints="1" noAdjustHandles="1" noChangeArrowheads="1" noChangeShapeType="1" noTextEdit="1"/>
              </p:cNvSpPr>
              <p:nvPr/>
            </p:nvSpPr>
            <p:spPr>
              <a:xfrm>
                <a:off x="5795308" y="3621097"/>
                <a:ext cx="2411429" cy="369332"/>
              </a:xfrm>
              <a:prstGeom prst="rect">
                <a:avLst/>
              </a:prstGeom>
              <a:blipFill rotWithShape="0">
                <a:blip r:embed="rId16"/>
                <a:stretch>
                  <a:fillRect l="-3038" t="-1639" r="-506" b="-9836"/>
                </a:stretch>
              </a:blipFill>
            </p:spPr>
            <p:txBody>
              <a:bodyPr/>
              <a:lstStyle/>
              <a:p>
                <a:r>
                  <a:rPr lang="zh-TW" altLang="en-US">
                    <a:noFill/>
                  </a:rPr>
                  <a:t> </a:t>
                </a:r>
              </a:p>
            </p:txBody>
          </p:sp>
        </mc:Fallback>
      </mc:AlternateContent>
      <p:sp>
        <p:nvSpPr>
          <p:cNvPr id="7" name="文字方塊 6"/>
          <p:cNvSpPr txBox="1"/>
          <p:nvPr/>
        </p:nvSpPr>
        <p:spPr>
          <a:xfrm>
            <a:off x="5726242" y="2614145"/>
            <a:ext cx="3245420" cy="461665"/>
          </a:xfrm>
          <a:prstGeom prst="rect">
            <a:avLst/>
          </a:prstGeom>
          <a:noFill/>
        </p:spPr>
        <p:txBody>
          <a:bodyPr wrap="square" rtlCol="0">
            <a:spAutoFit/>
          </a:bodyPr>
          <a:lstStyle/>
          <a:p>
            <a:r>
              <a:rPr lang="zh-CN" altLang="en-US" sz="2400" dirty="0"/>
              <a:t>修改一次参数</a:t>
            </a:r>
            <a:endParaRPr lang="zh-TW" altLang="en-US" sz="2400" dirty="0"/>
          </a:p>
        </p:txBody>
      </p:sp>
      <p:sp>
        <p:nvSpPr>
          <p:cNvPr id="92" name="文字方塊 91"/>
          <p:cNvSpPr txBox="1"/>
          <p:nvPr/>
        </p:nvSpPr>
        <p:spPr>
          <a:xfrm>
            <a:off x="5726242" y="3950553"/>
            <a:ext cx="3245420" cy="461665"/>
          </a:xfrm>
          <a:prstGeom prst="rect">
            <a:avLst/>
          </a:prstGeom>
          <a:noFill/>
        </p:spPr>
        <p:txBody>
          <a:bodyPr wrap="square" rtlCol="0">
            <a:spAutoFit/>
          </a:bodyPr>
          <a:lstStyle/>
          <a:p>
            <a:r>
              <a:rPr lang="zh-CN" altLang="en-US" sz="2400" dirty="0"/>
              <a:t>修改一次参数</a:t>
            </a:r>
            <a:endParaRPr lang="zh-TW" altLang="en-US" sz="2400" dirty="0"/>
          </a:p>
        </p:txBody>
      </p:sp>
      <p:sp>
        <p:nvSpPr>
          <p:cNvPr id="93" name="文字方塊 92"/>
          <p:cNvSpPr txBox="1"/>
          <p:nvPr/>
        </p:nvSpPr>
        <p:spPr>
          <a:xfrm>
            <a:off x="5228848" y="4734287"/>
            <a:ext cx="3742814" cy="830997"/>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t>直到所有批的数据都使用过</a:t>
            </a:r>
            <a:endParaRPr lang="zh-TW" altLang="en-US" sz="2400" dirty="0"/>
          </a:p>
        </p:txBody>
      </p:sp>
      <p:sp>
        <p:nvSpPr>
          <p:cNvPr id="96" name="文字方塊 95"/>
          <p:cNvSpPr txBox="1"/>
          <p:nvPr/>
        </p:nvSpPr>
        <p:spPr>
          <a:xfrm rot="5400000">
            <a:off x="6523363" y="4589259"/>
            <a:ext cx="751076" cy="461665"/>
          </a:xfrm>
          <a:prstGeom prst="rect">
            <a:avLst/>
          </a:prstGeom>
          <a:noFill/>
        </p:spPr>
        <p:txBody>
          <a:bodyPr wrap="square" rtlCol="0">
            <a:spAutoFit/>
          </a:bodyPr>
          <a:lstStyle/>
          <a:p>
            <a:r>
              <a:rPr lang="en-US" altLang="zh-TW" sz="2400" dirty="0"/>
              <a:t>…</a:t>
            </a:r>
            <a:endParaRPr lang="zh-TW" altLang="en-US" sz="2400" baseline="30000" dirty="0"/>
          </a:p>
        </p:txBody>
      </p:sp>
      <p:sp>
        <p:nvSpPr>
          <p:cNvPr id="98" name="矩形 97"/>
          <p:cNvSpPr/>
          <p:nvPr/>
        </p:nvSpPr>
        <p:spPr>
          <a:xfrm>
            <a:off x="5849733" y="5596570"/>
            <a:ext cx="2209169" cy="4471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a:t>一个</a:t>
            </a:r>
            <a:r>
              <a:rPr lang="en-US" altLang="zh-TW" sz="2400" dirty="0"/>
              <a:t>epoch</a:t>
            </a:r>
            <a:endParaRPr lang="zh-TW" altLang="en-US" sz="2400" dirty="0"/>
          </a:p>
        </p:txBody>
      </p:sp>
      <p:sp>
        <p:nvSpPr>
          <p:cNvPr id="99" name="矩形 98"/>
          <p:cNvSpPr/>
          <p:nvPr/>
        </p:nvSpPr>
        <p:spPr>
          <a:xfrm>
            <a:off x="5201053" y="1796342"/>
            <a:ext cx="3820463" cy="372802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p:nvSpPr>
        <p:spPr>
          <a:xfrm>
            <a:off x="5236213" y="6141503"/>
            <a:ext cx="3436207" cy="51835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t>重复以上过程</a:t>
            </a:r>
            <a:endParaRPr lang="zh-TW" altLang="en-US" sz="2400" dirty="0"/>
          </a:p>
        </p:txBody>
      </p:sp>
      <p:sp>
        <p:nvSpPr>
          <p:cNvPr id="3" name="文字方塊 2"/>
          <p:cNvSpPr txBox="1"/>
          <p:nvPr/>
        </p:nvSpPr>
        <p:spPr>
          <a:xfrm>
            <a:off x="4769134" y="156580"/>
            <a:ext cx="4252382"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800" dirty="0"/>
              <a:t>其实不是最小化</a:t>
            </a:r>
            <a:r>
              <a:rPr lang="zh-CN" altLang="en-US" sz="2800" dirty="0">
                <a:solidFill>
                  <a:srgbClr val="FF0000"/>
                </a:solidFill>
              </a:rPr>
              <a:t>整体</a:t>
            </a:r>
            <a:r>
              <a:rPr lang="zh-CN" altLang="en-US" sz="2800" dirty="0"/>
              <a:t>损失</a:t>
            </a:r>
            <a:r>
              <a:rPr lang="en-US" altLang="zh-TW" sz="2800" dirty="0"/>
              <a:t>!</a:t>
            </a:r>
            <a:endParaRPr lang="zh-TW" altLang="en-US" sz="2800" dirty="0"/>
          </a:p>
        </p:txBody>
      </p:sp>
    </p:spTree>
    <p:extLst>
      <p:ext uri="{BB962C8B-B14F-4D97-AF65-F5344CB8AC3E}">
        <p14:creationId xmlns:p14="http://schemas.microsoft.com/office/powerpoint/2010/main" val="427061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7" grpId="0"/>
      <p:bldP spid="107" grpId="0"/>
      <p:bldP spid="108" grpId="0"/>
      <p:bldP spid="109" grpId="0" animBg="1"/>
      <p:bldP spid="110" grpId="0" animBg="1"/>
      <p:bldP spid="112" grpId="0"/>
      <p:bldP spid="113" grpId="0"/>
      <p:bldP spid="7" grpId="0"/>
      <p:bldP spid="92" grpId="0"/>
      <p:bldP spid="93" grpId="0"/>
      <p:bldP spid="96" grpId="0"/>
      <p:bldP spid="98" grpId="0" animBg="1"/>
      <p:bldP spid="99" grpId="0" animBg="1"/>
      <p:bldP spid="100"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1096504"/>
          </a:xfrm>
        </p:spPr>
        <p:txBody>
          <a:bodyPr>
            <a:normAutofit fontScale="90000"/>
          </a:bodyPr>
          <a:lstStyle/>
          <a:p>
            <a:r>
              <a:rPr lang="zh-CN" altLang="en-US" dirty="0"/>
              <a:t>小批量优化算法</a:t>
            </a:r>
            <a:br>
              <a:rPr lang="en-US" altLang="zh-CN" dirty="0"/>
            </a:br>
            <a:r>
              <a:rPr lang="en-US" altLang="zh-TW" dirty="0"/>
              <a:t>Mini-batch</a:t>
            </a:r>
            <a:endParaRPr lang="zh-TW" altLang="en-US" dirty="0"/>
          </a:p>
        </p:txBody>
      </p:sp>
      <p:grpSp>
        <p:nvGrpSpPr>
          <p:cNvPr id="36" name="群組 35"/>
          <p:cNvGrpSpPr/>
          <p:nvPr/>
        </p:nvGrpSpPr>
        <p:grpSpPr>
          <a:xfrm>
            <a:off x="151086" y="2470838"/>
            <a:ext cx="4789170" cy="2364808"/>
            <a:chOff x="186028" y="1634942"/>
            <a:chExt cx="4789170" cy="2364808"/>
          </a:xfrm>
        </p:grpSpPr>
        <p:grpSp>
          <p:nvGrpSpPr>
            <p:cNvPr id="5" name="群組 4"/>
            <p:cNvGrpSpPr/>
            <p:nvPr/>
          </p:nvGrpSpPr>
          <p:grpSpPr>
            <a:xfrm>
              <a:off x="1258864" y="1778496"/>
              <a:ext cx="421911" cy="671513"/>
              <a:chOff x="510563" y="3417283"/>
              <a:chExt cx="421911" cy="671513"/>
            </a:xfrm>
          </p:grpSpPr>
          <p:sp>
            <p:nvSpPr>
              <p:cNvPr id="6" name="矩形 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7" name="矩形 6"/>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sp>
          <p:nvSpPr>
            <p:cNvPr id="8" name="矩形 7"/>
            <p:cNvSpPr/>
            <p:nvPr/>
          </p:nvSpPr>
          <p:spPr>
            <a:xfrm>
              <a:off x="2058789" y="178106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9" name="文字方塊 8"/>
            <p:cNvSpPr txBox="1"/>
            <p:nvPr/>
          </p:nvSpPr>
          <p:spPr>
            <a:xfrm rot="5400000">
              <a:off x="2281307" y="332380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0" name="直線單箭頭接點 9"/>
            <p:cNvCxnSpPr/>
            <p:nvPr/>
          </p:nvCxnSpPr>
          <p:spPr>
            <a:xfrm flipV="1">
              <a:off x="1627406" y="211425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3027655" y="210904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群組 11"/>
            <p:cNvGrpSpPr/>
            <p:nvPr/>
          </p:nvGrpSpPr>
          <p:grpSpPr>
            <a:xfrm>
              <a:off x="3426170" y="1778496"/>
              <a:ext cx="428323" cy="671513"/>
              <a:chOff x="507357" y="3417283"/>
              <a:chExt cx="428323" cy="671513"/>
            </a:xfrm>
          </p:grpSpPr>
          <p:sp>
            <p:nvSpPr>
              <p:cNvPr id="13" name="矩形 1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14" name="矩形 13"/>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sp>
          <p:nvSpPr>
            <p:cNvPr id="15" name="矩形 14"/>
            <p:cNvSpPr/>
            <p:nvPr/>
          </p:nvSpPr>
          <p:spPr>
            <a:xfrm>
              <a:off x="4444214" y="1778496"/>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16" name="文字方塊 15"/>
                <p:cNvSpPr txBox="1"/>
                <p:nvPr/>
              </p:nvSpPr>
              <p:spPr>
                <a:xfrm>
                  <a:off x="4433773" y="1952099"/>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4433773" y="1952099"/>
                  <a:ext cx="391454" cy="369332"/>
                </a:xfrm>
                <a:prstGeom prst="rect">
                  <a:avLst/>
                </a:prstGeom>
                <a:blipFill rotWithShape="0">
                  <a:blip r:embed="rId3"/>
                  <a:stretch>
                    <a:fillRect l="-18750" t="-16393" r="-48438" b="-24590"/>
                  </a:stretch>
                </a:blipFill>
              </p:spPr>
              <p:txBody>
                <a:bodyPr/>
                <a:lstStyle/>
                <a:p>
                  <a:r>
                    <a:rPr lang="zh-TW" altLang="en-US">
                      <a:noFill/>
                    </a:rPr>
                    <a:t> </a:t>
                  </a:r>
                </a:p>
              </p:txBody>
            </p:sp>
          </mc:Fallback>
        </mc:AlternateContent>
        <p:sp>
          <p:nvSpPr>
            <p:cNvPr id="17" name="左-右雙向箭號 16"/>
            <p:cNvSpPr/>
            <p:nvPr/>
          </p:nvSpPr>
          <p:spPr>
            <a:xfrm>
              <a:off x="3785800" y="207047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3927373" y="2265204"/>
                  <a:ext cx="3124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927373" y="2265204"/>
                  <a:ext cx="312458" cy="369332"/>
                </a:xfrm>
                <a:prstGeom prst="rect">
                  <a:avLst/>
                </a:prstGeom>
                <a:blipFill rotWithShape="0">
                  <a:blip r:embed="rId4"/>
                  <a:stretch>
                    <a:fillRect l="-23529" t="-1667" r="-9804" b="-8333"/>
                  </a:stretch>
                </a:blipFill>
              </p:spPr>
              <p:txBody>
                <a:bodyPr/>
                <a:lstStyle/>
                <a:p>
                  <a:r>
                    <a:rPr lang="zh-TW" altLang="en-US">
                      <a:noFill/>
                    </a:rPr>
                    <a:t> </a:t>
                  </a:r>
                </a:p>
              </p:txBody>
            </p:sp>
          </mc:Fallback>
        </mc:AlternateContent>
        <p:grpSp>
          <p:nvGrpSpPr>
            <p:cNvPr id="19" name="群組 18"/>
            <p:cNvGrpSpPr/>
            <p:nvPr/>
          </p:nvGrpSpPr>
          <p:grpSpPr>
            <a:xfrm>
              <a:off x="1209850" y="2586461"/>
              <a:ext cx="526106" cy="671513"/>
              <a:chOff x="458466" y="3417283"/>
              <a:chExt cx="526106" cy="671513"/>
            </a:xfrm>
          </p:grpSpPr>
          <p:sp>
            <p:nvSpPr>
              <p:cNvPr id="20" name="矩形 1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1" name="矩形 20"/>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31</a:t>
                </a:r>
                <a:endParaRPr lang="zh-TW" altLang="en-US" sz="2400" baseline="30000" dirty="0"/>
              </a:p>
            </p:txBody>
          </p:sp>
        </p:grpSp>
        <p:sp>
          <p:nvSpPr>
            <p:cNvPr id="22" name="矩形 21"/>
            <p:cNvSpPr/>
            <p:nvPr/>
          </p:nvSpPr>
          <p:spPr>
            <a:xfrm>
              <a:off x="2061873" y="258063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23" name="直線單箭頭接點 22"/>
            <p:cNvCxnSpPr/>
            <p:nvPr/>
          </p:nvCxnSpPr>
          <p:spPr>
            <a:xfrm flipV="1">
              <a:off x="1627529" y="292221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V="1">
              <a:off x="3027778" y="291700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377157" y="2586461"/>
              <a:ext cx="532518" cy="671513"/>
              <a:chOff x="455261" y="3417283"/>
              <a:chExt cx="532518" cy="671513"/>
            </a:xfrm>
          </p:grpSpPr>
          <p:sp>
            <p:nvSpPr>
              <p:cNvPr id="26" name="矩形 2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27" name="矩形 26"/>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31</a:t>
                </a:r>
                <a:endParaRPr lang="zh-TW" altLang="en-US" sz="2400" baseline="30000" dirty="0"/>
              </a:p>
            </p:txBody>
          </p:sp>
        </p:grpSp>
        <p:sp>
          <p:nvSpPr>
            <p:cNvPr id="28" name="矩形 27"/>
            <p:cNvSpPr/>
            <p:nvPr/>
          </p:nvSpPr>
          <p:spPr>
            <a:xfrm>
              <a:off x="4447297" y="258646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29" name="文字方塊 28"/>
                <p:cNvSpPr txBox="1"/>
                <p:nvPr/>
              </p:nvSpPr>
              <p:spPr>
                <a:xfrm>
                  <a:off x="4447297" y="2748469"/>
                  <a:ext cx="527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447297" y="2748469"/>
                  <a:ext cx="527901" cy="369332"/>
                </a:xfrm>
                <a:prstGeom prst="rect">
                  <a:avLst/>
                </a:prstGeom>
                <a:blipFill rotWithShape="0">
                  <a:blip r:embed="rId5"/>
                  <a:stretch>
                    <a:fillRect l="-13953" t="-18033" r="-33721" b="-24590"/>
                  </a:stretch>
                </a:blipFill>
              </p:spPr>
              <p:txBody>
                <a:bodyPr/>
                <a:lstStyle/>
                <a:p>
                  <a:r>
                    <a:rPr lang="zh-TW" altLang="en-US">
                      <a:noFill/>
                    </a:rPr>
                    <a:t> </a:t>
                  </a:r>
                </a:p>
              </p:txBody>
            </p:sp>
          </mc:Fallback>
        </mc:AlternateContent>
        <p:sp>
          <p:nvSpPr>
            <p:cNvPr id="30" name="左-右雙向箭號 29"/>
            <p:cNvSpPr/>
            <p:nvPr/>
          </p:nvSpPr>
          <p:spPr>
            <a:xfrm>
              <a:off x="3783522" y="28520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1" name="文字方塊 30"/>
                <p:cNvSpPr txBox="1"/>
                <p:nvPr/>
              </p:nvSpPr>
              <p:spPr>
                <a:xfrm>
                  <a:off x="3926811" y="3109079"/>
                  <a:ext cx="4489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926811" y="3109079"/>
                  <a:ext cx="448905" cy="369332"/>
                </a:xfrm>
                <a:prstGeom prst="rect">
                  <a:avLst/>
                </a:prstGeom>
                <a:blipFill rotWithShape="0">
                  <a:blip r:embed="rId6"/>
                  <a:stretch>
                    <a:fillRect l="-16216" r="-5405" b="-6557"/>
                  </a:stretch>
                </a:blipFill>
              </p:spPr>
              <p:txBody>
                <a:bodyPr/>
                <a:lstStyle/>
                <a:p>
                  <a:r>
                    <a:rPr lang="zh-TW" altLang="en-US">
                      <a:noFill/>
                    </a:rPr>
                    <a:t> </a:t>
                  </a:r>
                </a:p>
              </p:txBody>
            </p:sp>
          </mc:Fallback>
        </mc:AlternateContent>
        <p:pic>
          <p:nvPicPr>
            <p:cNvPr id="32" name="圖片 31"/>
            <p:cNvPicPr preferRelativeResize="0">
              <a:picLocks/>
            </p:cNvPicPr>
            <p:nvPr/>
          </p:nvPicPr>
          <p:blipFill>
            <a:blip r:embed="rId7"/>
            <a:stretch>
              <a:fillRect/>
            </a:stretch>
          </p:blipFill>
          <p:spPr>
            <a:xfrm>
              <a:off x="853541" y="1961431"/>
              <a:ext cx="360000" cy="360000"/>
            </a:xfrm>
            <a:prstGeom prst="rect">
              <a:avLst/>
            </a:prstGeom>
            <a:ln w="38100">
              <a:solidFill>
                <a:schemeClr val="tx1"/>
              </a:solidFill>
            </a:ln>
          </p:spPr>
        </p:pic>
        <p:pic>
          <p:nvPicPr>
            <p:cNvPr id="33" name="圖片 32"/>
            <p:cNvPicPr preferRelativeResize="0">
              <a:picLocks/>
            </p:cNvPicPr>
            <p:nvPr/>
          </p:nvPicPr>
          <p:blipFill>
            <a:blip r:embed="rId8"/>
            <a:stretch>
              <a:fillRect/>
            </a:stretch>
          </p:blipFill>
          <p:spPr>
            <a:xfrm>
              <a:off x="824563" y="2718563"/>
              <a:ext cx="360000" cy="360000"/>
            </a:xfrm>
            <a:prstGeom prst="rect">
              <a:avLst/>
            </a:prstGeom>
            <a:ln w="38100">
              <a:solidFill>
                <a:schemeClr val="tx1"/>
              </a:solidFill>
            </a:ln>
          </p:spPr>
        </p:pic>
        <p:sp>
          <p:nvSpPr>
            <p:cNvPr id="34" name="文字方塊 33"/>
            <p:cNvSpPr txBox="1"/>
            <p:nvPr/>
          </p:nvSpPr>
          <p:spPr>
            <a:xfrm rot="16200000">
              <a:off x="-422074" y="2569533"/>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35" name="矩形 34"/>
            <p:cNvSpPr/>
            <p:nvPr/>
          </p:nvSpPr>
          <p:spPr>
            <a:xfrm>
              <a:off x="648662" y="1634942"/>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49" name="直線接點 48"/>
          <p:cNvCxnSpPr/>
          <p:nvPr/>
        </p:nvCxnSpPr>
        <p:spPr>
          <a:xfrm>
            <a:off x="3563888" y="2027239"/>
            <a:ext cx="195063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5601245" y="2032855"/>
            <a:ext cx="13414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cxnSpLocks/>
          </p:cNvCxnSpPr>
          <p:nvPr/>
        </p:nvCxnSpPr>
        <p:spPr>
          <a:xfrm flipH="1">
            <a:off x="3342217" y="2073117"/>
            <a:ext cx="1196990" cy="37370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cxnSpLocks/>
          </p:cNvCxnSpPr>
          <p:nvPr/>
        </p:nvCxnSpPr>
        <p:spPr>
          <a:xfrm>
            <a:off x="6271952" y="2060021"/>
            <a:ext cx="561263" cy="474709"/>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549131" y="4801685"/>
            <a:ext cx="4395721" cy="523220"/>
          </a:xfrm>
          <a:prstGeom prst="rect">
            <a:avLst/>
          </a:prstGeom>
          <a:noFill/>
        </p:spPr>
        <p:txBody>
          <a:bodyPr wrap="square" rtlCol="0">
            <a:spAutoFit/>
          </a:bodyPr>
          <a:lstStyle/>
          <a:p>
            <a:pPr algn="ctr"/>
            <a:r>
              <a:rPr lang="zh-CN" altLang="en-US" sz="2800" dirty="0">
                <a:solidFill>
                  <a:srgbClr val="FF0000"/>
                </a:solidFill>
              </a:rPr>
              <a:t>每批里有</a:t>
            </a:r>
            <a:r>
              <a:rPr lang="en-US" altLang="zh-CN" sz="2800" dirty="0">
                <a:solidFill>
                  <a:srgbClr val="FF0000"/>
                </a:solidFill>
              </a:rPr>
              <a:t>100</a:t>
            </a:r>
            <a:r>
              <a:rPr lang="zh-CN" altLang="en-US" sz="2800" dirty="0">
                <a:solidFill>
                  <a:srgbClr val="FF0000"/>
                </a:solidFill>
              </a:rPr>
              <a:t>个样例数据</a:t>
            </a:r>
            <a:endParaRPr lang="zh-TW" altLang="en-US" sz="2800" dirty="0">
              <a:solidFill>
                <a:srgbClr val="FF0000"/>
              </a:solidFill>
            </a:endParaRPr>
          </a:p>
        </p:txBody>
      </p:sp>
      <p:sp>
        <p:nvSpPr>
          <p:cNvPr id="57" name="文字方塊 56"/>
          <p:cNvSpPr txBox="1"/>
          <p:nvPr/>
        </p:nvSpPr>
        <p:spPr>
          <a:xfrm>
            <a:off x="2992835" y="5827346"/>
            <a:ext cx="2131085" cy="523220"/>
          </a:xfrm>
          <a:prstGeom prst="rect">
            <a:avLst/>
          </a:prstGeom>
          <a:noFill/>
        </p:spPr>
        <p:txBody>
          <a:bodyPr wrap="square" rtlCol="0">
            <a:spAutoFit/>
          </a:bodyPr>
          <a:lstStyle/>
          <a:p>
            <a:pPr algn="ctr"/>
            <a:r>
              <a:rPr lang="zh-CN" altLang="en-US" sz="2800" dirty="0">
                <a:solidFill>
                  <a:srgbClr val="0000FF"/>
                </a:solidFill>
              </a:rPr>
              <a:t>重复</a:t>
            </a:r>
            <a:r>
              <a:rPr lang="en-US" altLang="zh-CN" sz="2800" dirty="0">
                <a:solidFill>
                  <a:srgbClr val="0000FF"/>
                </a:solidFill>
              </a:rPr>
              <a:t>20</a:t>
            </a:r>
            <a:r>
              <a:rPr lang="zh-CN" altLang="en-US" sz="2800" dirty="0">
                <a:solidFill>
                  <a:srgbClr val="0000FF"/>
                </a:solidFill>
              </a:rPr>
              <a:t>次</a:t>
            </a:r>
            <a:endParaRPr lang="zh-TW" altLang="en-US" sz="2800" dirty="0">
              <a:solidFill>
                <a:srgbClr val="0000FF"/>
              </a:solidFill>
            </a:endParaRPr>
          </a:p>
        </p:txBody>
      </p:sp>
      <p:sp>
        <p:nvSpPr>
          <p:cNvPr id="55" name="TextBox 54"/>
          <p:cNvSpPr txBox="1"/>
          <p:nvPr/>
        </p:nvSpPr>
        <p:spPr>
          <a:xfrm>
            <a:off x="370973" y="1630386"/>
            <a:ext cx="8440382" cy="369332"/>
          </a:xfrm>
          <a:prstGeom prst="rect">
            <a:avLst/>
          </a:prstGeom>
          <a:solidFill>
            <a:schemeClr val="tx1"/>
          </a:solidFill>
          <a:ln>
            <a:solidFill>
              <a:schemeClr val="tx1"/>
            </a:solidFill>
          </a:ln>
        </p:spPr>
        <p:txBody>
          <a:bodyPr wrap="square" rtlCol="0">
            <a:spAutoFit/>
          </a:bodyPr>
          <a:lstStyle/>
          <a:p>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model.fit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batch_size</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=100, epochs=20)</a:t>
            </a:r>
          </a:p>
        </p:txBody>
      </p:sp>
      <p:sp>
        <p:nvSpPr>
          <p:cNvPr id="66" name="文字方塊 93">
            <a:extLst>
              <a:ext uri="{FF2B5EF4-FFF2-40B4-BE49-F238E27FC236}">
                <a16:creationId xmlns:a16="http://schemas.microsoft.com/office/drawing/2014/main" id="{01BDB4CC-C775-4CCA-9A83-96C74F7C686F}"/>
              </a:ext>
            </a:extLst>
          </p:cNvPr>
          <p:cNvSpPr txBox="1"/>
          <p:nvPr/>
        </p:nvSpPr>
        <p:spPr>
          <a:xfrm>
            <a:off x="5076057" y="2503168"/>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t>用第一批数据</a:t>
            </a:r>
            <a:endParaRPr lang="zh-TW" altLang="en-US" sz="2400" baseline="30000" dirty="0"/>
          </a:p>
        </p:txBody>
      </p:sp>
      <p:sp>
        <p:nvSpPr>
          <p:cNvPr id="67" name="文字方塊 96">
            <a:extLst>
              <a:ext uri="{FF2B5EF4-FFF2-40B4-BE49-F238E27FC236}">
                <a16:creationId xmlns:a16="http://schemas.microsoft.com/office/drawing/2014/main" id="{7E13BD41-C936-43F6-A19F-79AAAE8EED1D}"/>
              </a:ext>
            </a:extLst>
          </p:cNvPr>
          <p:cNvSpPr txBox="1"/>
          <p:nvPr/>
        </p:nvSpPr>
        <p:spPr>
          <a:xfrm>
            <a:off x="5089993" y="3880201"/>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t>用第二批数据</a:t>
            </a:r>
            <a:endParaRPr lang="zh-TW" altLang="en-US" sz="2400" dirty="0"/>
          </a:p>
        </p:txBody>
      </p:sp>
      <mc:AlternateContent xmlns:mc="http://schemas.openxmlformats.org/markup-compatibility/2006" xmlns:a14="http://schemas.microsoft.com/office/drawing/2010/main">
        <mc:Choice Requires="a14">
          <p:sp>
            <p:nvSpPr>
              <p:cNvPr id="68" name="文字方塊 111">
                <a:extLst>
                  <a:ext uri="{FF2B5EF4-FFF2-40B4-BE49-F238E27FC236}">
                    <a16:creationId xmlns:a16="http://schemas.microsoft.com/office/drawing/2014/main" id="{1832D9B8-9CA6-4B6A-AA4C-323FC5D4C08C}"/>
                  </a:ext>
                </a:extLst>
              </p:cNvPr>
              <p:cNvSpPr txBox="1"/>
              <p:nvPr/>
            </p:nvSpPr>
            <p:spPr>
              <a:xfrm>
                <a:off x="5670311" y="2988849"/>
                <a:ext cx="23312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68" name="文字方塊 111">
                <a:extLst>
                  <a:ext uri="{FF2B5EF4-FFF2-40B4-BE49-F238E27FC236}">
                    <a16:creationId xmlns:a16="http://schemas.microsoft.com/office/drawing/2014/main" id="{1832D9B8-9CA6-4B6A-AA4C-323FC5D4C08C}"/>
                  </a:ext>
                </a:extLst>
              </p:cNvPr>
              <p:cNvSpPr txBox="1">
                <a:spLocks noRot="1" noChangeAspect="1" noMove="1" noResize="1" noEditPoints="1" noAdjustHandles="1" noChangeArrowheads="1" noChangeShapeType="1" noTextEdit="1"/>
              </p:cNvSpPr>
              <p:nvPr/>
            </p:nvSpPr>
            <p:spPr>
              <a:xfrm>
                <a:off x="5670311" y="2988849"/>
                <a:ext cx="2331279" cy="369332"/>
              </a:xfrm>
              <a:prstGeom prst="rect">
                <a:avLst/>
              </a:prstGeom>
              <a:blipFill>
                <a:blip r:embed="rId9"/>
                <a:stretch>
                  <a:fillRect l="-3133" t="-1639" r="-261"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字方塊 112">
                <a:extLst>
                  <a:ext uri="{FF2B5EF4-FFF2-40B4-BE49-F238E27FC236}">
                    <a16:creationId xmlns:a16="http://schemas.microsoft.com/office/drawing/2014/main" id="{41FDAB3B-8DCD-404C-B0BD-38BC40AD013C}"/>
                  </a:ext>
                </a:extLst>
              </p:cNvPr>
              <p:cNvSpPr txBox="1"/>
              <p:nvPr/>
            </p:nvSpPr>
            <p:spPr>
              <a:xfrm>
                <a:off x="5670311" y="4365133"/>
                <a:ext cx="24114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r>
                            <a:rPr lang="en-US" altLang="zh-TW" sz="2400" b="0" i="1" smtClean="0">
                              <a:latin typeface="Cambria Math" panose="02040503050406030204" pitchFamily="18" charset="0"/>
                            </a:rPr>
                            <m:t>6</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69" name="文字方塊 112">
                <a:extLst>
                  <a:ext uri="{FF2B5EF4-FFF2-40B4-BE49-F238E27FC236}">
                    <a16:creationId xmlns:a16="http://schemas.microsoft.com/office/drawing/2014/main" id="{41FDAB3B-8DCD-404C-B0BD-38BC40AD013C}"/>
                  </a:ext>
                </a:extLst>
              </p:cNvPr>
              <p:cNvSpPr txBox="1">
                <a:spLocks noRot="1" noChangeAspect="1" noMove="1" noResize="1" noEditPoints="1" noAdjustHandles="1" noChangeArrowheads="1" noChangeShapeType="1" noTextEdit="1"/>
              </p:cNvSpPr>
              <p:nvPr/>
            </p:nvSpPr>
            <p:spPr>
              <a:xfrm>
                <a:off x="5670311" y="4365133"/>
                <a:ext cx="2411429" cy="369332"/>
              </a:xfrm>
              <a:prstGeom prst="rect">
                <a:avLst/>
              </a:prstGeom>
              <a:blipFill>
                <a:blip r:embed="rId10"/>
                <a:stretch>
                  <a:fillRect l="-2778" t="-1639" r="-253" b="-9836"/>
                </a:stretch>
              </a:blipFill>
            </p:spPr>
            <p:txBody>
              <a:bodyPr/>
              <a:lstStyle/>
              <a:p>
                <a:r>
                  <a:rPr lang="zh-CN" altLang="en-US">
                    <a:noFill/>
                  </a:rPr>
                  <a:t> </a:t>
                </a:r>
              </a:p>
            </p:txBody>
          </p:sp>
        </mc:Fallback>
      </mc:AlternateContent>
      <p:sp>
        <p:nvSpPr>
          <p:cNvPr id="70" name="文字方塊 6">
            <a:extLst>
              <a:ext uri="{FF2B5EF4-FFF2-40B4-BE49-F238E27FC236}">
                <a16:creationId xmlns:a16="http://schemas.microsoft.com/office/drawing/2014/main" id="{7517BCF2-46DF-4E5C-8BF8-20AF0A11293B}"/>
              </a:ext>
            </a:extLst>
          </p:cNvPr>
          <p:cNvSpPr txBox="1"/>
          <p:nvPr/>
        </p:nvSpPr>
        <p:spPr>
          <a:xfrm>
            <a:off x="5601245" y="3358181"/>
            <a:ext cx="3245420" cy="461665"/>
          </a:xfrm>
          <a:prstGeom prst="rect">
            <a:avLst/>
          </a:prstGeom>
          <a:noFill/>
        </p:spPr>
        <p:txBody>
          <a:bodyPr wrap="square" rtlCol="0">
            <a:spAutoFit/>
          </a:bodyPr>
          <a:lstStyle/>
          <a:p>
            <a:r>
              <a:rPr lang="zh-CN" altLang="en-US" sz="2400" dirty="0"/>
              <a:t>修改一次参数</a:t>
            </a:r>
            <a:endParaRPr lang="zh-TW" altLang="en-US" sz="2400" dirty="0"/>
          </a:p>
        </p:txBody>
      </p:sp>
      <p:sp>
        <p:nvSpPr>
          <p:cNvPr id="71" name="文字方塊 91">
            <a:extLst>
              <a:ext uri="{FF2B5EF4-FFF2-40B4-BE49-F238E27FC236}">
                <a16:creationId xmlns:a16="http://schemas.microsoft.com/office/drawing/2014/main" id="{65074579-2874-4767-9F32-FBF9FD627443}"/>
              </a:ext>
            </a:extLst>
          </p:cNvPr>
          <p:cNvSpPr txBox="1"/>
          <p:nvPr/>
        </p:nvSpPr>
        <p:spPr>
          <a:xfrm>
            <a:off x="5601245" y="4694589"/>
            <a:ext cx="3245420" cy="461665"/>
          </a:xfrm>
          <a:prstGeom prst="rect">
            <a:avLst/>
          </a:prstGeom>
          <a:noFill/>
        </p:spPr>
        <p:txBody>
          <a:bodyPr wrap="square" rtlCol="0">
            <a:spAutoFit/>
          </a:bodyPr>
          <a:lstStyle/>
          <a:p>
            <a:r>
              <a:rPr lang="zh-CN" altLang="en-US" sz="2400" dirty="0"/>
              <a:t>修改一次参数</a:t>
            </a:r>
            <a:endParaRPr lang="zh-TW" altLang="en-US" sz="2400" dirty="0"/>
          </a:p>
        </p:txBody>
      </p:sp>
      <p:sp>
        <p:nvSpPr>
          <p:cNvPr id="72" name="文字方塊 92">
            <a:extLst>
              <a:ext uri="{FF2B5EF4-FFF2-40B4-BE49-F238E27FC236}">
                <a16:creationId xmlns:a16="http://schemas.microsoft.com/office/drawing/2014/main" id="{299F603C-2B61-4E7B-8D0E-F702BB0FE8AB}"/>
              </a:ext>
            </a:extLst>
          </p:cNvPr>
          <p:cNvSpPr txBox="1"/>
          <p:nvPr/>
        </p:nvSpPr>
        <p:spPr>
          <a:xfrm>
            <a:off x="5103851" y="5478323"/>
            <a:ext cx="3742814" cy="830997"/>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t>直到所有批的数据都使用过</a:t>
            </a:r>
            <a:endParaRPr lang="zh-TW" altLang="en-US" sz="2400" dirty="0"/>
          </a:p>
        </p:txBody>
      </p:sp>
      <p:sp>
        <p:nvSpPr>
          <p:cNvPr id="73" name="文字方塊 95">
            <a:extLst>
              <a:ext uri="{FF2B5EF4-FFF2-40B4-BE49-F238E27FC236}">
                <a16:creationId xmlns:a16="http://schemas.microsoft.com/office/drawing/2014/main" id="{B42ECB66-73E8-4F81-862E-91450AB21A54}"/>
              </a:ext>
            </a:extLst>
          </p:cNvPr>
          <p:cNvSpPr txBox="1"/>
          <p:nvPr/>
        </p:nvSpPr>
        <p:spPr>
          <a:xfrm rot="5400000">
            <a:off x="6398366" y="5333295"/>
            <a:ext cx="751076" cy="461665"/>
          </a:xfrm>
          <a:prstGeom prst="rect">
            <a:avLst/>
          </a:prstGeom>
          <a:noFill/>
        </p:spPr>
        <p:txBody>
          <a:bodyPr wrap="square" rtlCol="0">
            <a:spAutoFit/>
          </a:bodyPr>
          <a:lstStyle/>
          <a:p>
            <a:r>
              <a:rPr lang="en-US" altLang="zh-TW" sz="2400" dirty="0"/>
              <a:t>…</a:t>
            </a:r>
            <a:endParaRPr lang="zh-TW" altLang="en-US" sz="2400" baseline="30000" dirty="0"/>
          </a:p>
        </p:txBody>
      </p:sp>
      <p:sp>
        <p:nvSpPr>
          <p:cNvPr id="74" name="矩形 73">
            <a:extLst>
              <a:ext uri="{FF2B5EF4-FFF2-40B4-BE49-F238E27FC236}">
                <a16:creationId xmlns:a16="http://schemas.microsoft.com/office/drawing/2014/main" id="{EDBD129F-DE83-4706-8CFA-A4C19CB3F033}"/>
              </a:ext>
            </a:extLst>
          </p:cNvPr>
          <p:cNvSpPr/>
          <p:nvPr/>
        </p:nvSpPr>
        <p:spPr>
          <a:xfrm>
            <a:off x="5076056" y="2540378"/>
            <a:ext cx="3820463" cy="372802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a:extLst>
              <a:ext uri="{FF2B5EF4-FFF2-40B4-BE49-F238E27FC236}">
                <a16:creationId xmlns:a16="http://schemas.microsoft.com/office/drawing/2014/main" id="{E928277B-78E8-496D-A95B-A1A6C85B1BFD}"/>
              </a:ext>
            </a:extLst>
          </p:cNvPr>
          <p:cNvSpPr/>
          <p:nvPr/>
        </p:nvSpPr>
        <p:spPr>
          <a:xfrm>
            <a:off x="5880708" y="6326295"/>
            <a:ext cx="2209169" cy="4471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a:t>一个</a:t>
            </a:r>
            <a:r>
              <a:rPr lang="en-US" altLang="zh-TW" sz="2400" dirty="0"/>
              <a:t>epoch</a:t>
            </a:r>
            <a:endParaRPr lang="zh-TW" altLang="en-US" sz="2400" dirty="0"/>
          </a:p>
        </p:txBody>
      </p:sp>
    </p:spTree>
    <p:extLst>
      <p:ext uri="{BB962C8B-B14F-4D97-AF65-F5344CB8AC3E}">
        <p14:creationId xmlns:p14="http://schemas.microsoft.com/office/powerpoint/2010/main" val="198096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66" grpId="0"/>
      <p:bldP spid="67" grpId="0"/>
      <p:bldP spid="68" grpId="0"/>
      <p:bldP spid="69" grpId="0"/>
      <p:bldP spid="70" grpId="0"/>
      <p:bldP spid="71" grpId="0"/>
      <p:bldP spid="72" grpId="0"/>
      <p:bldP spid="73" grpId="0"/>
      <p:bldP spid="74" grpId="0" animBg="1"/>
      <p:bldP spid="7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1325563"/>
          </a:xfrm>
        </p:spPr>
        <p:txBody>
          <a:bodyPr/>
          <a:lstStyle/>
          <a:p>
            <a:r>
              <a:rPr lang="en-US" altLang="zh-TW" dirty="0" err="1"/>
              <a:t>Keras</a:t>
            </a:r>
            <a:endParaRPr lang="zh-TW" altLang="en-US" dirty="0"/>
          </a:p>
        </p:txBody>
      </p:sp>
      <p:sp>
        <p:nvSpPr>
          <p:cNvPr id="4" name="矩形 3"/>
          <p:cNvSpPr/>
          <p:nvPr/>
        </p:nvSpPr>
        <p:spPr>
          <a:xfrm>
            <a:off x="470079" y="3228603"/>
            <a:ext cx="8277227" cy="400110"/>
          </a:xfrm>
          <a:prstGeom prst="rect">
            <a:avLst/>
          </a:prstGeom>
        </p:spPr>
        <p:txBody>
          <a:bodyPr wrap="square">
            <a:spAutoFit/>
          </a:bodyPr>
          <a:lstStyle/>
          <a:p>
            <a:r>
              <a:rPr lang="en-US" altLang="zh-TW" sz="2000" dirty="0">
                <a:hlinkClick r:id="rId3"/>
              </a:rPr>
              <a:t>https://keras.io/getting_started/faq/#what-are-my-options-for-saving-models</a:t>
            </a:r>
            <a:r>
              <a:rPr lang="en-US" altLang="zh-TW" sz="2000" dirty="0"/>
              <a:t> </a:t>
            </a:r>
            <a:endParaRPr lang="zh-TW" altLang="en-US" sz="2000" dirty="0"/>
          </a:p>
        </p:txBody>
      </p:sp>
      <p:sp>
        <p:nvSpPr>
          <p:cNvPr id="7" name="文字方塊 6"/>
          <p:cNvSpPr txBox="1"/>
          <p:nvPr/>
        </p:nvSpPr>
        <p:spPr>
          <a:xfrm>
            <a:off x="470079" y="3902315"/>
            <a:ext cx="3859739" cy="461665"/>
          </a:xfrm>
          <a:prstGeom prst="rect">
            <a:avLst/>
          </a:prstGeom>
          <a:noFill/>
        </p:spPr>
        <p:txBody>
          <a:bodyPr wrap="square" rtlCol="0">
            <a:spAutoFit/>
          </a:bodyPr>
          <a:lstStyle/>
          <a:p>
            <a:r>
              <a:rPr lang="zh-CN" altLang="en-US" sz="2400" dirty="0"/>
              <a:t>评估和使用训练好的模型：</a:t>
            </a:r>
            <a:endParaRPr lang="zh-TW" altLang="en-US" sz="2400" dirty="0"/>
          </a:p>
        </p:txBody>
      </p:sp>
      <p:sp>
        <p:nvSpPr>
          <p:cNvPr id="10" name="文字方塊 9"/>
          <p:cNvSpPr txBox="1"/>
          <p:nvPr/>
        </p:nvSpPr>
        <p:spPr>
          <a:xfrm>
            <a:off x="628650" y="4631581"/>
            <a:ext cx="1378040" cy="461665"/>
          </a:xfrm>
          <a:prstGeom prst="rect">
            <a:avLst/>
          </a:prstGeom>
          <a:noFill/>
        </p:spPr>
        <p:txBody>
          <a:bodyPr wrap="square" rtlCol="0">
            <a:spAutoFit/>
          </a:bodyPr>
          <a:lstStyle/>
          <a:p>
            <a:r>
              <a:rPr lang="zh-CN" altLang="en-US" sz="2400" dirty="0"/>
              <a:t>评估</a:t>
            </a:r>
            <a:r>
              <a:rPr lang="en-US" altLang="zh-TW" sz="2400" dirty="0"/>
              <a:t>:</a:t>
            </a:r>
            <a:endParaRPr lang="zh-TW" altLang="en-US" sz="2400" dirty="0"/>
          </a:p>
        </p:txBody>
      </p:sp>
      <p:sp>
        <p:nvSpPr>
          <p:cNvPr id="12" name="文字方塊 11"/>
          <p:cNvSpPr txBox="1"/>
          <p:nvPr/>
        </p:nvSpPr>
        <p:spPr>
          <a:xfrm>
            <a:off x="628650" y="5993372"/>
            <a:ext cx="1378040" cy="461665"/>
          </a:xfrm>
          <a:prstGeom prst="rect">
            <a:avLst/>
          </a:prstGeom>
          <a:noFill/>
        </p:spPr>
        <p:txBody>
          <a:bodyPr wrap="square" rtlCol="0">
            <a:spAutoFit/>
          </a:bodyPr>
          <a:lstStyle/>
          <a:p>
            <a:r>
              <a:rPr lang="zh-CN" altLang="en-US" sz="2400" dirty="0"/>
              <a:t>使用</a:t>
            </a:r>
            <a:r>
              <a:rPr lang="en-US" altLang="zh-TW" sz="2400" dirty="0"/>
              <a:t>:</a:t>
            </a:r>
            <a:endParaRPr lang="zh-TW" altLang="en-US" sz="2400" dirty="0"/>
          </a:p>
        </p:txBody>
      </p:sp>
      <p:sp>
        <p:nvSpPr>
          <p:cNvPr id="6" name="文字方塊 5"/>
          <p:cNvSpPr txBox="1"/>
          <p:nvPr/>
        </p:nvSpPr>
        <p:spPr>
          <a:xfrm>
            <a:off x="470079" y="2477529"/>
            <a:ext cx="3966810" cy="461665"/>
          </a:xfrm>
          <a:prstGeom prst="rect">
            <a:avLst/>
          </a:prstGeom>
          <a:noFill/>
        </p:spPr>
        <p:txBody>
          <a:bodyPr wrap="square" rtlCol="0">
            <a:spAutoFit/>
          </a:bodyPr>
          <a:lstStyle/>
          <a:p>
            <a:r>
              <a:rPr lang="zh-CN" altLang="en-US" sz="2400" dirty="0"/>
              <a:t>存储和加载训练好的模型：</a:t>
            </a:r>
            <a:endParaRPr lang="zh-TW" altLang="en-US" sz="2400" dirty="0"/>
          </a:p>
        </p:txBody>
      </p:sp>
      <p:pic>
        <p:nvPicPr>
          <p:cNvPr id="24578" name="Picture 2" descr="http://neuralnetworksanddeeplearning.com/images/tikz36.png?_=52975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818" y="1702828"/>
            <a:ext cx="2879892" cy="143480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p:nvPr/>
        </p:nvGrpSpPr>
        <p:grpSpPr>
          <a:xfrm>
            <a:off x="3742544" y="163804"/>
            <a:ext cx="5039860" cy="1287075"/>
            <a:chOff x="3574937" y="165444"/>
            <a:chExt cx="5039860" cy="1287075"/>
          </a:xfrm>
        </p:grpSpPr>
        <p:grpSp>
          <p:nvGrpSpPr>
            <p:cNvPr id="16" name="组合 15"/>
            <p:cNvGrpSpPr/>
            <p:nvPr/>
          </p:nvGrpSpPr>
          <p:grpSpPr>
            <a:xfrm>
              <a:off x="3574937" y="183515"/>
              <a:ext cx="1388690" cy="1269004"/>
              <a:chOff x="6931" y="1318983"/>
              <a:chExt cx="2071799" cy="1825772"/>
            </a:xfrm>
          </p:grpSpPr>
          <p:sp>
            <p:nvSpPr>
              <p:cNvPr id="29" name="圆角矩形 28"/>
              <p:cNvSpPr/>
              <p:nvPr/>
            </p:nvSpPr>
            <p:spPr>
              <a:xfrm>
                <a:off x="6931" y="1318983"/>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30" name="圆角矩形 4"/>
              <p:cNvSpPr/>
              <p:nvPr/>
            </p:nvSpPr>
            <p:spPr>
              <a:xfrm>
                <a:off x="60407" y="1365054"/>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第一步</a:t>
                </a:r>
                <a:r>
                  <a:rPr lang="en-US" altLang="zh-TW" sz="2400" kern="1200" dirty="0"/>
                  <a:t>: </a:t>
                </a:r>
              </a:p>
              <a:p>
                <a:pPr lvl="0" algn="ctr" defTabSz="1244600">
                  <a:lnSpc>
                    <a:spcPct val="90000"/>
                  </a:lnSpc>
                  <a:spcBef>
                    <a:spcPct val="0"/>
                  </a:spcBef>
                  <a:spcAft>
                    <a:spcPct val="35000"/>
                  </a:spcAft>
                </a:pPr>
                <a:r>
                  <a:rPr lang="zh-CN" altLang="en-US" sz="2400" kern="1200" dirty="0"/>
                  <a:t>构建神经网络</a:t>
                </a:r>
                <a:endParaRPr lang="zh-TW" altLang="en-US" sz="2400" kern="1200" dirty="0"/>
              </a:p>
            </p:txBody>
          </p:sp>
        </p:grpSp>
        <p:grpSp>
          <p:nvGrpSpPr>
            <p:cNvPr id="17" name="组合 16"/>
            <p:cNvGrpSpPr/>
            <p:nvPr/>
          </p:nvGrpSpPr>
          <p:grpSpPr>
            <a:xfrm>
              <a:off x="5082148" y="676728"/>
              <a:ext cx="303735" cy="387797"/>
              <a:chOff x="2285910" y="1918765"/>
              <a:chExt cx="439221" cy="513806"/>
            </a:xfrm>
          </p:grpSpPr>
          <p:sp>
            <p:nvSpPr>
              <p:cNvPr id="27" name="右箭头 26"/>
              <p:cNvSpPr/>
              <p:nvPr/>
            </p:nvSpPr>
            <p:spPr>
              <a:xfrm>
                <a:off x="2285910"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8" name="右箭头 6"/>
              <p:cNvSpPr/>
              <p:nvPr/>
            </p:nvSpPr>
            <p:spPr>
              <a:xfrm>
                <a:off x="2285910"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18" name="组合 17"/>
            <p:cNvGrpSpPr/>
            <p:nvPr/>
          </p:nvGrpSpPr>
          <p:grpSpPr>
            <a:xfrm>
              <a:off x="5450385" y="165444"/>
              <a:ext cx="1364591" cy="1235074"/>
              <a:chOff x="2795952" y="1253481"/>
              <a:chExt cx="2071799" cy="1825772"/>
            </a:xfrm>
          </p:grpSpPr>
          <p:sp>
            <p:nvSpPr>
              <p:cNvPr id="25" name="圆角矩形 24"/>
              <p:cNvSpPr/>
              <p:nvPr/>
            </p:nvSpPr>
            <p:spPr>
              <a:xfrm>
                <a:off x="2795952" y="1253481"/>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26" name="圆角矩形 8"/>
              <p:cNvSpPr/>
              <p:nvPr/>
            </p:nvSpPr>
            <p:spPr>
              <a:xfrm>
                <a:off x="2823765" y="1321276"/>
                <a:ext cx="1964847"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第二步</a:t>
                </a:r>
                <a:r>
                  <a:rPr lang="en-US" altLang="zh-TW" sz="2400" kern="1200" dirty="0"/>
                  <a:t>: </a:t>
                </a:r>
              </a:p>
              <a:p>
                <a:pPr lvl="0" algn="ctr" defTabSz="1244600">
                  <a:lnSpc>
                    <a:spcPct val="90000"/>
                  </a:lnSpc>
                  <a:spcBef>
                    <a:spcPct val="0"/>
                  </a:spcBef>
                  <a:spcAft>
                    <a:spcPct val="35000"/>
                  </a:spcAft>
                </a:pPr>
                <a:r>
                  <a:rPr lang="zh-CN" altLang="en-US" sz="2400" kern="1200" dirty="0"/>
                  <a:t>确定学习目标</a:t>
                </a:r>
                <a:endParaRPr lang="zh-TW" altLang="en-US" sz="2400" kern="1200" dirty="0"/>
              </a:p>
            </p:txBody>
          </p:sp>
        </p:grpSp>
        <p:grpSp>
          <p:nvGrpSpPr>
            <p:cNvPr id="19" name="组合 18"/>
            <p:cNvGrpSpPr/>
            <p:nvPr/>
          </p:nvGrpSpPr>
          <p:grpSpPr>
            <a:xfrm>
              <a:off x="6890236" y="683747"/>
              <a:ext cx="303735" cy="387797"/>
              <a:chOff x="5186429" y="1918765"/>
              <a:chExt cx="439221" cy="513806"/>
            </a:xfrm>
          </p:grpSpPr>
          <p:sp>
            <p:nvSpPr>
              <p:cNvPr id="23" name="右箭头 22"/>
              <p:cNvSpPr/>
              <p:nvPr/>
            </p:nvSpPr>
            <p:spPr>
              <a:xfrm>
                <a:off x="5186429"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24" name="右箭头 10"/>
              <p:cNvSpPr/>
              <p:nvPr/>
            </p:nvSpPr>
            <p:spPr>
              <a:xfrm>
                <a:off x="5186429"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20" name="组合 19"/>
            <p:cNvGrpSpPr/>
            <p:nvPr/>
          </p:nvGrpSpPr>
          <p:grpSpPr>
            <a:xfrm>
              <a:off x="7255816" y="175131"/>
              <a:ext cx="1358981" cy="1235074"/>
              <a:chOff x="5679034" y="1221218"/>
              <a:chExt cx="2071799" cy="1825772"/>
            </a:xfrm>
          </p:grpSpPr>
          <p:sp>
            <p:nvSpPr>
              <p:cNvPr id="21" name="圆角矩形 20"/>
              <p:cNvSpPr/>
              <p:nvPr/>
            </p:nvSpPr>
            <p:spPr>
              <a:xfrm>
                <a:off x="5679034" y="1221218"/>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22" name="圆角矩形 12"/>
              <p:cNvSpPr/>
              <p:nvPr/>
            </p:nvSpPr>
            <p:spPr>
              <a:xfrm>
                <a:off x="5732478" y="1260373"/>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a:t>第三步</a:t>
                </a:r>
                <a:r>
                  <a:rPr lang="en-US" altLang="zh-TW" sz="2400" kern="1200" dirty="0"/>
                  <a:t>: </a:t>
                </a:r>
              </a:p>
              <a:p>
                <a:pPr lvl="0" algn="ctr" defTabSz="1244600">
                  <a:lnSpc>
                    <a:spcPct val="90000"/>
                  </a:lnSpc>
                  <a:spcBef>
                    <a:spcPct val="0"/>
                  </a:spcBef>
                  <a:spcAft>
                    <a:spcPct val="35000"/>
                  </a:spcAft>
                </a:pPr>
                <a:r>
                  <a:rPr lang="zh-CN" altLang="en-US" sz="2400" kern="1200" dirty="0"/>
                  <a:t>学习！</a:t>
                </a:r>
                <a:endParaRPr lang="zh-TW" altLang="en-US" sz="2400" kern="1200" dirty="0"/>
              </a:p>
            </p:txBody>
          </p:sp>
        </p:grpSp>
      </p:grpSp>
      <p:sp>
        <p:nvSpPr>
          <p:cNvPr id="31" name="矩形 30"/>
          <p:cNvSpPr/>
          <p:nvPr/>
        </p:nvSpPr>
        <p:spPr>
          <a:xfrm>
            <a:off x="3635896" y="142129"/>
            <a:ext cx="5225243" cy="1308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圆角右箭头 13"/>
          <p:cNvSpPr/>
          <p:nvPr/>
        </p:nvSpPr>
        <p:spPr>
          <a:xfrm flipH="1" flipV="1">
            <a:off x="7458479" y="1702828"/>
            <a:ext cx="1073960" cy="96444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577" name="TextBox 24576"/>
          <p:cNvSpPr txBox="1"/>
          <p:nvPr/>
        </p:nvSpPr>
        <p:spPr>
          <a:xfrm>
            <a:off x="5175388" y="2185050"/>
            <a:ext cx="1107996" cy="646331"/>
          </a:xfrm>
          <a:prstGeom prst="rect">
            <a:avLst/>
          </a:prstGeom>
          <a:solidFill>
            <a:srgbClr val="0070C0"/>
          </a:solidFill>
        </p:spPr>
        <p:txBody>
          <a:bodyPr wrap="none" rtlCol="0">
            <a:spAutoFit/>
          </a:bodyPr>
          <a:lstStyle/>
          <a:p>
            <a:r>
              <a:rPr lang="zh-CN" altLang="en-US" dirty="0">
                <a:solidFill>
                  <a:schemeClr val="bg1"/>
                </a:solidFill>
              </a:rPr>
              <a:t>训练好的</a:t>
            </a:r>
            <a:endParaRPr lang="en-US" altLang="zh-CN" dirty="0">
              <a:solidFill>
                <a:schemeClr val="bg1"/>
              </a:solidFill>
            </a:endParaRPr>
          </a:p>
          <a:p>
            <a:r>
              <a:rPr lang="zh-CN" altLang="en-US" dirty="0">
                <a:solidFill>
                  <a:schemeClr val="bg1"/>
                </a:solidFill>
              </a:rPr>
              <a:t>神经网络</a:t>
            </a:r>
          </a:p>
        </p:txBody>
      </p:sp>
      <p:sp>
        <p:nvSpPr>
          <p:cNvPr id="32" name="TextBox 31"/>
          <p:cNvSpPr txBox="1"/>
          <p:nvPr/>
        </p:nvSpPr>
        <p:spPr>
          <a:xfrm>
            <a:off x="1665058" y="4400748"/>
            <a:ext cx="7082249" cy="1282787"/>
          </a:xfrm>
          <a:prstGeom prst="rect">
            <a:avLst/>
          </a:prstGeom>
          <a:solidFill>
            <a:schemeClr val="tx1"/>
          </a:solidFill>
          <a:ln>
            <a:solidFill>
              <a:schemeClr val="tx1"/>
            </a:solidFill>
          </a:ln>
        </p:spPr>
        <p:txBody>
          <a:bodyPr wrap="square" rtlCol="0">
            <a:spAutoFit/>
          </a:bodyPr>
          <a:lstStyle/>
          <a:p>
            <a:pPr fontAlgn="base">
              <a:lnSpc>
                <a:spcPct val="150000"/>
              </a:lnSpc>
            </a:pP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score =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model.evaluate</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y_test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pPr fontAlgn="base">
              <a:lnSpc>
                <a:spcPct val="150000"/>
              </a:lnSpc>
            </a:pP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print(‘Test loss: ', score[0])</a:t>
            </a:r>
          </a:p>
          <a:p>
            <a:pPr fontAlgn="base">
              <a:lnSpc>
                <a:spcPct val="150000"/>
              </a:lnSpc>
            </a:pP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print(‘Test accuracy: ', score[1])</a:t>
            </a:r>
          </a:p>
        </p:txBody>
      </p:sp>
      <p:sp>
        <p:nvSpPr>
          <p:cNvPr id="33" name="TextBox 32"/>
          <p:cNvSpPr txBox="1"/>
          <p:nvPr/>
        </p:nvSpPr>
        <p:spPr>
          <a:xfrm>
            <a:off x="1665057" y="6039538"/>
            <a:ext cx="7082249" cy="369332"/>
          </a:xfrm>
          <a:prstGeom prst="rect">
            <a:avLst/>
          </a:prstGeom>
          <a:solidFill>
            <a:schemeClr val="tx1"/>
          </a:solidFill>
          <a:ln>
            <a:solidFill>
              <a:schemeClr val="tx1"/>
            </a:solidFill>
          </a:ln>
        </p:spPr>
        <p:txBody>
          <a:bodyPr wrap="square" rtlCol="0">
            <a:spAutoFit/>
          </a:bodyPr>
          <a:lstStyle/>
          <a:p>
            <a:pPr fontAlgn="base"/>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result =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model.predict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162507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2" grpId="0"/>
      <p:bldP spid="6" grpId="0"/>
      <p:bldP spid="32" grpId="0" animBg="1"/>
      <p:bldP spid="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8165"/>
            <a:ext cx="7886700" cy="1325563"/>
          </a:xfrm>
        </p:spPr>
        <p:txBody>
          <a:bodyPr/>
          <a:lstStyle/>
          <a:p>
            <a:r>
              <a:rPr lang="zh-CN" altLang="en-US" dirty="0"/>
              <a:t>完整的程序</a:t>
            </a:r>
          </a:p>
        </p:txBody>
      </p:sp>
      <p:sp>
        <p:nvSpPr>
          <p:cNvPr id="3" name="内容占位符 2"/>
          <p:cNvSpPr>
            <a:spLocks noGrp="1"/>
          </p:cNvSpPr>
          <p:nvPr>
            <p:ph idx="1"/>
          </p:nvPr>
        </p:nvSpPr>
        <p:spPr/>
        <p:txBody>
          <a:bodyPr/>
          <a:lstStyle/>
          <a:p>
            <a:pPr>
              <a:lnSpc>
                <a:spcPct val="150000"/>
              </a:lnSpc>
            </a:pPr>
            <a:r>
              <a:rPr lang="en-US" altLang="zh-CN" dirty="0" err="1"/>
              <a:t>mnist_mlp.ipynb</a:t>
            </a:r>
            <a:endParaRPr lang="en-US" altLang="zh-CN" dirty="0"/>
          </a:p>
          <a:p>
            <a:pPr>
              <a:lnSpc>
                <a:spcPct val="150000"/>
              </a:lnSpc>
            </a:pPr>
            <a:endParaRPr lang="en-US" altLang="zh-CN" dirty="0"/>
          </a:p>
          <a:p>
            <a:pPr marL="0" indent="0">
              <a:lnSpc>
                <a:spcPct val="150000"/>
              </a:lnSpc>
              <a:buNone/>
            </a:pPr>
            <a:r>
              <a:rPr lang="en-US" altLang="zh-CN" dirty="0"/>
              <a:t>Test loss: 0.089</a:t>
            </a:r>
          </a:p>
          <a:p>
            <a:pPr marL="0" indent="0">
              <a:lnSpc>
                <a:spcPct val="150000"/>
              </a:lnSpc>
              <a:buNone/>
            </a:pPr>
            <a:r>
              <a:rPr lang="en-US" altLang="zh-CN" dirty="0"/>
              <a:t>Test accuracy: 0.159</a:t>
            </a:r>
            <a:endParaRPr lang="zh-CN" altLang="en-US" dirty="0"/>
          </a:p>
        </p:txBody>
      </p:sp>
    </p:spTree>
    <p:extLst>
      <p:ext uri="{BB962C8B-B14F-4D97-AF65-F5344CB8AC3E}">
        <p14:creationId xmlns:p14="http://schemas.microsoft.com/office/powerpoint/2010/main" val="3572844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3" y="1268760"/>
            <a:ext cx="9088139"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標題 1"/>
          <p:cNvSpPr txBox="1">
            <a:spLocks/>
          </p:cNvSpPr>
          <p:nvPr/>
        </p:nvSpPr>
        <p:spPr>
          <a:xfrm>
            <a:off x="628650" y="44625"/>
            <a:ext cx="7886700" cy="6480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深度学习技巧</a:t>
            </a:r>
            <a:endParaRPr lang="zh-TW" altLang="en-US" dirty="0"/>
          </a:p>
        </p:txBody>
      </p:sp>
    </p:spTree>
    <p:extLst>
      <p:ext uri="{BB962C8B-B14F-4D97-AF65-F5344CB8AC3E}">
        <p14:creationId xmlns:p14="http://schemas.microsoft.com/office/powerpoint/2010/main" val="3572919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56343" y="4005065"/>
            <a:ext cx="4247324" cy="2448272"/>
          </a:xfrm>
          <a:prstGeom prst="rect">
            <a:avLst/>
          </a:prstGeom>
          <a:solidFill>
            <a:schemeClr val="tx2">
              <a:lumMod val="75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 name="矩形 8"/>
          <p:cNvSpPr/>
          <p:nvPr/>
        </p:nvSpPr>
        <p:spPr>
          <a:xfrm>
            <a:off x="6034492" y="1988840"/>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21510" y="4427394"/>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sp>
        <p:nvSpPr>
          <p:cNvPr id="20" name="向下箭號 19"/>
          <p:cNvSpPr/>
          <p:nvPr/>
        </p:nvSpPr>
        <p:spPr>
          <a:xfrm rot="10800000">
            <a:off x="6964193" y="1035882"/>
            <a:ext cx="545910" cy="73693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7020273" y="3467623"/>
            <a:ext cx="545910" cy="69696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2"/>
          <a:stretch>
            <a:fillRect/>
          </a:stretch>
        </p:blipFill>
        <p:spPr>
          <a:xfrm>
            <a:off x="6896711" y="147046"/>
            <a:ext cx="728093" cy="686595"/>
          </a:xfrm>
          <a:prstGeom prst="rect">
            <a:avLst/>
          </a:prstGeom>
        </p:spPr>
      </p:pic>
      <p:sp>
        <p:nvSpPr>
          <p:cNvPr id="26" name="文字方塊 25"/>
          <p:cNvSpPr txBox="1"/>
          <p:nvPr/>
        </p:nvSpPr>
        <p:spPr>
          <a:xfrm>
            <a:off x="7624804" y="3699695"/>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66183" y="1235376"/>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31" name="矩形 30"/>
          <p:cNvSpPr/>
          <p:nvPr/>
        </p:nvSpPr>
        <p:spPr>
          <a:xfrm>
            <a:off x="5864243" y="4329046"/>
            <a:ext cx="2829814" cy="1477794"/>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632603" y="44624"/>
            <a:ext cx="4353635" cy="707886"/>
          </a:xfrm>
          <a:prstGeom prst="rect">
            <a:avLst/>
          </a:prstGeom>
          <a:noFill/>
        </p:spPr>
        <p:txBody>
          <a:bodyPr wrap="square" rtlCol="0">
            <a:spAutoFit/>
          </a:bodyPr>
          <a:lstStyle/>
          <a:p>
            <a:r>
              <a:rPr lang="zh-CN" altLang="en-US" sz="4000" dirty="0"/>
              <a:t>深度学习技巧</a:t>
            </a:r>
            <a:endParaRPr lang="zh-TW" altLang="en-US" sz="4000" dirty="0"/>
          </a:p>
        </p:txBody>
      </p:sp>
      <p:sp>
        <p:nvSpPr>
          <p:cNvPr id="32" name="矩形 31"/>
          <p:cNvSpPr/>
          <p:nvPr/>
        </p:nvSpPr>
        <p:spPr>
          <a:xfrm>
            <a:off x="5870194" y="1914280"/>
            <a:ext cx="2829814" cy="1477794"/>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7" name="內容版面配置區 3"/>
          <p:cNvGraphicFramePr>
            <a:graphicFrameLocks noGrp="1"/>
          </p:cNvGraphicFramePr>
          <p:nvPr>
            <p:ph idx="1"/>
            <p:extLst>
              <p:ext uri="{D42A27DB-BD31-4B8C-83A1-F6EECF244321}">
                <p14:modId xmlns:p14="http://schemas.microsoft.com/office/powerpoint/2010/main" val="2791822293"/>
              </p:ext>
            </p:extLst>
          </p:nvPr>
        </p:nvGraphicFramePr>
        <p:xfrm>
          <a:off x="956902" y="3133294"/>
          <a:ext cx="404620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向右箭號 10"/>
          <p:cNvSpPr/>
          <p:nvPr/>
        </p:nvSpPr>
        <p:spPr>
          <a:xfrm flipH="1">
            <a:off x="5096244" y="4721632"/>
            <a:ext cx="910243" cy="750414"/>
          </a:xfrm>
          <a:prstGeom prst="rightArrow">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7" name="矩形 16"/>
          <p:cNvSpPr/>
          <p:nvPr/>
        </p:nvSpPr>
        <p:spPr>
          <a:xfrm>
            <a:off x="861537" y="1235376"/>
            <a:ext cx="4247324" cy="2464319"/>
          </a:xfrm>
          <a:prstGeom prst="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18" name="內容版面配置區 3"/>
          <p:cNvGraphicFramePr>
            <a:graphicFrameLocks/>
          </p:cNvGraphicFramePr>
          <p:nvPr>
            <p:extLst>
              <p:ext uri="{D42A27DB-BD31-4B8C-83A1-F6EECF244321}">
                <p14:modId xmlns:p14="http://schemas.microsoft.com/office/powerpoint/2010/main" val="3957741115"/>
              </p:ext>
            </p:extLst>
          </p:nvPr>
        </p:nvGraphicFramePr>
        <p:xfrm>
          <a:off x="962096" y="930506"/>
          <a:ext cx="4046206" cy="307405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9" name="向右箭號 10"/>
          <p:cNvSpPr/>
          <p:nvPr/>
        </p:nvSpPr>
        <p:spPr>
          <a:xfrm flipH="1">
            <a:off x="5108861" y="2262131"/>
            <a:ext cx="910243" cy="750414"/>
          </a:xfrm>
          <a:prstGeom prst="rightArrow">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4" name="文字方塊 26"/>
          <p:cNvSpPr txBox="1"/>
          <p:nvPr/>
        </p:nvSpPr>
        <p:spPr>
          <a:xfrm>
            <a:off x="5364088" y="1789087"/>
            <a:ext cx="670404" cy="461665"/>
          </a:xfrm>
          <a:prstGeom prst="rect">
            <a:avLst/>
          </a:prstGeom>
          <a:noFill/>
        </p:spPr>
        <p:txBody>
          <a:bodyPr wrap="square" rtlCol="0">
            <a:spAutoFit/>
          </a:bodyPr>
          <a:lstStyle/>
          <a:p>
            <a:r>
              <a:rPr lang="en-US" altLang="zh-CN" sz="2400" dirty="0">
                <a:solidFill>
                  <a:srgbClr val="C00000"/>
                </a:solidFill>
              </a:rPr>
              <a:t>NO</a:t>
            </a:r>
            <a:endParaRPr lang="zh-TW" altLang="en-US" sz="2400" dirty="0">
              <a:solidFill>
                <a:srgbClr val="C00000"/>
              </a:solidFill>
            </a:endParaRPr>
          </a:p>
        </p:txBody>
      </p:sp>
      <p:sp>
        <p:nvSpPr>
          <p:cNvPr id="28" name="文字方塊 26"/>
          <p:cNvSpPr txBox="1"/>
          <p:nvPr/>
        </p:nvSpPr>
        <p:spPr>
          <a:xfrm>
            <a:off x="5364088" y="4260924"/>
            <a:ext cx="670404" cy="461665"/>
          </a:xfrm>
          <a:prstGeom prst="rect">
            <a:avLst/>
          </a:prstGeom>
          <a:noFill/>
        </p:spPr>
        <p:txBody>
          <a:bodyPr wrap="square" rtlCol="0">
            <a:spAutoFit/>
          </a:bodyPr>
          <a:lstStyle/>
          <a:p>
            <a:r>
              <a:rPr lang="en-US" altLang="zh-CN" sz="2400" dirty="0">
                <a:solidFill>
                  <a:srgbClr val="C00000"/>
                </a:solidFill>
              </a:rPr>
              <a:t>NO</a:t>
            </a:r>
            <a:endParaRPr lang="zh-TW" altLang="en-US" sz="2400" dirty="0">
              <a:solidFill>
                <a:srgbClr val="C00000"/>
              </a:solidFill>
            </a:endParaRPr>
          </a:p>
        </p:txBody>
      </p:sp>
    </p:spTree>
    <p:extLst>
      <p:ext uri="{BB962C8B-B14F-4D97-AF65-F5344CB8AC3E}">
        <p14:creationId xmlns:p14="http://schemas.microsoft.com/office/powerpoint/2010/main" val="756722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864095"/>
          </a:xfrm>
        </p:spPr>
        <p:txBody>
          <a:bodyPr/>
          <a:lstStyle/>
          <a:p>
            <a:r>
              <a:rPr lang="en-US" altLang="zh-TW" dirty="0"/>
              <a:t>Hard to get the power of Deep …</a:t>
            </a:r>
            <a:endParaRPr lang="zh-TW" altLang="en-US" dirty="0"/>
          </a:p>
        </p:txBody>
      </p:sp>
      <p:pic>
        <p:nvPicPr>
          <p:cNvPr id="7" name="圖片 6"/>
          <p:cNvPicPr>
            <a:picLocks noChangeAspect="1"/>
          </p:cNvPicPr>
          <p:nvPr/>
        </p:nvPicPr>
        <p:blipFill>
          <a:blip r:embed="rId3"/>
          <a:stretch>
            <a:fillRect/>
          </a:stretch>
        </p:blipFill>
        <p:spPr>
          <a:xfrm>
            <a:off x="539007" y="1268760"/>
            <a:ext cx="7968584" cy="5191653"/>
          </a:xfrm>
          <a:prstGeom prst="rect">
            <a:avLst/>
          </a:prstGeom>
        </p:spPr>
      </p:pic>
      <p:sp>
        <p:nvSpPr>
          <p:cNvPr id="3" name="文字方塊 2"/>
          <p:cNvSpPr txBox="1"/>
          <p:nvPr/>
        </p:nvSpPr>
        <p:spPr>
          <a:xfrm>
            <a:off x="539007" y="4956414"/>
            <a:ext cx="7968584"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a:t>更深一般并不意味着更好！</a:t>
            </a:r>
            <a:endParaRPr lang="zh-TW" altLang="en-US" sz="2800" dirty="0"/>
          </a:p>
        </p:txBody>
      </p:sp>
      <p:sp>
        <p:nvSpPr>
          <p:cNvPr id="4" name="矩形 3"/>
          <p:cNvSpPr/>
          <p:nvPr/>
        </p:nvSpPr>
        <p:spPr>
          <a:xfrm>
            <a:off x="2238010" y="3339658"/>
            <a:ext cx="3754315" cy="654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Results on Training Data</a:t>
            </a:r>
            <a:endParaRPr lang="zh-TW" altLang="en-US" sz="2800" dirty="0"/>
          </a:p>
        </p:txBody>
      </p:sp>
      <p:cxnSp>
        <p:nvCxnSpPr>
          <p:cNvPr id="6" name="直線單箭頭接點 5"/>
          <p:cNvCxnSpPr>
            <a:stCxn id="4" idx="0"/>
          </p:cNvCxnSpPr>
          <p:nvPr/>
        </p:nvCxnSpPr>
        <p:spPr>
          <a:xfrm flipV="1">
            <a:off x="4115168" y="2594324"/>
            <a:ext cx="721457" cy="7453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665809"/>
          </a:xfrm>
        </p:spPr>
        <p:txBody>
          <a:bodyPr>
            <a:normAutofit fontScale="90000"/>
          </a:bodyPr>
          <a:lstStyle/>
          <a:p>
            <a:r>
              <a:rPr lang="zh-CN" altLang="en-US" dirty="0"/>
              <a:t>梯度消失问题</a:t>
            </a:r>
            <a:endParaRPr lang="zh-TW" altLang="en-US" dirty="0"/>
          </a:p>
        </p:txBody>
      </p:sp>
      <p:sp>
        <p:nvSpPr>
          <p:cNvPr id="129" name="矩形圖說文字 128"/>
          <p:cNvSpPr/>
          <p:nvPr/>
        </p:nvSpPr>
        <p:spPr>
          <a:xfrm>
            <a:off x="4534705" y="4064396"/>
            <a:ext cx="2643016" cy="535965"/>
          </a:xfrm>
          <a:prstGeom prst="wedgeRectCallout">
            <a:avLst>
              <a:gd name="adj1" fmla="val -190"/>
              <a:gd name="adj2" fmla="val -17915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更大梯度</a:t>
            </a:r>
            <a:endParaRPr lang="zh-TW" altLang="en-US" sz="2400" dirty="0"/>
          </a:p>
        </p:txBody>
      </p:sp>
      <p:sp>
        <p:nvSpPr>
          <p:cNvPr id="131" name="矩形 130"/>
          <p:cNvSpPr/>
          <p:nvPr/>
        </p:nvSpPr>
        <p:spPr>
          <a:xfrm>
            <a:off x="1002763" y="5405483"/>
            <a:ext cx="2643016" cy="5572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t>几乎随机</a:t>
            </a:r>
            <a:endParaRPr lang="zh-TW" altLang="en-US" sz="2400" dirty="0"/>
          </a:p>
        </p:txBody>
      </p:sp>
      <p:sp>
        <p:nvSpPr>
          <p:cNvPr id="132" name="矩形 131"/>
          <p:cNvSpPr/>
          <p:nvPr/>
        </p:nvSpPr>
        <p:spPr>
          <a:xfrm>
            <a:off x="4542371" y="5400019"/>
            <a:ext cx="2635350" cy="5572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已经收敛</a:t>
            </a:r>
            <a:endParaRPr lang="zh-TW" altLang="en-US" sz="2400" dirty="0"/>
          </a:p>
        </p:txBody>
      </p:sp>
      <p:sp>
        <p:nvSpPr>
          <p:cNvPr id="134" name="矩形 133"/>
          <p:cNvSpPr/>
          <p:nvPr/>
        </p:nvSpPr>
        <p:spPr>
          <a:xfrm>
            <a:off x="1002763" y="4744557"/>
            <a:ext cx="2643016" cy="558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t>学得非常慢</a:t>
            </a:r>
            <a:endParaRPr lang="zh-TW" altLang="en-US" sz="2400" dirty="0"/>
          </a:p>
        </p:txBody>
      </p:sp>
      <p:sp>
        <p:nvSpPr>
          <p:cNvPr id="136" name="矩形 135"/>
          <p:cNvSpPr/>
          <p:nvPr/>
        </p:nvSpPr>
        <p:spPr>
          <a:xfrm>
            <a:off x="4537996" y="4745825"/>
            <a:ext cx="2639725" cy="5572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学的非常快</a:t>
            </a:r>
            <a:endParaRPr lang="zh-TW" altLang="en-US" sz="2400" dirty="0"/>
          </a:p>
        </p:txBody>
      </p:sp>
      <p:sp>
        <p:nvSpPr>
          <p:cNvPr id="137" name="矩形 136"/>
          <p:cNvSpPr/>
          <p:nvPr/>
        </p:nvSpPr>
        <p:spPr>
          <a:xfrm>
            <a:off x="2896306" y="124433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8" name="矩形 137"/>
          <p:cNvSpPr/>
          <p:nvPr/>
        </p:nvSpPr>
        <p:spPr>
          <a:xfrm>
            <a:off x="4221892" y="122798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9" name="矩形 138"/>
          <p:cNvSpPr/>
          <p:nvPr/>
        </p:nvSpPr>
        <p:spPr>
          <a:xfrm>
            <a:off x="6255229" y="125512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1" name="矩形 140"/>
          <p:cNvSpPr/>
          <p:nvPr/>
        </p:nvSpPr>
        <p:spPr>
          <a:xfrm>
            <a:off x="1713203" y="127197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42" name="直線單箭頭接點 141"/>
          <p:cNvCxnSpPr/>
          <p:nvPr/>
        </p:nvCxnSpPr>
        <p:spPr>
          <a:xfrm>
            <a:off x="6642036" y="2303549"/>
            <a:ext cx="701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單箭頭接點 142"/>
          <p:cNvCxnSpPr/>
          <p:nvPr/>
        </p:nvCxnSpPr>
        <p:spPr>
          <a:xfrm>
            <a:off x="6751352" y="3549439"/>
            <a:ext cx="5919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a:off x="6618152" y="1524746"/>
            <a:ext cx="7251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781591" y="198966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6" name="矩形 145"/>
          <p:cNvSpPr/>
          <p:nvPr/>
        </p:nvSpPr>
        <p:spPr>
          <a:xfrm>
            <a:off x="1787409" y="141933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47" name="Object 12"/>
          <p:cNvGraphicFramePr>
            <a:graphicFrameLocks noChangeAspect="1"/>
          </p:cNvGraphicFramePr>
          <p:nvPr>
            <p:extLst>
              <p:ext uri="{D42A27DB-BD31-4B8C-83A1-F6EECF244321}">
                <p14:modId xmlns:p14="http://schemas.microsoft.com/office/powerpoint/2010/main" val="4040087834"/>
              </p:ext>
            </p:extLst>
          </p:nvPr>
        </p:nvGraphicFramePr>
        <p:xfrm>
          <a:off x="1800108" y="1324089"/>
          <a:ext cx="325438" cy="461962"/>
        </p:xfrm>
        <a:graphic>
          <a:graphicData uri="http://schemas.openxmlformats.org/presentationml/2006/ole">
            <mc:AlternateContent xmlns:mc="http://schemas.openxmlformats.org/markup-compatibility/2006">
              <mc:Choice xmlns:v="urn:schemas-microsoft-com:vml" Requires="v">
                <p:oleObj spid="_x0000_s18524" name="方程式" r:id="rId4" imgW="152280" imgH="215640" progId="Equation.3">
                  <p:embed/>
                </p:oleObj>
              </mc:Choice>
              <mc:Fallback>
                <p:oleObj name="方程式" r:id="rId4" imgW="152280" imgH="215640" progId="Equation.3">
                  <p:embed/>
                  <p:pic>
                    <p:nvPicPr>
                      <p:cNvPr id="147" name="Object 12"/>
                      <p:cNvPicPr>
                        <a:picLocks noChangeAspect="1" noChangeArrowheads="1"/>
                      </p:cNvPicPr>
                      <p:nvPr/>
                    </p:nvPicPr>
                    <p:blipFill>
                      <a:blip r:embed="rId5"/>
                      <a:srcRect/>
                      <a:stretch>
                        <a:fillRect/>
                      </a:stretch>
                    </p:blipFill>
                    <p:spPr bwMode="auto">
                      <a:xfrm>
                        <a:off x="1800108" y="13240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 name="Object 12"/>
          <p:cNvGraphicFramePr>
            <a:graphicFrameLocks noChangeAspect="1"/>
          </p:cNvGraphicFramePr>
          <p:nvPr>
            <p:extLst>
              <p:ext uri="{D42A27DB-BD31-4B8C-83A1-F6EECF244321}">
                <p14:modId xmlns:p14="http://schemas.microsoft.com/office/powerpoint/2010/main" val="1234515828"/>
              </p:ext>
            </p:extLst>
          </p:nvPr>
        </p:nvGraphicFramePr>
        <p:xfrm>
          <a:off x="1805404" y="1906818"/>
          <a:ext cx="352425" cy="461963"/>
        </p:xfrm>
        <a:graphic>
          <a:graphicData uri="http://schemas.openxmlformats.org/presentationml/2006/ole">
            <mc:AlternateContent xmlns:mc="http://schemas.openxmlformats.org/markup-compatibility/2006">
              <mc:Choice xmlns:v="urn:schemas-microsoft-com:vml" Requires="v">
                <p:oleObj spid="_x0000_s18525" name="方程式" r:id="rId6" imgW="164880" imgH="215640" progId="Equation.3">
                  <p:embed/>
                </p:oleObj>
              </mc:Choice>
              <mc:Fallback>
                <p:oleObj name="方程式" r:id="rId6" imgW="164880" imgH="215640" progId="Equation.3">
                  <p:embed/>
                  <p:pic>
                    <p:nvPicPr>
                      <p:cNvPr id="148" name="Object 12"/>
                      <p:cNvPicPr>
                        <a:picLocks noChangeAspect="1" noChangeArrowheads="1"/>
                      </p:cNvPicPr>
                      <p:nvPr/>
                    </p:nvPicPr>
                    <p:blipFill>
                      <a:blip r:embed="rId7"/>
                      <a:srcRect/>
                      <a:stretch>
                        <a:fillRect/>
                      </a:stretch>
                    </p:blipFill>
                    <p:spPr bwMode="auto">
                      <a:xfrm>
                        <a:off x="1805404" y="190681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 name="橢圓 148"/>
          <p:cNvSpPr/>
          <p:nvPr/>
        </p:nvSpPr>
        <p:spPr>
          <a:xfrm>
            <a:off x="2993416" y="125533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0" name="橢圓 149"/>
          <p:cNvSpPr/>
          <p:nvPr/>
        </p:nvSpPr>
        <p:spPr>
          <a:xfrm>
            <a:off x="2995758" y="203390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1" name="橢圓 150"/>
          <p:cNvSpPr/>
          <p:nvPr/>
        </p:nvSpPr>
        <p:spPr>
          <a:xfrm>
            <a:off x="2984125" y="326191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2" name="文字方塊 151"/>
          <p:cNvSpPr txBox="1"/>
          <p:nvPr/>
        </p:nvSpPr>
        <p:spPr>
          <a:xfrm rot="5400000">
            <a:off x="2981378" y="268421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3" name="矩形 152"/>
          <p:cNvSpPr/>
          <p:nvPr/>
        </p:nvSpPr>
        <p:spPr>
          <a:xfrm>
            <a:off x="1791116" y="338742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4" name="Object 12"/>
          <p:cNvGraphicFramePr>
            <a:graphicFrameLocks noChangeAspect="1"/>
          </p:cNvGraphicFramePr>
          <p:nvPr>
            <p:extLst>
              <p:ext uri="{D42A27DB-BD31-4B8C-83A1-F6EECF244321}">
                <p14:modId xmlns:p14="http://schemas.microsoft.com/office/powerpoint/2010/main" val="2922987268"/>
              </p:ext>
            </p:extLst>
          </p:nvPr>
        </p:nvGraphicFramePr>
        <p:xfrm>
          <a:off x="1788000" y="3291171"/>
          <a:ext cx="407988" cy="488950"/>
        </p:xfrm>
        <a:graphic>
          <a:graphicData uri="http://schemas.openxmlformats.org/presentationml/2006/ole">
            <mc:AlternateContent xmlns:mc="http://schemas.openxmlformats.org/markup-compatibility/2006">
              <mc:Choice xmlns:v="urn:schemas-microsoft-com:vml" Requires="v">
                <p:oleObj spid="_x0000_s18526" name="方程式" r:id="rId8" imgW="190440" imgH="228600" progId="Equation.3">
                  <p:embed/>
                </p:oleObj>
              </mc:Choice>
              <mc:Fallback>
                <p:oleObj name="方程式" r:id="rId8" imgW="190440" imgH="228600" progId="Equation.3">
                  <p:embed/>
                  <p:pic>
                    <p:nvPicPr>
                      <p:cNvPr id="154" name="Object 12"/>
                      <p:cNvPicPr>
                        <a:picLocks noChangeAspect="1" noChangeArrowheads="1"/>
                      </p:cNvPicPr>
                      <p:nvPr/>
                    </p:nvPicPr>
                    <p:blipFill>
                      <a:blip r:embed="rId9"/>
                      <a:srcRect/>
                      <a:stretch>
                        <a:fillRect/>
                      </a:stretch>
                    </p:blipFill>
                    <p:spPr bwMode="auto">
                      <a:xfrm>
                        <a:off x="1788000" y="329117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 name="文字方塊 154"/>
          <p:cNvSpPr txBox="1"/>
          <p:nvPr/>
        </p:nvSpPr>
        <p:spPr>
          <a:xfrm rot="5400000">
            <a:off x="1667048" y="267236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6" name="橢圓 155"/>
          <p:cNvSpPr/>
          <p:nvPr/>
        </p:nvSpPr>
        <p:spPr>
          <a:xfrm>
            <a:off x="4308978" y="125533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7" name="橢圓 156"/>
          <p:cNvSpPr/>
          <p:nvPr/>
        </p:nvSpPr>
        <p:spPr>
          <a:xfrm>
            <a:off x="4311320" y="203390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8" name="橢圓 157"/>
          <p:cNvSpPr/>
          <p:nvPr/>
        </p:nvSpPr>
        <p:spPr>
          <a:xfrm>
            <a:off x="4299687" y="326191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9" name="文字方塊 158"/>
          <p:cNvSpPr txBox="1"/>
          <p:nvPr/>
        </p:nvSpPr>
        <p:spPr>
          <a:xfrm rot="5400000">
            <a:off x="4296940" y="268421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0" name="橢圓 159"/>
          <p:cNvSpPr/>
          <p:nvPr/>
        </p:nvSpPr>
        <p:spPr>
          <a:xfrm>
            <a:off x="6331073" y="124702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1" name="橢圓 160"/>
          <p:cNvSpPr/>
          <p:nvPr/>
        </p:nvSpPr>
        <p:spPr>
          <a:xfrm>
            <a:off x="6333415" y="200693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2" name="橢圓 161"/>
          <p:cNvSpPr/>
          <p:nvPr/>
        </p:nvSpPr>
        <p:spPr>
          <a:xfrm>
            <a:off x="6340443" y="325360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3" name="文字方塊 162"/>
          <p:cNvSpPr txBox="1"/>
          <p:nvPr/>
        </p:nvSpPr>
        <p:spPr>
          <a:xfrm rot="5400000">
            <a:off x="6337696" y="267273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4" name="文字方塊 163"/>
          <p:cNvSpPr txBox="1"/>
          <p:nvPr/>
        </p:nvSpPr>
        <p:spPr>
          <a:xfrm>
            <a:off x="4881023" y="119675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5" name="文字方塊 164"/>
          <p:cNvSpPr txBox="1"/>
          <p:nvPr/>
        </p:nvSpPr>
        <p:spPr>
          <a:xfrm>
            <a:off x="4898646" y="198225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6" name="文字方塊 165"/>
          <p:cNvSpPr txBox="1"/>
          <p:nvPr/>
        </p:nvSpPr>
        <p:spPr>
          <a:xfrm>
            <a:off x="4910826" y="323854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67" name="直線單箭頭接點 166"/>
          <p:cNvCxnSpPr>
            <a:stCxn id="149" idx="6"/>
            <a:endCxn id="156" idx="2"/>
          </p:cNvCxnSpPr>
          <p:nvPr/>
        </p:nvCxnSpPr>
        <p:spPr>
          <a:xfrm>
            <a:off x="3567574" y="154241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p:nvPr/>
        </p:nvCxnSpPr>
        <p:spPr>
          <a:xfrm>
            <a:off x="3567574" y="233416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p:cNvCxnSpPr/>
          <p:nvPr/>
        </p:nvCxnSpPr>
        <p:spPr>
          <a:xfrm>
            <a:off x="3558283" y="355613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線單箭頭接點 169"/>
          <p:cNvCxnSpPr>
            <a:stCxn id="150" idx="6"/>
            <a:endCxn id="156" idx="2"/>
          </p:cNvCxnSpPr>
          <p:nvPr/>
        </p:nvCxnSpPr>
        <p:spPr>
          <a:xfrm flipV="1">
            <a:off x="3569916" y="154241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p:cNvCxnSpPr>
            <a:stCxn id="149" idx="6"/>
            <a:endCxn id="157" idx="2"/>
          </p:cNvCxnSpPr>
          <p:nvPr/>
        </p:nvCxnSpPr>
        <p:spPr>
          <a:xfrm>
            <a:off x="3567574" y="154241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p:cNvCxnSpPr>
            <a:stCxn id="149" idx="6"/>
            <a:endCxn id="158" idx="2"/>
          </p:cNvCxnSpPr>
          <p:nvPr/>
        </p:nvCxnSpPr>
        <p:spPr>
          <a:xfrm>
            <a:off x="3567574" y="154241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線單箭頭接點 172"/>
          <p:cNvCxnSpPr>
            <a:stCxn id="150" idx="6"/>
            <a:endCxn id="158" idx="2"/>
          </p:cNvCxnSpPr>
          <p:nvPr/>
        </p:nvCxnSpPr>
        <p:spPr>
          <a:xfrm>
            <a:off x="3569916" y="232098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單箭頭接點 173"/>
          <p:cNvCxnSpPr>
            <a:stCxn id="151" idx="6"/>
            <a:endCxn id="156" idx="2"/>
          </p:cNvCxnSpPr>
          <p:nvPr/>
        </p:nvCxnSpPr>
        <p:spPr>
          <a:xfrm flipV="1">
            <a:off x="3558283" y="154241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174"/>
          <p:cNvCxnSpPr>
            <a:stCxn id="151" idx="6"/>
            <a:endCxn id="157" idx="2"/>
          </p:cNvCxnSpPr>
          <p:nvPr/>
        </p:nvCxnSpPr>
        <p:spPr>
          <a:xfrm flipV="1">
            <a:off x="3558283" y="232098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a:endCxn id="149" idx="2"/>
          </p:cNvCxnSpPr>
          <p:nvPr/>
        </p:nvCxnSpPr>
        <p:spPr>
          <a:xfrm flipV="1">
            <a:off x="2134016" y="154241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46" idx="3"/>
            <a:endCxn id="150" idx="2"/>
          </p:cNvCxnSpPr>
          <p:nvPr/>
        </p:nvCxnSpPr>
        <p:spPr>
          <a:xfrm>
            <a:off x="2130309" y="159078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46" idx="3"/>
            <a:endCxn id="151" idx="2"/>
          </p:cNvCxnSpPr>
          <p:nvPr/>
        </p:nvCxnSpPr>
        <p:spPr>
          <a:xfrm>
            <a:off x="2130309" y="159078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48" idx="3"/>
            <a:endCxn id="149" idx="2"/>
          </p:cNvCxnSpPr>
          <p:nvPr/>
        </p:nvCxnSpPr>
        <p:spPr>
          <a:xfrm flipV="1">
            <a:off x="2157829" y="154241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stCxn id="145" idx="3"/>
            <a:endCxn id="150" idx="2"/>
          </p:cNvCxnSpPr>
          <p:nvPr/>
        </p:nvCxnSpPr>
        <p:spPr>
          <a:xfrm>
            <a:off x="2124491" y="216111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stCxn id="145" idx="3"/>
            <a:endCxn id="151" idx="2"/>
          </p:cNvCxnSpPr>
          <p:nvPr/>
        </p:nvCxnSpPr>
        <p:spPr>
          <a:xfrm>
            <a:off x="2124491" y="216111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stCxn id="154" idx="3"/>
            <a:endCxn id="149" idx="2"/>
          </p:cNvCxnSpPr>
          <p:nvPr/>
        </p:nvCxnSpPr>
        <p:spPr>
          <a:xfrm flipV="1">
            <a:off x="2195988" y="154241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stCxn id="154" idx="3"/>
            <a:endCxn id="150" idx="2"/>
          </p:cNvCxnSpPr>
          <p:nvPr/>
        </p:nvCxnSpPr>
        <p:spPr>
          <a:xfrm flipV="1">
            <a:off x="2169619" y="232098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stCxn id="154" idx="3"/>
            <a:endCxn id="151" idx="2"/>
          </p:cNvCxnSpPr>
          <p:nvPr/>
        </p:nvCxnSpPr>
        <p:spPr>
          <a:xfrm>
            <a:off x="2169619" y="353559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群組 6"/>
          <p:cNvGrpSpPr/>
          <p:nvPr/>
        </p:nvGrpSpPr>
        <p:grpSpPr>
          <a:xfrm>
            <a:off x="7328776" y="1211635"/>
            <a:ext cx="642352" cy="2587672"/>
            <a:chOff x="7668524" y="1462486"/>
            <a:chExt cx="642352" cy="2587672"/>
          </a:xfrm>
        </p:grpSpPr>
        <p:sp>
          <p:nvSpPr>
            <p:cNvPr id="185" name="文字方塊 184"/>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6" name="文字方塊 185"/>
            <p:cNvSpPr txBox="1"/>
            <p:nvPr/>
          </p:nvSpPr>
          <p:spPr>
            <a:xfrm>
              <a:off x="7679807" y="1462486"/>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87" name="文字方塊 186"/>
            <p:cNvSpPr txBox="1"/>
            <p:nvPr/>
          </p:nvSpPr>
          <p:spPr>
            <a:xfrm>
              <a:off x="7668524" y="2260706"/>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88" name="文字方塊 187"/>
            <p:cNvSpPr txBox="1"/>
            <p:nvPr/>
          </p:nvSpPr>
          <p:spPr>
            <a:xfrm>
              <a:off x="7668524" y="3526938"/>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cxnSp>
        <p:nvCxnSpPr>
          <p:cNvPr id="189" name="直線單箭頭接點 188"/>
          <p:cNvCxnSpPr/>
          <p:nvPr/>
        </p:nvCxnSpPr>
        <p:spPr>
          <a:xfrm>
            <a:off x="5591673" y="155399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p:nvPr/>
        </p:nvCxnSpPr>
        <p:spPr>
          <a:xfrm>
            <a:off x="5591673" y="234575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p:nvPr/>
        </p:nvCxnSpPr>
        <p:spPr>
          <a:xfrm>
            <a:off x="5582382" y="3567719"/>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單箭頭接點 191"/>
          <p:cNvCxnSpPr/>
          <p:nvPr/>
        </p:nvCxnSpPr>
        <p:spPr>
          <a:xfrm flipV="1">
            <a:off x="5594015" y="1553998"/>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p:cNvCxnSpPr/>
          <p:nvPr/>
        </p:nvCxnSpPr>
        <p:spPr>
          <a:xfrm>
            <a:off x="5591673" y="1553998"/>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p:cNvCxnSpPr/>
          <p:nvPr/>
        </p:nvCxnSpPr>
        <p:spPr>
          <a:xfrm>
            <a:off x="5591673" y="1553998"/>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p:cNvCxnSpPr/>
          <p:nvPr/>
        </p:nvCxnSpPr>
        <p:spPr>
          <a:xfrm>
            <a:off x="5594015" y="2332568"/>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單箭頭接點 195"/>
          <p:cNvCxnSpPr/>
          <p:nvPr/>
        </p:nvCxnSpPr>
        <p:spPr>
          <a:xfrm flipV="1">
            <a:off x="5582382" y="1553998"/>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196"/>
          <p:cNvCxnSpPr/>
          <p:nvPr/>
        </p:nvCxnSpPr>
        <p:spPr>
          <a:xfrm flipV="1">
            <a:off x="5582382" y="2332568"/>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圖說文字 127"/>
          <p:cNvSpPr/>
          <p:nvPr/>
        </p:nvSpPr>
        <p:spPr>
          <a:xfrm>
            <a:off x="1002763" y="4049956"/>
            <a:ext cx="2643016" cy="564847"/>
          </a:xfrm>
          <a:prstGeom prst="wedgeRectCallout">
            <a:avLst>
              <a:gd name="adj1" fmla="val 4384"/>
              <a:gd name="adj2" fmla="val -2095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t>更小梯度</a:t>
            </a:r>
            <a:endParaRPr lang="zh-TW" altLang="en-US" sz="2400" dirty="0"/>
          </a:p>
        </p:txBody>
      </p:sp>
    </p:spTree>
    <p:extLst>
      <p:ext uri="{BB962C8B-B14F-4D97-AF65-F5344CB8AC3E}">
        <p14:creationId xmlns:p14="http://schemas.microsoft.com/office/powerpoint/2010/main" val="21482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4" grpId="0" animBg="1"/>
      <p:bldP spid="13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29"/>
          <p:cNvSpPr/>
          <p:nvPr/>
        </p:nvSpPr>
        <p:spPr>
          <a:xfrm>
            <a:off x="7959846" y="1876480"/>
            <a:ext cx="577144" cy="27342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29" name="矩形 128"/>
          <p:cNvSpPr/>
          <p:nvPr/>
        </p:nvSpPr>
        <p:spPr>
          <a:xfrm>
            <a:off x="6309431" y="1910450"/>
            <a:ext cx="577144" cy="27342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a:xfrm>
            <a:off x="628650" y="44625"/>
            <a:ext cx="7886700" cy="612068"/>
          </a:xfrm>
        </p:spPr>
        <p:txBody>
          <a:bodyPr>
            <a:normAutofit fontScale="90000"/>
          </a:bodyPr>
          <a:lstStyle/>
          <a:p>
            <a:r>
              <a:rPr lang="zh-CN" altLang="en-US" dirty="0"/>
              <a:t>梯度消失问题</a:t>
            </a:r>
            <a:endParaRPr lang="zh-TW" altLang="en-US" dirty="0"/>
          </a:p>
        </p:txBody>
      </p:sp>
      <p:sp>
        <p:nvSpPr>
          <p:cNvPr id="61" name="矩形 60"/>
          <p:cNvSpPr/>
          <p:nvPr/>
        </p:nvSpPr>
        <p:spPr>
          <a:xfrm>
            <a:off x="1811753" y="195803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矩形 61"/>
          <p:cNvSpPr/>
          <p:nvPr/>
        </p:nvSpPr>
        <p:spPr>
          <a:xfrm>
            <a:off x="3137339" y="194168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3" name="矩形 62"/>
          <p:cNvSpPr/>
          <p:nvPr/>
        </p:nvSpPr>
        <p:spPr>
          <a:xfrm>
            <a:off x="5170676" y="196882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矩形 63"/>
          <p:cNvSpPr/>
          <p:nvPr/>
        </p:nvSpPr>
        <p:spPr>
          <a:xfrm>
            <a:off x="628650" y="198567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5" name="直線單箭頭接點 64"/>
          <p:cNvCxnSpPr/>
          <p:nvPr/>
        </p:nvCxnSpPr>
        <p:spPr>
          <a:xfrm>
            <a:off x="5557483" y="3017247"/>
            <a:ext cx="701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5666799" y="4263137"/>
            <a:ext cx="5919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5533599" y="2238444"/>
            <a:ext cx="7251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697038" y="27033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9" name="矩形 68"/>
          <p:cNvSpPr/>
          <p:nvPr/>
        </p:nvSpPr>
        <p:spPr>
          <a:xfrm>
            <a:off x="702856" y="213303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0" name="Object 12"/>
          <p:cNvGraphicFramePr>
            <a:graphicFrameLocks noChangeAspect="1"/>
          </p:cNvGraphicFramePr>
          <p:nvPr/>
        </p:nvGraphicFramePr>
        <p:xfrm>
          <a:off x="715555" y="2037787"/>
          <a:ext cx="325438" cy="461962"/>
        </p:xfrm>
        <a:graphic>
          <a:graphicData uri="http://schemas.openxmlformats.org/presentationml/2006/ole">
            <mc:AlternateContent xmlns:mc="http://schemas.openxmlformats.org/markup-compatibility/2006">
              <mc:Choice xmlns:v="urn:schemas-microsoft-com:vml" Requires="v">
                <p:oleObj spid="_x0000_s19548" name="方程式" r:id="rId3" imgW="152280" imgH="215640" progId="Equation.3">
                  <p:embed/>
                </p:oleObj>
              </mc:Choice>
              <mc:Fallback>
                <p:oleObj name="方程式" r:id="rId3" imgW="152280" imgH="215640" progId="Equation.3">
                  <p:embed/>
                  <p:pic>
                    <p:nvPicPr>
                      <p:cNvPr id="70" name="Object 12"/>
                      <p:cNvPicPr>
                        <a:picLocks noChangeAspect="1" noChangeArrowheads="1"/>
                      </p:cNvPicPr>
                      <p:nvPr/>
                    </p:nvPicPr>
                    <p:blipFill>
                      <a:blip r:embed="rId4"/>
                      <a:srcRect/>
                      <a:stretch>
                        <a:fillRect/>
                      </a:stretch>
                    </p:blipFill>
                    <p:spPr bwMode="auto">
                      <a:xfrm>
                        <a:off x="715555" y="203778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12"/>
          <p:cNvGraphicFramePr>
            <a:graphicFrameLocks noChangeAspect="1"/>
          </p:cNvGraphicFramePr>
          <p:nvPr/>
        </p:nvGraphicFramePr>
        <p:xfrm>
          <a:off x="720851" y="2620516"/>
          <a:ext cx="352425" cy="461963"/>
        </p:xfrm>
        <a:graphic>
          <a:graphicData uri="http://schemas.openxmlformats.org/presentationml/2006/ole">
            <mc:AlternateContent xmlns:mc="http://schemas.openxmlformats.org/markup-compatibility/2006">
              <mc:Choice xmlns:v="urn:schemas-microsoft-com:vml" Requires="v">
                <p:oleObj spid="_x0000_s19549" name="方程式" r:id="rId5" imgW="164880" imgH="215640" progId="Equation.3">
                  <p:embed/>
                </p:oleObj>
              </mc:Choice>
              <mc:Fallback>
                <p:oleObj name="方程式" r:id="rId5" imgW="164880" imgH="215640" progId="Equation.3">
                  <p:embed/>
                  <p:pic>
                    <p:nvPicPr>
                      <p:cNvPr id="71" name="Object 12"/>
                      <p:cNvPicPr>
                        <a:picLocks noChangeAspect="1" noChangeArrowheads="1"/>
                      </p:cNvPicPr>
                      <p:nvPr/>
                    </p:nvPicPr>
                    <p:blipFill>
                      <a:blip r:embed="rId6"/>
                      <a:srcRect/>
                      <a:stretch>
                        <a:fillRect/>
                      </a:stretch>
                    </p:blipFill>
                    <p:spPr bwMode="auto">
                      <a:xfrm>
                        <a:off x="720851" y="262051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橢圓 71"/>
          <p:cNvSpPr/>
          <p:nvPr/>
        </p:nvSpPr>
        <p:spPr>
          <a:xfrm>
            <a:off x="1908863" y="196903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3" name="橢圓 72"/>
          <p:cNvSpPr/>
          <p:nvPr/>
        </p:nvSpPr>
        <p:spPr>
          <a:xfrm>
            <a:off x="1911205" y="27476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4" name="橢圓 73"/>
          <p:cNvSpPr/>
          <p:nvPr/>
        </p:nvSpPr>
        <p:spPr>
          <a:xfrm>
            <a:off x="1899572" y="39756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5" name="文字方塊 74"/>
          <p:cNvSpPr txBox="1"/>
          <p:nvPr/>
        </p:nvSpPr>
        <p:spPr>
          <a:xfrm rot="5400000">
            <a:off x="1896825" y="33979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6" name="矩形 75"/>
          <p:cNvSpPr/>
          <p:nvPr/>
        </p:nvSpPr>
        <p:spPr>
          <a:xfrm>
            <a:off x="706563" y="4101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7" name="Object 12"/>
          <p:cNvGraphicFramePr>
            <a:graphicFrameLocks noChangeAspect="1"/>
          </p:cNvGraphicFramePr>
          <p:nvPr/>
        </p:nvGraphicFramePr>
        <p:xfrm>
          <a:off x="703447" y="4004869"/>
          <a:ext cx="407988" cy="488950"/>
        </p:xfrm>
        <a:graphic>
          <a:graphicData uri="http://schemas.openxmlformats.org/presentationml/2006/ole">
            <mc:AlternateContent xmlns:mc="http://schemas.openxmlformats.org/markup-compatibility/2006">
              <mc:Choice xmlns:v="urn:schemas-microsoft-com:vml" Requires="v">
                <p:oleObj spid="_x0000_s19550" name="方程式" r:id="rId7" imgW="190440" imgH="228600" progId="Equation.3">
                  <p:embed/>
                </p:oleObj>
              </mc:Choice>
              <mc:Fallback>
                <p:oleObj name="方程式" r:id="rId7" imgW="190440" imgH="228600" progId="Equation.3">
                  <p:embed/>
                  <p:pic>
                    <p:nvPicPr>
                      <p:cNvPr id="77" name="Object 12"/>
                      <p:cNvPicPr>
                        <a:picLocks noChangeAspect="1" noChangeArrowheads="1"/>
                      </p:cNvPicPr>
                      <p:nvPr/>
                    </p:nvPicPr>
                    <p:blipFill>
                      <a:blip r:embed="rId8"/>
                      <a:srcRect/>
                      <a:stretch>
                        <a:fillRect/>
                      </a:stretch>
                    </p:blipFill>
                    <p:spPr bwMode="auto">
                      <a:xfrm>
                        <a:off x="703447" y="400486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文字方塊 77"/>
          <p:cNvSpPr txBox="1"/>
          <p:nvPr/>
        </p:nvSpPr>
        <p:spPr>
          <a:xfrm rot="5400000">
            <a:off x="582495" y="338606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9" name="橢圓 78"/>
          <p:cNvSpPr/>
          <p:nvPr/>
        </p:nvSpPr>
        <p:spPr>
          <a:xfrm>
            <a:off x="3224425" y="196903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橢圓 79"/>
          <p:cNvSpPr/>
          <p:nvPr/>
        </p:nvSpPr>
        <p:spPr>
          <a:xfrm>
            <a:off x="3226767" y="27476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橢圓 80"/>
          <p:cNvSpPr/>
          <p:nvPr/>
        </p:nvSpPr>
        <p:spPr>
          <a:xfrm>
            <a:off x="3215134" y="39756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rot="5400000">
            <a:off x="3212387" y="33979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3" name="橢圓 82"/>
          <p:cNvSpPr/>
          <p:nvPr/>
        </p:nvSpPr>
        <p:spPr>
          <a:xfrm>
            <a:off x="5246520" y="196072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4" name="橢圓 83"/>
          <p:cNvSpPr/>
          <p:nvPr/>
        </p:nvSpPr>
        <p:spPr>
          <a:xfrm>
            <a:off x="5248862" y="272063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橢圓 84"/>
          <p:cNvSpPr/>
          <p:nvPr/>
        </p:nvSpPr>
        <p:spPr>
          <a:xfrm>
            <a:off x="5255890" y="396730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6" name="文字方塊 85"/>
          <p:cNvSpPr txBox="1"/>
          <p:nvPr/>
        </p:nvSpPr>
        <p:spPr>
          <a:xfrm rot="5400000">
            <a:off x="5253143" y="338643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7" name="文字方塊 86"/>
          <p:cNvSpPr txBox="1"/>
          <p:nvPr/>
        </p:nvSpPr>
        <p:spPr>
          <a:xfrm>
            <a:off x="3796470" y="191045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8" name="文字方塊 87"/>
          <p:cNvSpPr txBox="1"/>
          <p:nvPr/>
        </p:nvSpPr>
        <p:spPr>
          <a:xfrm>
            <a:off x="3814093" y="26959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9" name="文字方塊 88"/>
          <p:cNvSpPr txBox="1"/>
          <p:nvPr/>
        </p:nvSpPr>
        <p:spPr>
          <a:xfrm>
            <a:off x="3826273" y="3952241"/>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90" name="直線單箭頭接點 89"/>
          <p:cNvCxnSpPr>
            <a:stCxn id="72" idx="6"/>
            <a:endCxn id="79" idx="2"/>
          </p:cNvCxnSpPr>
          <p:nvPr/>
        </p:nvCxnSpPr>
        <p:spPr>
          <a:xfrm>
            <a:off x="2483021" y="225611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2483021" y="304786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2473730" y="426983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73" idx="6"/>
            <a:endCxn id="79" idx="2"/>
          </p:cNvCxnSpPr>
          <p:nvPr/>
        </p:nvCxnSpPr>
        <p:spPr>
          <a:xfrm flipV="1">
            <a:off x="2485363" y="225611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72" idx="6"/>
            <a:endCxn id="80" idx="2"/>
          </p:cNvCxnSpPr>
          <p:nvPr/>
        </p:nvCxnSpPr>
        <p:spPr>
          <a:xfrm>
            <a:off x="2483021" y="225611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72" idx="6"/>
            <a:endCxn id="81" idx="2"/>
          </p:cNvCxnSpPr>
          <p:nvPr/>
        </p:nvCxnSpPr>
        <p:spPr>
          <a:xfrm>
            <a:off x="2483021" y="225611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73" idx="6"/>
            <a:endCxn id="81" idx="2"/>
          </p:cNvCxnSpPr>
          <p:nvPr/>
        </p:nvCxnSpPr>
        <p:spPr>
          <a:xfrm>
            <a:off x="2485363" y="303468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4" idx="6"/>
            <a:endCxn id="79" idx="2"/>
          </p:cNvCxnSpPr>
          <p:nvPr/>
        </p:nvCxnSpPr>
        <p:spPr>
          <a:xfrm flipV="1">
            <a:off x="2473730" y="225611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74" idx="6"/>
            <a:endCxn id="80" idx="2"/>
          </p:cNvCxnSpPr>
          <p:nvPr/>
        </p:nvCxnSpPr>
        <p:spPr>
          <a:xfrm flipV="1">
            <a:off x="2473730" y="303468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endCxn id="72" idx="2"/>
          </p:cNvCxnSpPr>
          <p:nvPr/>
        </p:nvCxnSpPr>
        <p:spPr>
          <a:xfrm flipV="1">
            <a:off x="1049463" y="225611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69" idx="3"/>
            <a:endCxn id="73" idx="2"/>
          </p:cNvCxnSpPr>
          <p:nvPr/>
        </p:nvCxnSpPr>
        <p:spPr>
          <a:xfrm>
            <a:off x="1045756" y="230448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69" idx="3"/>
            <a:endCxn id="74" idx="2"/>
          </p:cNvCxnSpPr>
          <p:nvPr/>
        </p:nvCxnSpPr>
        <p:spPr>
          <a:xfrm>
            <a:off x="1045756" y="230448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3"/>
            <a:endCxn id="72" idx="2"/>
          </p:cNvCxnSpPr>
          <p:nvPr/>
        </p:nvCxnSpPr>
        <p:spPr>
          <a:xfrm flipV="1">
            <a:off x="1073276" y="225611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stCxn id="68" idx="3"/>
            <a:endCxn id="73" idx="2"/>
          </p:cNvCxnSpPr>
          <p:nvPr/>
        </p:nvCxnSpPr>
        <p:spPr>
          <a:xfrm>
            <a:off x="1039938" y="287481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8" idx="3"/>
            <a:endCxn id="74" idx="2"/>
          </p:cNvCxnSpPr>
          <p:nvPr/>
        </p:nvCxnSpPr>
        <p:spPr>
          <a:xfrm>
            <a:off x="1039938" y="287481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77" idx="3"/>
            <a:endCxn id="72" idx="2"/>
          </p:cNvCxnSpPr>
          <p:nvPr/>
        </p:nvCxnSpPr>
        <p:spPr>
          <a:xfrm flipV="1">
            <a:off x="1111435" y="225611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stCxn id="77" idx="3"/>
            <a:endCxn id="73" idx="2"/>
          </p:cNvCxnSpPr>
          <p:nvPr/>
        </p:nvCxnSpPr>
        <p:spPr>
          <a:xfrm flipV="1">
            <a:off x="1085066" y="303468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77" idx="3"/>
            <a:endCxn id="74" idx="2"/>
          </p:cNvCxnSpPr>
          <p:nvPr/>
        </p:nvCxnSpPr>
        <p:spPr>
          <a:xfrm>
            <a:off x="1085066" y="424928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8" name="群組 107"/>
          <p:cNvGrpSpPr/>
          <p:nvPr/>
        </p:nvGrpSpPr>
        <p:grpSpPr>
          <a:xfrm>
            <a:off x="6244223" y="1925333"/>
            <a:ext cx="642352" cy="2577734"/>
            <a:chOff x="7668524" y="1462486"/>
            <a:chExt cx="642352" cy="2577734"/>
          </a:xfrm>
        </p:grpSpPr>
        <p:sp>
          <p:nvSpPr>
            <p:cNvPr id="109" name="文字方塊 108"/>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10" name="文字方塊 109"/>
                <p:cNvSpPr txBox="1"/>
                <p:nvPr/>
              </p:nvSpPr>
              <p:spPr>
                <a:xfrm>
                  <a:off x="7679807" y="1462486"/>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1</m:t>
                            </m:r>
                          </m:sub>
                        </m:sSub>
                      </m:oMath>
                    </m:oMathPara>
                  </a14:m>
                  <a:endParaRPr lang="zh-TW" altLang="en-US" sz="2800" baseline="-250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7679807" y="1462486"/>
                  <a:ext cx="631069" cy="513282"/>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7668524" y="2260706"/>
                  <a:ext cx="63106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2</m:t>
                            </m:r>
                          </m:sub>
                        </m:sSub>
                      </m:oMath>
                    </m:oMathPara>
                  </a14:m>
                  <a:endParaRPr lang="zh-TW" altLang="en-US" sz="2800" baseline="-25000" dirty="0"/>
                </a:p>
              </p:txBody>
            </p:sp>
          </mc:Choice>
          <mc:Fallback xmlns="">
            <p:sp>
              <p:nvSpPr>
                <p:cNvPr id="111" name="文字方塊 110"/>
                <p:cNvSpPr txBox="1">
                  <a:spLocks noRot="1" noChangeAspect="1" noMove="1" noResize="1" noEditPoints="1" noAdjustHandles="1" noChangeArrowheads="1" noChangeShapeType="1" noTextEdit="1"/>
                </p:cNvSpPr>
                <p:nvPr/>
              </p:nvSpPr>
              <p:spPr>
                <a:xfrm>
                  <a:off x="7668524" y="2260706"/>
                  <a:ext cx="631069" cy="523220"/>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668524" y="3526938"/>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𝑀</m:t>
                            </m:r>
                          </m:sub>
                        </m:sSub>
                      </m:oMath>
                    </m:oMathPara>
                  </a14:m>
                  <a:endParaRPr lang="zh-TW" altLang="en-US" sz="2800" baseline="-250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668524" y="3526938"/>
                  <a:ext cx="631069" cy="513282"/>
                </a:xfrm>
                <a:prstGeom prst="rect">
                  <a:avLst/>
                </a:prstGeom>
                <a:blipFill rotWithShape="0">
                  <a:blip r:embed="rId11"/>
                  <a:stretch>
                    <a:fillRect/>
                  </a:stretch>
                </a:blipFill>
              </p:spPr>
              <p:txBody>
                <a:bodyPr/>
                <a:lstStyle/>
                <a:p>
                  <a:r>
                    <a:rPr lang="zh-TW" altLang="en-US">
                      <a:noFill/>
                    </a:rPr>
                    <a:t> </a:t>
                  </a:r>
                </a:p>
              </p:txBody>
            </p:sp>
          </mc:Fallback>
        </mc:AlternateContent>
      </p:grpSp>
      <p:cxnSp>
        <p:nvCxnSpPr>
          <p:cNvPr id="113" name="直線單箭頭接點 112"/>
          <p:cNvCxnSpPr/>
          <p:nvPr/>
        </p:nvCxnSpPr>
        <p:spPr>
          <a:xfrm>
            <a:off x="4507120" y="226769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4507120" y="305944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4497829" y="428141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p:nvPr/>
        </p:nvCxnSpPr>
        <p:spPr>
          <a:xfrm flipV="1">
            <a:off x="4509462" y="2267696"/>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a:off x="4507120" y="2267696"/>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4507120" y="2267696"/>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4509462" y="3046266"/>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4497829" y="2267696"/>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flipV="1">
            <a:off x="4497829" y="3046266"/>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群組 123"/>
          <p:cNvGrpSpPr/>
          <p:nvPr/>
        </p:nvGrpSpPr>
        <p:grpSpPr>
          <a:xfrm>
            <a:off x="7948561" y="1958032"/>
            <a:ext cx="642352" cy="2577734"/>
            <a:chOff x="7668524" y="1462486"/>
            <a:chExt cx="642352" cy="2577734"/>
          </a:xfrm>
        </p:grpSpPr>
        <p:sp>
          <p:nvSpPr>
            <p:cNvPr id="125" name="文字方塊 124"/>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26" name="文字方塊 125"/>
                <p:cNvSpPr txBox="1"/>
                <p:nvPr/>
              </p:nvSpPr>
              <p:spPr>
                <a:xfrm>
                  <a:off x="7679807" y="1462486"/>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𝑦</m:t>
                                </m:r>
                              </m:e>
                            </m:acc>
                          </m:e>
                          <m:sub>
                            <m:r>
                              <a:rPr lang="en-US" altLang="zh-TW" sz="2800" b="0" i="1" smtClean="0">
                                <a:latin typeface="Cambria Math" panose="02040503050406030204" pitchFamily="18" charset="0"/>
                              </a:rPr>
                              <m:t>1</m:t>
                            </m:r>
                          </m:sub>
                        </m:sSub>
                      </m:oMath>
                    </m:oMathPara>
                  </a14:m>
                  <a:endParaRPr lang="zh-TW" altLang="en-US" sz="2800" baseline="-25000" dirty="0"/>
                </a:p>
              </p:txBody>
            </p:sp>
          </mc:Choice>
          <mc:Fallback xmlns="">
            <p:sp>
              <p:nvSpPr>
                <p:cNvPr id="126" name="文字方塊 125"/>
                <p:cNvSpPr txBox="1">
                  <a:spLocks noRot="1" noChangeAspect="1" noMove="1" noResize="1" noEditPoints="1" noAdjustHandles="1" noChangeArrowheads="1" noChangeShapeType="1" noTextEdit="1"/>
                </p:cNvSpPr>
                <p:nvPr/>
              </p:nvSpPr>
              <p:spPr>
                <a:xfrm>
                  <a:off x="7679807" y="1462486"/>
                  <a:ext cx="631069" cy="513282"/>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7" name="文字方塊 126"/>
                <p:cNvSpPr txBox="1"/>
                <p:nvPr/>
              </p:nvSpPr>
              <p:spPr>
                <a:xfrm>
                  <a:off x="7668524" y="2260706"/>
                  <a:ext cx="63106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b="0" i="1" smtClean="0">
                                <a:latin typeface="Cambria Math" panose="02040503050406030204" pitchFamily="18" charset="0"/>
                              </a:rPr>
                              <m:t>2</m:t>
                            </m:r>
                          </m:sub>
                        </m:sSub>
                      </m:oMath>
                    </m:oMathPara>
                  </a14:m>
                  <a:endParaRPr lang="zh-TW" altLang="en-US" sz="2800" baseline="-25000" dirty="0"/>
                </a:p>
              </p:txBody>
            </p:sp>
          </mc:Choice>
          <mc:Fallback xmlns="">
            <p:sp>
              <p:nvSpPr>
                <p:cNvPr id="127" name="文字方塊 126"/>
                <p:cNvSpPr txBox="1">
                  <a:spLocks noRot="1" noChangeAspect="1" noMove="1" noResize="1" noEditPoints="1" noAdjustHandles="1" noChangeArrowheads="1" noChangeShapeType="1" noTextEdit="1"/>
                </p:cNvSpPr>
                <p:nvPr/>
              </p:nvSpPr>
              <p:spPr>
                <a:xfrm>
                  <a:off x="7668524" y="2260706"/>
                  <a:ext cx="631069" cy="523220"/>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8" name="文字方塊 127"/>
                <p:cNvSpPr txBox="1"/>
                <p:nvPr/>
              </p:nvSpPr>
              <p:spPr>
                <a:xfrm>
                  <a:off x="7668524" y="3526938"/>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b="0" i="1" smtClean="0">
                                <a:latin typeface="Cambria Math" panose="02040503050406030204" pitchFamily="18" charset="0"/>
                              </a:rPr>
                              <m:t>𝑀</m:t>
                            </m:r>
                          </m:sub>
                        </m:sSub>
                      </m:oMath>
                    </m:oMathPara>
                  </a14:m>
                  <a:endParaRPr lang="zh-TW" altLang="en-US" sz="2800" baseline="-250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7668524" y="3526938"/>
                  <a:ext cx="631069" cy="513282"/>
                </a:xfrm>
                <a:prstGeom prst="rect">
                  <a:avLst/>
                </a:prstGeom>
                <a:blipFill rotWithShape="0">
                  <a:blip r:embed="rId14"/>
                  <a:stretch>
                    <a:fillRect/>
                  </a:stretch>
                </a:blipFill>
              </p:spPr>
              <p:txBody>
                <a:bodyPr/>
                <a:lstStyle/>
                <a:p>
                  <a:r>
                    <a:rPr lang="zh-TW" altLang="en-US">
                      <a:noFill/>
                    </a:rPr>
                    <a:t> </a:t>
                  </a:r>
                </a:p>
              </p:txBody>
            </p:sp>
          </mc:Fallback>
        </mc:AlternateContent>
      </p:grpSp>
      <p:sp>
        <p:nvSpPr>
          <p:cNvPr id="131" name="左-右雙向箭號 130"/>
          <p:cNvSpPr/>
          <p:nvPr/>
        </p:nvSpPr>
        <p:spPr>
          <a:xfrm>
            <a:off x="6990289" y="2973068"/>
            <a:ext cx="930070" cy="44631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32" name="文字方塊 131"/>
              <p:cNvSpPr txBox="1"/>
              <p:nvPr/>
            </p:nvSpPr>
            <p:spPr>
              <a:xfrm>
                <a:off x="7191833" y="3411153"/>
                <a:ext cx="361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𝑙</m:t>
                      </m:r>
                    </m:oMath>
                  </m:oMathPara>
                </a14:m>
                <a:endParaRPr lang="zh-TW" altLang="en-US" sz="2400" dirty="0"/>
              </a:p>
            </p:txBody>
          </p:sp>
        </mc:Choice>
        <mc:Fallback xmlns="">
          <p:sp>
            <p:nvSpPr>
              <p:cNvPr id="132" name="文字方塊 131"/>
              <p:cNvSpPr txBox="1">
                <a:spLocks noRot="1" noChangeAspect="1" noMove="1" noResize="1" noEditPoints="1" noAdjustHandles="1" noChangeArrowheads="1" noChangeShapeType="1" noTextEdit="1"/>
              </p:cNvSpPr>
              <p:nvPr/>
            </p:nvSpPr>
            <p:spPr>
              <a:xfrm>
                <a:off x="7191833" y="3411153"/>
                <a:ext cx="361125" cy="461665"/>
              </a:xfrm>
              <a:prstGeom prst="rect">
                <a:avLst/>
              </a:prstGeom>
              <a:blipFill rotWithShape="0">
                <a:blip r:embed="rId15"/>
                <a:stretch>
                  <a:fillRect/>
                </a:stretch>
              </a:blipFill>
            </p:spPr>
            <p:txBody>
              <a:bodyPr/>
              <a:lstStyle/>
              <a:p>
                <a:r>
                  <a:rPr lang="zh-TW" altLang="en-US">
                    <a:noFill/>
                  </a:rPr>
                  <a:t> </a:t>
                </a:r>
              </a:p>
            </p:txBody>
          </p:sp>
        </mc:Fallback>
      </mc:AlternateContent>
      <p:sp>
        <p:nvSpPr>
          <p:cNvPr id="133" name="文字方塊 132"/>
          <p:cNvSpPr txBox="1"/>
          <p:nvPr/>
        </p:nvSpPr>
        <p:spPr>
          <a:xfrm>
            <a:off x="956966" y="5414929"/>
            <a:ext cx="3402029" cy="461665"/>
          </a:xfrm>
          <a:prstGeom prst="rect">
            <a:avLst/>
          </a:prstGeom>
          <a:noFill/>
        </p:spPr>
        <p:txBody>
          <a:bodyPr wrap="square" rtlCol="0">
            <a:spAutoFit/>
          </a:bodyPr>
          <a:lstStyle/>
          <a:p>
            <a:r>
              <a:rPr lang="zh-CN" altLang="en-US" sz="2400" dirty="0"/>
              <a:t>计算导数的直观方法</a:t>
            </a:r>
            <a:r>
              <a:rPr lang="en-US" altLang="zh-TW" sz="2400" dirty="0"/>
              <a:t> …</a:t>
            </a:r>
            <a:endParaRPr lang="zh-TW" altLang="en-US" sz="2400" dirty="0"/>
          </a:p>
        </p:txBody>
      </p:sp>
      <mc:AlternateContent xmlns:mc="http://schemas.openxmlformats.org/markup-compatibility/2006" xmlns:a14="http://schemas.microsoft.com/office/drawing/2010/main">
        <mc:Choice Requires="a14">
          <p:sp>
            <p:nvSpPr>
              <p:cNvPr id="135" name="文字方塊 134"/>
              <p:cNvSpPr txBox="1"/>
              <p:nvPr/>
            </p:nvSpPr>
            <p:spPr>
              <a:xfrm>
                <a:off x="6304412" y="5876594"/>
                <a:ext cx="921663"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𝑤</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135" name="文字方塊 134"/>
              <p:cNvSpPr txBox="1">
                <a:spLocks noRot="1" noChangeAspect="1" noMove="1" noResize="1" noEditPoints="1" noAdjustHandles="1" noChangeArrowheads="1" noChangeShapeType="1" noTextEdit="1"/>
              </p:cNvSpPr>
              <p:nvPr/>
            </p:nvSpPr>
            <p:spPr>
              <a:xfrm>
                <a:off x="6304412" y="5876594"/>
                <a:ext cx="921663" cy="702244"/>
              </a:xfrm>
              <a:prstGeom prst="rect">
                <a:avLst/>
              </a:prstGeom>
              <a:blipFill rotWithShape="0">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8" name="文字方塊 137"/>
              <p:cNvSpPr txBox="1"/>
              <p:nvPr/>
            </p:nvSpPr>
            <p:spPr>
              <a:xfrm>
                <a:off x="1029335" y="4686014"/>
                <a:ext cx="9022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𝑤</m:t>
                      </m:r>
                    </m:oMath>
                  </m:oMathPara>
                </a14:m>
                <a:endParaRPr lang="zh-TW" altLang="en-US" sz="2400" dirty="0"/>
              </a:p>
            </p:txBody>
          </p:sp>
        </mc:Choice>
        <mc:Fallback xmlns="">
          <p:sp>
            <p:nvSpPr>
              <p:cNvPr id="138" name="文字方塊 137"/>
              <p:cNvSpPr txBox="1">
                <a:spLocks noRot="1" noChangeAspect="1" noMove="1" noResize="1" noEditPoints="1" noAdjustHandles="1" noChangeArrowheads="1" noChangeShapeType="1" noTextEdit="1"/>
              </p:cNvSpPr>
              <p:nvPr/>
            </p:nvSpPr>
            <p:spPr>
              <a:xfrm>
                <a:off x="1029335" y="4686014"/>
                <a:ext cx="902235" cy="461665"/>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9" name="文字方塊 138"/>
              <p:cNvSpPr txBox="1"/>
              <p:nvPr/>
            </p:nvSpPr>
            <p:spPr>
              <a:xfrm>
                <a:off x="7029184" y="3813315"/>
                <a:ext cx="7730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m:t>
                      </m:r>
                    </m:oMath>
                  </m:oMathPara>
                </a14:m>
                <a:endParaRPr lang="zh-TW" altLang="en-US" sz="2400" dirty="0"/>
              </a:p>
            </p:txBody>
          </p:sp>
        </mc:Choice>
        <mc:Fallback xmlns="">
          <p:sp>
            <p:nvSpPr>
              <p:cNvPr id="139" name="文字方塊 138"/>
              <p:cNvSpPr txBox="1">
                <a:spLocks noRot="1" noChangeAspect="1" noMove="1" noResize="1" noEditPoints="1" noAdjustHandles="1" noChangeArrowheads="1" noChangeShapeType="1" noTextEdit="1"/>
              </p:cNvSpPr>
              <p:nvPr/>
            </p:nvSpPr>
            <p:spPr>
              <a:xfrm>
                <a:off x="7029184" y="3813315"/>
                <a:ext cx="773096" cy="461665"/>
              </a:xfrm>
              <a:prstGeom prst="rect">
                <a:avLst/>
              </a:prstGeom>
              <a:blipFill rotWithShape="0">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1" name="文字方塊 140"/>
              <p:cNvSpPr txBox="1"/>
              <p:nvPr/>
            </p:nvSpPr>
            <p:spPr>
              <a:xfrm>
                <a:off x="7318726" y="5876594"/>
                <a:ext cx="488339"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𝑙</m:t>
                          </m:r>
                        </m:num>
                        <m:den>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𝑤</m:t>
                          </m:r>
                        </m:den>
                      </m:f>
                    </m:oMath>
                  </m:oMathPara>
                </a14:m>
                <a:endParaRPr lang="zh-TW" altLang="en-US" sz="2400" dirty="0"/>
              </a:p>
            </p:txBody>
          </p:sp>
        </mc:Choice>
        <mc:Fallback xmlns="">
          <p:sp>
            <p:nvSpPr>
              <p:cNvPr id="141" name="文字方塊 140"/>
              <p:cNvSpPr txBox="1">
                <a:spLocks noRot="1" noChangeAspect="1" noMove="1" noResize="1" noEditPoints="1" noAdjustHandles="1" noChangeArrowheads="1" noChangeShapeType="1" noTextEdit="1"/>
              </p:cNvSpPr>
              <p:nvPr/>
            </p:nvSpPr>
            <p:spPr>
              <a:xfrm>
                <a:off x="7318726" y="5876594"/>
                <a:ext cx="488339" cy="702244"/>
              </a:xfrm>
              <a:prstGeom prst="rect">
                <a:avLst/>
              </a:prstGeom>
              <a:blipFill rotWithShape="0">
                <a:blip r:embed="rId19"/>
                <a:stretch>
                  <a:fillRect/>
                </a:stretch>
              </a:blipFill>
            </p:spPr>
            <p:txBody>
              <a:bodyPr/>
              <a:lstStyle/>
              <a:p>
                <a:r>
                  <a:rPr lang="zh-TW" altLang="en-US">
                    <a:noFill/>
                  </a:rPr>
                  <a:t> </a:t>
                </a:r>
              </a:p>
            </p:txBody>
          </p:sp>
        </mc:Fallback>
      </mc:AlternateContent>
      <p:sp>
        <p:nvSpPr>
          <p:cNvPr id="4" name="左-右雙向箭號 3"/>
          <p:cNvSpPr/>
          <p:nvPr/>
        </p:nvSpPr>
        <p:spPr>
          <a:xfrm rot="5400000">
            <a:off x="987114" y="4025362"/>
            <a:ext cx="965281" cy="511427"/>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36" name="左-右雙向箭號 135"/>
          <p:cNvSpPr/>
          <p:nvPr/>
        </p:nvSpPr>
        <p:spPr>
          <a:xfrm rot="5400000">
            <a:off x="2326876" y="4082465"/>
            <a:ext cx="660247" cy="396278"/>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0" name="左-右雙向箭號 139"/>
          <p:cNvSpPr/>
          <p:nvPr/>
        </p:nvSpPr>
        <p:spPr>
          <a:xfrm rot="5400000">
            <a:off x="3651368" y="4097470"/>
            <a:ext cx="482606" cy="267238"/>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2" name="左-右雙向箭號 141"/>
          <p:cNvSpPr>
            <a:spLocks noChangeAspect="1"/>
          </p:cNvSpPr>
          <p:nvPr/>
        </p:nvSpPr>
        <p:spPr>
          <a:xfrm rot="5400000">
            <a:off x="7340792" y="3122642"/>
            <a:ext cx="268770" cy="183094"/>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3" name="手繪多邊形 142"/>
          <p:cNvSpPr/>
          <p:nvPr/>
        </p:nvSpPr>
        <p:spPr>
          <a:xfrm>
            <a:off x="1933060" y="4136984"/>
            <a:ext cx="485775" cy="275950"/>
          </a:xfrm>
          <a:custGeom>
            <a:avLst/>
            <a:gdLst>
              <a:gd name="connsiteX0" fmla="*/ 0 w 485775"/>
              <a:gd name="connsiteY0" fmla="*/ 253953 h 275950"/>
              <a:gd name="connsiteX1" fmla="*/ 190500 w 485775"/>
              <a:gd name="connsiteY1" fmla="*/ 253953 h 275950"/>
              <a:gd name="connsiteX2" fmla="*/ 352425 w 485775"/>
              <a:gd name="connsiteY2" fmla="*/ 25353 h 275950"/>
              <a:gd name="connsiteX3" fmla="*/ 485775 w 485775"/>
              <a:gd name="connsiteY3" fmla="*/ 15828 h 275950"/>
            </a:gdLst>
            <a:ahLst/>
            <a:cxnLst>
              <a:cxn ang="0">
                <a:pos x="connsiteX0" y="connsiteY0"/>
              </a:cxn>
              <a:cxn ang="0">
                <a:pos x="connsiteX1" y="connsiteY1"/>
              </a:cxn>
              <a:cxn ang="0">
                <a:pos x="connsiteX2" y="connsiteY2"/>
              </a:cxn>
              <a:cxn ang="0">
                <a:pos x="connsiteX3" y="connsiteY3"/>
              </a:cxn>
            </a:cxnLst>
            <a:rect l="l" t="t" r="r" b="b"/>
            <a:pathLst>
              <a:path w="485775" h="275950">
                <a:moveTo>
                  <a:pt x="0" y="253953"/>
                </a:moveTo>
                <a:cubicBezTo>
                  <a:pt x="65881" y="273003"/>
                  <a:pt x="131762" y="292053"/>
                  <a:pt x="190500" y="253953"/>
                </a:cubicBezTo>
                <a:cubicBezTo>
                  <a:pt x="249238" y="215853"/>
                  <a:pt x="303213" y="65040"/>
                  <a:pt x="352425" y="25353"/>
                </a:cubicBezTo>
                <a:cubicBezTo>
                  <a:pt x="401638" y="-14335"/>
                  <a:pt x="443706" y="746"/>
                  <a:pt x="485775" y="15828"/>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手繪多邊形 143"/>
          <p:cNvSpPr/>
          <p:nvPr/>
        </p:nvSpPr>
        <p:spPr>
          <a:xfrm>
            <a:off x="3267060" y="4171526"/>
            <a:ext cx="485775" cy="275950"/>
          </a:xfrm>
          <a:custGeom>
            <a:avLst/>
            <a:gdLst>
              <a:gd name="connsiteX0" fmla="*/ 0 w 485775"/>
              <a:gd name="connsiteY0" fmla="*/ 253953 h 275950"/>
              <a:gd name="connsiteX1" fmla="*/ 190500 w 485775"/>
              <a:gd name="connsiteY1" fmla="*/ 253953 h 275950"/>
              <a:gd name="connsiteX2" fmla="*/ 352425 w 485775"/>
              <a:gd name="connsiteY2" fmla="*/ 25353 h 275950"/>
              <a:gd name="connsiteX3" fmla="*/ 485775 w 485775"/>
              <a:gd name="connsiteY3" fmla="*/ 15828 h 275950"/>
            </a:gdLst>
            <a:ahLst/>
            <a:cxnLst>
              <a:cxn ang="0">
                <a:pos x="connsiteX0" y="connsiteY0"/>
              </a:cxn>
              <a:cxn ang="0">
                <a:pos x="connsiteX1" y="connsiteY1"/>
              </a:cxn>
              <a:cxn ang="0">
                <a:pos x="connsiteX2" y="connsiteY2"/>
              </a:cxn>
              <a:cxn ang="0">
                <a:pos x="connsiteX3" y="connsiteY3"/>
              </a:cxn>
            </a:cxnLst>
            <a:rect l="l" t="t" r="r" b="b"/>
            <a:pathLst>
              <a:path w="485775" h="275950">
                <a:moveTo>
                  <a:pt x="0" y="253953"/>
                </a:moveTo>
                <a:cubicBezTo>
                  <a:pt x="65881" y="273003"/>
                  <a:pt x="131762" y="292053"/>
                  <a:pt x="190500" y="253953"/>
                </a:cubicBezTo>
                <a:cubicBezTo>
                  <a:pt x="249238" y="215853"/>
                  <a:pt x="303213" y="65040"/>
                  <a:pt x="352425" y="25353"/>
                </a:cubicBezTo>
                <a:cubicBezTo>
                  <a:pt x="401638" y="-14335"/>
                  <a:pt x="443706" y="746"/>
                  <a:pt x="485775" y="15828"/>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圖說文字 153"/>
          <p:cNvSpPr/>
          <p:nvPr/>
        </p:nvSpPr>
        <p:spPr>
          <a:xfrm>
            <a:off x="956966" y="1308019"/>
            <a:ext cx="1586098" cy="564847"/>
          </a:xfrm>
          <a:prstGeom prst="wedgeRectCallout">
            <a:avLst>
              <a:gd name="adj1" fmla="val -15935"/>
              <a:gd name="adj2" fmla="val 19392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t>更小梯度</a:t>
            </a:r>
            <a:endParaRPr lang="zh-TW" altLang="en-US" sz="2400" dirty="0"/>
          </a:p>
        </p:txBody>
      </p:sp>
      <p:sp>
        <p:nvSpPr>
          <p:cNvPr id="155" name="左-右雙向箭號 154"/>
          <p:cNvSpPr/>
          <p:nvPr/>
        </p:nvSpPr>
        <p:spPr>
          <a:xfrm rot="5400000">
            <a:off x="5790526" y="4091611"/>
            <a:ext cx="401721" cy="240925"/>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nvGrpSpPr>
          <p:cNvPr id="146" name="群組 145"/>
          <p:cNvGrpSpPr/>
          <p:nvPr/>
        </p:nvGrpSpPr>
        <p:grpSpPr>
          <a:xfrm>
            <a:off x="4358995" y="1961277"/>
            <a:ext cx="4334480" cy="3410426"/>
            <a:chOff x="3826273" y="2417879"/>
            <a:chExt cx="4334480" cy="3410426"/>
          </a:xfrm>
        </p:grpSpPr>
        <p:pic>
          <p:nvPicPr>
            <p:cNvPr id="147" name="圖片 14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26273" y="2417879"/>
              <a:ext cx="4334480" cy="3410426"/>
            </a:xfrm>
            <a:prstGeom prst="rect">
              <a:avLst/>
            </a:prstGeom>
            <a:ln w="38100">
              <a:solidFill>
                <a:schemeClr val="tx1"/>
              </a:solidFill>
            </a:ln>
          </p:spPr>
        </p:pic>
        <p:cxnSp>
          <p:nvCxnSpPr>
            <p:cNvPr id="148" name="直線接點 147"/>
            <p:cNvCxnSpPr/>
            <p:nvPr/>
          </p:nvCxnSpPr>
          <p:spPr>
            <a:xfrm>
              <a:off x="6696058" y="3528555"/>
              <a:ext cx="0" cy="1513446"/>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接點 148"/>
            <p:cNvCxnSpPr/>
            <p:nvPr/>
          </p:nvCxnSpPr>
          <p:spPr>
            <a:xfrm>
              <a:off x="7643303" y="3326101"/>
              <a:ext cx="0" cy="171590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接點 149"/>
            <p:cNvCxnSpPr/>
            <p:nvPr/>
          </p:nvCxnSpPr>
          <p:spPr>
            <a:xfrm flipH="1">
              <a:off x="5917019" y="3287769"/>
              <a:ext cx="1726284"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接點 150"/>
            <p:cNvCxnSpPr/>
            <p:nvPr/>
          </p:nvCxnSpPr>
          <p:spPr>
            <a:xfrm flipH="1">
              <a:off x="5917018" y="3528555"/>
              <a:ext cx="772745"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52" name="文字方塊 151"/>
            <p:cNvSpPr txBox="1"/>
            <p:nvPr/>
          </p:nvSpPr>
          <p:spPr>
            <a:xfrm>
              <a:off x="6598003" y="4959396"/>
              <a:ext cx="1139472" cy="830997"/>
            </a:xfrm>
            <a:prstGeom prst="rect">
              <a:avLst/>
            </a:prstGeom>
            <a:noFill/>
          </p:spPr>
          <p:txBody>
            <a:bodyPr wrap="square" rtlCol="0">
              <a:spAutoFit/>
            </a:bodyPr>
            <a:lstStyle/>
            <a:p>
              <a:pPr algn="ctr"/>
              <a:r>
                <a:rPr lang="en-US" altLang="zh-TW" sz="2400" dirty="0"/>
                <a:t>Large input</a:t>
              </a:r>
              <a:endParaRPr lang="zh-TW" altLang="en-US" sz="2400" dirty="0"/>
            </a:p>
          </p:txBody>
        </p:sp>
        <p:sp>
          <p:nvSpPr>
            <p:cNvPr id="153" name="文字方塊 152"/>
            <p:cNvSpPr txBox="1"/>
            <p:nvPr/>
          </p:nvSpPr>
          <p:spPr>
            <a:xfrm>
              <a:off x="4777545" y="2964063"/>
              <a:ext cx="1139472" cy="830997"/>
            </a:xfrm>
            <a:prstGeom prst="rect">
              <a:avLst/>
            </a:prstGeom>
            <a:noFill/>
          </p:spPr>
          <p:txBody>
            <a:bodyPr wrap="square" rtlCol="0">
              <a:spAutoFit/>
            </a:bodyPr>
            <a:lstStyle/>
            <a:p>
              <a:pPr algn="ctr"/>
              <a:r>
                <a:rPr lang="en-US" altLang="zh-TW" sz="2400" dirty="0"/>
                <a:t>Small output</a:t>
              </a:r>
              <a:endParaRPr lang="zh-TW" altLang="en-US" sz="2400" dirty="0"/>
            </a:p>
          </p:txBody>
        </p:sp>
      </p:grpSp>
    </p:spTree>
    <p:extLst>
      <p:ext uri="{BB962C8B-B14F-4D97-AF65-F5344CB8AC3E}">
        <p14:creationId xmlns:p14="http://schemas.microsoft.com/office/powerpoint/2010/main" val="249359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4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38" grpId="0"/>
      <p:bldP spid="139" grpId="0"/>
      <p:bldP spid="141" grpId="0"/>
      <p:bldP spid="4" grpId="0" animBg="1"/>
      <p:bldP spid="136" grpId="0" animBg="1"/>
      <p:bldP spid="140" grpId="0" animBg="1"/>
      <p:bldP spid="142" grpId="0" animBg="1"/>
      <p:bldP spid="15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5205"/>
            <a:ext cx="7886700" cy="1325563"/>
          </a:xfrm>
        </p:spPr>
        <p:txBody>
          <a:bodyPr/>
          <a:lstStyle/>
          <a:p>
            <a:r>
              <a:rPr lang="en-US" altLang="zh-TW" dirty="0"/>
              <a:t>Hard to get the power of Deep …</a:t>
            </a:r>
            <a:endParaRPr lang="zh-TW" altLang="en-US" dirty="0"/>
          </a:p>
        </p:txBody>
      </p:sp>
      <p:pic>
        <p:nvPicPr>
          <p:cNvPr id="7" name="圖片 6"/>
          <p:cNvPicPr>
            <a:picLocks noChangeAspect="1"/>
          </p:cNvPicPr>
          <p:nvPr/>
        </p:nvPicPr>
        <p:blipFill>
          <a:blip r:embed="rId3"/>
          <a:stretch>
            <a:fillRect/>
          </a:stretch>
        </p:blipFill>
        <p:spPr>
          <a:xfrm>
            <a:off x="587708" y="1307044"/>
            <a:ext cx="7968584" cy="5191653"/>
          </a:xfrm>
          <a:prstGeom prst="rect">
            <a:avLst/>
          </a:prstGeom>
        </p:spPr>
      </p:pic>
      <p:sp>
        <p:nvSpPr>
          <p:cNvPr id="8" name="文字方塊 7"/>
          <p:cNvSpPr txBox="1"/>
          <p:nvPr/>
        </p:nvSpPr>
        <p:spPr>
          <a:xfrm>
            <a:off x="1892005" y="3696591"/>
            <a:ext cx="5857287"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800" dirty="0"/>
              <a:t>In 2006, people used RBM pre-training.</a:t>
            </a:r>
          </a:p>
          <a:p>
            <a:r>
              <a:rPr lang="en-US" altLang="zh-TW" sz="2800" dirty="0"/>
              <a:t>In 2015, people use </a:t>
            </a:r>
            <a:r>
              <a:rPr lang="en-US" altLang="zh-TW" sz="2800" dirty="0" err="1"/>
              <a:t>ReLU</a:t>
            </a:r>
            <a:r>
              <a:rPr lang="en-US" altLang="zh-TW" sz="2800" dirty="0"/>
              <a:t>.</a:t>
            </a:r>
            <a:endParaRPr lang="zh-TW" altLang="en-US" sz="2800" dirty="0"/>
          </a:p>
        </p:txBody>
      </p:sp>
    </p:spTree>
    <p:extLst>
      <p:ext uri="{BB962C8B-B14F-4D97-AF65-F5344CB8AC3E}">
        <p14:creationId xmlns:p14="http://schemas.microsoft.com/office/powerpoint/2010/main" val="233936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648072"/>
          </a:xfrm>
        </p:spPr>
        <p:txBody>
          <a:bodyPr>
            <a:normAutofit fontScale="90000"/>
          </a:bodyPr>
          <a:lstStyle/>
          <a:p>
            <a:r>
              <a:rPr lang="zh-CN" altLang="en-US" dirty="0"/>
              <a:t>人脑神经元</a:t>
            </a:r>
          </a:p>
        </p:txBody>
      </p:sp>
      <p:pic>
        <p:nvPicPr>
          <p:cNvPr id="3" name="Picture 6" descr="http://bio1152.nicerweb.com/Locked/media/ch48/48_05Neuron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86" y="1124743"/>
            <a:ext cx="8519986" cy="53861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omemeeting.us/franktmc/synap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611" y="1124744"/>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9678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598471"/>
          </a:xfrm>
        </p:spPr>
        <p:txBody>
          <a:bodyPr>
            <a:normAutofit fontScale="90000"/>
          </a:bodyPr>
          <a:lstStyle/>
          <a:p>
            <a:r>
              <a:rPr lang="zh-CN" altLang="en-US" dirty="0"/>
              <a:t>新的激活函数</a:t>
            </a:r>
            <a:endParaRPr lang="zh-TW" altLang="en-US" dirty="0"/>
          </a:p>
        </p:txBody>
      </p:sp>
      <p:sp>
        <p:nvSpPr>
          <p:cNvPr id="3" name="內容版面配置區 2"/>
          <p:cNvSpPr>
            <a:spLocks noGrp="1"/>
          </p:cNvSpPr>
          <p:nvPr>
            <p:ph idx="1"/>
          </p:nvPr>
        </p:nvSpPr>
        <p:spPr>
          <a:xfrm>
            <a:off x="496943" y="1146542"/>
            <a:ext cx="7886700" cy="5450809"/>
          </a:xfrm>
        </p:spPr>
        <p:txBody>
          <a:bodyPr>
            <a:normAutofit/>
          </a:bodyPr>
          <a:lstStyle/>
          <a:p>
            <a:pPr>
              <a:lnSpc>
                <a:spcPct val="160000"/>
              </a:lnSpc>
            </a:pPr>
            <a:r>
              <a:rPr lang="en-US" altLang="zh-TW" dirty="0"/>
              <a:t>Rectified Linear Unit (</a:t>
            </a:r>
            <a:r>
              <a:rPr lang="en-US" altLang="zh-TW" dirty="0" err="1"/>
              <a:t>ReLU</a:t>
            </a:r>
            <a:r>
              <a:rPr lang="en-US" altLang="zh-TW" dirty="0"/>
              <a:t>)</a:t>
            </a:r>
          </a:p>
          <a:p>
            <a:pPr>
              <a:lnSpc>
                <a:spcPct val="160000"/>
              </a:lnSpc>
            </a:pPr>
            <a:endParaRPr lang="en-US" altLang="zh-TW" dirty="0"/>
          </a:p>
          <a:p>
            <a:pPr>
              <a:lnSpc>
                <a:spcPct val="160000"/>
              </a:lnSpc>
            </a:pPr>
            <a:endParaRPr lang="en-US" altLang="zh-TW" dirty="0"/>
          </a:p>
          <a:p>
            <a:pPr>
              <a:lnSpc>
                <a:spcPct val="160000"/>
              </a:lnSpc>
            </a:pPr>
            <a:endParaRPr lang="en-US" altLang="zh-TW" dirty="0"/>
          </a:p>
          <a:p>
            <a:pPr>
              <a:lnSpc>
                <a:spcPct val="160000"/>
              </a:lnSpc>
            </a:pPr>
            <a:endParaRPr lang="en-US" altLang="zh-TW" dirty="0"/>
          </a:p>
          <a:p>
            <a:pPr>
              <a:lnSpc>
                <a:spcPct val="160000"/>
              </a:lnSpc>
            </a:pPr>
            <a:r>
              <a:rPr lang="zh-CN" altLang="en-US" dirty="0"/>
              <a:t>更多：</a:t>
            </a:r>
            <a:endParaRPr lang="en-US" altLang="zh-CN" dirty="0"/>
          </a:p>
          <a:p>
            <a:pPr lvl="1">
              <a:lnSpc>
                <a:spcPct val="160000"/>
              </a:lnSpc>
            </a:pPr>
            <a:r>
              <a:rPr lang="en-US" altLang="zh-TW" dirty="0"/>
              <a:t>https://keras.io/activations/</a:t>
            </a:r>
          </a:p>
        </p:txBody>
      </p:sp>
      <p:sp>
        <p:nvSpPr>
          <p:cNvPr id="24" name="文字方塊 23"/>
          <p:cNvSpPr txBox="1"/>
          <p:nvPr/>
        </p:nvSpPr>
        <p:spPr>
          <a:xfrm>
            <a:off x="4769867" y="1988840"/>
            <a:ext cx="3314700" cy="523220"/>
          </a:xfrm>
          <a:prstGeom prst="rect">
            <a:avLst/>
          </a:prstGeom>
          <a:noFill/>
        </p:spPr>
        <p:txBody>
          <a:bodyPr wrap="square" rtlCol="0">
            <a:spAutoFit/>
          </a:bodyPr>
          <a:lstStyle/>
          <a:p>
            <a:r>
              <a:rPr lang="zh-CN" altLang="en-US" sz="2800" b="1" i="1" u="sng" dirty="0"/>
              <a:t>原因：</a:t>
            </a:r>
            <a:endParaRPr lang="zh-TW" altLang="en-US" sz="2800" b="1" i="1" u="sng" dirty="0"/>
          </a:p>
        </p:txBody>
      </p:sp>
      <p:sp>
        <p:nvSpPr>
          <p:cNvPr id="27" name="文字方塊 26"/>
          <p:cNvSpPr txBox="1"/>
          <p:nvPr/>
        </p:nvSpPr>
        <p:spPr>
          <a:xfrm>
            <a:off x="5104958" y="2562161"/>
            <a:ext cx="3314700" cy="523220"/>
          </a:xfrm>
          <a:prstGeom prst="rect">
            <a:avLst/>
          </a:prstGeom>
          <a:noFill/>
        </p:spPr>
        <p:txBody>
          <a:bodyPr wrap="square" rtlCol="0">
            <a:spAutoFit/>
          </a:bodyPr>
          <a:lstStyle/>
          <a:p>
            <a:r>
              <a:rPr lang="en-US" altLang="zh-TW" sz="2800" dirty="0"/>
              <a:t>1. </a:t>
            </a:r>
            <a:r>
              <a:rPr lang="zh-CN" altLang="en-US" sz="2800" dirty="0"/>
              <a:t>快速计算</a:t>
            </a:r>
            <a:endParaRPr lang="zh-TW" altLang="en-US" sz="2800" dirty="0"/>
          </a:p>
        </p:txBody>
      </p:sp>
      <p:sp>
        <p:nvSpPr>
          <p:cNvPr id="28" name="文字方塊 27"/>
          <p:cNvSpPr txBox="1"/>
          <p:nvPr/>
        </p:nvSpPr>
        <p:spPr>
          <a:xfrm>
            <a:off x="5119098" y="3200093"/>
            <a:ext cx="3845390" cy="523220"/>
          </a:xfrm>
          <a:prstGeom prst="rect">
            <a:avLst/>
          </a:prstGeom>
          <a:noFill/>
        </p:spPr>
        <p:txBody>
          <a:bodyPr wrap="square" rtlCol="0">
            <a:spAutoFit/>
          </a:bodyPr>
          <a:lstStyle/>
          <a:p>
            <a:r>
              <a:rPr lang="en-US" altLang="zh-TW" sz="2800" dirty="0"/>
              <a:t>2. </a:t>
            </a:r>
            <a:r>
              <a:rPr lang="zh-CN" altLang="en-US" sz="2800" dirty="0"/>
              <a:t>符合生物神经元特征</a:t>
            </a:r>
            <a:endParaRPr lang="zh-TW" altLang="en-US" sz="2800" dirty="0"/>
          </a:p>
        </p:txBody>
      </p:sp>
      <p:sp>
        <p:nvSpPr>
          <p:cNvPr id="29" name="文字方塊 28"/>
          <p:cNvSpPr txBox="1"/>
          <p:nvPr/>
        </p:nvSpPr>
        <p:spPr>
          <a:xfrm>
            <a:off x="5119099" y="3834578"/>
            <a:ext cx="3314700" cy="954107"/>
          </a:xfrm>
          <a:prstGeom prst="rect">
            <a:avLst/>
          </a:prstGeom>
          <a:noFill/>
        </p:spPr>
        <p:txBody>
          <a:bodyPr wrap="square" rtlCol="0">
            <a:spAutoFit/>
          </a:bodyPr>
          <a:lstStyle/>
          <a:p>
            <a:r>
              <a:rPr lang="en-US" altLang="zh-TW" sz="2800" dirty="0"/>
              <a:t>3. Infinite sigmoid with different biases</a:t>
            </a:r>
            <a:endParaRPr lang="zh-TW" altLang="en-US" sz="2800" dirty="0"/>
          </a:p>
        </p:txBody>
      </p:sp>
      <p:sp>
        <p:nvSpPr>
          <p:cNvPr id="30" name="文字方塊 29"/>
          <p:cNvSpPr txBox="1"/>
          <p:nvPr/>
        </p:nvSpPr>
        <p:spPr>
          <a:xfrm>
            <a:off x="5119098" y="4846244"/>
            <a:ext cx="3557357" cy="523220"/>
          </a:xfrm>
          <a:prstGeom prst="rect">
            <a:avLst/>
          </a:prstGeom>
          <a:noFill/>
        </p:spPr>
        <p:txBody>
          <a:bodyPr wrap="square" rtlCol="0">
            <a:spAutoFit/>
          </a:bodyPr>
          <a:lstStyle/>
          <a:p>
            <a:r>
              <a:rPr lang="en-US" altLang="zh-TW" sz="2800" dirty="0"/>
              <a:t>4. </a:t>
            </a:r>
            <a:r>
              <a:rPr lang="zh-CN" altLang="en-US" sz="2800" dirty="0"/>
              <a:t>解决梯度消失问题</a:t>
            </a:r>
            <a:endParaRPr lang="zh-TW" altLang="en-US" sz="2800" dirty="0"/>
          </a:p>
        </p:txBody>
      </p:sp>
      <p:grpSp>
        <p:nvGrpSpPr>
          <p:cNvPr id="20" name="群組 19"/>
          <p:cNvGrpSpPr/>
          <p:nvPr/>
        </p:nvGrpSpPr>
        <p:grpSpPr>
          <a:xfrm>
            <a:off x="1181227" y="2345154"/>
            <a:ext cx="3103710" cy="2809363"/>
            <a:chOff x="1054530" y="3434696"/>
            <a:chExt cx="3103710" cy="2809363"/>
          </a:xfrm>
        </p:grpSpPr>
        <p:grpSp>
          <p:nvGrpSpPr>
            <p:cNvPr id="21" name="群組 20"/>
            <p:cNvGrpSpPr/>
            <p:nvPr/>
          </p:nvGrpSpPr>
          <p:grpSpPr>
            <a:xfrm>
              <a:off x="1448290" y="3434696"/>
              <a:ext cx="2709950" cy="2809363"/>
              <a:chOff x="6200673" y="3815455"/>
              <a:chExt cx="2709950" cy="2809363"/>
            </a:xfrm>
          </p:grpSpPr>
          <p:cxnSp>
            <p:nvCxnSpPr>
              <p:cNvPr id="25" name="直線單箭頭接點 24"/>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33" name="直線接點 32"/>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3" name="文字方塊 22"/>
                <p:cNvSpPr txBox="1"/>
                <p:nvPr/>
              </p:nvSpPr>
              <p:spPr>
                <a:xfrm>
                  <a:off x="1054530" y="3588584"/>
                  <a:ext cx="7778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4530" y="3588584"/>
                  <a:ext cx="777842" cy="430887"/>
                </a:xfrm>
                <a:prstGeom prst="rect">
                  <a:avLst/>
                </a:prstGeom>
                <a:blipFill rotWithShape="0">
                  <a:blip r:embed="rId23"/>
                  <a:stretch>
                    <a:fillRect/>
                  </a:stretch>
                </a:blipFill>
              </p:spPr>
              <p:txBody>
                <a:bodyPr/>
                <a:lstStyle/>
                <a:p>
                  <a:r>
                    <a:rPr lang="zh-TW" altLang="en-US">
                      <a:noFill/>
                    </a:rPr>
                    <a:t> </a:t>
                  </a:r>
                </a:p>
              </p:txBody>
            </p:sp>
          </mc:Fallback>
        </mc:AlternateContent>
      </p:grpSp>
      <p:sp>
        <p:nvSpPr>
          <p:cNvPr id="5" name="矩形 4"/>
          <p:cNvSpPr/>
          <p:nvPr/>
        </p:nvSpPr>
        <p:spPr>
          <a:xfrm>
            <a:off x="5104958" y="4845121"/>
            <a:ext cx="3499490" cy="5243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3177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1325563"/>
          </a:xfrm>
        </p:spPr>
        <p:txBody>
          <a:bodyPr/>
          <a:lstStyle/>
          <a:p>
            <a:r>
              <a:rPr lang="en-US" altLang="zh-TW" dirty="0" err="1"/>
              <a:t>ReLU</a:t>
            </a:r>
            <a:endParaRPr lang="zh-TW" altLang="en-US" dirty="0"/>
          </a:p>
        </p:txBody>
      </p:sp>
      <p:cxnSp>
        <p:nvCxnSpPr>
          <p:cNvPr id="5" name="直線單箭頭接點 4"/>
          <p:cNvCxnSpPr/>
          <p:nvPr/>
        </p:nvCxnSpPr>
        <p:spPr>
          <a:xfrm>
            <a:off x="73668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3429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9586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spid="_x0000_s20602" name="方程式" r:id="rId3" imgW="152280" imgH="215640" progId="Equation.3">
                    <p:embed/>
                  </p:oleObj>
                </mc:Choice>
                <mc:Fallback>
                  <p:oleObj name="方程式" r:id="rId3" imgW="152280" imgH="215640" progId="Equation.3">
                    <p:embed/>
                    <p:pic>
                      <p:nvPicPr>
                        <p:cNvPr id="10" name="Object 12"/>
                        <p:cNvPicPr>
                          <a:picLocks noChangeAspect="1" noChangeArrowheads="1"/>
                        </p:cNvPicPr>
                        <p:nvPr/>
                      </p:nvPicPr>
                      <p:blipFill>
                        <a:blip r:embed="rId4"/>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981547" y="4354673"/>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spid="_x0000_s20603" name="方程式" r:id="rId5" imgW="164880" imgH="215640" progId="Equation.3">
                    <p:embed/>
                  </p:oleObj>
                </mc:Choice>
                <mc:Fallback>
                  <p:oleObj name="方程式" r:id="rId5" imgW="164880" imgH="215640" progId="Equation.3">
                    <p:embed/>
                    <p:pic>
                      <p:nvPicPr>
                        <p:cNvPr id="11" name="Object 12"/>
                        <p:cNvPicPr>
                          <a:picLocks noChangeAspect="1" noChangeArrowheads="1"/>
                        </p:cNvPicPr>
                        <p:nvPr/>
                      </p:nvPicPr>
                      <p:blipFill>
                        <a:blip r:embed="rId6"/>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28745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8768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橢圓 13"/>
          <p:cNvSpPr/>
          <p:nvPr/>
        </p:nvSpPr>
        <p:spPr>
          <a:xfrm>
            <a:off x="2884669" y="42530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nvGraphicFramePr>
        <p:xfrm>
          <a:off x="8161635" y="3316091"/>
          <a:ext cx="352425" cy="461962"/>
        </p:xfrm>
        <a:graphic>
          <a:graphicData uri="http://schemas.openxmlformats.org/presentationml/2006/ole">
            <mc:AlternateContent xmlns:mc="http://schemas.openxmlformats.org/markup-compatibility/2006">
              <mc:Choice xmlns:v="urn:schemas-microsoft-com:vml" Requires="v">
                <p:oleObj spid="_x0000_s20604" name="方程式" r:id="rId7" imgW="164880" imgH="215640" progId="Equation.3">
                  <p:embed/>
                </p:oleObj>
              </mc:Choice>
              <mc:Fallback>
                <p:oleObj name="方程式" r:id="rId7" imgW="164880" imgH="215640" progId="Equation.3">
                  <p:embed/>
                  <p:pic>
                    <p:nvPicPr>
                      <p:cNvPr id="20" name="Object 12"/>
                      <p:cNvPicPr>
                        <a:picLocks noChangeAspect="1" noChangeArrowheads="1"/>
                      </p:cNvPicPr>
                      <p:nvPr/>
                    </p:nvPicPr>
                    <p:blipFill>
                      <a:blip r:embed="rId8"/>
                      <a:srcRect/>
                      <a:stretch>
                        <a:fillRect/>
                      </a:stretch>
                    </p:blipFill>
                    <p:spPr bwMode="auto">
                      <a:xfrm>
                        <a:off x="8161635"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nvGraphicFramePr>
        <p:xfrm>
          <a:off x="8134648" y="4099268"/>
          <a:ext cx="379412" cy="461963"/>
        </p:xfrm>
        <a:graphic>
          <a:graphicData uri="http://schemas.openxmlformats.org/presentationml/2006/ole">
            <mc:AlternateContent xmlns:mc="http://schemas.openxmlformats.org/markup-compatibility/2006">
              <mc:Choice xmlns:v="urn:schemas-microsoft-com:vml" Requires="v">
                <p:oleObj spid="_x0000_s20605" name="方程式" r:id="rId9" imgW="177480" imgH="215640" progId="Equation.3">
                  <p:embed/>
                </p:oleObj>
              </mc:Choice>
              <mc:Fallback>
                <p:oleObj name="方程式" r:id="rId9" imgW="177480" imgH="215640" progId="Equation.3">
                  <p:embed/>
                  <p:pic>
                    <p:nvPicPr>
                      <p:cNvPr id="21" name="Object 12"/>
                      <p:cNvPicPr>
                        <a:picLocks noChangeAspect="1" noChangeArrowheads="1"/>
                      </p:cNvPicPr>
                      <p:nvPr/>
                    </p:nvPicPr>
                    <p:blipFill>
                      <a:blip r:embed="rId10"/>
                      <a:srcRect/>
                      <a:stretch>
                        <a:fillRect/>
                      </a:stretch>
                    </p:blipFill>
                    <p:spPr bwMode="auto">
                      <a:xfrm>
                        <a:off x="8134648" y="409926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橢圓 21"/>
          <p:cNvSpPr/>
          <p:nvPr/>
        </p:nvSpPr>
        <p:spPr>
          <a:xfrm>
            <a:off x="5282464" y="216992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橢圓 22"/>
          <p:cNvSpPr/>
          <p:nvPr/>
        </p:nvSpPr>
        <p:spPr>
          <a:xfrm>
            <a:off x="52955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4" name="橢圓 23"/>
          <p:cNvSpPr/>
          <p:nvPr/>
        </p:nvSpPr>
        <p:spPr>
          <a:xfrm>
            <a:off x="5321626" y="42530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0558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0581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6" name="直線單箭頭接點 35"/>
          <p:cNvCxnSpPr>
            <a:stCxn id="65" idx="6"/>
            <a:endCxn id="24" idx="2"/>
          </p:cNvCxnSpPr>
          <p:nvPr/>
        </p:nvCxnSpPr>
        <p:spPr>
          <a:xfrm flipV="1">
            <a:off x="3448670" y="4540135"/>
            <a:ext cx="1872956" cy="10727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endCxn id="66" idx="2"/>
          </p:cNvCxnSpPr>
          <p:nvPr/>
        </p:nvCxnSpPr>
        <p:spPr>
          <a:xfrm>
            <a:off x="3468118" y="5612912"/>
            <a:ext cx="18535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13" idx="6"/>
            <a:endCxn id="22" idx="2"/>
          </p:cNvCxnSpPr>
          <p:nvPr/>
        </p:nvCxnSpPr>
        <p:spPr>
          <a:xfrm flipV="1">
            <a:off x="3451012" y="2457003"/>
            <a:ext cx="1831452" cy="1025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2" idx="6"/>
            <a:endCxn id="23" idx="2"/>
          </p:cNvCxnSpPr>
          <p:nvPr/>
        </p:nvCxnSpPr>
        <p:spPr>
          <a:xfrm>
            <a:off x="3448670" y="2457004"/>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2" idx="6"/>
            <a:endCxn id="24" idx="2"/>
          </p:cNvCxnSpPr>
          <p:nvPr/>
        </p:nvCxnSpPr>
        <p:spPr>
          <a:xfrm>
            <a:off x="3448670" y="2457004"/>
            <a:ext cx="1872956" cy="20831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3" idx="6"/>
            <a:endCxn id="24" idx="2"/>
          </p:cNvCxnSpPr>
          <p:nvPr/>
        </p:nvCxnSpPr>
        <p:spPr>
          <a:xfrm>
            <a:off x="3451012" y="3482456"/>
            <a:ext cx="1870614" cy="10576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4" idx="6"/>
            <a:endCxn id="22" idx="2"/>
          </p:cNvCxnSpPr>
          <p:nvPr/>
        </p:nvCxnSpPr>
        <p:spPr>
          <a:xfrm flipV="1">
            <a:off x="3458827" y="2457003"/>
            <a:ext cx="1823637" cy="2083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14" idx="6"/>
            <a:endCxn id="23" idx="2"/>
          </p:cNvCxnSpPr>
          <p:nvPr/>
        </p:nvCxnSpPr>
        <p:spPr>
          <a:xfrm flipV="1">
            <a:off x="3458827" y="3498569"/>
            <a:ext cx="1836691" cy="10415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296801"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301564" y="3482456"/>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9" idx="3"/>
            <a:endCxn id="65" idx="2"/>
          </p:cNvCxnSpPr>
          <p:nvPr/>
        </p:nvCxnSpPr>
        <p:spPr>
          <a:xfrm>
            <a:off x="1301564" y="3486025"/>
            <a:ext cx="1572948" cy="21268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357785"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324447" y="3482456"/>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8" idx="3"/>
            <a:endCxn id="65" idx="2"/>
          </p:cNvCxnSpPr>
          <p:nvPr/>
        </p:nvCxnSpPr>
        <p:spPr>
          <a:xfrm>
            <a:off x="1324447" y="4608973"/>
            <a:ext cx="1550065" cy="10039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22" idx="6"/>
          </p:cNvCxnSpPr>
          <p:nvPr/>
        </p:nvCxnSpPr>
        <p:spPr>
          <a:xfrm>
            <a:off x="5856622" y="2457003"/>
            <a:ext cx="1165922" cy="11493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5869676" y="3498569"/>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5869676" y="3498569"/>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22" idx="6"/>
          </p:cNvCxnSpPr>
          <p:nvPr/>
        </p:nvCxnSpPr>
        <p:spPr>
          <a:xfrm>
            <a:off x="5856622" y="2457003"/>
            <a:ext cx="1168264" cy="1927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24" idx="6"/>
          </p:cNvCxnSpPr>
          <p:nvPr/>
        </p:nvCxnSpPr>
        <p:spPr>
          <a:xfrm flipV="1">
            <a:off x="5895784" y="3606330"/>
            <a:ext cx="1126760" cy="9338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24" idx="6"/>
          </p:cNvCxnSpPr>
          <p:nvPr/>
        </p:nvCxnSpPr>
        <p:spPr>
          <a:xfrm flipV="1">
            <a:off x="5895784" y="4384900"/>
            <a:ext cx="1129102" cy="1552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2874512" y="53258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6" name="橢圓 65"/>
          <p:cNvSpPr/>
          <p:nvPr/>
        </p:nvSpPr>
        <p:spPr>
          <a:xfrm>
            <a:off x="53216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01" name="直線單箭頭接點 100"/>
          <p:cNvCxnSpPr>
            <a:stCxn id="8" idx="3"/>
            <a:endCxn id="14" idx="2"/>
          </p:cNvCxnSpPr>
          <p:nvPr/>
        </p:nvCxnSpPr>
        <p:spPr>
          <a:xfrm flipV="1">
            <a:off x="1324447" y="4540135"/>
            <a:ext cx="1560222" cy="68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9" idx="3"/>
            <a:endCxn id="14" idx="2"/>
          </p:cNvCxnSpPr>
          <p:nvPr/>
        </p:nvCxnSpPr>
        <p:spPr>
          <a:xfrm>
            <a:off x="1301564" y="3486025"/>
            <a:ext cx="1583105" cy="10541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65" idx="6"/>
            <a:endCxn id="23" idx="2"/>
          </p:cNvCxnSpPr>
          <p:nvPr/>
        </p:nvCxnSpPr>
        <p:spPr>
          <a:xfrm flipV="1">
            <a:off x="3448670" y="3498569"/>
            <a:ext cx="1846848" cy="21143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65" idx="6"/>
            <a:endCxn id="22" idx="2"/>
          </p:cNvCxnSpPr>
          <p:nvPr/>
        </p:nvCxnSpPr>
        <p:spPr>
          <a:xfrm flipV="1">
            <a:off x="3448670" y="2457003"/>
            <a:ext cx="1833794" cy="315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endCxn id="66" idx="2"/>
          </p:cNvCxnSpPr>
          <p:nvPr/>
        </p:nvCxnSpPr>
        <p:spPr>
          <a:xfrm>
            <a:off x="3464066" y="4536454"/>
            <a:ext cx="1857560" cy="107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4" idx="6"/>
            <a:endCxn id="24" idx="2"/>
          </p:cNvCxnSpPr>
          <p:nvPr/>
        </p:nvCxnSpPr>
        <p:spPr>
          <a:xfrm>
            <a:off x="3458827" y="4540135"/>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3448670"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3468118" y="2457003"/>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4510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4486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5895784"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5895784" y="3607317"/>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29227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147047" y="2268725"/>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29296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154002" y="330676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接點 160"/>
          <p:cNvCxnSpPr/>
          <p:nvPr/>
        </p:nvCxnSpPr>
        <p:spPr>
          <a:xfrm>
            <a:off x="2922711" y="4663840"/>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接點 161"/>
          <p:cNvCxnSpPr/>
          <p:nvPr/>
        </p:nvCxnSpPr>
        <p:spPr>
          <a:xfrm flipV="1">
            <a:off x="3147047" y="4376764"/>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a:xfrm>
            <a:off x="2929666" y="572523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a:xfrm flipV="1">
            <a:off x="3154002" y="5438160"/>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3597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5584087" y="54383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a:xfrm>
            <a:off x="5381631" y="4641749"/>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a:xfrm flipV="1">
            <a:off x="5605967" y="4354673"/>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3309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5555250" y="3317192"/>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a:xfrm>
            <a:off x="5337618" y="253418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a:xfrm flipV="1">
            <a:off x="5561954" y="2247110"/>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文字方塊 172"/>
          <p:cNvSpPr txBox="1"/>
          <p:nvPr/>
        </p:nvSpPr>
        <p:spPr>
          <a:xfrm>
            <a:off x="3271873" y="4581583"/>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4" name="文字方塊 173"/>
          <p:cNvSpPr txBox="1"/>
          <p:nvPr/>
        </p:nvSpPr>
        <p:spPr>
          <a:xfrm>
            <a:off x="3264971" y="5679829"/>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5" name="文字方塊 174"/>
          <p:cNvSpPr txBox="1"/>
          <p:nvPr/>
        </p:nvSpPr>
        <p:spPr>
          <a:xfrm>
            <a:off x="5732988" y="198446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6" name="文字方塊 175"/>
          <p:cNvSpPr txBox="1"/>
          <p:nvPr/>
        </p:nvSpPr>
        <p:spPr>
          <a:xfrm>
            <a:off x="5742701" y="401020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grpSp>
        <p:nvGrpSpPr>
          <p:cNvPr id="76" name="群組 75"/>
          <p:cNvGrpSpPr/>
          <p:nvPr/>
        </p:nvGrpSpPr>
        <p:grpSpPr>
          <a:xfrm>
            <a:off x="6275254" y="19180"/>
            <a:ext cx="2709950" cy="2809363"/>
            <a:chOff x="6200673" y="3815455"/>
            <a:chExt cx="2709950" cy="2809363"/>
          </a:xfrm>
        </p:grpSpPr>
        <p:cxnSp>
          <p:nvCxnSpPr>
            <p:cNvPr id="78" name="直線單箭頭接點 7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字方塊 79"/>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82" name="直線接點 81"/>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字方塊 83"/>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p:cxnSp>
        <p:nvCxnSpPr>
          <p:cNvPr id="86" name="直線接點 85"/>
          <p:cNvCxnSpPr/>
          <p:nvPr/>
        </p:nvCxnSpPr>
        <p:spPr>
          <a:xfrm flipH="1">
            <a:off x="2975384" y="226872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2967108" y="330656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flipH="1">
            <a:off x="5383109" y="3314331"/>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flipH="1">
            <a:off x="5434099" y="5431483"/>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9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74" grpId="0"/>
      <p:bldP spid="175" grpId="0"/>
      <p:bldP spid="17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1325563"/>
          </a:xfrm>
        </p:spPr>
        <p:txBody>
          <a:bodyPr/>
          <a:lstStyle/>
          <a:p>
            <a:r>
              <a:rPr lang="en-US" altLang="zh-TW" dirty="0" err="1"/>
              <a:t>ReLU</a:t>
            </a:r>
            <a:endParaRPr lang="zh-TW" altLang="en-US" dirty="0"/>
          </a:p>
        </p:txBody>
      </p:sp>
      <p:cxnSp>
        <p:nvCxnSpPr>
          <p:cNvPr id="5" name="直線單箭頭接點 4"/>
          <p:cNvCxnSpPr/>
          <p:nvPr/>
        </p:nvCxnSpPr>
        <p:spPr>
          <a:xfrm>
            <a:off x="73668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3429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9586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spid="_x0000_s21626" name="方程式" r:id="rId3" imgW="152280" imgH="215640" progId="Equation.3">
                    <p:embed/>
                  </p:oleObj>
                </mc:Choice>
                <mc:Fallback>
                  <p:oleObj name="方程式" r:id="rId3" imgW="152280" imgH="215640" progId="Equation.3">
                    <p:embed/>
                    <p:pic>
                      <p:nvPicPr>
                        <p:cNvPr id="10" name="Object 12"/>
                        <p:cNvPicPr>
                          <a:picLocks noChangeAspect="1" noChangeArrowheads="1"/>
                        </p:cNvPicPr>
                        <p:nvPr/>
                      </p:nvPicPr>
                      <p:blipFill>
                        <a:blip r:embed="rId4"/>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981547" y="4354673"/>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spid="_x0000_s21627" name="方程式" r:id="rId5" imgW="164880" imgH="215640" progId="Equation.3">
                    <p:embed/>
                  </p:oleObj>
                </mc:Choice>
                <mc:Fallback>
                  <p:oleObj name="方程式" r:id="rId5" imgW="164880" imgH="215640" progId="Equation.3">
                    <p:embed/>
                    <p:pic>
                      <p:nvPicPr>
                        <p:cNvPr id="11" name="Object 12"/>
                        <p:cNvPicPr>
                          <a:picLocks noChangeAspect="1" noChangeArrowheads="1"/>
                        </p:cNvPicPr>
                        <p:nvPr/>
                      </p:nvPicPr>
                      <p:blipFill>
                        <a:blip r:embed="rId6"/>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28745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8768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nvGraphicFramePr>
        <p:xfrm>
          <a:off x="8161635" y="3316091"/>
          <a:ext cx="352425" cy="461962"/>
        </p:xfrm>
        <a:graphic>
          <a:graphicData uri="http://schemas.openxmlformats.org/presentationml/2006/ole">
            <mc:AlternateContent xmlns:mc="http://schemas.openxmlformats.org/markup-compatibility/2006">
              <mc:Choice xmlns:v="urn:schemas-microsoft-com:vml" Requires="v">
                <p:oleObj spid="_x0000_s21628" name="方程式" r:id="rId7" imgW="164880" imgH="215640" progId="Equation.3">
                  <p:embed/>
                </p:oleObj>
              </mc:Choice>
              <mc:Fallback>
                <p:oleObj name="方程式" r:id="rId7" imgW="164880" imgH="215640" progId="Equation.3">
                  <p:embed/>
                  <p:pic>
                    <p:nvPicPr>
                      <p:cNvPr id="20" name="Object 12"/>
                      <p:cNvPicPr>
                        <a:picLocks noChangeAspect="1" noChangeArrowheads="1"/>
                      </p:cNvPicPr>
                      <p:nvPr/>
                    </p:nvPicPr>
                    <p:blipFill>
                      <a:blip r:embed="rId8"/>
                      <a:srcRect/>
                      <a:stretch>
                        <a:fillRect/>
                      </a:stretch>
                    </p:blipFill>
                    <p:spPr bwMode="auto">
                      <a:xfrm>
                        <a:off x="8161635"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nvGraphicFramePr>
        <p:xfrm>
          <a:off x="8134648" y="4099268"/>
          <a:ext cx="379412" cy="461963"/>
        </p:xfrm>
        <a:graphic>
          <a:graphicData uri="http://schemas.openxmlformats.org/presentationml/2006/ole">
            <mc:AlternateContent xmlns:mc="http://schemas.openxmlformats.org/markup-compatibility/2006">
              <mc:Choice xmlns:v="urn:schemas-microsoft-com:vml" Requires="v">
                <p:oleObj spid="_x0000_s21629" name="方程式" r:id="rId9" imgW="177480" imgH="215640" progId="Equation.3">
                  <p:embed/>
                </p:oleObj>
              </mc:Choice>
              <mc:Fallback>
                <p:oleObj name="方程式" r:id="rId9" imgW="177480" imgH="215640" progId="Equation.3">
                  <p:embed/>
                  <p:pic>
                    <p:nvPicPr>
                      <p:cNvPr id="21" name="Object 12"/>
                      <p:cNvPicPr>
                        <a:picLocks noChangeAspect="1" noChangeArrowheads="1"/>
                      </p:cNvPicPr>
                      <p:nvPr/>
                    </p:nvPicPr>
                    <p:blipFill>
                      <a:blip r:embed="rId10"/>
                      <a:srcRect/>
                      <a:stretch>
                        <a:fillRect/>
                      </a:stretch>
                    </p:blipFill>
                    <p:spPr bwMode="auto">
                      <a:xfrm>
                        <a:off x="8134648" y="409926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橢圓 22"/>
          <p:cNvSpPr/>
          <p:nvPr/>
        </p:nvSpPr>
        <p:spPr>
          <a:xfrm>
            <a:off x="52955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0558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0581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9" name="直線單箭頭接點 38"/>
          <p:cNvCxnSpPr>
            <a:stCxn id="12" idx="6"/>
            <a:endCxn id="23" idx="2"/>
          </p:cNvCxnSpPr>
          <p:nvPr/>
        </p:nvCxnSpPr>
        <p:spPr>
          <a:xfrm>
            <a:off x="3448670" y="2457004"/>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296801"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301564" y="3482456"/>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357785"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324447" y="3482456"/>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5869676" y="3498569"/>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5869676" y="3498569"/>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橢圓 65"/>
          <p:cNvSpPr/>
          <p:nvPr/>
        </p:nvSpPr>
        <p:spPr>
          <a:xfrm>
            <a:off x="53216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4" name="直線單箭頭接點 123"/>
          <p:cNvCxnSpPr/>
          <p:nvPr/>
        </p:nvCxnSpPr>
        <p:spPr>
          <a:xfrm>
            <a:off x="3448670"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4510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4486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5895784"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5895784" y="3607317"/>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29227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147047" y="2268725"/>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29296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154002" y="330676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3597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5584087" y="54383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3309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5555250" y="3317192"/>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523925" y="1501737"/>
            <a:ext cx="38608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a:t>更瘦的线性网络</a:t>
            </a:r>
            <a:endParaRPr lang="zh-TW" altLang="en-US" sz="2800" dirty="0"/>
          </a:p>
        </p:txBody>
      </p:sp>
      <p:cxnSp>
        <p:nvCxnSpPr>
          <p:cNvPr id="6" name="直線接點 5"/>
          <p:cNvCxnSpPr/>
          <p:nvPr/>
        </p:nvCxnSpPr>
        <p:spPr>
          <a:xfrm flipH="1">
            <a:off x="2975384" y="226872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flipH="1">
            <a:off x="2967108" y="330656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flipH="1">
            <a:off x="5383109" y="3314331"/>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flipH="1">
            <a:off x="5434099" y="5431483"/>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圖說文字 14"/>
          <p:cNvSpPr/>
          <p:nvPr/>
        </p:nvSpPr>
        <p:spPr>
          <a:xfrm>
            <a:off x="1544169" y="4910176"/>
            <a:ext cx="2862430" cy="1016000"/>
          </a:xfrm>
          <a:prstGeom prst="wedgeRectCallout">
            <a:avLst>
              <a:gd name="adj1" fmla="val -27942"/>
              <a:gd name="adj2" fmla="val -1375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800" dirty="0"/>
              <a:t>没有小梯度</a:t>
            </a:r>
            <a:endParaRPr lang="zh-TW" altLang="en-US" sz="2800" dirty="0"/>
          </a:p>
        </p:txBody>
      </p:sp>
      <p:grpSp>
        <p:nvGrpSpPr>
          <p:cNvPr id="45" name="群組 44"/>
          <p:cNvGrpSpPr/>
          <p:nvPr/>
        </p:nvGrpSpPr>
        <p:grpSpPr>
          <a:xfrm>
            <a:off x="6275254" y="19180"/>
            <a:ext cx="2709950" cy="2809363"/>
            <a:chOff x="6200673" y="3815455"/>
            <a:chExt cx="2709950" cy="2809363"/>
          </a:xfrm>
        </p:grpSpPr>
        <p:cxnSp>
          <p:nvCxnSpPr>
            <p:cNvPr id="46" name="直線單箭頭接點 45"/>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字方塊 51"/>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54" name="直線接點 53"/>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9319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1325563"/>
          </a:xfrm>
        </p:spPr>
        <p:txBody>
          <a:bodyPr/>
          <a:lstStyle/>
          <a:p>
            <a:r>
              <a:rPr lang="en-US" altLang="zh-TW" dirty="0" err="1"/>
              <a:t>ReLU</a:t>
            </a:r>
            <a:r>
              <a:rPr lang="en-US" altLang="zh-TW" dirty="0"/>
              <a:t> – </a:t>
            </a:r>
            <a:r>
              <a:rPr lang="zh-CN" altLang="en-US" dirty="0"/>
              <a:t>变体</a:t>
            </a:r>
            <a:endParaRPr lang="zh-TW" altLang="en-US" dirty="0"/>
          </a:p>
        </p:txBody>
      </p:sp>
      <p:grpSp>
        <p:nvGrpSpPr>
          <p:cNvPr id="4" name="群組 3"/>
          <p:cNvGrpSpPr/>
          <p:nvPr/>
        </p:nvGrpSpPr>
        <p:grpSpPr>
          <a:xfrm>
            <a:off x="1099159" y="2138130"/>
            <a:ext cx="3065937" cy="3267845"/>
            <a:chOff x="7326642" y="417698"/>
            <a:chExt cx="3065937" cy="3267845"/>
          </a:xfrm>
        </p:grpSpPr>
        <p:grpSp>
          <p:nvGrpSpPr>
            <p:cNvPr id="5" name="群組 4"/>
            <p:cNvGrpSpPr/>
            <p:nvPr/>
          </p:nvGrpSpPr>
          <p:grpSpPr>
            <a:xfrm>
              <a:off x="7326642" y="876180"/>
              <a:ext cx="3065937" cy="2809363"/>
              <a:chOff x="5844686" y="3815455"/>
              <a:chExt cx="3065937" cy="2809363"/>
            </a:xfrm>
          </p:grpSpPr>
          <p:cxnSp>
            <p:nvCxnSpPr>
              <p:cNvPr id="7" name="直線單箭頭接點 6"/>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11" name="直線接點 10"/>
              <p:cNvCxnSpPr/>
              <p:nvPr/>
            </p:nvCxnSpPr>
            <p:spPr>
              <a:xfrm flipV="1">
                <a:off x="6200673" y="5708803"/>
                <a:ext cx="1265453" cy="33385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844686" y="6082863"/>
                    <a:ext cx="13747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=0.01</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844686" y="6082863"/>
                    <a:ext cx="1374735" cy="369332"/>
                  </a:xfrm>
                  <a:prstGeom prst="rect">
                    <a:avLst/>
                  </a:prstGeom>
                  <a:blipFill rotWithShape="0">
                    <a:blip r:embed="rId22"/>
                    <a:stretch>
                      <a:fillRect l="-2212" r="-2655" b="-6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 name="文字方塊 5"/>
                <p:cNvSpPr txBox="1"/>
                <p:nvPr/>
              </p:nvSpPr>
              <p:spPr>
                <a:xfrm>
                  <a:off x="7926576" y="417698"/>
                  <a:ext cx="19864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r>
                          <a:rPr lang="en-US" altLang="zh-TW" sz="2800" b="0" i="1" smtClean="0">
                            <a:latin typeface="Cambria Math" panose="02040503050406030204" pitchFamily="18" charset="0"/>
                          </a:rPr>
                          <m:t>𝑒𝑎𝑘𝑦</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926576" y="417698"/>
                  <a:ext cx="1986441" cy="430887"/>
                </a:xfrm>
                <a:prstGeom prst="rect">
                  <a:avLst/>
                </a:prstGeom>
                <a:blipFill rotWithShape="0">
                  <a:blip r:embed="rId23"/>
                  <a:stretch>
                    <a:fillRect/>
                  </a:stretch>
                </a:blipFill>
              </p:spPr>
              <p:txBody>
                <a:bodyPr/>
                <a:lstStyle/>
                <a:p>
                  <a:r>
                    <a:rPr lang="zh-TW" altLang="en-US">
                      <a:noFill/>
                    </a:rPr>
                    <a:t> </a:t>
                  </a:r>
                </a:p>
              </p:txBody>
            </p:sp>
          </mc:Fallback>
        </mc:AlternateContent>
      </p:grpSp>
      <p:grpSp>
        <p:nvGrpSpPr>
          <p:cNvPr id="15" name="群組 14"/>
          <p:cNvGrpSpPr/>
          <p:nvPr/>
        </p:nvGrpSpPr>
        <p:grpSpPr>
          <a:xfrm>
            <a:off x="4925769" y="2168302"/>
            <a:ext cx="3053828" cy="3328700"/>
            <a:chOff x="7434636" y="356843"/>
            <a:chExt cx="3053828" cy="3328700"/>
          </a:xfrm>
        </p:grpSpPr>
        <p:grpSp>
          <p:nvGrpSpPr>
            <p:cNvPr id="16" name="群組 15"/>
            <p:cNvGrpSpPr/>
            <p:nvPr/>
          </p:nvGrpSpPr>
          <p:grpSpPr>
            <a:xfrm>
              <a:off x="7434636" y="876180"/>
              <a:ext cx="2957943" cy="2809363"/>
              <a:chOff x="5952680" y="3815455"/>
              <a:chExt cx="2957943" cy="2809363"/>
            </a:xfrm>
          </p:grpSpPr>
          <p:cxnSp>
            <p:nvCxnSpPr>
              <p:cNvPr id="18" name="直線單箭頭接點 1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字方塊 19"/>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22" name="直線接點 21"/>
              <p:cNvCxnSpPr/>
              <p:nvPr/>
            </p:nvCxnSpPr>
            <p:spPr>
              <a:xfrm flipV="1">
                <a:off x="6200673" y="5708803"/>
                <a:ext cx="1265453" cy="333850"/>
              </a:xfrm>
              <a:prstGeom prst="line">
                <a:avLst/>
              </a:prstGeom>
              <a:ln w="76200">
                <a:solidFill>
                  <a:srgbClr val="00B050"/>
                </a:solidFill>
              </a:ln>
            </p:spPr>
            <p:style>
              <a:lnRef idx="3">
                <a:schemeClr val="accent5"/>
              </a:lnRef>
              <a:fillRef idx="0">
                <a:schemeClr val="accent5"/>
              </a:fillRef>
              <a:effectRef idx="2">
                <a:schemeClr val="accent5"/>
              </a:effectRef>
              <a:fontRef idx="minor">
                <a:schemeClr val="tx1"/>
              </a:fontRef>
            </p:style>
          </p:cxnSp>
          <p:cxnSp>
            <p:nvCxnSpPr>
              <p:cNvPr id="23" name="直線接點 2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字方塊 23"/>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952680" y="6055863"/>
                    <a:ext cx="9868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952680" y="6055863"/>
                    <a:ext cx="986809" cy="369332"/>
                  </a:xfrm>
                  <a:prstGeom prst="rect">
                    <a:avLst/>
                  </a:prstGeom>
                  <a:blipFill rotWithShape="0">
                    <a:blip r:embed="rId24"/>
                    <a:stretch>
                      <a:fillRect l="-3704" r="-3086"/>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7" name="文字方塊 16"/>
                <p:cNvSpPr txBox="1"/>
                <p:nvPr/>
              </p:nvSpPr>
              <p:spPr>
                <a:xfrm>
                  <a:off x="7599083" y="356843"/>
                  <a:ext cx="28893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𝑃</m:t>
                        </m:r>
                        <m:r>
                          <a:rPr lang="en-US" altLang="zh-TW" sz="2800" b="0" i="1" smtClean="0">
                            <a:latin typeface="Cambria Math" panose="02040503050406030204" pitchFamily="18" charset="0"/>
                          </a:rPr>
                          <m:t>𝑎𝑟𝑎𝑚𝑒𝑡𝑟𝑖𝑐</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599083" y="356843"/>
                  <a:ext cx="2889381" cy="430887"/>
                </a:xfrm>
                <a:prstGeom prst="rect">
                  <a:avLst/>
                </a:prstGeom>
                <a:blipFill rotWithShape="0">
                  <a:blip r:embed="rId25"/>
                  <a:stretch>
                    <a:fillRect/>
                  </a:stretch>
                </a:blipFill>
              </p:spPr>
              <p:txBody>
                <a:bodyPr/>
                <a:lstStyle/>
                <a:p>
                  <a:r>
                    <a:rPr lang="zh-TW" altLang="en-US">
                      <a:noFill/>
                    </a:rPr>
                    <a:t> </a:t>
                  </a:r>
                </a:p>
              </p:txBody>
            </p:sp>
          </mc:Fallback>
        </mc:AlternateContent>
      </p:grpSp>
      <p:sp>
        <p:nvSpPr>
          <p:cNvPr id="26" name="文字方塊 25"/>
          <p:cNvSpPr txBox="1"/>
          <p:nvPr/>
        </p:nvSpPr>
        <p:spPr>
          <a:xfrm>
            <a:off x="5090216" y="5874170"/>
            <a:ext cx="3226200"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l-GR" altLang="zh-TW" sz="2400" dirty="0"/>
              <a:t>α</a:t>
            </a:r>
            <a:r>
              <a:rPr lang="en-US" altLang="zh-TW" sz="2400" dirty="0"/>
              <a:t> </a:t>
            </a:r>
            <a:r>
              <a:rPr lang="zh-CN" altLang="en-US" sz="2400" dirty="0"/>
              <a:t>也用梯度下降法学习</a:t>
            </a:r>
            <a:endParaRPr lang="zh-TW" altLang="en-US" sz="2400" dirty="0"/>
          </a:p>
        </p:txBody>
      </p:sp>
    </p:spTree>
    <p:extLst>
      <p:ext uri="{BB962C8B-B14F-4D97-AF65-F5344CB8AC3E}">
        <p14:creationId xmlns:p14="http://schemas.microsoft.com/office/powerpoint/2010/main" val="33885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6"/>
            <a:ext cx="7886700" cy="662312"/>
          </a:xfrm>
        </p:spPr>
        <p:txBody>
          <a:bodyPr>
            <a:normAutofit fontScale="90000"/>
          </a:bodyPr>
          <a:lstStyle/>
          <a:p>
            <a:r>
              <a:rPr lang="zh-CN" altLang="en-US" dirty="0"/>
              <a:t>合适的损失函数</a:t>
            </a:r>
            <a:endParaRPr lang="zh-TW" altLang="en-US" dirty="0"/>
          </a:p>
        </p:txBody>
      </p:sp>
      <p:sp>
        <p:nvSpPr>
          <p:cNvPr id="34" name="矩形 33"/>
          <p:cNvSpPr/>
          <p:nvPr/>
        </p:nvSpPr>
        <p:spPr>
          <a:xfrm>
            <a:off x="5739524" y="208427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2582252" y="207200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1399149" y="209965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5045804" y="3120429"/>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155120" y="4366319"/>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021920" y="2341626"/>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467537" y="281734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1473355" y="224701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ext uri="{D42A27DB-BD31-4B8C-83A1-F6EECF244321}">
                <p14:modId xmlns:p14="http://schemas.microsoft.com/office/powerpoint/2010/main" val="1623939305"/>
              </p:ext>
            </p:extLst>
          </p:nvPr>
        </p:nvGraphicFramePr>
        <p:xfrm>
          <a:off x="1486054" y="2151764"/>
          <a:ext cx="325438" cy="461962"/>
        </p:xfrm>
        <a:graphic>
          <a:graphicData uri="http://schemas.openxmlformats.org/presentationml/2006/ole">
            <mc:AlternateContent xmlns:mc="http://schemas.openxmlformats.org/markup-compatibility/2006">
              <mc:Choice xmlns:v="urn:schemas-microsoft-com:vml" Requires="v">
                <p:oleObj spid="_x0000_s22620"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486054" y="215176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2840641636"/>
              </p:ext>
            </p:extLst>
          </p:nvPr>
        </p:nvGraphicFramePr>
        <p:xfrm>
          <a:off x="1491350" y="2734493"/>
          <a:ext cx="352425" cy="461963"/>
        </p:xfrm>
        <a:graphic>
          <a:graphicData uri="http://schemas.openxmlformats.org/presentationml/2006/ole">
            <mc:AlternateContent xmlns:mc="http://schemas.openxmlformats.org/markup-compatibility/2006">
              <mc:Choice xmlns:v="urn:schemas-microsoft-com:vml" Requires="v">
                <p:oleObj spid="_x0000_s22621"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491350" y="273449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2679362" y="208301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2681704" y="286158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670071" y="408959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2667324" y="351188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1477062" y="421510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ext uri="{D42A27DB-BD31-4B8C-83A1-F6EECF244321}">
                <p14:modId xmlns:p14="http://schemas.microsoft.com/office/powerpoint/2010/main" val="3745270739"/>
              </p:ext>
            </p:extLst>
          </p:nvPr>
        </p:nvGraphicFramePr>
        <p:xfrm>
          <a:off x="1405139" y="4118333"/>
          <a:ext cx="544512" cy="488950"/>
        </p:xfrm>
        <a:graphic>
          <a:graphicData uri="http://schemas.openxmlformats.org/presentationml/2006/ole">
            <mc:AlternateContent xmlns:mc="http://schemas.openxmlformats.org/markup-compatibility/2006">
              <mc:Choice xmlns:v="urn:schemas-microsoft-com:vml" Requires="v">
                <p:oleObj spid="_x0000_s22622" name="方程式" r:id="rId8" imgW="253800" imgH="228600" progId="Equation.3">
                  <p:embed/>
                </p:oleObj>
              </mc:Choice>
              <mc:Fallback>
                <p:oleObj name="方程式" r:id="rId8" imgW="253800" imgH="228600" progId="Equation.3">
                  <p:embed/>
                  <p:pic>
                    <p:nvPicPr>
                      <p:cNvPr id="0" name=""/>
                      <p:cNvPicPr>
                        <a:picLocks noChangeAspect="1" noChangeArrowheads="1"/>
                      </p:cNvPicPr>
                      <p:nvPr/>
                    </p:nvPicPr>
                    <p:blipFill>
                      <a:blip r:embed="rId9"/>
                      <a:srcRect/>
                      <a:stretch>
                        <a:fillRect/>
                      </a:stretch>
                    </p:blipFill>
                    <p:spPr bwMode="auto">
                      <a:xfrm>
                        <a:off x="1405139" y="4118333"/>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1352994" y="35000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3906569" y="202442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3924192" y="280992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3936372" y="406621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3253520" y="237009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3253520" y="316184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3244229" y="438381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3255862" y="237009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3253520" y="237009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3253520" y="237009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3255862" y="314866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3244229" y="237009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3244229" y="314866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1819962" y="237009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1816255" y="241846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1816255" y="241846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1843775" y="237009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1810437" y="298879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1810437" y="298879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1881934" y="237009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1855565" y="314866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1855565" y="436326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5681714" y="358526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5750807" y="2066445"/>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5771905" y="2874754"/>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5739524" y="4130897"/>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3001846" y="3146687"/>
            <a:ext cx="65" cy="276999"/>
          </a:xfrm>
          <a:prstGeom prst="rect">
            <a:avLst/>
          </a:prstGeom>
          <a:noFill/>
        </p:spPr>
        <p:txBody>
          <a:bodyPr wrap="none" lIns="0" tIns="0" rIns="0" bIns="0" rtlCol="0">
            <a:spAutoFit/>
          </a:bodyPr>
          <a:lstStyle/>
          <a:p>
            <a:endParaRPr lang="zh-TW" altLang="en-US" dirty="0"/>
          </a:p>
        </p:txBody>
      </p:sp>
      <p:sp>
        <p:nvSpPr>
          <p:cNvPr id="71" name="文字方塊 70"/>
          <p:cNvSpPr txBox="1"/>
          <p:nvPr/>
        </p:nvSpPr>
        <p:spPr>
          <a:xfrm>
            <a:off x="6546869" y="3682732"/>
            <a:ext cx="1014273"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800" dirty="0"/>
              <a:t>损失</a:t>
            </a:r>
            <a:endParaRPr lang="en-US" altLang="zh-TW" sz="2800" dirty="0"/>
          </a:p>
        </p:txBody>
      </p:sp>
      <p:pic>
        <p:nvPicPr>
          <p:cNvPr id="102" name="圖片 101"/>
          <p:cNvPicPr preferRelativeResize="0">
            <a:picLocks/>
          </p:cNvPicPr>
          <p:nvPr/>
        </p:nvPicPr>
        <p:blipFill>
          <a:blip r:embed="rId10"/>
          <a:stretch>
            <a:fillRect/>
          </a:stretch>
        </p:blipFill>
        <p:spPr>
          <a:xfrm>
            <a:off x="3655187" y="1124744"/>
            <a:ext cx="720000" cy="720000"/>
          </a:xfrm>
          <a:prstGeom prst="rect">
            <a:avLst/>
          </a:prstGeom>
          <a:ln w="38100">
            <a:solidFill>
              <a:schemeClr val="tx1"/>
            </a:solidFill>
          </a:ln>
        </p:spPr>
      </p:pic>
      <p:sp>
        <p:nvSpPr>
          <p:cNvPr id="103" name="文字方塊 102"/>
          <p:cNvSpPr txBox="1"/>
          <p:nvPr/>
        </p:nvSpPr>
        <p:spPr>
          <a:xfrm>
            <a:off x="4457913" y="1213805"/>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10"/>
          <a:stretch>
            <a:fillRect/>
          </a:stretch>
        </p:blipFill>
        <p:spPr>
          <a:xfrm>
            <a:off x="381350" y="3075739"/>
            <a:ext cx="720000" cy="720000"/>
          </a:xfrm>
          <a:prstGeom prst="rect">
            <a:avLst/>
          </a:prstGeom>
          <a:ln w="38100">
            <a:solidFill>
              <a:schemeClr val="tx1"/>
            </a:solidFill>
          </a:ln>
        </p:spPr>
      </p:pic>
      <p:sp>
        <p:nvSpPr>
          <p:cNvPr id="110" name="矩形 109"/>
          <p:cNvSpPr/>
          <p:nvPr/>
        </p:nvSpPr>
        <p:spPr>
          <a:xfrm>
            <a:off x="7841730" y="2099650"/>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289541" y="353412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8279696" y="2068593"/>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279696" y="2868719"/>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8264090" y="4158125"/>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5" name="左-右雙向箭號 114"/>
          <p:cNvSpPr/>
          <p:nvPr/>
        </p:nvSpPr>
        <p:spPr>
          <a:xfrm>
            <a:off x="6460718" y="3482128"/>
            <a:ext cx="1187596" cy="33487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751769" y="1452145"/>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5112766" y="1475415"/>
            <a:ext cx="29872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741350" y="1484744"/>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8100062" y="1484744"/>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580876" y="208243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4656720" y="207433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4659062" y="283424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4666090" y="408091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4663343" y="350004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 name="矩形 2"/>
          <p:cNvSpPr/>
          <p:nvPr/>
        </p:nvSpPr>
        <p:spPr>
          <a:xfrm>
            <a:off x="7635129" y="4792206"/>
            <a:ext cx="80021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2400" dirty="0"/>
              <a:t>目标</a:t>
            </a:r>
            <a:endParaRPr lang="zh-TW" altLang="en-US" sz="2400" dirty="0"/>
          </a:p>
        </p:txBody>
      </p:sp>
      <p:sp>
        <p:nvSpPr>
          <p:cNvPr id="4" name="矩形 3"/>
          <p:cNvSpPr/>
          <p:nvPr/>
        </p:nvSpPr>
        <p:spPr>
          <a:xfrm rot="5400000">
            <a:off x="3616485" y="3046531"/>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mc:AlternateContent xmlns:mc="http://schemas.openxmlformats.org/markup-compatibility/2006" xmlns:a14="http://schemas.microsoft.com/office/drawing/2010/main">
        <mc:Choice Requires="a14">
          <p:sp>
            <p:nvSpPr>
              <p:cNvPr id="70" name="文字方塊 69"/>
              <p:cNvSpPr txBox="1"/>
              <p:nvPr/>
            </p:nvSpPr>
            <p:spPr>
              <a:xfrm>
                <a:off x="1737622" y="5114258"/>
                <a:ext cx="2059475"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TW" altLang="en-US"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10</m:t>
                          </m:r>
                        </m:sup>
                        <m:e>
                          <m:sSup>
                            <m:sSupPr>
                              <m:ctrlPr>
                                <a:rPr lang="en-US" altLang="zh-TW" sz="2800" i="1" smtClean="0">
                                  <a:latin typeface="Cambria Math" panose="02040503050406030204" pitchFamily="18" charset="0"/>
                                </a:rPr>
                              </m:ctrlPr>
                            </m:sSupPr>
                            <m:e>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𝑖</m:t>
                                      </m:r>
                                    </m:sub>
                                  </m:sSub>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acc>
                                </m:e>
                              </m:d>
                            </m:e>
                            <m:sup>
                              <m:r>
                                <a:rPr lang="en-US" altLang="zh-TW" sz="2800" b="0" i="1" smtClean="0">
                                  <a:latin typeface="Cambria Math" panose="02040503050406030204" pitchFamily="18" charset="0"/>
                                </a:rPr>
                                <m:t>2</m:t>
                              </m:r>
                            </m:sup>
                          </m:sSup>
                        </m:e>
                      </m:nary>
                    </m:oMath>
                  </m:oMathPara>
                </a14:m>
                <a:endParaRPr lang="zh-TW" altLang="en-US" sz="28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1737622" y="5114258"/>
                <a:ext cx="2059475" cy="1211294"/>
              </a:xfrm>
              <a:prstGeom prst="rect">
                <a:avLst/>
              </a:prstGeom>
              <a:blipFill>
                <a:blip r:embed="rId11"/>
                <a:stretch>
                  <a:fillRect/>
                </a:stretch>
              </a:blipFill>
            </p:spPr>
            <p:txBody>
              <a:bodyPr/>
              <a:lstStyle/>
              <a:p>
                <a:r>
                  <a:rPr lang="zh-CN" altLang="en-US">
                    <a:noFill/>
                  </a:rPr>
                  <a:t> </a:t>
                </a:r>
              </a:p>
            </p:txBody>
          </p:sp>
        </mc:Fallback>
      </mc:AlternateContent>
      <p:sp>
        <p:nvSpPr>
          <p:cNvPr id="97" name="文字方塊 96"/>
          <p:cNvSpPr txBox="1"/>
          <p:nvPr/>
        </p:nvSpPr>
        <p:spPr>
          <a:xfrm>
            <a:off x="381350" y="5278501"/>
            <a:ext cx="121913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400" dirty="0"/>
              <a:t>平均差</a:t>
            </a:r>
            <a:endParaRPr lang="zh-TW" altLang="en-US" sz="2400" dirty="0"/>
          </a:p>
        </p:txBody>
      </p:sp>
      <p:sp>
        <p:nvSpPr>
          <p:cNvPr id="100" name="文字方塊 99"/>
          <p:cNvSpPr txBox="1"/>
          <p:nvPr/>
        </p:nvSpPr>
        <p:spPr>
          <a:xfrm>
            <a:off x="4081515" y="5306238"/>
            <a:ext cx="1248228" cy="46166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zh-CN" altLang="en-US" sz="2400" dirty="0"/>
              <a:t>交叉熵</a:t>
            </a:r>
            <a:endParaRPr lang="zh-TW" altLang="en-US" sz="2400" dirty="0"/>
          </a:p>
        </p:txBody>
      </p:sp>
      <mc:AlternateContent xmlns:mc="http://schemas.openxmlformats.org/markup-compatibility/2006" xmlns:a14="http://schemas.microsoft.com/office/drawing/2010/main">
        <mc:Choice Requires="a14">
          <p:sp>
            <p:nvSpPr>
              <p:cNvPr id="101" name="文字方塊 100"/>
              <p:cNvSpPr txBox="1"/>
              <p:nvPr/>
            </p:nvSpPr>
            <p:spPr>
              <a:xfrm>
                <a:off x="5374441" y="5126250"/>
                <a:ext cx="1881156"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nary>
                        <m:naryPr>
                          <m:chr m:val="∑"/>
                          <m:ctrlPr>
                            <a:rPr lang="zh-TW" altLang="en-US"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10</m:t>
                          </m:r>
                        </m:sup>
                        <m:e>
                          <m:acc>
                            <m:accPr>
                              <m:chr m:val="̂"/>
                              <m:ctrlPr>
                                <a:rPr lang="en-US" altLang="zh-TW" sz="2800" i="1">
                                  <a:latin typeface="Cambria Math" panose="02040503050406030204" pitchFamily="18" charset="0"/>
                                </a:rPr>
                              </m:ctrlPr>
                            </m:acc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acc>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nary>
                    </m:oMath>
                  </m:oMathPara>
                </a14:m>
                <a:endParaRPr lang="zh-TW" altLang="en-US" sz="28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5374441" y="5126250"/>
                <a:ext cx="1881156" cy="1211294"/>
              </a:xfrm>
              <a:prstGeom prst="rect">
                <a:avLst/>
              </a:prstGeom>
              <a:blipFill>
                <a:blip r:embed="rId12"/>
                <a:stretch>
                  <a:fillRect/>
                </a:stretch>
              </a:blipFill>
            </p:spPr>
            <p:txBody>
              <a:bodyPr/>
              <a:lstStyle/>
              <a:p>
                <a:r>
                  <a:rPr lang="zh-CN" altLang="en-US">
                    <a:noFill/>
                  </a:rPr>
                  <a:t> </a:t>
                </a:r>
              </a:p>
            </p:txBody>
          </p:sp>
        </mc:Fallback>
      </mc:AlternateContent>
      <p:sp>
        <p:nvSpPr>
          <p:cNvPr id="107" name="文字方塊 106"/>
          <p:cNvSpPr txBox="1"/>
          <p:nvPr/>
        </p:nvSpPr>
        <p:spPr>
          <a:xfrm>
            <a:off x="361519" y="4500644"/>
            <a:ext cx="5209843"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800" dirty="0">
                <a:solidFill>
                  <a:schemeClr val="bg1"/>
                </a:solidFill>
              </a:rPr>
              <a:t>哪个更好</a:t>
            </a:r>
            <a:r>
              <a:rPr lang="en-US" altLang="zh-TW" sz="2800" dirty="0">
                <a:solidFill>
                  <a:schemeClr val="bg1"/>
                </a:solidFill>
              </a:rPr>
              <a:t>?</a:t>
            </a:r>
            <a:endParaRPr lang="zh-TW" altLang="en-US" sz="2800" dirty="0">
              <a:solidFill>
                <a:schemeClr val="bg1"/>
              </a:solidFill>
            </a:endParaRPr>
          </a:p>
        </p:txBody>
      </p:sp>
      <mc:AlternateContent xmlns:mc="http://schemas.openxmlformats.org/markup-compatibility/2006" xmlns:a14="http://schemas.microsoft.com/office/drawing/2010/main">
        <mc:Choice Requires="a14">
          <p:sp>
            <p:nvSpPr>
              <p:cNvPr id="5" name="文字方塊 4"/>
              <p:cNvSpPr txBox="1"/>
              <p:nvPr/>
            </p:nvSpPr>
            <p:spPr>
              <a:xfrm>
                <a:off x="7946265" y="2150356"/>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7946265" y="2150356"/>
                <a:ext cx="366639" cy="369332"/>
              </a:xfrm>
              <a:prstGeom prst="rect">
                <a:avLst/>
              </a:prstGeom>
              <a:blipFill>
                <a:blip r:embed="rId13"/>
                <a:stretch>
                  <a:fillRect l="-20000" t="-18333" r="-51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7945907" y="2915854"/>
                <a:ext cx="3737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7945907" y="2915854"/>
                <a:ext cx="373757" cy="369332"/>
              </a:xfrm>
              <a:prstGeom prst="rect">
                <a:avLst/>
              </a:prstGeom>
              <a:blipFill>
                <a:blip r:embed="rId14"/>
                <a:stretch>
                  <a:fillRect l="-19355" t="-16393" r="-50000"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文字方塊 118"/>
              <p:cNvSpPr txBox="1"/>
              <p:nvPr/>
            </p:nvSpPr>
            <p:spPr>
              <a:xfrm>
                <a:off x="7931208" y="4237951"/>
                <a:ext cx="496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10</m:t>
                          </m:r>
                        </m:sub>
                      </m:sSub>
                    </m:oMath>
                  </m:oMathPara>
                </a14:m>
                <a:endParaRPr lang="zh-TW" altLang="en-US" sz="24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7931208" y="4237951"/>
                <a:ext cx="496483" cy="369332"/>
              </a:xfrm>
              <a:prstGeom prst="rect">
                <a:avLst/>
              </a:prstGeom>
              <a:blipFill>
                <a:blip r:embed="rId15"/>
                <a:stretch>
                  <a:fillRect l="-14815" t="-16393" r="-39506" b="-24590"/>
                </a:stretch>
              </a:blipFill>
            </p:spPr>
            <p:txBody>
              <a:bodyPr/>
              <a:lstStyle/>
              <a:p>
                <a:r>
                  <a:rPr lang="zh-CN" altLang="en-US">
                    <a:noFill/>
                  </a:rPr>
                  <a:t> </a:t>
                </a:r>
              </a:p>
            </p:txBody>
          </p:sp>
        </mc:Fallback>
      </mc:AlternateContent>
      <p:sp>
        <p:nvSpPr>
          <p:cNvPr id="120" name="文字方塊 119"/>
          <p:cNvSpPr txBox="1"/>
          <p:nvPr/>
        </p:nvSpPr>
        <p:spPr>
          <a:xfrm rot="5400000">
            <a:off x="7843522" y="353413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24" name="文字方塊 123"/>
          <p:cNvSpPr txBox="1"/>
          <p:nvPr/>
        </p:nvSpPr>
        <p:spPr>
          <a:xfrm>
            <a:off x="6174841" y="2123766"/>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25" name="文字方塊 124"/>
          <p:cNvSpPr txBox="1"/>
          <p:nvPr/>
        </p:nvSpPr>
        <p:spPr>
          <a:xfrm>
            <a:off x="6174841" y="2923892"/>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26" name="文字方塊 125"/>
          <p:cNvSpPr txBox="1"/>
          <p:nvPr/>
        </p:nvSpPr>
        <p:spPr>
          <a:xfrm>
            <a:off x="6159235" y="4213298"/>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6" name="文字方塊 5"/>
          <p:cNvSpPr txBox="1"/>
          <p:nvPr/>
        </p:nvSpPr>
        <p:spPr>
          <a:xfrm>
            <a:off x="3001846" y="6002124"/>
            <a:ext cx="795251" cy="523220"/>
          </a:xfrm>
          <a:prstGeom prst="rect">
            <a:avLst/>
          </a:prstGeom>
          <a:noFill/>
        </p:spPr>
        <p:txBody>
          <a:bodyPr wrap="square" rtlCol="0">
            <a:spAutoFit/>
          </a:bodyPr>
          <a:lstStyle/>
          <a:p>
            <a:pPr algn="ctr"/>
            <a:r>
              <a:rPr lang="en-US" altLang="zh-TW" sz="2800" b="1" dirty="0">
                <a:solidFill>
                  <a:srgbClr val="FF0000"/>
                </a:solidFill>
              </a:rPr>
              <a:t>=0</a:t>
            </a:r>
            <a:endParaRPr lang="zh-TW" altLang="en-US" sz="2800" b="1" dirty="0">
              <a:solidFill>
                <a:srgbClr val="FF0000"/>
              </a:solidFill>
            </a:endParaRPr>
          </a:p>
        </p:txBody>
      </p:sp>
      <p:sp>
        <p:nvSpPr>
          <p:cNvPr id="127" name="文字方塊 126"/>
          <p:cNvSpPr txBox="1"/>
          <p:nvPr/>
        </p:nvSpPr>
        <p:spPr>
          <a:xfrm>
            <a:off x="6839878" y="6002124"/>
            <a:ext cx="795251" cy="523220"/>
          </a:xfrm>
          <a:prstGeom prst="rect">
            <a:avLst/>
          </a:prstGeom>
          <a:noFill/>
        </p:spPr>
        <p:txBody>
          <a:bodyPr wrap="square" rtlCol="0">
            <a:spAutoFit/>
          </a:bodyPr>
          <a:lstStyle/>
          <a:p>
            <a:pPr algn="ctr"/>
            <a:r>
              <a:rPr lang="en-US" altLang="zh-TW" sz="2800" b="1" dirty="0">
                <a:solidFill>
                  <a:srgbClr val="FF0000"/>
                </a:solidFill>
              </a:rPr>
              <a:t>=0</a:t>
            </a:r>
            <a:endParaRPr lang="zh-TW" altLang="en-US" sz="2800" b="1" dirty="0">
              <a:solidFill>
                <a:srgbClr val="FF0000"/>
              </a:solidFill>
            </a:endParaRPr>
          </a:p>
        </p:txBody>
      </p:sp>
    </p:spTree>
    <p:extLst>
      <p:ext uri="{BB962C8B-B14F-4D97-AF65-F5344CB8AC3E}">
        <p14:creationId xmlns:p14="http://schemas.microsoft.com/office/powerpoint/2010/main" val="68057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103" grpId="0"/>
      <p:bldP spid="110" grpId="0" animBg="1"/>
      <p:bldP spid="111" grpId="0"/>
      <p:bldP spid="112" grpId="0"/>
      <p:bldP spid="113" grpId="0"/>
      <p:bldP spid="114" grpId="0"/>
      <p:bldP spid="115" grpId="0" animBg="1"/>
      <p:bldP spid="3" grpId="0" animBg="1"/>
      <p:bldP spid="70" grpId="0"/>
      <p:bldP spid="97" grpId="0" animBg="1"/>
      <p:bldP spid="100" grpId="0" animBg="1"/>
      <p:bldP spid="101" grpId="0"/>
      <p:bldP spid="107" grpId="0" animBg="1"/>
      <p:bldP spid="5" grpId="0"/>
      <p:bldP spid="109" grpId="0"/>
      <p:bldP spid="119" grpId="0"/>
      <p:bldP spid="120" grpId="0"/>
      <p:bldP spid="124" grpId="0"/>
      <p:bldP spid="125" grpId="0"/>
      <p:bldP spid="126" grpId="0"/>
      <p:bldP spid="6" grpId="0"/>
      <p:bldP spid="1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665169"/>
          </a:xfrm>
        </p:spPr>
        <p:txBody>
          <a:bodyPr>
            <a:normAutofit fontScale="90000"/>
          </a:bodyPr>
          <a:lstStyle/>
          <a:p>
            <a:r>
              <a:rPr lang="zh-CN" altLang="en-US" dirty="0"/>
              <a:t>选择合适的损失函数</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821" y="1700808"/>
            <a:ext cx="5881177" cy="4351338"/>
          </a:xfrm>
        </p:spPr>
      </p:pic>
      <p:sp>
        <p:nvSpPr>
          <p:cNvPr id="5" name="文字方塊 4"/>
          <p:cNvSpPr txBox="1"/>
          <p:nvPr/>
        </p:nvSpPr>
        <p:spPr>
          <a:xfrm>
            <a:off x="971600" y="3445521"/>
            <a:ext cx="1002761" cy="830997"/>
          </a:xfrm>
          <a:prstGeom prst="rect">
            <a:avLst/>
          </a:prstGeom>
          <a:noFill/>
        </p:spPr>
        <p:txBody>
          <a:bodyPr wrap="square" rtlCol="0">
            <a:spAutoFit/>
          </a:bodyPr>
          <a:lstStyle/>
          <a:p>
            <a:pPr algn="ctr"/>
            <a:r>
              <a:rPr lang="en-US" altLang="zh-TW" sz="2400" dirty="0"/>
              <a:t>Total </a:t>
            </a:r>
          </a:p>
          <a:p>
            <a:pPr algn="ctr"/>
            <a:r>
              <a:rPr lang="en-US" altLang="zh-TW" sz="2400" dirty="0"/>
              <a:t>Loss</a:t>
            </a:r>
            <a:endParaRPr lang="zh-TW" altLang="en-US" sz="2400" dirty="0"/>
          </a:p>
        </p:txBody>
      </p:sp>
      <p:sp>
        <p:nvSpPr>
          <p:cNvPr id="6" name="文字方塊 5"/>
          <p:cNvSpPr txBox="1"/>
          <p:nvPr/>
        </p:nvSpPr>
        <p:spPr>
          <a:xfrm>
            <a:off x="3069050" y="5690266"/>
            <a:ext cx="1002761"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7" name="文字方塊 6"/>
          <p:cNvSpPr txBox="1"/>
          <p:nvPr/>
        </p:nvSpPr>
        <p:spPr>
          <a:xfrm>
            <a:off x="6312993" y="5590481"/>
            <a:ext cx="1002761"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sp>
        <p:nvSpPr>
          <p:cNvPr id="8" name="文字方塊 7"/>
          <p:cNvSpPr txBox="1"/>
          <p:nvPr/>
        </p:nvSpPr>
        <p:spPr>
          <a:xfrm>
            <a:off x="3660841" y="2329967"/>
            <a:ext cx="1248228"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Cross Entropy</a:t>
            </a:r>
            <a:endParaRPr lang="zh-TW" altLang="en-US" sz="2400" dirty="0"/>
          </a:p>
        </p:txBody>
      </p:sp>
      <p:sp>
        <p:nvSpPr>
          <p:cNvPr id="9" name="文字方塊 8"/>
          <p:cNvSpPr txBox="1"/>
          <p:nvPr/>
        </p:nvSpPr>
        <p:spPr>
          <a:xfrm>
            <a:off x="6821097" y="4326179"/>
            <a:ext cx="1211541"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Square</a:t>
            </a:r>
          </a:p>
          <a:p>
            <a:pPr algn="ctr"/>
            <a:r>
              <a:rPr lang="en-US" altLang="zh-TW" sz="2400" dirty="0"/>
              <a:t>Error</a:t>
            </a:r>
            <a:endParaRPr lang="zh-TW" altLang="en-US" sz="2400" dirty="0"/>
          </a:p>
        </p:txBody>
      </p:sp>
      <p:sp>
        <p:nvSpPr>
          <p:cNvPr id="10" name="橢圓 9"/>
          <p:cNvSpPr/>
          <p:nvPr/>
        </p:nvSpPr>
        <p:spPr>
          <a:xfrm>
            <a:off x="2519420" y="3175797"/>
            <a:ext cx="203200" cy="203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橢圓 10"/>
          <p:cNvSpPr/>
          <p:nvPr/>
        </p:nvSpPr>
        <p:spPr>
          <a:xfrm>
            <a:off x="2525230" y="4904315"/>
            <a:ext cx="203200" cy="203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cxnSp>
        <p:nvCxnSpPr>
          <p:cNvPr id="13" name="直線單箭頭接點 12"/>
          <p:cNvCxnSpPr/>
          <p:nvPr/>
        </p:nvCxnSpPr>
        <p:spPr>
          <a:xfrm>
            <a:off x="2686603" y="3330506"/>
            <a:ext cx="514481" cy="58335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729706" y="4933110"/>
            <a:ext cx="172928" cy="5829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62997" y="881488"/>
            <a:ext cx="8141556" cy="523220"/>
          </a:xfrm>
          <a:prstGeom prst="rect">
            <a:avLst/>
          </a:prstGeom>
          <a:noFill/>
        </p:spPr>
        <p:txBody>
          <a:bodyPr wrap="square" rtlCol="0">
            <a:spAutoFit/>
          </a:bodyPr>
          <a:lstStyle/>
          <a:p>
            <a:r>
              <a:rPr lang="zh-CN" altLang="en-US" sz="2800" dirty="0"/>
              <a:t>当使用</a:t>
            </a:r>
            <a:r>
              <a:rPr lang="en-US" altLang="zh-TW" sz="2800" dirty="0" err="1"/>
              <a:t>softmax</a:t>
            </a:r>
            <a:r>
              <a:rPr lang="zh-CN" altLang="en-US" sz="2800" dirty="0"/>
              <a:t>输出层时，使用交叉熵损失函数</a:t>
            </a:r>
            <a:endParaRPr lang="zh-TW" altLang="en-US" sz="2800" dirty="0"/>
          </a:p>
        </p:txBody>
      </p:sp>
      <p:sp>
        <p:nvSpPr>
          <p:cNvPr id="12" name="矩形 11"/>
          <p:cNvSpPr/>
          <p:nvPr/>
        </p:nvSpPr>
        <p:spPr>
          <a:xfrm>
            <a:off x="1463121" y="6377103"/>
            <a:ext cx="6217757" cy="369332"/>
          </a:xfrm>
          <a:prstGeom prst="rect">
            <a:avLst/>
          </a:prstGeom>
        </p:spPr>
        <p:txBody>
          <a:bodyPr wrap="square">
            <a:spAutoFit/>
          </a:bodyPr>
          <a:lstStyle/>
          <a:p>
            <a:r>
              <a:rPr lang="zh-TW" altLang="en-US" dirty="0">
                <a:hlinkClick r:id="rId3"/>
              </a:rPr>
              <a:t>http://jmlr.org/proceedings/papers/v9/glorot10a/glorot10a.pdf</a:t>
            </a:r>
            <a:r>
              <a:rPr lang="zh-TW" altLang="en-US" dirty="0"/>
              <a:t> </a:t>
            </a:r>
          </a:p>
        </p:txBody>
      </p:sp>
    </p:spTree>
    <p:extLst>
      <p:ext uri="{BB962C8B-B14F-4D97-AF65-F5344CB8AC3E}">
        <p14:creationId xmlns:p14="http://schemas.microsoft.com/office/powerpoint/2010/main" val="428748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p:cNvGrpSpPr/>
          <p:nvPr/>
        </p:nvGrpSpPr>
        <p:grpSpPr>
          <a:xfrm>
            <a:off x="899592" y="1268760"/>
            <a:ext cx="7092867" cy="5365372"/>
            <a:chOff x="706835" y="2011916"/>
            <a:chExt cx="6113826" cy="4624779"/>
          </a:xfrm>
        </p:grpSpPr>
        <p:pic>
          <p:nvPicPr>
            <p:cNvPr id="15" name="圖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35" y="2011916"/>
              <a:ext cx="6113826" cy="4585368"/>
            </a:xfrm>
            <a:prstGeom prst="rect">
              <a:avLst/>
            </a:prstGeom>
          </p:spPr>
        </p:pic>
        <mc:AlternateContent xmlns:mc="http://schemas.openxmlformats.org/markup-compatibility/2006" xmlns:a14="http://schemas.microsoft.com/office/drawing/2010/main">
          <mc:Choice Requires="a14">
            <p:sp>
              <p:nvSpPr>
                <p:cNvPr id="16" name="文字方塊 15"/>
                <p:cNvSpPr txBox="1"/>
                <p:nvPr/>
              </p:nvSpPr>
              <p:spPr>
                <a:xfrm>
                  <a:off x="3675390" y="6267363"/>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3675390" y="6267363"/>
                  <a:ext cx="421847" cy="369332"/>
                </a:xfrm>
                <a:prstGeom prst="rect">
                  <a:avLst/>
                </a:prstGeom>
                <a:blipFill rotWithShape="0">
                  <a:blip r:embed="rId3"/>
                  <a:stretch>
                    <a:fillRect l="-12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sp>
        <p:nvSpPr>
          <p:cNvPr id="18" name="橢圓 17"/>
          <p:cNvSpPr/>
          <p:nvPr/>
        </p:nvSpPr>
        <p:spPr>
          <a:xfrm>
            <a:off x="2351657" y="5193560"/>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628650" y="44624"/>
            <a:ext cx="7886700" cy="582529"/>
          </a:xfrm>
        </p:spPr>
        <p:txBody>
          <a:bodyPr>
            <a:normAutofit fontScale="90000"/>
          </a:bodyPr>
          <a:lstStyle/>
          <a:p>
            <a:r>
              <a:rPr lang="zh-CN" altLang="en-US" dirty="0"/>
              <a:t>学习率</a:t>
            </a:r>
            <a:endParaRPr lang="zh-TW" altLang="en-US" dirty="0"/>
          </a:p>
        </p:txBody>
      </p:sp>
      <p:sp>
        <p:nvSpPr>
          <p:cNvPr id="7" name="文字方塊 6"/>
          <p:cNvSpPr txBox="1"/>
          <p:nvPr/>
        </p:nvSpPr>
        <p:spPr>
          <a:xfrm>
            <a:off x="4832919" y="1952876"/>
            <a:ext cx="3527934"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2400" dirty="0"/>
              <a:t>如果学习率太大</a:t>
            </a:r>
            <a:endParaRPr lang="zh-TW" altLang="en-US" sz="2400" dirty="0"/>
          </a:p>
        </p:txBody>
      </p:sp>
      <p:sp>
        <p:nvSpPr>
          <p:cNvPr id="11" name="文字方塊 10"/>
          <p:cNvSpPr txBox="1"/>
          <p:nvPr/>
        </p:nvSpPr>
        <p:spPr>
          <a:xfrm>
            <a:off x="4832918" y="3008404"/>
            <a:ext cx="3708465"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2400" dirty="0"/>
              <a:t>整体损失在每次修改之后可能并不会降低</a:t>
            </a:r>
            <a:endParaRPr lang="zh-TW" altLang="en-US" sz="2400" dirty="0"/>
          </a:p>
        </p:txBody>
      </p:sp>
      <p:sp>
        <p:nvSpPr>
          <p:cNvPr id="12" name="矩形 11"/>
          <p:cNvSpPr/>
          <p:nvPr/>
        </p:nvSpPr>
        <p:spPr>
          <a:xfrm>
            <a:off x="5441958" y="627153"/>
            <a:ext cx="2946466" cy="52322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800" dirty="0"/>
              <a:t>小心设置学习率</a:t>
            </a:r>
            <a:r>
              <a:rPr lang="el-GR" altLang="zh-TW" sz="2800" dirty="0"/>
              <a:t>η</a:t>
            </a:r>
            <a:endParaRPr lang="zh-TW" altLang="en-US" sz="2800" dirty="0"/>
          </a:p>
        </p:txBody>
      </p:sp>
      <p:cxnSp>
        <p:nvCxnSpPr>
          <p:cNvPr id="25" name="直線單箭頭接點 24"/>
          <p:cNvCxnSpPr/>
          <p:nvPr/>
        </p:nvCxnSpPr>
        <p:spPr>
          <a:xfrm flipV="1">
            <a:off x="2475350" y="2001109"/>
            <a:ext cx="1007228" cy="32536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橢圓 27"/>
          <p:cNvSpPr/>
          <p:nvPr/>
        </p:nvSpPr>
        <p:spPr>
          <a:xfrm>
            <a:off x="3412273" y="178499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向下箭號 28"/>
          <p:cNvSpPr/>
          <p:nvPr/>
        </p:nvSpPr>
        <p:spPr>
          <a:xfrm>
            <a:off x="6255355" y="2496755"/>
            <a:ext cx="683059" cy="4925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8358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28" grpId="0" animBg="1"/>
      <p:bldP spid="2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p:cNvGrpSpPr/>
          <p:nvPr/>
        </p:nvGrpSpPr>
        <p:grpSpPr>
          <a:xfrm>
            <a:off x="971600" y="1268760"/>
            <a:ext cx="7092867" cy="5365372"/>
            <a:chOff x="706835" y="2011916"/>
            <a:chExt cx="6113826" cy="4624779"/>
          </a:xfrm>
        </p:grpSpPr>
        <p:pic>
          <p:nvPicPr>
            <p:cNvPr id="15" name="圖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35" y="2011916"/>
              <a:ext cx="6113826" cy="4585368"/>
            </a:xfrm>
            <a:prstGeom prst="rect">
              <a:avLst/>
            </a:prstGeom>
          </p:spPr>
        </p:pic>
        <mc:AlternateContent xmlns:mc="http://schemas.openxmlformats.org/markup-compatibility/2006" xmlns:a14="http://schemas.microsoft.com/office/drawing/2010/main">
          <mc:Choice Requires="a14">
            <p:sp>
              <p:nvSpPr>
                <p:cNvPr id="16" name="文字方塊 15"/>
                <p:cNvSpPr txBox="1"/>
                <p:nvPr/>
              </p:nvSpPr>
              <p:spPr>
                <a:xfrm>
                  <a:off x="3675390" y="6267363"/>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3675390" y="6267363"/>
                  <a:ext cx="421847" cy="369332"/>
                </a:xfrm>
                <a:prstGeom prst="rect">
                  <a:avLst/>
                </a:prstGeom>
                <a:blipFill rotWithShape="0">
                  <a:blip r:embed="rId3"/>
                  <a:stretch>
                    <a:fillRect l="-12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sp>
        <p:nvSpPr>
          <p:cNvPr id="18" name="橢圓 17"/>
          <p:cNvSpPr/>
          <p:nvPr/>
        </p:nvSpPr>
        <p:spPr>
          <a:xfrm>
            <a:off x="2423665" y="5193560"/>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628650" y="44624"/>
            <a:ext cx="7886700" cy="668637"/>
          </a:xfrm>
        </p:spPr>
        <p:txBody>
          <a:bodyPr>
            <a:normAutofit fontScale="90000"/>
          </a:bodyPr>
          <a:lstStyle/>
          <a:p>
            <a:r>
              <a:rPr lang="zh-CN" altLang="en-US" dirty="0"/>
              <a:t>学习率</a:t>
            </a:r>
            <a:endParaRPr lang="zh-TW" altLang="en-US" dirty="0"/>
          </a:p>
        </p:txBody>
      </p:sp>
      <p:sp>
        <p:nvSpPr>
          <p:cNvPr id="7" name="文字方塊 6"/>
          <p:cNvSpPr txBox="1"/>
          <p:nvPr/>
        </p:nvSpPr>
        <p:spPr>
          <a:xfrm>
            <a:off x="4904927" y="1952876"/>
            <a:ext cx="3527934"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2400" dirty="0"/>
              <a:t>如果学习率太大</a:t>
            </a:r>
            <a:endParaRPr lang="zh-TW" altLang="en-US" sz="2400" dirty="0"/>
          </a:p>
        </p:txBody>
      </p:sp>
      <p:sp>
        <p:nvSpPr>
          <p:cNvPr id="12" name="矩形 11"/>
          <p:cNvSpPr/>
          <p:nvPr/>
        </p:nvSpPr>
        <p:spPr>
          <a:xfrm>
            <a:off x="5441958" y="627153"/>
            <a:ext cx="2946466" cy="52322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800" dirty="0"/>
              <a:t>小心设置学习率</a:t>
            </a:r>
            <a:r>
              <a:rPr lang="el-GR" altLang="zh-TW" sz="2800" dirty="0"/>
              <a:t>η</a:t>
            </a:r>
            <a:endParaRPr lang="zh-TW" altLang="en-US" sz="2800" dirty="0"/>
          </a:p>
        </p:txBody>
      </p:sp>
      <p:cxnSp>
        <p:nvCxnSpPr>
          <p:cNvPr id="25" name="直線單箭頭接點 24"/>
          <p:cNvCxnSpPr/>
          <p:nvPr/>
        </p:nvCxnSpPr>
        <p:spPr>
          <a:xfrm flipV="1">
            <a:off x="2557721" y="4934722"/>
            <a:ext cx="103403" cy="3115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橢圓 27"/>
          <p:cNvSpPr/>
          <p:nvPr/>
        </p:nvSpPr>
        <p:spPr>
          <a:xfrm>
            <a:off x="2570396" y="4736729"/>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向下箭號 28"/>
          <p:cNvSpPr/>
          <p:nvPr/>
        </p:nvSpPr>
        <p:spPr>
          <a:xfrm>
            <a:off x="6327363" y="2496755"/>
            <a:ext cx="683059" cy="4925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文字方塊 29"/>
          <p:cNvSpPr txBox="1"/>
          <p:nvPr/>
        </p:nvSpPr>
        <p:spPr>
          <a:xfrm>
            <a:off x="4910893" y="4164019"/>
            <a:ext cx="352793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a:t>如果学习率太小</a:t>
            </a:r>
            <a:endParaRPr lang="zh-TW" altLang="en-US" sz="2400" dirty="0"/>
          </a:p>
        </p:txBody>
      </p:sp>
      <p:sp>
        <p:nvSpPr>
          <p:cNvPr id="31" name="文字方塊 30"/>
          <p:cNvSpPr txBox="1"/>
          <p:nvPr/>
        </p:nvSpPr>
        <p:spPr>
          <a:xfrm>
            <a:off x="4910892" y="5219547"/>
            <a:ext cx="352793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a:t>训练会太慢</a:t>
            </a:r>
            <a:endParaRPr lang="zh-TW" altLang="en-US" sz="2400" dirty="0"/>
          </a:p>
        </p:txBody>
      </p:sp>
      <p:sp>
        <p:nvSpPr>
          <p:cNvPr id="32" name="向下箭號 31"/>
          <p:cNvSpPr/>
          <p:nvPr/>
        </p:nvSpPr>
        <p:spPr>
          <a:xfrm>
            <a:off x="6333329" y="4707898"/>
            <a:ext cx="683059" cy="4925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文字方塊 22"/>
          <p:cNvSpPr txBox="1"/>
          <p:nvPr/>
        </p:nvSpPr>
        <p:spPr>
          <a:xfrm>
            <a:off x="4904926" y="3008404"/>
            <a:ext cx="3708465"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2400" dirty="0"/>
              <a:t>整体损失在每次修改之后可能并不会降低</a:t>
            </a:r>
            <a:endParaRPr lang="zh-TW" altLang="en-US" sz="2400" dirty="0"/>
          </a:p>
        </p:txBody>
      </p:sp>
    </p:spTree>
    <p:extLst>
      <p:ext uri="{BB962C8B-B14F-4D97-AF65-F5344CB8AC3E}">
        <p14:creationId xmlns:p14="http://schemas.microsoft.com/office/powerpoint/2010/main" val="153705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P spid="3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6794" y="44626"/>
            <a:ext cx="7886700" cy="636411"/>
          </a:xfrm>
        </p:spPr>
        <p:txBody>
          <a:bodyPr>
            <a:normAutofit fontScale="90000"/>
          </a:bodyPr>
          <a:lstStyle/>
          <a:p>
            <a:r>
              <a:rPr lang="zh-CN" altLang="en-US" dirty="0"/>
              <a:t>学习率</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67544" y="1124744"/>
                <a:ext cx="8208912" cy="5328592"/>
              </a:xfrm>
            </p:spPr>
            <p:txBody>
              <a:bodyPr>
                <a:normAutofit/>
              </a:bodyPr>
              <a:lstStyle/>
              <a:p>
                <a:pPr marL="228600" lvl="1">
                  <a:lnSpc>
                    <a:spcPct val="150000"/>
                  </a:lnSpc>
                  <a:spcBef>
                    <a:spcPts val="1000"/>
                  </a:spcBef>
                </a:pPr>
                <a:r>
                  <a:rPr lang="zh-CN" altLang="en-US" sz="2800" dirty="0"/>
                  <a:t>简单常用的想法：每几个</a:t>
                </a:r>
                <a:r>
                  <a:rPr lang="en-US" altLang="zh-CN" sz="2800" dirty="0"/>
                  <a:t>epoch</a:t>
                </a:r>
                <a:r>
                  <a:rPr lang="zh-CN" altLang="en-US" sz="2800" dirty="0"/>
                  <a:t>就将学习率减小一定幅度</a:t>
                </a:r>
                <a:endParaRPr lang="en-US" altLang="zh-TW" sz="2800" dirty="0"/>
              </a:p>
              <a:p>
                <a:pPr lvl="1">
                  <a:lnSpc>
                    <a:spcPct val="150000"/>
                  </a:lnSpc>
                </a:pPr>
                <a:r>
                  <a:rPr lang="zh-CN" altLang="en-US" dirty="0"/>
                  <a:t>一开始，我们离目标很远，可以使用较大的学习率</a:t>
                </a:r>
                <a:endParaRPr lang="en-US" altLang="zh-CN" dirty="0"/>
              </a:p>
              <a:p>
                <a:pPr lvl="1">
                  <a:lnSpc>
                    <a:spcPct val="150000"/>
                  </a:lnSpc>
                </a:pPr>
                <a:r>
                  <a:rPr lang="zh-CN" altLang="en-US" dirty="0"/>
                  <a:t>训练几个</a:t>
                </a:r>
                <a:r>
                  <a:rPr lang="en-US" altLang="zh-CN" dirty="0"/>
                  <a:t>epoch</a:t>
                </a:r>
                <a:r>
                  <a:rPr lang="zh-CN" altLang="en-US" dirty="0"/>
                  <a:t>后，我们接近目标了，就减小学习率</a:t>
                </a:r>
                <a:endParaRPr lang="en-US" altLang="zh-CN" dirty="0"/>
              </a:p>
              <a:p>
                <a:pPr marL="457200" lvl="1" indent="0">
                  <a:lnSpc>
                    <a:spcPct val="150000"/>
                  </a:lnSpc>
                  <a:buNone/>
                </a:pPr>
                <a:r>
                  <a:rPr lang="en-US" altLang="zh-CN" dirty="0"/>
                  <a:t>	</a:t>
                </a:r>
                <a:r>
                  <a:rPr lang="zh-CN" altLang="en-US" dirty="0"/>
                  <a:t>如：</a:t>
                </a:r>
                <a14:m>
                  <m:oMath xmlns:m="http://schemas.openxmlformats.org/officeDocument/2006/math">
                    <m:sSup>
                      <m:sSupPr>
                        <m:ctrlPr>
                          <a:rPr lang="en-US" altLang="zh-TW" i="1" smtClean="0">
                            <a:latin typeface="Cambria Math" panose="02040503050406030204" pitchFamily="18" charset="0"/>
                          </a:rPr>
                        </m:ctrlPr>
                      </m:sSupPr>
                      <m:e>
                        <m:r>
                          <a:rPr lang="zh-TW" altLang="en-US" i="1" smtClean="0">
                            <a:latin typeface="Cambria Math" panose="02040503050406030204" pitchFamily="18" charset="0"/>
                          </a:rPr>
                          <m:t>𝜂</m:t>
                        </m:r>
                      </m:e>
                      <m:sup>
                        <m:r>
                          <a:rPr lang="en-US" altLang="zh-TW" b="0" i="1" smtClean="0">
                            <a:latin typeface="Cambria Math" panose="02040503050406030204" pitchFamily="18" charset="0"/>
                          </a:rPr>
                          <m:t>𝑡</m:t>
                        </m:r>
                      </m:sup>
                    </m:sSup>
                    <m:r>
                      <a:rPr lang="en-US" altLang="zh-TW" b="0" i="1" smtClean="0">
                        <a:latin typeface="Cambria Math" panose="02040503050406030204" pitchFamily="18" charset="0"/>
                      </a:rPr>
                      <m:t>=</m:t>
                    </m:r>
                    <m:f>
                      <m:fPr>
                        <m:type m:val="lin"/>
                        <m:ctrlPr>
                          <a:rPr lang="en-US" altLang="zh-TW" b="0" i="1" smtClean="0">
                            <a:latin typeface="Cambria Math" panose="02040503050406030204" pitchFamily="18" charset="0"/>
                          </a:rPr>
                        </m:ctrlPr>
                      </m:fPr>
                      <m:num>
                        <m:r>
                          <a:rPr lang="zh-TW" altLang="en-US" b="0" i="1" smtClean="0">
                            <a:latin typeface="Cambria Math" panose="02040503050406030204" pitchFamily="18" charset="0"/>
                          </a:rPr>
                          <m:t>𝜂</m:t>
                        </m:r>
                      </m:num>
                      <m:den>
                        <m:rad>
                          <m:radPr>
                            <m:degHide m:val="on"/>
                            <m:ctrlPr>
                              <a:rPr lang="zh-TW" altLang="en-US" b="0" i="1" smtClean="0">
                                <a:latin typeface="Cambria Math" panose="02040503050406030204" pitchFamily="18" charset="0"/>
                              </a:rPr>
                            </m:ctrlPr>
                          </m:radPr>
                          <m:deg/>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rad>
                      </m:den>
                    </m:f>
                  </m:oMath>
                </a14:m>
                <a:endParaRPr lang="en-US" altLang="zh-TW" dirty="0"/>
              </a:p>
              <a:p>
                <a:pPr>
                  <a:lnSpc>
                    <a:spcPct val="150000"/>
                  </a:lnSpc>
                </a:pPr>
                <a:r>
                  <a:rPr lang="zh-CN" altLang="en-US" dirty="0"/>
                  <a:t>学习率不可能是</a:t>
                </a:r>
                <a:r>
                  <a:rPr lang="en-US" altLang="zh-TW" dirty="0"/>
                  <a:t>one-size-fits-all</a:t>
                </a:r>
              </a:p>
              <a:p>
                <a:pPr lvl="1">
                  <a:lnSpc>
                    <a:spcPct val="150000"/>
                  </a:lnSpc>
                </a:pPr>
                <a:r>
                  <a:rPr lang="zh-CN" altLang="en-US" sz="2800" dirty="0">
                    <a:solidFill>
                      <a:srgbClr val="0000FF"/>
                    </a:solidFill>
                  </a:rPr>
                  <a:t>不同的参数应该有不同的学习率</a:t>
                </a:r>
                <a:endParaRPr lang="en-US" altLang="zh-TW" sz="2800" dirty="0">
                  <a:solidFill>
                    <a:srgbClr val="0000FF"/>
                  </a:solidFill>
                </a:endParaRPr>
              </a:p>
              <a:p>
                <a:pPr lvl="1">
                  <a:lnSpc>
                    <a:spcPct val="150000"/>
                  </a:lnSpc>
                </a:pPr>
                <a:endParaRPr lang="en-US" altLang="zh-TW" sz="2800" dirty="0"/>
              </a:p>
              <a:p>
                <a:pPr>
                  <a:lnSpc>
                    <a:spcPct val="150000"/>
                  </a:lnSpc>
                </a:pP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67544" y="1124744"/>
                <a:ext cx="8208912" cy="5328592"/>
              </a:xfrm>
              <a:blipFill>
                <a:blip r:embed="rId3"/>
                <a:stretch>
                  <a:fillRect l="-13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647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p:cNvGrpSpPr/>
          <p:nvPr/>
        </p:nvGrpSpPr>
        <p:grpSpPr>
          <a:xfrm>
            <a:off x="3491880" y="291704"/>
            <a:ext cx="5558825" cy="4289424"/>
            <a:chOff x="773413" y="2230720"/>
            <a:chExt cx="5558825" cy="4289424"/>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3990757" y="2365585"/>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6344697" y="474404"/>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787164" y="2894029"/>
            <a:ext cx="1897391"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a:t>导数越小，学习率越大</a:t>
            </a:r>
            <a:endParaRPr lang="zh-TW" altLang="en-US" sz="2400" dirty="0"/>
          </a:p>
        </p:txBody>
      </p:sp>
      <p:cxnSp>
        <p:nvCxnSpPr>
          <p:cNvPr id="43" name="直線單箭頭接點 42"/>
          <p:cNvCxnSpPr/>
          <p:nvPr/>
        </p:nvCxnSpPr>
        <p:spPr>
          <a:xfrm>
            <a:off x="4786914" y="3337772"/>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024631" y="848056"/>
            <a:ext cx="1877440"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t>导数越大，学习率越小</a:t>
            </a:r>
            <a:endParaRPr lang="zh-TW" altLang="en-US" sz="2400" dirty="0"/>
          </a:p>
        </p:txBody>
      </p:sp>
      <p:cxnSp>
        <p:nvCxnSpPr>
          <p:cNvPr id="45" name="直線單箭頭接點 44"/>
          <p:cNvCxnSpPr/>
          <p:nvPr/>
        </p:nvCxnSpPr>
        <p:spPr>
          <a:xfrm rot="5400000" flipH="1">
            <a:off x="4066120" y="2658163"/>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661181" y="4051211"/>
            <a:ext cx="1901941" cy="523220"/>
          </a:xfrm>
          <a:prstGeom prst="rect">
            <a:avLst/>
          </a:prstGeom>
          <a:noFill/>
        </p:spPr>
        <p:txBody>
          <a:bodyPr wrap="square" rtlCol="0">
            <a:spAutoFit/>
          </a:bodyPr>
          <a:lstStyle/>
          <a:p>
            <a:pPr algn="ctr"/>
            <a:r>
              <a:rPr lang="en-US" altLang="zh-TW" sz="2800" b="1" i="1" dirty="0" err="1"/>
              <a:t>Adagrad</a:t>
            </a:r>
            <a:r>
              <a:rPr lang="zh-CN" altLang="en-US" sz="2800" b="1" i="1" dirty="0"/>
              <a:t>：</a:t>
            </a:r>
            <a:endParaRPr lang="zh-TW" altLang="en-US" sz="2800" b="1" i="1" dirty="0"/>
          </a:p>
        </p:txBody>
      </p:sp>
      <mc:AlternateContent xmlns:mc="http://schemas.openxmlformats.org/markup-compatibility/2006" xmlns:a14="http://schemas.microsoft.com/office/drawing/2010/main">
        <mc:Choice Requires="a14">
          <p:sp>
            <p:nvSpPr>
              <p:cNvPr id="46" name="文字方塊 45"/>
              <p:cNvSpPr txBox="1"/>
              <p:nvPr/>
            </p:nvSpPr>
            <p:spPr>
              <a:xfrm>
                <a:off x="2107267" y="4563121"/>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107267" y="4563121"/>
                <a:ext cx="4396781" cy="1273682"/>
              </a:xfrm>
              <a:prstGeom prst="rect">
                <a:avLst/>
              </a:prstGeom>
              <a:blipFill>
                <a:blip r:embed="rId7"/>
                <a:stretch>
                  <a:fillRect/>
                </a:stretch>
              </a:blipFill>
            </p:spPr>
            <p:txBody>
              <a:bodyPr/>
              <a:lstStyle/>
              <a:p>
                <a:r>
                  <a:rPr lang="zh-CN" altLang="en-US">
                    <a:noFill/>
                  </a:rPr>
                  <a:t> </a:t>
                </a:r>
              </a:p>
            </p:txBody>
          </p:sp>
        </mc:Fallback>
      </mc:AlternateContent>
      <p:sp>
        <p:nvSpPr>
          <p:cNvPr id="48" name="矩形 47"/>
          <p:cNvSpPr/>
          <p:nvPr/>
        </p:nvSpPr>
        <p:spPr>
          <a:xfrm>
            <a:off x="755576" y="5972283"/>
            <a:ext cx="7632848" cy="505817"/>
          </a:xfrm>
          <a:prstGeom prst="rect">
            <a:avLst/>
          </a:prstGeom>
          <a:noFill/>
          <a:effectLst/>
        </p:spPr>
        <p:style>
          <a:lnRef idx="0">
            <a:schemeClr val="accent5"/>
          </a:lnRef>
          <a:fillRef idx="3">
            <a:schemeClr val="accent5"/>
          </a:fillRef>
          <a:effectRef idx="3">
            <a:schemeClr val="accent5"/>
          </a:effectRef>
          <a:fontRef idx="minor">
            <a:schemeClr val="lt1"/>
          </a:fontRef>
        </p:style>
        <p:txBody>
          <a:bodyPr rtlCol="0" anchor="ctr"/>
          <a:lstStyle/>
          <a:p>
            <a:r>
              <a:rPr lang="en-US" altLang="zh-TW" sz="2800" b="1" i="1" dirty="0">
                <a:solidFill>
                  <a:schemeClr val="tx1"/>
                </a:solidFill>
              </a:rPr>
              <a:t>Adam</a:t>
            </a:r>
            <a:r>
              <a:rPr lang="en-US" altLang="zh-TW" sz="2800" dirty="0">
                <a:solidFill>
                  <a:schemeClr val="tx1"/>
                </a:solidFill>
              </a:rPr>
              <a:t>:</a:t>
            </a:r>
            <a:r>
              <a:rPr lang="en-US" altLang="zh-TW" sz="2400" dirty="0">
                <a:solidFill>
                  <a:schemeClr val="tx1"/>
                </a:solidFill>
              </a:rPr>
              <a:t>   </a:t>
            </a:r>
            <a:r>
              <a:rPr lang="en-US" altLang="zh-TW" sz="2400" b="1" i="1" dirty="0" err="1">
                <a:solidFill>
                  <a:schemeClr val="tx1"/>
                </a:solidFill>
              </a:rPr>
              <a:t>RMSProp</a:t>
            </a:r>
            <a:r>
              <a:rPr lang="en-US" altLang="zh-TW" sz="2400" dirty="0">
                <a:solidFill>
                  <a:schemeClr val="tx1"/>
                </a:solidFill>
              </a:rPr>
              <a:t> (</a:t>
            </a:r>
            <a:r>
              <a:rPr lang="zh-CN" altLang="en-US" sz="2400" dirty="0">
                <a:solidFill>
                  <a:schemeClr val="tx1"/>
                </a:solidFill>
              </a:rPr>
              <a:t>改进的</a:t>
            </a:r>
            <a:r>
              <a:rPr lang="en-US" altLang="zh-TW" sz="2400" dirty="0" err="1">
                <a:solidFill>
                  <a:schemeClr val="tx1"/>
                </a:solidFill>
              </a:rPr>
              <a:t>Adagrad</a:t>
            </a:r>
            <a:r>
              <a:rPr lang="en-US" altLang="zh-TW" sz="2400" dirty="0">
                <a:solidFill>
                  <a:schemeClr val="tx1"/>
                </a:solidFill>
              </a:rPr>
              <a:t>) + </a:t>
            </a:r>
            <a:r>
              <a:rPr lang="zh-CN" altLang="en-US" sz="2400" dirty="0">
                <a:solidFill>
                  <a:schemeClr val="tx1"/>
                </a:solidFill>
              </a:rPr>
              <a:t>动量</a:t>
            </a:r>
            <a:endParaRPr lang="en-US" altLang="zh-TW" sz="2400" dirty="0">
              <a:solidFill>
                <a:schemeClr val="tx1"/>
              </a:solidFill>
            </a:endParaRPr>
          </a:p>
        </p:txBody>
      </p:sp>
      <p:sp>
        <p:nvSpPr>
          <p:cNvPr id="2" name="標題 1"/>
          <p:cNvSpPr>
            <a:spLocks noGrp="1"/>
          </p:cNvSpPr>
          <p:nvPr>
            <p:ph type="title"/>
          </p:nvPr>
        </p:nvSpPr>
        <p:spPr>
          <a:xfrm>
            <a:off x="203657" y="25692"/>
            <a:ext cx="3815144" cy="883028"/>
          </a:xfrm>
        </p:spPr>
        <p:txBody>
          <a:bodyPr>
            <a:normAutofit fontScale="90000"/>
          </a:bodyPr>
          <a:lstStyle/>
          <a:p>
            <a:r>
              <a:rPr lang="zh-CN" altLang="en-US" dirty="0"/>
              <a:t>自适应的学习率</a:t>
            </a:r>
            <a:endParaRPr lang="zh-TW" altLang="en-US" dirty="0"/>
          </a:p>
        </p:txBody>
      </p:sp>
    </p:spTree>
    <p:extLst>
      <p:ext uri="{BB962C8B-B14F-4D97-AF65-F5344CB8AC3E}">
        <p14:creationId xmlns:p14="http://schemas.microsoft.com/office/powerpoint/2010/main" val="373269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animBg="1"/>
      <p:bldP spid="3" grpId="0"/>
      <p:bldP spid="46"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12"/>
          <p:cNvGraphicFramePr>
            <a:graphicFrameLocks noChangeAspect="1"/>
          </p:cNvGraphicFramePr>
          <p:nvPr>
            <p:extLst>
              <p:ext uri="{D42A27DB-BD31-4B8C-83A1-F6EECF244321}">
                <p14:modId xmlns:p14="http://schemas.microsoft.com/office/powerpoint/2010/main" val="984488031"/>
              </p:ext>
            </p:extLst>
          </p:nvPr>
        </p:nvGraphicFramePr>
        <p:xfrm>
          <a:off x="1583135" y="1901014"/>
          <a:ext cx="6065838" cy="631825"/>
        </p:xfrm>
        <a:graphic>
          <a:graphicData uri="http://schemas.openxmlformats.org/presentationml/2006/ole">
            <mc:AlternateContent xmlns:mc="http://schemas.openxmlformats.org/markup-compatibility/2006">
              <mc:Choice xmlns:v="urn:schemas-microsoft-com:vml" Requires="v">
                <p:oleObj spid="_x0000_s2410" name="方程式" r:id="rId4" imgW="2184120" imgH="228600" progId="Equation.3">
                  <p:embed/>
                </p:oleObj>
              </mc:Choice>
              <mc:Fallback>
                <p:oleObj name="方程式" r:id="rId4" imgW="2184120" imgH="228600" progId="Equation.3">
                  <p:embed/>
                  <p:pic>
                    <p:nvPicPr>
                      <p:cNvPr id="0" name=""/>
                      <p:cNvPicPr>
                        <a:picLocks noChangeAspect="1" noChangeArrowheads="1"/>
                      </p:cNvPicPr>
                      <p:nvPr/>
                    </p:nvPicPr>
                    <p:blipFill>
                      <a:blip r:embed="rId5"/>
                      <a:srcRect/>
                      <a:stretch>
                        <a:fillRect/>
                      </a:stretch>
                    </p:blipFill>
                    <p:spPr bwMode="auto">
                      <a:xfrm>
                        <a:off x="1583135" y="1901014"/>
                        <a:ext cx="6065838" cy="631825"/>
                      </a:xfrm>
                      <a:prstGeom prst="rect">
                        <a:avLst/>
                      </a:prstGeom>
                      <a:noFill/>
                    </p:spPr>
                  </p:pic>
                </p:oleObj>
              </mc:Fallback>
            </mc:AlternateContent>
          </a:graphicData>
        </a:graphic>
      </p:graphicFrame>
      <p:sp>
        <p:nvSpPr>
          <p:cNvPr id="2" name="標題 1"/>
          <p:cNvSpPr>
            <a:spLocks noGrp="1"/>
          </p:cNvSpPr>
          <p:nvPr>
            <p:ph type="title"/>
          </p:nvPr>
        </p:nvSpPr>
        <p:spPr>
          <a:xfrm>
            <a:off x="457200" y="44625"/>
            <a:ext cx="8229600" cy="717738"/>
          </a:xfrm>
        </p:spPr>
        <p:txBody>
          <a:bodyPr>
            <a:normAutofit fontScale="90000"/>
          </a:bodyPr>
          <a:lstStyle/>
          <a:p>
            <a:r>
              <a:rPr lang="zh-CN" altLang="en-US" dirty="0"/>
              <a:t>人工神经网络（</a:t>
            </a:r>
            <a:r>
              <a:rPr lang="en-US" altLang="zh-CN" dirty="0"/>
              <a:t>ANN</a:t>
            </a:r>
            <a:r>
              <a:rPr lang="zh-CN" altLang="en-US" dirty="0"/>
              <a:t>）</a:t>
            </a:r>
            <a:endParaRPr lang="zh-TW" altLang="en-US" dirty="0"/>
          </a:p>
        </p:txBody>
      </p:sp>
      <p:sp>
        <p:nvSpPr>
          <p:cNvPr id="26" name="矩形 25"/>
          <p:cNvSpPr/>
          <p:nvPr/>
        </p:nvSpPr>
        <p:spPr>
          <a:xfrm>
            <a:off x="2894823" y="298358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36" name="直線單箭頭接點 35"/>
          <p:cNvCxnSpPr/>
          <p:nvPr/>
        </p:nvCxnSpPr>
        <p:spPr>
          <a:xfrm flipV="1">
            <a:off x="6481058" y="448656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555712" y="5508184"/>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1881418" y="289571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stCxn id="18" idx="3"/>
            <a:endCxn id="22" idx="1"/>
          </p:cNvCxnSpPr>
          <p:nvPr/>
        </p:nvCxnSpPr>
        <p:spPr>
          <a:xfrm flipV="1">
            <a:off x="2470495" y="449701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5770626" y="398810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8" name="Object 12"/>
          <p:cNvGraphicFramePr>
            <a:graphicFrameLocks noChangeAspect="1"/>
          </p:cNvGraphicFramePr>
          <p:nvPr>
            <p:extLst>
              <p:ext uri="{D42A27DB-BD31-4B8C-83A1-F6EECF244321}">
                <p14:modId xmlns:p14="http://schemas.microsoft.com/office/powerpoint/2010/main" val="1261159676"/>
              </p:ext>
            </p:extLst>
          </p:nvPr>
        </p:nvGraphicFramePr>
        <p:xfrm>
          <a:off x="5299692" y="4099532"/>
          <a:ext cx="352425" cy="350837"/>
        </p:xfrm>
        <a:graphic>
          <a:graphicData uri="http://schemas.openxmlformats.org/presentationml/2006/ole">
            <mc:AlternateContent xmlns:mc="http://schemas.openxmlformats.org/markup-compatibility/2006">
              <mc:Choice xmlns:v="urn:schemas-microsoft-com:vml" Requires="v">
                <p:oleObj spid="_x0000_s2411" name="方程式" r:id="rId6" imgW="126720" imgH="126720" progId="Equation.3">
                  <p:embed/>
                </p:oleObj>
              </mc:Choice>
              <mc:Fallback>
                <p:oleObj name="方程式" r:id="rId6" imgW="126720" imgH="126720" progId="Equation.3">
                  <p:embed/>
                  <p:pic>
                    <p:nvPicPr>
                      <p:cNvPr id="0" name=""/>
                      <p:cNvPicPr>
                        <a:picLocks noChangeAspect="1" noChangeArrowheads="1"/>
                      </p:cNvPicPr>
                      <p:nvPr/>
                    </p:nvPicPr>
                    <p:blipFill>
                      <a:blip r:embed="rId7"/>
                      <a:srcRect/>
                      <a:stretch>
                        <a:fillRect/>
                      </a:stretch>
                    </p:blipFill>
                    <p:spPr bwMode="auto">
                      <a:xfrm>
                        <a:off x="5299692" y="4099532"/>
                        <a:ext cx="352425" cy="350837"/>
                      </a:xfrm>
                      <a:prstGeom prst="rect">
                        <a:avLst/>
                      </a:prstGeom>
                      <a:noFill/>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2916473783"/>
              </p:ext>
            </p:extLst>
          </p:nvPr>
        </p:nvGraphicFramePr>
        <p:xfrm>
          <a:off x="2924194" y="3004309"/>
          <a:ext cx="493713" cy="595313"/>
        </p:xfrm>
        <a:graphic>
          <a:graphicData uri="http://schemas.openxmlformats.org/presentationml/2006/ole">
            <mc:AlternateContent xmlns:mc="http://schemas.openxmlformats.org/markup-compatibility/2006">
              <mc:Choice xmlns:v="urn:schemas-microsoft-com:vml" Requires="v">
                <p:oleObj spid="_x0000_s2412" name="方程式" r:id="rId8" imgW="177480" imgH="215640" progId="Equation.3">
                  <p:embed/>
                </p:oleObj>
              </mc:Choice>
              <mc:Fallback>
                <p:oleObj name="方程式" r:id="rId8" imgW="177480" imgH="215640" progId="Equation.3">
                  <p:embed/>
                  <p:pic>
                    <p:nvPicPr>
                      <p:cNvPr id="0" name=""/>
                      <p:cNvPicPr>
                        <a:picLocks noChangeAspect="1" noChangeArrowheads="1"/>
                      </p:cNvPicPr>
                      <p:nvPr/>
                    </p:nvPicPr>
                    <p:blipFill>
                      <a:blip r:embed="rId9"/>
                      <a:srcRect/>
                      <a:stretch>
                        <a:fillRect/>
                      </a:stretch>
                    </p:blipFill>
                    <p:spPr bwMode="auto">
                      <a:xfrm>
                        <a:off x="2924194" y="3004309"/>
                        <a:ext cx="493713" cy="595313"/>
                      </a:xfrm>
                      <a:prstGeom prst="rect">
                        <a:avLst/>
                      </a:prstGeom>
                      <a:noFill/>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598145121"/>
              </p:ext>
            </p:extLst>
          </p:nvPr>
        </p:nvGraphicFramePr>
        <p:xfrm>
          <a:off x="2929617" y="3913252"/>
          <a:ext cx="563562" cy="630238"/>
        </p:xfrm>
        <a:graphic>
          <a:graphicData uri="http://schemas.openxmlformats.org/presentationml/2006/ole">
            <mc:AlternateContent xmlns:mc="http://schemas.openxmlformats.org/markup-compatibility/2006">
              <mc:Choice xmlns:v="urn:schemas-microsoft-com:vml" Requires="v">
                <p:oleObj spid="_x0000_s2413" name="方程式" r:id="rId10" imgW="203040" imgH="228600" progId="Equation.3">
                  <p:embed/>
                </p:oleObj>
              </mc:Choice>
              <mc:Fallback>
                <p:oleObj name="方程式" r:id="rId10" imgW="203040" imgH="228600" progId="Equation.3">
                  <p:embed/>
                  <p:pic>
                    <p:nvPicPr>
                      <p:cNvPr id="0" name=""/>
                      <p:cNvPicPr>
                        <a:picLocks noChangeAspect="1" noChangeArrowheads="1"/>
                      </p:cNvPicPr>
                      <p:nvPr/>
                    </p:nvPicPr>
                    <p:blipFill>
                      <a:blip r:embed="rId11"/>
                      <a:srcRect/>
                      <a:stretch>
                        <a:fillRect/>
                      </a:stretch>
                    </p:blipFill>
                    <p:spPr bwMode="auto">
                      <a:xfrm>
                        <a:off x="2929617" y="3913252"/>
                        <a:ext cx="563562" cy="630238"/>
                      </a:xfrm>
                      <a:prstGeom prst="rect">
                        <a:avLst/>
                      </a:prstGeom>
                      <a:noFill/>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932029518"/>
              </p:ext>
            </p:extLst>
          </p:nvPr>
        </p:nvGraphicFramePr>
        <p:xfrm>
          <a:off x="2944787" y="4966003"/>
          <a:ext cx="598487" cy="595312"/>
        </p:xfrm>
        <a:graphic>
          <a:graphicData uri="http://schemas.openxmlformats.org/presentationml/2006/ole">
            <mc:AlternateContent xmlns:mc="http://schemas.openxmlformats.org/markup-compatibility/2006">
              <mc:Choice xmlns:v="urn:schemas-microsoft-com:vml" Requires="v">
                <p:oleObj spid="_x0000_s2414" name="方程式" r:id="rId12" imgW="215640" imgH="215640" progId="Equation.3">
                  <p:embed/>
                </p:oleObj>
              </mc:Choice>
              <mc:Fallback>
                <p:oleObj name="方程式" r:id="rId12" imgW="215640" imgH="215640" progId="Equation.3">
                  <p:embed/>
                  <p:pic>
                    <p:nvPicPr>
                      <p:cNvPr id="0" name=""/>
                      <p:cNvPicPr>
                        <a:picLocks noChangeAspect="1" noChangeArrowheads="1"/>
                      </p:cNvPicPr>
                      <p:nvPr/>
                    </p:nvPicPr>
                    <p:blipFill>
                      <a:blip r:embed="rId13"/>
                      <a:srcRect/>
                      <a:stretch>
                        <a:fillRect/>
                      </a:stretch>
                    </p:blipFill>
                    <p:spPr bwMode="auto">
                      <a:xfrm>
                        <a:off x="2944787" y="4966003"/>
                        <a:ext cx="598487" cy="595312"/>
                      </a:xfrm>
                      <a:prstGeom prst="rect">
                        <a:avLst/>
                      </a:prstGeom>
                      <a:noFill/>
                    </p:spPr>
                  </p:pic>
                </p:oleObj>
              </mc:Fallback>
            </mc:AlternateContent>
          </a:graphicData>
        </a:graphic>
      </p:graphicFrame>
      <p:cxnSp>
        <p:nvCxnSpPr>
          <p:cNvPr id="12" name="直線單箭頭接點 11"/>
          <p:cNvCxnSpPr/>
          <p:nvPr/>
        </p:nvCxnSpPr>
        <p:spPr>
          <a:xfrm flipV="1">
            <a:off x="4957568" y="446640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5" idx="3"/>
            <a:endCxn id="22" idx="1"/>
          </p:cNvCxnSpPr>
          <p:nvPr/>
        </p:nvCxnSpPr>
        <p:spPr>
          <a:xfrm>
            <a:off x="2478115" y="448768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2478115" y="321147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rot="5400000">
            <a:off x="1874220" y="487614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6" name="Object 12"/>
          <p:cNvGraphicFramePr>
            <a:graphicFrameLocks noChangeAspect="1"/>
          </p:cNvGraphicFramePr>
          <p:nvPr>
            <p:extLst>
              <p:ext uri="{D42A27DB-BD31-4B8C-83A1-F6EECF244321}">
                <p14:modId xmlns:p14="http://schemas.microsoft.com/office/powerpoint/2010/main" val="1806815483"/>
              </p:ext>
            </p:extLst>
          </p:nvPr>
        </p:nvGraphicFramePr>
        <p:xfrm>
          <a:off x="1963164" y="2852936"/>
          <a:ext cx="495300" cy="630238"/>
        </p:xfrm>
        <a:graphic>
          <a:graphicData uri="http://schemas.openxmlformats.org/presentationml/2006/ole">
            <mc:AlternateContent xmlns:mc="http://schemas.openxmlformats.org/markup-compatibility/2006">
              <mc:Choice xmlns:v="urn:schemas-microsoft-com:vml" Requires="v">
                <p:oleObj spid="_x0000_s2415" name="方程式" r:id="rId14" imgW="177480" imgH="228600" progId="Equation.3">
                  <p:embed/>
                </p:oleObj>
              </mc:Choice>
              <mc:Fallback>
                <p:oleObj name="方程式" r:id="rId14" imgW="177480" imgH="228600" progId="Equation.3">
                  <p:embed/>
                  <p:pic>
                    <p:nvPicPr>
                      <p:cNvPr id="0" name=""/>
                      <p:cNvPicPr>
                        <a:picLocks noChangeAspect="1" noChangeArrowheads="1"/>
                      </p:cNvPicPr>
                      <p:nvPr/>
                    </p:nvPicPr>
                    <p:blipFill>
                      <a:blip r:embed="rId15"/>
                      <a:srcRect/>
                      <a:stretch>
                        <a:fillRect/>
                      </a:stretch>
                    </p:blipFill>
                    <p:spPr bwMode="auto">
                      <a:xfrm>
                        <a:off x="1963164" y="2852936"/>
                        <a:ext cx="495300" cy="630238"/>
                      </a:xfrm>
                      <a:prstGeom prst="rect">
                        <a:avLst/>
                      </a:prstGeom>
                      <a:noFill/>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3110134368"/>
              </p:ext>
            </p:extLst>
          </p:nvPr>
        </p:nvGraphicFramePr>
        <p:xfrm>
          <a:off x="1963164" y="4068554"/>
          <a:ext cx="495300" cy="665163"/>
        </p:xfrm>
        <a:graphic>
          <a:graphicData uri="http://schemas.openxmlformats.org/presentationml/2006/ole">
            <mc:AlternateContent xmlns:mc="http://schemas.openxmlformats.org/markup-compatibility/2006">
              <mc:Choice xmlns:v="urn:schemas-microsoft-com:vml" Requires="v">
                <p:oleObj spid="_x0000_s2416" name="方程式" r:id="rId16" imgW="177480" imgH="241200" progId="Equation.3">
                  <p:embed/>
                </p:oleObj>
              </mc:Choice>
              <mc:Fallback>
                <p:oleObj name="方程式" r:id="rId16" imgW="177480" imgH="241200" progId="Equation.3">
                  <p:embed/>
                  <p:pic>
                    <p:nvPicPr>
                      <p:cNvPr id="0" name=""/>
                      <p:cNvPicPr>
                        <a:picLocks noChangeAspect="1" noChangeArrowheads="1"/>
                      </p:cNvPicPr>
                      <p:nvPr/>
                    </p:nvPicPr>
                    <p:blipFill>
                      <a:blip r:embed="rId17"/>
                      <a:srcRect/>
                      <a:stretch>
                        <a:fillRect/>
                      </a:stretch>
                    </p:blipFill>
                    <p:spPr bwMode="auto">
                      <a:xfrm>
                        <a:off x="1963164" y="4068554"/>
                        <a:ext cx="495300" cy="665163"/>
                      </a:xfrm>
                      <a:prstGeom prst="rect">
                        <a:avLst/>
                      </a:prstGeom>
                      <a:noFill/>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2544389545"/>
              </p:ext>
            </p:extLst>
          </p:nvPr>
        </p:nvGraphicFramePr>
        <p:xfrm>
          <a:off x="1937095" y="5435211"/>
          <a:ext cx="533400" cy="630238"/>
        </p:xfrm>
        <a:graphic>
          <a:graphicData uri="http://schemas.openxmlformats.org/presentationml/2006/ole">
            <mc:AlternateContent xmlns:mc="http://schemas.openxmlformats.org/markup-compatibility/2006">
              <mc:Choice xmlns:v="urn:schemas-microsoft-com:vml" Requires="v">
                <p:oleObj spid="_x0000_s2417" name="方程式" r:id="rId18" imgW="190440" imgH="228600" progId="Equation.3">
                  <p:embed/>
                </p:oleObj>
              </mc:Choice>
              <mc:Fallback>
                <p:oleObj name="方程式" r:id="rId18" imgW="190440" imgH="228600" progId="Equation.3">
                  <p:embed/>
                  <p:pic>
                    <p:nvPicPr>
                      <p:cNvPr id="0" name=""/>
                      <p:cNvPicPr>
                        <a:picLocks noChangeAspect="1" noChangeArrowheads="1"/>
                      </p:cNvPicPr>
                      <p:nvPr/>
                    </p:nvPicPr>
                    <p:blipFill>
                      <a:blip r:embed="rId19"/>
                      <a:srcRect/>
                      <a:stretch>
                        <a:fillRect/>
                      </a:stretch>
                    </p:blipFill>
                    <p:spPr bwMode="auto">
                      <a:xfrm>
                        <a:off x="1937095" y="5435211"/>
                        <a:ext cx="533400" cy="630238"/>
                      </a:xfrm>
                      <a:prstGeom prst="rect">
                        <a:avLst/>
                      </a:prstGeom>
                      <a:noFill/>
                    </p:spPr>
                  </p:pic>
                </p:oleObj>
              </mc:Fallback>
            </mc:AlternateContent>
          </a:graphicData>
        </a:graphic>
      </p:graphicFrame>
      <p:grpSp>
        <p:nvGrpSpPr>
          <p:cNvPr id="21" name="群組 20"/>
          <p:cNvGrpSpPr/>
          <p:nvPr/>
        </p:nvGrpSpPr>
        <p:grpSpPr>
          <a:xfrm>
            <a:off x="4616054" y="4236851"/>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18" name="方程式" r:id="rId20" imgW="139680" imgH="139680" progId="Equation.3">
                    <p:embed/>
                  </p:oleObj>
                </mc:Choice>
                <mc:Fallback>
                  <p:oleObj name="方程式" r:id="rId20" imgW="139680" imgH="139680" progId="Equation.3">
                    <p:embed/>
                    <p:pic>
                      <p:nvPicPr>
                        <p:cNvPr id="0" name=""/>
                        <p:cNvPicPr>
                          <a:picLocks noChangeAspect="1" noChangeArrowheads="1"/>
                        </p:cNvPicPr>
                        <p:nvPr/>
                      </p:nvPicPr>
                      <p:blipFill>
                        <a:blip r:embed="rId21"/>
                        <a:srcRect/>
                        <a:stretch>
                          <a:fillRect/>
                        </a:stretch>
                      </p:blipFill>
                      <p:spPr bwMode="auto">
                        <a:xfrm>
                          <a:off x="3435128" y="3545009"/>
                          <a:ext cx="385763" cy="387350"/>
                        </a:xfrm>
                        <a:prstGeom prst="rect">
                          <a:avLst/>
                        </a:prstGeom>
                        <a:noFill/>
                      </p:spPr>
                    </p:pic>
                  </p:oleObj>
                </mc:Fallback>
              </mc:AlternateContent>
            </a:graphicData>
          </a:graphic>
        </p:graphicFrame>
      </p:grpSp>
      <p:graphicFrame>
        <p:nvGraphicFramePr>
          <p:cNvPr id="24" name="Object 12"/>
          <p:cNvGraphicFramePr>
            <a:graphicFrameLocks noChangeAspect="1"/>
          </p:cNvGraphicFramePr>
          <p:nvPr>
            <p:extLst>
              <p:ext uri="{D42A27DB-BD31-4B8C-83A1-F6EECF244321}">
                <p14:modId xmlns:p14="http://schemas.microsoft.com/office/powerpoint/2010/main" val="5475305"/>
              </p:ext>
            </p:extLst>
          </p:nvPr>
        </p:nvGraphicFramePr>
        <p:xfrm>
          <a:off x="4673750" y="5590702"/>
          <a:ext cx="354012" cy="488950"/>
        </p:xfrm>
        <a:graphic>
          <a:graphicData uri="http://schemas.openxmlformats.org/presentationml/2006/ole">
            <mc:AlternateContent xmlns:mc="http://schemas.openxmlformats.org/markup-compatibility/2006">
              <mc:Choice xmlns:v="urn:schemas-microsoft-com:vml" Requires="v">
                <p:oleObj spid="_x0000_s2419" name="方程式" r:id="rId22" imgW="126720" imgH="177480" progId="Equation.3">
                  <p:embed/>
                </p:oleObj>
              </mc:Choice>
              <mc:Fallback>
                <p:oleObj name="方程式" r:id="rId22" imgW="126720" imgH="177480" progId="Equation.3">
                  <p:embed/>
                  <p:pic>
                    <p:nvPicPr>
                      <p:cNvPr id="0" name=""/>
                      <p:cNvPicPr>
                        <a:picLocks noChangeAspect="1" noChangeArrowheads="1"/>
                      </p:cNvPicPr>
                      <p:nvPr/>
                    </p:nvPicPr>
                    <p:blipFill>
                      <a:blip r:embed="rId23"/>
                      <a:srcRect/>
                      <a:stretch>
                        <a:fillRect/>
                      </a:stretch>
                    </p:blipFill>
                    <p:spPr bwMode="auto">
                      <a:xfrm>
                        <a:off x="4673750" y="5590702"/>
                        <a:ext cx="354012" cy="488950"/>
                      </a:xfrm>
                      <a:prstGeom prst="rect">
                        <a:avLst/>
                      </a:prstGeom>
                      <a:noFill/>
                    </p:spPr>
                  </p:pic>
                </p:oleObj>
              </mc:Fallback>
            </mc:AlternateContent>
          </a:graphicData>
        </a:graphic>
      </p:graphicFrame>
      <p:cxnSp>
        <p:nvCxnSpPr>
          <p:cNvPr id="25" name="直線單箭頭接點 24"/>
          <p:cNvCxnSpPr/>
          <p:nvPr/>
        </p:nvCxnSpPr>
        <p:spPr>
          <a:xfrm flipV="1">
            <a:off x="4867261" y="476761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12"/>
          <p:cNvGraphicFramePr>
            <a:graphicFrameLocks noChangeAspect="1"/>
          </p:cNvGraphicFramePr>
          <p:nvPr>
            <p:extLst>
              <p:ext uri="{D42A27DB-BD31-4B8C-83A1-F6EECF244321}">
                <p14:modId xmlns:p14="http://schemas.microsoft.com/office/powerpoint/2010/main" val="3291601871"/>
              </p:ext>
            </p:extLst>
          </p:nvPr>
        </p:nvGraphicFramePr>
        <p:xfrm>
          <a:off x="5838017" y="4183669"/>
          <a:ext cx="787400" cy="533400"/>
        </p:xfrm>
        <a:graphic>
          <a:graphicData uri="http://schemas.openxmlformats.org/presentationml/2006/ole">
            <mc:AlternateContent xmlns:mc="http://schemas.openxmlformats.org/markup-compatibility/2006">
              <mc:Choice xmlns:v="urn:schemas-microsoft-com:vml" Requires="v">
                <p:oleObj spid="_x0000_s2420" name="方程式" r:id="rId24" imgW="317160" imgH="215640" progId="Equation.3">
                  <p:embed/>
                </p:oleObj>
              </mc:Choice>
              <mc:Fallback>
                <p:oleObj name="方程式" r:id="rId24" imgW="317160" imgH="215640" progId="Equation.3">
                  <p:embed/>
                  <p:pic>
                    <p:nvPicPr>
                      <p:cNvPr id="0" name=""/>
                      <p:cNvPicPr>
                        <a:picLocks noChangeAspect="1" noChangeArrowheads="1"/>
                      </p:cNvPicPr>
                      <p:nvPr/>
                    </p:nvPicPr>
                    <p:blipFill>
                      <a:blip r:embed="rId25"/>
                      <a:srcRect/>
                      <a:stretch>
                        <a:fillRect/>
                      </a:stretch>
                    </p:blipFill>
                    <p:spPr bwMode="auto">
                      <a:xfrm>
                        <a:off x="5838017" y="4183669"/>
                        <a:ext cx="787400" cy="533400"/>
                      </a:xfrm>
                      <a:prstGeom prst="rect">
                        <a:avLst/>
                      </a:prstGeom>
                      <a:noFill/>
                    </p:spPr>
                  </p:pic>
                </p:oleObj>
              </mc:Fallback>
            </mc:AlternateContent>
          </a:graphicData>
        </a:graphic>
      </p:graphicFrame>
      <p:sp>
        <p:nvSpPr>
          <p:cNvPr id="34" name="文字方塊 33"/>
          <p:cNvSpPr txBox="1"/>
          <p:nvPr/>
        </p:nvSpPr>
        <p:spPr>
          <a:xfrm>
            <a:off x="5084856" y="5841804"/>
            <a:ext cx="798022" cy="830997"/>
          </a:xfrm>
          <a:prstGeom prst="rect">
            <a:avLst/>
          </a:prstGeom>
          <a:noFill/>
        </p:spPr>
        <p:txBody>
          <a:bodyPr wrap="square" rtlCol="0">
            <a:spAutoFit/>
          </a:bodyPr>
          <a:lstStyle/>
          <a:p>
            <a:pPr algn="ctr"/>
            <a:r>
              <a:rPr lang="zh-CN" altLang="en-US" sz="2400" dirty="0">
                <a:solidFill>
                  <a:srgbClr val="0000FF"/>
                </a:solidFill>
              </a:rPr>
              <a:t>偏置</a:t>
            </a:r>
            <a:r>
              <a:rPr lang="en-US" altLang="zh-CN" sz="2400" dirty="0">
                <a:solidFill>
                  <a:srgbClr val="0000FF"/>
                </a:solidFill>
              </a:rPr>
              <a:t>(</a:t>
            </a:r>
            <a:r>
              <a:rPr lang="en-US" altLang="zh-TW" sz="2400" dirty="0">
                <a:solidFill>
                  <a:srgbClr val="0000FF"/>
                </a:solidFill>
              </a:rPr>
              <a:t>bias)</a:t>
            </a:r>
            <a:endParaRPr lang="zh-TW" altLang="en-US" sz="2400" dirty="0">
              <a:solidFill>
                <a:srgbClr val="0000FF"/>
              </a:solidFill>
            </a:endParaRPr>
          </a:p>
        </p:txBody>
      </p:sp>
      <p:graphicFrame>
        <p:nvGraphicFramePr>
          <p:cNvPr id="37" name="Object 12"/>
          <p:cNvGraphicFramePr>
            <a:graphicFrameLocks noChangeAspect="1"/>
          </p:cNvGraphicFramePr>
          <p:nvPr>
            <p:extLst>
              <p:ext uri="{D42A27DB-BD31-4B8C-83A1-F6EECF244321}">
                <p14:modId xmlns:p14="http://schemas.microsoft.com/office/powerpoint/2010/main" val="3914316718"/>
              </p:ext>
            </p:extLst>
          </p:nvPr>
        </p:nvGraphicFramePr>
        <p:xfrm>
          <a:off x="7347575" y="4277283"/>
          <a:ext cx="352425" cy="385763"/>
        </p:xfrm>
        <a:graphic>
          <a:graphicData uri="http://schemas.openxmlformats.org/presentationml/2006/ole">
            <mc:AlternateContent xmlns:mc="http://schemas.openxmlformats.org/markup-compatibility/2006">
              <mc:Choice xmlns:v="urn:schemas-microsoft-com:vml" Requires="v">
                <p:oleObj spid="_x0000_s2421" name="方程式" r:id="rId26" imgW="126720" imgH="139680" progId="Equation.3">
                  <p:embed/>
                </p:oleObj>
              </mc:Choice>
              <mc:Fallback>
                <p:oleObj name="方程式" r:id="rId26" imgW="126720" imgH="139680" progId="Equation.3">
                  <p:embed/>
                  <p:pic>
                    <p:nvPicPr>
                      <p:cNvPr id="0" name=""/>
                      <p:cNvPicPr>
                        <a:picLocks noChangeAspect="1" noChangeArrowheads="1"/>
                      </p:cNvPicPr>
                      <p:nvPr/>
                    </p:nvPicPr>
                    <p:blipFill>
                      <a:blip r:embed="rId27"/>
                      <a:srcRect/>
                      <a:stretch>
                        <a:fillRect/>
                      </a:stretch>
                    </p:blipFill>
                    <p:spPr bwMode="auto">
                      <a:xfrm>
                        <a:off x="7347575" y="4277283"/>
                        <a:ext cx="352425" cy="385763"/>
                      </a:xfrm>
                      <a:prstGeom prst="rect">
                        <a:avLst/>
                      </a:prstGeom>
                      <a:noFill/>
                    </p:spPr>
                  </p:pic>
                </p:oleObj>
              </mc:Fallback>
            </mc:AlternateContent>
          </a:graphicData>
        </a:graphic>
      </p:graphicFrame>
      <p:sp>
        <p:nvSpPr>
          <p:cNvPr id="39" name="文字方塊 38"/>
          <p:cNvSpPr txBox="1"/>
          <p:nvPr/>
        </p:nvSpPr>
        <p:spPr>
          <a:xfrm>
            <a:off x="2555776" y="5651157"/>
            <a:ext cx="1287491" cy="830997"/>
          </a:xfrm>
          <a:prstGeom prst="rect">
            <a:avLst/>
          </a:prstGeom>
          <a:noFill/>
        </p:spPr>
        <p:txBody>
          <a:bodyPr wrap="square" rtlCol="0">
            <a:spAutoFit/>
          </a:bodyPr>
          <a:lstStyle/>
          <a:p>
            <a:pPr algn="ctr"/>
            <a:r>
              <a:rPr lang="zh-CN" altLang="en-US" sz="2400" dirty="0">
                <a:solidFill>
                  <a:srgbClr val="0000FF"/>
                </a:solidFill>
              </a:rPr>
              <a:t>权重</a:t>
            </a:r>
            <a:r>
              <a:rPr lang="en-US" altLang="zh-CN" sz="2400" dirty="0">
                <a:solidFill>
                  <a:srgbClr val="0000FF"/>
                </a:solidFill>
              </a:rPr>
              <a:t>(</a:t>
            </a:r>
            <a:r>
              <a:rPr lang="en-US" altLang="zh-TW" sz="2400" dirty="0">
                <a:solidFill>
                  <a:srgbClr val="0000FF"/>
                </a:solidFill>
              </a:rPr>
              <a:t>weights)</a:t>
            </a:r>
            <a:endParaRPr lang="zh-TW" altLang="en-US" sz="2400" dirty="0">
              <a:solidFill>
                <a:srgbClr val="0000FF"/>
              </a:solidFill>
            </a:endParaRPr>
          </a:p>
        </p:txBody>
      </p:sp>
      <p:sp>
        <p:nvSpPr>
          <p:cNvPr id="3" name="矩形 2"/>
          <p:cNvSpPr/>
          <p:nvPr/>
        </p:nvSpPr>
        <p:spPr>
          <a:xfrm>
            <a:off x="484451" y="1044405"/>
            <a:ext cx="3509294" cy="584775"/>
          </a:xfrm>
          <a:prstGeom prst="rect">
            <a:avLst/>
          </a:prstGeom>
        </p:spPr>
        <p:txBody>
          <a:bodyPr wrap="none">
            <a:spAutoFit/>
          </a:bodyPr>
          <a:lstStyle/>
          <a:p>
            <a:r>
              <a:rPr lang="zh-CN" altLang="en-US" sz="3200" b="1" i="1" u="sng" dirty="0"/>
              <a:t>神经元</a:t>
            </a:r>
            <a:r>
              <a:rPr lang="zh-CN" altLang="en-US" sz="3200" b="1" u="sng" dirty="0"/>
              <a:t>（</a:t>
            </a:r>
            <a:r>
              <a:rPr lang="en-US" altLang="zh-TW" sz="3200" b="1" i="1" u="sng" dirty="0"/>
              <a:t>Neuron</a:t>
            </a:r>
            <a:r>
              <a:rPr lang="zh-CN" altLang="en-US" sz="3200" b="1" u="sng" dirty="0"/>
              <a:t>）</a:t>
            </a:r>
            <a:endParaRPr lang="zh-TW" altLang="en-US" sz="3200" b="1" u="sng" dirty="0"/>
          </a:p>
        </p:txBody>
      </p:sp>
      <p:sp>
        <p:nvSpPr>
          <p:cNvPr id="41" name="文字方塊 40"/>
          <p:cNvSpPr txBox="1"/>
          <p:nvPr/>
        </p:nvSpPr>
        <p:spPr>
          <a:xfrm rot="5400000">
            <a:off x="1867419" y="35512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2" name="文字方塊 41"/>
          <p:cNvSpPr txBox="1"/>
          <p:nvPr/>
        </p:nvSpPr>
        <p:spPr>
          <a:xfrm rot="5400000">
            <a:off x="2900322" y="460958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3" name="文字方塊 42"/>
          <p:cNvSpPr txBox="1"/>
          <p:nvPr/>
        </p:nvSpPr>
        <p:spPr>
          <a:xfrm rot="5400000">
            <a:off x="2892797" y="363353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9" name="文字方塊 18"/>
          <p:cNvSpPr txBox="1"/>
          <p:nvPr/>
        </p:nvSpPr>
        <p:spPr>
          <a:xfrm>
            <a:off x="5008677" y="3197390"/>
            <a:ext cx="246551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400" dirty="0"/>
              <a:t>一个简单函数</a:t>
            </a:r>
            <a:endParaRPr lang="zh-TW" altLang="en-US" sz="2400" dirty="0"/>
          </a:p>
        </p:txBody>
      </p:sp>
      <p:sp>
        <p:nvSpPr>
          <p:cNvPr id="44" name="文字方塊 43"/>
          <p:cNvSpPr txBox="1"/>
          <p:nvPr/>
        </p:nvSpPr>
        <p:spPr>
          <a:xfrm>
            <a:off x="4877449" y="4871195"/>
            <a:ext cx="2806350" cy="830997"/>
          </a:xfrm>
          <a:prstGeom prst="rect">
            <a:avLst/>
          </a:prstGeom>
          <a:noFill/>
        </p:spPr>
        <p:txBody>
          <a:bodyPr wrap="square" rtlCol="0">
            <a:spAutoFit/>
          </a:bodyPr>
          <a:lstStyle/>
          <a:p>
            <a:pPr algn="ctr"/>
            <a:r>
              <a:rPr lang="zh-CN" altLang="en-US" sz="2400" dirty="0">
                <a:solidFill>
                  <a:srgbClr val="0000FF"/>
                </a:solidFill>
              </a:rPr>
              <a:t>激活函数 </a:t>
            </a:r>
            <a:r>
              <a:rPr lang="en-US" altLang="zh-CN" sz="2400" dirty="0">
                <a:solidFill>
                  <a:srgbClr val="0000FF"/>
                </a:solidFill>
              </a:rPr>
              <a:t>(</a:t>
            </a:r>
            <a:r>
              <a:rPr lang="en-US" altLang="zh-TW" sz="2400" dirty="0">
                <a:solidFill>
                  <a:srgbClr val="0000FF"/>
                </a:solidFill>
              </a:rPr>
              <a:t>Activation function)</a:t>
            </a:r>
            <a:endParaRPr lang="zh-TW" altLang="en-US" sz="2400" dirty="0">
              <a:solidFill>
                <a:srgbClr val="0000FF"/>
              </a:solidFill>
            </a:endParaRPr>
          </a:p>
        </p:txBody>
      </p:sp>
    </p:spTree>
    <p:extLst>
      <p:ext uri="{BB962C8B-B14F-4D97-AF65-F5344CB8AC3E}">
        <p14:creationId xmlns:p14="http://schemas.microsoft.com/office/powerpoint/2010/main" val="102503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animBg="1"/>
      <p:bldP spid="5" grpId="0" animBg="1"/>
      <p:bldP spid="7" grpId="0" animBg="1"/>
      <p:bldP spid="15" grpId="0"/>
      <p:bldP spid="34" grpId="0"/>
      <p:bldP spid="39" grpId="0"/>
      <p:bldP spid="41" grpId="0"/>
      <p:bldP spid="42" grpId="0"/>
      <p:bldP spid="43" grpId="0"/>
      <p:bldP spid="19" grpId="0" animBg="1"/>
      <p:bldP spid="4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接點 42"/>
          <p:cNvCxnSpPr/>
          <p:nvPr/>
        </p:nvCxnSpPr>
        <p:spPr>
          <a:xfrm>
            <a:off x="6477914" y="5115255"/>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6146877" y="479873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p:nvPr/>
        </p:nvCxnSpPr>
        <p:spPr>
          <a:xfrm>
            <a:off x="4542662" y="4091437"/>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2807794" y="4079735"/>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1302268" y="2993515"/>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1410327" y="5842348"/>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628650" y="44625"/>
            <a:ext cx="7886700" cy="629149"/>
          </a:xfrm>
        </p:spPr>
        <p:txBody>
          <a:bodyPr>
            <a:normAutofit fontScale="90000"/>
          </a:bodyPr>
          <a:lstStyle/>
          <a:p>
            <a:r>
              <a:rPr lang="zh-CN" altLang="en-US" dirty="0"/>
              <a:t>难以发现最优的网络参数</a:t>
            </a:r>
            <a:endParaRPr lang="zh-TW" altLang="en-US" dirty="0"/>
          </a:p>
        </p:txBody>
      </p:sp>
      <p:sp>
        <p:nvSpPr>
          <p:cNvPr id="6" name="手繪多邊形 5"/>
          <p:cNvSpPr/>
          <p:nvPr/>
        </p:nvSpPr>
        <p:spPr>
          <a:xfrm>
            <a:off x="600809" y="1938564"/>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226140" y="400153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p:cNvCxnSpPr/>
          <p:nvPr/>
        </p:nvCxnSpPr>
        <p:spPr>
          <a:xfrm>
            <a:off x="411176" y="5984060"/>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829408" y="1830418"/>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780543" y="1740578"/>
            <a:ext cx="968272" cy="830997"/>
          </a:xfrm>
          <a:prstGeom prst="rect">
            <a:avLst/>
          </a:prstGeom>
          <a:noFill/>
        </p:spPr>
        <p:txBody>
          <a:bodyPr wrap="square" rtlCol="0">
            <a:spAutoFit/>
          </a:bodyPr>
          <a:lstStyle/>
          <a:p>
            <a:pPr algn="ctr"/>
            <a:r>
              <a:rPr lang="zh-CN" altLang="en-US" sz="2400" dirty="0"/>
              <a:t>整体损失</a:t>
            </a:r>
            <a:endParaRPr lang="zh-TW" altLang="en-US" sz="2400" dirty="0"/>
          </a:p>
        </p:txBody>
      </p:sp>
      <p:sp>
        <p:nvSpPr>
          <p:cNvPr id="17" name="文字方塊 16"/>
          <p:cNvSpPr txBox="1"/>
          <p:nvPr/>
        </p:nvSpPr>
        <p:spPr>
          <a:xfrm>
            <a:off x="2198531" y="6156681"/>
            <a:ext cx="5195774" cy="461665"/>
          </a:xfrm>
          <a:prstGeom prst="rect">
            <a:avLst/>
          </a:prstGeom>
          <a:noFill/>
        </p:spPr>
        <p:txBody>
          <a:bodyPr wrap="square" rtlCol="0">
            <a:spAutoFit/>
          </a:bodyPr>
          <a:lstStyle/>
          <a:p>
            <a:pPr algn="ctr"/>
            <a:r>
              <a:rPr lang="zh-CN" altLang="en-US" sz="2400" dirty="0"/>
              <a:t>网络参数</a:t>
            </a:r>
            <a:r>
              <a:rPr lang="en-US" altLang="zh-TW" sz="2400" dirty="0"/>
              <a:t>w</a:t>
            </a:r>
            <a:r>
              <a:rPr lang="zh-CN" altLang="en-US" sz="2400" dirty="0"/>
              <a:t>的值</a:t>
            </a:r>
            <a:endParaRPr lang="zh-TW" altLang="en-US" sz="2400" dirty="0"/>
          </a:p>
        </p:txBody>
      </p:sp>
      <p:sp>
        <p:nvSpPr>
          <p:cNvPr id="11" name="文字方塊 10"/>
          <p:cNvSpPr txBox="1"/>
          <p:nvPr/>
        </p:nvSpPr>
        <p:spPr>
          <a:xfrm>
            <a:off x="2213390" y="1974272"/>
            <a:ext cx="2549506"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800" dirty="0"/>
              <a:t>在平缓处很慢</a:t>
            </a:r>
            <a:endParaRPr lang="zh-TW" altLang="en-US" sz="2800" dirty="0"/>
          </a:p>
        </p:txBody>
      </p:sp>
      <p:sp>
        <p:nvSpPr>
          <p:cNvPr id="22" name="文字方塊 21"/>
          <p:cNvSpPr txBox="1"/>
          <p:nvPr/>
        </p:nvSpPr>
        <p:spPr>
          <a:xfrm>
            <a:off x="5868144" y="3637122"/>
            <a:ext cx="2808312"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a:t>陷入局部极小点</a:t>
            </a:r>
            <a:endParaRPr lang="zh-TW" altLang="en-US" sz="2800" dirty="0"/>
          </a:p>
        </p:txBody>
      </p:sp>
      <p:sp>
        <p:nvSpPr>
          <p:cNvPr id="21" name="橢圓 20"/>
          <p:cNvSpPr/>
          <p:nvPr/>
        </p:nvSpPr>
        <p:spPr>
          <a:xfrm>
            <a:off x="1009471" y="267699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6595510" y="5039317"/>
                <a:ext cx="1288691"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6595510" y="5039317"/>
                <a:ext cx="1288691" cy="822469"/>
              </a:xfrm>
              <a:prstGeom prst="rect">
                <a:avLst/>
              </a:prstGeom>
              <a:blipFill rotWithShape="0">
                <a:blip r:embed="rId3"/>
                <a:stretch>
                  <a:fillRect/>
                </a:stretch>
              </a:blipFill>
            </p:spPr>
            <p:txBody>
              <a:bodyPr/>
              <a:lstStyle/>
              <a:p>
                <a:r>
                  <a:rPr lang="zh-TW" altLang="en-US">
                    <a:noFill/>
                  </a:rPr>
                  <a:t> </a:t>
                </a:r>
              </a:p>
            </p:txBody>
          </p:sp>
        </mc:Fallback>
      </mc:AlternateContent>
      <p:sp>
        <p:nvSpPr>
          <p:cNvPr id="30" name="橢圓 29"/>
          <p:cNvSpPr/>
          <p:nvPr/>
        </p:nvSpPr>
        <p:spPr>
          <a:xfrm>
            <a:off x="2491271" y="387634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4320922" y="2791299"/>
            <a:ext cx="1825955"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800" dirty="0"/>
              <a:t>陷入鞍点</a:t>
            </a:r>
            <a:endParaRPr lang="zh-TW" altLang="en-US" sz="2800" dirty="0"/>
          </a:p>
        </p:txBody>
      </p:sp>
      <p:cxnSp>
        <p:nvCxnSpPr>
          <p:cNvPr id="34" name="直線單箭頭接點 33"/>
          <p:cNvCxnSpPr>
            <a:stCxn id="24" idx="7"/>
          </p:cNvCxnSpPr>
          <p:nvPr/>
        </p:nvCxnSpPr>
        <p:spPr>
          <a:xfrm flipV="1">
            <a:off x="6687216" y="4160343"/>
            <a:ext cx="342234" cy="7310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703879" y="3310038"/>
            <a:ext cx="344940" cy="76969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0" idx="7"/>
            <a:endCxn id="11" idx="2"/>
          </p:cNvCxnSpPr>
          <p:nvPr/>
        </p:nvCxnSpPr>
        <p:spPr>
          <a:xfrm flipV="1">
            <a:off x="3031610" y="2497492"/>
            <a:ext cx="456533" cy="147155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4646291" y="5031581"/>
                <a:ext cx="1292685"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646291" y="5031581"/>
                <a:ext cx="1292685" cy="822469"/>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2873505" y="5039192"/>
                <a:ext cx="130319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873505" y="5039192"/>
                <a:ext cx="1303192" cy="822469"/>
              </a:xfrm>
              <a:prstGeom prst="rect">
                <a:avLst/>
              </a:prstGeom>
              <a:blipFill rotWithShape="0">
                <a:blip r:embed="rId5"/>
                <a:stretch>
                  <a:fillRect/>
                </a:stretch>
              </a:blipFill>
            </p:spPr>
            <p:txBody>
              <a:bodyPr/>
              <a:lstStyle/>
              <a:p>
                <a:r>
                  <a:rPr lang="zh-TW" altLang="en-US">
                    <a:noFill/>
                  </a:rPr>
                  <a:t> </a:t>
                </a:r>
              </a:p>
            </p:txBody>
          </p:sp>
        </mc:Fallback>
      </mc:AlternateContent>
      <p:sp>
        <p:nvSpPr>
          <p:cNvPr id="35" name="橢圓 34"/>
          <p:cNvSpPr/>
          <p:nvPr/>
        </p:nvSpPr>
        <p:spPr>
          <a:xfrm>
            <a:off x="1194210" y="58760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2706138" y="587030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4434604" y="584585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6375849" y="5854050"/>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0823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22" grpId="0" animBg="1"/>
      <p:bldP spid="28" grpId="0" animBg="1"/>
      <p:bldP spid="30" grpId="0" animBg="1"/>
      <p:bldP spid="33" grpId="0" animBg="1"/>
      <p:bldP spid="26" grpId="0" animBg="1"/>
      <p:bldP spid="29" grpId="0" animBg="1"/>
      <p:bldP spid="38" grpId="0" animBg="1"/>
      <p:bldP spid="39" grpId="0" animBg="1"/>
      <p:bldP spid="4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557561"/>
          </a:xfrm>
        </p:spPr>
        <p:txBody>
          <a:bodyPr>
            <a:normAutofit fontScale="90000"/>
          </a:bodyPr>
          <a:lstStyle/>
          <a:p>
            <a:r>
              <a:rPr lang="zh-CN" altLang="en-US" dirty="0"/>
              <a:t>在物理世界中</a:t>
            </a:r>
            <a:r>
              <a:rPr lang="en-US" altLang="zh-TW" dirty="0"/>
              <a:t>……</a:t>
            </a:r>
            <a:endParaRPr lang="zh-TW" altLang="en-US" dirty="0"/>
          </a:p>
        </p:txBody>
      </p:sp>
      <p:sp>
        <p:nvSpPr>
          <p:cNvPr id="3" name="內容版面配置區 2"/>
          <p:cNvSpPr>
            <a:spLocks noGrp="1"/>
          </p:cNvSpPr>
          <p:nvPr>
            <p:ph idx="1"/>
          </p:nvPr>
        </p:nvSpPr>
        <p:spPr>
          <a:xfrm>
            <a:off x="628650" y="1484784"/>
            <a:ext cx="7886700" cy="4692179"/>
          </a:xfrm>
        </p:spPr>
        <p:txBody>
          <a:bodyPr/>
          <a:lstStyle/>
          <a:p>
            <a:r>
              <a:rPr lang="zh-CN" altLang="en-US" dirty="0"/>
              <a:t>动量</a:t>
            </a:r>
            <a:endParaRPr lang="zh-TW" altLang="en-US" dirty="0"/>
          </a:p>
        </p:txBody>
      </p:sp>
      <p:sp>
        <p:nvSpPr>
          <p:cNvPr id="6" name="手繪多邊形 5"/>
          <p:cNvSpPr/>
          <p:nvPr/>
        </p:nvSpPr>
        <p:spPr>
          <a:xfrm>
            <a:off x="896815" y="2519136"/>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36685" y="1896208"/>
                  <a:pt x="1019908" y="2356339"/>
                </a:cubicBezTo>
                <a:cubicBezTo>
                  <a:pt x="1603131" y="2816470"/>
                  <a:pt x="2872154" y="2631831"/>
                  <a:pt x="3499339" y="2760785"/>
                </a:cubicBezTo>
                <a:cubicBezTo>
                  <a:pt x="4126524" y="2889739"/>
                  <a:pt x="4396154" y="3156439"/>
                  <a:pt x="4783016" y="3130062"/>
                </a:cubicBezTo>
                <a:cubicBezTo>
                  <a:pt x="5169878" y="3103685"/>
                  <a:pt x="5506916" y="2725615"/>
                  <a:pt x="5820508" y="2602523"/>
                </a:cubicBezTo>
                <a:cubicBezTo>
                  <a:pt x="6134100" y="2479431"/>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1055076" y="238420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2596661" y="4470908"/>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655650" y="462326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a:off x="1529860" y="3152182"/>
            <a:ext cx="316523" cy="110783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3428996" y="4892428"/>
            <a:ext cx="800646" cy="648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381011" y="4693609"/>
            <a:ext cx="495842" cy="14606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2923554" y="2711883"/>
            <a:ext cx="5886338" cy="523220"/>
          </a:xfrm>
          <a:prstGeom prst="rect">
            <a:avLst/>
          </a:prstGeom>
          <a:noFill/>
        </p:spPr>
        <p:txBody>
          <a:bodyPr wrap="square" rtlCol="0">
            <a:spAutoFit/>
          </a:bodyPr>
          <a:lstStyle/>
          <a:p>
            <a:r>
              <a:rPr lang="zh-CN" altLang="en-US" sz="2800" dirty="0"/>
              <a:t>如何把这一现象加到梯度下降算法中？</a:t>
            </a:r>
            <a:endParaRPr lang="zh-TW" altLang="en-US" sz="2800" dirty="0"/>
          </a:p>
        </p:txBody>
      </p:sp>
    </p:spTree>
    <p:extLst>
      <p:ext uri="{BB962C8B-B14F-4D97-AF65-F5344CB8AC3E}">
        <p14:creationId xmlns:p14="http://schemas.microsoft.com/office/powerpoint/2010/main" val="154115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87404" y="1975280"/>
            <a:ext cx="613314" cy="4269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a:off x="3614292" y="1957914"/>
            <a:ext cx="5008285" cy="461665"/>
          </a:xfrm>
          <a:prstGeom prst="rect">
            <a:avLst/>
          </a:prstGeom>
          <a:noFill/>
        </p:spPr>
        <p:txBody>
          <a:bodyPr wrap="square" rtlCol="0">
            <a:spAutoFit/>
          </a:bodyPr>
          <a:lstStyle/>
          <a:p>
            <a:r>
              <a:rPr lang="zh-CN" altLang="en-US" sz="2400" dirty="0"/>
              <a:t>运动</a:t>
            </a:r>
            <a:r>
              <a:rPr lang="en-US" altLang="zh-TW" sz="2400" dirty="0"/>
              <a:t> = </a:t>
            </a:r>
            <a:r>
              <a:rPr lang="zh-TW" altLang="en-US" sz="2400" dirty="0">
                <a:latin typeface="Cambria Math" panose="02040503050406030204" pitchFamily="18" charset="0"/>
                <a:ea typeface="Cambria Math" panose="02040503050406030204" pitchFamily="18" charset="0"/>
              </a:rPr>
              <a:t>𝜕</a:t>
            </a:r>
            <a:r>
              <a:rPr lang="en-US" altLang="zh-TW" sz="2400" dirty="0">
                <a:latin typeface="Cambria Math" panose="02040503050406030204" pitchFamily="18" charset="0"/>
                <a:ea typeface="Cambria Math" panose="02040503050406030204" pitchFamily="18" charset="0"/>
              </a:rPr>
              <a:t>𝐿</a:t>
            </a:r>
            <a:r>
              <a:rPr lang="zh-TW" altLang="en-US" sz="2400" dirty="0">
                <a:latin typeface="Cambria Math" panose="02040503050406030204" pitchFamily="18" charset="0"/>
                <a:ea typeface="Cambria Math" panose="02040503050406030204" pitchFamily="18" charset="0"/>
              </a:rPr>
              <a:t>∕𝜕</a:t>
            </a:r>
            <a:r>
              <a:rPr lang="en-US" altLang="zh-TW" sz="2400" dirty="0">
                <a:latin typeface="Cambria Math" panose="02040503050406030204" pitchFamily="18" charset="0"/>
                <a:ea typeface="Cambria Math" panose="02040503050406030204" pitchFamily="18" charset="0"/>
              </a:rPr>
              <a:t>𝑤</a:t>
            </a:r>
            <a:r>
              <a:rPr lang="zh-CN" altLang="en-US" sz="2400" dirty="0">
                <a:latin typeface="Cambria Math" panose="02040503050406030204" pitchFamily="18" charset="0"/>
                <a:ea typeface="Cambria Math" panose="02040503050406030204" pitchFamily="18" charset="0"/>
              </a:rPr>
              <a:t>的负值</a:t>
            </a:r>
            <a:r>
              <a:rPr lang="en-US" altLang="zh-TW" sz="2400" dirty="0"/>
              <a:t> + </a:t>
            </a:r>
            <a:r>
              <a:rPr lang="zh-CN" altLang="en-US" sz="2400" dirty="0">
                <a:highlight>
                  <a:srgbClr val="23E148"/>
                </a:highlight>
              </a:rPr>
              <a:t>动量</a:t>
            </a:r>
            <a:r>
              <a:rPr lang="en-US" altLang="zh-TW" sz="2400" dirty="0"/>
              <a:t> </a:t>
            </a:r>
            <a:endParaRPr lang="zh-TW" altLang="en-US" sz="2400" dirty="0"/>
          </a:p>
        </p:txBody>
      </p:sp>
      <p:cxnSp>
        <p:nvCxnSpPr>
          <p:cNvPr id="52" name="直線接點 51"/>
          <p:cNvCxnSpPr/>
          <p:nvPr/>
        </p:nvCxnSpPr>
        <p:spPr>
          <a:xfrm>
            <a:off x="7245157" y="4307839"/>
            <a:ext cx="0" cy="13204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3347542" y="4307839"/>
            <a:ext cx="0" cy="133236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5445082" y="5035084"/>
            <a:ext cx="0" cy="60511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251520" y="24273"/>
            <a:ext cx="4276270" cy="1008329"/>
          </a:xfrm>
        </p:spPr>
        <p:txBody>
          <a:bodyPr>
            <a:normAutofit fontScale="90000"/>
          </a:bodyPr>
          <a:lstStyle/>
          <a:p>
            <a:r>
              <a:rPr lang="zh-CN" altLang="en-US" dirty="0"/>
              <a:t>动量（</a:t>
            </a:r>
            <a:r>
              <a:rPr lang="en-US" altLang="zh-TW" dirty="0"/>
              <a:t>Momentum</a:t>
            </a:r>
            <a:r>
              <a:rPr lang="zh-CN" altLang="en-US" dirty="0"/>
              <a:t>）</a:t>
            </a:r>
            <a:endParaRPr lang="zh-TW" altLang="en-US" dirty="0"/>
          </a:p>
        </p:txBody>
      </p:sp>
      <p:sp>
        <p:nvSpPr>
          <p:cNvPr id="4" name="手繪多邊形 3"/>
          <p:cNvSpPr/>
          <p:nvPr/>
        </p:nvSpPr>
        <p:spPr>
          <a:xfrm>
            <a:off x="1158073" y="2112736"/>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70552" y="1888951"/>
                  <a:pt x="1019908" y="2356339"/>
                </a:cubicBezTo>
                <a:cubicBezTo>
                  <a:pt x="1569264" y="2823727"/>
                  <a:pt x="2748783" y="2663279"/>
                  <a:pt x="3296139" y="2804328"/>
                </a:cubicBezTo>
                <a:cubicBezTo>
                  <a:pt x="3843495" y="2945377"/>
                  <a:pt x="3781716" y="3192725"/>
                  <a:pt x="4304044" y="3202633"/>
                </a:cubicBezTo>
                <a:cubicBezTo>
                  <a:pt x="4826372" y="3212541"/>
                  <a:pt x="5427087" y="2737711"/>
                  <a:pt x="5820508" y="2602523"/>
                </a:cubicBezTo>
                <a:cubicBezTo>
                  <a:pt x="6213929" y="2467335"/>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862066" y="5655280"/>
            <a:ext cx="80508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862066" y="2144234"/>
            <a:ext cx="0" cy="35110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95536" y="1698324"/>
            <a:ext cx="815067" cy="461665"/>
          </a:xfrm>
          <a:prstGeom prst="rect">
            <a:avLst/>
          </a:prstGeom>
          <a:noFill/>
        </p:spPr>
        <p:txBody>
          <a:bodyPr wrap="square" rtlCol="0">
            <a:spAutoFit/>
          </a:bodyPr>
          <a:lstStyle/>
          <a:p>
            <a:pPr algn="ctr"/>
            <a:r>
              <a:rPr lang="zh-CN" altLang="en-US" sz="2400" dirty="0"/>
              <a:t>损失</a:t>
            </a:r>
            <a:endParaRPr lang="zh-TW" altLang="en-US" sz="2400" dirty="0"/>
          </a:p>
        </p:txBody>
      </p:sp>
      <p:sp>
        <p:nvSpPr>
          <p:cNvPr id="15" name="橢圓 14"/>
          <p:cNvSpPr/>
          <p:nvPr/>
        </p:nvSpPr>
        <p:spPr>
          <a:xfrm>
            <a:off x="5133767" y="4718561"/>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63133" y="214423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p:cNvCxnSpPr/>
          <p:nvPr/>
        </p:nvCxnSpPr>
        <p:spPr>
          <a:xfrm flipV="1">
            <a:off x="1690739" y="5818792"/>
            <a:ext cx="591707"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1690739" y="5498508"/>
            <a:ext cx="618998"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橢圓 54"/>
          <p:cNvSpPr/>
          <p:nvPr/>
        </p:nvSpPr>
        <p:spPr>
          <a:xfrm>
            <a:off x="6919863" y="390968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單箭頭接點 57"/>
          <p:cNvCxnSpPr/>
          <p:nvPr/>
        </p:nvCxnSpPr>
        <p:spPr>
          <a:xfrm flipH="1">
            <a:off x="6749242" y="5479503"/>
            <a:ext cx="459122"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7314392" y="5801394"/>
            <a:ext cx="342708" cy="419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8" name="文字方塊 67"/>
          <p:cNvSpPr txBox="1"/>
          <p:nvPr/>
        </p:nvSpPr>
        <p:spPr>
          <a:xfrm>
            <a:off x="4472766" y="6033714"/>
            <a:ext cx="1915705" cy="461665"/>
          </a:xfrm>
          <a:prstGeom prst="rect">
            <a:avLst/>
          </a:prstGeom>
          <a:noFill/>
        </p:spPr>
        <p:txBody>
          <a:bodyPr wrap="square" rtlCol="0">
            <a:spAutoFit/>
          </a:bodyPr>
          <a:lstStyle/>
          <a:p>
            <a:pPr algn="ct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𝐿</a:t>
            </a: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𝑤</a:t>
            </a:r>
            <a:r>
              <a:rPr lang="en-US" altLang="zh-TW" sz="2400" dirty="0">
                <a:solidFill>
                  <a:srgbClr val="FF0000"/>
                </a:solidFill>
              </a:rPr>
              <a:t> = 0</a:t>
            </a:r>
            <a:endParaRPr lang="zh-TW" altLang="en-US" sz="2400" dirty="0">
              <a:solidFill>
                <a:srgbClr val="FF0000"/>
              </a:solidFill>
            </a:endParaRPr>
          </a:p>
        </p:txBody>
      </p:sp>
      <p:sp>
        <p:nvSpPr>
          <p:cNvPr id="37" name="橢圓 36"/>
          <p:cNvSpPr/>
          <p:nvPr/>
        </p:nvSpPr>
        <p:spPr>
          <a:xfrm>
            <a:off x="3016322" y="4149426"/>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單箭頭接點 37"/>
          <p:cNvCxnSpPr/>
          <p:nvPr/>
        </p:nvCxnSpPr>
        <p:spPr>
          <a:xfrm>
            <a:off x="3483523" y="5482222"/>
            <a:ext cx="339830"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3823353" y="5479503"/>
            <a:ext cx="848453" cy="15695"/>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5576002" y="5833701"/>
            <a:ext cx="77724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1560497" y="2731772"/>
            <a:ext cx="0" cy="303879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1474622" y="5552443"/>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3239484" y="5552109"/>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5359885" y="55694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p:cNvSpPr/>
          <p:nvPr/>
        </p:nvSpPr>
        <p:spPr>
          <a:xfrm>
            <a:off x="7146439" y="5533776"/>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4557592" y="654440"/>
            <a:ext cx="4586408"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800" dirty="0"/>
              <a:t>仍然不能保证到达全局最优，但增加了一些希望</a:t>
            </a:r>
            <a:r>
              <a:rPr lang="en-US" altLang="zh-TW" sz="2800" dirty="0"/>
              <a:t> ……</a:t>
            </a:r>
            <a:endParaRPr lang="zh-TW" altLang="en-US" sz="2800" dirty="0"/>
          </a:p>
        </p:txBody>
      </p:sp>
      <p:grpSp>
        <p:nvGrpSpPr>
          <p:cNvPr id="78" name="群組 77"/>
          <p:cNvGrpSpPr/>
          <p:nvPr/>
        </p:nvGrpSpPr>
        <p:grpSpPr>
          <a:xfrm>
            <a:off x="3782570" y="2813822"/>
            <a:ext cx="3968486" cy="1363780"/>
            <a:chOff x="4244734" y="2308754"/>
            <a:chExt cx="3968486" cy="1363780"/>
          </a:xfrm>
        </p:grpSpPr>
        <p:cxnSp>
          <p:nvCxnSpPr>
            <p:cNvPr id="28" name="直線單箭頭接點 27"/>
            <p:cNvCxnSpPr/>
            <p:nvPr/>
          </p:nvCxnSpPr>
          <p:spPr>
            <a:xfrm>
              <a:off x="4257783" y="348273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244734" y="2561247"/>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4947979" y="2308754"/>
                  <a:ext cx="3265241"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en-US" altLang="zh-TW" sz="2400" b="0" i="1" smtClean="0">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r>
                          <a:rPr lang="zh-CN" altLang="en-US" sz="2400" b="0" i="1" smtClean="0">
                            <a:latin typeface="Cambria Math"/>
                            <a:ea typeface="Cambria Math" panose="02040503050406030204" pitchFamily="18" charset="0"/>
                          </a:rPr>
                          <m:t>的</m:t>
                        </m:r>
                        <m:r>
                          <a:rPr lang="zh-CN" altLang="en-US" sz="2400" i="1">
                            <a:latin typeface="Cambria Math"/>
                            <a:ea typeface="Cambria Math" panose="02040503050406030204" pitchFamily="18" charset="0"/>
                          </a:rPr>
                          <m:t>负值</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47979" y="2308754"/>
                  <a:ext cx="3265241" cy="461665"/>
                </a:xfrm>
                <a:prstGeom prst="rect">
                  <a:avLst/>
                </a:prstGeom>
                <a:blipFill>
                  <a:blip r:embed="rId3"/>
                  <a:stretch>
                    <a:fillRect l="-561" b="-18667"/>
                  </a:stretch>
                </a:blipFill>
              </p:spPr>
              <p:txBody>
                <a:bodyPr/>
                <a:lstStyle/>
                <a:p>
                  <a:r>
                    <a:rPr lang="zh-CN" altLang="en-US">
                      <a:noFill/>
                    </a:rPr>
                    <a:t> </a:t>
                  </a:r>
                </a:p>
              </p:txBody>
            </p:sp>
          </mc:Fallback>
        </mc:AlternateContent>
        <p:cxnSp>
          <p:nvCxnSpPr>
            <p:cNvPr id="32" name="直線單箭頭接點 31"/>
            <p:cNvCxnSpPr/>
            <p:nvPr/>
          </p:nvCxnSpPr>
          <p:spPr>
            <a:xfrm>
              <a:off x="4257783" y="3038871"/>
              <a:ext cx="69019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4955188" y="2754441"/>
              <a:ext cx="2561545" cy="461665"/>
            </a:xfrm>
            <a:prstGeom prst="rect">
              <a:avLst/>
            </a:prstGeom>
            <a:noFill/>
          </p:spPr>
          <p:txBody>
            <a:bodyPr wrap="square" rtlCol="0">
              <a:spAutoFit/>
            </a:bodyPr>
            <a:lstStyle/>
            <a:p>
              <a:r>
                <a:rPr lang="zh-CN" altLang="en-US" sz="2400" dirty="0"/>
                <a:t>动量</a:t>
              </a:r>
              <a:endParaRPr lang="zh-TW" altLang="en-US" sz="2400" dirty="0"/>
            </a:p>
          </p:txBody>
        </p:sp>
        <p:sp>
          <p:nvSpPr>
            <p:cNvPr id="54" name="文字方塊 53"/>
            <p:cNvSpPr txBox="1"/>
            <p:nvPr/>
          </p:nvSpPr>
          <p:spPr>
            <a:xfrm>
              <a:off x="4947979" y="3210869"/>
              <a:ext cx="2561545" cy="461665"/>
            </a:xfrm>
            <a:prstGeom prst="rect">
              <a:avLst/>
            </a:prstGeom>
            <a:noFill/>
          </p:spPr>
          <p:txBody>
            <a:bodyPr wrap="square" rtlCol="0">
              <a:spAutoFit/>
            </a:bodyPr>
            <a:lstStyle/>
            <a:p>
              <a:r>
                <a:rPr lang="zh-CN" altLang="en-US" sz="2400" dirty="0"/>
                <a:t>实际的运动</a:t>
              </a:r>
              <a:endParaRPr lang="zh-TW" altLang="en-US" sz="2400" dirty="0"/>
            </a:p>
          </p:txBody>
        </p:sp>
      </p:grpSp>
      <p:cxnSp>
        <p:nvCxnSpPr>
          <p:cNvPr id="62" name="直線單箭頭接點 61"/>
          <p:cNvCxnSpPr/>
          <p:nvPr/>
        </p:nvCxnSpPr>
        <p:spPr>
          <a:xfrm>
            <a:off x="5576002" y="5525983"/>
            <a:ext cx="77724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7290322" y="5476592"/>
            <a:ext cx="652424" cy="11198"/>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3514278" y="5823538"/>
            <a:ext cx="1157528"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08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8" grpId="0" animBg="1"/>
      <p:bldP spid="55" grpId="0" animBg="1"/>
      <p:bldP spid="68" grpId="0"/>
      <p:bldP spid="37" grpId="0" animBg="1"/>
      <p:bldP spid="46" grpId="0" animBg="1"/>
      <p:bldP spid="47" grpId="0" animBg="1"/>
      <p:bldP spid="49" grpId="0" animBg="1"/>
      <p:bldP spid="50" grpId="0" animBg="1"/>
      <p:bldP spid="5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845924"/>
          </a:xfrm>
        </p:spPr>
        <p:txBody>
          <a:bodyPr/>
          <a:lstStyle/>
          <a:p>
            <a:r>
              <a:rPr lang="en-US" altLang="zh-TW" dirty="0"/>
              <a:t>Dropout</a:t>
            </a:r>
            <a:endParaRPr lang="zh-TW" altLang="en-US" dirty="0"/>
          </a:p>
        </p:txBody>
      </p:sp>
      <p:sp>
        <p:nvSpPr>
          <p:cNvPr id="60" name="文字方塊 59"/>
          <p:cNvSpPr txBox="1"/>
          <p:nvPr/>
        </p:nvSpPr>
        <p:spPr>
          <a:xfrm>
            <a:off x="444765" y="1226493"/>
            <a:ext cx="1318924" cy="523220"/>
          </a:xfrm>
          <a:prstGeom prst="rect">
            <a:avLst/>
          </a:prstGeom>
          <a:noFill/>
          <a:ln w="76200">
            <a:noFill/>
          </a:ln>
        </p:spPr>
        <p:txBody>
          <a:bodyPr wrap="square" rtlCol="0">
            <a:spAutoFit/>
          </a:bodyPr>
          <a:lstStyle/>
          <a:p>
            <a:r>
              <a:rPr lang="zh-CN" altLang="en-US" sz="2800" b="1" u="sng" dirty="0">
                <a:solidFill>
                  <a:srgbClr val="0000FF"/>
                </a:solidFill>
              </a:rPr>
              <a:t>训练：</a:t>
            </a:r>
            <a:endParaRPr lang="zh-TW" altLang="en-US" sz="2800" b="1" u="sng" dirty="0">
              <a:solidFill>
                <a:srgbClr val="0000FF"/>
              </a:solidFill>
            </a:endParaRPr>
          </a:p>
        </p:txBody>
      </p:sp>
      <p:sp>
        <p:nvSpPr>
          <p:cNvPr id="63" name="橢圓 62"/>
          <p:cNvSpPr/>
          <p:nvPr/>
        </p:nvSpPr>
        <p:spPr>
          <a:xfrm>
            <a:off x="3895072" y="126603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3895072" y="196685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5" name="橢圓 64"/>
          <p:cNvSpPr/>
          <p:nvPr/>
        </p:nvSpPr>
        <p:spPr>
          <a:xfrm>
            <a:off x="3895072" y="26651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36335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1878926"/>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71786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366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0" name="直線單箭頭接點 69"/>
          <p:cNvCxnSpPr>
            <a:stCxn id="69" idx="3"/>
            <a:endCxn id="63" idx="2"/>
          </p:cNvCxnSpPr>
          <p:nvPr/>
        </p:nvCxnSpPr>
        <p:spPr>
          <a:xfrm>
            <a:off x="2636253" y="1499385"/>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69" idx="3"/>
            <a:endCxn id="64" idx="2"/>
          </p:cNvCxnSpPr>
          <p:nvPr/>
        </p:nvCxnSpPr>
        <p:spPr>
          <a:xfrm>
            <a:off x="2636253" y="1499385"/>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9" idx="3"/>
            <a:endCxn id="65" idx="2"/>
          </p:cNvCxnSpPr>
          <p:nvPr/>
        </p:nvCxnSpPr>
        <p:spPr>
          <a:xfrm>
            <a:off x="2636253" y="1499385"/>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499385"/>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133903"/>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477046"/>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521009"/>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275860"/>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endCxn id="67" idx="2"/>
          </p:cNvCxnSpPr>
          <p:nvPr/>
        </p:nvCxnSpPr>
        <p:spPr>
          <a:xfrm flipV="1">
            <a:off x="6169768" y="2133903"/>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endCxn id="68" idx="2"/>
          </p:cNvCxnSpPr>
          <p:nvPr/>
        </p:nvCxnSpPr>
        <p:spPr>
          <a:xfrm>
            <a:off x="6169768" y="2920082"/>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endCxn id="67" idx="2"/>
          </p:cNvCxnSpPr>
          <p:nvPr/>
        </p:nvCxnSpPr>
        <p:spPr>
          <a:xfrm flipV="1">
            <a:off x="6169767" y="2133903"/>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endCxn id="68" idx="2"/>
          </p:cNvCxnSpPr>
          <p:nvPr/>
        </p:nvCxnSpPr>
        <p:spPr>
          <a:xfrm flipV="1">
            <a:off x="6169768" y="2972837"/>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86" idx="3"/>
            <a:endCxn id="63" idx="2"/>
          </p:cNvCxnSpPr>
          <p:nvPr/>
        </p:nvCxnSpPr>
        <p:spPr>
          <a:xfrm flipV="1">
            <a:off x="2636253" y="1521009"/>
            <a:ext cx="1258819" cy="6661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86" idx="3"/>
            <a:endCxn id="64" idx="2"/>
          </p:cNvCxnSpPr>
          <p:nvPr/>
        </p:nvCxnSpPr>
        <p:spPr>
          <a:xfrm>
            <a:off x="2636253" y="2187112"/>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86" idx="3"/>
            <a:endCxn id="65" idx="2"/>
          </p:cNvCxnSpPr>
          <p:nvPr/>
        </p:nvCxnSpPr>
        <p:spPr>
          <a:xfrm>
            <a:off x="2636253" y="2187112"/>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86" idx="3"/>
            <a:endCxn id="66" idx="2"/>
          </p:cNvCxnSpPr>
          <p:nvPr/>
        </p:nvCxnSpPr>
        <p:spPr>
          <a:xfrm>
            <a:off x="2636253" y="2187112"/>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2369918" y="2053944"/>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7" name="橢圓 86"/>
          <p:cNvSpPr/>
          <p:nvPr/>
        </p:nvSpPr>
        <p:spPr>
          <a:xfrm>
            <a:off x="5659813" y="1231316"/>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193213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9" name="橢圓 88"/>
          <p:cNvSpPr/>
          <p:nvPr/>
        </p:nvSpPr>
        <p:spPr>
          <a:xfrm>
            <a:off x="5659813" y="263038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0" name="橢圓 89"/>
          <p:cNvSpPr/>
          <p:nvPr/>
        </p:nvSpPr>
        <p:spPr>
          <a:xfrm>
            <a:off x="5659813" y="332864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1" name="矩形 90"/>
          <p:cNvSpPr/>
          <p:nvPr/>
        </p:nvSpPr>
        <p:spPr>
          <a:xfrm>
            <a:off x="2369918" y="2808538"/>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2" name="矩形 91"/>
          <p:cNvSpPr/>
          <p:nvPr/>
        </p:nvSpPr>
        <p:spPr>
          <a:xfrm>
            <a:off x="2369918" y="3487940"/>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4" name="直線單箭頭接點 93"/>
          <p:cNvCxnSpPr>
            <a:stCxn id="91" idx="3"/>
            <a:endCxn id="66" idx="2"/>
          </p:cNvCxnSpPr>
          <p:nvPr/>
        </p:nvCxnSpPr>
        <p:spPr>
          <a:xfrm>
            <a:off x="2636253" y="2941706"/>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92" idx="3"/>
            <a:endCxn id="65" idx="2"/>
          </p:cNvCxnSpPr>
          <p:nvPr/>
        </p:nvCxnSpPr>
        <p:spPr>
          <a:xfrm flipV="1">
            <a:off x="2636253" y="2920082"/>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221828"/>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92" idx="3"/>
            <a:endCxn id="63" idx="2"/>
          </p:cNvCxnSpPr>
          <p:nvPr/>
        </p:nvCxnSpPr>
        <p:spPr>
          <a:xfrm flipV="1">
            <a:off x="2636253" y="1521009"/>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91" idx="3"/>
            <a:endCxn id="64" idx="2"/>
          </p:cNvCxnSpPr>
          <p:nvPr/>
        </p:nvCxnSpPr>
        <p:spPr>
          <a:xfrm flipV="1">
            <a:off x="2636253" y="2221828"/>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91" idx="3"/>
            <a:endCxn id="63" idx="2"/>
          </p:cNvCxnSpPr>
          <p:nvPr/>
        </p:nvCxnSpPr>
        <p:spPr>
          <a:xfrm flipV="1">
            <a:off x="2636253" y="1521009"/>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a:off x="4405026" y="1499385"/>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a:off x="4405026" y="1499385"/>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a:off x="4405026" y="1499385"/>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4405026" y="1499385"/>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187112"/>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a:off x="4405026" y="2187112"/>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4405026" y="2187112"/>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4405026" y="2941706"/>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4405026" y="2920082"/>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221828"/>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521009"/>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nvCxnSpPr>
        <p:spPr>
          <a:xfrm flipV="1">
            <a:off x="4405026" y="2221828"/>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V="1">
            <a:off x="4405026" y="1521009"/>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146474"/>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2987351"/>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3965370" y="1326522"/>
            <a:ext cx="365326" cy="367349"/>
            <a:chOff x="-1866900" y="1906630"/>
            <a:chExt cx="365326" cy="367349"/>
          </a:xfrm>
        </p:grpSpPr>
        <p:cxnSp>
          <p:nvCxnSpPr>
            <p:cNvPr id="125" name="直線接點 12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8" name="群組 127"/>
          <p:cNvGrpSpPr/>
          <p:nvPr/>
        </p:nvGrpSpPr>
        <p:grpSpPr>
          <a:xfrm>
            <a:off x="3970602" y="2736407"/>
            <a:ext cx="365326" cy="367349"/>
            <a:chOff x="-1866900" y="1906630"/>
            <a:chExt cx="365326" cy="367349"/>
          </a:xfrm>
        </p:grpSpPr>
        <p:cxnSp>
          <p:nvCxnSpPr>
            <p:cNvPr id="129" name="直線接點 12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1" name="群組 130"/>
          <p:cNvGrpSpPr/>
          <p:nvPr/>
        </p:nvGrpSpPr>
        <p:grpSpPr>
          <a:xfrm>
            <a:off x="5732127" y="2707524"/>
            <a:ext cx="365326" cy="367349"/>
            <a:chOff x="-1866900" y="1906630"/>
            <a:chExt cx="365326" cy="367349"/>
          </a:xfrm>
        </p:grpSpPr>
        <p:cxnSp>
          <p:nvCxnSpPr>
            <p:cNvPr id="132" name="直線接點 13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4" name="群組 133"/>
          <p:cNvGrpSpPr/>
          <p:nvPr/>
        </p:nvGrpSpPr>
        <p:grpSpPr>
          <a:xfrm>
            <a:off x="5741551" y="3399945"/>
            <a:ext cx="365326" cy="367349"/>
            <a:chOff x="-1866900" y="1906630"/>
            <a:chExt cx="365326" cy="367349"/>
          </a:xfrm>
        </p:grpSpPr>
        <p:cxnSp>
          <p:nvCxnSpPr>
            <p:cNvPr id="135" name="直線接點 13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7" name="群組 136"/>
          <p:cNvGrpSpPr/>
          <p:nvPr/>
        </p:nvGrpSpPr>
        <p:grpSpPr>
          <a:xfrm>
            <a:off x="2316154" y="2749607"/>
            <a:ext cx="365326" cy="367349"/>
            <a:chOff x="-1866900" y="1906630"/>
            <a:chExt cx="365326" cy="367349"/>
          </a:xfrm>
        </p:grpSpPr>
        <p:cxnSp>
          <p:nvCxnSpPr>
            <p:cNvPr id="138" name="直線接點 13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0" name="群組 139"/>
          <p:cNvGrpSpPr/>
          <p:nvPr/>
        </p:nvGrpSpPr>
        <p:grpSpPr>
          <a:xfrm>
            <a:off x="2339885" y="2020559"/>
            <a:ext cx="365326" cy="367349"/>
            <a:chOff x="-1866900" y="1906630"/>
            <a:chExt cx="365326" cy="367349"/>
          </a:xfrm>
        </p:grpSpPr>
        <p:cxnSp>
          <p:nvCxnSpPr>
            <p:cNvPr id="141" name="直線接點 140"/>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8" name="直線單箭頭接點 147"/>
          <p:cNvCxnSpPr/>
          <p:nvPr/>
        </p:nvCxnSpPr>
        <p:spPr>
          <a:xfrm flipV="1">
            <a:off x="2649437" y="2932782"/>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p:nvPr/>
        </p:nvCxnSpPr>
        <p:spPr>
          <a:xfrm flipV="1">
            <a:off x="4439720" y="2918768"/>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flipV="1">
            <a:off x="4405026" y="1486293"/>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文字方塊 118"/>
          <p:cNvSpPr txBox="1"/>
          <p:nvPr/>
        </p:nvSpPr>
        <p:spPr>
          <a:xfrm>
            <a:off x="915480" y="3986779"/>
            <a:ext cx="630828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t>每次修改参数值前</a:t>
            </a:r>
            <a:endParaRPr lang="en-US" altLang="zh-TW" sz="2400" b="1" dirty="0"/>
          </a:p>
        </p:txBody>
      </p:sp>
      <p:sp>
        <p:nvSpPr>
          <p:cNvPr id="120" name="文字方塊 119"/>
          <p:cNvSpPr txBox="1"/>
          <p:nvPr/>
        </p:nvSpPr>
        <p:spPr>
          <a:xfrm>
            <a:off x="1453029" y="4407495"/>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每个神经元有</a:t>
            </a:r>
            <a:r>
              <a:rPr lang="en-US" altLang="zh-TW" sz="2400" dirty="0"/>
              <a:t>p%</a:t>
            </a:r>
            <a:r>
              <a:rPr lang="zh-CN" altLang="en-US" sz="2400" dirty="0"/>
              <a:t>的概率退出</a:t>
            </a:r>
            <a:endParaRPr lang="zh-TW" altLang="en-US" sz="2400" dirty="0"/>
          </a:p>
        </p:txBody>
      </p:sp>
      <p:cxnSp>
        <p:nvCxnSpPr>
          <p:cNvPr id="93" name="直線單箭頭接點 92"/>
          <p:cNvCxnSpPr/>
          <p:nvPr/>
        </p:nvCxnSpPr>
        <p:spPr>
          <a:xfrm>
            <a:off x="2647693" y="3638646"/>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4416466" y="3638646"/>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9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4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4"/>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animBg="1"/>
      <p:bldP spid="65" grpId="0" animBg="1"/>
      <p:bldP spid="86" grpId="0" animBg="1"/>
      <p:bldP spid="89" grpId="0" animBg="1"/>
      <p:bldP spid="90" grpId="0" animBg="1"/>
      <p:bldP spid="91" grpId="0" animBg="1"/>
      <p:bldP spid="119" grpId="0"/>
      <p:bldP spid="12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762309"/>
          </a:xfrm>
        </p:spPr>
        <p:txBody>
          <a:bodyPr/>
          <a:lstStyle/>
          <a:p>
            <a:r>
              <a:rPr lang="en-US" altLang="zh-TW" dirty="0"/>
              <a:t>Dropout</a:t>
            </a:r>
            <a:endParaRPr lang="zh-TW" altLang="en-US" dirty="0"/>
          </a:p>
        </p:txBody>
      </p:sp>
      <p:sp>
        <p:nvSpPr>
          <p:cNvPr id="60" name="文字方塊 59"/>
          <p:cNvSpPr txBox="1"/>
          <p:nvPr/>
        </p:nvSpPr>
        <p:spPr>
          <a:xfrm>
            <a:off x="444765" y="1268760"/>
            <a:ext cx="1462940" cy="523220"/>
          </a:xfrm>
          <a:prstGeom prst="rect">
            <a:avLst/>
          </a:prstGeom>
          <a:noFill/>
          <a:ln w="76200">
            <a:noFill/>
          </a:ln>
        </p:spPr>
        <p:txBody>
          <a:bodyPr wrap="square" rtlCol="0">
            <a:spAutoFit/>
          </a:bodyPr>
          <a:lstStyle/>
          <a:p>
            <a:r>
              <a:rPr lang="zh-CN" altLang="en-US" sz="2800" b="1" u="sng" dirty="0">
                <a:solidFill>
                  <a:srgbClr val="0000FF"/>
                </a:solidFill>
              </a:rPr>
              <a:t>训练：</a:t>
            </a:r>
            <a:endParaRPr lang="zh-TW" altLang="en-US" sz="2800" b="1" u="sng" dirty="0">
              <a:solidFill>
                <a:srgbClr val="0000FF"/>
              </a:solidFill>
            </a:endParaRPr>
          </a:p>
        </p:txBody>
      </p:sp>
      <p:sp>
        <p:nvSpPr>
          <p:cNvPr id="64" name="橢圓 63"/>
          <p:cNvSpPr/>
          <p:nvPr/>
        </p:nvSpPr>
        <p:spPr>
          <a:xfrm>
            <a:off x="3895072" y="200911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405626"/>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192119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76012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408484"/>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1" name="直線單箭頭接點 70"/>
          <p:cNvCxnSpPr>
            <a:stCxn id="69" idx="3"/>
            <a:endCxn id="64" idx="2"/>
          </p:cNvCxnSpPr>
          <p:nvPr/>
        </p:nvCxnSpPr>
        <p:spPr>
          <a:xfrm>
            <a:off x="2636253" y="1541652"/>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541652"/>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176170"/>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519313"/>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563276"/>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318127"/>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5659813" y="127358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197440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2" name="矩形 91"/>
          <p:cNvSpPr/>
          <p:nvPr/>
        </p:nvSpPr>
        <p:spPr>
          <a:xfrm>
            <a:off x="2369918" y="353020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3" name="直線單箭頭接點 92"/>
          <p:cNvCxnSpPr>
            <a:stCxn id="92" idx="3"/>
            <a:endCxn id="66" idx="2"/>
          </p:cNvCxnSpPr>
          <p:nvPr/>
        </p:nvCxnSpPr>
        <p:spPr>
          <a:xfrm flipV="1">
            <a:off x="2636253" y="3660603"/>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264095"/>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229379"/>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264095"/>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563276"/>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188741"/>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3029618"/>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文字方塊 116"/>
          <p:cNvSpPr txBox="1"/>
          <p:nvPr/>
        </p:nvSpPr>
        <p:spPr>
          <a:xfrm>
            <a:off x="915479" y="4029046"/>
            <a:ext cx="6186273"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t>每次修改参数值前</a:t>
            </a:r>
            <a:endParaRPr lang="en-US" altLang="zh-TW" sz="2400" b="1" dirty="0"/>
          </a:p>
        </p:txBody>
      </p:sp>
      <p:sp>
        <p:nvSpPr>
          <p:cNvPr id="118" name="文字方塊 117"/>
          <p:cNvSpPr txBox="1"/>
          <p:nvPr/>
        </p:nvSpPr>
        <p:spPr>
          <a:xfrm>
            <a:off x="1453029" y="4449762"/>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每个神经元有</a:t>
            </a:r>
            <a:r>
              <a:rPr lang="en-US" altLang="zh-TW" sz="2400" dirty="0"/>
              <a:t>p%</a:t>
            </a:r>
            <a:r>
              <a:rPr lang="zh-CN" altLang="en-US" sz="2400" dirty="0"/>
              <a:t>的概率退出</a:t>
            </a:r>
            <a:endParaRPr lang="zh-TW" altLang="en-US" sz="2400" dirty="0"/>
          </a:p>
        </p:txBody>
      </p:sp>
      <p:sp>
        <p:nvSpPr>
          <p:cNvPr id="120" name="文字方塊 119"/>
          <p:cNvSpPr txBox="1"/>
          <p:nvPr/>
        </p:nvSpPr>
        <p:spPr>
          <a:xfrm>
            <a:off x="1453029" y="5301937"/>
            <a:ext cx="6174444"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训练新的网络</a:t>
            </a:r>
            <a:endParaRPr lang="zh-TW" altLang="en-US" sz="2400" dirty="0"/>
          </a:p>
        </p:txBody>
      </p:sp>
      <p:sp>
        <p:nvSpPr>
          <p:cNvPr id="122" name="向右箭號 121"/>
          <p:cNvSpPr/>
          <p:nvPr/>
        </p:nvSpPr>
        <p:spPr>
          <a:xfrm>
            <a:off x="2007856" y="4912500"/>
            <a:ext cx="629409" cy="375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文字方塊 122"/>
          <p:cNvSpPr txBox="1"/>
          <p:nvPr/>
        </p:nvSpPr>
        <p:spPr>
          <a:xfrm>
            <a:off x="2679981" y="4886212"/>
            <a:ext cx="5744228" cy="461665"/>
          </a:xfrm>
          <a:prstGeom prst="rect">
            <a:avLst/>
          </a:prstGeom>
          <a:noFill/>
        </p:spPr>
        <p:txBody>
          <a:bodyPr wrap="square" rtlCol="0">
            <a:spAutoFit/>
          </a:bodyPr>
          <a:lstStyle/>
          <a:p>
            <a:r>
              <a:rPr lang="zh-CN" altLang="en-US" sz="2400" b="1" dirty="0">
                <a:solidFill>
                  <a:srgbClr val="0000FF"/>
                </a:solidFill>
              </a:rPr>
              <a:t>网络的结构变了</a:t>
            </a:r>
            <a:endParaRPr lang="zh-TW" altLang="en-US" sz="2400" b="1" dirty="0">
              <a:solidFill>
                <a:srgbClr val="0000FF"/>
              </a:solidFill>
            </a:endParaRPr>
          </a:p>
        </p:txBody>
      </p:sp>
      <p:cxnSp>
        <p:nvCxnSpPr>
          <p:cNvPr id="124" name="直線單箭頭接點 123"/>
          <p:cNvCxnSpPr/>
          <p:nvPr/>
        </p:nvCxnSpPr>
        <p:spPr>
          <a:xfrm flipV="1">
            <a:off x="4405026" y="1528560"/>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5424305" y="3395028"/>
            <a:ext cx="1677448" cy="461665"/>
          </a:xfrm>
          <a:prstGeom prst="rect">
            <a:avLst/>
          </a:prstGeom>
          <a:noFill/>
        </p:spPr>
        <p:txBody>
          <a:bodyPr wrap="square" rtlCol="0">
            <a:spAutoFit/>
          </a:bodyPr>
          <a:lstStyle/>
          <a:p>
            <a:pPr algn="ctr"/>
            <a:r>
              <a:rPr lang="zh-CN" altLang="en-US" sz="2400" dirty="0">
                <a:solidFill>
                  <a:srgbClr val="FF0000"/>
                </a:solidFill>
              </a:rPr>
              <a:t>变瘦了</a:t>
            </a:r>
            <a:r>
              <a:rPr lang="en-US" altLang="zh-TW" sz="2400" dirty="0">
                <a:solidFill>
                  <a:srgbClr val="FF0000"/>
                </a:solidFill>
              </a:rPr>
              <a:t>!</a:t>
            </a:r>
            <a:endParaRPr lang="zh-TW" altLang="en-US" sz="2400" dirty="0">
              <a:solidFill>
                <a:srgbClr val="FF0000"/>
              </a:solidFill>
            </a:endParaRPr>
          </a:p>
        </p:txBody>
      </p:sp>
      <p:sp>
        <p:nvSpPr>
          <p:cNvPr id="40" name="文字方塊 39"/>
          <p:cNvSpPr txBox="1"/>
          <p:nvPr/>
        </p:nvSpPr>
        <p:spPr>
          <a:xfrm>
            <a:off x="1039816" y="6021288"/>
            <a:ext cx="70643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400" dirty="0"/>
              <a:t>对每个</a:t>
            </a:r>
            <a:r>
              <a:rPr lang="en-US" altLang="zh-TW" sz="2400" dirty="0"/>
              <a:t>mini-batch, </a:t>
            </a:r>
            <a:r>
              <a:rPr lang="zh-CN" altLang="en-US" sz="2400" dirty="0"/>
              <a:t>我们重新随机选取退出的神经元</a:t>
            </a:r>
            <a:endParaRPr lang="en-US" altLang="zh-TW" sz="2400" dirty="0"/>
          </a:p>
        </p:txBody>
      </p:sp>
    </p:spTree>
    <p:extLst>
      <p:ext uri="{BB962C8B-B14F-4D97-AF65-F5344CB8AC3E}">
        <p14:creationId xmlns:p14="http://schemas.microsoft.com/office/powerpoint/2010/main" val="423732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3" grpId="0"/>
      <p:bldP spid="4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829382"/>
          </a:xfrm>
        </p:spPr>
        <p:txBody>
          <a:bodyPr>
            <a:normAutofit/>
          </a:bodyPr>
          <a:lstStyle/>
          <a:p>
            <a:r>
              <a:rPr lang="en-US" altLang="zh-TW" dirty="0"/>
              <a:t>Dropout</a:t>
            </a:r>
            <a:endParaRPr lang="zh-TW" altLang="en-US" dirty="0"/>
          </a:p>
        </p:txBody>
      </p:sp>
      <p:grpSp>
        <p:nvGrpSpPr>
          <p:cNvPr id="111" name="群組 110"/>
          <p:cNvGrpSpPr/>
          <p:nvPr/>
        </p:nvGrpSpPr>
        <p:grpSpPr>
          <a:xfrm>
            <a:off x="2369918" y="1273583"/>
            <a:ext cx="5723548" cy="2641997"/>
            <a:chOff x="1904899" y="2535995"/>
            <a:chExt cx="5723548" cy="2641997"/>
          </a:xfrm>
        </p:grpSpPr>
        <p:sp>
          <p:nvSpPr>
            <p:cNvPr id="4" name="橢圓 3"/>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橢圓 5"/>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1" name="直線單箭頭接點 10"/>
            <p:cNvCxnSpPr>
              <a:stCxn id="10" idx="3"/>
              <a:endCxn id="4"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10" idx="3"/>
              <a:endCxn id="5"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0" idx="3"/>
              <a:endCxn id="6"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3"/>
              <a:endCxn id="7"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8"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8"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9"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8"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8"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27" idx="2"/>
              <a:endCxn id="4"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7" idx="3"/>
              <a:endCxn id="5"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7" idx="3"/>
              <a:endCxn id="6"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7" idx="3"/>
              <a:endCxn id="7"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 name="橢圓 33"/>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橢圓 35"/>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橢圓 36"/>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矩形 55"/>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7" name="矩形 56"/>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66" name="直線單箭頭接點 65"/>
            <p:cNvCxnSpPr>
              <a:stCxn id="57" idx="3"/>
              <a:endCxn id="7"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56" idx="3"/>
              <a:endCxn id="7"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57" idx="3"/>
              <a:endCxn id="6"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7" idx="3"/>
              <a:endCxn id="5"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7" idx="3"/>
              <a:endCxn id="4"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6" idx="3"/>
              <a:endCxn id="5"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6" idx="3"/>
              <a:endCxn id="4"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1" name="直線單箭頭接點 120"/>
          <p:cNvCxnSpPr/>
          <p:nvPr/>
        </p:nvCxnSpPr>
        <p:spPr>
          <a:xfrm flipV="1">
            <a:off x="2649437" y="2975049"/>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p:nvPr/>
        </p:nvCxnSpPr>
        <p:spPr>
          <a:xfrm flipV="1">
            <a:off x="4439720" y="2961035"/>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5" idx="6"/>
            <a:endCxn id="34" idx="2"/>
          </p:cNvCxnSpPr>
          <p:nvPr/>
        </p:nvCxnSpPr>
        <p:spPr>
          <a:xfrm flipV="1">
            <a:off x="4405026" y="1528560"/>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444765" y="1268760"/>
            <a:ext cx="1678964" cy="523220"/>
          </a:xfrm>
          <a:prstGeom prst="rect">
            <a:avLst/>
          </a:prstGeom>
          <a:noFill/>
          <a:ln w="76200">
            <a:noFill/>
          </a:ln>
        </p:spPr>
        <p:txBody>
          <a:bodyPr wrap="square" rtlCol="0">
            <a:spAutoFit/>
          </a:bodyPr>
          <a:lstStyle/>
          <a:p>
            <a:r>
              <a:rPr lang="zh-CN" altLang="en-US" sz="2800" b="1" u="sng" dirty="0">
                <a:solidFill>
                  <a:srgbClr val="0000FF"/>
                </a:solidFill>
              </a:rPr>
              <a:t>测试：</a:t>
            </a:r>
            <a:endParaRPr lang="zh-TW" altLang="en-US" sz="2800" b="1" u="sng" dirty="0">
              <a:solidFill>
                <a:srgbClr val="0000FF"/>
              </a:solidFill>
            </a:endParaRPr>
          </a:p>
        </p:txBody>
      </p:sp>
      <p:sp>
        <p:nvSpPr>
          <p:cNvPr id="71" name="文字方塊 70"/>
          <p:cNvSpPr txBox="1"/>
          <p:nvPr/>
        </p:nvSpPr>
        <p:spPr>
          <a:xfrm>
            <a:off x="685378" y="4046226"/>
            <a:ext cx="3369079"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FF0000"/>
                </a:solidFill>
              </a:rPr>
              <a:t>没有</a:t>
            </a:r>
            <a:r>
              <a:rPr lang="en-US" altLang="zh-TW" sz="2400" b="1" dirty="0">
                <a:solidFill>
                  <a:srgbClr val="FF0000"/>
                </a:solidFill>
              </a:rPr>
              <a:t>dropout</a:t>
            </a:r>
          </a:p>
        </p:txBody>
      </p:sp>
      <p:sp>
        <p:nvSpPr>
          <p:cNvPr id="73" name="文字方塊 72"/>
          <p:cNvSpPr txBox="1"/>
          <p:nvPr/>
        </p:nvSpPr>
        <p:spPr>
          <a:xfrm>
            <a:off x="1290208" y="4633533"/>
            <a:ext cx="7386247"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rgbClr val="0000FF"/>
                </a:solidFill>
              </a:rPr>
              <a:t>如果训练时的退出概率是</a:t>
            </a:r>
            <a:r>
              <a:rPr lang="en-US" altLang="zh-TW" sz="2000" dirty="0">
                <a:solidFill>
                  <a:srgbClr val="0000FF"/>
                </a:solidFill>
              </a:rPr>
              <a:t>p%, </a:t>
            </a:r>
            <a:r>
              <a:rPr lang="zh-CN" altLang="en-US" sz="2000" dirty="0">
                <a:solidFill>
                  <a:srgbClr val="0000FF"/>
                </a:solidFill>
              </a:rPr>
              <a:t>则所有的权重都乘以（</a:t>
            </a:r>
            <a:r>
              <a:rPr lang="en-US" altLang="zh-TW" sz="2000" dirty="0">
                <a:solidFill>
                  <a:srgbClr val="0000FF"/>
                </a:solidFill>
              </a:rPr>
              <a:t>1-p%</a:t>
            </a:r>
            <a:r>
              <a:rPr lang="zh-CN" altLang="en-US" sz="2000" dirty="0">
                <a:solidFill>
                  <a:srgbClr val="0000FF"/>
                </a:solidFill>
              </a:rPr>
              <a:t>）</a:t>
            </a:r>
            <a:endParaRPr lang="zh-TW" altLang="en-US" sz="2000" dirty="0">
              <a:solidFill>
                <a:srgbClr val="0000FF"/>
              </a:solidFill>
            </a:endParaRPr>
          </a:p>
        </p:txBody>
      </p:sp>
      <mc:AlternateContent xmlns:mc="http://schemas.openxmlformats.org/markup-compatibility/2006" xmlns:a14="http://schemas.microsoft.com/office/drawing/2010/main">
        <mc:Choice Requires="a14">
          <p:sp>
            <p:nvSpPr>
              <p:cNvPr id="77" name="文字方塊 76"/>
              <p:cNvSpPr txBox="1"/>
              <p:nvPr/>
            </p:nvSpPr>
            <p:spPr>
              <a:xfrm>
                <a:off x="1290209" y="5285421"/>
                <a:ext cx="7853791" cy="70788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rgbClr val="0000FF"/>
                    </a:solidFill>
                  </a:rPr>
                  <a:t>假设退出概率是</a:t>
                </a:r>
                <a:r>
                  <a:rPr lang="en-US" altLang="zh-TW" sz="2000" dirty="0">
                    <a:solidFill>
                      <a:srgbClr val="0000FF"/>
                    </a:solidFill>
                  </a:rPr>
                  <a:t>50%</a:t>
                </a:r>
                <a:r>
                  <a:rPr lang="zh-CN" altLang="en-US" sz="2000" dirty="0">
                    <a:solidFill>
                      <a:srgbClr val="0000FF"/>
                    </a:solidFill>
                  </a:rPr>
                  <a:t>，</a:t>
                </a:r>
                <a:r>
                  <a:rPr lang="en-US" altLang="zh-TW" sz="2000" dirty="0">
                    <a:solidFill>
                      <a:srgbClr val="0000FF"/>
                    </a:solidFill>
                  </a:rPr>
                  <a:t> </a:t>
                </a:r>
              </a:p>
              <a:p>
                <a:r>
                  <a:rPr lang="en-US" altLang="zh-TW" sz="2000" dirty="0">
                    <a:solidFill>
                      <a:srgbClr val="0000FF"/>
                    </a:solidFill>
                  </a:rPr>
                  <a:t>     </a:t>
                </a:r>
                <a:r>
                  <a:rPr lang="zh-CN" altLang="en-US" sz="2000" dirty="0">
                    <a:solidFill>
                      <a:srgbClr val="0000FF"/>
                    </a:solidFill>
                  </a:rPr>
                  <a:t>如果一个权重</a:t>
                </a:r>
                <a:r>
                  <a:rPr lang="en-US" altLang="zh-CN" sz="2000" dirty="0">
                    <a:solidFill>
                      <a:srgbClr val="0000FF"/>
                    </a:solidFill>
                  </a:rPr>
                  <a:t>w</a:t>
                </a:r>
                <a:r>
                  <a:rPr lang="zh-CN" altLang="en-US" sz="2000" dirty="0">
                    <a:solidFill>
                      <a:srgbClr val="0000FF"/>
                    </a:solidFill>
                  </a:rPr>
                  <a:t>训练</a:t>
                </a:r>
                <a14:m>
                  <m:oMath xmlns:m="http://schemas.openxmlformats.org/officeDocument/2006/math">
                    <m:r>
                      <a:rPr lang="zh-CN" altLang="en-US" sz="2000" b="0" i="1" dirty="0" smtClean="0">
                        <a:solidFill>
                          <a:srgbClr val="0000FF"/>
                        </a:solidFill>
                        <a:latin typeface="Cambria Math"/>
                      </a:rPr>
                      <m:t>得</m:t>
                    </m:r>
                    <m:r>
                      <a:rPr lang="zh-CN" altLang="en-US" sz="2000" b="0" i="1" dirty="0">
                        <a:solidFill>
                          <a:srgbClr val="0000FF"/>
                        </a:solidFill>
                        <a:latin typeface="Cambria Math"/>
                      </a:rPr>
                      <m:t>到</m:t>
                    </m:r>
                    <m:r>
                      <a:rPr lang="zh-CN" altLang="en-US" sz="2000" b="0" i="1" dirty="0" smtClean="0">
                        <a:solidFill>
                          <a:srgbClr val="0000FF"/>
                        </a:solidFill>
                        <a:latin typeface="Cambria Math"/>
                      </a:rPr>
                      <m:t>的值是</m:t>
                    </m:r>
                    <m:r>
                      <a:rPr lang="en-US" altLang="zh-CN" sz="2000" b="0" i="1" dirty="0" smtClean="0">
                        <a:solidFill>
                          <a:srgbClr val="0000FF"/>
                        </a:solidFill>
                        <a:latin typeface="Cambria Math"/>
                      </a:rPr>
                      <m:t>1</m:t>
                    </m:r>
                    <m:r>
                      <a:rPr lang="zh-CN" altLang="en-US" sz="2000" b="0" i="1" dirty="0" smtClean="0">
                        <a:solidFill>
                          <a:srgbClr val="0000FF"/>
                        </a:solidFill>
                        <a:latin typeface="Cambria Math"/>
                      </a:rPr>
                      <m:t>，则</m:t>
                    </m:r>
                    <m:r>
                      <a:rPr lang="zh-CN" altLang="en-US" sz="2000" i="1" dirty="0">
                        <a:solidFill>
                          <a:srgbClr val="0000FF"/>
                        </a:solidFill>
                        <a:latin typeface="Cambria Math"/>
                      </a:rPr>
                      <m:t>测试</m:t>
                    </m:r>
                    <m:r>
                      <a:rPr lang="zh-CN" altLang="en-US" sz="2000" b="0" i="1" dirty="0" smtClean="0">
                        <a:solidFill>
                          <a:srgbClr val="0000FF"/>
                        </a:solidFill>
                        <a:latin typeface="Cambria Math"/>
                      </a:rPr>
                      <m:t>时将</m:t>
                    </m:r>
                    <m:r>
                      <a:rPr lang="en-US" altLang="zh-CN" sz="2000" b="0" i="1" dirty="0" smtClean="0">
                        <a:solidFill>
                          <a:srgbClr val="0000FF"/>
                        </a:solidFill>
                        <a:latin typeface="Cambria Math"/>
                      </a:rPr>
                      <m:t>𝑤</m:t>
                    </m:r>
                    <m:r>
                      <a:rPr lang="zh-CN" altLang="en-US" sz="2000" b="0" i="1" dirty="0" smtClean="0">
                        <a:solidFill>
                          <a:srgbClr val="0000FF"/>
                        </a:solidFill>
                        <a:latin typeface="Cambria Math"/>
                      </a:rPr>
                      <m:t>的值</m:t>
                    </m:r>
                    <m:r>
                      <a:rPr lang="zh-CN" altLang="en-US" sz="2000" i="1" dirty="0">
                        <a:solidFill>
                          <a:srgbClr val="0000FF"/>
                        </a:solidFill>
                        <a:latin typeface="Cambria Math"/>
                      </a:rPr>
                      <m:t>设为</m:t>
                    </m:r>
                    <m:r>
                      <a:rPr lang="en-US" altLang="zh-CN" sz="2000" b="0" i="1" dirty="0" smtClean="0">
                        <a:solidFill>
                          <a:srgbClr val="0000FF"/>
                        </a:solidFill>
                        <a:latin typeface="Cambria Math"/>
                      </a:rPr>
                      <m:t>0.5</m:t>
                    </m:r>
                  </m:oMath>
                </a14:m>
                <a:endParaRPr lang="zh-TW" altLang="en-US" sz="2000" dirty="0">
                  <a:solidFill>
                    <a:srgbClr val="0000FF"/>
                  </a:solidFill>
                </a:endParaRPr>
              </a:p>
            </p:txBody>
          </p:sp>
        </mc:Choice>
        <mc:Fallback xmlns="">
          <p:sp>
            <p:nvSpPr>
              <p:cNvPr id="77" name="文字方塊 76"/>
              <p:cNvSpPr txBox="1">
                <a:spLocks noRot="1" noChangeAspect="1" noMove="1" noResize="1" noEditPoints="1" noAdjustHandles="1" noChangeArrowheads="1" noChangeShapeType="1" noTextEdit="1"/>
              </p:cNvSpPr>
              <p:nvPr/>
            </p:nvSpPr>
            <p:spPr>
              <a:xfrm>
                <a:off x="1290209" y="5285421"/>
                <a:ext cx="7853791" cy="707886"/>
              </a:xfrm>
              <a:prstGeom prst="rect">
                <a:avLst/>
              </a:prstGeom>
              <a:blipFill>
                <a:blip r:embed="rId3"/>
                <a:stretch>
                  <a:fillRect l="-699" t="-4310"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625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3" grpId="0"/>
      <p:bldP spid="7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a:stretch>
            <a:fillRect/>
          </a:stretch>
        </p:blipFill>
        <p:spPr>
          <a:xfrm>
            <a:off x="5808433" y="2848105"/>
            <a:ext cx="2044281" cy="3044542"/>
          </a:xfrm>
          <a:prstGeom prst="rect">
            <a:avLst/>
          </a:prstGeom>
        </p:spPr>
      </p:pic>
      <p:sp>
        <p:nvSpPr>
          <p:cNvPr id="2" name="標題 1"/>
          <p:cNvSpPr>
            <a:spLocks noGrp="1"/>
          </p:cNvSpPr>
          <p:nvPr>
            <p:ph type="title"/>
          </p:nvPr>
        </p:nvSpPr>
        <p:spPr>
          <a:xfrm>
            <a:off x="628650" y="11257"/>
            <a:ext cx="7886700" cy="657820"/>
          </a:xfrm>
        </p:spPr>
        <p:txBody>
          <a:bodyPr>
            <a:normAutofit fontScale="90000"/>
          </a:bodyPr>
          <a:lstStyle/>
          <a:p>
            <a:r>
              <a:rPr lang="en-US" altLang="zh-TW" dirty="0"/>
              <a:t>Dropout – </a:t>
            </a:r>
            <a:r>
              <a:rPr lang="zh-CN" altLang="en-US" dirty="0"/>
              <a:t>直观理解</a:t>
            </a:r>
            <a:endParaRPr lang="zh-TW" altLang="en-US" dirty="0"/>
          </a:p>
        </p:txBody>
      </p:sp>
      <p:sp>
        <p:nvSpPr>
          <p:cNvPr id="4" name="文字方塊 3"/>
          <p:cNvSpPr txBox="1"/>
          <p:nvPr/>
        </p:nvSpPr>
        <p:spPr>
          <a:xfrm>
            <a:off x="1037287" y="2411434"/>
            <a:ext cx="1485900" cy="523220"/>
          </a:xfrm>
          <a:prstGeom prst="rect">
            <a:avLst/>
          </a:prstGeom>
          <a:noFill/>
        </p:spPr>
        <p:txBody>
          <a:bodyPr wrap="square" rtlCol="0">
            <a:spAutoFit/>
          </a:bodyPr>
          <a:lstStyle/>
          <a:p>
            <a:pPr algn="ctr"/>
            <a:r>
              <a:rPr lang="en-US" altLang="zh-TW" sz="2800" b="1" i="1" u="sng" dirty="0">
                <a:solidFill>
                  <a:srgbClr val="0000FF"/>
                </a:solidFill>
              </a:rPr>
              <a:t>Training </a:t>
            </a:r>
            <a:endParaRPr lang="zh-TW" altLang="en-US" sz="2800" b="1" i="1" u="sng" dirty="0">
              <a:solidFill>
                <a:srgbClr val="0000FF"/>
              </a:solidFill>
            </a:endParaRPr>
          </a:p>
        </p:txBody>
      </p:sp>
      <p:sp>
        <p:nvSpPr>
          <p:cNvPr id="5" name="文字方塊 4"/>
          <p:cNvSpPr txBox="1"/>
          <p:nvPr/>
        </p:nvSpPr>
        <p:spPr>
          <a:xfrm>
            <a:off x="6012160" y="1266653"/>
            <a:ext cx="1485900" cy="523220"/>
          </a:xfrm>
          <a:prstGeom prst="rect">
            <a:avLst/>
          </a:prstGeom>
          <a:noFill/>
        </p:spPr>
        <p:txBody>
          <a:bodyPr wrap="square" rtlCol="0">
            <a:spAutoFit/>
          </a:bodyPr>
          <a:lstStyle/>
          <a:p>
            <a:pPr algn="ctr"/>
            <a:r>
              <a:rPr lang="en-US" altLang="zh-TW" sz="2800" b="1" i="1" u="sng" dirty="0">
                <a:solidFill>
                  <a:srgbClr val="0000FF"/>
                </a:solidFill>
              </a:rPr>
              <a:t>Testing</a:t>
            </a:r>
            <a:endParaRPr lang="zh-TW" altLang="en-US" sz="2800" b="1" i="1" u="sng" dirty="0">
              <a:solidFill>
                <a:srgbClr val="0000FF"/>
              </a:solidFill>
            </a:endParaRPr>
          </a:p>
        </p:txBody>
      </p:sp>
      <p:sp>
        <p:nvSpPr>
          <p:cNvPr id="6" name="文字方塊 5"/>
          <p:cNvSpPr txBox="1"/>
          <p:nvPr/>
        </p:nvSpPr>
        <p:spPr>
          <a:xfrm>
            <a:off x="1207149" y="2934654"/>
            <a:ext cx="3686175" cy="461665"/>
          </a:xfrm>
          <a:prstGeom prst="rect">
            <a:avLst/>
          </a:prstGeom>
          <a:noFill/>
        </p:spPr>
        <p:txBody>
          <a:bodyPr wrap="square" rtlCol="0">
            <a:spAutoFit/>
          </a:bodyPr>
          <a:lstStyle/>
          <a:p>
            <a:pPr algn="ctr"/>
            <a:r>
              <a:rPr lang="en-US" altLang="zh-TW" sz="2400" dirty="0"/>
              <a:t>Dropout (</a:t>
            </a:r>
            <a:r>
              <a:rPr lang="zh-TW" altLang="en-US" sz="2400" dirty="0"/>
              <a:t>腳上綁重物</a:t>
            </a:r>
            <a:r>
              <a:rPr lang="en-US" altLang="zh-TW" sz="2400" dirty="0"/>
              <a:t>)</a:t>
            </a:r>
            <a:endParaRPr lang="zh-TW" altLang="en-US" sz="2400" dirty="0"/>
          </a:p>
        </p:txBody>
      </p:sp>
      <p:sp>
        <p:nvSpPr>
          <p:cNvPr id="7" name="文字方塊 6"/>
          <p:cNvSpPr txBox="1"/>
          <p:nvPr/>
        </p:nvSpPr>
        <p:spPr>
          <a:xfrm>
            <a:off x="4734927" y="1789873"/>
            <a:ext cx="4191291" cy="830997"/>
          </a:xfrm>
          <a:prstGeom prst="rect">
            <a:avLst/>
          </a:prstGeom>
          <a:noFill/>
        </p:spPr>
        <p:txBody>
          <a:bodyPr wrap="square" rtlCol="0">
            <a:spAutoFit/>
          </a:bodyPr>
          <a:lstStyle/>
          <a:p>
            <a:pPr algn="ctr"/>
            <a:r>
              <a:rPr lang="en-US" altLang="zh-TW" sz="2400" dirty="0"/>
              <a:t>No dropout</a:t>
            </a:r>
          </a:p>
          <a:p>
            <a:pPr algn="ctr"/>
            <a:r>
              <a:rPr lang="en-US" altLang="zh-TW" sz="2400" dirty="0"/>
              <a:t>(</a:t>
            </a:r>
            <a:r>
              <a:rPr lang="zh-TW" altLang="en-US" sz="2400" dirty="0"/>
              <a:t>拿下重物後就變很強</a:t>
            </a:r>
            <a:r>
              <a:rPr lang="en-US" altLang="zh-TW" sz="2400" dirty="0"/>
              <a:t>)</a:t>
            </a:r>
            <a:endParaRPr lang="zh-TW" altLang="en-US" sz="2400" dirty="0"/>
          </a:p>
        </p:txBody>
      </p:sp>
      <p:pic>
        <p:nvPicPr>
          <p:cNvPr id="8" name="圖片 7"/>
          <p:cNvPicPr>
            <a:picLocks noChangeAspect="1"/>
          </p:cNvPicPr>
          <p:nvPr/>
        </p:nvPicPr>
        <p:blipFill>
          <a:blip r:embed="rId3"/>
          <a:stretch>
            <a:fillRect/>
          </a:stretch>
        </p:blipFill>
        <p:spPr>
          <a:xfrm>
            <a:off x="1291286" y="3710103"/>
            <a:ext cx="3517900" cy="2216919"/>
          </a:xfrm>
          <a:prstGeom prst="rect">
            <a:avLst/>
          </a:prstGeom>
        </p:spPr>
      </p:pic>
    </p:spTree>
    <p:extLst>
      <p:ext uri="{BB962C8B-B14F-4D97-AF65-F5344CB8AC3E}">
        <p14:creationId xmlns:p14="http://schemas.microsoft.com/office/powerpoint/2010/main" val="273843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5206"/>
            <a:ext cx="7886700" cy="634552"/>
          </a:xfrm>
        </p:spPr>
        <p:txBody>
          <a:bodyPr>
            <a:normAutofit fontScale="90000"/>
          </a:bodyPr>
          <a:lstStyle/>
          <a:p>
            <a:r>
              <a:rPr lang="en-US" altLang="zh-TW" dirty="0"/>
              <a:t>Dropout – </a:t>
            </a:r>
            <a:r>
              <a:rPr lang="zh-CN" altLang="en-US" dirty="0"/>
              <a:t>直观理解</a:t>
            </a:r>
            <a:endParaRPr lang="zh-TW" altLang="en-US" dirty="0"/>
          </a:p>
        </p:txBody>
      </p:sp>
      <p:sp>
        <p:nvSpPr>
          <p:cNvPr id="3" name="內容版面配置區 2"/>
          <p:cNvSpPr>
            <a:spLocks noGrp="1"/>
          </p:cNvSpPr>
          <p:nvPr>
            <p:ph idx="1"/>
          </p:nvPr>
        </p:nvSpPr>
        <p:spPr>
          <a:xfrm>
            <a:off x="527741" y="967919"/>
            <a:ext cx="8206329" cy="4351338"/>
          </a:xfrm>
        </p:spPr>
        <p:txBody>
          <a:bodyPr/>
          <a:lstStyle/>
          <a:p>
            <a:pPr>
              <a:lnSpc>
                <a:spcPct val="150000"/>
              </a:lnSpc>
            </a:pPr>
            <a:r>
              <a:rPr lang="zh-CN" altLang="en-US" dirty="0"/>
              <a:t>为什么测试时网络的权重应该乘以</a:t>
            </a:r>
            <a:r>
              <a:rPr lang="en-US" altLang="zh-TW" dirty="0"/>
              <a:t>(1-p%) (dropout rate)?</a:t>
            </a:r>
            <a:endParaRPr lang="zh-TW" altLang="en-US" dirty="0"/>
          </a:p>
        </p:txBody>
      </p:sp>
      <p:sp>
        <p:nvSpPr>
          <p:cNvPr id="4" name="矩形 3"/>
          <p:cNvSpPr/>
          <p:nvPr/>
        </p:nvSpPr>
        <p:spPr>
          <a:xfrm>
            <a:off x="674552" y="2440057"/>
            <a:ext cx="2689134" cy="461665"/>
          </a:xfrm>
          <a:prstGeom prst="rect">
            <a:avLst/>
          </a:prstGeom>
        </p:spPr>
        <p:txBody>
          <a:bodyPr wrap="none">
            <a:spAutoFit/>
          </a:bodyPr>
          <a:lstStyle/>
          <a:p>
            <a:r>
              <a:rPr lang="en-US" altLang="zh-TW" sz="2400" b="1" i="1" u="sng" dirty="0"/>
              <a:t>Training of Dropout</a:t>
            </a:r>
            <a:endParaRPr lang="en-US" altLang="zh-TW" sz="2400" dirty="0"/>
          </a:p>
        </p:txBody>
      </p:sp>
      <p:sp>
        <p:nvSpPr>
          <p:cNvPr id="5" name="矩形 4"/>
          <p:cNvSpPr/>
          <p:nvPr/>
        </p:nvSpPr>
        <p:spPr>
          <a:xfrm>
            <a:off x="4557486" y="2420888"/>
            <a:ext cx="2544799" cy="461665"/>
          </a:xfrm>
          <a:prstGeom prst="rect">
            <a:avLst/>
          </a:prstGeom>
        </p:spPr>
        <p:txBody>
          <a:bodyPr wrap="none">
            <a:spAutoFit/>
          </a:bodyPr>
          <a:lstStyle/>
          <a:p>
            <a:r>
              <a:rPr lang="en-US" altLang="zh-TW" sz="2400" b="1" i="1" u="sng" dirty="0"/>
              <a:t>Testing of Dropout</a:t>
            </a:r>
            <a:endParaRPr lang="en-US" altLang="zh-TW" sz="2400" dirty="0"/>
          </a:p>
        </p:txBody>
      </p:sp>
      <p:sp>
        <p:nvSpPr>
          <p:cNvPr id="6" name="橢圓 5"/>
          <p:cNvSpPr/>
          <p:nvPr/>
        </p:nvSpPr>
        <p:spPr>
          <a:xfrm>
            <a:off x="3183636" y="4519601"/>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1328616" y="3462495"/>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1328616" y="4247418"/>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1332203" y="5029555"/>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橢圓 9"/>
          <p:cNvSpPr/>
          <p:nvPr/>
        </p:nvSpPr>
        <p:spPr>
          <a:xfrm>
            <a:off x="1328616" y="5860537"/>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橢圓 20"/>
          <p:cNvSpPr/>
          <p:nvPr/>
        </p:nvSpPr>
        <p:spPr>
          <a:xfrm>
            <a:off x="6676216" y="456701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橢圓 21"/>
          <p:cNvSpPr/>
          <p:nvPr/>
        </p:nvSpPr>
        <p:spPr>
          <a:xfrm>
            <a:off x="4821196" y="3509906"/>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橢圓 22"/>
          <p:cNvSpPr/>
          <p:nvPr/>
        </p:nvSpPr>
        <p:spPr>
          <a:xfrm>
            <a:off x="4821196" y="429482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 name="橢圓 23"/>
          <p:cNvSpPr/>
          <p:nvPr/>
        </p:nvSpPr>
        <p:spPr>
          <a:xfrm>
            <a:off x="4824783" y="5076966"/>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橢圓 24"/>
          <p:cNvSpPr/>
          <p:nvPr/>
        </p:nvSpPr>
        <p:spPr>
          <a:xfrm>
            <a:off x="4821196" y="590794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2" name="直線單箭頭接點 11"/>
          <p:cNvCxnSpPr>
            <a:stCxn id="7" idx="6"/>
            <a:endCxn id="6" idx="2"/>
          </p:cNvCxnSpPr>
          <p:nvPr/>
        </p:nvCxnSpPr>
        <p:spPr>
          <a:xfrm>
            <a:off x="1838570" y="3712181"/>
            <a:ext cx="1345066" cy="105710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8" idx="6"/>
            <a:endCxn id="6" idx="2"/>
          </p:cNvCxnSpPr>
          <p:nvPr/>
        </p:nvCxnSpPr>
        <p:spPr>
          <a:xfrm>
            <a:off x="1838570" y="4497104"/>
            <a:ext cx="1345066" cy="27218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9" idx="6"/>
            <a:endCxn id="6" idx="2"/>
          </p:cNvCxnSpPr>
          <p:nvPr/>
        </p:nvCxnSpPr>
        <p:spPr>
          <a:xfrm flipV="1">
            <a:off x="1842157" y="4769287"/>
            <a:ext cx="1341479" cy="50995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6" idx="2"/>
          </p:cNvCxnSpPr>
          <p:nvPr/>
        </p:nvCxnSpPr>
        <p:spPr>
          <a:xfrm flipV="1">
            <a:off x="1842157" y="4769287"/>
            <a:ext cx="1341479" cy="1316587"/>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5334737" y="3764883"/>
            <a:ext cx="1345066" cy="105710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5334737" y="4549806"/>
            <a:ext cx="1345066" cy="27218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5338324" y="4821989"/>
            <a:ext cx="1341479" cy="50995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5338324" y="4821989"/>
            <a:ext cx="1341479" cy="131129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字方塊 39"/>
              <p:cNvSpPr txBox="1"/>
              <p:nvPr/>
            </p:nvSpPr>
            <p:spPr>
              <a:xfrm>
                <a:off x="2193010" y="3693220"/>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193010" y="3693220"/>
                <a:ext cx="421847" cy="369332"/>
              </a:xfrm>
              <a:prstGeom prst="rect">
                <a:avLst/>
              </a:prstGeom>
              <a:blipFill>
                <a:blip r:embed="rId3"/>
                <a:stretch>
                  <a:fillRect l="-10145" r="-5797"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2212493" y="420648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2212493" y="4206487"/>
                <a:ext cx="428964" cy="369332"/>
              </a:xfrm>
              <a:prstGeom prst="rect">
                <a:avLst/>
              </a:prstGeom>
              <a:blipFill>
                <a:blip r:embed="rId4"/>
                <a:stretch>
                  <a:fillRect l="-10000" r="-5714"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212493" y="4646130"/>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212493" y="4646130"/>
                <a:ext cx="428964" cy="369332"/>
              </a:xfrm>
              <a:prstGeom prst="rect">
                <a:avLst/>
              </a:prstGeom>
              <a:blipFill>
                <a:blip r:embed="rId5"/>
                <a:stretch>
                  <a:fillRect l="-10000" r="-5714"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217174" y="5099866"/>
                <a:ext cx="4196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217174" y="5099866"/>
                <a:ext cx="419602" cy="369332"/>
              </a:xfrm>
              <a:prstGeom prst="rect">
                <a:avLst/>
              </a:prstGeom>
              <a:blipFill>
                <a:blip r:embed="rId6"/>
                <a:stretch>
                  <a:fillRect l="-10145" r="-5797"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2989097" y="4275159"/>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2989097" y="4275159"/>
                <a:ext cx="223266" cy="369332"/>
              </a:xfrm>
              <a:prstGeom prst="rect">
                <a:avLst/>
              </a:prstGeom>
              <a:blipFill>
                <a:blip r:embed="rId7"/>
                <a:stretch>
                  <a:fillRect l="-16216" r="-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5678049" y="3734223"/>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5678049" y="3734223"/>
                <a:ext cx="421847" cy="369332"/>
              </a:xfrm>
              <a:prstGeom prst="rect">
                <a:avLst/>
              </a:prstGeom>
              <a:blipFill>
                <a:blip r:embed="rId8"/>
                <a:stretch>
                  <a:fillRect l="-8571" r="-4286"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5697532" y="4247490"/>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5697532" y="4247490"/>
                <a:ext cx="428964" cy="369332"/>
              </a:xfrm>
              <a:prstGeom prst="rect">
                <a:avLst/>
              </a:prstGeom>
              <a:blipFill>
                <a:blip r:embed="rId9"/>
                <a:stretch>
                  <a:fillRect l="-10000" r="-5714"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5697532" y="4687133"/>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5697532" y="4687133"/>
                <a:ext cx="428964" cy="369332"/>
              </a:xfrm>
              <a:prstGeom prst="rect">
                <a:avLst/>
              </a:prstGeom>
              <a:blipFill>
                <a:blip r:embed="rId10"/>
                <a:stretch>
                  <a:fillRect l="-10000" r="-5714"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字方塊 56"/>
              <p:cNvSpPr txBox="1"/>
              <p:nvPr/>
            </p:nvSpPr>
            <p:spPr>
              <a:xfrm>
                <a:off x="5702213" y="5140869"/>
                <a:ext cx="4196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702213" y="5140869"/>
                <a:ext cx="419602" cy="369332"/>
              </a:xfrm>
              <a:prstGeom prst="rect">
                <a:avLst/>
              </a:prstGeom>
              <a:blipFill>
                <a:blip r:embed="rId11"/>
                <a:stretch>
                  <a:fillRect l="-8696" r="-5797"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487532" y="4247490"/>
                <a:ext cx="3259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487532" y="4247490"/>
                <a:ext cx="325923" cy="369332"/>
              </a:xfrm>
              <a:prstGeom prst="rect">
                <a:avLst/>
              </a:prstGeom>
              <a:blipFill>
                <a:blip r:embed="rId12"/>
                <a:stretch>
                  <a:fillRect l="-11111" r="-3704"/>
                </a:stretch>
              </a:blipFill>
            </p:spPr>
            <p:txBody>
              <a:bodyPr/>
              <a:lstStyle/>
              <a:p>
                <a:r>
                  <a:rPr lang="zh-CN" altLang="en-US">
                    <a:noFill/>
                  </a:rPr>
                  <a:t> </a:t>
                </a:r>
              </a:p>
            </p:txBody>
          </p:sp>
        </mc:Fallback>
      </mc:AlternateContent>
      <p:grpSp>
        <p:nvGrpSpPr>
          <p:cNvPr id="63" name="群組 62"/>
          <p:cNvGrpSpPr/>
          <p:nvPr/>
        </p:nvGrpSpPr>
        <p:grpSpPr>
          <a:xfrm>
            <a:off x="1372335" y="4283968"/>
            <a:ext cx="365326" cy="359725"/>
            <a:chOff x="-1866900" y="1906630"/>
            <a:chExt cx="365326" cy="367349"/>
          </a:xfrm>
        </p:grpSpPr>
        <p:cxnSp>
          <p:nvCxnSpPr>
            <p:cNvPr id="64" name="直線接點 63"/>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群組 65"/>
          <p:cNvGrpSpPr/>
          <p:nvPr/>
        </p:nvGrpSpPr>
        <p:grpSpPr>
          <a:xfrm>
            <a:off x="1400930" y="5973032"/>
            <a:ext cx="365326" cy="359725"/>
            <a:chOff x="-1866900" y="1906630"/>
            <a:chExt cx="365326" cy="367349"/>
          </a:xfrm>
        </p:grpSpPr>
        <p:cxnSp>
          <p:nvCxnSpPr>
            <p:cNvPr id="67" name="直線接點 66"/>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1880908" y="4379539"/>
            <a:ext cx="265418" cy="261349"/>
            <a:chOff x="-1866900" y="1906630"/>
            <a:chExt cx="365326" cy="367349"/>
          </a:xfrm>
        </p:grpSpPr>
        <p:cxnSp>
          <p:nvCxnSpPr>
            <p:cNvPr id="70" name="直線接點 69"/>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1953079" y="5713056"/>
            <a:ext cx="265418" cy="261349"/>
            <a:chOff x="-1866900" y="1906630"/>
            <a:chExt cx="365326" cy="367349"/>
          </a:xfrm>
        </p:grpSpPr>
        <p:cxnSp>
          <p:nvCxnSpPr>
            <p:cNvPr id="73" name="直線接點 7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5" name="文字方塊 74"/>
          <p:cNvSpPr txBox="1"/>
          <p:nvPr/>
        </p:nvSpPr>
        <p:spPr>
          <a:xfrm>
            <a:off x="689067" y="2886737"/>
            <a:ext cx="3826942" cy="461665"/>
          </a:xfrm>
          <a:prstGeom prst="rect">
            <a:avLst/>
          </a:prstGeom>
          <a:noFill/>
        </p:spPr>
        <p:txBody>
          <a:bodyPr wrap="square" rtlCol="0">
            <a:spAutoFit/>
          </a:bodyPr>
          <a:lstStyle/>
          <a:p>
            <a:r>
              <a:rPr lang="zh-CN" altLang="en-US" sz="2400" dirty="0"/>
              <a:t>假设退出率是</a:t>
            </a:r>
            <a:r>
              <a:rPr lang="en-US" altLang="zh-TW" sz="2400" dirty="0"/>
              <a:t>50%</a:t>
            </a:r>
            <a:endParaRPr lang="zh-TW" altLang="en-US" sz="2400" dirty="0"/>
          </a:p>
        </p:txBody>
      </p:sp>
      <mc:AlternateContent xmlns:mc="http://schemas.openxmlformats.org/markup-compatibility/2006" xmlns:a14="http://schemas.microsoft.com/office/drawing/2010/main">
        <mc:Choice Requires="a14">
          <p:sp>
            <p:nvSpPr>
              <p:cNvPr id="79" name="文字方塊 78"/>
              <p:cNvSpPr txBox="1"/>
              <p:nvPr/>
            </p:nvSpPr>
            <p:spPr>
              <a:xfrm>
                <a:off x="4922768" y="3756150"/>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79" name="文字方塊 78"/>
              <p:cNvSpPr txBox="1">
                <a:spLocks noRot="1" noChangeAspect="1" noMove="1" noResize="1" noEditPoints="1" noAdjustHandles="1" noChangeArrowheads="1" noChangeShapeType="1" noTextEdit="1"/>
              </p:cNvSpPr>
              <p:nvPr/>
            </p:nvSpPr>
            <p:spPr>
              <a:xfrm>
                <a:off x="4922768" y="3756150"/>
                <a:ext cx="759310" cy="369332"/>
              </a:xfrm>
              <a:prstGeom prst="rect">
                <a:avLst/>
              </a:prstGeom>
              <a:blipFill>
                <a:blip r:embed="rId13"/>
                <a:stretch>
                  <a:fillRect l="-8730" r="-6349" b="-6349"/>
                </a:stretch>
              </a:blipFill>
              <a:ln>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字方塊 83"/>
              <p:cNvSpPr txBox="1"/>
              <p:nvPr/>
            </p:nvSpPr>
            <p:spPr>
              <a:xfrm>
                <a:off x="4932876" y="4258416"/>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4" name="文字方塊 83"/>
              <p:cNvSpPr txBox="1">
                <a:spLocks noRot="1" noChangeAspect="1" noMove="1" noResize="1" noEditPoints="1" noAdjustHandles="1" noChangeArrowheads="1" noChangeShapeType="1" noTextEdit="1"/>
              </p:cNvSpPr>
              <p:nvPr/>
            </p:nvSpPr>
            <p:spPr>
              <a:xfrm>
                <a:off x="4932876" y="4258416"/>
                <a:ext cx="759310" cy="369332"/>
              </a:xfrm>
              <a:prstGeom prst="rect">
                <a:avLst/>
              </a:prstGeom>
              <a:blipFill>
                <a:blip r:embed="rId14"/>
                <a:stretch>
                  <a:fillRect l="-7874" r="-6299" b="-6452"/>
                </a:stretch>
              </a:blipFill>
              <a:ln>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4922768" y="4701460"/>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5" name="文字方塊 84"/>
              <p:cNvSpPr txBox="1">
                <a:spLocks noRot="1" noChangeAspect="1" noMove="1" noResize="1" noEditPoints="1" noAdjustHandles="1" noChangeArrowheads="1" noChangeShapeType="1" noTextEdit="1"/>
              </p:cNvSpPr>
              <p:nvPr/>
            </p:nvSpPr>
            <p:spPr>
              <a:xfrm>
                <a:off x="4922768" y="4701460"/>
                <a:ext cx="759310" cy="369332"/>
              </a:xfrm>
              <a:prstGeom prst="rect">
                <a:avLst/>
              </a:prstGeom>
              <a:blipFill>
                <a:blip r:embed="rId15"/>
                <a:stretch>
                  <a:fillRect l="-8730" r="-6349" b="-6349"/>
                </a:stretch>
              </a:blipFill>
              <a:ln>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字方塊 85"/>
              <p:cNvSpPr txBox="1"/>
              <p:nvPr/>
            </p:nvSpPr>
            <p:spPr>
              <a:xfrm>
                <a:off x="4946139" y="5155383"/>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6" name="文字方塊 85"/>
              <p:cNvSpPr txBox="1">
                <a:spLocks noRot="1" noChangeAspect="1" noMove="1" noResize="1" noEditPoints="1" noAdjustHandles="1" noChangeArrowheads="1" noChangeShapeType="1" noTextEdit="1"/>
              </p:cNvSpPr>
              <p:nvPr/>
            </p:nvSpPr>
            <p:spPr>
              <a:xfrm>
                <a:off x="4946139" y="5155383"/>
                <a:ext cx="759310" cy="369332"/>
              </a:xfrm>
              <a:prstGeom prst="rect">
                <a:avLst/>
              </a:prstGeom>
              <a:blipFill>
                <a:blip r:embed="rId16"/>
                <a:stretch>
                  <a:fillRect l="-7874" r="-6299" b="-6452"/>
                </a:stretch>
              </a:blipFill>
              <a:ln>
                <a:solidFill>
                  <a:srgbClr val="FF0000"/>
                </a:solidFill>
              </a:ln>
            </p:spPr>
            <p:txBody>
              <a:bodyPr/>
              <a:lstStyle/>
              <a:p>
                <a:r>
                  <a:rPr lang="zh-CN" altLang="en-US">
                    <a:noFill/>
                  </a:rPr>
                  <a:t> </a:t>
                </a:r>
              </a:p>
            </p:txBody>
          </p:sp>
        </mc:Fallback>
      </mc:AlternateContent>
      <p:sp>
        <p:nvSpPr>
          <p:cNvPr id="89" name="矩形 88"/>
          <p:cNvSpPr/>
          <p:nvPr/>
        </p:nvSpPr>
        <p:spPr>
          <a:xfrm>
            <a:off x="4620486" y="2843152"/>
            <a:ext cx="1415772" cy="461665"/>
          </a:xfrm>
          <a:prstGeom prst="rect">
            <a:avLst/>
          </a:prstGeom>
        </p:spPr>
        <p:txBody>
          <a:bodyPr wrap="none">
            <a:spAutoFit/>
          </a:bodyPr>
          <a:lstStyle/>
          <a:p>
            <a:r>
              <a:rPr lang="zh-CN" altLang="en-US" sz="2400" dirty="0"/>
              <a:t>没有退出</a:t>
            </a:r>
            <a:endParaRPr lang="zh-TW" altLang="en-US" sz="2400" dirty="0"/>
          </a:p>
        </p:txBody>
      </p:sp>
      <p:grpSp>
        <p:nvGrpSpPr>
          <p:cNvPr id="92" name="群組 91"/>
          <p:cNvGrpSpPr/>
          <p:nvPr/>
        </p:nvGrpSpPr>
        <p:grpSpPr>
          <a:xfrm>
            <a:off x="6201845" y="3253043"/>
            <a:ext cx="2414414" cy="870244"/>
            <a:chOff x="6201845" y="3487455"/>
            <a:chExt cx="2414414" cy="870244"/>
          </a:xfrm>
        </p:grpSpPr>
        <p:sp>
          <p:nvSpPr>
            <p:cNvPr id="87" name="矩形 86"/>
            <p:cNvSpPr/>
            <p:nvPr/>
          </p:nvSpPr>
          <p:spPr>
            <a:xfrm>
              <a:off x="6201845" y="3487455"/>
              <a:ext cx="2339102" cy="461665"/>
            </a:xfrm>
            <a:prstGeom prst="rect">
              <a:avLst/>
            </a:prstGeom>
          </p:spPr>
          <p:txBody>
            <a:bodyPr wrap="none">
              <a:spAutoFit/>
            </a:bodyPr>
            <a:lstStyle/>
            <a:p>
              <a:r>
                <a:rPr lang="zh-CN" altLang="en-US" sz="2400" dirty="0"/>
                <a:t>训练得到的权重</a:t>
              </a:r>
              <a:endParaRPr lang="zh-TW" altLang="en-US" sz="2400" dirty="0"/>
            </a:p>
          </p:txBody>
        </p:sp>
        <mc:AlternateContent xmlns:mc="http://schemas.openxmlformats.org/markup-compatibility/2006" xmlns:a14="http://schemas.microsoft.com/office/drawing/2010/main">
          <mc:Choice Requires="a14">
            <p:sp>
              <p:nvSpPr>
                <p:cNvPr id="88" name="文字方塊 87"/>
                <p:cNvSpPr txBox="1"/>
                <p:nvPr/>
              </p:nvSpPr>
              <p:spPr>
                <a:xfrm>
                  <a:off x="6991194" y="3896034"/>
                  <a:ext cx="16250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2</m:t>
                        </m:r>
                        <m:r>
                          <a:rPr lang="en-US" altLang="zh-TW" sz="2400" b="0" i="1" smtClean="0">
                            <a:latin typeface="Cambria Math" panose="02040503050406030204" pitchFamily="18" charset="0"/>
                            <a:ea typeface="Cambria Math" panose="02040503050406030204" pitchFamily="18" charset="0"/>
                          </a:rPr>
                          <m:t>𝑧</m:t>
                        </m:r>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991194" y="3896034"/>
                  <a:ext cx="1625065" cy="461665"/>
                </a:xfrm>
                <a:prstGeom prst="rect">
                  <a:avLst/>
                </a:prstGeom>
                <a:blipFill rotWithShape="0">
                  <a:blip r:embed="rId17"/>
                  <a:stretch>
                    <a:fillRect/>
                  </a:stretch>
                </a:blipFill>
              </p:spPr>
              <p:txBody>
                <a:bodyPr/>
                <a:lstStyle/>
                <a:p>
                  <a:r>
                    <a:rPr lang="zh-TW" altLang="en-US">
                      <a:noFill/>
                    </a:rPr>
                    <a:t> </a:t>
                  </a:r>
                </a:p>
              </p:txBody>
            </p:sp>
          </mc:Fallback>
        </mc:AlternateContent>
        <p:sp>
          <p:nvSpPr>
            <p:cNvPr id="90" name="向右箭號 89"/>
            <p:cNvSpPr/>
            <p:nvPr/>
          </p:nvSpPr>
          <p:spPr>
            <a:xfrm>
              <a:off x="6575506" y="3949120"/>
              <a:ext cx="585426" cy="385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93" name="群組 92"/>
          <p:cNvGrpSpPr/>
          <p:nvPr/>
        </p:nvGrpSpPr>
        <p:grpSpPr>
          <a:xfrm>
            <a:off x="6372200" y="5510201"/>
            <a:ext cx="2215463" cy="913826"/>
            <a:chOff x="5942302" y="5744613"/>
            <a:chExt cx="2645362" cy="913826"/>
          </a:xfrm>
        </p:grpSpPr>
        <mc:AlternateContent xmlns:mc="http://schemas.openxmlformats.org/markup-compatibility/2006" xmlns:a14="http://schemas.microsoft.com/office/drawing/2010/main">
          <mc:Choice Requires="a14">
            <p:sp>
              <p:nvSpPr>
                <p:cNvPr id="77" name="文字方塊 76"/>
                <p:cNvSpPr txBox="1"/>
                <p:nvPr/>
              </p:nvSpPr>
              <p:spPr>
                <a:xfrm>
                  <a:off x="6962599" y="6196774"/>
                  <a:ext cx="16250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𝑧</m:t>
                        </m:r>
                      </m:oMath>
                    </m:oMathPara>
                  </a14:m>
                  <a:endParaRPr lang="zh-TW" altLang="en-US" sz="2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6962599" y="6196774"/>
                  <a:ext cx="1625065" cy="461665"/>
                </a:xfrm>
                <a:prstGeom prst="rect">
                  <a:avLst/>
                </a:prstGeom>
                <a:blipFill rotWithShape="0">
                  <a:blip r:embed="rId18"/>
                  <a:stretch>
                    <a:fillRect/>
                  </a:stretch>
                </a:blipFill>
              </p:spPr>
              <p:txBody>
                <a:bodyPr/>
                <a:lstStyle/>
                <a:p>
                  <a:r>
                    <a:rPr lang="zh-TW" altLang="en-US">
                      <a:noFill/>
                    </a:rPr>
                    <a:t> </a:t>
                  </a:r>
                </a:p>
              </p:txBody>
            </p:sp>
          </mc:Fallback>
        </mc:AlternateContent>
        <p:sp>
          <p:nvSpPr>
            <p:cNvPr id="78" name="矩形 77"/>
            <p:cNvSpPr/>
            <p:nvPr/>
          </p:nvSpPr>
          <p:spPr>
            <a:xfrm>
              <a:off x="5942302" y="5744613"/>
              <a:ext cx="2047355" cy="461665"/>
            </a:xfrm>
            <a:prstGeom prst="rect">
              <a:avLst/>
            </a:prstGeom>
          </p:spPr>
          <p:txBody>
            <a:bodyPr wrap="none">
              <a:spAutoFit/>
            </a:bodyPr>
            <a:lstStyle/>
            <a:p>
              <a:r>
                <a:rPr lang="zh-CN" altLang="en-US" sz="2400" dirty="0"/>
                <a:t>权重乘以</a:t>
              </a:r>
              <a:r>
                <a:rPr lang="en-US" altLang="zh-TW" sz="2400" dirty="0"/>
                <a:t>1-p%</a:t>
              </a:r>
              <a:endParaRPr lang="zh-TW" altLang="en-US" sz="2400" dirty="0"/>
            </a:p>
          </p:txBody>
        </p:sp>
        <p:sp>
          <p:nvSpPr>
            <p:cNvPr id="91" name="向右箭號 90"/>
            <p:cNvSpPr/>
            <p:nvPr/>
          </p:nvSpPr>
          <p:spPr>
            <a:xfrm>
              <a:off x="6648268" y="6231691"/>
              <a:ext cx="585426" cy="385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cxnSp>
        <p:nvCxnSpPr>
          <p:cNvPr id="95" name="直線接點 94"/>
          <p:cNvCxnSpPr/>
          <p:nvPr/>
        </p:nvCxnSpPr>
        <p:spPr>
          <a:xfrm>
            <a:off x="4423021" y="2440057"/>
            <a:ext cx="0" cy="422163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19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21" grpId="0" animBg="1"/>
      <p:bldP spid="22" grpId="0" animBg="1"/>
      <p:bldP spid="23" grpId="0" animBg="1"/>
      <p:bldP spid="24" grpId="0" animBg="1"/>
      <p:bldP spid="25" grpId="0" animBg="1"/>
      <p:bldP spid="40" grpId="0"/>
      <p:bldP spid="41" grpId="0"/>
      <p:bldP spid="42" grpId="0"/>
      <p:bldP spid="43" grpId="0"/>
      <p:bldP spid="44" grpId="0"/>
      <p:bldP spid="54" grpId="0"/>
      <p:bldP spid="55" grpId="0"/>
      <p:bldP spid="56" grpId="0"/>
      <p:bldP spid="57" grpId="0"/>
      <p:bldP spid="58" grpId="0"/>
      <p:bldP spid="75" grpId="0"/>
      <p:bldP spid="79" grpId="0" animBg="1"/>
      <p:bldP spid="84" grpId="0" animBg="1"/>
      <p:bldP spid="85" grpId="0" animBg="1"/>
      <p:bldP spid="86" grpId="0" animBg="1"/>
      <p:bldP spid="8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28697"/>
          </a:xfrm>
        </p:spPr>
        <p:txBody>
          <a:bodyPr>
            <a:normAutofit fontScale="90000"/>
          </a:bodyPr>
          <a:lstStyle/>
          <a:p>
            <a:r>
              <a:rPr lang="en-US" altLang="zh-TW" dirty="0"/>
              <a:t>Dropout</a:t>
            </a:r>
            <a:r>
              <a:rPr lang="zh-CN" altLang="en-US" dirty="0"/>
              <a:t>是一种集成学习</a:t>
            </a:r>
            <a:endParaRPr lang="zh-TW" altLang="en-US" dirty="0"/>
          </a:p>
        </p:txBody>
      </p:sp>
      <p:sp>
        <p:nvSpPr>
          <p:cNvPr id="6" name="文字方塊 5"/>
          <p:cNvSpPr txBox="1"/>
          <p:nvPr/>
        </p:nvSpPr>
        <p:spPr>
          <a:xfrm>
            <a:off x="643719" y="1835554"/>
            <a:ext cx="2220686" cy="523220"/>
          </a:xfrm>
          <a:prstGeom prst="rect">
            <a:avLst/>
          </a:prstGeom>
          <a:noFill/>
        </p:spPr>
        <p:txBody>
          <a:bodyPr wrap="square" rtlCol="0">
            <a:spAutoFit/>
          </a:bodyPr>
          <a:lstStyle/>
          <a:p>
            <a:r>
              <a:rPr lang="zh-CN" altLang="en-US" sz="2800" b="1" i="1" u="sng" dirty="0"/>
              <a:t>集成学习</a:t>
            </a:r>
            <a:endParaRPr lang="zh-TW" altLang="en-US" sz="2800" b="1" i="1" u="sng" dirty="0"/>
          </a:p>
        </p:txBody>
      </p:sp>
      <p:sp>
        <p:nvSpPr>
          <p:cNvPr id="4" name="矩形 3"/>
          <p:cNvSpPr/>
          <p:nvPr/>
        </p:nvSpPr>
        <p:spPr>
          <a:xfrm>
            <a:off x="1274513" y="3787421"/>
            <a:ext cx="1352550"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Network</a:t>
            </a:r>
          </a:p>
          <a:p>
            <a:pPr algn="ctr"/>
            <a:r>
              <a:rPr lang="en-US" altLang="zh-TW" sz="2400" dirty="0"/>
              <a:t>1</a:t>
            </a:r>
            <a:endParaRPr lang="zh-TW" altLang="en-US" sz="2400" dirty="0"/>
          </a:p>
        </p:txBody>
      </p:sp>
      <p:sp>
        <p:nvSpPr>
          <p:cNvPr id="253" name="矩形 252"/>
          <p:cNvSpPr/>
          <p:nvPr/>
        </p:nvSpPr>
        <p:spPr>
          <a:xfrm>
            <a:off x="3061131" y="3782856"/>
            <a:ext cx="1352550" cy="11239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Network</a:t>
            </a:r>
          </a:p>
          <a:p>
            <a:pPr algn="ctr"/>
            <a:r>
              <a:rPr lang="en-US" altLang="zh-TW" sz="2400" dirty="0"/>
              <a:t>2</a:t>
            </a:r>
            <a:endParaRPr lang="zh-TW" altLang="en-US" sz="2400" dirty="0"/>
          </a:p>
        </p:txBody>
      </p:sp>
      <p:sp>
        <p:nvSpPr>
          <p:cNvPr id="254" name="矩形 253"/>
          <p:cNvSpPr/>
          <p:nvPr/>
        </p:nvSpPr>
        <p:spPr>
          <a:xfrm>
            <a:off x="4899455" y="3764724"/>
            <a:ext cx="1352550" cy="11239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Network</a:t>
            </a:r>
          </a:p>
          <a:p>
            <a:pPr algn="ctr"/>
            <a:r>
              <a:rPr lang="en-US" altLang="zh-TW" sz="2400" dirty="0"/>
              <a:t>3</a:t>
            </a:r>
            <a:endParaRPr lang="zh-TW" altLang="en-US" sz="2400" dirty="0"/>
          </a:p>
        </p:txBody>
      </p:sp>
      <p:sp>
        <p:nvSpPr>
          <p:cNvPr id="255" name="矩形 254"/>
          <p:cNvSpPr/>
          <p:nvPr/>
        </p:nvSpPr>
        <p:spPr>
          <a:xfrm>
            <a:off x="6737779" y="3782856"/>
            <a:ext cx="1352550" cy="1123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4</a:t>
            </a:r>
            <a:endParaRPr lang="zh-TW" altLang="en-US" sz="2400" dirty="0"/>
          </a:p>
        </p:txBody>
      </p:sp>
      <p:sp>
        <p:nvSpPr>
          <p:cNvPr id="5" name="文字方塊 4"/>
          <p:cNvSpPr txBox="1"/>
          <p:nvPr/>
        </p:nvSpPr>
        <p:spPr>
          <a:xfrm>
            <a:off x="1267023" y="5327011"/>
            <a:ext cx="6984445" cy="523220"/>
          </a:xfrm>
          <a:prstGeom prst="rect">
            <a:avLst/>
          </a:prstGeom>
          <a:noFill/>
        </p:spPr>
        <p:txBody>
          <a:bodyPr wrap="square" rtlCol="0">
            <a:spAutoFit/>
          </a:bodyPr>
          <a:lstStyle/>
          <a:p>
            <a:r>
              <a:rPr lang="zh-CN" altLang="en-US" sz="2800" dirty="0"/>
              <a:t>训练一组不同结构的网络</a:t>
            </a:r>
            <a:endParaRPr lang="zh-TW" altLang="en-US" sz="2800" dirty="0"/>
          </a:p>
        </p:txBody>
      </p:sp>
      <p:sp>
        <p:nvSpPr>
          <p:cNvPr id="10" name="橢圓 9"/>
          <p:cNvSpPr/>
          <p:nvPr/>
        </p:nvSpPr>
        <p:spPr>
          <a:xfrm>
            <a:off x="3920999" y="1306055"/>
            <a:ext cx="1654731" cy="10477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Training Set</a:t>
            </a:r>
            <a:endParaRPr lang="zh-TW" altLang="en-US" sz="2400" dirty="0"/>
          </a:p>
        </p:txBody>
      </p:sp>
      <p:sp>
        <p:nvSpPr>
          <p:cNvPr id="256" name="橢圓 255"/>
          <p:cNvSpPr/>
          <p:nvPr/>
        </p:nvSpPr>
        <p:spPr>
          <a:xfrm>
            <a:off x="1320788" y="2632509"/>
            <a:ext cx="1260000" cy="720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Set</a:t>
            </a:r>
            <a:r>
              <a:rPr lang="zh-TW" altLang="en-US" sz="2400" dirty="0"/>
              <a:t> </a:t>
            </a:r>
            <a:r>
              <a:rPr lang="en-US" altLang="zh-TW" sz="2400" dirty="0"/>
              <a:t>1</a:t>
            </a:r>
          </a:p>
        </p:txBody>
      </p:sp>
      <p:sp>
        <p:nvSpPr>
          <p:cNvPr id="257" name="橢圓 256"/>
          <p:cNvSpPr/>
          <p:nvPr/>
        </p:nvSpPr>
        <p:spPr>
          <a:xfrm>
            <a:off x="3102837" y="2632509"/>
            <a:ext cx="1260000" cy="720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Set 2</a:t>
            </a:r>
            <a:endParaRPr lang="zh-TW" altLang="en-US" sz="2400" dirty="0"/>
          </a:p>
        </p:txBody>
      </p:sp>
      <p:sp>
        <p:nvSpPr>
          <p:cNvPr id="258" name="橢圓 257"/>
          <p:cNvSpPr/>
          <p:nvPr/>
        </p:nvSpPr>
        <p:spPr>
          <a:xfrm>
            <a:off x="4945730" y="2642651"/>
            <a:ext cx="1260000" cy="72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Set 3</a:t>
            </a:r>
            <a:endParaRPr lang="zh-TW" altLang="en-US" sz="2400" dirty="0"/>
          </a:p>
        </p:txBody>
      </p:sp>
      <p:sp>
        <p:nvSpPr>
          <p:cNvPr id="259" name="橢圓 258"/>
          <p:cNvSpPr/>
          <p:nvPr/>
        </p:nvSpPr>
        <p:spPr>
          <a:xfrm>
            <a:off x="6784054" y="2642651"/>
            <a:ext cx="1260000" cy="720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Set 4</a:t>
            </a:r>
            <a:endParaRPr lang="zh-TW" altLang="en-US" sz="2400" dirty="0"/>
          </a:p>
        </p:txBody>
      </p:sp>
      <p:cxnSp>
        <p:nvCxnSpPr>
          <p:cNvPr id="260" name="直線單箭頭接點 259"/>
          <p:cNvCxnSpPr/>
          <p:nvPr/>
        </p:nvCxnSpPr>
        <p:spPr>
          <a:xfrm flipH="1">
            <a:off x="2305051" y="1964424"/>
            <a:ext cx="1695959" cy="6782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單箭頭接點 260"/>
          <p:cNvCxnSpPr/>
          <p:nvPr/>
        </p:nvCxnSpPr>
        <p:spPr>
          <a:xfrm flipH="1">
            <a:off x="3802783" y="2283568"/>
            <a:ext cx="478720" cy="4297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線單箭頭接點 261"/>
          <p:cNvCxnSpPr/>
          <p:nvPr/>
        </p:nvCxnSpPr>
        <p:spPr>
          <a:xfrm>
            <a:off x="5253355" y="2257029"/>
            <a:ext cx="166076" cy="4728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線單箭頭接點 262"/>
          <p:cNvCxnSpPr/>
          <p:nvPr/>
        </p:nvCxnSpPr>
        <p:spPr>
          <a:xfrm>
            <a:off x="5497783" y="1964424"/>
            <a:ext cx="1532676" cy="7280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線單箭頭接點 263"/>
          <p:cNvCxnSpPr/>
          <p:nvPr/>
        </p:nvCxnSpPr>
        <p:spPr>
          <a:xfrm flipH="1">
            <a:off x="7414054" y="3280679"/>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線單箭頭接點 264"/>
          <p:cNvCxnSpPr/>
          <p:nvPr/>
        </p:nvCxnSpPr>
        <p:spPr>
          <a:xfrm flipH="1">
            <a:off x="3732838" y="3272294"/>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線單箭頭接點 265"/>
          <p:cNvCxnSpPr/>
          <p:nvPr/>
        </p:nvCxnSpPr>
        <p:spPr>
          <a:xfrm flipH="1">
            <a:off x="5588176" y="3280679"/>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線單箭頭接點 266"/>
          <p:cNvCxnSpPr/>
          <p:nvPr/>
        </p:nvCxnSpPr>
        <p:spPr>
          <a:xfrm flipH="1">
            <a:off x="1950788" y="3242856"/>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5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253" grpId="0" animBg="1"/>
      <p:bldP spid="254" grpId="0" animBg="1"/>
      <p:bldP spid="255" grpId="0" animBg="1"/>
      <p:bldP spid="5" grpId="0"/>
      <p:bldP spid="10" grpId="0" animBg="1"/>
      <p:bldP spid="256" grpId="0" animBg="1"/>
      <p:bldP spid="257" grpId="0" animBg="1"/>
      <p:bldP spid="258" grpId="0" animBg="1"/>
      <p:bldP spid="25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66979"/>
          </a:xfrm>
        </p:spPr>
        <p:txBody>
          <a:bodyPr>
            <a:normAutofit fontScale="90000"/>
          </a:bodyPr>
          <a:lstStyle/>
          <a:p>
            <a:r>
              <a:rPr lang="en-US" altLang="zh-TW" dirty="0"/>
              <a:t>Dropout</a:t>
            </a:r>
            <a:r>
              <a:rPr lang="zh-CN" altLang="en-US" dirty="0"/>
              <a:t>是一种集成学习</a:t>
            </a:r>
            <a:endParaRPr lang="zh-TW" altLang="en-US" dirty="0"/>
          </a:p>
        </p:txBody>
      </p:sp>
      <p:sp>
        <p:nvSpPr>
          <p:cNvPr id="6" name="文字方塊 5"/>
          <p:cNvSpPr txBox="1"/>
          <p:nvPr/>
        </p:nvSpPr>
        <p:spPr>
          <a:xfrm>
            <a:off x="628650" y="1181451"/>
            <a:ext cx="2220686" cy="523220"/>
          </a:xfrm>
          <a:prstGeom prst="rect">
            <a:avLst/>
          </a:prstGeom>
          <a:noFill/>
        </p:spPr>
        <p:txBody>
          <a:bodyPr wrap="square" rtlCol="0">
            <a:spAutoFit/>
          </a:bodyPr>
          <a:lstStyle/>
          <a:p>
            <a:r>
              <a:rPr lang="zh-CN" altLang="en-US" sz="2800" b="1" i="1" u="sng" dirty="0"/>
              <a:t>集成学习</a:t>
            </a:r>
            <a:endParaRPr lang="zh-TW" altLang="en-US" sz="2800" b="1" i="1" u="sng" dirty="0"/>
          </a:p>
        </p:txBody>
      </p:sp>
      <p:sp>
        <p:nvSpPr>
          <p:cNvPr id="3" name="文字方塊 2"/>
          <p:cNvSpPr txBox="1"/>
          <p:nvPr/>
        </p:nvSpPr>
        <p:spPr>
          <a:xfrm>
            <a:off x="1610949" y="4228614"/>
            <a:ext cx="755877" cy="523220"/>
          </a:xfrm>
          <a:prstGeom prst="rect">
            <a:avLst/>
          </a:prstGeom>
          <a:noFill/>
        </p:spPr>
        <p:txBody>
          <a:bodyPr wrap="square" rtlCol="0">
            <a:spAutoFit/>
          </a:bodyPr>
          <a:lstStyle/>
          <a:p>
            <a:pPr algn="ctr"/>
            <a:r>
              <a:rPr lang="en-US" altLang="zh-TW" sz="2800" dirty="0"/>
              <a:t>y</a:t>
            </a:r>
            <a:r>
              <a:rPr lang="en-US" altLang="zh-TW" sz="2800" baseline="-25000" dirty="0"/>
              <a:t>1</a:t>
            </a:r>
            <a:endParaRPr lang="zh-TW" altLang="en-US" sz="2800" baseline="-25000" dirty="0"/>
          </a:p>
        </p:txBody>
      </p:sp>
      <p:sp>
        <p:nvSpPr>
          <p:cNvPr id="27" name="矩形 26"/>
          <p:cNvSpPr/>
          <p:nvPr/>
        </p:nvSpPr>
        <p:spPr>
          <a:xfrm>
            <a:off x="1274513" y="2804429"/>
            <a:ext cx="1352550"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Network</a:t>
            </a:r>
          </a:p>
          <a:p>
            <a:pPr algn="ctr"/>
            <a:r>
              <a:rPr lang="en-US" altLang="zh-TW" sz="2400" dirty="0"/>
              <a:t>1</a:t>
            </a:r>
            <a:endParaRPr lang="zh-TW" altLang="en-US" sz="2400" dirty="0"/>
          </a:p>
        </p:txBody>
      </p:sp>
      <p:sp>
        <p:nvSpPr>
          <p:cNvPr id="28" name="矩形 27"/>
          <p:cNvSpPr/>
          <p:nvPr/>
        </p:nvSpPr>
        <p:spPr>
          <a:xfrm>
            <a:off x="3061131" y="2799864"/>
            <a:ext cx="1352550" cy="11239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Network</a:t>
            </a:r>
          </a:p>
          <a:p>
            <a:pPr algn="ctr"/>
            <a:r>
              <a:rPr lang="en-US" altLang="zh-TW" sz="2400" dirty="0"/>
              <a:t>2</a:t>
            </a:r>
            <a:endParaRPr lang="zh-TW" altLang="en-US" sz="2400" dirty="0"/>
          </a:p>
        </p:txBody>
      </p:sp>
      <p:sp>
        <p:nvSpPr>
          <p:cNvPr id="29" name="矩形 28"/>
          <p:cNvSpPr/>
          <p:nvPr/>
        </p:nvSpPr>
        <p:spPr>
          <a:xfrm>
            <a:off x="4899455" y="2781732"/>
            <a:ext cx="1352550" cy="11239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Network</a:t>
            </a:r>
          </a:p>
          <a:p>
            <a:pPr algn="ctr"/>
            <a:r>
              <a:rPr lang="en-US" altLang="zh-TW" sz="2400" dirty="0"/>
              <a:t>3</a:t>
            </a:r>
            <a:endParaRPr lang="zh-TW" altLang="en-US" sz="2400" dirty="0"/>
          </a:p>
        </p:txBody>
      </p:sp>
      <p:sp>
        <p:nvSpPr>
          <p:cNvPr id="30" name="矩形 29"/>
          <p:cNvSpPr/>
          <p:nvPr/>
        </p:nvSpPr>
        <p:spPr>
          <a:xfrm>
            <a:off x="6737779" y="2799864"/>
            <a:ext cx="1352550" cy="1123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4</a:t>
            </a:r>
            <a:endParaRPr lang="zh-TW" altLang="en-US" sz="2400" dirty="0"/>
          </a:p>
        </p:txBody>
      </p:sp>
      <p:sp>
        <p:nvSpPr>
          <p:cNvPr id="31" name="文字方塊 30"/>
          <p:cNvSpPr txBox="1"/>
          <p:nvPr/>
        </p:nvSpPr>
        <p:spPr>
          <a:xfrm>
            <a:off x="3553027" y="1412776"/>
            <a:ext cx="2461055" cy="523220"/>
          </a:xfrm>
          <a:prstGeom prst="rect">
            <a:avLst/>
          </a:prstGeom>
          <a:noFill/>
        </p:spPr>
        <p:txBody>
          <a:bodyPr wrap="square" rtlCol="0">
            <a:spAutoFit/>
          </a:bodyPr>
          <a:lstStyle/>
          <a:p>
            <a:r>
              <a:rPr lang="en-US" altLang="zh-TW" sz="2800" dirty="0"/>
              <a:t>Testing data x</a:t>
            </a:r>
            <a:endParaRPr lang="zh-TW" altLang="en-US" sz="2800" dirty="0"/>
          </a:p>
        </p:txBody>
      </p:sp>
      <p:sp>
        <p:nvSpPr>
          <p:cNvPr id="32" name="文字方塊 31"/>
          <p:cNvSpPr txBox="1"/>
          <p:nvPr/>
        </p:nvSpPr>
        <p:spPr>
          <a:xfrm>
            <a:off x="3397567" y="4228614"/>
            <a:ext cx="755877" cy="523220"/>
          </a:xfrm>
          <a:prstGeom prst="rect">
            <a:avLst/>
          </a:prstGeom>
          <a:noFill/>
        </p:spPr>
        <p:txBody>
          <a:bodyPr wrap="square" rtlCol="0">
            <a:spAutoFit/>
          </a:bodyPr>
          <a:lstStyle/>
          <a:p>
            <a:pPr algn="ctr"/>
            <a:r>
              <a:rPr lang="en-US" altLang="zh-TW" sz="2800" dirty="0"/>
              <a:t>y</a:t>
            </a:r>
            <a:r>
              <a:rPr lang="en-US" altLang="zh-TW" sz="2800" baseline="-25000" dirty="0"/>
              <a:t>2</a:t>
            </a:r>
            <a:endParaRPr lang="zh-TW" altLang="en-US" sz="2800" baseline="-25000" dirty="0"/>
          </a:p>
        </p:txBody>
      </p:sp>
      <p:sp>
        <p:nvSpPr>
          <p:cNvPr id="33" name="文字方塊 32"/>
          <p:cNvSpPr txBox="1"/>
          <p:nvPr/>
        </p:nvSpPr>
        <p:spPr>
          <a:xfrm>
            <a:off x="5248478" y="4228614"/>
            <a:ext cx="755877" cy="523220"/>
          </a:xfrm>
          <a:prstGeom prst="rect">
            <a:avLst/>
          </a:prstGeom>
          <a:noFill/>
        </p:spPr>
        <p:txBody>
          <a:bodyPr wrap="square" rtlCol="0">
            <a:spAutoFit/>
          </a:bodyPr>
          <a:lstStyle/>
          <a:p>
            <a:pPr algn="ctr"/>
            <a:r>
              <a:rPr lang="en-US" altLang="zh-TW" sz="2800" dirty="0"/>
              <a:t>y</a:t>
            </a:r>
            <a:r>
              <a:rPr lang="en-US" altLang="zh-TW" sz="2800" baseline="-25000" dirty="0"/>
              <a:t>3</a:t>
            </a:r>
            <a:endParaRPr lang="zh-TW" altLang="en-US" sz="2800" baseline="-25000" dirty="0"/>
          </a:p>
        </p:txBody>
      </p:sp>
      <p:sp>
        <p:nvSpPr>
          <p:cNvPr id="34" name="文字方塊 33"/>
          <p:cNvSpPr txBox="1"/>
          <p:nvPr/>
        </p:nvSpPr>
        <p:spPr>
          <a:xfrm>
            <a:off x="7099389" y="4228614"/>
            <a:ext cx="755877" cy="523220"/>
          </a:xfrm>
          <a:prstGeom prst="rect">
            <a:avLst/>
          </a:prstGeom>
          <a:noFill/>
        </p:spPr>
        <p:txBody>
          <a:bodyPr wrap="square" rtlCol="0">
            <a:spAutoFit/>
          </a:bodyPr>
          <a:lstStyle/>
          <a:p>
            <a:pPr algn="ctr"/>
            <a:r>
              <a:rPr lang="en-US" altLang="zh-TW" sz="2800" dirty="0"/>
              <a:t>y</a:t>
            </a:r>
            <a:r>
              <a:rPr lang="en-US" altLang="zh-TW" sz="2800" baseline="-25000" dirty="0"/>
              <a:t>4</a:t>
            </a:r>
            <a:endParaRPr lang="zh-TW" altLang="en-US" sz="2800" baseline="-25000" dirty="0"/>
          </a:p>
        </p:txBody>
      </p:sp>
      <p:sp>
        <p:nvSpPr>
          <p:cNvPr id="35" name="文字方塊 34"/>
          <p:cNvSpPr txBox="1"/>
          <p:nvPr/>
        </p:nvSpPr>
        <p:spPr>
          <a:xfrm>
            <a:off x="3359467" y="5189066"/>
            <a:ext cx="2461055" cy="523220"/>
          </a:xfrm>
          <a:prstGeom prst="rect">
            <a:avLst/>
          </a:prstGeom>
          <a:noFill/>
        </p:spPr>
        <p:txBody>
          <a:bodyPr wrap="square" rtlCol="0">
            <a:spAutoFit/>
          </a:bodyPr>
          <a:lstStyle/>
          <a:p>
            <a:pPr algn="ctr"/>
            <a:r>
              <a:rPr lang="en-US" altLang="zh-TW" sz="2800" dirty="0"/>
              <a:t>average</a:t>
            </a:r>
            <a:endParaRPr lang="zh-TW" altLang="en-US" sz="2800" dirty="0"/>
          </a:p>
        </p:txBody>
      </p:sp>
      <p:cxnSp>
        <p:nvCxnSpPr>
          <p:cNvPr id="36" name="直線單箭頭接點 35"/>
          <p:cNvCxnSpPr/>
          <p:nvPr/>
        </p:nvCxnSpPr>
        <p:spPr>
          <a:xfrm flipH="1">
            <a:off x="2171837" y="1970835"/>
            <a:ext cx="1943507" cy="7973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3685768" y="2008949"/>
            <a:ext cx="727913" cy="8735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endCxn id="29" idx="0"/>
          </p:cNvCxnSpPr>
          <p:nvPr/>
        </p:nvCxnSpPr>
        <p:spPr>
          <a:xfrm>
            <a:off x="4899455" y="2050262"/>
            <a:ext cx="676275" cy="7314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endCxn id="30" idx="0"/>
          </p:cNvCxnSpPr>
          <p:nvPr/>
        </p:nvCxnSpPr>
        <p:spPr>
          <a:xfrm>
            <a:off x="5210378" y="1970835"/>
            <a:ext cx="2203676" cy="8290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a:off x="7395004" y="3943782"/>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a:off x="3713788" y="3935397"/>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a:off x="5569126" y="3943782"/>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1931738" y="3905959"/>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1988887" y="4772170"/>
            <a:ext cx="1855690" cy="678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32" idx="2"/>
          </p:cNvCxnSpPr>
          <p:nvPr/>
        </p:nvCxnSpPr>
        <p:spPr>
          <a:xfrm>
            <a:off x="3775506" y="4751834"/>
            <a:ext cx="495348" cy="5536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34" idx="2"/>
          </p:cNvCxnSpPr>
          <p:nvPr/>
        </p:nvCxnSpPr>
        <p:spPr>
          <a:xfrm flipH="1">
            <a:off x="5222381" y="4751834"/>
            <a:ext cx="2254947" cy="6988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4823711" y="4713961"/>
            <a:ext cx="658527" cy="5914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p:bldP spid="32" grpId="0"/>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596"/>
            <a:ext cx="8229600" cy="680346"/>
          </a:xfrm>
        </p:spPr>
        <p:txBody>
          <a:bodyPr>
            <a:normAutofit fontScale="90000"/>
          </a:bodyPr>
          <a:lstStyle/>
          <a:p>
            <a:r>
              <a:rPr lang="zh-CN" altLang="en-US" dirty="0"/>
              <a:t>人工神经网络（</a:t>
            </a:r>
            <a:r>
              <a:rPr lang="en-US" altLang="zh-CN" dirty="0"/>
              <a:t>ANN</a:t>
            </a:r>
            <a:r>
              <a:rPr lang="zh-CN" altLang="en-US" dirty="0"/>
              <a:t>）</a:t>
            </a:r>
            <a:endParaRPr lang="zh-TW" altLang="en-US" dirty="0"/>
          </a:p>
        </p:txBody>
      </p:sp>
      <p:cxnSp>
        <p:nvCxnSpPr>
          <p:cNvPr id="36" name="直線單箭頭接點 35"/>
          <p:cNvCxnSpPr/>
          <p:nvPr/>
        </p:nvCxnSpPr>
        <p:spPr>
          <a:xfrm flipV="1">
            <a:off x="6481058" y="4466541"/>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555712" y="5488159"/>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endCxn id="22" idx="1"/>
          </p:cNvCxnSpPr>
          <p:nvPr/>
        </p:nvCxnSpPr>
        <p:spPr>
          <a:xfrm flipV="1">
            <a:off x="2470495" y="4476986"/>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5770626" y="3968080"/>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cxnSp>
        <p:nvCxnSpPr>
          <p:cNvPr id="12" name="直線單箭頭接點 11"/>
          <p:cNvCxnSpPr/>
          <p:nvPr/>
        </p:nvCxnSpPr>
        <p:spPr>
          <a:xfrm flipV="1">
            <a:off x="4957568" y="4446384"/>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endCxn id="22" idx="1"/>
          </p:cNvCxnSpPr>
          <p:nvPr/>
        </p:nvCxnSpPr>
        <p:spPr>
          <a:xfrm>
            <a:off x="2478115" y="4467657"/>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2478115" y="3191454"/>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群組 20"/>
          <p:cNvGrpSpPr/>
          <p:nvPr/>
        </p:nvGrpSpPr>
        <p:grpSpPr>
          <a:xfrm>
            <a:off x="4616054" y="4216826"/>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224" name="方程式" r:id="rId4" imgW="139680" imgH="139680" progId="Equation.3">
                    <p:embed/>
                  </p:oleObj>
                </mc:Choice>
                <mc:Fallback>
                  <p:oleObj name="方程式" r:id="rId4" imgW="139680" imgH="139680" progId="Equation.3">
                    <p:embed/>
                    <p:pic>
                      <p:nvPicPr>
                        <p:cNvPr id="0" name=""/>
                        <p:cNvPicPr>
                          <a:picLocks noChangeAspect="1" noChangeArrowheads="1"/>
                        </p:cNvPicPr>
                        <p:nvPr/>
                      </p:nvPicPr>
                      <p:blipFill>
                        <a:blip r:embed="rId5"/>
                        <a:srcRect/>
                        <a:stretch>
                          <a:fillRect/>
                        </a:stretch>
                      </p:blipFill>
                      <p:spPr bwMode="auto">
                        <a:xfrm>
                          <a:off x="3435128" y="3545009"/>
                          <a:ext cx="385763" cy="387350"/>
                        </a:xfrm>
                        <a:prstGeom prst="rect">
                          <a:avLst/>
                        </a:prstGeom>
                        <a:noFill/>
                      </p:spPr>
                    </p:pic>
                  </p:oleObj>
                </mc:Fallback>
              </mc:AlternateContent>
            </a:graphicData>
          </a:graphic>
        </p:graphicFrame>
      </p:grpSp>
      <p:cxnSp>
        <p:nvCxnSpPr>
          <p:cNvPr id="25" name="直線單箭頭接點 24"/>
          <p:cNvCxnSpPr/>
          <p:nvPr/>
        </p:nvCxnSpPr>
        <p:spPr>
          <a:xfrm flipV="1">
            <a:off x="4867261" y="4747589"/>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12"/>
          <p:cNvGraphicFramePr>
            <a:graphicFrameLocks noChangeAspect="1"/>
          </p:cNvGraphicFramePr>
          <p:nvPr>
            <p:extLst>
              <p:ext uri="{D42A27DB-BD31-4B8C-83A1-F6EECF244321}">
                <p14:modId xmlns:p14="http://schemas.microsoft.com/office/powerpoint/2010/main" val="3899218779"/>
              </p:ext>
            </p:extLst>
          </p:nvPr>
        </p:nvGraphicFramePr>
        <p:xfrm>
          <a:off x="5838017" y="4163644"/>
          <a:ext cx="787400" cy="533400"/>
        </p:xfrm>
        <a:graphic>
          <a:graphicData uri="http://schemas.openxmlformats.org/presentationml/2006/ole">
            <mc:AlternateContent xmlns:mc="http://schemas.openxmlformats.org/markup-compatibility/2006">
              <mc:Choice xmlns:v="urn:schemas-microsoft-com:vml" Requires="v">
                <p:oleObj spid="_x0000_s3225" name="方程式" r:id="rId6" imgW="317160" imgH="215640" progId="Equation.3">
                  <p:embed/>
                </p:oleObj>
              </mc:Choice>
              <mc:Fallback>
                <p:oleObj name="方程式" r:id="rId6" imgW="317160" imgH="215640" progId="Equation.3">
                  <p:embed/>
                  <p:pic>
                    <p:nvPicPr>
                      <p:cNvPr id="0" name=""/>
                      <p:cNvPicPr>
                        <a:picLocks noChangeAspect="1" noChangeArrowheads="1"/>
                      </p:cNvPicPr>
                      <p:nvPr/>
                    </p:nvPicPr>
                    <p:blipFill>
                      <a:blip r:embed="rId7"/>
                      <a:srcRect/>
                      <a:stretch>
                        <a:fillRect/>
                      </a:stretch>
                    </p:blipFill>
                    <p:spPr bwMode="auto">
                      <a:xfrm>
                        <a:off x="5838017" y="4163644"/>
                        <a:ext cx="787400" cy="533400"/>
                      </a:xfrm>
                      <a:prstGeom prst="rect">
                        <a:avLst/>
                      </a:prstGeom>
                      <a:noFill/>
                    </p:spPr>
                  </p:pic>
                </p:oleObj>
              </mc:Fallback>
            </mc:AlternateContent>
          </a:graphicData>
        </a:graphic>
      </p:graphicFrame>
      <p:sp>
        <p:nvSpPr>
          <p:cNvPr id="3" name="矩形 2"/>
          <p:cNvSpPr/>
          <p:nvPr/>
        </p:nvSpPr>
        <p:spPr>
          <a:xfrm>
            <a:off x="780925" y="1155477"/>
            <a:ext cx="3509294" cy="584775"/>
          </a:xfrm>
          <a:prstGeom prst="rect">
            <a:avLst/>
          </a:prstGeom>
        </p:spPr>
        <p:txBody>
          <a:bodyPr wrap="none">
            <a:spAutoFit/>
          </a:bodyPr>
          <a:lstStyle/>
          <a:p>
            <a:r>
              <a:rPr lang="zh-CN" altLang="en-US" sz="3200" b="1" i="1" u="sng" dirty="0"/>
              <a:t>神经元</a:t>
            </a:r>
            <a:r>
              <a:rPr lang="zh-CN" altLang="en-US" sz="3200" b="1" u="sng" dirty="0"/>
              <a:t>（</a:t>
            </a:r>
            <a:r>
              <a:rPr lang="en-US" altLang="zh-TW" sz="3200" b="1" i="1" u="sng" dirty="0"/>
              <a:t>Neuron</a:t>
            </a:r>
            <a:r>
              <a:rPr lang="zh-CN" altLang="en-US" sz="3200" b="1" i="1" u="sng" dirty="0"/>
              <a:t>）</a:t>
            </a:r>
            <a:endParaRPr lang="zh-TW" altLang="en-US" sz="3200" b="1" i="1" u="sng" dirty="0"/>
          </a:p>
        </p:txBody>
      </p:sp>
      <p:grpSp>
        <p:nvGrpSpPr>
          <p:cNvPr id="20" name="群組 19"/>
          <p:cNvGrpSpPr/>
          <p:nvPr/>
        </p:nvGrpSpPr>
        <p:grpSpPr>
          <a:xfrm>
            <a:off x="3021212" y="3195131"/>
            <a:ext cx="546036" cy="537290"/>
            <a:chOff x="34511" y="3510100"/>
            <a:chExt cx="546036" cy="537290"/>
          </a:xfrm>
        </p:grpSpPr>
        <p:sp>
          <p:nvSpPr>
            <p:cNvPr id="48" name="矩形 47"/>
            <p:cNvSpPr/>
            <p:nvPr/>
          </p:nvSpPr>
          <p:spPr>
            <a:xfrm>
              <a:off x="34511" y="3510100"/>
              <a:ext cx="546036" cy="5372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4" name="文字方塊 43"/>
            <p:cNvSpPr txBox="1"/>
            <p:nvPr/>
          </p:nvSpPr>
          <p:spPr>
            <a:xfrm>
              <a:off x="136079" y="3552772"/>
              <a:ext cx="342900"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27" name="群組 26"/>
          <p:cNvGrpSpPr/>
          <p:nvPr/>
        </p:nvGrpSpPr>
        <p:grpSpPr>
          <a:xfrm>
            <a:off x="3021212" y="4095791"/>
            <a:ext cx="546036" cy="537290"/>
            <a:chOff x="-43759" y="4374027"/>
            <a:chExt cx="546036" cy="537290"/>
          </a:xfrm>
        </p:grpSpPr>
        <p:sp>
          <p:nvSpPr>
            <p:cNvPr id="49" name="矩形 48"/>
            <p:cNvSpPr/>
            <p:nvPr/>
          </p:nvSpPr>
          <p:spPr>
            <a:xfrm>
              <a:off x="-43759" y="4374027"/>
              <a:ext cx="546036" cy="5372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5" name="文字方塊 44"/>
            <p:cNvSpPr txBox="1"/>
            <p:nvPr/>
          </p:nvSpPr>
          <p:spPr>
            <a:xfrm>
              <a:off x="0" y="4424367"/>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29" name="群組 28"/>
          <p:cNvGrpSpPr/>
          <p:nvPr/>
        </p:nvGrpSpPr>
        <p:grpSpPr>
          <a:xfrm>
            <a:off x="2928091" y="4952766"/>
            <a:ext cx="715437" cy="537290"/>
            <a:chOff x="153153" y="5027301"/>
            <a:chExt cx="715437" cy="537290"/>
          </a:xfrm>
        </p:grpSpPr>
        <p:sp>
          <p:nvSpPr>
            <p:cNvPr id="50" name="矩形 49"/>
            <p:cNvSpPr/>
            <p:nvPr/>
          </p:nvSpPr>
          <p:spPr>
            <a:xfrm>
              <a:off x="252603" y="5027301"/>
              <a:ext cx="546036" cy="5372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文字方塊 45"/>
            <p:cNvSpPr txBox="1"/>
            <p:nvPr/>
          </p:nvSpPr>
          <p:spPr>
            <a:xfrm>
              <a:off x="153153" y="5087907"/>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sp>
        <p:nvSpPr>
          <p:cNvPr id="47" name="文字方塊 46"/>
          <p:cNvSpPr txBox="1"/>
          <p:nvPr/>
        </p:nvSpPr>
        <p:spPr>
          <a:xfrm>
            <a:off x="4509542" y="5583759"/>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51" name="群組 50"/>
          <p:cNvGrpSpPr/>
          <p:nvPr/>
        </p:nvGrpSpPr>
        <p:grpSpPr>
          <a:xfrm>
            <a:off x="1878659" y="2894364"/>
            <a:ext cx="546036" cy="537290"/>
            <a:chOff x="34511" y="3510100"/>
            <a:chExt cx="546036" cy="537290"/>
          </a:xfrm>
        </p:grpSpPr>
        <p:sp>
          <p:nvSpPr>
            <p:cNvPr id="52" name="矩形 51"/>
            <p:cNvSpPr/>
            <p:nvPr/>
          </p:nvSpPr>
          <p:spPr>
            <a:xfrm>
              <a:off x="34511" y="3510100"/>
              <a:ext cx="546036" cy="537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3" name="文字方塊 52"/>
            <p:cNvSpPr txBox="1"/>
            <p:nvPr/>
          </p:nvSpPr>
          <p:spPr>
            <a:xfrm>
              <a:off x="136079" y="3552772"/>
              <a:ext cx="342900"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54" name="群組 53"/>
          <p:cNvGrpSpPr/>
          <p:nvPr/>
        </p:nvGrpSpPr>
        <p:grpSpPr>
          <a:xfrm>
            <a:off x="1854193" y="4146131"/>
            <a:ext cx="546036" cy="537290"/>
            <a:chOff x="-43759" y="4374027"/>
            <a:chExt cx="546036" cy="537290"/>
          </a:xfrm>
        </p:grpSpPr>
        <p:sp>
          <p:nvSpPr>
            <p:cNvPr id="55" name="矩形 54"/>
            <p:cNvSpPr/>
            <p:nvPr/>
          </p:nvSpPr>
          <p:spPr>
            <a:xfrm>
              <a:off x="-43759" y="4374027"/>
              <a:ext cx="546036" cy="537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6" name="文字方塊 55"/>
            <p:cNvSpPr txBox="1"/>
            <p:nvPr/>
          </p:nvSpPr>
          <p:spPr>
            <a:xfrm>
              <a:off x="0" y="4424367"/>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57" name="群組 56"/>
          <p:cNvGrpSpPr/>
          <p:nvPr/>
        </p:nvGrpSpPr>
        <p:grpSpPr>
          <a:xfrm>
            <a:off x="1781803" y="5439344"/>
            <a:ext cx="715437" cy="537290"/>
            <a:chOff x="153153" y="5027301"/>
            <a:chExt cx="715437" cy="537290"/>
          </a:xfrm>
        </p:grpSpPr>
        <p:sp>
          <p:nvSpPr>
            <p:cNvPr id="58" name="矩形 57"/>
            <p:cNvSpPr/>
            <p:nvPr/>
          </p:nvSpPr>
          <p:spPr>
            <a:xfrm>
              <a:off x="252603" y="5027301"/>
              <a:ext cx="546036" cy="537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9" name="文字方塊 58"/>
            <p:cNvSpPr txBox="1"/>
            <p:nvPr/>
          </p:nvSpPr>
          <p:spPr>
            <a:xfrm>
              <a:off x="153153" y="5087907"/>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sp>
        <p:nvSpPr>
          <p:cNvPr id="62" name="文字方塊 61"/>
          <p:cNvSpPr txBox="1"/>
          <p:nvPr/>
        </p:nvSpPr>
        <p:spPr>
          <a:xfrm>
            <a:off x="5259455" y="3966467"/>
            <a:ext cx="379718"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grpSp>
        <p:nvGrpSpPr>
          <p:cNvPr id="63" name="群組 62"/>
          <p:cNvGrpSpPr/>
          <p:nvPr/>
        </p:nvGrpSpPr>
        <p:grpSpPr>
          <a:xfrm>
            <a:off x="3543274" y="1196752"/>
            <a:ext cx="5297714" cy="2078894"/>
            <a:chOff x="3566162" y="4678338"/>
            <a:chExt cx="5297714" cy="2078894"/>
          </a:xfrm>
        </p:grpSpPr>
        <p:sp>
          <p:nvSpPr>
            <p:cNvPr id="64" name="圓角矩形圖說文字 63"/>
            <p:cNvSpPr/>
            <p:nvPr/>
          </p:nvSpPr>
          <p:spPr>
            <a:xfrm>
              <a:off x="3566162" y="4678338"/>
              <a:ext cx="5297714" cy="2078894"/>
            </a:xfrm>
            <a:prstGeom prst="wedgeRoundRectCallout">
              <a:avLst>
                <a:gd name="adj1" fmla="val 1509"/>
                <a:gd name="adj2" fmla="val 90824"/>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5" name="群組 64"/>
            <p:cNvGrpSpPr/>
            <p:nvPr/>
          </p:nvGrpSpPr>
          <p:grpSpPr>
            <a:xfrm>
              <a:off x="5943645" y="4731685"/>
              <a:ext cx="2743688" cy="1838325"/>
              <a:chOff x="4096343" y="4657321"/>
              <a:chExt cx="2743688" cy="1838325"/>
            </a:xfrm>
          </p:grpSpPr>
          <p:pic>
            <p:nvPicPr>
              <p:cNvPr id="68" name="圖片 67"/>
              <p:cNvPicPr>
                <a:picLocks noChangeAspect="1"/>
              </p:cNvPicPr>
              <p:nvPr/>
            </p:nvPicPr>
            <p:blipFill>
              <a:blip r:embed="rId8"/>
              <a:stretch>
                <a:fillRect/>
              </a:stretch>
            </p:blipFill>
            <p:spPr>
              <a:xfrm>
                <a:off x="4096343" y="4657321"/>
                <a:ext cx="2571750" cy="1838325"/>
              </a:xfrm>
              <a:prstGeom prst="rect">
                <a:avLst/>
              </a:prstGeom>
            </p:spPr>
          </p:pic>
          <p:graphicFrame>
            <p:nvGraphicFramePr>
              <p:cNvPr id="69" name="Object 12"/>
              <p:cNvGraphicFramePr>
                <a:graphicFrameLocks noChangeAspect="1"/>
              </p:cNvGraphicFramePr>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3226" name="方程式" r:id="rId9" imgW="317160" imgH="215640" progId="Equation.3">
                      <p:embed/>
                    </p:oleObj>
                  </mc:Choice>
                  <mc:Fallback>
                    <p:oleObj name="方程式" r:id="rId9" imgW="317160" imgH="215640" progId="Equation.3">
                      <p:embed/>
                      <p:pic>
                        <p:nvPicPr>
                          <p:cNvPr id="0" name=""/>
                          <p:cNvPicPr>
                            <a:picLocks noChangeAspect="1" noChangeArrowheads="1"/>
                          </p:cNvPicPr>
                          <p:nvPr/>
                        </p:nvPicPr>
                        <p:blipFill>
                          <a:blip r:embed="rId10"/>
                          <a:srcRect/>
                          <a:stretch>
                            <a:fillRect/>
                          </a:stretch>
                        </p:blipFill>
                        <p:spPr bwMode="auto">
                          <a:xfrm>
                            <a:off x="4474734" y="4768231"/>
                            <a:ext cx="717072" cy="489740"/>
                          </a:xfrm>
                          <a:prstGeom prst="rect">
                            <a:avLst/>
                          </a:prstGeom>
                          <a:noFill/>
                        </p:spPr>
                      </p:pic>
                    </p:oleObj>
                  </mc:Fallback>
                </mc:AlternateContent>
              </a:graphicData>
            </a:graphic>
          </p:graphicFrame>
          <p:graphicFrame>
            <p:nvGraphicFramePr>
              <p:cNvPr id="70" name="Object 12"/>
              <p:cNvGraphicFramePr>
                <a:graphicFrameLocks noChangeAspect="1"/>
              </p:cNvGraphicFramePr>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3227" name="方程式" r:id="rId11" imgW="126720" imgH="126720" progId="Equation.3">
                      <p:embed/>
                    </p:oleObj>
                  </mc:Choice>
                  <mc:Fallback>
                    <p:oleObj name="方程式" r:id="rId11" imgW="126720" imgH="126720" progId="Equation.3">
                      <p:embed/>
                      <p:pic>
                        <p:nvPicPr>
                          <p:cNvPr id="0" name=""/>
                          <p:cNvPicPr>
                            <a:picLocks noChangeAspect="1" noChangeArrowheads="1"/>
                          </p:cNvPicPr>
                          <p:nvPr/>
                        </p:nvPicPr>
                        <p:blipFill>
                          <a:blip r:embed="rId12"/>
                          <a:srcRect/>
                          <a:stretch>
                            <a:fillRect/>
                          </a:stretch>
                        </p:blipFill>
                        <p:spPr bwMode="auto">
                          <a:xfrm>
                            <a:off x="6512897" y="6101982"/>
                            <a:ext cx="327134" cy="325661"/>
                          </a:xfrm>
                          <a:prstGeom prst="rect">
                            <a:avLst/>
                          </a:prstGeom>
                          <a:noFill/>
                        </p:spPr>
                      </p:pic>
                    </p:oleObj>
                  </mc:Fallback>
                </mc:AlternateContent>
              </a:graphicData>
            </a:graphic>
          </p:graphicFrame>
        </p:grpSp>
        <p:graphicFrame>
          <p:nvGraphicFramePr>
            <p:cNvPr id="66" name="Object 12"/>
            <p:cNvGraphicFramePr>
              <a:graphicFrameLocks noChangeAspect="1"/>
            </p:cNvGraphicFramePr>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3228" name="方程式" r:id="rId13" imgW="863280" imgH="393480" progId="Equation.3">
                    <p:embed/>
                  </p:oleObj>
                </mc:Choice>
                <mc:Fallback>
                  <p:oleObj name="方程式" r:id="rId13" imgW="863280" imgH="393480" progId="Equation.3">
                    <p:embed/>
                    <p:pic>
                      <p:nvPicPr>
                        <p:cNvPr id="0" name=""/>
                        <p:cNvPicPr>
                          <a:picLocks noChangeAspect="1" noChangeArrowheads="1"/>
                        </p:cNvPicPr>
                        <p:nvPr/>
                      </p:nvPicPr>
                      <p:blipFill>
                        <a:blip r:embed="rId14"/>
                        <a:srcRect/>
                        <a:stretch>
                          <a:fillRect/>
                        </a:stretch>
                      </p:blipFill>
                      <p:spPr bwMode="auto">
                        <a:xfrm>
                          <a:off x="3800520" y="5368768"/>
                          <a:ext cx="2143125" cy="973138"/>
                        </a:xfrm>
                        <a:prstGeom prst="rect">
                          <a:avLst/>
                        </a:prstGeom>
                        <a:noFill/>
                      </p:spPr>
                    </p:pic>
                  </p:oleObj>
                </mc:Fallback>
              </mc:AlternateContent>
            </a:graphicData>
          </a:graphic>
        </p:graphicFrame>
        <p:sp>
          <p:nvSpPr>
            <p:cNvPr id="67" name="文字方塊 66"/>
            <p:cNvSpPr txBox="1"/>
            <p:nvPr/>
          </p:nvSpPr>
          <p:spPr>
            <a:xfrm>
              <a:off x="3800520" y="4795570"/>
              <a:ext cx="2463800" cy="461665"/>
            </a:xfrm>
            <a:prstGeom prst="rect">
              <a:avLst/>
            </a:prstGeom>
            <a:noFill/>
          </p:spPr>
          <p:txBody>
            <a:bodyPr wrap="square" rtlCol="0">
              <a:spAutoFit/>
            </a:bodyPr>
            <a:lstStyle/>
            <a:p>
              <a:r>
                <a:rPr lang="en-US" altLang="zh-TW" sz="2400" dirty="0"/>
                <a:t>Sigmoid </a:t>
              </a:r>
              <a:r>
                <a:rPr lang="zh-CN" altLang="en-US" sz="2400" dirty="0"/>
                <a:t>函数</a:t>
              </a:r>
              <a:endParaRPr lang="zh-TW" altLang="en-US" sz="2400" dirty="0"/>
            </a:p>
          </p:txBody>
        </p:sp>
      </p:grpSp>
      <p:sp>
        <p:nvSpPr>
          <p:cNvPr id="71" name="文字方塊 70"/>
          <p:cNvSpPr txBox="1"/>
          <p:nvPr/>
        </p:nvSpPr>
        <p:spPr>
          <a:xfrm>
            <a:off x="7346491" y="4196470"/>
            <a:ext cx="87807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rgbClr val="FF0000"/>
                </a:solidFill>
              </a:rPr>
              <a:t>0.98</a:t>
            </a:r>
            <a:endParaRPr lang="zh-TW" altLang="en-US" sz="2400" dirty="0">
              <a:solidFill>
                <a:srgbClr val="FF0000"/>
              </a:solidFill>
            </a:endParaRPr>
          </a:p>
        </p:txBody>
      </p:sp>
      <p:sp>
        <p:nvSpPr>
          <p:cNvPr id="61" name="文字方塊 38"/>
          <p:cNvSpPr txBox="1"/>
          <p:nvPr/>
        </p:nvSpPr>
        <p:spPr>
          <a:xfrm>
            <a:off x="2642063" y="5546116"/>
            <a:ext cx="1287491" cy="830997"/>
          </a:xfrm>
          <a:prstGeom prst="rect">
            <a:avLst/>
          </a:prstGeom>
          <a:noFill/>
        </p:spPr>
        <p:txBody>
          <a:bodyPr wrap="square" rtlCol="0">
            <a:spAutoFit/>
          </a:bodyPr>
          <a:lstStyle/>
          <a:p>
            <a:pPr algn="ctr"/>
            <a:r>
              <a:rPr lang="zh-CN" altLang="en-US" sz="2400" dirty="0">
                <a:solidFill>
                  <a:srgbClr val="0000FF"/>
                </a:solidFill>
              </a:rPr>
              <a:t>权重</a:t>
            </a:r>
            <a:r>
              <a:rPr lang="en-US" altLang="zh-CN" sz="2400" dirty="0">
                <a:solidFill>
                  <a:srgbClr val="0000FF"/>
                </a:solidFill>
              </a:rPr>
              <a:t>(</a:t>
            </a:r>
            <a:r>
              <a:rPr lang="en-US" altLang="zh-TW" sz="2400" dirty="0">
                <a:solidFill>
                  <a:srgbClr val="0000FF"/>
                </a:solidFill>
              </a:rPr>
              <a:t>weights)</a:t>
            </a:r>
            <a:endParaRPr lang="zh-TW" altLang="en-US" sz="2400" dirty="0">
              <a:solidFill>
                <a:srgbClr val="0000FF"/>
              </a:solidFill>
            </a:endParaRPr>
          </a:p>
        </p:txBody>
      </p:sp>
      <p:sp>
        <p:nvSpPr>
          <p:cNvPr id="72" name="文字方塊 33"/>
          <p:cNvSpPr txBox="1"/>
          <p:nvPr/>
        </p:nvSpPr>
        <p:spPr>
          <a:xfrm>
            <a:off x="5136373" y="5793506"/>
            <a:ext cx="798022" cy="830997"/>
          </a:xfrm>
          <a:prstGeom prst="rect">
            <a:avLst/>
          </a:prstGeom>
          <a:noFill/>
        </p:spPr>
        <p:txBody>
          <a:bodyPr wrap="square" rtlCol="0">
            <a:spAutoFit/>
          </a:bodyPr>
          <a:lstStyle/>
          <a:p>
            <a:pPr algn="ctr"/>
            <a:r>
              <a:rPr lang="zh-CN" altLang="en-US" sz="2400" dirty="0">
                <a:solidFill>
                  <a:srgbClr val="0000FF"/>
                </a:solidFill>
              </a:rPr>
              <a:t>偏置</a:t>
            </a:r>
            <a:r>
              <a:rPr lang="en-US" altLang="zh-CN" sz="2400" dirty="0">
                <a:solidFill>
                  <a:srgbClr val="0000FF"/>
                </a:solidFill>
              </a:rPr>
              <a:t>(</a:t>
            </a:r>
            <a:r>
              <a:rPr lang="en-US" altLang="zh-TW" sz="2400" dirty="0">
                <a:solidFill>
                  <a:srgbClr val="0000FF"/>
                </a:solidFill>
              </a:rPr>
              <a:t>bias)</a:t>
            </a:r>
            <a:endParaRPr lang="zh-TW" altLang="en-US" sz="2400" dirty="0">
              <a:solidFill>
                <a:srgbClr val="0000FF"/>
              </a:solidFill>
            </a:endParaRPr>
          </a:p>
        </p:txBody>
      </p:sp>
      <p:sp>
        <p:nvSpPr>
          <p:cNvPr id="73" name="文字方塊 43"/>
          <p:cNvSpPr txBox="1"/>
          <p:nvPr/>
        </p:nvSpPr>
        <p:spPr>
          <a:xfrm>
            <a:off x="4877449" y="4851170"/>
            <a:ext cx="2806350" cy="830997"/>
          </a:xfrm>
          <a:prstGeom prst="rect">
            <a:avLst/>
          </a:prstGeom>
          <a:noFill/>
        </p:spPr>
        <p:txBody>
          <a:bodyPr wrap="square" rtlCol="0">
            <a:spAutoFit/>
          </a:bodyPr>
          <a:lstStyle/>
          <a:p>
            <a:pPr algn="ctr"/>
            <a:r>
              <a:rPr lang="zh-CN" altLang="en-US" sz="2400" dirty="0">
                <a:solidFill>
                  <a:srgbClr val="0000FF"/>
                </a:solidFill>
              </a:rPr>
              <a:t>激活函数 </a:t>
            </a:r>
            <a:r>
              <a:rPr lang="en-US" altLang="zh-CN" sz="2400" dirty="0">
                <a:solidFill>
                  <a:srgbClr val="0000FF"/>
                </a:solidFill>
              </a:rPr>
              <a:t>(</a:t>
            </a:r>
            <a:r>
              <a:rPr lang="en-US" altLang="zh-TW" sz="2400" dirty="0">
                <a:solidFill>
                  <a:srgbClr val="0000FF"/>
                </a:solidFill>
              </a:rPr>
              <a:t>Activation function)</a:t>
            </a:r>
            <a:endParaRPr lang="zh-TW" altLang="en-US" sz="2400" dirty="0">
              <a:solidFill>
                <a:srgbClr val="0000FF"/>
              </a:solidFill>
            </a:endParaRPr>
          </a:p>
        </p:txBody>
      </p:sp>
    </p:spTree>
    <p:extLst>
      <p:ext uri="{BB962C8B-B14F-4D97-AF65-F5344CB8AC3E}">
        <p14:creationId xmlns:p14="http://schemas.microsoft.com/office/powerpoint/2010/main" val="39196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2" grpId="0"/>
      <p:bldP spid="71" grpId="0" animBg="1"/>
      <p:bldP spid="61" grpId="0"/>
      <p:bldP spid="72" grpId="0"/>
      <p:bldP spid="7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93781"/>
          </a:xfrm>
        </p:spPr>
        <p:txBody>
          <a:bodyPr>
            <a:normAutofit fontScale="90000"/>
          </a:bodyPr>
          <a:lstStyle/>
          <a:p>
            <a:r>
              <a:rPr lang="en-US" altLang="zh-TW" dirty="0"/>
              <a:t>Dropout</a:t>
            </a:r>
            <a:r>
              <a:rPr lang="zh-CN" altLang="en-US" dirty="0"/>
              <a:t>是一种集成学习</a:t>
            </a:r>
            <a:endParaRPr lang="zh-TW" altLang="en-US" dirty="0"/>
          </a:p>
        </p:txBody>
      </p:sp>
      <p:grpSp>
        <p:nvGrpSpPr>
          <p:cNvPr id="448" name="群組 447"/>
          <p:cNvGrpSpPr/>
          <p:nvPr/>
        </p:nvGrpSpPr>
        <p:grpSpPr>
          <a:xfrm rot="5400000">
            <a:off x="-440680" y="2905942"/>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69" name="矩形 268"/>
          <p:cNvSpPr/>
          <p:nvPr/>
        </p:nvSpPr>
        <p:spPr>
          <a:xfrm>
            <a:off x="6843147" y="1124744"/>
            <a:ext cx="2192715" cy="523220"/>
          </a:xfrm>
          <a:prstGeom prst="rect">
            <a:avLst/>
          </a:prstGeom>
        </p:spPr>
        <p:txBody>
          <a:bodyPr wrap="square">
            <a:spAutoFit/>
          </a:bodyPr>
          <a:lstStyle/>
          <a:p>
            <a:pPr algn="ctr"/>
            <a:r>
              <a:rPr lang="zh-CN" altLang="en-US" sz="2800" b="1" u="sng" dirty="0"/>
              <a:t>训练过程</a:t>
            </a:r>
            <a:endParaRPr lang="en-US" altLang="zh-TW" sz="2800" b="1" u="sng" dirty="0"/>
          </a:p>
        </p:txBody>
      </p:sp>
      <p:grpSp>
        <p:nvGrpSpPr>
          <p:cNvPr id="451" name="群組 450"/>
          <p:cNvGrpSpPr/>
          <p:nvPr/>
        </p:nvGrpSpPr>
        <p:grpSpPr>
          <a:xfrm rot="5400000">
            <a:off x="2783998" y="2914485"/>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12004" y="3048934"/>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47" name="文字方塊 446"/>
          <p:cNvSpPr txBox="1"/>
          <p:nvPr/>
        </p:nvSpPr>
        <p:spPr>
          <a:xfrm>
            <a:off x="251520" y="1204331"/>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1</a:t>
            </a:r>
            <a:endParaRPr lang="zh-TW" altLang="en-US" sz="2400" baseline="-25000" dirty="0"/>
          </a:p>
        </p:txBody>
      </p:sp>
      <p:grpSp>
        <p:nvGrpSpPr>
          <p:cNvPr id="452" name="群組 451"/>
          <p:cNvGrpSpPr/>
          <p:nvPr/>
        </p:nvGrpSpPr>
        <p:grpSpPr>
          <a:xfrm rot="5400000">
            <a:off x="4908004" y="2553659"/>
            <a:ext cx="2816562" cy="2026283"/>
            <a:chOff x="5238336" y="4137476"/>
            <a:chExt cx="2816562" cy="2026283"/>
          </a:xfrm>
        </p:grpSpPr>
        <p:sp>
          <p:nvSpPr>
            <p:cNvPr id="396" name="橢圓 395"/>
            <p:cNvSpPr/>
            <p:nvPr/>
          </p:nvSpPr>
          <p:spPr>
            <a:xfrm>
              <a:off x="5988865" y="489653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8" name="橢圓 397"/>
            <p:cNvSpPr/>
            <p:nvPr/>
          </p:nvSpPr>
          <p:spPr>
            <a:xfrm>
              <a:off x="7566875" y="51981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9" name="橢圓 398"/>
            <p:cNvSpPr/>
            <p:nvPr/>
          </p:nvSpPr>
          <p:spPr>
            <a:xfrm>
              <a:off x="7566875" y="561098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0" name="矩形 399"/>
            <p:cNvSpPr/>
            <p:nvPr/>
          </p:nvSpPr>
          <p:spPr>
            <a:xfrm>
              <a:off x="5238336" y="4945837"/>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1" name="直線單箭頭接點 400"/>
            <p:cNvCxnSpPr>
              <a:stCxn id="400" idx="3"/>
              <a:endCxn id="396" idx="2"/>
            </p:cNvCxnSpPr>
            <p:nvPr/>
          </p:nvCxnSpPr>
          <p:spPr>
            <a:xfrm>
              <a:off x="5369400"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直線單箭頭接點 403"/>
            <p:cNvCxnSpPr>
              <a:stCxn id="400" idx="3"/>
            </p:cNvCxnSpPr>
            <p:nvPr/>
          </p:nvCxnSpPr>
          <p:spPr>
            <a:xfrm>
              <a:off x="5369400"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直線單箭頭接點 405"/>
            <p:cNvCxnSpPr>
              <a:endCxn id="398" idx="2"/>
            </p:cNvCxnSpPr>
            <p:nvPr/>
          </p:nvCxnSpPr>
          <p:spPr>
            <a:xfrm>
              <a:off x="7108244" y="5000376"/>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直線單箭頭接點 406"/>
            <p:cNvCxnSpPr>
              <a:endCxn id="399" idx="2"/>
            </p:cNvCxnSpPr>
            <p:nvPr/>
          </p:nvCxnSpPr>
          <p:spPr>
            <a:xfrm>
              <a:off x="7108245" y="5022010"/>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1" name="直線單箭頭接點 410"/>
            <p:cNvCxnSpPr>
              <a:endCxn id="398" idx="2"/>
            </p:cNvCxnSpPr>
            <p:nvPr/>
          </p:nvCxnSpPr>
          <p:spPr>
            <a:xfrm flipV="1">
              <a:off x="7108244" y="5323616"/>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2" name="直線單箭頭接點 411"/>
            <p:cNvCxnSpPr>
              <a:endCxn id="399" idx="2"/>
            </p:cNvCxnSpPr>
            <p:nvPr/>
          </p:nvCxnSpPr>
          <p:spPr>
            <a:xfrm flipV="1">
              <a:off x="7108245" y="5736456"/>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直線單箭頭接點 412"/>
            <p:cNvCxnSpPr>
              <a:stCxn id="417" idx="2"/>
              <a:endCxn id="396" idx="2"/>
            </p:cNvCxnSpPr>
            <p:nvPr/>
          </p:nvCxnSpPr>
          <p:spPr>
            <a:xfrm flipV="1">
              <a:off x="5303868" y="5022010"/>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直線單箭頭接點 415"/>
            <p:cNvCxnSpPr>
              <a:stCxn id="417" idx="3"/>
            </p:cNvCxnSpPr>
            <p:nvPr/>
          </p:nvCxnSpPr>
          <p:spPr>
            <a:xfrm>
              <a:off x="5369400" y="5349800"/>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7" name="矩形 416"/>
            <p:cNvSpPr/>
            <p:nvPr/>
          </p:nvSpPr>
          <p:spPr>
            <a:xfrm>
              <a:off x="5238336" y="528426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18" name="橢圓 417"/>
            <p:cNvSpPr/>
            <p:nvPr/>
          </p:nvSpPr>
          <p:spPr>
            <a:xfrm>
              <a:off x="6857296" y="48794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1" name="橢圓 420"/>
            <p:cNvSpPr/>
            <p:nvPr/>
          </p:nvSpPr>
          <p:spPr>
            <a:xfrm>
              <a:off x="6857296" y="591154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22" name="矩形 421"/>
            <p:cNvSpPr/>
            <p:nvPr/>
          </p:nvSpPr>
          <p:spPr>
            <a:xfrm>
              <a:off x="5238336" y="5655604"/>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23" name="矩形 422"/>
            <p:cNvSpPr/>
            <p:nvPr/>
          </p:nvSpPr>
          <p:spPr>
            <a:xfrm>
              <a:off x="5238336" y="598993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24" name="直線單箭頭接點 423"/>
            <p:cNvCxnSpPr>
              <a:stCxn id="423" idx="3"/>
            </p:cNvCxnSpPr>
            <p:nvPr/>
          </p:nvCxnSpPr>
          <p:spPr>
            <a:xfrm flipV="1">
              <a:off x="5369400"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直線單箭頭接點 424"/>
            <p:cNvCxnSpPr>
              <a:stCxn id="422" idx="3"/>
            </p:cNvCxnSpPr>
            <p:nvPr/>
          </p:nvCxnSpPr>
          <p:spPr>
            <a:xfrm>
              <a:off x="5369400" y="5721136"/>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直線單箭頭接點 427"/>
            <p:cNvCxnSpPr>
              <a:stCxn id="423" idx="3"/>
              <a:endCxn id="396" idx="2"/>
            </p:cNvCxnSpPr>
            <p:nvPr/>
          </p:nvCxnSpPr>
          <p:spPr>
            <a:xfrm flipV="1">
              <a:off x="5369400"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直線單箭頭接點 429"/>
            <p:cNvCxnSpPr>
              <a:stCxn id="422" idx="3"/>
              <a:endCxn id="396" idx="2"/>
            </p:cNvCxnSpPr>
            <p:nvPr/>
          </p:nvCxnSpPr>
          <p:spPr>
            <a:xfrm flipV="1">
              <a:off x="5369400" y="5022010"/>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直線單箭頭接點 430"/>
            <p:cNvCxnSpPr/>
            <p:nvPr/>
          </p:nvCxnSpPr>
          <p:spPr>
            <a:xfrm>
              <a:off x="6239814"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直線單箭頭接點 433"/>
            <p:cNvCxnSpPr/>
            <p:nvPr/>
          </p:nvCxnSpPr>
          <p:spPr>
            <a:xfrm>
              <a:off x="6239814"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8" name="直線單箭頭接點 437"/>
            <p:cNvCxnSpPr/>
            <p:nvPr/>
          </p:nvCxnSpPr>
          <p:spPr>
            <a:xfrm flipV="1">
              <a:off x="6239814"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直線單箭頭接點 441"/>
            <p:cNvCxnSpPr/>
            <p:nvPr/>
          </p:nvCxnSpPr>
          <p:spPr>
            <a:xfrm flipV="1">
              <a:off x="6239814"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5" name="直線單箭頭接點 444"/>
            <p:cNvCxnSpPr/>
            <p:nvPr/>
          </p:nvCxnSpPr>
          <p:spPr>
            <a:xfrm>
              <a:off x="7825583" y="53298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6" name="直線單箭頭接點 445"/>
            <p:cNvCxnSpPr/>
            <p:nvPr/>
          </p:nvCxnSpPr>
          <p:spPr>
            <a:xfrm>
              <a:off x="7825583" y="5743598"/>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1" name="橢圓 390"/>
            <p:cNvSpPr/>
            <p:nvPr/>
          </p:nvSpPr>
          <p:spPr>
            <a:xfrm>
              <a:off x="5984094" y="591281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9" name="文字方塊 448"/>
            <p:cNvSpPr txBox="1"/>
            <p:nvPr/>
          </p:nvSpPr>
          <p:spPr>
            <a:xfrm>
              <a:off x="6063855" y="4137476"/>
              <a:ext cx="964273" cy="523220"/>
            </a:xfrm>
            <a:prstGeom prst="rect">
              <a:avLst/>
            </a:prstGeom>
            <a:noFill/>
          </p:spPr>
          <p:txBody>
            <a:bodyPr wrap="square" rtlCol="0">
              <a:spAutoFit/>
            </a:bodyPr>
            <a:lstStyle/>
            <a:p>
              <a:r>
                <a:rPr lang="en-US" altLang="zh-TW" sz="2800" dirty="0"/>
                <a:t>……</a:t>
              </a:r>
              <a:endParaRPr lang="zh-TW" altLang="en-US" sz="2800" dirty="0"/>
            </a:p>
          </p:txBody>
        </p:sp>
      </p:grpSp>
      <p:sp>
        <p:nvSpPr>
          <p:cNvPr id="453" name="文字方塊 452"/>
          <p:cNvSpPr txBox="1"/>
          <p:nvPr/>
        </p:nvSpPr>
        <p:spPr>
          <a:xfrm>
            <a:off x="1039486" y="5282044"/>
            <a:ext cx="7351603"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a:t>用一个</a:t>
            </a:r>
            <a:r>
              <a:rPr lang="en-US" altLang="zh-TW" sz="2800" dirty="0"/>
              <a:t>mini-batch</a:t>
            </a:r>
            <a:r>
              <a:rPr lang="zh-CN" altLang="en-US" sz="2800" dirty="0"/>
              <a:t>训练一个网络</a:t>
            </a:r>
            <a:endParaRPr lang="zh-TW" altLang="en-US" sz="2800" dirty="0"/>
          </a:p>
        </p:txBody>
      </p:sp>
      <p:sp>
        <p:nvSpPr>
          <p:cNvPr id="454" name="文字方塊 453"/>
          <p:cNvSpPr txBox="1"/>
          <p:nvPr/>
        </p:nvSpPr>
        <p:spPr>
          <a:xfrm>
            <a:off x="1014222" y="5858108"/>
            <a:ext cx="7018866"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a:t>网络中的一些参数是共享的</a:t>
            </a:r>
            <a:endParaRPr lang="zh-TW" altLang="en-US" sz="2800" dirty="0"/>
          </a:p>
        </p:txBody>
      </p:sp>
      <p:sp>
        <p:nvSpPr>
          <p:cNvPr id="455" name="文字方塊 454"/>
          <p:cNvSpPr txBox="1"/>
          <p:nvPr/>
        </p:nvSpPr>
        <p:spPr>
          <a:xfrm>
            <a:off x="1908953" y="1200003"/>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2</a:t>
            </a:r>
            <a:endParaRPr lang="zh-TW" altLang="en-US" sz="2400" baseline="-25000" dirty="0"/>
          </a:p>
        </p:txBody>
      </p:sp>
      <p:sp>
        <p:nvSpPr>
          <p:cNvPr id="456" name="文字方塊 455"/>
          <p:cNvSpPr txBox="1"/>
          <p:nvPr/>
        </p:nvSpPr>
        <p:spPr>
          <a:xfrm>
            <a:off x="3560687" y="1204331"/>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3</a:t>
            </a:r>
            <a:endParaRPr lang="zh-TW" altLang="en-US" sz="2400" baseline="-25000" dirty="0"/>
          </a:p>
        </p:txBody>
      </p:sp>
      <p:sp>
        <p:nvSpPr>
          <p:cNvPr id="457" name="文字方塊 456"/>
          <p:cNvSpPr txBox="1"/>
          <p:nvPr/>
        </p:nvSpPr>
        <p:spPr>
          <a:xfrm>
            <a:off x="5209645" y="1186300"/>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4</a:t>
            </a:r>
            <a:endParaRPr lang="zh-TW" altLang="en-US" sz="2400" baseline="-25000" dirty="0"/>
          </a:p>
        </p:txBody>
      </p:sp>
      <p:sp>
        <p:nvSpPr>
          <p:cNvPr id="515" name="文字方塊 514"/>
          <p:cNvSpPr txBox="1"/>
          <p:nvPr/>
        </p:nvSpPr>
        <p:spPr>
          <a:xfrm>
            <a:off x="7060194" y="2332062"/>
            <a:ext cx="1828800" cy="523220"/>
          </a:xfrm>
          <a:prstGeom prst="rect">
            <a:avLst/>
          </a:prstGeom>
          <a:noFill/>
        </p:spPr>
        <p:txBody>
          <a:bodyPr wrap="square" rtlCol="0">
            <a:spAutoFit/>
          </a:bodyPr>
          <a:lstStyle/>
          <a:p>
            <a:pPr algn="ctr"/>
            <a:r>
              <a:rPr lang="en-US" altLang="zh-TW" sz="2800" dirty="0"/>
              <a:t>M </a:t>
            </a:r>
            <a:r>
              <a:rPr lang="zh-CN" altLang="en-US" sz="2800" dirty="0"/>
              <a:t>神经元</a:t>
            </a:r>
            <a:endParaRPr lang="zh-TW" altLang="en-US" sz="2800" dirty="0"/>
          </a:p>
        </p:txBody>
      </p:sp>
      <p:sp>
        <p:nvSpPr>
          <p:cNvPr id="516" name="文字方塊 515"/>
          <p:cNvSpPr txBox="1"/>
          <p:nvPr/>
        </p:nvSpPr>
        <p:spPr>
          <a:xfrm>
            <a:off x="7060194" y="3742422"/>
            <a:ext cx="1828800" cy="954107"/>
          </a:xfrm>
          <a:prstGeom prst="rect">
            <a:avLst/>
          </a:prstGeom>
          <a:noFill/>
        </p:spPr>
        <p:txBody>
          <a:bodyPr wrap="square" rtlCol="0">
            <a:spAutoFit/>
          </a:bodyPr>
          <a:lstStyle/>
          <a:p>
            <a:pPr algn="ctr"/>
            <a:r>
              <a:rPr lang="en-US" altLang="zh-TW" sz="2800" dirty="0"/>
              <a:t>2</a:t>
            </a:r>
            <a:r>
              <a:rPr lang="en-US" altLang="zh-TW" sz="2800" baseline="30000" dirty="0"/>
              <a:t>M </a:t>
            </a:r>
            <a:r>
              <a:rPr lang="zh-CN" altLang="en-US" sz="2800" dirty="0"/>
              <a:t>可能的网络</a:t>
            </a:r>
            <a:endParaRPr lang="zh-TW" altLang="en-US" sz="2800" dirty="0"/>
          </a:p>
        </p:txBody>
      </p:sp>
      <p:sp>
        <p:nvSpPr>
          <p:cNvPr id="517" name="向下箭號 516"/>
          <p:cNvSpPr/>
          <p:nvPr/>
        </p:nvSpPr>
        <p:spPr>
          <a:xfrm>
            <a:off x="7710605" y="2855282"/>
            <a:ext cx="501874" cy="8871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9577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P spid="447" grpId="0" animBg="1"/>
      <p:bldP spid="453" grpId="0"/>
      <p:bldP spid="454" grpId="0"/>
      <p:bldP spid="455" grpId="0" animBg="1"/>
      <p:bldP spid="456" grpId="0" animBg="1"/>
      <p:bldP spid="457" grpId="0" animBg="1"/>
      <p:bldP spid="515" grpId="0"/>
      <p:bldP spid="516" grpId="0"/>
      <p:bldP spid="51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562189" y="2267654"/>
            <a:ext cx="3330744" cy="3248773"/>
          </a:xfrm>
          <a:prstGeom prst="rect">
            <a:avLst/>
          </a:prstGeom>
          <a:noFill/>
          <a:ln w="57150">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a:xfrm>
            <a:off x="628650" y="44624"/>
            <a:ext cx="7886700" cy="708209"/>
          </a:xfrm>
        </p:spPr>
        <p:txBody>
          <a:bodyPr>
            <a:normAutofit/>
          </a:bodyPr>
          <a:lstStyle/>
          <a:p>
            <a:r>
              <a:rPr lang="en-US" altLang="zh-TW" dirty="0"/>
              <a:t>Dropout</a:t>
            </a:r>
            <a:r>
              <a:rPr lang="zh-CN" altLang="en-US" dirty="0"/>
              <a:t>是一种集成学习</a:t>
            </a:r>
            <a:endParaRPr lang="zh-TW" altLang="en-US" dirty="0"/>
          </a:p>
        </p:txBody>
      </p:sp>
      <p:grpSp>
        <p:nvGrpSpPr>
          <p:cNvPr id="448" name="群組 447"/>
          <p:cNvGrpSpPr/>
          <p:nvPr/>
        </p:nvGrpSpPr>
        <p:grpSpPr>
          <a:xfrm rot="5400000">
            <a:off x="-366709" y="3305482"/>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1" name="群組 450"/>
          <p:cNvGrpSpPr/>
          <p:nvPr/>
        </p:nvGrpSpPr>
        <p:grpSpPr>
          <a:xfrm rot="5400000">
            <a:off x="2857969" y="3314025"/>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85975" y="3448474"/>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56" name="文字方塊 455"/>
          <p:cNvSpPr txBox="1"/>
          <p:nvPr/>
        </p:nvSpPr>
        <p:spPr>
          <a:xfrm>
            <a:off x="3550762" y="1553688"/>
            <a:ext cx="2042475" cy="461665"/>
          </a:xfrm>
          <a:prstGeom prst="rect">
            <a:avLst/>
          </a:prstGeom>
          <a:noFill/>
        </p:spPr>
        <p:txBody>
          <a:bodyPr wrap="square" rtlCol="0">
            <a:spAutoFit/>
          </a:bodyPr>
          <a:lstStyle/>
          <a:p>
            <a:pPr algn="ctr"/>
            <a:r>
              <a:rPr lang="zh-CN" altLang="en-US" sz="2400" dirty="0"/>
              <a:t>测试数据 </a:t>
            </a:r>
            <a:r>
              <a:rPr lang="en-US" altLang="zh-TW" sz="2400" dirty="0"/>
              <a:t>x</a:t>
            </a:r>
            <a:endParaRPr lang="zh-TW" altLang="en-US" sz="2400" baseline="-25000" dirty="0"/>
          </a:p>
        </p:txBody>
      </p:sp>
      <p:sp>
        <p:nvSpPr>
          <p:cNvPr id="139" name="矩形 138"/>
          <p:cNvSpPr/>
          <p:nvPr/>
        </p:nvSpPr>
        <p:spPr>
          <a:xfrm>
            <a:off x="294842" y="1340768"/>
            <a:ext cx="1620957" cy="523220"/>
          </a:xfrm>
          <a:prstGeom prst="rect">
            <a:avLst/>
          </a:prstGeom>
        </p:spPr>
        <p:txBody>
          <a:bodyPr wrap="none">
            <a:spAutoFit/>
          </a:bodyPr>
          <a:lstStyle/>
          <a:p>
            <a:r>
              <a:rPr lang="zh-CN" altLang="en-US" sz="2800" b="1" u="sng" dirty="0"/>
              <a:t>测试过程</a:t>
            </a:r>
            <a:endParaRPr lang="en-US" altLang="zh-TW" sz="2800" b="1" u="sng" dirty="0"/>
          </a:p>
        </p:txBody>
      </p:sp>
      <p:sp>
        <p:nvSpPr>
          <p:cNvPr id="140" name="文字方塊 139"/>
          <p:cNvSpPr txBox="1"/>
          <p:nvPr/>
        </p:nvSpPr>
        <p:spPr>
          <a:xfrm rot="5400000">
            <a:off x="4753630" y="3696316"/>
            <a:ext cx="964273" cy="523220"/>
          </a:xfrm>
          <a:prstGeom prst="rect">
            <a:avLst/>
          </a:prstGeom>
          <a:noFill/>
        </p:spPr>
        <p:txBody>
          <a:bodyPr wrap="square" rtlCol="0">
            <a:spAutoFit/>
          </a:bodyPr>
          <a:lstStyle/>
          <a:p>
            <a:r>
              <a:rPr lang="en-US" altLang="zh-TW" sz="2800" dirty="0"/>
              <a:t>……</a:t>
            </a:r>
            <a:endParaRPr lang="zh-TW" altLang="en-US" sz="2800" dirty="0"/>
          </a:p>
        </p:txBody>
      </p:sp>
      <p:sp>
        <p:nvSpPr>
          <p:cNvPr id="141" name="文字方塊 140"/>
          <p:cNvSpPr txBox="1"/>
          <p:nvPr/>
        </p:nvSpPr>
        <p:spPr>
          <a:xfrm>
            <a:off x="1543010" y="5986041"/>
            <a:ext cx="2461055" cy="461665"/>
          </a:xfrm>
          <a:prstGeom prst="rect">
            <a:avLst/>
          </a:prstGeom>
          <a:noFill/>
        </p:spPr>
        <p:txBody>
          <a:bodyPr wrap="square" rtlCol="0">
            <a:spAutoFit/>
          </a:bodyPr>
          <a:lstStyle/>
          <a:p>
            <a:pPr algn="ctr"/>
            <a:r>
              <a:rPr lang="zh-CN" altLang="en-US" sz="2400" dirty="0"/>
              <a:t>平均</a:t>
            </a:r>
            <a:endParaRPr lang="zh-TW" altLang="en-US" sz="2400" dirty="0"/>
          </a:p>
        </p:txBody>
      </p:sp>
      <p:cxnSp>
        <p:nvCxnSpPr>
          <p:cNvPr id="142" name="直線單箭頭接點 141"/>
          <p:cNvCxnSpPr/>
          <p:nvPr/>
        </p:nvCxnSpPr>
        <p:spPr>
          <a:xfrm flipH="1">
            <a:off x="1261193" y="2017318"/>
            <a:ext cx="2475008" cy="46635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flipH="1">
            <a:off x="2864225" y="2041087"/>
            <a:ext cx="871977" cy="4265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單箭頭接點 144"/>
          <p:cNvCxnSpPr/>
          <p:nvPr/>
        </p:nvCxnSpPr>
        <p:spPr>
          <a:xfrm>
            <a:off x="3710789" y="2041087"/>
            <a:ext cx="567922" cy="45313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1" name="文字方塊 150"/>
          <p:cNvSpPr txBox="1"/>
          <p:nvPr/>
        </p:nvSpPr>
        <p:spPr>
          <a:xfrm>
            <a:off x="692250" y="5240628"/>
            <a:ext cx="755877" cy="461665"/>
          </a:xfrm>
          <a:prstGeom prst="rect">
            <a:avLst/>
          </a:prstGeom>
          <a:noFill/>
        </p:spPr>
        <p:txBody>
          <a:bodyPr wrap="square" rtlCol="0">
            <a:spAutoFit/>
          </a:bodyPr>
          <a:lstStyle/>
          <a:p>
            <a:pPr algn="ctr"/>
            <a:r>
              <a:rPr lang="en-US" altLang="zh-TW" sz="2400" dirty="0"/>
              <a:t>y</a:t>
            </a:r>
            <a:r>
              <a:rPr lang="en-US" altLang="zh-TW" sz="2400" baseline="-25000" dirty="0"/>
              <a:t>1</a:t>
            </a:r>
            <a:endParaRPr lang="zh-TW" altLang="en-US" sz="2400" baseline="-25000" dirty="0"/>
          </a:p>
        </p:txBody>
      </p:sp>
      <p:sp>
        <p:nvSpPr>
          <p:cNvPr id="152" name="文字方塊 151"/>
          <p:cNvSpPr txBox="1"/>
          <p:nvPr/>
        </p:nvSpPr>
        <p:spPr>
          <a:xfrm>
            <a:off x="2598515" y="5285595"/>
            <a:ext cx="755877" cy="461665"/>
          </a:xfrm>
          <a:prstGeom prst="rect">
            <a:avLst/>
          </a:prstGeom>
          <a:noFill/>
        </p:spPr>
        <p:txBody>
          <a:bodyPr wrap="square" rtlCol="0">
            <a:spAutoFit/>
          </a:bodyPr>
          <a:lstStyle/>
          <a:p>
            <a:pPr algn="ctr"/>
            <a:r>
              <a:rPr lang="en-US" altLang="zh-TW" sz="2400" dirty="0"/>
              <a:t>y</a:t>
            </a:r>
            <a:r>
              <a:rPr lang="en-US" altLang="zh-TW" sz="2400" baseline="-25000" dirty="0"/>
              <a:t>2</a:t>
            </a:r>
            <a:endParaRPr lang="zh-TW" altLang="en-US" sz="2400" baseline="-25000" dirty="0"/>
          </a:p>
        </p:txBody>
      </p:sp>
      <p:sp>
        <p:nvSpPr>
          <p:cNvPr id="153" name="文字方塊 152"/>
          <p:cNvSpPr txBox="1"/>
          <p:nvPr/>
        </p:nvSpPr>
        <p:spPr>
          <a:xfrm>
            <a:off x="3968737" y="5267810"/>
            <a:ext cx="755877" cy="461665"/>
          </a:xfrm>
          <a:prstGeom prst="rect">
            <a:avLst/>
          </a:prstGeom>
          <a:noFill/>
        </p:spPr>
        <p:txBody>
          <a:bodyPr wrap="square" rtlCol="0">
            <a:spAutoFit/>
          </a:bodyPr>
          <a:lstStyle/>
          <a:p>
            <a:pPr algn="ctr"/>
            <a:r>
              <a:rPr lang="en-US" altLang="zh-TW" sz="2400" dirty="0"/>
              <a:t>y</a:t>
            </a:r>
            <a:r>
              <a:rPr lang="en-US" altLang="zh-TW" sz="2400" baseline="-25000" dirty="0"/>
              <a:t>3</a:t>
            </a:r>
            <a:endParaRPr lang="zh-TW" altLang="en-US" sz="2400" baseline="-25000" dirty="0"/>
          </a:p>
        </p:txBody>
      </p:sp>
      <p:cxnSp>
        <p:nvCxnSpPr>
          <p:cNvPr id="154" name="直線單箭頭接點 153"/>
          <p:cNvCxnSpPr/>
          <p:nvPr/>
        </p:nvCxnSpPr>
        <p:spPr>
          <a:xfrm>
            <a:off x="1212747" y="5747260"/>
            <a:ext cx="910217" cy="377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單箭頭接點 154"/>
          <p:cNvCxnSpPr>
            <a:stCxn id="152" idx="2"/>
          </p:cNvCxnSpPr>
          <p:nvPr/>
        </p:nvCxnSpPr>
        <p:spPr>
          <a:xfrm flipH="1">
            <a:off x="2920178" y="5747260"/>
            <a:ext cx="56276" cy="3530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p:nvPr/>
        </p:nvCxnSpPr>
        <p:spPr>
          <a:xfrm flipH="1">
            <a:off x="3417942" y="5728111"/>
            <a:ext cx="833815" cy="39713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群組 163"/>
          <p:cNvGrpSpPr/>
          <p:nvPr/>
        </p:nvGrpSpPr>
        <p:grpSpPr>
          <a:xfrm rot="5400000">
            <a:off x="4923459" y="3298167"/>
            <a:ext cx="2893086" cy="1335452"/>
            <a:chOff x="7997554" y="1461721"/>
            <a:chExt cx="5723548" cy="2641997"/>
          </a:xfrm>
        </p:grpSpPr>
        <p:grpSp>
          <p:nvGrpSpPr>
            <p:cNvPr id="165" name="群組 164"/>
            <p:cNvGrpSpPr/>
            <p:nvPr/>
          </p:nvGrpSpPr>
          <p:grpSpPr>
            <a:xfrm>
              <a:off x="7997554" y="1461721"/>
              <a:ext cx="5723548" cy="2641997"/>
              <a:chOff x="1904899" y="2535995"/>
              <a:chExt cx="5723548" cy="2641997"/>
            </a:xfrm>
          </p:grpSpPr>
          <p:sp>
            <p:nvSpPr>
              <p:cNvPr id="169" name="橢圓 168"/>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橢圓 169"/>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1" name="橢圓 170"/>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2" name="橢圓 171"/>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3" name="橢圓 172"/>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4" name="橢圓 173"/>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5" name="矩形 174"/>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76" name="直線單箭頭接點 175"/>
              <p:cNvCxnSpPr>
                <a:stCxn id="175" idx="3"/>
                <a:endCxn id="169"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75" idx="3"/>
                <a:endCxn id="170"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75" idx="3"/>
                <a:endCxn id="171"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75" idx="3"/>
                <a:endCxn id="172"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endCxn id="173"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endCxn id="173"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endCxn id="174"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endCxn id="174"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endCxn id="173"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a:endCxn id="174"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endCxn id="173"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a:endCxn id="174"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92" idx="2"/>
                <a:endCxn id="169"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192" idx="3"/>
                <a:endCxn id="170"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a:stCxn id="192" idx="3"/>
                <a:endCxn id="171"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a:stCxn id="192" idx="3"/>
                <a:endCxn id="172"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矩形 191"/>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3" name="橢圓 192"/>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4" name="橢圓 193"/>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5" name="橢圓 194"/>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6" name="橢圓 195"/>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7" name="矩形 196"/>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8" name="矩形 197"/>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99" name="直線單箭頭接點 198"/>
              <p:cNvCxnSpPr>
                <a:stCxn id="198" idx="3"/>
                <a:endCxn id="172"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a:stCxn id="197" idx="3"/>
                <a:endCxn id="172"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200"/>
              <p:cNvCxnSpPr>
                <a:stCxn id="198" idx="3"/>
                <a:endCxn id="171"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單箭頭接點 201"/>
              <p:cNvCxnSpPr>
                <a:stCxn id="198" idx="3"/>
                <a:endCxn id="170"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a:stCxn id="198" idx="3"/>
                <a:endCxn id="169"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203"/>
              <p:cNvCxnSpPr>
                <a:stCxn id="197" idx="3"/>
                <a:endCxn id="170"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p:cNvCxnSpPr>
                <a:stCxn id="197" idx="3"/>
                <a:endCxn id="169"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單箭頭接點 206"/>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單箭頭接點 207"/>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單箭頭接點 209"/>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線單箭頭接點 210"/>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線單箭頭接點 212"/>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單箭頭接點 213"/>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線單箭頭接點 214"/>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單箭頭接點 215"/>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216"/>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219"/>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6" name="直線單箭頭接點 165"/>
            <p:cNvCxnSpPr/>
            <p:nvPr/>
          </p:nvCxnSpPr>
          <p:spPr>
            <a:xfrm flipV="1">
              <a:off x="8277073" y="3163187"/>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單箭頭接點 166"/>
            <p:cNvCxnSpPr/>
            <p:nvPr/>
          </p:nvCxnSpPr>
          <p:spPr>
            <a:xfrm flipV="1">
              <a:off x="10067356" y="3149173"/>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a:stCxn id="170" idx="6"/>
              <a:endCxn id="193" idx="2"/>
            </p:cNvCxnSpPr>
            <p:nvPr/>
          </p:nvCxnSpPr>
          <p:spPr>
            <a:xfrm flipV="1">
              <a:off x="10032662" y="1716698"/>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文字方塊 29"/>
          <p:cNvSpPr txBox="1"/>
          <p:nvPr/>
        </p:nvSpPr>
        <p:spPr>
          <a:xfrm>
            <a:off x="7362663" y="3095560"/>
            <a:ext cx="1292399" cy="1200329"/>
          </a:xfrm>
          <a:prstGeom prst="rect">
            <a:avLst/>
          </a:prstGeom>
          <a:noFill/>
        </p:spPr>
        <p:txBody>
          <a:bodyPr wrap="square" rtlCol="0">
            <a:spAutoFit/>
          </a:bodyPr>
          <a:lstStyle/>
          <a:p>
            <a:r>
              <a:rPr lang="zh-CN" altLang="en-US" sz="2400" dirty="0"/>
              <a:t>所有的权重乘以</a:t>
            </a:r>
            <a:r>
              <a:rPr lang="en-US" altLang="zh-TW" sz="2400" dirty="0"/>
              <a:t>1-p%</a:t>
            </a:r>
            <a:endParaRPr lang="zh-TW" altLang="en-US" sz="2400" dirty="0"/>
          </a:p>
        </p:txBody>
      </p:sp>
      <p:sp>
        <p:nvSpPr>
          <p:cNvPr id="38" name="文字方塊 37"/>
          <p:cNvSpPr txBox="1"/>
          <p:nvPr/>
        </p:nvSpPr>
        <p:spPr>
          <a:xfrm>
            <a:off x="4713451" y="5912878"/>
            <a:ext cx="933450" cy="707886"/>
          </a:xfrm>
          <a:prstGeom prst="rect">
            <a:avLst/>
          </a:prstGeom>
          <a:noFill/>
        </p:spPr>
        <p:txBody>
          <a:bodyPr wrap="square" rtlCol="0">
            <a:spAutoFit/>
          </a:bodyPr>
          <a:lstStyle/>
          <a:p>
            <a:pPr algn="ctr"/>
            <a:r>
              <a:rPr lang="zh-TW" altLang="en-US" sz="4000" b="1" dirty="0">
                <a:solidFill>
                  <a:srgbClr val="FF0000"/>
                </a:solidFill>
              </a:rPr>
              <a:t>≈</a:t>
            </a:r>
          </a:p>
        </p:txBody>
      </p:sp>
      <p:sp>
        <p:nvSpPr>
          <p:cNvPr id="226" name="文字方塊 225"/>
          <p:cNvSpPr txBox="1"/>
          <p:nvPr/>
        </p:nvSpPr>
        <p:spPr>
          <a:xfrm>
            <a:off x="5988754" y="5919852"/>
            <a:ext cx="755877" cy="523220"/>
          </a:xfrm>
          <a:prstGeom prst="rect">
            <a:avLst/>
          </a:prstGeom>
          <a:noFill/>
        </p:spPr>
        <p:txBody>
          <a:bodyPr wrap="square" rtlCol="0">
            <a:spAutoFit/>
          </a:bodyPr>
          <a:lstStyle/>
          <a:p>
            <a:pPr algn="ctr"/>
            <a:r>
              <a:rPr lang="en-US" altLang="zh-TW" sz="2800" dirty="0"/>
              <a:t>y</a:t>
            </a:r>
            <a:endParaRPr lang="zh-TW" altLang="en-US" sz="2800" baseline="-25000" dirty="0"/>
          </a:p>
        </p:txBody>
      </p:sp>
      <p:cxnSp>
        <p:nvCxnSpPr>
          <p:cNvPr id="229" name="直線單箭頭接點 228"/>
          <p:cNvCxnSpPr/>
          <p:nvPr/>
        </p:nvCxnSpPr>
        <p:spPr>
          <a:xfrm>
            <a:off x="5492560" y="2021458"/>
            <a:ext cx="869756" cy="450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線單箭頭接點 229"/>
          <p:cNvCxnSpPr/>
          <p:nvPr/>
        </p:nvCxnSpPr>
        <p:spPr>
          <a:xfrm>
            <a:off x="6369354" y="5520693"/>
            <a:ext cx="0" cy="453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777790" y="5705417"/>
            <a:ext cx="869111" cy="461665"/>
          </a:xfrm>
          <a:prstGeom prst="rect">
            <a:avLst/>
          </a:prstGeom>
          <a:noFill/>
        </p:spPr>
        <p:txBody>
          <a:bodyPr wrap="square" rtlCol="0">
            <a:spAutoFit/>
          </a:bodyPr>
          <a:lstStyle/>
          <a:p>
            <a:r>
              <a:rPr lang="en-US" altLang="zh-TW" sz="240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258355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p:bldP spid="226" grpId="0"/>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45257"/>
          </a:xfrm>
        </p:spPr>
        <p:txBody>
          <a:bodyPr>
            <a:normAutofit fontScale="90000"/>
          </a:bodyPr>
          <a:lstStyle/>
          <a:p>
            <a:r>
              <a:rPr lang="zh-CN" altLang="en-US" dirty="0"/>
              <a:t>示例</a:t>
            </a:r>
            <a:endParaRPr lang="zh-TW" altLang="en-US" dirty="0"/>
          </a:p>
        </p:txBody>
      </p:sp>
      <p:sp>
        <p:nvSpPr>
          <p:cNvPr id="77" name="文字方塊 76"/>
          <p:cNvSpPr txBox="1"/>
          <p:nvPr/>
        </p:nvSpPr>
        <p:spPr>
          <a:xfrm>
            <a:off x="1113304" y="5779255"/>
            <a:ext cx="631069" cy="461665"/>
          </a:xfrm>
          <a:prstGeom prst="rect">
            <a:avLst/>
          </a:prstGeom>
          <a:noFill/>
        </p:spPr>
        <p:txBody>
          <a:bodyPr wrap="square" rtlCol="0">
            <a:spAutoFit/>
          </a:bodyPr>
          <a:lstStyle/>
          <a:p>
            <a:r>
              <a:rPr lang="en-US" altLang="zh-TW" sz="2400" dirty="0"/>
              <a:t>y</a:t>
            </a:r>
            <a:r>
              <a:rPr lang="en-US" altLang="zh-TW" sz="2400" baseline="-25000" dirty="0"/>
              <a:t>1</a:t>
            </a:r>
            <a:endParaRPr lang="zh-TW" altLang="en-US" sz="2400" baseline="-25000" dirty="0"/>
          </a:p>
        </p:txBody>
      </p:sp>
      <p:sp>
        <p:nvSpPr>
          <p:cNvPr id="78" name="文字方塊 77"/>
          <p:cNvSpPr txBox="1"/>
          <p:nvPr/>
        </p:nvSpPr>
        <p:spPr>
          <a:xfrm>
            <a:off x="1744373" y="5804308"/>
            <a:ext cx="631069" cy="461665"/>
          </a:xfrm>
          <a:prstGeom prst="rect">
            <a:avLst/>
          </a:prstGeom>
          <a:noFill/>
        </p:spPr>
        <p:txBody>
          <a:bodyPr wrap="square" rtlCol="0">
            <a:spAutoFit/>
          </a:bodyPr>
          <a:lstStyle/>
          <a:p>
            <a:r>
              <a:rPr lang="en-US" altLang="zh-TW" sz="2400" dirty="0"/>
              <a:t>y</a:t>
            </a:r>
            <a:r>
              <a:rPr lang="en-US" altLang="zh-TW" sz="2400" baseline="-25000" dirty="0"/>
              <a:t>2</a:t>
            </a:r>
            <a:endParaRPr lang="zh-TW" altLang="en-US" sz="2400" baseline="-25000" dirty="0"/>
          </a:p>
        </p:txBody>
      </p:sp>
      <p:sp>
        <p:nvSpPr>
          <p:cNvPr id="79" name="文字方塊 78"/>
          <p:cNvSpPr txBox="1"/>
          <p:nvPr/>
        </p:nvSpPr>
        <p:spPr>
          <a:xfrm>
            <a:off x="2811105" y="5812837"/>
            <a:ext cx="631069" cy="461665"/>
          </a:xfrm>
          <a:prstGeom prst="rect">
            <a:avLst/>
          </a:prstGeom>
          <a:noFill/>
        </p:spPr>
        <p:txBody>
          <a:bodyPr wrap="square" rtlCol="0">
            <a:spAutoFit/>
          </a:bodyPr>
          <a:lstStyle/>
          <a:p>
            <a:r>
              <a:rPr lang="en-US" altLang="zh-TW" sz="2400" dirty="0"/>
              <a:t>y</a:t>
            </a:r>
            <a:r>
              <a:rPr lang="en-US" altLang="zh-TW" sz="2400" baseline="-25000" dirty="0"/>
              <a:t>10</a:t>
            </a:r>
            <a:endParaRPr lang="zh-TW" altLang="en-US" sz="2400" baseline="-25000" dirty="0"/>
          </a:p>
        </p:txBody>
      </p:sp>
      <p:cxnSp>
        <p:nvCxnSpPr>
          <p:cNvPr id="10" name="直線單箭頭接點 9"/>
          <p:cNvCxnSpPr/>
          <p:nvPr/>
        </p:nvCxnSpPr>
        <p:spPr>
          <a:xfrm>
            <a:off x="1308709" y="5455940"/>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群組 89"/>
          <p:cNvGrpSpPr/>
          <p:nvPr/>
        </p:nvGrpSpPr>
        <p:grpSpPr>
          <a:xfrm flipH="1">
            <a:off x="971094" y="1642801"/>
            <a:ext cx="2402403" cy="3494469"/>
            <a:chOff x="1404780" y="2208525"/>
            <a:chExt cx="2692215" cy="3916022"/>
          </a:xfrm>
        </p:grpSpPr>
        <p:sp>
          <p:nvSpPr>
            <p:cNvPr id="7" name="矩形 6"/>
            <p:cNvSpPr/>
            <p:nvPr/>
          </p:nvSpPr>
          <p:spPr>
            <a:xfrm rot="5400000">
              <a:off x="2491005" y="114547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 name="矩形 11"/>
            <p:cNvSpPr/>
            <p:nvPr/>
          </p:nvSpPr>
          <p:spPr>
            <a:xfrm rot="5400000">
              <a:off x="2992414" y="227691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 name="矩形 12"/>
            <p:cNvSpPr/>
            <p:nvPr/>
          </p:nvSpPr>
          <p:spPr>
            <a:xfrm rot="5400000">
              <a:off x="3562743" y="228273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16" name="群組 15"/>
            <p:cNvGrpSpPr/>
            <p:nvPr/>
          </p:nvGrpSpPr>
          <p:grpSpPr>
            <a:xfrm rot="5400000">
              <a:off x="2369543" y="2426866"/>
              <a:ext cx="746342" cy="2675868"/>
              <a:chOff x="2504565" y="2224872"/>
              <a:chExt cx="746342" cy="2675868"/>
            </a:xfrm>
          </p:grpSpPr>
          <p:sp>
            <p:nvSpPr>
              <p:cNvPr id="17" name="矩形 1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9" name="橢圓 1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文字方塊 21"/>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3" name="矩形 22"/>
            <p:cNvSpPr/>
            <p:nvPr/>
          </p:nvSpPr>
          <p:spPr>
            <a:xfrm rot="5400000">
              <a:off x="1594657" y="228643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5" name="文字方塊 24"/>
            <p:cNvSpPr txBox="1"/>
            <p:nvPr/>
          </p:nvSpPr>
          <p:spPr>
            <a:xfrm rot="10800000">
              <a:off x="2006376" y="228538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26" name="群組 25"/>
            <p:cNvGrpSpPr/>
            <p:nvPr/>
          </p:nvGrpSpPr>
          <p:grpSpPr>
            <a:xfrm rot="5400000">
              <a:off x="2385890" y="3752452"/>
              <a:ext cx="746342" cy="2675868"/>
              <a:chOff x="3830151" y="2208525"/>
              <a:chExt cx="746342" cy="2675868"/>
            </a:xfrm>
          </p:grpSpPr>
          <p:sp>
            <p:nvSpPr>
              <p:cNvPr id="27" name="矩形 2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9" name="橢圓 2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橢圓 2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2" name="文字方塊 31"/>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43" name="群組 42"/>
            <p:cNvGrpSpPr/>
            <p:nvPr/>
          </p:nvGrpSpPr>
          <p:grpSpPr>
            <a:xfrm rot="5400000">
              <a:off x="2399196" y="3423271"/>
              <a:ext cx="753037" cy="2013721"/>
              <a:chOff x="3166542" y="2522953"/>
              <a:chExt cx="753037" cy="2013721"/>
            </a:xfrm>
          </p:grpSpPr>
          <p:cxnSp>
            <p:nvCxnSpPr>
              <p:cNvPr id="44" name="直線單箭頭接點 43"/>
              <p:cNvCxnSpPr>
                <a:stCxn id="19" idx="6"/>
                <a:endCxn id="29"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20" idx="6"/>
                <a:endCxn id="29"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9" idx="6"/>
                <a:endCxn id="30"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9" idx="6"/>
                <a:endCxn id="31"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6"/>
                <a:endCxn id="31"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1" idx="6"/>
                <a:endCxn id="29"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1" idx="6"/>
                <a:endCxn id="30"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直線單箭頭接點 52"/>
            <p:cNvCxnSpPr>
              <a:endCxn id="19" idx="2"/>
            </p:cNvCxnSpPr>
            <p:nvPr/>
          </p:nvCxnSpPr>
          <p:spPr>
            <a:xfrm rot="5400000" flipV="1">
              <a:off x="3337870" y="3044042"/>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13" idx="3"/>
              <a:endCxn id="20" idx="2"/>
            </p:cNvCxnSpPr>
            <p:nvPr/>
          </p:nvCxnSpPr>
          <p:spPr>
            <a:xfrm rot="5400000">
              <a:off x="2936370" y="2693258"/>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13" idx="3"/>
              <a:endCxn id="21" idx="2"/>
            </p:cNvCxnSpPr>
            <p:nvPr/>
          </p:nvCxnSpPr>
          <p:spPr>
            <a:xfrm rot="5400000">
              <a:off x="2328181" y="2073436"/>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19" idx="2"/>
            </p:cNvCxnSpPr>
            <p:nvPr/>
          </p:nvCxnSpPr>
          <p:spPr>
            <a:xfrm rot="5400000" flipV="1">
              <a:off x="3067081" y="27732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12" idx="3"/>
              <a:endCxn id="20" idx="2"/>
            </p:cNvCxnSpPr>
            <p:nvPr/>
          </p:nvCxnSpPr>
          <p:spPr>
            <a:xfrm rot="5400000">
              <a:off x="2648297" y="297551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12" idx="3"/>
              <a:endCxn id="21" idx="2"/>
            </p:cNvCxnSpPr>
            <p:nvPr/>
          </p:nvCxnSpPr>
          <p:spPr>
            <a:xfrm rot="5400000">
              <a:off x="2040107" y="2355691"/>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endCxn id="19" idx="2"/>
            </p:cNvCxnSpPr>
            <p:nvPr/>
          </p:nvCxnSpPr>
          <p:spPr>
            <a:xfrm rot="5400000" flipV="1">
              <a:off x="2387237" y="2093409"/>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endCxn id="20" idx="2"/>
            </p:cNvCxnSpPr>
            <p:nvPr/>
          </p:nvCxnSpPr>
          <p:spPr>
            <a:xfrm rot="5400000" flipV="1">
              <a:off x="1983624" y="2470708"/>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endCxn id="21" idx="2"/>
            </p:cNvCxnSpPr>
            <p:nvPr/>
          </p:nvCxnSpPr>
          <p:spPr>
            <a:xfrm rot="5400000">
              <a:off x="1375435" y="3065492"/>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群組 61"/>
            <p:cNvGrpSpPr/>
            <p:nvPr/>
          </p:nvGrpSpPr>
          <p:grpSpPr>
            <a:xfrm rot="5400000">
              <a:off x="2406327" y="4741168"/>
              <a:ext cx="753037" cy="2013721"/>
              <a:chOff x="5357094" y="2515814"/>
              <a:chExt cx="753037" cy="2013721"/>
            </a:xfrm>
          </p:grpSpPr>
          <p:cxnSp>
            <p:nvCxnSpPr>
              <p:cNvPr id="63" name="直線單箭頭接點 62"/>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6" name="文字方塊 75"/>
          <p:cNvSpPr txBox="1"/>
          <p:nvPr/>
        </p:nvSpPr>
        <p:spPr>
          <a:xfrm rot="10800000">
            <a:off x="1926193" y="6012892"/>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92" name="直線單箭頭接點 91"/>
          <p:cNvCxnSpPr/>
          <p:nvPr/>
        </p:nvCxnSpPr>
        <p:spPr>
          <a:xfrm>
            <a:off x="1946425" y="5422973"/>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3072106" y="5455940"/>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flipH="1">
            <a:off x="984993" y="5147265"/>
            <a:ext cx="2367824" cy="4380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p:sp>
        <p:nvSpPr>
          <p:cNvPr id="96" name="文字方塊 95"/>
          <p:cNvSpPr txBox="1"/>
          <p:nvPr/>
        </p:nvSpPr>
        <p:spPr>
          <a:xfrm>
            <a:off x="287511" y="2827598"/>
            <a:ext cx="721217" cy="461665"/>
          </a:xfrm>
          <a:prstGeom prst="rect">
            <a:avLst/>
          </a:prstGeom>
          <a:noFill/>
        </p:spPr>
        <p:txBody>
          <a:bodyPr wrap="square" rtlCol="0">
            <a:spAutoFit/>
          </a:bodyPr>
          <a:lstStyle/>
          <a:p>
            <a:r>
              <a:rPr lang="en-US" altLang="zh-TW" sz="2400" dirty="0"/>
              <a:t>500</a:t>
            </a:r>
            <a:endParaRPr lang="zh-TW" altLang="en-US" sz="2400" dirty="0"/>
          </a:p>
        </p:txBody>
      </p:sp>
      <p:sp>
        <p:nvSpPr>
          <p:cNvPr id="97" name="文字方塊 96"/>
          <p:cNvSpPr txBox="1"/>
          <p:nvPr/>
        </p:nvSpPr>
        <p:spPr>
          <a:xfrm>
            <a:off x="287512" y="4030482"/>
            <a:ext cx="721217" cy="461665"/>
          </a:xfrm>
          <a:prstGeom prst="rect">
            <a:avLst/>
          </a:prstGeom>
          <a:noFill/>
        </p:spPr>
        <p:txBody>
          <a:bodyPr wrap="square" rtlCol="0">
            <a:spAutoFit/>
          </a:bodyPr>
          <a:lstStyle/>
          <a:p>
            <a:r>
              <a:rPr lang="en-US" altLang="zh-TW" sz="2400" dirty="0"/>
              <a:t>500</a:t>
            </a:r>
            <a:endParaRPr lang="zh-TW" altLang="en-US" sz="2400" dirty="0"/>
          </a:p>
        </p:txBody>
      </p:sp>
      <p:sp>
        <p:nvSpPr>
          <p:cNvPr id="104" name="矩形 103"/>
          <p:cNvSpPr/>
          <p:nvPr/>
        </p:nvSpPr>
        <p:spPr>
          <a:xfrm>
            <a:off x="953006" y="1599572"/>
            <a:ext cx="2420492" cy="17101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矩形 104"/>
          <p:cNvSpPr/>
          <p:nvPr/>
        </p:nvSpPr>
        <p:spPr>
          <a:xfrm>
            <a:off x="950535" y="3309437"/>
            <a:ext cx="2420492" cy="12268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矩形 105"/>
          <p:cNvSpPr/>
          <p:nvPr/>
        </p:nvSpPr>
        <p:spPr>
          <a:xfrm>
            <a:off x="948064" y="4518158"/>
            <a:ext cx="2420492" cy="12104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文字方塊 146"/>
          <p:cNvSpPr txBox="1"/>
          <p:nvPr/>
        </p:nvSpPr>
        <p:spPr>
          <a:xfrm>
            <a:off x="-79037" y="1648241"/>
            <a:ext cx="1034047" cy="461665"/>
          </a:xfrm>
          <a:prstGeom prst="rect">
            <a:avLst/>
          </a:prstGeom>
          <a:noFill/>
        </p:spPr>
        <p:txBody>
          <a:bodyPr wrap="square" rtlCol="0">
            <a:spAutoFit/>
          </a:bodyPr>
          <a:lstStyle/>
          <a:p>
            <a:r>
              <a:rPr lang="en-US" altLang="zh-TW" sz="2400" dirty="0"/>
              <a:t>28x28</a:t>
            </a:r>
            <a:endParaRPr lang="zh-TW" altLang="en-US" sz="2400" dirty="0"/>
          </a:p>
        </p:txBody>
      </p:sp>
      <p:sp>
        <p:nvSpPr>
          <p:cNvPr id="4" name="矩形 3"/>
          <p:cNvSpPr/>
          <p:nvPr/>
        </p:nvSpPr>
        <p:spPr>
          <a:xfrm>
            <a:off x="3419873" y="1268760"/>
            <a:ext cx="5690674" cy="830997"/>
          </a:xfrm>
          <a:prstGeom prst="rect">
            <a:avLst/>
          </a:prstGeom>
          <a:solidFill>
            <a:schemeClr val="tx1"/>
          </a:solidFill>
        </p:spPr>
        <p:txBody>
          <a:bodyPr wrap="square">
            <a:spAutoFit/>
          </a:bodyPr>
          <a:lstStyle/>
          <a:p>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from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tensorflow.keras</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import layers</a:t>
            </a:r>
          </a:p>
          <a:p>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 =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keras.Sequential</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p>
        </p:txBody>
      </p:sp>
      <p:sp>
        <p:nvSpPr>
          <p:cNvPr id="95" name="矩形 94"/>
          <p:cNvSpPr/>
          <p:nvPr/>
        </p:nvSpPr>
        <p:spPr>
          <a:xfrm>
            <a:off x="3430698" y="2640925"/>
            <a:ext cx="5713302" cy="781240"/>
          </a:xfrm>
          <a:prstGeom prst="rect">
            <a:avLst/>
          </a:prstGeom>
          <a:solidFill>
            <a:schemeClr val="tx1"/>
          </a:solidFill>
        </p:spPr>
        <p:txBody>
          <a:bodyPr wrap="square">
            <a:spAutoFit/>
          </a:bodyPr>
          <a:lstStyle/>
          <a:p>
            <a:pPr>
              <a:lnSpc>
                <a:spcPct val="150000"/>
              </a:lnSpc>
            </a:pP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layers.Dense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(500,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input_shape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=(784,), activation=‘</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relu</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99" name="矩形 98"/>
          <p:cNvSpPr/>
          <p:nvPr/>
        </p:nvSpPr>
        <p:spPr>
          <a:xfrm>
            <a:off x="3414770" y="3996408"/>
            <a:ext cx="5729230" cy="411908"/>
          </a:xfrm>
          <a:prstGeom prst="rect">
            <a:avLst/>
          </a:prstGeom>
          <a:solidFill>
            <a:schemeClr val="tx1"/>
          </a:solidFill>
        </p:spPr>
        <p:txBody>
          <a:bodyPr wrap="square">
            <a:spAutoFit/>
          </a:bodyPr>
          <a:lstStyle/>
          <a:p>
            <a:pPr>
              <a:lnSpc>
                <a:spcPct val="150000"/>
              </a:lnSpc>
            </a:pP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layers.Dense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(500, activation=‘</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relu</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98" name="矩形 97"/>
          <p:cNvSpPr/>
          <p:nvPr/>
        </p:nvSpPr>
        <p:spPr>
          <a:xfrm>
            <a:off x="3414769" y="5173396"/>
            <a:ext cx="5690673" cy="411908"/>
          </a:xfrm>
          <a:prstGeom prst="rect">
            <a:avLst/>
          </a:prstGeom>
          <a:solidFill>
            <a:schemeClr val="tx1"/>
          </a:solidFill>
        </p:spPr>
        <p:txBody>
          <a:bodyPr wrap="square">
            <a:spAutoFit/>
          </a:bodyPr>
          <a:lstStyle/>
          <a:p>
            <a:pPr>
              <a:lnSpc>
                <a:spcPct val="150000"/>
              </a:lnSpc>
            </a:pP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layers.Dense</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(10, activation='</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softmax</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100" name="矩形 99"/>
          <p:cNvSpPr/>
          <p:nvPr/>
        </p:nvSpPr>
        <p:spPr>
          <a:xfrm>
            <a:off x="3430698" y="6087167"/>
            <a:ext cx="5674744" cy="338554"/>
          </a:xfrm>
          <a:prstGeom prst="rect">
            <a:avLst/>
          </a:prstGeom>
          <a:solidFill>
            <a:schemeClr val="tx1"/>
          </a:solidFill>
        </p:spPr>
        <p:txBody>
          <a:bodyPr wrap="square">
            <a:spAutoFit/>
          </a:bodyPr>
          <a:lstStyle/>
          <a:p>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model.summary</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101" name="文字方塊 67">
            <a:extLst>
              <a:ext uri="{FF2B5EF4-FFF2-40B4-BE49-F238E27FC236}">
                <a16:creationId xmlns:a16="http://schemas.microsoft.com/office/drawing/2014/main" id="{D2142CD7-64F4-417D-976F-3BE26912DD86}"/>
              </a:ext>
            </a:extLst>
          </p:cNvPr>
          <p:cNvSpPr txBox="1"/>
          <p:nvPr/>
        </p:nvSpPr>
        <p:spPr>
          <a:xfrm>
            <a:off x="3570075" y="3429623"/>
            <a:ext cx="4322258"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err="1"/>
              <a:t>model.add</a:t>
            </a:r>
            <a:r>
              <a:rPr lang="en-US" altLang="zh-TW" sz="2400" dirty="0"/>
              <a:t>(</a:t>
            </a:r>
            <a:r>
              <a:rPr lang="en-US" altLang="zh-TW" sz="2400" dirty="0" err="1"/>
              <a:t>layers.Dropout</a:t>
            </a:r>
            <a:r>
              <a:rPr lang="en-US" altLang="zh-TW" sz="2400" dirty="0"/>
              <a:t>(0.8))</a:t>
            </a:r>
            <a:endParaRPr lang="zh-TW" altLang="en-US" sz="2400" dirty="0"/>
          </a:p>
        </p:txBody>
      </p:sp>
      <p:sp>
        <p:nvSpPr>
          <p:cNvPr id="102" name="文字方塊 68">
            <a:extLst>
              <a:ext uri="{FF2B5EF4-FFF2-40B4-BE49-F238E27FC236}">
                <a16:creationId xmlns:a16="http://schemas.microsoft.com/office/drawing/2014/main" id="{30A0830D-C9E0-4961-831C-3F4EA04AAC33}"/>
              </a:ext>
            </a:extLst>
          </p:cNvPr>
          <p:cNvSpPr txBox="1"/>
          <p:nvPr/>
        </p:nvSpPr>
        <p:spPr>
          <a:xfrm>
            <a:off x="3570075" y="4406495"/>
            <a:ext cx="4322258"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err="1"/>
              <a:t>model.add</a:t>
            </a:r>
            <a:r>
              <a:rPr lang="en-US" altLang="zh-TW" sz="2400" dirty="0"/>
              <a:t>(</a:t>
            </a:r>
            <a:r>
              <a:rPr lang="en-US" altLang="zh-TW" sz="2400" dirty="0" err="1"/>
              <a:t>layers.Dropout</a:t>
            </a:r>
            <a:r>
              <a:rPr lang="en-US" altLang="zh-TW" sz="2400" dirty="0"/>
              <a:t>(0.8))</a:t>
            </a:r>
            <a:endParaRPr lang="zh-TW" altLang="en-US" sz="2400" dirty="0"/>
          </a:p>
        </p:txBody>
      </p:sp>
    </p:spTree>
    <p:extLst>
      <p:ext uri="{BB962C8B-B14F-4D97-AF65-F5344CB8AC3E}">
        <p14:creationId xmlns:p14="http://schemas.microsoft.com/office/powerpoint/2010/main" val="213494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animBg="1"/>
      <p:bldP spid="101" grpId="0" animBg="1"/>
      <p:bldP spid="10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4"/>
            <a:ext cx="7886700" cy="636413"/>
          </a:xfrm>
        </p:spPr>
        <p:txBody>
          <a:bodyPr>
            <a:normAutofit fontScale="90000"/>
          </a:bodyPr>
          <a:lstStyle/>
          <a:p>
            <a:r>
              <a:rPr lang="zh-CN" altLang="en-US" dirty="0"/>
              <a:t>正则化</a:t>
            </a:r>
            <a:r>
              <a:rPr lang="en-US" altLang="zh-TW" dirty="0"/>
              <a:t> – </a:t>
            </a:r>
            <a:r>
              <a:rPr lang="zh-CN" altLang="en-US" dirty="0"/>
              <a:t>权重衰减</a:t>
            </a:r>
            <a:endParaRPr lang="zh-TW" altLang="en-US" dirty="0"/>
          </a:p>
        </p:txBody>
      </p:sp>
      <p:sp>
        <p:nvSpPr>
          <p:cNvPr id="3" name="內容版面配置區 2"/>
          <p:cNvSpPr>
            <a:spLocks noGrp="1"/>
          </p:cNvSpPr>
          <p:nvPr>
            <p:ph idx="1"/>
          </p:nvPr>
        </p:nvSpPr>
        <p:spPr>
          <a:xfrm>
            <a:off x="467544" y="1157044"/>
            <a:ext cx="8208912" cy="4351338"/>
          </a:xfrm>
        </p:spPr>
        <p:txBody>
          <a:bodyPr/>
          <a:lstStyle/>
          <a:p>
            <a:pPr>
              <a:lnSpc>
                <a:spcPct val="150000"/>
              </a:lnSpc>
            </a:pPr>
            <a:r>
              <a:rPr lang="zh-CN" altLang="en-US" sz="2400" dirty="0"/>
              <a:t>正则化即在损失函数中加入一个正则项。</a:t>
            </a:r>
            <a:endParaRPr lang="en-US" altLang="zh-CN" sz="2400" dirty="0"/>
          </a:p>
          <a:p>
            <a:pPr>
              <a:lnSpc>
                <a:spcPct val="150000"/>
              </a:lnSpc>
            </a:pPr>
            <a:r>
              <a:rPr lang="zh-CN" altLang="en-US" sz="2400" dirty="0"/>
              <a:t>直观地，正则化的作用是让网络偏好学习更小的权值，即复杂度低的网络。</a:t>
            </a:r>
            <a:endParaRPr lang="en-US" altLang="zh-CN" sz="2400" dirty="0"/>
          </a:p>
          <a:p>
            <a:pPr marL="0" indent="0">
              <a:lnSpc>
                <a:spcPct val="150000"/>
              </a:lnSpc>
              <a:buNone/>
            </a:pPr>
            <a:endParaRPr lang="zh-TW" altLang="en-US" dirty="0"/>
          </a:p>
        </p:txBody>
      </p:sp>
      <p:pic>
        <p:nvPicPr>
          <p:cNvPr id="46082" name="Picture 2" descr="http://www.3kirikou.org/manager/upload/day_140203/2014020323083751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516121"/>
            <a:ext cx="4833048" cy="4322128"/>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863403" y="5517232"/>
            <a:ext cx="7670346"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800" dirty="0"/>
              <a:t>人工神经网络类似地可以通过权重衰减改善性能</a:t>
            </a:r>
            <a:endParaRPr lang="zh-TW" altLang="en-US" sz="2800" dirty="0"/>
          </a:p>
        </p:txBody>
      </p:sp>
      <p:sp>
        <p:nvSpPr>
          <p:cNvPr id="4" name="TextBox 3"/>
          <p:cNvSpPr txBox="1"/>
          <p:nvPr/>
        </p:nvSpPr>
        <p:spPr>
          <a:xfrm>
            <a:off x="955947" y="3100898"/>
            <a:ext cx="3260123" cy="400110"/>
          </a:xfrm>
          <a:prstGeom prst="rect">
            <a:avLst/>
          </a:prstGeom>
          <a:noFill/>
        </p:spPr>
        <p:txBody>
          <a:bodyPr wrap="none" rtlCol="0">
            <a:spAutoFit/>
          </a:bodyPr>
          <a:lstStyle/>
          <a:p>
            <a:r>
              <a:rPr lang="en-US" altLang="zh-CN" sz="2000" dirty="0">
                <a:hlinkClick r:id="rId4"/>
              </a:rPr>
              <a:t>https://keras.io/regularizers/</a:t>
            </a:r>
            <a:r>
              <a:rPr lang="en-US" altLang="zh-CN" sz="2000" dirty="0"/>
              <a:t> </a:t>
            </a:r>
            <a:endParaRPr lang="zh-CN" altLang="en-US" sz="2000" dirty="0"/>
          </a:p>
        </p:txBody>
      </p:sp>
      <p:sp>
        <p:nvSpPr>
          <p:cNvPr id="6" name="TextBox 5"/>
          <p:cNvSpPr txBox="1"/>
          <p:nvPr/>
        </p:nvSpPr>
        <p:spPr>
          <a:xfrm>
            <a:off x="1033781" y="3797817"/>
            <a:ext cx="3124581" cy="1143839"/>
          </a:xfrm>
          <a:prstGeom prst="rect">
            <a:avLst/>
          </a:prstGeom>
          <a:noFill/>
        </p:spPr>
        <p:txBody>
          <a:bodyPr wrap="square" rtlCol="0">
            <a:spAutoFit/>
          </a:bodyPr>
          <a:lstStyle/>
          <a:p>
            <a:pPr>
              <a:lnSpc>
                <a:spcPct val="150000"/>
              </a:lnSpc>
            </a:pPr>
            <a:r>
              <a:rPr lang="zh-CN" altLang="en-US" sz="2400" dirty="0"/>
              <a:t>人脑会将神经元之间没用的连接滤去</a:t>
            </a:r>
            <a:endParaRPr lang="en-US" altLang="zh-CN" sz="2400" dirty="0"/>
          </a:p>
        </p:txBody>
      </p:sp>
    </p:spTree>
    <p:extLst>
      <p:ext uri="{BB962C8B-B14F-4D97-AF65-F5344CB8AC3E}">
        <p14:creationId xmlns:p14="http://schemas.microsoft.com/office/powerpoint/2010/main" val="423368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4" grpId="0"/>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44625"/>
            <a:ext cx="7886700" cy="646331"/>
          </a:xfrm>
        </p:spPr>
        <p:txBody>
          <a:bodyPr>
            <a:normAutofit fontScale="90000"/>
          </a:bodyPr>
          <a:lstStyle/>
          <a:p>
            <a:r>
              <a:rPr lang="zh-CN" altLang="en-US" dirty="0"/>
              <a:t>提前终止</a:t>
            </a:r>
            <a:endParaRPr lang="zh-TW" altLang="en-US" dirty="0"/>
          </a:p>
        </p:txBody>
      </p:sp>
      <p:pic>
        <p:nvPicPr>
          <p:cNvPr id="4" name="圖片 3"/>
          <p:cNvPicPr>
            <a:picLocks noChangeAspect="1"/>
          </p:cNvPicPr>
          <p:nvPr/>
        </p:nvPicPr>
        <p:blipFill>
          <a:blip r:embed="rId3"/>
          <a:stretch>
            <a:fillRect/>
          </a:stretch>
        </p:blipFill>
        <p:spPr>
          <a:xfrm>
            <a:off x="1666703" y="1564572"/>
            <a:ext cx="5824192" cy="3782129"/>
          </a:xfrm>
          <a:prstGeom prst="rect">
            <a:avLst/>
          </a:prstGeom>
        </p:spPr>
      </p:pic>
      <p:sp>
        <p:nvSpPr>
          <p:cNvPr id="5" name="文字方塊 4"/>
          <p:cNvSpPr txBox="1"/>
          <p:nvPr/>
        </p:nvSpPr>
        <p:spPr>
          <a:xfrm>
            <a:off x="2438849" y="5270798"/>
            <a:ext cx="4279900" cy="461665"/>
          </a:xfrm>
          <a:prstGeom prst="rect">
            <a:avLst/>
          </a:prstGeom>
          <a:noFill/>
        </p:spPr>
        <p:txBody>
          <a:bodyPr wrap="square" rtlCol="0">
            <a:spAutoFit/>
          </a:bodyPr>
          <a:lstStyle/>
          <a:p>
            <a:pPr algn="ctr"/>
            <a:r>
              <a:rPr lang="zh-CN" altLang="en-US" sz="2400" dirty="0"/>
              <a:t>遍数（</a:t>
            </a:r>
            <a:r>
              <a:rPr lang="en-US" altLang="zh-TW" sz="2400" dirty="0"/>
              <a:t>Epochs</a:t>
            </a:r>
            <a:r>
              <a:rPr lang="zh-CN" altLang="en-US" sz="2400" dirty="0"/>
              <a:t>）</a:t>
            </a:r>
            <a:endParaRPr lang="zh-TW" altLang="en-US" sz="2400" dirty="0"/>
          </a:p>
        </p:txBody>
      </p:sp>
      <p:sp>
        <p:nvSpPr>
          <p:cNvPr id="6" name="文字方塊 5"/>
          <p:cNvSpPr txBox="1"/>
          <p:nvPr/>
        </p:nvSpPr>
        <p:spPr>
          <a:xfrm>
            <a:off x="716540" y="1843446"/>
            <a:ext cx="961988" cy="830997"/>
          </a:xfrm>
          <a:prstGeom prst="rect">
            <a:avLst/>
          </a:prstGeom>
          <a:noFill/>
        </p:spPr>
        <p:txBody>
          <a:bodyPr wrap="square" rtlCol="0">
            <a:spAutoFit/>
          </a:bodyPr>
          <a:lstStyle/>
          <a:p>
            <a:pPr algn="ctr"/>
            <a:r>
              <a:rPr lang="zh-CN" altLang="en-US" sz="2400" dirty="0"/>
              <a:t>整体损失</a:t>
            </a:r>
            <a:endParaRPr lang="en-US" altLang="zh-TW" sz="2400" dirty="0"/>
          </a:p>
        </p:txBody>
      </p:sp>
      <p:sp>
        <p:nvSpPr>
          <p:cNvPr id="7" name="文字方塊 6"/>
          <p:cNvSpPr txBox="1"/>
          <p:nvPr/>
        </p:nvSpPr>
        <p:spPr>
          <a:xfrm>
            <a:off x="6361734" y="4508306"/>
            <a:ext cx="1944066" cy="461665"/>
          </a:xfrm>
          <a:prstGeom prst="rect">
            <a:avLst/>
          </a:prstGeom>
          <a:noFill/>
        </p:spPr>
        <p:txBody>
          <a:bodyPr wrap="square" rtlCol="0">
            <a:spAutoFit/>
          </a:bodyPr>
          <a:lstStyle/>
          <a:p>
            <a:r>
              <a:rPr lang="zh-CN" altLang="en-US" sz="2400" dirty="0">
                <a:solidFill>
                  <a:srgbClr val="0000FF"/>
                </a:solidFill>
              </a:rPr>
              <a:t>训练集</a:t>
            </a:r>
            <a:endParaRPr lang="zh-TW" altLang="en-US" sz="2400" dirty="0">
              <a:solidFill>
                <a:srgbClr val="0000FF"/>
              </a:solidFill>
            </a:endParaRPr>
          </a:p>
        </p:txBody>
      </p:sp>
      <p:sp>
        <p:nvSpPr>
          <p:cNvPr id="8" name="文字方塊 7"/>
          <p:cNvSpPr txBox="1"/>
          <p:nvPr/>
        </p:nvSpPr>
        <p:spPr>
          <a:xfrm>
            <a:off x="6358214" y="3045565"/>
            <a:ext cx="1944066" cy="461665"/>
          </a:xfrm>
          <a:prstGeom prst="rect">
            <a:avLst/>
          </a:prstGeom>
          <a:noFill/>
        </p:spPr>
        <p:txBody>
          <a:bodyPr wrap="square" rtlCol="0">
            <a:spAutoFit/>
          </a:bodyPr>
          <a:lstStyle/>
          <a:p>
            <a:r>
              <a:rPr lang="zh-CN" altLang="en-US" sz="2400" dirty="0">
                <a:solidFill>
                  <a:srgbClr val="FF0000"/>
                </a:solidFill>
              </a:rPr>
              <a:t>测试集</a:t>
            </a:r>
            <a:endParaRPr lang="zh-TW" altLang="en-US" sz="2400" dirty="0">
              <a:solidFill>
                <a:srgbClr val="FF0000"/>
              </a:solidFill>
            </a:endParaRPr>
          </a:p>
        </p:txBody>
      </p:sp>
      <p:sp>
        <p:nvSpPr>
          <p:cNvPr id="9" name="向下箭號 8"/>
          <p:cNvSpPr/>
          <p:nvPr/>
        </p:nvSpPr>
        <p:spPr>
          <a:xfrm>
            <a:off x="4858199" y="3455636"/>
            <a:ext cx="159716" cy="170056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0" name="文字方塊 9"/>
          <p:cNvSpPr txBox="1"/>
          <p:nvPr/>
        </p:nvSpPr>
        <p:spPr>
          <a:xfrm>
            <a:off x="4319984" y="2567340"/>
            <a:ext cx="1236145"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400" dirty="0"/>
              <a:t>此处终止学习</a:t>
            </a:r>
            <a:endParaRPr lang="zh-TW" altLang="en-US" sz="2400" dirty="0"/>
          </a:p>
        </p:txBody>
      </p:sp>
      <p:sp>
        <p:nvSpPr>
          <p:cNvPr id="11" name="文字方塊 10"/>
          <p:cNvSpPr txBox="1"/>
          <p:nvPr/>
        </p:nvSpPr>
        <p:spPr>
          <a:xfrm>
            <a:off x="6285490" y="2659803"/>
            <a:ext cx="1944066" cy="461665"/>
          </a:xfrm>
          <a:prstGeom prst="rect">
            <a:avLst/>
          </a:prstGeom>
          <a:noFill/>
        </p:spPr>
        <p:txBody>
          <a:bodyPr wrap="square" rtlCol="0">
            <a:spAutoFit/>
          </a:bodyPr>
          <a:lstStyle/>
          <a:p>
            <a:r>
              <a:rPr lang="zh-CN" altLang="en-US" sz="2400" dirty="0">
                <a:solidFill>
                  <a:srgbClr val="00B050"/>
                </a:solidFill>
              </a:rPr>
              <a:t>验证集</a:t>
            </a:r>
            <a:endParaRPr lang="zh-TW" altLang="en-US" sz="2400" dirty="0">
              <a:solidFill>
                <a:srgbClr val="00B050"/>
              </a:solidFill>
            </a:endParaRPr>
          </a:p>
        </p:txBody>
      </p:sp>
      <p:cxnSp>
        <p:nvCxnSpPr>
          <p:cNvPr id="13" name="直線接點 12"/>
          <p:cNvCxnSpPr/>
          <p:nvPr/>
        </p:nvCxnSpPr>
        <p:spPr>
          <a:xfrm>
            <a:off x="6358214" y="3121468"/>
            <a:ext cx="1132681" cy="2768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323528" y="5931386"/>
            <a:ext cx="8518060" cy="646331"/>
            <a:chOff x="732194" y="6112116"/>
            <a:chExt cx="8125048" cy="646331"/>
          </a:xfrm>
        </p:grpSpPr>
        <p:sp>
          <p:nvSpPr>
            <p:cNvPr id="15" name="矩形 14"/>
            <p:cNvSpPr/>
            <p:nvPr/>
          </p:nvSpPr>
          <p:spPr>
            <a:xfrm>
              <a:off x="1790593" y="6112116"/>
              <a:ext cx="7066649" cy="646331"/>
            </a:xfrm>
            <a:prstGeom prst="rect">
              <a:avLst/>
            </a:prstGeom>
          </p:spPr>
          <p:txBody>
            <a:bodyPr wrap="square">
              <a:spAutoFit/>
            </a:bodyPr>
            <a:lstStyle/>
            <a:p>
              <a:r>
                <a:rPr lang="en-US" altLang="zh-TW">
                  <a:hlinkClick r:id="rId4"/>
                </a:rPr>
                <a:t>https://keras.io/getting_started/faq/#how-can-i-interrupt-training-when-the-validation-loss-isnt-decreasing-anymore</a:t>
              </a:r>
              <a:r>
                <a:rPr lang="en-US" altLang="zh-TW"/>
                <a:t> </a:t>
              </a:r>
              <a:endParaRPr lang="zh-TW" altLang="en-US" dirty="0"/>
            </a:p>
          </p:txBody>
        </p:sp>
        <p:sp>
          <p:nvSpPr>
            <p:cNvPr id="16" name="矩形 15"/>
            <p:cNvSpPr/>
            <p:nvPr/>
          </p:nvSpPr>
          <p:spPr>
            <a:xfrm>
              <a:off x="732194" y="6155404"/>
              <a:ext cx="1058399" cy="523220"/>
            </a:xfrm>
            <a:prstGeom prst="rect">
              <a:avLst/>
            </a:prstGeom>
          </p:spPr>
          <p:txBody>
            <a:bodyPr wrap="square">
              <a:spAutoFit/>
            </a:bodyPr>
            <a:lstStyle/>
            <a:p>
              <a:r>
                <a:rPr lang="en-US" altLang="zh-TW" sz="2800" dirty="0" err="1"/>
                <a:t>Keras</a:t>
              </a:r>
              <a:r>
                <a:rPr lang="en-US" altLang="zh-TW" sz="2800" dirty="0"/>
                <a:t>:</a:t>
              </a:r>
              <a:endParaRPr lang="zh-TW" altLang="en-US" sz="2800" dirty="0"/>
            </a:p>
          </p:txBody>
        </p:sp>
      </p:grpSp>
    </p:spTree>
    <p:extLst>
      <p:ext uri="{BB962C8B-B14F-4D97-AF65-F5344CB8AC3E}">
        <p14:creationId xmlns:p14="http://schemas.microsoft.com/office/powerpoint/2010/main" val="320218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8255"/>
            <a:ext cx="7886700" cy="1325563"/>
          </a:xfrm>
        </p:spPr>
        <p:txBody>
          <a:bodyPr/>
          <a:lstStyle/>
          <a:p>
            <a:r>
              <a:rPr lang="zh-CN" altLang="en-US" dirty="0"/>
              <a:t>改进后的程序</a:t>
            </a:r>
          </a:p>
        </p:txBody>
      </p:sp>
      <p:sp>
        <p:nvSpPr>
          <p:cNvPr id="3" name="内容占位符 2"/>
          <p:cNvSpPr>
            <a:spLocks noGrp="1"/>
          </p:cNvSpPr>
          <p:nvPr>
            <p:ph idx="1"/>
          </p:nvPr>
        </p:nvSpPr>
        <p:spPr/>
        <p:txBody>
          <a:bodyPr/>
          <a:lstStyle/>
          <a:p>
            <a:pPr>
              <a:lnSpc>
                <a:spcPct val="150000"/>
              </a:lnSpc>
            </a:pPr>
            <a:r>
              <a:rPr lang="en-US" altLang="zh-CN" dirty="0" err="1"/>
              <a:t>mnist_mlp_new.ipynb</a:t>
            </a:r>
            <a:endParaRPr lang="en-US" altLang="zh-CN" dirty="0"/>
          </a:p>
          <a:p>
            <a:pPr>
              <a:lnSpc>
                <a:spcPct val="150000"/>
              </a:lnSpc>
            </a:pPr>
            <a:endParaRPr lang="en-US" altLang="zh-CN" dirty="0"/>
          </a:p>
          <a:p>
            <a:pPr marL="0" indent="0">
              <a:lnSpc>
                <a:spcPct val="150000"/>
              </a:lnSpc>
              <a:buNone/>
            </a:pPr>
            <a:r>
              <a:rPr lang="en-US" altLang="zh-CN" dirty="0"/>
              <a:t>Test loss: 0.061</a:t>
            </a:r>
          </a:p>
          <a:p>
            <a:pPr marL="0" indent="0">
              <a:lnSpc>
                <a:spcPct val="150000"/>
              </a:lnSpc>
              <a:buNone/>
            </a:pPr>
            <a:r>
              <a:rPr lang="en-US" altLang="zh-CN" dirty="0"/>
              <a:t>Test accuracy</a:t>
            </a:r>
            <a:r>
              <a:rPr lang="en-US" altLang="zh-CN"/>
              <a:t>: 0.984</a:t>
            </a:r>
            <a:endParaRPr lang="zh-CN" altLang="en-US" dirty="0"/>
          </a:p>
        </p:txBody>
      </p:sp>
    </p:spTree>
    <p:extLst>
      <p:ext uri="{BB962C8B-B14F-4D97-AF65-F5344CB8AC3E}">
        <p14:creationId xmlns:p14="http://schemas.microsoft.com/office/powerpoint/2010/main" val="39160968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576064"/>
          </a:xfrm>
        </p:spPr>
        <p:txBody>
          <a:bodyPr>
            <a:normAutofit fontScale="90000"/>
          </a:bodyPr>
          <a:lstStyle/>
          <a:p>
            <a:r>
              <a:rPr lang="zh-CN" altLang="en-US" dirty="0"/>
              <a:t>参考资料</a:t>
            </a:r>
          </a:p>
        </p:txBody>
      </p:sp>
      <p:sp>
        <p:nvSpPr>
          <p:cNvPr id="3" name="内容占位符 2"/>
          <p:cNvSpPr>
            <a:spLocks noGrp="1"/>
          </p:cNvSpPr>
          <p:nvPr>
            <p:ph idx="1"/>
          </p:nvPr>
        </p:nvSpPr>
        <p:spPr>
          <a:xfrm>
            <a:off x="453557" y="1025505"/>
            <a:ext cx="8229600" cy="5571847"/>
          </a:xfrm>
        </p:spPr>
        <p:txBody>
          <a:bodyPr>
            <a:normAutofit fontScale="92500" lnSpcReduction="20000"/>
          </a:bodyPr>
          <a:lstStyle/>
          <a:p>
            <a:pPr>
              <a:lnSpc>
                <a:spcPct val="160000"/>
              </a:lnSpc>
            </a:pPr>
            <a:r>
              <a:rPr lang="en-US" altLang="zh-CN" dirty="0"/>
              <a:t>“Neural Networks and Deep Learning”, Michael Nielsen</a:t>
            </a:r>
          </a:p>
          <a:p>
            <a:pPr lvl="1">
              <a:lnSpc>
                <a:spcPct val="160000"/>
              </a:lnSpc>
            </a:pPr>
            <a:r>
              <a:rPr lang="en-US" altLang="zh-CN" dirty="0">
                <a:hlinkClick r:id="rId2"/>
              </a:rPr>
              <a:t>http://neuralnetworksanddeeplearning.com/</a:t>
            </a:r>
            <a:endParaRPr lang="en-US" altLang="zh-CN" dirty="0"/>
          </a:p>
          <a:p>
            <a:pPr>
              <a:lnSpc>
                <a:spcPct val="160000"/>
              </a:lnSpc>
            </a:pPr>
            <a:r>
              <a:rPr lang="en-US" altLang="zh-CN" dirty="0"/>
              <a:t>“Deep Learning”, Ian Goodfellow and </a:t>
            </a:r>
            <a:r>
              <a:rPr lang="en-US" altLang="zh-CN" dirty="0" err="1"/>
              <a:t>Yoshua</a:t>
            </a:r>
            <a:r>
              <a:rPr lang="en-US" altLang="zh-CN" dirty="0"/>
              <a:t> </a:t>
            </a:r>
            <a:r>
              <a:rPr lang="en-US" altLang="zh-CN" dirty="0" err="1"/>
              <a:t>Bengio</a:t>
            </a:r>
            <a:r>
              <a:rPr lang="en-US" altLang="zh-CN" dirty="0"/>
              <a:t> and Aaron Courville</a:t>
            </a:r>
          </a:p>
          <a:p>
            <a:pPr lvl="1">
              <a:lnSpc>
                <a:spcPct val="160000"/>
              </a:lnSpc>
            </a:pPr>
            <a:r>
              <a:rPr lang="en-US" altLang="zh-CN" dirty="0">
                <a:hlinkClick r:id="rId3"/>
              </a:rPr>
              <a:t>http://www.deeplearningbook.org/</a:t>
            </a:r>
            <a:endParaRPr lang="en-US" altLang="zh-CN" dirty="0"/>
          </a:p>
          <a:p>
            <a:pPr>
              <a:lnSpc>
                <a:spcPct val="160000"/>
              </a:lnSpc>
            </a:pPr>
            <a:r>
              <a:rPr lang="zh-CN" altLang="en-US" dirty="0"/>
              <a:t>台湾大学李宏毅：</a:t>
            </a:r>
            <a:endParaRPr lang="en-US" altLang="zh-CN" dirty="0"/>
          </a:p>
          <a:p>
            <a:pPr lvl="1">
              <a:lnSpc>
                <a:spcPct val="160000"/>
              </a:lnSpc>
            </a:pPr>
            <a:r>
              <a:rPr lang="en-US" altLang="zh-CN" dirty="0">
                <a:hlinkClick r:id="rId4"/>
              </a:rPr>
              <a:t>https://speech.ee.ntu.edu.tw/~hylee/index.php</a:t>
            </a:r>
            <a:r>
              <a:rPr lang="en-US" altLang="zh-CN" dirty="0"/>
              <a:t>  </a:t>
            </a:r>
          </a:p>
        </p:txBody>
      </p:sp>
    </p:spTree>
    <p:extLst>
      <p:ext uri="{BB962C8B-B14F-4D97-AF65-F5344CB8AC3E}">
        <p14:creationId xmlns:p14="http://schemas.microsoft.com/office/powerpoint/2010/main" val="345383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6793"/>
            <a:ext cx="8229600" cy="718601"/>
          </a:xfrm>
        </p:spPr>
        <p:txBody>
          <a:bodyPr>
            <a:normAutofit fontScale="90000"/>
          </a:bodyPr>
          <a:lstStyle/>
          <a:p>
            <a:r>
              <a:rPr lang="zh-CN" altLang="en-US" dirty="0"/>
              <a:t>人工神经网络（</a:t>
            </a:r>
            <a:r>
              <a:rPr lang="en-US" altLang="zh-CN" dirty="0"/>
              <a:t>ANN</a:t>
            </a:r>
            <a:r>
              <a:rPr lang="zh-CN" altLang="en-US" dirty="0"/>
              <a:t>）</a:t>
            </a:r>
            <a:endParaRPr lang="zh-TW" altLang="en-US" dirty="0"/>
          </a:p>
        </p:txBody>
      </p:sp>
      <p:grpSp>
        <p:nvGrpSpPr>
          <p:cNvPr id="39" name="群組 38"/>
          <p:cNvGrpSpPr/>
          <p:nvPr/>
        </p:nvGrpSpPr>
        <p:grpSpPr>
          <a:xfrm>
            <a:off x="3490004" y="2961969"/>
            <a:ext cx="2416814" cy="1897458"/>
            <a:chOff x="3223753" y="2941320"/>
            <a:chExt cx="2416814" cy="1897458"/>
          </a:xfrm>
        </p:grpSpPr>
        <p:grpSp>
          <p:nvGrpSpPr>
            <p:cNvPr id="38" name="群組 37"/>
            <p:cNvGrpSpPr/>
            <p:nvPr/>
          </p:nvGrpSpPr>
          <p:grpSpPr>
            <a:xfrm>
              <a:off x="4112351" y="3404891"/>
              <a:ext cx="1528216" cy="565603"/>
              <a:chOff x="4261309" y="3400794"/>
              <a:chExt cx="1528216" cy="565603"/>
            </a:xfrm>
          </p:grpSpPr>
          <p:cxnSp>
            <p:nvCxnSpPr>
              <p:cNvPr id="32" name="直線單箭頭接點 31"/>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4839124" y="3400794"/>
                <a:ext cx="565603" cy="5656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cxnSp>
            <p:nvCxnSpPr>
              <p:cNvPr id="23" name="直線單箭頭接點 22"/>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4338" name="方程式" r:id="rId4" imgW="317160" imgH="215640" progId="Equation.3">
                      <p:embed/>
                    </p:oleObj>
                  </mc:Choice>
                  <mc:Fallback>
                    <p:oleObj name="方程式" r:id="rId4" imgW="317160" imgH="215640" progId="Equation.3">
                      <p:embed/>
                      <p:pic>
                        <p:nvPicPr>
                          <p:cNvPr id="0" name=""/>
                          <p:cNvPicPr>
                            <a:picLocks noChangeAspect="1" noChangeArrowheads="1"/>
                          </p:cNvPicPr>
                          <p:nvPr/>
                        </p:nvPicPr>
                        <p:blipFill>
                          <a:blip r:embed="rId5"/>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21" name="直線單箭頭接點 20"/>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956988" y="3478177"/>
              <a:ext cx="439530" cy="439530"/>
              <a:chOff x="3371313" y="3530847"/>
              <a:chExt cx="439530" cy="439530"/>
            </a:xfrm>
          </p:grpSpPr>
          <p:sp>
            <p:nvSpPr>
              <p:cNvPr id="26" name="矩形 2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7"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4339" name="方程式" r:id="rId6" imgW="139680" imgH="139680" progId="Equation.3">
                      <p:embed/>
                    </p:oleObj>
                  </mc:Choice>
                  <mc:Fallback>
                    <p:oleObj name="方程式" r:id="rId6" imgW="139680" imgH="139680" progId="Equation.3">
                      <p:embed/>
                      <p:pic>
                        <p:nvPicPr>
                          <p:cNvPr id="0" name=""/>
                          <p:cNvPicPr>
                            <a:picLocks noChangeAspect="1" noChangeArrowheads="1"/>
                          </p:cNvPicPr>
                          <p:nvPr/>
                        </p:nvPicPr>
                        <p:blipFill>
                          <a:blip r:embed="rId7"/>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37" name="群組 36"/>
            <p:cNvGrpSpPr/>
            <p:nvPr/>
          </p:nvGrpSpPr>
          <p:grpSpPr>
            <a:xfrm>
              <a:off x="3972433" y="3933548"/>
              <a:ext cx="385763" cy="905230"/>
              <a:chOff x="3982168" y="3985175"/>
              <a:chExt cx="385763" cy="905230"/>
            </a:xfrm>
          </p:grpSpPr>
          <p:sp>
            <p:nvSpPr>
              <p:cNvPr id="20" name="矩形 19"/>
              <p:cNvSpPr/>
              <p:nvPr/>
            </p:nvSpPr>
            <p:spPr>
              <a:xfrm>
                <a:off x="3982168" y="4512672"/>
                <a:ext cx="385763" cy="37773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28" name="直線單箭頭接點 27"/>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直線單箭頭接點 3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群組 41"/>
          <p:cNvGrpSpPr/>
          <p:nvPr/>
        </p:nvGrpSpPr>
        <p:grpSpPr>
          <a:xfrm>
            <a:off x="1025296" y="2204864"/>
            <a:ext cx="2416814" cy="1897458"/>
            <a:chOff x="3223753" y="2941320"/>
            <a:chExt cx="2416814" cy="1897458"/>
          </a:xfrm>
        </p:grpSpPr>
        <p:grpSp>
          <p:nvGrpSpPr>
            <p:cNvPr id="43" name="群組 42"/>
            <p:cNvGrpSpPr/>
            <p:nvPr/>
          </p:nvGrpSpPr>
          <p:grpSpPr>
            <a:xfrm>
              <a:off x="4112351" y="3404891"/>
              <a:ext cx="1528216" cy="565603"/>
              <a:chOff x="4261309" y="3400794"/>
              <a:chExt cx="1528216" cy="565603"/>
            </a:xfrm>
          </p:grpSpPr>
          <p:cxnSp>
            <p:nvCxnSpPr>
              <p:cNvPr id="53" name="直線單箭頭接點 5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55" name="直線單箭頭接點 5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4340" name="方程式" r:id="rId8" imgW="317160" imgH="215640" progId="Equation.3">
                      <p:embed/>
                    </p:oleObj>
                  </mc:Choice>
                  <mc:Fallback>
                    <p:oleObj name="方程式" r:id="rId8" imgW="317160" imgH="215640" progId="Equation.3">
                      <p:embed/>
                      <p:pic>
                        <p:nvPicPr>
                          <p:cNvPr id="0" name=""/>
                          <p:cNvPicPr>
                            <a:picLocks noChangeAspect="1" noChangeArrowheads="1"/>
                          </p:cNvPicPr>
                          <p:nvPr/>
                        </p:nvPicPr>
                        <p:blipFill>
                          <a:blip r:embed="rId5"/>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44" name="直線單箭頭接點 43"/>
            <p:cNvCxnSpPr/>
            <p:nvPr/>
          </p:nvCxnSpPr>
          <p:spPr>
            <a:xfrm flipV="1">
              <a:off x="3405107" y="3780105"/>
              <a:ext cx="503761" cy="6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a:xfrm>
              <a:off x="3956988" y="3478177"/>
              <a:ext cx="439530" cy="439530"/>
              <a:chOff x="3371313" y="3530847"/>
              <a:chExt cx="439530" cy="439530"/>
            </a:xfrm>
          </p:grpSpPr>
          <p:sp>
            <p:nvSpPr>
              <p:cNvPr id="51" name="矩形 5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2"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4341" name="方程式" r:id="rId9" imgW="139680" imgH="139680" progId="Equation.3">
                      <p:embed/>
                    </p:oleObj>
                  </mc:Choice>
                  <mc:Fallback>
                    <p:oleObj name="方程式" r:id="rId9" imgW="139680" imgH="139680" progId="Equation.3">
                      <p:embed/>
                      <p:pic>
                        <p:nvPicPr>
                          <p:cNvPr id="0" name=""/>
                          <p:cNvPicPr>
                            <a:picLocks noChangeAspect="1" noChangeArrowheads="1"/>
                          </p:cNvPicPr>
                          <p:nvPr/>
                        </p:nvPicPr>
                        <p:blipFill>
                          <a:blip r:embed="rId7"/>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47" name="群組 46"/>
            <p:cNvGrpSpPr/>
            <p:nvPr/>
          </p:nvGrpSpPr>
          <p:grpSpPr>
            <a:xfrm>
              <a:off x="3972433" y="3933548"/>
              <a:ext cx="385763" cy="905230"/>
              <a:chOff x="3982168" y="3985175"/>
              <a:chExt cx="385763" cy="905230"/>
            </a:xfrm>
          </p:grpSpPr>
          <p:sp>
            <p:nvSpPr>
              <p:cNvPr id="49" name="矩形 48"/>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50" name="直線單箭頭接點 4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1054690" y="4065309"/>
            <a:ext cx="2405967" cy="1782000"/>
            <a:chOff x="3234600" y="3056778"/>
            <a:chExt cx="2405967" cy="1782000"/>
          </a:xfrm>
        </p:grpSpPr>
        <p:grpSp>
          <p:nvGrpSpPr>
            <p:cNvPr id="58" name="群組 57"/>
            <p:cNvGrpSpPr/>
            <p:nvPr/>
          </p:nvGrpSpPr>
          <p:grpSpPr>
            <a:xfrm>
              <a:off x="4112351" y="3404891"/>
              <a:ext cx="1528216" cy="565603"/>
              <a:chOff x="4261309" y="3400794"/>
              <a:chExt cx="1528216" cy="565603"/>
            </a:xfrm>
          </p:grpSpPr>
          <p:cxnSp>
            <p:nvCxnSpPr>
              <p:cNvPr id="68" name="直線單箭頭接點 67"/>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70" name="直線單箭頭接點 69"/>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4342" name="方程式" r:id="rId10" imgW="317160" imgH="215640" progId="Equation.3">
                      <p:embed/>
                    </p:oleObj>
                  </mc:Choice>
                  <mc:Fallback>
                    <p:oleObj name="方程式" r:id="rId10" imgW="317160" imgH="215640" progId="Equation.3">
                      <p:embed/>
                      <p:pic>
                        <p:nvPicPr>
                          <p:cNvPr id="0" name=""/>
                          <p:cNvPicPr>
                            <a:picLocks noChangeAspect="1" noChangeArrowheads="1"/>
                          </p:cNvPicPr>
                          <p:nvPr/>
                        </p:nvPicPr>
                        <p:blipFill>
                          <a:blip r:embed="rId5"/>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59" name="直線單箭頭接點 58"/>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341416" y="3056778"/>
              <a:ext cx="586910" cy="57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群組 60"/>
            <p:cNvGrpSpPr/>
            <p:nvPr/>
          </p:nvGrpSpPr>
          <p:grpSpPr>
            <a:xfrm>
              <a:off x="3956988" y="3478177"/>
              <a:ext cx="439530" cy="439530"/>
              <a:chOff x="3371313" y="3530847"/>
              <a:chExt cx="439530" cy="439530"/>
            </a:xfrm>
          </p:grpSpPr>
          <p:sp>
            <p:nvSpPr>
              <p:cNvPr id="66" name="矩形 6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7"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4343" name="方程式" r:id="rId11" imgW="139680" imgH="139680" progId="Equation.3">
                      <p:embed/>
                    </p:oleObj>
                  </mc:Choice>
                  <mc:Fallback>
                    <p:oleObj name="方程式" r:id="rId11" imgW="139680" imgH="139680" progId="Equation.3">
                      <p:embed/>
                      <p:pic>
                        <p:nvPicPr>
                          <p:cNvPr id="0" name=""/>
                          <p:cNvPicPr>
                            <a:picLocks noChangeAspect="1" noChangeArrowheads="1"/>
                          </p:cNvPicPr>
                          <p:nvPr/>
                        </p:nvPicPr>
                        <p:blipFill>
                          <a:blip r:embed="rId7"/>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62" name="群組 61"/>
            <p:cNvGrpSpPr/>
            <p:nvPr/>
          </p:nvGrpSpPr>
          <p:grpSpPr>
            <a:xfrm>
              <a:off x="3972433" y="3933548"/>
              <a:ext cx="385763" cy="905230"/>
              <a:chOff x="3982168" y="3985175"/>
              <a:chExt cx="385763" cy="905230"/>
            </a:xfrm>
          </p:grpSpPr>
          <p:sp>
            <p:nvSpPr>
              <p:cNvPr id="64" name="矩形 63"/>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5" name="直線單箭頭接點 64"/>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直線單箭頭接點 6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5999360" y="2950053"/>
            <a:ext cx="2416814" cy="1897458"/>
            <a:chOff x="3223753" y="2941320"/>
            <a:chExt cx="2416814" cy="1897458"/>
          </a:xfrm>
        </p:grpSpPr>
        <p:grpSp>
          <p:nvGrpSpPr>
            <p:cNvPr id="73" name="群組 72"/>
            <p:cNvGrpSpPr/>
            <p:nvPr/>
          </p:nvGrpSpPr>
          <p:grpSpPr>
            <a:xfrm>
              <a:off x="4112351" y="3404891"/>
              <a:ext cx="1528216" cy="565603"/>
              <a:chOff x="4261309" y="3400794"/>
              <a:chExt cx="1528216" cy="565603"/>
            </a:xfrm>
          </p:grpSpPr>
          <p:cxnSp>
            <p:nvCxnSpPr>
              <p:cNvPr id="83" name="直線單箭頭接點 8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4839124" y="3400794"/>
                <a:ext cx="565603" cy="5656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85" name="直線單箭頭接點 8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6" name="Object 12"/>
              <p:cNvGraphicFramePr>
                <a:graphicFrameLocks noChangeAspect="1"/>
              </p:cNvGraphicFramePr>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4344" name="方程式" r:id="rId12" imgW="317160" imgH="215640" progId="Equation.3">
                      <p:embed/>
                    </p:oleObj>
                  </mc:Choice>
                  <mc:Fallback>
                    <p:oleObj name="方程式" r:id="rId12" imgW="317160" imgH="215640" progId="Equation.3">
                      <p:embed/>
                      <p:pic>
                        <p:nvPicPr>
                          <p:cNvPr id="0" name=""/>
                          <p:cNvPicPr>
                            <a:picLocks noChangeAspect="1" noChangeArrowheads="1"/>
                          </p:cNvPicPr>
                          <p:nvPr/>
                        </p:nvPicPr>
                        <p:blipFill>
                          <a:blip r:embed="rId5"/>
                          <a:srcRect/>
                          <a:stretch>
                            <a:fillRect/>
                          </a:stretch>
                        </p:blipFill>
                        <p:spPr bwMode="auto">
                          <a:xfrm>
                            <a:off x="4823159" y="3478177"/>
                            <a:ext cx="584765" cy="396131"/>
                          </a:xfrm>
                          <a:prstGeom prst="rect">
                            <a:avLst/>
                          </a:prstGeom>
                          <a:noFill/>
                        </p:spPr>
                      </p:pic>
                    </p:oleObj>
                  </mc:Fallback>
                </mc:AlternateContent>
              </a:graphicData>
            </a:graphic>
          </p:graphicFrame>
        </p:grpSp>
        <p:cxnSp>
          <p:nvCxnSpPr>
            <p:cNvPr id="74" name="直線單箭頭接點 73"/>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群組 75"/>
            <p:cNvGrpSpPr/>
            <p:nvPr/>
          </p:nvGrpSpPr>
          <p:grpSpPr>
            <a:xfrm>
              <a:off x="3956988" y="3478177"/>
              <a:ext cx="439530" cy="439530"/>
              <a:chOff x="3371313" y="3530847"/>
              <a:chExt cx="439530" cy="439530"/>
            </a:xfrm>
          </p:grpSpPr>
          <p:sp>
            <p:nvSpPr>
              <p:cNvPr id="81" name="矩形 8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4345" name="方程式" r:id="rId13" imgW="139680" imgH="139680" progId="Equation.3">
                      <p:embed/>
                    </p:oleObj>
                  </mc:Choice>
                  <mc:Fallback>
                    <p:oleObj name="方程式" r:id="rId13" imgW="139680" imgH="139680" progId="Equation.3">
                      <p:embed/>
                      <p:pic>
                        <p:nvPicPr>
                          <p:cNvPr id="0" name=""/>
                          <p:cNvPicPr>
                            <a:picLocks noChangeAspect="1" noChangeArrowheads="1"/>
                          </p:cNvPicPr>
                          <p:nvPr/>
                        </p:nvPicPr>
                        <p:blipFill>
                          <a:blip r:embed="rId7"/>
                          <a:srcRect/>
                          <a:stretch>
                            <a:fillRect/>
                          </a:stretch>
                        </p:blipFill>
                        <p:spPr bwMode="auto">
                          <a:xfrm>
                            <a:off x="3409193" y="3546688"/>
                            <a:ext cx="385763" cy="387350"/>
                          </a:xfrm>
                          <a:prstGeom prst="rect">
                            <a:avLst/>
                          </a:prstGeom>
                          <a:noFill/>
                        </p:spPr>
                      </p:pic>
                    </p:oleObj>
                  </mc:Fallback>
                </mc:AlternateContent>
              </a:graphicData>
            </a:graphic>
          </p:graphicFrame>
        </p:grpSp>
        <p:grpSp>
          <p:nvGrpSpPr>
            <p:cNvPr id="77" name="群組 76"/>
            <p:cNvGrpSpPr/>
            <p:nvPr/>
          </p:nvGrpSpPr>
          <p:grpSpPr>
            <a:xfrm>
              <a:off x="3972433" y="3933548"/>
              <a:ext cx="385763" cy="905230"/>
              <a:chOff x="3982168" y="3985175"/>
              <a:chExt cx="385763" cy="905230"/>
            </a:xfrm>
          </p:grpSpPr>
          <p:sp>
            <p:nvSpPr>
              <p:cNvPr id="79" name="矩形 78"/>
              <p:cNvSpPr/>
              <p:nvPr/>
            </p:nvSpPr>
            <p:spPr>
              <a:xfrm>
                <a:off x="3982168" y="4512672"/>
                <a:ext cx="385763" cy="3777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0" name="直線單箭頭接點 7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直線單箭頭接點 7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132519" y="1218023"/>
            <a:ext cx="5532575" cy="523220"/>
          </a:xfrm>
          <a:prstGeom prst="rect">
            <a:avLst/>
          </a:prstGeom>
          <a:noFill/>
        </p:spPr>
        <p:txBody>
          <a:bodyPr wrap="square" rtlCol="0">
            <a:spAutoFit/>
          </a:bodyPr>
          <a:lstStyle/>
          <a:p>
            <a:r>
              <a:rPr lang="zh-CN" altLang="en-US" sz="2800" dirty="0"/>
              <a:t>不同的连接将产生不同的网络结构</a:t>
            </a:r>
            <a:endParaRPr lang="zh-TW" altLang="en-US" sz="2800" dirty="0"/>
          </a:p>
        </p:txBody>
      </p:sp>
      <mc:AlternateContent xmlns:mc="http://schemas.openxmlformats.org/markup-compatibility/2006" xmlns:a14="http://schemas.microsoft.com/office/drawing/2010/main">
        <mc:Choice Requires="a14">
          <p:sp>
            <p:nvSpPr>
              <p:cNvPr id="87" name="矩形 86"/>
              <p:cNvSpPr/>
              <p:nvPr/>
            </p:nvSpPr>
            <p:spPr>
              <a:xfrm>
                <a:off x="3330227" y="5847309"/>
                <a:ext cx="5065105" cy="523220"/>
              </a:xfrm>
              <a:prstGeom prst="rect">
                <a:avLst/>
              </a:prstGeom>
              <a:solidFill>
                <a:schemeClr val="accent6">
                  <a:lumMod val="75000"/>
                </a:schemeClr>
              </a:solidFill>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2800" dirty="0"/>
                  <a:t>权重</a:t>
                </a:r>
                <a14:m>
                  <m:oMath xmlns:m="http://schemas.openxmlformats.org/officeDocument/2006/math">
                    <m:r>
                      <a:rPr lang="zh-CN" altLang="en-US" sz="2800" b="0" i="1" smtClean="0">
                        <a:latin typeface="Cambria Math"/>
                      </a:rPr>
                      <m:t>和</m:t>
                    </m:r>
                    <m:r>
                      <a:rPr lang="zh-CN" altLang="en-US" sz="2800" i="1">
                        <a:latin typeface="Cambria Math"/>
                      </a:rPr>
                      <m:t>偏置</m:t>
                    </m:r>
                    <m:r>
                      <a:rPr lang="zh-CN" altLang="en-US" sz="2800" b="0" i="1" smtClean="0">
                        <a:latin typeface="Cambria Math"/>
                      </a:rPr>
                      <m:t>是</m:t>
                    </m:r>
                    <m:r>
                      <a:rPr lang="zh-CN" altLang="en-US" sz="2800" i="1">
                        <a:latin typeface="Cambria Math"/>
                      </a:rPr>
                      <m:t>神经网络</m:t>
                    </m:r>
                    <m:r>
                      <a:rPr lang="zh-CN" altLang="en-US" sz="2800" b="0" i="1" smtClean="0">
                        <a:latin typeface="Cambria Math"/>
                      </a:rPr>
                      <m:t>的</m:t>
                    </m:r>
                    <m:r>
                      <a:rPr lang="zh-CN" altLang="en-US" sz="2800" i="1">
                        <a:latin typeface="Cambria Math"/>
                      </a:rPr>
                      <m:t>参数</m:t>
                    </m:r>
                    <m:r>
                      <a:rPr lang="zh-TW" altLang="en-US" sz="2800" i="1">
                        <a:latin typeface="Cambria Math" panose="02040503050406030204" pitchFamily="18" charset="0"/>
                      </a:rPr>
                      <m:t>𝜃</m:t>
                    </m:r>
                  </m:oMath>
                </a14:m>
                <a:endParaRPr lang="zh-TW" altLang="en-US" sz="2800" dirty="0"/>
              </a:p>
            </p:txBody>
          </p:sp>
        </mc:Choice>
        <mc:Fallback xmlns="">
          <p:sp>
            <p:nvSpPr>
              <p:cNvPr id="87" name="矩形 86"/>
              <p:cNvSpPr>
                <a:spLocks noRot="1" noChangeAspect="1" noMove="1" noResize="1" noEditPoints="1" noAdjustHandles="1" noChangeArrowheads="1" noChangeShapeType="1" noTextEdit="1"/>
              </p:cNvSpPr>
              <p:nvPr/>
            </p:nvSpPr>
            <p:spPr>
              <a:xfrm>
                <a:off x="3330227" y="5847309"/>
                <a:ext cx="5065105" cy="523220"/>
              </a:xfrm>
              <a:prstGeom prst="rect">
                <a:avLst/>
              </a:prstGeom>
              <a:blipFill>
                <a:blip r:embed="rId14"/>
                <a:stretch>
                  <a:fillRect/>
                </a:stretch>
              </a:blipFill>
            </p:spPr>
            <p:txBody>
              <a:bodyPr/>
              <a:lstStyle/>
              <a:p>
                <a:r>
                  <a:rPr lang="zh-CN" altLang="en-US">
                    <a:noFill/>
                  </a:rPr>
                  <a:t> </a:t>
                </a:r>
              </a:p>
            </p:txBody>
          </p:sp>
        </mc:Fallback>
      </mc:AlternateContent>
      <p:sp>
        <p:nvSpPr>
          <p:cNvPr id="9" name="矩形 8"/>
          <p:cNvSpPr/>
          <p:nvPr/>
        </p:nvSpPr>
        <p:spPr>
          <a:xfrm>
            <a:off x="3420477" y="5207966"/>
            <a:ext cx="4892512" cy="523220"/>
          </a:xfrm>
          <a:prstGeom prst="rect">
            <a:avLst/>
          </a:prstGeom>
        </p:spPr>
        <p:txBody>
          <a:bodyPr wrap="square">
            <a:spAutoFit/>
          </a:bodyPr>
          <a:lstStyle/>
          <a:p>
            <a:pPr>
              <a:defRPr/>
            </a:pPr>
            <a:r>
              <a:rPr lang="zh-CN" altLang="en-US" sz="2800" dirty="0"/>
              <a:t>各神经元有不同的权重和偏置</a:t>
            </a:r>
            <a:endParaRPr lang="zh-TW" altLang="en-US" sz="2800" dirty="0"/>
          </a:p>
        </p:txBody>
      </p:sp>
    </p:spTree>
    <p:extLst>
      <p:ext uri="{BB962C8B-B14F-4D97-AF65-F5344CB8AC3E}">
        <p14:creationId xmlns:p14="http://schemas.microsoft.com/office/powerpoint/2010/main" val="284983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7"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1228"/>
            <a:ext cx="8229600" cy="653309"/>
          </a:xfrm>
        </p:spPr>
        <p:txBody>
          <a:bodyPr>
            <a:normAutofit fontScale="90000"/>
          </a:bodyPr>
          <a:lstStyle/>
          <a:p>
            <a:r>
              <a:rPr lang="zh-CN" altLang="en-US" dirty="0"/>
              <a:t>机器学习 </a:t>
            </a:r>
            <a:r>
              <a:rPr lang="en-US" altLang="zh-TW" dirty="0"/>
              <a:t>≈ </a:t>
            </a:r>
            <a:r>
              <a:rPr lang="zh-CN" altLang="en-US" dirty="0"/>
              <a:t>寻找一个函数</a:t>
            </a:r>
            <a:endParaRPr lang="zh-TW" altLang="en-US" dirty="0"/>
          </a:p>
        </p:txBody>
      </p:sp>
      <p:sp>
        <p:nvSpPr>
          <p:cNvPr id="3" name="內容版面配置區 2"/>
          <p:cNvSpPr>
            <a:spLocks noGrp="1"/>
          </p:cNvSpPr>
          <p:nvPr>
            <p:ph idx="1"/>
          </p:nvPr>
        </p:nvSpPr>
        <p:spPr>
          <a:xfrm>
            <a:off x="480489" y="1196752"/>
            <a:ext cx="8248665" cy="5329217"/>
          </a:xfrm>
        </p:spPr>
        <p:txBody>
          <a:bodyPr>
            <a:normAutofit/>
          </a:bodyPr>
          <a:lstStyle/>
          <a:p>
            <a:r>
              <a:rPr lang="zh-CN" altLang="en-US" dirty="0"/>
              <a:t>语音识别</a:t>
            </a:r>
            <a:endParaRPr lang="en-US" altLang="zh-CN" dirty="0"/>
          </a:p>
          <a:p>
            <a:endParaRPr lang="en-US" altLang="zh-TW" dirty="0"/>
          </a:p>
          <a:p>
            <a:r>
              <a:rPr lang="zh-CN" altLang="en-US" dirty="0"/>
              <a:t>图像识别</a:t>
            </a:r>
            <a:endParaRPr lang="en-US" altLang="zh-TW" dirty="0"/>
          </a:p>
          <a:p>
            <a:endParaRPr lang="en-US" altLang="zh-TW" dirty="0"/>
          </a:p>
          <a:p>
            <a:r>
              <a:rPr lang="zh-CN" altLang="en-US" dirty="0"/>
              <a:t>下围棋</a:t>
            </a:r>
            <a:endParaRPr lang="en-US" altLang="zh-CN" dirty="0"/>
          </a:p>
          <a:p>
            <a:pPr marL="0" indent="0">
              <a:buNone/>
            </a:pPr>
            <a:endParaRPr lang="en-US" altLang="zh-TW" dirty="0"/>
          </a:p>
          <a:p>
            <a:r>
              <a:rPr lang="zh-CN" altLang="en-US" dirty="0"/>
              <a:t>人机会话</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1513489002"/>
              </p:ext>
            </p:extLst>
          </p:nvPr>
        </p:nvGraphicFramePr>
        <p:xfrm>
          <a:off x="1886639" y="1884895"/>
          <a:ext cx="3822700" cy="460375"/>
        </p:xfrm>
        <a:graphic>
          <a:graphicData uri="http://schemas.openxmlformats.org/presentationml/2006/ole">
            <mc:AlternateContent xmlns:mc="http://schemas.openxmlformats.org/markup-compatibility/2006">
              <mc:Choice xmlns:v="urn:schemas-microsoft-com:vml" Requires="v">
                <p:oleObj spid="_x0000_s5246" name="方程式" r:id="rId4" imgW="1790640" imgH="215640" progId="Equation.3">
                  <p:embed/>
                </p:oleObj>
              </mc:Choice>
              <mc:Fallback>
                <p:oleObj name="方程式" r:id="rId4" imgW="1790640" imgH="215640" progId="Equation.3">
                  <p:embed/>
                  <p:pic>
                    <p:nvPicPr>
                      <p:cNvPr id="0" name=""/>
                      <p:cNvPicPr>
                        <a:picLocks noChangeAspect="1" noChangeArrowheads="1"/>
                      </p:cNvPicPr>
                      <p:nvPr/>
                    </p:nvPicPr>
                    <p:blipFill>
                      <a:blip r:embed="rId5"/>
                      <a:srcRect/>
                      <a:stretch>
                        <a:fillRect/>
                      </a:stretch>
                    </p:blipFill>
                    <p:spPr bwMode="auto">
                      <a:xfrm>
                        <a:off x="1886639" y="1884895"/>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2870691077"/>
              </p:ext>
            </p:extLst>
          </p:nvPr>
        </p:nvGraphicFramePr>
        <p:xfrm>
          <a:off x="1921466" y="3092122"/>
          <a:ext cx="3822700" cy="460375"/>
        </p:xfrm>
        <a:graphic>
          <a:graphicData uri="http://schemas.openxmlformats.org/presentationml/2006/ole">
            <mc:AlternateContent xmlns:mc="http://schemas.openxmlformats.org/markup-compatibility/2006">
              <mc:Choice xmlns:v="urn:schemas-microsoft-com:vml" Requires="v">
                <p:oleObj spid="_x0000_s5247" name="方程式" r:id="rId6" imgW="1790640" imgH="215640" progId="Equation.3">
                  <p:embed/>
                </p:oleObj>
              </mc:Choice>
              <mc:Fallback>
                <p:oleObj name="方程式" r:id="rId6" imgW="1790640" imgH="215640" progId="Equation.3">
                  <p:embed/>
                  <p:pic>
                    <p:nvPicPr>
                      <p:cNvPr id="0" name=""/>
                      <p:cNvPicPr>
                        <a:picLocks noChangeAspect="1" noChangeArrowheads="1"/>
                      </p:cNvPicPr>
                      <p:nvPr/>
                    </p:nvPicPr>
                    <p:blipFill>
                      <a:blip r:embed="rId5"/>
                      <a:srcRect/>
                      <a:stretch>
                        <a:fillRect/>
                      </a:stretch>
                    </p:blipFill>
                    <p:spPr bwMode="auto">
                      <a:xfrm>
                        <a:off x="1921466" y="3092122"/>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2318242435"/>
              </p:ext>
            </p:extLst>
          </p:nvPr>
        </p:nvGraphicFramePr>
        <p:xfrm>
          <a:off x="1955586" y="4197765"/>
          <a:ext cx="3822700" cy="460375"/>
        </p:xfrm>
        <a:graphic>
          <a:graphicData uri="http://schemas.openxmlformats.org/presentationml/2006/ole">
            <mc:AlternateContent xmlns:mc="http://schemas.openxmlformats.org/markup-compatibility/2006">
              <mc:Choice xmlns:v="urn:schemas-microsoft-com:vml" Requires="v">
                <p:oleObj spid="_x0000_s5248" name="方程式" r:id="rId7" imgW="1790640" imgH="215640" progId="Equation.3">
                  <p:embed/>
                </p:oleObj>
              </mc:Choice>
              <mc:Fallback>
                <p:oleObj name="方程式" r:id="rId7" imgW="1790640" imgH="215640" progId="Equation.3">
                  <p:embed/>
                  <p:pic>
                    <p:nvPicPr>
                      <p:cNvPr id="0" name=""/>
                      <p:cNvPicPr>
                        <a:picLocks noChangeAspect="1" noChangeArrowheads="1"/>
                      </p:cNvPicPr>
                      <p:nvPr/>
                    </p:nvPicPr>
                    <p:blipFill>
                      <a:blip r:embed="rId5"/>
                      <a:srcRect/>
                      <a:stretch>
                        <a:fillRect/>
                      </a:stretch>
                    </p:blipFill>
                    <p:spPr bwMode="auto">
                      <a:xfrm>
                        <a:off x="1955586" y="4197765"/>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3768810523"/>
              </p:ext>
            </p:extLst>
          </p:nvPr>
        </p:nvGraphicFramePr>
        <p:xfrm>
          <a:off x="2008875" y="5347355"/>
          <a:ext cx="3735291" cy="460375"/>
        </p:xfrm>
        <a:graphic>
          <a:graphicData uri="http://schemas.openxmlformats.org/presentationml/2006/ole">
            <mc:AlternateContent xmlns:mc="http://schemas.openxmlformats.org/markup-compatibility/2006">
              <mc:Choice xmlns:v="urn:schemas-microsoft-com:vml" Requires="v">
                <p:oleObj spid="_x0000_s5249" name="方程式" r:id="rId8" imgW="1676160" imgH="215640" progId="Equation.3">
                  <p:embed/>
                </p:oleObj>
              </mc:Choice>
              <mc:Fallback>
                <p:oleObj name="方程式" r:id="rId8" imgW="1676160" imgH="215640" progId="Equation.3">
                  <p:embed/>
                  <p:pic>
                    <p:nvPicPr>
                      <p:cNvPr id="0" name=""/>
                      <p:cNvPicPr>
                        <a:picLocks noChangeAspect="1" noChangeArrowheads="1"/>
                      </p:cNvPicPr>
                      <p:nvPr/>
                    </p:nvPicPr>
                    <p:blipFill>
                      <a:blip r:embed="rId9"/>
                      <a:srcRect/>
                      <a:stretch>
                        <a:fillRect/>
                      </a:stretch>
                    </p:blipFill>
                    <p:spPr bwMode="auto">
                      <a:xfrm>
                        <a:off x="2008875" y="5347355"/>
                        <a:ext cx="3735291" cy="460375"/>
                      </a:xfrm>
                      <a:prstGeom prst="rect">
                        <a:avLst/>
                      </a:prstGeom>
                      <a:noFill/>
                    </p:spPr>
                  </p:pic>
                </p:oleObj>
              </mc:Fallback>
            </mc:AlternateContent>
          </a:graphicData>
        </a:graphic>
      </p:graphicFrame>
      <p:sp>
        <p:nvSpPr>
          <p:cNvPr id="8" name="文字方塊 7"/>
          <p:cNvSpPr txBox="1"/>
          <p:nvPr/>
        </p:nvSpPr>
        <p:spPr>
          <a:xfrm>
            <a:off x="5945327" y="3124504"/>
            <a:ext cx="947054" cy="523220"/>
          </a:xfrm>
          <a:prstGeom prst="rect">
            <a:avLst/>
          </a:prstGeom>
          <a:noFill/>
        </p:spPr>
        <p:txBody>
          <a:bodyPr wrap="square" rtlCol="0">
            <a:spAutoFit/>
          </a:bodyPr>
          <a:lstStyle/>
          <a:p>
            <a:r>
              <a:rPr lang="en-US" altLang="zh-TW" sz="2800" dirty="0"/>
              <a:t>“Cat”</a:t>
            </a:r>
            <a:endParaRPr lang="zh-TW" altLang="en-US" sz="2800" dirty="0"/>
          </a:p>
        </p:txBody>
      </p:sp>
      <p:sp>
        <p:nvSpPr>
          <p:cNvPr id="9" name="文字方塊 8"/>
          <p:cNvSpPr txBox="1"/>
          <p:nvPr/>
        </p:nvSpPr>
        <p:spPr>
          <a:xfrm>
            <a:off x="5838058" y="1884895"/>
            <a:ext cx="2298182" cy="523220"/>
          </a:xfrm>
          <a:prstGeom prst="rect">
            <a:avLst/>
          </a:prstGeom>
          <a:noFill/>
        </p:spPr>
        <p:txBody>
          <a:bodyPr wrap="square" rtlCol="0">
            <a:spAutoFit/>
          </a:bodyPr>
          <a:lstStyle/>
          <a:p>
            <a:r>
              <a:rPr lang="en-US" altLang="zh-TW" sz="2800" dirty="0"/>
              <a:t>“How are you”</a:t>
            </a:r>
            <a:endParaRPr lang="zh-TW" altLang="en-US" sz="2800" dirty="0"/>
          </a:p>
        </p:txBody>
      </p:sp>
      <p:sp>
        <p:nvSpPr>
          <p:cNvPr id="10" name="文字方塊 9"/>
          <p:cNvSpPr txBox="1"/>
          <p:nvPr/>
        </p:nvSpPr>
        <p:spPr>
          <a:xfrm>
            <a:off x="5977415" y="4134920"/>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45327" y="5309779"/>
            <a:ext cx="1499137" cy="523220"/>
          </a:xfrm>
          <a:prstGeom prst="rect">
            <a:avLst/>
          </a:prstGeom>
          <a:noFill/>
        </p:spPr>
        <p:txBody>
          <a:bodyPr wrap="square" rtlCol="0">
            <a:spAutoFit/>
          </a:bodyPr>
          <a:lstStyle/>
          <a:p>
            <a:r>
              <a:rPr lang="en-US" altLang="zh-TW" sz="2800" dirty="0"/>
              <a:t>“Hello”</a:t>
            </a:r>
            <a:endParaRPr lang="zh-TW" altLang="en-US" sz="2800" dirty="0"/>
          </a:p>
        </p:txBody>
      </p:sp>
      <p:pic>
        <p:nvPicPr>
          <p:cNvPr id="12" name="圖片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37435" y="1884895"/>
            <a:ext cx="2921108" cy="516844"/>
          </a:xfrm>
          <a:prstGeom prst="rect">
            <a:avLst/>
          </a:prstGeom>
        </p:spPr>
      </p:pic>
      <p:sp>
        <p:nvSpPr>
          <p:cNvPr id="15" name="矩形 14"/>
          <p:cNvSpPr/>
          <p:nvPr/>
        </p:nvSpPr>
        <p:spPr>
          <a:xfrm>
            <a:off x="2487101" y="5315933"/>
            <a:ext cx="2659840" cy="523220"/>
          </a:xfrm>
          <a:prstGeom prst="rect">
            <a:avLst/>
          </a:prstGeom>
        </p:spPr>
        <p:txBody>
          <a:bodyPr wrap="square">
            <a:spAutoFit/>
          </a:bodyPr>
          <a:lstStyle/>
          <a:p>
            <a:pPr algn="ctr"/>
            <a:r>
              <a:rPr lang="en-US" altLang="zh-TW" sz="2800" dirty="0"/>
              <a:t>“Hi”</a:t>
            </a:r>
            <a:endParaRPr lang="zh-TW" altLang="en-US" sz="2800" dirty="0"/>
          </a:p>
        </p:txBody>
      </p:sp>
      <p:pic>
        <p:nvPicPr>
          <p:cNvPr id="84994" name="Picture 2" descr="http://y2.ifengimg.com/a/2016_11/2c7ef418c729099.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44967" y="3967489"/>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485244" y="5970350"/>
            <a:ext cx="2773299" cy="461665"/>
          </a:xfrm>
          <a:prstGeom prst="rect">
            <a:avLst/>
          </a:prstGeom>
          <a:noFill/>
        </p:spPr>
        <p:txBody>
          <a:bodyPr wrap="square" rtlCol="0">
            <a:spAutoFit/>
          </a:bodyPr>
          <a:lstStyle/>
          <a:p>
            <a:pPr algn="ctr"/>
            <a:r>
              <a:rPr lang="zh-CN" altLang="en-US" sz="2400" dirty="0"/>
              <a:t>（用户说）</a:t>
            </a:r>
            <a:endParaRPr lang="zh-TW" altLang="en-US" sz="2400" dirty="0"/>
          </a:p>
        </p:txBody>
      </p:sp>
      <p:sp>
        <p:nvSpPr>
          <p:cNvPr id="19" name="文字方塊 18"/>
          <p:cNvSpPr txBox="1"/>
          <p:nvPr/>
        </p:nvSpPr>
        <p:spPr>
          <a:xfrm>
            <a:off x="5308245" y="5970349"/>
            <a:ext cx="2773299" cy="461665"/>
          </a:xfrm>
          <a:prstGeom prst="rect">
            <a:avLst/>
          </a:prstGeom>
          <a:noFill/>
        </p:spPr>
        <p:txBody>
          <a:bodyPr wrap="square" rtlCol="0">
            <a:spAutoFit/>
          </a:bodyPr>
          <a:lstStyle/>
          <a:p>
            <a:pPr algn="ctr"/>
            <a:r>
              <a:rPr lang="zh-CN" altLang="en-US" sz="2400" dirty="0"/>
              <a:t>（系统回应）</a:t>
            </a:r>
            <a:endParaRPr lang="zh-TW" altLang="en-US" sz="2400" dirty="0"/>
          </a:p>
        </p:txBody>
      </p:sp>
      <p:pic>
        <p:nvPicPr>
          <p:cNvPr id="20" name="Picture 12" descr="https://encrypted-tbn1.gstatic.com/images?q=tbn:ANd9GcRcwlRKAlSIaCI4W5PRYVbuBQQXifF-56bFqAjh9DMe-_3Lh8_YK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4967" y="2966296"/>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5838058" y="4658140"/>
            <a:ext cx="2110398" cy="461665"/>
          </a:xfrm>
          <a:prstGeom prst="rect">
            <a:avLst/>
          </a:prstGeom>
          <a:noFill/>
        </p:spPr>
        <p:txBody>
          <a:bodyPr wrap="square" rtlCol="0">
            <a:spAutoFit/>
          </a:bodyPr>
          <a:lstStyle/>
          <a:p>
            <a:pPr algn="ctr"/>
            <a:r>
              <a:rPr lang="zh-CN" altLang="en-US" sz="2400" dirty="0"/>
              <a:t>（下一步落子）</a:t>
            </a:r>
            <a:endParaRPr lang="zh-TW" altLang="en-US" sz="2400" dirty="0"/>
          </a:p>
        </p:txBody>
      </p:sp>
    </p:spTree>
    <p:extLst>
      <p:ext uri="{BB962C8B-B14F-4D97-AF65-F5344CB8AC3E}">
        <p14:creationId xmlns:p14="http://schemas.microsoft.com/office/powerpoint/2010/main" val="331908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99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P spid="11" grpId="0"/>
      <p:bldP spid="15" grpId="0"/>
      <p:bldP spid="16" grpId="0"/>
      <p:bldP spid="19" grpId="0"/>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10365</TotalTime>
  <Words>3589</Words>
  <Application>Microsoft Office PowerPoint</Application>
  <PresentationFormat>全屏显示(4:3)</PresentationFormat>
  <Paragraphs>1063</Paragraphs>
  <Slides>76</Slides>
  <Notes>51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76</vt:i4>
      </vt:variant>
    </vt:vector>
  </HeadingPairs>
  <TitlesOfParts>
    <vt:vector size="86" baseType="lpstr">
      <vt:lpstr>DejaVu Sans Mono</vt:lpstr>
      <vt:lpstr>Arial</vt:lpstr>
      <vt:lpstr>Calibri</vt:lpstr>
      <vt:lpstr>Calibri Light</vt:lpstr>
      <vt:lpstr>Cambria Math</vt:lpstr>
      <vt:lpstr>Wingdings</vt:lpstr>
      <vt:lpstr>Office 主题</vt:lpstr>
      <vt:lpstr>Office 佈景主題</vt:lpstr>
      <vt:lpstr>方程式</vt:lpstr>
      <vt:lpstr>Equation</vt:lpstr>
      <vt:lpstr>深度学习（一）多层感知器</vt:lpstr>
      <vt:lpstr>什么是深度学习？</vt:lpstr>
      <vt:lpstr>深度学习发展简史（一）</vt:lpstr>
      <vt:lpstr>深度学习发展简史（二）</vt:lpstr>
      <vt:lpstr>人脑神经元</vt:lpstr>
      <vt:lpstr>人工神经网络（ANN）</vt:lpstr>
      <vt:lpstr>人工神经网络（ANN）</vt:lpstr>
      <vt:lpstr>人工神经网络（ANN）</vt:lpstr>
      <vt:lpstr>机器学习 ≈ 寻找一个函数</vt:lpstr>
      <vt:lpstr>深度学习三部曲</vt:lpstr>
      <vt:lpstr>深度学习三部曲</vt:lpstr>
      <vt:lpstr>全连接前馈网络</vt:lpstr>
      <vt:lpstr>全连接前馈网络</vt:lpstr>
      <vt:lpstr>全连接前馈网络</vt:lpstr>
      <vt:lpstr>全连接前馈网络</vt:lpstr>
      <vt:lpstr>输出层（多类分类器）</vt:lpstr>
      <vt:lpstr>案例应用：手写数字识别</vt:lpstr>
      <vt:lpstr>案例应用：手写数字识别</vt:lpstr>
      <vt:lpstr>案例应用：手写数字识别</vt:lpstr>
      <vt:lpstr>深度学习三部曲</vt:lpstr>
      <vt:lpstr>训练数据</vt:lpstr>
      <vt:lpstr>学习目标</vt:lpstr>
      <vt:lpstr>损失</vt:lpstr>
      <vt:lpstr>整体损失</vt:lpstr>
      <vt:lpstr>深度学习三部曲</vt:lpstr>
      <vt:lpstr>如何选择最优的函数</vt:lpstr>
      <vt:lpstr>梯度下降法</vt:lpstr>
      <vt:lpstr>梯度下降法</vt:lpstr>
      <vt:lpstr>梯度下降法</vt:lpstr>
      <vt:lpstr>梯度下降法</vt:lpstr>
      <vt:lpstr>局部极小点</vt:lpstr>
      <vt:lpstr>局部极小点</vt:lpstr>
      <vt:lpstr>反向传播算法（Backpropagation）</vt:lpstr>
      <vt:lpstr>案例应用：手写数字识别</vt:lpstr>
      <vt:lpstr>Keras：数据加载</vt:lpstr>
      <vt:lpstr>Keras：数据预处理</vt:lpstr>
      <vt:lpstr>Keras</vt:lpstr>
      <vt:lpstr>Keras</vt:lpstr>
      <vt:lpstr>Keras</vt:lpstr>
      <vt:lpstr>小批量优化算法 Mini-batch</vt:lpstr>
      <vt:lpstr>小批量优化算法 Mini-batch</vt:lpstr>
      <vt:lpstr>Keras</vt:lpstr>
      <vt:lpstr>完整的程序</vt:lpstr>
      <vt:lpstr>PowerPoint 演示文稿</vt:lpstr>
      <vt:lpstr>PowerPoint 演示文稿</vt:lpstr>
      <vt:lpstr>Hard to get the power of Deep …</vt:lpstr>
      <vt:lpstr>梯度消失问题</vt:lpstr>
      <vt:lpstr>梯度消失问题</vt:lpstr>
      <vt:lpstr>Hard to get the power of Deep …</vt:lpstr>
      <vt:lpstr>新的激活函数</vt:lpstr>
      <vt:lpstr>ReLU</vt:lpstr>
      <vt:lpstr>ReLU</vt:lpstr>
      <vt:lpstr>ReLU – 变体</vt:lpstr>
      <vt:lpstr>合适的损失函数</vt:lpstr>
      <vt:lpstr>选择合适的损失函数</vt:lpstr>
      <vt:lpstr>学习率</vt:lpstr>
      <vt:lpstr>学习率</vt:lpstr>
      <vt:lpstr>学习率</vt:lpstr>
      <vt:lpstr>自适应的学习率</vt:lpstr>
      <vt:lpstr>难以发现最优的网络参数</vt:lpstr>
      <vt:lpstr>在物理世界中……</vt:lpstr>
      <vt:lpstr>动量（Momentum）</vt:lpstr>
      <vt:lpstr>Dropout</vt:lpstr>
      <vt:lpstr>Dropout</vt:lpstr>
      <vt:lpstr>Dropout</vt:lpstr>
      <vt:lpstr>Dropout – 直观理解</vt:lpstr>
      <vt:lpstr>Dropout – 直观理解</vt:lpstr>
      <vt:lpstr>Dropout是一种集成学习</vt:lpstr>
      <vt:lpstr>Dropout是一种集成学习</vt:lpstr>
      <vt:lpstr>Dropout是一种集成学习</vt:lpstr>
      <vt:lpstr>Dropout是一种集成学习</vt:lpstr>
      <vt:lpstr>示例</vt:lpstr>
      <vt:lpstr>正则化 – 权重衰减</vt:lpstr>
      <vt:lpstr>提前终止</vt:lpstr>
      <vt:lpstr>改进后的程序</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Qiuyue</dc:creator>
  <cp:lastModifiedBy>Wang Qiuyue</cp:lastModifiedBy>
  <cp:revision>226</cp:revision>
  <dcterms:created xsi:type="dcterms:W3CDTF">2017-06-04T01:23:14Z</dcterms:created>
  <dcterms:modified xsi:type="dcterms:W3CDTF">2024-05-27T01:12:34Z</dcterms:modified>
</cp:coreProperties>
</file>