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57" r:id="rId5"/>
    <p:sldId id="258" r:id="rId6"/>
    <p:sldId id="261"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405"/>
  </p:normalViewPr>
  <p:slideViewPr>
    <p:cSldViewPr snapToGrid="0">
      <p:cViewPr varScale="1">
        <p:scale>
          <a:sx n="128" d="100"/>
          <a:sy n="128"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B61B7-1EA9-93F4-9F46-E9886BD9465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784AA3C-7E77-2275-5C94-5C0042BDE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79F314A-C3E4-2981-582F-476DB4D86C4F}"/>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79205CB2-3F4B-A099-183A-AFFFD92037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E0B405-51C5-E6D5-727A-422CEEE8932D}"/>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62820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531B7-00C7-4CC4-9EFC-45A9E392E46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4F4189-7ED9-59C7-1C08-36D1CAB077E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B40712-B2C5-B077-464F-44DCF34A21AC}"/>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3CC046C4-2065-A64B-9996-AD11F1ADCF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C7815D-A9BB-6F05-A98C-55C1F6D1F3B7}"/>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37927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C1B771-4751-1DB4-997D-4357F49FD3A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CBFE837-C752-B553-A5C6-3F0B7FFA485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4CDD84-05CD-D904-D8F5-DB3AF21F829B}"/>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F2BC4DE2-E87E-FB6F-D8C7-D6B806A9EC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0FE257-59F8-4A20-9CA8-1CF9597996A6}"/>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05685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4C524-14BA-D397-18DC-52BD42243C3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2D5E859-65EB-39D7-4529-20EA0B6F812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289DFF-0E4C-C905-D98B-670A730C362D}"/>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89594547-62A9-172D-0B39-2F6AE7BF23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39194F-6588-DD73-FA09-2FD388920840}"/>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6203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E4191-3706-157F-703B-F8D5397B637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B7CF02E-F0D1-8ED5-12CF-761538CE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D6762F4-39B0-4163-9FF9-CFDD6E606112}"/>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BC2779B7-2EBD-DEB6-8A8F-4ACCB2D0C1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0760F4-B46F-151F-998A-62121F76578E}"/>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40421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E2B88-C0D1-ED68-6A6A-FE764925D7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DE3776F-8462-9AC2-EABC-C2E2BAD1762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0EDED0E-42AF-BF6D-F4E0-68787E00AD8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C6CA867-0E24-258D-E92D-D0F157A27803}"/>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6" name="页脚占位符 5">
            <a:extLst>
              <a:ext uri="{FF2B5EF4-FFF2-40B4-BE49-F238E27FC236}">
                <a16:creationId xmlns:a16="http://schemas.microsoft.com/office/drawing/2014/main" id="{FBCA8425-83C1-3344-F324-E8085FA5E16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ED59CF-2C12-2541-129C-9C4862B43CB0}"/>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24498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64E2C-EF17-C449-9946-C12A5AEA313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69D8AC7-E53A-1802-5E2C-D710D00D1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C6EE89C-D03A-690F-CD03-044835FC64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2AD664-B561-7F3D-2FC9-5AC38747B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ED7DAE6-9257-7D19-AA4D-2C07B7479C7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053BD8F-D8A7-7F87-3A69-0756CEA9C15C}"/>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8" name="页脚占位符 7">
            <a:extLst>
              <a:ext uri="{FF2B5EF4-FFF2-40B4-BE49-F238E27FC236}">
                <a16:creationId xmlns:a16="http://schemas.microsoft.com/office/drawing/2014/main" id="{6F1DADE7-2C91-F97D-4404-44AAFDE80F1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CAC57D4-86E5-02CA-DE3D-CC205A75C006}"/>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75309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4BCAE-4FB1-6876-32C1-53DA270134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92683BE-581B-4E1B-D0D0-5A4DA98241C6}"/>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4" name="页脚占位符 3">
            <a:extLst>
              <a:ext uri="{FF2B5EF4-FFF2-40B4-BE49-F238E27FC236}">
                <a16:creationId xmlns:a16="http://schemas.microsoft.com/office/drawing/2014/main" id="{02622898-3266-F7C5-9011-96A2938F49E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BC40555-3AC4-0A89-C50E-605328D41142}"/>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97742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ADF736-CBA7-63D5-E10B-CF120134E8EF}"/>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3" name="页脚占位符 2">
            <a:extLst>
              <a:ext uri="{FF2B5EF4-FFF2-40B4-BE49-F238E27FC236}">
                <a16:creationId xmlns:a16="http://schemas.microsoft.com/office/drawing/2014/main" id="{8F83A123-1233-2E22-5851-3FB77799EE1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3FA5D52-EBD6-7F32-0B6F-600568816C8C}"/>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9616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EAD85-09B7-2B5E-3C9C-5EB760C532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2B53AC2-5859-A4F5-82E7-AC464B13A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4B0DED1-2324-9B53-5753-A5CD4C9A5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054C670-3839-265D-9CFF-8270E1819335}"/>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6" name="页脚占位符 5">
            <a:extLst>
              <a:ext uri="{FF2B5EF4-FFF2-40B4-BE49-F238E27FC236}">
                <a16:creationId xmlns:a16="http://schemas.microsoft.com/office/drawing/2014/main" id="{70CDA05F-BD9B-6D64-CF9B-6C373ACD17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D5EF20-213C-EAE6-6651-430FEAC7D111}"/>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20279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E9CD-E6BD-6272-2F6E-30D8E71BE23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04FB1CF-7072-8D26-482D-46B73D53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5A2BD08-E668-916B-03D4-D3BC55F0F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E1EA2D9-208A-72DE-5938-ABBC2F679A3B}"/>
              </a:ext>
            </a:extLst>
          </p:cNvPr>
          <p:cNvSpPr>
            <a:spLocks noGrp="1"/>
          </p:cNvSpPr>
          <p:nvPr>
            <p:ph type="dt" sz="half" idx="10"/>
          </p:nvPr>
        </p:nvSpPr>
        <p:spPr/>
        <p:txBody>
          <a:bodyPr/>
          <a:lstStyle/>
          <a:p>
            <a:fld id="{AE2C7553-BFA5-5E41-97E1-01E51444E1A6}" type="datetimeFigureOut">
              <a:rPr kumimoji="1" lang="zh-CN" altLang="en-US" smtClean="0"/>
              <a:t>2023/6/20</a:t>
            </a:fld>
            <a:endParaRPr kumimoji="1" lang="zh-CN" altLang="en-US"/>
          </a:p>
        </p:txBody>
      </p:sp>
      <p:sp>
        <p:nvSpPr>
          <p:cNvPr id="6" name="页脚占位符 5">
            <a:extLst>
              <a:ext uri="{FF2B5EF4-FFF2-40B4-BE49-F238E27FC236}">
                <a16:creationId xmlns:a16="http://schemas.microsoft.com/office/drawing/2014/main" id="{958570ED-571E-7BEA-A10B-FBDFAA8678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366870-5963-8C26-DBAC-4AC1A6CF797D}"/>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19340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873C3C-8DE3-5CB1-A4A1-DA34A83F5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3829569-1373-299E-BC5F-C96883FF5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9C56F3-6EFB-5C39-57DD-B1DBDCC87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C7553-BFA5-5E41-97E1-01E51444E1A6}" type="datetimeFigureOut">
              <a:rPr kumimoji="1" lang="zh-CN" altLang="en-US" smtClean="0"/>
              <a:t>2023/6/20</a:t>
            </a:fld>
            <a:endParaRPr kumimoji="1" lang="zh-CN" altLang="en-US"/>
          </a:p>
        </p:txBody>
      </p:sp>
      <p:sp>
        <p:nvSpPr>
          <p:cNvPr id="5" name="页脚占位符 4">
            <a:extLst>
              <a:ext uri="{FF2B5EF4-FFF2-40B4-BE49-F238E27FC236}">
                <a16:creationId xmlns:a16="http://schemas.microsoft.com/office/drawing/2014/main" id="{0FB99195-FAB6-2F27-38DD-2F52F3542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869AF0D-1F15-B847-BDA5-223592CBE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03363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C6056-1174-D575-D74C-3D8BE6AD8473}"/>
              </a:ext>
            </a:extLst>
          </p:cNvPr>
          <p:cNvSpPr>
            <a:spLocks noGrp="1"/>
          </p:cNvSpPr>
          <p:nvPr>
            <p:ph type="ctrTitle"/>
          </p:nvPr>
        </p:nvSpPr>
        <p:spPr/>
        <p:txBody>
          <a:bodyPr/>
          <a:lstStyle/>
          <a:p>
            <a:r>
              <a:rPr kumimoji="1" lang="en-US" altLang="zh-CN" dirty="0"/>
              <a:t>Homework</a:t>
            </a:r>
            <a:endParaRPr kumimoji="1" lang="zh-CN" altLang="en-US" dirty="0"/>
          </a:p>
        </p:txBody>
      </p:sp>
      <p:sp>
        <p:nvSpPr>
          <p:cNvPr id="3" name="副标题 2">
            <a:extLst>
              <a:ext uri="{FF2B5EF4-FFF2-40B4-BE49-F238E27FC236}">
                <a16:creationId xmlns:a16="http://schemas.microsoft.com/office/drawing/2014/main" id="{E9A1AA88-8649-8D7C-5A85-9611358DAC0A}"/>
              </a:ext>
            </a:extLst>
          </p:cNvPr>
          <p:cNvSpPr>
            <a:spLocks noGrp="1"/>
          </p:cNvSpPr>
          <p:nvPr>
            <p:ph type="subTitle" idx="1"/>
          </p:nvPr>
        </p:nvSpPr>
        <p:spPr/>
        <p:txBody>
          <a:bodyPr/>
          <a:lstStyle/>
          <a:p>
            <a:r>
              <a:rPr kumimoji="1" lang="en-US" altLang="zh-CN" dirty="0"/>
              <a:t>network</a:t>
            </a:r>
            <a:endParaRPr kumimoji="1" lang="zh-CN" altLang="en-US" dirty="0"/>
          </a:p>
        </p:txBody>
      </p:sp>
    </p:spTree>
    <p:extLst>
      <p:ext uri="{BB962C8B-B14F-4D97-AF65-F5344CB8AC3E}">
        <p14:creationId xmlns:p14="http://schemas.microsoft.com/office/powerpoint/2010/main" val="37593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D8EB0-FCFF-4C12-AFC1-30B448DED19B}"/>
              </a:ext>
            </a:extLst>
          </p:cNvPr>
          <p:cNvSpPr>
            <a:spLocks noGrp="1"/>
          </p:cNvSpPr>
          <p:nvPr>
            <p:ph type="title"/>
          </p:nvPr>
        </p:nvSpPr>
        <p:spPr/>
        <p:txBody>
          <a:bodyPr/>
          <a:lstStyle/>
          <a:p>
            <a:r>
              <a:rPr kumimoji="1" lang="zh-CN" altLang="en-US" dirty="0"/>
              <a:t>问题</a:t>
            </a:r>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5E93EB1C-5123-1320-6D62-675CC348BC56}"/>
              </a:ext>
            </a:extLst>
          </p:cNvPr>
          <p:cNvSpPr>
            <a:spLocks noGrp="1"/>
          </p:cNvSpPr>
          <p:nvPr>
            <p:ph idx="1"/>
          </p:nvPr>
        </p:nvSpPr>
        <p:spPr/>
        <p:txBody>
          <a:bodyPr/>
          <a:lstStyle/>
          <a:p>
            <a:r>
              <a:rPr kumimoji="1" lang="zh-CN" altLang="en-US" dirty="0"/>
              <a:t>按下列要求划分子网</a:t>
            </a:r>
            <a:endParaRPr kumimoji="1" lang="en-US" altLang="zh-CN" dirty="0"/>
          </a:p>
          <a:p>
            <a:pPr lvl="1"/>
            <a:r>
              <a:rPr kumimoji="1" lang="zh-CN" altLang="en-US" dirty="0"/>
              <a:t>共有四个部门需要划分</a:t>
            </a:r>
            <a:r>
              <a:rPr kumimoji="1" lang="en-US" altLang="zh-CN" dirty="0" err="1"/>
              <a:t>ip</a:t>
            </a:r>
            <a:r>
              <a:rPr kumimoji="1" lang="zh-CN" altLang="en-US" dirty="0"/>
              <a:t>地址，部门</a:t>
            </a:r>
            <a:r>
              <a:rPr kumimoji="1" lang="en-US" altLang="zh-CN" dirty="0"/>
              <a:t>1</a:t>
            </a:r>
            <a:r>
              <a:rPr kumimoji="1" lang="zh-CN" altLang="en-US" dirty="0"/>
              <a:t>有</a:t>
            </a:r>
            <a:r>
              <a:rPr kumimoji="1" lang="en-US" altLang="zh-CN" dirty="0"/>
              <a:t>200</a:t>
            </a:r>
            <a:r>
              <a:rPr kumimoji="1" lang="zh-CN" altLang="en-US" dirty="0"/>
              <a:t>台主机需分配</a:t>
            </a:r>
            <a:r>
              <a:rPr kumimoji="1" lang="en-US" altLang="zh-CN" dirty="0" err="1"/>
              <a:t>ip</a:t>
            </a:r>
            <a:r>
              <a:rPr kumimoji="1" lang="zh-CN" altLang="en-US" dirty="0"/>
              <a:t>，部门</a:t>
            </a:r>
            <a:r>
              <a:rPr kumimoji="1" lang="en-US" altLang="zh-CN" dirty="0"/>
              <a:t>2</a:t>
            </a:r>
            <a:r>
              <a:rPr kumimoji="1" lang="zh-CN" altLang="en-US" dirty="0"/>
              <a:t>有</a:t>
            </a:r>
            <a:r>
              <a:rPr kumimoji="1" lang="en-US" altLang="zh-CN" dirty="0"/>
              <a:t>1600</a:t>
            </a:r>
            <a:r>
              <a:rPr kumimoji="1" lang="zh-CN" altLang="en-US" dirty="0"/>
              <a:t>台主机需要分配</a:t>
            </a:r>
            <a:r>
              <a:rPr kumimoji="1" lang="en-US" altLang="zh-CN" dirty="0" err="1"/>
              <a:t>ip</a:t>
            </a:r>
            <a:r>
              <a:rPr kumimoji="1" lang="zh-CN" altLang="en-US" dirty="0"/>
              <a:t>地址，部门</a:t>
            </a:r>
            <a:r>
              <a:rPr kumimoji="1" lang="en-US" altLang="zh-CN" dirty="0"/>
              <a:t>3</a:t>
            </a:r>
            <a:r>
              <a:rPr kumimoji="1" lang="zh-CN" altLang="en-US" dirty="0"/>
              <a:t>有</a:t>
            </a:r>
            <a:r>
              <a:rPr kumimoji="1" lang="en-US" altLang="zh-CN" dirty="0"/>
              <a:t>100</a:t>
            </a:r>
            <a:r>
              <a:rPr kumimoji="1" lang="zh-CN" altLang="en-US" dirty="0"/>
              <a:t>台主机需要分配，部门</a:t>
            </a:r>
            <a:r>
              <a:rPr kumimoji="1" lang="en-US" altLang="zh-CN" dirty="0"/>
              <a:t>4</a:t>
            </a:r>
            <a:r>
              <a:rPr kumimoji="1" lang="zh-CN" altLang="en-US" dirty="0"/>
              <a:t>有</a:t>
            </a:r>
            <a:r>
              <a:rPr kumimoji="1" lang="en-US" altLang="zh-CN" dirty="0"/>
              <a:t>900</a:t>
            </a:r>
            <a:r>
              <a:rPr kumimoji="1" lang="zh-CN" altLang="en-US" dirty="0"/>
              <a:t>台主机需要分配。</a:t>
            </a:r>
            <a:endParaRPr kumimoji="1" lang="en-US" altLang="zh-CN" dirty="0"/>
          </a:p>
          <a:p>
            <a:pPr lvl="1"/>
            <a:r>
              <a:rPr kumimoji="1" lang="zh-CN" altLang="en-US" dirty="0"/>
              <a:t>可分配地址从</a:t>
            </a:r>
            <a:r>
              <a:rPr kumimoji="1" lang="en-US" altLang="zh-CN" dirty="0"/>
              <a:t>192.168.112.0</a:t>
            </a:r>
            <a:r>
              <a:rPr kumimoji="1" lang="zh-CN" altLang="en-US" dirty="0"/>
              <a:t>开始，要求占用最少的地址空间，首地址为部门第一台主机</a:t>
            </a:r>
            <a:r>
              <a:rPr kumimoji="1" lang="en-US" altLang="zh-CN" dirty="0" err="1"/>
              <a:t>ip</a:t>
            </a:r>
            <a:r>
              <a:rPr kumimoji="1" lang="zh-CN" altLang="en-US" dirty="0"/>
              <a:t>地址（首地址要求形式类似</a:t>
            </a:r>
            <a:r>
              <a:rPr kumimoji="1" lang="en-US" altLang="zh-CN" dirty="0"/>
              <a:t>192.168.x.10)</a:t>
            </a:r>
            <a:r>
              <a:rPr kumimoji="1" lang="zh-CN" altLang="en-US" dirty="0"/>
              <a:t>，末地址为部门最后一台主机</a:t>
            </a:r>
            <a:r>
              <a:rPr kumimoji="1" lang="en-US" altLang="zh-CN" dirty="0" err="1"/>
              <a:t>ip</a:t>
            </a:r>
            <a:r>
              <a:rPr kumimoji="1" lang="zh-CN" altLang="en-US" dirty="0"/>
              <a:t>地址。</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7946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F1EE-2362-0E78-4BAD-C96C180DCF65}"/>
              </a:ext>
            </a:extLst>
          </p:cNvPr>
          <p:cNvSpPr>
            <a:spLocks noGrp="1"/>
          </p:cNvSpPr>
          <p:nvPr>
            <p:ph type="title"/>
          </p:nvPr>
        </p:nvSpPr>
        <p:spPr/>
        <p:txBody>
          <a:bodyPr/>
          <a:lstStyle/>
          <a:p>
            <a:r>
              <a:rPr kumimoji="1" lang="zh-CN" altLang="en-US" dirty="0"/>
              <a:t>问题</a:t>
            </a:r>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81AF71F3-0B67-A435-0B60-4E8C8840CA04}"/>
              </a:ext>
            </a:extLst>
          </p:cNvPr>
          <p:cNvSpPr>
            <a:spLocks noGrp="1"/>
          </p:cNvSpPr>
          <p:nvPr>
            <p:ph idx="1"/>
          </p:nvPr>
        </p:nvSpPr>
        <p:spPr/>
        <p:txBody>
          <a:bodyPr>
            <a:normAutofit fontScale="85000" lnSpcReduction="20000"/>
          </a:bodyPr>
          <a:lstStyle/>
          <a:p>
            <a:r>
              <a:rPr kumimoji="1" lang="en-US" altLang="zh-CN" dirty="0"/>
              <a:t>192.168.124.10-192.168.124.209/24</a:t>
            </a:r>
          </a:p>
          <a:p>
            <a:r>
              <a:rPr kumimoji="1" lang="en-US" altLang="zh-CN" dirty="0"/>
              <a:t>192.168.112.10-192.168.118.73/21</a:t>
            </a:r>
          </a:p>
          <a:p>
            <a:r>
              <a:rPr kumimoji="1" lang="en-US" altLang="zh-CN" dirty="0"/>
              <a:t>192.168.125.10-192.168.125.109/25</a:t>
            </a:r>
          </a:p>
          <a:p>
            <a:r>
              <a:rPr kumimoji="1" lang="en-US" altLang="zh-CN" dirty="0"/>
              <a:t>192.168.120.10-192.168.123.141/22</a:t>
            </a:r>
          </a:p>
          <a:p>
            <a:endParaRPr kumimoji="1" lang="en-US" altLang="zh-CN" dirty="0"/>
          </a:p>
          <a:p>
            <a:r>
              <a:rPr kumimoji="1" lang="en-US" altLang="zh-CN" dirty="0"/>
              <a:t>192.168.01110000</a:t>
            </a:r>
            <a:r>
              <a:rPr kumimoji="1" lang="zh-CN" altLang="en-US" dirty="0"/>
              <a:t> </a:t>
            </a:r>
            <a:r>
              <a:rPr kumimoji="1" lang="en-US" altLang="zh-CN" dirty="0"/>
              <a:t>00000000</a:t>
            </a:r>
          </a:p>
          <a:p>
            <a:r>
              <a:rPr kumimoji="1" lang="zh-CN" altLang="en-US" dirty="0"/>
              <a:t>部门</a:t>
            </a:r>
            <a:r>
              <a:rPr kumimoji="1" lang="en-US" altLang="zh-CN" dirty="0"/>
              <a:t>1</a:t>
            </a:r>
            <a:r>
              <a:rPr kumimoji="1" lang="zh-CN" altLang="en-US" dirty="0"/>
              <a:t>，</a:t>
            </a:r>
            <a:r>
              <a:rPr kumimoji="1" lang="en-US" altLang="zh-CN" dirty="0"/>
              <a:t>200</a:t>
            </a:r>
            <a:r>
              <a:rPr kumimoji="1" lang="zh-CN" altLang="en-US" dirty="0"/>
              <a:t>台，</a:t>
            </a:r>
            <a:r>
              <a:rPr kumimoji="1" lang="en-US" altLang="zh-CN" dirty="0"/>
              <a:t>8</a:t>
            </a:r>
            <a:r>
              <a:rPr kumimoji="1" lang="zh-CN" altLang="en-US" dirty="0"/>
              <a:t>位</a:t>
            </a:r>
            <a:r>
              <a:rPr kumimoji="1" lang="en-US" altLang="zh-CN" dirty="0"/>
              <a:t>256</a:t>
            </a:r>
            <a:r>
              <a:rPr kumimoji="1" lang="zh-CN" altLang="en-US" dirty="0"/>
              <a:t>台足够使用</a:t>
            </a:r>
            <a:endParaRPr kumimoji="1" lang="en-US" altLang="zh-CN" dirty="0"/>
          </a:p>
          <a:p>
            <a:r>
              <a:rPr kumimoji="1" lang="zh-CN" altLang="en-US" dirty="0"/>
              <a:t>部门</a:t>
            </a:r>
            <a:r>
              <a:rPr kumimoji="1" lang="en-US" altLang="zh-CN" dirty="0"/>
              <a:t>2</a:t>
            </a:r>
            <a:r>
              <a:rPr kumimoji="1" lang="zh-CN" altLang="en-US" dirty="0"/>
              <a:t>，</a:t>
            </a:r>
            <a:r>
              <a:rPr kumimoji="1" lang="en-US" altLang="zh-CN" dirty="0"/>
              <a:t>1600</a:t>
            </a:r>
            <a:r>
              <a:rPr kumimoji="1" lang="zh-CN" altLang="en-US" dirty="0"/>
              <a:t>台，</a:t>
            </a:r>
            <a:r>
              <a:rPr kumimoji="1" lang="en-US" altLang="zh-CN" dirty="0"/>
              <a:t>11</a:t>
            </a:r>
            <a:r>
              <a:rPr kumimoji="1" lang="zh-CN" altLang="en-US" dirty="0"/>
              <a:t>位</a:t>
            </a:r>
            <a:r>
              <a:rPr kumimoji="1" lang="en-US" altLang="zh-CN" dirty="0"/>
              <a:t>2048</a:t>
            </a:r>
            <a:r>
              <a:rPr kumimoji="1" lang="zh-CN" altLang="en-US" dirty="0"/>
              <a:t>台</a:t>
            </a:r>
            <a:endParaRPr kumimoji="1" lang="en-US" altLang="zh-CN" dirty="0"/>
          </a:p>
          <a:p>
            <a:r>
              <a:rPr kumimoji="1" lang="zh-CN" altLang="en-US" dirty="0"/>
              <a:t>部门</a:t>
            </a:r>
            <a:r>
              <a:rPr kumimoji="1" lang="en-US" altLang="zh-CN" dirty="0"/>
              <a:t>3</a:t>
            </a:r>
            <a:r>
              <a:rPr kumimoji="1" lang="zh-CN" altLang="en-US" dirty="0"/>
              <a:t>，</a:t>
            </a:r>
            <a:r>
              <a:rPr kumimoji="1" lang="en-US" altLang="zh-CN" dirty="0"/>
              <a:t>100</a:t>
            </a:r>
            <a:r>
              <a:rPr kumimoji="1" lang="zh-CN" altLang="en-US" dirty="0"/>
              <a:t>台，</a:t>
            </a:r>
            <a:r>
              <a:rPr kumimoji="1" lang="en-US" altLang="zh-CN" dirty="0"/>
              <a:t>7</a:t>
            </a:r>
            <a:r>
              <a:rPr kumimoji="1" lang="zh-CN" altLang="en-US" dirty="0"/>
              <a:t>位</a:t>
            </a:r>
            <a:r>
              <a:rPr kumimoji="1" lang="en-US" altLang="zh-CN" dirty="0"/>
              <a:t>128</a:t>
            </a:r>
            <a:r>
              <a:rPr kumimoji="1" lang="zh-CN" altLang="en-US" dirty="0"/>
              <a:t>台足够</a:t>
            </a:r>
            <a:endParaRPr kumimoji="1" lang="en-US" altLang="zh-CN" dirty="0"/>
          </a:p>
          <a:p>
            <a:r>
              <a:rPr kumimoji="1" lang="zh-CN" altLang="en-US" dirty="0"/>
              <a:t>部门</a:t>
            </a:r>
            <a:r>
              <a:rPr kumimoji="1" lang="en-US" altLang="zh-CN" dirty="0"/>
              <a:t>4</a:t>
            </a:r>
            <a:r>
              <a:rPr kumimoji="1" lang="zh-CN" altLang="en-US" dirty="0"/>
              <a:t>，</a:t>
            </a:r>
            <a:r>
              <a:rPr kumimoji="1" lang="en-US" altLang="zh-CN" dirty="0"/>
              <a:t>900</a:t>
            </a:r>
            <a:r>
              <a:rPr kumimoji="1" lang="zh-CN" altLang="en-US" dirty="0"/>
              <a:t>台，</a:t>
            </a:r>
            <a:r>
              <a:rPr kumimoji="1" lang="en-US" altLang="zh-CN" dirty="0"/>
              <a:t>10</a:t>
            </a:r>
            <a:r>
              <a:rPr kumimoji="1" lang="zh-CN" altLang="en-US" dirty="0"/>
              <a:t>位</a:t>
            </a:r>
            <a:r>
              <a:rPr kumimoji="1" lang="en-US" altLang="zh-CN" dirty="0"/>
              <a:t>1024</a:t>
            </a:r>
            <a:r>
              <a:rPr kumimoji="1" lang="zh-CN" altLang="en-US" dirty="0"/>
              <a:t>台</a:t>
            </a:r>
            <a:endParaRPr kumimoji="1" lang="en-US" altLang="zh-CN" dirty="0"/>
          </a:p>
          <a:p>
            <a:r>
              <a:rPr kumimoji="1" lang="zh-CN" altLang="en-US" dirty="0"/>
              <a:t>具体的划分，可以类比分蛋糕的过程</a:t>
            </a:r>
          </a:p>
        </p:txBody>
      </p:sp>
    </p:spTree>
    <p:extLst>
      <p:ext uri="{BB962C8B-B14F-4D97-AF65-F5344CB8AC3E}">
        <p14:creationId xmlns:p14="http://schemas.microsoft.com/office/powerpoint/2010/main" val="33431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AE78D-6586-738A-F2C9-2B0CE012167C}"/>
              </a:ext>
            </a:extLst>
          </p:cNvPr>
          <p:cNvSpPr>
            <a:spLocks noGrp="1"/>
          </p:cNvSpPr>
          <p:nvPr>
            <p:ph type="title"/>
          </p:nvPr>
        </p:nvSpPr>
        <p:spPr/>
        <p:txBody>
          <a:bodyPr/>
          <a:lstStyle/>
          <a:p>
            <a:r>
              <a:rPr kumimoji="1" lang="zh-CN" altLang="en-US" dirty="0"/>
              <a:t>问题</a:t>
            </a:r>
            <a:r>
              <a:rPr kumimoji="1" lang="en-US" altLang="zh-CN" dirty="0"/>
              <a:t>2</a:t>
            </a:r>
            <a:r>
              <a:rPr kumimoji="1" lang="zh-CN" altLang="en-US" dirty="0"/>
              <a:t>背景</a:t>
            </a:r>
          </a:p>
        </p:txBody>
      </p:sp>
      <p:sp>
        <p:nvSpPr>
          <p:cNvPr id="3" name="内容占位符 2">
            <a:extLst>
              <a:ext uri="{FF2B5EF4-FFF2-40B4-BE49-F238E27FC236}">
                <a16:creationId xmlns:a16="http://schemas.microsoft.com/office/drawing/2014/main" id="{85727F23-BA6D-6A29-9CA7-B922CA7760D7}"/>
              </a:ext>
            </a:extLst>
          </p:cNvPr>
          <p:cNvSpPr>
            <a:spLocks noGrp="1"/>
          </p:cNvSpPr>
          <p:nvPr>
            <p:ph idx="1"/>
          </p:nvPr>
        </p:nvSpPr>
        <p:spPr>
          <a:xfrm>
            <a:off x="838200" y="1825625"/>
            <a:ext cx="10515600" cy="3382479"/>
          </a:xfrm>
        </p:spPr>
        <p:txBody>
          <a:bodyPr>
            <a:normAutofit fontScale="55000" lnSpcReduction="20000"/>
          </a:bodyPr>
          <a:lstStyle/>
          <a:p>
            <a:pPr marL="0" indent="-457200">
              <a:lnSpc>
                <a:spcPct val="170000"/>
              </a:lnSpc>
              <a:buNone/>
            </a:pPr>
            <a:r>
              <a:rPr kumimoji="1" lang="zh-CN" altLang="en-US" dirty="0"/>
              <a:t>  我们介绍了一个实现公平排队并具有一些附加属性的简单排队机制。建议开始回答问题之前阅读背景部分。</a:t>
            </a:r>
          </a:p>
          <a:p>
            <a:pPr marL="0" indent="-457200">
              <a:lnSpc>
                <a:spcPct val="170000"/>
              </a:lnSpc>
              <a:buNone/>
            </a:pPr>
            <a:r>
              <a:rPr kumimoji="1" lang="zh-CN" altLang="en-US" dirty="0"/>
              <a:t>  在下一页对应的这个网络中，所有的路由器都支持出链路的流级循环调度（</a:t>
            </a:r>
            <a:r>
              <a:rPr kumimoji="1" lang="en" altLang="zh-CN" dirty="0"/>
              <a:t>Round Robin</a:t>
            </a:r>
            <a:r>
              <a:rPr kumimoji="1" lang="zh-CN" altLang="en" dirty="0"/>
              <a:t>）</a:t>
            </a:r>
            <a:r>
              <a:rPr kumimoji="1" lang="zh-CN" altLang="en-US" dirty="0"/>
              <a:t>排队，并且具有足够的缓冲区，从而永远不会导致数据包丢失。</a:t>
            </a:r>
          </a:p>
          <a:p>
            <a:pPr marL="0" indent="-457200">
              <a:lnSpc>
                <a:spcPct val="170000"/>
              </a:lnSpc>
              <a:buNone/>
            </a:pPr>
            <a:r>
              <a:rPr kumimoji="1" lang="zh-CN" altLang="en-US" dirty="0"/>
              <a:t>  流级循环调度（</a:t>
            </a:r>
            <a:r>
              <a:rPr kumimoji="1" lang="en" altLang="zh-CN" dirty="0"/>
              <a:t>RR</a:t>
            </a:r>
            <a:r>
              <a:rPr kumimoji="1" lang="zh-CN" altLang="en" dirty="0"/>
              <a:t>）</a:t>
            </a:r>
            <a:r>
              <a:rPr kumimoji="1" lang="zh-CN" altLang="en-US" dirty="0"/>
              <a:t>中，发送端将每个数据包分配给一个流，并且在路由器上，每个流都有自己的队列。队列按照某种顺序列出。循环调度器按顺序从第一个队列传输一个数据包，然后从下一个队列传输一个数据包，以此类推。在从最后一个被占用的队列传输完一个数据包之后，循环调度器重复这个过程，从第一个队列开始。没有队列有优先级，链路速率在队列之间平均共享。每个流都维护一个不同的队列。</a:t>
            </a:r>
          </a:p>
          <a:p>
            <a:pPr marL="0" indent="-457200">
              <a:lnSpc>
                <a:spcPct val="170000"/>
              </a:lnSpc>
              <a:buNone/>
            </a:pPr>
            <a:r>
              <a:rPr kumimoji="1" lang="zh-CN" altLang="en-US" dirty="0"/>
              <a:t>  发送方没有实现拥塞控制协议。接收端的窗口大小是固定的，记为</a:t>
            </a:r>
            <a:r>
              <a:rPr kumimoji="1" lang="en" altLang="zh-CN" dirty="0"/>
              <a:t>W</a:t>
            </a:r>
            <a:r>
              <a:rPr kumimoji="1" lang="zh-CN" altLang="en" dirty="0"/>
              <a:t>，</a:t>
            </a:r>
            <a:r>
              <a:rPr kumimoji="1" lang="zh-CN" altLang="en-US" dirty="0"/>
              <a:t>这个窗口足够大，以保持链路繁忙。</a:t>
            </a:r>
          </a:p>
          <a:p>
            <a:endParaRPr kumimoji="1" lang="zh-CN" altLang="en-US" dirty="0"/>
          </a:p>
        </p:txBody>
      </p:sp>
    </p:spTree>
    <p:extLst>
      <p:ext uri="{BB962C8B-B14F-4D97-AF65-F5344CB8AC3E}">
        <p14:creationId xmlns:p14="http://schemas.microsoft.com/office/powerpoint/2010/main" val="427494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7A40E-6E2E-1FC7-E863-4A94F94C4826}"/>
              </a:ext>
            </a:extLst>
          </p:cNvPr>
          <p:cNvSpPr>
            <a:spLocks noGrp="1"/>
          </p:cNvSpPr>
          <p:nvPr>
            <p:ph type="title"/>
          </p:nvPr>
        </p:nvSpPr>
        <p:spPr/>
        <p:txBody>
          <a:bodyPr/>
          <a:lstStyle/>
          <a:p>
            <a:r>
              <a:rPr kumimoji="1" lang="zh-CN" altLang="en-US" dirty="0"/>
              <a:t>问题</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A363FA30-4DB6-DE71-BA5E-173A4EAFD0D4}"/>
              </a:ext>
            </a:extLst>
          </p:cNvPr>
          <p:cNvSpPr>
            <a:spLocks noGrp="1"/>
          </p:cNvSpPr>
          <p:nvPr>
            <p:ph idx="1"/>
          </p:nvPr>
        </p:nvSpPr>
        <p:spPr>
          <a:xfrm>
            <a:off x="347871" y="1892980"/>
            <a:ext cx="5343939" cy="4505601"/>
          </a:xfrm>
        </p:spPr>
        <p:txBody>
          <a:bodyPr/>
          <a:lstStyle/>
          <a:p>
            <a:r>
              <a:rPr kumimoji="1" lang="zh-CN" altLang="en-US" dirty="0"/>
              <a:t>请根据网络图回答下面的问题：</a:t>
            </a:r>
            <a:endParaRPr kumimoji="1" lang="en-US" altLang="zh-CN" dirty="0"/>
          </a:p>
          <a:p>
            <a:pPr lvl="1"/>
            <a:r>
              <a:rPr kumimoji="1" lang="zh-CN" altLang="en-US" dirty="0"/>
              <a:t>每条流的吞吐是多少？</a:t>
            </a:r>
            <a:endParaRPr kumimoji="1" lang="en-US" altLang="zh-CN" dirty="0"/>
          </a:p>
          <a:p>
            <a:pPr lvl="1"/>
            <a:r>
              <a:rPr kumimoji="1" lang="zh-CN" altLang="en-US" dirty="0"/>
              <a:t>系统总吞吐量是多少？</a:t>
            </a:r>
            <a:endParaRPr kumimoji="1" lang="en-US" altLang="zh-CN" dirty="0"/>
          </a:p>
          <a:p>
            <a:pPr lvl="1"/>
            <a:r>
              <a:rPr kumimoji="1" lang="zh-CN" altLang="en-US" dirty="0"/>
              <a:t>每条流和系统的</a:t>
            </a:r>
            <a:r>
              <a:rPr kumimoji="1" lang="en-US" altLang="zh-CN" dirty="0"/>
              <a:t>goodput</a:t>
            </a:r>
            <a:r>
              <a:rPr kumimoji="1" lang="zh-CN" altLang="en-US" dirty="0"/>
              <a:t>是多少？</a:t>
            </a:r>
            <a:endParaRPr kumimoji="1" lang="en-US" altLang="zh-CN" dirty="0"/>
          </a:p>
          <a:p>
            <a:pPr lvl="1"/>
            <a:r>
              <a:rPr kumimoji="1" lang="zh-CN" altLang="en-US" dirty="0"/>
              <a:t>这个系统的资源分配或公平性的结果是什么类型？</a:t>
            </a:r>
          </a:p>
        </p:txBody>
      </p:sp>
      <p:sp>
        <p:nvSpPr>
          <p:cNvPr id="5" name="文本框 4">
            <a:extLst>
              <a:ext uri="{FF2B5EF4-FFF2-40B4-BE49-F238E27FC236}">
                <a16:creationId xmlns:a16="http://schemas.microsoft.com/office/drawing/2014/main" id="{357F76B5-4A56-D6F6-E614-39DE4B0863A9}"/>
              </a:ext>
            </a:extLst>
          </p:cNvPr>
          <p:cNvSpPr txBox="1"/>
          <p:nvPr/>
        </p:nvSpPr>
        <p:spPr>
          <a:xfrm>
            <a:off x="6500191" y="4203586"/>
            <a:ext cx="5009322" cy="2308324"/>
          </a:xfrm>
          <a:prstGeom prst="rect">
            <a:avLst/>
          </a:prstGeom>
          <a:noFill/>
        </p:spPr>
        <p:txBody>
          <a:bodyPr wrap="square" rtlCol="0">
            <a:spAutoFit/>
          </a:bodyPr>
          <a:lstStyle/>
          <a:p>
            <a:pPr algn="l"/>
            <a:r>
              <a:rPr lang="zh-CN" altLang="en-US" b="0" i="0" u="none" strike="noStrike" dirty="0">
                <a:effectLst/>
                <a:latin typeface="Söhne"/>
              </a:rPr>
              <a:t>一个有三个流量（</a:t>
            </a:r>
            <a:r>
              <a:rPr lang="en" altLang="zh-CN" b="0" i="0" u="none" strike="noStrike" dirty="0">
                <a:effectLst/>
                <a:latin typeface="Söhne"/>
              </a:rPr>
              <a:t>A</a:t>
            </a:r>
            <a:r>
              <a:rPr lang="zh-CN" altLang="en" b="0" i="0" u="none" strike="noStrike" dirty="0">
                <a:effectLst/>
                <a:latin typeface="Söhne"/>
              </a:rPr>
              <a:t>、</a:t>
            </a:r>
            <a:r>
              <a:rPr lang="en" altLang="zh-CN" b="0" i="0" u="none" strike="noStrike" dirty="0">
                <a:effectLst/>
                <a:latin typeface="Söhne"/>
              </a:rPr>
              <a:t>B</a:t>
            </a:r>
            <a:r>
              <a:rPr lang="zh-CN" altLang="en" b="0" i="0" u="none" strike="noStrike" dirty="0">
                <a:effectLst/>
                <a:latin typeface="Söhne"/>
              </a:rPr>
              <a:t>、</a:t>
            </a:r>
            <a:r>
              <a:rPr lang="en" altLang="zh-CN" b="0" i="0" u="none" strike="noStrike" dirty="0">
                <a:effectLst/>
                <a:latin typeface="Söhne"/>
              </a:rPr>
              <a:t>C</a:t>
            </a:r>
            <a:r>
              <a:rPr lang="zh-CN" altLang="en" b="0" i="0" u="none" strike="noStrike" dirty="0">
                <a:effectLst/>
                <a:latin typeface="Söhne"/>
              </a:rPr>
              <a:t>）、</a:t>
            </a:r>
            <a:r>
              <a:rPr lang="zh-CN" altLang="en-US" b="0" i="0" u="none" strike="noStrike" dirty="0">
                <a:effectLst/>
                <a:latin typeface="Söhne"/>
              </a:rPr>
              <a:t>三个路由器（</a:t>
            </a:r>
            <a:r>
              <a:rPr lang="en" altLang="zh-CN" b="0" i="0" u="none" strike="noStrike" dirty="0">
                <a:effectLst/>
                <a:latin typeface="Söhne"/>
              </a:rPr>
              <a:t>x</a:t>
            </a:r>
            <a:r>
              <a:rPr lang="zh-CN" altLang="en" b="0" i="0" u="none" strike="noStrike" dirty="0">
                <a:effectLst/>
                <a:latin typeface="Söhne"/>
              </a:rPr>
              <a:t>、</a:t>
            </a:r>
            <a:r>
              <a:rPr lang="en" altLang="zh-CN" b="0" i="0" u="none" strike="noStrike" dirty="0">
                <a:effectLst/>
                <a:latin typeface="Söhne"/>
              </a:rPr>
              <a:t>y</a:t>
            </a:r>
            <a:r>
              <a:rPr lang="zh-CN" altLang="en" b="0" i="0" u="none" strike="noStrike" dirty="0">
                <a:effectLst/>
                <a:latin typeface="Söhne"/>
              </a:rPr>
              <a:t>、</a:t>
            </a:r>
            <a:r>
              <a:rPr lang="en" altLang="zh-CN" b="0" i="0" u="none" strike="noStrike" dirty="0">
                <a:effectLst/>
                <a:latin typeface="Söhne"/>
              </a:rPr>
              <a:t>z</a:t>
            </a:r>
            <a:r>
              <a:rPr lang="zh-CN" altLang="en" b="0" i="0" u="none" strike="noStrike" dirty="0">
                <a:effectLst/>
                <a:latin typeface="Söhne"/>
              </a:rPr>
              <a:t>）</a:t>
            </a:r>
            <a:r>
              <a:rPr lang="zh-CN" altLang="en-US" b="0" i="0" u="none" strike="noStrike" dirty="0">
                <a:effectLst/>
                <a:latin typeface="Söhne"/>
              </a:rPr>
              <a:t>和两条链路的网络。流量“</a:t>
            </a:r>
            <a:r>
              <a:rPr lang="en" altLang="zh-CN" b="0" i="0" u="none" strike="noStrike" dirty="0">
                <a:effectLst/>
                <a:latin typeface="Söhne"/>
              </a:rPr>
              <a:t>A”</a:t>
            </a:r>
            <a:r>
              <a:rPr lang="zh-CN" altLang="en-US" b="0" i="0" u="none" strike="noStrike" dirty="0">
                <a:effectLst/>
                <a:latin typeface="Söhne"/>
              </a:rPr>
              <a:t>通过从“</a:t>
            </a:r>
            <a:r>
              <a:rPr lang="en" altLang="zh-CN" b="0" i="0" u="none" strike="noStrike" dirty="0">
                <a:effectLst/>
                <a:latin typeface="Söhne"/>
              </a:rPr>
              <a:t>x”</a:t>
            </a:r>
            <a:r>
              <a:rPr lang="zh-CN" altLang="en-US" b="0" i="0" u="none" strike="noStrike" dirty="0">
                <a:effectLst/>
                <a:latin typeface="Söhne"/>
              </a:rPr>
              <a:t>到“</a:t>
            </a:r>
            <a:r>
              <a:rPr lang="en" altLang="zh-CN" b="0" i="0" u="none" strike="noStrike" dirty="0">
                <a:effectLst/>
                <a:latin typeface="Söhne"/>
              </a:rPr>
              <a:t>y”</a:t>
            </a:r>
            <a:r>
              <a:rPr lang="zh-CN" altLang="en-US" b="0" i="0" u="none" strike="noStrike" dirty="0">
                <a:effectLst/>
                <a:latin typeface="Söhne"/>
              </a:rPr>
              <a:t>的链路，链路速率为</a:t>
            </a:r>
            <a:r>
              <a:rPr lang="en-US" altLang="zh-CN" dirty="0">
                <a:latin typeface="Söhne"/>
              </a:rPr>
              <a:t>3</a:t>
            </a:r>
            <a:r>
              <a:rPr lang="en-US" altLang="zh-CN" b="0" i="0" u="none" strike="noStrike" dirty="0">
                <a:effectLst/>
                <a:latin typeface="Söhne"/>
              </a:rPr>
              <a:t>0 </a:t>
            </a:r>
            <a:r>
              <a:rPr lang="en" altLang="zh-CN" b="0" i="0" u="none" strike="noStrike" dirty="0">
                <a:effectLst/>
                <a:latin typeface="Söhne"/>
              </a:rPr>
              <a:t>Mbit/s</a:t>
            </a:r>
            <a:r>
              <a:rPr lang="zh-CN" altLang="en" b="0" i="0" u="none" strike="noStrike" dirty="0">
                <a:effectLst/>
                <a:latin typeface="Söhne"/>
              </a:rPr>
              <a:t>。</a:t>
            </a:r>
            <a:r>
              <a:rPr lang="zh-CN" altLang="en-US" b="0" i="0" u="none" strike="noStrike" dirty="0">
                <a:effectLst/>
                <a:latin typeface="Söhne"/>
              </a:rPr>
              <a:t>流量“</a:t>
            </a:r>
            <a:r>
              <a:rPr lang="en" altLang="zh-CN" b="0" i="0" u="none" strike="noStrike" dirty="0">
                <a:effectLst/>
                <a:latin typeface="Söhne"/>
              </a:rPr>
              <a:t>B”</a:t>
            </a:r>
            <a:r>
              <a:rPr lang="zh-CN" altLang="en-US" b="0" i="0" u="none" strike="noStrike" dirty="0">
                <a:effectLst/>
                <a:latin typeface="Söhne"/>
              </a:rPr>
              <a:t>通过从“</a:t>
            </a:r>
            <a:r>
              <a:rPr lang="en" altLang="zh-CN" b="0" i="0" u="none" strike="noStrike" dirty="0">
                <a:effectLst/>
                <a:latin typeface="Söhne"/>
              </a:rPr>
              <a:t>y”</a:t>
            </a:r>
            <a:r>
              <a:rPr lang="zh-CN" altLang="en-US" b="0" i="0" u="none" strike="noStrike" dirty="0">
                <a:effectLst/>
                <a:latin typeface="Söhne"/>
              </a:rPr>
              <a:t>到“</a:t>
            </a:r>
            <a:r>
              <a:rPr lang="en" altLang="zh-CN" b="0" i="0" u="none" strike="noStrike" dirty="0">
                <a:effectLst/>
                <a:latin typeface="Söhne"/>
              </a:rPr>
              <a:t>z”</a:t>
            </a:r>
            <a:r>
              <a:rPr lang="zh-CN" altLang="en-US" b="0" i="0" u="none" strike="noStrike" dirty="0">
                <a:effectLst/>
                <a:latin typeface="Söhne"/>
              </a:rPr>
              <a:t>的链路，链路速率为</a:t>
            </a:r>
            <a:r>
              <a:rPr lang="en-US" altLang="zh-CN" b="0" i="0" u="none" strike="noStrike" dirty="0">
                <a:effectLst/>
                <a:latin typeface="Söhne"/>
              </a:rPr>
              <a:t>10 </a:t>
            </a:r>
            <a:r>
              <a:rPr lang="en" altLang="zh-CN" b="0" i="0" u="none" strike="noStrike" dirty="0">
                <a:effectLst/>
                <a:latin typeface="Söhne"/>
              </a:rPr>
              <a:t>Mbit/s</a:t>
            </a:r>
            <a:r>
              <a:rPr lang="zh-CN" altLang="en" b="0" i="0" u="none" strike="noStrike" dirty="0">
                <a:effectLst/>
                <a:latin typeface="Söhne"/>
              </a:rPr>
              <a:t>。</a:t>
            </a:r>
            <a:r>
              <a:rPr lang="zh-CN" altLang="en-US" b="0" i="0" u="none" strike="noStrike" dirty="0">
                <a:effectLst/>
                <a:latin typeface="Söhne"/>
              </a:rPr>
              <a:t>流量“</a:t>
            </a:r>
            <a:r>
              <a:rPr lang="en" altLang="zh-CN" b="0" i="0" u="none" strike="noStrike" dirty="0">
                <a:effectLst/>
                <a:latin typeface="Söhne"/>
              </a:rPr>
              <a:t>C”</a:t>
            </a:r>
            <a:r>
              <a:rPr lang="zh-CN" altLang="en-US" b="0" i="0" u="none" strike="noStrike" dirty="0">
                <a:effectLst/>
                <a:latin typeface="Söhne"/>
              </a:rPr>
              <a:t>通过从“</a:t>
            </a:r>
            <a:r>
              <a:rPr lang="en" altLang="zh-CN" b="0" i="0" u="none" strike="noStrike" dirty="0">
                <a:effectLst/>
                <a:latin typeface="Söhne"/>
              </a:rPr>
              <a:t>x”</a:t>
            </a:r>
            <a:r>
              <a:rPr lang="zh-CN" altLang="en-US" b="0" i="0" u="none" strike="noStrike" dirty="0">
                <a:effectLst/>
                <a:latin typeface="Söhne"/>
              </a:rPr>
              <a:t>到“</a:t>
            </a:r>
            <a:r>
              <a:rPr lang="en" altLang="zh-CN" b="0" i="0" u="none" strike="noStrike" dirty="0">
                <a:effectLst/>
                <a:latin typeface="Söhne"/>
              </a:rPr>
              <a:t>y”</a:t>
            </a:r>
            <a:r>
              <a:rPr lang="zh-CN" altLang="en-US" b="0" i="0" u="none" strike="noStrike" dirty="0">
                <a:effectLst/>
                <a:latin typeface="Söhne"/>
              </a:rPr>
              <a:t>再到“</a:t>
            </a:r>
            <a:r>
              <a:rPr lang="en" altLang="zh-CN" b="0" i="0" u="none" strike="noStrike" dirty="0">
                <a:effectLst/>
                <a:latin typeface="Söhne"/>
              </a:rPr>
              <a:t>z”</a:t>
            </a:r>
            <a:r>
              <a:rPr lang="zh-CN" altLang="en-US" b="0" i="0" u="none" strike="noStrike" dirty="0">
                <a:effectLst/>
                <a:latin typeface="Söhne"/>
              </a:rPr>
              <a:t>的路径，跨越了两条链路。</a:t>
            </a:r>
          </a:p>
          <a:p>
            <a:br>
              <a:rPr lang="zh-CN" altLang="en-US" dirty="0"/>
            </a:br>
            <a:endParaRPr kumimoji="1" lang="zh-CN" altLang="en-US" dirty="0"/>
          </a:p>
        </p:txBody>
      </p:sp>
      <p:pic>
        <p:nvPicPr>
          <p:cNvPr id="8" name="图片 7">
            <a:extLst>
              <a:ext uri="{FF2B5EF4-FFF2-40B4-BE49-F238E27FC236}">
                <a16:creationId xmlns:a16="http://schemas.microsoft.com/office/drawing/2014/main" id="{AB3CBDB0-DD9A-DA96-6A10-CF45D493B9BF}"/>
              </a:ext>
            </a:extLst>
          </p:cNvPr>
          <p:cNvPicPr>
            <a:picLocks noChangeAspect="1"/>
          </p:cNvPicPr>
          <p:nvPr/>
        </p:nvPicPr>
        <p:blipFill>
          <a:blip r:embed="rId2"/>
          <a:stretch>
            <a:fillRect/>
          </a:stretch>
        </p:blipFill>
        <p:spPr>
          <a:xfrm>
            <a:off x="6342908" y="365125"/>
            <a:ext cx="5323887" cy="3570136"/>
          </a:xfrm>
          <a:prstGeom prst="rect">
            <a:avLst/>
          </a:prstGeom>
        </p:spPr>
      </p:pic>
    </p:spTree>
    <p:extLst>
      <p:ext uri="{BB962C8B-B14F-4D97-AF65-F5344CB8AC3E}">
        <p14:creationId xmlns:p14="http://schemas.microsoft.com/office/powerpoint/2010/main" val="385757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BA909-4085-8FBA-4434-8B2F2F7D73FF}"/>
              </a:ext>
            </a:extLst>
          </p:cNvPr>
          <p:cNvSpPr>
            <a:spLocks noGrp="1"/>
          </p:cNvSpPr>
          <p:nvPr>
            <p:ph type="title"/>
          </p:nvPr>
        </p:nvSpPr>
        <p:spPr/>
        <p:txBody>
          <a:bodyPr/>
          <a:lstStyle/>
          <a:p>
            <a:r>
              <a:rPr kumimoji="1" lang="zh-CN" altLang="en-US" dirty="0"/>
              <a:t>问题</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4AFF9221-7A51-9088-B09A-0A51A06B9B60}"/>
              </a:ext>
            </a:extLst>
          </p:cNvPr>
          <p:cNvSpPr>
            <a:spLocks noGrp="1"/>
          </p:cNvSpPr>
          <p:nvPr>
            <p:ph idx="1"/>
          </p:nvPr>
        </p:nvSpPr>
        <p:spPr/>
        <p:txBody>
          <a:bodyPr/>
          <a:lstStyle/>
          <a:p>
            <a:r>
              <a:rPr kumimoji="1" lang="zh-CN" altLang="en-US" dirty="0"/>
              <a:t> </a:t>
            </a:r>
            <a:r>
              <a:rPr kumimoji="1" lang="en-US" altLang="zh-CN" dirty="0"/>
              <a:t>A</a:t>
            </a:r>
            <a:r>
              <a:rPr kumimoji="1" lang="zh-CN" altLang="en-US" dirty="0"/>
              <a:t>： </a:t>
            </a:r>
            <a:r>
              <a:rPr kumimoji="1" lang="en-US" altLang="zh-CN" dirty="0"/>
              <a:t>25Mb/s</a:t>
            </a:r>
            <a:r>
              <a:rPr kumimoji="1" lang="zh-CN" altLang="en-US" dirty="0"/>
              <a:t>  </a:t>
            </a:r>
            <a:r>
              <a:rPr kumimoji="1" lang="en-US" altLang="zh-CN" dirty="0"/>
              <a:t>B</a:t>
            </a:r>
            <a:r>
              <a:rPr kumimoji="1" lang="zh-CN" altLang="en-US" dirty="0"/>
              <a:t>： </a:t>
            </a:r>
            <a:r>
              <a:rPr kumimoji="1" lang="en-US" altLang="zh-CN" dirty="0"/>
              <a:t>5Mb/s</a:t>
            </a:r>
            <a:r>
              <a:rPr kumimoji="1" lang="zh-CN" altLang="en-US" dirty="0"/>
              <a:t>  </a:t>
            </a:r>
            <a:r>
              <a:rPr kumimoji="1" lang="en-US" altLang="zh-CN" dirty="0"/>
              <a:t>C</a:t>
            </a:r>
            <a:r>
              <a:rPr kumimoji="1" lang="zh-CN" altLang="en-US" dirty="0"/>
              <a:t>：</a:t>
            </a:r>
            <a:r>
              <a:rPr kumimoji="1" lang="en-US" altLang="zh-CN" dirty="0"/>
              <a:t>5Mb/s</a:t>
            </a:r>
          </a:p>
          <a:p>
            <a:r>
              <a:rPr kumimoji="1" lang="zh-CN" altLang="en-US" dirty="0"/>
              <a:t> </a:t>
            </a:r>
            <a:r>
              <a:rPr kumimoji="1" lang="en-US" altLang="zh-CN" dirty="0"/>
              <a:t>35Mb/s</a:t>
            </a:r>
          </a:p>
          <a:p>
            <a:r>
              <a:rPr kumimoji="1" lang="en-US" altLang="zh-CN" dirty="0"/>
              <a:t> 35Mb/s</a:t>
            </a:r>
          </a:p>
          <a:p>
            <a:r>
              <a:rPr kumimoji="1" lang="en-US" altLang="zh-CN" dirty="0"/>
              <a:t> Max-min fairness</a:t>
            </a:r>
            <a:endParaRPr kumimoji="1" lang="zh-CN" altLang="en-US" dirty="0"/>
          </a:p>
        </p:txBody>
      </p:sp>
    </p:spTree>
    <p:extLst>
      <p:ext uri="{BB962C8B-B14F-4D97-AF65-F5344CB8AC3E}">
        <p14:creationId xmlns:p14="http://schemas.microsoft.com/office/powerpoint/2010/main" val="141747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4F38B-3008-E049-ABEE-523DB1AED836}"/>
              </a:ext>
            </a:extLst>
          </p:cNvPr>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sp>
        <p:nvSpPr>
          <p:cNvPr id="15" name="内容占位符 14">
            <a:extLst>
              <a:ext uri="{FF2B5EF4-FFF2-40B4-BE49-F238E27FC236}">
                <a16:creationId xmlns:a16="http://schemas.microsoft.com/office/drawing/2014/main" id="{54BFD10F-4B0B-0156-7207-85913B7E7F3D}"/>
              </a:ext>
            </a:extLst>
          </p:cNvPr>
          <p:cNvSpPr>
            <a:spLocks noGrp="1"/>
          </p:cNvSpPr>
          <p:nvPr>
            <p:ph idx="1"/>
          </p:nvPr>
        </p:nvSpPr>
        <p:spPr>
          <a:xfrm>
            <a:off x="838200" y="1825625"/>
            <a:ext cx="4290391" cy="4351338"/>
          </a:xfrm>
        </p:spPr>
        <p:txBody>
          <a:bodyPr/>
          <a:lstStyle/>
          <a:p>
            <a:pPr marL="0" indent="0">
              <a:buNone/>
            </a:pPr>
            <a:r>
              <a:rPr lang="zh-CN" altLang="en-US" dirty="0"/>
              <a:t>请参考两幅图回答问题。</a:t>
            </a:r>
            <a:endParaRPr lang="en-US" altLang="zh-CN" dirty="0"/>
          </a:p>
          <a:p>
            <a:pPr marL="0" indent="0">
              <a:buNone/>
            </a:pPr>
            <a:r>
              <a:rPr lang="zh-CN" altLang="en-US" dirty="0"/>
              <a:t>（</a:t>
            </a:r>
            <a:r>
              <a:rPr lang="en-US" altLang="zh-CN" dirty="0"/>
              <a:t>1</a:t>
            </a:r>
            <a:r>
              <a:rPr lang="zh-CN" altLang="en-US" dirty="0"/>
              <a:t>）假设交换机采用存储转发的方式，并且假设网络中没有其他流量（路由器的缓冲区始终为空）。在这种情况下，从节点</a:t>
            </a:r>
            <a:r>
              <a:rPr lang="en-US" altLang="zh-CN" dirty="0"/>
              <a:t>1</a:t>
            </a:r>
            <a:r>
              <a:rPr lang="zh-CN" altLang="en-US" dirty="0"/>
              <a:t>到节点</a:t>
            </a:r>
            <a:r>
              <a:rPr lang="en-US" altLang="zh-CN" dirty="0"/>
              <a:t>2</a:t>
            </a:r>
            <a:r>
              <a:rPr lang="zh-CN" altLang="en-US" dirty="0"/>
              <a:t>传输的大小为</a:t>
            </a:r>
            <a:r>
              <a:rPr lang="en" altLang="zh-CN" dirty="0"/>
              <a:t>p</a:t>
            </a:r>
            <a:r>
              <a:rPr lang="zh-CN" altLang="en-US" dirty="0"/>
              <a:t>的数据包的总单向延迟是多少（使用</a:t>
            </a:r>
            <a:r>
              <a:rPr lang="en-US" altLang="zh-CN" i="1" dirty="0"/>
              <a:t>l1,c1,r1,l2,c2,r2</a:t>
            </a:r>
            <a:r>
              <a:rPr lang="zh-CN" altLang="en-US" dirty="0"/>
              <a:t>）？</a:t>
            </a:r>
          </a:p>
        </p:txBody>
      </p:sp>
      <p:sp>
        <p:nvSpPr>
          <p:cNvPr id="17" name="文本框 16">
            <a:extLst>
              <a:ext uri="{FF2B5EF4-FFF2-40B4-BE49-F238E27FC236}">
                <a16:creationId xmlns:a16="http://schemas.microsoft.com/office/drawing/2014/main" id="{335C0B2A-5F7C-969C-6C5D-218D959A46FF}"/>
              </a:ext>
            </a:extLst>
          </p:cNvPr>
          <p:cNvSpPr txBox="1"/>
          <p:nvPr/>
        </p:nvSpPr>
        <p:spPr>
          <a:xfrm>
            <a:off x="5744816" y="3247577"/>
            <a:ext cx="6097656" cy="1754326"/>
          </a:xfrm>
          <a:prstGeom prst="rect">
            <a:avLst/>
          </a:prstGeom>
          <a:noFill/>
        </p:spPr>
        <p:txBody>
          <a:bodyPr wrap="square">
            <a:spAutoFit/>
          </a:bodyPr>
          <a:lstStyle/>
          <a:p>
            <a:r>
              <a:rPr lang="zh-CN" altLang="en-US" dirty="0"/>
              <a:t>有两个节点，节点</a:t>
            </a:r>
            <a:r>
              <a:rPr lang="en-US" altLang="zh-CN" dirty="0"/>
              <a:t>1</a:t>
            </a:r>
            <a:r>
              <a:rPr lang="zh-CN" altLang="en-US" dirty="0"/>
              <a:t>和节点</a:t>
            </a:r>
            <a:r>
              <a:rPr lang="en-US" altLang="zh-CN" dirty="0"/>
              <a:t>2</a:t>
            </a:r>
            <a:r>
              <a:rPr lang="zh-CN" altLang="en-US" dirty="0"/>
              <a:t>之间有一个交换机（交换机包含一个缓冲区，用于存放等待发送的数据包）。节点</a:t>
            </a:r>
            <a:r>
              <a:rPr lang="en-US" altLang="zh-CN" dirty="0"/>
              <a:t>1</a:t>
            </a:r>
            <a:r>
              <a:rPr lang="zh-CN" altLang="en-US" dirty="0"/>
              <a:t>通过链路</a:t>
            </a:r>
            <a:r>
              <a:rPr lang="en-US" altLang="zh-CN" dirty="0"/>
              <a:t>1</a:t>
            </a:r>
            <a:r>
              <a:rPr lang="zh-CN" altLang="en-US" dirty="0"/>
              <a:t>连接到交换机，节点</a:t>
            </a:r>
            <a:r>
              <a:rPr lang="en-US" altLang="zh-CN" dirty="0"/>
              <a:t>2</a:t>
            </a:r>
            <a:r>
              <a:rPr lang="zh-CN" altLang="en-US" dirty="0"/>
              <a:t>通过链路</a:t>
            </a:r>
            <a:r>
              <a:rPr lang="en-US" altLang="zh-CN" dirty="0"/>
              <a:t>2</a:t>
            </a:r>
            <a:r>
              <a:rPr lang="zh-CN" altLang="en-US" dirty="0"/>
              <a:t>连接到交换机。链路</a:t>
            </a:r>
            <a:r>
              <a:rPr lang="en-US" altLang="zh-CN" dirty="0"/>
              <a:t>1</a:t>
            </a:r>
            <a:r>
              <a:rPr lang="zh-CN" altLang="en-US" dirty="0"/>
              <a:t>的长度为</a:t>
            </a:r>
            <a:r>
              <a:rPr lang="en" altLang="zh-CN" dirty="0"/>
              <a:t>l1</a:t>
            </a:r>
            <a:r>
              <a:rPr lang="zh-CN" altLang="en" dirty="0"/>
              <a:t>，</a:t>
            </a:r>
            <a:r>
              <a:rPr lang="zh-CN" altLang="en-US" dirty="0"/>
              <a:t>链路速率为</a:t>
            </a:r>
            <a:r>
              <a:rPr lang="en" altLang="zh-CN" dirty="0"/>
              <a:t>r1</a:t>
            </a:r>
            <a:r>
              <a:rPr lang="zh-CN" altLang="en" dirty="0"/>
              <a:t>；</a:t>
            </a:r>
            <a:r>
              <a:rPr lang="zh-CN" altLang="en-US" dirty="0"/>
              <a:t>通过链路</a:t>
            </a:r>
            <a:r>
              <a:rPr lang="en-US" altLang="zh-CN" dirty="0"/>
              <a:t>1</a:t>
            </a:r>
            <a:r>
              <a:rPr lang="zh-CN" altLang="en-US" dirty="0"/>
              <a:t>传输的光速为</a:t>
            </a:r>
            <a:r>
              <a:rPr lang="en" altLang="zh-CN" dirty="0"/>
              <a:t>c1</a:t>
            </a:r>
            <a:r>
              <a:rPr lang="zh-CN" altLang="en" dirty="0"/>
              <a:t>。</a:t>
            </a:r>
            <a:r>
              <a:rPr lang="zh-CN" altLang="en-US" dirty="0"/>
              <a:t>链路</a:t>
            </a:r>
            <a:r>
              <a:rPr lang="en-US" altLang="zh-CN" dirty="0"/>
              <a:t>2</a:t>
            </a:r>
            <a:r>
              <a:rPr lang="zh-CN" altLang="en-US" dirty="0"/>
              <a:t>的长度为</a:t>
            </a:r>
            <a:r>
              <a:rPr lang="en" altLang="zh-CN" dirty="0"/>
              <a:t>l2</a:t>
            </a:r>
            <a:r>
              <a:rPr lang="zh-CN" altLang="en" dirty="0"/>
              <a:t>，</a:t>
            </a:r>
            <a:r>
              <a:rPr lang="zh-CN" altLang="en-US" dirty="0"/>
              <a:t>链路速率为</a:t>
            </a:r>
            <a:r>
              <a:rPr lang="en" altLang="zh-CN" dirty="0"/>
              <a:t>r2</a:t>
            </a:r>
            <a:r>
              <a:rPr lang="zh-CN" altLang="en" dirty="0"/>
              <a:t>；</a:t>
            </a:r>
            <a:r>
              <a:rPr lang="zh-CN" altLang="en-US" dirty="0"/>
              <a:t>通过链路</a:t>
            </a:r>
            <a:r>
              <a:rPr lang="en-US" altLang="zh-CN" dirty="0"/>
              <a:t>2</a:t>
            </a:r>
            <a:r>
              <a:rPr lang="zh-CN" altLang="en-US" dirty="0"/>
              <a:t>传输的光速为</a:t>
            </a:r>
            <a:r>
              <a:rPr lang="en" altLang="zh-CN" dirty="0"/>
              <a:t>c2</a:t>
            </a:r>
            <a:r>
              <a:rPr lang="zh-CN" altLang="en" dirty="0"/>
              <a:t>。</a:t>
            </a:r>
            <a:r>
              <a:rPr lang="en" altLang="zh-CN" dirty="0"/>
              <a:t>r2</a:t>
            </a:r>
            <a:r>
              <a:rPr lang="zh-CN" altLang="en-US" dirty="0"/>
              <a:t>小于</a:t>
            </a:r>
            <a:r>
              <a:rPr lang="en" altLang="zh-CN" dirty="0"/>
              <a:t>r1</a:t>
            </a:r>
            <a:r>
              <a:rPr lang="zh-CN" altLang="en" dirty="0"/>
              <a:t>；</a:t>
            </a:r>
            <a:r>
              <a:rPr lang="zh-CN" altLang="en-US" dirty="0"/>
              <a:t>每个链路可以独立地双向传输数据包。</a:t>
            </a:r>
          </a:p>
        </p:txBody>
      </p:sp>
      <p:pic>
        <p:nvPicPr>
          <p:cNvPr id="18" name="图片 17">
            <a:extLst>
              <a:ext uri="{FF2B5EF4-FFF2-40B4-BE49-F238E27FC236}">
                <a16:creationId xmlns:a16="http://schemas.microsoft.com/office/drawing/2014/main" id="{E07755DF-66EF-E312-68A8-1EC88DEFB152}"/>
              </a:ext>
            </a:extLst>
          </p:cNvPr>
          <p:cNvPicPr>
            <a:picLocks noChangeAspect="1"/>
          </p:cNvPicPr>
          <p:nvPr/>
        </p:nvPicPr>
        <p:blipFill>
          <a:blip r:embed="rId2"/>
          <a:stretch>
            <a:fillRect/>
          </a:stretch>
        </p:blipFill>
        <p:spPr>
          <a:xfrm>
            <a:off x="5744816" y="1997679"/>
            <a:ext cx="5761383" cy="1326361"/>
          </a:xfrm>
          <a:prstGeom prst="rect">
            <a:avLst/>
          </a:prstGeom>
        </p:spPr>
      </p:pic>
    </p:spTree>
    <p:extLst>
      <p:ext uri="{BB962C8B-B14F-4D97-AF65-F5344CB8AC3E}">
        <p14:creationId xmlns:p14="http://schemas.microsoft.com/office/powerpoint/2010/main" val="320668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4F38B-3008-E049-ABEE-523DB1AED836}"/>
              </a:ext>
            </a:extLst>
          </p:cNvPr>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pic>
        <p:nvPicPr>
          <p:cNvPr id="4" name="内容占位符 3">
            <a:extLst>
              <a:ext uri="{FF2B5EF4-FFF2-40B4-BE49-F238E27FC236}">
                <a16:creationId xmlns:a16="http://schemas.microsoft.com/office/drawing/2014/main" id="{BB940923-5D49-92E4-EE84-9F2A37ECD5CC}"/>
              </a:ext>
            </a:extLst>
          </p:cNvPr>
          <p:cNvPicPr>
            <a:picLocks noGrp="1" noChangeAspect="1"/>
          </p:cNvPicPr>
          <p:nvPr>
            <p:ph idx="1"/>
          </p:nvPr>
        </p:nvPicPr>
        <p:blipFill>
          <a:blip r:embed="rId2"/>
          <a:stretch>
            <a:fillRect/>
          </a:stretch>
        </p:blipFill>
        <p:spPr>
          <a:xfrm>
            <a:off x="6935856" y="72047"/>
            <a:ext cx="4960296" cy="3852759"/>
          </a:xfrm>
          <a:prstGeom prst="rect">
            <a:avLst/>
          </a:prstGeom>
        </p:spPr>
      </p:pic>
      <p:sp>
        <p:nvSpPr>
          <p:cNvPr id="9" name="文本框 8">
            <a:extLst>
              <a:ext uri="{FF2B5EF4-FFF2-40B4-BE49-F238E27FC236}">
                <a16:creationId xmlns:a16="http://schemas.microsoft.com/office/drawing/2014/main" id="{7FEA3F7D-36D9-A032-8CAF-D52FFA3D8F17}"/>
              </a:ext>
            </a:extLst>
          </p:cNvPr>
          <p:cNvSpPr txBox="1"/>
          <p:nvPr/>
        </p:nvSpPr>
        <p:spPr>
          <a:xfrm>
            <a:off x="196297" y="1674674"/>
            <a:ext cx="6097656" cy="3139321"/>
          </a:xfrm>
          <a:prstGeom prst="rect">
            <a:avLst/>
          </a:prstGeom>
          <a:noFill/>
        </p:spPr>
        <p:txBody>
          <a:bodyPr wrap="square">
            <a:spAutoFit/>
          </a:bodyPr>
          <a:lstStyle/>
          <a:p>
            <a:r>
              <a:rPr lang="zh-CN" altLang="en-US" dirty="0"/>
              <a:t>（</a:t>
            </a:r>
            <a:r>
              <a:rPr lang="en-US" altLang="zh-CN" dirty="0"/>
              <a:t>2</a:t>
            </a:r>
            <a:r>
              <a:rPr lang="zh-CN" altLang="en-US" dirty="0"/>
              <a:t>）回想一下，拥塞窗口随时间变化的图像类似于锯齿形（如右图）。当</a:t>
            </a:r>
            <a:r>
              <a:rPr lang="en" altLang="zh-CN" dirty="0"/>
              <a:t>ACK</a:t>
            </a:r>
            <a:r>
              <a:rPr lang="zh-CN" altLang="en-US" dirty="0"/>
              <a:t>成功到达并确认接收到的字节时，窗口每个往返时间（</a:t>
            </a:r>
            <a:r>
              <a:rPr lang="en" altLang="zh-CN" dirty="0"/>
              <a:t>RTT</a:t>
            </a:r>
            <a:r>
              <a:rPr lang="zh-CN" altLang="en" dirty="0"/>
              <a:t>）</a:t>
            </a:r>
            <a:r>
              <a:rPr lang="zh-CN" altLang="en-US" dirty="0"/>
              <a:t>增加</a:t>
            </a:r>
            <a:r>
              <a:rPr lang="en-US" altLang="zh-CN" dirty="0"/>
              <a:t>1</a:t>
            </a:r>
            <a:r>
              <a:rPr lang="zh-CN" altLang="en-US" dirty="0"/>
              <a:t>个</a:t>
            </a:r>
            <a:r>
              <a:rPr lang="en-US" altLang="zh-CN" dirty="0"/>
              <a:t>segment</a:t>
            </a:r>
            <a:r>
              <a:rPr lang="zh-CN" altLang="en-US" dirty="0"/>
              <a:t>。当观察到丢失时，窗口会减小。 对于标准的</a:t>
            </a:r>
            <a:r>
              <a:rPr lang="en" altLang="zh-CN" dirty="0"/>
              <a:t>TCP AIMD</a:t>
            </a:r>
            <a:r>
              <a:rPr lang="zh-CN" altLang="en-US" dirty="0"/>
              <a:t>发送方，在曲线上标记的</a:t>
            </a:r>
            <a:r>
              <a:rPr lang="en" altLang="zh-CN" dirty="0" err="1"/>
              <a:t>Wmin</a:t>
            </a:r>
            <a:r>
              <a:rPr lang="zh-CN" altLang="en-US" dirty="0"/>
              <a:t>和</a:t>
            </a:r>
            <a:r>
              <a:rPr lang="en" altLang="zh-CN" dirty="0" err="1"/>
              <a:t>Wmax</a:t>
            </a:r>
            <a:r>
              <a:rPr lang="zh-CN" altLang="en-US" dirty="0"/>
              <a:t>之间有什么关系？</a:t>
            </a:r>
            <a:endParaRPr lang="en-US" altLang="zh-CN" dirty="0"/>
          </a:p>
          <a:p>
            <a:r>
              <a:rPr lang="zh-CN" altLang="en-US" dirty="0"/>
              <a:t>（</a:t>
            </a:r>
            <a:r>
              <a:rPr lang="en-US" altLang="zh-CN" dirty="0"/>
              <a:t>3</a:t>
            </a:r>
            <a:r>
              <a:rPr lang="zh-CN" altLang="en-US" dirty="0"/>
              <a:t>）如何确定最佳缓冲区大小（路由器上的最大队列占用率），以使链路始终得到充分利用，同时队列排队最小化？假设从接收方到发送方的确认延迟等于没有排队的正向延迟。请根据上述给定的常量（例如 r1、l1 等）给出你的答案。</a:t>
            </a:r>
          </a:p>
          <a:p>
            <a:endParaRPr lang="zh-CN" altLang="en-US" dirty="0"/>
          </a:p>
        </p:txBody>
      </p:sp>
      <p:sp>
        <p:nvSpPr>
          <p:cNvPr id="11" name="文本框 10">
            <a:extLst>
              <a:ext uri="{FF2B5EF4-FFF2-40B4-BE49-F238E27FC236}">
                <a16:creationId xmlns:a16="http://schemas.microsoft.com/office/drawing/2014/main" id="{F951CD74-2F4B-C911-E605-E72CB17F4466}"/>
              </a:ext>
            </a:extLst>
          </p:cNvPr>
          <p:cNvSpPr txBox="1"/>
          <p:nvPr/>
        </p:nvSpPr>
        <p:spPr>
          <a:xfrm>
            <a:off x="6205330" y="3803194"/>
            <a:ext cx="6097656" cy="2862322"/>
          </a:xfrm>
          <a:prstGeom prst="rect">
            <a:avLst/>
          </a:prstGeom>
          <a:noFill/>
        </p:spPr>
        <p:txBody>
          <a:bodyPr wrap="square">
            <a:spAutoFit/>
          </a:bodyPr>
          <a:lstStyle/>
          <a:p>
            <a:r>
              <a:rPr lang="zh-CN" altLang="en-US" dirty="0"/>
              <a:t>图片显示了两条线的图表：TCP AIMD</a:t>
            </a:r>
            <a:r>
              <a:rPr lang="en" altLang="zh-CN" dirty="0"/>
              <a:t>(additive increase, multiplicative decrease).</a:t>
            </a:r>
            <a:r>
              <a:rPr lang="zh-CN" altLang="en-US" dirty="0"/>
              <a:t>发送方的拥塞窗口随时间的变化以及交换机输出队列的队列占用情况。x轴表示时间，y轴显示两条线：一条表示窗口大小，一条表示队列占用情况（都以字节为单位）。在开始时，发送方的拥塞窗口增加到Wmax，同时队列占用情况增加到Wmin。然后，拥塞窗口垂直下降到Wmin，队列占用情况也垂直下降。图表以锯齿状的模式无限循环。拥塞窗口和队列占用情况再次开始增加，直到它们达到相同的阈值，然后降到相同的最小值，然后再增加到相同的最大值。</a:t>
            </a:r>
          </a:p>
        </p:txBody>
      </p:sp>
    </p:spTree>
    <p:extLst>
      <p:ext uri="{BB962C8B-B14F-4D97-AF65-F5344CB8AC3E}">
        <p14:creationId xmlns:p14="http://schemas.microsoft.com/office/powerpoint/2010/main" val="372570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E803C-CB85-C8AA-D36C-A96DB5BFCA46}"/>
              </a:ext>
            </a:extLst>
          </p:cNvPr>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1DF67194-3C5D-19FE-EF46-E1913ADD2889}"/>
              </a:ext>
            </a:extLst>
          </p:cNvPr>
          <p:cNvSpPr>
            <a:spLocks noGrp="1"/>
          </p:cNvSpPr>
          <p:nvPr>
            <p:ph idx="1"/>
          </p:nvPr>
        </p:nvSpPr>
        <p:spPr/>
        <p:txBody>
          <a:bodyPr/>
          <a:lstStyle/>
          <a:p>
            <a:r>
              <a:rPr kumimoji="1" lang="zh-CN" altLang="en-US" dirty="0"/>
              <a:t>（</a:t>
            </a:r>
            <a:r>
              <a:rPr kumimoji="1" lang="en-US" altLang="zh-CN" dirty="0"/>
              <a:t>1</a:t>
            </a:r>
            <a:r>
              <a:rPr kumimoji="1" lang="zh-CN" altLang="en-US" dirty="0"/>
              <a:t>）</a:t>
            </a:r>
            <a:r>
              <a:rPr kumimoji="1" lang="en" altLang="zh-CN" dirty="0"/>
              <a:t>p/r1 + p/r2 + l1/c1 + l2/c2 </a:t>
            </a:r>
          </a:p>
          <a:p>
            <a:r>
              <a:rPr kumimoji="1" lang="zh-CN" altLang="en-US" dirty="0"/>
              <a:t>（</a:t>
            </a:r>
            <a:r>
              <a:rPr kumimoji="1" lang="en-US" altLang="zh-CN" dirty="0"/>
              <a:t>2</a:t>
            </a:r>
            <a:r>
              <a:rPr kumimoji="1" lang="zh-CN" altLang="en-US" dirty="0"/>
              <a:t>）</a:t>
            </a:r>
            <a:r>
              <a:rPr kumimoji="1" lang="en" altLang="zh-CN" dirty="0" err="1"/>
              <a:t>Wmin</a:t>
            </a:r>
            <a:r>
              <a:rPr kumimoji="1" lang="en" altLang="zh-CN" dirty="0"/>
              <a:t> = </a:t>
            </a:r>
            <a:r>
              <a:rPr kumimoji="1" lang="en" altLang="zh-CN" dirty="0" err="1"/>
              <a:t>Wmax</a:t>
            </a:r>
            <a:r>
              <a:rPr kumimoji="1" lang="en" altLang="zh-CN" dirty="0"/>
              <a:t>/2 </a:t>
            </a:r>
          </a:p>
          <a:p>
            <a:r>
              <a:rPr kumimoji="1" lang="zh-CN" altLang="en-US" dirty="0"/>
              <a:t>（</a:t>
            </a:r>
            <a:r>
              <a:rPr kumimoji="1" lang="en-US" altLang="zh-CN" dirty="0"/>
              <a:t>3</a:t>
            </a:r>
            <a:r>
              <a:rPr kumimoji="1" lang="zh-CN" altLang="en-US" dirty="0"/>
              <a:t>）</a:t>
            </a:r>
            <a:r>
              <a:rPr kumimoji="1" lang="en" altLang="zh-CN" dirty="0"/>
              <a:t>1 BDP = r2×2×(p/r1+p/r2+l1/c1+l2/c2) </a:t>
            </a:r>
          </a:p>
          <a:p>
            <a:endParaRPr kumimoji="1" lang="en" altLang="zh-CN" dirty="0"/>
          </a:p>
          <a:p>
            <a:endParaRPr kumimoji="1" lang="zh-CN" altLang="en-US" dirty="0"/>
          </a:p>
        </p:txBody>
      </p:sp>
    </p:spTree>
    <p:extLst>
      <p:ext uri="{BB962C8B-B14F-4D97-AF65-F5344CB8AC3E}">
        <p14:creationId xmlns:p14="http://schemas.microsoft.com/office/powerpoint/2010/main" val="20857295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1099</Words>
  <Application>Microsoft Macintosh PowerPoint</Application>
  <PresentationFormat>宽屏</PresentationFormat>
  <Paragraphs>48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Söhne</vt:lpstr>
      <vt:lpstr>Arial</vt:lpstr>
      <vt:lpstr>Office 主题​​</vt:lpstr>
      <vt:lpstr>Homework</vt:lpstr>
      <vt:lpstr>问题1</vt:lpstr>
      <vt:lpstr>问题1</vt:lpstr>
      <vt:lpstr>问题2背景</vt:lpstr>
      <vt:lpstr>问题2</vt:lpstr>
      <vt:lpstr>问题2</vt:lpstr>
      <vt:lpstr>问题3</vt:lpstr>
      <vt:lpstr>问题3</vt:lpstr>
      <vt:lpstr>问题3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dc:creator>wei liu</dc:creator>
  <cp:lastModifiedBy>wei liu</cp:lastModifiedBy>
  <cp:revision>13</cp:revision>
  <dcterms:created xsi:type="dcterms:W3CDTF">2023-06-07T14:22:34Z</dcterms:created>
  <dcterms:modified xsi:type="dcterms:W3CDTF">2023-06-20T08:08:07Z</dcterms:modified>
</cp:coreProperties>
</file>