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7"/>
  </p:notesMasterIdLst>
  <p:handoutMasterIdLst>
    <p:handoutMasterId r:id="rId128"/>
  </p:handoutMasterIdLst>
  <p:sldIdLst>
    <p:sldId id="1413" r:id="rId2"/>
    <p:sldId id="1219" r:id="rId3"/>
    <p:sldId id="1158" r:id="rId4"/>
    <p:sldId id="1159" r:id="rId5"/>
    <p:sldId id="1160" r:id="rId6"/>
    <p:sldId id="1161" r:id="rId7"/>
    <p:sldId id="1394" r:id="rId8"/>
    <p:sldId id="1414" r:id="rId9"/>
    <p:sldId id="1415" r:id="rId10"/>
    <p:sldId id="1218" r:id="rId11"/>
    <p:sldId id="1212" r:id="rId12"/>
    <p:sldId id="1213" r:id="rId13"/>
    <p:sldId id="1216" r:id="rId14"/>
    <p:sldId id="1217" r:id="rId15"/>
    <p:sldId id="1416" r:id="rId16"/>
    <p:sldId id="1162" r:id="rId17"/>
    <p:sldId id="1164" r:id="rId18"/>
    <p:sldId id="1165" r:id="rId19"/>
    <p:sldId id="1166" r:id="rId20"/>
    <p:sldId id="1167" r:id="rId21"/>
    <p:sldId id="1168" r:id="rId22"/>
    <p:sldId id="1169" r:id="rId23"/>
    <p:sldId id="1170" r:id="rId24"/>
    <p:sldId id="1171" r:id="rId25"/>
    <p:sldId id="1172" r:id="rId26"/>
    <p:sldId id="1425" r:id="rId27"/>
    <p:sldId id="1173" r:id="rId28"/>
    <p:sldId id="1174" r:id="rId29"/>
    <p:sldId id="1175" r:id="rId30"/>
    <p:sldId id="1176" r:id="rId31"/>
    <p:sldId id="1177" r:id="rId32"/>
    <p:sldId id="1178" r:id="rId33"/>
    <p:sldId id="1179" r:id="rId34"/>
    <p:sldId id="1180" r:id="rId35"/>
    <p:sldId id="1181" r:id="rId36"/>
    <p:sldId id="1417" r:id="rId37"/>
    <p:sldId id="1418" r:id="rId38"/>
    <p:sldId id="1419" r:id="rId39"/>
    <p:sldId id="1420" r:id="rId40"/>
    <p:sldId id="1421" r:id="rId41"/>
    <p:sldId id="1482" r:id="rId42"/>
    <p:sldId id="1235" r:id="rId43"/>
    <p:sldId id="1236" r:id="rId44"/>
    <p:sldId id="1241" r:id="rId45"/>
    <p:sldId id="1237" r:id="rId46"/>
    <p:sldId id="1238" r:id="rId47"/>
    <p:sldId id="1239" r:id="rId48"/>
    <p:sldId id="1240" r:id="rId49"/>
    <p:sldId id="1422" r:id="rId50"/>
    <p:sldId id="1242" r:id="rId51"/>
    <p:sldId id="1243" r:id="rId52"/>
    <p:sldId id="1244" r:id="rId53"/>
    <p:sldId id="1473" r:id="rId54"/>
    <p:sldId id="1245" r:id="rId55"/>
    <p:sldId id="1246" r:id="rId56"/>
    <p:sldId id="1247" r:id="rId57"/>
    <p:sldId id="1395" r:id="rId58"/>
    <p:sldId id="1423" r:id="rId59"/>
    <p:sldId id="1424" r:id="rId60"/>
    <p:sldId id="1474" r:id="rId61"/>
    <p:sldId id="1248" r:id="rId62"/>
    <p:sldId id="1249" r:id="rId63"/>
    <p:sldId id="1250" r:id="rId64"/>
    <p:sldId id="1251" r:id="rId65"/>
    <p:sldId id="1252" r:id="rId66"/>
    <p:sldId id="1253" r:id="rId67"/>
    <p:sldId id="1254" r:id="rId68"/>
    <p:sldId id="1255" r:id="rId69"/>
    <p:sldId id="1256" r:id="rId70"/>
    <p:sldId id="1257" r:id="rId71"/>
    <p:sldId id="1258" r:id="rId72"/>
    <p:sldId id="1526" r:id="rId73"/>
    <p:sldId id="1259" r:id="rId74"/>
    <p:sldId id="1427" r:id="rId75"/>
    <p:sldId id="1428" r:id="rId76"/>
    <p:sldId id="1429" r:id="rId77"/>
    <p:sldId id="1260" r:id="rId78"/>
    <p:sldId id="1475" r:id="rId79"/>
    <p:sldId id="1476" r:id="rId80"/>
    <p:sldId id="1477" r:id="rId81"/>
    <p:sldId id="1478" r:id="rId82"/>
    <p:sldId id="1479" r:id="rId83"/>
    <p:sldId id="1483" r:id="rId84"/>
    <p:sldId id="1484" r:id="rId85"/>
    <p:sldId id="1485" r:id="rId86"/>
    <p:sldId id="1486" r:id="rId87"/>
    <p:sldId id="1487" r:id="rId88"/>
    <p:sldId id="1488" r:id="rId89"/>
    <p:sldId id="1489" r:id="rId90"/>
    <p:sldId id="1490" r:id="rId91"/>
    <p:sldId id="1491" r:id="rId92"/>
    <p:sldId id="1492" r:id="rId93"/>
    <p:sldId id="1493" r:id="rId94"/>
    <p:sldId id="1494" r:id="rId95"/>
    <p:sldId id="1495" r:id="rId96"/>
    <p:sldId id="1496" r:id="rId97"/>
    <p:sldId id="1497" r:id="rId98"/>
    <p:sldId id="1498" r:id="rId99"/>
    <p:sldId id="1499" r:id="rId100"/>
    <p:sldId id="1500" r:id="rId101"/>
    <p:sldId id="1501" r:id="rId102"/>
    <p:sldId id="1502" r:id="rId103"/>
    <p:sldId id="1503" r:id="rId104"/>
    <p:sldId id="1504" r:id="rId105"/>
    <p:sldId id="1505" r:id="rId106"/>
    <p:sldId id="1506" r:id="rId107"/>
    <p:sldId id="1507" r:id="rId108"/>
    <p:sldId id="1508" r:id="rId109"/>
    <p:sldId id="1509" r:id="rId110"/>
    <p:sldId id="1510" r:id="rId111"/>
    <p:sldId id="1511" r:id="rId112"/>
    <p:sldId id="1512" r:id="rId113"/>
    <p:sldId id="1513" r:id="rId114"/>
    <p:sldId id="1514" r:id="rId115"/>
    <p:sldId id="1515" r:id="rId116"/>
    <p:sldId id="1516" r:id="rId117"/>
    <p:sldId id="1517" r:id="rId118"/>
    <p:sldId id="1518" r:id="rId119"/>
    <p:sldId id="1519" r:id="rId120"/>
    <p:sldId id="1520" r:id="rId121"/>
    <p:sldId id="1521" r:id="rId122"/>
    <p:sldId id="1522" r:id="rId123"/>
    <p:sldId id="1523" r:id="rId124"/>
    <p:sldId id="1524" r:id="rId125"/>
    <p:sldId id="1525" r:id="rId1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charset="0"/>
        <a:ea typeface="宋体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Comic Sans MS" charset="0"/>
        <a:ea typeface="宋体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Comic Sans MS" charset="0"/>
        <a:ea typeface="宋体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Comic Sans MS" charset="0"/>
        <a:ea typeface="宋体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Comic Sans MS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FFCC"/>
    <a:srgbClr val="00CC66"/>
    <a:srgbClr val="66FFFF"/>
    <a:srgbClr val="99FFCC"/>
    <a:srgbClr val="FF7C80"/>
    <a:srgbClr val="D9D9D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1"/>
    <p:restoredTop sz="89007"/>
  </p:normalViewPr>
  <p:slideViewPr>
    <p:cSldViewPr>
      <p:cViewPr varScale="1">
        <p:scale>
          <a:sx n="117" d="100"/>
          <a:sy n="117" d="100"/>
        </p:scale>
        <p:origin x="7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62.xml"/><Relationship Id="rId13" Type="http://schemas.openxmlformats.org/officeDocument/2006/relationships/slide" Target="slides/slide67.xml"/><Relationship Id="rId18" Type="http://schemas.openxmlformats.org/officeDocument/2006/relationships/slide" Target="slides/slide73.xml"/><Relationship Id="rId3" Type="http://schemas.openxmlformats.org/officeDocument/2006/relationships/slide" Target="slides/slide43.xml"/><Relationship Id="rId7" Type="http://schemas.openxmlformats.org/officeDocument/2006/relationships/slide" Target="slides/slide61.xml"/><Relationship Id="rId12" Type="http://schemas.openxmlformats.org/officeDocument/2006/relationships/slide" Target="slides/slide66.xml"/><Relationship Id="rId17" Type="http://schemas.openxmlformats.org/officeDocument/2006/relationships/slide" Target="slides/slide71.xml"/><Relationship Id="rId2" Type="http://schemas.openxmlformats.org/officeDocument/2006/relationships/slide" Target="slides/slide37.xml"/><Relationship Id="rId16" Type="http://schemas.openxmlformats.org/officeDocument/2006/relationships/slide" Target="slides/slide70.xml"/><Relationship Id="rId1" Type="http://schemas.openxmlformats.org/officeDocument/2006/relationships/slide" Target="slides/slide36.xml"/><Relationship Id="rId6" Type="http://schemas.openxmlformats.org/officeDocument/2006/relationships/slide" Target="slides/slide52.xml"/><Relationship Id="rId11" Type="http://schemas.openxmlformats.org/officeDocument/2006/relationships/slide" Target="slides/slide65.xml"/><Relationship Id="rId5" Type="http://schemas.openxmlformats.org/officeDocument/2006/relationships/slide" Target="slides/slide51.xml"/><Relationship Id="rId15" Type="http://schemas.openxmlformats.org/officeDocument/2006/relationships/slide" Target="slides/slide69.xml"/><Relationship Id="rId10" Type="http://schemas.openxmlformats.org/officeDocument/2006/relationships/slide" Target="slides/slide64.xml"/><Relationship Id="rId19" Type="http://schemas.openxmlformats.org/officeDocument/2006/relationships/slide" Target="slides/slide77.xml"/><Relationship Id="rId4" Type="http://schemas.openxmlformats.org/officeDocument/2006/relationships/slide" Target="slides/slide50.xml"/><Relationship Id="rId9" Type="http://schemas.openxmlformats.org/officeDocument/2006/relationships/slide" Target="slides/slide63.xml"/><Relationship Id="rId14" Type="http://schemas.openxmlformats.org/officeDocument/2006/relationships/slide" Target="slides/slide6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Workbook1" TargetMode="External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Workbook1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norace!$A$2:$A$101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norace!$B$2:$B$101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A9-5F46-9147-9C1A02FCCF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1658135808"/>
        <c:axId val="-1658133488"/>
      </c:barChart>
      <c:catAx>
        <c:axId val="-1658135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1658133488"/>
        <c:crosses val="autoZero"/>
        <c:auto val="1"/>
        <c:lblAlgn val="ctr"/>
        <c:lblOffset val="100"/>
        <c:noMultiLvlLbl val="0"/>
      </c:catAx>
      <c:valAx>
        <c:axId val="-1658133488"/>
        <c:scaling>
          <c:orientation val="minMax"/>
          <c:max val="2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658135808"/>
        <c:crosses val="autoZero"/>
        <c:crossBetween val="between"/>
        <c:majorUnit val="1"/>
        <c:minorUnit val="0.04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'race-gw-2'!$A$2:$A$101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'race-gw-2'!$B$2:$B$101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6</c:v>
                </c:pt>
                <c:pt idx="11">
                  <c:v>0</c:v>
                </c:pt>
                <c:pt idx="12">
                  <c:v>0</c:v>
                </c:pt>
                <c:pt idx="13">
                  <c:v>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7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3</c:v>
                </c:pt>
                <c:pt idx="26">
                  <c:v>0</c:v>
                </c:pt>
                <c:pt idx="27">
                  <c:v>3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7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7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7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7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7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6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1</c:v>
                </c:pt>
                <c:pt idx="77">
                  <c:v>0</c:v>
                </c:pt>
                <c:pt idx="78">
                  <c:v>1</c:v>
                </c:pt>
                <c:pt idx="79">
                  <c:v>6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12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7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B6-1C45-BB7F-9A42059C09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1658208000"/>
        <c:axId val="-1658390016"/>
      </c:barChart>
      <c:catAx>
        <c:axId val="-1658208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1658390016"/>
        <c:crosses val="autoZero"/>
        <c:auto val="1"/>
        <c:lblAlgn val="ctr"/>
        <c:lblOffset val="100"/>
        <c:noMultiLvlLbl val="0"/>
      </c:catAx>
      <c:valAx>
        <c:axId val="-1658390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6582080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'race-laptop-1'!$A$2:$A$101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'race-laptop-1'!$B$2:$B$101</c:f>
              <c:numCache>
                <c:formatCode>General</c:formatCode>
                <c:ptCount val="100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2</c:v>
                </c:pt>
                <c:pt idx="43">
                  <c:v>0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0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2</c:v>
                </c:pt>
                <c:pt idx="86">
                  <c:v>0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CD-B440-AB3E-283878AC4F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1658409056"/>
        <c:axId val="-1658313568"/>
      </c:barChart>
      <c:catAx>
        <c:axId val="-1658409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1658313568"/>
        <c:crosses val="autoZero"/>
        <c:auto val="1"/>
        <c:lblAlgn val="ctr"/>
        <c:lblOffset val="100"/>
        <c:noMultiLvlLbl val="0"/>
      </c:catAx>
      <c:valAx>
        <c:axId val="-1658313568"/>
        <c:scaling>
          <c:orientation val="minMax"/>
          <c:max val="3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658409056"/>
        <c:crosses val="autoZero"/>
        <c:crossBetween val="between"/>
        <c:majorUnit val="1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Parallel Summation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psum-array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1(1)</c:v>
                </c:pt>
                <c:pt idx="1">
                  <c:v>2(2)</c:v>
                </c:pt>
                <c:pt idx="2">
                  <c:v>4(4)</c:v>
                </c:pt>
                <c:pt idx="3">
                  <c:v>8(8)</c:v>
                </c:pt>
                <c:pt idx="4">
                  <c:v>16(8)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5.3599999999999977</c:v>
                </c:pt>
                <c:pt idx="1">
                  <c:v>4.24</c:v>
                </c:pt>
                <c:pt idx="2">
                  <c:v>2.54</c:v>
                </c:pt>
                <c:pt idx="3">
                  <c:v>1.64</c:v>
                </c:pt>
                <c:pt idx="4">
                  <c:v>0.94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A6-E34E-883B-2B87BDE992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58402304"/>
        <c:axId val="-1658399600"/>
      </c:lineChart>
      <c:catAx>
        <c:axId val="-16584023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Threads (cores)</a:t>
                </a:r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crossAx val="-1658399600"/>
        <c:crosses val="autoZero"/>
        <c:auto val="1"/>
        <c:lblAlgn val="ctr"/>
        <c:lblOffset val="100"/>
        <c:noMultiLvlLbl val="0"/>
      </c:catAx>
      <c:valAx>
        <c:axId val="-165839960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Elapsed</a:t>
                </a:r>
                <a:r>
                  <a:rPr lang="en-US" sz="1600" baseline="0"/>
                  <a:t> seconds</a:t>
                </a:r>
                <a:endParaRPr lang="en-US" sz="16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165840230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Parallel Summation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psum-array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1(1)</c:v>
                </c:pt>
                <c:pt idx="1">
                  <c:v>2(2)</c:v>
                </c:pt>
                <c:pt idx="2">
                  <c:v>4(4)</c:v>
                </c:pt>
                <c:pt idx="3">
                  <c:v>8(8)</c:v>
                </c:pt>
                <c:pt idx="4">
                  <c:v>16(8)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5.3599999999999977</c:v>
                </c:pt>
                <c:pt idx="1">
                  <c:v>4.24</c:v>
                </c:pt>
                <c:pt idx="2">
                  <c:v>2.54</c:v>
                </c:pt>
                <c:pt idx="3">
                  <c:v>1.64</c:v>
                </c:pt>
                <c:pt idx="4">
                  <c:v>0.94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25-7B46-8BF7-320277E650C2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psum-local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1(1)</c:v>
                </c:pt>
                <c:pt idx="1">
                  <c:v>2(2)</c:v>
                </c:pt>
                <c:pt idx="2">
                  <c:v>4(4)</c:v>
                </c:pt>
                <c:pt idx="3">
                  <c:v>8(8)</c:v>
                </c:pt>
                <c:pt idx="4">
                  <c:v>16(8)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1.98</c:v>
                </c:pt>
                <c:pt idx="1">
                  <c:v>1.1399999999999999</c:v>
                </c:pt>
                <c:pt idx="2">
                  <c:v>0.6</c:v>
                </c:pt>
                <c:pt idx="3">
                  <c:v>0.32</c:v>
                </c:pt>
                <c:pt idx="4">
                  <c:v>0.33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25-7B46-8BF7-320277E650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58053104"/>
        <c:axId val="-1658049984"/>
      </c:lineChart>
      <c:catAx>
        <c:axId val="-16580531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Threads (cores)</a:t>
                </a:r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crossAx val="-1658049984"/>
        <c:crosses val="autoZero"/>
        <c:auto val="1"/>
        <c:lblAlgn val="ctr"/>
        <c:lblOffset val="100"/>
        <c:noMultiLvlLbl val="0"/>
      </c:catAx>
      <c:valAx>
        <c:axId val="-165804998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Elapsed</a:t>
                </a:r>
                <a:r>
                  <a:rPr lang="en-US" sz="1600" baseline="0"/>
                  <a:t> seconds</a:t>
                </a:r>
                <a:endParaRPr lang="en-US" sz="16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165805310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B9126-5C5A-A948-A001-F822DC7C7562}" type="datetimeFigureOut">
              <a:rPr kumimoji="1" lang="zh-CN" altLang="en-US" smtClean="0"/>
              <a:t>2023/6/13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BDAF3-353E-7D42-B997-70D84201CF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18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charset="0"/>
              </a:defRPr>
            </a:lvl1pPr>
          </a:lstStyle>
          <a:p>
            <a:fld id="{66254561-0F3F-E445-BC3B-05C080DFEE5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1C6EB96F-B8E4-B442-AB57-2B64CED05CF4}" type="slidenum">
              <a:rPr lang="zh-CN" altLang="en-US" sz="1200" b="0">
                <a:latin typeface="Times New Roman" charset="0"/>
              </a:rPr>
              <a:pPr/>
              <a:t>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 dirty="0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C3F1CBE4-AC40-3D49-B2F6-9DA06C096390}" type="slidenum">
              <a:rPr lang="zh-CN" altLang="en-US" sz="1200" b="0">
                <a:latin typeface="Times New Roman" charset="0"/>
              </a:rPr>
              <a:pPr/>
              <a:t>16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AD978B6D-90C4-0345-A850-D2ECC8A58687}" type="slidenum">
              <a:rPr lang="zh-CN" altLang="en-US" sz="1200" b="0">
                <a:latin typeface="Times New Roman" charset="0"/>
              </a:rPr>
              <a:pPr/>
              <a:t>17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FDE01949-A6FC-3A41-9267-8E2DD5C78796}" type="slidenum">
              <a:rPr lang="zh-CN" altLang="en-US" sz="1200" b="0">
                <a:latin typeface="Times New Roman" charset="0"/>
              </a:rPr>
              <a:pPr/>
              <a:t>18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8509CAD6-6DD4-7D4C-83CA-16E340E4F43E}" type="slidenum">
              <a:rPr lang="zh-CN" altLang="en-US" sz="1200" b="0">
                <a:latin typeface="Times New Roman" charset="0"/>
              </a:rPr>
              <a:pPr/>
              <a:t>19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8D27C787-1F31-AA46-AB2E-86E88661D265}" type="slidenum">
              <a:rPr lang="zh-CN" altLang="en-US" sz="1200" b="0">
                <a:latin typeface="Times New Roman" charset="0"/>
              </a:rPr>
              <a:pPr/>
              <a:t>20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3B658757-B9D7-6741-82E8-139A60309362}" type="slidenum">
              <a:rPr lang="zh-CN" altLang="en-US" sz="1200" b="0">
                <a:latin typeface="Times New Roman" charset="0"/>
              </a:rPr>
              <a:pPr/>
              <a:t>21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A9401BA8-7604-474B-9C58-AE7497902E0D}" type="slidenum">
              <a:rPr lang="zh-CN" altLang="en-US" sz="1200" b="0">
                <a:latin typeface="Times New Roman" charset="0"/>
              </a:rPr>
              <a:pPr/>
              <a:t>22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5B73DF79-48DF-034A-9086-2CB99591682E}" type="slidenum">
              <a:rPr lang="zh-CN" altLang="en-US" sz="1200" b="0">
                <a:latin typeface="Times New Roman" charset="0"/>
              </a:rPr>
              <a:pPr/>
              <a:t>23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15A041CA-B9CC-864C-97B0-926C868BAB30}" type="slidenum">
              <a:rPr lang="zh-CN" altLang="en-US" sz="1200" b="0">
                <a:latin typeface="Times New Roman" charset="0"/>
              </a:rPr>
              <a:pPr/>
              <a:t>24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A4ACC68A-76E0-E94E-AC19-32809A1E274B}" type="slidenum">
              <a:rPr lang="zh-CN" altLang="en-US" sz="1200" b="0">
                <a:latin typeface="Times New Roman" charset="0"/>
              </a:rPr>
              <a:pPr/>
              <a:t>25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61DC93F7-8ED9-6543-9A40-7877F94B0F8C}" type="slidenum">
              <a:rPr lang="zh-CN" altLang="en-US" sz="1200" b="0">
                <a:latin typeface="Times New Roman" charset="0"/>
              </a:rPr>
              <a:pPr/>
              <a:t>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F1F15468-8397-084A-9D7A-6A0D5B236D0E}" type="slidenum">
              <a:rPr lang="zh-CN" altLang="en-US" sz="1200" b="0">
                <a:latin typeface="Times New Roman" charset="0"/>
              </a:rPr>
              <a:pPr/>
              <a:t>27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13E01C08-00FD-9F4E-878E-A0E92ED5E9FD}" type="slidenum">
              <a:rPr lang="zh-CN" altLang="en-US" sz="1200" b="0">
                <a:latin typeface="Times New Roman" charset="0"/>
              </a:rPr>
              <a:pPr/>
              <a:t>28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B79384D8-C39F-3545-8DCE-60187C81402B}" type="slidenum">
              <a:rPr lang="zh-CN" altLang="en-US" sz="1200" b="0">
                <a:latin typeface="Times New Roman" charset="0"/>
              </a:rPr>
              <a:pPr/>
              <a:t>29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E374C873-A46C-444A-A8BD-D532F7D0BE61}" type="slidenum">
              <a:rPr lang="zh-CN" altLang="en-US" sz="1200" b="0">
                <a:latin typeface="Times New Roman" charset="0"/>
              </a:rPr>
              <a:pPr/>
              <a:t>30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4E7D2731-BA2D-9E4F-B02D-86B8FFE9424F}" type="slidenum">
              <a:rPr lang="zh-CN" altLang="en-US" sz="1200" b="0">
                <a:latin typeface="Times New Roman" charset="0"/>
              </a:rPr>
              <a:pPr/>
              <a:t>31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>
                <a:latin typeface="Times New Roman" charset="0"/>
                <a:ea typeface="宋体" charset="-122"/>
              </a:rPr>
              <a:t>迪杰斯特拉，荷兰</a:t>
            </a:r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2D9B2BC2-7B29-D349-9974-62CA6D52CF6B}" type="slidenum">
              <a:rPr lang="zh-CN" altLang="en-US" sz="1200" b="0">
                <a:latin typeface="Times New Roman" charset="0"/>
              </a:rPr>
              <a:pPr/>
              <a:t>32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05552F96-E33D-4344-A016-E1367BD6C0BE}" type="slidenum">
              <a:rPr lang="zh-CN" altLang="en-US" sz="1200" b="0">
                <a:latin typeface="Times New Roman" charset="0"/>
              </a:rPr>
              <a:pPr/>
              <a:t>33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AC97BFB8-5CD1-B84E-82EB-96FAD0558A35}" type="slidenum">
              <a:rPr lang="zh-CN" altLang="en-US" sz="1200" b="0">
                <a:latin typeface="Times New Roman" charset="0"/>
              </a:rPr>
              <a:pPr/>
              <a:t>34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5BF524F6-3836-0D40-AD72-FDE5CFB4DFC0}" type="slidenum">
              <a:rPr lang="zh-CN" altLang="en-US" sz="1200" b="0">
                <a:latin typeface="Times New Roman" charset="0"/>
              </a:rPr>
              <a:pPr/>
              <a:t>35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C776F730-E6EE-2641-A0BE-1E82BBB31707}" type="slidenum">
              <a:rPr lang="zh-CN" altLang="en-US" sz="1200" b="0">
                <a:latin typeface="Times New Roman" charset="0"/>
              </a:rPr>
              <a:pPr/>
              <a:t>42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89DE4700-EAC1-9F4E-81F6-A1AF13284C33}" type="slidenum">
              <a:rPr lang="zh-CN" altLang="en-US" sz="1200" b="0">
                <a:latin typeface="Times New Roman" charset="0"/>
              </a:rPr>
              <a:pPr/>
              <a:t>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D7A63C4E-B68C-E449-B5F1-B53107E93A7E}" type="slidenum">
              <a:rPr lang="zh-CN" altLang="en-US" sz="1200" b="0">
                <a:latin typeface="Times New Roman" charset="0"/>
              </a:rPr>
              <a:pPr/>
              <a:t>43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9966280F-34F5-0D40-9CC1-BA955C0A7FF6}" type="slidenum">
              <a:rPr lang="zh-CN" altLang="en-US" sz="1200" b="0">
                <a:latin typeface="Times New Roman" charset="0"/>
              </a:rPr>
              <a:pPr/>
              <a:t>45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627C3E1D-AAA7-5C4A-BDAC-55D5CA13EFEB}" type="slidenum">
              <a:rPr lang="zh-CN" altLang="en-US" sz="1200" b="0">
                <a:latin typeface="Times New Roman" charset="0"/>
              </a:rPr>
              <a:pPr/>
              <a:t>46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D3509954-E329-984C-B2E1-A4EAB12A9383}" type="slidenum">
              <a:rPr lang="zh-CN" altLang="en-US" sz="1200" b="0">
                <a:latin typeface="Times New Roman" charset="0"/>
              </a:rPr>
              <a:pPr/>
              <a:t>47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5430B777-88E9-BE47-B3E9-C54F87F9D4D0}" type="slidenum">
              <a:rPr lang="zh-CN" altLang="en-US" sz="1200" b="0">
                <a:latin typeface="Times New Roman" charset="0"/>
              </a:rPr>
              <a:pPr/>
              <a:t>48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567AC5A2-4879-AF42-8A87-B7B3CC4B9097}" type="slidenum">
              <a:rPr lang="zh-CN" altLang="en-US" sz="1200" b="0">
                <a:latin typeface="Times New Roman" charset="0"/>
              </a:rPr>
              <a:pPr/>
              <a:t>50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913EC8A5-0913-A740-9BC6-9D75918FCF47}" type="slidenum">
              <a:rPr lang="zh-CN" altLang="en-US" sz="1200" b="0">
                <a:latin typeface="Times New Roman" charset="0"/>
              </a:rPr>
              <a:pPr/>
              <a:t>51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78DBAB1E-1574-7C41-AF48-CE8B7461BDEE}" type="slidenum">
              <a:rPr lang="zh-CN" altLang="en-US" sz="1200" b="0">
                <a:latin typeface="Times New Roman" charset="0"/>
              </a:rPr>
              <a:pPr/>
              <a:t>52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p=1, c=1, n&gt;1</a:t>
            </a:r>
            <a:r>
              <a:rPr lang="zh-CN" altLang="en-US" dirty="0"/>
              <a:t>：必要，生产者</a:t>
            </a:r>
            <a:r>
              <a:rPr lang="en-US" altLang="zh-CN" dirty="0"/>
              <a:t>/</a:t>
            </a:r>
            <a:r>
              <a:rPr lang="zh-CN" altLang="en-US" dirty="0"/>
              <a:t>消费者会并行访问（但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访问数据的不同单元，感觉应该不会冲突）</a:t>
            </a:r>
            <a:endParaRPr lang="en-US" altLang="zh-CN" dirty="0"/>
          </a:p>
          <a:p>
            <a:pPr lvl="0"/>
            <a:r>
              <a:rPr lang="en-US" altLang="zh-CN" dirty="0"/>
              <a:t>p</a:t>
            </a:r>
            <a:r>
              <a:rPr kumimoji="1" lang="en-US" altLang="zh-CN" dirty="0"/>
              <a:t>=1, c=1, n=1</a:t>
            </a:r>
            <a:r>
              <a:rPr kumimoji="1" lang="zh-CN" altLang="en-US" dirty="0"/>
              <a:t>：不必要，只有一个位置，</a:t>
            </a:r>
            <a:r>
              <a:rPr lang="en-US" altLang="zh-CN" dirty="0"/>
              <a:t>slot/item</a:t>
            </a:r>
            <a:r>
              <a:rPr lang="zh-CN" altLang="en-US" dirty="0"/>
              <a:t>会充当锁</a:t>
            </a:r>
            <a:r>
              <a:rPr lang="en-US" altLang="zh-CN" dirty="0"/>
              <a:t>mutex</a:t>
            </a:r>
            <a:r>
              <a:rPr lang="zh-CN" altLang="en-US" dirty="0"/>
              <a:t>的作用，只有一个人生产，之后才有一个人消费，完全串行</a:t>
            </a:r>
            <a:endParaRPr kumimoji="1" lang="en-US" altLang="zh-CN" dirty="0"/>
          </a:p>
          <a:p>
            <a:pPr lvl="0"/>
            <a:r>
              <a:rPr lang="en-US" altLang="zh-CN" dirty="0"/>
              <a:t>p&gt;1, c&gt;1, n=1</a:t>
            </a:r>
            <a:r>
              <a:rPr lang="zh-CN" altLang="en-US" dirty="0"/>
              <a:t>：不必要，同上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54561-0F3F-E445-BC3B-05C080DFEE5E}" type="slidenum">
              <a:rPr lang="zh-CN" altLang="en-US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4271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58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20582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7D54AD28-D365-2B4A-8D5D-6D5E5FFEE3C6}" type="slidenum">
              <a:rPr lang="zh-CN" altLang="en-US" sz="1200" b="0">
                <a:latin typeface="Times New Roman" charset="0"/>
              </a:rPr>
              <a:pPr/>
              <a:t>57</a:t>
            </a:fld>
            <a:endParaRPr lang="en-US" altLang="zh-CN" sz="1200" b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AD79BAD5-7568-0F46-835B-FDB7D14D4D9C}" type="slidenum">
              <a:rPr lang="zh-CN" altLang="en-US" sz="1200" b="0">
                <a:latin typeface="Times New Roman" charset="0"/>
              </a:rPr>
              <a:pPr/>
              <a:t>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Swap1: </a:t>
            </a:r>
            <a:r>
              <a:rPr kumimoji="1" lang="zh-CN" altLang="en-US" dirty="0"/>
              <a:t>不安全；</a:t>
            </a:r>
            <a:endParaRPr kumimoji="1" lang="en-US" altLang="zh-CN" dirty="0"/>
          </a:p>
          <a:p>
            <a:r>
              <a:rPr kumimoji="1" lang="en-US" altLang="zh-CN" dirty="0"/>
              <a:t>Swap2: </a:t>
            </a:r>
            <a:r>
              <a:rPr kumimoji="1" lang="zh-CN" altLang="en-US" dirty="0"/>
              <a:t>线程安全</a:t>
            </a:r>
            <a:endParaRPr kumimoji="1" lang="en-US" altLang="zh-CN" dirty="0"/>
          </a:p>
          <a:p>
            <a:r>
              <a:rPr kumimoji="1" lang="en-US" altLang="zh-CN" dirty="0"/>
              <a:t>Swap3</a:t>
            </a:r>
            <a:r>
              <a:rPr kumimoji="1" lang="en-US" altLang="zh-CN"/>
              <a:t>: reentrant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4561-0F3F-E445-BC3B-05C080DFEE5E}" type="slidenum">
              <a:rPr lang="zh-CN" altLang="en-US" smtClean="0"/>
              <a:pPr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16612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482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897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A.</a:t>
            </a:r>
            <a:r>
              <a:rPr kumimoji="1" lang="en-US" altLang="zh-CN" baseline="0" dirty="0"/>
              <a:t> No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4561-0F3F-E445-BC3B-05C080DFEE5E}" type="slidenum">
              <a:rPr lang="zh-CN" altLang="en-US" smtClean="0"/>
              <a:pPr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78931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B. Yes</a:t>
            </a:r>
          </a:p>
          <a:p>
            <a:r>
              <a:rPr kumimoji="1" lang="en-US" altLang="zh-CN" dirty="0"/>
              <a:t>C. No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4561-0F3F-E445-BC3B-05C080DFEE5E}" type="slidenum">
              <a:rPr lang="zh-CN" altLang="en-US" smtClean="0"/>
              <a:pPr/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98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D.</a:t>
            </a:r>
            <a:r>
              <a:rPr kumimoji="1" lang="en-US" altLang="zh-CN" baseline="0" dirty="0"/>
              <a:t> Yes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4561-0F3F-E445-BC3B-05C080DFEE5E}" type="slidenum">
              <a:rPr lang="zh-CN" altLang="en-US" smtClean="0"/>
              <a:pPr/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3646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E. No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4561-0F3F-E445-BC3B-05C080DFEE5E}" type="slidenum">
              <a:rPr lang="zh-CN" altLang="en-US" smtClean="0"/>
              <a:pPr/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4763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125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06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00FA3D8C-EAC6-954E-975D-B7FF23828DC1}" type="slidenum">
              <a:rPr lang="zh-CN" altLang="en-US" sz="1200" b="0">
                <a:latin typeface="Times New Roman" charset="0"/>
              </a:rPr>
              <a:pPr/>
              <a:t>10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kumimoji="0" lang="en-US" altLang="zh-CN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kumimoji="0" lang="en-US" altLang="zh-CN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2E1CDD08-5CFE-1947-91CC-7BD4E20A8416}" type="slidenum">
              <a:rPr lang="zh-CN" altLang="en-US" sz="1200" b="0">
                <a:latin typeface="Times New Roman" charset="0"/>
              </a:rPr>
              <a:pPr/>
              <a:t>13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0214116B-A278-F04A-A295-407CBE395633}" type="slidenum">
              <a:rPr lang="zh-CN" altLang="en-US" sz="1200" b="0">
                <a:latin typeface="Times New Roman" charset="0"/>
              </a:rPr>
              <a:pPr/>
              <a:t>14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E62EB5-397C-8648-B442-BA42CF43AB92}" type="datetime1">
              <a:rPr lang="zh-CN" altLang="en-US"/>
              <a:pPr>
                <a:defRPr/>
              </a:pPr>
              <a:t>2023/6/13</a:t>
            </a:fld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1B96D6E-4943-A442-9A3E-0FC0D23363F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72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BBA79-F4FD-D149-B277-41D87635455A}" type="datetime1">
              <a:rPr lang="zh-CN" altLang="en-US"/>
              <a:pPr>
                <a:defRPr/>
              </a:pPr>
              <a:t>2023/6/13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919D1-4364-F742-A3A0-CF802F07388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656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DC263-6F14-D44C-B61D-7DBACA8A38AA}" type="datetime1">
              <a:rPr lang="zh-CN" altLang="en-US"/>
              <a:pPr>
                <a:defRPr/>
              </a:pPr>
              <a:t>2023/6/13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B02D6-E375-BA45-AD3C-BC3549B8ABC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87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40550-2CAB-7A42-980F-B2F7305028A7}" type="datetime1">
              <a:rPr lang="zh-CN" altLang="en-US"/>
              <a:pPr>
                <a:defRPr/>
              </a:pPr>
              <a:t>2023/6/13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2AC0E-5CA6-B04B-BA33-B0AD3DF7F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98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54C05-4798-1142-843C-1F9BFF9A5987}" type="datetime1">
              <a:rPr lang="zh-CN" altLang="en-US"/>
              <a:pPr>
                <a:defRPr/>
              </a:pPr>
              <a:t>2023/6/13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3EA76-D9C6-1948-AAA5-A8A79C85C04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714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03E0F-D14F-A748-8A26-0D2722FC8F26}" type="datetime1">
              <a:rPr lang="zh-CN" altLang="en-US"/>
              <a:pPr>
                <a:defRPr/>
              </a:pPr>
              <a:t>2023/6/13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0848E3-1BF7-BC49-938D-95FA4166ACE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04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C05F9-59B7-5645-9FAD-EF1C3D82DC7B}" type="datetime1">
              <a:rPr lang="zh-CN" altLang="en-US"/>
              <a:pPr>
                <a:defRPr/>
              </a:pPr>
              <a:t>2023/6/13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CFB1D-81D2-354E-AC61-ADEAC57163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270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C2FC2-EF42-AF46-9F6F-FE1D48921AA5}" type="datetime1">
              <a:rPr lang="zh-CN" altLang="en-US"/>
              <a:pPr>
                <a:defRPr/>
              </a:pPr>
              <a:t>2023/6/13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A03C24-8428-AD4E-AB05-224B65620A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026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E4274-DC4F-0444-A394-3DC034396CD8}" type="datetime1">
              <a:rPr lang="zh-CN" altLang="en-US"/>
              <a:pPr>
                <a:defRPr/>
              </a:pPr>
              <a:t>2023/6/13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B7DD92-D860-A140-A478-6C3D61476DE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639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65FB2-28CD-2545-833D-2056391DCDD6}" type="datetime1">
              <a:rPr lang="zh-CN" altLang="en-US"/>
              <a:pPr>
                <a:defRPr/>
              </a:pPr>
              <a:t>2023/6/13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302381-861F-8E49-9493-D5D0B0B21F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163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01C4F-1DC7-564D-A7FC-F8E7F0A6EE60}" type="datetime1">
              <a:rPr lang="zh-CN" altLang="en-US"/>
              <a:pPr>
                <a:defRPr/>
              </a:pPr>
              <a:t>2023/6/13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F58C48-1B76-E44C-9DA2-AB803AEC2D3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68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E147327-2B7E-CC4E-824A-CC7C07CECAC0}" type="datetime1">
              <a:rPr lang="zh-CN" altLang="en-US"/>
              <a:pPr>
                <a:defRPr/>
              </a:pPr>
              <a:t>2023/6/13</a:t>
            </a:fld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charset="0"/>
              </a:defRPr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charset="0"/>
              </a:defRPr>
            </a:lvl1pPr>
          </a:lstStyle>
          <a:p>
            <a:fld id="{95820551-DC1A-FC42-B5BD-448EF8C10DC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宋体" charset="0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宋体" charset="0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3200" dirty="0"/>
              <a:t>基于</a:t>
            </a:r>
            <a:r>
              <a:rPr kumimoji="1" lang="zh-CN" altLang="en-US" sz="3200" dirty="0">
                <a:solidFill>
                  <a:srgbClr val="C00000"/>
                </a:solidFill>
              </a:rPr>
              <a:t>多线程</a:t>
            </a:r>
            <a:r>
              <a:rPr kumimoji="1" lang="zh-CN" altLang="en-US" sz="3200" dirty="0"/>
              <a:t>的并发编程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sz="2400" dirty="0"/>
              <a:t>线程是什么？</a:t>
            </a:r>
            <a:endParaRPr kumimoji="1" lang="en-US" altLang="zh-CN" sz="2400" dirty="0"/>
          </a:p>
          <a:p>
            <a:r>
              <a:rPr lang="zh-CN" altLang="en-US" sz="2400" dirty="0"/>
              <a:t>有什么优点？</a:t>
            </a:r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6D6E-4943-A442-9A3E-0FC0D23363F2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645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E7F68B-85D6-A442-ABE5-9A8ABE76CFD3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Posix threads (Pthreads) interface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572000"/>
          </a:xfrm>
        </p:spPr>
        <p:txBody>
          <a:bodyPr/>
          <a:lstStyle/>
          <a:p>
            <a:r>
              <a:rPr kumimoji="0" lang="en-US" altLang="zh-CN" dirty="0" err="1">
                <a:ea typeface="宋体" charset="-122"/>
              </a:rPr>
              <a:t>Pthreads</a:t>
            </a:r>
            <a:r>
              <a:rPr kumimoji="0" lang="en-US" altLang="zh-CN" dirty="0">
                <a:ea typeface="宋体" charset="-122"/>
              </a:rPr>
              <a:t>: </a:t>
            </a:r>
            <a:r>
              <a:rPr kumimoji="0" lang="en-US" altLang="zh-CN" sz="2400" dirty="0">
                <a:ea typeface="宋体" charset="-122"/>
              </a:rPr>
              <a:t>Standard interface for ~60 functions</a:t>
            </a:r>
            <a:r>
              <a:rPr kumimoji="0" lang="en-US" altLang="zh-CN" dirty="0">
                <a:ea typeface="宋体" charset="-122"/>
              </a:rPr>
              <a:t> </a:t>
            </a:r>
          </a:p>
          <a:p>
            <a:pPr lvl="1"/>
            <a:r>
              <a:rPr kumimoji="0" lang="en-US" altLang="zh-CN" dirty="0">
                <a:ea typeface="宋体" charset="-122"/>
              </a:rPr>
              <a:t>Manipulate threads from C programs</a:t>
            </a:r>
          </a:p>
          <a:p>
            <a:pPr lvl="1"/>
            <a:r>
              <a:rPr kumimoji="0" lang="en-US" altLang="zh-CN" dirty="0">
                <a:ea typeface="宋体" charset="-122"/>
              </a:rPr>
              <a:t>Creating and reaping threads</a:t>
            </a:r>
          </a:p>
          <a:p>
            <a:pPr lvl="2"/>
            <a:r>
              <a:rPr kumimoji="0" lang="en-US" altLang="zh-CN" b="1" dirty="0" err="1">
                <a:solidFill>
                  <a:srgbClr val="FF0000"/>
                </a:solidFill>
                <a:latin typeface="Courier New" charset="0"/>
                <a:ea typeface="宋体" charset="-122"/>
              </a:rPr>
              <a:t>pthread_create</a:t>
            </a:r>
            <a:endParaRPr kumimoji="0" lang="en-US" altLang="zh-CN" b="1" dirty="0">
              <a:solidFill>
                <a:srgbClr val="FF0000"/>
              </a:solidFill>
              <a:latin typeface="Courier New" charset="0"/>
              <a:ea typeface="宋体" charset="-122"/>
            </a:endParaRPr>
          </a:p>
          <a:p>
            <a:pPr lvl="2"/>
            <a:r>
              <a:rPr kumimoji="0" lang="en-US" altLang="zh-CN" b="1" dirty="0" err="1">
                <a:solidFill>
                  <a:srgbClr val="FF0000"/>
                </a:solidFill>
                <a:latin typeface="Courier New" charset="0"/>
                <a:ea typeface="宋体" charset="-122"/>
              </a:rPr>
              <a:t>pthread_join</a:t>
            </a:r>
            <a:endParaRPr kumimoji="0" lang="en-US" altLang="zh-CN" b="1" dirty="0">
              <a:solidFill>
                <a:srgbClr val="FF0000"/>
              </a:solidFill>
              <a:latin typeface="Courier New" charset="0"/>
              <a:ea typeface="宋体" charset="-122"/>
            </a:endParaRPr>
          </a:p>
          <a:p>
            <a:pPr lvl="1"/>
            <a:r>
              <a:rPr kumimoji="0" lang="en-US" altLang="zh-CN" dirty="0">
                <a:ea typeface="宋体" charset="-122"/>
              </a:rPr>
              <a:t>Determining your thread ID</a:t>
            </a:r>
          </a:p>
          <a:p>
            <a:pPr lvl="2"/>
            <a:r>
              <a:rPr kumimoji="0" lang="en-US" altLang="zh-CN" b="1" dirty="0" err="1">
                <a:solidFill>
                  <a:srgbClr val="FF0000"/>
                </a:solidFill>
                <a:latin typeface="Courier New" charset="0"/>
                <a:ea typeface="宋体" charset="-122"/>
              </a:rPr>
              <a:t>pthread_self</a:t>
            </a:r>
            <a:endParaRPr kumimoji="0" lang="en-US" altLang="zh-CN" b="1" dirty="0">
              <a:solidFill>
                <a:srgbClr val="FF0000"/>
              </a:solidFill>
              <a:latin typeface="Courier New" charset="0"/>
              <a:ea typeface="宋体" charset="-122"/>
            </a:endParaRPr>
          </a:p>
          <a:p>
            <a:pPr lvl="1"/>
            <a:r>
              <a:rPr kumimoji="0" lang="en-US" altLang="zh-CN" dirty="0">
                <a:solidFill>
                  <a:schemeClr val="tx2"/>
                </a:solidFill>
                <a:ea typeface="宋体" charset="-122"/>
              </a:rPr>
              <a:t>Terminating threads</a:t>
            </a:r>
          </a:p>
          <a:p>
            <a:pPr lvl="2"/>
            <a:r>
              <a:rPr kumimoji="0" lang="en-US" altLang="zh-CN" b="1" dirty="0" err="1">
                <a:solidFill>
                  <a:srgbClr val="FF0000"/>
                </a:solidFill>
                <a:latin typeface="Courier New" charset="0"/>
                <a:ea typeface="宋体" charset="-122"/>
              </a:rPr>
              <a:t>pthread_cancel</a:t>
            </a:r>
            <a:r>
              <a:rPr kumimoji="0" lang="en-US" altLang="zh-CN" b="1" dirty="0">
                <a:latin typeface="Courier New" charset="0"/>
                <a:ea typeface="宋体" charset="-122"/>
              </a:rPr>
              <a:t>  </a:t>
            </a:r>
            <a:r>
              <a:rPr kumimoji="0" lang="zh-CN" altLang="en-US" b="1" dirty="0">
                <a:latin typeface="Courier New" charset="0"/>
                <a:ea typeface="宋体" charset="-122"/>
              </a:rPr>
              <a:t>发送中止请求给某线程</a:t>
            </a:r>
            <a:endParaRPr kumimoji="0" lang="en-US" altLang="zh-CN" b="1" dirty="0">
              <a:latin typeface="Courier New" charset="0"/>
              <a:ea typeface="宋体" charset="-122"/>
            </a:endParaRPr>
          </a:p>
          <a:p>
            <a:pPr lvl="2"/>
            <a:r>
              <a:rPr kumimoji="0" lang="en-US" altLang="zh-CN" b="1" dirty="0" err="1">
                <a:solidFill>
                  <a:srgbClr val="FF0000"/>
                </a:solidFill>
                <a:latin typeface="Courier New" charset="0"/>
                <a:ea typeface="宋体" charset="-122"/>
              </a:rPr>
              <a:t>pthread_exit</a:t>
            </a:r>
            <a:r>
              <a:rPr kumimoji="0" lang="en-US" altLang="zh-CN" b="1" dirty="0">
                <a:latin typeface="Courier New" charset="0"/>
                <a:ea typeface="宋体" charset="-122"/>
              </a:rPr>
              <a:t>  </a:t>
            </a:r>
            <a:r>
              <a:rPr kumimoji="0" lang="zh-CN" altLang="en-US" b="1" dirty="0">
                <a:latin typeface="Courier New" charset="0"/>
                <a:ea typeface="宋体" charset="-122"/>
              </a:rPr>
              <a:t>线程主动退出</a:t>
            </a:r>
            <a:endParaRPr kumimoji="0" lang="en-US" altLang="zh-CN" b="1" dirty="0">
              <a:ea typeface="宋体" charset="-122"/>
            </a:endParaRPr>
          </a:p>
          <a:p>
            <a:pPr lvl="2"/>
            <a:r>
              <a:rPr kumimoji="0" lang="en-US" altLang="zh-CN" b="1" dirty="0">
                <a:latin typeface="Courier New" charset="0"/>
                <a:ea typeface="宋体" charset="-122"/>
              </a:rPr>
              <a:t>exit</a:t>
            </a:r>
            <a:r>
              <a:rPr kumimoji="0" lang="en-US" altLang="zh-CN" dirty="0">
                <a:ea typeface="宋体" charset="-122"/>
              </a:rPr>
              <a:t>  [terminates all threads] </a:t>
            </a:r>
          </a:p>
          <a:p>
            <a:pPr lvl="2"/>
            <a:r>
              <a:rPr kumimoji="0" lang="en-US" altLang="zh-CN" b="1" dirty="0">
                <a:latin typeface="Courier New" charset="0"/>
                <a:ea typeface="宋体" charset="-122"/>
              </a:rPr>
              <a:t>return</a:t>
            </a:r>
            <a:r>
              <a:rPr kumimoji="0" lang="en-US" altLang="zh-CN" dirty="0">
                <a:latin typeface="Courier New" charset="0"/>
                <a:ea typeface="宋体" charset="-122"/>
              </a:rPr>
              <a:t> </a:t>
            </a:r>
            <a:r>
              <a:rPr kumimoji="0" lang="en-US" altLang="zh-CN" dirty="0">
                <a:ea typeface="宋体" charset="-122"/>
              </a:rPr>
              <a:t>[terminates current thread]</a:t>
            </a:r>
            <a:endParaRPr kumimoji="0" lang="en-US" altLang="zh-CN" dirty="0">
              <a:latin typeface="Courier New" charset="0"/>
              <a:ea typeface="宋体" charset="-122"/>
            </a:endParaRPr>
          </a:p>
          <a:p>
            <a:pPr lvl="1"/>
            <a:endParaRPr kumimoji="0" lang="en-US" altLang="zh-CN" b="1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</a:t>
            </a:r>
            <a:r>
              <a:rPr lang="en-US" dirty="0" err="1">
                <a:latin typeface="Courier New"/>
                <a:cs typeface="Courier New"/>
              </a:rPr>
              <a:t>psum</a:t>
            </a:r>
            <a:r>
              <a:rPr lang="en-US" dirty="0">
                <a:latin typeface="Courier New"/>
                <a:cs typeface="Courier New"/>
              </a:rPr>
              <a:t>-local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5496" y="1272902"/>
          <a:ext cx="8366124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4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4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  <a:r>
                        <a:rPr lang="en-US" baseline="0" dirty="0"/>
                        <a:t> (t)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Cores 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Running time (</a:t>
                      </a:r>
                      <a:r>
                        <a:rPr lang="en-US" i="1" dirty="0" err="1"/>
                        <a:t>T</a:t>
                      </a:r>
                      <a:r>
                        <a:rPr lang="en-US" i="1" baseline="-25000" dirty="0" err="1"/>
                        <a:t>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Speedup (</a:t>
                      </a:r>
                      <a:r>
                        <a:rPr lang="en-US" i="1" dirty="0" err="1"/>
                        <a:t>S</a:t>
                      </a:r>
                      <a:r>
                        <a:rPr lang="en-US" i="1" baseline="-25000" dirty="0" err="1"/>
                        <a:t>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Efficiency (</a:t>
                      </a:r>
                      <a:r>
                        <a:rPr lang="en-US" i="1" dirty="0" err="1"/>
                        <a:t>E</a:t>
                      </a:r>
                      <a:r>
                        <a:rPr lang="en-US" i="1" baseline="-25000" dirty="0" err="1"/>
                        <a:t>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5496" y="4038600"/>
            <a:ext cx="78962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Efficiencies OK, not great</a:t>
            </a:r>
          </a:p>
          <a:p>
            <a:r>
              <a:rPr lang="en-US" dirty="0"/>
              <a:t>Our example is easily parallelizable</a:t>
            </a:r>
          </a:p>
          <a:p>
            <a:r>
              <a:rPr lang="en-US" dirty="0"/>
              <a:t>Real codes are often much harder to parallelize</a:t>
            </a:r>
          </a:p>
          <a:p>
            <a:pPr lvl="1"/>
            <a:r>
              <a:rPr lang="en-US" dirty="0"/>
              <a:t>e.g., parallel quicksort later in this lecture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920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pPr lvl="1"/>
            <a:r>
              <a:rPr lang="en-US" sz="2000" dirty="0"/>
              <a:t>Gene Amdahl (Nov. 16, 1922 – Nov. 10, 2015)</a:t>
            </a:r>
          </a:p>
          <a:p>
            <a:r>
              <a:rPr lang="en-US" sz="2400" dirty="0"/>
              <a:t>Captures the difficulty of using parallelism to speed things up.</a:t>
            </a:r>
          </a:p>
          <a:p>
            <a:r>
              <a:rPr lang="en-US" sz="2400" dirty="0"/>
              <a:t>Overall problem</a:t>
            </a:r>
          </a:p>
          <a:p>
            <a:pPr lvl="1">
              <a:tabLst>
                <a:tab pos="1081088" algn="l"/>
              </a:tabLst>
            </a:pPr>
            <a:r>
              <a:rPr lang="en-US" sz="2000" dirty="0"/>
              <a:t>T 	Total sequential time required</a:t>
            </a:r>
          </a:p>
          <a:p>
            <a:pPr lvl="1">
              <a:tabLst>
                <a:tab pos="1081088" algn="l"/>
              </a:tabLst>
            </a:pPr>
            <a:r>
              <a:rPr lang="en-US" sz="2000" dirty="0"/>
              <a:t>p 	Fraction of total that can be sped up (0 </a:t>
            </a:r>
            <a:r>
              <a:rPr lang="en-US" sz="2000" dirty="0">
                <a:sym typeface="Symbol"/>
              </a:rPr>
              <a:t></a:t>
            </a:r>
            <a:r>
              <a:rPr lang="en-US" sz="2000" dirty="0"/>
              <a:t> p  </a:t>
            </a:r>
            <a:r>
              <a:rPr lang="en-US" sz="2000" dirty="0">
                <a:sym typeface="Symbol"/>
              </a:rPr>
              <a:t></a:t>
            </a:r>
            <a:r>
              <a:rPr lang="en-US" sz="2000" dirty="0"/>
              <a:t> 1)</a:t>
            </a:r>
          </a:p>
          <a:p>
            <a:pPr lvl="1">
              <a:tabLst>
                <a:tab pos="1081088" algn="l"/>
              </a:tabLst>
            </a:pPr>
            <a:r>
              <a:rPr lang="en-US" sz="2000" dirty="0"/>
              <a:t>k 	Speedup factor</a:t>
            </a:r>
          </a:p>
          <a:p>
            <a:pPr>
              <a:tabLst>
                <a:tab pos="1081088" algn="l"/>
              </a:tabLst>
            </a:pPr>
            <a:r>
              <a:rPr lang="en-US" sz="2400" dirty="0"/>
              <a:t>Resulting Performance</a:t>
            </a:r>
          </a:p>
          <a:p>
            <a:pPr lvl="1">
              <a:tabLst>
                <a:tab pos="1081088" algn="l"/>
              </a:tabLst>
            </a:pPr>
            <a:r>
              <a:rPr lang="en-US" sz="2000" dirty="0" err="1"/>
              <a:t>T</a:t>
            </a:r>
            <a:r>
              <a:rPr lang="en-US" sz="2000" baseline="-25000" dirty="0" err="1"/>
              <a:t>k</a:t>
            </a:r>
            <a:r>
              <a:rPr lang="en-US" sz="2000" dirty="0"/>
              <a:t> = </a:t>
            </a:r>
            <a:r>
              <a:rPr lang="en-US" sz="2000" dirty="0" err="1"/>
              <a:t>pT</a:t>
            </a:r>
            <a:r>
              <a:rPr lang="en-US" sz="2000" dirty="0"/>
              <a:t>/k + (1-p)T</a:t>
            </a:r>
          </a:p>
          <a:p>
            <a:pPr lvl="2">
              <a:tabLst>
                <a:tab pos="1081088" algn="l"/>
              </a:tabLst>
            </a:pPr>
            <a:r>
              <a:rPr lang="en-US" sz="1800" dirty="0"/>
              <a:t>Portion which can be sped up runs k times faster</a:t>
            </a:r>
          </a:p>
          <a:p>
            <a:pPr lvl="2">
              <a:tabLst>
                <a:tab pos="1081088" algn="l"/>
              </a:tabLst>
            </a:pPr>
            <a:r>
              <a:rPr lang="en-US" sz="1800" dirty="0"/>
              <a:t>Portion which cannot be sped up stays the same</a:t>
            </a:r>
          </a:p>
          <a:p>
            <a:pPr lvl="1">
              <a:tabLst>
                <a:tab pos="1081088" algn="l"/>
              </a:tabLst>
            </a:pPr>
            <a:r>
              <a:rPr lang="en-US" sz="2000" dirty="0"/>
              <a:t>Least possible running time:</a:t>
            </a:r>
          </a:p>
          <a:p>
            <a:pPr lvl="2">
              <a:tabLst>
                <a:tab pos="1081088" algn="l"/>
              </a:tabLst>
            </a:pPr>
            <a:r>
              <a:rPr lang="en-US" sz="1800" dirty="0"/>
              <a:t>k = </a:t>
            </a:r>
            <a:r>
              <a:rPr lang="en-US" sz="1800" dirty="0">
                <a:sym typeface="Symbol"/>
              </a:rPr>
              <a:t></a:t>
            </a:r>
          </a:p>
          <a:p>
            <a:pPr lvl="2">
              <a:tabLst>
                <a:tab pos="1081088" algn="l"/>
              </a:tabLst>
            </a:pPr>
            <a:r>
              <a:rPr lang="en-US" sz="1800" dirty="0">
                <a:sym typeface="Symbol"/>
              </a:rPr>
              <a:t>T</a:t>
            </a:r>
            <a:r>
              <a:rPr lang="en-US" sz="1800" baseline="-25000" dirty="0">
                <a:sym typeface="Symbol"/>
              </a:rPr>
              <a:t></a:t>
            </a:r>
            <a:r>
              <a:rPr lang="en-US" sz="1800" dirty="0">
                <a:sym typeface="Symbol"/>
              </a:rPr>
              <a:t> = (1-p)T</a:t>
            </a:r>
            <a:endParaRPr lang="en-US" sz="1800" dirty="0"/>
          </a:p>
          <a:p>
            <a:pPr lvl="2">
              <a:tabLst>
                <a:tab pos="1081088" algn="l"/>
              </a:tabLst>
            </a:pPr>
            <a:endParaRPr lang="en-US" sz="1800" dirty="0"/>
          </a:p>
          <a:p>
            <a:pPr lvl="1">
              <a:tabLst>
                <a:tab pos="1081088" algn="l"/>
              </a:tabLst>
            </a:pPr>
            <a:endParaRPr lang="en-US" sz="2000" dirty="0"/>
          </a:p>
          <a:p>
            <a:pPr lvl="1">
              <a:tabLst>
                <a:tab pos="1081088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79411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problem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T = 10 	Total time required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p = 0.9	Fraction of total which can be sped up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k = 9	Speedup factor</a:t>
            </a:r>
          </a:p>
          <a:p>
            <a:pPr>
              <a:tabLst>
                <a:tab pos="1662113" algn="l"/>
              </a:tabLst>
            </a:pPr>
            <a:r>
              <a:rPr lang="en-US" dirty="0"/>
              <a:t>Resulting Performance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T</a:t>
            </a:r>
            <a:r>
              <a:rPr lang="en-US" baseline="-25000" dirty="0"/>
              <a:t>9</a:t>
            </a:r>
            <a:r>
              <a:rPr lang="en-US" dirty="0"/>
              <a:t> = 0.9 * 10/9 + 0.1 * 10 = 1.0 + 1.0 = 2.0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Least possible running time:</a:t>
            </a:r>
          </a:p>
          <a:p>
            <a:pPr lvl="2">
              <a:tabLst>
                <a:tab pos="1662113" algn="l"/>
              </a:tabLst>
            </a:pPr>
            <a:r>
              <a:rPr lang="en-US" dirty="0">
                <a:sym typeface="Symbol"/>
              </a:rPr>
              <a:t>T</a:t>
            </a:r>
            <a:r>
              <a:rPr lang="en-US" baseline="-25000" dirty="0">
                <a:sym typeface="Symbol"/>
              </a:rPr>
              <a:t></a:t>
            </a:r>
            <a:r>
              <a:rPr lang="en-US" dirty="0">
                <a:sym typeface="Symbol"/>
              </a:rPr>
              <a:t> = 0.1 * 10.0 = 1.0</a:t>
            </a:r>
            <a:endParaRPr lang="en-US" dirty="0"/>
          </a:p>
          <a:p>
            <a:pPr lvl="2">
              <a:tabLst>
                <a:tab pos="1081088" algn="l"/>
              </a:tabLst>
            </a:pPr>
            <a:endParaRPr lang="en-US" dirty="0"/>
          </a:p>
          <a:p>
            <a:pPr marL="457200" lvl="1" indent="0">
              <a:buNone/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464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Substantial Example: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set of N random numbers</a:t>
            </a:r>
          </a:p>
          <a:p>
            <a:r>
              <a:rPr lang="en-US" dirty="0"/>
              <a:t>Multiple possible algorithms</a:t>
            </a:r>
          </a:p>
          <a:p>
            <a:pPr lvl="1"/>
            <a:r>
              <a:rPr lang="en-US" dirty="0"/>
              <a:t>Use parallel version of </a:t>
            </a:r>
            <a:r>
              <a:rPr lang="en-US" dirty="0" err="1">
                <a:solidFill>
                  <a:srgbClr val="C00000"/>
                </a:solidFill>
              </a:rPr>
              <a:t>quicksort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of set of values X</a:t>
            </a:r>
          </a:p>
          <a:p>
            <a:pPr lvl="1"/>
            <a:r>
              <a:rPr lang="en-US" dirty="0"/>
              <a:t>Choose “pivot” p from X</a:t>
            </a:r>
          </a:p>
          <a:p>
            <a:pPr lvl="1"/>
            <a:r>
              <a:rPr lang="en-US" dirty="0"/>
              <a:t>Rearrange X into</a:t>
            </a:r>
          </a:p>
          <a:p>
            <a:pPr lvl="2"/>
            <a:r>
              <a:rPr lang="en-US" dirty="0"/>
              <a:t>L: Values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p</a:t>
            </a:r>
          </a:p>
          <a:p>
            <a:pPr lvl="2"/>
            <a:r>
              <a:rPr lang="en-US" dirty="0"/>
              <a:t>R: Values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p</a:t>
            </a:r>
          </a:p>
          <a:p>
            <a:pPr lvl="1"/>
            <a:r>
              <a:rPr lang="en-US" dirty="0"/>
              <a:t>Recursively sort L to get L</a:t>
            </a:r>
            <a:r>
              <a:rPr lang="en-US" dirty="0">
                <a:sym typeface="Symbol"/>
              </a:rPr>
              <a:t></a:t>
            </a:r>
            <a:endParaRPr lang="en-US" dirty="0"/>
          </a:p>
          <a:p>
            <a:pPr lvl="1"/>
            <a:r>
              <a:rPr lang="en-US" dirty="0"/>
              <a:t>Recursively sort R to get R</a:t>
            </a:r>
            <a:r>
              <a:rPr lang="en-US" dirty="0">
                <a:sym typeface="Symbol"/>
              </a:rPr>
              <a:t></a:t>
            </a:r>
            <a:endParaRPr lang="en-US" dirty="0"/>
          </a:p>
          <a:p>
            <a:pPr lvl="1"/>
            <a:r>
              <a:rPr lang="en-US" dirty="0"/>
              <a:t>Return L</a:t>
            </a:r>
            <a:r>
              <a:rPr lang="en-US" dirty="0">
                <a:sym typeface="Symbol"/>
              </a:rPr>
              <a:t></a:t>
            </a:r>
            <a:r>
              <a:rPr lang="en-US" dirty="0"/>
              <a:t> : p : R</a:t>
            </a:r>
            <a:r>
              <a:rPr lang="en-US" dirty="0">
                <a:sym typeface="Symbol"/>
              </a:rPr>
              <a:t>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74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Visualized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57018" y="19812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81001" y="2590800"/>
            <a:ext cx="8442323" cy="457200"/>
            <a:chOff x="381001" y="2590800"/>
            <a:chExt cx="8442323" cy="457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81001" y="2590800"/>
              <a:ext cx="2590800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971801" y="25908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8999" y="2590800"/>
              <a:ext cx="5394325" cy="457200"/>
            </a:xfrm>
            <a:prstGeom prst="rect">
              <a:avLst/>
            </a:prstGeom>
            <a:solidFill>
              <a:srgbClr val="43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6875" y="3810000"/>
            <a:ext cx="2574926" cy="457200"/>
            <a:chOff x="396875" y="3810000"/>
            <a:chExt cx="2574926" cy="457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1616077" y="38100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p2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96875" y="3810000"/>
              <a:ext cx="1219202" cy="457200"/>
            </a:xfrm>
            <a:prstGeom prst="rect">
              <a:avLst/>
            </a:prstGeom>
            <a:solidFill>
              <a:srgbClr val="DA7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L2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073276" y="3810000"/>
              <a:ext cx="898525" cy="457200"/>
            </a:xfrm>
            <a:prstGeom prst="rect">
              <a:avLst/>
            </a:prstGeom>
            <a:solidFill>
              <a:srgbClr val="01D50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R2</a:t>
              </a: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357018" y="3200400"/>
            <a:ext cx="45719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p2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1000" y="4343400"/>
            <a:ext cx="2574926" cy="1066800"/>
            <a:chOff x="381000" y="4343400"/>
            <a:chExt cx="2574926" cy="1066800"/>
          </a:xfrm>
        </p:grpSpPr>
        <p:sp>
          <p:nvSpPr>
            <p:cNvPr id="17" name="TextBox 16"/>
            <p:cNvSpPr txBox="1"/>
            <p:nvPr/>
          </p:nvSpPr>
          <p:spPr>
            <a:xfrm>
              <a:off x="1488478" y="4343400"/>
              <a:ext cx="255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1000" y="4953000"/>
              <a:ext cx="2574926" cy="457200"/>
            </a:xfrm>
            <a:prstGeom prst="rect">
              <a:avLst/>
            </a:prstGeom>
            <a:gradFill flip="none" rotWithShape="1">
              <a:gsLst>
                <a:gs pos="0">
                  <a:srgbClr val="E10601"/>
                </a:gs>
                <a:gs pos="100000">
                  <a:srgbClr val="00EE7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  <a:r>
                <a:rPr lang="en-US" dirty="0">
                  <a:sym typeface="Symbol"/>
                </a:rPr>
                <a:t>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788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Visualized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971801" y="21336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28999" y="2133600"/>
            <a:ext cx="5394325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428999" y="2819400"/>
            <a:ext cx="5394326" cy="1066800"/>
            <a:chOff x="3428999" y="2819400"/>
            <a:chExt cx="5394326" cy="10668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428999" y="28194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428999" y="3429000"/>
              <a:ext cx="3810002" cy="457200"/>
            </a:xfrm>
            <a:prstGeom prst="rect">
              <a:avLst/>
            </a:prstGeom>
            <a:solidFill>
              <a:srgbClr val="052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L3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696200" y="3429000"/>
              <a:ext cx="1127125" cy="457200"/>
            </a:xfrm>
            <a:prstGeom prst="rect">
              <a:avLst/>
            </a:prstGeom>
            <a:solidFill>
              <a:srgbClr val="FA004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R3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239001" y="34290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</p:grpSp>
      <p:sp>
        <p:nvSpPr>
          <p:cNvPr id="18" name="Rectangle 17"/>
          <p:cNvSpPr/>
          <p:nvPr/>
        </p:nvSpPr>
        <p:spPr bwMode="auto">
          <a:xfrm>
            <a:off x="396875" y="2133600"/>
            <a:ext cx="2574926" cy="457200"/>
          </a:xfrm>
          <a:prstGeom prst="rect">
            <a:avLst/>
          </a:prstGeom>
          <a:gradFill flip="none" rotWithShape="1">
            <a:gsLst>
              <a:gs pos="0">
                <a:srgbClr val="E10601"/>
              </a:gs>
              <a:gs pos="100000">
                <a:srgbClr val="00EE71"/>
              </a:gs>
            </a:gsLst>
            <a:lin ang="0" scaled="1"/>
            <a:tileRect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dirty="0">
                <a:sym typeface="Symbol"/>
              </a:rPr>
              <a:t>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428999" y="3922931"/>
            <a:ext cx="5394325" cy="1066800"/>
            <a:chOff x="3428999" y="3922931"/>
            <a:chExt cx="5394325" cy="1066800"/>
          </a:xfrm>
        </p:grpSpPr>
        <p:sp>
          <p:nvSpPr>
            <p:cNvPr id="19" name="TextBox 18"/>
            <p:cNvSpPr txBox="1"/>
            <p:nvPr/>
          </p:nvSpPr>
          <p:spPr>
            <a:xfrm>
              <a:off x="5908078" y="3922931"/>
              <a:ext cx="255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28999" y="4532531"/>
              <a:ext cx="5394325" cy="457200"/>
            </a:xfrm>
            <a:prstGeom prst="rect">
              <a:avLst/>
            </a:prstGeom>
            <a:gradFill flip="none" rotWithShape="1">
              <a:gsLst>
                <a:gs pos="0">
                  <a:srgbClr val="0046E2"/>
                </a:gs>
                <a:gs pos="100000">
                  <a:srgbClr val="ED010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sym typeface="Symbol"/>
                </a:rPr>
                <a:t>R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6875" y="5410200"/>
            <a:ext cx="8426450" cy="457200"/>
            <a:chOff x="396875" y="5410200"/>
            <a:chExt cx="8426450" cy="45720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2971801" y="54102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96875" y="5410200"/>
              <a:ext cx="2574926" cy="457200"/>
            </a:xfrm>
            <a:prstGeom prst="rect">
              <a:avLst/>
            </a:prstGeom>
            <a:gradFill flip="none" rotWithShape="1">
              <a:gsLst>
                <a:gs pos="0">
                  <a:srgbClr val="E10601"/>
                </a:gs>
                <a:gs pos="100000">
                  <a:srgbClr val="00EE7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  <a:r>
                <a:rPr lang="en-US" dirty="0">
                  <a:sym typeface="Symbol"/>
                </a:rPr>
                <a:t>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429000" y="5410200"/>
              <a:ext cx="5394325" cy="457200"/>
            </a:xfrm>
            <a:prstGeom prst="rect">
              <a:avLst/>
            </a:prstGeom>
            <a:gradFill flip="none" rotWithShape="1">
              <a:gsLst>
                <a:gs pos="0">
                  <a:srgbClr val="0046E2"/>
                </a:gs>
                <a:gs pos="100000">
                  <a:srgbClr val="ED010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sym typeface="Symbol"/>
                </a:rPr>
                <a:t>R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104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5276041"/>
            <a:ext cx="7896225" cy="1353359"/>
          </a:xfrm>
        </p:spPr>
        <p:txBody>
          <a:bodyPr/>
          <a:lstStyle/>
          <a:p>
            <a:r>
              <a:rPr lang="en-US" dirty="0"/>
              <a:t>Sort </a:t>
            </a:r>
            <a:r>
              <a:rPr lang="en-US" dirty="0" err="1"/>
              <a:t>nele</a:t>
            </a:r>
            <a:r>
              <a:rPr lang="en-US" dirty="0"/>
              <a:t> elements starting at base</a:t>
            </a:r>
          </a:p>
          <a:p>
            <a:pPr lvl="1"/>
            <a:r>
              <a:rPr lang="en-US" dirty="0"/>
              <a:t>Recursively sort L or R if has more than one element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41711" y="1197678"/>
            <a:ext cx="5846752" cy="402930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*base,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if 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&lt;=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if 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== 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if (base[0] &gt; base[1])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swap(base, base+1);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Partition returns index of pivot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m = partition(base,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if (m &gt;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(base, m);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if (nele-1 &gt; m+1)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(base+m+1, nele-m-1);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595549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896225" cy="4972050"/>
          </a:xfrm>
        </p:spPr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of set of values X</a:t>
            </a:r>
          </a:p>
          <a:p>
            <a:pPr lvl="1"/>
            <a:r>
              <a:rPr lang="en-US" dirty="0"/>
              <a:t>If N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</a:t>
            </a:r>
            <a:r>
              <a:rPr lang="en-US" dirty="0" err="1"/>
              <a:t>Nthresh</a:t>
            </a:r>
            <a:r>
              <a:rPr lang="en-US" dirty="0"/>
              <a:t>, do sequential </a:t>
            </a:r>
            <a:r>
              <a:rPr lang="en-US" dirty="0" err="1"/>
              <a:t>quicksort</a:t>
            </a:r>
            <a:endParaRPr lang="en-US" dirty="0"/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Choose “pivot” p from X</a:t>
            </a:r>
          </a:p>
          <a:p>
            <a:pPr lvl="2"/>
            <a:r>
              <a:rPr lang="en-US" dirty="0"/>
              <a:t>Rearrange X into</a:t>
            </a:r>
          </a:p>
          <a:p>
            <a:pPr lvl="3"/>
            <a:r>
              <a:rPr lang="en-US" dirty="0"/>
              <a:t>L: Values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p</a:t>
            </a:r>
          </a:p>
          <a:p>
            <a:pPr lvl="3"/>
            <a:r>
              <a:rPr lang="en-US" dirty="0"/>
              <a:t>R: Values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p</a:t>
            </a:r>
          </a:p>
          <a:p>
            <a:pPr lvl="2"/>
            <a:r>
              <a:rPr lang="en-US" dirty="0"/>
              <a:t>Recursively spawn separate threads</a:t>
            </a:r>
          </a:p>
          <a:p>
            <a:pPr lvl="3"/>
            <a:r>
              <a:rPr lang="en-US" dirty="0"/>
              <a:t>Sort L to get L</a:t>
            </a:r>
            <a:r>
              <a:rPr lang="en-US" dirty="0">
                <a:sym typeface="Symbol"/>
              </a:rPr>
              <a:t></a:t>
            </a:r>
          </a:p>
          <a:p>
            <a:pPr lvl="3"/>
            <a:r>
              <a:rPr lang="en-US" dirty="0">
                <a:sym typeface="Symbol"/>
              </a:rPr>
              <a:t>Sort </a:t>
            </a:r>
            <a:r>
              <a:rPr lang="en-US" dirty="0"/>
              <a:t>R to get R</a:t>
            </a:r>
            <a:r>
              <a:rPr lang="en-US" dirty="0">
                <a:sym typeface="Symbol"/>
              </a:rPr>
              <a:t></a:t>
            </a:r>
            <a:endParaRPr lang="en-US" dirty="0"/>
          </a:p>
          <a:p>
            <a:pPr lvl="2"/>
            <a:r>
              <a:rPr lang="en-US" dirty="0"/>
              <a:t>Return L</a:t>
            </a:r>
            <a:r>
              <a:rPr lang="en-US" dirty="0">
                <a:sym typeface="Symbol"/>
              </a:rPr>
              <a:t></a:t>
            </a:r>
            <a:r>
              <a:rPr lang="en-US" dirty="0"/>
              <a:t> : p : R</a:t>
            </a:r>
            <a:r>
              <a:rPr lang="en-US" dirty="0">
                <a:sym typeface="Symbol"/>
              </a:rPr>
              <a:t></a:t>
            </a:r>
          </a:p>
        </p:txBody>
      </p:sp>
    </p:spTree>
    <p:extLst>
      <p:ext uri="{BB962C8B-B14F-4D97-AF65-F5344CB8AC3E}">
        <p14:creationId xmlns:p14="http://schemas.microsoft.com/office/powerpoint/2010/main" val="148679763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Visualized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57018" y="19812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</a:t>
            </a:r>
          </a:p>
        </p:txBody>
      </p:sp>
      <p:grpSp>
        <p:nvGrpSpPr>
          <p:cNvPr id="3" name="Group 18"/>
          <p:cNvGrpSpPr/>
          <p:nvPr/>
        </p:nvGrpSpPr>
        <p:grpSpPr>
          <a:xfrm>
            <a:off x="381001" y="2590800"/>
            <a:ext cx="8442323" cy="457200"/>
            <a:chOff x="381001" y="2590800"/>
            <a:chExt cx="8442323" cy="457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81001" y="2590800"/>
              <a:ext cx="2590800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971801" y="25908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8999" y="2590800"/>
              <a:ext cx="5394325" cy="457200"/>
            </a:xfrm>
            <a:prstGeom prst="rect">
              <a:avLst/>
            </a:prstGeom>
            <a:solidFill>
              <a:srgbClr val="43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7018" y="3200400"/>
            <a:ext cx="3529180" cy="457200"/>
            <a:chOff x="357018" y="3200400"/>
            <a:chExt cx="3529180" cy="4572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357018" y="32004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p2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28999" y="32004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875" y="3810000"/>
            <a:ext cx="8426450" cy="457200"/>
            <a:chOff x="396875" y="3810000"/>
            <a:chExt cx="8426450" cy="457200"/>
          </a:xfrm>
        </p:grpSpPr>
        <p:grpSp>
          <p:nvGrpSpPr>
            <p:cNvPr id="13" name="Group 19"/>
            <p:cNvGrpSpPr/>
            <p:nvPr/>
          </p:nvGrpSpPr>
          <p:grpSpPr>
            <a:xfrm>
              <a:off x="396875" y="3810000"/>
              <a:ext cx="2574926" cy="457200"/>
              <a:chOff x="396875" y="3810000"/>
              <a:chExt cx="2574926" cy="457200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1616077" y="3810000"/>
                <a:ext cx="457199" cy="457200"/>
              </a:xfrm>
              <a:prstGeom prst="rect">
                <a:avLst/>
              </a:prstGeom>
              <a:solidFill>
                <a:srgbClr val="D2D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p2</a:t>
                </a: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396875" y="3810000"/>
                <a:ext cx="1219202" cy="457200"/>
              </a:xfrm>
              <a:prstGeom prst="rect">
                <a:avLst/>
              </a:prstGeom>
              <a:solidFill>
                <a:srgbClr val="DA7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L2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2073276" y="3810000"/>
                <a:ext cx="898525" cy="457200"/>
              </a:xfrm>
              <a:prstGeom prst="rect">
                <a:avLst/>
              </a:prstGeom>
              <a:solidFill>
                <a:srgbClr val="01D50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R2</a:t>
                </a:r>
              </a:p>
            </p:txBody>
          </p:sp>
        </p:grpSp>
        <p:sp>
          <p:nvSpPr>
            <p:cNvPr id="21" name="Rectangle 20"/>
            <p:cNvSpPr/>
            <p:nvPr/>
          </p:nvSpPr>
          <p:spPr bwMode="auto">
            <a:xfrm>
              <a:off x="3428999" y="3810000"/>
              <a:ext cx="3810002" cy="457200"/>
            </a:xfrm>
            <a:prstGeom prst="rect">
              <a:avLst/>
            </a:prstGeom>
            <a:solidFill>
              <a:srgbClr val="052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L3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696200" y="3810000"/>
              <a:ext cx="1127125" cy="457200"/>
            </a:xfrm>
            <a:prstGeom prst="rect">
              <a:avLst/>
            </a:prstGeom>
            <a:solidFill>
              <a:srgbClr val="FA004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R3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239001" y="38100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955926" y="38100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1000" y="4343400"/>
            <a:ext cx="8442324" cy="1066800"/>
            <a:chOff x="381000" y="4343400"/>
            <a:chExt cx="8442324" cy="1066800"/>
          </a:xfrm>
        </p:grpSpPr>
        <p:grpSp>
          <p:nvGrpSpPr>
            <p:cNvPr id="14" name="Group 20"/>
            <p:cNvGrpSpPr/>
            <p:nvPr/>
          </p:nvGrpSpPr>
          <p:grpSpPr>
            <a:xfrm>
              <a:off x="381000" y="4343400"/>
              <a:ext cx="2574926" cy="1066800"/>
              <a:chOff x="381000" y="4343400"/>
              <a:chExt cx="2574926" cy="106680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488478" y="4343400"/>
                <a:ext cx="255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381000" y="4953000"/>
                <a:ext cx="2574926" cy="457200"/>
              </a:xfrm>
              <a:prstGeom prst="rect">
                <a:avLst/>
              </a:prstGeom>
              <a:gradFill flip="none" rotWithShape="1">
                <a:gsLst>
                  <a:gs pos="0">
                    <a:srgbClr val="E10601"/>
                  </a:gs>
                  <a:gs pos="100000">
                    <a:srgbClr val="00EE7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L</a:t>
                </a:r>
                <a:r>
                  <a:rPr lang="en-US" dirty="0">
                    <a:sym typeface="Symbol"/>
                  </a:rPr>
                  <a:t>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428999" y="4343400"/>
              <a:ext cx="5394325" cy="1066800"/>
              <a:chOff x="3428999" y="3922931"/>
              <a:chExt cx="5394325" cy="106680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908078" y="3922931"/>
                <a:ext cx="255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3428999" y="4532531"/>
                <a:ext cx="5394325" cy="457200"/>
              </a:xfrm>
              <a:prstGeom prst="rect">
                <a:avLst/>
              </a:prstGeom>
              <a:gradFill flip="none" rotWithShape="1">
                <a:gsLst>
                  <a:gs pos="0">
                    <a:srgbClr val="0046E2"/>
                  </a:gs>
                  <a:gs pos="100000">
                    <a:srgbClr val="ED010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>
                    <a:sym typeface="Symbol"/>
                  </a:rPr>
                  <a:t>R</a:t>
                </a:r>
                <a:endParaRPr lang="en-US" dirty="0"/>
              </a:p>
            </p:txBody>
          </p:sp>
        </p:grpSp>
        <p:sp>
          <p:nvSpPr>
            <p:cNvPr id="28" name="Rectangle 27"/>
            <p:cNvSpPr/>
            <p:nvPr/>
          </p:nvSpPr>
          <p:spPr bwMode="auto">
            <a:xfrm>
              <a:off x="2971801" y="49530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187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Structure: Sorting Tasks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396875" y="4417171"/>
            <a:ext cx="7896225" cy="1916953"/>
          </a:xfrm>
        </p:spPr>
        <p:txBody>
          <a:bodyPr/>
          <a:lstStyle/>
          <a:p>
            <a:r>
              <a:rPr lang="en-US" dirty="0"/>
              <a:t>Task: Sort </a:t>
            </a:r>
            <a:r>
              <a:rPr lang="en-US" dirty="0" err="1"/>
              <a:t>subrange</a:t>
            </a:r>
            <a:r>
              <a:rPr lang="en-US" dirty="0"/>
              <a:t> of data</a:t>
            </a:r>
          </a:p>
          <a:p>
            <a:pPr lvl="1"/>
            <a:r>
              <a:rPr lang="en-US" dirty="0"/>
              <a:t>Specify as: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base</a:t>
            </a:r>
            <a:r>
              <a:rPr lang="en-US" dirty="0"/>
              <a:t>: Starting address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nele</a:t>
            </a:r>
            <a:r>
              <a:rPr lang="en-US" dirty="0"/>
              <a:t>: Number of elements in </a:t>
            </a:r>
            <a:r>
              <a:rPr lang="en-US" dirty="0" err="1"/>
              <a:t>subrange</a:t>
            </a:r>
            <a:endParaRPr lang="en-US" dirty="0"/>
          </a:p>
          <a:p>
            <a:r>
              <a:rPr lang="en-US" dirty="0"/>
              <a:t>Run as </a:t>
            </a:r>
            <a:r>
              <a:rPr lang="en-US" dirty="0">
                <a:solidFill>
                  <a:srgbClr val="C00000"/>
                </a:solidFill>
              </a:rPr>
              <a:t>separate thread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836239" y="3352800"/>
            <a:ext cx="5029199" cy="1064372"/>
            <a:chOff x="1066800" y="2971800"/>
            <a:chExt cx="5029199" cy="106437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66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590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63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047999" y="2971800"/>
              <a:ext cx="2590801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081914" y="3578972"/>
              <a:ext cx="5014085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+mn-lt"/>
                  <a:ea typeface="Wingdings"/>
                  <a:cs typeface="Wingdings"/>
                  <a:sym typeface="Wingdings"/>
                </a:rPr>
                <a:t>Task Threads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 bwMode="auto">
          <a:xfrm flipH="1" flipV="1">
            <a:off x="381000" y="1828800"/>
            <a:ext cx="1470353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1600200" y="1828800"/>
            <a:ext cx="6932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 flipV="1">
            <a:off x="2819400" y="1828800"/>
            <a:ext cx="2360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 flipV="1">
            <a:off x="3657600" y="1828800"/>
            <a:ext cx="1598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865440" y="1828800"/>
            <a:ext cx="1957885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 flipV="1">
            <a:off x="1600200" y="1828800"/>
            <a:ext cx="990601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2819400" y="1828800"/>
            <a:ext cx="510848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5943600" y="1828800"/>
            <a:ext cx="457201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0530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Pthreads "hello, world" Program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38200" y="1600200"/>
            <a:ext cx="6781800" cy="491172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solidFill>
                  <a:srgbClr val="00B050"/>
                </a:solidFill>
                <a:latin typeface="Courier New" charset="0"/>
              </a:rPr>
              <a:t>/* </a:t>
            </a:r>
            <a:r>
              <a:rPr kumimoji="0" lang="en-US" altLang="zh-CN" sz="1800" dirty="0" err="1">
                <a:solidFill>
                  <a:srgbClr val="00B050"/>
                </a:solidFill>
                <a:latin typeface="Courier New" charset="0"/>
              </a:rPr>
              <a:t>hello.c</a:t>
            </a:r>
            <a:r>
              <a:rPr kumimoji="0" lang="en-US" altLang="zh-CN" sz="1800" dirty="0">
                <a:solidFill>
                  <a:srgbClr val="00B050"/>
                </a:solidFill>
                <a:latin typeface="Courier New" charset="0"/>
              </a:rPr>
              <a:t> - </a:t>
            </a:r>
            <a:r>
              <a:rPr kumimoji="0" lang="en-US" altLang="zh-CN" sz="1800" dirty="0" err="1">
                <a:solidFill>
                  <a:srgbClr val="00B050"/>
                </a:solidFill>
                <a:latin typeface="Courier New" charset="0"/>
              </a:rPr>
              <a:t>Pthreads</a:t>
            </a:r>
            <a:r>
              <a:rPr kumimoji="0" lang="en-US" altLang="zh-CN" sz="1800" dirty="0">
                <a:solidFill>
                  <a:srgbClr val="00B050"/>
                </a:solidFill>
                <a:latin typeface="Courier New" charset="0"/>
              </a:rPr>
              <a:t> "hello, world" program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charset="0"/>
              </a:rPr>
              <a:t>#include "</a:t>
            </a:r>
            <a:r>
              <a:rPr kumimoji="0" lang="en-US" altLang="zh-CN" sz="1800" dirty="0" err="1">
                <a:latin typeface="Courier New" charset="0"/>
              </a:rPr>
              <a:t>csapp.h</a:t>
            </a:r>
            <a:r>
              <a:rPr kumimoji="0" lang="en-US" altLang="zh-CN" sz="1800" dirty="0">
                <a:latin typeface="Courier New" charset="0"/>
              </a:rPr>
              <a:t>"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800" dirty="0">
              <a:solidFill>
                <a:srgbClr val="00B050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solidFill>
                  <a:srgbClr val="00B050"/>
                </a:solidFill>
                <a:latin typeface="Courier New" charset="0"/>
              </a:rPr>
              <a:t>/* thread routine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charset="0"/>
              </a:rPr>
              <a:t>void *</a:t>
            </a:r>
            <a:r>
              <a:rPr kumimoji="0" lang="en-US" altLang="zh-CN" sz="1800" dirty="0">
                <a:solidFill>
                  <a:srgbClr val="FF0000"/>
                </a:solidFill>
                <a:latin typeface="Courier New" charset="0"/>
              </a:rPr>
              <a:t>thread</a:t>
            </a:r>
            <a:r>
              <a:rPr kumimoji="0" lang="en-US" altLang="zh-CN" sz="1800" dirty="0">
                <a:latin typeface="Courier New" charset="0"/>
              </a:rPr>
              <a:t>(void *</a:t>
            </a:r>
            <a:r>
              <a:rPr kumimoji="0" lang="en-US" altLang="zh-CN" sz="1800" dirty="0" err="1">
                <a:latin typeface="Courier New" charset="0"/>
              </a:rPr>
              <a:t>vargp</a:t>
            </a:r>
            <a:r>
              <a:rPr kumimoji="0" lang="en-US" altLang="zh-CN" sz="18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charset="0"/>
              </a:rPr>
              <a:t>  </a:t>
            </a:r>
            <a:r>
              <a:rPr kumimoji="0" lang="en-US" altLang="zh-CN" sz="1800" dirty="0" err="1">
                <a:latin typeface="Courier New" charset="0"/>
              </a:rPr>
              <a:t>printf</a:t>
            </a:r>
            <a:r>
              <a:rPr kumimoji="0" lang="en-US" altLang="zh-CN" sz="1800" dirty="0">
                <a:latin typeface="Courier New" charset="0"/>
              </a:rPr>
              <a:t>("Hello, world!\n");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charset="0"/>
              </a:rPr>
              <a:t>  return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800" dirty="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 err="1">
                <a:latin typeface="Courier New" charset="0"/>
              </a:rPr>
              <a:t>int</a:t>
            </a:r>
            <a:r>
              <a:rPr kumimoji="0" lang="en-US" altLang="zh-CN" sz="1800" dirty="0">
                <a:latin typeface="Courier New" charset="0"/>
              </a:rPr>
              <a:t> main()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charset="0"/>
              </a:rPr>
              <a:t>  </a:t>
            </a:r>
            <a:r>
              <a:rPr kumimoji="0" lang="en-US" altLang="zh-CN" sz="1800" dirty="0" err="1">
                <a:latin typeface="Courier New" charset="0"/>
              </a:rPr>
              <a:t>pthread_t</a:t>
            </a:r>
            <a:r>
              <a:rPr kumimoji="0" lang="en-US" altLang="zh-CN" sz="1800" dirty="0">
                <a:latin typeface="Courier New" charset="0"/>
              </a:rPr>
              <a:t> </a:t>
            </a:r>
            <a:r>
              <a:rPr kumimoji="0" lang="en-US" altLang="zh-CN" sz="1800" dirty="0" err="1">
                <a:latin typeface="Courier New" charset="0"/>
              </a:rPr>
              <a:t>tid</a:t>
            </a:r>
            <a:r>
              <a:rPr kumimoji="0" lang="en-US" altLang="zh-CN" sz="1800" dirty="0"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800" dirty="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charset="0"/>
              </a:rPr>
              <a:t>  </a:t>
            </a:r>
            <a:r>
              <a:rPr kumimoji="0" lang="en-US" altLang="zh-CN" sz="1800" dirty="0" err="1">
                <a:solidFill>
                  <a:srgbClr val="FF0000"/>
                </a:solidFill>
                <a:latin typeface="Courier New" charset="0"/>
              </a:rPr>
              <a:t>Pthread_create</a:t>
            </a:r>
            <a:r>
              <a:rPr kumimoji="0" lang="en-US" altLang="zh-CN" sz="1800" dirty="0">
                <a:latin typeface="Courier New" charset="0"/>
              </a:rPr>
              <a:t>(&amp;</a:t>
            </a:r>
            <a:r>
              <a:rPr kumimoji="0" lang="en-US" altLang="zh-CN" sz="1800" dirty="0" err="1">
                <a:latin typeface="Courier New" charset="0"/>
              </a:rPr>
              <a:t>tid</a:t>
            </a:r>
            <a:r>
              <a:rPr kumimoji="0" lang="en-US" altLang="zh-CN" sz="1800" dirty="0">
                <a:latin typeface="Courier New" charset="0"/>
              </a:rPr>
              <a:t>, NULL, </a:t>
            </a:r>
            <a:r>
              <a:rPr kumimoji="0" lang="en-US" altLang="zh-CN" sz="1800" dirty="0">
                <a:solidFill>
                  <a:srgbClr val="FF0000"/>
                </a:solidFill>
                <a:latin typeface="Courier New" charset="0"/>
              </a:rPr>
              <a:t>thread</a:t>
            </a:r>
            <a:r>
              <a:rPr kumimoji="0" lang="en-US" altLang="zh-CN" sz="1800" dirty="0">
                <a:latin typeface="Courier New" charset="0"/>
              </a:rPr>
              <a:t>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charset="0"/>
              </a:rPr>
              <a:t>  </a:t>
            </a:r>
            <a:r>
              <a:rPr kumimoji="0" lang="en-US" altLang="zh-CN" sz="1800" dirty="0" err="1">
                <a:solidFill>
                  <a:srgbClr val="FF0000"/>
                </a:solidFill>
                <a:latin typeface="Courier New" charset="0"/>
              </a:rPr>
              <a:t>Pthread_join</a:t>
            </a:r>
            <a:r>
              <a:rPr kumimoji="0" lang="en-US" altLang="zh-CN" sz="1800" dirty="0">
                <a:latin typeface="Courier New" charset="0"/>
              </a:rPr>
              <a:t>(</a:t>
            </a:r>
            <a:r>
              <a:rPr kumimoji="0" lang="en-US" altLang="zh-CN" sz="1800" dirty="0" err="1">
                <a:latin typeface="Courier New" charset="0"/>
              </a:rPr>
              <a:t>tid</a:t>
            </a:r>
            <a:r>
              <a:rPr kumimoji="0" lang="en-US" altLang="zh-CN" sz="1800" dirty="0">
                <a:latin typeface="Courier New" charset="0"/>
              </a:rPr>
              <a:t>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charset="0"/>
              </a:rPr>
              <a:t>  exit(0);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charset="0"/>
              </a:rPr>
              <a:t>}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441950" y="3348038"/>
            <a:ext cx="2406650" cy="59055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charset="0"/>
              </a:rPr>
              <a:t>Thread attributes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charset="0"/>
              </a:rPr>
              <a:t>(usually NULL)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584950" y="5715000"/>
            <a:ext cx="2160588" cy="59055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charset="0"/>
              </a:rPr>
              <a:t>Thread arguments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charset="0"/>
              </a:rPr>
              <a:t>(void *p) 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5878513" y="4429125"/>
            <a:ext cx="1665287" cy="59055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charset="0"/>
              </a:rPr>
              <a:t>return value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charset="0"/>
              </a:rPr>
              <a:t>(void **p)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H="1">
            <a:off x="4286250" y="3938588"/>
            <a:ext cx="1155700" cy="1395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H="1" flipV="1">
            <a:off x="6172200" y="5508625"/>
            <a:ext cx="412750" cy="50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H="1">
            <a:off x="4213225" y="4806950"/>
            <a:ext cx="1654175" cy="831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Sort Task Operation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396875" y="5181600"/>
            <a:ext cx="7896225" cy="1152524"/>
          </a:xfrm>
        </p:spPr>
        <p:txBody>
          <a:bodyPr/>
          <a:lstStyle/>
          <a:p>
            <a:r>
              <a:rPr lang="en-US" dirty="0"/>
              <a:t>Sort </a:t>
            </a:r>
            <a:r>
              <a:rPr lang="en-US" dirty="0" err="1"/>
              <a:t>subrange</a:t>
            </a:r>
            <a:r>
              <a:rPr lang="en-US" dirty="0"/>
              <a:t> using </a:t>
            </a:r>
            <a:r>
              <a:rPr lang="en-US" dirty="0">
                <a:solidFill>
                  <a:srgbClr val="C00000"/>
                </a:solidFill>
              </a:rPr>
              <a:t>serial quicksort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836239" y="3352800"/>
            <a:ext cx="5029199" cy="1064372"/>
            <a:chOff x="1066800" y="2971800"/>
            <a:chExt cx="5029199" cy="106437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66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590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63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047999" y="2971800"/>
              <a:ext cx="2590801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081914" y="3578972"/>
              <a:ext cx="5014085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+mn-lt"/>
                  <a:ea typeface="Wingdings"/>
                  <a:cs typeface="Wingdings"/>
                  <a:sym typeface="Wingdings"/>
                </a:rPr>
                <a:t>Task Threads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 bwMode="auto">
          <a:xfrm flipH="1" flipV="1">
            <a:off x="3657600" y="1828800"/>
            <a:ext cx="1598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2819400" y="1828800"/>
            <a:ext cx="510848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2810526" y="1371600"/>
            <a:ext cx="847074" cy="457200"/>
          </a:xfrm>
          <a:prstGeom prst="rect">
            <a:avLst/>
          </a:prstGeom>
          <a:gradFill flip="none" rotWithShape="1">
            <a:gsLst>
              <a:gs pos="0">
                <a:srgbClr val="E10601"/>
              </a:gs>
              <a:gs pos="100000">
                <a:srgbClr val="00EE71"/>
              </a:gs>
            </a:gsLst>
            <a:lin ang="0" scaled="1"/>
            <a:tileRect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106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Sort Task Operation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598239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581401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408239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038600" y="2667000"/>
            <a:ext cx="2369639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  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3062878" y="1828800"/>
            <a:ext cx="1653087" cy="8382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2141039" y="1828800"/>
            <a:ext cx="457200" cy="8382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2141039" y="1371600"/>
            <a:ext cx="2574926" cy="457200"/>
            <a:chOff x="396875" y="3810000"/>
            <a:chExt cx="2574926" cy="4572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616077" y="38100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6875" y="3810000"/>
              <a:ext cx="1219202" cy="457200"/>
            </a:xfrm>
            <a:prstGeom prst="rect">
              <a:avLst/>
            </a:prstGeom>
            <a:solidFill>
              <a:srgbClr val="DA7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073276" y="3810000"/>
              <a:ext cx="898525" cy="457200"/>
            </a:xfrm>
            <a:prstGeom prst="rect">
              <a:avLst/>
            </a:prstGeom>
            <a:solidFill>
              <a:srgbClr val="01D50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81000" y="3581400"/>
            <a:ext cx="8442325" cy="1752600"/>
            <a:chOff x="381000" y="3581400"/>
            <a:chExt cx="8442325" cy="175260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381000" y="3581400"/>
              <a:ext cx="8442325" cy="457200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600200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581401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408239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038600" y="4876800"/>
              <a:ext cx="2369639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141039" y="3581400"/>
              <a:ext cx="2574926" cy="457200"/>
              <a:chOff x="396875" y="3810000"/>
              <a:chExt cx="2574926" cy="457200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1616077" y="3810000"/>
                <a:ext cx="457199" cy="457200"/>
              </a:xfrm>
              <a:prstGeom prst="rect">
                <a:avLst/>
              </a:prstGeom>
              <a:solidFill>
                <a:srgbClr val="D2D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96875" y="3810000"/>
                <a:ext cx="1219202" cy="457200"/>
              </a:xfrm>
              <a:prstGeom prst="rect">
                <a:avLst/>
              </a:prstGeom>
              <a:solidFill>
                <a:srgbClr val="DA7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L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2073276" y="3810000"/>
                <a:ext cx="898525" cy="457200"/>
              </a:xfrm>
              <a:prstGeom prst="rect">
                <a:avLst/>
              </a:prstGeom>
              <a:solidFill>
                <a:srgbClr val="01D50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2141039" y="4017523"/>
            <a:ext cx="2574926" cy="1316477"/>
            <a:chOff x="2141039" y="4017523"/>
            <a:chExt cx="2574926" cy="1316477"/>
          </a:xfrm>
        </p:grpSpPr>
        <p:sp>
          <p:nvSpPr>
            <p:cNvPr id="34" name="Rectangle 33"/>
            <p:cNvSpPr/>
            <p:nvPr/>
          </p:nvSpPr>
          <p:spPr bwMode="auto">
            <a:xfrm>
              <a:off x="2286001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V="1">
              <a:off x="2743200" y="4038600"/>
              <a:ext cx="617041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prstDash val="sysDash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H="1" flipV="1">
              <a:off x="2141039" y="4038600"/>
              <a:ext cx="144962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45" name="Rectangle 44"/>
            <p:cNvSpPr/>
            <p:nvPr/>
          </p:nvSpPr>
          <p:spPr bwMode="auto">
            <a:xfrm>
              <a:off x="2819400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3276599" y="4017523"/>
              <a:ext cx="1439366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prstDash val="sysDash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flipV="1">
              <a:off x="2819400" y="4017523"/>
              <a:ext cx="998040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50" name="TextBox 49"/>
          <p:cNvSpPr txBox="1"/>
          <p:nvPr/>
        </p:nvSpPr>
        <p:spPr>
          <a:xfrm>
            <a:off x="357762" y="19812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Partition </a:t>
            </a:r>
            <a:r>
              <a:rPr lang="en-US" sz="1800" dirty="0" err="1">
                <a:latin typeface="Calibri" pitchFamily="34" charset="0"/>
              </a:rPr>
              <a:t>Subrange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762" y="4343400"/>
            <a:ext cx="153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Spawn 2 tasks</a:t>
            </a:r>
          </a:p>
        </p:txBody>
      </p:sp>
    </p:spTree>
    <p:extLst>
      <p:ext uri="{BB962C8B-B14F-4D97-AF65-F5344CB8AC3E}">
        <p14:creationId xmlns:p14="http://schemas.microsoft.com/office/powerpoint/2010/main" val="119995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Function (Simplified)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304085"/>
            <a:ext cx="7896225" cy="1353359"/>
          </a:xfrm>
        </p:spPr>
        <p:txBody>
          <a:bodyPr/>
          <a:lstStyle/>
          <a:p>
            <a:r>
              <a:rPr lang="en-US" sz="2400" dirty="0"/>
              <a:t>Sets up data structures</a:t>
            </a:r>
          </a:p>
          <a:p>
            <a:r>
              <a:rPr lang="en-US" sz="2400" dirty="0"/>
              <a:t>Calls recursive sort routine</a:t>
            </a:r>
          </a:p>
          <a:p>
            <a:r>
              <a:rPr lang="en-US" sz="2400" dirty="0"/>
              <a:t>Keeps joining threads until none left</a:t>
            </a:r>
          </a:p>
          <a:p>
            <a:r>
              <a:rPr lang="en-US" sz="2400" dirty="0"/>
              <a:t>Frees data structures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1524000"/>
            <a:ext cx="5231098" cy="230575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tqsort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*base,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init_task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global_base</a:t>
            </a:r>
            <a:r>
              <a:rPr lang="en-US" sz="1600" dirty="0">
                <a:latin typeface="Courier New" pitchFamily="49" charset="0"/>
              </a:rPr>
              <a:t> = base;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global_end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global_base</a:t>
            </a:r>
            <a:r>
              <a:rPr lang="en-US" sz="1600" dirty="0">
                <a:latin typeface="Courier New" pitchFamily="49" charset="0"/>
              </a:rPr>
              <a:t> +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- 1;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new_task_queue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join_tasks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free_task_queue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3376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sort routine (Simplified)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1675" y="4782807"/>
            <a:ext cx="7896225" cy="1353359"/>
          </a:xfrm>
        </p:spPr>
        <p:txBody>
          <a:bodyPr/>
          <a:lstStyle/>
          <a:p>
            <a:r>
              <a:rPr lang="en-US" sz="2400" dirty="0"/>
              <a:t>Small partition: Sort serially</a:t>
            </a:r>
          </a:p>
          <a:p>
            <a:r>
              <a:rPr lang="en-US" sz="2400" dirty="0"/>
              <a:t>Large partition: Spawn new sort task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1676400"/>
            <a:ext cx="6585536" cy="2798202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Multi-threaded quicksort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static void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*base,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              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&lt;= </a:t>
            </a:r>
            <a:r>
              <a:rPr lang="en-US" sz="1600" dirty="0" err="1">
                <a:latin typeface="Courier New" pitchFamily="49" charset="0"/>
              </a:rPr>
              <a:t>nele_max_sort_serial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/* Use sequential 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return;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*t = </a:t>
            </a:r>
            <a:r>
              <a:rPr lang="en-US" sz="1600" dirty="0" err="1">
                <a:latin typeface="Courier New" pitchFamily="49" charset="0"/>
              </a:rPr>
              <a:t>new_task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spawn_task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sort_thread</a:t>
            </a:r>
            <a:r>
              <a:rPr lang="en-US" sz="1600" dirty="0">
                <a:latin typeface="Courier New" pitchFamily="49" charset="0"/>
              </a:rPr>
              <a:t>, (void *) t);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317392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task thread (Simplified)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3075" y="5221363"/>
            <a:ext cx="7896225" cy="1353359"/>
          </a:xfrm>
        </p:spPr>
        <p:txBody>
          <a:bodyPr/>
          <a:lstStyle/>
          <a:p>
            <a:r>
              <a:rPr lang="en-US" sz="2400" dirty="0"/>
              <a:t>Get task parameters</a:t>
            </a:r>
          </a:p>
          <a:p>
            <a:r>
              <a:rPr lang="en-US" sz="2400" dirty="0"/>
              <a:t>Perform partitioning step</a:t>
            </a:r>
          </a:p>
          <a:p>
            <a:r>
              <a:rPr lang="en-US" sz="2400" dirty="0"/>
              <a:t>Call recursive sort routine on each partition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4800" y="1524000"/>
            <a:ext cx="6093013" cy="353686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for many-threaded quicksort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static void *</a:t>
            </a:r>
            <a:r>
              <a:rPr lang="en-US" sz="1600" dirty="0" err="1">
                <a:latin typeface="Courier New" pitchFamily="49" charset="0"/>
              </a:rPr>
              <a:t>sort_thread</a:t>
            </a:r>
            <a:r>
              <a:rPr lang="en-US" sz="1600" dirty="0">
                <a:latin typeface="Courier New" pitchFamily="49" charset="0"/>
              </a:rPr>
              <a:t>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*t = (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*) 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*base = t-&gt;base;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= t-&gt;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 = t-&gt;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free(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m = partition(base,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if (m &gt;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(base, m,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if (nele-1 &gt; m+1)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(base+m+1, nele-m-1,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163176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532437"/>
            <a:ext cx="7896225" cy="1447800"/>
          </a:xfrm>
        </p:spPr>
        <p:txBody>
          <a:bodyPr/>
          <a:lstStyle/>
          <a:p>
            <a:r>
              <a:rPr lang="en-US" sz="2000" dirty="0">
                <a:solidFill>
                  <a:srgbClr val="C00000"/>
                </a:solidFill>
              </a:rPr>
              <a:t>Serial fraction</a:t>
            </a:r>
            <a:r>
              <a:rPr lang="en-US" sz="2000" dirty="0"/>
              <a:t>: Fraction of input at which do serial sort</a:t>
            </a:r>
          </a:p>
          <a:p>
            <a:r>
              <a:rPr lang="en-US" sz="2000" dirty="0"/>
              <a:t>Sort 2</a:t>
            </a:r>
            <a:r>
              <a:rPr lang="en-US" sz="2000" baseline="30000" dirty="0"/>
              <a:t>27</a:t>
            </a:r>
            <a:r>
              <a:rPr lang="en-US" sz="2000" dirty="0"/>
              <a:t> (134,217,728) random values</a:t>
            </a:r>
          </a:p>
          <a:p>
            <a:r>
              <a:rPr lang="en-US" sz="2000" dirty="0"/>
              <a:t>Best speedup = 6.84X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447800"/>
            <a:ext cx="70358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030856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8534400" cy="1447800"/>
          </a:xfrm>
        </p:spPr>
        <p:txBody>
          <a:bodyPr/>
          <a:lstStyle/>
          <a:p>
            <a:r>
              <a:rPr lang="en-US" sz="2400" dirty="0"/>
              <a:t>Good performance over wide range of fraction values</a:t>
            </a:r>
          </a:p>
          <a:p>
            <a:pPr lvl="1"/>
            <a:r>
              <a:rPr lang="en-US" sz="2000" dirty="0"/>
              <a:t>F too small: Not enough parallelism</a:t>
            </a:r>
          </a:p>
          <a:p>
            <a:pPr lvl="1"/>
            <a:r>
              <a:rPr lang="en-US" sz="2000" dirty="0"/>
              <a:t>F too large: Thread overhead + run out of thread memory</a:t>
            </a:r>
          </a:p>
          <a:p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456306"/>
            <a:ext cx="70358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66454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&amp; Parallel </a:t>
            </a:r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bottleneck</a:t>
            </a:r>
          </a:p>
          <a:p>
            <a:pPr lvl="1"/>
            <a:r>
              <a:rPr lang="en-US" dirty="0"/>
              <a:t>Top-level partition: No speedup</a:t>
            </a:r>
          </a:p>
          <a:p>
            <a:pPr lvl="1"/>
            <a:r>
              <a:rPr lang="en-US" dirty="0"/>
              <a:t>Second level: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2X speedup</a:t>
            </a:r>
          </a:p>
          <a:p>
            <a:pPr lvl="1"/>
            <a:r>
              <a:rPr lang="en-US" dirty="0" err="1"/>
              <a:t>k</a:t>
            </a:r>
            <a:r>
              <a:rPr lang="en-US" baseline="30000" dirty="0" err="1"/>
              <a:t>th</a:t>
            </a:r>
            <a:r>
              <a:rPr lang="en-US" dirty="0"/>
              <a:t> level: 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2</a:t>
            </a:r>
            <a:r>
              <a:rPr lang="en-US" baseline="30000" dirty="0"/>
              <a:t>k-1</a:t>
            </a:r>
            <a:r>
              <a:rPr lang="en-US" dirty="0"/>
              <a:t>X speedup</a:t>
            </a:r>
          </a:p>
          <a:p>
            <a:r>
              <a:rPr lang="en-US" dirty="0"/>
              <a:t>Implications</a:t>
            </a:r>
          </a:p>
          <a:p>
            <a:pPr lvl="1"/>
            <a:r>
              <a:rPr lang="en-US" dirty="0"/>
              <a:t>Good performance for small-scale parallelism</a:t>
            </a:r>
          </a:p>
          <a:p>
            <a:pPr lvl="1"/>
            <a:r>
              <a:rPr lang="en-US" dirty="0"/>
              <a:t>Would need to </a:t>
            </a:r>
            <a:r>
              <a:rPr lang="en-US" dirty="0">
                <a:solidFill>
                  <a:srgbClr val="FF0000"/>
                </a:solidFill>
              </a:rPr>
              <a:t>parallelize partitioning </a:t>
            </a:r>
            <a:r>
              <a:rPr lang="en-US" dirty="0"/>
              <a:t>step to get large-scale parallelism</a:t>
            </a:r>
          </a:p>
          <a:p>
            <a:pPr lvl="2"/>
            <a:r>
              <a:rPr lang="en-US" dirty="0"/>
              <a:t>Parallel Sorting by Regular Sampling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C00000"/>
                </a:solidFill>
              </a:rPr>
              <a:t>PSRS</a:t>
            </a:r>
            <a:r>
              <a:rPr lang="en-US" altLang="zh-CN" dirty="0"/>
              <a:t>)</a:t>
            </a:r>
            <a:endParaRPr lang="en-US" dirty="0"/>
          </a:p>
          <a:p>
            <a:pPr lvl="3"/>
            <a:r>
              <a:rPr lang="en-US" dirty="0"/>
              <a:t>H. Shi &amp; J. Schaeffer, J. Parallel &amp; Distributed Computing, 1992</a:t>
            </a:r>
          </a:p>
          <a:p>
            <a:pPr lvl="2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1452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 txBox="1">
            <a:spLocks noChangeArrowheads="1"/>
          </p:cNvSpPr>
          <p:nvPr/>
        </p:nvSpPr>
        <p:spPr bwMode="auto">
          <a:xfrm>
            <a:off x="323850" y="404813"/>
            <a:ext cx="874395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charset="2"/>
              <a:buChar char="ß"/>
              <a:defRPr kumimoji="1" sz="3200">
                <a:solidFill>
                  <a:schemeClr val="tx1"/>
                </a:solidFill>
                <a:latin typeface="Franklin Gothic Book" charset="0"/>
                <a:ea typeface="黑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charset="2"/>
              <a:buChar char="Þ"/>
              <a:defRPr kumimoji="1" sz="2800">
                <a:solidFill>
                  <a:schemeClr val="tx1"/>
                </a:solidFill>
                <a:latin typeface="Franklin Gothic Book" charset="0"/>
                <a:ea typeface="黑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charset="2"/>
              <a:buChar char=""/>
              <a:defRPr kumimoji="1" sz="2400">
                <a:solidFill>
                  <a:schemeClr val="tx1"/>
                </a:solidFill>
                <a:latin typeface="Franklin Gothic Book" charset="0"/>
                <a:ea typeface="黑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charset="2"/>
              <a:buChar char=""/>
              <a:defRPr kumimoji="1" sz="2000">
                <a:solidFill>
                  <a:schemeClr val="tx1"/>
                </a:solidFill>
                <a:latin typeface="Franklin Gothic Book" charset="0"/>
                <a:ea typeface="黑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charset="2"/>
              <a:buChar char=""/>
              <a:defRPr kumimoji="1" sz="2000">
                <a:solidFill>
                  <a:schemeClr val="tx1"/>
                </a:solidFill>
                <a:latin typeface="Franklin Gothic Book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charset="2"/>
              <a:buChar char=""/>
              <a:defRPr kumimoji="1" sz="2000">
                <a:solidFill>
                  <a:schemeClr val="tx1"/>
                </a:solidFill>
                <a:latin typeface="Franklin Gothic Book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charset="2"/>
              <a:buChar char=""/>
              <a:defRPr kumimoji="1" sz="2000">
                <a:solidFill>
                  <a:schemeClr val="tx1"/>
                </a:solidFill>
                <a:latin typeface="Franklin Gothic Book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charset="2"/>
              <a:buChar char=""/>
              <a:defRPr kumimoji="1" sz="2000">
                <a:solidFill>
                  <a:schemeClr val="tx1"/>
                </a:solidFill>
                <a:latin typeface="Franklin Gothic Book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charset="2"/>
              <a:buChar char=""/>
              <a:defRPr kumimoji="1" sz="2000">
                <a:solidFill>
                  <a:schemeClr val="tx1"/>
                </a:solidFill>
                <a:latin typeface="Franklin Gothic Book" charset="0"/>
                <a:ea typeface="黑体" charset="-122"/>
              </a:defRPr>
            </a:lvl9pPr>
          </a:lstStyle>
          <a:p>
            <a:r>
              <a:rPr kumimoji="0" lang="en-US" altLang="zh-CN" dirty="0">
                <a:latin typeface="华文新魏" charset="-122"/>
                <a:ea typeface="华文新魏" charset="-122"/>
              </a:rPr>
              <a:t>PSRS</a:t>
            </a:r>
            <a:r>
              <a:rPr kumimoji="0" lang="zh-CN" altLang="en-US" dirty="0">
                <a:latin typeface="华文新魏" charset="-122"/>
                <a:ea typeface="华文新魏" charset="-122"/>
              </a:rPr>
              <a:t>排序过程</a:t>
            </a:r>
            <a:r>
              <a:rPr kumimoji="0" lang="en-US" altLang="zh-CN" dirty="0">
                <a:latin typeface="华文新魏" charset="-122"/>
                <a:ea typeface="华文新魏" charset="-122"/>
              </a:rPr>
              <a:t>(N=27</a:t>
            </a:r>
            <a:r>
              <a:rPr kumimoji="0" lang="zh-CN" altLang="en-US" dirty="0">
                <a:latin typeface="华文新魏" charset="-122"/>
                <a:ea typeface="华文新魏" charset="-122"/>
              </a:rPr>
              <a:t>，</a:t>
            </a:r>
            <a:r>
              <a:rPr kumimoji="0" lang="en-US" altLang="zh-CN" dirty="0">
                <a:latin typeface="华文新魏" charset="-122"/>
                <a:ea typeface="华文新魏" charset="-122"/>
              </a:rPr>
              <a:t>p=3)</a:t>
            </a:r>
            <a:endParaRPr kumimoji="0" lang="zh-CN" altLang="en-US" dirty="0">
              <a:ea typeface="华文新魏" charset="-122"/>
            </a:endParaRPr>
          </a:p>
        </p:txBody>
      </p:sp>
      <p:graphicFrame>
        <p:nvGraphicFramePr>
          <p:cNvPr id="26627" name="Object 2"/>
          <p:cNvGraphicFramePr>
            <a:graphicFrameLocks noChangeAspect="1"/>
          </p:cNvGraphicFramePr>
          <p:nvPr/>
        </p:nvGraphicFramePr>
        <p:xfrm>
          <a:off x="179388" y="1773238"/>
          <a:ext cx="8596312" cy="514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435600" imgH="3238500" progId="Visio.Drawing.11">
                  <p:embed/>
                </p:oleObj>
              </mc:Choice>
              <mc:Fallback>
                <p:oleObj name="Visio" r:id="rId2" imgW="5435600" imgH="32385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773238"/>
                        <a:ext cx="8596312" cy="514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549426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Must have </a:t>
            </a:r>
            <a:r>
              <a:rPr lang="en-US" sz="2400" dirty="0">
                <a:solidFill>
                  <a:srgbClr val="C00000"/>
                </a:solidFill>
              </a:rPr>
              <a:t>parallelization strategy</a:t>
            </a:r>
          </a:p>
          <a:p>
            <a:pPr lvl="1"/>
            <a:r>
              <a:rPr lang="en-US" sz="2000" dirty="0"/>
              <a:t>Partition into K independent parts</a:t>
            </a:r>
          </a:p>
          <a:p>
            <a:pPr lvl="1"/>
            <a:r>
              <a:rPr lang="en-US" sz="2000" dirty="0"/>
              <a:t>Divide-and-conquer</a:t>
            </a:r>
          </a:p>
          <a:p>
            <a:r>
              <a:rPr lang="en-US" sz="2400" dirty="0"/>
              <a:t>Inner loops must be </a:t>
            </a:r>
            <a:r>
              <a:rPr lang="en-US" sz="2400" dirty="0">
                <a:solidFill>
                  <a:srgbClr val="C00000"/>
                </a:solidFill>
              </a:rPr>
              <a:t>synchronization free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/>
              <a:t>(e.g., local sum)</a:t>
            </a:r>
            <a:endParaRPr lang="en-US" sz="2400" dirty="0"/>
          </a:p>
          <a:p>
            <a:pPr lvl="1"/>
            <a:r>
              <a:rPr lang="en-US" sz="2000" dirty="0"/>
              <a:t>Synchronization operations very expensive</a:t>
            </a:r>
          </a:p>
          <a:p>
            <a:r>
              <a:rPr lang="en-US" sz="2400" dirty="0"/>
              <a:t>Beware of Amdahl’s Law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Serial code </a:t>
            </a:r>
            <a:r>
              <a:rPr lang="en-US" sz="2000" dirty="0"/>
              <a:t>can become bottleneck</a:t>
            </a:r>
          </a:p>
          <a:p>
            <a:r>
              <a:rPr lang="en-US" sz="2400" dirty="0">
                <a:solidFill>
                  <a:srgbClr val="C00000"/>
                </a:solidFill>
              </a:rPr>
              <a:t>You can do it!</a:t>
            </a:r>
          </a:p>
          <a:p>
            <a:pPr lvl="1"/>
            <a:r>
              <a:rPr lang="en-US" sz="2000" dirty="0"/>
              <a:t>Achieving modest levels of parallelism is not difficult</a:t>
            </a:r>
          </a:p>
          <a:p>
            <a:pPr lvl="1"/>
            <a:r>
              <a:rPr lang="en-US" sz="2000" dirty="0"/>
              <a:t>Set up experimental framework and test multiple strategies</a:t>
            </a:r>
          </a:p>
        </p:txBody>
      </p:sp>
    </p:spTree>
    <p:extLst>
      <p:ext uri="{BB962C8B-B14F-4D97-AF65-F5344CB8AC3E}">
        <p14:creationId xmlns:p14="http://schemas.microsoft.com/office/powerpoint/2010/main" val="227577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Execution of Threaded“hello, world”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476500" y="1720850"/>
            <a:ext cx="1612900" cy="3683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2000" b="0"/>
              <a:t>main thread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432550" y="2751138"/>
            <a:ext cx="1670050" cy="3683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2000" b="0"/>
              <a:t>peer thread</a:t>
            </a: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3263900" y="2205038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7092950" y="3408363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7169150" y="3698875"/>
            <a:ext cx="182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charset="0"/>
              </a:rPr>
              <a:t>return NULL;</a:t>
            </a:r>
            <a:endParaRPr kumimoji="0" lang="en-US" altLang="zh-CN" sz="1800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3263900" y="2586038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223838" y="3651250"/>
            <a:ext cx="2976562" cy="6461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/>
              <a:t>main thread waits for 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/>
              <a:t>peer  thread to terminate</a:t>
            </a:r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H="1">
            <a:off x="3282950" y="4017963"/>
            <a:ext cx="381000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204913" y="5145088"/>
            <a:ext cx="2014537" cy="12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>
                <a:solidFill>
                  <a:srgbClr val="FF0000"/>
                </a:solidFill>
                <a:latin typeface="Courier New" charset="0"/>
              </a:rPr>
              <a:t>exit</a:t>
            </a:r>
            <a:r>
              <a:rPr kumimoji="0" lang="en-US" altLang="zh-CN" sz="1800">
                <a:latin typeface="Courier New" charset="0"/>
              </a:rPr>
              <a:t>()</a:t>
            </a:r>
            <a:r>
              <a:rPr kumimoji="0" lang="en-US" altLang="zh-CN" sz="1800"/>
              <a:t> 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/>
              <a:t>terminates 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/>
              <a:t>main thread and 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/>
              <a:t>any peer threads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93738" y="2357438"/>
            <a:ext cx="249396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/>
              <a:t>call </a:t>
            </a:r>
            <a:r>
              <a:rPr kumimoji="0" lang="en-US" altLang="zh-CN" sz="1800" b="0">
                <a:solidFill>
                  <a:srgbClr val="FF0000"/>
                </a:solidFill>
              </a:rPr>
              <a:t>Pthread_create</a:t>
            </a:r>
            <a:r>
              <a:rPr kumimoji="0" lang="en-US" altLang="zh-CN" sz="1800" b="0"/>
              <a:t>()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1003300" y="3119438"/>
            <a:ext cx="218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/>
              <a:t>call </a:t>
            </a:r>
            <a:r>
              <a:rPr kumimoji="0" lang="en-US" altLang="zh-CN" sz="1800" b="0">
                <a:solidFill>
                  <a:srgbClr val="FF0000"/>
                </a:solidFill>
              </a:rPr>
              <a:t>Pthread_join</a:t>
            </a:r>
            <a:r>
              <a:rPr kumimoji="0" lang="en-US" altLang="zh-CN" sz="1800" b="0"/>
              <a:t>()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673100" y="4567238"/>
            <a:ext cx="2514600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>
                <a:solidFill>
                  <a:srgbClr val="FF0000"/>
                </a:solidFill>
              </a:rPr>
              <a:t>Pthread_join</a:t>
            </a:r>
            <a:r>
              <a:rPr kumimoji="0" lang="en-US" altLang="zh-CN" sz="1800" b="0"/>
              <a:t>() returns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7150100" y="334803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charset="0"/>
              </a:rPr>
              <a:t>printf()</a:t>
            </a:r>
            <a:endParaRPr kumimoji="0" lang="en-US" altLang="zh-CN" sz="1800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7169150" y="3957638"/>
            <a:ext cx="142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0"/>
              <a:t>(peer thread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0"/>
              <a:t>terminates)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246063" y="2662238"/>
            <a:ext cx="29416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>
                <a:solidFill>
                  <a:srgbClr val="FF0000"/>
                </a:solidFill>
              </a:rPr>
              <a:t>Pthread_create</a:t>
            </a:r>
            <a:r>
              <a:rPr kumimoji="0" lang="en-US" altLang="zh-CN" sz="1800" b="0"/>
              <a:t>() returns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905000"/>
            <a:ext cx="8305800" cy="1573243"/>
          </a:xfr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C0E-5CA6-B04B-BA33-B0AD3DF7F57C}" type="slidenum">
              <a:rPr lang="zh-CN" altLang="en-US" smtClean="0"/>
              <a:pPr/>
              <a:t>120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56596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Memory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724276"/>
            <a:ext cx="7896225" cy="2905124"/>
          </a:xfrm>
        </p:spPr>
        <p:txBody>
          <a:bodyPr/>
          <a:lstStyle/>
          <a:p>
            <a:r>
              <a:rPr lang="en-US" sz="2400" dirty="0"/>
              <a:t>What are the possible values printed?</a:t>
            </a:r>
          </a:p>
          <a:p>
            <a:pPr lvl="1"/>
            <a:r>
              <a:rPr lang="en-US" sz="2000" dirty="0"/>
              <a:t>Depends on </a:t>
            </a:r>
            <a:r>
              <a:rPr lang="en-US" sz="2000" dirty="0">
                <a:solidFill>
                  <a:srgbClr val="C00000"/>
                </a:solidFill>
              </a:rPr>
              <a:t>memory consistency model</a:t>
            </a:r>
          </a:p>
          <a:p>
            <a:pPr lvl="1"/>
            <a:r>
              <a:rPr lang="en-US" sz="2000" dirty="0"/>
              <a:t>Abstract model of how hardware handles concurrent accesses </a:t>
            </a:r>
          </a:p>
          <a:p>
            <a:r>
              <a:rPr lang="en-US" sz="2400" dirty="0"/>
              <a:t>Sequential consistency</a:t>
            </a:r>
          </a:p>
          <a:p>
            <a:pPr lvl="1"/>
            <a:r>
              <a:rPr lang="en-US" sz="2000" dirty="0"/>
              <a:t>Overall effect consistent with each individual thread</a:t>
            </a:r>
          </a:p>
          <a:p>
            <a:pPr lvl="1"/>
            <a:r>
              <a:rPr lang="en-US" sz="2000" dirty="0"/>
              <a:t>Otherwise, arbitrary interleaving</a:t>
            </a:r>
          </a:p>
        </p:txBody>
      </p:sp>
      <p:grpSp>
        <p:nvGrpSpPr>
          <p:cNvPr id="7" name="Group 12"/>
          <p:cNvGrpSpPr/>
          <p:nvPr/>
        </p:nvGrpSpPr>
        <p:grpSpPr>
          <a:xfrm>
            <a:off x="2057400" y="1579008"/>
            <a:ext cx="3200400" cy="2069068"/>
            <a:chOff x="2057400" y="1283732"/>
            <a:chExt cx="3200400" cy="2069068"/>
          </a:xfrm>
        </p:grpSpPr>
        <p:sp>
          <p:nvSpPr>
            <p:cNvPr id="4" name="TextBox 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 err="1">
                  <a:latin typeface="Calibri" pitchFamily="34" charset="0"/>
                </a:rPr>
                <a:t>int</a:t>
              </a:r>
              <a:r>
                <a:rPr lang="en-US" sz="1800" b="0" dirty="0">
                  <a:latin typeface="Calibri" pitchFamily="34" charset="0"/>
                </a:rPr>
                <a:t> a = 1;</a:t>
              </a:r>
            </a:p>
            <a:p>
              <a:r>
                <a:rPr lang="en-US" sz="1800" b="0" dirty="0" err="1">
                  <a:latin typeface="Calibri" pitchFamily="34" charset="0"/>
                </a:rPr>
                <a:t>int</a:t>
              </a:r>
              <a:r>
                <a:rPr lang="en-US" sz="1800" b="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b="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>
                  <a:latin typeface="Calibri" pitchFamily="34" charset="0"/>
                </a:rPr>
                <a:t>Wa</a:t>
              </a:r>
              <a:r>
                <a:rPr lang="en-US" sz="1800" b="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>
                  <a:latin typeface="Calibri" pitchFamily="34" charset="0"/>
                </a:rPr>
                <a:t>Rb</a:t>
              </a:r>
              <a:r>
                <a:rPr lang="en-US" sz="1800" b="0" dirty="0">
                  <a:latin typeface="Calibri" pitchFamily="34" charset="0"/>
                </a:rPr>
                <a:t>: 	print(b);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b="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>
                  <a:latin typeface="Calibri" pitchFamily="34" charset="0"/>
                </a:rPr>
                <a:t>Wb</a:t>
              </a:r>
              <a:r>
                <a:rPr lang="en-US" sz="1800" b="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>
                  <a:latin typeface="Calibri" pitchFamily="34" charset="0"/>
                </a:rPr>
                <a:t>Ra:	print(a);</a:t>
              </a: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>
              <a:stCxn id="4" idx="2"/>
              <a:endCxn id="6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6464505" y="2533296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34233" y="25407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894592" y="2750228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464505" y="314714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34233" y="31545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894592" y="3364074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464505" y="1960008"/>
            <a:ext cx="20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Thread consistency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20291588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5629276"/>
            <a:ext cx="8594725" cy="771524"/>
          </a:xfrm>
        </p:spPr>
        <p:txBody>
          <a:bodyPr/>
          <a:lstStyle/>
          <a:p>
            <a:r>
              <a:rPr lang="en-US" sz="2400" dirty="0"/>
              <a:t>Impossible outputs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100</a:t>
            </a:r>
            <a:r>
              <a:rPr lang="en-US" sz="2000" dirty="0">
                <a:solidFill>
                  <a:srgbClr val="FF0000"/>
                </a:solidFill>
              </a:rPr>
              <a:t>, 1	1, </a:t>
            </a:r>
            <a:r>
              <a:rPr lang="en-US" sz="2000" dirty="0">
                <a:solidFill>
                  <a:srgbClr val="0000FF"/>
                </a:solidFill>
              </a:rPr>
              <a:t>100	</a:t>
            </a:r>
            <a:r>
              <a:rPr lang="zh-CN" altLang="en-US" sz="2000" dirty="0">
                <a:solidFill>
                  <a:srgbClr val="0000FF"/>
                </a:solidFill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</a:rPr>
              <a:t>200</a:t>
            </a:r>
            <a:r>
              <a:rPr lang="en-US" altLang="zh-CN" sz="2000" dirty="0">
                <a:solidFill>
                  <a:srgbClr val="FF0000"/>
                </a:solidFill>
              </a:rPr>
              <a:t>, 1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Would require reaching both Ra and </a:t>
            </a:r>
            <a:r>
              <a:rPr lang="en-US" sz="2000" dirty="0" err="1"/>
              <a:t>Rb</a:t>
            </a:r>
            <a:r>
              <a:rPr lang="en-US" sz="2000" dirty="0"/>
              <a:t> before </a:t>
            </a:r>
            <a:r>
              <a:rPr lang="en-US" sz="2000" dirty="0" err="1"/>
              <a:t>Wa</a:t>
            </a:r>
            <a:r>
              <a:rPr lang="en-US" sz="2000" dirty="0"/>
              <a:t> and </a:t>
            </a:r>
            <a:r>
              <a:rPr lang="en-US" sz="2000" dirty="0" err="1"/>
              <a:t>Wb</a:t>
            </a:r>
            <a:endParaRPr lang="en-US" sz="2000" dirty="0"/>
          </a:p>
        </p:txBody>
      </p:sp>
      <p:grpSp>
        <p:nvGrpSpPr>
          <p:cNvPr id="4" name="Group 83"/>
          <p:cNvGrpSpPr/>
          <p:nvPr/>
        </p:nvGrpSpPr>
        <p:grpSpPr>
          <a:xfrm>
            <a:off x="3579923" y="3434320"/>
            <a:ext cx="5184553" cy="2362200"/>
            <a:chOff x="2057400" y="3048000"/>
            <a:chExt cx="5184553" cy="2362200"/>
          </a:xfrm>
        </p:grpSpPr>
        <p:sp>
          <p:nvSpPr>
            <p:cNvPr id="11" name="TextBox 10"/>
            <p:cNvSpPr txBox="1"/>
            <p:nvPr/>
          </p:nvSpPr>
          <p:spPr>
            <a:xfrm>
              <a:off x="2079121" y="3472934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Wa</a:t>
              </a:r>
              <a:endParaRPr lang="en-US" sz="1800" dirty="0">
                <a:latin typeface="Calibri" pitchFamily="34" charset="0"/>
              </a:endParaRPr>
            </a:p>
          </p:txBody>
        </p:sp>
        <p:cxnSp>
          <p:nvCxnSpPr>
            <p:cNvPr id="12" name="Straight Connector 11"/>
            <p:cNvCxnSpPr>
              <a:stCxn id="11" idx="3"/>
            </p:cNvCxnSpPr>
            <p:nvPr/>
          </p:nvCxnSpPr>
          <p:spPr bwMode="auto">
            <a:xfrm flipV="1">
              <a:off x="2579258" y="3276600"/>
              <a:ext cx="876855" cy="3810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456113" y="30596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Rb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25841" y="306709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Wb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45472" y="307451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>
              <a:off x="5257800" y="327501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11" idx="3"/>
            </p:cNvCxnSpPr>
            <p:nvPr/>
          </p:nvCxnSpPr>
          <p:spPr bwMode="auto">
            <a:xfrm>
              <a:off x="2579258" y="3657600"/>
              <a:ext cx="876855" cy="18466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3456113" y="366926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Wb</a:t>
              </a:r>
              <a:endParaRPr lang="en-US" sz="1800" dirty="0">
                <a:latin typeface="Calibri" pitchFamily="34" charset="0"/>
              </a:endParaRPr>
            </a:p>
          </p:txBody>
        </p:sp>
        <p:cxnSp>
          <p:nvCxnSpPr>
            <p:cNvPr id="24" name="Straight Connector 23"/>
            <p:cNvCxnSpPr>
              <a:stCxn id="23" idx="3"/>
            </p:cNvCxnSpPr>
            <p:nvPr/>
          </p:nvCxnSpPr>
          <p:spPr bwMode="auto">
            <a:xfrm flipV="1">
              <a:off x="3974204" y="3689866"/>
              <a:ext cx="751637" cy="16406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4725841" y="348035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Rb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45472" y="348777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5257800" y="368827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23" idx="3"/>
            </p:cNvCxnSpPr>
            <p:nvPr/>
          </p:nvCxnSpPr>
          <p:spPr bwMode="auto">
            <a:xfrm>
              <a:off x="3974204" y="3853934"/>
              <a:ext cx="751637" cy="24919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4725841" y="389362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Ra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45472" y="390104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Rb</a:t>
              </a:r>
              <a:endParaRPr lang="en-US" sz="1800" dirty="0">
                <a:latin typeface="Calibri" pitchFamily="34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5257800" y="4101544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2057400" y="461275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Wb</a:t>
              </a:r>
              <a:endParaRPr lang="en-US" sz="1800" dirty="0">
                <a:latin typeface="Calibri" pitchFamily="34" charset="0"/>
              </a:endParaRPr>
            </a:p>
          </p:txBody>
        </p:sp>
        <p:cxnSp>
          <p:nvCxnSpPr>
            <p:cNvPr id="43" name="Straight Connector 42"/>
            <p:cNvCxnSpPr>
              <a:stCxn id="42" idx="3"/>
            </p:cNvCxnSpPr>
            <p:nvPr/>
          </p:nvCxnSpPr>
          <p:spPr bwMode="auto">
            <a:xfrm flipV="1">
              <a:off x="2575491" y="4416424"/>
              <a:ext cx="858901" cy="3810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434392" y="419949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3865920" y="4414836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4704120" y="4206914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Wa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23751" y="42143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Rb</a:t>
              </a:r>
              <a:endParaRPr lang="en-US" sz="1800" dirty="0">
                <a:latin typeface="Calibri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>
              <a:off x="5236079" y="4414836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42" idx="3"/>
            </p:cNvCxnSpPr>
            <p:nvPr/>
          </p:nvCxnSpPr>
          <p:spPr bwMode="auto">
            <a:xfrm>
              <a:off x="2575491" y="4797424"/>
              <a:ext cx="858901" cy="18466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3434392" y="4809092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Wa</a:t>
              </a:r>
              <a:endParaRPr lang="en-US" sz="1800" dirty="0">
                <a:latin typeface="Calibri" pitchFamily="34" charset="0"/>
              </a:endParaRPr>
            </a:p>
          </p:txBody>
        </p:sp>
        <p:cxnSp>
          <p:nvCxnSpPr>
            <p:cNvPr id="51" name="Straight Connector 50"/>
            <p:cNvCxnSpPr>
              <a:stCxn id="50" idx="3"/>
            </p:cNvCxnSpPr>
            <p:nvPr/>
          </p:nvCxnSpPr>
          <p:spPr bwMode="auto">
            <a:xfrm flipV="1">
              <a:off x="3934529" y="4829690"/>
              <a:ext cx="769591" cy="16406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4704120" y="462018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Ra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023751" y="462760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Rb</a:t>
              </a:r>
              <a:endParaRPr lang="en-US" sz="1800" dirty="0">
                <a:latin typeface="Calibri" pitchFamily="34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>
              <a:off x="5236079" y="482810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50" idx="3"/>
            </p:cNvCxnSpPr>
            <p:nvPr/>
          </p:nvCxnSpPr>
          <p:spPr bwMode="auto">
            <a:xfrm>
              <a:off x="3934529" y="4993758"/>
              <a:ext cx="769591" cy="24919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4704120" y="503344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Rb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23751" y="504086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58" name="Straight Connector 57"/>
            <p:cNvCxnSpPr/>
            <p:nvPr/>
          </p:nvCxnSpPr>
          <p:spPr bwMode="auto">
            <a:xfrm>
              <a:off x="5236079" y="524136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6477000" y="30480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100</a:t>
              </a: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, 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477000" y="3516868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, 2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477000" y="38862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2, 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77000" y="41910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1, 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477000" y="45720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2, 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477000" y="5040868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, 2</a:t>
              </a:r>
            </a:p>
          </p:txBody>
        </p:sp>
        <p:cxnSp>
          <p:nvCxnSpPr>
            <p:cNvPr id="70" name="Straight Connector 69"/>
            <p:cNvCxnSpPr/>
            <p:nvPr/>
          </p:nvCxnSpPr>
          <p:spPr bwMode="auto">
            <a:xfrm>
              <a:off x="3886200" y="3276600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58"/>
          <p:cNvGrpSpPr/>
          <p:nvPr/>
        </p:nvGrpSpPr>
        <p:grpSpPr>
          <a:xfrm>
            <a:off x="5496727" y="1467030"/>
            <a:ext cx="2006190" cy="1563888"/>
            <a:chOff x="5759932" y="874512"/>
            <a:chExt cx="2006190" cy="1563888"/>
          </a:xfrm>
        </p:grpSpPr>
        <p:sp>
          <p:nvSpPr>
            <p:cNvPr id="71" name="TextBox 70"/>
            <p:cNvSpPr txBox="1"/>
            <p:nvPr/>
          </p:nvSpPr>
          <p:spPr>
            <a:xfrm>
              <a:off x="5759932" y="1447800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Wa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029660" y="145522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Rb</a:t>
              </a:r>
              <a:endParaRPr lang="en-US" sz="1800" dirty="0">
                <a:latin typeface="Calibri" pitchFamily="34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>
              <a:off x="6190019" y="166473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5759932" y="206164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Wb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29660" y="206906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76" name="Straight Connector 75"/>
            <p:cNvCxnSpPr/>
            <p:nvPr/>
          </p:nvCxnSpPr>
          <p:spPr bwMode="auto">
            <a:xfrm>
              <a:off x="6190019" y="227857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5759932" y="874512"/>
              <a:ext cx="20061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latin typeface="Calibri" pitchFamily="34" charset="0"/>
                </a:rPr>
                <a:t>Thread consistency</a:t>
              </a:r>
            </a:p>
            <a:p>
              <a:pPr algn="ctr"/>
              <a:r>
                <a:rPr lang="en-US" sz="1800" dirty="0">
                  <a:latin typeface="Calibri" pitchFamily="34" charset="0"/>
                </a:rPr>
                <a:t>constraints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49275" y="1633540"/>
            <a:ext cx="3200400" cy="2069068"/>
            <a:chOff x="2057400" y="1283732"/>
            <a:chExt cx="3200400" cy="2069068"/>
          </a:xfrm>
        </p:grpSpPr>
        <p:sp>
          <p:nvSpPr>
            <p:cNvPr id="79" name="TextBox 78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 err="1">
                  <a:latin typeface="Calibri" pitchFamily="34" charset="0"/>
                </a:rPr>
                <a:t>int</a:t>
              </a:r>
              <a:r>
                <a:rPr lang="en-US" sz="1800" b="0" dirty="0">
                  <a:latin typeface="Calibri" pitchFamily="34" charset="0"/>
                </a:rPr>
                <a:t> a = 1;</a:t>
              </a:r>
            </a:p>
            <a:p>
              <a:r>
                <a:rPr lang="en-US" sz="1800" b="0" dirty="0" err="1">
                  <a:latin typeface="Calibri" pitchFamily="34" charset="0"/>
                </a:rPr>
                <a:t>int</a:t>
              </a:r>
              <a:r>
                <a:rPr lang="en-US" sz="1800" b="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b="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>
                  <a:latin typeface="Calibri" pitchFamily="34" charset="0"/>
                </a:rPr>
                <a:t>Wa</a:t>
              </a:r>
              <a:r>
                <a:rPr lang="en-US" sz="1800" b="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>
                  <a:latin typeface="Calibri" pitchFamily="34" charset="0"/>
                </a:rPr>
                <a:t>Rb</a:t>
              </a:r>
              <a:r>
                <a:rPr lang="en-US" sz="1800" b="0" dirty="0">
                  <a:latin typeface="Calibri" pitchFamily="34" charset="0"/>
                </a:rPr>
                <a:t>: 	</a:t>
              </a:r>
              <a:r>
                <a:rPr lang="en-US" sz="1800" b="0" dirty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b="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b="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>
                  <a:latin typeface="Calibri" pitchFamily="34" charset="0"/>
                </a:rPr>
                <a:t>Wb</a:t>
              </a:r>
              <a:r>
                <a:rPr lang="en-US" sz="1800" b="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>
                  <a:latin typeface="Calibri" pitchFamily="34" charset="0"/>
                </a:rPr>
                <a:t>Ra:	</a:t>
              </a:r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print(a)</a:t>
              </a:r>
              <a:r>
                <a:rPr lang="en-US" sz="1800" b="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82" name="Straight Arrow Connector 81"/>
            <p:cNvCxnSpPr>
              <a:stCxn id="79" idx="2"/>
              <a:endCxn id="80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3" name="Straight Arrow Connector 82"/>
            <p:cNvCxnSpPr>
              <a:stCxn id="79" idx="2"/>
              <a:endCxn id="81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4631813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Non-Coherent Cache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743075"/>
            <a:ext cx="4251325" cy="1609725"/>
          </a:xfrm>
        </p:spPr>
        <p:txBody>
          <a:bodyPr/>
          <a:lstStyle/>
          <a:p>
            <a:r>
              <a:rPr lang="en-US" sz="2400" dirty="0"/>
              <a:t>Write-back caches, without coordination between them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54102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00" y="5867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58674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3886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Thread1 Cache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4343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a: 2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3886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Thread2 Cache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962400" y="4343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b:200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219200" y="52578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734594" y="52570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1828800" y="4343400"/>
            <a:ext cx="4627340" cy="1524000"/>
            <a:chOff x="2057400" y="2895600"/>
            <a:chExt cx="4627340" cy="1524000"/>
          </a:xfrm>
        </p:grpSpPr>
        <p:grpSp>
          <p:nvGrpSpPr>
            <p:cNvPr id="8" name="Group 31"/>
            <p:cNvGrpSpPr/>
            <p:nvPr/>
          </p:nvGrpSpPr>
          <p:grpSpPr>
            <a:xfrm>
              <a:off x="2057400" y="2895600"/>
              <a:ext cx="1905000" cy="1524000"/>
              <a:chOff x="2057400" y="2895600"/>
              <a:chExt cx="1905000" cy="15240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276600" y="2895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a:1</a:t>
                </a:r>
              </a:p>
            </p:txBody>
          </p:sp>
          <p:cxnSp>
            <p:nvCxnSpPr>
              <p:cNvPr id="28" name="Straight Arrow Connector 27"/>
              <p:cNvCxnSpPr>
                <a:endCxn id="13" idx="2"/>
              </p:cNvCxnSpPr>
              <p:nvPr/>
            </p:nvCxnSpPr>
            <p:spPr bwMode="auto">
              <a:xfrm flipV="1">
                <a:off x="2057400" y="3200400"/>
                <a:ext cx="1562100" cy="12192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4" name="TextBox 33"/>
            <p:cNvSpPr txBox="1"/>
            <p:nvPr/>
          </p:nvSpPr>
          <p:spPr>
            <a:xfrm>
              <a:off x="5867400" y="2895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 1</a:t>
              </a:r>
            </a:p>
          </p:txBody>
        </p:sp>
      </p:grpSp>
      <p:grpSp>
        <p:nvGrpSpPr>
          <p:cNvPr id="14" name="Group 36"/>
          <p:cNvGrpSpPr/>
          <p:nvPr/>
        </p:nvGrpSpPr>
        <p:grpSpPr>
          <a:xfrm>
            <a:off x="1372394" y="4343401"/>
            <a:ext cx="5338644" cy="1600200"/>
            <a:chOff x="1600994" y="2895601"/>
            <a:chExt cx="5338644" cy="1600200"/>
          </a:xfrm>
        </p:grpSpPr>
        <p:grpSp>
          <p:nvGrpSpPr>
            <p:cNvPr id="15" name="Group 32"/>
            <p:cNvGrpSpPr/>
            <p:nvPr/>
          </p:nvGrpSpPr>
          <p:grpSpPr>
            <a:xfrm>
              <a:off x="1600994" y="2895601"/>
              <a:ext cx="2018506" cy="1600200"/>
              <a:chOff x="1600994" y="2895601"/>
              <a:chExt cx="2018506" cy="16002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600994" y="2895601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b:100</a:t>
                </a:r>
              </a:p>
            </p:txBody>
          </p:sp>
          <p:cxnSp>
            <p:nvCxnSpPr>
              <p:cNvPr id="29" name="Straight Arrow Connector 28"/>
              <p:cNvCxnSpPr>
                <a:stCxn id="6" idx="0"/>
                <a:endCxn id="11" idx="2"/>
              </p:cNvCxnSpPr>
              <p:nvPr/>
            </p:nvCxnSpPr>
            <p:spPr bwMode="auto">
              <a:xfrm flipH="1" flipV="1">
                <a:off x="1943894" y="3200401"/>
                <a:ext cx="1675606" cy="12954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5" name="TextBox 34"/>
            <p:cNvSpPr txBox="1"/>
            <p:nvPr/>
          </p:nvSpPr>
          <p:spPr>
            <a:xfrm>
              <a:off x="5888260" y="3440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 100</a:t>
              </a:r>
            </a:p>
          </p:txBody>
        </p:sp>
      </p:grpSp>
      <p:grpSp>
        <p:nvGrpSpPr>
          <p:cNvPr id="17" name="Group 22"/>
          <p:cNvGrpSpPr/>
          <p:nvPr/>
        </p:nvGrpSpPr>
        <p:grpSpPr>
          <a:xfrm>
            <a:off x="5257800" y="1578678"/>
            <a:ext cx="3200400" cy="2069068"/>
            <a:chOff x="2057400" y="1283732"/>
            <a:chExt cx="3200400" cy="2069068"/>
          </a:xfrm>
        </p:grpSpPr>
        <p:sp>
          <p:nvSpPr>
            <p:cNvPr id="24" name="TextBox 2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30" name="Straight Arrow Connector 29"/>
            <p:cNvCxnSpPr>
              <a:stCxn id="24" idx="2"/>
              <a:endCxn id="2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4" idx="2"/>
              <a:endCxn id="27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4259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76"/>
            <a:ext cx="8077200" cy="914400"/>
          </a:xfrm>
        </p:spPr>
        <p:txBody>
          <a:bodyPr/>
          <a:lstStyle/>
          <a:p>
            <a:r>
              <a:rPr lang="en-US" dirty="0"/>
              <a:t>Snoopy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87" y="1633387"/>
            <a:ext cx="7896225" cy="1795613"/>
          </a:xfrm>
        </p:spPr>
        <p:txBody>
          <a:bodyPr/>
          <a:lstStyle/>
          <a:p>
            <a:r>
              <a:rPr lang="en-US" sz="2400" dirty="0"/>
              <a:t>Tag each cache block with state</a:t>
            </a:r>
          </a:p>
          <a:p>
            <a:pPr lvl="1">
              <a:buNone/>
            </a:pPr>
            <a:r>
              <a:rPr lang="en-US" sz="2000" dirty="0">
                <a:solidFill>
                  <a:srgbClr val="C00000"/>
                </a:solidFill>
              </a:rPr>
              <a:t>Invalid</a:t>
            </a:r>
            <a:r>
              <a:rPr lang="en-US" sz="2000" dirty="0"/>
              <a:t>	Cannot use value</a:t>
            </a:r>
          </a:p>
          <a:p>
            <a:pPr lvl="1">
              <a:buNone/>
            </a:pPr>
            <a:r>
              <a:rPr lang="en-US" sz="2000" dirty="0">
                <a:solidFill>
                  <a:srgbClr val="C00000"/>
                </a:solidFill>
              </a:rPr>
              <a:t>Shared</a:t>
            </a:r>
            <a:r>
              <a:rPr lang="en-US" sz="2000" dirty="0"/>
              <a:t>	Readable copy</a:t>
            </a:r>
          </a:p>
          <a:p>
            <a:pPr lvl="1">
              <a:buNone/>
            </a:pPr>
            <a:r>
              <a:rPr lang="en-US" sz="2000" dirty="0">
                <a:solidFill>
                  <a:srgbClr val="C00000"/>
                </a:solidFill>
              </a:rPr>
              <a:t>Exclusive</a:t>
            </a:r>
            <a:r>
              <a:rPr lang="en-US" sz="2000" dirty="0"/>
              <a:t>	Writeable copy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09600" y="54864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752600" y="59436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76600" y="59436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9600" y="3962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Thread1 Cache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3962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Thread2 Cache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447800" y="53340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963194" y="53332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762000" y="4343400"/>
            <a:ext cx="990600" cy="304800"/>
            <a:chOff x="762000" y="3581400"/>
            <a:chExt cx="990600" cy="3048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66800" y="3581400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a: 2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62000" y="3581400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E</a:t>
              </a:r>
            </a:p>
          </p:txBody>
        </p:sp>
      </p:grpSp>
      <p:grpSp>
        <p:nvGrpSpPr>
          <p:cNvPr id="8" name="Group 38"/>
          <p:cNvGrpSpPr/>
          <p:nvPr/>
        </p:nvGrpSpPr>
        <p:grpSpPr>
          <a:xfrm>
            <a:off x="3200400" y="4800600"/>
            <a:ext cx="952500" cy="304800"/>
            <a:chOff x="2705100" y="3874532"/>
            <a:chExt cx="952500" cy="3048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2971800" y="3874532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+mn-lt"/>
                </a:rPr>
                <a:t>b:200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705100" y="3874532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E</a:t>
              </a:r>
            </a:p>
          </p:txBody>
        </p:sp>
      </p:grpSp>
      <p:grpSp>
        <p:nvGrpSpPr>
          <p:cNvPr id="10" name="Group 16"/>
          <p:cNvGrpSpPr/>
          <p:nvPr/>
        </p:nvGrpSpPr>
        <p:grpSpPr>
          <a:xfrm>
            <a:off x="5334000" y="1571474"/>
            <a:ext cx="3200400" cy="2069068"/>
            <a:chOff x="2057400" y="1283732"/>
            <a:chExt cx="3200400" cy="2069068"/>
          </a:xfrm>
        </p:grpSpPr>
        <p:sp>
          <p:nvSpPr>
            <p:cNvPr id="18" name="TextBox 17"/>
            <p:cNvSpPr txBox="1"/>
            <p:nvPr/>
          </p:nvSpPr>
          <p:spPr>
            <a:xfrm>
              <a:off x="2133600" y="1283732"/>
              <a:ext cx="3048000" cy="584775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+mn-lt"/>
                </a:rPr>
                <a:t>int</a:t>
              </a:r>
              <a:r>
                <a:rPr lang="en-US" dirty="0">
                  <a:latin typeface="+mn-lt"/>
                </a:rPr>
                <a:t> a = 1;</a:t>
              </a:r>
            </a:p>
            <a:p>
              <a:r>
                <a:rPr lang="en-US" dirty="0" err="1">
                  <a:latin typeface="+mn-lt"/>
                </a:rPr>
                <a:t>int</a:t>
              </a:r>
              <a:r>
                <a:rPr lang="en-US" dirty="0">
                  <a:latin typeface="+mn-lt"/>
                </a:rPr>
                <a:t> b = 100;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dirty="0">
                  <a:latin typeface="+mn-lt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dirty="0" err="1">
                  <a:latin typeface="+mn-lt"/>
                </a:rPr>
                <a:t>Wa</a:t>
              </a:r>
              <a:r>
                <a:rPr lang="en-US" dirty="0">
                  <a:latin typeface="+mn-lt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dirty="0" err="1">
                  <a:latin typeface="+mn-lt"/>
                </a:rPr>
                <a:t>Rb</a:t>
              </a:r>
              <a:r>
                <a:rPr lang="en-US" dirty="0">
                  <a:latin typeface="+mn-lt"/>
                </a:rPr>
                <a:t>: print(b);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dirty="0">
                  <a:latin typeface="+mn-lt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dirty="0" err="1">
                  <a:latin typeface="+mn-lt"/>
                </a:rPr>
                <a:t>Wb</a:t>
              </a:r>
              <a:r>
                <a:rPr lang="en-US" dirty="0">
                  <a:latin typeface="+mn-lt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dirty="0">
                  <a:latin typeface="+mn-lt"/>
                </a:rPr>
                <a:t>Ra:	print(a);</a:t>
              </a:r>
            </a:p>
          </p:txBody>
        </p:sp>
        <p:cxnSp>
          <p:nvCxnSpPr>
            <p:cNvPr id="22" name="Straight Arrow Connector 21"/>
            <p:cNvCxnSpPr>
              <a:stCxn id="18" idx="2"/>
              <a:endCxn id="19" idx="0"/>
            </p:cNvCxnSpPr>
            <p:nvPr/>
          </p:nvCxnSpPr>
          <p:spPr bwMode="auto">
            <a:xfrm flipH="1">
              <a:off x="2781300" y="1868507"/>
              <a:ext cx="876300" cy="55822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18" idx="2"/>
              <a:endCxn id="20" idx="0"/>
            </p:cNvCxnSpPr>
            <p:nvPr/>
          </p:nvCxnSpPr>
          <p:spPr bwMode="auto">
            <a:xfrm>
              <a:off x="3657600" y="1868507"/>
              <a:ext cx="800100" cy="55822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3822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Snoopy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7" y="1642614"/>
            <a:ext cx="7896225" cy="619125"/>
          </a:xfrm>
        </p:spPr>
        <p:txBody>
          <a:bodyPr/>
          <a:lstStyle/>
          <a:p>
            <a:r>
              <a:rPr lang="en-US" sz="2400" dirty="0"/>
              <a:t>Tag each cache block with state</a:t>
            </a:r>
          </a:p>
          <a:p>
            <a:pPr lvl="1">
              <a:buNone/>
            </a:pPr>
            <a:r>
              <a:rPr lang="en-US" sz="2000" dirty="0"/>
              <a:t>Invalid	Cannot use value</a:t>
            </a:r>
          </a:p>
          <a:p>
            <a:pPr lvl="1">
              <a:buNone/>
            </a:pPr>
            <a:r>
              <a:rPr lang="en-US" sz="2000" dirty="0"/>
              <a:t>Shared	Readable copy</a:t>
            </a:r>
          </a:p>
          <a:p>
            <a:pPr lvl="1">
              <a:buNone/>
            </a:pPr>
            <a:r>
              <a:rPr lang="en-US" sz="2000" dirty="0"/>
              <a:t>Exclusive	Writeable copy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09600" y="54102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752600" y="5867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76600" y="58674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9600" y="3886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Thread1 Cache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3886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Thread2 Cache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447800" y="52578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963194" y="52570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762000" y="4267200"/>
            <a:ext cx="990600" cy="304800"/>
            <a:chOff x="762000" y="3581400"/>
            <a:chExt cx="990600" cy="3048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66800" y="3581400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a: 2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62000" y="3581400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E</a:t>
              </a:r>
            </a:p>
          </p:txBody>
        </p:sp>
      </p:grpSp>
      <p:grpSp>
        <p:nvGrpSpPr>
          <p:cNvPr id="8" name="Group 38"/>
          <p:cNvGrpSpPr/>
          <p:nvPr/>
        </p:nvGrpSpPr>
        <p:grpSpPr>
          <a:xfrm>
            <a:off x="3200400" y="4724400"/>
            <a:ext cx="952500" cy="304800"/>
            <a:chOff x="2705100" y="3874532"/>
            <a:chExt cx="952500" cy="3048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2971800" y="3874532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b:200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705100" y="3874532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E</a:t>
              </a:r>
            </a:p>
          </p:txBody>
        </p:sp>
      </p:grpSp>
      <p:grpSp>
        <p:nvGrpSpPr>
          <p:cNvPr id="14" name="Group 44"/>
          <p:cNvGrpSpPr/>
          <p:nvPr/>
        </p:nvGrpSpPr>
        <p:grpSpPr>
          <a:xfrm>
            <a:off x="762000" y="4431268"/>
            <a:ext cx="6177638" cy="1131332"/>
            <a:chOff x="762000" y="3745468"/>
            <a:chExt cx="6177638" cy="1131332"/>
          </a:xfrm>
        </p:grpSpPr>
        <p:sp>
          <p:nvSpPr>
            <p:cNvPr id="35" name="TextBox 34"/>
            <p:cNvSpPr txBox="1"/>
            <p:nvPr/>
          </p:nvSpPr>
          <p:spPr>
            <a:xfrm>
              <a:off x="5888260" y="4202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46E2"/>
                  </a:solidFill>
                  <a:latin typeface="Calibri" pitchFamily="34" charset="0"/>
                </a:rPr>
                <a:t>print 200</a:t>
              </a:r>
            </a:p>
          </p:txBody>
        </p:sp>
        <p:grpSp>
          <p:nvGrpSpPr>
            <p:cNvPr id="15" name="Group 32"/>
            <p:cNvGrpSpPr/>
            <p:nvPr/>
          </p:nvGrpSpPr>
          <p:grpSpPr>
            <a:xfrm>
              <a:off x="762000" y="3962400"/>
              <a:ext cx="990600" cy="304800"/>
              <a:chOff x="762000" y="3962400"/>
              <a:chExt cx="990600" cy="3048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066800" y="39624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b:200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762000" y="39624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S</a:t>
                </a:r>
              </a:p>
            </p:txBody>
          </p:sp>
        </p:grpSp>
        <p:grpSp>
          <p:nvGrpSpPr>
            <p:cNvPr id="17" name="Group 30"/>
            <p:cNvGrpSpPr/>
            <p:nvPr/>
          </p:nvGrpSpPr>
          <p:grpSpPr>
            <a:xfrm>
              <a:off x="3200400" y="4038600"/>
              <a:ext cx="990600" cy="304800"/>
              <a:chOff x="3200400" y="4038600"/>
              <a:chExt cx="990600" cy="304800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3505200" y="4038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b:200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200400" y="40386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S</a:t>
                </a:r>
              </a:p>
            </p:txBody>
          </p:sp>
        </p:grpSp>
        <p:sp>
          <p:nvSpPr>
            <p:cNvPr id="43" name="Arc 42"/>
            <p:cNvSpPr/>
            <p:nvPr/>
          </p:nvSpPr>
          <p:spPr bwMode="auto">
            <a:xfrm flipH="1" flipV="1">
              <a:off x="1371600" y="3745468"/>
              <a:ext cx="2324100" cy="1131332"/>
            </a:xfrm>
            <a:prstGeom prst="arc">
              <a:avLst>
                <a:gd name="adj1" fmla="val 10822690"/>
                <a:gd name="adj2" fmla="val 0"/>
              </a:avLst>
            </a:prstGeom>
            <a:noFill/>
            <a:ln w="38100">
              <a:solidFill>
                <a:srgbClr val="C00000"/>
              </a:solidFill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43"/>
          <p:cNvGrpSpPr/>
          <p:nvPr/>
        </p:nvGrpSpPr>
        <p:grpSpPr>
          <a:xfrm>
            <a:off x="762000" y="4038600"/>
            <a:ext cx="5922740" cy="1131332"/>
            <a:chOff x="762000" y="3352800"/>
            <a:chExt cx="5922740" cy="1131332"/>
          </a:xfrm>
        </p:grpSpPr>
        <p:sp>
          <p:nvSpPr>
            <p:cNvPr id="34" name="TextBox 33"/>
            <p:cNvSpPr txBox="1"/>
            <p:nvPr/>
          </p:nvSpPr>
          <p:spPr>
            <a:xfrm>
              <a:off x="5867400" y="3657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 2</a:t>
              </a:r>
            </a:p>
          </p:txBody>
        </p:sp>
        <p:grpSp>
          <p:nvGrpSpPr>
            <p:cNvPr id="19" name="Group 29"/>
            <p:cNvGrpSpPr/>
            <p:nvPr/>
          </p:nvGrpSpPr>
          <p:grpSpPr>
            <a:xfrm>
              <a:off x="3200400" y="3657600"/>
              <a:ext cx="990600" cy="304800"/>
              <a:chOff x="3200400" y="3657600"/>
              <a:chExt cx="990600" cy="3048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505200" y="3657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a:2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3200400" y="36576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S</a:t>
                </a:r>
              </a:p>
            </p:txBody>
          </p:sp>
        </p:grpSp>
        <p:grpSp>
          <p:nvGrpSpPr>
            <p:cNvPr id="20" name="Group 31"/>
            <p:cNvGrpSpPr/>
            <p:nvPr/>
          </p:nvGrpSpPr>
          <p:grpSpPr>
            <a:xfrm>
              <a:off x="762000" y="3581400"/>
              <a:ext cx="990600" cy="304800"/>
              <a:chOff x="762000" y="3581400"/>
              <a:chExt cx="990600" cy="304800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1066800" y="35814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 2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762000" y="35814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S</a:t>
                </a:r>
              </a:p>
            </p:txBody>
          </p:sp>
        </p:grpSp>
        <p:sp>
          <p:nvSpPr>
            <p:cNvPr id="42" name="Arc 41"/>
            <p:cNvSpPr/>
            <p:nvPr/>
          </p:nvSpPr>
          <p:spPr bwMode="auto">
            <a:xfrm flipV="1">
              <a:off x="1371600" y="3352800"/>
              <a:ext cx="2324100" cy="1131332"/>
            </a:xfrm>
            <a:prstGeom prst="arc">
              <a:avLst>
                <a:gd name="adj1" fmla="val 10822690"/>
                <a:gd name="adj2" fmla="val 0"/>
              </a:avLst>
            </a:prstGeom>
            <a:noFill/>
            <a:ln w="38100">
              <a:solidFill>
                <a:srgbClr val="C00000"/>
              </a:solidFill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35"/>
          <p:cNvGrpSpPr/>
          <p:nvPr/>
        </p:nvGrpSpPr>
        <p:grpSpPr>
          <a:xfrm>
            <a:off x="5334000" y="1495274"/>
            <a:ext cx="3200400" cy="2069068"/>
            <a:chOff x="2057400" y="1283732"/>
            <a:chExt cx="3200400" cy="2069068"/>
          </a:xfrm>
        </p:grpSpPr>
        <p:sp>
          <p:nvSpPr>
            <p:cNvPr id="39" name="TextBox 38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46E2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46" name="Straight Arrow Connector 45"/>
            <p:cNvCxnSpPr>
              <a:stCxn id="39" idx="2"/>
              <a:endCxn id="44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>
              <a:stCxn id="39" idx="2"/>
              <a:endCxn id="45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5334000" y="5410994"/>
            <a:ext cx="37338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When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cache sees request for one of its E-tagged blocks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en-US" sz="2000" b="0" kern="0" baseline="0" dirty="0">
                <a:latin typeface="Calibri" pitchFamily="34" charset="0"/>
              </a:rPr>
              <a:t>Supply</a:t>
            </a:r>
            <a:r>
              <a:rPr lang="en-US" sz="2000" b="0" kern="0" dirty="0">
                <a:latin typeface="Calibri" pitchFamily="34" charset="0"/>
              </a:rPr>
              <a:t> value from cache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Set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tag to 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3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6CF57A-0C8D-AF49-BA7A-1FB4680DCB87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Issues with thread-based servers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3810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0" lang="zh-CN" altLang="en-US" dirty="0">
                <a:ea typeface="宋体" charset="-122"/>
              </a:rPr>
              <a:t>线程分为</a:t>
            </a:r>
            <a:r>
              <a:rPr kumimoji="0" lang="en-US" altLang="zh-CN" dirty="0">
                <a:solidFill>
                  <a:srgbClr val="FF0000"/>
                </a:solidFill>
                <a:ea typeface="宋体" charset="-122"/>
              </a:rPr>
              <a:t>joinable</a:t>
            </a:r>
            <a:r>
              <a:rPr kumimoji="0" lang="zh-CN" altLang="en-US" dirty="0">
                <a:ea typeface="宋体" charset="-122"/>
              </a:rPr>
              <a:t>和</a:t>
            </a:r>
            <a:r>
              <a:rPr kumimoji="0" lang="en-US" altLang="zh-CN" dirty="0">
                <a:solidFill>
                  <a:srgbClr val="FF0000"/>
                </a:solidFill>
                <a:ea typeface="宋体" charset="-122"/>
              </a:rPr>
              <a:t>detached</a:t>
            </a:r>
            <a:r>
              <a:rPr kumimoji="0" lang="zh-CN" altLang="en-US" dirty="0">
                <a:ea typeface="宋体" charset="-122"/>
              </a:rPr>
              <a:t>两种模式</a:t>
            </a:r>
            <a:endParaRPr kumimoji="0" lang="en-US" altLang="zh-CN" dirty="0"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kumimoji="0" lang="en-US" altLang="zh-CN" dirty="0">
                <a:ea typeface="宋体" charset="-122"/>
              </a:rPr>
              <a:t>joinable thread</a:t>
            </a:r>
            <a:r>
              <a:rPr kumimoji="0" lang="zh-CN" altLang="en-US" dirty="0">
                <a:ea typeface="宋体" charset="-122"/>
              </a:rPr>
              <a:t>可以</a:t>
            </a:r>
            <a:r>
              <a:rPr kumimoji="0" lang="en-US" altLang="zh-CN" dirty="0">
                <a:ea typeface="宋体" charset="-122"/>
              </a:rPr>
              <a:t>reap</a:t>
            </a:r>
            <a:r>
              <a:rPr kumimoji="0" lang="zh-CN" altLang="en-US" dirty="0">
                <a:ea typeface="宋体" charset="-122"/>
              </a:rPr>
              <a:t>，也可以被其他线程</a:t>
            </a:r>
            <a:r>
              <a:rPr kumimoji="0" lang="en-US" altLang="zh-CN" dirty="0">
                <a:ea typeface="宋体" charset="-122"/>
              </a:rPr>
              <a:t>kill</a:t>
            </a:r>
          </a:p>
          <a:p>
            <a:pPr lvl="2">
              <a:lnSpc>
                <a:spcPct val="150000"/>
              </a:lnSpc>
            </a:pPr>
            <a:r>
              <a:rPr kumimoji="0" lang="en-US" altLang="zh-CN" dirty="0">
                <a:ea typeface="宋体" charset="-122"/>
              </a:rPr>
              <a:t>must be reaped (with </a:t>
            </a:r>
            <a:r>
              <a:rPr kumimoji="0" lang="en-US" altLang="zh-CN" b="1" dirty="0" err="1">
                <a:solidFill>
                  <a:srgbClr val="FF0000"/>
                </a:solidFill>
                <a:latin typeface="Courier New" charset="0"/>
                <a:ea typeface="宋体" charset="-122"/>
              </a:rPr>
              <a:t>pthread_join</a:t>
            </a:r>
            <a:r>
              <a:rPr kumimoji="0" lang="en-US" altLang="zh-CN" dirty="0">
                <a:ea typeface="宋体" charset="-122"/>
              </a:rPr>
              <a:t>) to free memory resources.</a:t>
            </a:r>
          </a:p>
          <a:p>
            <a:pPr lvl="1">
              <a:lnSpc>
                <a:spcPct val="150000"/>
              </a:lnSpc>
            </a:pPr>
            <a:r>
              <a:rPr kumimoji="0" lang="zh-CN" altLang="en-US" dirty="0">
                <a:ea typeface="宋体" charset="-122"/>
              </a:rPr>
              <a:t>处于</a:t>
            </a:r>
            <a:r>
              <a:rPr kumimoji="0" lang="en-US" altLang="zh-CN" dirty="0">
                <a:ea typeface="宋体" charset="-122"/>
              </a:rPr>
              <a:t>detached</a:t>
            </a:r>
            <a:r>
              <a:rPr kumimoji="0" lang="zh-CN" altLang="en-US" dirty="0">
                <a:ea typeface="宋体" charset="-122"/>
              </a:rPr>
              <a:t>模式的</a:t>
            </a:r>
            <a:r>
              <a:rPr kumimoji="0" lang="en-US" altLang="zh-CN" dirty="0">
                <a:ea typeface="宋体" charset="-122"/>
              </a:rPr>
              <a:t>thread</a:t>
            </a:r>
            <a:r>
              <a:rPr kumimoji="0" lang="zh-CN" altLang="en-US" dirty="0">
                <a:ea typeface="宋体" charset="-122"/>
              </a:rPr>
              <a:t>，执行结束后自动回收资源（不会内存泄漏）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8C7521-C9D7-4844-8CA1-092D08BC8A39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Issues with thread-based servers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772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0" lang="zh-CN" altLang="en-US" dirty="0">
                <a:ea typeface="宋体" charset="-122"/>
              </a:rPr>
              <a:t>注意避免内存泄露，不</a:t>
            </a:r>
            <a:r>
              <a:rPr kumimoji="0" lang="en-US" altLang="zh-CN" dirty="0">
                <a:ea typeface="宋体" charset="-122"/>
              </a:rPr>
              <a:t>join</a:t>
            </a:r>
            <a:r>
              <a:rPr kumimoji="0" lang="zh-CN" altLang="en-US" dirty="0">
                <a:ea typeface="宋体" charset="-122"/>
              </a:rPr>
              <a:t>则必须用线程的</a:t>
            </a:r>
            <a:r>
              <a:rPr kumimoji="0" lang="en-US" altLang="zh-CN" dirty="0">
                <a:ea typeface="宋体" charset="-122"/>
              </a:rPr>
              <a:t>“detached”</a:t>
            </a:r>
            <a:r>
              <a:rPr kumimoji="0" lang="zh-CN" altLang="en-US" dirty="0">
                <a:ea typeface="宋体" charset="-122"/>
              </a:rPr>
              <a:t>模式</a:t>
            </a:r>
            <a:endParaRPr kumimoji="0" lang="en-US" altLang="zh-CN" dirty="0"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kumimoji="0" lang="en-US" altLang="zh-CN" dirty="0">
                <a:ea typeface="宋体" charset="-122"/>
              </a:rPr>
              <a:t>Detached thread cannot be </a:t>
            </a:r>
            <a:r>
              <a:rPr kumimoji="0" lang="en-US" altLang="zh-CN" dirty="0">
                <a:solidFill>
                  <a:srgbClr val="FF0000"/>
                </a:solidFill>
                <a:ea typeface="宋体" charset="-122"/>
              </a:rPr>
              <a:t>reaped</a:t>
            </a:r>
            <a:r>
              <a:rPr kumimoji="0" lang="en-US" altLang="zh-CN" dirty="0">
                <a:ea typeface="宋体" charset="-122"/>
              </a:rPr>
              <a:t> or </a:t>
            </a:r>
            <a:r>
              <a:rPr kumimoji="0" lang="en-US" altLang="zh-CN" dirty="0">
                <a:solidFill>
                  <a:srgbClr val="FF0000"/>
                </a:solidFill>
                <a:ea typeface="宋体" charset="-122"/>
              </a:rPr>
              <a:t>killed</a:t>
            </a:r>
            <a:r>
              <a:rPr kumimoji="0" lang="en-US" altLang="zh-CN" dirty="0">
                <a:ea typeface="宋体" charset="-122"/>
              </a:rPr>
              <a:t> by other threads.</a:t>
            </a:r>
          </a:p>
          <a:p>
            <a:pPr lvl="2">
              <a:lnSpc>
                <a:spcPct val="150000"/>
              </a:lnSpc>
            </a:pPr>
            <a:r>
              <a:rPr kumimoji="0" lang="en-US" altLang="zh-CN" dirty="0">
                <a:ea typeface="宋体" charset="-122"/>
              </a:rPr>
              <a:t>resources are </a:t>
            </a:r>
            <a:r>
              <a:rPr kumimoji="0" lang="en-US" altLang="zh-CN" dirty="0">
                <a:solidFill>
                  <a:srgbClr val="FF0000"/>
                </a:solidFill>
                <a:ea typeface="宋体" charset="-122"/>
              </a:rPr>
              <a:t>automatically reaped on termination</a:t>
            </a:r>
            <a:r>
              <a:rPr kumimoji="0" lang="en-US" altLang="zh-CN" dirty="0">
                <a:ea typeface="宋体" charset="-122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kumimoji="0" lang="en-US" altLang="zh-CN" dirty="0">
                <a:ea typeface="宋体" charset="-122"/>
              </a:rPr>
              <a:t>Default state is joinable.</a:t>
            </a:r>
          </a:p>
          <a:p>
            <a:pPr lvl="2">
              <a:lnSpc>
                <a:spcPct val="150000"/>
              </a:lnSpc>
            </a:pPr>
            <a:r>
              <a:rPr kumimoji="0" lang="en-US" altLang="zh-CN" dirty="0">
                <a:ea typeface="宋体" charset="-122"/>
              </a:rPr>
              <a:t>use </a:t>
            </a:r>
            <a:r>
              <a:rPr kumimoji="0" lang="en-US" altLang="zh-CN" b="1" dirty="0" err="1">
                <a:latin typeface="Courier New" charset="0"/>
                <a:ea typeface="宋体" charset="-122"/>
              </a:rPr>
              <a:t>pthread_detach</a:t>
            </a:r>
            <a:r>
              <a:rPr kumimoji="0" lang="en-US" altLang="zh-CN" b="1" dirty="0">
                <a:latin typeface="Courier New" charset="0"/>
                <a:ea typeface="宋体" charset="-122"/>
              </a:rPr>
              <a:t>(</a:t>
            </a:r>
            <a:r>
              <a:rPr kumimoji="0" lang="en-US" altLang="zh-CN" b="1" dirty="0" err="1">
                <a:latin typeface="Courier New" charset="0"/>
                <a:ea typeface="宋体" charset="-122"/>
              </a:rPr>
              <a:t>pthread_self</a:t>
            </a:r>
            <a:r>
              <a:rPr kumimoji="0" lang="en-US" altLang="zh-CN" b="1" dirty="0">
                <a:latin typeface="Courier New" charset="0"/>
                <a:ea typeface="宋体" charset="-122"/>
              </a:rPr>
              <a:t>())</a:t>
            </a:r>
            <a:r>
              <a:rPr kumimoji="0" lang="en-US" altLang="zh-CN" b="1" dirty="0">
                <a:ea typeface="宋体" charset="-122"/>
              </a:rPr>
              <a:t> </a:t>
            </a:r>
            <a:r>
              <a:rPr kumimoji="0" lang="en-US" altLang="zh-CN" dirty="0">
                <a:ea typeface="宋体" charset="-122"/>
              </a:rPr>
              <a:t>to make detached.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143000"/>
          </a:xfrm>
        </p:spPr>
        <p:txBody>
          <a:bodyPr/>
          <a:lstStyle/>
          <a:p>
            <a:r>
              <a:rPr kumimoji="1" lang="zh-CN" altLang="en-US" sz="3200" dirty="0"/>
              <a:t>多线程的共享变量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6D6E-4943-A442-9A3E-0FC0D23363F2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0985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822D4C-511E-5847-9D72-6D62E4302433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"/>
            <a:ext cx="8382000" cy="65151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kumimoji="0" lang="en-US" altLang="zh-CN" sz="1600" b="1" dirty="0">
                <a:latin typeface="Courier New" charset="0"/>
                <a:ea typeface="宋体" charset="-122"/>
              </a:rPr>
              <a:t>7 	</a:t>
            </a:r>
            <a:r>
              <a:rPr kumimoji="0" lang="en-US" altLang="zh-CN" sz="1600" b="1" dirty="0" err="1">
                <a:latin typeface="Courier New" charset="0"/>
                <a:ea typeface="宋体" charset="-122"/>
              </a:rPr>
              <a:t>int</a:t>
            </a:r>
            <a:r>
              <a:rPr kumimoji="0" lang="en-US" altLang="zh-CN" sz="1600" b="1" dirty="0">
                <a:latin typeface="Courier New" charset="0"/>
                <a:ea typeface="宋体" charset="-122"/>
              </a:rPr>
              <a:t> main()</a:t>
            </a:r>
          </a:p>
          <a:p>
            <a:pPr>
              <a:buFontTx/>
              <a:buNone/>
            </a:pPr>
            <a:r>
              <a:rPr kumimoji="0" lang="en-US" altLang="zh-CN" sz="1600" b="1" dirty="0">
                <a:latin typeface="Courier New" charset="0"/>
                <a:ea typeface="宋体" charset="-122"/>
              </a:rPr>
              <a:t>8 	{</a:t>
            </a:r>
          </a:p>
          <a:p>
            <a:pPr>
              <a:buFontTx/>
              <a:buNone/>
            </a:pPr>
            <a:r>
              <a:rPr kumimoji="0" lang="en-US" altLang="zh-CN" sz="1600" b="1" dirty="0">
                <a:latin typeface="Courier New" charset="0"/>
                <a:ea typeface="宋体" charset="-122"/>
              </a:rPr>
              <a:t>9 		</a:t>
            </a:r>
            <a:r>
              <a:rPr kumimoji="0" lang="en-US" altLang="zh-CN" sz="1600" b="1" dirty="0" err="1">
                <a:latin typeface="Courier New" charset="0"/>
                <a:ea typeface="宋体" charset="-122"/>
              </a:rPr>
              <a:t>int</a:t>
            </a:r>
            <a:r>
              <a:rPr kumimoji="0" lang="en-US" altLang="zh-CN" sz="1600" b="1" dirty="0">
                <a:latin typeface="Courier New" charset="0"/>
                <a:ea typeface="宋体" charset="-122"/>
              </a:rPr>
              <a:t> </a:t>
            </a:r>
            <a:r>
              <a:rPr kumimoji="0" lang="en-US" altLang="zh-CN" sz="1600" b="1" dirty="0" err="1">
                <a:solidFill>
                  <a:srgbClr val="7030A0"/>
                </a:solidFill>
                <a:latin typeface="Courier New" charset="0"/>
                <a:ea typeface="宋体" charset="-122"/>
              </a:rPr>
              <a:t>i</a:t>
            </a:r>
            <a:r>
              <a:rPr kumimoji="0" lang="en-US" altLang="zh-CN" sz="1600" b="1" dirty="0">
                <a:latin typeface="Courier New" charset="0"/>
                <a:ea typeface="宋体" charset="-122"/>
              </a:rPr>
              <a:t>;</a:t>
            </a:r>
          </a:p>
          <a:p>
            <a:pPr>
              <a:buFontTx/>
              <a:buNone/>
            </a:pPr>
            <a:r>
              <a:rPr kumimoji="0" lang="en-US" altLang="zh-CN" sz="1600" b="1" dirty="0">
                <a:latin typeface="Courier New" charset="0"/>
                <a:ea typeface="宋体" charset="-122"/>
              </a:rPr>
              <a:t>10 	</a:t>
            </a:r>
            <a:r>
              <a:rPr kumimoji="0" lang="en-US" altLang="zh-CN" sz="1600" b="1" dirty="0" err="1">
                <a:latin typeface="Courier New" charset="0"/>
                <a:ea typeface="宋体" charset="-122"/>
              </a:rPr>
              <a:t>pthread_t</a:t>
            </a:r>
            <a:r>
              <a:rPr kumimoji="0" lang="en-US" altLang="zh-CN" sz="1600" b="1" dirty="0">
                <a:latin typeface="Courier New" charset="0"/>
                <a:ea typeface="宋体" charset="-122"/>
              </a:rPr>
              <a:t> </a:t>
            </a:r>
            <a:r>
              <a:rPr kumimoji="0" lang="en-US" altLang="zh-CN" sz="1600" b="1" dirty="0" err="1">
                <a:latin typeface="Courier New" charset="0"/>
                <a:ea typeface="宋体" charset="-122"/>
              </a:rPr>
              <a:t>tid</a:t>
            </a:r>
            <a:r>
              <a:rPr kumimoji="0" lang="en-US" altLang="zh-CN" sz="1600" b="1" dirty="0">
                <a:latin typeface="Courier New" charset="0"/>
                <a:ea typeface="宋体" charset="-122"/>
              </a:rPr>
              <a:t>;</a:t>
            </a:r>
          </a:p>
          <a:p>
            <a:pPr>
              <a:buFontTx/>
              <a:buNone/>
            </a:pPr>
            <a:r>
              <a:rPr kumimoji="0" lang="en-US" altLang="zh-CN" sz="1600" b="1" dirty="0">
                <a:latin typeface="Courier New" charset="0"/>
                <a:ea typeface="宋体" charset="-122"/>
              </a:rPr>
              <a:t>11 	char *</a:t>
            </a:r>
            <a:r>
              <a:rPr kumimoji="0" lang="en-US" altLang="zh-CN" sz="1600" b="1" dirty="0" err="1">
                <a:solidFill>
                  <a:srgbClr val="7030A0"/>
                </a:solidFill>
                <a:latin typeface="Courier New" charset="0"/>
                <a:ea typeface="宋体" charset="-122"/>
              </a:rPr>
              <a:t>msgs</a:t>
            </a:r>
            <a:r>
              <a:rPr kumimoji="0" lang="en-US" altLang="zh-CN" sz="1600" b="1" dirty="0">
                <a:latin typeface="Courier New" charset="0"/>
                <a:ea typeface="宋体" charset="-122"/>
              </a:rPr>
              <a:t>[N] = {</a:t>
            </a:r>
          </a:p>
          <a:p>
            <a:pPr>
              <a:buFontTx/>
              <a:buNone/>
            </a:pPr>
            <a:r>
              <a:rPr kumimoji="0" lang="en-US" altLang="zh-CN" sz="1600" b="1" dirty="0">
                <a:latin typeface="Courier New" charset="0"/>
                <a:ea typeface="宋体" charset="-122"/>
              </a:rPr>
              <a:t>12 	  "Hello from foo",</a:t>
            </a:r>
          </a:p>
          <a:p>
            <a:pPr>
              <a:buFontTx/>
              <a:buNone/>
            </a:pPr>
            <a:r>
              <a:rPr kumimoji="0" lang="en-US" altLang="zh-CN" sz="1600" b="1" dirty="0">
                <a:latin typeface="Courier New" charset="0"/>
                <a:ea typeface="宋体" charset="-122"/>
              </a:rPr>
              <a:t>13 	  "Hello from bar"</a:t>
            </a:r>
          </a:p>
          <a:p>
            <a:pPr>
              <a:buFontTx/>
              <a:buNone/>
            </a:pPr>
            <a:r>
              <a:rPr kumimoji="0" lang="en-US" altLang="zh-CN" sz="1600" b="1" dirty="0">
                <a:latin typeface="Courier New" charset="0"/>
                <a:ea typeface="宋体" charset="-122"/>
              </a:rPr>
              <a:t>14 	};</a:t>
            </a:r>
          </a:p>
          <a:p>
            <a:pPr>
              <a:buFontTx/>
              <a:buNone/>
            </a:pPr>
            <a:r>
              <a:rPr kumimoji="0" lang="en-US" altLang="zh-CN" sz="1600" b="1" dirty="0">
                <a:latin typeface="Courier New" charset="0"/>
                <a:ea typeface="宋体" charset="-122"/>
              </a:rPr>
              <a:t>15</a:t>
            </a:r>
          </a:p>
          <a:p>
            <a:pPr>
              <a:buFontTx/>
              <a:buNone/>
            </a:pPr>
            <a:r>
              <a:rPr kumimoji="0" lang="en-US" altLang="zh-CN" sz="1600" b="1" dirty="0">
                <a:latin typeface="Courier New" charset="0"/>
                <a:ea typeface="宋体" charset="-122"/>
              </a:rPr>
              <a:t>16 	</a:t>
            </a:r>
            <a:r>
              <a:rPr kumimoji="0" lang="en-US" altLang="zh-CN" sz="1600" b="1" dirty="0" err="1">
                <a:solidFill>
                  <a:srgbClr val="7030A0"/>
                </a:solidFill>
                <a:latin typeface="Courier New" charset="0"/>
                <a:ea typeface="宋体" charset="-122"/>
              </a:rPr>
              <a:t>ptr</a:t>
            </a:r>
            <a:r>
              <a:rPr kumimoji="0" lang="en-US" altLang="zh-CN" sz="1600" b="1" dirty="0">
                <a:solidFill>
                  <a:srgbClr val="7030A0"/>
                </a:solidFill>
                <a:latin typeface="Courier New" charset="0"/>
                <a:ea typeface="宋体" charset="-122"/>
              </a:rPr>
              <a:t> </a:t>
            </a:r>
            <a:r>
              <a:rPr kumimoji="0" lang="en-US" altLang="zh-CN" sz="1600" b="1" dirty="0">
                <a:latin typeface="Courier New" charset="0"/>
                <a:ea typeface="宋体" charset="-122"/>
              </a:rPr>
              <a:t>= </a:t>
            </a:r>
            <a:r>
              <a:rPr kumimoji="0" lang="en-US" altLang="zh-CN" sz="1600" b="1" dirty="0" err="1">
                <a:solidFill>
                  <a:srgbClr val="7030A0"/>
                </a:solidFill>
                <a:latin typeface="Courier New" charset="0"/>
                <a:ea typeface="宋体" charset="-122"/>
              </a:rPr>
              <a:t>msgs</a:t>
            </a:r>
            <a:r>
              <a:rPr kumimoji="0" lang="en-US" altLang="zh-CN" sz="1600" b="1" dirty="0">
                <a:latin typeface="Courier New" charset="0"/>
                <a:ea typeface="宋体" charset="-122"/>
              </a:rPr>
              <a:t>;</a:t>
            </a:r>
          </a:p>
          <a:p>
            <a:pPr>
              <a:buFontTx/>
              <a:buNone/>
            </a:pPr>
            <a:r>
              <a:rPr kumimoji="0" lang="en-US" altLang="zh-CN" sz="1600" b="1" dirty="0">
                <a:latin typeface="Courier New" charset="0"/>
                <a:ea typeface="宋体" charset="-122"/>
              </a:rPr>
              <a:t>17 	for (</a:t>
            </a:r>
            <a:r>
              <a:rPr kumimoji="0" lang="en-US" altLang="zh-CN" sz="1600" b="1" dirty="0" err="1">
                <a:latin typeface="Courier New" charset="0"/>
                <a:ea typeface="宋体" charset="-122"/>
              </a:rPr>
              <a:t>i</a:t>
            </a:r>
            <a:r>
              <a:rPr kumimoji="0" lang="en-US" altLang="zh-CN" sz="1600" b="1" dirty="0">
                <a:latin typeface="Courier New" charset="0"/>
                <a:ea typeface="宋体" charset="-122"/>
              </a:rPr>
              <a:t> = 0; </a:t>
            </a:r>
            <a:r>
              <a:rPr kumimoji="0" lang="en-US" altLang="zh-CN" sz="1600" b="1" dirty="0" err="1">
                <a:latin typeface="Courier New" charset="0"/>
                <a:ea typeface="宋体" charset="-122"/>
              </a:rPr>
              <a:t>i</a:t>
            </a:r>
            <a:r>
              <a:rPr kumimoji="0" lang="en-US" altLang="zh-CN" sz="1600" b="1" dirty="0">
                <a:latin typeface="Courier New" charset="0"/>
                <a:ea typeface="宋体" charset="-122"/>
              </a:rPr>
              <a:t> &lt; N; </a:t>
            </a:r>
            <a:r>
              <a:rPr kumimoji="0" lang="en-US" altLang="zh-CN" sz="1600" b="1" dirty="0" err="1">
                <a:latin typeface="Courier New" charset="0"/>
                <a:ea typeface="宋体" charset="-122"/>
              </a:rPr>
              <a:t>i</a:t>
            </a:r>
            <a:r>
              <a:rPr kumimoji="0" lang="en-US" altLang="zh-CN" sz="1600" b="1" dirty="0">
                <a:latin typeface="Courier New" charset="0"/>
                <a:ea typeface="宋体" charset="-122"/>
              </a:rPr>
              <a:t>++)</a:t>
            </a:r>
          </a:p>
          <a:p>
            <a:pPr>
              <a:buFontTx/>
              <a:buNone/>
            </a:pPr>
            <a:r>
              <a:rPr kumimoji="0" lang="en-US" altLang="zh-CN" sz="1600" b="1" dirty="0">
                <a:latin typeface="Courier New" charset="0"/>
                <a:ea typeface="宋体" charset="-122"/>
              </a:rPr>
              <a:t>18 	   </a:t>
            </a:r>
            <a:r>
              <a:rPr kumimoji="0" lang="en-US" altLang="zh-CN" sz="1600" b="1" dirty="0" err="1">
                <a:solidFill>
                  <a:srgbClr val="FF0000"/>
                </a:solidFill>
                <a:latin typeface="Courier New" charset="0"/>
                <a:ea typeface="宋体" charset="-122"/>
              </a:rPr>
              <a:t>Pthread_create</a:t>
            </a:r>
            <a:r>
              <a:rPr kumimoji="0" lang="en-US" altLang="zh-CN" sz="1600" b="1" dirty="0">
                <a:latin typeface="Courier New" charset="0"/>
                <a:ea typeface="宋体" charset="-122"/>
              </a:rPr>
              <a:t>(&amp;</a:t>
            </a:r>
            <a:r>
              <a:rPr kumimoji="0" lang="en-US" altLang="zh-CN" sz="1600" b="1" dirty="0" err="1">
                <a:latin typeface="Courier New" charset="0"/>
                <a:ea typeface="宋体" charset="-122"/>
              </a:rPr>
              <a:t>tid</a:t>
            </a:r>
            <a:r>
              <a:rPr kumimoji="0" lang="en-US" altLang="zh-CN" sz="1600" b="1" dirty="0">
                <a:latin typeface="Courier New" charset="0"/>
                <a:ea typeface="宋体" charset="-122"/>
              </a:rPr>
              <a:t>, NULL, thread, (void *)</a:t>
            </a:r>
            <a:r>
              <a:rPr kumimoji="0" lang="en-US" altLang="zh-CN" sz="1600" b="1" dirty="0" err="1">
                <a:latin typeface="Courier New" charset="0"/>
                <a:ea typeface="宋体" charset="-122"/>
              </a:rPr>
              <a:t>i</a:t>
            </a:r>
            <a:r>
              <a:rPr kumimoji="0" lang="en-US" altLang="zh-CN" sz="1600" b="1" dirty="0">
                <a:latin typeface="Courier New" charset="0"/>
                <a:ea typeface="宋体" charset="-122"/>
              </a:rPr>
              <a:t>);</a:t>
            </a:r>
          </a:p>
          <a:p>
            <a:pPr>
              <a:buFontTx/>
              <a:buNone/>
            </a:pPr>
            <a:r>
              <a:rPr kumimoji="0" lang="en-US" altLang="zh-CN" sz="1600" b="1" dirty="0">
                <a:latin typeface="Courier New" charset="0"/>
                <a:ea typeface="宋体" charset="-122"/>
              </a:rPr>
              <a:t>19 	</a:t>
            </a:r>
            <a:r>
              <a:rPr kumimoji="0" lang="en-US" altLang="zh-CN" sz="1600" b="1" dirty="0" err="1">
                <a:latin typeface="Courier New" charset="0"/>
                <a:ea typeface="宋体" charset="-122"/>
              </a:rPr>
              <a:t>Pthread_exit</a:t>
            </a:r>
            <a:r>
              <a:rPr kumimoji="0" lang="en-US" altLang="zh-CN" sz="1600" b="1" dirty="0">
                <a:latin typeface="Courier New" charset="0"/>
                <a:ea typeface="宋体" charset="-122"/>
              </a:rPr>
              <a:t>(NULL);</a:t>
            </a:r>
          </a:p>
          <a:p>
            <a:pPr>
              <a:buFontTx/>
              <a:buNone/>
            </a:pPr>
            <a:r>
              <a:rPr kumimoji="0" lang="en-US" altLang="zh-CN" sz="1600" b="1" dirty="0">
                <a:latin typeface="Courier New" charset="0"/>
                <a:ea typeface="宋体" charset="-122"/>
              </a:rPr>
              <a:t>20 }</a:t>
            </a:r>
          </a:p>
          <a:p>
            <a:pPr>
              <a:buFontTx/>
              <a:buNone/>
            </a:pPr>
            <a:r>
              <a:rPr kumimoji="0" lang="en-US" altLang="zh-CN" sz="1600" b="1" dirty="0">
                <a:latin typeface="Courier New" charset="0"/>
                <a:ea typeface="宋体" charset="-122"/>
              </a:rPr>
              <a:t>21</a:t>
            </a:r>
            <a:r>
              <a:rPr kumimoji="0" lang="zh-CN" altLang="en-US" sz="1600" b="1" dirty="0">
                <a:latin typeface="Courier New" charset="0"/>
                <a:ea typeface="宋体" charset="-122"/>
              </a:rPr>
              <a:t> </a:t>
            </a:r>
            <a:endParaRPr kumimoji="0" lang="en-US" altLang="zh-CN" sz="1600" b="1" dirty="0">
              <a:latin typeface="Courier New" charset="0"/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1600" b="1" dirty="0">
                <a:latin typeface="Courier New" charset="0"/>
                <a:ea typeface="宋体" charset="-122"/>
              </a:rPr>
              <a:t>22 void *thread(void *</a:t>
            </a:r>
            <a:r>
              <a:rPr lang="en-US" altLang="zh-CN" sz="1600" b="1" dirty="0" err="1">
                <a:latin typeface="Courier New" charset="0"/>
                <a:ea typeface="宋体" charset="-122"/>
              </a:rPr>
              <a:t>vargp</a:t>
            </a:r>
            <a:r>
              <a:rPr lang="en-US" altLang="zh-CN" sz="1600" b="1" dirty="0">
                <a:latin typeface="Courier New" charset="0"/>
                <a:ea typeface="宋体" charset="-122"/>
              </a:rPr>
              <a:t>)</a:t>
            </a:r>
          </a:p>
          <a:p>
            <a:pPr>
              <a:buFontTx/>
              <a:buNone/>
            </a:pPr>
            <a:r>
              <a:rPr lang="en-US" altLang="zh-CN" sz="1600" b="1" dirty="0">
                <a:latin typeface="Courier New" charset="0"/>
                <a:ea typeface="宋体" charset="-122"/>
              </a:rPr>
              <a:t>23  {</a:t>
            </a:r>
          </a:p>
          <a:p>
            <a:pPr>
              <a:buFontTx/>
              <a:buNone/>
            </a:pPr>
            <a:r>
              <a:rPr lang="en-US" altLang="zh-CN" sz="1600" b="1" dirty="0">
                <a:latin typeface="Courier New" charset="0"/>
                <a:ea typeface="宋体" charset="-122"/>
              </a:rPr>
              <a:t>24 	</a:t>
            </a:r>
            <a:r>
              <a:rPr lang="en-US" altLang="zh-CN" sz="1600" b="1" dirty="0" err="1">
                <a:latin typeface="Courier New" charset="0"/>
                <a:ea typeface="宋体" charset="-122"/>
              </a:rPr>
              <a:t>int</a:t>
            </a:r>
            <a:r>
              <a:rPr lang="en-US" altLang="zh-CN" sz="1600" b="1" dirty="0">
                <a:latin typeface="Courier New" charset="0"/>
                <a:ea typeface="宋体" charset="-122"/>
              </a:rPr>
              <a:t> </a:t>
            </a:r>
            <a:r>
              <a:rPr lang="en-US" altLang="zh-CN" sz="1600" b="1" dirty="0" err="1">
                <a:solidFill>
                  <a:srgbClr val="7030A0"/>
                </a:solidFill>
                <a:latin typeface="Courier New" charset="0"/>
                <a:ea typeface="宋体" charset="-122"/>
              </a:rPr>
              <a:t>myid</a:t>
            </a:r>
            <a:r>
              <a:rPr lang="en-US" altLang="zh-CN" sz="1600" b="1" dirty="0">
                <a:solidFill>
                  <a:srgbClr val="7030A0"/>
                </a:solidFill>
                <a:latin typeface="Courier New" charset="0"/>
                <a:ea typeface="宋体" charset="-122"/>
              </a:rPr>
              <a:t> </a:t>
            </a:r>
            <a:r>
              <a:rPr lang="en-US" altLang="zh-CN" sz="1600" b="1" dirty="0">
                <a:latin typeface="Courier New" charset="0"/>
                <a:ea typeface="宋体" charset="-122"/>
              </a:rPr>
              <a:t>= (</a:t>
            </a:r>
            <a:r>
              <a:rPr lang="en-US" altLang="zh-CN" sz="1600" b="1" dirty="0" err="1">
                <a:latin typeface="Courier New" charset="0"/>
                <a:ea typeface="宋体" charset="-122"/>
              </a:rPr>
              <a:t>int</a:t>
            </a:r>
            <a:r>
              <a:rPr lang="en-US" altLang="zh-CN" sz="1600" b="1" dirty="0">
                <a:latin typeface="Courier New" charset="0"/>
                <a:ea typeface="宋体" charset="-122"/>
              </a:rPr>
              <a:t>)</a:t>
            </a:r>
            <a:r>
              <a:rPr lang="en-US" altLang="zh-CN" sz="1600" b="1" dirty="0" err="1">
                <a:latin typeface="Courier New" charset="0"/>
                <a:ea typeface="宋体" charset="-122"/>
              </a:rPr>
              <a:t>vargp</a:t>
            </a:r>
            <a:r>
              <a:rPr lang="en-US" altLang="zh-CN" sz="1600" b="1" dirty="0">
                <a:latin typeface="Courier New" charset="0"/>
                <a:ea typeface="宋体" charset="-122"/>
              </a:rPr>
              <a:t>;</a:t>
            </a:r>
          </a:p>
          <a:p>
            <a:pPr>
              <a:buFontTx/>
              <a:buNone/>
            </a:pPr>
            <a:r>
              <a:rPr lang="en-US" altLang="zh-CN" sz="1600" b="1" dirty="0">
                <a:latin typeface="Courier New" charset="0"/>
                <a:ea typeface="宋体" charset="-122"/>
              </a:rPr>
              <a:t>25 	static </a:t>
            </a:r>
            <a:r>
              <a:rPr lang="en-US" altLang="zh-CN" sz="1600" b="1" dirty="0" err="1">
                <a:latin typeface="Courier New" charset="0"/>
                <a:ea typeface="宋体" charset="-122"/>
              </a:rPr>
              <a:t>int</a:t>
            </a:r>
            <a:r>
              <a:rPr lang="en-US" altLang="zh-CN" sz="1600" b="1" dirty="0">
                <a:latin typeface="Courier New" charset="0"/>
                <a:ea typeface="宋体" charset="-122"/>
              </a:rPr>
              <a:t> </a:t>
            </a:r>
            <a:r>
              <a:rPr lang="en-US" altLang="zh-CN" sz="1600" b="1" dirty="0" err="1">
                <a:solidFill>
                  <a:srgbClr val="7030A0"/>
                </a:solidFill>
                <a:latin typeface="Courier New" charset="0"/>
                <a:ea typeface="宋体" charset="-122"/>
              </a:rPr>
              <a:t>cnt</a:t>
            </a:r>
            <a:r>
              <a:rPr lang="en-US" altLang="zh-CN" sz="1600" b="1" dirty="0">
                <a:solidFill>
                  <a:srgbClr val="7030A0"/>
                </a:solidFill>
                <a:latin typeface="Courier New" charset="0"/>
                <a:ea typeface="宋体" charset="-122"/>
              </a:rPr>
              <a:t> </a:t>
            </a:r>
            <a:r>
              <a:rPr lang="en-US" altLang="zh-CN" sz="1600" b="1" dirty="0">
                <a:latin typeface="Courier New" charset="0"/>
                <a:ea typeface="宋体" charset="-122"/>
              </a:rPr>
              <a:t>= 0;</a:t>
            </a:r>
          </a:p>
          <a:p>
            <a:pPr>
              <a:buFontTx/>
              <a:buNone/>
            </a:pPr>
            <a:r>
              <a:rPr lang="en-US" altLang="zh-CN" sz="1600" b="1" dirty="0">
                <a:latin typeface="Courier New" charset="0"/>
                <a:ea typeface="宋体" charset="-122"/>
              </a:rPr>
              <a:t>26</a:t>
            </a:r>
          </a:p>
          <a:p>
            <a:pPr>
              <a:buFontTx/>
              <a:buNone/>
            </a:pPr>
            <a:r>
              <a:rPr lang="en-US" altLang="zh-CN" sz="1600" b="1" dirty="0">
                <a:latin typeface="Courier New" charset="0"/>
                <a:ea typeface="宋体" charset="-122"/>
              </a:rPr>
              <a:t>27 	</a:t>
            </a:r>
            <a:r>
              <a:rPr lang="en-US" altLang="zh-CN" sz="1600" b="1" dirty="0" err="1">
                <a:latin typeface="Courier New" charset="0"/>
                <a:ea typeface="宋体" charset="-122"/>
              </a:rPr>
              <a:t>printf</a:t>
            </a:r>
            <a:r>
              <a:rPr lang="en-US" altLang="zh-CN" sz="1600" b="1" dirty="0">
                <a:latin typeface="Courier New" charset="0"/>
                <a:ea typeface="宋体" charset="-122"/>
              </a:rPr>
              <a:t>("[%d]:%s(</a:t>
            </a:r>
            <a:r>
              <a:rPr lang="en-US" altLang="zh-CN" sz="1600" b="1" dirty="0" err="1">
                <a:latin typeface="Courier New" charset="0"/>
                <a:ea typeface="宋体" charset="-122"/>
              </a:rPr>
              <a:t>cnt</a:t>
            </a:r>
            <a:r>
              <a:rPr lang="en-US" altLang="zh-CN" sz="1600" b="1" dirty="0">
                <a:latin typeface="Courier New" charset="0"/>
                <a:ea typeface="宋体" charset="-122"/>
              </a:rPr>
              <a:t>=%d)\n", </a:t>
            </a:r>
            <a:r>
              <a:rPr lang="en-US" altLang="zh-CN" sz="1600" b="1" dirty="0" err="1">
                <a:latin typeface="Courier New" charset="0"/>
                <a:ea typeface="宋体" charset="-122"/>
              </a:rPr>
              <a:t>myid</a:t>
            </a:r>
            <a:r>
              <a:rPr lang="en-US" altLang="zh-CN" sz="1600" b="1" dirty="0">
                <a:latin typeface="Courier New" charset="0"/>
                <a:ea typeface="宋体" charset="-122"/>
              </a:rPr>
              <a:t>, </a:t>
            </a:r>
            <a:r>
              <a:rPr lang="en-US" altLang="zh-CN" sz="1600" b="1" dirty="0" err="1">
                <a:solidFill>
                  <a:srgbClr val="7030A0"/>
                </a:solidFill>
                <a:latin typeface="Courier New" charset="0"/>
                <a:ea typeface="宋体" charset="-122"/>
              </a:rPr>
              <a:t>ptr</a:t>
            </a:r>
            <a:r>
              <a:rPr lang="en-US" altLang="zh-CN" sz="1600" b="1" dirty="0">
                <a:latin typeface="Courier New" charset="0"/>
                <a:ea typeface="宋体" charset="-122"/>
              </a:rPr>
              <a:t>[</a:t>
            </a:r>
            <a:r>
              <a:rPr lang="en-US" altLang="zh-CN" sz="1600" b="1" dirty="0" err="1">
                <a:latin typeface="Courier New" charset="0"/>
                <a:ea typeface="宋体" charset="-122"/>
              </a:rPr>
              <a:t>myid</a:t>
            </a:r>
            <a:r>
              <a:rPr lang="en-US" altLang="zh-CN" sz="1600" b="1" dirty="0">
                <a:latin typeface="Courier New" charset="0"/>
                <a:ea typeface="宋体" charset="-122"/>
              </a:rPr>
              <a:t>], ++</a:t>
            </a:r>
            <a:r>
              <a:rPr lang="en-US" altLang="zh-CN" sz="1600" b="1" dirty="0" err="1">
                <a:solidFill>
                  <a:srgbClr val="7030A0"/>
                </a:solidFill>
                <a:latin typeface="Courier New" charset="0"/>
                <a:ea typeface="宋体" charset="-122"/>
              </a:rPr>
              <a:t>cnt</a:t>
            </a:r>
            <a:r>
              <a:rPr lang="en-US" altLang="zh-CN" sz="1600" b="1" dirty="0">
                <a:latin typeface="Courier New" charset="0"/>
                <a:ea typeface="宋体" charset="-122"/>
              </a:rPr>
              <a:t>);</a:t>
            </a:r>
          </a:p>
          <a:p>
            <a:pPr>
              <a:buFontTx/>
              <a:buNone/>
            </a:pPr>
            <a:r>
              <a:rPr lang="en-US" altLang="zh-CN" sz="1600" b="1" dirty="0">
                <a:latin typeface="Courier New" charset="0"/>
                <a:ea typeface="宋体" charset="-122"/>
              </a:rPr>
              <a:t>28  }</a:t>
            </a:r>
          </a:p>
          <a:p>
            <a:pPr>
              <a:buFontTx/>
              <a:buNone/>
            </a:pPr>
            <a:endParaRPr kumimoji="0" lang="zh-CN" altLang="en-US" sz="1600" b="1" dirty="0">
              <a:latin typeface="Courier New" charset="0"/>
              <a:ea typeface="宋体" charset="-122"/>
            </a:endParaRPr>
          </a:p>
        </p:txBody>
      </p:sp>
      <p:sp>
        <p:nvSpPr>
          <p:cNvPr id="15365" name="Rectangle 3"/>
          <p:cNvSpPr txBox="1">
            <a:spLocks noChangeArrowheads="1"/>
          </p:cNvSpPr>
          <p:nvPr/>
        </p:nvSpPr>
        <p:spPr bwMode="auto">
          <a:xfrm>
            <a:off x="4495800" y="1066800"/>
            <a:ext cx="41910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zh-CN" altLang="en-US" sz="1800">
                <a:latin typeface="Courier New" charset="0"/>
              </a:rPr>
              <a:t>1</a:t>
            </a:r>
            <a:r>
              <a:rPr kumimoji="0" lang="en-US" altLang="zh-CN" sz="1800">
                <a:latin typeface="Courier New" charset="0"/>
              </a:rPr>
              <a:t>	</a:t>
            </a:r>
            <a:r>
              <a:rPr kumimoji="0" lang="zh-CN" altLang="en-US" sz="1800">
                <a:latin typeface="Courier New" charset="0"/>
              </a:rPr>
              <a:t>#</a:t>
            </a:r>
            <a:r>
              <a:rPr kumimoji="0" lang="en-US" altLang="zh-CN" sz="1800">
                <a:latin typeface="Courier New" charset="0"/>
              </a:rPr>
              <a:t>include "csapp.h"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charset="0"/>
              </a:rPr>
              <a:t>2	#define N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charset="0"/>
              </a:rPr>
              <a:t>3	void *thread(void *vargp);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charset="0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charset="0"/>
              </a:rPr>
              <a:t>5	char **</a:t>
            </a:r>
            <a:r>
              <a:rPr kumimoji="0" lang="en-US" altLang="zh-CN" sz="1800">
                <a:solidFill>
                  <a:srgbClr val="7030A0"/>
                </a:solidFill>
                <a:latin typeface="Courier New" charset="0"/>
              </a:rPr>
              <a:t>ptr</a:t>
            </a:r>
            <a:r>
              <a:rPr kumimoji="0" lang="en-US" altLang="zh-CN" sz="1800">
                <a:latin typeface="Courier New" charset="0"/>
              </a:rPr>
              <a:t>; </a:t>
            </a:r>
            <a:endParaRPr kumimoji="0" lang="en-US" altLang="zh-CN" sz="1800">
              <a:solidFill>
                <a:srgbClr val="00B050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charset="0"/>
              </a:rPr>
              <a:t>6 </a:t>
            </a:r>
            <a:r>
              <a:rPr kumimoji="0" lang="en-US" altLang="zh-CN" sz="1800">
                <a:solidFill>
                  <a:srgbClr val="00B050"/>
                </a:solidFill>
                <a:latin typeface="Courier New" charset="0"/>
              </a:rPr>
              <a:t>/* global variable */</a:t>
            </a:r>
            <a:endParaRPr kumimoji="0" lang="en-US" altLang="zh-CN" sz="180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kumimoji="0" lang="zh-CN" altLang="en-US" sz="1800">
              <a:latin typeface="Courier New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343400" y="152400"/>
            <a:ext cx="5181600" cy="9144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Shared variable analysis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94C398-0782-3143-9C31-BB2562E6F748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Shared variable analysis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762000"/>
          </a:xfrm>
        </p:spPr>
        <p:txBody>
          <a:bodyPr/>
          <a:lstStyle/>
          <a:p>
            <a:r>
              <a:rPr kumimoji="0" lang="en-US" altLang="zh-CN">
                <a:ea typeface="宋体" charset="-122"/>
              </a:rPr>
              <a:t>Which variables are shared?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914400" y="2257425"/>
            <a:ext cx="7453313" cy="196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Variable 	Referenced by	Referenced by 	Referenced by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instance	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main</a:t>
            </a: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thread?	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peer</a:t>
            </a: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thread-0?	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peer</a:t>
            </a: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thread-1?</a:t>
            </a:r>
          </a:p>
          <a:p>
            <a:pPr>
              <a:defRPr/>
            </a:pPr>
            <a:r>
              <a:rPr lang="en-US" altLang="zh-CN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ptr</a:t>
            </a: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yes</a:t>
            </a: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yes</a:t>
            </a: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yes</a:t>
            </a:r>
          </a:p>
          <a:p>
            <a:pPr>
              <a:defRPr/>
            </a:pPr>
            <a:r>
              <a:rPr lang="en-US" altLang="zh-CN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cnt</a:t>
            </a: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no		</a:t>
            </a:r>
            <a:r>
              <a:rPr lang="en-US" altLang="zh-CN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yes</a:t>
            </a: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yes</a:t>
            </a: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lang="en-US" altLang="zh-CN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i.m</a:t>
            </a: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yes		no		no	</a:t>
            </a:r>
          </a:p>
          <a:p>
            <a:pPr>
              <a:defRPr/>
            </a:pPr>
            <a:r>
              <a:rPr lang="en-US" altLang="zh-CN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msgs.m</a:t>
            </a: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yes</a:t>
            </a: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yes</a:t>
            </a: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yes</a:t>
            </a: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myid.p0		no		yes		no	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myid.p1		no		no		yes</a:t>
            </a:r>
          </a:p>
        </p:txBody>
      </p:sp>
      <p:cxnSp>
        <p:nvCxnSpPr>
          <p:cNvPr id="17414" name="Straight Connector 2"/>
          <p:cNvCxnSpPr>
            <a:cxnSpLocks noChangeShapeType="1"/>
          </p:cNvCxnSpPr>
          <p:nvPr/>
        </p:nvCxnSpPr>
        <p:spPr bwMode="auto">
          <a:xfrm>
            <a:off x="914400" y="2743200"/>
            <a:ext cx="7453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D7E7FA-3AC8-1143-AE4B-7D4F877951B1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Shared variable analysis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/>
          <a:lstStyle/>
          <a:p>
            <a:r>
              <a:rPr kumimoji="0" lang="en-US" altLang="zh-CN">
                <a:ea typeface="宋体" charset="-122"/>
              </a:rPr>
              <a:t>Answer: A variable x is shared if multiple threads </a:t>
            </a:r>
            <a:r>
              <a:rPr kumimoji="0" lang="en-US" altLang="zh-CN">
                <a:solidFill>
                  <a:srgbClr val="FF0000"/>
                </a:solidFill>
                <a:ea typeface="宋体" charset="-122"/>
              </a:rPr>
              <a:t>reference</a:t>
            </a:r>
            <a:r>
              <a:rPr kumimoji="0" lang="en-US" altLang="zh-CN">
                <a:ea typeface="宋体" charset="-122"/>
              </a:rPr>
              <a:t> at least one instance of x</a:t>
            </a:r>
          </a:p>
          <a:p>
            <a:r>
              <a:rPr kumimoji="0" lang="en-US" altLang="zh-CN">
                <a:ea typeface="宋体" charset="-122"/>
              </a:rPr>
              <a:t>Thus:</a:t>
            </a:r>
          </a:p>
          <a:p>
            <a:pPr lvl="1"/>
            <a:r>
              <a:rPr kumimoji="0" lang="en-US" altLang="zh-CN">
                <a:latin typeface="Courier New" charset="0"/>
                <a:ea typeface="宋体" charset="-122"/>
              </a:rPr>
              <a:t>ptr</a:t>
            </a:r>
            <a:r>
              <a:rPr kumimoji="0" lang="en-US" altLang="zh-CN">
                <a:ea typeface="宋体" charset="-122"/>
              </a:rPr>
              <a:t>, </a:t>
            </a:r>
            <a:r>
              <a:rPr kumimoji="0" lang="en-US" altLang="zh-CN">
                <a:latin typeface="Courier New" charset="0"/>
                <a:ea typeface="宋体" charset="-122"/>
              </a:rPr>
              <a:t>cnt</a:t>
            </a:r>
            <a:r>
              <a:rPr kumimoji="0" lang="en-US" altLang="zh-CN">
                <a:ea typeface="宋体" charset="-122"/>
              </a:rPr>
              <a:t>, and </a:t>
            </a:r>
            <a:r>
              <a:rPr kumimoji="0" lang="en-US" altLang="zh-CN">
                <a:latin typeface="Courier New" charset="0"/>
                <a:ea typeface="宋体" charset="-122"/>
              </a:rPr>
              <a:t>msgs</a:t>
            </a:r>
            <a:r>
              <a:rPr kumimoji="0" lang="en-US" altLang="zh-CN">
                <a:ea typeface="宋体" charset="-122"/>
              </a:rPr>
              <a:t> are shared.</a:t>
            </a:r>
          </a:p>
          <a:p>
            <a:pPr lvl="1"/>
            <a:r>
              <a:rPr kumimoji="0" lang="en-US" altLang="zh-CN">
                <a:latin typeface="Courier New" charset="0"/>
                <a:ea typeface="宋体" charset="-122"/>
              </a:rPr>
              <a:t>i</a:t>
            </a:r>
            <a:r>
              <a:rPr kumimoji="0" lang="en-US" altLang="zh-CN">
                <a:ea typeface="宋体" charset="-122"/>
              </a:rPr>
              <a:t> and </a:t>
            </a:r>
            <a:r>
              <a:rPr kumimoji="0" lang="en-US" altLang="zh-CN">
                <a:latin typeface="Courier New" charset="0"/>
                <a:ea typeface="宋体" charset="-122"/>
              </a:rPr>
              <a:t>myid</a:t>
            </a:r>
            <a:r>
              <a:rPr kumimoji="0" lang="en-US" altLang="zh-CN">
                <a:ea typeface="宋体" charset="-122"/>
              </a:rPr>
              <a:t> are NOT shared.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939B10-DD4E-5E47-B805-EA1A1BEDA38B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Shared variable analysis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53400" cy="45720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1">
                <a:latin typeface="Courier New" charset="0"/>
                <a:ea typeface="宋体" charset="-122"/>
              </a:rPr>
              <a:t>9 	int main()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1">
                <a:latin typeface="Courier New" charset="0"/>
                <a:ea typeface="宋体" charset="-122"/>
              </a:rPr>
              <a:t>10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1">
                <a:latin typeface="Courier New" charset="0"/>
                <a:ea typeface="宋体" charset="-122"/>
              </a:rPr>
              <a:t>11 	pthread_t tid1, tid2;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1">
                <a:latin typeface="Courier New" charset="0"/>
                <a:ea typeface="宋体" charset="-122"/>
              </a:rPr>
              <a:t>12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1">
                <a:latin typeface="Courier New" charset="0"/>
                <a:ea typeface="宋体" charset="-122"/>
              </a:rPr>
              <a:t>13 	Pthread_create(&amp;tid1, NULL, </a:t>
            </a:r>
            <a:r>
              <a:rPr kumimoji="0" lang="en-US" altLang="zh-CN" sz="1800" b="1">
                <a:solidFill>
                  <a:srgbClr val="FF0000"/>
                </a:solidFill>
                <a:latin typeface="Courier New" charset="0"/>
                <a:ea typeface="宋体" charset="-122"/>
              </a:rPr>
              <a:t>count</a:t>
            </a:r>
            <a:r>
              <a:rPr kumimoji="0" lang="en-US" altLang="zh-CN" sz="1800" b="1">
                <a:latin typeface="Courier New" charset="0"/>
                <a:ea typeface="宋体" charset="-122"/>
              </a:rPr>
              <a:t>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1">
                <a:latin typeface="Courier New" charset="0"/>
                <a:ea typeface="宋体" charset="-122"/>
              </a:rPr>
              <a:t>14 	Pthread_create(&amp;tid2, NULL, </a:t>
            </a:r>
            <a:r>
              <a:rPr kumimoji="0" lang="en-US" altLang="zh-CN" sz="1800" b="1">
                <a:solidFill>
                  <a:srgbClr val="FF0000"/>
                </a:solidFill>
                <a:latin typeface="Courier New" charset="0"/>
                <a:ea typeface="宋体" charset="-122"/>
              </a:rPr>
              <a:t>count</a:t>
            </a:r>
            <a:r>
              <a:rPr kumimoji="0" lang="en-US" altLang="zh-CN" sz="1800" b="1">
                <a:latin typeface="Courier New" charset="0"/>
                <a:ea typeface="宋体" charset="-122"/>
              </a:rPr>
              <a:t>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1">
                <a:latin typeface="Courier New" charset="0"/>
                <a:ea typeface="宋体" charset="-122"/>
              </a:rPr>
              <a:t>15 	Pthread_join(tid1,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1">
                <a:latin typeface="Courier New" charset="0"/>
                <a:ea typeface="宋体" charset="-122"/>
              </a:rPr>
              <a:t>16 	Pthread_join(tid2,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1">
                <a:latin typeface="Courier New" charset="0"/>
                <a:ea typeface="宋体" charset="-122"/>
              </a:rPr>
              <a:t>17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1">
                <a:latin typeface="Courier New" charset="0"/>
                <a:ea typeface="宋体" charset="-122"/>
              </a:rPr>
              <a:t>18 	if (cnt != (unsigned)NITERS*2)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1">
                <a:latin typeface="Courier New" charset="0"/>
                <a:ea typeface="宋体" charset="-122"/>
              </a:rPr>
              <a:t>19 	    printf("BOOM! cnt=%d\n", cnt);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1">
                <a:latin typeface="Courier New" charset="0"/>
                <a:ea typeface="宋体" charset="-122"/>
              </a:rPr>
              <a:t>20 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1">
                <a:latin typeface="Courier New" charset="0"/>
                <a:ea typeface="宋体" charset="-122"/>
              </a:rPr>
              <a:t>21 	    printf("OK cnt=%d\n", cnt);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1">
                <a:latin typeface="Courier New" charset="0"/>
                <a:ea typeface="宋体" charset="-122"/>
              </a:rPr>
              <a:t>22 	exit(0);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1">
                <a:latin typeface="Courier New" charset="0"/>
                <a:ea typeface="宋体" charset="-122"/>
              </a:rPr>
              <a:t>23 }</a:t>
            </a:r>
            <a:endParaRPr kumimoji="0" lang="zh-CN" altLang="en-US" sz="1800" b="1">
              <a:latin typeface="Courier New" charset="0"/>
              <a:ea typeface="宋体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800" b="1">
              <a:latin typeface="Courier New" charset="0"/>
              <a:ea typeface="宋体" charset="-122"/>
            </a:endParaRPr>
          </a:p>
        </p:txBody>
      </p:sp>
      <p:sp>
        <p:nvSpPr>
          <p:cNvPr id="19461" name="Rectangle 3"/>
          <p:cNvSpPr txBox="1">
            <a:spLocks noChangeArrowheads="1"/>
          </p:cNvSpPr>
          <p:nvPr/>
        </p:nvSpPr>
        <p:spPr bwMode="auto">
          <a:xfrm>
            <a:off x="5029200" y="304800"/>
            <a:ext cx="3886200" cy="2438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zh-CN" altLang="en-US" sz="1800">
                <a:latin typeface="Courier New" charset="0"/>
              </a:rPr>
              <a:t>1 	#</a:t>
            </a:r>
            <a:r>
              <a:rPr kumimoji="0" lang="en-US" altLang="zh-CN" sz="1800">
                <a:latin typeface="Courier New" charset="0"/>
              </a:rPr>
              <a:t>include "csapp.h"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charset="0"/>
              </a:rPr>
              <a:t>3 	#define NITERS 100000000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charset="0"/>
              </a:rPr>
              <a:t>4 	void *count(void *arg);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charset="0"/>
              </a:rPr>
              <a:t>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charset="0"/>
              </a:rPr>
              <a:t>6 	</a:t>
            </a:r>
            <a:r>
              <a:rPr kumimoji="0" lang="en-US" altLang="zh-CN" sz="1800">
                <a:solidFill>
                  <a:srgbClr val="00B050"/>
                </a:solidFill>
                <a:latin typeface="Courier New" charset="0"/>
              </a:rPr>
              <a:t>/* shared variable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charset="0"/>
              </a:rPr>
              <a:t>7 	unsigned int </a:t>
            </a:r>
            <a:r>
              <a:rPr kumimoji="0" lang="en-US" altLang="zh-CN" sz="1800">
                <a:solidFill>
                  <a:srgbClr val="7030A0"/>
                </a:solidFill>
                <a:latin typeface="Courier New" charset="0"/>
              </a:rPr>
              <a:t>cnt </a:t>
            </a:r>
            <a:r>
              <a:rPr kumimoji="0" lang="en-US" altLang="zh-CN" sz="1800">
                <a:latin typeface="Courier New" charset="0"/>
              </a:rPr>
              <a:t>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charset="0"/>
              </a:rPr>
              <a:t>8</a:t>
            </a:r>
            <a:endParaRPr kumimoji="0" lang="zh-CN" altLang="en-US" sz="1800">
              <a:latin typeface="Courier New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ChangeArrowheads="1"/>
          </p:cNvSpPr>
          <p:nvPr/>
        </p:nvSpPr>
        <p:spPr bwMode="auto">
          <a:xfrm>
            <a:off x="228600" y="1143000"/>
            <a:ext cx="853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600">
              <a:latin typeface="Times New Roman" charset="0"/>
            </a:endParaRP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C699B3-9BB8-7141-AEC2-2171C084AD4E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5" name="Rectangle 117"/>
          <p:cNvSpPr>
            <a:spLocks noChangeArrowheads="1"/>
          </p:cNvSpPr>
          <p:nvPr/>
        </p:nvSpPr>
        <p:spPr bwMode="auto">
          <a:xfrm>
            <a:off x="3244850" y="2576513"/>
            <a:ext cx="3302000" cy="533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en-US" altLang="zh-CN" sz="1400" b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Rectangle 117"/>
          <p:cNvSpPr>
            <a:spLocks noChangeArrowheads="1"/>
          </p:cNvSpPr>
          <p:nvPr/>
        </p:nvSpPr>
        <p:spPr bwMode="auto">
          <a:xfrm>
            <a:off x="3244850" y="319088"/>
            <a:ext cx="3302000" cy="885825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Process-specific data structures</a:t>
            </a:r>
            <a:br>
              <a:rPr lang="en-US" altLang="zh-CN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</a:br>
            <a:r>
              <a:rPr lang="en-US" altLang="zh-CN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(e.g. task and mm </a:t>
            </a:r>
            <a:r>
              <a:rPr lang="en-US" altLang="zh-CN" b="0" dirty="0" err="1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structs</a:t>
            </a:r>
            <a:r>
              <a:rPr lang="en-US" altLang="zh-CN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</a:t>
            </a:r>
          </a:p>
          <a:p>
            <a:pPr algn="ctr">
              <a:defRPr/>
            </a:pPr>
            <a:r>
              <a:rPr lang="en-US" altLang="zh-CN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page tables, kernel stack)</a:t>
            </a:r>
          </a:p>
        </p:txBody>
      </p:sp>
      <p:sp>
        <p:nvSpPr>
          <p:cNvPr id="8" name="Rectangle 117"/>
          <p:cNvSpPr>
            <a:spLocks noChangeArrowheads="1"/>
          </p:cNvSpPr>
          <p:nvPr/>
        </p:nvSpPr>
        <p:spPr bwMode="auto">
          <a:xfrm>
            <a:off x="3244850" y="1204913"/>
            <a:ext cx="3302000" cy="4572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Physical memory</a:t>
            </a:r>
          </a:p>
        </p:txBody>
      </p:sp>
      <p:sp>
        <p:nvSpPr>
          <p:cNvPr id="9" name="Rectangle 117"/>
          <p:cNvSpPr>
            <a:spLocks noChangeArrowheads="1"/>
          </p:cNvSpPr>
          <p:nvPr/>
        </p:nvSpPr>
        <p:spPr bwMode="auto">
          <a:xfrm>
            <a:off x="3244850" y="1662113"/>
            <a:ext cx="3302000" cy="442912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Kernel code and data</a:t>
            </a:r>
          </a:p>
        </p:txBody>
      </p:sp>
      <p:sp>
        <p:nvSpPr>
          <p:cNvPr id="10" name="Rectangle 117"/>
          <p:cNvSpPr>
            <a:spLocks noChangeArrowheads="1"/>
          </p:cNvSpPr>
          <p:nvPr/>
        </p:nvSpPr>
        <p:spPr bwMode="auto">
          <a:xfrm>
            <a:off x="3244850" y="2105025"/>
            <a:ext cx="3302000" cy="4714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User stack</a:t>
            </a:r>
          </a:p>
        </p:txBody>
      </p:sp>
      <p:sp>
        <p:nvSpPr>
          <p:cNvPr id="11" name="Rectangle 117"/>
          <p:cNvSpPr>
            <a:spLocks noChangeArrowheads="1"/>
          </p:cNvSpPr>
          <p:nvPr/>
        </p:nvSpPr>
        <p:spPr bwMode="auto">
          <a:xfrm>
            <a:off x="3244850" y="3109913"/>
            <a:ext cx="3302000" cy="6858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Memory mapped region</a:t>
            </a:r>
            <a:br>
              <a:rPr lang="en-US" altLang="zh-CN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</a:br>
            <a:r>
              <a:rPr lang="en-US" altLang="zh-CN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for shared libraries</a:t>
            </a:r>
          </a:p>
        </p:txBody>
      </p:sp>
      <p:sp>
        <p:nvSpPr>
          <p:cNvPr id="12" name="Rectangle 117"/>
          <p:cNvSpPr>
            <a:spLocks noChangeArrowheads="1"/>
          </p:cNvSpPr>
          <p:nvPr/>
        </p:nvSpPr>
        <p:spPr bwMode="auto">
          <a:xfrm>
            <a:off x="3241675" y="3794125"/>
            <a:ext cx="3300413" cy="45878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en-US" altLang="zh-CN" sz="1400" b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Rectangle 117"/>
          <p:cNvSpPr>
            <a:spLocks noChangeArrowheads="1"/>
          </p:cNvSpPr>
          <p:nvPr/>
        </p:nvSpPr>
        <p:spPr bwMode="auto">
          <a:xfrm>
            <a:off x="3244850" y="4252913"/>
            <a:ext cx="3302000" cy="4714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Run-time heap (via </a:t>
            </a:r>
            <a:r>
              <a:rPr lang="en-US" altLang="zh-CN" b="0" dirty="0" err="1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malloc</a:t>
            </a:r>
            <a:r>
              <a:rPr lang="en-US" altLang="zh-CN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14" name="Rectangle 117"/>
          <p:cNvSpPr>
            <a:spLocks noChangeArrowheads="1"/>
          </p:cNvSpPr>
          <p:nvPr/>
        </p:nvSpPr>
        <p:spPr bwMode="auto">
          <a:xfrm>
            <a:off x="3244850" y="4724400"/>
            <a:ext cx="3302000" cy="4714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Uninitialized data (.</a:t>
            </a:r>
            <a:r>
              <a:rPr lang="en-US" altLang="zh-CN" b="0" dirty="0" err="1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bss</a:t>
            </a:r>
            <a:r>
              <a:rPr lang="en-US" altLang="zh-CN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15" name="Rectangle 117"/>
          <p:cNvSpPr>
            <a:spLocks noChangeArrowheads="1"/>
          </p:cNvSpPr>
          <p:nvPr/>
        </p:nvSpPr>
        <p:spPr bwMode="auto">
          <a:xfrm>
            <a:off x="3244850" y="5195888"/>
            <a:ext cx="3302000" cy="457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Initialized data (.data)</a:t>
            </a:r>
          </a:p>
        </p:txBody>
      </p:sp>
      <p:sp>
        <p:nvSpPr>
          <p:cNvPr id="16" name="Rectangle 117"/>
          <p:cNvSpPr>
            <a:spLocks noChangeArrowheads="1"/>
          </p:cNvSpPr>
          <p:nvPr/>
        </p:nvSpPr>
        <p:spPr bwMode="auto">
          <a:xfrm>
            <a:off x="3244850" y="5653088"/>
            <a:ext cx="3302000" cy="44291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Program text (.text)</a:t>
            </a:r>
          </a:p>
        </p:txBody>
      </p:sp>
      <p:sp>
        <p:nvSpPr>
          <p:cNvPr id="17" name="Rectangle 117"/>
          <p:cNvSpPr>
            <a:spLocks noChangeArrowheads="1"/>
          </p:cNvSpPr>
          <p:nvPr/>
        </p:nvSpPr>
        <p:spPr bwMode="auto">
          <a:xfrm>
            <a:off x="3241675" y="6096000"/>
            <a:ext cx="3300413" cy="381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en-US" altLang="zh-CN" sz="1400" b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112" name="Right Brace 17"/>
          <p:cNvSpPr>
            <a:spLocks/>
          </p:cNvSpPr>
          <p:nvPr/>
        </p:nvSpPr>
        <p:spPr bwMode="auto">
          <a:xfrm>
            <a:off x="6542088" y="319088"/>
            <a:ext cx="309562" cy="1785937"/>
          </a:xfrm>
          <a:prstGeom prst="rightBrace">
            <a:avLst>
              <a:gd name="adj1" fmla="val 310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600">
              <a:latin typeface="Times New Roman" charset="0"/>
            </a:endParaRPr>
          </a:p>
        </p:txBody>
      </p:sp>
      <p:sp>
        <p:nvSpPr>
          <p:cNvPr id="4113" name="Rectangle 18"/>
          <p:cNvSpPr>
            <a:spLocks noChangeArrowheads="1"/>
          </p:cNvSpPr>
          <p:nvPr/>
        </p:nvSpPr>
        <p:spPr bwMode="auto">
          <a:xfrm>
            <a:off x="6792913" y="835025"/>
            <a:ext cx="9286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0" i="1">
                <a:latin typeface="Times New Roman" charset="0"/>
              </a:rPr>
              <a:t>Kernel </a:t>
            </a:r>
            <a:br>
              <a:rPr kumimoji="0" lang="en-US" altLang="zh-CN" sz="1800" b="0" i="1">
                <a:latin typeface="Times New Roman" charset="0"/>
              </a:rPr>
            </a:br>
            <a:r>
              <a:rPr kumimoji="0" lang="en-US" altLang="zh-CN" sz="1800" b="0" i="1">
                <a:latin typeface="Times New Roman" charset="0"/>
              </a:rPr>
              <a:t>virtual </a:t>
            </a:r>
            <a:br>
              <a:rPr kumimoji="0" lang="en-US" altLang="zh-CN" sz="1800" b="0" i="1">
                <a:latin typeface="Times New Roman" charset="0"/>
              </a:rPr>
            </a:br>
            <a:r>
              <a:rPr kumimoji="0" lang="en-US" altLang="zh-CN" sz="1800" b="0" i="1">
                <a:latin typeface="Times New Roman" charset="0"/>
              </a:rPr>
              <a:t>memory</a:t>
            </a:r>
          </a:p>
        </p:txBody>
      </p:sp>
      <p:sp>
        <p:nvSpPr>
          <p:cNvPr id="4114" name="Right Brace 19"/>
          <p:cNvSpPr>
            <a:spLocks/>
          </p:cNvSpPr>
          <p:nvPr/>
        </p:nvSpPr>
        <p:spPr bwMode="auto">
          <a:xfrm>
            <a:off x="6546850" y="2105025"/>
            <a:ext cx="307975" cy="4371975"/>
          </a:xfrm>
          <a:prstGeom prst="rightBrace">
            <a:avLst>
              <a:gd name="adj1" fmla="val 311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600">
              <a:latin typeface="Times New Roman" charset="0"/>
            </a:endParaRPr>
          </a:p>
        </p:txBody>
      </p:sp>
      <p:sp>
        <p:nvSpPr>
          <p:cNvPr id="4115" name="Rectangle 20"/>
          <p:cNvSpPr>
            <a:spLocks noChangeArrowheads="1"/>
          </p:cNvSpPr>
          <p:nvPr/>
        </p:nvSpPr>
        <p:spPr bwMode="auto">
          <a:xfrm>
            <a:off x="6792913" y="3910013"/>
            <a:ext cx="9286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0" i="1">
                <a:latin typeface="Times New Roman" charset="0"/>
              </a:rPr>
              <a:t>Process</a:t>
            </a:r>
            <a:br>
              <a:rPr kumimoji="0" lang="en-US" altLang="zh-CN" sz="1800" b="0" i="1">
                <a:latin typeface="Times New Roman" charset="0"/>
              </a:rPr>
            </a:br>
            <a:r>
              <a:rPr kumimoji="0" lang="en-US" altLang="zh-CN" sz="1800" b="0" i="1">
                <a:latin typeface="Times New Roman" charset="0"/>
              </a:rPr>
              <a:t>virtual</a:t>
            </a:r>
            <a:br>
              <a:rPr kumimoji="0" lang="en-US" altLang="zh-CN" sz="1800" b="0" i="1">
                <a:latin typeface="Times New Roman" charset="0"/>
              </a:rPr>
            </a:br>
            <a:r>
              <a:rPr kumimoji="0" lang="en-US" altLang="zh-CN" sz="1800" b="0" i="1">
                <a:latin typeface="Times New Roman" charset="0"/>
              </a:rPr>
              <a:t>memory</a:t>
            </a:r>
          </a:p>
        </p:txBody>
      </p:sp>
      <p:sp>
        <p:nvSpPr>
          <p:cNvPr id="4116" name="Right Brace 21"/>
          <p:cNvSpPr>
            <a:spLocks/>
          </p:cNvSpPr>
          <p:nvPr/>
        </p:nvSpPr>
        <p:spPr bwMode="auto">
          <a:xfrm flipH="1">
            <a:off x="2982913" y="319088"/>
            <a:ext cx="263525" cy="885825"/>
          </a:xfrm>
          <a:prstGeom prst="rightBrace">
            <a:avLst>
              <a:gd name="adj1" fmla="val 3101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600">
              <a:latin typeface="Times New Roman" charset="0"/>
            </a:endParaRPr>
          </a:p>
        </p:txBody>
      </p:sp>
      <p:sp>
        <p:nvSpPr>
          <p:cNvPr id="4117" name="Rectangle 23"/>
          <p:cNvSpPr>
            <a:spLocks noChangeArrowheads="1"/>
          </p:cNvSpPr>
          <p:nvPr/>
        </p:nvSpPr>
        <p:spPr bwMode="auto">
          <a:xfrm>
            <a:off x="1608138" y="500063"/>
            <a:ext cx="13747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1800" b="0" i="1">
                <a:latin typeface="Times New Roman" charset="0"/>
              </a:rPr>
              <a:t>Different for</a:t>
            </a:r>
            <a:br>
              <a:rPr kumimoji="0" lang="en-US" altLang="zh-CN" sz="1800" b="0" i="1">
                <a:latin typeface="Times New Roman" charset="0"/>
              </a:rPr>
            </a:br>
            <a:r>
              <a:rPr kumimoji="0" lang="en-US" altLang="zh-CN" sz="1800" b="0" i="1">
                <a:latin typeface="Times New Roman" charset="0"/>
              </a:rPr>
              <a:t>each process</a:t>
            </a:r>
          </a:p>
        </p:txBody>
      </p:sp>
      <p:sp>
        <p:nvSpPr>
          <p:cNvPr id="4118" name="Right Brace 24"/>
          <p:cNvSpPr>
            <a:spLocks/>
          </p:cNvSpPr>
          <p:nvPr/>
        </p:nvSpPr>
        <p:spPr bwMode="auto">
          <a:xfrm flipH="1">
            <a:off x="2982913" y="1204913"/>
            <a:ext cx="258762" cy="900112"/>
          </a:xfrm>
          <a:prstGeom prst="rightBrace">
            <a:avLst>
              <a:gd name="adj1" fmla="val 310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600">
              <a:latin typeface="Times New Roman" charset="0"/>
            </a:endParaRPr>
          </a:p>
        </p:txBody>
      </p:sp>
      <p:cxnSp>
        <p:nvCxnSpPr>
          <p:cNvPr id="4119" name="Straight Connector 26"/>
          <p:cNvCxnSpPr>
            <a:cxnSpLocks noChangeShapeType="1"/>
            <a:stCxn id="4118" idx="2"/>
            <a:endCxn id="4114" idx="0"/>
          </p:cNvCxnSpPr>
          <p:nvPr/>
        </p:nvCxnSpPr>
        <p:spPr bwMode="auto">
          <a:xfrm>
            <a:off x="3241675" y="2105025"/>
            <a:ext cx="3305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0" name="Rectangle 27"/>
          <p:cNvSpPr>
            <a:spLocks noChangeArrowheads="1"/>
          </p:cNvSpPr>
          <p:nvPr/>
        </p:nvSpPr>
        <p:spPr bwMode="auto">
          <a:xfrm>
            <a:off x="1590675" y="1381125"/>
            <a:ext cx="1374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1800" b="0" i="1">
                <a:latin typeface="Times New Roman" charset="0"/>
              </a:rPr>
              <a:t>Identical for</a:t>
            </a:r>
            <a:br>
              <a:rPr kumimoji="0" lang="en-US" altLang="zh-CN" sz="1800" b="0" i="1">
                <a:latin typeface="Times New Roman" charset="0"/>
              </a:rPr>
            </a:br>
            <a:r>
              <a:rPr kumimoji="0" lang="en-US" altLang="zh-CN" sz="1800" b="0" i="1">
                <a:latin typeface="Times New Roman" charset="0"/>
              </a:rPr>
              <a:t>each process</a:t>
            </a:r>
          </a:p>
        </p:txBody>
      </p:sp>
      <p:sp>
        <p:nvSpPr>
          <p:cNvPr id="4121" name="Line 107"/>
          <p:cNvSpPr>
            <a:spLocks noChangeShapeType="1"/>
          </p:cNvSpPr>
          <p:nvPr/>
        </p:nvSpPr>
        <p:spPr bwMode="auto">
          <a:xfrm>
            <a:off x="2965450" y="2576513"/>
            <a:ext cx="2809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4122" name="Rectangle 29"/>
          <p:cNvSpPr>
            <a:spLocks noChangeArrowheads="1"/>
          </p:cNvSpPr>
          <p:nvPr/>
        </p:nvSpPr>
        <p:spPr bwMode="auto">
          <a:xfrm>
            <a:off x="2332038" y="2422525"/>
            <a:ext cx="684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1800" b="0">
                <a:latin typeface="Times New Roman" charset="0"/>
              </a:rPr>
              <a:t>%esp</a:t>
            </a:r>
          </a:p>
        </p:txBody>
      </p:sp>
      <p:sp>
        <p:nvSpPr>
          <p:cNvPr id="4123" name="Line 107"/>
          <p:cNvSpPr>
            <a:spLocks noChangeShapeType="1"/>
          </p:cNvSpPr>
          <p:nvPr/>
        </p:nvSpPr>
        <p:spPr bwMode="auto">
          <a:xfrm flipV="1">
            <a:off x="2965450" y="4252913"/>
            <a:ext cx="2809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4124" name="Rectangle 31"/>
          <p:cNvSpPr>
            <a:spLocks noChangeArrowheads="1"/>
          </p:cNvSpPr>
          <p:nvPr/>
        </p:nvSpPr>
        <p:spPr bwMode="auto">
          <a:xfrm>
            <a:off x="2540000" y="4098925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1800" b="0">
                <a:latin typeface="Times New Roman" charset="0"/>
              </a:rPr>
              <a:t>brk</a:t>
            </a:r>
          </a:p>
        </p:txBody>
      </p:sp>
      <p:sp>
        <p:nvSpPr>
          <p:cNvPr id="4125" name="Line 107"/>
          <p:cNvSpPr>
            <a:spLocks noChangeShapeType="1"/>
          </p:cNvSpPr>
          <p:nvPr/>
        </p:nvSpPr>
        <p:spPr bwMode="auto">
          <a:xfrm flipV="1">
            <a:off x="2965450" y="6096000"/>
            <a:ext cx="276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4126" name="Rectangle 33"/>
          <p:cNvSpPr>
            <a:spLocks noChangeArrowheads="1"/>
          </p:cNvSpPr>
          <p:nvPr/>
        </p:nvSpPr>
        <p:spPr bwMode="auto">
          <a:xfrm>
            <a:off x="1317625" y="5834063"/>
            <a:ext cx="16652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Times New Roman" charset="0"/>
              </a:rPr>
              <a:t>x08048000 (32)</a:t>
            </a:r>
            <a:br>
              <a:rPr kumimoji="0" lang="en-US" altLang="zh-CN" sz="1800">
                <a:latin typeface="Times New Roman" charset="0"/>
              </a:rPr>
            </a:br>
            <a:r>
              <a:rPr kumimoji="0" lang="en-US" altLang="zh-CN" sz="1800">
                <a:latin typeface="Times New Roman" charset="0"/>
              </a:rPr>
              <a:t>x40000000 (64)</a:t>
            </a:r>
          </a:p>
        </p:txBody>
      </p:sp>
      <p:sp>
        <p:nvSpPr>
          <p:cNvPr id="4127" name="Line 130"/>
          <p:cNvSpPr>
            <a:spLocks noChangeShapeType="1"/>
          </p:cNvSpPr>
          <p:nvPr/>
        </p:nvSpPr>
        <p:spPr bwMode="auto">
          <a:xfrm flipV="1">
            <a:off x="4892675" y="4024313"/>
            <a:ext cx="3175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4128" name="Line 130"/>
          <p:cNvSpPr>
            <a:spLocks noChangeShapeType="1"/>
          </p:cNvSpPr>
          <p:nvPr/>
        </p:nvSpPr>
        <p:spPr bwMode="auto">
          <a:xfrm flipV="1">
            <a:off x="4887913" y="2895600"/>
            <a:ext cx="4762" cy="214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4129" name="Line 130"/>
          <p:cNvSpPr>
            <a:spLocks noChangeShapeType="1"/>
          </p:cNvSpPr>
          <p:nvPr/>
        </p:nvSpPr>
        <p:spPr bwMode="auto">
          <a:xfrm>
            <a:off x="4895850" y="2576513"/>
            <a:ext cx="0" cy="266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4130" name="Rectangle 45"/>
          <p:cNvSpPr>
            <a:spLocks noGrp="1" noChangeArrowheads="1"/>
          </p:cNvSpPr>
          <p:nvPr>
            <p:ph type="title"/>
          </p:nvPr>
        </p:nvSpPr>
        <p:spPr>
          <a:xfrm>
            <a:off x="260350" y="3308350"/>
            <a:ext cx="2406650" cy="1492250"/>
          </a:xfrm>
        </p:spPr>
        <p:txBody>
          <a:bodyPr/>
          <a:lstStyle/>
          <a:p>
            <a:r>
              <a:rPr lang="en-US" altLang="zh-CN" b="0">
                <a:ea typeface="宋体" charset="-122"/>
              </a:rPr>
              <a:t>Linux Virtual Memory System</a:t>
            </a:r>
            <a:endParaRPr lang="zh-CN" altLang="en-US" b="0">
              <a:ea typeface="宋体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458E4C-45E1-CD4F-88BC-91A51B348A0E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Shared variable analysis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30480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kumimoji="0" lang="zh-CN" altLang="en-US" sz="1800" b="1">
                <a:latin typeface="Courier New" charset="0"/>
                <a:ea typeface="宋体" charset="-122"/>
              </a:rPr>
              <a:t>24</a:t>
            </a:r>
          </a:p>
          <a:p>
            <a:pPr>
              <a:buFontTx/>
              <a:buNone/>
            </a:pPr>
            <a:r>
              <a:rPr kumimoji="0" lang="zh-CN" altLang="en-US" sz="1800" b="1">
                <a:latin typeface="Courier New" charset="0"/>
                <a:ea typeface="宋体" charset="-122"/>
              </a:rPr>
              <a:t>25 </a:t>
            </a:r>
            <a:r>
              <a:rPr kumimoji="0" lang="zh-CN" altLang="en-US" sz="1800" b="1">
                <a:solidFill>
                  <a:srgbClr val="00B050"/>
                </a:solidFill>
                <a:latin typeface="Courier New" charset="0"/>
                <a:ea typeface="宋体" charset="-122"/>
              </a:rPr>
              <a:t>/* </a:t>
            </a:r>
            <a:r>
              <a:rPr kumimoji="0" lang="en-US" altLang="zh-CN" sz="1800" b="1">
                <a:solidFill>
                  <a:srgbClr val="00B050"/>
                </a:solidFill>
                <a:latin typeface="Courier New" charset="0"/>
                <a:ea typeface="宋体" charset="-122"/>
              </a:rPr>
              <a:t>thread routine */</a:t>
            </a:r>
          </a:p>
          <a:p>
            <a:pPr>
              <a:buFontTx/>
              <a:buNone/>
            </a:pPr>
            <a:r>
              <a:rPr kumimoji="0" lang="en-US" altLang="zh-CN" sz="1800" b="1">
                <a:latin typeface="Courier New" charset="0"/>
                <a:ea typeface="宋体" charset="-122"/>
              </a:rPr>
              <a:t>26 void *</a:t>
            </a:r>
            <a:r>
              <a:rPr kumimoji="0" lang="en-US" altLang="zh-CN" sz="1800" b="1">
                <a:solidFill>
                  <a:srgbClr val="FF0000"/>
                </a:solidFill>
                <a:latin typeface="Courier New" charset="0"/>
                <a:ea typeface="宋体" charset="-122"/>
              </a:rPr>
              <a:t>count</a:t>
            </a:r>
            <a:r>
              <a:rPr kumimoji="0" lang="en-US" altLang="zh-CN" sz="1800" b="1">
                <a:latin typeface="Courier New" charset="0"/>
                <a:ea typeface="宋体" charset="-122"/>
              </a:rPr>
              <a:t>(void *arg)</a:t>
            </a:r>
          </a:p>
          <a:p>
            <a:pPr>
              <a:buFontTx/>
              <a:buNone/>
            </a:pPr>
            <a:r>
              <a:rPr kumimoji="0" lang="en-US" altLang="zh-CN" sz="1800" b="1">
                <a:latin typeface="Courier New" charset="0"/>
                <a:ea typeface="宋体" charset="-122"/>
              </a:rPr>
              <a:t>27 {</a:t>
            </a:r>
          </a:p>
          <a:p>
            <a:pPr>
              <a:buFontTx/>
              <a:buNone/>
            </a:pPr>
            <a:r>
              <a:rPr kumimoji="0" lang="en-US" altLang="zh-CN" sz="1800" b="1">
                <a:latin typeface="Courier New" charset="0"/>
                <a:ea typeface="宋体" charset="-122"/>
              </a:rPr>
              <a:t>28 	int i;</a:t>
            </a:r>
          </a:p>
          <a:p>
            <a:pPr>
              <a:buFontTx/>
              <a:buNone/>
            </a:pPr>
            <a:r>
              <a:rPr kumimoji="0" lang="en-US" altLang="zh-CN" sz="1800" b="1">
                <a:latin typeface="Courier New" charset="0"/>
                <a:ea typeface="宋体" charset="-122"/>
              </a:rPr>
              <a:t>29 	for (i=0; i&lt;NITERS; i++)</a:t>
            </a:r>
          </a:p>
          <a:p>
            <a:pPr>
              <a:buFontTx/>
              <a:buNone/>
            </a:pPr>
            <a:r>
              <a:rPr kumimoji="0" lang="en-US" altLang="zh-CN" sz="1800" b="1">
                <a:latin typeface="Courier New" charset="0"/>
                <a:ea typeface="宋体" charset="-122"/>
              </a:rPr>
              <a:t>30 	    </a:t>
            </a:r>
            <a:r>
              <a:rPr kumimoji="0" lang="en-US" altLang="zh-CN" sz="1800" b="1">
                <a:solidFill>
                  <a:srgbClr val="7030A0"/>
                </a:solidFill>
                <a:latin typeface="Courier New" charset="0"/>
                <a:ea typeface="宋体" charset="-122"/>
              </a:rPr>
              <a:t>cnt</a:t>
            </a:r>
            <a:r>
              <a:rPr kumimoji="0" lang="en-US" altLang="zh-CN" sz="1800" b="1">
                <a:latin typeface="Courier New" charset="0"/>
                <a:ea typeface="宋体" charset="-122"/>
              </a:rPr>
              <a:t>++;</a:t>
            </a:r>
          </a:p>
          <a:p>
            <a:pPr>
              <a:buFontTx/>
              <a:buNone/>
            </a:pPr>
            <a:r>
              <a:rPr kumimoji="0" lang="en-US" altLang="zh-CN" sz="1800" b="1">
                <a:latin typeface="Courier New" charset="0"/>
                <a:ea typeface="宋体" charset="-122"/>
              </a:rPr>
              <a:t>31 	return NULL;</a:t>
            </a:r>
          </a:p>
          <a:p>
            <a:pPr>
              <a:buFontTx/>
              <a:buNone/>
            </a:pPr>
            <a:r>
              <a:rPr kumimoji="0" lang="en-US" altLang="zh-CN" sz="1800" b="1">
                <a:latin typeface="Courier New" charset="0"/>
                <a:ea typeface="宋体" charset="-122"/>
              </a:rPr>
              <a:t>32 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EDDA63-797C-B148-BDFD-1C67A19B9225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Shared variable analysis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343400"/>
            <a:ext cx="8153400" cy="1295400"/>
          </a:xfrm>
        </p:spPr>
        <p:txBody>
          <a:bodyPr/>
          <a:lstStyle/>
          <a:p>
            <a:r>
              <a:rPr kumimoji="0" lang="en-US" altLang="zh-CN" sz="2400" b="1">
                <a:solidFill>
                  <a:srgbClr val="7030A0"/>
                </a:solidFill>
                <a:latin typeface="Courier New" charset="0"/>
                <a:ea typeface="宋体" charset="-122"/>
              </a:rPr>
              <a:t>cnt</a:t>
            </a:r>
            <a:r>
              <a:rPr kumimoji="0" lang="en-US" altLang="zh-CN" sz="2400">
                <a:solidFill>
                  <a:srgbClr val="7030A0"/>
                </a:solidFill>
                <a:ea typeface="宋体" charset="-122"/>
              </a:rPr>
              <a:t> </a:t>
            </a:r>
            <a:r>
              <a:rPr kumimoji="0" lang="en-US" altLang="zh-CN" sz="2400">
                <a:ea typeface="宋体" charset="-122"/>
              </a:rPr>
              <a:t>should be equal to 200,000,000. </a:t>
            </a:r>
          </a:p>
          <a:p>
            <a:r>
              <a:rPr kumimoji="0" lang="en-US" altLang="zh-CN" sz="2400">
                <a:ea typeface="宋体" charset="-122"/>
              </a:rPr>
              <a:t>What went wrong?!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6400800" cy="2554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000">
                <a:latin typeface="Courier New" pitchFamily="49" charset="0"/>
              </a:rPr>
              <a:t>linux&gt; badcnt</a:t>
            </a:r>
          </a:p>
          <a:p>
            <a:pPr>
              <a:defRPr/>
            </a:pPr>
            <a:r>
              <a:rPr lang="en-US" altLang="zh-CN" sz="2000">
                <a:latin typeface="Courier New" pitchFamily="49" charset="0"/>
              </a:rPr>
              <a:t>BOOM! cnt=198841183</a:t>
            </a:r>
          </a:p>
          <a:p>
            <a:pPr>
              <a:defRPr/>
            </a:pPr>
            <a:endParaRPr lang="en-US" altLang="zh-CN" sz="2000"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>
                <a:latin typeface="Courier New" pitchFamily="49" charset="0"/>
              </a:rPr>
              <a:t>linux&gt; badcnt</a:t>
            </a:r>
          </a:p>
          <a:p>
            <a:pPr>
              <a:defRPr/>
            </a:pPr>
            <a:r>
              <a:rPr lang="en-US" altLang="zh-CN" sz="2000">
                <a:latin typeface="Courier New" pitchFamily="49" charset="0"/>
              </a:rPr>
              <a:t>BOOM! cnt=198261801</a:t>
            </a:r>
          </a:p>
          <a:p>
            <a:pPr>
              <a:defRPr/>
            </a:pPr>
            <a:endParaRPr lang="en-US" altLang="zh-CN" sz="2000"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>
                <a:latin typeface="Courier New" pitchFamily="49" charset="0"/>
              </a:rPr>
              <a:t>linux&gt; badcnt</a:t>
            </a:r>
          </a:p>
          <a:p>
            <a:pPr>
              <a:defRPr/>
            </a:pPr>
            <a:r>
              <a:rPr lang="en-US" altLang="zh-CN" sz="2000">
                <a:latin typeface="Courier New" pitchFamily="49" charset="0"/>
              </a:rPr>
              <a:t>BOOM! cnt=198269672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2B76E3-9AB1-A64B-9221-42597F81018A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1447800" y="2286000"/>
            <a:ext cx="5978525" cy="97155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for (i=0; i&lt;NITERS; i++)</a:t>
            </a:r>
          </a:p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  cnt++;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447800" y="1612900"/>
            <a:ext cx="59785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>
                <a:latin typeface="Courier New" charset="0"/>
              </a:rPr>
              <a:t>C code for thread i</a:t>
            </a:r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Assembly code for counter loop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83A0AD-1AA9-E64A-B15C-FA8288B393F1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2708275" y="1874838"/>
            <a:ext cx="5749925" cy="47101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latin typeface="Courier New" charset="0"/>
              </a:rPr>
              <a:t>.</a:t>
            </a:r>
            <a:r>
              <a:rPr kumimoji="0" lang="en-US" altLang="zh-CN" sz="2000" dirty="0">
                <a:latin typeface="Courier New" charset="0"/>
              </a:rPr>
              <a:t>L9: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latin typeface="Courier New" charset="0"/>
              </a:rPr>
              <a:t>	</a:t>
            </a:r>
            <a:r>
              <a:rPr kumimoji="0" lang="en-US" altLang="zh-CN" sz="2000" dirty="0" err="1">
                <a:latin typeface="Courier New" charset="0"/>
              </a:rPr>
              <a:t>movl</a:t>
            </a:r>
            <a:r>
              <a:rPr kumimoji="0" lang="en-US" altLang="zh-CN" sz="2000" dirty="0">
                <a:latin typeface="Courier New" charset="0"/>
              </a:rPr>
              <a:t> -4(%</a:t>
            </a:r>
            <a:r>
              <a:rPr kumimoji="0" lang="en-US" altLang="zh-CN" sz="2000" dirty="0" err="1">
                <a:latin typeface="Courier New" charset="0"/>
              </a:rPr>
              <a:t>ebp</a:t>
            </a:r>
            <a:r>
              <a:rPr kumimoji="0" lang="en-US" altLang="zh-CN" sz="2000" dirty="0">
                <a:latin typeface="Courier New" charset="0"/>
              </a:rPr>
              <a:t>),%</a:t>
            </a:r>
            <a:r>
              <a:rPr kumimoji="0" lang="en-US" altLang="zh-CN" sz="2000" dirty="0" err="1">
                <a:latin typeface="Courier New" charset="0"/>
              </a:rPr>
              <a:t>eax</a:t>
            </a:r>
            <a:r>
              <a:rPr kumimoji="0" lang="en-US" altLang="zh-CN" sz="2000" dirty="0">
                <a:latin typeface="Courier New" charset="0"/>
              </a:rPr>
              <a:t> </a:t>
            </a:r>
            <a:r>
              <a:rPr kumimoji="0" lang="en-US" altLang="zh-CN" sz="2000" dirty="0">
                <a:solidFill>
                  <a:srgbClr val="00B050"/>
                </a:solidFill>
                <a:latin typeface="Courier New" charset="0"/>
              </a:rPr>
              <a:t>#</a:t>
            </a:r>
            <a:r>
              <a:rPr kumimoji="0" lang="en-US" altLang="zh-CN" sz="2000" dirty="0" err="1">
                <a:solidFill>
                  <a:srgbClr val="00B050"/>
                </a:solidFill>
                <a:latin typeface="Courier New" charset="0"/>
              </a:rPr>
              <a:t>i</a:t>
            </a:r>
            <a:r>
              <a:rPr kumimoji="0" lang="en-US" altLang="zh-CN" sz="2000" dirty="0">
                <a:solidFill>
                  <a:srgbClr val="00B050"/>
                </a:solidFill>
                <a:latin typeface="Courier New" charset="0"/>
              </a:rPr>
              <a:t>:-4(%</a:t>
            </a:r>
            <a:r>
              <a:rPr kumimoji="0" lang="en-US" altLang="zh-CN" sz="2000" dirty="0" err="1">
                <a:solidFill>
                  <a:srgbClr val="00B050"/>
                </a:solidFill>
                <a:latin typeface="Courier New" charset="0"/>
              </a:rPr>
              <a:t>ebp</a:t>
            </a:r>
            <a:r>
              <a:rPr kumimoji="0" lang="en-US" altLang="zh-CN" sz="2000" dirty="0">
                <a:solidFill>
                  <a:srgbClr val="00B050"/>
                </a:solidFill>
                <a:latin typeface="Courier New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latin typeface="Courier New" charset="0"/>
              </a:rPr>
              <a:t>	</a:t>
            </a:r>
            <a:r>
              <a:rPr kumimoji="0" lang="en-US" altLang="zh-CN" sz="2000" dirty="0" err="1">
                <a:latin typeface="Courier New" charset="0"/>
              </a:rPr>
              <a:t>cmpl</a:t>
            </a:r>
            <a:r>
              <a:rPr kumimoji="0" lang="en-US" altLang="zh-CN" sz="2000" dirty="0">
                <a:latin typeface="Courier New" charset="0"/>
              </a:rPr>
              <a:t> $99999999,%eax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latin typeface="Courier New" charset="0"/>
              </a:rPr>
              <a:t>	</a:t>
            </a:r>
            <a:r>
              <a:rPr kumimoji="0" lang="en-US" altLang="zh-CN" sz="2000" dirty="0" err="1">
                <a:latin typeface="Courier New" charset="0"/>
              </a:rPr>
              <a:t>jle</a:t>
            </a:r>
            <a:r>
              <a:rPr kumimoji="0" lang="en-US" altLang="zh-CN" sz="2000" dirty="0">
                <a:latin typeface="Courier New" charset="0"/>
              </a:rPr>
              <a:t> .L12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latin typeface="Courier New" charset="0"/>
              </a:rPr>
              <a:t>	</a:t>
            </a:r>
            <a:r>
              <a:rPr kumimoji="0" lang="en-US" altLang="zh-CN" sz="2000" dirty="0" err="1">
                <a:latin typeface="Courier New" charset="0"/>
              </a:rPr>
              <a:t>jmp</a:t>
            </a:r>
            <a:r>
              <a:rPr kumimoji="0" lang="en-US" altLang="zh-CN" sz="2000" dirty="0">
                <a:latin typeface="Courier New" charset="0"/>
              </a:rPr>
              <a:t> .L10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latin typeface="Courier New" charset="0"/>
              </a:rPr>
              <a:t>.L12: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latin typeface="Courier New" charset="0"/>
              </a:rPr>
              <a:t>	</a:t>
            </a:r>
            <a:r>
              <a:rPr kumimoji="0" lang="en-US" altLang="zh-CN" sz="2000" dirty="0" err="1">
                <a:latin typeface="Courier New" charset="0"/>
              </a:rPr>
              <a:t>movl</a:t>
            </a:r>
            <a:r>
              <a:rPr kumimoji="0" lang="en-US" altLang="zh-CN" sz="2000" dirty="0">
                <a:latin typeface="Courier New" charset="0"/>
              </a:rPr>
              <a:t> </a:t>
            </a:r>
            <a:r>
              <a:rPr kumimoji="0" lang="en-US" altLang="zh-CN" sz="2000" dirty="0" err="1">
                <a:solidFill>
                  <a:srgbClr val="7030A0"/>
                </a:solidFill>
                <a:latin typeface="Courier New" charset="0"/>
              </a:rPr>
              <a:t>cnt</a:t>
            </a:r>
            <a:r>
              <a:rPr kumimoji="0" lang="en-US" altLang="zh-CN" sz="2000" dirty="0">
                <a:latin typeface="Courier New" charset="0"/>
              </a:rPr>
              <a:t>,</a:t>
            </a:r>
            <a:r>
              <a:rPr kumimoji="0" lang="en-US" altLang="zh-CN" sz="2000" dirty="0">
                <a:solidFill>
                  <a:srgbClr val="FF0000"/>
                </a:solidFill>
                <a:latin typeface="Courier New" charset="0"/>
              </a:rPr>
              <a:t>%</a:t>
            </a:r>
            <a:r>
              <a:rPr kumimoji="0" lang="en-US" altLang="zh-CN" sz="2000" dirty="0" err="1">
                <a:solidFill>
                  <a:srgbClr val="FF0000"/>
                </a:solidFill>
                <a:latin typeface="Courier New" charset="0"/>
              </a:rPr>
              <a:t>eax</a:t>
            </a:r>
            <a:r>
              <a:rPr kumimoji="0" lang="en-US" altLang="zh-CN" sz="2000" dirty="0">
                <a:latin typeface="Courier New" charset="0"/>
              </a:rPr>
              <a:t>      </a:t>
            </a:r>
            <a:r>
              <a:rPr kumimoji="0" lang="en-US" altLang="zh-CN" sz="2000" dirty="0">
                <a:solidFill>
                  <a:srgbClr val="00B050"/>
                </a:solidFill>
                <a:latin typeface="Courier New" charset="0"/>
              </a:rPr>
              <a:t># Load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latin typeface="Courier New" charset="0"/>
              </a:rPr>
              <a:t>	</a:t>
            </a:r>
            <a:r>
              <a:rPr kumimoji="0" lang="en-US" altLang="zh-CN" sz="2000" dirty="0" err="1">
                <a:latin typeface="Courier New" charset="0"/>
              </a:rPr>
              <a:t>leal</a:t>
            </a:r>
            <a:r>
              <a:rPr kumimoji="0" lang="en-US" altLang="zh-CN" sz="2000" dirty="0">
                <a:latin typeface="Courier New" charset="0"/>
              </a:rPr>
              <a:t> 1(</a:t>
            </a:r>
            <a:r>
              <a:rPr kumimoji="0" lang="en-US" altLang="zh-CN" sz="2000" dirty="0">
                <a:solidFill>
                  <a:srgbClr val="FF0000"/>
                </a:solidFill>
                <a:latin typeface="Courier New" charset="0"/>
              </a:rPr>
              <a:t>%</a:t>
            </a:r>
            <a:r>
              <a:rPr kumimoji="0" lang="en-US" altLang="zh-CN" sz="2000" dirty="0" err="1">
                <a:solidFill>
                  <a:srgbClr val="FF0000"/>
                </a:solidFill>
                <a:latin typeface="Courier New" charset="0"/>
              </a:rPr>
              <a:t>eax</a:t>
            </a:r>
            <a:r>
              <a:rPr kumimoji="0" lang="en-US" altLang="zh-CN" sz="2000" dirty="0">
                <a:latin typeface="Courier New" charset="0"/>
              </a:rPr>
              <a:t>),%</a:t>
            </a:r>
            <a:r>
              <a:rPr kumimoji="0" lang="en-US" altLang="zh-CN" sz="2000" dirty="0" err="1">
                <a:latin typeface="Courier New" charset="0"/>
              </a:rPr>
              <a:t>edx</a:t>
            </a:r>
            <a:r>
              <a:rPr kumimoji="0" lang="en-US" altLang="zh-CN" sz="2000" dirty="0">
                <a:latin typeface="Courier New" charset="0"/>
              </a:rPr>
              <a:t>  </a:t>
            </a:r>
            <a:r>
              <a:rPr kumimoji="0" lang="en-US" altLang="zh-CN" sz="2000" dirty="0">
                <a:solidFill>
                  <a:srgbClr val="00B050"/>
                </a:solidFill>
                <a:latin typeface="Courier New" charset="0"/>
              </a:rPr>
              <a:t># Update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latin typeface="Courier New" charset="0"/>
              </a:rPr>
              <a:t>	</a:t>
            </a:r>
            <a:r>
              <a:rPr kumimoji="0" lang="en-US" altLang="zh-CN" sz="2000" dirty="0" err="1">
                <a:latin typeface="Courier New" charset="0"/>
              </a:rPr>
              <a:t>movl</a:t>
            </a:r>
            <a:r>
              <a:rPr kumimoji="0" lang="en-US" altLang="zh-CN" sz="2000" dirty="0">
                <a:latin typeface="Courier New" charset="0"/>
              </a:rPr>
              <a:t> %</a:t>
            </a:r>
            <a:r>
              <a:rPr kumimoji="0" lang="en-US" altLang="zh-CN" sz="2000" dirty="0" err="1">
                <a:latin typeface="Courier New" charset="0"/>
              </a:rPr>
              <a:t>edx,</a:t>
            </a:r>
            <a:r>
              <a:rPr kumimoji="0" lang="en-US" altLang="zh-CN" sz="2000" dirty="0" err="1">
                <a:solidFill>
                  <a:srgbClr val="7030A0"/>
                </a:solidFill>
                <a:latin typeface="Courier New" charset="0"/>
              </a:rPr>
              <a:t>cnt</a:t>
            </a:r>
            <a:r>
              <a:rPr kumimoji="0" lang="en-US" altLang="zh-CN" sz="2000" dirty="0">
                <a:latin typeface="Courier New" charset="0"/>
              </a:rPr>
              <a:t>      </a:t>
            </a:r>
            <a:r>
              <a:rPr kumimoji="0" lang="en-US" altLang="zh-CN" sz="2000" dirty="0">
                <a:solidFill>
                  <a:srgbClr val="00B050"/>
                </a:solidFill>
                <a:latin typeface="Courier New" charset="0"/>
              </a:rPr>
              <a:t># Store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latin typeface="Courier New" charset="0"/>
              </a:rPr>
              <a:t>.L11: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latin typeface="Courier New" charset="0"/>
              </a:rPr>
              <a:t>	</a:t>
            </a:r>
            <a:r>
              <a:rPr kumimoji="0" lang="en-US" altLang="zh-CN" sz="2000" dirty="0" err="1">
                <a:latin typeface="Courier New" charset="0"/>
              </a:rPr>
              <a:t>movl</a:t>
            </a:r>
            <a:r>
              <a:rPr kumimoji="0" lang="en-US" altLang="zh-CN" sz="2000" dirty="0">
                <a:latin typeface="Courier New" charset="0"/>
              </a:rPr>
              <a:t> -4(%</a:t>
            </a:r>
            <a:r>
              <a:rPr kumimoji="0" lang="en-US" altLang="zh-CN" sz="2000" dirty="0" err="1">
                <a:latin typeface="Courier New" charset="0"/>
              </a:rPr>
              <a:t>ebp</a:t>
            </a:r>
            <a:r>
              <a:rPr kumimoji="0" lang="en-US" altLang="zh-CN" sz="2000" dirty="0">
                <a:latin typeface="Courier New" charset="0"/>
              </a:rPr>
              <a:t>),%</a:t>
            </a:r>
            <a:r>
              <a:rPr kumimoji="0" lang="en-US" altLang="zh-CN" sz="2000" dirty="0" err="1">
                <a:latin typeface="Courier New" charset="0"/>
              </a:rPr>
              <a:t>eax</a:t>
            </a:r>
            <a:endParaRPr kumimoji="0" lang="en-US" altLang="zh-CN" sz="2000" dirty="0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latin typeface="Courier New" charset="0"/>
              </a:rPr>
              <a:t>	</a:t>
            </a:r>
            <a:r>
              <a:rPr kumimoji="0" lang="en-US" altLang="zh-CN" sz="2000" dirty="0" err="1">
                <a:latin typeface="Courier New" charset="0"/>
              </a:rPr>
              <a:t>leal</a:t>
            </a:r>
            <a:r>
              <a:rPr kumimoji="0" lang="en-US" altLang="zh-CN" sz="2000" dirty="0">
                <a:latin typeface="Courier New" charset="0"/>
              </a:rPr>
              <a:t> 1(%</a:t>
            </a:r>
            <a:r>
              <a:rPr kumimoji="0" lang="en-US" altLang="zh-CN" sz="2000" dirty="0" err="1">
                <a:latin typeface="Courier New" charset="0"/>
              </a:rPr>
              <a:t>eax</a:t>
            </a:r>
            <a:r>
              <a:rPr kumimoji="0" lang="en-US" altLang="zh-CN" sz="2000" dirty="0">
                <a:latin typeface="Courier New" charset="0"/>
              </a:rPr>
              <a:t>),%</a:t>
            </a:r>
            <a:r>
              <a:rPr kumimoji="0" lang="en-US" altLang="zh-CN" sz="2000" dirty="0" err="1">
                <a:latin typeface="Courier New" charset="0"/>
              </a:rPr>
              <a:t>edx</a:t>
            </a:r>
            <a:endParaRPr kumimoji="0" lang="en-US" altLang="zh-CN" sz="2000" dirty="0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latin typeface="Courier New" charset="0"/>
              </a:rPr>
              <a:t>	</a:t>
            </a:r>
            <a:r>
              <a:rPr kumimoji="0" lang="en-US" altLang="zh-CN" sz="2000" dirty="0" err="1">
                <a:latin typeface="Courier New" charset="0"/>
              </a:rPr>
              <a:t>movl</a:t>
            </a:r>
            <a:r>
              <a:rPr kumimoji="0" lang="en-US" altLang="zh-CN" sz="2000" dirty="0">
                <a:latin typeface="Courier New" charset="0"/>
              </a:rPr>
              <a:t> %edx,-4(%</a:t>
            </a:r>
            <a:r>
              <a:rPr kumimoji="0" lang="en-US" altLang="zh-CN" sz="2000" dirty="0" err="1">
                <a:latin typeface="Courier New" charset="0"/>
              </a:rPr>
              <a:t>ebp</a:t>
            </a:r>
            <a:r>
              <a:rPr kumimoji="0" lang="en-US" altLang="zh-CN" sz="2000" dirty="0">
                <a:latin typeface="Courier New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latin typeface="Courier New" charset="0"/>
              </a:rPr>
              <a:t>	</a:t>
            </a:r>
            <a:r>
              <a:rPr kumimoji="0" lang="en-US" altLang="zh-CN" sz="2000" dirty="0" err="1">
                <a:latin typeface="Courier New" charset="0"/>
              </a:rPr>
              <a:t>jmp</a:t>
            </a:r>
            <a:r>
              <a:rPr kumimoji="0" lang="en-US" altLang="zh-CN" sz="2000" dirty="0">
                <a:latin typeface="Courier New" charset="0"/>
              </a:rPr>
              <a:t> .L9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latin typeface="Courier New" charset="0"/>
              </a:rPr>
              <a:t>.L10: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2971800" y="1447800"/>
            <a:ext cx="548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Courier New" charset="0"/>
              </a:rPr>
              <a:t>Asm code for thread i </a:t>
            </a:r>
          </a:p>
        </p:txBody>
      </p:sp>
      <p:sp>
        <p:nvSpPr>
          <p:cNvPr id="23557" name="AutoShape 4"/>
          <p:cNvSpPr>
            <a:spLocks/>
          </p:cNvSpPr>
          <p:nvPr/>
        </p:nvSpPr>
        <p:spPr bwMode="auto">
          <a:xfrm>
            <a:off x="2489200" y="2133600"/>
            <a:ext cx="1778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zh-CN" altLang="en-US" sz="1600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1033463" y="2563813"/>
            <a:ext cx="1517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Head (H</a:t>
            </a:r>
            <a:r>
              <a:rPr kumimoji="0" lang="en-US" altLang="zh-CN" sz="2000" baseline="-25000">
                <a:latin typeface="Courier New" charset="0"/>
              </a:rPr>
              <a:t>i</a:t>
            </a:r>
            <a:r>
              <a:rPr kumimoji="0" lang="en-US" altLang="zh-CN" sz="2000">
                <a:latin typeface="Courier New" charset="0"/>
              </a:rPr>
              <a:t>)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919163" y="5230813"/>
            <a:ext cx="1517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Tail (T</a:t>
            </a:r>
            <a:r>
              <a:rPr kumimoji="0" lang="en-US" altLang="zh-CN" sz="2000" baseline="-25000">
                <a:latin typeface="Courier New" charset="0"/>
              </a:rPr>
              <a:t>i</a:t>
            </a:r>
            <a:r>
              <a:rPr kumimoji="0" lang="en-US" altLang="zh-CN" sz="2000">
                <a:latin typeface="Courier New" charset="0"/>
              </a:rPr>
              <a:t>)</a:t>
            </a:r>
          </a:p>
        </p:txBody>
      </p:sp>
      <p:sp>
        <p:nvSpPr>
          <p:cNvPr id="23560" name="AutoShape 7"/>
          <p:cNvSpPr>
            <a:spLocks/>
          </p:cNvSpPr>
          <p:nvPr/>
        </p:nvSpPr>
        <p:spPr bwMode="auto">
          <a:xfrm>
            <a:off x="2505075" y="4745038"/>
            <a:ext cx="161925" cy="1371600"/>
          </a:xfrm>
          <a:prstGeom prst="leftBrace">
            <a:avLst>
              <a:gd name="adj1" fmla="val 7058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zh-CN" altLang="en-US" sz="1600"/>
          </a:p>
        </p:txBody>
      </p:sp>
      <p:sp>
        <p:nvSpPr>
          <p:cNvPr id="23561" name="Line 8"/>
          <p:cNvSpPr>
            <a:spLocks noChangeShapeType="1"/>
          </p:cNvSpPr>
          <p:nvPr/>
        </p:nvSpPr>
        <p:spPr bwMode="auto">
          <a:xfrm>
            <a:off x="2708275" y="3449638"/>
            <a:ext cx="4552950" cy="127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>
            <a:off x="2708275" y="4668838"/>
            <a:ext cx="4552950" cy="25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563" name="Text Box 10"/>
          <p:cNvSpPr txBox="1">
            <a:spLocks noChangeArrowheads="1"/>
          </p:cNvSpPr>
          <p:nvPr/>
        </p:nvSpPr>
        <p:spPr bwMode="auto">
          <a:xfrm>
            <a:off x="33338" y="3492500"/>
            <a:ext cx="244157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Load cnt (L</a:t>
            </a:r>
            <a:r>
              <a:rPr kumimoji="0" lang="en-US" altLang="zh-CN" sz="2000" baseline="-25000">
                <a:latin typeface="Courier New" charset="0"/>
              </a:rPr>
              <a:t>i</a:t>
            </a:r>
            <a:r>
              <a:rPr kumimoji="0" lang="en-US" altLang="zh-CN" sz="2000">
                <a:latin typeface="Courier New" charset="0"/>
              </a:rPr>
              <a:t>)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Update cnt (U</a:t>
            </a:r>
            <a:r>
              <a:rPr kumimoji="0" lang="en-US" altLang="zh-CN" sz="2000" baseline="-25000">
                <a:latin typeface="Courier New" charset="0"/>
              </a:rPr>
              <a:t>i</a:t>
            </a:r>
            <a:r>
              <a:rPr kumimoji="0" lang="en-US" altLang="zh-CN" sz="2000">
                <a:latin typeface="Courier New" charset="0"/>
              </a:rPr>
              <a:t>)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Store cnt (S</a:t>
            </a:r>
            <a:r>
              <a:rPr kumimoji="0" lang="en-US" altLang="zh-CN" sz="2000" baseline="-25000">
                <a:latin typeface="Courier New" charset="0"/>
              </a:rPr>
              <a:t>i</a:t>
            </a:r>
            <a:r>
              <a:rPr kumimoji="0" lang="en-US" altLang="zh-CN" sz="2000">
                <a:latin typeface="Courier New" charset="0"/>
              </a:rPr>
              <a:t>)</a:t>
            </a:r>
          </a:p>
        </p:txBody>
      </p:sp>
      <p:sp>
        <p:nvSpPr>
          <p:cNvPr id="23564" name="Line 11"/>
          <p:cNvSpPr>
            <a:spLocks noChangeShapeType="1"/>
          </p:cNvSpPr>
          <p:nvPr/>
        </p:nvSpPr>
        <p:spPr bwMode="auto">
          <a:xfrm>
            <a:off x="2708275" y="6192838"/>
            <a:ext cx="4419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65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Assembly code for counter loop</a:t>
            </a:r>
            <a:endParaRPr lang="zh-CN" altLang="en-US">
              <a:ea typeface="宋体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1842" y="5791200"/>
            <a:ext cx="22989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Discussion: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zh-CN" altLang="en-US" sz="1800" dirty="0">
                <a:solidFill>
                  <a:srgbClr val="0070C0"/>
                </a:solidFill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</a:rPr>
              <a:t>cnt</a:t>
            </a:r>
            <a:r>
              <a:rPr lang="zh-CN" altLang="en-US" sz="1800" dirty="0">
                <a:solidFill>
                  <a:srgbClr val="0070C0"/>
                </a:solidFill>
              </a:rPr>
              <a:t>可以编译优化用寄存器来存吗？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529248-EA2F-494E-93F3-97CFAD7E60F8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Concurrent execution</a:t>
            </a:r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762000" y="1955800"/>
            <a:ext cx="7621588" cy="3987800"/>
            <a:chOff x="1267" y="1760"/>
            <a:chExt cx="3434" cy="1974"/>
          </a:xfrm>
        </p:grpSpPr>
        <p:sp>
          <p:nvSpPr>
            <p:cNvPr id="22533" name="Rectangle 4"/>
            <p:cNvSpPr>
              <a:spLocks noChangeArrowheads="1"/>
            </p:cNvSpPr>
            <p:nvPr/>
          </p:nvSpPr>
          <p:spPr bwMode="auto">
            <a:xfrm>
              <a:off x="1915" y="2010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Courier New" panose="02070309020205020404" pitchFamily="49" charset="0"/>
                  <a:ea typeface="宋体" pitchFamily="2" charset="-122"/>
                  <a:cs typeface="Courier New" panose="02070309020205020404" pitchFamily="49" charset="0"/>
                </a:rPr>
                <a:t>H</a:t>
              </a:r>
              <a:r>
                <a:rPr lang="en-US" altLang="zh-CN" sz="2000" baseline="-25000" dirty="0">
                  <a:latin typeface="Courier New" panose="02070309020205020404" pitchFamily="49" charset="0"/>
                  <a:ea typeface="宋体" pitchFamily="2" charset="-122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534" name="Rectangle 5"/>
            <p:cNvSpPr>
              <a:spLocks noChangeArrowheads="1"/>
            </p:cNvSpPr>
            <p:nvPr/>
          </p:nvSpPr>
          <p:spPr bwMode="auto">
            <a:xfrm>
              <a:off x="1915" y="2181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00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altLang="zh-CN" sz="2000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zh-CN" sz="20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535" name="Rectangle 6"/>
            <p:cNvSpPr>
              <a:spLocks noChangeArrowheads="1"/>
            </p:cNvSpPr>
            <p:nvPr/>
          </p:nvSpPr>
          <p:spPr bwMode="auto">
            <a:xfrm>
              <a:off x="1915" y="2346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000">
                  <a:latin typeface="Courier New" pitchFamily="49" charset="0"/>
                  <a:cs typeface="Courier New" pitchFamily="49" charset="0"/>
                </a:rPr>
                <a:t>U</a:t>
              </a:r>
              <a:r>
                <a:rPr lang="en-US" altLang="zh-CN" sz="2000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zh-CN" sz="20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536" name="Rectangle 7"/>
            <p:cNvSpPr>
              <a:spLocks noChangeArrowheads="1"/>
            </p:cNvSpPr>
            <p:nvPr/>
          </p:nvSpPr>
          <p:spPr bwMode="auto">
            <a:xfrm>
              <a:off x="1915" y="2517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00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altLang="zh-CN" sz="2000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zh-CN" sz="20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537" name="Rectangle 8"/>
            <p:cNvSpPr>
              <a:spLocks noChangeArrowheads="1"/>
            </p:cNvSpPr>
            <p:nvPr/>
          </p:nvSpPr>
          <p:spPr bwMode="auto">
            <a:xfrm>
              <a:off x="1915" y="2682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000">
                  <a:latin typeface="Courier New" pitchFamily="49" charset="0"/>
                  <a:cs typeface="Courier New" pitchFamily="49" charset="0"/>
                </a:rPr>
                <a:t>H</a:t>
              </a:r>
              <a:r>
                <a:rPr lang="en-US" altLang="zh-CN" sz="2000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zh-CN" sz="20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538" name="Rectangle 9"/>
            <p:cNvSpPr>
              <a:spLocks noChangeArrowheads="1"/>
            </p:cNvSpPr>
            <p:nvPr/>
          </p:nvSpPr>
          <p:spPr bwMode="auto">
            <a:xfrm>
              <a:off x="1915" y="2853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00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altLang="zh-CN" sz="2000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zh-CN" sz="20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539" name="Rectangle 10"/>
            <p:cNvSpPr>
              <a:spLocks noChangeArrowheads="1"/>
            </p:cNvSpPr>
            <p:nvPr/>
          </p:nvSpPr>
          <p:spPr bwMode="auto">
            <a:xfrm>
              <a:off x="1915" y="3018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000">
                  <a:latin typeface="Courier New" pitchFamily="49" charset="0"/>
                  <a:cs typeface="Courier New" pitchFamily="49" charset="0"/>
                </a:rPr>
                <a:t>U</a:t>
              </a:r>
              <a:r>
                <a:rPr lang="en-US" altLang="zh-CN" sz="2000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zh-CN" sz="20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540" name="Rectangle 11"/>
            <p:cNvSpPr>
              <a:spLocks noChangeArrowheads="1"/>
            </p:cNvSpPr>
            <p:nvPr/>
          </p:nvSpPr>
          <p:spPr bwMode="auto">
            <a:xfrm>
              <a:off x="1915" y="3189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00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altLang="zh-CN" sz="2000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zh-CN" sz="20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541" name="Rectangle 12"/>
            <p:cNvSpPr>
              <a:spLocks noChangeArrowheads="1"/>
            </p:cNvSpPr>
            <p:nvPr/>
          </p:nvSpPr>
          <p:spPr bwMode="auto">
            <a:xfrm>
              <a:off x="1915" y="3354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00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zh-CN" sz="2000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zh-CN" sz="20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542" name="Rectangle 13"/>
            <p:cNvSpPr>
              <a:spLocks noChangeArrowheads="1"/>
            </p:cNvSpPr>
            <p:nvPr/>
          </p:nvSpPr>
          <p:spPr bwMode="auto">
            <a:xfrm>
              <a:off x="1915" y="3525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00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zh-CN" sz="2000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zh-CN" sz="20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543" name="Rectangle 14"/>
            <p:cNvSpPr>
              <a:spLocks noChangeArrowheads="1"/>
            </p:cNvSpPr>
            <p:nvPr/>
          </p:nvSpPr>
          <p:spPr bwMode="auto">
            <a:xfrm>
              <a:off x="1301" y="2010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>
                  <a:latin typeface="Courier New" charset="0"/>
                </a:rPr>
                <a:t>1</a:t>
              </a:r>
            </a:p>
          </p:txBody>
        </p:sp>
        <p:sp>
          <p:nvSpPr>
            <p:cNvPr id="22544" name="Rectangle 15"/>
            <p:cNvSpPr>
              <a:spLocks noChangeArrowheads="1"/>
            </p:cNvSpPr>
            <p:nvPr/>
          </p:nvSpPr>
          <p:spPr bwMode="auto">
            <a:xfrm>
              <a:off x="1301" y="2181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Courier New" charset="0"/>
                </a:rPr>
                <a:t>1</a:t>
              </a:r>
            </a:p>
          </p:txBody>
        </p:sp>
        <p:sp>
          <p:nvSpPr>
            <p:cNvPr id="22545" name="Rectangle 16"/>
            <p:cNvSpPr>
              <a:spLocks noChangeArrowheads="1"/>
            </p:cNvSpPr>
            <p:nvPr/>
          </p:nvSpPr>
          <p:spPr bwMode="auto">
            <a:xfrm>
              <a:off x="1301" y="2346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Courier New" charset="0"/>
                </a:rPr>
                <a:t>1</a:t>
              </a:r>
            </a:p>
          </p:txBody>
        </p:sp>
        <p:sp>
          <p:nvSpPr>
            <p:cNvPr id="22546" name="Rectangle 17"/>
            <p:cNvSpPr>
              <a:spLocks noChangeArrowheads="1"/>
            </p:cNvSpPr>
            <p:nvPr/>
          </p:nvSpPr>
          <p:spPr bwMode="auto">
            <a:xfrm>
              <a:off x="1301" y="2517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Courier New" charset="0"/>
                </a:rPr>
                <a:t>1</a:t>
              </a:r>
            </a:p>
          </p:txBody>
        </p:sp>
        <p:sp>
          <p:nvSpPr>
            <p:cNvPr id="22547" name="Rectangle 18"/>
            <p:cNvSpPr>
              <a:spLocks noChangeArrowheads="1"/>
            </p:cNvSpPr>
            <p:nvPr/>
          </p:nvSpPr>
          <p:spPr bwMode="auto">
            <a:xfrm>
              <a:off x="1301" y="2682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Courier New" charset="0"/>
                </a:rPr>
                <a:t>2</a:t>
              </a:r>
            </a:p>
          </p:txBody>
        </p:sp>
        <p:sp>
          <p:nvSpPr>
            <p:cNvPr id="22548" name="Rectangle 19"/>
            <p:cNvSpPr>
              <a:spLocks noChangeArrowheads="1"/>
            </p:cNvSpPr>
            <p:nvPr/>
          </p:nvSpPr>
          <p:spPr bwMode="auto">
            <a:xfrm>
              <a:off x="1301" y="2853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Courier New" charset="0"/>
                </a:rPr>
                <a:t>2</a:t>
              </a:r>
            </a:p>
          </p:txBody>
        </p:sp>
        <p:sp>
          <p:nvSpPr>
            <p:cNvPr id="22549" name="Rectangle 20"/>
            <p:cNvSpPr>
              <a:spLocks noChangeArrowheads="1"/>
            </p:cNvSpPr>
            <p:nvPr/>
          </p:nvSpPr>
          <p:spPr bwMode="auto">
            <a:xfrm>
              <a:off x="1301" y="3018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Courier New" charset="0"/>
                </a:rPr>
                <a:t>2</a:t>
              </a:r>
            </a:p>
          </p:txBody>
        </p:sp>
        <p:sp>
          <p:nvSpPr>
            <p:cNvPr id="22550" name="Rectangle 21"/>
            <p:cNvSpPr>
              <a:spLocks noChangeArrowheads="1"/>
            </p:cNvSpPr>
            <p:nvPr/>
          </p:nvSpPr>
          <p:spPr bwMode="auto">
            <a:xfrm>
              <a:off x="1301" y="3189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Courier New" charset="0"/>
                </a:rPr>
                <a:t>2</a:t>
              </a:r>
            </a:p>
          </p:txBody>
        </p:sp>
        <p:sp>
          <p:nvSpPr>
            <p:cNvPr id="22551" name="Rectangle 22"/>
            <p:cNvSpPr>
              <a:spLocks noChangeArrowheads="1"/>
            </p:cNvSpPr>
            <p:nvPr/>
          </p:nvSpPr>
          <p:spPr bwMode="auto">
            <a:xfrm>
              <a:off x="1301" y="3354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Courier New" charset="0"/>
                </a:rPr>
                <a:t>2</a:t>
              </a:r>
            </a:p>
          </p:txBody>
        </p:sp>
        <p:sp>
          <p:nvSpPr>
            <p:cNvPr id="22552" name="Rectangle 23"/>
            <p:cNvSpPr>
              <a:spLocks noChangeArrowheads="1"/>
            </p:cNvSpPr>
            <p:nvPr/>
          </p:nvSpPr>
          <p:spPr bwMode="auto">
            <a:xfrm>
              <a:off x="1301" y="3525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Courier New" charset="0"/>
                </a:rPr>
                <a:t>1</a:t>
              </a:r>
            </a:p>
          </p:txBody>
        </p:sp>
        <p:sp>
          <p:nvSpPr>
            <p:cNvPr id="22553" name="Rectangle 24"/>
            <p:cNvSpPr>
              <a:spLocks noChangeArrowheads="1"/>
            </p:cNvSpPr>
            <p:nvPr/>
          </p:nvSpPr>
          <p:spPr bwMode="auto">
            <a:xfrm>
              <a:off x="2529" y="2010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latin typeface="Courier New" panose="02070309020205020404" pitchFamily="49" charset="0"/>
                  <a:ea typeface="宋体" pitchFamily="2" charset="-122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22554" name="Rectangle 25"/>
            <p:cNvSpPr>
              <a:spLocks noChangeArrowheads="1"/>
            </p:cNvSpPr>
            <p:nvPr/>
          </p:nvSpPr>
          <p:spPr bwMode="auto">
            <a:xfrm>
              <a:off x="2529" y="2181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Courier New" charset="0"/>
                </a:rPr>
                <a:t>0</a:t>
              </a:r>
            </a:p>
          </p:txBody>
        </p:sp>
        <p:sp>
          <p:nvSpPr>
            <p:cNvPr id="22555" name="Rectangle 26"/>
            <p:cNvSpPr>
              <a:spLocks noChangeArrowheads="1"/>
            </p:cNvSpPr>
            <p:nvPr/>
          </p:nvSpPr>
          <p:spPr bwMode="auto">
            <a:xfrm>
              <a:off x="2529" y="2346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Courier New" charset="0"/>
                </a:rPr>
                <a:t>1</a:t>
              </a:r>
            </a:p>
          </p:txBody>
        </p:sp>
        <p:sp>
          <p:nvSpPr>
            <p:cNvPr id="22556" name="Rectangle 27"/>
            <p:cNvSpPr>
              <a:spLocks noChangeArrowheads="1"/>
            </p:cNvSpPr>
            <p:nvPr/>
          </p:nvSpPr>
          <p:spPr bwMode="auto">
            <a:xfrm>
              <a:off x="2529" y="2517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Courier New" charset="0"/>
                </a:rPr>
                <a:t>1</a:t>
              </a:r>
            </a:p>
          </p:txBody>
        </p:sp>
        <p:sp>
          <p:nvSpPr>
            <p:cNvPr id="22557" name="Rectangle 28"/>
            <p:cNvSpPr>
              <a:spLocks noChangeArrowheads="1"/>
            </p:cNvSpPr>
            <p:nvPr/>
          </p:nvSpPr>
          <p:spPr bwMode="auto">
            <a:xfrm>
              <a:off x="2529" y="2682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zh-CN" altLang="en-US">
                  <a:latin typeface="Courier New" panose="02070309020205020404" pitchFamily="49" charset="0"/>
                  <a:ea typeface="宋体" pitchFamily="2" charset="-122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22558" name="Rectangle 29"/>
            <p:cNvSpPr>
              <a:spLocks noChangeArrowheads="1"/>
            </p:cNvSpPr>
            <p:nvPr/>
          </p:nvSpPr>
          <p:spPr bwMode="auto">
            <a:xfrm>
              <a:off x="2529" y="2853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zh-CN" altLang="en-US">
                  <a:latin typeface="Courier New" panose="02070309020205020404" pitchFamily="49" charset="0"/>
                  <a:ea typeface="宋体" pitchFamily="2" charset="-122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22559" name="Rectangle 30"/>
            <p:cNvSpPr>
              <a:spLocks noChangeArrowheads="1"/>
            </p:cNvSpPr>
            <p:nvPr/>
          </p:nvSpPr>
          <p:spPr bwMode="auto">
            <a:xfrm>
              <a:off x="2529" y="3018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zh-CN" altLang="en-US">
                  <a:latin typeface="Courier New" panose="02070309020205020404" pitchFamily="49" charset="0"/>
                  <a:ea typeface="宋体" pitchFamily="2" charset="-122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22560" name="Rectangle 31"/>
            <p:cNvSpPr>
              <a:spLocks noChangeArrowheads="1"/>
            </p:cNvSpPr>
            <p:nvPr/>
          </p:nvSpPr>
          <p:spPr bwMode="auto">
            <a:xfrm>
              <a:off x="2529" y="3189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zh-CN" altLang="en-US">
                  <a:latin typeface="Courier New" panose="02070309020205020404" pitchFamily="49" charset="0"/>
                  <a:ea typeface="宋体" pitchFamily="2" charset="-122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22561" name="Rectangle 32"/>
            <p:cNvSpPr>
              <a:spLocks noChangeArrowheads="1"/>
            </p:cNvSpPr>
            <p:nvPr/>
          </p:nvSpPr>
          <p:spPr bwMode="auto">
            <a:xfrm>
              <a:off x="2529" y="3354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zh-CN" altLang="en-US">
                  <a:latin typeface="Courier New" panose="02070309020205020404" pitchFamily="49" charset="0"/>
                  <a:ea typeface="宋体" pitchFamily="2" charset="-122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22562" name="Rectangle 33"/>
            <p:cNvSpPr>
              <a:spLocks noChangeArrowheads="1"/>
            </p:cNvSpPr>
            <p:nvPr/>
          </p:nvSpPr>
          <p:spPr bwMode="auto">
            <a:xfrm>
              <a:off x="2529" y="3525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Courier New" charset="0"/>
                </a:rPr>
                <a:t>1</a:t>
              </a:r>
            </a:p>
          </p:txBody>
        </p:sp>
        <p:sp>
          <p:nvSpPr>
            <p:cNvPr id="22563" name="Rectangle 34"/>
            <p:cNvSpPr>
              <a:spLocks noChangeArrowheads="1"/>
            </p:cNvSpPr>
            <p:nvPr/>
          </p:nvSpPr>
          <p:spPr bwMode="auto">
            <a:xfrm>
              <a:off x="3739" y="2010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>
                  <a:latin typeface="Courier New" charset="0"/>
                </a:rPr>
                <a:t>0</a:t>
              </a:r>
            </a:p>
          </p:txBody>
        </p:sp>
        <p:sp>
          <p:nvSpPr>
            <p:cNvPr id="22564" name="Rectangle 35"/>
            <p:cNvSpPr>
              <a:spLocks noChangeArrowheads="1"/>
            </p:cNvSpPr>
            <p:nvPr/>
          </p:nvSpPr>
          <p:spPr bwMode="auto">
            <a:xfrm>
              <a:off x="3739" y="2181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Courier New" charset="0"/>
                </a:rPr>
                <a:t>0</a:t>
              </a:r>
            </a:p>
          </p:txBody>
        </p:sp>
        <p:sp>
          <p:nvSpPr>
            <p:cNvPr id="22565" name="Rectangle 36"/>
            <p:cNvSpPr>
              <a:spLocks noChangeArrowheads="1"/>
            </p:cNvSpPr>
            <p:nvPr/>
          </p:nvSpPr>
          <p:spPr bwMode="auto">
            <a:xfrm>
              <a:off x="3739" y="2346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Courier New" charset="0"/>
                </a:rPr>
                <a:t>0</a:t>
              </a:r>
            </a:p>
          </p:txBody>
        </p:sp>
        <p:sp>
          <p:nvSpPr>
            <p:cNvPr id="22566" name="Rectangle 37"/>
            <p:cNvSpPr>
              <a:spLocks noChangeArrowheads="1"/>
            </p:cNvSpPr>
            <p:nvPr/>
          </p:nvSpPr>
          <p:spPr bwMode="auto">
            <a:xfrm>
              <a:off x="3739" y="2517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Courier New" charset="0"/>
                </a:rPr>
                <a:t>1</a:t>
              </a:r>
            </a:p>
          </p:txBody>
        </p:sp>
        <p:sp>
          <p:nvSpPr>
            <p:cNvPr id="22567" name="Rectangle 38"/>
            <p:cNvSpPr>
              <a:spLocks noChangeArrowheads="1"/>
            </p:cNvSpPr>
            <p:nvPr/>
          </p:nvSpPr>
          <p:spPr bwMode="auto">
            <a:xfrm>
              <a:off x="3739" y="2682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Courier New" charset="0"/>
                </a:rPr>
                <a:t>1</a:t>
              </a:r>
            </a:p>
          </p:txBody>
        </p:sp>
        <p:sp>
          <p:nvSpPr>
            <p:cNvPr id="22568" name="Rectangle 39"/>
            <p:cNvSpPr>
              <a:spLocks noChangeArrowheads="1"/>
            </p:cNvSpPr>
            <p:nvPr/>
          </p:nvSpPr>
          <p:spPr bwMode="auto">
            <a:xfrm>
              <a:off x="3739" y="2853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Courier New" charset="0"/>
                </a:rPr>
                <a:t>1</a:t>
              </a:r>
            </a:p>
          </p:txBody>
        </p:sp>
        <p:sp>
          <p:nvSpPr>
            <p:cNvPr id="22569" name="Rectangle 40"/>
            <p:cNvSpPr>
              <a:spLocks noChangeArrowheads="1"/>
            </p:cNvSpPr>
            <p:nvPr/>
          </p:nvSpPr>
          <p:spPr bwMode="auto">
            <a:xfrm>
              <a:off x="3739" y="3018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Courier New" charset="0"/>
                </a:rPr>
                <a:t>1</a:t>
              </a:r>
            </a:p>
          </p:txBody>
        </p:sp>
        <p:sp>
          <p:nvSpPr>
            <p:cNvPr id="22570" name="Rectangle 41"/>
            <p:cNvSpPr>
              <a:spLocks noChangeArrowheads="1"/>
            </p:cNvSpPr>
            <p:nvPr/>
          </p:nvSpPr>
          <p:spPr bwMode="auto">
            <a:xfrm>
              <a:off x="3739" y="3189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Courier New" charset="0"/>
                </a:rPr>
                <a:t>2</a:t>
              </a:r>
            </a:p>
          </p:txBody>
        </p:sp>
        <p:sp>
          <p:nvSpPr>
            <p:cNvPr id="22571" name="Rectangle 42"/>
            <p:cNvSpPr>
              <a:spLocks noChangeArrowheads="1"/>
            </p:cNvSpPr>
            <p:nvPr/>
          </p:nvSpPr>
          <p:spPr bwMode="auto">
            <a:xfrm>
              <a:off x="3739" y="3354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Courier New" charset="0"/>
                </a:rPr>
                <a:t>2</a:t>
              </a:r>
            </a:p>
          </p:txBody>
        </p:sp>
        <p:sp>
          <p:nvSpPr>
            <p:cNvPr id="22572" name="Rectangle 43"/>
            <p:cNvSpPr>
              <a:spLocks noChangeArrowheads="1"/>
            </p:cNvSpPr>
            <p:nvPr/>
          </p:nvSpPr>
          <p:spPr bwMode="auto">
            <a:xfrm>
              <a:off x="3739" y="3525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Courier New" charset="0"/>
                </a:rPr>
                <a:t>2</a:t>
              </a:r>
            </a:p>
          </p:txBody>
        </p:sp>
        <p:sp>
          <p:nvSpPr>
            <p:cNvPr id="24621" name="Text Box 44"/>
            <p:cNvSpPr txBox="1">
              <a:spLocks noChangeArrowheads="1"/>
            </p:cNvSpPr>
            <p:nvPr/>
          </p:nvSpPr>
          <p:spPr bwMode="auto">
            <a:xfrm>
              <a:off x="1267" y="1760"/>
              <a:ext cx="707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000">
                  <a:latin typeface="Courier New" charset="0"/>
                </a:rPr>
                <a:t>i(thread)</a:t>
              </a:r>
            </a:p>
          </p:txBody>
        </p:sp>
        <p:sp>
          <p:nvSpPr>
            <p:cNvPr id="24622" name="Text Box 45"/>
            <p:cNvSpPr txBox="1">
              <a:spLocks noChangeArrowheads="1"/>
            </p:cNvSpPr>
            <p:nvPr/>
          </p:nvSpPr>
          <p:spPr bwMode="auto">
            <a:xfrm>
              <a:off x="2001" y="1760"/>
              <a:ext cx="47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000">
                  <a:latin typeface="Courier New" charset="0"/>
                </a:rPr>
                <a:t>instr</a:t>
              </a:r>
              <a:r>
                <a:rPr kumimoji="0" lang="en-US" altLang="zh-CN" sz="2000" baseline="-25000">
                  <a:latin typeface="Courier New" charset="0"/>
                </a:rPr>
                <a:t>i</a:t>
              </a:r>
              <a:endParaRPr kumimoji="0" lang="en-US" altLang="zh-CN" sz="2000">
                <a:latin typeface="Courier New" charset="0"/>
              </a:endParaRPr>
            </a:p>
          </p:txBody>
        </p:sp>
        <p:sp>
          <p:nvSpPr>
            <p:cNvPr id="24623" name="Text Box 46"/>
            <p:cNvSpPr txBox="1">
              <a:spLocks noChangeArrowheads="1"/>
            </p:cNvSpPr>
            <p:nvPr/>
          </p:nvSpPr>
          <p:spPr bwMode="auto">
            <a:xfrm>
              <a:off x="3842" y="1760"/>
              <a:ext cx="413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000">
                  <a:latin typeface="Courier New" charset="0"/>
                </a:rPr>
                <a:t>cnt</a:t>
              </a:r>
            </a:p>
          </p:txBody>
        </p:sp>
        <p:sp>
          <p:nvSpPr>
            <p:cNvPr id="24624" name="Text Box 47"/>
            <p:cNvSpPr txBox="1">
              <a:spLocks noChangeArrowheads="1"/>
            </p:cNvSpPr>
            <p:nvPr/>
          </p:nvSpPr>
          <p:spPr bwMode="auto">
            <a:xfrm>
              <a:off x="2606" y="1760"/>
              <a:ext cx="407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Courier New" charset="0"/>
                </a:rPr>
                <a:t>%</a:t>
              </a:r>
              <a:r>
                <a:rPr kumimoji="0" lang="en-US" altLang="zh-CN" sz="2000">
                  <a:latin typeface="Courier New" charset="0"/>
                </a:rPr>
                <a:t>eax</a:t>
              </a:r>
              <a:r>
                <a:rPr kumimoji="0" lang="en-US" altLang="zh-CN" sz="2000" baseline="-25000">
                  <a:latin typeface="Courier New" charset="0"/>
                </a:rPr>
                <a:t>1</a:t>
              </a:r>
              <a:endParaRPr kumimoji="0" lang="en-US" altLang="zh-CN" sz="2000">
                <a:latin typeface="Courier New" charset="0"/>
              </a:endParaRPr>
            </a:p>
          </p:txBody>
        </p:sp>
        <p:sp>
          <p:nvSpPr>
            <p:cNvPr id="24625" name="Text Box 48"/>
            <p:cNvSpPr txBox="1">
              <a:spLocks noChangeArrowheads="1"/>
            </p:cNvSpPr>
            <p:nvPr/>
          </p:nvSpPr>
          <p:spPr bwMode="auto">
            <a:xfrm>
              <a:off x="4494" y="3551"/>
              <a:ext cx="20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charset="0"/>
                </a:rPr>
                <a:t>OK</a:t>
              </a:r>
            </a:p>
          </p:txBody>
        </p:sp>
        <p:sp>
          <p:nvSpPr>
            <p:cNvPr id="22578" name="Rectangle 49"/>
            <p:cNvSpPr>
              <a:spLocks noChangeArrowheads="1"/>
            </p:cNvSpPr>
            <p:nvPr/>
          </p:nvSpPr>
          <p:spPr bwMode="auto">
            <a:xfrm>
              <a:off x="3125" y="2010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latin typeface="Courier New" panose="02070309020205020404" pitchFamily="49" charset="0"/>
                  <a:ea typeface="宋体" pitchFamily="2" charset="-122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22579" name="Rectangle 50"/>
            <p:cNvSpPr>
              <a:spLocks noChangeArrowheads="1"/>
            </p:cNvSpPr>
            <p:nvPr/>
          </p:nvSpPr>
          <p:spPr bwMode="auto">
            <a:xfrm>
              <a:off x="3125" y="2181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zh-CN" altLang="en-US" sz="2000">
                  <a:latin typeface="Courier New" panose="02070309020205020404" pitchFamily="49" charset="0"/>
                  <a:ea typeface="宋体" pitchFamily="2" charset="-122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22580" name="Rectangle 51"/>
            <p:cNvSpPr>
              <a:spLocks noChangeArrowheads="1"/>
            </p:cNvSpPr>
            <p:nvPr/>
          </p:nvSpPr>
          <p:spPr bwMode="auto">
            <a:xfrm>
              <a:off x="3125" y="2346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zh-CN" altLang="en-US" sz="2000">
                  <a:latin typeface="Courier New" panose="02070309020205020404" pitchFamily="49" charset="0"/>
                  <a:ea typeface="宋体" pitchFamily="2" charset="-122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22581" name="Rectangle 52"/>
            <p:cNvSpPr>
              <a:spLocks noChangeArrowheads="1"/>
            </p:cNvSpPr>
            <p:nvPr/>
          </p:nvSpPr>
          <p:spPr bwMode="auto">
            <a:xfrm>
              <a:off x="3125" y="2517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zh-CN" altLang="en-US">
                  <a:latin typeface="Courier New" panose="02070309020205020404" pitchFamily="49" charset="0"/>
                  <a:ea typeface="宋体" pitchFamily="2" charset="-122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22582" name="Rectangle 53"/>
            <p:cNvSpPr>
              <a:spLocks noChangeArrowheads="1"/>
            </p:cNvSpPr>
            <p:nvPr/>
          </p:nvSpPr>
          <p:spPr bwMode="auto">
            <a:xfrm>
              <a:off x="3125" y="2682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zh-CN" altLang="en-US">
                  <a:latin typeface="Courier New" panose="02070309020205020404" pitchFamily="49" charset="0"/>
                  <a:ea typeface="宋体" pitchFamily="2" charset="-122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22583" name="Rectangle 54"/>
            <p:cNvSpPr>
              <a:spLocks noChangeArrowheads="1"/>
            </p:cNvSpPr>
            <p:nvPr/>
          </p:nvSpPr>
          <p:spPr bwMode="auto">
            <a:xfrm>
              <a:off x="3125" y="2853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Courier New" charset="0"/>
                </a:rPr>
                <a:t>1</a:t>
              </a:r>
            </a:p>
          </p:txBody>
        </p:sp>
        <p:sp>
          <p:nvSpPr>
            <p:cNvPr id="22584" name="Rectangle 55"/>
            <p:cNvSpPr>
              <a:spLocks noChangeArrowheads="1"/>
            </p:cNvSpPr>
            <p:nvPr/>
          </p:nvSpPr>
          <p:spPr bwMode="auto">
            <a:xfrm>
              <a:off x="3125" y="3018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Courier New" charset="0"/>
                </a:rPr>
                <a:t>2</a:t>
              </a:r>
            </a:p>
          </p:txBody>
        </p:sp>
        <p:sp>
          <p:nvSpPr>
            <p:cNvPr id="22585" name="Rectangle 56"/>
            <p:cNvSpPr>
              <a:spLocks noChangeArrowheads="1"/>
            </p:cNvSpPr>
            <p:nvPr/>
          </p:nvSpPr>
          <p:spPr bwMode="auto">
            <a:xfrm>
              <a:off x="3125" y="3189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Courier New" charset="0"/>
                </a:rPr>
                <a:t>2</a:t>
              </a:r>
            </a:p>
          </p:txBody>
        </p:sp>
        <p:sp>
          <p:nvSpPr>
            <p:cNvPr id="22586" name="Rectangle 57"/>
            <p:cNvSpPr>
              <a:spLocks noChangeArrowheads="1"/>
            </p:cNvSpPr>
            <p:nvPr/>
          </p:nvSpPr>
          <p:spPr bwMode="auto">
            <a:xfrm>
              <a:off x="3125" y="3354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Courier New" charset="0"/>
                </a:rPr>
                <a:t>2</a:t>
              </a:r>
            </a:p>
          </p:txBody>
        </p:sp>
        <p:sp>
          <p:nvSpPr>
            <p:cNvPr id="22587" name="Rectangle 58"/>
            <p:cNvSpPr>
              <a:spLocks noChangeArrowheads="1"/>
            </p:cNvSpPr>
            <p:nvPr/>
          </p:nvSpPr>
          <p:spPr bwMode="auto">
            <a:xfrm>
              <a:off x="3125" y="3525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zh-CN" altLang="en-US">
                  <a:latin typeface="Courier New" panose="02070309020205020404" pitchFamily="49" charset="0"/>
                  <a:ea typeface="宋体" pitchFamily="2" charset="-122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24636" name="Text Box 59"/>
            <p:cNvSpPr txBox="1">
              <a:spLocks noChangeArrowheads="1"/>
            </p:cNvSpPr>
            <p:nvPr/>
          </p:nvSpPr>
          <p:spPr bwMode="auto">
            <a:xfrm>
              <a:off x="3229" y="1760"/>
              <a:ext cx="407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Courier New" charset="0"/>
                </a:rPr>
                <a:t>%</a:t>
              </a:r>
              <a:r>
                <a:rPr kumimoji="0" lang="en-US" altLang="zh-CN" sz="2000">
                  <a:latin typeface="Courier New" charset="0"/>
                </a:rPr>
                <a:t>eax</a:t>
              </a:r>
              <a:r>
                <a:rPr kumimoji="0" lang="en-US" altLang="zh-CN" sz="2000" baseline="-25000">
                  <a:latin typeface="Courier New" charset="0"/>
                </a:rPr>
                <a:t>2</a:t>
              </a:r>
              <a:endParaRPr kumimoji="0" lang="en-US" altLang="zh-CN" sz="2000">
                <a:latin typeface="Courier New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AC64CC-E30E-AE4B-BC0E-6BED5730C19F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Concurrent execution (cont)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1066800"/>
          </a:xfrm>
        </p:spPr>
        <p:txBody>
          <a:bodyPr/>
          <a:lstStyle/>
          <a:p>
            <a:r>
              <a:rPr kumimoji="0" lang="en-US" altLang="zh-CN">
                <a:ea typeface="宋体" charset="-122"/>
              </a:rPr>
              <a:t>Incorrect ordering: two threads increment the counter, but the result is 1 instead of 2.</a:t>
            </a:r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774700" y="2611438"/>
            <a:ext cx="7531100" cy="3408362"/>
            <a:chOff x="1288" y="1451"/>
            <a:chExt cx="3032" cy="1909"/>
          </a:xfrm>
        </p:grpSpPr>
        <p:sp>
          <p:nvSpPr>
            <p:cNvPr id="23558" name="Rectangle 5"/>
            <p:cNvSpPr>
              <a:spLocks noChangeArrowheads="1"/>
            </p:cNvSpPr>
            <p:nvPr/>
          </p:nvSpPr>
          <p:spPr bwMode="auto">
            <a:xfrm>
              <a:off x="1902" y="1674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>
                  <a:latin typeface="Courier New" pitchFamily="49" charset="0"/>
                  <a:cs typeface="Courier New" pitchFamily="49" charset="0"/>
                </a:rPr>
                <a:t>H</a:t>
              </a:r>
              <a:r>
                <a:rPr lang="en-US" altLang="zh-CN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zh-CN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559" name="Rectangle 6"/>
            <p:cNvSpPr>
              <a:spLocks noChangeArrowheads="1"/>
            </p:cNvSpPr>
            <p:nvPr/>
          </p:nvSpPr>
          <p:spPr bwMode="auto">
            <a:xfrm>
              <a:off x="1902" y="1845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altLang="zh-CN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zh-CN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560" name="Rectangle 7"/>
            <p:cNvSpPr>
              <a:spLocks noChangeArrowheads="1"/>
            </p:cNvSpPr>
            <p:nvPr/>
          </p:nvSpPr>
          <p:spPr bwMode="auto">
            <a:xfrm>
              <a:off x="1902" y="2010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>
                  <a:latin typeface="Courier New" pitchFamily="49" charset="0"/>
                  <a:cs typeface="Courier New" pitchFamily="49" charset="0"/>
                </a:rPr>
                <a:t>U</a:t>
              </a:r>
              <a:r>
                <a:rPr lang="en-US" altLang="zh-CN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zh-CN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561" name="Rectangle 8"/>
            <p:cNvSpPr>
              <a:spLocks noChangeArrowheads="1"/>
            </p:cNvSpPr>
            <p:nvPr/>
          </p:nvSpPr>
          <p:spPr bwMode="auto">
            <a:xfrm>
              <a:off x="1902" y="2181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>
                  <a:latin typeface="Courier New" pitchFamily="49" charset="0"/>
                  <a:cs typeface="Courier New" pitchFamily="49" charset="0"/>
                </a:rPr>
                <a:t>H</a:t>
              </a:r>
              <a:r>
                <a:rPr lang="en-US" altLang="zh-CN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zh-CN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562" name="Rectangle 9"/>
            <p:cNvSpPr>
              <a:spLocks noChangeArrowheads="1"/>
            </p:cNvSpPr>
            <p:nvPr/>
          </p:nvSpPr>
          <p:spPr bwMode="auto">
            <a:xfrm>
              <a:off x="1902" y="2346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altLang="zh-CN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zh-CN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563" name="Rectangle 10"/>
            <p:cNvSpPr>
              <a:spLocks noChangeArrowheads="1"/>
            </p:cNvSpPr>
            <p:nvPr/>
          </p:nvSpPr>
          <p:spPr bwMode="auto">
            <a:xfrm>
              <a:off x="1902" y="2517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altLang="zh-CN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zh-CN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564" name="Rectangle 11"/>
            <p:cNvSpPr>
              <a:spLocks noChangeArrowheads="1"/>
            </p:cNvSpPr>
            <p:nvPr/>
          </p:nvSpPr>
          <p:spPr bwMode="auto">
            <a:xfrm>
              <a:off x="1902" y="2682"/>
              <a:ext cx="614" cy="1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zh-CN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zh-CN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565" name="Rectangle 12"/>
            <p:cNvSpPr>
              <a:spLocks noChangeArrowheads="1"/>
            </p:cNvSpPr>
            <p:nvPr/>
          </p:nvSpPr>
          <p:spPr bwMode="auto">
            <a:xfrm>
              <a:off x="1902" y="2853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>
                  <a:latin typeface="Courier New" pitchFamily="49" charset="0"/>
                  <a:cs typeface="Courier New" pitchFamily="49" charset="0"/>
                </a:rPr>
                <a:t>U</a:t>
              </a:r>
              <a:r>
                <a:rPr lang="en-US" altLang="zh-CN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zh-CN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566" name="Rectangle 13"/>
            <p:cNvSpPr>
              <a:spLocks noChangeArrowheads="1"/>
            </p:cNvSpPr>
            <p:nvPr/>
          </p:nvSpPr>
          <p:spPr bwMode="auto">
            <a:xfrm>
              <a:off x="1902" y="3018"/>
              <a:ext cx="614" cy="1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altLang="zh-CN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zh-CN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567" name="Rectangle 14"/>
            <p:cNvSpPr>
              <a:spLocks noChangeArrowheads="1"/>
            </p:cNvSpPr>
            <p:nvPr/>
          </p:nvSpPr>
          <p:spPr bwMode="auto">
            <a:xfrm>
              <a:off x="1902" y="3189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zh-CN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zh-CN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568" name="Rectangle 15"/>
            <p:cNvSpPr>
              <a:spLocks noChangeArrowheads="1"/>
            </p:cNvSpPr>
            <p:nvPr/>
          </p:nvSpPr>
          <p:spPr bwMode="auto">
            <a:xfrm>
              <a:off x="1288" y="1674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Courier New" charset="0"/>
                </a:rPr>
                <a:t>1</a:t>
              </a:r>
            </a:p>
          </p:txBody>
        </p:sp>
        <p:sp>
          <p:nvSpPr>
            <p:cNvPr id="23569" name="Rectangle 16"/>
            <p:cNvSpPr>
              <a:spLocks noChangeArrowheads="1"/>
            </p:cNvSpPr>
            <p:nvPr/>
          </p:nvSpPr>
          <p:spPr bwMode="auto">
            <a:xfrm>
              <a:off x="1288" y="1845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Courier New" charset="0"/>
                </a:rPr>
                <a:t>1</a:t>
              </a:r>
            </a:p>
          </p:txBody>
        </p:sp>
        <p:sp>
          <p:nvSpPr>
            <p:cNvPr id="23570" name="Rectangle 17"/>
            <p:cNvSpPr>
              <a:spLocks noChangeArrowheads="1"/>
            </p:cNvSpPr>
            <p:nvPr/>
          </p:nvSpPr>
          <p:spPr bwMode="auto">
            <a:xfrm>
              <a:off x="1288" y="2010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Courier New" charset="0"/>
                </a:rPr>
                <a:t>1</a:t>
              </a:r>
            </a:p>
          </p:txBody>
        </p:sp>
        <p:sp>
          <p:nvSpPr>
            <p:cNvPr id="23571" name="Rectangle 18"/>
            <p:cNvSpPr>
              <a:spLocks noChangeArrowheads="1"/>
            </p:cNvSpPr>
            <p:nvPr/>
          </p:nvSpPr>
          <p:spPr bwMode="auto">
            <a:xfrm>
              <a:off x="1288" y="2181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Courier New" charset="0"/>
                </a:rPr>
                <a:t>2</a:t>
              </a:r>
            </a:p>
          </p:txBody>
        </p:sp>
        <p:sp>
          <p:nvSpPr>
            <p:cNvPr id="23572" name="Rectangle 19"/>
            <p:cNvSpPr>
              <a:spLocks noChangeArrowheads="1"/>
            </p:cNvSpPr>
            <p:nvPr/>
          </p:nvSpPr>
          <p:spPr bwMode="auto">
            <a:xfrm>
              <a:off x="1288" y="2346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Courier New" charset="0"/>
                </a:rPr>
                <a:t>2</a:t>
              </a:r>
            </a:p>
          </p:txBody>
        </p:sp>
        <p:sp>
          <p:nvSpPr>
            <p:cNvPr id="23573" name="Rectangle 20"/>
            <p:cNvSpPr>
              <a:spLocks noChangeArrowheads="1"/>
            </p:cNvSpPr>
            <p:nvPr/>
          </p:nvSpPr>
          <p:spPr bwMode="auto">
            <a:xfrm>
              <a:off x="1288" y="2517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Courier New" charset="0"/>
                </a:rPr>
                <a:t>1</a:t>
              </a:r>
            </a:p>
          </p:txBody>
        </p:sp>
        <p:sp>
          <p:nvSpPr>
            <p:cNvPr id="23574" name="Rectangle 21"/>
            <p:cNvSpPr>
              <a:spLocks noChangeArrowheads="1"/>
            </p:cNvSpPr>
            <p:nvPr/>
          </p:nvSpPr>
          <p:spPr bwMode="auto">
            <a:xfrm>
              <a:off x="1288" y="2682"/>
              <a:ext cx="614" cy="1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Courier New" charset="0"/>
                </a:rPr>
                <a:t>1</a:t>
              </a:r>
            </a:p>
          </p:txBody>
        </p:sp>
        <p:sp>
          <p:nvSpPr>
            <p:cNvPr id="23575" name="Rectangle 22"/>
            <p:cNvSpPr>
              <a:spLocks noChangeArrowheads="1"/>
            </p:cNvSpPr>
            <p:nvPr/>
          </p:nvSpPr>
          <p:spPr bwMode="auto">
            <a:xfrm>
              <a:off x="1288" y="2853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Courier New" charset="0"/>
                </a:rPr>
                <a:t>2</a:t>
              </a:r>
            </a:p>
          </p:txBody>
        </p:sp>
        <p:sp>
          <p:nvSpPr>
            <p:cNvPr id="23576" name="Rectangle 23"/>
            <p:cNvSpPr>
              <a:spLocks noChangeArrowheads="1"/>
            </p:cNvSpPr>
            <p:nvPr/>
          </p:nvSpPr>
          <p:spPr bwMode="auto">
            <a:xfrm>
              <a:off x="1288" y="3018"/>
              <a:ext cx="614" cy="1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Courier New" charset="0"/>
                </a:rPr>
                <a:t>2</a:t>
              </a:r>
            </a:p>
          </p:txBody>
        </p:sp>
        <p:sp>
          <p:nvSpPr>
            <p:cNvPr id="23577" name="Rectangle 24"/>
            <p:cNvSpPr>
              <a:spLocks noChangeArrowheads="1"/>
            </p:cNvSpPr>
            <p:nvPr/>
          </p:nvSpPr>
          <p:spPr bwMode="auto">
            <a:xfrm>
              <a:off x="1288" y="3189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Courier New" charset="0"/>
                </a:rPr>
                <a:t>2</a:t>
              </a:r>
            </a:p>
          </p:txBody>
        </p:sp>
        <p:sp>
          <p:nvSpPr>
            <p:cNvPr id="23578" name="Rectangle 25"/>
            <p:cNvSpPr>
              <a:spLocks noChangeArrowheads="1"/>
            </p:cNvSpPr>
            <p:nvPr/>
          </p:nvSpPr>
          <p:spPr bwMode="auto">
            <a:xfrm>
              <a:off x="2516" y="1674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zh-CN" altLang="en-US">
                  <a:latin typeface="Courier New" panose="02070309020205020404" pitchFamily="49" charset="0"/>
                  <a:ea typeface="宋体" pitchFamily="2" charset="-122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23579" name="Rectangle 26"/>
            <p:cNvSpPr>
              <a:spLocks noChangeArrowheads="1"/>
            </p:cNvSpPr>
            <p:nvPr/>
          </p:nvSpPr>
          <p:spPr bwMode="auto">
            <a:xfrm>
              <a:off x="2516" y="1845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Courier New" charset="0"/>
                </a:rPr>
                <a:t>0</a:t>
              </a:r>
            </a:p>
          </p:txBody>
        </p:sp>
        <p:sp>
          <p:nvSpPr>
            <p:cNvPr id="23580" name="Rectangle 27"/>
            <p:cNvSpPr>
              <a:spLocks noChangeArrowheads="1"/>
            </p:cNvSpPr>
            <p:nvPr/>
          </p:nvSpPr>
          <p:spPr bwMode="auto">
            <a:xfrm>
              <a:off x="2516" y="2010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Courier New" charset="0"/>
                </a:rPr>
                <a:t>1</a:t>
              </a:r>
            </a:p>
          </p:txBody>
        </p:sp>
        <p:sp>
          <p:nvSpPr>
            <p:cNvPr id="23581" name="Rectangle 28"/>
            <p:cNvSpPr>
              <a:spLocks noChangeArrowheads="1"/>
            </p:cNvSpPr>
            <p:nvPr/>
          </p:nvSpPr>
          <p:spPr bwMode="auto">
            <a:xfrm>
              <a:off x="2516" y="2181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zh-CN" altLang="en-US">
                  <a:latin typeface="Courier New" panose="02070309020205020404" pitchFamily="49" charset="0"/>
                  <a:ea typeface="宋体" pitchFamily="2" charset="-122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23582" name="Rectangle 29"/>
            <p:cNvSpPr>
              <a:spLocks noChangeArrowheads="1"/>
            </p:cNvSpPr>
            <p:nvPr/>
          </p:nvSpPr>
          <p:spPr bwMode="auto">
            <a:xfrm>
              <a:off x="2516" y="2346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zh-CN" altLang="en-US">
                  <a:latin typeface="Courier New" panose="02070309020205020404" pitchFamily="49" charset="0"/>
                  <a:ea typeface="宋体" pitchFamily="2" charset="-122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23583" name="Rectangle 30"/>
            <p:cNvSpPr>
              <a:spLocks noChangeArrowheads="1"/>
            </p:cNvSpPr>
            <p:nvPr/>
          </p:nvSpPr>
          <p:spPr bwMode="auto">
            <a:xfrm>
              <a:off x="2516" y="2517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Courier New" charset="0"/>
                </a:rPr>
                <a:t>1</a:t>
              </a:r>
            </a:p>
          </p:txBody>
        </p:sp>
        <p:sp>
          <p:nvSpPr>
            <p:cNvPr id="23584" name="Rectangle 31"/>
            <p:cNvSpPr>
              <a:spLocks noChangeArrowheads="1"/>
            </p:cNvSpPr>
            <p:nvPr/>
          </p:nvSpPr>
          <p:spPr bwMode="auto">
            <a:xfrm>
              <a:off x="2516" y="2682"/>
              <a:ext cx="614" cy="1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Courier New" charset="0"/>
                </a:rPr>
                <a:t>1</a:t>
              </a:r>
            </a:p>
          </p:txBody>
        </p:sp>
        <p:sp>
          <p:nvSpPr>
            <p:cNvPr id="23585" name="Rectangle 32"/>
            <p:cNvSpPr>
              <a:spLocks noChangeArrowheads="1"/>
            </p:cNvSpPr>
            <p:nvPr/>
          </p:nvSpPr>
          <p:spPr bwMode="auto">
            <a:xfrm>
              <a:off x="2516" y="2853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zh-CN" altLang="en-US">
                  <a:latin typeface="Courier New" panose="02070309020205020404" pitchFamily="49" charset="0"/>
                  <a:ea typeface="宋体" pitchFamily="2" charset="-122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23586" name="Rectangle 33"/>
            <p:cNvSpPr>
              <a:spLocks noChangeArrowheads="1"/>
            </p:cNvSpPr>
            <p:nvPr/>
          </p:nvSpPr>
          <p:spPr bwMode="auto">
            <a:xfrm>
              <a:off x="2516" y="3018"/>
              <a:ext cx="614" cy="1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zh-CN" altLang="en-US">
                  <a:latin typeface="Courier New" panose="02070309020205020404" pitchFamily="49" charset="0"/>
                  <a:ea typeface="宋体" pitchFamily="2" charset="-122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23587" name="Rectangle 34"/>
            <p:cNvSpPr>
              <a:spLocks noChangeArrowheads="1"/>
            </p:cNvSpPr>
            <p:nvPr/>
          </p:nvSpPr>
          <p:spPr bwMode="auto">
            <a:xfrm>
              <a:off x="2516" y="3189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zh-CN" altLang="en-US">
                  <a:latin typeface="Courier New" panose="02070309020205020404" pitchFamily="49" charset="0"/>
                  <a:ea typeface="宋体" pitchFamily="2" charset="-122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23588" name="Rectangle 35"/>
            <p:cNvSpPr>
              <a:spLocks noChangeArrowheads="1"/>
            </p:cNvSpPr>
            <p:nvPr/>
          </p:nvSpPr>
          <p:spPr bwMode="auto">
            <a:xfrm>
              <a:off x="3706" y="1674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Courier New" charset="0"/>
                </a:rPr>
                <a:t>0</a:t>
              </a:r>
            </a:p>
          </p:txBody>
        </p:sp>
        <p:sp>
          <p:nvSpPr>
            <p:cNvPr id="23589" name="Rectangle 36"/>
            <p:cNvSpPr>
              <a:spLocks noChangeArrowheads="1"/>
            </p:cNvSpPr>
            <p:nvPr/>
          </p:nvSpPr>
          <p:spPr bwMode="auto">
            <a:xfrm>
              <a:off x="3706" y="1845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Courier New" charset="0"/>
                </a:rPr>
                <a:t>0</a:t>
              </a:r>
            </a:p>
          </p:txBody>
        </p:sp>
        <p:sp>
          <p:nvSpPr>
            <p:cNvPr id="23590" name="Rectangle 37"/>
            <p:cNvSpPr>
              <a:spLocks noChangeArrowheads="1"/>
            </p:cNvSpPr>
            <p:nvPr/>
          </p:nvSpPr>
          <p:spPr bwMode="auto">
            <a:xfrm>
              <a:off x="3706" y="2010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Courier New" charset="0"/>
                </a:rPr>
                <a:t>0</a:t>
              </a:r>
            </a:p>
          </p:txBody>
        </p:sp>
        <p:sp>
          <p:nvSpPr>
            <p:cNvPr id="23591" name="Rectangle 38"/>
            <p:cNvSpPr>
              <a:spLocks noChangeArrowheads="1"/>
            </p:cNvSpPr>
            <p:nvPr/>
          </p:nvSpPr>
          <p:spPr bwMode="auto">
            <a:xfrm>
              <a:off x="3706" y="2181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Courier New" charset="0"/>
                </a:rPr>
                <a:t>0</a:t>
              </a:r>
            </a:p>
          </p:txBody>
        </p:sp>
        <p:sp>
          <p:nvSpPr>
            <p:cNvPr id="23592" name="Rectangle 39"/>
            <p:cNvSpPr>
              <a:spLocks noChangeArrowheads="1"/>
            </p:cNvSpPr>
            <p:nvPr/>
          </p:nvSpPr>
          <p:spPr bwMode="auto">
            <a:xfrm>
              <a:off x="3706" y="2346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Courier New" charset="0"/>
                </a:rPr>
                <a:t>0</a:t>
              </a:r>
            </a:p>
          </p:txBody>
        </p:sp>
        <p:sp>
          <p:nvSpPr>
            <p:cNvPr id="23593" name="Rectangle 40"/>
            <p:cNvSpPr>
              <a:spLocks noChangeArrowheads="1"/>
            </p:cNvSpPr>
            <p:nvPr/>
          </p:nvSpPr>
          <p:spPr bwMode="auto">
            <a:xfrm>
              <a:off x="3706" y="2517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Courier New" charset="0"/>
                </a:rPr>
                <a:t>1</a:t>
              </a:r>
            </a:p>
          </p:txBody>
        </p:sp>
        <p:sp>
          <p:nvSpPr>
            <p:cNvPr id="23594" name="Rectangle 41"/>
            <p:cNvSpPr>
              <a:spLocks noChangeArrowheads="1"/>
            </p:cNvSpPr>
            <p:nvPr/>
          </p:nvSpPr>
          <p:spPr bwMode="auto">
            <a:xfrm>
              <a:off x="3706" y="2682"/>
              <a:ext cx="614" cy="1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Courier New" charset="0"/>
                </a:rPr>
                <a:t>1</a:t>
              </a:r>
            </a:p>
          </p:txBody>
        </p:sp>
        <p:sp>
          <p:nvSpPr>
            <p:cNvPr id="23595" name="Rectangle 42"/>
            <p:cNvSpPr>
              <a:spLocks noChangeArrowheads="1"/>
            </p:cNvSpPr>
            <p:nvPr/>
          </p:nvSpPr>
          <p:spPr bwMode="auto">
            <a:xfrm>
              <a:off x="3706" y="2853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Courier New" charset="0"/>
                </a:rPr>
                <a:t>1</a:t>
              </a:r>
            </a:p>
          </p:txBody>
        </p:sp>
        <p:sp>
          <p:nvSpPr>
            <p:cNvPr id="23596" name="Rectangle 43"/>
            <p:cNvSpPr>
              <a:spLocks noChangeArrowheads="1"/>
            </p:cNvSpPr>
            <p:nvPr/>
          </p:nvSpPr>
          <p:spPr bwMode="auto">
            <a:xfrm>
              <a:off x="3706" y="3018"/>
              <a:ext cx="614" cy="1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Courier New" charset="0"/>
                </a:rPr>
                <a:t>1</a:t>
              </a:r>
            </a:p>
          </p:txBody>
        </p:sp>
        <p:sp>
          <p:nvSpPr>
            <p:cNvPr id="23597" name="Rectangle 44"/>
            <p:cNvSpPr>
              <a:spLocks noChangeArrowheads="1"/>
            </p:cNvSpPr>
            <p:nvPr/>
          </p:nvSpPr>
          <p:spPr bwMode="auto">
            <a:xfrm>
              <a:off x="3706" y="3189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Courier New" charset="0"/>
                </a:rPr>
                <a:t>1</a:t>
              </a:r>
            </a:p>
          </p:txBody>
        </p:sp>
        <p:sp>
          <p:nvSpPr>
            <p:cNvPr id="25646" name="Text Box 45"/>
            <p:cNvSpPr txBox="1">
              <a:spLocks noChangeArrowheads="1"/>
            </p:cNvSpPr>
            <p:nvPr/>
          </p:nvSpPr>
          <p:spPr bwMode="auto">
            <a:xfrm>
              <a:off x="1355" y="1451"/>
              <a:ext cx="52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charset="0"/>
                </a:rPr>
                <a:t>i(thread)</a:t>
              </a:r>
            </a:p>
          </p:txBody>
        </p:sp>
        <p:sp>
          <p:nvSpPr>
            <p:cNvPr id="25647" name="Text Box 46"/>
            <p:cNvSpPr txBox="1">
              <a:spLocks noChangeArrowheads="1"/>
            </p:cNvSpPr>
            <p:nvPr/>
          </p:nvSpPr>
          <p:spPr bwMode="auto">
            <a:xfrm>
              <a:off x="2047" y="1461"/>
              <a:ext cx="3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charset="0"/>
                </a:rPr>
                <a:t>instr</a:t>
              </a:r>
              <a:r>
                <a:rPr kumimoji="0" lang="en-US" altLang="zh-CN" sz="1600" baseline="-25000">
                  <a:latin typeface="Courier New" charset="0"/>
                </a:rPr>
                <a:t>i</a:t>
              </a:r>
              <a:endParaRPr kumimoji="0" lang="en-US" altLang="zh-CN" sz="1600">
                <a:latin typeface="Courier New" charset="0"/>
              </a:endParaRPr>
            </a:p>
          </p:txBody>
        </p:sp>
        <p:sp>
          <p:nvSpPr>
            <p:cNvPr id="25648" name="Text Box 47"/>
            <p:cNvSpPr txBox="1">
              <a:spLocks noChangeArrowheads="1"/>
            </p:cNvSpPr>
            <p:nvPr/>
          </p:nvSpPr>
          <p:spPr bwMode="auto">
            <a:xfrm>
              <a:off x="3916" y="1461"/>
              <a:ext cx="223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charset="0"/>
                </a:rPr>
                <a:t>cnt</a:t>
              </a:r>
            </a:p>
          </p:txBody>
        </p:sp>
        <p:sp>
          <p:nvSpPr>
            <p:cNvPr id="25649" name="Text Box 48"/>
            <p:cNvSpPr txBox="1">
              <a:spLocks noChangeArrowheads="1"/>
            </p:cNvSpPr>
            <p:nvPr/>
          </p:nvSpPr>
          <p:spPr bwMode="auto">
            <a:xfrm>
              <a:off x="2679" y="1461"/>
              <a:ext cx="312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Courier New" charset="0"/>
                </a:rPr>
                <a:t>%</a:t>
              </a:r>
              <a:r>
                <a:rPr kumimoji="0" lang="en-US" altLang="zh-CN" sz="1600">
                  <a:latin typeface="Courier New" charset="0"/>
                </a:rPr>
                <a:t>eax</a:t>
              </a:r>
              <a:r>
                <a:rPr kumimoji="0" lang="en-US" altLang="zh-CN" sz="1600" baseline="-25000">
                  <a:latin typeface="Courier New" charset="0"/>
                </a:rPr>
                <a:t>1</a:t>
              </a:r>
              <a:endParaRPr kumimoji="0" lang="en-US" altLang="zh-CN" sz="1600">
                <a:latin typeface="Courier New" charset="0"/>
              </a:endParaRPr>
            </a:p>
          </p:txBody>
        </p:sp>
        <p:sp>
          <p:nvSpPr>
            <p:cNvPr id="23602" name="Rectangle 49"/>
            <p:cNvSpPr>
              <a:spLocks noChangeArrowheads="1"/>
            </p:cNvSpPr>
            <p:nvPr/>
          </p:nvSpPr>
          <p:spPr bwMode="auto">
            <a:xfrm>
              <a:off x="3120" y="1674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zh-CN" altLang="en-US">
                  <a:latin typeface="Courier New" panose="02070309020205020404" pitchFamily="49" charset="0"/>
                  <a:ea typeface="宋体" pitchFamily="2" charset="-122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23603" name="Rectangle 50"/>
            <p:cNvSpPr>
              <a:spLocks noChangeArrowheads="1"/>
            </p:cNvSpPr>
            <p:nvPr/>
          </p:nvSpPr>
          <p:spPr bwMode="auto">
            <a:xfrm>
              <a:off x="3120" y="1845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zh-CN" altLang="en-US">
                  <a:latin typeface="Courier New" panose="02070309020205020404" pitchFamily="49" charset="0"/>
                  <a:ea typeface="宋体" pitchFamily="2" charset="-122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23604" name="Rectangle 51"/>
            <p:cNvSpPr>
              <a:spLocks noChangeArrowheads="1"/>
            </p:cNvSpPr>
            <p:nvPr/>
          </p:nvSpPr>
          <p:spPr bwMode="auto">
            <a:xfrm>
              <a:off x="3120" y="2010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zh-CN" altLang="en-US">
                  <a:latin typeface="Courier New" panose="02070309020205020404" pitchFamily="49" charset="0"/>
                  <a:ea typeface="宋体" pitchFamily="2" charset="-122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23605" name="Rectangle 52"/>
            <p:cNvSpPr>
              <a:spLocks noChangeArrowheads="1"/>
            </p:cNvSpPr>
            <p:nvPr/>
          </p:nvSpPr>
          <p:spPr bwMode="auto">
            <a:xfrm>
              <a:off x="3120" y="2181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zh-CN" altLang="en-US">
                  <a:latin typeface="Courier New" panose="02070309020205020404" pitchFamily="49" charset="0"/>
                  <a:ea typeface="宋体" pitchFamily="2" charset="-122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23607" name="Rectangle 54"/>
            <p:cNvSpPr>
              <a:spLocks noChangeArrowheads="1"/>
            </p:cNvSpPr>
            <p:nvPr/>
          </p:nvSpPr>
          <p:spPr bwMode="auto">
            <a:xfrm>
              <a:off x="3120" y="2517"/>
              <a:ext cx="614" cy="1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zh-CN" altLang="en-US">
                  <a:latin typeface="Courier New" panose="02070309020205020404" pitchFamily="49" charset="0"/>
                  <a:ea typeface="宋体" pitchFamily="2" charset="-122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23608" name="Rectangle 55"/>
            <p:cNvSpPr>
              <a:spLocks noChangeArrowheads="1"/>
            </p:cNvSpPr>
            <p:nvPr/>
          </p:nvSpPr>
          <p:spPr bwMode="auto">
            <a:xfrm>
              <a:off x="3120" y="2682"/>
              <a:ext cx="614" cy="1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zh-CN" altLang="en-US">
                  <a:latin typeface="Courier New" panose="02070309020205020404" pitchFamily="49" charset="0"/>
                  <a:ea typeface="宋体" pitchFamily="2" charset="-122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23609" name="Rectangle 56"/>
            <p:cNvSpPr>
              <a:spLocks noChangeArrowheads="1"/>
            </p:cNvSpPr>
            <p:nvPr/>
          </p:nvSpPr>
          <p:spPr bwMode="auto">
            <a:xfrm>
              <a:off x="3120" y="2853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Courier New" charset="0"/>
                </a:rPr>
                <a:t>1</a:t>
              </a:r>
            </a:p>
          </p:txBody>
        </p:sp>
        <p:sp>
          <p:nvSpPr>
            <p:cNvPr id="23610" name="Rectangle 57"/>
            <p:cNvSpPr>
              <a:spLocks noChangeArrowheads="1"/>
            </p:cNvSpPr>
            <p:nvPr/>
          </p:nvSpPr>
          <p:spPr bwMode="auto">
            <a:xfrm>
              <a:off x="3120" y="3018"/>
              <a:ext cx="614" cy="1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Courier New" charset="0"/>
                </a:rPr>
                <a:t>1</a:t>
              </a:r>
            </a:p>
          </p:txBody>
        </p:sp>
        <p:sp>
          <p:nvSpPr>
            <p:cNvPr id="23611" name="Rectangle 58"/>
            <p:cNvSpPr>
              <a:spLocks noChangeArrowheads="1"/>
            </p:cNvSpPr>
            <p:nvPr/>
          </p:nvSpPr>
          <p:spPr bwMode="auto">
            <a:xfrm>
              <a:off x="3120" y="3189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Courier New" charset="0"/>
                </a:rPr>
                <a:t>1</a:t>
              </a:r>
            </a:p>
          </p:txBody>
        </p:sp>
        <p:sp>
          <p:nvSpPr>
            <p:cNvPr id="25659" name="Text Box 59"/>
            <p:cNvSpPr txBox="1">
              <a:spLocks noChangeArrowheads="1"/>
            </p:cNvSpPr>
            <p:nvPr/>
          </p:nvSpPr>
          <p:spPr bwMode="auto">
            <a:xfrm>
              <a:off x="3283" y="1461"/>
              <a:ext cx="312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Courier New" charset="0"/>
                </a:rPr>
                <a:t>%</a:t>
              </a:r>
              <a:r>
                <a:rPr kumimoji="0" lang="en-US" altLang="zh-CN" sz="1600">
                  <a:latin typeface="Courier New" charset="0"/>
                </a:rPr>
                <a:t>eax</a:t>
              </a:r>
              <a:r>
                <a:rPr kumimoji="0" lang="en-US" altLang="zh-CN" sz="1600" baseline="-25000">
                  <a:latin typeface="Courier New" charset="0"/>
                </a:rPr>
                <a:t>2</a:t>
              </a:r>
              <a:endParaRPr kumimoji="0" lang="en-US" altLang="zh-CN" sz="1600">
                <a:latin typeface="Courier New" charset="0"/>
              </a:endParaRPr>
            </a:p>
          </p:txBody>
        </p:sp>
        <p:sp>
          <p:nvSpPr>
            <p:cNvPr id="23606" name="Rectangle 53"/>
            <p:cNvSpPr>
              <a:spLocks noChangeArrowheads="1"/>
            </p:cNvSpPr>
            <p:nvPr/>
          </p:nvSpPr>
          <p:spPr bwMode="auto">
            <a:xfrm>
              <a:off x="3120" y="2346"/>
              <a:ext cx="614" cy="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solidFill>
                    <a:srgbClr val="FF0000"/>
                  </a:solidFill>
                  <a:latin typeface="Courier New" charset="0"/>
                </a:rPr>
                <a:t>0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填写下表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C0E-5CA6-B04B-BA33-B0AD3DF7F57C}" type="slidenum">
              <a:rPr lang="zh-CN" altLang="en-US" smtClean="0"/>
              <a:pPr/>
              <a:t>26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43323"/>
              </p:ext>
            </p:extLst>
          </p:nvPr>
        </p:nvGraphicFramePr>
        <p:xfrm>
          <a:off x="609600" y="2294709"/>
          <a:ext cx="8305800" cy="4358640"/>
        </p:xfrm>
        <a:graphic>
          <a:graphicData uri="http://schemas.openxmlformats.org/drawingml/2006/table">
            <a:tbl>
              <a:tblPr/>
              <a:tblGrid>
                <a:gridCol w="138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alibri" charset="0"/>
                        </a:rPr>
                        <a:t>Step </a:t>
                      </a:r>
                      <a:endParaRPr lang="en-US" sz="20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Calibri" charset="0"/>
                        </a:rPr>
                        <a:t>Thread 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Calibri" charset="0"/>
                        </a:rPr>
                        <a:t>Instr 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2000">
                          <a:effectLst/>
                          <a:latin typeface="Calibri" charset="0"/>
                        </a:rPr>
                        <a:t>%eax1 </a:t>
                      </a:r>
                      <a:endParaRPr lang="mr-IN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2000">
                          <a:effectLst/>
                          <a:latin typeface="Calibri" charset="0"/>
                        </a:rPr>
                        <a:t>%eax2 </a:t>
                      </a:r>
                      <a:endParaRPr lang="mr-IN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2000">
                          <a:effectLst/>
                          <a:latin typeface="Calibri" charset="0"/>
                        </a:rPr>
                        <a:t>cnt </a:t>
                      </a:r>
                      <a:endParaRPr lang="pl-PL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Calibri" charset="0"/>
                        </a:rPr>
                        <a:t>1 </a:t>
                      </a:r>
                      <a:endParaRPr lang="ru-RU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Calibri" charset="0"/>
                        </a:rPr>
                        <a:t>1 </a:t>
                      </a:r>
                      <a:endParaRPr lang="ru-RU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2000">
                          <a:effectLst/>
                          <a:latin typeface="Calibri" charset="0"/>
                        </a:rPr>
                        <a:t>H1 </a:t>
                      </a:r>
                      <a:endParaRPr lang="nl-NL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-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-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  <a:latin typeface="Calibri" charset="0"/>
                        </a:rPr>
                        <a:t>0 </a:t>
                      </a:r>
                      <a:endParaRPr lang="zh-CN" altLang="en-U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s-IS" sz="2000">
                          <a:effectLst/>
                          <a:latin typeface="Calibri" charset="0"/>
                        </a:rPr>
                        <a:t>2 </a:t>
                      </a:r>
                      <a:endParaRPr lang="is-I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Calibri" charset="0"/>
                        </a:rPr>
                        <a:t>1 </a:t>
                      </a:r>
                      <a:endParaRPr lang="ru-RU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Calibri" charset="0"/>
                        </a:rPr>
                        <a:t>L1 </a:t>
                      </a:r>
                      <a:endParaRPr lang="ru-RU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  <a:latin typeface="Calibri" charset="0"/>
                        </a:rPr>
                        <a:t>3 </a:t>
                      </a:r>
                      <a:endParaRPr lang="zh-CN" altLang="en-U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000">
                          <a:effectLst/>
                          <a:latin typeface="Calibri" charset="0"/>
                        </a:rPr>
                        <a:t>2 </a:t>
                      </a:r>
                      <a:endParaRPr lang="is-I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000">
                          <a:effectLst/>
                          <a:latin typeface="Calibri" charset="0"/>
                        </a:rPr>
                        <a:t>H2 </a:t>
                      </a:r>
                      <a:endParaRPr lang="is-I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  <a:latin typeface="Calibri" charset="0"/>
                        </a:rPr>
                        <a:t>4 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000">
                          <a:effectLst/>
                          <a:latin typeface="Calibri" charset="0"/>
                        </a:rPr>
                        <a:t>2 </a:t>
                      </a:r>
                      <a:endParaRPr lang="is-I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000">
                          <a:effectLst/>
                          <a:latin typeface="Calibri" charset="0"/>
                        </a:rPr>
                        <a:t>L2 </a:t>
                      </a:r>
                      <a:endParaRPr lang="is-I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  <a:latin typeface="Calibri" charset="0"/>
                        </a:rPr>
                        <a:t>5 </a:t>
                      </a:r>
                      <a:endParaRPr lang="zh-CN" altLang="en-U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000">
                          <a:effectLst/>
                          <a:latin typeface="Calibri" charset="0"/>
                        </a:rPr>
                        <a:t>2 </a:t>
                      </a:r>
                      <a:endParaRPr lang="is-I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000">
                          <a:effectLst/>
                          <a:latin typeface="Calibri" charset="0"/>
                        </a:rPr>
                        <a:t>U2 </a:t>
                      </a:r>
                      <a:endParaRPr lang="is-I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  <a:latin typeface="Calibri" charset="0"/>
                        </a:rPr>
                        <a:t>6 </a:t>
                      </a:r>
                      <a:endParaRPr lang="zh-CN" altLang="en-U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000">
                          <a:effectLst/>
                          <a:latin typeface="Calibri" charset="0"/>
                        </a:rPr>
                        <a:t>2 </a:t>
                      </a:r>
                      <a:endParaRPr lang="is-I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000">
                          <a:effectLst/>
                          <a:latin typeface="Calibri" charset="0"/>
                        </a:rPr>
                        <a:t>S2 </a:t>
                      </a:r>
                      <a:endParaRPr lang="is-I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Calibri" charset="0"/>
                        </a:rPr>
                        <a:t>7 </a:t>
                      </a:r>
                      <a:endParaRPr lang="ru-RU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Calibri" charset="0"/>
                        </a:rPr>
                        <a:t>1 </a:t>
                      </a:r>
                      <a:endParaRPr lang="ru-RU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Calibri" charset="0"/>
                        </a:rPr>
                        <a:t>U1 </a:t>
                      </a:r>
                      <a:endParaRPr lang="ru-RU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  <a:latin typeface="Calibri" charset="0"/>
                        </a:rPr>
                        <a:t>8 </a:t>
                      </a:r>
                      <a:endParaRPr lang="zh-CN" altLang="en-U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Calibri" charset="0"/>
                        </a:rPr>
                        <a:t>1 </a:t>
                      </a:r>
                      <a:endParaRPr lang="ru-RU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Calibri" charset="0"/>
                        </a:rPr>
                        <a:t>S1 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i-FI" sz="2000">
                          <a:effectLst/>
                          <a:latin typeface="Calibri" charset="0"/>
                        </a:rPr>
                        <a:t>9 </a:t>
                      </a:r>
                      <a:endParaRPr lang="fi-FI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Calibri" charset="0"/>
                        </a:rPr>
                        <a:t>1 </a:t>
                      </a:r>
                      <a:endParaRPr lang="ru-RU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Calibri" charset="0"/>
                        </a:rPr>
                        <a:t>T1 </a:t>
                      </a:r>
                      <a:endParaRPr lang="ru-RU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s-IS" sz="2000">
                          <a:effectLst/>
                          <a:latin typeface="Calibri" charset="0"/>
                        </a:rPr>
                        <a:t>10 </a:t>
                      </a:r>
                      <a:endParaRPr lang="is-I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000">
                          <a:effectLst/>
                          <a:latin typeface="Calibri" charset="0"/>
                        </a:rPr>
                        <a:t>2 </a:t>
                      </a:r>
                      <a:endParaRPr lang="is-I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000">
                          <a:effectLst/>
                          <a:latin typeface="Calibri" charset="0"/>
                        </a:rPr>
                        <a:t>T2 </a:t>
                      </a:r>
                      <a:endParaRPr lang="is-I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29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9D64BF-ED73-7641-9E01-D84D4EE7C05C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715000" y="1447800"/>
            <a:ext cx="3048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Times New Roman" charset="0"/>
              </a:rPr>
              <a:t>A </a:t>
            </a:r>
            <a:r>
              <a:rPr kumimoji="0" lang="en-US" altLang="zh-CN" sz="1800" i="1">
                <a:latin typeface="Times New Roman" charset="0"/>
              </a:rPr>
              <a:t>progress graph</a:t>
            </a:r>
            <a:r>
              <a:rPr kumimoji="0" lang="en-US" altLang="zh-CN" sz="1800">
                <a:latin typeface="Times New Roman" charset="0"/>
              </a:rPr>
              <a:t> depicts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Times New Roman" charset="0"/>
              </a:rPr>
              <a:t>the discrete </a:t>
            </a:r>
            <a:r>
              <a:rPr kumimoji="0" lang="en-US" altLang="zh-CN" sz="1800" i="1">
                <a:solidFill>
                  <a:srgbClr val="FF0000"/>
                </a:solidFill>
                <a:latin typeface="Times New Roman" charset="0"/>
              </a:rPr>
              <a:t>execution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i="1">
                <a:solidFill>
                  <a:srgbClr val="FF0000"/>
                </a:solidFill>
                <a:latin typeface="Times New Roman" charset="0"/>
              </a:rPr>
              <a:t>state space</a:t>
            </a:r>
            <a:r>
              <a:rPr kumimoji="0" lang="en-US" altLang="zh-CN" sz="1800">
                <a:latin typeface="Times New Roman" charset="0"/>
              </a:rPr>
              <a:t> of concurrent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Times New Roman" charset="0"/>
              </a:rPr>
              <a:t>threads.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800"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Times New Roman" charset="0"/>
              </a:rPr>
              <a:t>Each axis corresponds 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Times New Roman" charset="0"/>
              </a:rPr>
              <a:t>the sequential order of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Times New Roman" charset="0"/>
              </a:rPr>
              <a:t>instructions in a thread.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800"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Times New Roman" charset="0"/>
              </a:rPr>
              <a:t>Each point corresponds 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Times New Roman" charset="0"/>
              </a:rPr>
              <a:t>a possible </a:t>
            </a:r>
            <a:r>
              <a:rPr kumimoji="0" lang="en-US" altLang="zh-CN" sz="1800" i="1">
                <a:solidFill>
                  <a:srgbClr val="FF0000"/>
                </a:solidFill>
                <a:latin typeface="Times New Roman" charset="0"/>
              </a:rPr>
              <a:t>execution state</a:t>
            </a:r>
            <a:endParaRPr kumimoji="0" lang="en-US" altLang="zh-CN" sz="1800">
              <a:solidFill>
                <a:srgbClr val="FF0000"/>
              </a:solidFill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Times New Roman" charset="0"/>
              </a:rPr>
              <a:t>(Inst</a:t>
            </a:r>
            <a:r>
              <a:rPr kumimoji="0" lang="en-US" altLang="zh-CN" sz="1800" baseline="-25000">
                <a:latin typeface="Times New Roman" charset="0"/>
              </a:rPr>
              <a:t>1</a:t>
            </a:r>
            <a:r>
              <a:rPr kumimoji="0" lang="en-US" altLang="zh-CN" sz="1800">
                <a:latin typeface="Times New Roman" charset="0"/>
              </a:rPr>
              <a:t>, Inst</a:t>
            </a:r>
            <a:r>
              <a:rPr kumimoji="0" lang="en-US" altLang="zh-CN" sz="1800" baseline="-25000">
                <a:latin typeface="Times New Roman" charset="0"/>
              </a:rPr>
              <a:t>2</a:t>
            </a:r>
            <a:r>
              <a:rPr kumimoji="0" lang="en-US" altLang="zh-CN" sz="1800">
                <a:latin typeface="Times New Roman" charset="0"/>
              </a:rPr>
              <a:t>).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800"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Times New Roman" charset="0"/>
              </a:rPr>
              <a:t>E.g., (L</a:t>
            </a:r>
            <a:r>
              <a:rPr kumimoji="0" lang="en-US" altLang="zh-CN" sz="1800" baseline="-25000">
                <a:latin typeface="Times New Roman" charset="0"/>
              </a:rPr>
              <a:t>1</a:t>
            </a:r>
            <a:r>
              <a:rPr kumimoji="0" lang="en-US" altLang="zh-CN" sz="1800">
                <a:latin typeface="Times New Roman" charset="0"/>
              </a:rPr>
              <a:t>, S</a:t>
            </a:r>
            <a:r>
              <a:rPr kumimoji="0" lang="en-US" altLang="zh-CN" sz="1800" baseline="-25000">
                <a:latin typeface="Times New Roman" charset="0"/>
              </a:rPr>
              <a:t>2</a:t>
            </a:r>
            <a:r>
              <a:rPr kumimoji="0" lang="en-US" altLang="zh-CN" sz="1800">
                <a:latin typeface="Times New Roman" charset="0"/>
              </a:rPr>
              <a:t>)  denotes state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Times New Roman" charset="0"/>
              </a:rPr>
              <a:t>where  thread 1 has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Times New Roman" charset="0"/>
              </a:rPr>
              <a:t>completed L</a:t>
            </a:r>
            <a:r>
              <a:rPr kumimoji="0" lang="en-US" altLang="zh-CN" sz="1800" baseline="-25000">
                <a:latin typeface="Times New Roman" charset="0"/>
              </a:rPr>
              <a:t>1</a:t>
            </a:r>
            <a:r>
              <a:rPr kumimoji="0" lang="en-US" altLang="zh-CN" sz="1800">
                <a:latin typeface="Times New Roman" charset="0"/>
              </a:rPr>
              <a:t> and thread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Times New Roman" charset="0"/>
              </a:rPr>
              <a:t>2 has completed S</a:t>
            </a:r>
            <a:r>
              <a:rPr kumimoji="0" lang="en-US" altLang="zh-CN" sz="1800" baseline="-25000">
                <a:latin typeface="Times New Roman" charset="0"/>
              </a:rPr>
              <a:t>2</a:t>
            </a:r>
            <a:r>
              <a:rPr kumimoji="0" lang="en-US" altLang="zh-CN" sz="1800">
                <a:latin typeface="Times New Roman" charset="0"/>
              </a:rPr>
              <a:t>.</a:t>
            </a:r>
          </a:p>
        </p:txBody>
      </p:sp>
      <p:grpSp>
        <p:nvGrpSpPr>
          <p:cNvPr id="26628" name="Group 3"/>
          <p:cNvGrpSpPr>
            <a:grpSpLocks/>
          </p:cNvGrpSpPr>
          <p:nvPr/>
        </p:nvGrpSpPr>
        <p:grpSpPr bwMode="auto">
          <a:xfrm>
            <a:off x="263525" y="1676400"/>
            <a:ext cx="5367338" cy="4495800"/>
            <a:chOff x="230" y="768"/>
            <a:chExt cx="3381" cy="2832"/>
          </a:xfrm>
        </p:grpSpPr>
        <p:sp>
          <p:nvSpPr>
            <p:cNvPr id="26630" name="Line 4"/>
            <p:cNvSpPr>
              <a:spLocks noChangeAspect="1" noChangeShapeType="1"/>
            </p:cNvSpPr>
            <p:nvPr/>
          </p:nvSpPr>
          <p:spPr bwMode="auto">
            <a:xfrm flipV="1">
              <a:off x="575" y="3386"/>
              <a:ext cx="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31" name="Line 5"/>
            <p:cNvSpPr>
              <a:spLocks noChangeAspect="1" noChangeShapeType="1"/>
            </p:cNvSpPr>
            <p:nvPr/>
          </p:nvSpPr>
          <p:spPr bwMode="auto">
            <a:xfrm flipH="1" flipV="1">
              <a:off x="575" y="967"/>
              <a:ext cx="0" cy="24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32" name="Text Box 6"/>
            <p:cNvSpPr txBox="1">
              <a:spLocks noChangeAspect="1" noChangeArrowheads="1"/>
            </p:cNvSpPr>
            <p:nvPr/>
          </p:nvSpPr>
          <p:spPr bwMode="auto">
            <a:xfrm>
              <a:off x="672" y="3388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H</a:t>
              </a:r>
              <a:r>
                <a:rPr kumimoji="0" lang="en-US" altLang="zh-CN" sz="1600" baseline="-25000">
                  <a:latin typeface="Helvetica" charset="0"/>
                </a:rPr>
                <a:t>1</a:t>
              </a:r>
              <a:endParaRPr kumimoji="0" lang="en-US" altLang="zh-CN" sz="1600">
                <a:latin typeface="Helvetica" charset="0"/>
              </a:endParaRPr>
            </a:p>
          </p:txBody>
        </p:sp>
        <p:sp>
          <p:nvSpPr>
            <p:cNvPr id="26633" name="Text Box 7"/>
            <p:cNvSpPr txBox="1">
              <a:spLocks noChangeAspect="1" noChangeArrowheads="1"/>
            </p:cNvSpPr>
            <p:nvPr/>
          </p:nvSpPr>
          <p:spPr bwMode="auto">
            <a:xfrm>
              <a:off x="1111" y="3388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L</a:t>
              </a:r>
              <a:r>
                <a:rPr kumimoji="0" lang="en-US" altLang="zh-CN" sz="1600" baseline="-25000">
                  <a:latin typeface="Helvetica" charset="0"/>
                </a:rPr>
                <a:t>1</a:t>
              </a:r>
              <a:endParaRPr kumimoji="0" lang="en-US" altLang="zh-CN" sz="1600">
                <a:latin typeface="Helvetica" charset="0"/>
              </a:endParaRPr>
            </a:p>
          </p:txBody>
        </p:sp>
        <p:sp>
          <p:nvSpPr>
            <p:cNvPr id="26634" name="Text Box 8"/>
            <p:cNvSpPr txBox="1">
              <a:spLocks noChangeAspect="1" noChangeArrowheads="1"/>
            </p:cNvSpPr>
            <p:nvPr/>
          </p:nvSpPr>
          <p:spPr bwMode="auto">
            <a:xfrm>
              <a:off x="1552" y="3388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U</a:t>
              </a:r>
              <a:r>
                <a:rPr kumimoji="0" lang="en-US" altLang="zh-CN" sz="1600" baseline="-25000">
                  <a:latin typeface="Helvetica" charset="0"/>
                </a:rPr>
                <a:t>1</a:t>
              </a:r>
              <a:endParaRPr kumimoji="0" lang="en-US" altLang="zh-CN" sz="1600">
                <a:latin typeface="Helvetica" charset="0"/>
              </a:endParaRPr>
            </a:p>
          </p:txBody>
        </p:sp>
        <p:sp>
          <p:nvSpPr>
            <p:cNvPr id="26635" name="Text Box 9"/>
            <p:cNvSpPr txBox="1">
              <a:spLocks noChangeAspect="1" noChangeArrowheads="1"/>
            </p:cNvSpPr>
            <p:nvPr/>
          </p:nvSpPr>
          <p:spPr bwMode="auto">
            <a:xfrm>
              <a:off x="2004" y="3388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S</a:t>
              </a:r>
              <a:r>
                <a:rPr kumimoji="0" lang="en-US" altLang="zh-CN" sz="1600" baseline="-25000">
                  <a:latin typeface="Helvetica" charset="0"/>
                </a:rPr>
                <a:t>1</a:t>
              </a:r>
              <a:endParaRPr kumimoji="0" lang="en-US" altLang="zh-CN" sz="1600">
                <a:latin typeface="Helvetica" charset="0"/>
              </a:endParaRPr>
            </a:p>
          </p:txBody>
        </p:sp>
        <p:sp>
          <p:nvSpPr>
            <p:cNvPr id="26636" name="Text Box 10"/>
            <p:cNvSpPr txBox="1">
              <a:spLocks noChangeAspect="1" noChangeArrowheads="1"/>
            </p:cNvSpPr>
            <p:nvPr/>
          </p:nvSpPr>
          <p:spPr bwMode="auto">
            <a:xfrm>
              <a:off x="2461" y="3388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T</a:t>
              </a:r>
              <a:r>
                <a:rPr kumimoji="0" lang="en-US" altLang="zh-CN" sz="1600" baseline="-25000">
                  <a:latin typeface="Helvetica" charset="0"/>
                </a:rPr>
                <a:t>1</a:t>
              </a:r>
              <a:endParaRPr kumimoji="0" lang="en-US" altLang="zh-CN" sz="1600">
                <a:latin typeface="Helvetica" charset="0"/>
              </a:endParaRPr>
            </a:p>
          </p:txBody>
        </p:sp>
        <p:sp>
          <p:nvSpPr>
            <p:cNvPr id="26637" name="Text Box 11"/>
            <p:cNvSpPr txBox="1">
              <a:spLocks noChangeAspect="1" noChangeArrowheads="1"/>
            </p:cNvSpPr>
            <p:nvPr/>
          </p:nvSpPr>
          <p:spPr bwMode="auto">
            <a:xfrm>
              <a:off x="335" y="3036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H</a:t>
              </a:r>
              <a:r>
                <a:rPr kumimoji="0" lang="en-US" altLang="zh-CN" sz="1600" baseline="-25000">
                  <a:latin typeface="Helvetica" charset="0"/>
                </a:rPr>
                <a:t>2</a:t>
              </a:r>
              <a:endParaRPr kumimoji="0" lang="en-US" altLang="zh-CN" sz="1600">
                <a:latin typeface="Helvetica" charset="0"/>
              </a:endParaRPr>
            </a:p>
          </p:txBody>
        </p:sp>
        <p:sp>
          <p:nvSpPr>
            <p:cNvPr id="26638" name="Text Box 12"/>
            <p:cNvSpPr txBox="1">
              <a:spLocks noChangeAspect="1" noChangeArrowheads="1"/>
            </p:cNvSpPr>
            <p:nvPr/>
          </p:nvSpPr>
          <p:spPr bwMode="auto">
            <a:xfrm>
              <a:off x="353" y="2598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L</a:t>
              </a:r>
              <a:r>
                <a:rPr kumimoji="0" lang="en-US" altLang="zh-CN" sz="1600" baseline="-25000">
                  <a:latin typeface="Helvetica" charset="0"/>
                </a:rPr>
                <a:t>2</a:t>
              </a:r>
              <a:endParaRPr kumimoji="0" lang="en-US" altLang="zh-CN" sz="1600">
                <a:latin typeface="Helvetica" charset="0"/>
              </a:endParaRPr>
            </a:p>
          </p:txBody>
        </p:sp>
        <p:sp>
          <p:nvSpPr>
            <p:cNvPr id="26639" name="Text Box 13"/>
            <p:cNvSpPr txBox="1">
              <a:spLocks noChangeAspect="1" noChangeArrowheads="1"/>
            </p:cNvSpPr>
            <p:nvPr/>
          </p:nvSpPr>
          <p:spPr bwMode="auto">
            <a:xfrm>
              <a:off x="335" y="2144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U</a:t>
              </a:r>
              <a:r>
                <a:rPr kumimoji="0" lang="en-US" altLang="zh-CN" sz="1600" baseline="-25000">
                  <a:latin typeface="Helvetica" charset="0"/>
                </a:rPr>
                <a:t>2</a:t>
              </a:r>
              <a:endParaRPr kumimoji="0" lang="en-US" altLang="zh-CN" sz="1600">
                <a:latin typeface="Helvetica" charset="0"/>
              </a:endParaRPr>
            </a:p>
          </p:txBody>
        </p:sp>
        <p:sp>
          <p:nvSpPr>
            <p:cNvPr id="26640" name="Text Box 14"/>
            <p:cNvSpPr txBox="1">
              <a:spLocks noChangeAspect="1" noChangeArrowheads="1"/>
            </p:cNvSpPr>
            <p:nvPr/>
          </p:nvSpPr>
          <p:spPr bwMode="auto">
            <a:xfrm>
              <a:off x="342" y="1715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S</a:t>
              </a:r>
              <a:r>
                <a:rPr kumimoji="0" lang="en-US" altLang="zh-CN" sz="1600" baseline="-25000">
                  <a:latin typeface="Helvetica" charset="0"/>
                </a:rPr>
                <a:t>2</a:t>
              </a:r>
              <a:endParaRPr kumimoji="0" lang="en-US" altLang="zh-CN" sz="1600">
                <a:latin typeface="Helvetica" charset="0"/>
              </a:endParaRPr>
            </a:p>
          </p:txBody>
        </p:sp>
        <p:sp>
          <p:nvSpPr>
            <p:cNvPr id="26641" name="Text Box 15"/>
            <p:cNvSpPr txBox="1">
              <a:spLocks noChangeAspect="1" noChangeArrowheads="1"/>
            </p:cNvSpPr>
            <p:nvPr/>
          </p:nvSpPr>
          <p:spPr bwMode="auto">
            <a:xfrm>
              <a:off x="349" y="1262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T</a:t>
              </a:r>
              <a:r>
                <a:rPr kumimoji="0" lang="en-US" altLang="zh-CN" sz="1600" baseline="-25000">
                  <a:latin typeface="Helvetica" charset="0"/>
                </a:rPr>
                <a:t>2</a:t>
              </a:r>
              <a:endParaRPr kumimoji="0" lang="en-US" altLang="zh-CN" sz="1600">
                <a:latin typeface="Helvetica" charset="0"/>
              </a:endParaRPr>
            </a:p>
          </p:txBody>
        </p:sp>
        <p:sp>
          <p:nvSpPr>
            <p:cNvPr id="26642" name="Oval 16"/>
            <p:cNvSpPr>
              <a:spLocks noChangeAspect="1" noChangeArrowheads="1"/>
            </p:cNvSpPr>
            <p:nvPr/>
          </p:nvSpPr>
          <p:spPr bwMode="auto">
            <a:xfrm>
              <a:off x="959" y="2934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43" name="Oval 17"/>
            <p:cNvSpPr>
              <a:spLocks noChangeAspect="1" noChangeArrowheads="1"/>
            </p:cNvSpPr>
            <p:nvPr/>
          </p:nvSpPr>
          <p:spPr bwMode="auto">
            <a:xfrm>
              <a:off x="1441" y="2926"/>
              <a:ext cx="24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44" name="Oval 18"/>
            <p:cNvSpPr>
              <a:spLocks noChangeAspect="1" noChangeArrowheads="1"/>
            </p:cNvSpPr>
            <p:nvPr/>
          </p:nvSpPr>
          <p:spPr bwMode="auto">
            <a:xfrm>
              <a:off x="1881" y="2926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45" name="Oval 19"/>
            <p:cNvSpPr>
              <a:spLocks noChangeAspect="1" noChangeArrowheads="1"/>
            </p:cNvSpPr>
            <p:nvPr/>
          </p:nvSpPr>
          <p:spPr bwMode="auto">
            <a:xfrm>
              <a:off x="2325" y="2926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46" name="Oval 20"/>
            <p:cNvSpPr>
              <a:spLocks noChangeAspect="1" noChangeArrowheads="1"/>
            </p:cNvSpPr>
            <p:nvPr/>
          </p:nvSpPr>
          <p:spPr bwMode="auto">
            <a:xfrm>
              <a:off x="2764" y="2926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47" name="Oval 21"/>
            <p:cNvSpPr>
              <a:spLocks noChangeAspect="1" noChangeArrowheads="1"/>
            </p:cNvSpPr>
            <p:nvPr/>
          </p:nvSpPr>
          <p:spPr bwMode="auto">
            <a:xfrm>
              <a:off x="959" y="2493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48" name="Oval 22"/>
            <p:cNvSpPr>
              <a:spLocks noChangeAspect="1" noChangeArrowheads="1"/>
            </p:cNvSpPr>
            <p:nvPr/>
          </p:nvSpPr>
          <p:spPr bwMode="auto">
            <a:xfrm>
              <a:off x="1441" y="2485"/>
              <a:ext cx="24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49" name="Oval 23"/>
            <p:cNvSpPr>
              <a:spLocks noChangeAspect="1" noChangeArrowheads="1"/>
            </p:cNvSpPr>
            <p:nvPr/>
          </p:nvSpPr>
          <p:spPr bwMode="auto">
            <a:xfrm>
              <a:off x="1881" y="2485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50" name="Oval 24"/>
            <p:cNvSpPr>
              <a:spLocks noChangeAspect="1" noChangeArrowheads="1"/>
            </p:cNvSpPr>
            <p:nvPr/>
          </p:nvSpPr>
          <p:spPr bwMode="auto">
            <a:xfrm>
              <a:off x="2325" y="2485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51" name="Oval 25"/>
            <p:cNvSpPr>
              <a:spLocks noChangeAspect="1" noChangeArrowheads="1"/>
            </p:cNvSpPr>
            <p:nvPr/>
          </p:nvSpPr>
          <p:spPr bwMode="auto">
            <a:xfrm>
              <a:off x="2764" y="2485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52" name="Oval 26"/>
            <p:cNvSpPr>
              <a:spLocks noChangeAspect="1" noChangeArrowheads="1"/>
            </p:cNvSpPr>
            <p:nvPr/>
          </p:nvSpPr>
          <p:spPr bwMode="auto">
            <a:xfrm>
              <a:off x="959" y="204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53" name="Oval 27"/>
            <p:cNvSpPr>
              <a:spLocks noChangeAspect="1" noChangeArrowheads="1"/>
            </p:cNvSpPr>
            <p:nvPr/>
          </p:nvSpPr>
          <p:spPr bwMode="auto">
            <a:xfrm>
              <a:off x="1441" y="2042"/>
              <a:ext cx="24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54" name="Oval 28"/>
            <p:cNvSpPr>
              <a:spLocks noChangeAspect="1" noChangeArrowheads="1"/>
            </p:cNvSpPr>
            <p:nvPr/>
          </p:nvSpPr>
          <p:spPr bwMode="auto">
            <a:xfrm>
              <a:off x="1881" y="204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55" name="Oval 29"/>
            <p:cNvSpPr>
              <a:spLocks noChangeAspect="1" noChangeArrowheads="1"/>
            </p:cNvSpPr>
            <p:nvPr/>
          </p:nvSpPr>
          <p:spPr bwMode="auto">
            <a:xfrm>
              <a:off x="2325" y="204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56" name="Oval 30"/>
            <p:cNvSpPr>
              <a:spLocks noChangeAspect="1" noChangeArrowheads="1"/>
            </p:cNvSpPr>
            <p:nvPr/>
          </p:nvSpPr>
          <p:spPr bwMode="auto">
            <a:xfrm>
              <a:off x="2764" y="204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57" name="Oval 31"/>
            <p:cNvSpPr>
              <a:spLocks noChangeAspect="1" noChangeArrowheads="1"/>
            </p:cNvSpPr>
            <p:nvPr/>
          </p:nvSpPr>
          <p:spPr bwMode="auto">
            <a:xfrm>
              <a:off x="959" y="1598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58" name="Oval 32"/>
            <p:cNvSpPr>
              <a:spLocks noChangeAspect="1" noChangeArrowheads="1"/>
            </p:cNvSpPr>
            <p:nvPr/>
          </p:nvSpPr>
          <p:spPr bwMode="auto">
            <a:xfrm>
              <a:off x="1441" y="1598"/>
              <a:ext cx="24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59" name="Oval 33"/>
            <p:cNvSpPr>
              <a:spLocks noChangeAspect="1" noChangeArrowheads="1"/>
            </p:cNvSpPr>
            <p:nvPr/>
          </p:nvSpPr>
          <p:spPr bwMode="auto">
            <a:xfrm>
              <a:off x="1881" y="1598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60" name="Oval 34"/>
            <p:cNvSpPr>
              <a:spLocks noChangeAspect="1" noChangeArrowheads="1"/>
            </p:cNvSpPr>
            <p:nvPr/>
          </p:nvSpPr>
          <p:spPr bwMode="auto">
            <a:xfrm>
              <a:off x="2325" y="1598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61" name="Oval 35"/>
            <p:cNvSpPr>
              <a:spLocks noChangeAspect="1" noChangeArrowheads="1"/>
            </p:cNvSpPr>
            <p:nvPr/>
          </p:nvSpPr>
          <p:spPr bwMode="auto">
            <a:xfrm>
              <a:off x="2764" y="1598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62" name="Oval 36"/>
            <p:cNvSpPr>
              <a:spLocks noChangeAspect="1" noChangeArrowheads="1"/>
            </p:cNvSpPr>
            <p:nvPr/>
          </p:nvSpPr>
          <p:spPr bwMode="auto">
            <a:xfrm>
              <a:off x="959" y="1165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63" name="Oval 37"/>
            <p:cNvSpPr>
              <a:spLocks noChangeAspect="1" noChangeArrowheads="1"/>
            </p:cNvSpPr>
            <p:nvPr/>
          </p:nvSpPr>
          <p:spPr bwMode="auto">
            <a:xfrm>
              <a:off x="1441" y="1157"/>
              <a:ext cx="24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64" name="Oval 38"/>
            <p:cNvSpPr>
              <a:spLocks noChangeAspect="1" noChangeArrowheads="1"/>
            </p:cNvSpPr>
            <p:nvPr/>
          </p:nvSpPr>
          <p:spPr bwMode="auto">
            <a:xfrm>
              <a:off x="1881" y="1157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65" name="Oval 39"/>
            <p:cNvSpPr>
              <a:spLocks noChangeAspect="1" noChangeArrowheads="1"/>
            </p:cNvSpPr>
            <p:nvPr/>
          </p:nvSpPr>
          <p:spPr bwMode="auto">
            <a:xfrm>
              <a:off x="2325" y="1157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66" name="Oval 40"/>
            <p:cNvSpPr>
              <a:spLocks noChangeAspect="1" noChangeArrowheads="1"/>
            </p:cNvSpPr>
            <p:nvPr/>
          </p:nvSpPr>
          <p:spPr bwMode="auto">
            <a:xfrm>
              <a:off x="2764" y="1157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67" name="Text Box 41"/>
            <p:cNvSpPr txBox="1">
              <a:spLocks noChangeAspect="1" noChangeArrowheads="1"/>
            </p:cNvSpPr>
            <p:nvPr/>
          </p:nvSpPr>
          <p:spPr bwMode="auto">
            <a:xfrm>
              <a:off x="2962" y="3280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Thread 1</a:t>
              </a:r>
            </a:p>
          </p:txBody>
        </p:sp>
        <p:sp>
          <p:nvSpPr>
            <p:cNvPr id="26668" name="Text Box 42"/>
            <p:cNvSpPr txBox="1">
              <a:spLocks noChangeAspect="1" noChangeArrowheads="1"/>
            </p:cNvSpPr>
            <p:nvPr/>
          </p:nvSpPr>
          <p:spPr bwMode="auto">
            <a:xfrm>
              <a:off x="230" y="768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Thread 2</a:t>
              </a:r>
            </a:p>
          </p:txBody>
        </p:sp>
        <p:sp>
          <p:nvSpPr>
            <p:cNvPr id="26669" name="Text Box 43"/>
            <p:cNvSpPr txBox="1">
              <a:spLocks noChangeAspect="1" noChangeArrowheads="1"/>
            </p:cNvSpPr>
            <p:nvPr/>
          </p:nvSpPr>
          <p:spPr bwMode="auto">
            <a:xfrm>
              <a:off x="1188" y="1382"/>
              <a:ext cx="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Helvetica" charset="0"/>
                </a:rPr>
                <a:t>(</a:t>
              </a:r>
              <a:r>
                <a:rPr kumimoji="0" lang="en-US" altLang="zh-CN" sz="1600">
                  <a:latin typeface="Helvetica" charset="0"/>
                </a:rPr>
                <a:t>L</a:t>
              </a:r>
              <a:r>
                <a:rPr kumimoji="0" lang="en-US" altLang="zh-CN" sz="1600" baseline="-25000">
                  <a:latin typeface="Helvetica" charset="0"/>
                </a:rPr>
                <a:t>1</a:t>
              </a:r>
              <a:r>
                <a:rPr kumimoji="0" lang="en-US" altLang="zh-CN" sz="1600">
                  <a:latin typeface="Helvetica" charset="0"/>
                </a:rPr>
                <a:t>, S</a:t>
              </a:r>
              <a:r>
                <a:rPr kumimoji="0" lang="en-US" altLang="zh-CN" sz="1600" baseline="-25000">
                  <a:latin typeface="Helvetica" charset="0"/>
                </a:rPr>
                <a:t>2</a:t>
              </a:r>
              <a:r>
                <a:rPr kumimoji="0" lang="en-US" altLang="zh-CN" sz="1600">
                  <a:latin typeface="Helvetica" charset="0"/>
                </a:rPr>
                <a:t>)</a:t>
              </a:r>
            </a:p>
          </p:txBody>
        </p:sp>
        <p:sp>
          <p:nvSpPr>
            <p:cNvPr id="26670" name="Oval 44"/>
            <p:cNvSpPr>
              <a:spLocks noChangeAspect="1" noChangeArrowheads="1"/>
            </p:cNvSpPr>
            <p:nvPr/>
          </p:nvSpPr>
          <p:spPr bwMode="auto">
            <a:xfrm>
              <a:off x="968" y="337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71" name="Oval 45"/>
            <p:cNvSpPr>
              <a:spLocks noChangeAspect="1" noChangeArrowheads="1"/>
            </p:cNvSpPr>
            <p:nvPr/>
          </p:nvSpPr>
          <p:spPr bwMode="auto">
            <a:xfrm>
              <a:off x="1433" y="3370"/>
              <a:ext cx="24" cy="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72" name="Oval 46"/>
            <p:cNvSpPr>
              <a:spLocks noChangeAspect="1" noChangeArrowheads="1"/>
            </p:cNvSpPr>
            <p:nvPr/>
          </p:nvSpPr>
          <p:spPr bwMode="auto">
            <a:xfrm>
              <a:off x="1883" y="3370"/>
              <a:ext cx="23" cy="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73" name="Oval 47"/>
            <p:cNvSpPr>
              <a:spLocks noChangeAspect="1" noChangeArrowheads="1"/>
            </p:cNvSpPr>
            <p:nvPr/>
          </p:nvSpPr>
          <p:spPr bwMode="auto">
            <a:xfrm>
              <a:off x="2327" y="3370"/>
              <a:ext cx="23" cy="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74" name="Oval 48"/>
            <p:cNvSpPr>
              <a:spLocks noChangeAspect="1" noChangeArrowheads="1"/>
            </p:cNvSpPr>
            <p:nvPr/>
          </p:nvSpPr>
          <p:spPr bwMode="auto">
            <a:xfrm>
              <a:off x="2766" y="3370"/>
              <a:ext cx="24" cy="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75" name="Oval 49"/>
            <p:cNvSpPr>
              <a:spLocks noChangeAspect="1" noChangeArrowheads="1"/>
            </p:cNvSpPr>
            <p:nvPr/>
          </p:nvSpPr>
          <p:spPr bwMode="auto">
            <a:xfrm>
              <a:off x="566" y="2926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76" name="Oval 50"/>
            <p:cNvSpPr>
              <a:spLocks noChangeAspect="1" noChangeArrowheads="1"/>
            </p:cNvSpPr>
            <p:nvPr/>
          </p:nvSpPr>
          <p:spPr bwMode="auto">
            <a:xfrm>
              <a:off x="562" y="2485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77" name="Oval 51"/>
            <p:cNvSpPr>
              <a:spLocks noChangeAspect="1" noChangeArrowheads="1"/>
            </p:cNvSpPr>
            <p:nvPr/>
          </p:nvSpPr>
          <p:spPr bwMode="auto">
            <a:xfrm>
              <a:off x="562" y="2044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78" name="Oval 52"/>
            <p:cNvSpPr>
              <a:spLocks noChangeAspect="1" noChangeArrowheads="1"/>
            </p:cNvSpPr>
            <p:nvPr/>
          </p:nvSpPr>
          <p:spPr bwMode="auto">
            <a:xfrm>
              <a:off x="562" y="159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79" name="Oval 53"/>
            <p:cNvSpPr>
              <a:spLocks noChangeAspect="1" noChangeArrowheads="1"/>
            </p:cNvSpPr>
            <p:nvPr/>
          </p:nvSpPr>
          <p:spPr bwMode="auto">
            <a:xfrm>
              <a:off x="566" y="1153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80" name="Oval 54"/>
            <p:cNvSpPr>
              <a:spLocks noChangeAspect="1" noChangeArrowheads="1"/>
            </p:cNvSpPr>
            <p:nvPr/>
          </p:nvSpPr>
          <p:spPr bwMode="auto">
            <a:xfrm>
              <a:off x="562" y="3370"/>
              <a:ext cx="23" cy="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</p:grpSp>
      <p:sp>
        <p:nvSpPr>
          <p:cNvPr id="26629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Progress graphs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AD4964-550A-804C-B088-CD6A7C04322B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5581650" y="1720850"/>
            <a:ext cx="318135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Times New Roman" charset="0"/>
              </a:rPr>
              <a:t>A </a:t>
            </a:r>
            <a:r>
              <a:rPr kumimoji="0" lang="en-US" altLang="zh-CN" sz="1800" i="1">
                <a:solidFill>
                  <a:srgbClr val="FF0000"/>
                </a:solidFill>
                <a:latin typeface="Times New Roman" charset="0"/>
              </a:rPr>
              <a:t>trajectory</a:t>
            </a:r>
            <a:r>
              <a:rPr kumimoji="0" lang="en-US" altLang="zh-CN" sz="180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kumimoji="0" lang="en-US" altLang="zh-CN" sz="1800">
                <a:latin typeface="Times New Roman" charset="0"/>
              </a:rPr>
              <a:t>is a sequence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Times New Roman" charset="0"/>
              </a:rPr>
              <a:t>of legal state transitions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Times New Roman" charset="0"/>
              </a:rPr>
              <a:t>that describes one possible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Times New Roman" charset="0"/>
              </a:rPr>
              <a:t>concurrent execution of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Times New Roman" charset="0"/>
              </a:rPr>
              <a:t>the threads.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800"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Times New Roman" charset="0"/>
              </a:rPr>
              <a:t>Example: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800"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Times New Roman" charset="0"/>
              </a:rPr>
              <a:t>H1, L1, U1, H2, L2, S1, T1, U2, S2, T2</a:t>
            </a:r>
          </a:p>
        </p:txBody>
      </p:sp>
      <p:grpSp>
        <p:nvGrpSpPr>
          <p:cNvPr id="27652" name="Group 3"/>
          <p:cNvGrpSpPr>
            <a:grpSpLocks/>
          </p:cNvGrpSpPr>
          <p:nvPr/>
        </p:nvGrpSpPr>
        <p:grpSpPr bwMode="auto">
          <a:xfrm>
            <a:off x="423863" y="1524000"/>
            <a:ext cx="5367337" cy="4495800"/>
            <a:chOff x="190" y="736"/>
            <a:chExt cx="3381" cy="2832"/>
          </a:xfrm>
        </p:grpSpPr>
        <p:sp>
          <p:nvSpPr>
            <p:cNvPr id="27654" name="Line 4"/>
            <p:cNvSpPr>
              <a:spLocks noChangeAspect="1" noChangeShapeType="1"/>
            </p:cNvSpPr>
            <p:nvPr/>
          </p:nvSpPr>
          <p:spPr bwMode="auto">
            <a:xfrm flipV="1">
              <a:off x="535" y="3354"/>
              <a:ext cx="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5" name="Line 5"/>
            <p:cNvSpPr>
              <a:spLocks noChangeAspect="1" noChangeShapeType="1"/>
            </p:cNvSpPr>
            <p:nvPr/>
          </p:nvSpPr>
          <p:spPr bwMode="auto">
            <a:xfrm flipH="1" flipV="1">
              <a:off x="535" y="935"/>
              <a:ext cx="0" cy="24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6" name="Text Box 6"/>
            <p:cNvSpPr txBox="1">
              <a:spLocks noChangeAspect="1" noChangeArrowheads="1"/>
            </p:cNvSpPr>
            <p:nvPr/>
          </p:nvSpPr>
          <p:spPr bwMode="auto">
            <a:xfrm>
              <a:off x="632" y="3356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H</a:t>
              </a:r>
              <a:r>
                <a:rPr kumimoji="0" lang="en-US" altLang="zh-CN" sz="1600" baseline="-25000">
                  <a:latin typeface="Helvetica" charset="0"/>
                </a:rPr>
                <a:t>1</a:t>
              </a:r>
              <a:endParaRPr kumimoji="0" lang="en-US" altLang="zh-CN" sz="1600">
                <a:latin typeface="Helvetica" charset="0"/>
              </a:endParaRPr>
            </a:p>
          </p:txBody>
        </p:sp>
        <p:sp>
          <p:nvSpPr>
            <p:cNvPr id="27657" name="Text Box 7"/>
            <p:cNvSpPr txBox="1">
              <a:spLocks noChangeAspect="1" noChangeArrowheads="1"/>
            </p:cNvSpPr>
            <p:nvPr/>
          </p:nvSpPr>
          <p:spPr bwMode="auto">
            <a:xfrm>
              <a:off x="1127" y="3356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L</a:t>
              </a:r>
              <a:r>
                <a:rPr kumimoji="0" lang="en-US" altLang="zh-CN" sz="1600" baseline="-25000">
                  <a:latin typeface="Helvetica" charset="0"/>
                </a:rPr>
                <a:t>1</a:t>
              </a:r>
              <a:endParaRPr kumimoji="0" lang="en-US" altLang="zh-CN" sz="1600">
                <a:latin typeface="Helvetica" charset="0"/>
              </a:endParaRPr>
            </a:p>
          </p:txBody>
        </p:sp>
        <p:sp>
          <p:nvSpPr>
            <p:cNvPr id="27658" name="Text Box 8"/>
            <p:cNvSpPr txBox="1">
              <a:spLocks noChangeAspect="1" noChangeArrowheads="1"/>
            </p:cNvSpPr>
            <p:nvPr/>
          </p:nvSpPr>
          <p:spPr bwMode="auto">
            <a:xfrm>
              <a:off x="1528" y="3356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U</a:t>
              </a:r>
              <a:r>
                <a:rPr kumimoji="0" lang="en-US" altLang="zh-CN" sz="1600" baseline="-25000">
                  <a:latin typeface="Helvetica" charset="0"/>
                </a:rPr>
                <a:t>1</a:t>
              </a:r>
              <a:endParaRPr kumimoji="0" lang="en-US" altLang="zh-CN" sz="1600">
                <a:latin typeface="Helvetica" charset="0"/>
              </a:endParaRPr>
            </a:p>
          </p:txBody>
        </p:sp>
        <p:sp>
          <p:nvSpPr>
            <p:cNvPr id="27659" name="Text Box 9"/>
            <p:cNvSpPr txBox="1">
              <a:spLocks noChangeAspect="1" noChangeArrowheads="1"/>
            </p:cNvSpPr>
            <p:nvPr/>
          </p:nvSpPr>
          <p:spPr bwMode="auto">
            <a:xfrm>
              <a:off x="1980" y="3356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S</a:t>
              </a:r>
              <a:r>
                <a:rPr kumimoji="0" lang="en-US" altLang="zh-CN" sz="1600" baseline="-25000">
                  <a:latin typeface="Helvetica" charset="0"/>
                </a:rPr>
                <a:t>1</a:t>
              </a:r>
              <a:endParaRPr kumimoji="0" lang="en-US" altLang="zh-CN" sz="1600">
                <a:latin typeface="Helvetica" charset="0"/>
              </a:endParaRPr>
            </a:p>
          </p:txBody>
        </p:sp>
        <p:sp>
          <p:nvSpPr>
            <p:cNvPr id="27660" name="Text Box 10"/>
            <p:cNvSpPr txBox="1">
              <a:spLocks noChangeAspect="1" noChangeArrowheads="1"/>
            </p:cNvSpPr>
            <p:nvPr/>
          </p:nvSpPr>
          <p:spPr bwMode="auto">
            <a:xfrm>
              <a:off x="2437" y="3356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T</a:t>
              </a:r>
              <a:r>
                <a:rPr kumimoji="0" lang="en-US" altLang="zh-CN" sz="1600" baseline="-25000">
                  <a:latin typeface="Helvetica" charset="0"/>
                </a:rPr>
                <a:t>1</a:t>
              </a:r>
              <a:endParaRPr kumimoji="0" lang="en-US" altLang="zh-CN" sz="1600">
                <a:latin typeface="Helvetica" charset="0"/>
              </a:endParaRPr>
            </a:p>
          </p:txBody>
        </p:sp>
        <p:sp>
          <p:nvSpPr>
            <p:cNvPr id="27661" name="Text Box 11"/>
            <p:cNvSpPr txBox="1">
              <a:spLocks noChangeAspect="1" noChangeArrowheads="1"/>
            </p:cNvSpPr>
            <p:nvPr/>
          </p:nvSpPr>
          <p:spPr bwMode="auto">
            <a:xfrm>
              <a:off x="295" y="3028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H</a:t>
              </a:r>
              <a:r>
                <a:rPr kumimoji="0" lang="en-US" altLang="zh-CN" sz="1600" baseline="-25000">
                  <a:latin typeface="Helvetica" charset="0"/>
                </a:rPr>
                <a:t>2</a:t>
              </a:r>
              <a:endParaRPr kumimoji="0" lang="en-US" altLang="zh-CN" sz="1600">
                <a:latin typeface="Helvetica" charset="0"/>
              </a:endParaRPr>
            </a:p>
          </p:txBody>
        </p:sp>
        <p:sp>
          <p:nvSpPr>
            <p:cNvPr id="27662" name="Text Box 12"/>
            <p:cNvSpPr txBox="1">
              <a:spLocks noChangeAspect="1" noChangeArrowheads="1"/>
            </p:cNvSpPr>
            <p:nvPr/>
          </p:nvSpPr>
          <p:spPr bwMode="auto">
            <a:xfrm>
              <a:off x="313" y="2590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L</a:t>
              </a:r>
              <a:r>
                <a:rPr kumimoji="0" lang="en-US" altLang="zh-CN" sz="1600" baseline="-25000">
                  <a:latin typeface="Helvetica" charset="0"/>
                </a:rPr>
                <a:t>2</a:t>
              </a:r>
              <a:endParaRPr kumimoji="0" lang="en-US" altLang="zh-CN" sz="1600">
                <a:latin typeface="Helvetica" charset="0"/>
              </a:endParaRPr>
            </a:p>
          </p:txBody>
        </p:sp>
        <p:sp>
          <p:nvSpPr>
            <p:cNvPr id="27663" name="Text Box 13"/>
            <p:cNvSpPr txBox="1">
              <a:spLocks noChangeAspect="1" noChangeArrowheads="1"/>
            </p:cNvSpPr>
            <p:nvPr/>
          </p:nvSpPr>
          <p:spPr bwMode="auto">
            <a:xfrm>
              <a:off x="295" y="2144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U</a:t>
              </a:r>
              <a:r>
                <a:rPr kumimoji="0" lang="en-US" altLang="zh-CN" sz="1600" baseline="-25000">
                  <a:latin typeface="Helvetica" charset="0"/>
                </a:rPr>
                <a:t>2</a:t>
              </a:r>
              <a:endParaRPr kumimoji="0" lang="en-US" altLang="zh-CN" sz="1600">
                <a:latin typeface="Helvetica" charset="0"/>
              </a:endParaRPr>
            </a:p>
          </p:txBody>
        </p:sp>
        <p:sp>
          <p:nvSpPr>
            <p:cNvPr id="27664" name="Text Box 14"/>
            <p:cNvSpPr txBox="1">
              <a:spLocks noChangeAspect="1" noChangeArrowheads="1"/>
            </p:cNvSpPr>
            <p:nvPr/>
          </p:nvSpPr>
          <p:spPr bwMode="auto">
            <a:xfrm>
              <a:off x="302" y="1683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S</a:t>
              </a:r>
              <a:r>
                <a:rPr kumimoji="0" lang="en-US" altLang="zh-CN" sz="1600" baseline="-25000">
                  <a:latin typeface="Helvetica" charset="0"/>
                </a:rPr>
                <a:t>2</a:t>
              </a:r>
              <a:endParaRPr kumimoji="0" lang="en-US" altLang="zh-CN" sz="1600">
                <a:latin typeface="Helvetica" charset="0"/>
              </a:endParaRPr>
            </a:p>
          </p:txBody>
        </p:sp>
        <p:sp>
          <p:nvSpPr>
            <p:cNvPr id="27665" name="Text Box 15"/>
            <p:cNvSpPr txBox="1">
              <a:spLocks noChangeAspect="1" noChangeArrowheads="1"/>
            </p:cNvSpPr>
            <p:nvPr/>
          </p:nvSpPr>
          <p:spPr bwMode="auto">
            <a:xfrm>
              <a:off x="309" y="1262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T</a:t>
              </a:r>
              <a:r>
                <a:rPr kumimoji="0" lang="en-US" altLang="zh-CN" sz="1600" baseline="-25000">
                  <a:latin typeface="Helvetica" charset="0"/>
                </a:rPr>
                <a:t>2</a:t>
              </a:r>
              <a:endParaRPr kumimoji="0" lang="en-US" altLang="zh-CN" sz="1600">
                <a:latin typeface="Helvetica" charset="0"/>
              </a:endParaRPr>
            </a:p>
          </p:txBody>
        </p:sp>
        <p:sp>
          <p:nvSpPr>
            <p:cNvPr id="27666" name="Oval 16"/>
            <p:cNvSpPr>
              <a:spLocks noChangeAspect="1" noChangeArrowheads="1"/>
            </p:cNvSpPr>
            <p:nvPr/>
          </p:nvSpPr>
          <p:spPr bwMode="auto">
            <a:xfrm>
              <a:off x="919" y="290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667" name="Oval 17"/>
            <p:cNvSpPr>
              <a:spLocks noChangeAspect="1" noChangeArrowheads="1"/>
            </p:cNvSpPr>
            <p:nvPr/>
          </p:nvSpPr>
          <p:spPr bwMode="auto">
            <a:xfrm>
              <a:off x="1401" y="2894"/>
              <a:ext cx="24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668" name="Oval 18"/>
            <p:cNvSpPr>
              <a:spLocks noChangeAspect="1" noChangeArrowheads="1"/>
            </p:cNvSpPr>
            <p:nvPr/>
          </p:nvSpPr>
          <p:spPr bwMode="auto">
            <a:xfrm>
              <a:off x="1844" y="2894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669" name="Oval 19"/>
            <p:cNvSpPr>
              <a:spLocks noChangeAspect="1" noChangeArrowheads="1"/>
            </p:cNvSpPr>
            <p:nvPr/>
          </p:nvSpPr>
          <p:spPr bwMode="auto">
            <a:xfrm>
              <a:off x="2285" y="2894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670" name="Oval 20"/>
            <p:cNvSpPr>
              <a:spLocks noChangeAspect="1" noChangeArrowheads="1"/>
            </p:cNvSpPr>
            <p:nvPr/>
          </p:nvSpPr>
          <p:spPr bwMode="auto">
            <a:xfrm>
              <a:off x="2724" y="2894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671" name="Oval 21"/>
            <p:cNvSpPr>
              <a:spLocks noChangeAspect="1" noChangeArrowheads="1"/>
            </p:cNvSpPr>
            <p:nvPr/>
          </p:nvSpPr>
          <p:spPr bwMode="auto">
            <a:xfrm>
              <a:off x="919" y="2461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672" name="Oval 22"/>
            <p:cNvSpPr>
              <a:spLocks noChangeAspect="1" noChangeArrowheads="1"/>
            </p:cNvSpPr>
            <p:nvPr/>
          </p:nvSpPr>
          <p:spPr bwMode="auto">
            <a:xfrm>
              <a:off x="1401" y="2453"/>
              <a:ext cx="24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673" name="Oval 23"/>
            <p:cNvSpPr>
              <a:spLocks noChangeAspect="1" noChangeArrowheads="1"/>
            </p:cNvSpPr>
            <p:nvPr/>
          </p:nvSpPr>
          <p:spPr bwMode="auto">
            <a:xfrm>
              <a:off x="1841" y="2453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674" name="Oval 24"/>
            <p:cNvSpPr>
              <a:spLocks noChangeAspect="1" noChangeArrowheads="1"/>
            </p:cNvSpPr>
            <p:nvPr/>
          </p:nvSpPr>
          <p:spPr bwMode="auto">
            <a:xfrm>
              <a:off x="2285" y="2453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675" name="Oval 25"/>
            <p:cNvSpPr>
              <a:spLocks noChangeAspect="1" noChangeArrowheads="1"/>
            </p:cNvSpPr>
            <p:nvPr/>
          </p:nvSpPr>
          <p:spPr bwMode="auto">
            <a:xfrm>
              <a:off x="2724" y="2453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676" name="Oval 26"/>
            <p:cNvSpPr>
              <a:spLocks noChangeAspect="1" noChangeArrowheads="1"/>
            </p:cNvSpPr>
            <p:nvPr/>
          </p:nvSpPr>
          <p:spPr bwMode="auto">
            <a:xfrm>
              <a:off x="919" y="2010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677" name="Oval 27"/>
            <p:cNvSpPr>
              <a:spLocks noChangeAspect="1" noChangeArrowheads="1"/>
            </p:cNvSpPr>
            <p:nvPr/>
          </p:nvSpPr>
          <p:spPr bwMode="auto">
            <a:xfrm>
              <a:off x="1401" y="2010"/>
              <a:ext cx="24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678" name="Oval 28"/>
            <p:cNvSpPr>
              <a:spLocks noChangeAspect="1" noChangeArrowheads="1"/>
            </p:cNvSpPr>
            <p:nvPr/>
          </p:nvSpPr>
          <p:spPr bwMode="auto">
            <a:xfrm>
              <a:off x="1841" y="2010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679" name="Oval 29"/>
            <p:cNvSpPr>
              <a:spLocks noChangeAspect="1" noChangeArrowheads="1"/>
            </p:cNvSpPr>
            <p:nvPr/>
          </p:nvSpPr>
          <p:spPr bwMode="auto">
            <a:xfrm>
              <a:off x="2285" y="2010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680" name="Oval 30"/>
            <p:cNvSpPr>
              <a:spLocks noChangeAspect="1" noChangeArrowheads="1"/>
            </p:cNvSpPr>
            <p:nvPr/>
          </p:nvSpPr>
          <p:spPr bwMode="auto">
            <a:xfrm>
              <a:off x="2724" y="2010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681" name="Oval 31"/>
            <p:cNvSpPr>
              <a:spLocks noChangeAspect="1" noChangeArrowheads="1"/>
            </p:cNvSpPr>
            <p:nvPr/>
          </p:nvSpPr>
          <p:spPr bwMode="auto">
            <a:xfrm>
              <a:off x="919" y="1566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682" name="Oval 32"/>
            <p:cNvSpPr>
              <a:spLocks noChangeAspect="1" noChangeArrowheads="1"/>
            </p:cNvSpPr>
            <p:nvPr/>
          </p:nvSpPr>
          <p:spPr bwMode="auto">
            <a:xfrm>
              <a:off x="1401" y="1566"/>
              <a:ext cx="24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683" name="Oval 33"/>
            <p:cNvSpPr>
              <a:spLocks noChangeAspect="1" noChangeArrowheads="1"/>
            </p:cNvSpPr>
            <p:nvPr/>
          </p:nvSpPr>
          <p:spPr bwMode="auto">
            <a:xfrm>
              <a:off x="1841" y="1566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684" name="Oval 34"/>
            <p:cNvSpPr>
              <a:spLocks noChangeAspect="1" noChangeArrowheads="1"/>
            </p:cNvSpPr>
            <p:nvPr/>
          </p:nvSpPr>
          <p:spPr bwMode="auto">
            <a:xfrm>
              <a:off x="2285" y="1566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685" name="Oval 35"/>
            <p:cNvSpPr>
              <a:spLocks noChangeAspect="1" noChangeArrowheads="1"/>
            </p:cNvSpPr>
            <p:nvPr/>
          </p:nvSpPr>
          <p:spPr bwMode="auto">
            <a:xfrm>
              <a:off x="2724" y="1566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686" name="Oval 36"/>
            <p:cNvSpPr>
              <a:spLocks noChangeAspect="1" noChangeArrowheads="1"/>
            </p:cNvSpPr>
            <p:nvPr/>
          </p:nvSpPr>
          <p:spPr bwMode="auto">
            <a:xfrm>
              <a:off x="919" y="1133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687" name="Oval 37"/>
            <p:cNvSpPr>
              <a:spLocks noChangeAspect="1" noChangeArrowheads="1"/>
            </p:cNvSpPr>
            <p:nvPr/>
          </p:nvSpPr>
          <p:spPr bwMode="auto">
            <a:xfrm>
              <a:off x="1401" y="1125"/>
              <a:ext cx="24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688" name="Oval 38"/>
            <p:cNvSpPr>
              <a:spLocks noChangeAspect="1" noChangeArrowheads="1"/>
            </p:cNvSpPr>
            <p:nvPr/>
          </p:nvSpPr>
          <p:spPr bwMode="auto">
            <a:xfrm>
              <a:off x="1841" y="1125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689" name="Oval 39"/>
            <p:cNvSpPr>
              <a:spLocks noChangeAspect="1" noChangeArrowheads="1"/>
            </p:cNvSpPr>
            <p:nvPr/>
          </p:nvSpPr>
          <p:spPr bwMode="auto">
            <a:xfrm>
              <a:off x="2285" y="1125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690" name="Oval 40"/>
            <p:cNvSpPr>
              <a:spLocks noChangeAspect="1" noChangeArrowheads="1"/>
            </p:cNvSpPr>
            <p:nvPr/>
          </p:nvSpPr>
          <p:spPr bwMode="auto">
            <a:xfrm>
              <a:off x="2724" y="1125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691" name="Text Box 41"/>
            <p:cNvSpPr txBox="1">
              <a:spLocks noChangeAspect="1" noChangeArrowheads="1"/>
            </p:cNvSpPr>
            <p:nvPr/>
          </p:nvSpPr>
          <p:spPr bwMode="auto">
            <a:xfrm>
              <a:off x="2922" y="3248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Thread 1</a:t>
              </a:r>
            </a:p>
          </p:txBody>
        </p:sp>
        <p:sp>
          <p:nvSpPr>
            <p:cNvPr id="27692" name="Text Box 42"/>
            <p:cNvSpPr txBox="1">
              <a:spLocks noChangeAspect="1" noChangeArrowheads="1"/>
            </p:cNvSpPr>
            <p:nvPr/>
          </p:nvSpPr>
          <p:spPr bwMode="auto">
            <a:xfrm>
              <a:off x="190" y="736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Thread 2</a:t>
              </a:r>
            </a:p>
          </p:txBody>
        </p:sp>
        <p:sp>
          <p:nvSpPr>
            <p:cNvPr id="27693" name="Oval 43"/>
            <p:cNvSpPr>
              <a:spLocks noChangeAspect="1" noChangeArrowheads="1"/>
            </p:cNvSpPr>
            <p:nvPr/>
          </p:nvSpPr>
          <p:spPr bwMode="auto">
            <a:xfrm>
              <a:off x="920" y="3340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694" name="Oval 44"/>
            <p:cNvSpPr>
              <a:spLocks noChangeAspect="1" noChangeArrowheads="1"/>
            </p:cNvSpPr>
            <p:nvPr/>
          </p:nvSpPr>
          <p:spPr bwMode="auto">
            <a:xfrm>
              <a:off x="1409" y="3338"/>
              <a:ext cx="24" cy="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695" name="Oval 45"/>
            <p:cNvSpPr>
              <a:spLocks noChangeAspect="1" noChangeArrowheads="1"/>
            </p:cNvSpPr>
            <p:nvPr/>
          </p:nvSpPr>
          <p:spPr bwMode="auto">
            <a:xfrm>
              <a:off x="1851" y="3338"/>
              <a:ext cx="23" cy="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696" name="Oval 46"/>
            <p:cNvSpPr>
              <a:spLocks noChangeAspect="1" noChangeArrowheads="1"/>
            </p:cNvSpPr>
            <p:nvPr/>
          </p:nvSpPr>
          <p:spPr bwMode="auto">
            <a:xfrm>
              <a:off x="2295" y="3338"/>
              <a:ext cx="23" cy="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697" name="Oval 47"/>
            <p:cNvSpPr>
              <a:spLocks noChangeAspect="1" noChangeArrowheads="1"/>
            </p:cNvSpPr>
            <p:nvPr/>
          </p:nvSpPr>
          <p:spPr bwMode="auto">
            <a:xfrm>
              <a:off x="2718" y="3338"/>
              <a:ext cx="24" cy="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698" name="Oval 48"/>
            <p:cNvSpPr>
              <a:spLocks noChangeAspect="1" noChangeArrowheads="1"/>
            </p:cNvSpPr>
            <p:nvPr/>
          </p:nvSpPr>
          <p:spPr bwMode="auto">
            <a:xfrm>
              <a:off x="526" y="2894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699" name="Oval 49"/>
            <p:cNvSpPr>
              <a:spLocks noChangeAspect="1" noChangeArrowheads="1"/>
            </p:cNvSpPr>
            <p:nvPr/>
          </p:nvSpPr>
          <p:spPr bwMode="auto">
            <a:xfrm>
              <a:off x="522" y="2453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700" name="Oval 50"/>
            <p:cNvSpPr>
              <a:spLocks noChangeAspect="1" noChangeArrowheads="1"/>
            </p:cNvSpPr>
            <p:nvPr/>
          </p:nvSpPr>
          <p:spPr bwMode="auto">
            <a:xfrm>
              <a:off x="522" y="201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701" name="Oval 51"/>
            <p:cNvSpPr>
              <a:spLocks noChangeAspect="1" noChangeArrowheads="1"/>
            </p:cNvSpPr>
            <p:nvPr/>
          </p:nvSpPr>
          <p:spPr bwMode="auto">
            <a:xfrm>
              <a:off x="522" y="1560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702" name="Oval 52"/>
            <p:cNvSpPr>
              <a:spLocks noChangeAspect="1" noChangeArrowheads="1"/>
            </p:cNvSpPr>
            <p:nvPr/>
          </p:nvSpPr>
          <p:spPr bwMode="auto">
            <a:xfrm>
              <a:off x="526" y="1121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703" name="Oval 53"/>
            <p:cNvSpPr>
              <a:spLocks noChangeAspect="1" noChangeArrowheads="1"/>
            </p:cNvSpPr>
            <p:nvPr/>
          </p:nvSpPr>
          <p:spPr bwMode="auto">
            <a:xfrm>
              <a:off x="522" y="3338"/>
              <a:ext cx="23" cy="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7704" name="Line 54"/>
            <p:cNvSpPr>
              <a:spLocks noChangeShapeType="1"/>
            </p:cNvSpPr>
            <p:nvPr/>
          </p:nvSpPr>
          <p:spPr bwMode="auto">
            <a:xfrm>
              <a:off x="547" y="3355"/>
              <a:ext cx="385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5" name="Line 55"/>
            <p:cNvSpPr>
              <a:spLocks noChangeShapeType="1"/>
            </p:cNvSpPr>
            <p:nvPr/>
          </p:nvSpPr>
          <p:spPr bwMode="auto">
            <a:xfrm>
              <a:off x="938" y="3355"/>
              <a:ext cx="4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6" name="Line 56"/>
            <p:cNvSpPr>
              <a:spLocks noChangeShapeType="1"/>
            </p:cNvSpPr>
            <p:nvPr/>
          </p:nvSpPr>
          <p:spPr bwMode="auto">
            <a:xfrm>
              <a:off x="1438" y="3355"/>
              <a:ext cx="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7" name="Line 57"/>
            <p:cNvSpPr>
              <a:spLocks noChangeShapeType="1"/>
            </p:cNvSpPr>
            <p:nvPr/>
          </p:nvSpPr>
          <p:spPr bwMode="auto">
            <a:xfrm flipV="1">
              <a:off x="1861" y="2925"/>
              <a:ext cx="0" cy="3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8" name="Line 58"/>
            <p:cNvSpPr>
              <a:spLocks noChangeShapeType="1"/>
            </p:cNvSpPr>
            <p:nvPr/>
          </p:nvSpPr>
          <p:spPr bwMode="auto">
            <a:xfrm flipV="1">
              <a:off x="1855" y="2478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9" name="Line 59"/>
            <p:cNvSpPr>
              <a:spLocks noChangeShapeType="1"/>
            </p:cNvSpPr>
            <p:nvPr/>
          </p:nvSpPr>
          <p:spPr bwMode="auto">
            <a:xfrm>
              <a:off x="1873" y="2464"/>
              <a:ext cx="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0" name="Line 60"/>
            <p:cNvSpPr>
              <a:spLocks noChangeShapeType="1"/>
            </p:cNvSpPr>
            <p:nvPr/>
          </p:nvSpPr>
          <p:spPr bwMode="auto">
            <a:xfrm>
              <a:off x="2308" y="2464"/>
              <a:ext cx="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1" name="Line 61"/>
            <p:cNvSpPr>
              <a:spLocks noChangeShapeType="1"/>
            </p:cNvSpPr>
            <p:nvPr/>
          </p:nvSpPr>
          <p:spPr bwMode="auto">
            <a:xfrm flipV="1">
              <a:off x="2737" y="2037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2" name="Line 62"/>
            <p:cNvSpPr>
              <a:spLocks noChangeShapeType="1"/>
            </p:cNvSpPr>
            <p:nvPr/>
          </p:nvSpPr>
          <p:spPr bwMode="auto">
            <a:xfrm flipV="1">
              <a:off x="2737" y="1587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3" name="Line 63"/>
            <p:cNvSpPr>
              <a:spLocks noChangeShapeType="1"/>
            </p:cNvSpPr>
            <p:nvPr/>
          </p:nvSpPr>
          <p:spPr bwMode="auto">
            <a:xfrm flipV="1">
              <a:off x="2737" y="1146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3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Trajectories in progress graphs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BA5FF0-2214-D547-8447-4CEF888B1B8B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5867400" y="1639888"/>
            <a:ext cx="2990850" cy="392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Times New Roman" charset="0"/>
              </a:rPr>
              <a:t>L, U, </a:t>
            </a:r>
            <a:r>
              <a:rPr kumimoji="0" lang="zh-CN" altLang="en-US" sz="1800">
                <a:latin typeface="Times New Roman" charset="0"/>
              </a:rPr>
              <a:t>和</a:t>
            </a:r>
            <a:r>
              <a:rPr kumimoji="0" lang="en-US" altLang="zh-CN" sz="1800">
                <a:latin typeface="Times New Roman" charset="0"/>
              </a:rPr>
              <a:t>S </a:t>
            </a:r>
            <a:r>
              <a:rPr kumimoji="0" lang="zh-CN" altLang="en-US" sz="1800">
                <a:latin typeface="Times New Roman" charset="0"/>
              </a:rPr>
              <a:t>针对共享变量</a:t>
            </a:r>
            <a:r>
              <a:rPr kumimoji="0" lang="en-US" altLang="zh-CN" sz="1800">
                <a:latin typeface="Times New Roman" charset="0"/>
              </a:rPr>
              <a:t>cnt</a:t>
            </a:r>
            <a:r>
              <a:rPr kumimoji="0" lang="zh-CN" altLang="en-US" sz="1800">
                <a:latin typeface="Times New Roman" charset="0"/>
              </a:rPr>
              <a:t> </a:t>
            </a:r>
            <a:endParaRPr kumimoji="0" lang="en-US" altLang="zh-CN" sz="1800"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Times New Roman" charset="0"/>
              </a:rPr>
              <a:t>形成了一个</a:t>
            </a:r>
            <a:r>
              <a:rPr kumimoji="0" lang="en-US" altLang="zh-CN" sz="1800" i="1">
                <a:solidFill>
                  <a:srgbClr val="FF0000"/>
                </a:solidFill>
                <a:latin typeface="Times New Roman" charset="0"/>
              </a:rPr>
              <a:t>critical section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800"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Times New Roman" charset="0"/>
              </a:rPr>
              <a:t>Critical</a:t>
            </a:r>
            <a:r>
              <a:rPr kumimoji="0" lang="zh-CN" altLang="en-US" sz="1800">
                <a:latin typeface="Times New Roman" charset="0"/>
              </a:rPr>
              <a:t> </a:t>
            </a:r>
            <a:r>
              <a:rPr kumimoji="0" lang="en-US" altLang="zh-CN" sz="1800">
                <a:latin typeface="Times New Roman" charset="0"/>
              </a:rPr>
              <a:t>section</a:t>
            </a:r>
            <a:r>
              <a:rPr kumimoji="0" lang="zh-CN" altLang="en-US" sz="1800">
                <a:latin typeface="Times New Roman" charset="0"/>
              </a:rPr>
              <a:t>中的指令</a:t>
            </a:r>
            <a:endParaRPr kumimoji="0" lang="en-US" altLang="zh-CN" sz="1800"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Times New Roman" charset="0"/>
              </a:rPr>
              <a:t>（写相同的共享变量）</a:t>
            </a:r>
            <a:endParaRPr kumimoji="0" lang="en-US" altLang="zh-CN" sz="1800"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Times New Roman" charset="0"/>
              </a:rPr>
              <a:t>不能交错执行</a:t>
            </a:r>
            <a:r>
              <a:rPr kumimoji="0" lang="en-US" altLang="zh-CN" sz="1800">
                <a:latin typeface="Times New Roman" charset="0"/>
              </a:rPr>
              <a:t>(</a:t>
            </a:r>
            <a:r>
              <a:rPr kumimoji="0" lang="en-US" altLang="zh-CN" sz="1800">
                <a:solidFill>
                  <a:srgbClr val="FF0000"/>
                </a:solidFill>
                <a:latin typeface="Times New Roman" charset="0"/>
              </a:rPr>
              <a:t>interleave</a:t>
            </a:r>
            <a:r>
              <a:rPr kumimoji="0" lang="en-US" altLang="zh-CN" sz="1800">
                <a:latin typeface="Times New Roman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800"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Times New Roman" charset="0"/>
              </a:rPr>
              <a:t>两个</a:t>
            </a:r>
            <a:r>
              <a:rPr kumimoji="0" lang="en-US" altLang="zh-CN" sz="1800">
                <a:latin typeface="Times New Roman" charset="0"/>
              </a:rPr>
              <a:t>critical</a:t>
            </a:r>
            <a:r>
              <a:rPr kumimoji="0" lang="zh-CN" altLang="en-US" sz="1800">
                <a:latin typeface="Times New Roman" charset="0"/>
              </a:rPr>
              <a:t> </a:t>
            </a:r>
            <a:r>
              <a:rPr kumimoji="0" lang="en-US" altLang="zh-CN" sz="1800">
                <a:latin typeface="Times New Roman" charset="0"/>
              </a:rPr>
              <a:t>section</a:t>
            </a:r>
            <a:r>
              <a:rPr kumimoji="0" lang="zh-CN" altLang="en-US" sz="1800">
                <a:latin typeface="Times New Roman" charset="0"/>
              </a:rPr>
              <a:t>形成的</a:t>
            </a:r>
            <a:endParaRPr kumimoji="0" lang="en-US" altLang="zh-CN" sz="1800"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Times New Roman" charset="0"/>
              </a:rPr>
              <a:t>区域叫做</a:t>
            </a:r>
            <a:r>
              <a:rPr kumimoji="0" lang="en-US" altLang="zh-CN" sz="1800">
                <a:latin typeface="Times New Roman" charset="0"/>
              </a:rPr>
              <a:t> </a:t>
            </a:r>
            <a:r>
              <a:rPr kumimoji="0" lang="en-US" altLang="zh-CN" sz="1800" i="1">
                <a:solidFill>
                  <a:srgbClr val="FF0000"/>
                </a:solidFill>
                <a:latin typeface="Times New Roman" charset="0"/>
              </a:rPr>
              <a:t>unsafe regions</a:t>
            </a:r>
            <a:endParaRPr kumimoji="0" lang="en-US" altLang="zh-CN" sz="1800"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zh-CN" altLang="en-US" sz="1800">
              <a:latin typeface="Times New Roman" charset="0"/>
            </a:endParaRPr>
          </a:p>
        </p:txBody>
      </p:sp>
      <p:grpSp>
        <p:nvGrpSpPr>
          <p:cNvPr id="28676" name="Group 3"/>
          <p:cNvGrpSpPr>
            <a:grpSpLocks/>
          </p:cNvGrpSpPr>
          <p:nvPr/>
        </p:nvGrpSpPr>
        <p:grpSpPr bwMode="auto">
          <a:xfrm>
            <a:off x="147638" y="1524000"/>
            <a:ext cx="6176962" cy="4994275"/>
            <a:chOff x="0" y="768"/>
            <a:chExt cx="3891" cy="3146"/>
          </a:xfrm>
        </p:grpSpPr>
        <p:sp>
          <p:nvSpPr>
            <p:cNvPr id="26630" name="Rectangle 4"/>
            <p:cNvSpPr>
              <a:spLocks noChangeArrowheads="1"/>
            </p:cNvSpPr>
            <p:nvPr/>
          </p:nvSpPr>
          <p:spPr bwMode="auto">
            <a:xfrm>
              <a:off x="1272" y="1640"/>
              <a:ext cx="1320" cy="12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zh-CN" altLang="en-US"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28679" name="Line 5"/>
            <p:cNvSpPr>
              <a:spLocks noChangeAspect="1" noChangeShapeType="1"/>
            </p:cNvSpPr>
            <p:nvPr/>
          </p:nvSpPr>
          <p:spPr bwMode="auto">
            <a:xfrm flipV="1">
              <a:off x="855" y="3386"/>
              <a:ext cx="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0" name="Line 6"/>
            <p:cNvSpPr>
              <a:spLocks noChangeAspect="1" noChangeShapeType="1"/>
            </p:cNvSpPr>
            <p:nvPr/>
          </p:nvSpPr>
          <p:spPr bwMode="auto">
            <a:xfrm flipH="1" flipV="1">
              <a:off x="855" y="967"/>
              <a:ext cx="0" cy="24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1" name="Text Box 7"/>
            <p:cNvSpPr txBox="1">
              <a:spLocks noChangeAspect="1" noChangeArrowheads="1"/>
            </p:cNvSpPr>
            <p:nvPr/>
          </p:nvSpPr>
          <p:spPr bwMode="auto">
            <a:xfrm>
              <a:off x="936" y="3388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H</a:t>
              </a:r>
              <a:r>
                <a:rPr kumimoji="0" lang="en-US" altLang="zh-CN" sz="1600" baseline="-25000">
                  <a:latin typeface="Helvetica" charset="0"/>
                </a:rPr>
                <a:t>1</a:t>
              </a:r>
              <a:endParaRPr kumimoji="0" lang="en-US" altLang="zh-CN" sz="1600">
                <a:latin typeface="Helvetica" charset="0"/>
              </a:endParaRPr>
            </a:p>
          </p:txBody>
        </p:sp>
        <p:sp>
          <p:nvSpPr>
            <p:cNvPr id="28682" name="Text Box 8"/>
            <p:cNvSpPr txBox="1">
              <a:spLocks noChangeAspect="1" noChangeArrowheads="1"/>
            </p:cNvSpPr>
            <p:nvPr/>
          </p:nvSpPr>
          <p:spPr bwMode="auto">
            <a:xfrm>
              <a:off x="1431" y="3388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L</a:t>
              </a:r>
              <a:r>
                <a:rPr kumimoji="0" lang="en-US" altLang="zh-CN" sz="1600" baseline="-25000">
                  <a:latin typeface="Helvetica" charset="0"/>
                </a:rPr>
                <a:t>1</a:t>
              </a:r>
              <a:endParaRPr kumimoji="0" lang="en-US" altLang="zh-CN" sz="1600">
                <a:latin typeface="Helvetica" charset="0"/>
              </a:endParaRPr>
            </a:p>
          </p:txBody>
        </p:sp>
        <p:sp>
          <p:nvSpPr>
            <p:cNvPr id="28683" name="Text Box 9"/>
            <p:cNvSpPr txBox="1">
              <a:spLocks noChangeAspect="1" noChangeArrowheads="1"/>
            </p:cNvSpPr>
            <p:nvPr/>
          </p:nvSpPr>
          <p:spPr bwMode="auto">
            <a:xfrm>
              <a:off x="1832" y="3388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U</a:t>
              </a:r>
              <a:r>
                <a:rPr kumimoji="0" lang="en-US" altLang="zh-CN" sz="1600" baseline="-25000">
                  <a:latin typeface="Helvetica" charset="0"/>
                </a:rPr>
                <a:t>1</a:t>
              </a:r>
              <a:endParaRPr kumimoji="0" lang="en-US" altLang="zh-CN" sz="1600">
                <a:latin typeface="Helvetica" charset="0"/>
              </a:endParaRPr>
            </a:p>
          </p:txBody>
        </p:sp>
        <p:sp>
          <p:nvSpPr>
            <p:cNvPr id="28684" name="Text Box 10"/>
            <p:cNvSpPr txBox="1">
              <a:spLocks noChangeAspect="1" noChangeArrowheads="1"/>
            </p:cNvSpPr>
            <p:nvPr/>
          </p:nvSpPr>
          <p:spPr bwMode="auto">
            <a:xfrm>
              <a:off x="2284" y="3388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S</a:t>
              </a:r>
              <a:r>
                <a:rPr kumimoji="0" lang="en-US" altLang="zh-CN" sz="1600" baseline="-25000">
                  <a:latin typeface="Helvetica" charset="0"/>
                </a:rPr>
                <a:t>1</a:t>
              </a:r>
              <a:endParaRPr kumimoji="0" lang="en-US" altLang="zh-CN" sz="1600">
                <a:latin typeface="Helvetica" charset="0"/>
              </a:endParaRPr>
            </a:p>
          </p:txBody>
        </p:sp>
        <p:sp>
          <p:nvSpPr>
            <p:cNvPr id="28685" name="Text Box 11"/>
            <p:cNvSpPr txBox="1">
              <a:spLocks noChangeAspect="1" noChangeArrowheads="1"/>
            </p:cNvSpPr>
            <p:nvPr/>
          </p:nvSpPr>
          <p:spPr bwMode="auto">
            <a:xfrm>
              <a:off x="2741" y="3388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T</a:t>
              </a:r>
              <a:r>
                <a:rPr kumimoji="0" lang="en-US" altLang="zh-CN" sz="1600" baseline="-25000">
                  <a:latin typeface="Helvetica" charset="0"/>
                </a:rPr>
                <a:t>1</a:t>
              </a:r>
              <a:endParaRPr kumimoji="0" lang="en-US" altLang="zh-CN" sz="1600">
                <a:latin typeface="Helvetica" charset="0"/>
              </a:endParaRPr>
            </a:p>
          </p:txBody>
        </p:sp>
        <p:sp>
          <p:nvSpPr>
            <p:cNvPr id="28686" name="Text Box 12"/>
            <p:cNvSpPr txBox="1">
              <a:spLocks noChangeAspect="1" noChangeArrowheads="1"/>
            </p:cNvSpPr>
            <p:nvPr/>
          </p:nvSpPr>
          <p:spPr bwMode="auto">
            <a:xfrm>
              <a:off x="615" y="3044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H</a:t>
              </a:r>
              <a:r>
                <a:rPr kumimoji="0" lang="en-US" altLang="zh-CN" sz="1600" baseline="-25000">
                  <a:latin typeface="Helvetica" charset="0"/>
                </a:rPr>
                <a:t>2</a:t>
              </a:r>
              <a:endParaRPr kumimoji="0" lang="en-US" altLang="zh-CN" sz="1600">
                <a:latin typeface="Helvetica" charset="0"/>
              </a:endParaRPr>
            </a:p>
          </p:txBody>
        </p:sp>
        <p:sp>
          <p:nvSpPr>
            <p:cNvPr id="28687" name="Text Box 13"/>
            <p:cNvSpPr txBox="1">
              <a:spLocks noChangeAspect="1" noChangeArrowheads="1"/>
            </p:cNvSpPr>
            <p:nvPr/>
          </p:nvSpPr>
          <p:spPr bwMode="auto">
            <a:xfrm>
              <a:off x="633" y="2606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L</a:t>
              </a:r>
              <a:r>
                <a:rPr kumimoji="0" lang="en-US" altLang="zh-CN" sz="1600" baseline="-25000">
                  <a:latin typeface="Helvetica" charset="0"/>
                </a:rPr>
                <a:t>2</a:t>
              </a:r>
              <a:endParaRPr kumimoji="0" lang="en-US" altLang="zh-CN" sz="1600">
                <a:latin typeface="Helvetica" charset="0"/>
              </a:endParaRPr>
            </a:p>
          </p:txBody>
        </p:sp>
        <p:sp>
          <p:nvSpPr>
            <p:cNvPr id="28688" name="Text Box 14"/>
            <p:cNvSpPr txBox="1">
              <a:spLocks noChangeAspect="1" noChangeArrowheads="1"/>
            </p:cNvSpPr>
            <p:nvPr/>
          </p:nvSpPr>
          <p:spPr bwMode="auto">
            <a:xfrm>
              <a:off x="615" y="2160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U</a:t>
              </a:r>
              <a:r>
                <a:rPr kumimoji="0" lang="en-US" altLang="zh-CN" sz="1600" baseline="-25000">
                  <a:latin typeface="Helvetica" charset="0"/>
                </a:rPr>
                <a:t>2</a:t>
              </a:r>
              <a:endParaRPr kumimoji="0" lang="en-US" altLang="zh-CN" sz="1600">
                <a:latin typeface="Helvetica" charset="0"/>
              </a:endParaRPr>
            </a:p>
          </p:txBody>
        </p:sp>
        <p:sp>
          <p:nvSpPr>
            <p:cNvPr id="28689" name="Text Box 15"/>
            <p:cNvSpPr txBox="1">
              <a:spLocks noChangeAspect="1" noChangeArrowheads="1"/>
            </p:cNvSpPr>
            <p:nvPr/>
          </p:nvSpPr>
          <p:spPr bwMode="auto">
            <a:xfrm>
              <a:off x="622" y="1699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S</a:t>
              </a:r>
              <a:r>
                <a:rPr kumimoji="0" lang="en-US" altLang="zh-CN" sz="1600" baseline="-25000">
                  <a:latin typeface="Helvetica" charset="0"/>
                </a:rPr>
                <a:t>2</a:t>
              </a:r>
              <a:endParaRPr kumimoji="0" lang="en-US" altLang="zh-CN" sz="1600">
                <a:latin typeface="Helvetica" charset="0"/>
              </a:endParaRPr>
            </a:p>
          </p:txBody>
        </p:sp>
        <p:sp>
          <p:nvSpPr>
            <p:cNvPr id="28690" name="Text Box 16"/>
            <p:cNvSpPr txBox="1">
              <a:spLocks noChangeAspect="1" noChangeArrowheads="1"/>
            </p:cNvSpPr>
            <p:nvPr/>
          </p:nvSpPr>
          <p:spPr bwMode="auto">
            <a:xfrm>
              <a:off x="629" y="1278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T</a:t>
              </a:r>
              <a:r>
                <a:rPr kumimoji="0" lang="en-US" altLang="zh-CN" sz="1600" baseline="-25000">
                  <a:latin typeface="Helvetica" charset="0"/>
                </a:rPr>
                <a:t>2</a:t>
              </a:r>
              <a:endParaRPr kumimoji="0" lang="en-US" altLang="zh-CN" sz="1600">
                <a:latin typeface="Helvetica" charset="0"/>
              </a:endParaRPr>
            </a:p>
          </p:txBody>
        </p:sp>
        <p:sp>
          <p:nvSpPr>
            <p:cNvPr id="28691" name="Oval 17"/>
            <p:cNvSpPr>
              <a:spLocks noChangeAspect="1" noChangeArrowheads="1"/>
            </p:cNvSpPr>
            <p:nvPr/>
          </p:nvSpPr>
          <p:spPr bwMode="auto">
            <a:xfrm>
              <a:off x="1239" y="2920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692" name="Oval 18"/>
            <p:cNvSpPr>
              <a:spLocks noChangeAspect="1" noChangeArrowheads="1"/>
            </p:cNvSpPr>
            <p:nvPr/>
          </p:nvSpPr>
          <p:spPr bwMode="auto">
            <a:xfrm>
              <a:off x="1721" y="2920"/>
              <a:ext cx="24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693" name="Oval 19"/>
            <p:cNvSpPr>
              <a:spLocks noChangeAspect="1" noChangeArrowheads="1"/>
            </p:cNvSpPr>
            <p:nvPr/>
          </p:nvSpPr>
          <p:spPr bwMode="auto">
            <a:xfrm>
              <a:off x="2161" y="2920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694" name="Oval 20"/>
            <p:cNvSpPr>
              <a:spLocks noChangeAspect="1" noChangeArrowheads="1"/>
            </p:cNvSpPr>
            <p:nvPr/>
          </p:nvSpPr>
          <p:spPr bwMode="auto">
            <a:xfrm>
              <a:off x="2605" y="2920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695" name="Oval 21"/>
            <p:cNvSpPr>
              <a:spLocks noChangeAspect="1" noChangeArrowheads="1"/>
            </p:cNvSpPr>
            <p:nvPr/>
          </p:nvSpPr>
          <p:spPr bwMode="auto">
            <a:xfrm>
              <a:off x="3044" y="2926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696" name="Oval 22"/>
            <p:cNvSpPr>
              <a:spLocks noChangeAspect="1" noChangeArrowheads="1"/>
            </p:cNvSpPr>
            <p:nvPr/>
          </p:nvSpPr>
          <p:spPr bwMode="auto">
            <a:xfrm>
              <a:off x="1239" y="2493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697" name="Oval 23"/>
            <p:cNvSpPr>
              <a:spLocks noChangeAspect="1" noChangeArrowheads="1"/>
            </p:cNvSpPr>
            <p:nvPr/>
          </p:nvSpPr>
          <p:spPr bwMode="auto">
            <a:xfrm>
              <a:off x="1721" y="2485"/>
              <a:ext cx="24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698" name="Oval 24"/>
            <p:cNvSpPr>
              <a:spLocks noChangeAspect="1" noChangeArrowheads="1"/>
            </p:cNvSpPr>
            <p:nvPr/>
          </p:nvSpPr>
          <p:spPr bwMode="auto">
            <a:xfrm>
              <a:off x="2161" y="2485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699" name="Oval 25"/>
            <p:cNvSpPr>
              <a:spLocks noChangeAspect="1" noChangeArrowheads="1"/>
            </p:cNvSpPr>
            <p:nvPr/>
          </p:nvSpPr>
          <p:spPr bwMode="auto">
            <a:xfrm>
              <a:off x="2605" y="2485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700" name="Oval 26"/>
            <p:cNvSpPr>
              <a:spLocks noChangeAspect="1" noChangeArrowheads="1"/>
            </p:cNvSpPr>
            <p:nvPr/>
          </p:nvSpPr>
          <p:spPr bwMode="auto">
            <a:xfrm>
              <a:off x="3044" y="2485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701" name="Oval 27"/>
            <p:cNvSpPr>
              <a:spLocks noChangeAspect="1" noChangeArrowheads="1"/>
            </p:cNvSpPr>
            <p:nvPr/>
          </p:nvSpPr>
          <p:spPr bwMode="auto">
            <a:xfrm>
              <a:off x="1239" y="204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702" name="Oval 28"/>
            <p:cNvSpPr>
              <a:spLocks noChangeAspect="1" noChangeArrowheads="1"/>
            </p:cNvSpPr>
            <p:nvPr/>
          </p:nvSpPr>
          <p:spPr bwMode="auto">
            <a:xfrm>
              <a:off x="1721" y="2042"/>
              <a:ext cx="24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703" name="Oval 29"/>
            <p:cNvSpPr>
              <a:spLocks noChangeAspect="1" noChangeArrowheads="1"/>
            </p:cNvSpPr>
            <p:nvPr/>
          </p:nvSpPr>
          <p:spPr bwMode="auto">
            <a:xfrm>
              <a:off x="2161" y="204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704" name="Oval 30"/>
            <p:cNvSpPr>
              <a:spLocks noChangeAspect="1" noChangeArrowheads="1"/>
            </p:cNvSpPr>
            <p:nvPr/>
          </p:nvSpPr>
          <p:spPr bwMode="auto">
            <a:xfrm>
              <a:off x="2605" y="204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705" name="Oval 31"/>
            <p:cNvSpPr>
              <a:spLocks noChangeAspect="1" noChangeArrowheads="1"/>
            </p:cNvSpPr>
            <p:nvPr/>
          </p:nvSpPr>
          <p:spPr bwMode="auto">
            <a:xfrm>
              <a:off x="3044" y="204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706" name="Oval 32"/>
            <p:cNvSpPr>
              <a:spLocks noChangeAspect="1" noChangeArrowheads="1"/>
            </p:cNvSpPr>
            <p:nvPr/>
          </p:nvSpPr>
          <p:spPr bwMode="auto">
            <a:xfrm>
              <a:off x="1239" y="1598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707" name="Oval 33"/>
            <p:cNvSpPr>
              <a:spLocks noChangeAspect="1" noChangeArrowheads="1"/>
            </p:cNvSpPr>
            <p:nvPr/>
          </p:nvSpPr>
          <p:spPr bwMode="auto">
            <a:xfrm>
              <a:off x="1721" y="1598"/>
              <a:ext cx="24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708" name="Oval 34"/>
            <p:cNvSpPr>
              <a:spLocks noChangeAspect="1" noChangeArrowheads="1"/>
            </p:cNvSpPr>
            <p:nvPr/>
          </p:nvSpPr>
          <p:spPr bwMode="auto">
            <a:xfrm>
              <a:off x="2161" y="1598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709" name="Oval 35"/>
            <p:cNvSpPr>
              <a:spLocks noChangeAspect="1" noChangeArrowheads="1"/>
            </p:cNvSpPr>
            <p:nvPr/>
          </p:nvSpPr>
          <p:spPr bwMode="auto">
            <a:xfrm>
              <a:off x="2605" y="1598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710" name="Oval 36"/>
            <p:cNvSpPr>
              <a:spLocks noChangeAspect="1" noChangeArrowheads="1"/>
            </p:cNvSpPr>
            <p:nvPr/>
          </p:nvSpPr>
          <p:spPr bwMode="auto">
            <a:xfrm>
              <a:off x="3044" y="1598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711" name="Oval 37"/>
            <p:cNvSpPr>
              <a:spLocks noChangeAspect="1" noChangeArrowheads="1"/>
            </p:cNvSpPr>
            <p:nvPr/>
          </p:nvSpPr>
          <p:spPr bwMode="auto">
            <a:xfrm>
              <a:off x="1239" y="1165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712" name="Oval 38"/>
            <p:cNvSpPr>
              <a:spLocks noChangeAspect="1" noChangeArrowheads="1"/>
            </p:cNvSpPr>
            <p:nvPr/>
          </p:nvSpPr>
          <p:spPr bwMode="auto">
            <a:xfrm>
              <a:off x="1721" y="1157"/>
              <a:ext cx="24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713" name="Oval 39"/>
            <p:cNvSpPr>
              <a:spLocks noChangeAspect="1" noChangeArrowheads="1"/>
            </p:cNvSpPr>
            <p:nvPr/>
          </p:nvSpPr>
          <p:spPr bwMode="auto">
            <a:xfrm>
              <a:off x="2161" y="1157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714" name="Oval 40"/>
            <p:cNvSpPr>
              <a:spLocks noChangeAspect="1" noChangeArrowheads="1"/>
            </p:cNvSpPr>
            <p:nvPr/>
          </p:nvSpPr>
          <p:spPr bwMode="auto">
            <a:xfrm>
              <a:off x="2605" y="1157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715" name="Oval 41"/>
            <p:cNvSpPr>
              <a:spLocks noChangeAspect="1" noChangeArrowheads="1"/>
            </p:cNvSpPr>
            <p:nvPr/>
          </p:nvSpPr>
          <p:spPr bwMode="auto">
            <a:xfrm>
              <a:off x="3044" y="1157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716" name="Text Box 42"/>
            <p:cNvSpPr txBox="1">
              <a:spLocks noChangeAspect="1" noChangeArrowheads="1"/>
            </p:cNvSpPr>
            <p:nvPr/>
          </p:nvSpPr>
          <p:spPr bwMode="auto">
            <a:xfrm>
              <a:off x="3242" y="3280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Thread 1</a:t>
              </a:r>
            </a:p>
          </p:txBody>
        </p:sp>
        <p:sp>
          <p:nvSpPr>
            <p:cNvPr id="28717" name="Text Box 43"/>
            <p:cNvSpPr txBox="1">
              <a:spLocks noChangeAspect="1" noChangeArrowheads="1"/>
            </p:cNvSpPr>
            <p:nvPr/>
          </p:nvSpPr>
          <p:spPr bwMode="auto">
            <a:xfrm>
              <a:off x="510" y="768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Thread 2</a:t>
              </a:r>
            </a:p>
          </p:txBody>
        </p:sp>
        <p:sp>
          <p:nvSpPr>
            <p:cNvPr id="28718" name="Oval 44"/>
            <p:cNvSpPr>
              <a:spLocks noChangeAspect="1" noChangeArrowheads="1"/>
            </p:cNvSpPr>
            <p:nvPr/>
          </p:nvSpPr>
          <p:spPr bwMode="auto">
            <a:xfrm>
              <a:off x="1240" y="337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719" name="Oval 45"/>
            <p:cNvSpPr>
              <a:spLocks noChangeAspect="1" noChangeArrowheads="1"/>
            </p:cNvSpPr>
            <p:nvPr/>
          </p:nvSpPr>
          <p:spPr bwMode="auto">
            <a:xfrm>
              <a:off x="1729" y="3370"/>
              <a:ext cx="24" cy="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720" name="Oval 46"/>
            <p:cNvSpPr>
              <a:spLocks noChangeAspect="1" noChangeArrowheads="1"/>
            </p:cNvSpPr>
            <p:nvPr/>
          </p:nvSpPr>
          <p:spPr bwMode="auto">
            <a:xfrm>
              <a:off x="2159" y="3370"/>
              <a:ext cx="23" cy="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721" name="Oval 47"/>
            <p:cNvSpPr>
              <a:spLocks noChangeAspect="1" noChangeArrowheads="1"/>
            </p:cNvSpPr>
            <p:nvPr/>
          </p:nvSpPr>
          <p:spPr bwMode="auto">
            <a:xfrm>
              <a:off x="2615" y="3370"/>
              <a:ext cx="23" cy="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722" name="Oval 48"/>
            <p:cNvSpPr>
              <a:spLocks noChangeAspect="1" noChangeArrowheads="1"/>
            </p:cNvSpPr>
            <p:nvPr/>
          </p:nvSpPr>
          <p:spPr bwMode="auto">
            <a:xfrm>
              <a:off x="3044" y="3370"/>
              <a:ext cx="24" cy="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723" name="Oval 49"/>
            <p:cNvSpPr>
              <a:spLocks noChangeAspect="1" noChangeArrowheads="1"/>
            </p:cNvSpPr>
            <p:nvPr/>
          </p:nvSpPr>
          <p:spPr bwMode="auto">
            <a:xfrm>
              <a:off x="846" y="2926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724" name="Oval 50"/>
            <p:cNvSpPr>
              <a:spLocks noChangeAspect="1" noChangeArrowheads="1"/>
            </p:cNvSpPr>
            <p:nvPr/>
          </p:nvSpPr>
          <p:spPr bwMode="auto">
            <a:xfrm>
              <a:off x="842" y="2485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725" name="Oval 51"/>
            <p:cNvSpPr>
              <a:spLocks noChangeAspect="1" noChangeArrowheads="1"/>
            </p:cNvSpPr>
            <p:nvPr/>
          </p:nvSpPr>
          <p:spPr bwMode="auto">
            <a:xfrm>
              <a:off x="842" y="2044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726" name="Oval 52"/>
            <p:cNvSpPr>
              <a:spLocks noChangeAspect="1" noChangeArrowheads="1"/>
            </p:cNvSpPr>
            <p:nvPr/>
          </p:nvSpPr>
          <p:spPr bwMode="auto">
            <a:xfrm>
              <a:off x="842" y="159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727" name="Oval 53"/>
            <p:cNvSpPr>
              <a:spLocks noChangeAspect="1" noChangeArrowheads="1"/>
            </p:cNvSpPr>
            <p:nvPr/>
          </p:nvSpPr>
          <p:spPr bwMode="auto">
            <a:xfrm>
              <a:off x="846" y="1153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728" name="Oval 54"/>
            <p:cNvSpPr>
              <a:spLocks noChangeAspect="1" noChangeArrowheads="1"/>
            </p:cNvSpPr>
            <p:nvPr/>
          </p:nvSpPr>
          <p:spPr bwMode="auto">
            <a:xfrm>
              <a:off x="842" y="3370"/>
              <a:ext cx="23" cy="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6681" name="Text Box 55"/>
            <p:cNvSpPr txBox="1">
              <a:spLocks noChangeArrowheads="1"/>
            </p:cNvSpPr>
            <p:nvPr/>
          </p:nvSpPr>
          <p:spPr bwMode="auto">
            <a:xfrm>
              <a:off x="1452" y="2158"/>
              <a:ext cx="969" cy="2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defRPr/>
              </a:pPr>
              <a:r>
                <a:rPr lang="en-US" altLang="zh-CN" dirty="0">
                  <a:latin typeface="Helvetica" pitchFamily="34" charset="0"/>
                  <a:ea typeface="宋体" pitchFamily="2" charset="-122"/>
                </a:rPr>
                <a:t>Unsafe region</a:t>
              </a:r>
            </a:p>
          </p:txBody>
        </p:sp>
        <p:sp>
          <p:nvSpPr>
            <p:cNvPr id="28730" name="AutoShape 56"/>
            <p:cNvSpPr>
              <a:spLocks/>
            </p:cNvSpPr>
            <p:nvPr/>
          </p:nvSpPr>
          <p:spPr bwMode="auto">
            <a:xfrm>
              <a:off x="552" y="1624"/>
              <a:ext cx="152" cy="1304"/>
            </a:xfrm>
            <a:prstGeom prst="leftBrace">
              <a:avLst>
                <a:gd name="adj1" fmla="val 7149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731" name="AutoShape 57"/>
            <p:cNvSpPr>
              <a:spLocks/>
            </p:cNvSpPr>
            <p:nvPr/>
          </p:nvSpPr>
          <p:spPr bwMode="auto">
            <a:xfrm rot="-5400000">
              <a:off x="1872" y="2992"/>
              <a:ext cx="152" cy="1304"/>
            </a:xfrm>
            <a:prstGeom prst="leftBrace">
              <a:avLst>
                <a:gd name="adj1" fmla="val 7149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28732" name="Text Box 58"/>
            <p:cNvSpPr txBox="1">
              <a:spLocks noChangeArrowheads="1"/>
            </p:cNvSpPr>
            <p:nvPr/>
          </p:nvSpPr>
          <p:spPr bwMode="auto">
            <a:xfrm>
              <a:off x="1196" y="3702"/>
              <a:ext cx="15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critical section wrt </a:t>
              </a:r>
              <a:r>
                <a:rPr kumimoji="0" lang="en-US" altLang="zh-CN" sz="1600">
                  <a:latin typeface="Courier New" charset="0"/>
                </a:rPr>
                <a:t>cnt</a:t>
              </a:r>
              <a:endParaRPr kumimoji="0" lang="en-US" altLang="zh-CN" sz="1600">
                <a:latin typeface="Helvetica" charset="0"/>
              </a:endParaRPr>
            </a:p>
          </p:txBody>
        </p:sp>
        <p:sp>
          <p:nvSpPr>
            <p:cNvPr id="28733" name="Text Box 59"/>
            <p:cNvSpPr txBox="1">
              <a:spLocks noChangeArrowheads="1"/>
            </p:cNvSpPr>
            <p:nvPr/>
          </p:nvSpPr>
          <p:spPr bwMode="auto">
            <a:xfrm>
              <a:off x="0" y="2020"/>
              <a:ext cx="593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critical section wrt </a:t>
              </a:r>
              <a:r>
                <a:rPr kumimoji="0" lang="en-US" altLang="zh-CN" sz="1600">
                  <a:latin typeface="Courier New" charset="0"/>
                </a:rPr>
                <a:t>cnt</a:t>
              </a:r>
              <a:endParaRPr kumimoji="0" lang="en-US" altLang="zh-CN" sz="1600">
                <a:latin typeface="Helvetica" charset="0"/>
              </a:endParaRPr>
            </a:p>
          </p:txBody>
        </p:sp>
      </p:grpSp>
      <p:sp>
        <p:nvSpPr>
          <p:cNvPr id="28677" name="Rectangle 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Critical sections and unsafe regions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48D743-523C-1B43-9457-3F6DAF25E133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Traditional view of a process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62127"/>
            <a:ext cx="8458200" cy="1066800"/>
          </a:xfrm>
        </p:spPr>
        <p:txBody>
          <a:bodyPr/>
          <a:lstStyle/>
          <a:p>
            <a:r>
              <a:rPr kumimoji="0" lang="en-US" altLang="zh-CN" sz="2400" dirty="0">
                <a:ea typeface="宋体" charset="-122"/>
              </a:rPr>
              <a:t>Process = process context + code, data,</a:t>
            </a:r>
            <a:r>
              <a:rPr kumimoji="0" lang="zh-CN" altLang="en-US" sz="2400" dirty="0">
                <a:ea typeface="宋体" charset="-122"/>
              </a:rPr>
              <a:t> </a:t>
            </a:r>
            <a:r>
              <a:rPr kumimoji="0" lang="en-US" altLang="zh-CN" sz="2400" dirty="0">
                <a:ea typeface="宋体" charset="-122"/>
              </a:rPr>
              <a:t>heap and stack</a:t>
            </a:r>
          </a:p>
        </p:txBody>
      </p:sp>
      <p:grpSp>
        <p:nvGrpSpPr>
          <p:cNvPr id="5125" name="Group 4"/>
          <p:cNvGrpSpPr>
            <a:grpSpLocks/>
          </p:cNvGrpSpPr>
          <p:nvPr/>
        </p:nvGrpSpPr>
        <p:grpSpPr bwMode="auto">
          <a:xfrm>
            <a:off x="1374775" y="2798763"/>
            <a:ext cx="6245225" cy="3106738"/>
            <a:chOff x="762" y="1392"/>
            <a:chExt cx="3934" cy="1957"/>
          </a:xfrm>
        </p:grpSpPr>
        <p:sp>
          <p:nvSpPr>
            <p:cNvPr id="5126" name="Rectangle 5"/>
            <p:cNvSpPr>
              <a:spLocks noChangeAspect="1" noChangeArrowheads="1"/>
            </p:cNvSpPr>
            <p:nvPr/>
          </p:nvSpPr>
          <p:spPr bwMode="auto">
            <a:xfrm>
              <a:off x="3210" y="2071"/>
              <a:ext cx="1405" cy="2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shared libraries</a:t>
              </a:r>
            </a:p>
          </p:txBody>
        </p:sp>
        <p:sp>
          <p:nvSpPr>
            <p:cNvPr id="5127" name="Rectangle 6"/>
            <p:cNvSpPr>
              <a:spLocks noChangeAspect="1" noChangeArrowheads="1"/>
            </p:cNvSpPr>
            <p:nvPr/>
          </p:nvSpPr>
          <p:spPr bwMode="auto">
            <a:xfrm>
              <a:off x="3210" y="2272"/>
              <a:ext cx="1405" cy="16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Helvetica" charset="0"/>
              </a:endParaRPr>
            </a:p>
          </p:txBody>
        </p:sp>
        <p:sp>
          <p:nvSpPr>
            <p:cNvPr id="5128" name="Rectangle 7"/>
            <p:cNvSpPr>
              <a:spLocks noChangeAspect="1" noChangeArrowheads="1"/>
            </p:cNvSpPr>
            <p:nvPr/>
          </p:nvSpPr>
          <p:spPr bwMode="auto">
            <a:xfrm>
              <a:off x="3210" y="2432"/>
              <a:ext cx="1405" cy="1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run-time heap</a:t>
              </a:r>
            </a:p>
          </p:txBody>
        </p:sp>
        <p:sp>
          <p:nvSpPr>
            <p:cNvPr id="5129" name="Text Box 8"/>
            <p:cNvSpPr txBox="1">
              <a:spLocks noChangeAspect="1" noChangeArrowheads="1"/>
            </p:cNvSpPr>
            <p:nvPr/>
          </p:nvSpPr>
          <p:spPr bwMode="auto">
            <a:xfrm>
              <a:off x="3016" y="3085"/>
              <a:ext cx="1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0</a:t>
              </a:r>
              <a:endParaRPr kumimoji="0" lang="en-US" altLang="zh-CN" sz="1800">
                <a:latin typeface="Helvetica" charset="0"/>
              </a:endParaRPr>
            </a:p>
          </p:txBody>
        </p:sp>
        <p:sp>
          <p:nvSpPr>
            <p:cNvPr id="5130" name="Rectangle 9"/>
            <p:cNvSpPr>
              <a:spLocks noChangeAspect="1" noChangeArrowheads="1"/>
            </p:cNvSpPr>
            <p:nvPr/>
          </p:nvSpPr>
          <p:spPr bwMode="auto">
            <a:xfrm>
              <a:off x="3210" y="2614"/>
              <a:ext cx="1406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read/write data</a:t>
              </a:r>
            </a:p>
          </p:txBody>
        </p:sp>
        <p:sp>
          <p:nvSpPr>
            <p:cNvPr id="5131" name="Text Box 10"/>
            <p:cNvSpPr txBox="1">
              <a:spLocks noChangeArrowheads="1"/>
            </p:cNvSpPr>
            <p:nvPr/>
          </p:nvSpPr>
          <p:spPr bwMode="auto">
            <a:xfrm>
              <a:off x="762" y="1682"/>
              <a:ext cx="1827" cy="1667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 dirty="0">
                  <a:latin typeface="Courier New" charset="0"/>
                </a:rPr>
                <a:t>Program context: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 dirty="0">
                  <a:latin typeface="Courier New" charset="0"/>
                </a:rPr>
                <a:t>  Data registers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 dirty="0">
                  <a:latin typeface="Courier New" charset="0"/>
                </a:rPr>
                <a:t>  Condition codes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 dirty="0">
                  <a:latin typeface="Courier New" charset="0"/>
                </a:rPr>
                <a:t>  Stack pointer (SP)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 dirty="0">
                  <a:latin typeface="Courier New" charset="0"/>
                </a:rPr>
                <a:t>  Program counter (PC)</a:t>
              </a:r>
              <a:br>
                <a:rPr kumimoji="0" lang="en-US" altLang="zh-CN" sz="1600" dirty="0">
                  <a:latin typeface="Courier New" charset="0"/>
                </a:rPr>
              </a:br>
              <a:endParaRPr kumimoji="0" lang="en-US" altLang="zh-CN" sz="1600" dirty="0">
                <a:latin typeface="Courier New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 dirty="0">
                  <a:latin typeface="Courier New" charset="0"/>
                </a:rPr>
                <a:t>Kernel context: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 dirty="0">
                  <a:latin typeface="Courier New" charset="0"/>
                </a:rPr>
                <a:t>  </a:t>
              </a:r>
              <a:r>
                <a:rPr kumimoji="0" lang="en-US" altLang="zh-CN" sz="1600" dirty="0">
                  <a:latin typeface="Courier New" charset="0"/>
                </a:rPr>
                <a:t>VM structures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 dirty="0">
                  <a:latin typeface="Courier New" charset="0"/>
                </a:rPr>
                <a:t>  Descriptor table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 dirty="0">
                  <a:latin typeface="Courier New" charset="0"/>
                </a:rPr>
                <a:t>  </a:t>
              </a:r>
              <a:r>
                <a:rPr kumimoji="0" lang="en-US" altLang="zh-CN" sz="1600" dirty="0" err="1">
                  <a:latin typeface="Courier New" charset="0"/>
                </a:rPr>
                <a:t>brk</a:t>
              </a:r>
              <a:r>
                <a:rPr kumimoji="0" lang="en-US" altLang="zh-CN" sz="1600" dirty="0">
                  <a:latin typeface="Courier New" charset="0"/>
                </a:rPr>
                <a:t> pointer</a:t>
              </a:r>
            </a:p>
          </p:txBody>
        </p:sp>
        <p:sp>
          <p:nvSpPr>
            <p:cNvPr id="5132" name="Text Box 11"/>
            <p:cNvSpPr txBox="1">
              <a:spLocks noChangeArrowheads="1"/>
            </p:cNvSpPr>
            <p:nvPr/>
          </p:nvSpPr>
          <p:spPr bwMode="auto">
            <a:xfrm>
              <a:off x="3100" y="1392"/>
              <a:ext cx="15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Helvetica" charset="0"/>
                </a:rPr>
                <a:t>Code, data, and stack</a:t>
              </a:r>
            </a:p>
          </p:txBody>
        </p:sp>
        <p:sp>
          <p:nvSpPr>
            <p:cNvPr id="5133" name="Rectangle 12"/>
            <p:cNvSpPr>
              <a:spLocks noChangeAspect="1" noChangeArrowheads="1"/>
            </p:cNvSpPr>
            <p:nvPr/>
          </p:nvSpPr>
          <p:spPr bwMode="auto">
            <a:xfrm>
              <a:off x="3210" y="2816"/>
              <a:ext cx="1406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read-only code/data</a:t>
              </a:r>
            </a:p>
          </p:txBody>
        </p:sp>
        <p:sp>
          <p:nvSpPr>
            <p:cNvPr id="5134" name="Rectangle 13"/>
            <p:cNvSpPr>
              <a:spLocks noChangeAspect="1" noChangeArrowheads="1"/>
            </p:cNvSpPr>
            <p:nvPr/>
          </p:nvSpPr>
          <p:spPr bwMode="auto">
            <a:xfrm>
              <a:off x="3210" y="3008"/>
              <a:ext cx="1406" cy="202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Helvetica" charset="0"/>
              </a:endParaRPr>
            </a:p>
          </p:txBody>
        </p:sp>
        <p:sp>
          <p:nvSpPr>
            <p:cNvPr id="5135" name="Rectangle 14"/>
            <p:cNvSpPr>
              <a:spLocks noChangeAspect="1" noChangeArrowheads="1"/>
            </p:cNvSpPr>
            <p:nvPr/>
          </p:nvSpPr>
          <p:spPr bwMode="auto">
            <a:xfrm>
              <a:off x="3210" y="1873"/>
              <a:ext cx="1405" cy="201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Helvetica" charset="0"/>
              </a:endParaRPr>
            </a:p>
          </p:txBody>
        </p:sp>
        <p:sp>
          <p:nvSpPr>
            <p:cNvPr id="21520" name="Rectangle 15"/>
            <p:cNvSpPr>
              <a:spLocks noChangeAspect="1" noChangeArrowheads="1"/>
            </p:cNvSpPr>
            <p:nvPr/>
          </p:nvSpPr>
          <p:spPr bwMode="auto">
            <a:xfrm>
              <a:off x="3210" y="1675"/>
              <a:ext cx="1405" cy="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Helvetica" pitchFamily="34" charset="0"/>
                  <a:ea typeface="宋体" pitchFamily="2" charset="-122"/>
                </a:rPr>
                <a:t>stack</a:t>
              </a:r>
            </a:p>
          </p:txBody>
        </p:sp>
        <p:sp>
          <p:nvSpPr>
            <p:cNvPr id="5137" name="Text Box 16"/>
            <p:cNvSpPr txBox="1">
              <a:spLocks noChangeArrowheads="1"/>
            </p:cNvSpPr>
            <p:nvPr/>
          </p:nvSpPr>
          <p:spPr bwMode="auto">
            <a:xfrm>
              <a:off x="2706" y="1766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SP</a:t>
              </a:r>
            </a:p>
          </p:txBody>
        </p:sp>
        <p:sp>
          <p:nvSpPr>
            <p:cNvPr id="5138" name="Line 17"/>
            <p:cNvSpPr>
              <a:spLocks noChangeShapeType="1"/>
            </p:cNvSpPr>
            <p:nvPr/>
          </p:nvSpPr>
          <p:spPr bwMode="auto">
            <a:xfrm>
              <a:off x="2984" y="1880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Text Box 18"/>
            <p:cNvSpPr txBox="1">
              <a:spLocks noChangeArrowheads="1"/>
            </p:cNvSpPr>
            <p:nvPr/>
          </p:nvSpPr>
          <p:spPr bwMode="auto">
            <a:xfrm>
              <a:off x="2694" y="2798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PC</a:t>
              </a:r>
            </a:p>
          </p:txBody>
        </p:sp>
        <p:sp>
          <p:nvSpPr>
            <p:cNvPr id="5140" name="Line 19"/>
            <p:cNvSpPr>
              <a:spLocks noChangeShapeType="1"/>
            </p:cNvSpPr>
            <p:nvPr/>
          </p:nvSpPr>
          <p:spPr bwMode="auto">
            <a:xfrm>
              <a:off x="2976" y="2912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Text Box 20"/>
            <p:cNvSpPr txBox="1">
              <a:spLocks noChangeArrowheads="1"/>
            </p:cNvSpPr>
            <p:nvPr/>
          </p:nvSpPr>
          <p:spPr bwMode="auto">
            <a:xfrm>
              <a:off x="2683" y="2326"/>
              <a:ext cx="3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brk</a:t>
              </a:r>
            </a:p>
          </p:txBody>
        </p:sp>
        <p:sp>
          <p:nvSpPr>
            <p:cNvPr id="5142" name="Line 21"/>
            <p:cNvSpPr>
              <a:spLocks noChangeShapeType="1"/>
            </p:cNvSpPr>
            <p:nvPr/>
          </p:nvSpPr>
          <p:spPr bwMode="auto">
            <a:xfrm>
              <a:off x="2984" y="2432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Text Box 22"/>
            <p:cNvSpPr txBox="1">
              <a:spLocks noChangeArrowheads="1"/>
            </p:cNvSpPr>
            <p:nvPr/>
          </p:nvSpPr>
          <p:spPr bwMode="auto">
            <a:xfrm>
              <a:off x="943" y="1392"/>
              <a:ext cx="1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Helvetica" charset="0"/>
                </a:rPr>
                <a:t>Process context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C934B2-01B5-0247-A856-FE8BB534F26A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6248400" y="2286000"/>
            <a:ext cx="2743200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i="1">
                <a:latin typeface="Times New Roman" charset="0"/>
              </a:rPr>
              <a:t>Def: </a:t>
            </a:r>
            <a:r>
              <a:rPr kumimoji="0" lang="en-US" altLang="zh-CN" sz="1800">
                <a:latin typeface="Times New Roman" charset="0"/>
              </a:rPr>
              <a:t>A trajectory is </a:t>
            </a:r>
            <a:r>
              <a:rPr kumimoji="0" lang="en-US" altLang="zh-CN" sz="1800" i="1">
                <a:solidFill>
                  <a:srgbClr val="FF0000"/>
                </a:solidFill>
                <a:latin typeface="Times New Roman" charset="0"/>
              </a:rPr>
              <a:t>safe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Times New Roman" charset="0"/>
              </a:rPr>
              <a:t>iff it doesn’t  touch any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Times New Roman" charset="0"/>
              </a:rPr>
              <a:t>part of an unsafe region.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800"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i="1">
                <a:latin typeface="Times New Roman" charset="0"/>
              </a:rPr>
              <a:t>Claim: </a:t>
            </a:r>
            <a:r>
              <a:rPr kumimoji="0" lang="en-US" altLang="zh-CN" sz="1800">
                <a:latin typeface="Times New Roman" charset="0"/>
              </a:rPr>
              <a:t>A trajectory is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i="1">
                <a:solidFill>
                  <a:srgbClr val="FF0000"/>
                </a:solidFill>
                <a:latin typeface="Times New Roman" charset="0"/>
              </a:rPr>
              <a:t>correct</a:t>
            </a:r>
            <a:r>
              <a:rPr kumimoji="0" lang="en-US" altLang="zh-CN" sz="1800">
                <a:latin typeface="Times New Roman" charset="0"/>
              </a:rPr>
              <a:t> (write cnt)  iff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Times New Roman" charset="0"/>
              </a:rPr>
              <a:t>it is safe.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zh-CN" altLang="en-US" sz="1800">
              <a:latin typeface="Times New Roman" charset="0"/>
            </a:endParaRPr>
          </a:p>
        </p:txBody>
      </p:sp>
      <p:grpSp>
        <p:nvGrpSpPr>
          <p:cNvPr id="29700" name="Group 3"/>
          <p:cNvGrpSpPr>
            <a:grpSpLocks/>
          </p:cNvGrpSpPr>
          <p:nvPr/>
        </p:nvGrpSpPr>
        <p:grpSpPr bwMode="auto">
          <a:xfrm>
            <a:off x="109538" y="1470025"/>
            <a:ext cx="6215062" cy="5006975"/>
            <a:chOff x="0" y="624"/>
            <a:chExt cx="3915" cy="3154"/>
          </a:xfrm>
        </p:grpSpPr>
        <p:sp>
          <p:nvSpPr>
            <p:cNvPr id="29702" name="Text Box 4"/>
            <p:cNvSpPr txBox="1">
              <a:spLocks noChangeArrowheads="1"/>
            </p:cNvSpPr>
            <p:nvPr/>
          </p:nvSpPr>
          <p:spPr bwMode="auto">
            <a:xfrm>
              <a:off x="0" y="1948"/>
              <a:ext cx="593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critical section wrt </a:t>
              </a:r>
              <a:r>
                <a:rPr kumimoji="0" lang="en-US" altLang="zh-CN" sz="1600">
                  <a:latin typeface="Courier New" charset="0"/>
                </a:rPr>
                <a:t>cnt</a:t>
              </a:r>
              <a:endParaRPr kumimoji="0" lang="en-US" altLang="zh-CN" sz="1600">
                <a:latin typeface="Helvetica" charset="0"/>
              </a:endParaRPr>
            </a:p>
          </p:txBody>
        </p:sp>
        <p:grpSp>
          <p:nvGrpSpPr>
            <p:cNvPr id="29703" name="Group 5"/>
            <p:cNvGrpSpPr>
              <a:grpSpLocks/>
            </p:cNvGrpSpPr>
            <p:nvPr/>
          </p:nvGrpSpPr>
          <p:grpSpPr bwMode="auto">
            <a:xfrm>
              <a:off x="534" y="624"/>
              <a:ext cx="3381" cy="3154"/>
              <a:chOff x="534" y="688"/>
              <a:chExt cx="3381" cy="3154"/>
            </a:xfrm>
          </p:grpSpPr>
          <p:sp>
            <p:nvSpPr>
              <p:cNvPr id="27656" name="Rectangle 6"/>
              <p:cNvSpPr>
                <a:spLocks noChangeArrowheads="1"/>
              </p:cNvSpPr>
              <p:nvPr/>
            </p:nvSpPr>
            <p:spPr bwMode="auto">
              <a:xfrm>
                <a:off x="1296" y="1560"/>
                <a:ext cx="1320" cy="12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zh-CN" altLang="en-US"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29705" name="Line 7"/>
              <p:cNvSpPr>
                <a:spLocks noChangeAspect="1" noChangeShapeType="1"/>
              </p:cNvSpPr>
              <p:nvPr/>
            </p:nvSpPr>
            <p:spPr bwMode="auto">
              <a:xfrm flipV="1">
                <a:off x="879" y="3306"/>
                <a:ext cx="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6" name="Line 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879" y="887"/>
                <a:ext cx="0" cy="24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7" name="Text Box 9"/>
              <p:cNvSpPr txBox="1">
                <a:spLocks noChangeAspect="1" noChangeArrowheads="1"/>
              </p:cNvSpPr>
              <p:nvPr/>
            </p:nvSpPr>
            <p:spPr bwMode="auto">
              <a:xfrm>
                <a:off x="960" y="3308"/>
                <a:ext cx="2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600">
                    <a:latin typeface="Helvetica" charset="0"/>
                  </a:rPr>
                  <a:t>H</a:t>
                </a:r>
                <a:r>
                  <a:rPr kumimoji="0" lang="en-US" altLang="zh-CN" sz="1600" baseline="-25000">
                    <a:latin typeface="Helvetica" charset="0"/>
                  </a:rPr>
                  <a:t>1</a:t>
                </a:r>
                <a:endParaRPr kumimoji="0" lang="en-US" altLang="zh-CN" sz="1600">
                  <a:latin typeface="Helvetica" charset="0"/>
                </a:endParaRPr>
              </a:p>
            </p:txBody>
          </p:sp>
          <p:sp>
            <p:nvSpPr>
              <p:cNvPr id="29708" name="Text Box 10"/>
              <p:cNvSpPr txBox="1">
                <a:spLocks noChangeAspect="1" noChangeArrowheads="1"/>
              </p:cNvSpPr>
              <p:nvPr/>
            </p:nvSpPr>
            <p:spPr bwMode="auto">
              <a:xfrm>
                <a:off x="1455" y="3308"/>
                <a:ext cx="24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600">
                    <a:latin typeface="Helvetica" charset="0"/>
                  </a:rPr>
                  <a:t>L</a:t>
                </a:r>
                <a:r>
                  <a:rPr kumimoji="0" lang="en-US" altLang="zh-CN" sz="1600" baseline="-25000">
                    <a:latin typeface="Helvetica" charset="0"/>
                  </a:rPr>
                  <a:t>1</a:t>
                </a:r>
                <a:endParaRPr kumimoji="0" lang="en-US" altLang="zh-CN" sz="1600">
                  <a:latin typeface="Helvetica" charset="0"/>
                </a:endParaRPr>
              </a:p>
            </p:txBody>
          </p:sp>
          <p:sp>
            <p:nvSpPr>
              <p:cNvPr id="29709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1856" y="3308"/>
                <a:ext cx="2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600">
                    <a:latin typeface="Helvetica" charset="0"/>
                  </a:rPr>
                  <a:t>U</a:t>
                </a:r>
                <a:r>
                  <a:rPr kumimoji="0" lang="en-US" altLang="zh-CN" sz="1600" baseline="-25000">
                    <a:latin typeface="Helvetica" charset="0"/>
                  </a:rPr>
                  <a:t>1</a:t>
                </a:r>
                <a:endParaRPr kumimoji="0" lang="en-US" altLang="zh-CN" sz="1600">
                  <a:latin typeface="Helvetica" charset="0"/>
                </a:endParaRPr>
              </a:p>
            </p:txBody>
          </p:sp>
          <p:sp>
            <p:nvSpPr>
              <p:cNvPr id="29710" name="Text Box 12"/>
              <p:cNvSpPr txBox="1">
                <a:spLocks noChangeAspect="1" noChangeArrowheads="1"/>
              </p:cNvSpPr>
              <p:nvPr/>
            </p:nvSpPr>
            <p:spPr bwMode="auto">
              <a:xfrm>
                <a:off x="2308" y="3308"/>
                <a:ext cx="2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600">
                    <a:latin typeface="Helvetica" charset="0"/>
                  </a:rPr>
                  <a:t>S</a:t>
                </a:r>
                <a:r>
                  <a:rPr kumimoji="0" lang="en-US" altLang="zh-CN" sz="1600" baseline="-25000">
                    <a:latin typeface="Helvetica" charset="0"/>
                  </a:rPr>
                  <a:t>1</a:t>
                </a:r>
                <a:endParaRPr kumimoji="0" lang="en-US" altLang="zh-CN" sz="1600">
                  <a:latin typeface="Helvetica" charset="0"/>
                </a:endParaRPr>
              </a:p>
            </p:txBody>
          </p:sp>
          <p:sp>
            <p:nvSpPr>
              <p:cNvPr id="29711" name="Text Box 13"/>
              <p:cNvSpPr txBox="1">
                <a:spLocks noChangeAspect="1" noChangeArrowheads="1"/>
              </p:cNvSpPr>
              <p:nvPr/>
            </p:nvSpPr>
            <p:spPr bwMode="auto">
              <a:xfrm>
                <a:off x="2765" y="3308"/>
                <a:ext cx="24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600">
                    <a:latin typeface="Helvetica" charset="0"/>
                  </a:rPr>
                  <a:t>T</a:t>
                </a:r>
                <a:r>
                  <a:rPr kumimoji="0" lang="en-US" altLang="zh-CN" sz="1600" baseline="-25000">
                    <a:latin typeface="Helvetica" charset="0"/>
                  </a:rPr>
                  <a:t>1</a:t>
                </a:r>
                <a:endParaRPr kumimoji="0" lang="en-US" altLang="zh-CN" sz="1600">
                  <a:latin typeface="Helvetica" charset="0"/>
                </a:endParaRPr>
              </a:p>
            </p:txBody>
          </p:sp>
          <p:sp>
            <p:nvSpPr>
              <p:cNvPr id="29712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639" y="2964"/>
                <a:ext cx="2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600">
                    <a:latin typeface="Helvetica" charset="0"/>
                  </a:rPr>
                  <a:t>H</a:t>
                </a:r>
                <a:r>
                  <a:rPr kumimoji="0" lang="en-US" altLang="zh-CN" sz="1600" baseline="-25000">
                    <a:latin typeface="Helvetica" charset="0"/>
                  </a:rPr>
                  <a:t>2</a:t>
                </a:r>
                <a:endParaRPr kumimoji="0" lang="en-US" altLang="zh-CN" sz="1600">
                  <a:latin typeface="Helvetica" charset="0"/>
                </a:endParaRPr>
              </a:p>
            </p:txBody>
          </p:sp>
          <p:sp>
            <p:nvSpPr>
              <p:cNvPr id="29713" name="Text Box 15"/>
              <p:cNvSpPr txBox="1">
                <a:spLocks noChangeAspect="1" noChangeArrowheads="1"/>
              </p:cNvSpPr>
              <p:nvPr/>
            </p:nvSpPr>
            <p:spPr bwMode="auto">
              <a:xfrm>
                <a:off x="657" y="2526"/>
                <a:ext cx="24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600">
                    <a:latin typeface="Helvetica" charset="0"/>
                  </a:rPr>
                  <a:t>L</a:t>
                </a:r>
                <a:r>
                  <a:rPr kumimoji="0" lang="en-US" altLang="zh-CN" sz="1600" baseline="-25000">
                    <a:latin typeface="Helvetica" charset="0"/>
                  </a:rPr>
                  <a:t>2</a:t>
                </a:r>
                <a:endParaRPr kumimoji="0" lang="en-US" altLang="zh-CN" sz="1600">
                  <a:latin typeface="Helvetica" charset="0"/>
                </a:endParaRPr>
              </a:p>
            </p:txBody>
          </p:sp>
          <p:sp>
            <p:nvSpPr>
              <p:cNvPr id="29714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639" y="2080"/>
                <a:ext cx="2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600">
                    <a:latin typeface="Helvetica" charset="0"/>
                  </a:rPr>
                  <a:t>U</a:t>
                </a:r>
                <a:r>
                  <a:rPr kumimoji="0" lang="en-US" altLang="zh-CN" sz="1600" baseline="-25000">
                    <a:latin typeface="Helvetica" charset="0"/>
                  </a:rPr>
                  <a:t>2</a:t>
                </a:r>
                <a:endParaRPr kumimoji="0" lang="en-US" altLang="zh-CN" sz="1600">
                  <a:latin typeface="Helvetica" charset="0"/>
                </a:endParaRPr>
              </a:p>
            </p:txBody>
          </p:sp>
          <p:sp>
            <p:nvSpPr>
              <p:cNvPr id="29715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646" y="1619"/>
                <a:ext cx="2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600">
                    <a:latin typeface="Helvetica" charset="0"/>
                  </a:rPr>
                  <a:t>S</a:t>
                </a:r>
                <a:r>
                  <a:rPr kumimoji="0" lang="en-US" altLang="zh-CN" sz="1600" baseline="-25000">
                    <a:latin typeface="Helvetica" charset="0"/>
                  </a:rPr>
                  <a:t>2</a:t>
                </a:r>
                <a:endParaRPr kumimoji="0" lang="en-US" altLang="zh-CN" sz="1600">
                  <a:latin typeface="Helvetica" charset="0"/>
                </a:endParaRPr>
              </a:p>
            </p:txBody>
          </p:sp>
          <p:sp>
            <p:nvSpPr>
              <p:cNvPr id="29716" name="Text Box 18"/>
              <p:cNvSpPr txBox="1">
                <a:spLocks noChangeAspect="1" noChangeArrowheads="1"/>
              </p:cNvSpPr>
              <p:nvPr/>
            </p:nvSpPr>
            <p:spPr bwMode="auto">
              <a:xfrm>
                <a:off x="653" y="1198"/>
                <a:ext cx="24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600">
                    <a:latin typeface="Helvetica" charset="0"/>
                  </a:rPr>
                  <a:t>T</a:t>
                </a:r>
                <a:r>
                  <a:rPr kumimoji="0" lang="en-US" altLang="zh-CN" sz="1600" baseline="-25000">
                    <a:latin typeface="Helvetica" charset="0"/>
                  </a:rPr>
                  <a:t>2</a:t>
                </a:r>
                <a:endParaRPr kumimoji="0" lang="en-US" altLang="zh-CN" sz="1600">
                  <a:latin typeface="Helvetica" charset="0"/>
                </a:endParaRPr>
              </a:p>
            </p:txBody>
          </p:sp>
          <p:sp>
            <p:nvSpPr>
              <p:cNvPr id="29717" name="Oval 19"/>
              <p:cNvSpPr>
                <a:spLocks noChangeAspect="1" noChangeArrowheads="1"/>
              </p:cNvSpPr>
              <p:nvPr/>
            </p:nvSpPr>
            <p:spPr bwMode="auto">
              <a:xfrm>
                <a:off x="1263" y="28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18" name="Oval 20"/>
              <p:cNvSpPr>
                <a:spLocks noChangeAspect="1" noChangeArrowheads="1"/>
              </p:cNvSpPr>
              <p:nvPr/>
            </p:nvSpPr>
            <p:spPr bwMode="auto">
              <a:xfrm>
                <a:off x="1745" y="2840"/>
                <a:ext cx="24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19" name="Oval 21"/>
              <p:cNvSpPr>
                <a:spLocks noChangeAspect="1" noChangeArrowheads="1"/>
              </p:cNvSpPr>
              <p:nvPr/>
            </p:nvSpPr>
            <p:spPr bwMode="auto">
              <a:xfrm>
                <a:off x="2185" y="28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20" name="Oval 22"/>
              <p:cNvSpPr>
                <a:spLocks noChangeAspect="1" noChangeArrowheads="1"/>
              </p:cNvSpPr>
              <p:nvPr/>
            </p:nvSpPr>
            <p:spPr bwMode="auto">
              <a:xfrm>
                <a:off x="2629" y="28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21" name="Oval 23"/>
              <p:cNvSpPr>
                <a:spLocks noChangeAspect="1" noChangeArrowheads="1"/>
              </p:cNvSpPr>
              <p:nvPr/>
            </p:nvSpPr>
            <p:spPr bwMode="auto">
              <a:xfrm>
                <a:off x="3068" y="284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22" name="Oval 24"/>
              <p:cNvSpPr>
                <a:spLocks noChangeAspect="1" noChangeArrowheads="1"/>
              </p:cNvSpPr>
              <p:nvPr/>
            </p:nvSpPr>
            <p:spPr bwMode="auto">
              <a:xfrm>
                <a:off x="1263" y="2413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23" name="Oval 25"/>
              <p:cNvSpPr>
                <a:spLocks noChangeAspect="1" noChangeArrowheads="1"/>
              </p:cNvSpPr>
              <p:nvPr/>
            </p:nvSpPr>
            <p:spPr bwMode="auto">
              <a:xfrm>
                <a:off x="1745" y="2405"/>
                <a:ext cx="24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24" name="Oval 26"/>
              <p:cNvSpPr>
                <a:spLocks noChangeAspect="1" noChangeArrowheads="1"/>
              </p:cNvSpPr>
              <p:nvPr/>
            </p:nvSpPr>
            <p:spPr bwMode="auto">
              <a:xfrm>
                <a:off x="2185" y="2405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25" name="Oval 27"/>
              <p:cNvSpPr>
                <a:spLocks noChangeAspect="1" noChangeArrowheads="1"/>
              </p:cNvSpPr>
              <p:nvPr/>
            </p:nvSpPr>
            <p:spPr bwMode="auto">
              <a:xfrm>
                <a:off x="2629" y="2405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26" name="Oval 28"/>
              <p:cNvSpPr>
                <a:spLocks noChangeAspect="1" noChangeArrowheads="1"/>
              </p:cNvSpPr>
              <p:nvPr/>
            </p:nvSpPr>
            <p:spPr bwMode="auto">
              <a:xfrm>
                <a:off x="3068" y="2405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27" name="Oval 29"/>
              <p:cNvSpPr>
                <a:spLocks noChangeAspect="1" noChangeArrowheads="1"/>
              </p:cNvSpPr>
              <p:nvPr/>
            </p:nvSpPr>
            <p:spPr bwMode="auto">
              <a:xfrm>
                <a:off x="1263" y="196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28" name="Oval 30"/>
              <p:cNvSpPr>
                <a:spLocks noChangeAspect="1" noChangeArrowheads="1"/>
              </p:cNvSpPr>
              <p:nvPr/>
            </p:nvSpPr>
            <p:spPr bwMode="auto">
              <a:xfrm>
                <a:off x="1745" y="1962"/>
                <a:ext cx="24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29" name="Oval 31"/>
              <p:cNvSpPr>
                <a:spLocks noChangeAspect="1" noChangeArrowheads="1"/>
              </p:cNvSpPr>
              <p:nvPr/>
            </p:nvSpPr>
            <p:spPr bwMode="auto">
              <a:xfrm>
                <a:off x="2185" y="196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30" name="Oval 32"/>
              <p:cNvSpPr>
                <a:spLocks noChangeAspect="1" noChangeArrowheads="1"/>
              </p:cNvSpPr>
              <p:nvPr/>
            </p:nvSpPr>
            <p:spPr bwMode="auto">
              <a:xfrm>
                <a:off x="2629" y="196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31" name="Oval 33"/>
              <p:cNvSpPr>
                <a:spLocks noChangeAspect="1" noChangeArrowheads="1"/>
              </p:cNvSpPr>
              <p:nvPr/>
            </p:nvSpPr>
            <p:spPr bwMode="auto">
              <a:xfrm>
                <a:off x="3068" y="196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32" name="Oval 34"/>
              <p:cNvSpPr>
                <a:spLocks noChangeAspect="1" noChangeArrowheads="1"/>
              </p:cNvSpPr>
              <p:nvPr/>
            </p:nvSpPr>
            <p:spPr bwMode="auto">
              <a:xfrm>
                <a:off x="1263" y="151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33" name="Oval 35"/>
              <p:cNvSpPr>
                <a:spLocks noChangeAspect="1" noChangeArrowheads="1"/>
              </p:cNvSpPr>
              <p:nvPr/>
            </p:nvSpPr>
            <p:spPr bwMode="auto">
              <a:xfrm>
                <a:off x="1745" y="1518"/>
                <a:ext cx="24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34" name="Oval 36"/>
              <p:cNvSpPr>
                <a:spLocks noChangeAspect="1" noChangeArrowheads="1"/>
              </p:cNvSpPr>
              <p:nvPr/>
            </p:nvSpPr>
            <p:spPr bwMode="auto">
              <a:xfrm>
                <a:off x="2185" y="151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35" name="Oval 37"/>
              <p:cNvSpPr>
                <a:spLocks noChangeAspect="1" noChangeArrowheads="1"/>
              </p:cNvSpPr>
              <p:nvPr/>
            </p:nvSpPr>
            <p:spPr bwMode="auto">
              <a:xfrm>
                <a:off x="2629" y="151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36" name="Oval 38"/>
              <p:cNvSpPr>
                <a:spLocks noChangeAspect="1" noChangeArrowheads="1"/>
              </p:cNvSpPr>
              <p:nvPr/>
            </p:nvSpPr>
            <p:spPr bwMode="auto">
              <a:xfrm>
                <a:off x="3068" y="151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37" name="Oval 39"/>
              <p:cNvSpPr>
                <a:spLocks noChangeAspect="1" noChangeArrowheads="1"/>
              </p:cNvSpPr>
              <p:nvPr/>
            </p:nvSpPr>
            <p:spPr bwMode="auto">
              <a:xfrm>
                <a:off x="1263" y="1085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38" name="Oval 40"/>
              <p:cNvSpPr>
                <a:spLocks noChangeAspect="1" noChangeArrowheads="1"/>
              </p:cNvSpPr>
              <p:nvPr/>
            </p:nvSpPr>
            <p:spPr bwMode="auto">
              <a:xfrm>
                <a:off x="1745" y="1077"/>
                <a:ext cx="24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39" name="Oval 41"/>
              <p:cNvSpPr>
                <a:spLocks noChangeAspect="1" noChangeArrowheads="1"/>
              </p:cNvSpPr>
              <p:nvPr/>
            </p:nvSpPr>
            <p:spPr bwMode="auto">
              <a:xfrm>
                <a:off x="2185" y="1077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40" name="Oval 42"/>
              <p:cNvSpPr>
                <a:spLocks noChangeAspect="1" noChangeArrowheads="1"/>
              </p:cNvSpPr>
              <p:nvPr/>
            </p:nvSpPr>
            <p:spPr bwMode="auto">
              <a:xfrm>
                <a:off x="2629" y="1077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41" name="Oval 43"/>
              <p:cNvSpPr>
                <a:spLocks noChangeAspect="1" noChangeArrowheads="1"/>
              </p:cNvSpPr>
              <p:nvPr/>
            </p:nvSpPr>
            <p:spPr bwMode="auto">
              <a:xfrm>
                <a:off x="3068" y="1077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42" name="Text Box 44"/>
              <p:cNvSpPr txBox="1">
                <a:spLocks noChangeAspect="1" noChangeArrowheads="1"/>
              </p:cNvSpPr>
              <p:nvPr/>
            </p:nvSpPr>
            <p:spPr bwMode="auto">
              <a:xfrm>
                <a:off x="3266" y="3200"/>
                <a:ext cx="64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>
                    <a:latin typeface="Helvetica" charset="0"/>
                  </a:rPr>
                  <a:t>Thread 1</a:t>
                </a:r>
              </a:p>
            </p:txBody>
          </p:sp>
          <p:sp>
            <p:nvSpPr>
              <p:cNvPr id="29743" name="Text Box 45"/>
              <p:cNvSpPr txBox="1">
                <a:spLocks noChangeAspect="1" noChangeArrowheads="1"/>
              </p:cNvSpPr>
              <p:nvPr/>
            </p:nvSpPr>
            <p:spPr bwMode="auto">
              <a:xfrm>
                <a:off x="534" y="688"/>
                <a:ext cx="64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>
                    <a:latin typeface="Helvetica" charset="0"/>
                  </a:rPr>
                  <a:t>Thread 2</a:t>
                </a:r>
              </a:p>
            </p:txBody>
          </p:sp>
          <p:sp>
            <p:nvSpPr>
              <p:cNvPr id="29744" name="Oval 46"/>
              <p:cNvSpPr>
                <a:spLocks noChangeAspect="1" noChangeArrowheads="1"/>
              </p:cNvSpPr>
              <p:nvPr/>
            </p:nvSpPr>
            <p:spPr bwMode="auto">
              <a:xfrm>
                <a:off x="1264" y="329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45" name="Oval 47"/>
              <p:cNvSpPr>
                <a:spLocks noChangeAspect="1" noChangeArrowheads="1"/>
              </p:cNvSpPr>
              <p:nvPr/>
            </p:nvSpPr>
            <p:spPr bwMode="auto">
              <a:xfrm>
                <a:off x="1753" y="3290"/>
                <a:ext cx="24" cy="24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46" name="Oval 48"/>
              <p:cNvSpPr>
                <a:spLocks noChangeAspect="1" noChangeArrowheads="1"/>
              </p:cNvSpPr>
              <p:nvPr/>
            </p:nvSpPr>
            <p:spPr bwMode="auto">
              <a:xfrm>
                <a:off x="2183" y="3290"/>
                <a:ext cx="23" cy="24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47" name="Oval 49"/>
              <p:cNvSpPr>
                <a:spLocks noChangeAspect="1" noChangeArrowheads="1"/>
              </p:cNvSpPr>
              <p:nvPr/>
            </p:nvSpPr>
            <p:spPr bwMode="auto">
              <a:xfrm>
                <a:off x="2639" y="3290"/>
                <a:ext cx="23" cy="24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48" name="Oval 50"/>
              <p:cNvSpPr>
                <a:spLocks noChangeAspect="1" noChangeArrowheads="1"/>
              </p:cNvSpPr>
              <p:nvPr/>
            </p:nvSpPr>
            <p:spPr bwMode="auto">
              <a:xfrm>
                <a:off x="3068" y="3290"/>
                <a:ext cx="24" cy="24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49" name="Oval 51"/>
              <p:cNvSpPr>
                <a:spLocks noChangeAspect="1" noChangeArrowheads="1"/>
              </p:cNvSpPr>
              <p:nvPr/>
            </p:nvSpPr>
            <p:spPr bwMode="auto">
              <a:xfrm>
                <a:off x="870" y="284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50" name="Oval 52"/>
              <p:cNvSpPr>
                <a:spLocks noChangeAspect="1" noChangeArrowheads="1"/>
              </p:cNvSpPr>
              <p:nvPr/>
            </p:nvSpPr>
            <p:spPr bwMode="auto">
              <a:xfrm>
                <a:off x="866" y="2405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51" name="Oval 53"/>
              <p:cNvSpPr>
                <a:spLocks noChangeAspect="1" noChangeArrowheads="1"/>
              </p:cNvSpPr>
              <p:nvPr/>
            </p:nvSpPr>
            <p:spPr bwMode="auto">
              <a:xfrm>
                <a:off x="866" y="196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52" name="Oval 54"/>
              <p:cNvSpPr>
                <a:spLocks noChangeAspect="1" noChangeArrowheads="1"/>
              </p:cNvSpPr>
              <p:nvPr/>
            </p:nvSpPr>
            <p:spPr bwMode="auto">
              <a:xfrm>
                <a:off x="866" y="151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53" name="Oval 55"/>
              <p:cNvSpPr>
                <a:spLocks noChangeAspect="1" noChangeArrowheads="1"/>
              </p:cNvSpPr>
              <p:nvPr/>
            </p:nvSpPr>
            <p:spPr bwMode="auto">
              <a:xfrm>
                <a:off x="870" y="1073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54" name="Oval 56"/>
              <p:cNvSpPr>
                <a:spLocks noChangeAspect="1" noChangeArrowheads="1"/>
              </p:cNvSpPr>
              <p:nvPr/>
            </p:nvSpPr>
            <p:spPr bwMode="auto">
              <a:xfrm>
                <a:off x="866" y="3290"/>
                <a:ext cx="23" cy="24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7707" name="Text Box 57"/>
              <p:cNvSpPr txBox="1">
                <a:spLocks noChangeArrowheads="1"/>
              </p:cNvSpPr>
              <p:nvPr/>
            </p:nvSpPr>
            <p:spPr bwMode="auto">
              <a:xfrm>
                <a:off x="1530" y="1632"/>
                <a:ext cx="860" cy="1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anchor="ctr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400" dirty="0">
                    <a:latin typeface="Helvetica" pitchFamily="34" charset="0"/>
                    <a:ea typeface="宋体" pitchFamily="2" charset="-122"/>
                  </a:rPr>
                  <a:t>Unsafe region</a:t>
                </a:r>
              </a:p>
            </p:txBody>
          </p:sp>
          <p:sp>
            <p:nvSpPr>
              <p:cNvPr id="29756" name="Line 58"/>
              <p:cNvSpPr>
                <a:spLocks noChangeShapeType="1"/>
              </p:cNvSpPr>
              <p:nvPr/>
            </p:nvSpPr>
            <p:spPr bwMode="auto">
              <a:xfrm>
                <a:off x="891" y="3299"/>
                <a:ext cx="3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57" name="Line 59"/>
              <p:cNvSpPr>
                <a:spLocks noChangeShapeType="1"/>
              </p:cNvSpPr>
              <p:nvPr/>
            </p:nvSpPr>
            <p:spPr bwMode="auto">
              <a:xfrm>
                <a:off x="1299" y="3299"/>
                <a:ext cx="4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58" name="Line 60"/>
              <p:cNvSpPr>
                <a:spLocks noChangeShapeType="1"/>
              </p:cNvSpPr>
              <p:nvPr/>
            </p:nvSpPr>
            <p:spPr bwMode="auto">
              <a:xfrm>
                <a:off x="1766" y="3299"/>
                <a:ext cx="40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59" name="Line 61"/>
              <p:cNvSpPr>
                <a:spLocks noChangeShapeType="1"/>
              </p:cNvSpPr>
              <p:nvPr/>
            </p:nvSpPr>
            <p:spPr bwMode="auto">
              <a:xfrm flipV="1">
                <a:off x="2197" y="2865"/>
                <a:ext cx="0" cy="43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60" name="Line 62"/>
              <p:cNvSpPr>
                <a:spLocks noChangeShapeType="1"/>
              </p:cNvSpPr>
              <p:nvPr/>
            </p:nvSpPr>
            <p:spPr bwMode="auto">
              <a:xfrm flipV="1">
                <a:off x="2197" y="2444"/>
                <a:ext cx="1" cy="3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61" name="Line 63"/>
              <p:cNvSpPr>
                <a:spLocks noChangeShapeType="1"/>
              </p:cNvSpPr>
              <p:nvPr/>
            </p:nvSpPr>
            <p:spPr bwMode="auto">
              <a:xfrm flipV="1">
                <a:off x="3081" y="1535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62" name="Line 64"/>
              <p:cNvSpPr>
                <a:spLocks noChangeShapeType="1"/>
              </p:cNvSpPr>
              <p:nvPr/>
            </p:nvSpPr>
            <p:spPr bwMode="auto">
              <a:xfrm flipH="1" flipV="1">
                <a:off x="3081" y="1090"/>
                <a:ext cx="0" cy="43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63" name="Line 65"/>
              <p:cNvSpPr>
                <a:spLocks noChangeShapeType="1"/>
              </p:cNvSpPr>
              <p:nvPr/>
            </p:nvSpPr>
            <p:spPr bwMode="auto">
              <a:xfrm flipV="1">
                <a:off x="880" y="2882"/>
                <a:ext cx="0" cy="4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64" name="Line 66"/>
              <p:cNvSpPr>
                <a:spLocks noChangeShapeType="1"/>
              </p:cNvSpPr>
              <p:nvPr/>
            </p:nvSpPr>
            <p:spPr bwMode="auto">
              <a:xfrm flipV="1">
                <a:off x="880" y="2431"/>
                <a:ext cx="0" cy="4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65" name="Line 67"/>
              <p:cNvSpPr>
                <a:spLocks noChangeShapeType="1"/>
              </p:cNvSpPr>
              <p:nvPr/>
            </p:nvSpPr>
            <p:spPr bwMode="auto">
              <a:xfrm flipH="1" flipV="1">
                <a:off x="1271" y="1538"/>
                <a:ext cx="4" cy="4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66" name="Line 68"/>
              <p:cNvSpPr>
                <a:spLocks noChangeShapeType="1"/>
              </p:cNvSpPr>
              <p:nvPr/>
            </p:nvSpPr>
            <p:spPr bwMode="auto">
              <a:xfrm flipV="1">
                <a:off x="1293" y="1536"/>
                <a:ext cx="447" cy="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67" name="Line 69"/>
              <p:cNvSpPr>
                <a:spLocks noChangeShapeType="1"/>
              </p:cNvSpPr>
              <p:nvPr/>
            </p:nvSpPr>
            <p:spPr bwMode="auto">
              <a:xfrm>
                <a:off x="2217" y="1088"/>
                <a:ext cx="404" cy="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68" name="Line 70"/>
              <p:cNvSpPr>
                <a:spLocks noChangeShapeType="1"/>
              </p:cNvSpPr>
              <p:nvPr/>
            </p:nvSpPr>
            <p:spPr bwMode="auto">
              <a:xfrm>
                <a:off x="2667" y="1088"/>
                <a:ext cx="404" cy="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69" name="Line 71"/>
              <p:cNvSpPr>
                <a:spLocks noChangeShapeType="1"/>
              </p:cNvSpPr>
              <p:nvPr/>
            </p:nvSpPr>
            <p:spPr bwMode="auto">
              <a:xfrm flipH="1" flipV="1">
                <a:off x="876" y="1999"/>
                <a:ext cx="0" cy="4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70" name="Text Box 72"/>
              <p:cNvSpPr txBox="1">
                <a:spLocks noChangeArrowheads="1"/>
              </p:cNvSpPr>
              <p:nvPr/>
            </p:nvSpPr>
            <p:spPr bwMode="auto">
              <a:xfrm>
                <a:off x="3100" y="1625"/>
                <a:ext cx="698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>
                    <a:latin typeface="Helvetica" charset="0"/>
                  </a:rPr>
                  <a:t>Unsafe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>
                    <a:latin typeface="Helvetica" charset="0"/>
                  </a:rPr>
                  <a:t>trajectory</a:t>
                </a:r>
              </a:p>
            </p:txBody>
          </p:sp>
          <p:sp>
            <p:nvSpPr>
              <p:cNvPr id="29771" name="Text Box 73"/>
              <p:cNvSpPr txBox="1">
                <a:spLocks noChangeArrowheads="1"/>
              </p:cNvSpPr>
              <p:nvPr/>
            </p:nvSpPr>
            <p:spPr bwMode="auto">
              <a:xfrm>
                <a:off x="1008" y="1150"/>
                <a:ext cx="100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>
                    <a:latin typeface="Helvetica" charset="0"/>
                  </a:rPr>
                  <a:t>Safe trajectory</a:t>
                </a:r>
              </a:p>
            </p:txBody>
          </p:sp>
          <p:sp>
            <p:nvSpPr>
              <p:cNvPr id="29772" name="AutoShape 74"/>
              <p:cNvSpPr>
                <a:spLocks/>
              </p:cNvSpPr>
              <p:nvPr/>
            </p:nvSpPr>
            <p:spPr bwMode="auto">
              <a:xfrm>
                <a:off x="552" y="1552"/>
                <a:ext cx="152" cy="1304"/>
              </a:xfrm>
              <a:prstGeom prst="leftBrace">
                <a:avLst>
                  <a:gd name="adj1" fmla="val 71491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73" name="AutoShape 75"/>
              <p:cNvSpPr>
                <a:spLocks/>
              </p:cNvSpPr>
              <p:nvPr/>
            </p:nvSpPr>
            <p:spPr bwMode="auto">
              <a:xfrm rot="-5400000">
                <a:off x="1872" y="2920"/>
                <a:ext cx="152" cy="1304"/>
              </a:xfrm>
              <a:prstGeom prst="leftBrace">
                <a:avLst>
                  <a:gd name="adj1" fmla="val 71491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29774" name="Text Box 76"/>
              <p:cNvSpPr txBox="1">
                <a:spLocks noChangeArrowheads="1"/>
              </p:cNvSpPr>
              <p:nvPr/>
            </p:nvSpPr>
            <p:spPr bwMode="auto">
              <a:xfrm>
                <a:off x="1196" y="3630"/>
                <a:ext cx="151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>
                    <a:latin typeface="Helvetica" charset="0"/>
                  </a:rPr>
                  <a:t>critical section wrt </a:t>
                </a:r>
                <a:r>
                  <a:rPr kumimoji="0" lang="en-US" altLang="zh-CN" sz="1600">
                    <a:latin typeface="Courier New" charset="0"/>
                  </a:rPr>
                  <a:t>cnt</a:t>
                </a:r>
                <a:endParaRPr kumimoji="0" lang="en-US" altLang="zh-CN" sz="1600">
                  <a:latin typeface="Helvetica" charset="0"/>
                </a:endParaRPr>
              </a:p>
            </p:txBody>
          </p:sp>
          <p:sp>
            <p:nvSpPr>
              <p:cNvPr id="29775" name="Line 77"/>
              <p:cNvSpPr>
                <a:spLocks noChangeShapeType="1"/>
              </p:cNvSpPr>
              <p:nvPr/>
            </p:nvSpPr>
            <p:spPr bwMode="auto">
              <a:xfrm>
                <a:off x="2216" y="2416"/>
                <a:ext cx="4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76" name="Line 78"/>
              <p:cNvSpPr>
                <a:spLocks noChangeShapeType="1"/>
              </p:cNvSpPr>
              <p:nvPr/>
            </p:nvSpPr>
            <p:spPr bwMode="auto">
              <a:xfrm>
                <a:off x="866" y="1971"/>
                <a:ext cx="40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77" name="Line 79"/>
              <p:cNvSpPr>
                <a:spLocks noChangeShapeType="1"/>
              </p:cNvSpPr>
              <p:nvPr/>
            </p:nvSpPr>
            <p:spPr bwMode="auto">
              <a:xfrm>
                <a:off x="2656" y="2412"/>
                <a:ext cx="4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78" name="Line 80"/>
              <p:cNvSpPr>
                <a:spLocks noChangeShapeType="1"/>
              </p:cNvSpPr>
              <p:nvPr/>
            </p:nvSpPr>
            <p:spPr bwMode="auto">
              <a:xfrm flipV="1">
                <a:off x="3081" y="1992"/>
                <a:ext cx="1" cy="3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79" name="Line 81"/>
              <p:cNvSpPr>
                <a:spLocks noChangeShapeType="1"/>
              </p:cNvSpPr>
              <p:nvPr/>
            </p:nvSpPr>
            <p:spPr bwMode="auto">
              <a:xfrm flipV="1">
                <a:off x="1761" y="1536"/>
                <a:ext cx="447" cy="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80" name="Line 82"/>
              <p:cNvSpPr>
                <a:spLocks noChangeShapeType="1"/>
              </p:cNvSpPr>
              <p:nvPr/>
            </p:nvSpPr>
            <p:spPr bwMode="auto">
              <a:xfrm flipH="1" flipV="1">
                <a:off x="2195" y="1076"/>
                <a:ext cx="4" cy="4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9701" name="Rectangle 83"/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tx2"/>
                </a:solidFill>
              </a:rPr>
              <a:t>Safe and unsafe trajectories</a:t>
            </a:r>
            <a:endParaRPr kumimoji="0"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D22A6C-7F8E-4E4C-B2EE-AA0777301932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Synchronizing with semaphores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kumimoji="0" lang="en-US" altLang="zh-CN">
                <a:ea typeface="宋体" pitchFamily="2" charset="-122"/>
              </a:rPr>
              <a:t>Dijkstra's P and V operations on </a:t>
            </a:r>
            <a:r>
              <a:rPr kumimoji="0" lang="en-US" altLang="zh-CN">
                <a:solidFill>
                  <a:srgbClr val="FF0000"/>
                </a:solidFill>
                <a:ea typeface="宋体" pitchFamily="2" charset="-122"/>
              </a:rPr>
              <a:t>semaphores</a:t>
            </a:r>
            <a:endParaRPr kumimoji="0" lang="en-US" altLang="zh-CN" i="1">
              <a:ea typeface="宋体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kumimoji="0"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semaphore</a:t>
            </a:r>
            <a:r>
              <a:rPr kumimoji="0" lang="en-US" altLang="zh-CN" i="1">
                <a:ea typeface="宋体" pitchFamily="2" charset="-122"/>
              </a:rPr>
              <a:t>: </a:t>
            </a:r>
            <a:r>
              <a:rPr kumimoji="0" lang="en-US" altLang="zh-CN">
                <a:ea typeface="宋体" pitchFamily="2" charset="-122"/>
              </a:rPr>
              <a:t> non-negative integer synchronization variable.</a:t>
            </a:r>
          </a:p>
          <a:p>
            <a:pPr lvl="2">
              <a:lnSpc>
                <a:spcPct val="140000"/>
              </a:lnSpc>
              <a:defRPr/>
            </a:pPr>
            <a:r>
              <a:rPr kumimoji="0" lang="en-US" altLang="zh-CN" b="1">
                <a:latin typeface="Courier New" pitchFamily="49" charset="0"/>
                <a:ea typeface="宋体" pitchFamily="2" charset="-122"/>
                <a:cs typeface="Courier New" pitchFamily="49" charset="0"/>
              </a:rPr>
              <a:t>atomic operation []</a:t>
            </a:r>
          </a:p>
          <a:p>
            <a:pPr lvl="2">
              <a:lnSpc>
                <a:spcPct val="140000"/>
              </a:lnSpc>
              <a:defRPr/>
            </a:pPr>
            <a:r>
              <a:rPr kumimoji="0" lang="en-US" altLang="zh-CN" b="1">
                <a:latin typeface="Courier New" pitchFamily="49" charset="0"/>
                <a:ea typeface="宋体" pitchFamily="2" charset="-122"/>
                <a:cs typeface="Courier New" pitchFamily="49" charset="0"/>
              </a:rPr>
              <a:t>P(s): [ </a:t>
            </a:r>
            <a:r>
              <a:rPr kumimoji="0" lang="en-US" altLang="zh-CN" b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while (s == 0) wait(); s--;</a:t>
            </a:r>
            <a:r>
              <a:rPr kumimoji="0" lang="en-US" altLang="zh-CN" b="1">
                <a:latin typeface="Courier New" pitchFamily="49" charset="0"/>
                <a:ea typeface="宋体" pitchFamily="2" charset="-122"/>
                <a:cs typeface="Courier New" pitchFamily="49" charset="0"/>
              </a:rPr>
              <a:t> ]</a:t>
            </a:r>
          </a:p>
          <a:p>
            <a:pPr lvl="3">
              <a:lnSpc>
                <a:spcPct val="140000"/>
              </a:lnSpc>
              <a:defRPr/>
            </a:pPr>
            <a:r>
              <a:rPr kumimoji="0" lang="en-US" altLang="zh-CN">
                <a:ea typeface="宋体" pitchFamily="2" charset="-122"/>
              </a:rPr>
              <a:t>Dutch for "Proberen" (test)</a:t>
            </a:r>
          </a:p>
          <a:p>
            <a:pPr lvl="2">
              <a:lnSpc>
                <a:spcPct val="140000"/>
              </a:lnSpc>
              <a:defRPr/>
            </a:pPr>
            <a:r>
              <a:rPr kumimoji="0" lang="en-US" altLang="zh-CN" b="1">
                <a:latin typeface="Courier New" pitchFamily="49" charset="0"/>
                <a:ea typeface="宋体" pitchFamily="2" charset="-122"/>
              </a:rPr>
              <a:t>V(s): [ </a:t>
            </a:r>
            <a:r>
              <a:rPr kumimoji="0" lang="en-US" altLang="zh-CN" b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s++; </a:t>
            </a:r>
            <a:r>
              <a:rPr kumimoji="0" lang="en-US" altLang="zh-CN" b="1">
                <a:latin typeface="Courier New" pitchFamily="49" charset="0"/>
                <a:ea typeface="宋体" pitchFamily="2" charset="-122"/>
              </a:rPr>
              <a:t>]</a:t>
            </a:r>
          </a:p>
          <a:p>
            <a:pPr lvl="3">
              <a:lnSpc>
                <a:spcPct val="140000"/>
              </a:lnSpc>
              <a:defRPr/>
            </a:pPr>
            <a:r>
              <a:rPr kumimoji="0" lang="en-US" altLang="zh-CN">
                <a:ea typeface="宋体" pitchFamily="2" charset="-122"/>
              </a:rPr>
              <a:t>Dutch for "Verhogen" (increment)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8C5DB5-A4F2-6E41-A1B3-093112292B36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381000" y="1524000"/>
            <a:ext cx="8305800" cy="30781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b="0" dirty="0">
                <a:latin typeface="Courier New" charset="0"/>
              </a:rPr>
              <a:t>#</a:t>
            </a:r>
            <a:r>
              <a:rPr kumimoji="0" lang="en-US" altLang="zh-CN" sz="2000" b="0" dirty="0">
                <a:latin typeface="Courier New" charset="0"/>
              </a:rPr>
              <a:t>include &lt;</a:t>
            </a:r>
            <a:r>
              <a:rPr kumimoji="0" lang="en-US" altLang="zh-CN" sz="2000" b="0" dirty="0" err="1">
                <a:latin typeface="Courier New" charset="0"/>
              </a:rPr>
              <a:t>semaphore.h</a:t>
            </a:r>
            <a:r>
              <a:rPr kumimoji="0" lang="en-US" altLang="zh-CN" sz="2000" b="0" dirty="0">
                <a:latin typeface="Courier New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2000" dirty="0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 err="1">
                <a:latin typeface="Courier New" charset="0"/>
              </a:rPr>
              <a:t>int</a:t>
            </a:r>
            <a:r>
              <a:rPr kumimoji="0" lang="en-US" altLang="zh-CN" sz="2000" dirty="0">
                <a:latin typeface="Courier New" charset="0"/>
              </a:rPr>
              <a:t> </a:t>
            </a:r>
            <a:r>
              <a:rPr kumimoji="0" lang="en-US" altLang="zh-CN" sz="2000" dirty="0" err="1">
                <a:latin typeface="Courier New" charset="0"/>
              </a:rPr>
              <a:t>sem_init</a:t>
            </a:r>
            <a:r>
              <a:rPr kumimoji="0" lang="en-US" altLang="zh-CN" sz="2000" dirty="0">
                <a:latin typeface="Courier New" charset="0"/>
              </a:rPr>
              <a:t>(</a:t>
            </a:r>
            <a:r>
              <a:rPr kumimoji="0" lang="en-US" altLang="zh-CN" sz="2000" dirty="0" err="1">
                <a:latin typeface="Courier New" charset="0"/>
              </a:rPr>
              <a:t>sem_t</a:t>
            </a:r>
            <a:r>
              <a:rPr kumimoji="0" lang="en-US" altLang="zh-CN" sz="2000" dirty="0">
                <a:latin typeface="Courier New" charset="0"/>
              </a:rPr>
              <a:t> *</a:t>
            </a:r>
            <a:r>
              <a:rPr kumimoji="0" lang="en-US" altLang="zh-CN" sz="2000" dirty="0" err="1">
                <a:latin typeface="Courier New" charset="0"/>
              </a:rPr>
              <a:t>sem</a:t>
            </a:r>
            <a:r>
              <a:rPr kumimoji="0" lang="en-US" altLang="zh-CN" sz="2000" dirty="0">
                <a:latin typeface="Courier New" charset="0"/>
              </a:rPr>
              <a:t>, 0, unsigned </a:t>
            </a:r>
            <a:r>
              <a:rPr kumimoji="0" lang="en-US" altLang="zh-CN" sz="2000" dirty="0" err="1">
                <a:latin typeface="Courier New" charset="0"/>
              </a:rPr>
              <a:t>int</a:t>
            </a:r>
            <a:r>
              <a:rPr kumimoji="0" lang="en-US" altLang="zh-CN" sz="2000" dirty="0">
                <a:latin typeface="Courier New" charset="0"/>
              </a:rPr>
              <a:t> value);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 err="1">
                <a:latin typeface="Courier New" charset="0"/>
              </a:rPr>
              <a:t>int</a:t>
            </a:r>
            <a:r>
              <a:rPr kumimoji="0" lang="en-US" altLang="zh-CN" sz="2000" dirty="0">
                <a:latin typeface="Courier New" charset="0"/>
              </a:rPr>
              <a:t> </a:t>
            </a:r>
            <a:r>
              <a:rPr kumimoji="0" lang="en-US" altLang="zh-CN" sz="2000" dirty="0" err="1">
                <a:latin typeface="Courier New" charset="0"/>
              </a:rPr>
              <a:t>sem_wait</a:t>
            </a:r>
            <a:r>
              <a:rPr kumimoji="0" lang="en-US" altLang="zh-CN" sz="2000" dirty="0">
                <a:latin typeface="Courier New" charset="0"/>
              </a:rPr>
              <a:t>(</a:t>
            </a:r>
            <a:r>
              <a:rPr kumimoji="0" lang="en-US" altLang="zh-CN" sz="2000" dirty="0" err="1">
                <a:latin typeface="Courier New" charset="0"/>
              </a:rPr>
              <a:t>sem_t</a:t>
            </a:r>
            <a:r>
              <a:rPr kumimoji="0" lang="en-US" altLang="zh-CN" sz="2000" dirty="0">
                <a:latin typeface="Courier New" charset="0"/>
              </a:rPr>
              <a:t> *s);  </a:t>
            </a:r>
            <a:r>
              <a:rPr kumimoji="0" lang="en-US" altLang="zh-CN" sz="2000" dirty="0">
                <a:solidFill>
                  <a:srgbClr val="00B050"/>
                </a:solidFill>
                <a:latin typeface="Courier New" charset="0"/>
              </a:rPr>
              <a:t>/* P(s)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 err="1">
                <a:latin typeface="Courier New" charset="0"/>
              </a:rPr>
              <a:t>int</a:t>
            </a:r>
            <a:r>
              <a:rPr kumimoji="0" lang="en-US" altLang="zh-CN" sz="2000" dirty="0">
                <a:latin typeface="Courier New" charset="0"/>
              </a:rPr>
              <a:t> </a:t>
            </a:r>
            <a:r>
              <a:rPr kumimoji="0" lang="en-US" altLang="zh-CN" sz="2000" dirty="0" err="1">
                <a:latin typeface="Courier New" charset="0"/>
              </a:rPr>
              <a:t>sem_post</a:t>
            </a:r>
            <a:r>
              <a:rPr kumimoji="0" lang="en-US" altLang="zh-CN" sz="2000" dirty="0">
                <a:latin typeface="Courier New" charset="0"/>
              </a:rPr>
              <a:t>(</a:t>
            </a:r>
            <a:r>
              <a:rPr kumimoji="0" lang="en-US" altLang="zh-CN" sz="2000" dirty="0" err="1">
                <a:latin typeface="Courier New" charset="0"/>
              </a:rPr>
              <a:t>sem_t</a:t>
            </a:r>
            <a:r>
              <a:rPr kumimoji="0" lang="en-US" altLang="zh-CN" sz="2000" dirty="0">
                <a:latin typeface="Courier New" charset="0"/>
              </a:rPr>
              <a:t> *s);  </a:t>
            </a:r>
            <a:r>
              <a:rPr kumimoji="0" lang="en-US" altLang="zh-CN" sz="2000" dirty="0">
                <a:solidFill>
                  <a:srgbClr val="00B050"/>
                </a:solidFill>
                <a:latin typeface="Courier New" charset="0"/>
              </a:rPr>
              <a:t>/* V(s) */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2000" dirty="0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0" dirty="0">
                <a:latin typeface="Courier New" charset="0"/>
              </a:rPr>
              <a:t>#include “</a:t>
            </a:r>
            <a:r>
              <a:rPr kumimoji="0" lang="en-US" altLang="zh-CN" sz="2000" b="0" dirty="0" err="1">
                <a:latin typeface="Courier New" charset="0"/>
              </a:rPr>
              <a:t>csapp.h</a:t>
            </a:r>
            <a:r>
              <a:rPr kumimoji="0" lang="en-US" altLang="zh-CN" sz="2000" b="0" dirty="0">
                <a:latin typeface="Courier New" charset="0"/>
              </a:rPr>
              <a:t>” 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2000" dirty="0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latin typeface="Courier New" charset="0"/>
              </a:rPr>
              <a:t>void P(</a:t>
            </a:r>
            <a:r>
              <a:rPr kumimoji="0" lang="en-US" altLang="zh-CN" sz="2000" dirty="0" err="1">
                <a:latin typeface="Courier New" charset="0"/>
              </a:rPr>
              <a:t>sem_t</a:t>
            </a:r>
            <a:r>
              <a:rPr kumimoji="0" lang="en-US" altLang="zh-CN" sz="2000" dirty="0">
                <a:latin typeface="Courier New" charset="0"/>
              </a:rPr>
              <a:t> *s);	</a:t>
            </a:r>
            <a:r>
              <a:rPr kumimoji="0" lang="en-US" altLang="zh-CN" sz="2000" dirty="0">
                <a:solidFill>
                  <a:srgbClr val="00B050"/>
                </a:solidFill>
                <a:latin typeface="Courier New" charset="0"/>
              </a:rPr>
              <a:t>/* Wrapper function for </a:t>
            </a:r>
            <a:r>
              <a:rPr kumimoji="0" lang="en-US" altLang="zh-CN" sz="2000" dirty="0" err="1">
                <a:solidFill>
                  <a:srgbClr val="00B050"/>
                </a:solidFill>
                <a:latin typeface="Courier New" charset="0"/>
              </a:rPr>
              <a:t>sem_wait</a:t>
            </a:r>
            <a:r>
              <a:rPr kumimoji="0" lang="en-US" altLang="zh-CN" sz="2000" dirty="0">
                <a:solidFill>
                  <a:srgbClr val="00B050"/>
                </a:solidFill>
                <a:latin typeface="Courier New" charset="0"/>
              </a:rPr>
              <a:t>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latin typeface="Courier New" charset="0"/>
              </a:rPr>
              <a:t>void V(</a:t>
            </a:r>
            <a:r>
              <a:rPr kumimoji="0" lang="en-US" altLang="zh-CN" sz="2000" dirty="0" err="1">
                <a:latin typeface="Courier New" charset="0"/>
              </a:rPr>
              <a:t>sem_t</a:t>
            </a:r>
            <a:r>
              <a:rPr kumimoji="0" lang="en-US" altLang="zh-CN" sz="2000" dirty="0">
                <a:latin typeface="Courier New" charset="0"/>
              </a:rPr>
              <a:t> *s);	</a:t>
            </a:r>
            <a:r>
              <a:rPr kumimoji="0" lang="en-US" altLang="zh-CN" sz="2000" dirty="0">
                <a:solidFill>
                  <a:srgbClr val="00B050"/>
                </a:solidFill>
                <a:latin typeface="Courier New" charset="0"/>
              </a:rPr>
              <a:t>/* Wrapper function for </a:t>
            </a:r>
            <a:r>
              <a:rPr kumimoji="0" lang="en-US" altLang="zh-CN" sz="2000" dirty="0" err="1">
                <a:solidFill>
                  <a:srgbClr val="00B050"/>
                </a:solidFill>
                <a:latin typeface="Courier New" charset="0"/>
              </a:rPr>
              <a:t>sem_wait</a:t>
            </a:r>
            <a:r>
              <a:rPr kumimoji="0" lang="en-US" altLang="zh-CN" sz="2000" dirty="0">
                <a:solidFill>
                  <a:srgbClr val="00B050"/>
                </a:solidFill>
                <a:latin typeface="Courier New" charset="0"/>
              </a:rPr>
              <a:t> */</a:t>
            </a:r>
            <a:endParaRPr kumimoji="0" lang="zh-CN" altLang="en-US" sz="2000" dirty="0">
              <a:solidFill>
                <a:srgbClr val="00B050"/>
              </a:solidFill>
              <a:latin typeface="Courier New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POSIX semaphores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E52718-20C2-E14D-B0D3-612D10954C34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85788" y="1524000"/>
            <a:ext cx="7948612" cy="4953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#include "csapp.h"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#define NITERS 10000000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unsigned int cnt; </a:t>
            </a:r>
            <a:r>
              <a:rPr kumimoji="0" lang="en-US" altLang="zh-CN" sz="2000">
                <a:solidFill>
                  <a:srgbClr val="00B050"/>
                </a:solidFill>
                <a:latin typeface="Courier New" charset="0"/>
              </a:rPr>
              <a:t>/* counter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sem_t sem;        </a:t>
            </a:r>
            <a:r>
              <a:rPr kumimoji="0" lang="en-US" altLang="zh-CN" sz="2000">
                <a:solidFill>
                  <a:srgbClr val="00B050"/>
                </a:solidFill>
                <a:latin typeface="Courier New" charset="0"/>
              </a:rPr>
              <a:t>/* semaphore */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2000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int main()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pthread_t tid1, tid2;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Sem_init(&amp;sem, 0, 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</a:t>
            </a:r>
            <a:r>
              <a:rPr kumimoji="0" lang="en-US" altLang="zh-CN" sz="2000">
                <a:solidFill>
                  <a:srgbClr val="00B050"/>
                </a:solidFill>
                <a:latin typeface="Courier New" charset="0"/>
              </a:rPr>
              <a:t>/* create 2 threads and wait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if (cnt != (unsigned)NITERS*2)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    printf("BOOM! cnt=%d\n", cnt);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    printf("OK cnt=%d\n", cnt);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}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Sharing with POSIX semaphores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2EB870-319D-3C49-A57A-F77CF44506B7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542925" y="1524000"/>
            <a:ext cx="7839075" cy="36941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00B050"/>
                </a:solidFill>
                <a:latin typeface="Courier New" charset="0"/>
              </a:rPr>
              <a:t>/* </a:t>
            </a:r>
            <a:r>
              <a:rPr kumimoji="0" lang="en-US" altLang="zh-CN" sz="2000">
                <a:solidFill>
                  <a:srgbClr val="00B050"/>
                </a:solidFill>
                <a:latin typeface="Courier New" charset="0"/>
              </a:rPr>
              <a:t>thread routine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void *count(void *arg)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int i;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2000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for (i=0; i&lt;NITERS; i++)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    </a:t>
            </a:r>
            <a:r>
              <a:rPr kumimoji="0" lang="en-US" altLang="zh-CN" sz="2000">
                <a:solidFill>
                  <a:srgbClr val="FF0000"/>
                </a:solidFill>
                <a:latin typeface="Courier New" charset="0"/>
              </a:rPr>
              <a:t>P</a:t>
            </a:r>
            <a:r>
              <a:rPr kumimoji="0" lang="en-US" altLang="zh-CN" sz="2000">
                <a:latin typeface="Courier New" charset="0"/>
              </a:rPr>
              <a:t>(&amp;sem);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    </a:t>
            </a:r>
            <a:r>
              <a:rPr kumimoji="0" lang="en-US" altLang="zh-CN" sz="2000">
                <a:solidFill>
                  <a:srgbClr val="7030A0"/>
                </a:solidFill>
                <a:latin typeface="Courier New" charset="0"/>
              </a:rPr>
              <a:t>cnt++;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    </a:t>
            </a:r>
            <a:r>
              <a:rPr kumimoji="0" lang="en-US" altLang="zh-CN" sz="2000">
                <a:solidFill>
                  <a:srgbClr val="FF0000"/>
                </a:solidFill>
                <a:latin typeface="Courier New" charset="0"/>
              </a:rPr>
              <a:t>V</a:t>
            </a:r>
            <a:r>
              <a:rPr kumimoji="0" lang="en-US" altLang="zh-CN" sz="2000">
                <a:latin typeface="Courier New" charset="0"/>
              </a:rPr>
              <a:t>(&amp;sem);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return NULL;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}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Sharing with POSIX semaphores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C1931B-2244-FF43-BBCD-88BE96380450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788025" y="1830388"/>
            <a:ext cx="310515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Helvetica" charset="0"/>
              </a:rPr>
              <a:t>利用对信号量</a:t>
            </a:r>
            <a:r>
              <a:rPr kumimoji="0" lang="en-US" altLang="zh-CN" sz="1800">
                <a:latin typeface="Helvetica" charset="0"/>
              </a:rPr>
              <a:t>s</a:t>
            </a:r>
            <a:r>
              <a:rPr kumimoji="0" lang="zh-CN" altLang="en-US" sz="1800">
                <a:latin typeface="Helvetica" charset="0"/>
              </a:rPr>
              <a:t>（初始值为</a:t>
            </a:r>
            <a:r>
              <a:rPr kumimoji="0" lang="zh-CN" altLang="zh-CN" sz="1800">
                <a:latin typeface="Helvetica" charset="0"/>
              </a:rPr>
              <a:t>1</a:t>
            </a:r>
            <a:r>
              <a:rPr kumimoji="0" lang="zh-CN" altLang="en-US" sz="1800">
                <a:latin typeface="Helvetica" charset="0"/>
              </a:rPr>
              <a:t>）的</a:t>
            </a:r>
            <a:r>
              <a:rPr kumimoji="0" lang="en-US" altLang="zh-CN" sz="1800">
                <a:latin typeface="Helvetica" charset="0"/>
              </a:rPr>
              <a:t>P</a:t>
            </a:r>
            <a:r>
              <a:rPr kumimoji="0" lang="zh-CN" altLang="en-US" sz="1800">
                <a:latin typeface="Helvetica" charset="0"/>
              </a:rPr>
              <a:t>、</a:t>
            </a:r>
            <a:r>
              <a:rPr kumimoji="0" lang="en-US" altLang="zh-CN" sz="1800">
                <a:latin typeface="Helvetica" charset="0"/>
              </a:rPr>
              <a:t>V</a:t>
            </a:r>
            <a:r>
              <a:rPr kumimoji="0" lang="zh-CN" altLang="en-US" sz="1800">
                <a:latin typeface="Helvetica" charset="0"/>
              </a:rPr>
              <a:t>操作可以保卫</a:t>
            </a:r>
            <a:r>
              <a:rPr kumimoji="0" lang="en-US" altLang="zh-CN" sz="1800">
                <a:latin typeface="Helvetica" charset="0"/>
              </a:rPr>
              <a:t>critical</a:t>
            </a:r>
            <a:r>
              <a:rPr kumimoji="0" lang="zh-CN" altLang="en-US" sz="1800">
                <a:latin typeface="Helvetica" charset="0"/>
              </a:rPr>
              <a:t> </a:t>
            </a:r>
            <a:r>
              <a:rPr kumimoji="0" lang="en-US" altLang="zh-CN" sz="1800">
                <a:latin typeface="Helvetica" charset="0"/>
              </a:rPr>
              <a:t>section</a:t>
            </a:r>
            <a:r>
              <a:rPr kumimoji="0" lang="zh-CN" altLang="en-US" sz="1800">
                <a:latin typeface="Helvetica" charset="0"/>
              </a:rPr>
              <a:t>，这样提供对共享变量的互斥访问</a:t>
            </a:r>
            <a:endParaRPr kumimoji="0" lang="en-US" altLang="zh-CN" sz="1800">
              <a:latin typeface="Helvetica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800">
              <a:latin typeface="Helvetica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Helvetica" charset="0"/>
              </a:rPr>
              <a:t>信号量创造了一个禁止区域（</a:t>
            </a:r>
            <a:r>
              <a:rPr kumimoji="0" lang="en-US" altLang="zh-CN" sz="1800">
                <a:latin typeface="Helvetica" charset="0"/>
              </a:rPr>
              <a:t>s&lt;0</a:t>
            </a:r>
            <a:r>
              <a:rPr kumimoji="0" lang="zh-CN" altLang="en-US" sz="1800">
                <a:latin typeface="Helvetica" charset="0"/>
              </a:rPr>
              <a:t>），这个禁止区保护了不安全区域，从而让任何路径都不能进入这个区域</a:t>
            </a:r>
            <a:endParaRPr kumimoji="0" lang="en-US" altLang="zh-CN" sz="1800">
              <a:latin typeface="Helvetica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800">
              <a:latin typeface="Helvetica" charset="0"/>
            </a:endParaRPr>
          </a:p>
        </p:txBody>
      </p:sp>
      <p:grpSp>
        <p:nvGrpSpPr>
          <p:cNvPr id="34820" name="Group 3"/>
          <p:cNvGrpSpPr>
            <a:grpSpLocks/>
          </p:cNvGrpSpPr>
          <p:nvPr/>
        </p:nvGrpSpPr>
        <p:grpSpPr bwMode="auto">
          <a:xfrm>
            <a:off x="500063" y="1504950"/>
            <a:ext cx="5505450" cy="4981575"/>
            <a:chOff x="2" y="542"/>
            <a:chExt cx="3783" cy="3547"/>
          </a:xfrm>
        </p:grpSpPr>
        <p:sp>
          <p:nvSpPr>
            <p:cNvPr id="33798" name="Rectangle 4"/>
            <p:cNvSpPr>
              <a:spLocks noChangeAspect="1" noChangeArrowheads="1"/>
            </p:cNvSpPr>
            <p:nvPr/>
          </p:nvSpPr>
          <p:spPr bwMode="auto">
            <a:xfrm>
              <a:off x="1211" y="1662"/>
              <a:ext cx="1091" cy="10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zh-CN" altLang="en-US"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34823" name="Line 5"/>
            <p:cNvSpPr>
              <a:spLocks noChangeAspect="1" noChangeShapeType="1"/>
            </p:cNvSpPr>
            <p:nvPr/>
          </p:nvSpPr>
          <p:spPr bwMode="auto">
            <a:xfrm flipV="1">
              <a:off x="417" y="3501"/>
              <a:ext cx="2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24" name="Line 6"/>
            <p:cNvSpPr>
              <a:spLocks noChangeAspect="1" noChangeShapeType="1"/>
            </p:cNvSpPr>
            <p:nvPr/>
          </p:nvSpPr>
          <p:spPr bwMode="auto">
            <a:xfrm flipH="1" flipV="1">
              <a:off x="423" y="758"/>
              <a:ext cx="0" cy="27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25" name="Text Box 7"/>
            <p:cNvSpPr txBox="1">
              <a:spLocks noChangeAspect="1" noChangeArrowheads="1"/>
            </p:cNvSpPr>
            <p:nvPr/>
          </p:nvSpPr>
          <p:spPr bwMode="auto">
            <a:xfrm>
              <a:off x="467" y="3473"/>
              <a:ext cx="2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 b="0">
                  <a:latin typeface="Helvetica" charset="0"/>
                </a:rPr>
                <a:t>H</a:t>
              </a:r>
              <a:r>
                <a:rPr kumimoji="0" lang="en-US" altLang="zh-CN" sz="1600" b="0" baseline="-25000">
                  <a:latin typeface="Helvetica" charset="0"/>
                </a:rPr>
                <a:t>1</a:t>
              </a:r>
              <a:endParaRPr kumimoji="0" lang="en-US" altLang="zh-CN" sz="1600" b="0">
                <a:latin typeface="Helvetica" charset="0"/>
              </a:endParaRPr>
            </a:p>
          </p:txBody>
        </p:sp>
        <p:sp>
          <p:nvSpPr>
            <p:cNvPr id="34826" name="Text Box 8"/>
            <p:cNvSpPr txBox="1">
              <a:spLocks noChangeAspect="1" noChangeArrowheads="1"/>
            </p:cNvSpPr>
            <p:nvPr/>
          </p:nvSpPr>
          <p:spPr bwMode="auto">
            <a:xfrm>
              <a:off x="786" y="3472"/>
              <a:ext cx="39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solidFill>
                    <a:srgbClr val="FF0000"/>
                  </a:solidFill>
                  <a:latin typeface="Helvetica" charset="0"/>
                </a:rPr>
                <a:t>P(s)</a:t>
              </a:r>
            </a:p>
          </p:txBody>
        </p:sp>
        <p:sp>
          <p:nvSpPr>
            <p:cNvPr id="34827" name="Text Box 9"/>
            <p:cNvSpPr txBox="1">
              <a:spLocks noChangeAspect="1" noChangeArrowheads="1"/>
            </p:cNvSpPr>
            <p:nvPr/>
          </p:nvSpPr>
          <p:spPr bwMode="auto">
            <a:xfrm>
              <a:off x="2329" y="3472"/>
              <a:ext cx="39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solidFill>
                    <a:srgbClr val="FF0000"/>
                  </a:solidFill>
                  <a:latin typeface="Helvetica" charset="0"/>
                </a:rPr>
                <a:t>V(s)</a:t>
              </a:r>
            </a:p>
          </p:txBody>
        </p:sp>
        <p:sp>
          <p:nvSpPr>
            <p:cNvPr id="34828" name="Text Box 10"/>
            <p:cNvSpPr txBox="1">
              <a:spLocks noChangeAspect="1" noChangeArrowheads="1"/>
            </p:cNvSpPr>
            <p:nvPr/>
          </p:nvSpPr>
          <p:spPr bwMode="auto">
            <a:xfrm>
              <a:off x="2765" y="3473"/>
              <a:ext cx="26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 b="0">
                  <a:latin typeface="Helvetica" charset="0"/>
                </a:rPr>
                <a:t>T</a:t>
              </a:r>
              <a:r>
                <a:rPr kumimoji="0" lang="en-US" altLang="zh-CN" sz="1600" b="0" baseline="-25000">
                  <a:latin typeface="Helvetica" charset="0"/>
                </a:rPr>
                <a:t>1</a:t>
              </a:r>
              <a:endParaRPr kumimoji="0" lang="en-US" altLang="zh-CN" sz="1600" b="0">
                <a:latin typeface="Helvetica" charset="0"/>
              </a:endParaRPr>
            </a:p>
          </p:txBody>
        </p:sp>
        <p:sp>
          <p:nvSpPr>
            <p:cNvPr id="34829" name="Text Box 11"/>
            <p:cNvSpPr txBox="1">
              <a:spLocks noChangeAspect="1" noChangeArrowheads="1"/>
            </p:cNvSpPr>
            <p:nvPr/>
          </p:nvSpPr>
          <p:spPr bwMode="auto">
            <a:xfrm>
              <a:off x="3100" y="3485"/>
              <a:ext cx="68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Helvetica" charset="0"/>
                </a:rPr>
                <a:t>Thread 1</a:t>
              </a:r>
            </a:p>
          </p:txBody>
        </p:sp>
        <p:sp>
          <p:nvSpPr>
            <p:cNvPr id="34830" name="Text Box 12"/>
            <p:cNvSpPr txBox="1">
              <a:spLocks noChangeAspect="1" noChangeArrowheads="1"/>
            </p:cNvSpPr>
            <p:nvPr/>
          </p:nvSpPr>
          <p:spPr bwMode="auto">
            <a:xfrm>
              <a:off x="90" y="542"/>
              <a:ext cx="68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Helvetica" charset="0"/>
                </a:rPr>
                <a:t>Thread 2</a:t>
              </a:r>
            </a:p>
          </p:txBody>
        </p:sp>
        <p:sp>
          <p:nvSpPr>
            <p:cNvPr id="34831" name="Oval 13"/>
            <p:cNvSpPr>
              <a:spLocks noChangeAspect="1" noChangeArrowheads="1"/>
            </p:cNvSpPr>
            <p:nvPr/>
          </p:nvSpPr>
          <p:spPr bwMode="auto">
            <a:xfrm>
              <a:off x="797" y="3114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32" name="Oval 14"/>
            <p:cNvSpPr>
              <a:spLocks noChangeAspect="1" noChangeArrowheads="1"/>
            </p:cNvSpPr>
            <p:nvPr/>
          </p:nvSpPr>
          <p:spPr bwMode="auto">
            <a:xfrm>
              <a:off x="1177" y="3114"/>
              <a:ext cx="22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33" name="Oval 15"/>
            <p:cNvSpPr>
              <a:spLocks noChangeAspect="1" noChangeArrowheads="1"/>
            </p:cNvSpPr>
            <p:nvPr/>
          </p:nvSpPr>
          <p:spPr bwMode="auto">
            <a:xfrm>
              <a:off x="1559" y="3114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34" name="Oval 16"/>
            <p:cNvSpPr>
              <a:spLocks noChangeAspect="1" noChangeArrowheads="1"/>
            </p:cNvSpPr>
            <p:nvPr/>
          </p:nvSpPr>
          <p:spPr bwMode="auto">
            <a:xfrm>
              <a:off x="1940" y="3114"/>
              <a:ext cx="20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35" name="Oval 17"/>
            <p:cNvSpPr>
              <a:spLocks noChangeAspect="1" noChangeArrowheads="1"/>
            </p:cNvSpPr>
            <p:nvPr/>
          </p:nvSpPr>
          <p:spPr bwMode="auto">
            <a:xfrm>
              <a:off x="2321" y="3114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36" name="Oval 18"/>
            <p:cNvSpPr>
              <a:spLocks noChangeAspect="1" noChangeArrowheads="1"/>
            </p:cNvSpPr>
            <p:nvPr/>
          </p:nvSpPr>
          <p:spPr bwMode="auto">
            <a:xfrm>
              <a:off x="417" y="3114"/>
              <a:ext cx="20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37" name="Oval 19"/>
            <p:cNvSpPr>
              <a:spLocks noChangeAspect="1" noChangeArrowheads="1"/>
            </p:cNvSpPr>
            <p:nvPr/>
          </p:nvSpPr>
          <p:spPr bwMode="auto">
            <a:xfrm>
              <a:off x="2701" y="3114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38" name="Oval 20"/>
            <p:cNvSpPr>
              <a:spLocks noChangeAspect="1" noChangeArrowheads="1"/>
            </p:cNvSpPr>
            <p:nvPr/>
          </p:nvSpPr>
          <p:spPr bwMode="auto">
            <a:xfrm>
              <a:off x="3083" y="3114"/>
              <a:ext cx="20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39" name="Oval 21"/>
            <p:cNvSpPr>
              <a:spLocks noChangeAspect="1" noChangeArrowheads="1"/>
            </p:cNvSpPr>
            <p:nvPr/>
          </p:nvSpPr>
          <p:spPr bwMode="auto">
            <a:xfrm>
              <a:off x="797" y="2743"/>
              <a:ext cx="21" cy="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40" name="Oval 22"/>
            <p:cNvSpPr>
              <a:spLocks noChangeAspect="1" noChangeArrowheads="1"/>
            </p:cNvSpPr>
            <p:nvPr/>
          </p:nvSpPr>
          <p:spPr bwMode="auto">
            <a:xfrm>
              <a:off x="1177" y="2743"/>
              <a:ext cx="22" cy="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41" name="Oval 23"/>
            <p:cNvSpPr>
              <a:spLocks noChangeAspect="1" noChangeArrowheads="1"/>
            </p:cNvSpPr>
            <p:nvPr/>
          </p:nvSpPr>
          <p:spPr bwMode="auto">
            <a:xfrm>
              <a:off x="1559" y="2743"/>
              <a:ext cx="21" cy="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42" name="Oval 24"/>
            <p:cNvSpPr>
              <a:spLocks noChangeAspect="1" noChangeArrowheads="1"/>
            </p:cNvSpPr>
            <p:nvPr/>
          </p:nvSpPr>
          <p:spPr bwMode="auto">
            <a:xfrm>
              <a:off x="1940" y="2743"/>
              <a:ext cx="20" cy="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43" name="Oval 25"/>
            <p:cNvSpPr>
              <a:spLocks noChangeAspect="1" noChangeArrowheads="1"/>
            </p:cNvSpPr>
            <p:nvPr/>
          </p:nvSpPr>
          <p:spPr bwMode="auto">
            <a:xfrm>
              <a:off x="2321" y="2743"/>
              <a:ext cx="21" cy="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44" name="Oval 26"/>
            <p:cNvSpPr>
              <a:spLocks noChangeAspect="1" noChangeArrowheads="1"/>
            </p:cNvSpPr>
            <p:nvPr/>
          </p:nvSpPr>
          <p:spPr bwMode="auto">
            <a:xfrm>
              <a:off x="417" y="2743"/>
              <a:ext cx="20" cy="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45" name="Oval 27"/>
            <p:cNvSpPr>
              <a:spLocks noChangeAspect="1" noChangeArrowheads="1"/>
            </p:cNvSpPr>
            <p:nvPr/>
          </p:nvSpPr>
          <p:spPr bwMode="auto">
            <a:xfrm>
              <a:off x="2701" y="2743"/>
              <a:ext cx="21" cy="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46" name="Oval 28"/>
            <p:cNvSpPr>
              <a:spLocks noChangeAspect="1" noChangeArrowheads="1"/>
            </p:cNvSpPr>
            <p:nvPr/>
          </p:nvSpPr>
          <p:spPr bwMode="auto">
            <a:xfrm>
              <a:off x="3083" y="2743"/>
              <a:ext cx="20" cy="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47" name="Oval 29"/>
            <p:cNvSpPr>
              <a:spLocks noChangeAspect="1" noChangeArrowheads="1"/>
            </p:cNvSpPr>
            <p:nvPr/>
          </p:nvSpPr>
          <p:spPr bwMode="auto">
            <a:xfrm>
              <a:off x="797" y="2371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48" name="Oval 30"/>
            <p:cNvSpPr>
              <a:spLocks noChangeAspect="1" noChangeArrowheads="1"/>
            </p:cNvSpPr>
            <p:nvPr/>
          </p:nvSpPr>
          <p:spPr bwMode="auto">
            <a:xfrm>
              <a:off x="1177" y="2371"/>
              <a:ext cx="22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49" name="Oval 31"/>
            <p:cNvSpPr>
              <a:spLocks noChangeAspect="1" noChangeArrowheads="1"/>
            </p:cNvSpPr>
            <p:nvPr/>
          </p:nvSpPr>
          <p:spPr bwMode="auto">
            <a:xfrm>
              <a:off x="1559" y="2371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50" name="Oval 32"/>
            <p:cNvSpPr>
              <a:spLocks noChangeAspect="1" noChangeArrowheads="1"/>
            </p:cNvSpPr>
            <p:nvPr/>
          </p:nvSpPr>
          <p:spPr bwMode="auto">
            <a:xfrm>
              <a:off x="1940" y="2371"/>
              <a:ext cx="20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51" name="Oval 33"/>
            <p:cNvSpPr>
              <a:spLocks noChangeAspect="1" noChangeArrowheads="1"/>
            </p:cNvSpPr>
            <p:nvPr/>
          </p:nvSpPr>
          <p:spPr bwMode="auto">
            <a:xfrm>
              <a:off x="2321" y="2371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52" name="Oval 34"/>
            <p:cNvSpPr>
              <a:spLocks noChangeAspect="1" noChangeArrowheads="1"/>
            </p:cNvSpPr>
            <p:nvPr/>
          </p:nvSpPr>
          <p:spPr bwMode="auto">
            <a:xfrm>
              <a:off x="417" y="2371"/>
              <a:ext cx="20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53" name="Oval 35"/>
            <p:cNvSpPr>
              <a:spLocks noChangeAspect="1" noChangeArrowheads="1"/>
            </p:cNvSpPr>
            <p:nvPr/>
          </p:nvSpPr>
          <p:spPr bwMode="auto">
            <a:xfrm>
              <a:off x="2701" y="2371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54" name="Oval 36"/>
            <p:cNvSpPr>
              <a:spLocks noChangeAspect="1" noChangeArrowheads="1"/>
            </p:cNvSpPr>
            <p:nvPr/>
          </p:nvSpPr>
          <p:spPr bwMode="auto">
            <a:xfrm>
              <a:off x="3083" y="2371"/>
              <a:ext cx="20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55" name="Oval 37"/>
            <p:cNvSpPr>
              <a:spLocks noChangeAspect="1" noChangeArrowheads="1"/>
            </p:cNvSpPr>
            <p:nvPr/>
          </p:nvSpPr>
          <p:spPr bwMode="auto">
            <a:xfrm>
              <a:off x="797" y="2000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56" name="Oval 38"/>
            <p:cNvSpPr>
              <a:spLocks noChangeAspect="1" noChangeArrowheads="1"/>
            </p:cNvSpPr>
            <p:nvPr/>
          </p:nvSpPr>
          <p:spPr bwMode="auto">
            <a:xfrm>
              <a:off x="1177" y="2000"/>
              <a:ext cx="22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57" name="Oval 39"/>
            <p:cNvSpPr>
              <a:spLocks noChangeAspect="1" noChangeArrowheads="1"/>
            </p:cNvSpPr>
            <p:nvPr/>
          </p:nvSpPr>
          <p:spPr bwMode="auto">
            <a:xfrm>
              <a:off x="1559" y="2000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58" name="Oval 40"/>
            <p:cNvSpPr>
              <a:spLocks noChangeAspect="1" noChangeArrowheads="1"/>
            </p:cNvSpPr>
            <p:nvPr/>
          </p:nvSpPr>
          <p:spPr bwMode="auto">
            <a:xfrm>
              <a:off x="1940" y="2000"/>
              <a:ext cx="20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59" name="Oval 41"/>
            <p:cNvSpPr>
              <a:spLocks noChangeAspect="1" noChangeArrowheads="1"/>
            </p:cNvSpPr>
            <p:nvPr/>
          </p:nvSpPr>
          <p:spPr bwMode="auto">
            <a:xfrm>
              <a:off x="2321" y="2000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60" name="Oval 42"/>
            <p:cNvSpPr>
              <a:spLocks noChangeAspect="1" noChangeArrowheads="1"/>
            </p:cNvSpPr>
            <p:nvPr/>
          </p:nvSpPr>
          <p:spPr bwMode="auto">
            <a:xfrm>
              <a:off x="417" y="2000"/>
              <a:ext cx="20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61" name="Oval 43"/>
            <p:cNvSpPr>
              <a:spLocks noChangeAspect="1" noChangeArrowheads="1"/>
            </p:cNvSpPr>
            <p:nvPr/>
          </p:nvSpPr>
          <p:spPr bwMode="auto">
            <a:xfrm>
              <a:off x="2701" y="2000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62" name="Oval 44"/>
            <p:cNvSpPr>
              <a:spLocks noChangeAspect="1" noChangeArrowheads="1"/>
            </p:cNvSpPr>
            <p:nvPr/>
          </p:nvSpPr>
          <p:spPr bwMode="auto">
            <a:xfrm>
              <a:off x="3083" y="2000"/>
              <a:ext cx="20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63" name="Oval 45"/>
            <p:cNvSpPr>
              <a:spLocks noChangeAspect="1" noChangeArrowheads="1"/>
            </p:cNvSpPr>
            <p:nvPr/>
          </p:nvSpPr>
          <p:spPr bwMode="auto">
            <a:xfrm>
              <a:off x="797" y="1629"/>
              <a:ext cx="21" cy="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64" name="Oval 46"/>
            <p:cNvSpPr>
              <a:spLocks noChangeAspect="1" noChangeArrowheads="1"/>
            </p:cNvSpPr>
            <p:nvPr/>
          </p:nvSpPr>
          <p:spPr bwMode="auto">
            <a:xfrm>
              <a:off x="1177" y="1629"/>
              <a:ext cx="22" cy="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65" name="Oval 47"/>
            <p:cNvSpPr>
              <a:spLocks noChangeAspect="1" noChangeArrowheads="1"/>
            </p:cNvSpPr>
            <p:nvPr/>
          </p:nvSpPr>
          <p:spPr bwMode="auto">
            <a:xfrm>
              <a:off x="1559" y="1629"/>
              <a:ext cx="21" cy="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66" name="Oval 48"/>
            <p:cNvSpPr>
              <a:spLocks noChangeAspect="1" noChangeArrowheads="1"/>
            </p:cNvSpPr>
            <p:nvPr/>
          </p:nvSpPr>
          <p:spPr bwMode="auto">
            <a:xfrm>
              <a:off x="1940" y="1629"/>
              <a:ext cx="20" cy="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67" name="Oval 49"/>
            <p:cNvSpPr>
              <a:spLocks noChangeAspect="1" noChangeArrowheads="1"/>
            </p:cNvSpPr>
            <p:nvPr/>
          </p:nvSpPr>
          <p:spPr bwMode="auto">
            <a:xfrm>
              <a:off x="2321" y="1629"/>
              <a:ext cx="21" cy="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68" name="Oval 50"/>
            <p:cNvSpPr>
              <a:spLocks noChangeAspect="1" noChangeArrowheads="1"/>
            </p:cNvSpPr>
            <p:nvPr/>
          </p:nvSpPr>
          <p:spPr bwMode="auto">
            <a:xfrm>
              <a:off x="417" y="1629"/>
              <a:ext cx="20" cy="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69" name="Oval 51"/>
            <p:cNvSpPr>
              <a:spLocks noChangeAspect="1" noChangeArrowheads="1"/>
            </p:cNvSpPr>
            <p:nvPr/>
          </p:nvSpPr>
          <p:spPr bwMode="auto">
            <a:xfrm>
              <a:off x="2701" y="1629"/>
              <a:ext cx="21" cy="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70" name="Oval 52"/>
            <p:cNvSpPr>
              <a:spLocks noChangeAspect="1" noChangeArrowheads="1"/>
            </p:cNvSpPr>
            <p:nvPr/>
          </p:nvSpPr>
          <p:spPr bwMode="auto">
            <a:xfrm>
              <a:off x="3083" y="1629"/>
              <a:ext cx="20" cy="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71" name="Oval 53"/>
            <p:cNvSpPr>
              <a:spLocks noChangeAspect="1" noChangeArrowheads="1"/>
            </p:cNvSpPr>
            <p:nvPr/>
          </p:nvSpPr>
          <p:spPr bwMode="auto">
            <a:xfrm>
              <a:off x="797" y="3487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72" name="Oval 54"/>
            <p:cNvSpPr>
              <a:spLocks noChangeAspect="1" noChangeArrowheads="1"/>
            </p:cNvSpPr>
            <p:nvPr/>
          </p:nvSpPr>
          <p:spPr bwMode="auto">
            <a:xfrm>
              <a:off x="1177" y="3486"/>
              <a:ext cx="22" cy="22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73" name="Oval 55"/>
            <p:cNvSpPr>
              <a:spLocks noChangeAspect="1" noChangeArrowheads="1"/>
            </p:cNvSpPr>
            <p:nvPr/>
          </p:nvSpPr>
          <p:spPr bwMode="auto">
            <a:xfrm>
              <a:off x="1558" y="3486"/>
              <a:ext cx="21" cy="22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74" name="Oval 56"/>
            <p:cNvSpPr>
              <a:spLocks noChangeAspect="1" noChangeArrowheads="1"/>
            </p:cNvSpPr>
            <p:nvPr/>
          </p:nvSpPr>
          <p:spPr bwMode="auto">
            <a:xfrm>
              <a:off x="1939" y="3486"/>
              <a:ext cx="21" cy="22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75" name="Oval 57"/>
            <p:cNvSpPr>
              <a:spLocks noChangeAspect="1" noChangeArrowheads="1"/>
            </p:cNvSpPr>
            <p:nvPr/>
          </p:nvSpPr>
          <p:spPr bwMode="auto">
            <a:xfrm>
              <a:off x="2319" y="3486"/>
              <a:ext cx="22" cy="22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76" name="Oval 58"/>
            <p:cNvSpPr>
              <a:spLocks noChangeAspect="1" noChangeArrowheads="1"/>
            </p:cNvSpPr>
            <p:nvPr/>
          </p:nvSpPr>
          <p:spPr bwMode="auto">
            <a:xfrm>
              <a:off x="417" y="3486"/>
              <a:ext cx="20" cy="22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77" name="Oval 59"/>
            <p:cNvSpPr>
              <a:spLocks noChangeAspect="1" noChangeArrowheads="1"/>
            </p:cNvSpPr>
            <p:nvPr/>
          </p:nvSpPr>
          <p:spPr bwMode="auto">
            <a:xfrm>
              <a:off x="2700" y="3486"/>
              <a:ext cx="22" cy="22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78" name="Oval 60"/>
            <p:cNvSpPr>
              <a:spLocks noChangeAspect="1" noChangeArrowheads="1"/>
            </p:cNvSpPr>
            <p:nvPr/>
          </p:nvSpPr>
          <p:spPr bwMode="auto">
            <a:xfrm>
              <a:off x="3082" y="3486"/>
              <a:ext cx="21" cy="22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79" name="Oval 61"/>
            <p:cNvSpPr>
              <a:spLocks noChangeAspect="1" noChangeArrowheads="1"/>
            </p:cNvSpPr>
            <p:nvPr/>
          </p:nvSpPr>
          <p:spPr bwMode="auto">
            <a:xfrm>
              <a:off x="797" y="1257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80" name="Oval 62"/>
            <p:cNvSpPr>
              <a:spLocks noChangeAspect="1" noChangeArrowheads="1"/>
            </p:cNvSpPr>
            <p:nvPr/>
          </p:nvSpPr>
          <p:spPr bwMode="auto">
            <a:xfrm>
              <a:off x="1177" y="1257"/>
              <a:ext cx="22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81" name="Oval 63"/>
            <p:cNvSpPr>
              <a:spLocks noChangeAspect="1" noChangeArrowheads="1"/>
            </p:cNvSpPr>
            <p:nvPr/>
          </p:nvSpPr>
          <p:spPr bwMode="auto">
            <a:xfrm>
              <a:off x="1558" y="1257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82" name="Oval 64"/>
            <p:cNvSpPr>
              <a:spLocks noChangeAspect="1" noChangeArrowheads="1"/>
            </p:cNvSpPr>
            <p:nvPr/>
          </p:nvSpPr>
          <p:spPr bwMode="auto">
            <a:xfrm>
              <a:off x="1940" y="1257"/>
              <a:ext cx="20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83" name="Oval 65"/>
            <p:cNvSpPr>
              <a:spLocks noChangeAspect="1" noChangeArrowheads="1"/>
            </p:cNvSpPr>
            <p:nvPr/>
          </p:nvSpPr>
          <p:spPr bwMode="auto">
            <a:xfrm>
              <a:off x="2320" y="1257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84" name="Oval 66"/>
            <p:cNvSpPr>
              <a:spLocks noChangeAspect="1" noChangeArrowheads="1"/>
            </p:cNvSpPr>
            <p:nvPr/>
          </p:nvSpPr>
          <p:spPr bwMode="auto">
            <a:xfrm>
              <a:off x="417" y="1257"/>
              <a:ext cx="20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85" name="Oval 67"/>
            <p:cNvSpPr>
              <a:spLocks noChangeAspect="1" noChangeArrowheads="1"/>
            </p:cNvSpPr>
            <p:nvPr/>
          </p:nvSpPr>
          <p:spPr bwMode="auto">
            <a:xfrm>
              <a:off x="2700" y="1257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86" name="Oval 68"/>
            <p:cNvSpPr>
              <a:spLocks noChangeAspect="1" noChangeArrowheads="1"/>
            </p:cNvSpPr>
            <p:nvPr/>
          </p:nvSpPr>
          <p:spPr bwMode="auto">
            <a:xfrm>
              <a:off x="3082" y="1257"/>
              <a:ext cx="20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87" name="Oval 69"/>
            <p:cNvSpPr>
              <a:spLocks noChangeAspect="1" noChangeArrowheads="1"/>
            </p:cNvSpPr>
            <p:nvPr/>
          </p:nvSpPr>
          <p:spPr bwMode="auto">
            <a:xfrm>
              <a:off x="797" y="886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88" name="Oval 70"/>
            <p:cNvSpPr>
              <a:spLocks noChangeAspect="1" noChangeArrowheads="1"/>
            </p:cNvSpPr>
            <p:nvPr/>
          </p:nvSpPr>
          <p:spPr bwMode="auto">
            <a:xfrm>
              <a:off x="1177" y="886"/>
              <a:ext cx="22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89" name="Oval 71"/>
            <p:cNvSpPr>
              <a:spLocks noChangeAspect="1" noChangeArrowheads="1"/>
            </p:cNvSpPr>
            <p:nvPr/>
          </p:nvSpPr>
          <p:spPr bwMode="auto">
            <a:xfrm>
              <a:off x="1558" y="886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90" name="Oval 72"/>
            <p:cNvSpPr>
              <a:spLocks noChangeAspect="1" noChangeArrowheads="1"/>
            </p:cNvSpPr>
            <p:nvPr/>
          </p:nvSpPr>
          <p:spPr bwMode="auto">
            <a:xfrm>
              <a:off x="1940" y="886"/>
              <a:ext cx="20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91" name="Oval 73"/>
            <p:cNvSpPr>
              <a:spLocks noChangeAspect="1" noChangeArrowheads="1"/>
            </p:cNvSpPr>
            <p:nvPr/>
          </p:nvSpPr>
          <p:spPr bwMode="auto">
            <a:xfrm>
              <a:off x="2320" y="886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92" name="Oval 74"/>
            <p:cNvSpPr>
              <a:spLocks noChangeAspect="1" noChangeArrowheads="1"/>
            </p:cNvSpPr>
            <p:nvPr/>
          </p:nvSpPr>
          <p:spPr bwMode="auto">
            <a:xfrm>
              <a:off x="417" y="886"/>
              <a:ext cx="20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93" name="Oval 75"/>
            <p:cNvSpPr>
              <a:spLocks noChangeAspect="1" noChangeArrowheads="1"/>
            </p:cNvSpPr>
            <p:nvPr/>
          </p:nvSpPr>
          <p:spPr bwMode="auto">
            <a:xfrm>
              <a:off x="2700" y="886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94" name="Oval 76"/>
            <p:cNvSpPr>
              <a:spLocks noChangeAspect="1" noChangeArrowheads="1"/>
            </p:cNvSpPr>
            <p:nvPr/>
          </p:nvSpPr>
          <p:spPr bwMode="auto">
            <a:xfrm>
              <a:off x="3082" y="886"/>
              <a:ext cx="20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34895" name="Text Box 77"/>
            <p:cNvSpPr txBox="1">
              <a:spLocks noChangeAspect="1" noChangeArrowheads="1"/>
            </p:cNvSpPr>
            <p:nvPr/>
          </p:nvSpPr>
          <p:spPr bwMode="auto">
            <a:xfrm>
              <a:off x="1249" y="3473"/>
              <a:ext cx="25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 b="0">
                  <a:latin typeface="Helvetica" charset="0"/>
                </a:rPr>
                <a:t>L</a:t>
              </a:r>
              <a:r>
                <a:rPr kumimoji="0" lang="en-US" altLang="zh-CN" sz="1600" b="0" baseline="-25000">
                  <a:latin typeface="Helvetica" charset="0"/>
                </a:rPr>
                <a:t>1</a:t>
              </a:r>
              <a:endParaRPr kumimoji="0" lang="en-US" altLang="zh-CN" sz="1600" b="0">
                <a:latin typeface="Helvetica" charset="0"/>
              </a:endParaRPr>
            </a:p>
          </p:txBody>
        </p:sp>
        <p:sp>
          <p:nvSpPr>
            <p:cNvPr id="34896" name="Text Box 78"/>
            <p:cNvSpPr txBox="1">
              <a:spLocks noChangeAspect="1" noChangeArrowheads="1"/>
            </p:cNvSpPr>
            <p:nvPr/>
          </p:nvSpPr>
          <p:spPr bwMode="auto">
            <a:xfrm>
              <a:off x="1612" y="3473"/>
              <a:ext cx="28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 b="0">
                  <a:latin typeface="Helvetica" charset="0"/>
                </a:rPr>
                <a:t>U</a:t>
              </a:r>
              <a:r>
                <a:rPr kumimoji="0" lang="en-US" altLang="zh-CN" sz="1600" b="0" baseline="-25000">
                  <a:latin typeface="Helvetica" charset="0"/>
                </a:rPr>
                <a:t>1</a:t>
              </a:r>
              <a:endParaRPr kumimoji="0" lang="en-US" altLang="zh-CN" sz="1600" b="0">
                <a:latin typeface="Helvetica" charset="0"/>
              </a:endParaRPr>
            </a:p>
          </p:txBody>
        </p:sp>
        <p:sp>
          <p:nvSpPr>
            <p:cNvPr id="34897" name="Text Box 79"/>
            <p:cNvSpPr txBox="1">
              <a:spLocks noChangeAspect="1" noChangeArrowheads="1"/>
            </p:cNvSpPr>
            <p:nvPr/>
          </p:nvSpPr>
          <p:spPr bwMode="auto">
            <a:xfrm>
              <a:off x="2000" y="3473"/>
              <a:ext cx="27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 b="0">
                  <a:latin typeface="Helvetica" charset="0"/>
                </a:rPr>
                <a:t>S</a:t>
              </a:r>
              <a:r>
                <a:rPr kumimoji="0" lang="en-US" altLang="zh-CN" sz="1600" b="0" baseline="-25000">
                  <a:latin typeface="Helvetica" charset="0"/>
                </a:rPr>
                <a:t>1</a:t>
              </a:r>
              <a:endParaRPr kumimoji="0" lang="en-US" altLang="zh-CN" sz="1600" b="0">
                <a:latin typeface="Helvetica" charset="0"/>
              </a:endParaRPr>
            </a:p>
          </p:txBody>
        </p:sp>
        <p:sp>
          <p:nvSpPr>
            <p:cNvPr id="34898" name="Text Box 80"/>
            <p:cNvSpPr txBox="1">
              <a:spLocks noChangeAspect="1" noChangeArrowheads="1"/>
            </p:cNvSpPr>
            <p:nvPr/>
          </p:nvSpPr>
          <p:spPr bwMode="auto">
            <a:xfrm>
              <a:off x="171" y="3170"/>
              <a:ext cx="2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 b="0">
                  <a:latin typeface="Helvetica" charset="0"/>
                </a:rPr>
                <a:t>H</a:t>
              </a:r>
              <a:r>
                <a:rPr kumimoji="0" lang="en-US" altLang="zh-CN" sz="1600" b="0" baseline="-25000">
                  <a:latin typeface="Helvetica" charset="0"/>
                </a:rPr>
                <a:t>2</a:t>
              </a:r>
              <a:endParaRPr kumimoji="0" lang="en-US" altLang="zh-CN" sz="1600" b="0">
                <a:latin typeface="Helvetica" charset="0"/>
              </a:endParaRPr>
            </a:p>
          </p:txBody>
        </p:sp>
        <p:sp>
          <p:nvSpPr>
            <p:cNvPr id="34899" name="Text Box 81"/>
            <p:cNvSpPr txBox="1">
              <a:spLocks noChangeAspect="1" noChangeArrowheads="1"/>
            </p:cNvSpPr>
            <p:nvPr/>
          </p:nvSpPr>
          <p:spPr bwMode="auto">
            <a:xfrm>
              <a:off x="72" y="2810"/>
              <a:ext cx="39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solidFill>
                    <a:srgbClr val="FF0000"/>
                  </a:solidFill>
                  <a:latin typeface="Helvetica" charset="0"/>
                </a:rPr>
                <a:t>P(s)</a:t>
              </a:r>
            </a:p>
          </p:txBody>
        </p:sp>
        <p:sp>
          <p:nvSpPr>
            <p:cNvPr id="34900" name="Text Box 82"/>
            <p:cNvSpPr txBox="1">
              <a:spLocks noChangeAspect="1" noChangeArrowheads="1"/>
            </p:cNvSpPr>
            <p:nvPr/>
          </p:nvSpPr>
          <p:spPr bwMode="auto">
            <a:xfrm>
              <a:off x="72" y="1331"/>
              <a:ext cx="39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>
                  <a:solidFill>
                    <a:srgbClr val="FF0000"/>
                  </a:solidFill>
                  <a:latin typeface="Helvetica" charset="0"/>
                </a:rPr>
                <a:t>V(s)</a:t>
              </a:r>
            </a:p>
          </p:txBody>
        </p:sp>
        <p:sp>
          <p:nvSpPr>
            <p:cNvPr id="34901" name="Text Box 83"/>
            <p:cNvSpPr txBox="1">
              <a:spLocks noChangeAspect="1" noChangeArrowheads="1"/>
            </p:cNvSpPr>
            <p:nvPr/>
          </p:nvSpPr>
          <p:spPr bwMode="auto">
            <a:xfrm>
              <a:off x="184" y="943"/>
              <a:ext cx="26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 b="0">
                  <a:latin typeface="Helvetica" charset="0"/>
                </a:rPr>
                <a:t>T</a:t>
              </a:r>
              <a:r>
                <a:rPr kumimoji="0" lang="en-US" altLang="zh-CN" sz="1600" b="0" baseline="-25000">
                  <a:latin typeface="Helvetica" charset="0"/>
                </a:rPr>
                <a:t>2</a:t>
              </a:r>
              <a:endParaRPr kumimoji="0" lang="en-US" altLang="zh-CN" sz="1600" b="0">
                <a:latin typeface="Helvetica" charset="0"/>
              </a:endParaRPr>
            </a:p>
          </p:txBody>
        </p:sp>
        <p:sp>
          <p:nvSpPr>
            <p:cNvPr id="34902" name="Text Box 84"/>
            <p:cNvSpPr txBox="1">
              <a:spLocks noChangeAspect="1" noChangeArrowheads="1"/>
            </p:cNvSpPr>
            <p:nvPr/>
          </p:nvSpPr>
          <p:spPr bwMode="auto">
            <a:xfrm>
              <a:off x="192" y="2436"/>
              <a:ext cx="25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 b="0">
                  <a:latin typeface="Helvetica" charset="0"/>
                </a:rPr>
                <a:t>L</a:t>
              </a:r>
              <a:r>
                <a:rPr kumimoji="0" lang="en-US" altLang="zh-CN" sz="1600" b="0" baseline="-25000">
                  <a:latin typeface="Helvetica" charset="0"/>
                </a:rPr>
                <a:t>2</a:t>
              </a:r>
              <a:endParaRPr kumimoji="0" lang="en-US" altLang="zh-CN" sz="1600" b="0">
                <a:latin typeface="Helvetica" charset="0"/>
              </a:endParaRPr>
            </a:p>
          </p:txBody>
        </p:sp>
        <p:sp>
          <p:nvSpPr>
            <p:cNvPr id="34903" name="Text Box 85"/>
            <p:cNvSpPr txBox="1">
              <a:spLocks noChangeAspect="1" noChangeArrowheads="1"/>
            </p:cNvSpPr>
            <p:nvPr/>
          </p:nvSpPr>
          <p:spPr bwMode="auto">
            <a:xfrm>
              <a:off x="171" y="2082"/>
              <a:ext cx="28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 b="0">
                  <a:latin typeface="Helvetica" charset="0"/>
                </a:rPr>
                <a:t>U</a:t>
              </a:r>
              <a:r>
                <a:rPr kumimoji="0" lang="en-US" altLang="zh-CN" sz="1600" b="0" baseline="-25000">
                  <a:latin typeface="Helvetica" charset="0"/>
                </a:rPr>
                <a:t>2</a:t>
              </a:r>
              <a:endParaRPr kumimoji="0" lang="en-US" altLang="zh-CN" sz="1600" b="0">
                <a:latin typeface="Helvetica" charset="0"/>
              </a:endParaRPr>
            </a:p>
          </p:txBody>
        </p:sp>
        <p:sp>
          <p:nvSpPr>
            <p:cNvPr id="34904" name="Text Box 86"/>
            <p:cNvSpPr txBox="1">
              <a:spLocks noChangeAspect="1" noChangeArrowheads="1"/>
            </p:cNvSpPr>
            <p:nvPr/>
          </p:nvSpPr>
          <p:spPr bwMode="auto">
            <a:xfrm>
              <a:off x="178" y="1699"/>
              <a:ext cx="27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1600" b="0">
                  <a:latin typeface="Helvetica" charset="0"/>
                </a:rPr>
                <a:t>S</a:t>
              </a:r>
              <a:r>
                <a:rPr kumimoji="0" lang="en-US" altLang="zh-CN" sz="1600" b="0" baseline="-25000">
                  <a:latin typeface="Helvetica" charset="0"/>
                </a:rPr>
                <a:t>2</a:t>
              </a:r>
              <a:endParaRPr kumimoji="0" lang="en-US" altLang="zh-CN" sz="1600" b="0">
                <a:latin typeface="Helvetica" charset="0"/>
              </a:endParaRPr>
            </a:p>
          </p:txBody>
        </p:sp>
        <p:sp>
          <p:nvSpPr>
            <p:cNvPr id="33881" name="Text Box 87"/>
            <p:cNvSpPr txBox="1">
              <a:spLocks noChangeAspect="1" noChangeArrowheads="1"/>
            </p:cNvSpPr>
            <p:nvPr/>
          </p:nvSpPr>
          <p:spPr bwMode="auto">
            <a:xfrm>
              <a:off x="1290" y="2083"/>
              <a:ext cx="995" cy="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defRPr/>
              </a:pPr>
              <a:r>
                <a:rPr lang="en-US" altLang="zh-CN" b="0">
                  <a:latin typeface="Helvetica" pitchFamily="34" charset="0"/>
                  <a:ea typeface="宋体" pitchFamily="2" charset="-122"/>
                </a:rPr>
                <a:t>Unsafe region</a:t>
              </a:r>
            </a:p>
          </p:txBody>
        </p:sp>
        <p:sp>
          <p:nvSpPr>
            <p:cNvPr id="33883" name="Text Box 89"/>
            <p:cNvSpPr txBox="1">
              <a:spLocks noChangeAspect="1" noChangeArrowheads="1"/>
            </p:cNvSpPr>
            <p:nvPr/>
          </p:nvSpPr>
          <p:spPr bwMode="auto">
            <a:xfrm>
              <a:off x="1119" y="1397"/>
              <a:ext cx="1286" cy="2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charset="0"/>
                </a:rPr>
                <a:t>Forbidden region</a:t>
              </a:r>
            </a:p>
          </p:txBody>
        </p:sp>
        <p:grpSp>
          <p:nvGrpSpPr>
            <p:cNvPr id="34907" name="Group 90"/>
            <p:cNvGrpSpPr>
              <a:grpSpLocks noChangeAspect="1"/>
            </p:cNvGrpSpPr>
            <p:nvPr/>
          </p:nvGrpSpPr>
          <p:grpSpPr bwMode="auto">
            <a:xfrm>
              <a:off x="395" y="3333"/>
              <a:ext cx="2888" cy="195"/>
              <a:chOff x="630" y="3118"/>
              <a:chExt cx="3205" cy="216"/>
            </a:xfrm>
          </p:grpSpPr>
          <p:sp>
            <p:nvSpPr>
              <p:cNvPr id="34969" name="Text Box 91"/>
              <p:cNvSpPr txBox="1">
                <a:spLocks noChangeAspect="1" noChangeArrowheads="1"/>
              </p:cNvSpPr>
              <p:nvPr/>
            </p:nvSpPr>
            <p:spPr bwMode="auto">
              <a:xfrm>
                <a:off x="630" y="3118"/>
                <a:ext cx="204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latin typeface="Helvetica" charset="0"/>
                  </a:rPr>
                  <a:t>1</a:t>
                </a:r>
              </a:p>
            </p:txBody>
          </p:sp>
          <p:sp>
            <p:nvSpPr>
              <p:cNvPr id="34970" name="Text Box 92"/>
              <p:cNvSpPr txBox="1">
                <a:spLocks noChangeAspect="1" noChangeArrowheads="1"/>
              </p:cNvSpPr>
              <p:nvPr/>
            </p:nvSpPr>
            <p:spPr bwMode="auto">
              <a:xfrm>
                <a:off x="1087" y="3118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latin typeface="Helvetica" charset="0"/>
                  </a:rPr>
                  <a:t>1</a:t>
                </a:r>
              </a:p>
            </p:txBody>
          </p:sp>
          <p:sp>
            <p:nvSpPr>
              <p:cNvPr id="34971" name="Text Box 93"/>
              <p:cNvSpPr txBox="1">
                <a:spLocks noChangeAspect="1" noChangeArrowheads="1"/>
              </p:cNvSpPr>
              <p:nvPr/>
            </p:nvSpPr>
            <p:spPr bwMode="auto">
              <a:xfrm>
                <a:off x="1518" y="3118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latin typeface="Helvetica" charset="0"/>
                  </a:rPr>
                  <a:t>0</a:t>
                </a:r>
              </a:p>
            </p:txBody>
          </p:sp>
          <p:sp>
            <p:nvSpPr>
              <p:cNvPr id="34972" name="Text Box 94"/>
              <p:cNvSpPr txBox="1">
                <a:spLocks noChangeAspect="1" noChangeArrowheads="1"/>
              </p:cNvSpPr>
              <p:nvPr/>
            </p:nvSpPr>
            <p:spPr bwMode="auto">
              <a:xfrm>
                <a:off x="1903" y="3118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latin typeface="Helvetica" charset="0"/>
                  </a:rPr>
                  <a:t>0</a:t>
                </a:r>
              </a:p>
            </p:txBody>
          </p:sp>
          <p:sp>
            <p:nvSpPr>
              <p:cNvPr id="34973" name="Text Box 95"/>
              <p:cNvSpPr txBox="1">
                <a:spLocks noChangeAspect="1" noChangeArrowheads="1"/>
              </p:cNvSpPr>
              <p:nvPr/>
            </p:nvSpPr>
            <p:spPr bwMode="auto">
              <a:xfrm>
                <a:off x="2335" y="3118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latin typeface="Helvetica" charset="0"/>
                  </a:rPr>
                  <a:t>0</a:t>
                </a:r>
              </a:p>
            </p:txBody>
          </p:sp>
          <p:sp>
            <p:nvSpPr>
              <p:cNvPr id="34974" name="Text Box 96"/>
              <p:cNvSpPr txBox="1">
                <a:spLocks noChangeAspect="1" noChangeArrowheads="1"/>
              </p:cNvSpPr>
              <p:nvPr/>
            </p:nvSpPr>
            <p:spPr bwMode="auto">
              <a:xfrm>
                <a:off x="2767" y="3118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latin typeface="Helvetica" charset="0"/>
                  </a:rPr>
                  <a:t>0</a:t>
                </a:r>
              </a:p>
            </p:txBody>
          </p:sp>
          <p:sp>
            <p:nvSpPr>
              <p:cNvPr id="34975" name="Text Box 97"/>
              <p:cNvSpPr txBox="1">
                <a:spLocks noChangeAspect="1" noChangeArrowheads="1"/>
              </p:cNvSpPr>
              <p:nvPr/>
            </p:nvSpPr>
            <p:spPr bwMode="auto">
              <a:xfrm>
                <a:off x="3198" y="3118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latin typeface="Helvetica" charset="0"/>
                  </a:rPr>
                  <a:t>1</a:t>
                </a:r>
              </a:p>
            </p:txBody>
          </p:sp>
          <p:sp>
            <p:nvSpPr>
              <p:cNvPr id="34976" name="Text Box 98"/>
              <p:cNvSpPr txBox="1">
                <a:spLocks noChangeAspect="1" noChangeArrowheads="1"/>
              </p:cNvSpPr>
              <p:nvPr/>
            </p:nvSpPr>
            <p:spPr bwMode="auto">
              <a:xfrm>
                <a:off x="3631" y="3118"/>
                <a:ext cx="204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latin typeface="Helvetica" charset="0"/>
                  </a:rPr>
                  <a:t>1</a:t>
                </a:r>
              </a:p>
            </p:txBody>
          </p:sp>
        </p:grpSp>
        <p:grpSp>
          <p:nvGrpSpPr>
            <p:cNvPr id="34908" name="Group 99"/>
            <p:cNvGrpSpPr>
              <a:grpSpLocks noChangeAspect="1"/>
            </p:cNvGrpSpPr>
            <p:nvPr/>
          </p:nvGrpSpPr>
          <p:grpSpPr bwMode="auto">
            <a:xfrm>
              <a:off x="416" y="2926"/>
              <a:ext cx="2888" cy="195"/>
              <a:chOff x="607" y="2667"/>
              <a:chExt cx="3205" cy="216"/>
            </a:xfrm>
          </p:grpSpPr>
          <p:sp>
            <p:nvSpPr>
              <p:cNvPr id="34961" name="Text Box 100"/>
              <p:cNvSpPr txBox="1">
                <a:spLocks noChangeAspect="1" noChangeArrowheads="1"/>
              </p:cNvSpPr>
              <p:nvPr/>
            </p:nvSpPr>
            <p:spPr bwMode="auto">
              <a:xfrm>
                <a:off x="607" y="2667"/>
                <a:ext cx="204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latin typeface="Helvetica" charset="0"/>
                  </a:rPr>
                  <a:t>1</a:t>
                </a:r>
              </a:p>
            </p:txBody>
          </p:sp>
          <p:sp>
            <p:nvSpPr>
              <p:cNvPr id="34962" name="Text Box 101"/>
              <p:cNvSpPr txBox="1">
                <a:spLocks noChangeAspect="1" noChangeArrowheads="1"/>
              </p:cNvSpPr>
              <p:nvPr/>
            </p:nvSpPr>
            <p:spPr bwMode="auto">
              <a:xfrm>
                <a:off x="1064" y="2667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latin typeface="Helvetica" charset="0"/>
                  </a:rPr>
                  <a:t>1</a:t>
                </a:r>
              </a:p>
            </p:txBody>
          </p:sp>
          <p:sp>
            <p:nvSpPr>
              <p:cNvPr id="34963" name="Text Box 102"/>
              <p:cNvSpPr txBox="1">
                <a:spLocks noChangeAspect="1" noChangeArrowheads="1"/>
              </p:cNvSpPr>
              <p:nvPr/>
            </p:nvSpPr>
            <p:spPr bwMode="auto">
              <a:xfrm>
                <a:off x="1495" y="2667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latin typeface="Helvetica" charset="0"/>
                  </a:rPr>
                  <a:t>0</a:t>
                </a:r>
              </a:p>
            </p:txBody>
          </p:sp>
          <p:sp>
            <p:nvSpPr>
              <p:cNvPr id="34964" name="Text Box 103"/>
              <p:cNvSpPr txBox="1">
                <a:spLocks noChangeAspect="1" noChangeArrowheads="1"/>
              </p:cNvSpPr>
              <p:nvPr/>
            </p:nvSpPr>
            <p:spPr bwMode="auto">
              <a:xfrm>
                <a:off x="1880" y="2667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latin typeface="Helvetica" charset="0"/>
                  </a:rPr>
                  <a:t>0</a:t>
                </a:r>
              </a:p>
            </p:txBody>
          </p:sp>
          <p:sp>
            <p:nvSpPr>
              <p:cNvPr id="34965" name="Text Box 104"/>
              <p:cNvSpPr txBox="1">
                <a:spLocks noChangeAspect="1" noChangeArrowheads="1"/>
              </p:cNvSpPr>
              <p:nvPr/>
            </p:nvSpPr>
            <p:spPr bwMode="auto">
              <a:xfrm>
                <a:off x="2312" y="2667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latin typeface="Helvetica" charset="0"/>
                  </a:rPr>
                  <a:t>0</a:t>
                </a:r>
              </a:p>
            </p:txBody>
          </p:sp>
          <p:sp>
            <p:nvSpPr>
              <p:cNvPr id="34966" name="Text Box 105"/>
              <p:cNvSpPr txBox="1">
                <a:spLocks noChangeAspect="1" noChangeArrowheads="1"/>
              </p:cNvSpPr>
              <p:nvPr/>
            </p:nvSpPr>
            <p:spPr bwMode="auto">
              <a:xfrm>
                <a:off x="2744" y="2667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latin typeface="Helvetica" charset="0"/>
                  </a:rPr>
                  <a:t>0</a:t>
                </a:r>
              </a:p>
            </p:txBody>
          </p:sp>
          <p:sp>
            <p:nvSpPr>
              <p:cNvPr id="34967" name="Text Box 106"/>
              <p:cNvSpPr txBox="1">
                <a:spLocks noChangeAspect="1" noChangeArrowheads="1"/>
              </p:cNvSpPr>
              <p:nvPr/>
            </p:nvSpPr>
            <p:spPr bwMode="auto">
              <a:xfrm>
                <a:off x="3175" y="2667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latin typeface="Helvetica" charset="0"/>
                  </a:rPr>
                  <a:t>1</a:t>
                </a:r>
              </a:p>
            </p:txBody>
          </p:sp>
          <p:sp>
            <p:nvSpPr>
              <p:cNvPr id="34968" name="Text Box 107"/>
              <p:cNvSpPr txBox="1">
                <a:spLocks noChangeAspect="1" noChangeArrowheads="1"/>
              </p:cNvSpPr>
              <p:nvPr/>
            </p:nvSpPr>
            <p:spPr bwMode="auto">
              <a:xfrm>
                <a:off x="3608" y="2667"/>
                <a:ext cx="204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latin typeface="Helvetica" charset="0"/>
                  </a:rPr>
                  <a:t>1</a:t>
                </a:r>
              </a:p>
            </p:txBody>
          </p:sp>
        </p:grpSp>
        <p:sp>
          <p:nvSpPr>
            <p:cNvPr id="34909" name="Text Box 108"/>
            <p:cNvSpPr txBox="1">
              <a:spLocks noChangeAspect="1" noChangeArrowheads="1"/>
            </p:cNvSpPr>
            <p:nvPr/>
          </p:nvSpPr>
          <p:spPr bwMode="auto">
            <a:xfrm>
              <a:off x="415" y="2580"/>
              <a:ext cx="18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latin typeface="Helvetica" charset="0"/>
                </a:rPr>
                <a:t>0</a:t>
              </a:r>
            </a:p>
          </p:txBody>
        </p:sp>
        <p:sp>
          <p:nvSpPr>
            <p:cNvPr id="34910" name="Text Box 109"/>
            <p:cNvSpPr txBox="1">
              <a:spLocks noChangeAspect="1" noChangeArrowheads="1"/>
            </p:cNvSpPr>
            <p:nvPr/>
          </p:nvSpPr>
          <p:spPr bwMode="auto">
            <a:xfrm>
              <a:off x="828" y="2580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latin typeface="Helvetica" charset="0"/>
                </a:rPr>
                <a:t>0</a:t>
              </a:r>
            </a:p>
          </p:txBody>
        </p:sp>
        <p:sp>
          <p:nvSpPr>
            <p:cNvPr id="34911" name="Text Box 110"/>
            <p:cNvSpPr txBox="1">
              <a:spLocks noChangeAspect="1" noChangeArrowheads="1"/>
            </p:cNvSpPr>
            <p:nvPr/>
          </p:nvSpPr>
          <p:spPr bwMode="auto">
            <a:xfrm>
              <a:off x="1199" y="2554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latin typeface="Helvetica" charset="0"/>
                </a:rPr>
                <a:t>-1</a:t>
              </a:r>
            </a:p>
          </p:txBody>
        </p:sp>
        <p:sp>
          <p:nvSpPr>
            <p:cNvPr id="34912" name="Text Box 111"/>
            <p:cNvSpPr txBox="1">
              <a:spLocks noChangeAspect="1" noChangeArrowheads="1"/>
            </p:cNvSpPr>
            <p:nvPr/>
          </p:nvSpPr>
          <p:spPr bwMode="auto">
            <a:xfrm>
              <a:off x="1540" y="2554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latin typeface="Helvetica" charset="0"/>
                </a:rPr>
                <a:t>-1</a:t>
              </a:r>
            </a:p>
          </p:txBody>
        </p:sp>
        <p:sp>
          <p:nvSpPr>
            <p:cNvPr id="34913" name="Text Box 112"/>
            <p:cNvSpPr txBox="1">
              <a:spLocks noChangeAspect="1" noChangeArrowheads="1"/>
            </p:cNvSpPr>
            <p:nvPr/>
          </p:nvSpPr>
          <p:spPr bwMode="auto">
            <a:xfrm>
              <a:off x="1877" y="2554"/>
              <a:ext cx="22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latin typeface="Helvetica" charset="0"/>
                </a:rPr>
                <a:t>-1</a:t>
              </a:r>
            </a:p>
          </p:txBody>
        </p:sp>
        <p:sp>
          <p:nvSpPr>
            <p:cNvPr id="34914" name="Text Box 113"/>
            <p:cNvSpPr txBox="1">
              <a:spLocks noChangeAspect="1" noChangeArrowheads="1"/>
            </p:cNvSpPr>
            <p:nvPr/>
          </p:nvSpPr>
          <p:spPr bwMode="auto">
            <a:xfrm>
              <a:off x="2136" y="2554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latin typeface="Helvetica" charset="0"/>
                </a:rPr>
                <a:t>-1</a:t>
              </a:r>
            </a:p>
          </p:txBody>
        </p:sp>
        <p:sp>
          <p:nvSpPr>
            <p:cNvPr id="34915" name="Text Box 114"/>
            <p:cNvSpPr txBox="1">
              <a:spLocks noChangeAspect="1" noChangeArrowheads="1"/>
            </p:cNvSpPr>
            <p:nvPr/>
          </p:nvSpPr>
          <p:spPr bwMode="auto">
            <a:xfrm>
              <a:off x="2730" y="2580"/>
              <a:ext cx="18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latin typeface="Helvetica" charset="0"/>
                </a:rPr>
                <a:t>0</a:t>
              </a:r>
            </a:p>
          </p:txBody>
        </p:sp>
        <p:sp>
          <p:nvSpPr>
            <p:cNvPr id="34916" name="Text Box 115"/>
            <p:cNvSpPr txBox="1">
              <a:spLocks noChangeAspect="1" noChangeArrowheads="1"/>
            </p:cNvSpPr>
            <p:nvPr/>
          </p:nvSpPr>
          <p:spPr bwMode="auto">
            <a:xfrm>
              <a:off x="3120" y="2580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latin typeface="Helvetica" charset="0"/>
                </a:rPr>
                <a:t>0</a:t>
              </a:r>
            </a:p>
          </p:txBody>
        </p:sp>
        <p:sp>
          <p:nvSpPr>
            <p:cNvPr id="34917" name="Text Box 116"/>
            <p:cNvSpPr txBox="1">
              <a:spLocks noChangeAspect="1" noChangeArrowheads="1"/>
            </p:cNvSpPr>
            <p:nvPr/>
          </p:nvSpPr>
          <p:spPr bwMode="auto">
            <a:xfrm>
              <a:off x="419" y="2190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latin typeface="Helvetica" charset="0"/>
                </a:rPr>
                <a:t>0</a:t>
              </a:r>
            </a:p>
          </p:txBody>
        </p:sp>
        <p:sp>
          <p:nvSpPr>
            <p:cNvPr id="34918" name="Text Box 117"/>
            <p:cNvSpPr txBox="1">
              <a:spLocks noChangeAspect="1" noChangeArrowheads="1"/>
            </p:cNvSpPr>
            <p:nvPr/>
          </p:nvSpPr>
          <p:spPr bwMode="auto">
            <a:xfrm>
              <a:off x="829" y="2190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latin typeface="Helvetica" charset="0"/>
                </a:rPr>
                <a:t>0</a:t>
              </a:r>
            </a:p>
          </p:txBody>
        </p:sp>
        <p:sp>
          <p:nvSpPr>
            <p:cNvPr id="34919" name="Text Box 118"/>
            <p:cNvSpPr txBox="1">
              <a:spLocks noChangeAspect="1" noChangeArrowheads="1"/>
            </p:cNvSpPr>
            <p:nvPr/>
          </p:nvSpPr>
          <p:spPr bwMode="auto">
            <a:xfrm>
              <a:off x="1202" y="2277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latin typeface="Helvetica" charset="0"/>
                </a:rPr>
                <a:t>-1</a:t>
              </a:r>
            </a:p>
          </p:txBody>
        </p:sp>
        <p:sp>
          <p:nvSpPr>
            <p:cNvPr id="34920" name="Text Box 119"/>
            <p:cNvSpPr txBox="1">
              <a:spLocks noChangeAspect="1" noChangeArrowheads="1"/>
            </p:cNvSpPr>
            <p:nvPr/>
          </p:nvSpPr>
          <p:spPr bwMode="auto">
            <a:xfrm>
              <a:off x="1547" y="2277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latin typeface="Helvetica" charset="0"/>
                </a:rPr>
                <a:t>-1</a:t>
              </a:r>
            </a:p>
          </p:txBody>
        </p:sp>
        <p:sp>
          <p:nvSpPr>
            <p:cNvPr id="34921" name="Text Box 120"/>
            <p:cNvSpPr txBox="1">
              <a:spLocks noChangeAspect="1" noChangeArrowheads="1"/>
            </p:cNvSpPr>
            <p:nvPr/>
          </p:nvSpPr>
          <p:spPr bwMode="auto">
            <a:xfrm>
              <a:off x="1936" y="2277"/>
              <a:ext cx="22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latin typeface="Helvetica" charset="0"/>
                </a:rPr>
                <a:t>-1</a:t>
              </a:r>
            </a:p>
          </p:txBody>
        </p:sp>
        <p:sp>
          <p:nvSpPr>
            <p:cNvPr id="34922" name="Text Box 121"/>
            <p:cNvSpPr txBox="1">
              <a:spLocks noChangeAspect="1" noChangeArrowheads="1"/>
            </p:cNvSpPr>
            <p:nvPr/>
          </p:nvSpPr>
          <p:spPr bwMode="auto">
            <a:xfrm>
              <a:off x="2136" y="2277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latin typeface="Helvetica" charset="0"/>
                </a:rPr>
                <a:t>-1</a:t>
              </a:r>
            </a:p>
          </p:txBody>
        </p:sp>
        <p:sp>
          <p:nvSpPr>
            <p:cNvPr id="34923" name="Text Box 122"/>
            <p:cNvSpPr txBox="1">
              <a:spLocks noChangeAspect="1" noChangeArrowheads="1"/>
            </p:cNvSpPr>
            <p:nvPr/>
          </p:nvSpPr>
          <p:spPr bwMode="auto">
            <a:xfrm>
              <a:off x="2733" y="2190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latin typeface="Helvetica" charset="0"/>
                </a:rPr>
                <a:t>0</a:t>
              </a:r>
            </a:p>
          </p:txBody>
        </p:sp>
        <p:sp>
          <p:nvSpPr>
            <p:cNvPr id="34924" name="Text Box 123"/>
            <p:cNvSpPr txBox="1">
              <a:spLocks noChangeAspect="1" noChangeArrowheads="1"/>
            </p:cNvSpPr>
            <p:nvPr/>
          </p:nvSpPr>
          <p:spPr bwMode="auto">
            <a:xfrm>
              <a:off x="3121" y="2190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latin typeface="Helvetica" charset="0"/>
                </a:rPr>
                <a:t>0</a:t>
              </a:r>
            </a:p>
          </p:txBody>
        </p:sp>
        <p:sp>
          <p:nvSpPr>
            <p:cNvPr id="34925" name="Text Box 124"/>
            <p:cNvSpPr txBox="1">
              <a:spLocks noChangeAspect="1" noChangeArrowheads="1"/>
            </p:cNvSpPr>
            <p:nvPr/>
          </p:nvSpPr>
          <p:spPr bwMode="auto">
            <a:xfrm>
              <a:off x="419" y="1844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latin typeface="Helvetica" charset="0"/>
                </a:rPr>
                <a:t>0</a:t>
              </a:r>
            </a:p>
          </p:txBody>
        </p:sp>
        <p:sp>
          <p:nvSpPr>
            <p:cNvPr id="34926" name="Text Box 125"/>
            <p:cNvSpPr txBox="1">
              <a:spLocks noChangeAspect="1" noChangeArrowheads="1"/>
            </p:cNvSpPr>
            <p:nvPr/>
          </p:nvSpPr>
          <p:spPr bwMode="auto">
            <a:xfrm>
              <a:off x="829" y="1844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latin typeface="Helvetica" charset="0"/>
                </a:rPr>
                <a:t>0</a:t>
              </a:r>
            </a:p>
          </p:txBody>
        </p:sp>
        <p:sp>
          <p:nvSpPr>
            <p:cNvPr id="34927" name="Text Box 126"/>
            <p:cNvSpPr txBox="1">
              <a:spLocks noChangeAspect="1" noChangeArrowheads="1"/>
            </p:cNvSpPr>
            <p:nvPr/>
          </p:nvSpPr>
          <p:spPr bwMode="auto">
            <a:xfrm>
              <a:off x="1178" y="1904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latin typeface="Helvetica" charset="0"/>
                </a:rPr>
                <a:t>-1</a:t>
              </a:r>
            </a:p>
          </p:txBody>
        </p:sp>
        <p:sp>
          <p:nvSpPr>
            <p:cNvPr id="34928" name="Text Box 127"/>
            <p:cNvSpPr txBox="1">
              <a:spLocks noChangeAspect="1" noChangeArrowheads="1"/>
            </p:cNvSpPr>
            <p:nvPr/>
          </p:nvSpPr>
          <p:spPr bwMode="auto">
            <a:xfrm>
              <a:off x="1546" y="1904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latin typeface="Helvetica" charset="0"/>
                </a:rPr>
                <a:t>-1</a:t>
              </a:r>
            </a:p>
          </p:txBody>
        </p:sp>
        <p:sp>
          <p:nvSpPr>
            <p:cNvPr id="34929" name="Text Box 128"/>
            <p:cNvSpPr txBox="1">
              <a:spLocks noChangeAspect="1" noChangeArrowheads="1"/>
            </p:cNvSpPr>
            <p:nvPr/>
          </p:nvSpPr>
          <p:spPr bwMode="auto">
            <a:xfrm>
              <a:off x="1934" y="1904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latin typeface="Helvetica" charset="0"/>
                </a:rPr>
                <a:t>-1</a:t>
              </a:r>
            </a:p>
          </p:txBody>
        </p:sp>
        <p:sp>
          <p:nvSpPr>
            <p:cNvPr id="34930" name="Text Box 129"/>
            <p:cNvSpPr txBox="1">
              <a:spLocks noChangeAspect="1" noChangeArrowheads="1"/>
            </p:cNvSpPr>
            <p:nvPr/>
          </p:nvSpPr>
          <p:spPr bwMode="auto">
            <a:xfrm>
              <a:off x="2136" y="1904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latin typeface="Helvetica" charset="0"/>
                </a:rPr>
                <a:t>-1</a:t>
              </a:r>
            </a:p>
          </p:txBody>
        </p:sp>
        <p:sp>
          <p:nvSpPr>
            <p:cNvPr id="34931" name="Text Box 130"/>
            <p:cNvSpPr txBox="1">
              <a:spLocks noChangeAspect="1" noChangeArrowheads="1"/>
            </p:cNvSpPr>
            <p:nvPr/>
          </p:nvSpPr>
          <p:spPr bwMode="auto">
            <a:xfrm>
              <a:off x="2733" y="1844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latin typeface="Helvetica" charset="0"/>
                </a:rPr>
                <a:t>0</a:t>
              </a:r>
            </a:p>
          </p:txBody>
        </p:sp>
        <p:sp>
          <p:nvSpPr>
            <p:cNvPr id="34932" name="Text Box 131"/>
            <p:cNvSpPr txBox="1">
              <a:spLocks noChangeAspect="1" noChangeArrowheads="1"/>
            </p:cNvSpPr>
            <p:nvPr/>
          </p:nvSpPr>
          <p:spPr bwMode="auto">
            <a:xfrm>
              <a:off x="3121" y="1844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latin typeface="Helvetica" charset="0"/>
                </a:rPr>
                <a:t>0</a:t>
              </a:r>
            </a:p>
          </p:txBody>
        </p:sp>
        <p:sp>
          <p:nvSpPr>
            <p:cNvPr id="34933" name="Text Box 132"/>
            <p:cNvSpPr txBox="1">
              <a:spLocks noChangeAspect="1" noChangeArrowheads="1"/>
            </p:cNvSpPr>
            <p:nvPr/>
          </p:nvSpPr>
          <p:spPr bwMode="auto">
            <a:xfrm>
              <a:off x="415" y="1473"/>
              <a:ext cx="18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latin typeface="Helvetica" charset="0"/>
                </a:rPr>
                <a:t>0</a:t>
              </a:r>
            </a:p>
          </p:txBody>
        </p:sp>
        <p:sp>
          <p:nvSpPr>
            <p:cNvPr id="34934" name="Text Box 133"/>
            <p:cNvSpPr txBox="1">
              <a:spLocks noChangeAspect="1" noChangeArrowheads="1"/>
            </p:cNvSpPr>
            <p:nvPr/>
          </p:nvSpPr>
          <p:spPr bwMode="auto">
            <a:xfrm>
              <a:off x="828" y="1473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latin typeface="Helvetica" charset="0"/>
                </a:rPr>
                <a:t>0</a:t>
              </a:r>
            </a:p>
          </p:txBody>
        </p:sp>
        <p:sp>
          <p:nvSpPr>
            <p:cNvPr id="34935" name="Text Box 134"/>
            <p:cNvSpPr txBox="1">
              <a:spLocks noChangeAspect="1" noChangeArrowheads="1"/>
            </p:cNvSpPr>
            <p:nvPr/>
          </p:nvSpPr>
          <p:spPr bwMode="auto">
            <a:xfrm>
              <a:off x="1185" y="1627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latin typeface="Helvetica" charset="0"/>
                </a:rPr>
                <a:t>-1</a:t>
              </a:r>
            </a:p>
          </p:txBody>
        </p:sp>
        <p:sp>
          <p:nvSpPr>
            <p:cNvPr id="34936" name="Text Box 135"/>
            <p:cNvSpPr txBox="1">
              <a:spLocks noChangeAspect="1" noChangeArrowheads="1"/>
            </p:cNvSpPr>
            <p:nvPr/>
          </p:nvSpPr>
          <p:spPr bwMode="auto">
            <a:xfrm>
              <a:off x="1452" y="1627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latin typeface="Helvetica" charset="0"/>
                </a:rPr>
                <a:t>-1</a:t>
              </a:r>
            </a:p>
          </p:txBody>
        </p:sp>
        <p:sp>
          <p:nvSpPr>
            <p:cNvPr id="34937" name="Text Box 136"/>
            <p:cNvSpPr txBox="1">
              <a:spLocks noChangeAspect="1" noChangeArrowheads="1"/>
            </p:cNvSpPr>
            <p:nvPr/>
          </p:nvSpPr>
          <p:spPr bwMode="auto">
            <a:xfrm>
              <a:off x="1841" y="1627"/>
              <a:ext cx="22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latin typeface="Helvetica" charset="0"/>
                </a:rPr>
                <a:t>-1</a:t>
              </a:r>
            </a:p>
          </p:txBody>
        </p:sp>
        <p:sp>
          <p:nvSpPr>
            <p:cNvPr id="34938" name="Text Box 137"/>
            <p:cNvSpPr txBox="1">
              <a:spLocks noChangeAspect="1" noChangeArrowheads="1"/>
            </p:cNvSpPr>
            <p:nvPr/>
          </p:nvSpPr>
          <p:spPr bwMode="auto">
            <a:xfrm>
              <a:off x="2136" y="1627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latin typeface="Helvetica" charset="0"/>
                </a:rPr>
                <a:t>-1</a:t>
              </a:r>
            </a:p>
          </p:txBody>
        </p:sp>
        <p:sp>
          <p:nvSpPr>
            <p:cNvPr id="34939" name="Text Box 138"/>
            <p:cNvSpPr txBox="1">
              <a:spLocks noChangeAspect="1" noChangeArrowheads="1"/>
            </p:cNvSpPr>
            <p:nvPr/>
          </p:nvSpPr>
          <p:spPr bwMode="auto">
            <a:xfrm>
              <a:off x="2730" y="1473"/>
              <a:ext cx="18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latin typeface="Helvetica" charset="0"/>
                </a:rPr>
                <a:t>0</a:t>
              </a:r>
            </a:p>
          </p:txBody>
        </p:sp>
        <p:sp>
          <p:nvSpPr>
            <p:cNvPr id="34940" name="Text Box 139"/>
            <p:cNvSpPr txBox="1">
              <a:spLocks noChangeAspect="1" noChangeArrowheads="1"/>
            </p:cNvSpPr>
            <p:nvPr/>
          </p:nvSpPr>
          <p:spPr bwMode="auto">
            <a:xfrm>
              <a:off x="3120" y="1473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latin typeface="Helvetica" charset="0"/>
                </a:rPr>
                <a:t>0</a:t>
              </a:r>
            </a:p>
          </p:txBody>
        </p:sp>
        <p:grpSp>
          <p:nvGrpSpPr>
            <p:cNvPr id="34941" name="Group 140"/>
            <p:cNvGrpSpPr>
              <a:grpSpLocks noChangeAspect="1"/>
            </p:cNvGrpSpPr>
            <p:nvPr/>
          </p:nvGrpSpPr>
          <p:grpSpPr bwMode="auto">
            <a:xfrm>
              <a:off x="416" y="1108"/>
              <a:ext cx="2888" cy="197"/>
              <a:chOff x="653" y="650"/>
              <a:chExt cx="3205" cy="218"/>
            </a:xfrm>
          </p:grpSpPr>
          <p:sp>
            <p:nvSpPr>
              <p:cNvPr id="34953" name="Text Box 141"/>
              <p:cNvSpPr txBox="1">
                <a:spLocks noChangeAspect="1" noChangeArrowheads="1"/>
              </p:cNvSpPr>
              <p:nvPr/>
            </p:nvSpPr>
            <p:spPr bwMode="auto">
              <a:xfrm>
                <a:off x="653" y="651"/>
                <a:ext cx="204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latin typeface="Helvetica" charset="0"/>
                  </a:rPr>
                  <a:t>1</a:t>
                </a:r>
              </a:p>
            </p:txBody>
          </p:sp>
          <p:sp>
            <p:nvSpPr>
              <p:cNvPr id="34954" name="Text Box 142"/>
              <p:cNvSpPr txBox="1">
                <a:spLocks noChangeAspect="1" noChangeArrowheads="1"/>
              </p:cNvSpPr>
              <p:nvPr/>
            </p:nvSpPr>
            <p:spPr bwMode="auto">
              <a:xfrm>
                <a:off x="1110" y="651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latin typeface="Helvetica" charset="0"/>
                  </a:rPr>
                  <a:t>1</a:t>
                </a:r>
              </a:p>
            </p:txBody>
          </p:sp>
          <p:sp>
            <p:nvSpPr>
              <p:cNvPr id="34955" name="Text Box 143"/>
              <p:cNvSpPr txBox="1">
                <a:spLocks noChangeAspect="1" noChangeArrowheads="1"/>
              </p:cNvSpPr>
              <p:nvPr/>
            </p:nvSpPr>
            <p:spPr bwMode="auto">
              <a:xfrm>
                <a:off x="1541" y="651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latin typeface="Helvetica" charset="0"/>
                  </a:rPr>
                  <a:t>0</a:t>
                </a:r>
              </a:p>
            </p:txBody>
          </p:sp>
          <p:sp>
            <p:nvSpPr>
              <p:cNvPr id="34956" name="Text Box 144"/>
              <p:cNvSpPr txBox="1">
                <a:spLocks noChangeAspect="1" noChangeArrowheads="1"/>
              </p:cNvSpPr>
              <p:nvPr/>
            </p:nvSpPr>
            <p:spPr bwMode="auto">
              <a:xfrm>
                <a:off x="1926" y="651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latin typeface="Helvetica" charset="0"/>
                  </a:rPr>
                  <a:t>0</a:t>
                </a:r>
              </a:p>
            </p:txBody>
          </p:sp>
          <p:sp>
            <p:nvSpPr>
              <p:cNvPr id="34957" name="Text Box 145"/>
              <p:cNvSpPr txBox="1">
                <a:spLocks noChangeAspect="1" noChangeArrowheads="1"/>
              </p:cNvSpPr>
              <p:nvPr/>
            </p:nvSpPr>
            <p:spPr bwMode="auto">
              <a:xfrm>
                <a:off x="2358" y="651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latin typeface="Helvetica" charset="0"/>
                  </a:rPr>
                  <a:t>0</a:t>
                </a:r>
              </a:p>
            </p:txBody>
          </p:sp>
          <p:sp>
            <p:nvSpPr>
              <p:cNvPr id="34958" name="Text Box 146"/>
              <p:cNvSpPr txBox="1">
                <a:spLocks noChangeAspect="1" noChangeArrowheads="1"/>
              </p:cNvSpPr>
              <p:nvPr/>
            </p:nvSpPr>
            <p:spPr bwMode="auto">
              <a:xfrm>
                <a:off x="2790" y="651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latin typeface="Helvetica" charset="0"/>
                  </a:rPr>
                  <a:t>0</a:t>
                </a:r>
              </a:p>
            </p:txBody>
          </p:sp>
          <p:sp>
            <p:nvSpPr>
              <p:cNvPr id="34959" name="Text Box 147"/>
              <p:cNvSpPr txBox="1">
                <a:spLocks noChangeAspect="1" noChangeArrowheads="1"/>
              </p:cNvSpPr>
              <p:nvPr/>
            </p:nvSpPr>
            <p:spPr bwMode="auto">
              <a:xfrm>
                <a:off x="3221" y="651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latin typeface="Helvetica" charset="0"/>
                  </a:rPr>
                  <a:t>1</a:t>
                </a:r>
              </a:p>
            </p:txBody>
          </p:sp>
          <p:sp>
            <p:nvSpPr>
              <p:cNvPr id="34960" name="Text Box 148"/>
              <p:cNvSpPr txBox="1">
                <a:spLocks noChangeAspect="1" noChangeArrowheads="1"/>
              </p:cNvSpPr>
              <p:nvPr/>
            </p:nvSpPr>
            <p:spPr bwMode="auto">
              <a:xfrm>
                <a:off x="3654" y="650"/>
                <a:ext cx="204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latin typeface="Helvetica" charset="0"/>
                  </a:rPr>
                  <a:t>1</a:t>
                </a:r>
              </a:p>
            </p:txBody>
          </p:sp>
        </p:grpSp>
        <p:grpSp>
          <p:nvGrpSpPr>
            <p:cNvPr id="34942" name="Group 149"/>
            <p:cNvGrpSpPr>
              <a:grpSpLocks noChangeAspect="1"/>
            </p:cNvGrpSpPr>
            <p:nvPr/>
          </p:nvGrpSpPr>
          <p:grpSpPr bwMode="auto">
            <a:xfrm>
              <a:off x="416" y="719"/>
              <a:ext cx="2888" cy="197"/>
              <a:chOff x="653" y="218"/>
              <a:chExt cx="3205" cy="218"/>
            </a:xfrm>
          </p:grpSpPr>
          <p:sp>
            <p:nvSpPr>
              <p:cNvPr id="34945" name="Text Box 150"/>
              <p:cNvSpPr txBox="1">
                <a:spLocks noChangeAspect="1" noChangeArrowheads="1"/>
              </p:cNvSpPr>
              <p:nvPr/>
            </p:nvSpPr>
            <p:spPr bwMode="auto">
              <a:xfrm>
                <a:off x="653" y="219"/>
                <a:ext cx="204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latin typeface="Helvetica" charset="0"/>
                  </a:rPr>
                  <a:t>1</a:t>
                </a:r>
              </a:p>
            </p:txBody>
          </p:sp>
          <p:sp>
            <p:nvSpPr>
              <p:cNvPr id="34946" name="Text Box 151"/>
              <p:cNvSpPr txBox="1">
                <a:spLocks noChangeAspect="1" noChangeArrowheads="1"/>
              </p:cNvSpPr>
              <p:nvPr/>
            </p:nvSpPr>
            <p:spPr bwMode="auto">
              <a:xfrm>
                <a:off x="1110" y="219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latin typeface="Helvetica" charset="0"/>
                  </a:rPr>
                  <a:t>1</a:t>
                </a:r>
              </a:p>
            </p:txBody>
          </p:sp>
          <p:sp>
            <p:nvSpPr>
              <p:cNvPr id="34947" name="Text Box 152"/>
              <p:cNvSpPr txBox="1">
                <a:spLocks noChangeAspect="1" noChangeArrowheads="1"/>
              </p:cNvSpPr>
              <p:nvPr/>
            </p:nvSpPr>
            <p:spPr bwMode="auto">
              <a:xfrm>
                <a:off x="1541" y="219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latin typeface="Helvetica" charset="0"/>
                  </a:rPr>
                  <a:t>0</a:t>
                </a:r>
              </a:p>
            </p:txBody>
          </p:sp>
          <p:sp>
            <p:nvSpPr>
              <p:cNvPr id="34948" name="Text Box 153"/>
              <p:cNvSpPr txBox="1">
                <a:spLocks noChangeAspect="1" noChangeArrowheads="1"/>
              </p:cNvSpPr>
              <p:nvPr/>
            </p:nvSpPr>
            <p:spPr bwMode="auto">
              <a:xfrm>
                <a:off x="1926" y="219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latin typeface="Helvetica" charset="0"/>
                  </a:rPr>
                  <a:t>0</a:t>
                </a:r>
              </a:p>
            </p:txBody>
          </p:sp>
          <p:sp>
            <p:nvSpPr>
              <p:cNvPr id="34949" name="Text Box 154"/>
              <p:cNvSpPr txBox="1">
                <a:spLocks noChangeAspect="1" noChangeArrowheads="1"/>
              </p:cNvSpPr>
              <p:nvPr/>
            </p:nvSpPr>
            <p:spPr bwMode="auto">
              <a:xfrm>
                <a:off x="2358" y="219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latin typeface="Helvetica" charset="0"/>
                  </a:rPr>
                  <a:t>0</a:t>
                </a:r>
              </a:p>
            </p:txBody>
          </p:sp>
          <p:sp>
            <p:nvSpPr>
              <p:cNvPr id="34950" name="Text Box 155"/>
              <p:cNvSpPr txBox="1">
                <a:spLocks noChangeAspect="1" noChangeArrowheads="1"/>
              </p:cNvSpPr>
              <p:nvPr/>
            </p:nvSpPr>
            <p:spPr bwMode="auto">
              <a:xfrm>
                <a:off x="2790" y="219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latin typeface="Helvetica" charset="0"/>
                  </a:rPr>
                  <a:t>0</a:t>
                </a:r>
              </a:p>
            </p:txBody>
          </p:sp>
          <p:sp>
            <p:nvSpPr>
              <p:cNvPr id="34951" name="Text Box 156"/>
              <p:cNvSpPr txBox="1">
                <a:spLocks noChangeAspect="1" noChangeArrowheads="1"/>
              </p:cNvSpPr>
              <p:nvPr/>
            </p:nvSpPr>
            <p:spPr bwMode="auto">
              <a:xfrm>
                <a:off x="3221" y="219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latin typeface="Helvetica" charset="0"/>
                  </a:rPr>
                  <a:t>1</a:t>
                </a:r>
              </a:p>
            </p:txBody>
          </p:sp>
          <p:sp>
            <p:nvSpPr>
              <p:cNvPr id="34952" name="Text Box 157"/>
              <p:cNvSpPr txBox="1">
                <a:spLocks noChangeAspect="1" noChangeArrowheads="1"/>
              </p:cNvSpPr>
              <p:nvPr/>
            </p:nvSpPr>
            <p:spPr bwMode="auto">
              <a:xfrm>
                <a:off x="3654" y="218"/>
                <a:ext cx="204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latin typeface="Helvetica" charset="0"/>
                  </a:rPr>
                  <a:t>1</a:t>
                </a:r>
              </a:p>
            </p:txBody>
          </p:sp>
        </p:grpSp>
        <p:sp>
          <p:nvSpPr>
            <p:cNvPr id="34943" name="Text Box 158"/>
            <p:cNvSpPr txBox="1">
              <a:spLocks noChangeArrowheads="1"/>
            </p:cNvSpPr>
            <p:nvPr/>
          </p:nvSpPr>
          <p:spPr bwMode="auto">
            <a:xfrm>
              <a:off x="2" y="3666"/>
              <a:ext cx="558" cy="4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Helvetica" charset="0"/>
                </a:rPr>
                <a:t>Initially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Helvetica" charset="0"/>
                </a:rPr>
                <a:t>s = 1</a:t>
              </a:r>
            </a:p>
          </p:txBody>
        </p:sp>
        <p:sp>
          <p:nvSpPr>
            <p:cNvPr id="34944" name="Rectangle 88"/>
            <p:cNvSpPr>
              <a:spLocks noChangeAspect="1" noChangeArrowheads="1"/>
            </p:cNvSpPr>
            <p:nvPr/>
          </p:nvSpPr>
          <p:spPr bwMode="auto">
            <a:xfrm>
              <a:off x="1154" y="1611"/>
              <a:ext cx="1197" cy="11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</p:grpSp>
      <p:sp>
        <p:nvSpPr>
          <p:cNvPr id="34821" name="Rectangle 1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Safe sharing with semaphores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2432E4-F9F8-324C-A332-1A3DB429FF06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0700" y="1600200"/>
            <a:ext cx="8013700" cy="4495800"/>
          </a:xfr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0" indent="0"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int main() </a:t>
            </a:r>
          </a:p>
          <a:p>
            <a:pPr marL="0" indent="0"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{</a:t>
            </a:r>
          </a:p>
          <a:p>
            <a:pPr marL="0" indent="0"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pthread_t tid[2];</a:t>
            </a:r>
          </a:p>
          <a:p>
            <a:pPr marL="0" indent="0"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Sem_init(&amp;mutex[0], 0, 1);  </a:t>
            </a:r>
            <a:r>
              <a:rPr kumimoji="0" lang="en-US" altLang="zh-CN" sz="2000" b="1">
                <a:solidFill>
                  <a:srgbClr val="00B050"/>
                </a:solidFill>
                <a:latin typeface="Courier New" charset="0"/>
                <a:ea typeface="宋体" charset="-122"/>
              </a:rPr>
              <a:t>/* mutex[0] = 1 */</a:t>
            </a:r>
          </a:p>
          <a:p>
            <a:pPr marL="0" indent="0"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Sem_init(&amp;mutex[1], 0, 1);  </a:t>
            </a:r>
            <a:r>
              <a:rPr kumimoji="0" lang="en-US" altLang="zh-CN" sz="2000" b="1">
                <a:solidFill>
                  <a:srgbClr val="00B050"/>
                </a:solidFill>
                <a:latin typeface="Courier New" charset="0"/>
                <a:ea typeface="宋体" charset="-122"/>
              </a:rPr>
              <a:t>/* mutex[1] = 1 */</a:t>
            </a:r>
          </a:p>
          <a:p>
            <a:pPr marL="0" indent="0"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Pthread_create(&amp;tid[0], NULL, </a:t>
            </a:r>
            <a:r>
              <a:rPr kumimoji="0" lang="en-US" altLang="zh-CN" sz="2000" b="1">
                <a:solidFill>
                  <a:srgbClr val="FF0000"/>
                </a:solidFill>
                <a:latin typeface="Courier New" charset="0"/>
                <a:ea typeface="宋体" charset="-122"/>
              </a:rPr>
              <a:t>count</a:t>
            </a:r>
            <a:r>
              <a:rPr kumimoji="0" lang="en-US" altLang="zh-CN" sz="2000" b="1">
                <a:latin typeface="Courier New" charset="0"/>
                <a:ea typeface="宋体" charset="-122"/>
              </a:rPr>
              <a:t>, (void*)0);</a:t>
            </a:r>
          </a:p>
          <a:p>
            <a:pPr marL="0" indent="0"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Pthread_create(&amp;tid[1], NULL, </a:t>
            </a:r>
            <a:r>
              <a:rPr kumimoji="0" lang="en-US" altLang="zh-CN" sz="2000" b="1">
                <a:solidFill>
                  <a:srgbClr val="FF0000"/>
                </a:solidFill>
                <a:latin typeface="Courier New" charset="0"/>
                <a:ea typeface="宋体" charset="-122"/>
              </a:rPr>
              <a:t>count</a:t>
            </a:r>
            <a:r>
              <a:rPr kumimoji="0" lang="en-US" altLang="zh-CN" sz="2000" b="1">
                <a:latin typeface="Courier New" charset="0"/>
                <a:ea typeface="宋体" charset="-122"/>
              </a:rPr>
              <a:t>, (void*)1);</a:t>
            </a:r>
          </a:p>
          <a:p>
            <a:pPr marL="0" indent="0"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Pthread_join(tid[0], NULL);</a:t>
            </a:r>
          </a:p>
          <a:p>
            <a:pPr marL="0" indent="0"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Pthread_join(tid[1], NULL);</a:t>
            </a:r>
          </a:p>
          <a:p>
            <a:pPr marL="0" indent="0"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printf("cnt=%d\n", cnt);</a:t>
            </a:r>
          </a:p>
          <a:p>
            <a:pPr marL="0" indent="0"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exit(0);</a:t>
            </a:r>
          </a:p>
          <a:p>
            <a:pPr marL="0" indent="0"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}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Issues: Deadlock</a:t>
            </a:r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236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01841D-F5B6-4240-BF16-0C29E8B22E24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0700" y="1600200"/>
            <a:ext cx="8013700" cy="4495800"/>
          </a:xfr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0" indent="0"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void *count(void *vargp) </a:t>
            </a:r>
          </a:p>
          <a:p>
            <a:pPr marL="0" indent="0"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{</a:t>
            </a:r>
          </a:p>
          <a:p>
            <a:pPr marL="0" indent="0"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int i;</a:t>
            </a:r>
          </a:p>
          <a:p>
            <a:pPr marL="0" indent="0"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int id = (int) vargp;</a:t>
            </a:r>
          </a:p>
          <a:p>
            <a:pPr marL="0" indent="0"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for (i = 0; i &lt; NITERS; i++) {</a:t>
            </a:r>
          </a:p>
          <a:p>
            <a:pPr marL="0" indent="0"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    P(&amp;mutex[id]); P(&amp;mutex[1-id]);</a:t>
            </a:r>
          </a:p>
          <a:p>
            <a:pPr marL="0" indent="0"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	  cnt++;</a:t>
            </a:r>
          </a:p>
          <a:p>
            <a:pPr marL="0" indent="0"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	  V(&amp;mutex[id]); V(&amp;mutex[1-id]);</a:t>
            </a:r>
          </a:p>
          <a:p>
            <a:pPr marL="0" indent="0"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}</a:t>
            </a:r>
          </a:p>
          <a:p>
            <a:pPr marL="0" indent="0"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return NULL;</a:t>
            </a:r>
          </a:p>
          <a:p>
            <a:pPr marL="0" indent="0"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}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Issues: Deadlock</a:t>
            </a:r>
            <a:endParaRPr lang="zh-CN" altLang="en-US">
              <a:ea typeface="宋体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638800" y="719138"/>
            <a:ext cx="1219200" cy="18716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0" err="1">
                <a:latin typeface="Courier New" pitchFamily="49" charset="0"/>
                <a:ea typeface="+mn-ea"/>
                <a:cs typeface="Courier New" pitchFamily="49" charset="0"/>
              </a:rPr>
              <a:t>Tid</a:t>
            </a:r>
            <a:r>
              <a:rPr lang="en-US" sz="1800" dirty="0">
                <a:latin typeface="Courier New" pitchFamily="49" charset="0"/>
                <a:ea typeface="+mn-ea"/>
                <a:cs typeface="Courier New" pitchFamily="49" charset="0"/>
              </a:rPr>
              <a:t>[0]: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0">
                <a:latin typeface="Courier New" pitchFamily="49" charset="0"/>
                <a:ea typeface="+mn-ea"/>
                <a:cs typeface="Courier New" pitchFamily="49" charset="0"/>
              </a:rPr>
              <a:t>P(s</a:t>
            </a:r>
            <a:r>
              <a:rPr lang="en-US" sz="1800" baseline="-25000" dirty="0">
                <a:latin typeface="Courier New" pitchFamily="49" charset="0"/>
                <a:ea typeface="+mn-ea"/>
                <a:cs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0">
                <a:latin typeface="Courier New" pitchFamily="49" charset="0"/>
                <a:ea typeface="+mn-ea"/>
                <a:cs typeface="Courier New" pitchFamily="49" charset="0"/>
              </a:rPr>
              <a:t>P(s</a:t>
            </a:r>
            <a:r>
              <a:rPr lang="en-US" sz="1800" baseline="-25000" dirty="0">
                <a:latin typeface="Courier New" pitchFamily="49" charset="0"/>
                <a:ea typeface="+mn-ea"/>
                <a:cs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0" err="1">
                <a:latin typeface="Courier New" pitchFamily="49" charset="0"/>
                <a:ea typeface="+mn-ea"/>
                <a:cs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0">
                <a:latin typeface="Courier New" pitchFamily="49" charset="0"/>
                <a:ea typeface="+mn-ea"/>
                <a:cs typeface="Courier New" pitchFamily="49" charset="0"/>
              </a:rPr>
              <a:t>V(s</a:t>
            </a:r>
            <a:r>
              <a:rPr lang="en-US" sz="1800" baseline="-25000" dirty="0">
                <a:latin typeface="Courier New" pitchFamily="49" charset="0"/>
                <a:ea typeface="+mn-ea"/>
                <a:cs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0">
                <a:latin typeface="Courier New" pitchFamily="49" charset="0"/>
                <a:ea typeface="+mn-ea"/>
                <a:cs typeface="Courier New" pitchFamily="49" charset="0"/>
              </a:rPr>
              <a:t>V(s</a:t>
            </a:r>
            <a:r>
              <a:rPr lang="en-US" sz="1800" baseline="-25000" dirty="0">
                <a:latin typeface="Courier New" pitchFamily="49" charset="0"/>
                <a:ea typeface="+mn-ea"/>
                <a:cs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186613" y="706438"/>
            <a:ext cx="1195387" cy="18716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0" err="1">
                <a:latin typeface="Courier New" pitchFamily="49" charset="0"/>
                <a:ea typeface="+mn-ea"/>
                <a:cs typeface="Courier New" pitchFamily="49" charset="0"/>
              </a:rPr>
              <a:t>Tid</a:t>
            </a:r>
            <a:r>
              <a:rPr lang="en-US" sz="1800" dirty="0">
                <a:latin typeface="Courier New" pitchFamily="49" charset="0"/>
                <a:ea typeface="+mn-ea"/>
                <a:cs typeface="Courier New" pitchFamily="49" charset="0"/>
              </a:rPr>
              <a:t>[1]: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0">
                <a:latin typeface="Courier New" pitchFamily="49" charset="0"/>
                <a:ea typeface="+mn-ea"/>
                <a:cs typeface="Courier New" pitchFamily="49" charset="0"/>
              </a:rPr>
              <a:t>P(s</a:t>
            </a:r>
            <a:r>
              <a:rPr lang="en-US" sz="1800" baseline="-25000" dirty="0">
                <a:latin typeface="Courier New" pitchFamily="49" charset="0"/>
                <a:ea typeface="+mn-ea"/>
                <a:cs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0">
                <a:latin typeface="Courier New" pitchFamily="49" charset="0"/>
                <a:ea typeface="+mn-ea"/>
                <a:cs typeface="Courier New" pitchFamily="49" charset="0"/>
              </a:rPr>
              <a:t>P(s</a:t>
            </a:r>
            <a:r>
              <a:rPr lang="en-US" sz="1800" baseline="-25000" dirty="0">
                <a:latin typeface="Courier New" pitchFamily="49" charset="0"/>
                <a:ea typeface="+mn-ea"/>
                <a:cs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0" err="1">
                <a:latin typeface="Courier New" pitchFamily="49" charset="0"/>
                <a:ea typeface="+mn-ea"/>
                <a:cs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0">
                <a:latin typeface="Courier New" pitchFamily="49" charset="0"/>
                <a:ea typeface="+mn-ea"/>
                <a:cs typeface="Courier New" pitchFamily="49" charset="0"/>
              </a:rPr>
              <a:t>V(s</a:t>
            </a:r>
            <a:r>
              <a:rPr lang="en-US" sz="1800" baseline="-25000" dirty="0">
                <a:latin typeface="Courier New" pitchFamily="49" charset="0"/>
                <a:ea typeface="+mn-ea"/>
                <a:cs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0">
                <a:latin typeface="Courier New" pitchFamily="49" charset="0"/>
                <a:ea typeface="+mn-ea"/>
                <a:cs typeface="Courier New" pitchFamily="49" charset="0"/>
              </a:rPr>
              <a:t>V(s</a:t>
            </a:r>
            <a:r>
              <a:rPr lang="en-US" sz="1800" baseline="-25000" dirty="0">
                <a:latin typeface="Courier New" pitchFamily="49" charset="0"/>
                <a:ea typeface="+mn-ea"/>
                <a:cs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</p:txBody>
      </p:sp>
      <p:sp>
        <p:nvSpPr>
          <p:cNvPr id="65543" name="TextBox 1"/>
          <p:cNvSpPr txBox="1">
            <a:spLocks noChangeArrowheads="1"/>
          </p:cNvSpPr>
          <p:nvPr/>
        </p:nvSpPr>
        <p:spPr bwMode="auto">
          <a:xfrm>
            <a:off x="5638800" y="381000"/>
            <a:ext cx="12192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charset="0"/>
              </a:rPr>
              <a:t>Thread0</a:t>
            </a:r>
            <a:endParaRPr kumimoji="0" lang="zh-CN" altLang="en-US" sz="1800">
              <a:latin typeface="Courier New" charset="0"/>
            </a:endParaRPr>
          </a:p>
        </p:txBody>
      </p:sp>
      <p:sp>
        <p:nvSpPr>
          <p:cNvPr id="65544" name="TextBox 7"/>
          <p:cNvSpPr txBox="1">
            <a:spLocks noChangeArrowheads="1"/>
          </p:cNvSpPr>
          <p:nvPr/>
        </p:nvSpPr>
        <p:spPr bwMode="auto">
          <a:xfrm>
            <a:off x="7186613" y="381000"/>
            <a:ext cx="12192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charset="0"/>
              </a:rPr>
              <a:t>Thread1</a:t>
            </a:r>
            <a:endParaRPr kumimoji="0" lang="zh-CN" altLang="en-US" sz="180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50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7B8198-AB6B-3945-B3D7-CE3DE6AD3690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1722438" y="4027488"/>
            <a:ext cx="914400" cy="8382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Helvetica" charset="0"/>
              </a:rPr>
              <a:t>deadlock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Helvetica" charset="0"/>
              </a:rPr>
              <a:t>region</a:t>
            </a:r>
          </a:p>
        </p:txBody>
      </p:sp>
      <p:sp>
        <p:nvSpPr>
          <p:cNvPr id="66564" name="Line 3"/>
          <p:cNvSpPr>
            <a:spLocks noChangeAspect="1" noChangeShapeType="1"/>
          </p:cNvSpPr>
          <p:nvPr/>
        </p:nvSpPr>
        <p:spPr bwMode="auto">
          <a:xfrm flipH="1" flipV="1">
            <a:off x="1009650" y="1947863"/>
            <a:ext cx="0" cy="3840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565" name="Line 4"/>
          <p:cNvSpPr>
            <a:spLocks noChangeAspect="1" noChangeShapeType="1"/>
          </p:cNvSpPr>
          <p:nvPr/>
        </p:nvSpPr>
        <p:spPr bwMode="auto">
          <a:xfrm flipV="1">
            <a:off x="1009650" y="5788025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566" name="Line 5"/>
          <p:cNvSpPr>
            <a:spLocks noChangeAspect="1" noChangeShapeType="1"/>
          </p:cNvSpPr>
          <p:nvPr/>
        </p:nvSpPr>
        <p:spPr bwMode="auto">
          <a:xfrm>
            <a:off x="1706563" y="5737225"/>
            <a:ext cx="0" cy="122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567" name="Line 6"/>
          <p:cNvSpPr>
            <a:spLocks noChangeAspect="1" noChangeShapeType="1"/>
          </p:cNvSpPr>
          <p:nvPr/>
        </p:nvSpPr>
        <p:spPr bwMode="auto">
          <a:xfrm>
            <a:off x="3597275" y="5737225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568" name="Text Box 7"/>
          <p:cNvSpPr txBox="1">
            <a:spLocks noChangeAspect="1" noChangeArrowheads="1"/>
          </p:cNvSpPr>
          <p:nvPr/>
        </p:nvSpPr>
        <p:spPr bwMode="auto">
          <a:xfrm>
            <a:off x="990600" y="5853113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CN" sz="1600" dirty="0">
                <a:latin typeface="Helvetica" charset="0"/>
              </a:rPr>
              <a:t>P(s0)</a:t>
            </a:r>
          </a:p>
        </p:txBody>
      </p:sp>
      <p:sp>
        <p:nvSpPr>
          <p:cNvPr id="66569" name="Text Box 8"/>
          <p:cNvSpPr txBox="1">
            <a:spLocks noChangeAspect="1" noChangeArrowheads="1"/>
          </p:cNvSpPr>
          <p:nvPr/>
        </p:nvSpPr>
        <p:spPr bwMode="auto">
          <a:xfrm>
            <a:off x="2857500" y="5853113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CN" sz="1600">
                <a:latin typeface="Helvetica" charset="0"/>
              </a:rPr>
              <a:t>V(s0)</a:t>
            </a:r>
          </a:p>
        </p:txBody>
      </p:sp>
      <p:sp>
        <p:nvSpPr>
          <p:cNvPr id="66570" name="Line 9"/>
          <p:cNvSpPr>
            <a:spLocks noChangeAspect="1" noChangeShapeType="1"/>
          </p:cNvSpPr>
          <p:nvPr/>
        </p:nvSpPr>
        <p:spPr bwMode="auto">
          <a:xfrm rot="-5400000">
            <a:off x="1010444" y="4788694"/>
            <a:ext cx="0" cy="122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571" name="Line 10"/>
          <p:cNvSpPr>
            <a:spLocks noChangeAspect="1" noChangeShapeType="1"/>
          </p:cNvSpPr>
          <p:nvPr/>
        </p:nvSpPr>
        <p:spPr bwMode="auto">
          <a:xfrm rot="-5400000">
            <a:off x="1010444" y="3083719"/>
            <a:ext cx="4762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572" name="Text Box 11"/>
          <p:cNvSpPr txBox="1">
            <a:spLocks noChangeAspect="1" noChangeArrowheads="1"/>
          </p:cNvSpPr>
          <p:nvPr/>
        </p:nvSpPr>
        <p:spPr bwMode="auto">
          <a:xfrm>
            <a:off x="341313" y="3368675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CN" sz="1600">
                <a:latin typeface="Helvetica" charset="0"/>
              </a:rPr>
              <a:t>V(s1)</a:t>
            </a:r>
          </a:p>
        </p:txBody>
      </p:sp>
      <p:sp>
        <p:nvSpPr>
          <p:cNvPr id="66573" name="Text Box 12"/>
          <p:cNvSpPr txBox="1">
            <a:spLocks noChangeAspect="1" noChangeArrowheads="1"/>
          </p:cNvSpPr>
          <p:nvPr/>
        </p:nvSpPr>
        <p:spPr bwMode="auto">
          <a:xfrm>
            <a:off x="4684713" y="5924550"/>
            <a:ext cx="1030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Helvetica" charset="0"/>
              </a:rPr>
              <a:t>Thread 1</a:t>
            </a:r>
          </a:p>
        </p:txBody>
      </p:sp>
      <p:sp>
        <p:nvSpPr>
          <p:cNvPr id="66574" name="Text Box 13"/>
          <p:cNvSpPr txBox="1">
            <a:spLocks noChangeAspect="1" noChangeArrowheads="1"/>
          </p:cNvSpPr>
          <p:nvPr/>
        </p:nvSpPr>
        <p:spPr bwMode="auto">
          <a:xfrm>
            <a:off x="461963" y="1631950"/>
            <a:ext cx="1030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Helvetica" charset="0"/>
              </a:rPr>
              <a:t>Thread 2</a:t>
            </a:r>
          </a:p>
        </p:txBody>
      </p:sp>
      <p:sp>
        <p:nvSpPr>
          <p:cNvPr id="66575" name="Rectangle 14"/>
          <p:cNvSpPr>
            <a:spLocks noChangeArrowheads="1"/>
          </p:cNvSpPr>
          <p:nvPr/>
        </p:nvSpPr>
        <p:spPr bwMode="auto">
          <a:xfrm>
            <a:off x="1720850" y="2325688"/>
            <a:ext cx="1868488" cy="17018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latin typeface="Helvetica" charset="0"/>
            </a:endParaRPr>
          </a:p>
        </p:txBody>
      </p:sp>
      <p:sp>
        <p:nvSpPr>
          <p:cNvPr id="66576" name="Text Box 15"/>
          <p:cNvSpPr txBox="1">
            <a:spLocks noChangeArrowheads="1"/>
          </p:cNvSpPr>
          <p:nvPr/>
        </p:nvSpPr>
        <p:spPr bwMode="auto">
          <a:xfrm>
            <a:off x="265113" y="6278563"/>
            <a:ext cx="16954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Helvetica" charset="0"/>
              </a:rPr>
              <a:t>Initially, s=t=1</a:t>
            </a:r>
          </a:p>
        </p:txBody>
      </p:sp>
      <p:sp>
        <p:nvSpPr>
          <p:cNvPr id="66577" name="Text Box 16"/>
          <p:cNvSpPr txBox="1">
            <a:spLocks noChangeAspect="1" noChangeArrowheads="1"/>
          </p:cNvSpPr>
          <p:nvPr/>
        </p:nvSpPr>
        <p:spPr bwMode="auto">
          <a:xfrm>
            <a:off x="363538" y="5070475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CN" sz="1600" dirty="0">
                <a:latin typeface="Helvetica" charset="0"/>
              </a:rPr>
              <a:t>P(s1)</a:t>
            </a:r>
          </a:p>
        </p:txBody>
      </p:sp>
      <p:sp>
        <p:nvSpPr>
          <p:cNvPr id="66578" name="Rectangle 17"/>
          <p:cNvSpPr>
            <a:spLocks noChangeArrowheads="1"/>
          </p:cNvSpPr>
          <p:nvPr/>
        </p:nvSpPr>
        <p:spPr bwMode="auto">
          <a:xfrm>
            <a:off x="2635250" y="3163888"/>
            <a:ext cx="1868488" cy="17018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800">
              <a:latin typeface="Helvetica" charset="0"/>
            </a:endParaRPr>
          </a:p>
        </p:txBody>
      </p:sp>
      <p:sp>
        <p:nvSpPr>
          <p:cNvPr id="66579" name="Line 18"/>
          <p:cNvSpPr>
            <a:spLocks noChangeAspect="1" noChangeShapeType="1"/>
          </p:cNvSpPr>
          <p:nvPr/>
        </p:nvSpPr>
        <p:spPr bwMode="auto">
          <a:xfrm>
            <a:off x="2644775" y="5775325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580" name="Text Box 19"/>
          <p:cNvSpPr txBox="1">
            <a:spLocks noChangeAspect="1" noChangeArrowheads="1"/>
          </p:cNvSpPr>
          <p:nvPr/>
        </p:nvSpPr>
        <p:spPr bwMode="auto">
          <a:xfrm>
            <a:off x="1905000" y="5853113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CN" sz="1600" dirty="0">
                <a:latin typeface="Helvetica" charset="0"/>
              </a:rPr>
              <a:t>P(s1)</a:t>
            </a:r>
          </a:p>
        </p:txBody>
      </p:sp>
      <p:sp>
        <p:nvSpPr>
          <p:cNvPr id="66581" name="Line 20"/>
          <p:cNvSpPr>
            <a:spLocks noChangeAspect="1" noChangeShapeType="1"/>
          </p:cNvSpPr>
          <p:nvPr/>
        </p:nvSpPr>
        <p:spPr bwMode="auto">
          <a:xfrm>
            <a:off x="4511675" y="5800725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582" name="Text Box 21"/>
          <p:cNvSpPr txBox="1">
            <a:spLocks noChangeAspect="1" noChangeArrowheads="1"/>
          </p:cNvSpPr>
          <p:nvPr/>
        </p:nvSpPr>
        <p:spPr bwMode="auto">
          <a:xfrm>
            <a:off x="3771900" y="5853113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CN" sz="1600">
                <a:latin typeface="Helvetica" charset="0"/>
              </a:rPr>
              <a:t>V(s1)</a:t>
            </a:r>
          </a:p>
        </p:txBody>
      </p:sp>
      <p:sp>
        <p:nvSpPr>
          <p:cNvPr id="66583" name="Text Box 22"/>
          <p:cNvSpPr txBox="1">
            <a:spLocks noChangeArrowheads="1"/>
          </p:cNvSpPr>
          <p:nvPr/>
        </p:nvSpPr>
        <p:spPr bwMode="auto">
          <a:xfrm>
            <a:off x="1947863" y="2411413"/>
            <a:ext cx="14271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Helvetica" charset="0"/>
              </a:rPr>
              <a:t>forbidden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Helvetica" charset="0"/>
              </a:rPr>
              <a:t>region for s0</a:t>
            </a:r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2836863" y="4189413"/>
            <a:ext cx="14271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Helvetica" charset="0"/>
              </a:rPr>
              <a:t>forbidden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Helvetica" charset="0"/>
              </a:rPr>
              <a:t>region for s1</a:t>
            </a:r>
          </a:p>
        </p:txBody>
      </p:sp>
      <p:sp>
        <p:nvSpPr>
          <p:cNvPr id="66585" name="Line 24"/>
          <p:cNvSpPr>
            <a:spLocks noChangeAspect="1" noChangeShapeType="1"/>
          </p:cNvSpPr>
          <p:nvPr/>
        </p:nvSpPr>
        <p:spPr bwMode="auto">
          <a:xfrm rot="-5400000">
            <a:off x="1010444" y="3950494"/>
            <a:ext cx="0" cy="122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586" name="Text Box 25"/>
          <p:cNvSpPr txBox="1">
            <a:spLocks noChangeAspect="1" noChangeArrowheads="1"/>
          </p:cNvSpPr>
          <p:nvPr/>
        </p:nvSpPr>
        <p:spPr bwMode="auto">
          <a:xfrm>
            <a:off x="363538" y="4232275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CN" sz="1600">
                <a:latin typeface="Helvetica" charset="0"/>
              </a:rPr>
              <a:t>P(s0)</a:t>
            </a:r>
          </a:p>
        </p:txBody>
      </p:sp>
      <p:sp>
        <p:nvSpPr>
          <p:cNvPr id="66587" name="Line 26"/>
          <p:cNvSpPr>
            <a:spLocks noChangeAspect="1" noChangeShapeType="1"/>
          </p:cNvSpPr>
          <p:nvPr/>
        </p:nvSpPr>
        <p:spPr bwMode="auto">
          <a:xfrm rot="-5400000">
            <a:off x="1010444" y="2232819"/>
            <a:ext cx="4762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588" name="Text Box 27"/>
          <p:cNvSpPr txBox="1">
            <a:spLocks noChangeAspect="1" noChangeArrowheads="1"/>
          </p:cNvSpPr>
          <p:nvPr/>
        </p:nvSpPr>
        <p:spPr bwMode="auto">
          <a:xfrm>
            <a:off x="341313" y="2517775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CN" sz="1600">
                <a:latin typeface="Helvetica" charset="0"/>
              </a:rPr>
              <a:t>V(s0)</a:t>
            </a:r>
          </a:p>
        </p:txBody>
      </p:sp>
      <p:sp>
        <p:nvSpPr>
          <p:cNvPr id="66589" name="Oval 28"/>
          <p:cNvSpPr>
            <a:spLocks noChangeArrowheads="1"/>
          </p:cNvSpPr>
          <p:nvPr/>
        </p:nvSpPr>
        <p:spPr bwMode="auto">
          <a:xfrm>
            <a:off x="2535238" y="4040188"/>
            <a:ext cx="88900" cy="889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zh-CN" altLang="en-US" sz="1600"/>
          </a:p>
        </p:txBody>
      </p:sp>
      <p:sp>
        <p:nvSpPr>
          <p:cNvPr id="66590" name="Text Box 29"/>
          <p:cNvSpPr txBox="1">
            <a:spLocks noChangeArrowheads="1"/>
          </p:cNvSpPr>
          <p:nvPr/>
        </p:nvSpPr>
        <p:spPr bwMode="auto">
          <a:xfrm>
            <a:off x="4119563" y="2090738"/>
            <a:ext cx="11747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Helvetica" charset="0"/>
              </a:rPr>
              <a:t>deadlock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Helvetica" charset="0"/>
              </a:rPr>
              <a:t>state</a:t>
            </a:r>
          </a:p>
        </p:txBody>
      </p:sp>
      <p:sp>
        <p:nvSpPr>
          <p:cNvPr id="66591" name="Line 30"/>
          <p:cNvSpPr>
            <a:spLocks noChangeShapeType="1"/>
          </p:cNvSpPr>
          <p:nvPr/>
        </p:nvSpPr>
        <p:spPr bwMode="auto">
          <a:xfrm flipH="1">
            <a:off x="2674938" y="2579688"/>
            <a:ext cx="162560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tIns="0" bIns="0" anchor="ctr"/>
          <a:lstStyle/>
          <a:p>
            <a:endParaRPr lang="zh-CN" altLang="en-US"/>
          </a:p>
        </p:txBody>
      </p:sp>
      <p:sp>
        <p:nvSpPr>
          <p:cNvPr id="66592" name="Text Box 31"/>
          <p:cNvSpPr txBox="1">
            <a:spLocks noChangeArrowheads="1"/>
          </p:cNvSpPr>
          <p:nvPr/>
        </p:nvSpPr>
        <p:spPr bwMode="auto">
          <a:xfrm>
            <a:off x="5562600" y="2079625"/>
            <a:ext cx="3279775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Helvetica" charset="0"/>
              </a:rPr>
              <a:t>所操作导致潜在的</a:t>
            </a:r>
            <a:r>
              <a:rPr kumimoji="0" lang="zh-CN" altLang="en-US" sz="1800">
                <a:solidFill>
                  <a:srgbClr val="FF0000"/>
                </a:solidFill>
                <a:latin typeface="Helvetica" charset="0"/>
              </a:rPr>
              <a:t>死锁</a:t>
            </a:r>
            <a:r>
              <a:rPr kumimoji="0" lang="zh-CN" altLang="en-US" sz="1800">
                <a:latin typeface="Helvetica" charset="0"/>
              </a:rPr>
              <a:t>：等待一个永远不会为真的条件</a:t>
            </a:r>
            <a:endParaRPr kumimoji="0" lang="en-US" altLang="zh-CN" sz="1800">
              <a:latin typeface="Helvetica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800">
              <a:latin typeface="Helvetica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Helvetica" charset="0"/>
              </a:rPr>
              <a:t>任何进入</a:t>
            </a:r>
            <a:r>
              <a:rPr kumimoji="0" lang="zh-CN" altLang="en-US" sz="1800">
                <a:solidFill>
                  <a:srgbClr val="FF0000"/>
                </a:solidFill>
                <a:latin typeface="Helvetica" charset="0"/>
              </a:rPr>
              <a:t>死锁区域</a:t>
            </a:r>
            <a:r>
              <a:rPr kumimoji="0" lang="zh-CN" altLang="en-US" sz="1800">
                <a:latin typeface="Helvetica" charset="0"/>
              </a:rPr>
              <a:t>的路径一定会达到死锁状态</a:t>
            </a:r>
            <a:endParaRPr kumimoji="0" lang="en-US" altLang="zh-CN" sz="1800">
              <a:latin typeface="Helvetica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800">
              <a:latin typeface="Helvetica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Helvetica" charset="0"/>
              </a:rPr>
              <a:t>其他路径可能侥幸绕过死锁区域</a:t>
            </a:r>
            <a:endParaRPr kumimoji="0" lang="en-US" altLang="zh-CN" sz="1800">
              <a:latin typeface="Helvetica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800">
              <a:latin typeface="Helvetica" charset="0"/>
            </a:endParaRPr>
          </a:p>
        </p:txBody>
      </p:sp>
      <p:sp>
        <p:nvSpPr>
          <p:cNvPr id="66593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Issues: Deadlock</a:t>
            </a:r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156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课堂练习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ea typeface="宋体" charset="-122"/>
              </a:rPr>
              <a:t>信号量</a:t>
            </a:r>
            <a:r>
              <a:rPr lang="en-US" altLang="zh-CN" sz="2400" dirty="0">
                <a:ea typeface="宋体" charset="-122"/>
              </a:rPr>
              <a:t>s</a:t>
            </a:r>
            <a:r>
              <a:rPr lang="zh-CN" altLang="en-US" sz="2400" dirty="0">
                <a:ea typeface="宋体" charset="-122"/>
              </a:rPr>
              <a:t>和</a:t>
            </a:r>
            <a:r>
              <a:rPr lang="en-US" altLang="zh-CN" sz="2400" dirty="0">
                <a:ea typeface="宋体" charset="-122"/>
              </a:rPr>
              <a:t>t</a:t>
            </a:r>
            <a:r>
              <a:rPr lang="zh-CN" altLang="en-US" sz="2400" dirty="0">
                <a:ea typeface="宋体" charset="-122"/>
              </a:rPr>
              <a:t>，初始状态</a:t>
            </a:r>
            <a:r>
              <a:rPr lang="en-US" altLang="zh-CN" sz="2400" dirty="0">
                <a:ea typeface="宋体" charset="-122"/>
              </a:rPr>
              <a:t>s=1, t=0</a:t>
            </a:r>
          </a:p>
          <a:p>
            <a:r>
              <a:rPr lang="zh-CN" altLang="en-US" sz="2400" dirty="0">
                <a:ea typeface="宋体" charset="-122"/>
              </a:rPr>
              <a:t>有两个线程，工作流程都是：</a:t>
            </a:r>
            <a:endParaRPr lang="en-US" altLang="zh-CN" sz="2400" dirty="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2000" dirty="0">
                <a:ea typeface="宋体" charset="-122"/>
              </a:rPr>
              <a:t>		P(s)</a:t>
            </a:r>
            <a:r>
              <a:rPr lang="zh-CN" altLang="en-US" sz="2000" dirty="0">
                <a:ea typeface="宋体" charset="-122"/>
              </a:rPr>
              <a:t>，</a:t>
            </a:r>
            <a:r>
              <a:rPr lang="en-US" altLang="zh-CN" sz="2000" dirty="0">
                <a:ea typeface="宋体" charset="-122"/>
              </a:rPr>
              <a:t>w1()</a:t>
            </a:r>
            <a:r>
              <a:rPr lang="zh-CN" altLang="en-US" sz="2000" dirty="0">
                <a:ea typeface="宋体" charset="-122"/>
              </a:rPr>
              <a:t>，</a:t>
            </a:r>
            <a:r>
              <a:rPr lang="en-US" altLang="zh-CN" sz="2000" dirty="0">
                <a:ea typeface="宋体" charset="-122"/>
              </a:rPr>
              <a:t>V(s)</a:t>
            </a:r>
            <a:r>
              <a:rPr lang="zh-CN" altLang="en-US" sz="2000" dirty="0">
                <a:ea typeface="宋体" charset="-122"/>
              </a:rPr>
              <a:t>，</a:t>
            </a:r>
            <a:r>
              <a:rPr lang="en-US" altLang="zh-CN" sz="2000" dirty="0">
                <a:ea typeface="宋体" charset="-122"/>
              </a:rPr>
              <a:t>P(t)</a:t>
            </a:r>
            <a:r>
              <a:rPr lang="zh-CN" altLang="en-US" sz="2000" dirty="0">
                <a:ea typeface="宋体" charset="-122"/>
              </a:rPr>
              <a:t>，</a:t>
            </a:r>
            <a:r>
              <a:rPr lang="en-US" altLang="zh-CN" sz="2000" dirty="0">
                <a:ea typeface="宋体" charset="-122"/>
              </a:rPr>
              <a:t>w2()</a:t>
            </a:r>
            <a:r>
              <a:rPr lang="zh-CN" altLang="en-US" sz="2000" dirty="0">
                <a:ea typeface="宋体" charset="-122"/>
              </a:rPr>
              <a:t>，</a:t>
            </a:r>
            <a:r>
              <a:rPr lang="en-US" altLang="zh-CN" sz="2000" dirty="0">
                <a:ea typeface="宋体" charset="-122"/>
              </a:rPr>
              <a:t>V(t)</a:t>
            </a:r>
          </a:p>
          <a:p>
            <a:r>
              <a:rPr lang="en-US" altLang="zh-CN" sz="2400" dirty="0">
                <a:ea typeface="宋体" charset="-122"/>
              </a:rPr>
              <a:t>A. </a:t>
            </a:r>
            <a:r>
              <a:rPr lang="zh-CN" altLang="en-US" sz="2400" dirty="0">
                <a:ea typeface="宋体" charset="-122"/>
              </a:rPr>
              <a:t>画出这个程序的进程图（标记禁止区）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400" dirty="0">
                <a:ea typeface="宋体" charset="-122"/>
              </a:rPr>
              <a:t>B. </a:t>
            </a:r>
            <a:r>
              <a:rPr lang="zh-CN" altLang="en-US" sz="2400" dirty="0">
                <a:ea typeface="宋体" charset="-122"/>
              </a:rPr>
              <a:t>它会死锁吗？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400" dirty="0">
                <a:ea typeface="宋体" charset="-122"/>
              </a:rPr>
              <a:t>C. </a:t>
            </a:r>
            <a:r>
              <a:rPr lang="zh-CN" altLang="en-US" sz="2400" dirty="0">
                <a:ea typeface="宋体" charset="-122"/>
              </a:rPr>
              <a:t>如果是，那么对初始信号量的值做哪些改变就能消除潜在的死锁呢？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400" dirty="0">
                <a:ea typeface="宋体" charset="-122"/>
              </a:rPr>
              <a:t>D. </a:t>
            </a:r>
            <a:r>
              <a:rPr lang="zh-CN" altLang="en-US" sz="2400" dirty="0">
                <a:ea typeface="宋体" charset="-122"/>
              </a:rPr>
              <a:t>画出无死锁程序的进程图</a:t>
            </a: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FD2622-D9EE-9146-AFA2-854B69680870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kumimoji="0" lang="en-US" altLang="zh-CN" sz="1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7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D4B9C1-3C89-4C4C-AA2D-BE9386545904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Alternate view of a process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917575"/>
          </a:xfrm>
        </p:spPr>
        <p:txBody>
          <a:bodyPr/>
          <a:lstStyle/>
          <a:p>
            <a:r>
              <a:rPr kumimoji="0" lang="en-US" altLang="zh-CN" sz="2400">
                <a:ea typeface="宋体" charset="-122"/>
              </a:rPr>
              <a:t>Process = thread + code, data, heap, and kernel context</a:t>
            </a: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990600" y="2659063"/>
            <a:ext cx="7205663" cy="3817937"/>
            <a:chOff x="474" y="1344"/>
            <a:chExt cx="4539" cy="2405"/>
          </a:xfrm>
        </p:grpSpPr>
        <p:sp>
          <p:nvSpPr>
            <p:cNvPr id="6150" name="Rectangle 5"/>
            <p:cNvSpPr>
              <a:spLocks noChangeAspect="1" noChangeArrowheads="1"/>
            </p:cNvSpPr>
            <p:nvPr/>
          </p:nvSpPr>
          <p:spPr bwMode="auto">
            <a:xfrm>
              <a:off x="3490" y="1680"/>
              <a:ext cx="1522" cy="2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shared libraries</a:t>
              </a:r>
            </a:p>
          </p:txBody>
        </p:sp>
        <p:sp>
          <p:nvSpPr>
            <p:cNvPr id="6151" name="Rectangle 6"/>
            <p:cNvSpPr>
              <a:spLocks noChangeAspect="1" noChangeArrowheads="1"/>
            </p:cNvSpPr>
            <p:nvPr/>
          </p:nvSpPr>
          <p:spPr bwMode="auto">
            <a:xfrm>
              <a:off x="3490" y="1881"/>
              <a:ext cx="1522" cy="16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Helvetica" charset="0"/>
              </a:endParaRPr>
            </a:p>
          </p:txBody>
        </p:sp>
        <p:sp>
          <p:nvSpPr>
            <p:cNvPr id="6152" name="Rectangle 7"/>
            <p:cNvSpPr>
              <a:spLocks noChangeAspect="1" noChangeArrowheads="1"/>
            </p:cNvSpPr>
            <p:nvPr/>
          </p:nvSpPr>
          <p:spPr bwMode="auto">
            <a:xfrm>
              <a:off x="3490" y="2041"/>
              <a:ext cx="1522" cy="1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run-time heap</a:t>
              </a:r>
            </a:p>
          </p:txBody>
        </p:sp>
        <p:sp>
          <p:nvSpPr>
            <p:cNvPr id="6153" name="Text Box 8"/>
            <p:cNvSpPr txBox="1">
              <a:spLocks noChangeAspect="1" noChangeArrowheads="1"/>
            </p:cNvSpPr>
            <p:nvPr/>
          </p:nvSpPr>
          <p:spPr bwMode="auto">
            <a:xfrm>
              <a:off x="3304" y="2713"/>
              <a:ext cx="17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400">
                  <a:latin typeface="Helvetica" charset="0"/>
                </a:rPr>
                <a:t>0</a:t>
              </a:r>
              <a:endParaRPr kumimoji="0" lang="en-US" altLang="zh-CN" sz="1600">
                <a:latin typeface="Helvetica" charset="0"/>
              </a:endParaRPr>
            </a:p>
          </p:txBody>
        </p:sp>
        <p:sp>
          <p:nvSpPr>
            <p:cNvPr id="6154" name="Rectangle 9"/>
            <p:cNvSpPr>
              <a:spLocks noChangeAspect="1" noChangeArrowheads="1"/>
            </p:cNvSpPr>
            <p:nvPr/>
          </p:nvSpPr>
          <p:spPr bwMode="auto">
            <a:xfrm>
              <a:off x="3490" y="2223"/>
              <a:ext cx="1523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read/write data</a:t>
              </a:r>
            </a:p>
          </p:txBody>
        </p:sp>
        <p:sp>
          <p:nvSpPr>
            <p:cNvPr id="6155" name="Text Box 10"/>
            <p:cNvSpPr txBox="1">
              <a:spLocks noChangeArrowheads="1"/>
            </p:cNvSpPr>
            <p:nvPr/>
          </p:nvSpPr>
          <p:spPr bwMode="auto">
            <a:xfrm>
              <a:off x="1026" y="2262"/>
              <a:ext cx="1827" cy="85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charset="0"/>
                </a:rPr>
                <a:t>Thread context: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charset="0"/>
                </a:rPr>
                <a:t>  Data registers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charset="0"/>
                </a:rPr>
                <a:t>  Condition codes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charset="0"/>
                </a:rPr>
                <a:t>  Stack pointer (SP)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charset="0"/>
                </a:rPr>
                <a:t>  Program counter (PC)</a:t>
              </a:r>
            </a:p>
          </p:txBody>
        </p:sp>
        <p:sp>
          <p:nvSpPr>
            <p:cNvPr id="6156" name="Text Box 11"/>
            <p:cNvSpPr txBox="1">
              <a:spLocks noChangeArrowheads="1"/>
            </p:cNvSpPr>
            <p:nvPr/>
          </p:nvSpPr>
          <p:spPr bwMode="auto">
            <a:xfrm>
              <a:off x="3596" y="1351"/>
              <a:ext cx="1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Helvetica" charset="0"/>
                </a:rPr>
                <a:t> </a:t>
              </a:r>
              <a:r>
                <a:rPr kumimoji="0" lang="en-US" altLang="zh-CN" sz="1800">
                  <a:latin typeface="Helvetica" charset="0"/>
                </a:rPr>
                <a:t>Code and Data</a:t>
              </a:r>
            </a:p>
          </p:txBody>
        </p:sp>
        <p:sp>
          <p:nvSpPr>
            <p:cNvPr id="6157" name="Rectangle 12"/>
            <p:cNvSpPr>
              <a:spLocks noChangeAspect="1" noChangeArrowheads="1"/>
            </p:cNvSpPr>
            <p:nvPr/>
          </p:nvSpPr>
          <p:spPr bwMode="auto">
            <a:xfrm>
              <a:off x="3490" y="2425"/>
              <a:ext cx="1523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read-only code/data</a:t>
              </a:r>
            </a:p>
          </p:txBody>
        </p:sp>
        <p:sp>
          <p:nvSpPr>
            <p:cNvPr id="6158" name="Rectangle 13"/>
            <p:cNvSpPr>
              <a:spLocks noChangeAspect="1" noChangeArrowheads="1"/>
            </p:cNvSpPr>
            <p:nvPr/>
          </p:nvSpPr>
          <p:spPr bwMode="auto">
            <a:xfrm>
              <a:off x="3490" y="2617"/>
              <a:ext cx="1523" cy="202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Helvetica" charset="0"/>
              </a:endParaRPr>
            </a:p>
          </p:txBody>
        </p:sp>
        <p:sp>
          <p:nvSpPr>
            <p:cNvPr id="22543" name="Rectangle 14"/>
            <p:cNvSpPr>
              <a:spLocks noChangeAspect="1" noChangeArrowheads="1"/>
            </p:cNvSpPr>
            <p:nvPr/>
          </p:nvSpPr>
          <p:spPr bwMode="auto">
            <a:xfrm>
              <a:off x="1026" y="1872"/>
              <a:ext cx="1827" cy="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Helvetica" pitchFamily="34" charset="0"/>
                  <a:ea typeface="宋体" pitchFamily="2" charset="-122"/>
                </a:rPr>
                <a:t>stack</a:t>
              </a:r>
            </a:p>
          </p:txBody>
        </p:sp>
        <p:sp>
          <p:nvSpPr>
            <p:cNvPr id="6160" name="Text Box 15"/>
            <p:cNvSpPr txBox="1">
              <a:spLocks noChangeArrowheads="1"/>
            </p:cNvSpPr>
            <p:nvPr/>
          </p:nvSpPr>
          <p:spPr bwMode="auto">
            <a:xfrm>
              <a:off x="474" y="1948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SP</a:t>
              </a:r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>
              <a:off x="760" y="2064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2" name="Text Box 17"/>
            <p:cNvSpPr txBox="1">
              <a:spLocks noChangeArrowheads="1"/>
            </p:cNvSpPr>
            <p:nvPr/>
          </p:nvSpPr>
          <p:spPr bwMode="auto">
            <a:xfrm>
              <a:off x="2974" y="2407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PC</a:t>
              </a:r>
            </a:p>
          </p:txBody>
        </p:sp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>
              <a:off x="3256" y="2521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4" name="Text Box 19"/>
            <p:cNvSpPr txBox="1">
              <a:spLocks noChangeArrowheads="1"/>
            </p:cNvSpPr>
            <p:nvPr/>
          </p:nvSpPr>
          <p:spPr bwMode="auto">
            <a:xfrm>
              <a:off x="2963" y="1935"/>
              <a:ext cx="3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brk</a:t>
              </a:r>
            </a:p>
          </p:txBody>
        </p:sp>
        <p:sp>
          <p:nvSpPr>
            <p:cNvPr id="6165" name="Line 20"/>
            <p:cNvSpPr>
              <a:spLocks noChangeShapeType="1"/>
            </p:cNvSpPr>
            <p:nvPr/>
          </p:nvSpPr>
          <p:spPr bwMode="auto">
            <a:xfrm>
              <a:off x="3264" y="2041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6" name="Text Box 21"/>
            <p:cNvSpPr txBox="1">
              <a:spLocks noChangeArrowheads="1"/>
            </p:cNvSpPr>
            <p:nvPr/>
          </p:nvSpPr>
          <p:spPr bwMode="auto">
            <a:xfrm>
              <a:off x="956" y="1344"/>
              <a:ext cx="1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Helvetica" charset="0"/>
                </a:rPr>
                <a:t>Thread (main thread)</a:t>
              </a:r>
            </a:p>
          </p:txBody>
        </p:sp>
        <p:sp>
          <p:nvSpPr>
            <p:cNvPr id="6167" name="Text Box 22"/>
            <p:cNvSpPr txBox="1">
              <a:spLocks noChangeArrowheads="1"/>
            </p:cNvSpPr>
            <p:nvPr/>
          </p:nvSpPr>
          <p:spPr bwMode="auto">
            <a:xfrm>
              <a:off x="3496" y="3032"/>
              <a:ext cx="1516" cy="717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charset="0"/>
                </a:rPr>
                <a:t>Kernel context: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charset="0"/>
                </a:rPr>
                <a:t>  </a:t>
              </a:r>
              <a:r>
                <a:rPr kumimoji="0" lang="en-US" altLang="zh-CN" sz="1600">
                  <a:latin typeface="Courier New" charset="0"/>
                </a:rPr>
                <a:t>VM structures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charset="0"/>
                </a:rPr>
                <a:t>  Descriptor table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charset="0"/>
                </a:rPr>
                <a:t>  brk pointer</a:t>
              </a:r>
            </a:p>
          </p:txBody>
        </p:sp>
        <p:sp>
          <p:nvSpPr>
            <p:cNvPr id="6168" name="Rectangle 23"/>
            <p:cNvSpPr>
              <a:spLocks noChangeArrowheads="1"/>
            </p:cNvSpPr>
            <p:nvPr/>
          </p:nvSpPr>
          <p:spPr bwMode="auto">
            <a:xfrm>
              <a:off x="474" y="1680"/>
              <a:ext cx="2489" cy="17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练习答案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62099"/>
            <a:ext cx="5715000" cy="5348365"/>
          </a:xfr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C0E-5CA6-B04B-BA33-B0AD3DF7F57C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77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为什么没有输出？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C0E-5CA6-B04B-BA33-B0AD3DF7F57C}" type="slidenum">
              <a:rPr lang="zh-CN" altLang="en-US" smtClean="0"/>
              <a:pPr/>
              <a:t>41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33600"/>
            <a:ext cx="7010400" cy="464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425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3E96FB-752F-704F-8C77-99DDE51C961A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  <a:ea typeface="宋体" charset="-122"/>
              </a:rPr>
              <a:t>并发：多线程并发程序实例</a:t>
            </a:r>
            <a:endParaRPr lang="en-US" altLang="zh-CN" sz="40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3EB176-ECC7-A04D-A7CE-0BF40C7DC14B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4000" y="3048000"/>
            <a:ext cx="8712200" cy="3276600"/>
          </a:xfrm>
          <a:noFill/>
        </p:spPr>
        <p:txBody>
          <a:bodyPr lIns="90487" tIns="44450" rIns="90487" bIns="44450"/>
          <a:lstStyle/>
          <a:p>
            <a:pPr>
              <a:lnSpc>
                <a:spcPct val="130000"/>
              </a:lnSpc>
            </a:pPr>
            <a:r>
              <a:rPr kumimoji="0" lang="zh-CN" altLang="en-US">
                <a:ea typeface="宋体" charset="-122"/>
              </a:rPr>
              <a:t>“生产者</a:t>
            </a:r>
            <a:r>
              <a:rPr kumimoji="0" lang="en-US" altLang="zh-CN">
                <a:ea typeface="宋体" charset="-122"/>
              </a:rPr>
              <a:t>-</a:t>
            </a:r>
            <a:r>
              <a:rPr kumimoji="0" lang="zh-CN" altLang="en-US">
                <a:ea typeface="宋体" charset="-122"/>
              </a:rPr>
              <a:t>消费者”同步模式：</a:t>
            </a:r>
            <a:endParaRPr kumimoji="0" lang="en-US" altLang="zh-CN">
              <a:ea typeface="宋体" charset="-122"/>
            </a:endParaRPr>
          </a:p>
          <a:p>
            <a:pPr lvl="1">
              <a:lnSpc>
                <a:spcPct val="130000"/>
              </a:lnSpc>
            </a:pPr>
            <a:r>
              <a:rPr kumimoji="0" lang="zh-CN" altLang="en-US">
                <a:ea typeface="宋体" charset="-122"/>
              </a:rPr>
              <a:t>生产者等待空的</a:t>
            </a:r>
            <a:r>
              <a:rPr kumimoji="0" lang="en-US" altLang="zh-CN">
                <a:ea typeface="宋体" charset="-122"/>
              </a:rPr>
              <a:t>slot</a:t>
            </a:r>
            <a:r>
              <a:rPr kumimoji="0" lang="zh-CN" altLang="en-US">
                <a:ea typeface="宋体" charset="-122"/>
              </a:rPr>
              <a:t>，插入</a:t>
            </a:r>
            <a:r>
              <a:rPr kumimoji="0" lang="en-US" altLang="zh-CN">
                <a:ea typeface="宋体" charset="-122"/>
              </a:rPr>
              <a:t>shared</a:t>
            </a:r>
            <a:r>
              <a:rPr kumimoji="0" lang="zh-CN" altLang="en-US">
                <a:ea typeface="宋体" charset="-122"/>
              </a:rPr>
              <a:t> </a:t>
            </a:r>
            <a:r>
              <a:rPr kumimoji="0" lang="en-US" altLang="zh-CN">
                <a:ea typeface="宋体" charset="-122"/>
              </a:rPr>
              <a:t>buffer</a:t>
            </a:r>
            <a:r>
              <a:rPr kumimoji="0" lang="zh-CN" altLang="en-US">
                <a:ea typeface="宋体" charset="-122"/>
              </a:rPr>
              <a:t>，并通知消费者</a:t>
            </a:r>
            <a:endParaRPr kumimoji="0" lang="en-US" altLang="zh-CN">
              <a:ea typeface="宋体" charset="-122"/>
            </a:endParaRPr>
          </a:p>
          <a:p>
            <a:pPr lvl="1">
              <a:lnSpc>
                <a:spcPct val="130000"/>
              </a:lnSpc>
            </a:pPr>
            <a:r>
              <a:rPr kumimoji="0" lang="zh-CN" altLang="en-US">
                <a:ea typeface="宋体" charset="-122"/>
              </a:rPr>
              <a:t>消费者等待</a:t>
            </a:r>
            <a:r>
              <a:rPr kumimoji="0" lang="en-US" altLang="zh-CN">
                <a:ea typeface="宋体" charset="-122"/>
              </a:rPr>
              <a:t>shared</a:t>
            </a:r>
            <a:r>
              <a:rPr kumimoji="0" lang="zh-CN" altLang="en-US">
                <a:ea typeface="宋体" charset="-122"/>
              </a:rPr>
              <a:t> </a:t>
            </a:r>
            <a:r>
              <a:rPr kumimoji="0" lang="en-US" altLang="zh-CN">
                <a:ea typeface="宋体" charset="-122"/>
              </a:rPr>
              <a:t>buffer</a:t>
            </a:r>
            <a:r>
              <a:rPr kumimoji="0" lang="zh-CN" altLang="en-US">
                <a:ea typeface="宋体" charset="-122"/>
              </a:rPr>
              <a:t>中的</a:t>
            </a:r>
            <a:r>
              <a:rPr kumimoji="0" lang="en-US" altLang="zh-CN">
                <a:ea typeface="宋体" charset="-122"/>
              </a:rPr>
              <a:t>item</a:t>
            </a:r>
            <a:r>
              <a:rPr kumimoji="0" lang="zh-CN" altLang="en-US">
                <a:ea typeface="宋体" charset="-122"/>
              </a:rPr>
              <a:t>，从</a:t>
            </a:r>
            <a:r>
              <a:rPr kumimoji="0" lang="en-US" altLang="zh-CN">
                <a:ea typeface="宋体" charset="-122"/>
              </a:rPr>
              <a:t>buffer</a:t>
            </a:r>
            <a:r>
              <a:rPr kumimoji="0" lang="zh-CN" altLang="en-US">
                <a:ea typeface="宋体" charset="-122"/>
              </a:rPr>
              <a:t>中删除，并通知生产者</a:t>
            </a:r>
            <a:endParaRPr kumimoji="0" lang="en-US" altLang="zh-CN">
              <a:ea typeface="宋体" charset="-122"/>
            </a:endParaRPr>
          </a:p>
        </p:txBody>
      </p:sp>
      <p:grpSp>
        <p:nvGrpSpPr>
          <p:cNvPr id="36868" name="Group 3"/>
          <p:cNvGrpSpPr>
            <a:grpSpLocks/>
          </p:cNvGrpSpPr>
          <p:nvPr/>
        </p:nvGrpSpPr>
        <p:grpSpPr bwMode="auto">
          <a:xfrm>
            <a:off x="1828800" y="1708150"/>
            <a:ext cx="5486400" cy="1111250"/>
            <a:chOff x="768" y="2996"/>
            <a:chExt cx="3456" cy="700"/>
          </a:xfrm>
        </p:grpSpPr>
        <p:sp>
          <p:nvSpPr>
            <p:cNvPr id="36870" name="Oval 4"/>
            <p:cNvSpPr>
              <a:spLocks noChangeArrowheads="1"/>
            </p:cNvSpPr>
            <p:nvPr/>
          </p:nvSpPr>
          <p:spPr bwMode="auto">
            <a:xfrm>
              <a:off x="768" y="2996"/>
              <a:ext cx="768" cy="698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Helvetica" charset="0"/>
                </a:rPr>
                <a:t>producer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Helvetica" charset="0"/>
                </a:rPr>
                <a:t>thread</a:t>
              </a:r>
            </a:p>
          </p:txBody>
        </p:sp>
        <p:sp>
          <p:nvSpPr>
            <p:cNvPr id="6151" name="Text Box 5"/>
            <p:cNvSpPr txBox="1">
              <a:spLocks noChangeArrowheads="1"/>
            </p:cNvSpPr>
            <p:nvPr/>
          </p:nvSpPr>
          <p:spPr bwMode="auto">
            <a:xfrm>
              <a:off x="2112" y="3168"/>
              <a:ext cx="768" cy="3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defRPr/>
              </a:pPr>
              <a:r>
                <a:rPr lang="en-US" altLang="zh-CN" sz="1800" dirty="0">
                  <a:latin typeface="Helvetica" pitchFamily="34" charset="0"/>
                </a:rPr>
                <a:t>shared</a:t>
              </a:r>
            </a:p>
            <a:p>
              <a:pPr algn="ctr">
                <a:defRPr/>
              </a:pPr>
              <a:r>
                <a:rPr lang="en-US" altLang="zh-CN" sz="1800" dirty="0">
                  <a:latin typeface="Helvetica" pitchFamily="34" charset="0"/>
                </a:rPr>
                <a:t>buffer</a:t>
              </a:r>
            </a:p>
          </p:txBody>
        </p:sp>
        <p:sp>
          <p:nvSpPr>
            <p:cNvPr id="36872" name="Line 6"/>
            <p:cNvSpPr>
              <a:spLocks noChangeShapeType="1"/>
            </p:cNvSpPr>
            <p:nvPr/>
          </p:nvSpPr>
          <p:spPr bwMode="auto">
            <a:xfrm flipV="1">
              <a:off x="1536" y="332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36873" name="Line 7"/>
            <p:cNvSpPr>
              <a:spLocks noChangeShapeType="1"/>
            </p:cNvSpPr>
            <p:nvPr/>
          </p:nvSpPr>
          <p:spPr bwMode="auto">
            <a:xfrm flipV="1">
              <a:off x="2880" y="332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36874" name="Oval 8"/>
            <p:cNvSpPr>
              <a:spLocks noChangeArrowheads="1"/>
            </p:cNvSpPr>
            <p:nvPr/>
          </p:nvSpPr>
          <p:spPr bwMode="auto">
            <a:xfrm>
              <a:off x="3456" y="2998"/>
              <a:ext cx="768" cy="698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Helvetica" charset="0"/>
                </a:rPr>
                <a:t>consumer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Helvetica" charset="0"/>
                </a:rPr>
                <a:t>thread</a:t>
              </a:r>
            </a:p>
          </p:txBody>
        </p:sp>
      </p:grpSp>
      <p:sp>
        <p:nvSpPr>
          <p:cNvPr id="3686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Signaling with semaphores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368300" y="457200"/>
            <a:ext cx="8559800" cy="9144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Case Study: Prethreaded Concurrent Server</a:t>
            </a:r>
          </a:p>
        </p:txBody>
      </p:sp>
      <p:sp>
        <p:nvSpPr>
          <p:cNvPr id="41987" name="Oval 380"/>
          <p:cNvSpPr>
            <a:spLocks noChangeArrowheads="1"/>
          </p:cNvSpPr>
          <p:nvPr/>
        </p:nvSpPr>
        <p:spPr bwMode="auto">
          <a:xfrm>
            <a:off x="3200400" y="4754563"/>
            <a:ext cx="1066800" cy="720725"/>
          </a:xfrm>
          <a:prstGeom prst="ellipse">
            <a:avLst/>
          </a:prstGeom>
          <a:solidFill>
            <a:srgbClr val="D2D2F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2000">
                <a:latin typeface="Calibri" charset="0"/>
              </a:rPr>
              <a:t>Master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2000">
                <a:latin typeface="Calibri" charset="0"/>
              </a:rPr>
              <a:t>thread</a:t>
            </a:r>
          </a:p>
        </p:txBody>
      </p:sp>
      <p:sp>
        <p:nvSpPr>
          <p:cNvPr id="41988" name="Text Box 381"/>
          <p:cNvSpPr txBox="1">
            <a:spLocks noChangeArrowheads="1"/>
          </p:cNvSpPr>
          <p:nvPr/>
        </p:nvSpPr>
        <p:spPr bwMode="auto">
          <a:xfrm>
            <a:off x="5302250" y="4983163"/>
            <a:ext cx="930275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2000">
                <a:latin typeface="Calibri" charset="0"/>
              </a:rPr>
              <a:t> Buffer</a:t>
            </a:r>
          </a:p>
        </p:txBody>
      </p:sp>
      <p:sp>
        <p:nvSpPr>
          <p:cNvPr id="41989" name="Line 382"/>
          <p:cNvSpPr>
            <a:spLocks noChangeShapeType="1"/>
          </p:cNvSpPr>
          <p:nvPr/>
        </p:nvSpPr>
        <p:spPr bwMode="auto">
          <a:xfrm flipV="1">
            <a:off x="4267200" y="5135563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tIns="0" bIns="0" anchor="ctr"/>
          <a:lstStyle/>
          <a:p>
            <a:endParaRPr lang="zh-CN" altLang="en-US"/>
          </a:p>
        </p:txBody>
      </p:sp>
      <p:sp>
        <p:nvSpPr>
          <p:cNvPr id="41990" name="Line 383"/>
          <p:cNvSpPr>
            <a:spLocks noChangeShapeType="1"/>
          </p:cNvSpPr>
          <p:nvPr/>
        </p:nvSpPr>
        <p:spPr bwMode="auto">
          <a:xfrm flipV="1">
            <a:off x="6232525" y="4602163"/>
            <a:ext cx="100647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tIns="0" bIns="0" anchor="ctr"/>
          <a:lstStyle/>
          <a:p>
            <a:endParaRPr lang="zh-CN" altLang="en-US"/>
          </a:p>
        </p:txBody>
      </p:sp>
      <p:sp>
        <p:nvSpPr>
          <p:cNvPr id="41991" name="Text Box 386"/>
          <p:cNvSpPr txBox="1">
            <a:spLocks noChangeArrowheads="1"/>
          </p:cNvSpPr>
          <p:nvPr/>
        </p:nvSpPr>
        <p:spPr bwMode="auto">
          <a:xfrm>
            <a:off x="7656513" y="5019675"/>
            <a:ext cx="444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buFontTx/>
              <a:buNone/>
            </a:pPr>
            <a:r>
              <a:rPr kumimoji="0" lang="en-US" altLang="zh-CN" sz="2400">
                <a:latin typeface="Calibri" charset="0"/>
              </a:rPr>
              <a:t>...</a:t>
            </a:r>
          </a:p>
        </p:txBody>
      </p:sp>
      <p:sp>
        <p:nvSpPr>
          <p:cNvPr id="41992" name="Line 387"/>
          <p:cNvSpPr>
            <a:spLocks noChangeShapeType="1"/>
          </p:cNvSpPr>
          <p:nvPr/>
        </p:nvSpPr>
        <p:spPr bwMode="auto">
          <a:xfrm rot="5400000" flipV="1">
            <a:off x="6430963" y="4937125"/>
            <a:ext cx="609600" cy="1006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tIns="0" bIns="0" anchor="ctr"/>
          <a:lstStyle/>
          <a:p>
            <a:endParaRPr lang="zh-CN" altLang="en-US"/>
          </a:p>
        </p:txBody>
      </p:sp>
      <p:sp>
        <p:nvSpPr>
          <p:cNvPr id="41993" name="Line 392"/>
          <p:cNvSpPr>
            <a:spLocks noChangeShapeType="1"/>
          </p:cNvSpPr>
          <p:nvPr/>
        </p:nvSpPr>
        <p:spPr bwMode="auto">
          <a:xfrm>
            <a:off x="1828800" y="4602163"/>
            <a:ext cx="14478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4" name="Text Box 393"/>
          <p:cNvSpPr txBox="1">
            <a:spLocks noChangeArrowheads="1"/>
          </p:cNvSpPr>
          <p:nvPr/>
        </p:nvSpPr>
        <p:spPr bwMode="auto">
          <a:xfrm>
            <a:off x="1917700" y="4846638"/>
            <a:ext cx="121443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1600">
                <a:latin typeface="Calibri" charset="0"/>
              </a:rPr>
              <a:t>Accept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1600">
                <a:latin typeface="Calibri" charset="0"/>
              </a:rPr>
              <a:t>connections</a:t>
            </a:r>
          </a:p>
        </p:txBody>
      </p:sp>
      <p:sp>
        <p:nvSpPr>
          <p:cNvPr id="41995" name="Text Box 395"/>
          <p:cNvSpPr txBox="1">
            <a:spLocks noChangeArrowheads="1"/>
          </p:cNvSpPr>
          <p:nvPr/>
        </p:nvSpPr>
        <p:spPr bwMode="auto">
          <a:xfrm>
            <a:off x="4227513" y="4606925"/>
            <a:ext cx="113188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1600">
                <a:latin typeface="Calibri" charset="0"/>
              </a:rPr>
              <a:t>Insert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1600">
                <a:latin typeface="Calibri" charset="0"/>
              </a:rPr>
              <a:t>descriptors</a:t>
            </a:r>
          </a:p>
        </p:txBody>
      </p:sp>
      <p:sp>
        <p:nvSpPr>
          <p:cNvPr id="41996" name="Text Box 396"/>
          <p:cNvSpPr txBox="1">
            <a:spLocks noChangeArrowheads="1"/>
          </p:cNvSpPr>
          <p:nvPr/>
        </p:nvSpPr>
        <p:spPr bwMode="auto">
          <a:xfrm>
            <a:off x="6470650" y="4862513"/>
            <a:ext cx="11303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1600">
                <a:latin typeface="Calibri" charset="0"/>
              </a:rPr>
              <a:t>Remove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1600">
                <a:latin typeface="Calibri" charset="0"/>
              </a:rPr>
              <a:t>descriptors</a:t>
            </a:r>
          </a:p>
        </p:txBody>
      </p:sp>
      <p:sp>
        <p:nvSpPr>
          <p:cNvPr id="14" name="Oval 397"/>
          <p:cNvSpPr>
            <a:spLocks noChangeArrowheads="1"/>
          </p:cNvSpPr>
          <p:nvPr/>
        </p:nvSpPr>
        <p:spPr bwMode="auto">
          <a:xfrm>
            <a:off x="7239000" y="4262438"/>
            <a:ext cx="1066800" cy="7207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sz="2000" dirty="0">
                <a:latin typeface="Calibri" pitchFamily="34" charset="0"/>
                <a:ea typeface="+mn-ea"/>
                <a:cs typeface="Calibri" pitchFamily="34" charset="0"/>
              </a:rPr>
              <a:t>Worker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sz="2000" dirty="0">
                <a:latin typeface="Calibri" pitchFamily="34" charset="0"/>
                <a:ea typeface="+mn-ea"/>
                <a:cs typeface="Calibri" pitchFamily="34" charset="0"/>
              </a:rPr>
              <a:t>thread</a:t>
            </a:r>
          </a:p>
        </p:txBody>
      </p:sp>
      <p:sp>
        <p:nvSpPr>
          <p:cNvPr id="15" name="Oval 398"/>
          <p:cNvSpPr>
            <a:spLocks noChangeArrowheads="1"/>
          </p:cNvSpPr>
          <p:nvPr/>
        </p:nvSpPr>
        <p:spPr bwMode="auto">
          <a:xfrm>
            <a:off x="7239000" y="5364163"/>
            <a:ext cx="1066800" cy="7207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sz="2000" dirty="0">
                <a:latin typeface="Calibri" pitchFamily="34" charset="0"/>
                <a:ea typeface="+mn-ea"/>
                <a:cs typeface="Calibri" pitchFamily="34" charset="0"/>
              </a:rPr>
              <a:t>Worker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sz="2000" dirty="0">
                <a:latin typeface="Calibri" pitchFamily="34" charset="0"/>
                <a:ea typeface="+mn-ea"/>
                <a:cs typeface="Calibri" pitchFamily="34" charset="0"/>
              </a:rPr>
              <a:t>thread</a:t>
            </a:r>
          </a:p>
        </p:txBody>
      </p:sp>
      <p:sp>
        <p:nvSpPr>
          <p:cNvPr id="41999" name="Oval 403"/>
          <p:cNvSpPr>
            <a:spLocks noChangeArrowheads="1"/>
          </p:cNvSpPr>
          <p:nvPr/>
        </p:nvSpPr>
        <p:spPr bwMode="auto">
          <a:xfrm>
            <a:off x="762000" y="4221163"/>
            <a:ext cx="1066800" cy="720725"/>
          </a:xfrm>
          <a:prstGeom prst="ellipse">
            <a:avLst/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2000">
                <a:latin typeface="Calibri" charset="0"/>
              </a:rPr>
              <a:t> Client</a:t>
            </a:r>
          </a:p>
        </p:txBody>
      </p:sp>
      <p:sp>
        <p:nvSpPr>
          <p:cNvPr id="42000" name="Oval 405"/>
          <p:cNvSpPr>
            <a:spLocks noChangeArrowheads="1"/>
          </p:cNvSpPr>
          <p:nvPr/>
        </p:nvSpPr>
        <p:spPr bwMode="auto">
          <a:xfrm>
            <a:off x="762000" y="5364163"/>
            <a:ext cx="1066800" cy="720725"/>
          </a:xfrm>
          <a:prstGeom prst="ellipse">
            <a:avLst/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2000">
                <a:latin typeface="Calibri" charset="0"/>
              </a:rPr>
              <a:t>Client</a:t>
            </a:r>
          </a:p>
        </p:txBody>
      </p:sp>
      <p:sp>
        <p:nvSpPr>
          <p:cNvPr id="42001" name="Text Box 406"/>
          <p:cNvSpPr txBox="1">
            <a:spLocks noChangeArrowheads="1"/>
          </p:cNvSpPr>
          <p:nvPr/>
        </p:nvSpPr>
        <p:spPr bwMode="auto">
          <a:xfrm>
            <a:off x="1171575" y="4986338"/>
            <a:ext cx="460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2400">
                <a:latin typeface="Calibri" charset="0"/>
              </a:rPr>
              <a:t>...</a:t>
            </a:r>
          </a:p>
        </p:txBody>
      </p:sp>
      <p:sp>
        <p:nvSpPr>
          <p:cNvPr id="42002" name="Line 407"/>
          <p:cNvSpPr>
            <a:spLocks noChangeShapeType="1"/>
          </p:cNvSpPr>
          <p:nvPr/>
        </p:nvSpPr>
        <p:spPr bwMode="auto">
          <a:xfrm flipV="1">
            <a:off x="1905000" y="5287963"/>
            <a:ext cx="13716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3" name="Line 408"/>
          <p:cNvSpPr>
            <a:spLocks noChangeShapeType="1"/>
          </p:cNvSpPr>
          <p:nvPr/>
        </p:nvSpPr>
        <p:spPr bwMode="auto">
          <a:xfrm>
            <a:off x="1828800" y="4373563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4" name="Text Box 410"/>
          <p:cNvSpPr txBox="1">
            <a:spLocks noChangeArrowheads="1"/>
          </p:cNvSpPr>
          <p:nvPr/>
        </p:nvSpPr>
        <p:spPr bwMode="auto">
          <a:xfrm>
            <a:off x="5635625" y="4083050"/>
            <a:ext cx="1311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1600">
                <a:latin typeface="Calibri" charset="0"/>
              </a:rPr>
              <a:t>Service client</a:t>
            </a:r>
          </a:p>
        </p:txBody>
      </p:sp>
      <p:sp>
        <p:nvSpPr>
          <p:cNvPr id="42005" name="Text Box 411"/>
          <p:cNvSpPr txBox="1">
            <a:spLocks noChangeArrowheads="1"/>
          </p:cNvSpPr>
          <p:nvPr/>
        </p:nvSpPr>
        <p:spPr bwMode="auto">
          <a:xfrm>
            <a:off x="5788025" y="5895975"/>
            <a:ext cx="1311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1600">
                <a:latin typeface="Calibri" charset="0"/>
              </a:rPr>
              <a:t>Service client</a:t>
            </a:r>
          </a:p>
        </p:txBody>
      </p:sp>
      <p:sp>
        <p:nvSpPr>
          <p:cNvPr id="42006" name="Line 412"/>
          <p:cNvSpPr>
            <a:spLocks noChangeShapeType="1"/>
          </p:cNvSpPr>
          <p:nvPr/>
        </p:nvSpPr>
        <p:spPr bwMode="auto">
          <a:xfrm>
            <a:off x="1828800" y="5897563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7" name="Text Box 413"/>
          <p:cNvSpPr txBox="1">
            <a:spLocks noChangeArrowheads="1"/>
          </p:cNvSpPr>
          <p:nvPr/>
        </p:nvSpPr>
        <p:spPr bwMode="auto">
          <a:xfrm>
            <a:off x="7212013" y="3179763"/>
            <a:ext cx="105251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2000">
                <a:latin typeface="Calibri" charset="0"/>
              </a:rPr>
              <a:t>Pool of 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2000">
                <a:latin typeface="Calibri" charset="0"/>
              </a:rPr>
              <a:t>worker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2000">
                <a:latin typeface="Calibri" charset="0"/>
              </a:rPr>
              <a:t> threads</a:t>
            </a:r>
          </a:p>
        </p:txBody>
      </p:sp>
      <p:sp>
        <p:nvSpPr>
          <p:cNvPr id="42008" name="Rectangle 2"/>
          <p:cNvSpPr txBox="1">
            <a:spLocks noChangeArrowheads="1"/>
          </p:cNvSpPr>
          <p:nvPr/>
        </p:nvSpPr>
        <p:spPr bwMode="auto">
          <a:xfrm>
            <a:off x="228600" y="1524000"/>
            <a:ext cx="8712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zh-CN" altLang="en-US" dirty="0"/>
              <a:t>预线程化</a:t>
            </a:r>
            <a:endParaRPr kumimoji="0" lang="en-US" altLang="zh-CN" dirty="0"/>
          </a:p>
          <a:p>
            <a:pPr lvl="1">
              <a:lnSpc>
                <a:spcPct val="130000"/>
              </a:lnSpc>
            </a:pPr>
            <a:r>
              <a:rPr kumimoji="0" lang="zh-CN" altLang="en-US" dirty="0"/>
              <a:t>线程池，线程数上限</a:t>
            </a:r>
            <a:endParaRPr kumimoji="0" lang="en-US" altLang="zh-CN" dirty="0"/>
          </a:p>
          <a:p>
            <a:pPr lvl="1">
              <a:lnSpc>
                <a:spcPct val="130000"/>
              </a:lnSpc>
            </a:pPr>
            <a:r>
              <a:rPr kumimoji="0" lang="zh-CN" altLang="en-US" dirty="0"/>
              <a:t>生产者：</a:t>
            </a:r>
            <a:r>
              <a:rPr kumimoji="0" lang="en-US" altLang="zh-CN" dirty="0"/>
              <a:t>master</a:t>
            </a:r>
            <a:r>
              <a:rPr kumimoji="0" lang="zh-CN" altLang="en-US" dirty="0"/>
              <a:t> </a:t>
            </a:r>
            <a:r>
              <a:rPr kumimoji="0" lang="en-US" altLang="zh-CN" dirty="0"/>
              <a:t>thread</a:t>
            </a:r>
          </a:p>
          <a:p>
            <a:pPr lvl="1">
              <a:lnSpc>
                <a:spcPct val="130000"/>
              </a:lnSpc>
            </a:pPr>
            <a:r>
              <a:rPr kumimoji="0" lang="zh-CN" altLang="en-US" dirty="0"/>
              <a:t>消费者：</a:t>
            </a:r>
            <a:r>
              <a:rPr kumimoji="0" lang="en-US" altLang="zh-CN" dirty="0"/>
              <a:t>worker</a:t>
            </a:r>
            <a:r>
              <a:rPr kumimoji="0" lang="zh-CN" altLang="en-US" dirty="0"/>
              <a:t> </a:t>
            </a:r>
            <a:r>
              <a:rPr kumimoji="0" lang="en-US" altLang="zh-CN" dirty="0"/>
              <a:t>threads</a:t>
            </a:r>
            <a:r>
              <a:rPr kumimoji="0" lang="zh-CN" altLang="en-US" dirty="0"/>
              <a:t>（多个消费者）</a:t>
            </a:r>
            <a:endParaRPr kumimoji="0" lang="en-US" altLang="zh-C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0C75E4-B6DD-914F-92A0-A8967C0697AA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153400" cy="36004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struct {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int *buf;     /* Buffer array */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int n;	    /* Maximum number of slots */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int front;    /* buf[(front+1)%n] is first item */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int rear;	    /* buf[rear%n] is last item */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sem_t </a:t>
            </a:r>
            <a:r>
              <a:rPr kumimoji="0" lang="en-US" altLang="zh-CN" sz="2000">
                <a:solidFill>
                  <a:srgbClr val="9900CC"/>
                </a:solidFill>
                <a:latin typeface="Courier New" charset="0"/>
              </a:rPr>
              <a:t>mutex</a:t>
            </a:r>
            <a:r>
              <a:rPr kumimoji="0" lang="en-US" altLang="zh-CN" sz="2000">
                <a:latin typeface="Courier New" charset="0"/>
              </a:rPr>
              <a:t>;  /* protects accesses to buf */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sem_t </a:t>
            </a:r>
            <a:r>
              <a:rPr kumimoji="0" lang="en-US" altLang="zh-CN" sz="2000">
                <a:solidFill>
                  <a:srgbClr val="9900CC"/>
                </a:solidFill>
                <a:latin typeface="Courier New" charset="0"/>
              </a:rPr>
              <a:t>slots</a:t>
            </a:r>
            <a:r>
              <a:rPr kumimoji="0" lang="en-US" altLang="zh-CN" sz="2000">
                <a:latin typeface="Courier New" charset="0"/>
              </a:rPr>
              <a:t>;  /* Counts available slots */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sem_t </a:t>
            </a:r>
            <a:r>
              <a:rPr kumimoji="0" lang="en-US" altLang="zh-CN" sz="2000">
                <a:solidFill>
                  <a:srgbClr val="9900CC"/>
                </a:solidFill>
                <a:latin typeface="Courier New" charset="0"/>
              </a:rPr>
              <a:t>items</a:t>
            </a:r>
            <a:r>
              <a:rPr kumimoji="0" lang="en-US" altLang="zh-CN" sz="2000">
                <a:latin typeface="Courier New" charset="0"/>
              </a:rPr>
              <a:t>;  /* Counts available items */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} sbuf_;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latin typeface="Courier New" charset="0"/>
                <a:ea typeface="宋体" charset="-122"/>
              </a:rPr>
              <a:t>sbuf</a:t>
            </a:r>
            <a:r>
              <a:rPr lang="en-US" altLang="zh-CN">
                <a:ea typeface="宋体" charset="-122"/>
              </a:rPr>
              <a:t> Package - Declarations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214B6E-452A-8741-B44F-E742C9386650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517525" y="1600200"/>
            <a:ext cx="7788275" cy="43084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void sbuf_init(sbuf_t *sp, int 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sp-&gt;buf = Calloc(n, sizeof(int));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</a:t>
            </a:r>
            <a:r>
              <a:rPr kumimoji="0" lang="en-US" altLang="zh-CN" sz="2000">
                <a:solidFill>
                  <a:srgbClr val="00B050"/>
                </a:solidFill>
                <a:latin typeface="Courier New" charset="0"/>
              </a:rPr>
              <a:t>/* Buffer holds max of n items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sp-&gt;n = 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</a:t>
            </a:r>
            <a:r>
              <a:rPr kumimoji="0" lang="en-US" altLang="zh-CN" sz="2000">
                <a:solidFill>
                  <a:srgbClr val="00B050"/>
                </a:solidFill>
                <a:latin typeface="Courier New" charset="0"/>
              </a:rPr>
              <a:t>/* Empty buffer iff front == rear */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sp-&gt;front = sp-&gt;rear = 0;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</a:t>
            </a:r>
            <a:r>
              <a:rPr kumimoji="0" lang="en-US" altLang="zh-CN" sz="2000">
                <a:solidFill>
                  <a:srgbClr val="00B050"/>
                </a:solidFill>
                <a:latin typeface="Courier New" charset="0"/>
              </a:rPr>
              <a:t>/* Binary semaphore for locking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Sem_init(&amp;sp-&gt;mutex, 0, </a:t>
            </a:r>
            <a:r>
              <a:rPr kumimoji="0" lang="en-US" altLang="zh-CN" sz="2000">
                <a:solidFill>
                  <a:srgbClr val="9900CC"/>
                </a:solidFill>
                <a:latin typeface="Courier New" charset="0"/>
              </a:rPr>
              <a:t>1</a:t>
            </a:r>
            <a:r>
              <a:rPr kumimoji="0" lang="en-US" altLang="zh-CN" sz="2000"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</a:t>
            </a:r>
            <a:r>
              <a:rPr kumimoji="0" lang="en-US" altLang="zh-CN" sz="2000">
                <a:solidFill>
                  <a:srgbClr val="00B050"/>
                </a:solidFill>
                <a:latin typeface="Courier New" charset="0"/>
              </a:rPr>
              <a:t>/* Initially, buf has n empty slots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Sem_init(&amp;sp-&gt;slots, 0, </a:t>
            </a:r>
            <a:r>
              <a:rPr kumimoji="0" lang="en-US" altLang="zh-CN" sz="2000">
                <a:solidFill>
                  <a:srgbClr val="9900CC"/>
                </a:solidFill>
                <a:latin typeface="Courier New" charset="0"/>
              </a:rPr>
              <a:t>n</a:t>
            </a:r>
            <a:r>
              <a:rPr kumimoji="0" lang="en-US" altLang="zh-CN" sz="2000">
                <a:latin typeface="Courier New" charset="0"/>
              </a:rPr>
              <a:t>);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</a:t>
            </a:r>
            <a:r>
              <a:rPr kumimoji="0" lang="en-US" altLang="zh-CN" sz="2000">
                <a:solidFill>
                  <a:srgbClr val="00B050"/>
                </a:solidFill>
                <a:latin typeface="Courier New" charset="0"/>
              </a:rPr>
              <a:t>/* Initially, buf has zero data items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Sem_init(&amp;sp-&gt;items, 0, </a:t>
            </a:r>
            <a:r>
              <a:rPr kumimoji="0" lang="en-US" altLang="zh-CN" sz="2000">
                <a:solidFill>
                  <a:srgbClr val="9900CC"/>
                </a:solidFill>
                <a:latin typeface="Courier New" charset="0"/>
              </a:rPr>
              <a:t>0</a:t>
            </a:r>
            <a:r>
              <a:rPr kumimoji="0" lang="en-US" altLang="zh-CN" sz="2000">
                <a:latin typeface="Courier New" charset="0"/>
              </a:rPr>
              <a:t>);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}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latin typeface="Courier New" charset="0"/>
                <a:ea typeface="宋体" charset="-122"/>
              </a:rPr>
              <a:t>sbuf</a:t>
            </a:r>
            <a:r>
              <a:rPr lang="en-US" altLang="zh-CN">
                <a:ea typeface="宋体" charset="-122"/>
              </a:rPr>
              <a:t> Package - Implementation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F46CB4-773F-C64B-99A3-4B2052952176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533400" y="1600200"/>
            <a:ext cx="7924800" cy="40005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void sbuf_insert(sbuf_t *sp, int item)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</a:t>
            </a:r>
            <a:r>
              <a:rPr kumimoji="0" lang="en-US" altLang="zh-CN" sz="2000">
                <a:solidFill>
                  <a:srgbClr val="00B050"/>
                </a:solidFill>
                <a:latin typeface="Courier New" charset="0"/>
              </a:rPr>
              <a:t>/* Wait for available slot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</a:t>
            </a:r>
            <a:r>
              <a:rPr kumimoji="0" lang="en-US" altLang="zh-CN" sz="2000">
                <a:solidFill>
                  <a:srgbClr val="FF0000"/>
                </a:solidFill>
                <a:latin typeface="Courier New" charset="0"/>
              </a:rPr>
              <a:t>P</a:t>
            </a:r>
            <a:r>
              <a:rPr kumimoji="0" lang="en-US" altLang="zh-CN" sz="2000">
                <a:latin typeface="Courier New" charset="0"/>
              </a:rPr>
              <a:t>(&amp;sp-&gt;</a:t>
            </a:r>
            <a:r>
              <a:rPr kumimoji="0" lang="en-US" altLang="zh-CN" sz="2000">
                <a:solidFill>
                  <a:srgbClr val="9900CC"/>
                </a:solidFill>
                <a:latin typeface="Courier New" charset="0"/>
              </a:rPr>
              <a:t>slots</a:t>
            </a:r>
            <a:r>
              <a:rPr kumimoji="0" lang="en-US" altLang="zh-CN" sz="2000"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</a:t>
            </a:r>
            <a:r>
              <a:rPr kumimoji="0" lang="en-US" altLang="zh-CN" sz="2000">
                <a:solidFill>
                  <a:srgbClr val="00B050"/>
                </a:solidFill>
                <a:latin typeface="Courier New" charset="0"/>
              </a:rPr>
              <a:t>/*Lock the buffer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</a:t>
            </a:r>
            <a:r>
              <a:rPr kumimoji="0" lang="en-US" altLang="zh-CN" sz="2000">
                <a:solidFill>
                  <a:srgbClr val="FF0000"/>
                </a:solidFill>
                <a:latin typeface="Courier New" charset="0"/>
              </a:rPr>
              <a:t>P</a:t>
            </a:r>
            <a:r>
              <a:rPr kumimoji="0" lang="en-US" altLang="zh-CN" sz="2000">
                <a:latin typeface="Courier New" charset="0"/>
              </a:rPr>
              <a:t>(&amp;sp-&gt;</a:t>
            </a:r>
            <a:r>
              <a:rPr kumimoji="0" lang="en-US" altLang="zh-CN" sz="2000">
                <a:solidFill>
                  <a:srgbClr val="9900CC"/>
                </a:solidFill>
                <a:latin typeface="Courier New" charset="0"/>
              </a:rPr>
              <a:t>mutex</a:t>
            </a:r>
            <a:r>
              <a:rPr kumimoji="0" lang="en-US" altLang="zh-CN" sz="2000"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</a:t>
            </a:r>
            <a:r>
              <a:rPr kumimoji="0" lang="en-US" altLang="zh-CN" sz="2000">
                <a:solidFill>
                  <a:srgbClr val="00B050"/>
                </a:solidFill>
                <a:latin typeface="Courier New" charset="0"/>
              </a:rPr>
              <a:t>/*Insert the item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sp-&gt;buf[(++sp-&gt;rear)%(sp-&gt;n)] = item;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</a:t>
            </a:r>
            <a:r>
              <a:rPr kumimoji="0" lang="en-US" altLang="zh-CN" sz="2000">
                <a:solidFill>
                  <a:srgbClr val="00B050"/>
                </a:solidFill>
                <a:latin typeface="Courier New" charset="0"/>
              </a:rPr>
              <a:t>/* Unlock the buffer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</a:t>
            </a:r>
            <a:r>
              <a:rPr kumimoji="0" lang="en-US" altLang="zh-CN" sz="2000">
                <a:solidFill>
                  <a:srgbClr val="FF0000"/>
                </a:solidFill>
                <a:latin typeface="Courier New" charset="0"/>
              </a:rPr>
              <a:t>V</a:t>
            </a:r>
            <a:r>
              <a:rPr kumimoji="0" lang="en-US" altLang="zh-CN" sz="2000">
                <a:latin typeface="Courier New" charset="0"/>
              </a:rPr>
              <a:t>(&amp;sp-&gt;</a:t>
            </a:r>
            <a:r>
              <a:rPr kumimoji="0" lang="en-US" altLang="zh-CN" sz="2000">
                <a:solidFill>
                  <a:srgbClr val="9900CC"/>
                </a:solidFill>
                <a:latin typeface="Courier New" charset="0"/>
              </a:rPr>
              <a:t>mutex</a:t>
            </a:r>
            <a:r>
              <a:rPr kumimoji="0" lang="en-US" altLang="zh-CN" sz="2000"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</a:t>
            </a:r>
            <a:r>
              <a:rPr kumimoji="0" lang="en-US" altLang="zh-CN" sz="2000">
                <a:solidFill>
                  <a:srgbClr val="00B050"/>
                </a:solidFill>
                <a:latin typeface="Courier New" charset="0"/>
              </a:rPr>
              <a:t>/* Announce available items*/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</a:t>
            </a:r>
            <a:r>
              <a:rPr kumimoji="0" lang="en-US" altLang="zh-CN" sz="2000">
                <a:solidFill>
                  <a:srgbClr val="FF0000"/>
                </a:solidFill>
                <a:latin typeface="Courier New" charset="0"/>
              </a:rPr>
              <a:t>V</a:t>
            </a:r>
            <a:r>
              <a:rPr kumimoji="0" lang="en-US" altLang="zh-CN" sz="2000">
                <a:latin typeface="Courier New" charset="0"/>
              </a:rPr>
              <a:t>(&amp;sp-&gt;</a:t>
            </a:r>
            <a:r>
              <a:rPr kumimoji="0" lang="en-US" altLang="zh-CN" sz="2000">
                <a:solidFill>
                  <a:srgbClr val="9900CC"/>
                </a:solidFill>
                <a:latin typeface="Courier New" charset="0"/>
              </a:rPr>
              <a:t>items</a:t>
            </a:r>
            <a:r>
              <a:rPr kumimoji="0" lang="en-US" altLang="zh-CN" sz="2000"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}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latin typeface="Courier New" charset="0"/>
                <a:ea typeface="宋体" charset="-122"/>
              </a:rPr>
              <a:t>sbuf</a:t>
            </a:r>
            <a:r>
              <a:rPr lang="en-US" altLang="zh-CN">
                <a:ea typeface="宋体" charset="-122"/>
              </a:rPr>
              <a:t> Package - Implementation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5A7707-074B-F64A-A859-3264B7986EBB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14350" y="1600200"/>
            <a:ext cx="7943850" cy="46164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void sbuf_remove(sbuf_t *sp)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int item;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</a:t>
            </a:r>
            <a:r>
              <a:rPr kumimoji="0" lang="en-US" altLang="zh-CN" sz="2000">
                <a:solidFill>
                  <a:srgbClr val="00B050"/>
                </a:solidFill>
                <a:latin typeface="Courier New" charset="0"/>
              </a:rPr>
              <a:t>/* Wait for available item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</a:t>
            </a:r>
            <a:r>
              <a:rPr kumimoji="0" lang="en-US" altLang="zh-CN" sz="2000">
                <a:solidFill>
                  <a:srgbClr val="FF0000"/>
                </a:solidFill>
                <a:latin typeface="Courier New" charset="0"/>
              </a:rPr>
              <a:t>P</a:t>
            </a:r>
            <a:r>
              <a:rPr kumimoji="0" lang="en-US" altLang="zh-CN" sz="2000">
                <a:latin typeface="Courier New" charset="0"/>
              </a:rPr>
              <a:t>(&amp;sp-&gt;</a:t>
            </a:r>
            <a:r>
              <a:rPr kumimoji="0" lang="en-US" altLang="zh-CN" sz="2000">
                <a:solidFill>
                  <a:srgbClr val="9900CC"/>
                </a:solidFill>
                <a:latin typeface="Courier New" charset="0"/>
              </a:rPr>
              <a:t>items</a:t>
            </a:r>
            <a:r>
              <a:rPr kumimoji="0" lang="en-US" altLang="zh-CN" sz="2000"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</a:t>
            </a:r>
            <a:r>
              <a:rPr kumimoji="0" lang="en-US" altLang="zh-CN" sz="2000">
                <a:solidFill>
                  <a:srgbClr val="00B050"/>
                </a:solidFill>
                <a:latin typeface="Courier New" charset="0"/>
              </a:rPr>
              <a:t>/*Lock the buffer */	</a:t>
            </a:r>
            <a:r>
              <a:rPr kumimoji="0" lang="en-US" altLang="zh-CN" sz="2000">
                <a:latin typeface="Courier New" charset="0"/>
              </a:rPr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</a:t>
            </a:r>
            <a:r>
              <a:rPr kumimoji="0" lang="en-US" altLang="zh-CN" sz="2000">
                <a:solidFill>
                  <a:srgbClr val="FF0000"/>
                </a:solidFill>
                <a:latin typeface="Courier New" charset="0"/>
              </a:rPr>
              <a:t>P</a:t>
            </a:r>
            <a:r>
              <a:rPr kumimoji="0" lang="en-US" altLang="zh-CN" sz="2000">
                <a:latin typeface="Courier New" charset="0"/>
              </a:rPr>
              <a:t>(&amp;sp-&gt;</a:t>
            </a:r>
            <a:r>
              <a:rPr kumimoji="0" lang="en-US" altLang="zh-CN" sz="2000">
                <a:solidFill>
                  <a:srgbClr val="9900CC"/>
                </a:solidFill>
                <a:latin typeface="Courier New" charset="0"/>
              </a:rPr>
              <a:t>mutex</a:t>
            </a:r>
            <a:r>
              <a:rPr kumimoji="0" lang="en-US" altLang="zh-CN" sz="2000"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</a:t>
            </a:r>
            <a:r>
              <a:rPr kumimoji="0" lang="en-US" altLang="zh-CN" sz="2000">
                <a:solidFill>
                  <a:srgbClr val="00B050"/>
                </a:solidFill>
                <a:latin typeface="Courier New" charset="0"/>
              </a:rPr>
              <a:t>/*Remove the item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item = sp-&gt;buf[(++sp-&gt;front)%(sp-&gt;n)];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</a:t>
            </a:r>
            <a:r>
              <a:rPr kumimoji="0" lang="en-US" altLang="zh-CN" sz="2000">
                <a:solidFill>
                  <a:srgbClr val="00B050"/>
                </a:solidFill>
                <a:latin typeface="Courier New" charset="0"/>
              </a:rPr>
              <a:t>/* Unlock the buffer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</a:t>
            </a:r>
            <a:r>
              <a:rPr kumimoji="0" lang="en-US" altLang="zh-CN" sz="2000">
                <a:solidFill>
                  <a:srgbClr val="FF0000"/>
                </a:solidFill>
                <a:latin typeface="Courier New" charset="0"/>
              </a:rPr>
              <a:t>V</a:t>
            </a:r>
            <a:r>
              <a:rPr kumimoji="0" lang="en-US" altLang="zh-CN" sz="2000">
                <a:latin typeface="Courier New" charset="0"/>
              </a:rPr>
              <a:t>(&amp;sp-&gt;</a:t>
            </a:r>
            <a:r>
              <a:rPr kumimoji="0" lang="en-US" altLang="zh-CN" sz="2000">
                <a:solidFill>
                  <a:srgbClr val="9900CC"/>
                </a:solidFill>
                <a:latin typeface="Courier New" charset="0"/>
              </a:rPr>
              <a:t>mutex</a:t>
            </a:r>
            <a:r>
              <a:rPr kumimoji="0" lang="en-US" altLang="zh-CN" sz="2000">
                <a:latin typeface="Courier New" charset="0"/>
              </a:rPr>
              <a:t>);	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</a:t>
            </a:r>
            <a:r>
              <a:rPr kumimoji="0" lang="en-US" altLang="zh-CN" sz="2000">
                <a:solidFill>
                  <a:srgbClr val="00B050"/>
                </a:solidFill>
                <a:latin typeface="Courier New" charset="0"/>
              </a:rPr>
              <a:t>/* Announce available slot*/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</a:t>
            </a:r>
            <a:r>
              <a:rPr kumimoji="0" lang="en-US" altLang="zh-CN" sz="2000">
                <a:solidFill>
                  <a:srgbClr val="FF0000"/>
                </a:solidFill>
                <a:latin typeface="Courier New" charset="0"/>
              </a:rPr>
              <a:t>V</a:t>
            </a:r>
            <a:r>
              <a:rPr kumimoji="0" lang="en-US" altLang="zh-CN" sz="2000">
                <a:latin typeface="Courier New" charset="0"/>
              </a:rPr>
              <a:t>(&amp;sp-&gt;</a:t>
            </a:r>
            <a:r>
              <a:rPr kumimoji="0" lang="en-US" altLang="zh-CN" sz="2000">
                <a:solidFill>
                  <a:srgbClr val="9900CC"/>
                </a:solidFill>
                <a:latin typeface="Courier New" charset="0"/>
              </a:rPr>
              <a:t>slots</a:t>
            </a:r>
            <a:r>
              <a:rPr kumimoji="0" lang="en-US" altLang="zh-CN" sz="2000">
                <a:latin typeface="Courier New" charset="0"/>
              </a:rPr>
              <a:t>);	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return item;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}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latin typeface="Courier New" charset="0"/>
                <a:ea typeface="宋体" charset="-122"/>
              </a:rPr>
              <a:t>sbuf</a:t>
            </a:r>
            <a:r>
              <a:rPr lang="en-US" altLang="zh-CN">
                <a:ea typeface="宋体" charset="-122"/>
              </a:rPr>
              <a:t> Package - Implementation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368300" y="457200"/>
            <a:ext cx="8559800" cy="9144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Case Study: Prethreaded Concurrent Server</a:t>
            </a:r>
          </a:p>
        </p:txBody>
      </p:sp>
      <p:sp>
        <p:nvSpPr>
          <p:cNvPr id="41987" name="Oval 380"/>
          <p:cNvSpPr>
            <a:spLocks noChangeArrowheads="1"/>
          </p:cNvSpPr>
          <p:nvPr/>
        </p:nvSpPr>
        <p:spPr bwMode="auto">
          <a:xfrm>
            <a:off x="3200400" y="4754563"/>
            <a:ext cx="1066800" cy="720725"/>
          </a:xfrm>
          <a:prstGeom prst="ellipse">
            <a:avLst/>
          </a:prstGeom>
          <a:solidFill>
            <a:srgbClr val="D2D2F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2000">
                <a:latin typeface="Calibri" charset="0"/>
              </a:rPr>
              <a:t>Master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2000">
                <a:latin typeface="Calibri" charset="0"/>
              </a:rPr>
              <a:t>thread</a:t>
            </a:r>
          </a:p>
        </p:txBody>
      </p:sp>
      <p:sp>
        <p:nvSpPr>
          <p:cNvPr id="41988" name="Text Box 381"/>
          <p:cNvSpPr txBox="1">
            <a:spLocks noChangeArrowheads="1"/>
          </p:cNvSpPr>
          <p:nvPr/>
        </p:nvSpPr>
        <p:spPr bwMode="auto">
          <a:xfrm>
            <a:off x="5302250" y="4983163"/>
            <a:ext cx="930275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2000">
                <a:latin typeface="Calibri" charset="0"/>
              </a:rPr>
              <a:t> Buffer</a:t>
            </a:r>
          </a:p>
        </p:txBody>
      </p:sp>
      <p:sp>
        <p:nvSpPr>
          <p:cNvPr id="41989" name="Line 382"/>
          <p:cNvSpPr>
            <a:spLocks noChangeShapeType="1"/>
          </p:cNvSpPr>
          <p:nvPr/>
        </p:nvSpPr>
        <p:spPr bwMode="auto">
          <a:xfrm flipV="1">
            <a:off x="4267200" y="5135563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tIns="0" bIns="0" anchor="ctr"/>
          <a:lstStyle/>
          <a:p>
            <a:endParaRPr lang="zh-CN" altLang="en-US"/>
          </a:p>
        </p:txBody>
      </p:sp>
      <p:sp>
        <p:nvSpPr>
          <p:cNvPr id="41990" name="Line 383"/>
          <p:cNvSpPr>
            <a:spLocks noChangeShapeType="1"/>
          </p:cNvSpPr>
          <p:nvPr/>
        </p:nvSpPr>
        <p:spPr bwMode="auto">
          <a:xfrm flipV="1">
            <a:off x="6232525" y="4602163"/>
            <a:ext cx="100647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tIns="0" bIns="0" anchor="ctr"/>
          <a:lstStyle/>
          <a:p>
            <a:endParaRPr lang="zh-CN" altLang="en-US"/>
          </a:p>
        </p:txBody>
      </p:sp>
      <p:sp>
        <p:nvSpPr>
          <p:cNvPr id="41991" name="Text Box 386"/>
          <p:cNvSpPr txBox="1">
            <a:spLocks noChangeArrowheads="1"/>
          </p:cNvSpPr>
          <p:nvPr/>
        </p:nvSpPr>
        <p:spPr bwMode="auto">
          <a:xfrm>
            <a:off x="7656513" y="5019675"/>
            <a:ext cx="444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buFontTx/>
              <a:buNone/>
            </a:pPr>
            <a:r>
              <a:rPr kumimoji="0" lang="en-US" altLang="zh-CN" sz="2400">
                <a:latin typeface="Calibri" charset="0"/>
              </a:rPr>
              <a:t>...</a:t>
            </a:r>
          </a:p>
        </p:txBody>
      </p:sp>
      <p:sp>
        <p:nvSpPr>
          <p:cNvPr id="41992" name="Line 387"/>
          <p:cNvSpPr>
            <a:spLocks noChangeShapeType="1"/>
          </p:cNvSpPr>
          <p:nvPr/>
        </p:nvSpPr>
        <p:spPr bwMode="auto">
          <a:xfrm rot="5400000" flipV="1">
            <a:off x="6430963" y="4937125"/>
            <a:ext cx="609600" cy="1006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tIns="0" bIns="0" anchor="ctr"/>
          <a:lstStyle/>
          <a:p>
            <a:endParaRPr lang="zh-CN" altLang="en-US"/>
          </a:p>
        </p:txBody>
      </p:sp>
      <p:sp>
        <p:nvSpPr>
          <p:cNvPr id="41993" name="Line 392"/>
          <p:cNvSpPr>
            <a:spLocks noChangeShapeType="1"/>
          </p:cNvSpPr>
          <p:nvPr/>
        </p:nvSpPr>
        <p:spPr bwMode="auto">
          <a:xfrm>
            <a:off x="1828800" y="4602163"/>
            <a:ext cx="14478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4" name="Text Box 393"/>
          <p:cNvSpPr txBox="1">
            <a:spLocks noChangeArrowheads="1"/>
          </p:cNvSpPr>
          <p:nvPr/>
        </p:nvSpPr>
        <p:spPr bwMode="auto">
          <a:xfrm>
            <a:off x="1917700" y="4846638"/>
            <a:ext cx="121443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1600">
                <a:latin typeface="Calibri" charset="0"/>
              </a:rPr>
              <a:t>Accept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1600">
                <a:latin typeface="Calibri" charset="0"/>
              </a:rPr>
              <a:t>connections</a:t>
            </a:r>
          </a:p>
        </p:txBody>
      </p:sp>
      <p:sp>
        <p:nvSpPr>
          <p:cNvPr id="41995" name="Text Box 395"/>
          <p:cNvSpPr txBox="1">
            <a:spLocks noChangeArrowheads="1"/>
          </p:cNvSpPr>
          <p:nvPr/>
        </p:nvSpPr>
        <p:spPr bwMode="auto">
          <a:xfrm>
            <a:off x="4227513" y="4606925"/>
            <a:ext cx="113188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1600">
                <a:latin typeface="Calibri" charset="0"/>
              </a:rPr>
              <a:t>Insert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1600">
                <a:latin typeface="Calibri" charset="0"/>
              </a:rPr>
              <a:t>descriptors</a:t>
            </a:r>
          </a:p>
        </p:txBody>
      </p:sp>
      <p:sp>
        <p:nvSpPr>
          <p:cNvPr id="41996" name="Text Box 396"/>
          <p:cNvSpPr txBox="1">
            <a:spLocks noChangeArrowheads="1"/>
          </p:cNvSpPr>
          <p:nvPr/>
        </p:nvSpPr>
        <p:spPr bwMode="auto">
          <a:xfrm>
            <a:off x="6470650" y="4862513"/>
            <a:ext cx="11303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1600">
                <a:latin typeface="Calibri" charset="0"/>
              </a:rPr>
              <a:t>Remove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1600">
                <a:latin typeface="Calibri" charset="0"/>
              </a:rPr>
              <a:t>descriptors</a:t>
            </a:r>
          </a:p>
        </p:txBody>
      </p:sp>
      <p:sp>
        <p:nvSpPr>
          <p:cNvPr id="14" name="Oval 397"/>
          <p:cNvSpPr>
            <a:spLocks noChangeArrowheads="1"/>
          </p:cNvSpPr>
          <p:nvPr/>
        </p:nvSpPr>
        <p:spPr bwMode="auto">
          <a:xfrm>
            <a:off x="7239000" y="4262438"/>
            <a:ext cx="1066800" cy="7207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sz="2000" dirty="0">
                <a:latin typeface="Calibri" pitchFamily="34" charset="0"/>
                <a:ea typeface="+mn-ea"/>
                <a:cs typeface="Calibri" pitchFamily="34" charset="0"/>
              </a:rPr>
              <a:t>Worker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sz="2000" dirty="0">
                <a:latin typeface="Calibri" pitchFamily="34" charset="0"/>
                <a:ea typeface="+mn-ea"/>
                <a:cs typeface="Calibri" pitchFamily="34" charset="0"/>
              </a:rPr>
              <a:t>thread</a:t>
            </a:r>
          </a:p>
        </p:txBody>
      </p:sp>
      <p:sp>
        <p:nvSpPr>
          <p:cNvPr id="15" name="Oval 398"/>
          <p:cNvSpPr>
            <a:spLocks noChangeArrowheads="1"/>
          </p:cNvSpPr>
          <p:nvPr/>
        </p:nvSpPr>
        <p:spPr bwMode="auto">
          <a:xfrm>
            <a:off x="7239000" y="5364163"/>
            <a:ext cx="1066800" cy="7207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sz="2000" dirty="0">
                <a:latin typeface="Calibri" pitchFamily="34" charset="0"/>
                <a:ea typeface="+mn-ea"/>
                <a:cs typeface="Calibri" pitchFamily="34" charset="0"/>
              </a:rPr>
              <a:t>Worker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sz="2000" dirty="0">
                <a:latin typeface="Calibri" pitchFamily="34" charset="0"/>
                <a:ea typeface="+mn-ea"/>
                <a:cs typeface="Calibri" pitchFamily="34" charset="0"/>
              </a:rPr>
              <a:t>thread</a:t>
            </a:r>
          </a:p>
        </p:txBody>
      </p:sp>
      <p:sp>
        <p:nvSpPr>
          <p:cNvPr id="41999" name="Oval 403"/>
          <p:cNvSpPr>
            <a:spLocks noChangeArrowheads="1"/>
          </p:cNvSpPr>
          <p:nvPr/>
        </p:nvSpPr>
        <p:spPr bwMode="auto">
          <a:xfrm>
            <a:off x="762000" y="4221163"/>
            <a:ext cx="1066800" cy="720725"/>
          </a:xfrm>
          <a:prstGeom prst="ellipse">
            <a:avLst/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2000">
                <a:latin typeface="Calibri" charset="0"/>
              </a:rPr>
              <a:t> Client</a:t>
            </a:r>
          </a:p>
        </p:txBody>
      </p:sp>
      <p:sp>
        <p:nvSpPr>
          <p:cNvPr id="42000" name="Oval 405"/>
          <p:cNvSpPr>
            <a:spLocks noChangeArrowheads="1"/>
          </p:cNvSpPr>
          <p:nvPr/>
        </p:nvSpPr>
        <p:spPr bwMode="auto">
          <a:xfrm>
            <a:off x="762000" y="5364163"/>
            <a:ext cx="1066800" cy="720725"/>
          </a:xfrm>
          <a:prstGeom prst="ellipse">
            <a:avLst/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2000">
                <a:latin typeface="Calibri" charset="0"/>
              </a:rPr>
              <a:t>Client</a:t>
            </a:r>
          </a:p>
        </p:txBody>
      </p:sp>
      <p:sp>
        <p:nvSpPr>
          <p:cNvPr id="42001" name="Text Box 406"/>
          <p:cNvSpPr txBox="1">
            <a:spLocks noChangeArrowheads="1"/>
          </p:cNvSpPr>
          <p:nvPr/>
        </p:nvSpPr>
        <p:spPr bwMode="auto">
          <a:xfrm>
            <a:off x="1171575" y="4986338"/>
            <a:ext cx="460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2400">
                <a:latin typeface="Calibri" charset="0"/>
              </a:rPr>
              <a:t>...</a:t>
            </a:r>
          </a:p>
        </p:txBody>
      </p:sp>
      <p:sp>
        <p:nvSpPr>
          <p:cNvPr id="42002" name="Line 407"/>
          <p:cNvSpPr>
            <a:spLocks noChangeShapeType="1"/>
          </p:cNvSpPr>
          <p:nvPr/>
        </p:nvSpPr>
        <p:spPr bwMode="auto">
          <a:xfrm flipV="1">
            <a:off x="1905000" y="5287963"/>
            <a:ext cx="13716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3" name="Line 408"/>
          <p:cNvSpPr>
            <a:spLocks noChangeShapeType="1"/>
          </p:cNvSpPr>
          <p:nvPr/>
        </p:nvSpPr>
        <p:spPr bwMode="auto">
          <a:xfrm>
            <a:off x="1828800" y="4373563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4" name="Text Box 410"/>
          <p:cNvSpPr txBox="1">
            <a:spLocks noChangeArrowheads="1"/>
          </p:cNvSpPr>
          <p:nvPr/>
        </p:nvSpPr>
        <p:spPr bwMode="auto">
          <a:xfrm>
            <a:off x="5635625" y="4083050"/>
            <a:ext cx="1311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1600">
                <a:latin typeface="Calibri" charset="0"/>
              </a:rPr>
              <a:t>Service client</a:t>
            </a:r>
          </a:p>
        </p:txBody>
      </p:sp>
      <p:sp>
        <p:nvSpPr>
          <p:cNvPr id="42005" name="Text Box 411"/>
          <p:cNvSpPr txBox="1">
            <a:spLocks noChangeArrowheads="1"/>
          </p:cNvSpPr>
          <p:nvPr/>
        </p:nvSpPr>
        <p:spPr bwMode="auto">
          <a:xfrm>
            <a:off x="5788025" y="5895975"/>
            <a:ext cx="1311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1600">
                <a:latin typeface="Calibri" charset="0"/>
              </a:rPr>
              <a:t>Service client</a:t>
            </a:r>
          </a:p>
        </p:txBody>
      </p:sp>
      <p:sp>
        <p:nvSpPr>
          <p:cNvPr id="42006" name="Line 412"/>
          <p:cNvSpPr>
            <a:spLocks noChangeShapeType="1"/>
          </p:cNvSpPr>
          <p:nvPr/>
        </p:nvSpPr>
        <p:spPr bwMode="auto">
          <a:xfrm>
            <a:off x="1828800" y="5897563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7" name="Text Box 413"/>
          <p:cNvSpPr txBox="1">
            <a:spLocks noChangeArrowheads="1"/>
          </p:cNvSpPr>
          <p:nvPr/>
        </p:nvSpPr>
        <p:spPr bwMode="auto">
          <a:xfrm>
            <a:off x="7212013" y="3179763"/>
            <a:ext cx="105251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2000">
                <a:latin typeface="Calibri" charset="0"/>
              </a:rPr>
              <a:t>Pool of 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2000">
                <a:latin typeface="Calibri" charset="0"/>
              </a:rPr>
              <a:t>worker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kumimoji="0" lang="en-US" altLang="zh-CN" sz="2000">
                <a:latin typeface="Calibri" charset="0"/>
              </a:rPr>
              <a:t> threads</a:t>
            </a:r>
          </a:p>
        </p:txBody>
      </p:sp>
      <p:sp>
        <p:nvSpPr>
          <p:cNvPr id="42008" name="Rectangle 2"/>
          <p:cNvSpPr txBox="1">
            <a:spLocks noChangeArrowheads="1"/>
          </p:cNvSpPr>
          <p:nvPr/>
        </p:nvSpPr>
        <p:spPr bwMode="auto">
          <a:xfrm>
            <a:off x="228600" y="1524000"/>
            <a:ext cx="8712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zh-CN" altLang="en-US" dirty="0"/>
              <a:t>预线程化</a:t>
            </a:r>
            <a:endParaRPr kumimoji="0" lang="en-US" altLang="zh-CN" dirty="0"/>
          </a:p>
          <a:p>
            <a:pPr lvl="1">
              <a:lnSpc>
                <a:spcPct val="130000"/>
              </a:lnSpc>
            </a:pPr>
            <a:r>
              <a:rPr kumimoji="0" lang="zh-CN" altLang="en-US" dirty="0"/>
              <a:t>线程池，线程数上限</a:t>
            </a:r>
            <a:endParaRPr kumimoji="0" lang="en-US" altLang="zh-CN" dirty="0"/>
          </a:p>
          <a:p>
            <a:pPr lvl="1">
              <a:lnSpc>
                <a:spcPct val="130000"/>
              </a:lnSpc>
            </a:pPr>
            <a:r>
              <a:rPr kumimoji="0" lang="zh-CN" altLang="en-US" dirty="0"/>
              <a:t>生产者：</a:t>
            </a:r>
            <a:r>
              <a:rPr kumimoji="0" lang="en-US" altLang="zh-CN" dirty="0"/>
              <a:t>master</a:t>
            </a:r>
            <a:r>
              <a:rPr kumimoji="0" lang="zh-CN" altLang="en-US" dirty="0"/>
              <a:t> </a:t>
            </a:r>
            <a:r>
              <a:rPr kumimoji="0" lang="en-US" altLang="zh-CN" dirty="0"/>
              <a:t>thread</a:t>
            </a:r>
          </a:p>
          <a:p>
            <a:pPr lvl="1">
              <a:lnSpc>
                <a:spcPct val="130000"/>
              </a:lnSpc>
            </a:pPr>
            <a:r>
              <a:rPr kumimoji="0" lang="zh-CN" altLang="en-US" dirty="0"/>
              <a:t>消费者：</a:t>
            </a:r>
            <a:r>
              <a:rPr kumimoji="0" lang="en-US" altLang="zh-CN" dirty="0"/>
              <a:t>worker</a:t>
            </a:r>
            <a:r>
              <a:rPr kumimoji="0" lang="zh-CN" altLang="en-US" dirty="0"/>
              <a:t> </a:t>
            </a:r>
            <a:r>
              <a:rPr kumimoji="0" lang="en-US" altLang="zh-CN" dirty="0"/>
              <a:t>threads</a:t>
            </a:r>
            <a:r>
              <a:rPr kumimoji="0" lang="zh-CN" altLang="en-US" dirty="0"/>
              <a:t>（多个消费者）</a:t>
            </a:r>
            <a:endParaRPr kumimoji="0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58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918624-0742-C244-9E82-1B2C21A89AE2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 process with multiple threads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zh-CN" altLang="en-US" dirty="0">
                <a:ea typeface="宋体" charset="-122"/>
              </a:rPr>
              <a:t>多个线程可以共享同一个进程中的部分资源</a:t>
            </a:r>
            <a:endParaRPr kumimoji="0" lang="en-US" altLang="zh-CN" dirty="0">
              <a:ea typeface="宋体" charset="-122"/>
            </a:endParaRPr>
          </a:p>
          <a:p>
            <a:pPr lvl="1">
              <a:lnSpc>
                <a:spcPct val="110000"/>
              </a:lnSpc>
            </a:pPr>
            <a:r>
              <a:rPr kumimoji="0" lang="zh-CN" altLang="en-US" dirty="0">
                <a:ea typeface="宋体" charset="-122"/>
              </a:rPr>
              <a:t>每个线程有自己的</a:t>
            </a:r>
            <a:r>
              <a:rPr kumimoji="0" lang="zh-CN" altLang="en-US" dirty="0">
                <a:solidFill>
                  <a:srgbClr val="FF0000"/>
                </a:solidFill>
                <a:ea typeface="宋体" charset="-122"/>
              </a:rPr>
              <a:t>流程控制</a:t>
            </a:r>
            <a:r>
              <a:rPr kumimoji="0" lang="zh-CN" altLang="en-US" dirty="0">
                <a:ea typeface="宋体" charset="-122"/>
              </a:rPr>
              <a:t>（</a:t>
            </a:r>
            <a:r>
              <a:rPr kumimoji="0" lang="en-US" altLang="zh-CN" dirty="0">
                <a:ea typeface="宋体" charset="-122"/>
              </a:rPr>
              <a:t>PC</a:t>
            </a:r>
            <a:r>
              <a:rPr kumimoji="0" lang="zh-CN" altLang="en-US" dirty="0">
                <a:ea typeface="宋体" charset="-122"/>
              </a:rPr>
              <a:t>的值，寄存器的值，栈）</a:t>
            </a:r>
            <a:endParaRPr kumimoji="0" lang="en-US" altLang="zh-CN" dirty="0">
              <a:ea typeface="宋体" charset="-122"/>
            </a:endParaRPr>
          </a:p>
          <a:p>
            <a:pPr lvl="1">
              <a:lnSpc>
                <a:spcPct val="110000"/>
              </a:lnSpc>
            </a:pPr>
            <a:r>
              <a:rPr kumimoji="0" lang="zh-CN" altLang="en-US" dirty="0">
                <a:ea typeface="宋体" charset="-122"/>
              </a:rPr>
              <a:t>每个线程共享相同的</a:t>
            </a:r>
            <a:r>
              <a:rPr kumimoji="0" lang="en-US" altLang="zh-CN" dirty="0">
                <a:solidFill>
                  <a:srgbClr val="FF0000"/>
                </a:solidFill>
                <a:ea typeface="宋体" charset="-122"/>
              </a:rPr>
              <a:t>code</a:t>
            </a:r>
            <a:r>
              <a:rPr kumimoji="0" lang="en-US" altLang="zh-CN" dirty="0">
                <a:ea typeface="宋体" charset="-122"/>
              </a:rPr>
              <a:t>, </a:t>
            </a:r>
            <a:r>
              <a:rPr kumimoji="0" lang="en-US" altLang="zh-CN" dirty="0">
                <a:solidFill>
                  <a:srgbClr val="FF0000"/>
                </a:solidFill>
                <a:ea typeface="宋体" charset="-122"/>
              </a:rPr>
              <a:t>data</a:t>
            </a:r>
            <a:r>
              <a:rPr kumimoji="0" lang="en-US" altLang="zh-CN" dirty="0">
                <a:ea typeface="宋体" charset="-122"/>
              </a:rPr>
              <a:t>, </a:t>
            </a:r>
            <a:r>
              <a:rPr kumimoji="0" lang="en-US" altLang="zh-CN" dirty="0">
                <a:solidFill>
                  <a:srgbClr val="FF0000"/>
                </a:solidFill>
                <a:ea typeface="宋体" charset="-122"/>
              </a:rPr>
              <a:t>heap</a:t>
            </a:r>
            <a:r>
              <a:rPr kumimoji="0" lang="zh-CN" altLang="en-US" dirty="0">
                <a:ea typeface="宋体" charset="-122"/>
              </a:rPr>
              <a:t>和</a:t>
            </a:r>
            <a:r>
              <a:rPr kumimoji="0" lang="en-US" altLang="zh-CN" dirty="0">
                <a:solidFill>
                  <a:srgbClr val="FF0000"/>
                </a:solidFill>
                <a:ea typeface="宋体" charset="-122"/>
              </a:rPr>
              <a:t>kernel context</a:t>
            </a:r>
          </a:p>
          <a:p>
            <a:pPr lvl="1">
              <a:lnSpc>
                <a:spcPct val="110000"/>
              </a:lnSpc>
            </a:pPr>
            <a:r>
              <a:rPr kumimoji="0" lang="zh-CN" altLang="en-US" dirty="0">
                <a:ea typeface="宋体" charset="-122"/>
              </a:rPr>
              <a:t>每个线程共享页表</a:t>
            </a:r>
            <a:endParaRPr kumimoji="0" lang="en-US" altLang="zh-CN" dirty="0">
              <a:ea typeface="宋体" charset="-122"/>
            </a:endParaRPr>
          </a:p>
          <a:p>
            <a:pPr lvl="1">
              <a:lnSpc>
                <a:spcPct val="110000"/>
              </a:lnSpc>
            </a:pPr>
            <a:r>
              <a:rPr kumimoji="0" lang="zh-CN" altLang="en-US" dirty="0">
                <a:ea typeface="宋体" charset="-122"/>
              </a:rPr>
              <a:t>每个进程有自己的</a:t>
            </a:r>
            <a:r>
              <a:rPr kumimoji="0" lang="en-US" altLang="zh-CN" dirty="0">
                <a:solidFill>
                  <a:srgbClr val="FF0000"/>
                </a:solidFill>
                <a:ea typeface="宋体" charset="-122"/>
              </a:rPr>
              <a:t>thread id</a:t>
            </a:r>
            <a:r>
              <a:rPr kumimoji="0" lang="en-US" altLang="zh-CN" dirty="0">
                <a:ea typeface="宋体" charset="-122"/>
              </a:rPr>
              <a:t> (TID)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451381-0C1E-0744-8C70-E52347EFE4AD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01000" cy="4648200"/>
          </a:xfr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#define NTHREADS  4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#define SBUFSIZE  16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kumimoji="0" lang="en-US" altLang="zh-CN" sz="2000" b="1">
                <a:solidFill>
                  <a:srgbClr val="00B050"/>
                </a:solidFill>
                <a:latin typeface="Courier New" charset="0"/>
                <a:ea typeface="宋体" charset="-122"/>
              </a:rPr>
              <a:t>/* shared buffer of connected descriptors */</a:t>
            </a:r>
            <a:r>
              <a:rPr kumimoji="0" lang="en-US" altLang="zh-CN" sz="2000" b="1">
                <a:latin typeface="Courier New" charset="0"/>
                <a:ea typeface="宋体" charset="-122"/>
              </a:rPr>
              <a:t>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sbuf_t sbuf 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kumimoji="0" lang="en-US" altLang="zh-CN" sz="2000" b="1">
              <a:latin typeface="Courier New" charset="0"/>
              <a:ea typeface="宋体" charset="-122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int main(int argc, char **argv)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{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int i, listenfd, connfd, port;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int clientlen = sizeof(struct sockaddr_in);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struct sockaddr_in clientaddr;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pthread_t tid;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kumimoji="0" lang="en-US" altLang="zh-CN" sz="2000" b="1">
              <a:latin typeface="Courier New" charset="0"/>
              <a:ea typeface="宋体" charset="-122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Prethreading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57ED45-2C8E-4F4A-89D8-F83F18645E89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5029200"/>
          </a:xfr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port = atoi(argv[0]);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</a:t>
            </a:r>
            <a:r>
              <a:rPr kumimoji="0" lang="en-US" altLang="zh-CN" sz="2000" b="1">
                <a:solidFill>
                  <a:srgbClr val="FF0000"/>
                </a:solidFill>
                <a:latin typeface="Courier New" charset="0"/>
                <a:ea typeface="宋体" charset="-122"/>
              </a:rPr>
              <a:t>sbuf_init</a:t>
            </a:r>
            <a:r>
              <a:rPr kumimoji="0" lang="en-US" altLang="zh-CN" sz="2000" b="1">
                <a:latin typeface="Courier New" charset="0"/>
                <a:ea typeface="宋体" charset="-122"/>
              </a:rPr>
              <a:t>(&amp;sbuf, SBUFSIZE);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listenfd = open_listenfd(port);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</a:t>
            </a:r>
            <a:r>
              <a:rPr kumimoji="0" lang="en-US" altLang="zh-CN" sz="2000" b="1">
                <a:solidFill>
                  <a:srgbClr val="00B050"/>
                </a:solidFill>
                <a:latin typeface="Courier New" charset="0"/>
                <a:ea typeface="宋体" charset="-122"/>
              </a:rPr>
              <a:t>/* Create worker threads */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for (i = 0; i &lt; NTHREADS; i++)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    Pthread_create(&amp;tid, NULL, thread, NULL);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kumimoji="0" lang="en-US" altLang="zh-CN" sz="2000" b="1">
              <a:latin typeface="Courier New" charset="0"/>
              <a:ea typeface="宋体" charset="-122"/>
            </a:endParaRPr>
          </a:p>
          <a:p>
            <a:pPr marL="0" indent="0"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while (1) {</a:t>
            </a:r>
          </a:p>
          <a:p>
            <a:pPr marL="0" indent="0"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    </a:t>
            </a:r>
            <a:r>
              <a:rPr kumimoji="0" lang="en-US" altLang="zh-CN" sz="2000" b="1">
                <a:solidFill>
                  <a:srgbClr val="9900CC"/>
                </a:solidFill>
                <a:latin typeface="Courier New" charset="0"/>
                <a:ea typeface="宋体" charset="-122"/>
              </a:rPr>
              <a:t>connfd </a:t>
            </a:r>
            <a:r>
              <a:rPr kumimoji="0" lang="en-US" altLang="zh-CN" sz="2000" b="1">
                <a:latin typeface="Courier New" charset="0"/>
                <a:ea typeface="宋体" charset="-122"/>
              </a:rPr>
              <a:t>= Accept (listenfd, </a:t>
            </a:r>
          </a:p>
          <a:p>
            <a:pPr marL="0" indent="0"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           (SA *)&amp;clientaddr, &amp;clientlen);</a:t>
            </a:r>
          </a:p>
          <a:p>
            <a:pPr marL="0" indent="0"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	  </a:t>
            </a:r>
            <a:r>
              <a:rPr kumimoji="0" lang="en-US" altLang="zh-CN" sz="2000" b="1">
                <a:solidFill>
                  <a:srgbClr val="00B050"/>
                </a:solidFill>
                <a:latin typeface="Courier New" charset="0"/>
                <a:ea typeface="宋体" charset="-122"/>
              </a:rPr>
              <a:t>/* Insert connfd in buffer */</a:t>
            </a:r>
          </a:p>
          <a:p>
            <a:pPr marL="0" indent="0"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    </a:t>
            </a:r>
            <a:r>
              <a:rPr kumimoji="0" lang="en-US" altLang="zh-CN" sz="2000" b="1">
                <a:solidFill>
                  <a:srgbClr val="FF0000"/>
                </a:solidFill>
                <a:latin typeface="Courier New" charset="0"/>
                <a:ea typeface="宋体" charset="-122"/>
              </a:rPr>
              <a:t>sbuf_insert</a:t>
            </a:r>
            <a:r>
              <a:rPr kumimoji="0" lang="en-US" altLang="zh-CN" sz="2000" b="1">
                <a:latin typeface="Courier New" charset="0"/>
                <a:ea typeface="宋体" charset="-122"/>
              </a:rPr>
              <a:t>(&amp;sbuf, </a:t>
            </a:r>
            <a:r>
              <a:rPr kumimoji="0" lang="en-US" altLang="zh-CN" sz="2000" b="1">
                <a:solidFill>
                  <a:srgbClr val="9900CC"/>
                </a:solidFill>
                <a:latin typeface="Courier New" charset="0"/>
                <a:ea typeface="宋体" charset="-122"/>
              </a:rPr>
              <a:t>connfd</a:t>
            </a:r>
            <a:r>
              <a:rPr kumimoji="0" lang="en-US" altLang="zh-CN" sz="2000" b="1">
                <a:latin typeface="Courier New" charset="0"/>
                <a:ea typeface="宋体" charset="-122"/>
              </a:rPr>
              <a:t>);			</a:t>
            </a:r>
          </a:p>
          <a:p>
            <a:pPr marL="0" indent="0"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}</a:t>
            </a:r>
          </a:p>
          <a:p>
            <a:pPr marL="0" indent="0"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}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Prethreading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3E48C4-6418-B44E-91C4-1D36D27813FF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37338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void *thread(void *vargp)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{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Pthread_detach(pthread_self());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while (1) {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  int connfd</a:t>
            </a:r>
            <a:r>
              <a:rPr kumimoji="0" lang="en-US" altLang="zh-CN" sz="2000" b="1">
                <a:solidFill>
                  <a:srgbClr val="9900CC"/>
                </a:solidFill>
                <a:latin typeface="Courier New" charset="0"/>
                <a:ea typeface="宋体" charset="-122"/>
              </a:rPr>
              <a:t> </a:t>
            </a:r>
            <a:r>
              <a:rPr kumimoji="0" lang="en-US" altLang="zh-CN" sz="2000" b="1">
                <a:latin typeface="Courier New" charset="0"/>
                <a:ea typeface="宋体" charset="-122"/>
              </a:rPr>
              <a:t>= </a:t>
            </a:r>
            <a:r>
              <a:rPr kumimoji="0" lang="en-US" altLang="zh-CN" sz="2000" b="1">
                <a:solidFill>
                  <a:srgbClr val="FF0000"/>
                </a:solidFill>
                <a:latin typeface="Courier New" charset="0"/>
                <a:ea typeface="宋体" charset="-122"/>
              </a:rPr>
              <a:t>sbuf_remove</a:t>
            </a:r>
            <a:r>
              <a:rPr kumimoji="0" lang="en-US" altLang="zh-CN" sz="2000" b="1">
                <a:latin typeface="Courier New" charset="0"/>
                <a:ea typeface="宋体" charset="-122"/>
              </a:rPr>
              <a:t>(&amp;sbuf);			</a:t>
            </a:r>
            <a:r>
              <a:rPr kumimoji="0" lang="en-US" altLang="zh-CN" sz="2000" b="1">
                <a:solidFill>
                  <a:srgbClr val="00B050"/>
                </a:solidFill>
                <a:latin typeface="Courier New" charset="0"/>
                <a:ea typeface="宋体" charset="-122"/>
              </a:rPr>
              <a:t>/* Remove connfd from buffer */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  echo_cnt(connfd);						</a:t>
            </a:r>
            <a:r>
              <a:rPr kumimoji="0" lang="en-US" altLang="zh-CN" sz="2000" b="1">
                <a:solidFill>
                  <a:srgbClr val="00B050"/>
                </a:solidFill>
                <a:latin typeface="Courier New" charset="0"/>
                <a:ea typeface="宋体" charset="-122"/>
              </a:rPr>
              <a:t>/* Service client */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	Close(connfd);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}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}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Prethreading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</a:t>
            </a:r>
            <a:r>
              <a:rPr lang="en-US" altLang="zh-CN" dirty="0"/>
              <a:t>p</a:t>
            </a:r>
            <a:r>
              <a:rPr lang="zh-CN" altLang="en-US" dirty="0"/>
              <a:t>表示生产者数量，</a:t>
            </a:r>
            <a:r>
              <a:rPr lang="en-US" altLang="zh-CN" dirty="0"/>
              <a:t>c</a:t>
            </a:r>
            <a:r>
              <a:rPr lang="zh-CN" altLang="en-US" dirty="0"/>
              <a:t>表示消费者数量，</a:t>
            </a:r>
            <a:r>
              <a:rPr lang="en-US" altLang="zh-CN" dirty="0"/>
              <a:t>n</a:t>
            </a:r>
            <a:r>
              <a:rPr lang="zh-CN" altLang="en-US" dirty="0"/>
              <a:t>表示缓冲区大小。对于下面的每个场景，指出</a:t>
            </a:r>
            <a:r>
              <a:rPr lang="en-US" altLang="zh-CN" dirty="0" err="1"/>
              <a:t>sbuf_insert</a:t>
            </a:r>
            <a:r>
              <a:rPr lang="zh-CN" altLang="en-US" dirty="0"/>
              <a:t>和</a:t>
            </a:r>
            <a:r>
              <a:rPr lang="en-US" altLang="zh-CN" dirty="0" err="1"/>
              <a:t>sbuf_remove</a:t>
            </a:r>
            <a:r>
              <a:rPr lang="zh-CN" altLang="en-US" dirty="0"/>
              <a:t>中的互斥锁信号</a:t>
            </a:r>
            <a:r>
              <a:rPr lang="en-US" altLang="zh-CN" dirty="0" err="1"/>
              <a:t>mutex</a:t>
            </a:r>
            <a:r>
              <a:rPr lang="zh-CN" altLang="en-US" dirty="0"/>
              <a:t>是否为必需的。</a:t>
            </a:r>
            <a:endParaRPr lang="en-US" altLang="zh-CN" dirty="0"/>
          </a:p>
          <a:p>
            <a:pPr lvl="1"/>
            <a:r>
              <a:rPr lang="en-US" altLang="zh-CN" dirty="0"/>
              <a:t>p=1, c=1, n&gt;1</a:t>
            </a:r>
          </a:p>
          <a:p>
            <a:pPr lvl="1"/>
            <a:r>
              <a:rPr lang="en-US" altLang="zh-CN" dirty="0"/>
              <a:t>p</a:t>
            </a:r>
            <a:r>
              <a:rPr kumimoji="1" lang="en-US" altLang="zh-CN" dirty="0"/>
              <a:t>=1, c=1, n=1</a:t>
            </a:r>
          </a:p>
          <a:p>
            <a:pPr lvl="1"/>
            <a:r>
              <a:rPr lang="en-US" altLang="zh-CN" dirty="0"/>
              <a:t>p&gt;1, c&gt;1, n=1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C0E-5CA6-B04B-BA33-B0AD3DF7F57C}" type="slidenum">
              <a:rPr lang="zh-CN" altLang="en-US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8008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Readers-Writers Problem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>
                <a:ea typeface="宋体" charset="-122"/>
              </a:rPr>
              <a:t>问题描述</a:t>
            </a:r>
            <a:r>
              <a:rPr kumimoji="0" lang="en-US" altLang="zh-CN">
                <a:ea typeface="宋体" charset="-122"/>
              </a:rPr>
              <a:t>:</a:t>
            </a:r>
          </a:p>
          <a:p>
            <a:pPr lvl="1"/>
            <a:r>
              <a:rPr kumimoji="0" lang="en-US" altLang="zh-CN" i="1">
                <a:ea typeface="宋体" charset="-122"/>
              </a:rPr>
              <a:t>Reader</a:t>
            </a:r>
            <a:r>
              <a:rPr kumimoji="0" lang="zh-CN" altLang="en-US" i="1">
                <a:ea typeface="宋体" charset="-122"/>
              </a:rPr>
              <a:t> </a:t>
            </a:r>
            <a:r>
              <a:rPr kumimoji="0" lang="en-US" altLang="zh-CN" i="1">
                <a:ea typeface="宋体" charset="-122"/>
              </a:rPr>
              <a:t>threads</a:t>
            </a:r>
            <a:r>
              <a:rPr kumimoji="0" lang="zh-CN" altLang="en-US">
                <a:ea typeface="宋体" charset="-122"/>
              </a:rPr>
              <a:t>只是读</a:t>
            </a:r>
            <a:endParaRPr kumimoji="0" lang="en-US" altLang="zh-CN">
              <a:ea typeface="宋体" charset="-122"/>
            </a:endParaRPr>
          </a:p>
          <a:p>
            <a:pPr lvl="1"/>
            <a:r>
              <a:rPr kumimoji="0" lang="en-US" altLang="zh-CN" i="1">
                <a:ea typeface="宋体" charset="-122"/>
              </a:rPr>
              <a:t>Writer</a:t>
            </a:r>
            <a:r>
              <a:rPr kumimoji="0" lang="zh-CN" altLang="en-US" i="1">
                <a:ea typeface="宋体" charset="-122"/>
              </a:rPr>
              <a:t> </a:t>
            </a:r>
            <a:r>
              <a:rPr kumimoji="0" lang="en-US" altLang="zh-CN" i="1">
                <a:ea typeface="宋体" charset="-122"/>
              </a:rPr>
              <a:t>threads</a:t>
            </a:r>
            <a:r>
              <a:rPr kumimoji="0" lang="zh-CN" altLang="en-US">
                <a:ea typeface="宋体" charset="-122"/>
              </a:rPr>
              <a:t>只是写</a:t>
            </a:r>
            <a:endParaRPr kumimoji="0" lang="en-US" altLang="zh-CN">
              <a:ea typeface="宋体" charset="-122"/>
            </a:endParaRPr>
          </a:p>
          <a:p>
            <a:pPr lvl="1"/>
            <a:r>
              <a:rPr kumimoji="0" lang="zh-CN" altLang="en-US">
                <a:ea typeface="宋体" charset="-122"/>
              </a:rPr>
              <a:t>写操作是排他的（包括读、写）</a:t>
            </a:r>
            <a:endParaRPr kumimoji="0" lang="en-US" altLang="zh-CN">
              <a:ea typeface="宋体" charset="-122"/>
            </a:endParaRPr>
          </a:p>
          <a:p>
            <a:pPr lvl="1"/>
            <a:r>
              <a:rPr kumimoji="0" lang="zh-CN" altLang="en-US">
                <a:ea typeface="宋体" charset="-122"/>
              </a:rPr>
              <a:t>读操作之间可以并行，而且没有数量限制</a:t>
            </a:r>
            <a:endParaRPr kumimoji="0" lang="en-US" altLang="zh-CN">
              <a:ea typeface="宋体" charset="-122"/>
            </a:endParaRPr>
          </a:p>
          <a:p>
            <a:pPr lvl="1"/>
            <a:endParaRPr kumimoji="0" lang="en-US" altLang="zh-CN">
              <a:ea typeface="宋体" charset="-122"/>
            </a:endParaRPr>
          </a:p>
          <a:p>
            <a:r>
              <a:rPr kumimoji="0" lang="zh-CN" altLang="en-US">
                <a:ea typeface="宋体" charset="-122"/>
              </a:rPr>
              <a:t>在实际系统经常发生，例如</a:t>
            </a:r>
            <a:endParaRPr kumimoji="0" lang="en-US" altLang="zh-CN">
              <a:ea typeface="宋体" charset="-122"/>
            </a:endParaRPr>
          </a:p>
          <a:p>
            <a:pPr lvl="1"/>
            <a:r>
              <a:rPr kumimoji="0" lang="zh-CN" altLang="en-US">
                <a:ea typeface="宋体" charset="-122"/>
              </a:rPr>
              <a:t>航空在线预订系统</a:t>
            </a:r>
            <a:endParaRPr kumimoji="0" lang="en-US" altLang="zh-CN">
              <a:ea typeface="宋体" charset="-122"/>
            </a:endParaRPr>
          </a:p>
          <a:p>
            <a:pPr lvl="1"/>
            <a:r>
              <a:rPr kumimoji="0" lang="zh-CN" altLang="en-US">
                <a:ea typeface="宋体" charset="-122"/>
              </a:rPr>
              <a:t>多线程缓存的</a:t>
            </a:r>
            <a:r>
              <a:rPr kumimoji="0" lang="en-US" altLang="zh-CN">
                <a:ea typeface="宋体" charset="-122"/>
              </a:rPr>
              <a:t>web</a:t>
            </a:r>
            <a:r>
              <a:rPr kumimoji="0" lang="zh-CN" altLang="en-US">
                <a:ea typeface="宋体" charset="-122"/>
              </a:rPr>
              <a:t>代理</a:t>
            </a:r>
            <a:endParaRPr kumimoji="0" lang="en-US" altLang="zh-CN">
              <a:ea typeface="宋体" charset="-122"/>
            </a:endParaRPr>
          </a:p>
          <a:p>
            <a:pPr lvl="1"/>
            <a:endParaRPr kumimoji="0"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Variants of Readers-Writers	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kumimoji="0" lang="en-US" altLang="zh-CN" sz="2400" i="1">
                <a:ea typeface="宋体" charset="-122"/>
              </a:rPr>
              <a:t>First readers-writers problem </a:t>
            </a:r>
            <a:r>
              <a:rPr kumimoji="0" lang="en-US" altLang="zh-CN" sz="2400">
                <a:ea typeface="宋体" charset="-122"/>
              </a:rPr>
              <a:t>(favors readers)</a:t>
            </a:r>
          </a:p>
          <a:p>
            <a:pPr lvl="1">
              <a:spcBef>
                <a:spcPct val="0"/>
              </a:spcBef>
            </a:pPr>
            <a:r>
              <a:rPr kumimoji="0" lang="zh-CN" altLang="en-US" sz="2200">
                <a:ea typeface="宋体" charset="-122"/>
              </a:rPr>
              <a:t>除非已经有一个</a:t>
            </a:r>
            <a:r>
              <a:rPr kumimoji="0" lang="en-US" altLang="zh-CN" sz="2200">
                <a:ea typeface="宋体" charset="-122"/>
              </a:rPr>
              <a:t>write</a:t>
            </a:r>
            <a:r>
              <a:rPr kumimoji="0" lang="zh-CN" altLang="en-US" sz="2200">
                <a:ea typeface="宋体" charset="-122"/>
              </a:rPr>
              <a:t>正在写，否则读操作都会被允许进入</a:t>
            </a:r>
            <a:endParaRPr kumimoji="0" lang="en-US" altLang="zh-CN" sz="2200">
              <a:ea typeface="宋体" charset="-122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200">
                <a:ea typeface="宋体" charset="-122"/>
              </a:rPr>
              <a:t>新来的</a:t>
            </a:r>
            <a:r>
              <a:rPr kumimoji="0" lang="en-US" altLang="zh-CN" sz="2200">
                <a:ea typeface="宋体" charset="-122"/>
              </a:rPr>
              <a:t>reader</a:t>
            </a:r>
            <a:r>
              <a:rPr kumimoji="0" lang="zh-CN" altLang="en-US" sz="2200">
                <a:ea typeface="宋体" charset="-122"/>
              </a:rPr>
              <a:t>的优先级比正在等待的</a:t>
            </a:r>
            <a:r>
              <a:rPr kumimoji="0" lang="en-US" altLang="zh-CN" sz="2200">
                <a:ea typeface="宋体" charset="-122"/>
              </a:rPr>
              <a:t>writer</a:t>
            </a:r>
            <a:r>
              <a:rPr kumimoji="0" lang="zh-CN" altLang="en-US" sz="2200">
                <a:ea typeface="宋体" charset="-122"/>
              </a:rPr>
              <a:t>还要高</a:t>
            </a:r>
            <a:endParaRPr kumimoji="0" lang="en-US" altLang="zh-CN" sz="2200">
              <a:ea typeface="宋体" charset="-122"/>
            </a:endParaRPr>
          </a:p>
          <a:p>
            <a:pPr lvl="1">
              <a:spcBef>
                <a:spcPct val="0"/>
              </a:spcBef>
            </a:pPr>
            <a:endParaRPr kumimoji="0" lang="en-US" altLang="zh-CN" sz="2200"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i="1">
                <a:ea typeface="宋体" charset="-122"/>
              </a:rPr>
              <a:t>Second readers-writers problem </a:t>
            </a:r>
            <a:r>
              <a:rPr kumimoji="0" lang="en-US" altLang="zh-CN" sz="2400">
                <a:ea typeface="宋体" charset="-122"/>
              </a:rPr>
              <a:t>(favors writers)</a:t>
            </a:r>
          </a:p>
          <a:p>
            <a:pPr lvl="1">
              <a:spcBef>
                <a:spcPct val="0"/>
              </a:spcBef>
            </a:pPr>
            <a:r>
              <a:rPr kumimoji="0" lang="zh-CN" altLang="en-US" sz="2000">
                <a:ea typeface="宋体" charset="-122"/>
              </a:rPr>
              <a:t>与上述读优先完全相反</a:t>
            </a:r>
            <a:endParaRPr kumimoji="0" lang="en-US" altLang="zh-CN" sz="2000">
              <a:ea typeface="宋体" charset="-122"/>
            </a:endParaRPr>
          </a:p>
          <a:p>
            <a:pPr lvl="1">
              <a:spcBef>
                <a:spcPct val="0"/>
              </a:spcBef>
            </a:pPr>
            <a:endParaRPr kumimoji="0" lang="en-US" altLang="zh-CN" sz="2000"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kumimoji="0" lang="zh-CN" altLang="en-US" sz="2400" i="1">
                <a:ea typeface="宋体" charset="-122"/>
              </a:rPr>
              <a:t>以上都有可能产生</a:t>
            </a:r>
            <a:r>
              <a:rPr kumimoji="0" lang="en-US" altLang="zh-CN" sz="2400" i="1">
                <a:ea typeface="宋体" charset="-122"/>
              </a:rPr>
              <a:t>Starvation</a:t>
            </a:r>
            <a:r>
              <a:rPr kumimoji="0" lang="en-US" altLang="zh-CN" sz="2400">
                <a:ea typeface="宋体" charset="-122"/>
              </a:rPr>
              <a:t> (where a thread waits indefinitely)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8558212" cy="7620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Solution to First Readers-Writers Problem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04800" y="1524000"/>
            <a:ext cx="4876800" cy="51704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Times New Roman" charset="0"/>
              </a:rPr>
              <a:t>int readcnt;    /* Initially 0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Times New Roman" charset="0"/>
              </a:rPr>
              <a:t>sem_t mutex, w; /* Both initially 1 */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600"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Times New Roman" charset="0"/>
              </a:rPr>
              <a:t>void reader(void)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Times New Roman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Times New Roman" charset="0"/>
              </a:rPr>
              <a:t>    while (1)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Times New Roman" charset="0"/>
              </a:rPr>
              <a:t>    	P(&amp;mutex);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Times New Roman" charset="0"/>
              </a:rPr>
              <a:t>    	readcnt++;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Times New Roman" charset="0"/>
              </a:rPr>
              <a:t>    	if (readcnt == 1) /* First in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Times New Roman" charset="0"/>
              </a:rPr>
              <a:t>      		P(&amp;w);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Times New Roman" charset="0"/>
              </a:rPr>
              <a:t>    	V(&amp;mutex);          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600"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Times New Roman" charset="0"/>
              </a:rPr>
              <a:t>    	/* Reading happens here */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600"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Times New Roman" charset="0"/>
              </a:rPr>
              <a:t>    	P(&amp;mutex);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Times New Roman" charset="0"/>
              </a:rPr>
              <a:t>    	readcnt--;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Times New Roman" charset="0"/>
              </a:rPr>
              <a:t>    	if (readcnt == 0) /* Last out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Times New Roman" charset="0"/>
              </a:rPr>
              <a:t>      		V(&amp;w);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Times New Roman" charset="0"/>
              </a:rPr>
              <a:t>    	V(&amp;mutex);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Times New Roman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Times New Roman" charset="0"/>
              </a:rPr>
              <a:t>}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5321300" y="1549400"/>
            <a:ext cx="3581400" cy="27082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Times New Roman" charset="0"/>
              </a:rPr>
              <a:t>void writer(void)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Times New Roman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Times New Roman" charset="0"/>
              </a:rPr>
              <a:t>    while (1)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Times New Roman" charset="0"/>
              </a:rPr>
              <a:t>    	P(&amp;w);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600"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Times New Roman" charset="0"/>
              </a:rPr>
              <a:t>	/* Writing here */ 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600"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Times New Roman" charset="0"/>
              </a:rPr>
              <a:t>    	V(&amp;w);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Times New Roman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Times New Roman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600">
              <a:latin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638" y="4278313"/>
            <a:ext cx="71596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</a:rPr>
              <a:t>rw1.c</a:t>
            </a:r>
          </a:p>
        </p:txBody>
      </p:sp>
      <p:sp>
        <p:nvSpPr>
          <p:cNvPr id="48134" name="TextBox 5"/>
          <p:cNvSpPr txBox="1">
            <a:spLocks noChangeArrowheads="1"/>
          </p:cNvSpPr>
          <p:nvPr/>
        </p:nvSpPr>
        <p:spPr bwMode="auto">
          <a:xfrm>
            <a:off x="3352800" y="2286000"/>
            <a:ext cx="1381125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dirty="0">
                <a:latin typeface="Calibri" charset="0"/>
              </a:rPr>
              <a:t>Readers</a:t>
            </a:r>
          </a:p>
        </p:txBody>
      </p:sp>
      <p:sp>
        <p:nvSpPr>
          <p:cNvPr id="48135" name="TextBox 8"/>
          <p:cNvSpPr txBox="1">
            <a:spLocks noChangeArrowheads="1"/>
          </p:cNvSpPr>
          <p:nvPr/>
        </p:nvSpPr>
        <p:spPr bwMode="auto">
          <a:xfrm>
            <a:off x="7381875" y="1676400"/>
            <a:ext cx="1285875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dirty="0">
                <a:latin typeface="Calibri" charset="0"/>
              </a:rPr>
              <a:t>Writers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ea typeface="宋体" charset="-122"/>
              </a:rPr>
              <a:t>课堂练习</a:t>
            </a:r>
            <a:endParaRPr kumimoji="1" lang="zh-CN" altLang="en-US" dirty="0">
              <a:ea typeface="宋体" charset="-122"/>
            </a:endParaRP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对于读写者问题，</a:t>
            </a:r>
            <a:r>
              <a:rPr lang="en-US" altLang="zh-CN" dirty="0" err="1">
                <a:ea typeface="宋体" charset="-122"/>
              </a:rPr>
              <a:t>ppt</a:t>
            </a:r>
            <a:r>
              <a:rPr lang="zh-CN" altLang="en-US" dirty="0">
                <a:ea typeface="宋体" charset="-122"/>
              </a:rPr>
              <a:t>中给出的是读优先，例如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请求序列：</a:t>
            </a:r>
            <a:r>
              <a:rPr lang="en-US" altLang="zh-CN" dirty="0">
                <a:ea typeface="宋体" charset="-122"/>
              </a:rPr>
              <a:t>R1,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W1,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R2,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R3,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W2</a:t>
            </a:r>
          </a:p>
          <a:p>
            <a:pPr lvl="1"/>
            <a:r>
              <a:rPr lang="zh-CN" altLang="en-US" dirty="0">
                <a:ea typeface="宋体" charset="-122"/>
              </a:rPr>
              <a:t>如果</a:t>
            </a:r>
            <a:r>
              <a:rPr lang="en-US" altLang="zh-CN" dirty="0">
                <a:ea typeface="宋体" charset="-122"/>
              </a:rPr>
              <a:t>R2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R1</a:t>
            </a:r>
            <a:r>
              <a:rPr lang="zh-CN" altLang="en-US" dirty="0">
                <a:ea typeface="宋体" charset="-122"/>
              </a:rPr>
              <a:t>结束前到达，执行顺序是</a:t>
            </a:r>
            <a:r>
              <a:rPr lang="en-US" altLang="zh-CN" dirty="0">
                <a:ea typeface="宋体" charset="-122"/>
              </a:rPr>
              <a:t>R1</a:t>
            </a:r>
            <a:r>
              <a:rPr lang="zh-CN" altLang="en-US" dirty="0">
                <a:ea typeface="宋体" charset="-122"/>
              </a:rPr>
              <a:t>,</a:t>
            </a:r>
            <a:r>
              <a:rPr lang="en-US" altLang="zh-CN" dirty="0">
                <a:ea typeface="宋体" charset="-122"/>
              </a:rPr>
              <a:t>R2,R3,W1,W2</a:t>
            </a:r>
            <a:r>
              <a:rPr lang="zh-CN" altLang="en-US" dirty="0">
                <a:ea typeface="宋体" charset="-122"/>
              </a:rPr>
              <a:t>，即后来的</a:t>
            </a:r>
            <a:r>
              <a:rPr lang="en-US" altLang="zh-CN" dirty="0">
                <a:ea typeface="宋体" charset="-122"/>
              </a:rPr>
              <a:t>R</a:t>
            </a:r>
            <a:r>
              <a:rPr lang="zh-CN" altLang="en-US" dirty="0">
                <a:ea typeface="宋体" charset="-122"/>
              </a:rPr>
              <a:t>会先于</a:t>
            </a:r>
            <a:r>
              <a:rPr lang="en-US" altLang="zh-CN" dirty="0">
                <a:ea typeface="宋体" charset="-122"/>
              </a:rPr>
              <a:t>W</a:t>
            </a:r>
            <a:r>
              <a:rPr lang="zh-CN" altLang="en-US" dirty="0">
                <a:ea typeface="宋体" charset="-122"/>
              </a:rPr>
              <a:t>执行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A.</a:t>
            </a:r>
            <a:r>
              <a:rPr lang="zh-CN" altLang="en-US" dirty="0">
                <a:ea typeface="宋体" charset="-122"/>
              </a:rPr>
              <a:t> 如果最多只有</a:t>
            </a:r>
            <a:r>
              <a:rPr lang="en-US" altLang="zh-CN" dirty="0">
                <a:ea typeface="宋体" charset="-122"/>
              </a:rPr>
              <a:t>N</a:t>
            </a:r>
            <a:r>
              <a:rPr lang="zh-CN" altLang="en-US" dirty="0">
                <a:ea typeface="宋体" charset="-122"/>
              </a:rPr>
              <a:t>个读者，能否修改程序让读写者尽可能公平？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ea typeface="宋体" charset="-122"/>
              </a:rPr>
              <a:t>正在</a:t>
            </a:r>
            <a:r>
              <a:rPr lang="en-US" altLang="zh-CN" dirty="0">
                <a:ea typeface="宋体" charset="-122"/>
              </a:rPr>
              <a:t>W</a:t>
            </a:r>
            <a:r>
              <a:rPr lang="zh-CN" altLang="en-US" dirty="0">
                <a:ea typeface="宋体" charset="-122"/>
              </a:rPr>
              <a:t>，到来的</a:t>
            </a:r>
            <a:r>
              <a:rPr lang="en-US" altLang="zh-CN" dirty="0">
                <a:ea typeface="宋体" charset="-122"/>
              </a:rPr>
              <a:t>R,W</a:t>
            </a:r>
            <a:r>
              <a:rPr lang="zh-CN" altLang="en-US" dirty="0">
                <a:ea typeface="宋体" charset="-122"/>
              </a:rPr>
              <a:t>竞争；正在</a:t>
            </a:r>
            <a:r>
              <a:rPr lang="en-US" altLang="zh-CN" dirty="0">
                <a:ea typeface="宋体" charset="-122"/>
              </a:rPr>
              <a:t>R</a:t>
            </a:r>
            <a:r>
              <a:rPr lang="zh-CN" altLang="en-US" dirty="0">
                <a:ea typeface="宋体" charset="-122"/>
              </a:rPr>
              <a:t>，到来的</a:t>
            </a:r>
            <a:r>
              <a:rPr lang="en-US" altLang="zh-CN" dirty="0">
                <a:ea typeface="宋体" charset="-122"/>
              </a:rPr>
              <a:t>R,W</a:t>
            </a:r>
            <a:r>
              <a:rPr lang="zh-CN" altLang="en-US" dirty="0">
                <a:ea typeface="宋体" charset="-122"/>
              </a:rPr>
              <a:t>竞争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宋体" charset="-122"/>
              </a:rPr>
              <a:t>B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宋体" charset="-122"/>
              </a:rPr>
              <a:t>. 如何实现一个写者优先级高于读者的程序？（正在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宋体" charset="-122"/>
              </a:rPr>
              <a:t>W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宋体" charset="-122"/>
              </a:rPr>
              <a:t>，到来的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宋体" charset="-122"/>
              </a:rPr>
              <a:t>W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宋体" charset="-122"/>
              </a:rPr>
              <a:t>优先；正在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宋体" charset="-122"/>
              </a:rPr>
              <a:t>R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宋体" charset="-122"/>
              </a:rPr>
              <a:t>，新来的按顺序调度）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ea typeface="宋体" charset="-122"/>
            </a:endParaRPr>
          </a:p>
          <a:p>
            <a:pPr lvl="1"/>
            <a:endParaRPr lang="zh-CN" altLang="en-US" dirty="0">
              <a:ea typeface="宋体" charset="-122"/>
            </a:endParaRPr>
          </a:p>
        </p:txBody>
      </p:sp>
      <p:sp>
        <p:nvSpPr>
          <p:cNvPr id="49156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936773-B61F-8A4B-8B86-F8F4EEDCCC4F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kumimoji="0" lang="en-US" altLang="zh-CN" sz="1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读写平衡的读写者问题（最多同时</a:t>
            </a:r>
            <a:r>
              <a:rPr lang="en-US" altLang="zh-CN" dirty="0">
                <a:ea typeface="宋体" charset="-122"/>
              </a:rPr>
              <a:t>N</a:t>
            </a:r>
            <a:r>
              <a:rPr lang="zh-CN" altLang="en-US" dirty="0">
                <a:ea typeface="宋体" charset="-122"/>
              </a:rPr>
              <a:t>个读者）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C0E-5CA6-B04B-BA33-B0AD3DF7F57C}" type="slidenum">
              <a:rPr lang="zh-CN" altLang="en-US" smtClean="0"/>
              <a:pPr/>
              <a:t>58</a:t>
            </a:fld>
            <a:endParaRPr lang="en-US" altLang="zh-CN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2374107"/>
            <a:ext cx="3886200" cy="32008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 err="1">
                <a:latin typeface="Times New Roman" charset="0"/>
              </a:rPr>
              <a:t>sem_t</a:t>
            </a:r>
            <a:r>
              <a:rPr kumimoji="0" lang="en-US" altLang="zh-CN" sz="1600" dirty="0">
                <a:latin typeface="Times New Roman" charset="0"/>
              </a:rPr>
              <a:t> w; /* Initially 1 */</a:t>
            </a:r>
          </a:p>
          <a:p>
            <a:pPr>
              <a:spcBef>
                <a:spcPct val="0"/>
              </a:spcBef>
              <a:buNone/>
            </a:pPr>
            <a:r>
              <a:rPr kumimoji="0" lang="en-US" altLang="zh-CN" sz="1600" dirty="0" err="1">
                <a:latin typeface="Times New Roman" charset="0"/>
              </a:rPr>
              <a:t>sem_t</a:t>
            </a:r>
            <a:r>
              <a:rPr kumimoji="0" lang="en-US" altLang="zh-CN" sz="1600" dirty="0">
                <a:latin typeface="Times New Roman" charset="0"/>
              </a:rPr>
              <a:t> </a:t>
            </a:r>
            <a:r>
              <a:rPr kumimoji="0" lang="en-US" altLang="zh-CN" sz="1600" dirty="0" err="1">
                <a:latin typeface="Times New Roman" charset="0"/>
              </a:rPr>
              <a:t>common_sem</a:t>
            </a:r>
            <a:r>
              <a:rPr kumimoji="0" lang="en-US" altLang="zh-CN" sz="1600" dirty="0">
                <a:latin typeface="Times New Roman" charset="0"/>
              </a:rPr>
              <a:t>; /* Initially N */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600" dirty="0"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void reader(void)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    while (1)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	P(&amp;</a:t>
            </a:r>
            <a:r>
              <a:rPr kumimoji="0" lang="en-US" altLang="zh-CN" sz="1600" dirty="0" err="1">
                <a:latin typeface="Times New Roman" charset="0"/>
              </a:rPr>
              <a:t>common_sem</a:t>
            </a:r>
            <a:r>
              <a:rPr kumimoji="0" lang="en-US" altLang="zh-CN" sz="1600" dirty="0">
                <a:latin typeface="Times New Roman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600" dirty="0"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    	/* Reading happens here */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600" dirty="0"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	V(&amp;</a:t>
            </a:r>
            <a:r>
              <a:rPr kumimoji="0" lang="en-US" altLang="zh-CN" sz="1600" dirty="0" err="1">
                <a:latin typeface="Times New Roman" charset="0"/>
              </a:rPr>
              <a:t>common_sem</a:t>
            </a:r>
            <a:r>
              <a:rPr kumimoji="0" lang="en-US" altLang="zh-CN" sz="1600" dirty="0">
                <a:latin typeface="Times New Roman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}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48200" y="2230247"/>
            <a:ext cx="3886200" cy="369331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void writer(void)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    while (1)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	</a:t>
            </a:r>
            <a:r>
              <a:rPr kumimoji="0" lang="en-US" altLang="zh-CN" sz="1600" dirty="0" err="1">
                <a:latin typeface="Times New Roman" charset="0"/>
              </a:rPr>
              <a:t>int</a:t>
            </a:r>
            <a:r>
              <a:rPr kumimoji="0" lang="en-US" altLang="zh-CN" sz="1600" dirty="0">
                <a:latin typeface="Times New Roman" charset="0"/>
              </a:rPr>
              <a:t> </a:t>
            </a:r>
            <a:r>
              <a:rPr kumimoji="0" lang="en-US" altLang="zh-CN" sz="1600" dirty="0" err="1">
                <a:latin typeface="Times New Roman" charset="0"/>
              </a:rPr>
              <a:t>i</a:t>
            </a:r>
            <a:r>
              <a:rPr kumimoji="0" lang="en-US" altLang="zh-CN" sz="1600" dirty="0">
                <a:latin typeface="Times New Roman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    	P(&amp;w);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	for (</a:t>
            </a:r>
            <a:r>
              <a:rPr kumimoji="0" lang="en-US" altLang="zh-CN" sz="1600" dirty="0" err="1">
                <a:latin typeface="Times New Roman" charset="0"/>
              </a:rPr>
              <a:t>i</a:t>
            </a:r>
            <a:r>
              <a:rPr kumimoji="0" lang="en-US" altLang="zh-CN" sz="1600" dirty="0">
                <a:latin typeface="Times New Roman" charset="0"/>
              </a:rPr>
              <a:t>=0;i&lt;</a:t>
            </a:r>
            <a:r>
              <a:rPr kumimoji="0" lang="en-US" altLang="zh-CN" sz="1600" dirty="0" err="1">
                <a:latin typeface="Times New Roman" charset="0"/>
              </a:rPr>
              <a:t>N;i</a:t>
            </a:r>
            <a:r>
              <a:rPr kumimoji="0" lang="en-US" altLang="zh-CN" sz="1600" dirty="0">
                <a:latin typeface="Times New Roman" charset="0"/>
              </a:rPr>
              <a:t>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		P(&amp;</a:t>
            </a:r>
            <a:r>
              <a:rPr kumimoji="0" lang="en-US" altLang="zh-CN" sz="1600" dirty="0" err="1">
                <a:latin typeface="Times New Roman" charset="0"/>
              </a:rPr>
              <a:t>common_sem</a:t>
            </a:r>
            <a:r>
              <a:rPr kumimoji="0" lang="en-US" altLang="zh-CN" sz="1600" dirty="0">
                <a:latin typeface="Times New Roman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	V(&amp;w);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600" dirty="0"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	/* Writing happens here */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600" dirty="0"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	for (</a:t>
            </a:r>
            <a:r>
              <a:rPr kumimoji="0" lang="en-US" altLang="zh-CN" sz="1600" dirty="0" err="1">
                <a:latin typeface="Times New Roman" charset="0"/>
              </a:rPr>
              <a:t>i</a:t>
            </a:r>
            <a:r>
              <a:rPr kumimoji="0" lang="en-US" altLang="zh-CN" sz="1600" dirty="0">
                <a:latin typeface="Times New Roman" charset="0"/>
              </a:rPr>
              <a:t>=0;i&lt;</a:t>
            </a:r>
            <a:r>
              <a:rPr kumimoji="0" lang="en-US" altLang="zh-CN" sz="1600" dirty="0" err="1">
                <a:latin typeface="Times New Roman" charset="0"/>
              </a:rPr>
              <a:t>N;i</a:t>
            </a:r>
            <a:r>
              <a:rPr kumimoji="0" lang="en-US" altLang="zh-CN" sz="1600" dirty="0">
                <a:latin typeface="Times New Roman" charset="0"/>
              </a:rPr>
              <a:t>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		V(&amp;</a:t>
            </a:r>
            <a:r>
              <a:rPr kumimoji="0" lang="en-US" altLang="zh-CN" sz="1600" dirty="0" err="1">
                <a:latin typeface="Times New Roman" charset="0"/>
              </a:rPr>
              <a:t>common_sem</a:t>
            </a:r>
            <a:r>
              <a:rPr kumimoji="0" lang="en-US" altLang="zh-CN" sz="1600" dirty="0">
                <a:latin typeface="Times New Roman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}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33400" y="1752600"/>
            <a:ext cx="1381125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dirty="0">
                <a:latin typeface="Calibri" charset="0"/>
              </a:rPr>
              <a:t>Readers</a:t>
            </a: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4648200" y="1633141"/>
            <a:ext cx="1285875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>
                <a:latin typeface="Calibri" charset="0"/>
              </a:rPr>
              <a:t>Writers</a:t>
            </a:r>
          </a:p>
        </p:txBody>
      </p:sp>
    </p:spTree>
    <p:extLst>
      <p:ext uri="{BB962C8B-B14F-4D97-AF65-F5344CB8AC3E}">
        <p14:creationId xmlns:p14="http://schemas.microsoft.com/office/powerpoint/2010/main" val="18759243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写优先</a:t>
            </a:r>
            <a:r>
              <a:rPr lang="zh-CN" altLang="en-US">
                <a:ea typeface="宋体" charset="-122"/>
              </a:rPr>
              <a:t>的读写者问题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C0E-5CA6-B04B-BA33-B0AD3DF7F57C}" type="slidenum">
              <a:rPr lang="zh-CN" altLang="en-US" smtClean="0"/>
              <a:pPr/>
              <a:t>59</a:t>
            </a:fld>
            <a:endParaRPr lang="en-US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3886200" cy="566308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 err="1">
                <a:latin typeface="Times New Roman" charset="0"/>
              </a:rPr>
              <a:t>int</a:t>
            </a:r>
            <a:r>
              <a:rPr kumimoji="0" lang="en-US" altLang="zh-CN" sz="1600" dirty="0">
                <a:latin typeface="Times New Roman" charset="0"/>
              </a:rPr>
              <a:t> </a:t>
            </a:r>
            <a:r>
              <a:rPr kumimoji="0" lang="en-US" altLang="zh-CN" sz="1600" dirty="0" err="1">
                <a:latin typeface="Times New Roman" charset="0"/>
              </a:rPr>
              <a:t>readcnt</a:t>
            </a:r>
            <a:r>
              <a:rPr kumimoji="0" lang="en-US" altLang="zh-CN" sz="1600" dirty="0">
                <a:latin typeface="Times New Roman" charset="0"/>
              </a:rPr>
              <a:t>, </a:t>
            </a:r>
            <a:r>
              <a:rPr kumimoji="0" lang="en-US" altLang="zh-CN" sz="1600" dirty="0" err="1">
                <a:latin typeface="Times New Roman" charset="0"/>
              </a:rPr>
              <a:t>writecnt</a:t>
            </a:r>
            <a:r>
              <a:rPr kumimoji="0" lang="en-US" altLang="zh-CN" sz="1600" dirty="0">
                <a:latin typeface="Times New Roman" charset="0"/>
              </a:rPr>
              <a:t>;    /* Initially 0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 err="1">
                <a:latin typeface="Times New Roman" charset="0"/>
              </a:rPr>
              <a:t>sem_t</a:t>
            </a:r>
            <a:r>
              <a:rPr kumimoji="0" lang="en-US" altLang="zh-CN" sz="1600" dirty="0">
                <a:latin typeface="Times New Roman" charset="0"/>
              </a:rPr>
              <a:t> r, w, </a:t>
            </a:r>
            <a:r>
              <a:rPr kumimoji="0" lang="en-US" altLang="zh-CN" sz="1600" dirty="0" err="1">
                <a:latin typeface="Times New Roman" charset="0"/>
              </a:rPr>
              <a:t>rcnt</a:t>
            </a:r>
            <a:r>
              <a:rPr kumimoji="0" lang="en-US" altLang="zh-CN" sz="1600" dirty="0">
                <a:latin typeface="Times New Roman" charset="0"/>
              </a:rPr>
              <a:t>, </a:t>
            </a:r>
            <a:r>
              <a:rPr kumimoji="0" lang="en-US" altLang="zh-CN" sz="1600" dirty="0" err="1">
                <a:latin typeface="Times New Roman" charset="0"/>
              </a:rPr>
              <a:t>wcnt</a:t>
            </a:r>
            <a:r>
              <a:rPr kumimoji="0" lang="en-US" altLang="zh-CN" sz="1600" dirty="0">
                <a:latin typeface="Times New Roman" charset="0"/>
              </a:rPr>
              <a:t>; /* All initially 1 */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600" dirty="0"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void reader(void)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    while (1)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    	P(&amp;r);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	P(&amp;</a:t>
            </a:r>
            <a:r>
              <a:rPr kumimoji="0" lang="en-US" altLang="zh-CN" sz="1600" dirty="0" err="1">
                <a:latin typeface="Times New Roman" charset="0"/>
              </a:rPr>
              <a:t>rcnt</a:t>
            </a:r>
            <a:r>
              <a:rPr kumimoji="0" lang="en-US" altLang="zh-CN" sz="1600" dirty="0">
                <a:latin typeface="Times New Roman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    	</a:t>
            </a:r>
            <a:r>
              <a:rPr kumimoji="0" lang="en-US" altLang="zh-CN" sz="1600" dirty="0" err="1">
                <a:latin typeface="Times New Roman" charset="0"/>
              </a:rPr>
              <a:t>readcnt</a:t>
            </a:r>
            <a:r>
              <a:rPr kumimoji="0" lang="en-US" altLang="zh-CN" sz="1600" dirty="0">
                <a:latin typeface="Times New Roman" charset="0"/>
              </a:rPr>
              <a:t>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    	if (</a:t>
            </a:r>
            <a:r>
              <a:rPr kumimoji="0" lang="en-US" altLang="zh-CN" sz="1600" dirty="0" err="1">
                <a:latin typeface="Times New Roman" charset="0"/>
              </a:rPr>
              <a:t>readcnt</a:t>
            </a:r>
            <a:r>
              <a:rPr kumimoji="0" lang="en-US" altLang="zh-CN" sz="1600" dirty="0">
                <a:latin typeface="Times New Roman" charset="0"/>
              </a:rPr>
              <a:t> == 1) /* First in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      		P(&amp;w);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    	V(&amp;</a:t>
            </a:r>
            <a:r>
              <a:rPr kumimoji="0" lang="en-US" altLang="zh-CN" sz="1600" dirty="0" err="1">
                <a:latin typeface="Times New Roman" charset="0"/>
              </a:rPr>
              <a:t>rcnt</a:t>
            </a:r>
            <a:r>
              <a:rPr kumimoji="0" lang="en-US" altLang="zh-CN" sz="1600" dirty="0">
                <a:latin typeface="Times New Roman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	V(&amp;r);          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600" dirty="0"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    	/* Reading happens here */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600" dirty="0"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    	P(&amp;</a:t>
            </a:r>
            <a:r>
              <a:rPr kumimoji="0" lang="en-US" altLang="zh-CN" sz="1600" dirty="0" err="1">
                <a:latin typeface="Times New Roman" charset="0"/>
              </a:rPr>
              <a:t>rcnt</a:t>
            </a:r>
            <a:r>
              <a:rPr kumimoji="0" lang="en-US" altLang="zh-CN" sz="1600" dirty="0">
                <a:latin typeface="Times New Roman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    	</a:t>
            </a:r>
            <a:r>
              <a:rPr kumimoji="0" lang="en-US" altLang="zh-CN" sz="1600" dirty="0" err="1">
                <a:latin typeface="Times New Roman" charset="0"/>
              </a:rPr>
              <a:t>readcnt</a:t>
            </a:r>
            <a:r>
              <a:rPr kumimoji="0" lang="en-US" altLang="zh-CN" sz="1600" dirty="0">
                <a:latin typeface="Times New Roman" charset="0"/>
              </a:rPr>
              <a:t>--;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    	if (</a:t>
            </a:r>
            <a:r>
              <a:rPr kumimoji="0" lang="en-US" altLang="zh-CN" sz="1600" dirty="0" err="1">
                <a:latin typeface="Times New Roman" charset="0"/>
              </a:rPr>
              <a:t>readcnt</a:t>
            </a:r>
            <a:r>
              <a:rPr kumimoji="0" lang="en-US" altLang="zh-CN" sz="1600" dirty="0">
                <a:latin typeface="Times New Roman" charset="0"/>
              </a:rPr>
              <a:t> == 0) /* Last out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      		V(&amp;w);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    	V(&amp;</a:t>
            </a:r>
            <a:r>
              <a:rPr kumimoji="0" lang="en-US" altLang="zh-CN" sz="1600" dirty="0" err="1">
                <a:latin typeface="Times New Roman" charset="0"/>
              </a:rPr>
              <a:t>rcnt</a:t>
            </a:r>
            <a:r>
              <a:rPr kumimoji="0" lang="en-US" altLang="zh-CN" sz="1600" dirty="0">
                <a:latin typeface="Times New Roman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}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48200" y="1649530"/>
            <a:ext cx="3886200" cy="4924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void writer(void)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    while (1)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    	P(&amp;</a:t>
            </a:r>
            <a:r>
              <a:rPr kumimoji="0" lang="en-US" altLang="zh-CN" sz="1600" dirty="0" err="1">
                <a:latin typeface="Times New Roman" charset="0"/>
              </a:rPr>
              <a:t>wcnt</a:t>
            </a:r>
            <a:r>
              <a:rPr kumimoji="0" lang="en-US" altLang="zh-CN" sz="1600" dirty="0">
                <a:latin typeface="Times New Roman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	</a:t>
            </a:r>
            <a:r>
              <a:rPr kumimoji="0" lang="en-US" altLang="zh-CN" sz="1600" dirty="0" err="1">
                <a:latin typeface="Times New Roman" charset="0"/>
              </a:rPr>
              <a:t>writecnt</a:t>
            </a:r>
            <a:r>
              <a:rPr kumimoji="0" lang="en-US" altLang="zh-CN" sz="1600" dirty="0">
                <a:latin typeface="Times New Roman" charset="0"/>
              </a:rPr>
              <a:t>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    	if (</a:t>
            </a:r>
            <a:r>
              <a:rPr kumimoji="0" lang="en-US" altLang="zh-CN" sz="1600" dirty="0" err="1">
                <a:latin typeface="Times New Roman" charset="0"/>
              </a:rPr>
              <a:t>writecnt</a:t>
            </a:r>
            <a:r>
              <a:rPr kumimoji="0" lang="en-US" altLang="zh-CN" sz="1600" dirty="0">
                <a:latin typeface="Times New Roman" charset="0"/>
              </a:rPr>
              <a:t> == 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      		P(&amp;r);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    	V(&amp;</a:t>
            </a:r>
            <a:r>
              <a:rPr kumimoji="0" lang="en-US" altLang="zh-CN" sz="1600" dirty="0" err="1">
                <a:latin typeface="Times New Roman" charset="0"/>
              </a:rPr>
              <a:t>wcnt</a:t>
            </a:r>
            <a:r>
              <a:rPr kumimoji="0" lang="en-US" altLang="zh-CN" sz="1600" dirty="0">
                <a:latin typeface="Times New Roman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600" dirty="0"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	P(&amp;w);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    	/* Writing happens here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	V(&amp;w);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600" dirty="0">
              <a:latin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    	P(&amp;</a:t>
            </a:r>
            <a:r>
              <a:rPr kumimoji="0" lang="en-US" altLang="zh-CN" sz="1600" dirty="0" err="1">
                <a:latin typeface="Times New Roman" charset="0"/>
              </a:rPr>
              <a:t>wcnt</a:t>
            </a:r>
            <a:r>
              <a:rPr kumimoji="0" lang="en-US" altLang="zh-CN" sz="1600" dirty="0">
                <a:latin typeface="Times New Roman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    	</a:t>
            </a:r>
            <a:r>
              <a:rPr kumimoji="0" lang="en-US" altLang="zh-CN" sz="1600" dirty="0" err="1">
                <a:latin typeface="Times New Roman" charset="0"/>
              </a:rPr>
              <a:t>writecnt</a:t>
            </a:r>
            <a:r>
              <a:rPr kumimoji="0" lang="en-US" altLang="zh-CN" sz="1600" dirty="0">
                <a:latin typeface="Times New Roman" charset="0"/>
              </a:rPr>
              <a:t>--;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    	if (</a:t>
            </a:r>
            <a:r>
              <a:rPr kumimoji="0" lang="en-US" altLang="zh-CN" sz="1600" dirty="0" err="1">
                <a:latin typeface="Times New Roman" charset="0"/>
              </a:rPr>
              <a:t>writecnt</a:t>
            </a:r>
            <a:r>
              <a:rPr kumimoji="0" lang="en-US" altLang="zh-CN" sz="1600" dirty="0">
                <a:latin typeface="Times New Roman" charset="0"/>
              </a:rPr>
              <a:t> == 0) /* Last out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      		V(&amp;r);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    	V(&amp;</a:t>
            </a:r>
            <a:r>
              <a:rPr kumimoji="0" lang="en-US" altLang="zh-CN" sz="1600" dirty="0" err="1">
                <a:latin typeface="Times New Roman" charset="0"/>
              </a:rPr>
              <a:t>wcnt</a:t>
            </a:r>
            <a:r>
              <a:rPr kumimoji="0" lang="en-US" altLang="zh-CN" sz="1600" dirty="0">
                <a:latin typeface="Times New Roman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imes New Roman" charset="0"/>
              </a:rPr>
              <a:t>}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590800" y="2142762"/>
            <a:ext cx="1381125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dirty="0">
                <a:latin typeface="Calibri" charset="0"/>
              </a:rPr>
              <a:t>Readers</a:t>
            </a: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7086600" y="1752600"/>
            <a:ext cx="1285875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>
                <a:latin typeface="Calibri" charset="0"/>
              </a:rPr>
              <a:t>Writers</a:t>
            </a:r>
          </a:p>
        </p:txBody>
      </p:sp>
    </p:spTree>
    <p:extLst>
      <p:ext uri="{BB962C8B-B14F-4D97-AF65-F5344CB8AC3E}">
        <p14:creationId xmlns:p14="http://schemas.microsoft.com/office/powerpoint/2010/main" val="116200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668E9B-F0D1-9446-A3DF-E6660358C62F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CN" sz="1400" dirty="0">
              <a:latin typeface="Times New Roman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 process with multiple threads</a:t>
            </a:r>
          </a:p>
        </p:txBody>
      </p:sp>
      <p:grpSp>
        <p:nvGrpSpPr>
          <p:cNvPr id="8196" name="Group 3"/>
          <p:cNvGrpSpPr>
            <a:grpSpLocks/>
          </p:cNvGrpSpPr>
          <p:nvPr/>
        </p:nvGrpSpPr>
        <p:grpSpPr bwMode="auto">
          <a:xfrm>
            <a:off x="460375" y="2057400"/>
            <a:ext cx="8302625" cy="3754438"/>
            <a:chOff x="204" y="1632"/>
            <a:chExt cx="5230" cy="2365"/>
          </a:xfrm>
        </p:grpSpPr>
        <p:sp>
          <p:nvSpPr>
            <p:cNvPr id="8197" name="Rectangle 4"/>
            <p:cNvSpPr>
              <a:spLocks noChangeAspect="1" noChangeArrowheads="1"/>
            </p:cNvSpPr>
            <p:nvPr/>
          </p:nvSpPr>
          <p:spPr bwMode="auto">
            <a:xfrm>
              <a:off x="2162" y="1941"/>
              <a:ext cx="1405" cy="2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shared libraries</a:t>
              </a:r>
            </a:p>
          </p:txBody>
        </p:sp>
        <p:sp>
          <p:nvSpPr>
            <p:cNvPr id="8198" name="Rectangle 5"/>
            <p:cNvSpPr>
              <a:spLocks noChangeAspect="1" noChangeArrowheads="1"/>
            </p:cNvSpPr>
            <p:nvPr/>
          </p:nvSpPr>
          <p:spPr bwMode="auto">
            <a:xfrm>
              <a:off x="2162" y="2142"/>
              <a:ext cx="1405" cy="16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Helvetica" charset="0"/>
              </a:endParaRPr>
            </a:p>
          </p:txBody>
        </p:sp>
        <p:sp>
          <p:nvSpPr>
            <p:cNvPr id="8199" name="Rectangle 6"/>
            <p:cNvSpPr>
              <a:spLocks noChangeAspect="1" noChangeArrowheads="1"/>
            </p:cNvSpPr>
            <p:nvPr/>
          </p:nvSpPr>
          <p:spPr bwMode="auto">
            <a:xfrm>
              <a:off x="2162" y="2302"/>
              <a:ext cx="1405" cy="1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run-time heap</a:t>
              </a:r>
            </a:p>
          </p:txBody>
        </p:sp>
        <p:sp>
          <p:nvSpPr>
            <p:cNvPr id="8200" name="Text Box 7"/>
            <p:cNvSpPr txBox="1">
              <a:spLocks noChangeAspect="1" noChangeArrowheads="1"/>
            </p:cNvSpPr>
            <p:nvPr/>
          </p:nvSpPr>
          <p:spPr bwMode="auto">
            <a:xfrm>
              <a:off x="1978" y="2955"/>
              <a:ext cx="1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0</a:t>
              </a:r>
              <a:endParaRPr kumimoji="0" lang="en-US" altLang="zh-CN" sz="1800">
                <a:latin typeface="Helvetica" charset="0"/>
              </a:endParaRPr>
            </a:p>
          </p:txBody>
        </p:sp>
        <p:sp>
          <p:nvSpPr>
            <p:cNvPr id="8201" name="Rectangle 8"/>
            <p:cNvSpPr>
              <a:spLocks noChangeAspect="1" noChangeArrowheads="1"/>
            </p:cNvSpPr>
            <p:nvPr/>
          </p:nvSpPr>
          <p:spPr bwMode="auto">
            <a:xfrm>
              <a:off x="2162" y="2484"/>
              <a:ext cx="1406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read/write data</a:t>
              </a:r>
            </a:p>
          </p:txBody>
        </p:sp>
        <p:sp>
          <p:nvSpPr>
            <p:cNvPr id="8202" name="Text Box 9"/>
            <p:cNvSpPr txBox="1">
              <a:spLocks noChangeArrowheads="1"/>
            </p:cNvSpPr>
            <p:nvPr/>
          </p:nvSpPr>
          <p:spPr bwMode="auto">
            <a:xfrm>
              <a:off x="242" y="2523"/>
              <a:ext cx="1594" cy="85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charset="0"/>
                </a:rPr>
                <a:t>Thread 1 context: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charset="0"/>
                </a:rPr>
                <a:t>  Data registers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charset="0"/>
                </a:rPr>
                <a:t>  Condition codes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charset="0"/>
                </a:rPr>
                <a:t>  SP1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charset="0"/>
                </a:rPr>
                <a:t>  PC1</a:t>
              </a:r>
            </a:p>
          </p:txBody>
        </p:sp>
        <p:sp>
          <p:nvSpPr>
            <p:cNvPr id="8203" name="Text Box 10"/>
            <p:cNvSpPr txBox="1">
              <a:spLocks noChangeArrowheads="1"/>
            </p:cNvSpPr>
            <p:nvPr/>
          </p:nvSpPr>
          <p:spPr bwMode="auto">
            <a:xfrm>
              <a:off x="2024" y="1632"/>
              <a:ext cx="1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Helvetica" charset="0"/>
                </a:rPr>
                <a:t> </a:t>
              </a:r>
              <a:r>
                <a:rPr kumimoji="0" lang="en-US" altLang="zh-CN" sz="1800">
                  <a:latin typeface="Helvetica" charset="0"/>
                </a:rPr>
                <a:t>Shared code and data</a:t>
              </a:r>
            </a:p>
          </p:txBody>
        </p:sp>
        <p:sp>
          <p:nvSpPr>
            <p:cNvPr id="8204" name="Rectangle 11"/>
            <p:cNvSpPr>
              <a:spLocks noChangeAspect="1" noChangeArrowheads="1"/>
            </p:cNvSpPr>
            <p:nvPr/>
          </p:nvSpPr>
          <p:spPr bwMode="auto">
            <a:xfrm>
              <a:off x="2162" y="2686"/>
              <a:ext cx="1406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read-only code/data</a:t>
              </a:r>
            </a:p>
          </p:txBody>
        </p:sp>
        <p:sp>
          <p:nvSpPr>
            <p:cNvPr id="8205" name="Rectangle 12"/>
            <p:cNvSpPr>
              <a:spLocks noChangeAspect="1" noChangeArrowheads="1"/>
            </p:cNvSpPr>
            <p:nvPr/>
          </p:nvSpPr>
          <p:spPr bwMode="auto">
            <a:xfrm>
              <a:off x="2162" y="2878"/>
              <a:ext cx="1406" cy="202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Helvetica" charset="0"/>
              </a:endParaRPr>
            </a:p>
          </p:txBody>
        </p:sp>
        <p:sp>
          <p:nvSpPr>
            <p:cNvPr id="24590" name="Rectangle 13"/>
            <p:cNvSpPr>
              <a:spLocks noChangeAspect="1" noChangeArrowheads="1"/>
            </p:cNvSpPr>
            <p:nvPr/>
          </p:nvSpPr>
          <p:spPr bwMode="auto">
            <a:xfrm>
              <a:off x="242" y="2133"/>
              <a:ext cx="1594" cy="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Helvetica" pitchFamily="34" charset="0"/>
                  <a:ea typeface="宋体" pitchFamily="2" charset="-122"/>
                </a:rPr>
                <a:t>stack 1</a:t>
              </a:r>
            </a:p>
          </p:txBody>
        </p:sp>
        <p:sp>
          <p:nvSpPr>
            <p:cNvPr id="8207" name="Text Box 14"/>
            <p:cNvSpPr txBox="1">
              <a:spLocks noChangeArrowheads="1"/>
            </p:cNvSpPr>
            <p:nvPr/>
          </p:nvSpPr>
          <p:spPr bwMode="auto">
            <a:xfrm>
              <a:off x="204" y="1785"/>
              <a:ext cx="1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Helvetica" charset="0"/>
                </a:rPr>
                <a:t>Thread 1 (main thread)</a:t>
              </a:r>
            </a:p>
          </p:txBody>
        </p:sp>
        <p:sp>
          <p:nvSpPr>
            <p:cNvPr id="8208" name="Text Box 15"/>
            <p:cNvSpPr txBox="1">
              <a:spLocks noChangeArrowheads="1"/>
            </p:cNvSpPr>
            <p:nvPr/>
          </p:nvSpPr>
          <p:spPr bwMode="auto">
            <a:xfrm>
              <a:off x="2162" y="3280"/>
              <a:ext cx="1438" cy="717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charset="0"/>
                </a:rPr>
                <a:t>Kernel context: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charset="0"/>
                </a:rPr>
                <a:t> </a:t>
              </a:r>
              <a:r>
                <a:rPr kumimoji="0" lang="en-US" altLang="zh-CN" sz="1600">
                  <a:latin typeface="Courier New" charset="0"/>
                </a:rPr>
                <a:t>VM structures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charset="0"/>
                </a:rPr>
                <a:t> Descriptor table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charset="0"/>
                </a:rPr>
                <a:t> brk pointer</a:t>
              </a:r>
              <a:endParaRPr kumimoji="0" lang="zh-CN" altLang="en-US" sz="1600">
                <a:latin typeface="Courier New" charset="0"/>
              </a:endParaRPr>
            </a:p>
          </p:txBody>
        </p:sp>
        <p:sp>
          <p:nvSpPr>
            <p:cNvPr id="8209" name="Text Box 16"/>
            <p:cNvSpPr txBox="1">
              <a:spLocks noChangeArrowheads="1"/>
            </p:cNvSpPr>
            <p:nvPr/>
          </p:nvSpPr>
          <p:spPr bwMode="auto">
            <a:xfrm>
              <a:off x="3840" y="2523"/>
              <a:ext cx="1594" cy="85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charset="0"/>
                </a:rPr>
                <a:t>Thread 2 context: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charset="0"/>
                </a:rPr>
                <a:t>  Data registers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charset="0"/>
                </a:rPr>
                <a:t>  Condition codes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charset="0"/>
                </a:rPr>
                <a:t>  SP2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charset="0"/>
                </a:rPr>
                <a:t>  PC2</a:t>
              </a:r>
            </a:p>
          </p:txBody>
        </p:sp>
        <p:sp>
          <p:nvSpPr>
            <p:cNvPr id="24594" name="Rectangle 17"/>
            <p:cNvSpPr>
              <a:spLocks noChangeAspect="1" noChangeArrowheads="1"/>
            </p:cNvSpPr>
            <p:nvPr/>
          </p:nvSpPr>
          <p:spPr bwMode="auto">
            <a:xfrm>
              <a:off x="3840" y="2133"/>
              <a:ext cx="1594" cy="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Helvetica" pitchFamily="34" charset="0"/>
                  <a:ea typeface="宋体" pitchFamily="2" charset="-122"/>
                </a:rPr>
                <a:t>stack 2</a:t>
              </a:r>
            </a:p>
          </p:txBody>
        </p:sp>
        <p:sp>
          <p:nvSpPr>
            <p:cNvPr id="8211" name="Text Box 18"/>
            <p:cNvSpPr txBox="1">
              <a:spLocks noChangeArrowheads="1"/>
            </p:cNvSpPr>
            <p:nvPr/>
          </p:nvSpPr>
          <p:spPr bwMode="auto">
            <a:xfrm>
              <a:off x="3792" y="1785"/>
              <a:ext cx="16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Helvetica" charset="0"/>
                </a:rPr>
                <a:t>Thread 2 (peer thread)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Starvation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altLang="zh-CN" dirty="0"/>
              <a:t>In </a:t>
            </a:r>
            <a:r>
              <a:rPr lang="en-US" altLang="zh-CN" dirty="0"/>
              <a:t>the first </a:t>
            </a:r>
            <a:r>
              <a:rPr lang="en" altLang="zh-CN" dirty="0"/>
              <a:t>example, readers block one writer</a:t>
            </a:r>
          </a:p>
          <a:p>
            <a:pPr marL="914400" lvl="1" indent="-30480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altLang="zh-CN" dirty="0"/>
              <a:t>Writer might not get the resource</a:t>
            </a:r>
          </a:p>
          <a:p>
            <a:pPr marL="914400" lvl="1" indent="-30480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altLang="zh-CN" dirty="0"/>
              <a:t>Writer is being </a:t>
            </a:r>
            <a:r>
              <a:rPr lang="en" altLang="zh-CN" b="1" dirty="0"/>
              <a:t>starved</a:t>
            </a:r>
            <a:r>
              <a:rPr lang="en" altLang="zh-CN" dirty="0"/>
              <a:t> of resource</a:t>
            </a:r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altLang="zh-CN" dirty="0"/>
              <a:t>Make sure that readers don’t hold resource for long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C0E-5CA6-B04B-BA33-B0AD3DF7F57C}" type="slidenum">
              <a:rPr lang="zh-CN" altLang="en-US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25665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A9E82B-E802-D24A-B1CA-36311433A9B2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0700" y="1524000"/>
            <a:ext cx="8166100" cy="4648200"/>
          </a:xfrm>
          <a:noFill/>
        </p:spPr>
        <p:txBody>
          <a:bodyPr lIns="90487" tIns="44450" rIns="90487" bIns="44450"/>
          <a:lstStyle/>
          <a:p>
            <a:r>
              <a:rPr kumimoji="0" lang="en-US" altLang="zh-CN">
                <a:ea typeface="宋体" charset="-122"/>
              </a:rPr>
              <a:t>Functions called from a thread must be </a:t>
            </a:r>
            <a:r>
              <a:rPr kumimoji="0" lang="en-US" altLang="zh-CN">
                <a:solidFill>
                  <a:srgbClr val="FF0000"/>
                </a:solidFill>
                <a:ea typeface="宋体" charset="-122"/>
              </a:rPr>
              <a:t>thread-safe</a:t>
            </a:r>
            <a:endParaRPr kumimoji="0" lang="en-US" altLang="zh-CN">
              <a:ea typeface="宋体" charset="-122"/>
            </a:endParaRPr>
          </a:p>
          <a:p>
            <a:endParaRPr kumimoji="0" lang="en-US" altLang="zh-CN">
              <a:ea typeface="宋体" charset="-122"/>
            </a:endParaRPr>
          </a:p>
          <a:p>
            <a:r>
              <a:rPr kumimoji="0" lang="en-US" altLang="zh-CN" u="sng">
                <a:ea typeface="宋体" charset="-122"/>
              </a:rPr>
              <a:t>Definition</a:t>
            </a:r>
            <a:r>
              <a:rPr kumimoji="0" lang="en-US" altLang="zh-CN">
                <a:ea typeface="宋体" charset="-122"/>
              </a:rPr>
              <a:t>:</a:t>
            </a:r>
            <a:r>
              <a:rPr kumimoji="0" lang="en-US" altLang="zh-CN" i="1">
                <a:ea typeface="宋体" charset="-122"/>
              </a:rPr>
              <a:t> </a:t>
            </a:r>
            <a:r>
              <a:rPr kumimoji="0" lang="en-US" altLang="zh-CN">
                <a:ea typeface="宋体" charset="-122"/>
              </a:rPr>
              <a:t>A function is thread-safe iff it will always produce correct results when called </a:t>
            </a:r>
            <a:r>
              <a:rPr kumimoji="0" lang="en-US" altLang="zh-CN">
                <a:solidFill>
                  <a:srgbClr val="FF0000"/>
                </a:solidFill>
                <a:ea typeface="宋体" charset="-122"/>
              </a:rPr>
              <a:t>repeatedly</a:t>
            </a:r>
            <a:r>
              <a:rPr kumimoji="0" lang="en-US" altLang="zh-CN">
                <a:ea typeface="宋体" charset="-122"/>
              </a:rPr>
              <a:t> from multiple concurrent threads. 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Thread-safe functions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DA8125-A830-D148-976E-C5A91483CCE1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0700" y="1524000"/>
            <a:ext cx="8166100" cy="4648200"/>
          </a:xfrm>
          <a:noFill/>
        </p:spPr>
        <p:txBody>
          <a:bodyPr lIns="90487" tIns="44450" rIns="90487" bIns="44450"/>
          <a:lstStyle/>
          <a:p>
            <a:r>
              <a:rPr kumimoji="0" lang="zh-CN" altLang="en-US">
                <a:ea typeface="宋体" charset="-122"/>
              </a:rPr>
              <a:t>线程不安全的函数分为四个类型：</a:t>
            </a:r>
            <a:endParaRPr kumimoji="0" lang="en-US" altLang="zh-CN">
              <a:ea typeface="宋体" charset="-122"/>
            </a:endParaRPr>
          </a:p>
          <a:p>
            <a:pPr lvl="1"/>
            <a:r>
              <a:rPr kumimoji="0" lang="zh-CN" altLang="en-US">
                <a:ea typeface="宋体" charset="-122"/>
              </a:rPr>
              <a:t>类型</a:t>
            </a:r>
            <a:r>
              <a:rPr kumimoji="0" lang="en-US" altLang="zh-CN">
                <a:ea typeface="宋体" charset="-122"/>
              </a:rPr>
              <a:t>1</a:t>
            </a:r>
            <a:r>
              <a:rPr kumimoji="0" lang="zh-CN" altLang="en-US">
                <a:ea typeface="宋体" charset="-122"/>
              </a:rPr>
              <a:t>：不能保护共享变量</a:t>
            </a:r>
            <a:endParaRPr kumimoji="0" lang="en-US" altLang="zh-CN">
              <a:ea typeface="宋体" charset="-122"/>
            </a:endParaRPr>
          </a:p>
          <a:p>
            <a:pPr lvl="1"/>
            <a:r>
              <a:rPr kumimoji="0" lang="zh-CN" altLang="en-US">
                <a:ea typeface="宋体" charset="-122"/>
              </a:rPr>
              <a:t>类型</a:t>
            </a:r>
            <a:r>
              <a:rPr kumimoji="0" lang="en-US" altLang="zh-CN">
                <a:ea typeface="宋体" charset="-122"/>
              </a:rPr>
              <a:t>2</a:t>
            </a:r>
            <a:r>
              <a:rPr kumimoji="0" lang="zh-CN" altLang="en-US">
                <a:ea typeface="宋体" charset="-122"/>
              </a:rPr>
              <a:t>：</a:t>
            </a:r>
            <a:r>
              <a:rPr lang="zh-CN" altLang="en-US">
                <a:ea typeface="宋体" charset="-122"/>
              </a:rPr>
              <a:t>多次函数调用之间依赖同样的持久状态</a:t>
            </a:r>
            <a:endParaRPr kumimoji="0" lang="en-US" altLang="zh-CN">
              <a:ea typeface="宋体" charset="-122"/>
            </a:endParaRPr>
          </a:p>
          <a:p>
            <a:pPr lvl="1"/>
            <a:r>
              <a:rPr kumimoji="0" lang="zh-CN" altLang="en-US">
                <a:ea typeface="宋体" charset="-122"/>
              </a:rPr>
              <a:t>类型</a:t>
            </a:r>
            <a:r>
              <a:rPr kumimoji="0" lang="en-US" altLang="zh-CN">
                <a:ea typeface="宋体" charset="-122"/>
              </a:rPr>
              <a:t>3</a:t>
            </a:r>
            <a:r>
              <a:rPr kumimoji="0" lang="zh-CN" altLang="en-US">
                <a:ea typeface="宋体" charset="-122"/>
              </a:rPr>
              <a:t>：返回一个指向静态变量的指针</a:t>
            </a:r>
            <a:endParaRPr kumimoji="0" lang="en-US" altLang="zh-CN">
              <a:ea typeface="宋体" charset="-122"/>
            </a:endParaRPr>
          </a:p>
          <a:p>
            <a:pPr lvl="1"/>
            <a:r>
              <a:rPr kumimoji="0" lang="zh-CN" altLang="en-US">
                <a:ea typeface="宋体" charset="-122"/>
              </a:rPr>
              <a:t>类型</a:t>
            </a:r>
            <a:r>
              <a:rPr kumimoji="0" lang="en-US" altLang="zh-CN">
                <a:ea typeface="宋体" charset="-122"/>
              </a:rPr>
              <a:t>4</a:t>
            </a:r>
            <a:r>
              <a:rPr kumimoji="0" lang="zh-CN" altLang="en-US">
                <a:ea typeface="宋体" charset="-122"/>
              </a:rPr>
              <a:t>：调用其他线程不安全的函数</a:t>
            </a:r>
            <a:endParaRPr kumimoji="0" lang="en-US" altLang="zh-CN">
              <a:ea typeface="宋体" charset="-122"/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Thread-safe functions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A6DCBD-13EE-3F42-B4B8-A7A963ED309E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0700" y="1524000"/>
            <a:ext cx="8166100" cy="4648200"/>
          </a:xfrm>
          <a:noFill/>
        </p:spPr>
        <p:txBody>
          <a:bodyPr lIns="90487" tIns="44450" rIns="90487" bIns="44450"/>
          <a:lstStyle/>
          <a:p>
            <a:r>
              <a:rPr kumimoji="0" lang="zh-CN" altLang="en-US">
                <a:ea typeface="宋体" charset="-122"/>
              </a:rPr>
              <a:t>类型</a:t>
            </a:r>
            <a:r>
              <a:rPr kumimoji="0" lang="en-US" altLang="zh-CN">
                <a:ea typeface="宋体" charset="-122"/>
              </a:rPr>
              <a:t>1</a:t>
            </a:r>
            <a:r>
              <a:rPr kumimoji="0" lang="zh-CN" altLang="en-US">
                <a:ea typeface="宋体" charset="-122"/>
              </a:rPr>
              <a:t>：不能保护共享变量</a:t>
            </a:r>
            <a:endParaRPr kumimoji="0" lang="en-US" altLang="zh-CN">
              <a:ea typeface="宋体" charset="-122"/>
            </a:endParaRPr>
          </a:p>
          <a:p>
            <a:pPr lvl="1">
              <a:lnSpc>
                <a:spcPct val="140000"/>
              </a:lnSpc>
            </a:pPr>
            <a:r>
              <a:rPr kumimoji="0" lang="zh-CN" altLang="en-US">
                <a:ea typeface="宋体" charset="-122"/>
              </a:rPr>
              <a:t>解决方法：使用</a:t>
            </a:r>
            <a:r>
              <a:rPr kumimoji="0" lang="en-US" altLang="zh-CN">
                <a:ea typeface="宋体" charset="-122"/>
              </a:rPr>
              <a:t>Pthreads P/V</a:t>
            </a:r>
            <a:r>
              <a:rPr kumimoji="0" lang="zh-CN" altLang="en-US">
                <a:ea typeface="宋体" charset="-122"/>
              </a:rPr>
              <a:t>操作</a:t>
            </a:r>
            <a:endParaRPr kumimoji="0" lang="en-US" altLang="zh-CN">
              <a:ea typeface="宋体" charset="-122"/>
            </a:endParaRPr>
          </a:p>
          <a:p>
            <a:pPr lvl="1">
              <a:lnSpc>
                <a:spcPct val="140000"/>
              </a:lnSpc>
            </a:pPr>
            <a:r>
              <a:rPr kumimoji="0" lang="zh-CN" altLang="en-US">
                <a:ea typeface="宋体" charset="-122"/>
              </a:rPr>
              <a:t>不需要修改调用代码（只需要改函数内部代码）</a:t>
            </a:r>
            <a:endParaRPr kumimoji="0" lang="en-US" altLang="zh-CN">
              <a:ea typeface="宋体" charset="-122"/>
            </a:endParaRPr>
          </a:p>
          <a:p>
            <a:pPr lvl="1">
              <a:lnSpc>
                <a:spcPct val="140000"/>
              </a:lnSpc>
            </a:pPr>
            <a:r>
              <a:rPr kumimoji="0" lang="zh-CN" altLang="en-US">
                <a:ea typeface="宋体" charset="-122"/>
              </a:rPr>
              <a:t>问题：同步操作会使运行变慢</a:t>
            </a:r>
            <a:endParaRPr kumimoji="0" lang="en-US" altLang="zh-CN">
              <a:ea typeface="宋体" charset="-122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Thread-unsafe functions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51BFCE-0602-E043-9D20-80EC3F9106A8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2819400"/>
            <a:ext cx="7848600" cy="3810000"/>
          </a:xfr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unsigned int </a:t>
            </a:r>
            <a:r>
              <a:rPr kumimoji="0" lang="en-US" altLang="zh-CN" sz="2000" b="1">
                <a:solidFill>
                  <a:srgbClr val="9900CC"/>
                </a:solidFill>
                <a:latin typeface="Courier New" charset="0"/>
                <a:ea typeface="宋体" charset="-122"/>
              </a:rPr>
              <a:t>next</a:t>
            </a:r>
            <a:r>
              <a:rPr kumimoji="0" lang="en-US" altLang="zh-CN" sz="2000" b="1">
                <a:latin typeface="Courier New" charset="0"/>
                <a:ea typeface="宋体" charset="-122"/>
              </a:rPr>
              <a:t> = 1;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kumimoji="0" lang="en-US" altLang="zh-CN" sz="2000" b="1">
                <a:solidFill>
                  <a:srgbClr val="00B050"/>
                </a:solidFill>
                <a:latin typeface="Courier New" charset="0"/>
                <a:ea typeface="宋体" charset="-122"/>
              </a:rPr>
              <a:t>/* rand – return pseudo-random int on 0..32767 */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int rand(void)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{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next = next * 110351524 + 12345 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return (unsigned int)((next/65536) % 32768);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}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kumimoji="0" lang="en-US" altLang="zh-CN" sz="2000" b="1">
                <a:solidFill>
                  <a:srgbClr val="00B050"/>
                </a:solidFill>
                <a:latin typeface="Courier New" charset="0"/>
                <a:ea typeface="宋体" charset="-122"/>
              </a:rPr>
              <a:t>/* srand – set seed for rand() */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void srand(unsigned int seed)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{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next = seed;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}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Thread-unsafe functions (case 2)</a:t>
            </a:r>
            <a:endParaRPr lang="zh-CN" altLang="en-US">
              <a:ea typeface="宋体" charset="-122"/>
            </a:endParaRPr>
          </a:p>
        </p:txBody>
      </p:sp>
      <p:sp>
        <p:nvSpPr>
          <p:cNvPr id="54277" name="Rectangle 2"/>
          <p:cNvSpPr txBox="1">
            <a:spLocks noChangeArrowheads="1"/>
          </p:cNvSpPr>
          <p:nvPr/>
        </p:nvSpPr>
        <p:spPr bwMode="auto">
          <a:xfrm>
            <a:off x="533400" y="1371600"/>
            <a:ext cx="84709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kumimoji="0" lang="zh-CN" altLang="en-US" sz="2000" b="0"/>
              <a:t>类型</a:t>
            </a:r>
            <a:r>
              <a:rPr kumimoji="0" lang="en-US" altLang="zh-CN" sz="2000" b="0"/>
              <a:t>2</a:t>
            </a:r>
            <a:r>
              <a:rPr kumimoji="0" lang="zh-CN" altLang="en-US" sz="2000" b="0"/>
              <a:t>：多次函数调用之间依赖同样的持久状态</a:t>
            </a:r>
            <a:endParaRPr kumimoji="0" lang="en-US" altLang="zh-CN" sz="2000" b="0"/>
          </a:p>
          <a:p>
            <a:pPr lvl="1">
              <a:lnSpc>
                <a:spcPct val="140000"/>
              </a:lnSpc>
              <a:buFontTx/>
              <a:buChar char="•"/>
            </a:pPr>
            <a:r>
              <a:rPr kumimoji="0" lang="zh-CN" altLang="en-US" sz="2000" b="0"/>
              <a:t>例如</a:t>
            </a:r>
            <a:r>
              <a:rPr kumimoji="0" lang="en-US" altLang="zh-CN" sz="2000" b="0"/>
              <a:t>rand</a:t>
            </a:r>
            <a:r>
              <a:rPr kumimoji="0" lang="zh-CN" altLang="en-US" sz="2000" b="0"/>
              <a:t>函数（本质是还是修改共享变量；不同点是实际多线程之间本来不需要交互）</a:t>
            </a:r>
            <a:endParaRPr kumimoji="0" lang="en-US" altLang="zh-CN" sz="2000" b="0"/>
          </a:p>
          <a:p>
            <a:pPr>
              <a:lnSpc>
                <a:spcPct val="140000"/>
              </a:lnSpc>
            </a:pPr>
            <a:endParaRPr kumimoji="0" lang="en-US" altLang="zh-CN" sz="2000" b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EED55A-C2A1-7E42-8F06-6E3E40CD8D74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352800"/>
            <a:ext cx="8001000" cy="2514600"/>
          </a:xfr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kumimoji="0" lang="en-US" altLang="zh-CN" sz="2000" b="1">
                <a:solidFill>
                  <a:srgbClr val="00B050"/>
                </a:solidFill>
                <a:latin typeface="Courier New" charset="0"/>
                <a:ea typeface="宋体" charset="-122"/>
              </a:rPr>
              <a:t>/* rand_r – return pseudo-random int on 0..32767 */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int rand_r(int *</a:t>
            </a:r>
            <a:r>
              <a:rPr kumimoji="0" lang="en-US" altLang="zh-CN" sz="2000" b="1">
                <a:solidFill>
                  <a:srgbClr val="9900CC"/>
                </a:solidFill>
                <a:latin typeface="Courier New" charset="0"/>
                <a:ea typeface="宋体" charset="-122"/>
              </a:rPr>
              <a:t>nextp</a:t>
            </a:r>
            <a:r>
              <a:rPr kumimoji="0" lang="en-US" altLang="zh-CN" sz="2000" b="1">
                <a:latin typeface="Courier New" charset="0"/>
                <a:ea typeface="宋体" charset="-122"/>
              </a:rPr>
              <a:t>)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{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*</a:t>
            </a:r>
            <a:r>
              <a:rPr kumimoji="0" lang="en-US" altLang="zh-CN" sz="2000" b="1">
                <a:solidFill>
                  <a:srgbClr val="9900CC"/>
                </a:solidFill>
                <a:latin typeface="Courier New" charset="0"/>
                <a:ea typeface="宋体" charset="-122"/>
              </a:rPr>
              <a:t>nextp</a:t>
            </a:r>
            <a:r>
              <a:rPr kumimoji="0" lang="en-US" altLang="zh-CN" sz="2000" b="1">
                <a:latin typeface="Courier New" charset="0"/>
                <a:ea typeface="宋体" charset="-122"/>
              </a:rPr>
              <a:t> = *</a:t>
            </a:r>
            <a:r>
              <a:rPr kumimoji="0" lang="en-US" altLang="zh-CN" sz="2000" b="1">
                <a:solidFill>
                  <a:srgbClr val="9900CC"/>
                </a:solidFill>
                <a:latin typeface="Courier New" charset="0"/>
                <a:ea typeface="宋体" charset="-122"/>
              </a:rPr>
              <a:t>nextp </a:t>
            </a:r>
            <a:r>
              <a:rPr kumimoji="0" lang="en-US" altLang="zh-CN" sz="2000" b="1">
                <a:latin typeface="Courier New" charset="0"/>
                <a:ea typeface="宋体" charset="-122"/>
              </a:rPr>
              <a:t>* 110351524 + 12345 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    return (unsigned int)((*</a:t>
            </a:r>
            <a:r>
              <a:rPr kumimoji="0" lang="en-US" altLang="zh-CN" sz="2000" b="1">
                <a:solidFill>
                  <a:srgbClr val="9900CC"/>
                </a:solidFill>
                <a:latin typeface="Courier New" charset="0"/>
                <a:ea typeface="宋体" charset="-122"/>
              </a:rPr>
              <a:t>nextp</a:t>
            </a:r>
            <a:r>
              <a:rPr kumimoji="0" lang="en-US" altLang="zh-CN" sz="2000" b="1">
                <a:latin typeface="Courier New" charset="0"/>
                <a:ea typeface="宋体" charset="-122"/>
              </a:rPr>
              <a:t>/65536) % 32768);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kumimoji="0" lang="en-US" altLang="zh-CN" sz="2000" b="1">
                <a:latin typeface="Courier New" charset="0"/>
                <a:ea typeface="宋体" charset="-122"/>
              </a:rPr>
              <a:t>}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Thread-unsafe functions (case 2)</a:t>
            </a:r>
            <a:endParaRPr lang="zh-CN" altLang="en-US">
              <a:ea typeface="宋体" charset="-122"/>
            </a:endParaRPr>
          </a:p>
        </p:txBody>
      </p:sp>
      <p:sp>
        <p:nvSpPr>
          <p:cNvPr id="55301" name="Rectangle 2"/>
          <p:cNvSpPr txBox="1">
            <a:spLocks noChangeArrowheads="1"/>
          </p:cNvSpPr>
          <p:nvPr/>
        </p:nvSpPr>
        <p:spPr bwMode="auto">
          <a:xfrm>
            <a:off x="520700" y="1536700"/>
            <a:ext cx="84709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kumimoji="0" lang="zh-CN" altLang="en-US" sz="2400" b="0"/>
              <a:t>把以来的全局</a:t>
            </a:r>
            <a:r>
              <a:rPr kumimoji="0" lang="en-US" altLang="zh-CN" sz="2400" b="0"/>
              <a:t>/</a:t>
            </a:r>
            <a:r>
              <a:rPr kumimoji="0" lang="zh-CN" altLang="en-US" sz="2400" b="0"/>
              <a:t>静态变量变为参数不断传递来记录状态</a:t>
            </a:r>
            <a:endParaRPr kumimoji="0" lang="en-US" altLang="zh-CN" sz="2400" b="0"/>
          </a:p>
          <a:p>
            <a:pPr lvl="1">
              <a:lnSpc>
                <a:spcPct val="140000"/>
              </a:lnSpc>
            </a:pPr>
            <a:r>
              <a:rPr kumimoji="0" lang="zh-CN" altLang="en-US" sz="2000" b="0"/>
              <a:t>消除了全局</a:t>
            </a:r>
            <a:r>
              <a:rPr kumimoji="0" lang="en-US" altLang="zh-CN" sz="2000" b="0"/>
              <a:t>/</a:t>
            </a:r>
            <a:r>
              <a:rPr kumimoji="0" lang="zh-CN" altLang="en-US" sz="2000" b="0"/>
              <a:t>静态变量</a:t>
            </a:r>
            <a:endParaRPr kumimoji="0" lang="en-US" altLang="zh-CN" sz="2000" b="0"/>
          </a:p>
          <a:p>
            <a:pPr lvl="1">
              <a:lnSpc>
                <a:spcPct val="140000"/>
              </a:lnSpc>
            </a:pPr>
            <a:r>
              <a:rPr kumimoji="0" lang="zh-CN" altLang="en-US" sz="2000" b="0"/>
              <a:t>很类似函数式编程的思路（</a:t>
            </a:r>
            <a:r>
              <a:rPr kumimoji="0" lang="en-US" altLang="zh-CN" sz="2000" b="0"/>
              <a:t>Erlang</a:t>
            </a:r>
            <a:r>
              <a:rPr kumimoji="0" lang="zh-CN" altLang="en-US" sz="2000" b="0"/>
              <a:t>等）</a:t>
            </a:r>
            <a:endParaRPr kumimoji="0" lang="en-US" altLang="zh-CN" sz="2000" b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5D95B0-AD4E-D34E-8D88-6A83CB5EF470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685800"/>
          </a:xfrm>
          <a:noFill/>
        </p:spPr>
        <p:txBody>
          <a:bodyPr lIns="90487" tIns="44450" rIns="90487" bIns="44450"/>
          <a:lstStyle/>
          <a:p>
            <a:pPr marL="342900" lvl="1" indent="-342900">
              <a:lnSpc>
                <a:spcPct val="90000"/>
              </a:lnSpc>
              <a:buFontTx/>
              <a:buChar char="•"/>
            </a:pPr>
            <a:r>
              <a:rPr kumimoji="0" lang="zh-CN" altLang="en-US" sz="2800">
                <a:ea typeface="宋体" charset="-122"/>
              </a:rPr>
              <a:t>类型</a:t>
            </a:r>
            <a:r>
              <a:rPr kumimoji="0" lang="en-US" altLang="zh-CN" sz="2800">
                <a:ea typeface="宋体" charset="-122"/>
              </a:rPr>
              <a:t>3</a:t>
            </a:r>
            <a:r>
              <a:rPr kumimoji="0" lang="zh-CN" altLang="en-US" sz="2800">
                <a:ea typeface="宋体" charset="-122"/>
              </a:rPr>
              <a:t>：返回一个指向静态变量的指针</a:t>
            </a:r>
            <a:endParaRPr kumimoji="0" lang="en-US" altLang="zh-CN" sz="2800">
              <a:ea typeface="宋体" charset="-122"/>
            </a:endParaRPr>
          </a:p>
        </p:txBody>
      </p:sp>
      <p:sp>
        <p:nvSpPr>
          <p:cNvPr id="56324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086600" cy="18462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struct hostent *gethostbyname(char name)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</a:t>
            </a:r>
            <a:r>
              <a:rPr kumimoji="0" lang="en-US" altLang="zh-CN" sz="2000">
                <a:solidFill>
                  <a:srgbClr val="FF0000"/>
                </a:solidFill>
                <a:latin typeface="Courier New" charset="0"/>
              </a:rPr>
              <a:t>static</a:t>
            </a:r>
            <a:r>
              <a:rPr kumimoji="0" lang="en-US" altLang="zh-CN" sz="2000">
                <a:latin typeface="Courier New" charset="0"/>
              </a:rPr>
              <a:t> struct hostent </a:t>
            </a:r>
            <a:r>
              <a:rPr kumimoji="0" lang="en-US" altLang="zh-CN" sz="2000">
                <a:solidFill>
                  <a:srgbClr val="9900CC"/>
                </a:solidFill>
                <a:latin typeface="Courier New" charset="0"/>
              </a:rPr>
              <a:t>host</a:t>
            </a:r>
            <a:r>
              <a:rPr kumimoji="0" lang="en-US" altLang="zh-CN" sz="2000"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</a:t>
            </a:r>
            <a:r>
              <a:rPr kumimoji="0" lang="en-US" altLang="zh-CN" sz="2000">
                <a:solidFill>
                  <a:srgbClr val="00B050"/>
                </a:solidFill>
                <a:latin typeface="Courier New" charset="0"/>
              </a:rPr>
              <a:t>&lt;contact DNS and fill in host&gt;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return &amp;</a:t>
            </a:r>
            <a:r>
              <a:rPr kumimoji="0" lang="en-US" altLang="zh-CN" sz="2000">
                <a:solidFill>
                  <a:srgbClr val="9900CC"/>
                </a:solidFill>
                <a:latin typeface="Courier New" charset="0"/>
              </a:rPr>
              <a:t>host</a:t>
            </a:r>
            <a:r>
              <a:rPr kumimoji="0" lang="en-US" altLang="zh-CN" sz="2000"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}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Thread-safe functions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131758-DF84-864D-9007-1425BC848598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2057400"/>
          </a:xfrm>
          <a:noFill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kumimoji="0" lang="zh-CN" altLang="en-US">
                <a:ea typeface="宋体" charset="-122"/>
              </a:rPr>
              <a:t>类型</a:t>
            </a:r>
            <a:r>
              <a:rPr kumimoji="0" lang="en-US" altLang="zh-CN">
                <a:ea typeface="宋体" charset="-122"/>
              </a:rPr>
              <a:t>3</a:t>
            </a:r>
            <a:r>
              <a:rPr kumimoji="0" lang="zh-CN" altLang="en-US">
                <a:ea typeface="宋体" charset="-122"/>
              </a:rPr>
              <a:t>解决方法</a:t>
            </a:r>
            <a:endParaRPr kumimoji="0" lang="en-US" altLang="zh-CN">
              <a:ea typeface="宋体" charset="-122"/>
            </a:endParaRPr>
          </a:p>
          <a:p>
            <a:pPr lvl="1"/>
            <a:r>
              <a:rPr kumimoji="0" lang="zh-CN" altLang="en-US">
                <a:ea typeface="宋体" charset="-122"/>
              </a:rPr>
              <a:t>方法</a:t>
            </a:r>
            <a:r>
              <a:rPr kumimoji="0" lang="en-US" altLang="zh-CN">
                <a:ea typeface="宋体" charset="-122"/>
              </a:rPr>
              <a:t>1</a:t>
            </a:r>
            <a:r>
              <a:rPr kumimoji="0" lang="zh-CN" altLang="en-US">
                <a:ea typeface="宋体" charset="-122"/>
              </a:rPr>
              <a:t>：重写函数，调用者传递存放结果的地址</a:t>
            </a:r>
            <a:endParaRPr kumimoji="0" lang="en-US" altLang="zh-CN">
              <a:ea typeface="宋体" charset="-122"/>
            </a:endParaRPr>
          </a:p>
          <a:p>
            <a:pPr lvl="2"/>
            <a:r>
              <a:rPr kumimoji="0" lang="zh-CN" altLang="en-US">
                <a:ea typeface="宋体" charset="-122"/>
              </a:rPr>
              <a:t>问题</a:t>
            </a:r>
            <a:r>
              <a:rPr kumimoji="0" lang="en-US" altLang="zh-CN">
                <a:ea typeface="宋体" charset="-122"/>
              </a:rPr>
              <a:t>: caller</a:t>
            </a:r>
            <a:r>
              <a:rPr kumimoji="0" lang="zh-CN" altLang="en-US">
                <a:ea typeface="宋体" charset="-122"/>
              </a:rPr>
              <a:t>和</a:t>
            </a:r>
            <a:r>
              <a:rPr kumimoji="0" lang="en-US" altLang="zh-CN">
                <a:ea typeface="宋体" charset="-122"/>
              </a:rPr>
              <a:t>callee</a:t>
            </a:r>
            <a:r>
              <a:rPr kumimoji="0" lang="zh-CN" altLang="en-US">
                <a:ea typeface="宋体" charset="-122"/>
              </a:rPr>
              <a:t>的代码都需要修改</a:t>
            </a:r>
            <a:endParaRPr kumimoji="0" lang="en-US" altLang="zh-CN">
              <a:ea typeface="宋体" charset="-122"/>
            </a:endParaRPr>
          </a:p>
          <a:p>
            <a:pPr lvl="1"/>
            <a:r>
              <a:rPr kumimoji="0" lang="en-US" altLang="zh-CN">
                <a:ea typeface="宋体" charset="-122"/>
              </a:rPr>
              <a:t> </a:t>
            </a:r>
            <a:r>
              <a:rPr kumimoji="0" lang="zh-CN" altLang="en-US">
                <a:ea typeface="宋体" charset="-122"/>
              </a:rPr>
              <a:t>方法</a:t>
            </a:r>
            <a:r>
              <a:rPr kumimoji="0" lang="en-US" altLang="zh-CN">
                <a:ea typeface="宋体" charset="-122"/>
              </a:rPr>
              <a:t>2</a:t>
            </a:r>
            <a:r>
              <a:rPr kumimoji="0" lang="zh-CN" altLang="en-US">
                <a:ea typeface="宋体" charset="-122"/>
              </a:rPr>
              <a:t>：</a:t>
            </a:r>
            <a:r>
              <a:rPr kumimoji="0" lang="en-US" altLang="zh-CN">
                <a:ea typeface="宋体" charset="-122"/>
              </a:rPr>
              <a:t>“Lock-and-copy”</a:t>
            </a:r>
          </a:p>
          <a:p>
            <a:pPr lvl="2"/>
            <a:r>
              <a:rPr kumimoji="0" lang="zh-CN" altLang="en-US">
                <a:ea typeface="宋体" charset="-122"/>
              </a:rPr>
              <a:t>问题</a:t>
            </a:r>
            <a:r>
              <a:rPr kumimoji="0" lang="en-US" altLang="zh-CN">
                <a:ea typeface="宋体" charset="-122"/>
              </a:rPr>
              <a:t>: caller</a:t>
            </a:r>
            <a:r>
              <a:rPr kumimoji="0" lang="zh-CN" altLang="en-US">
                <a:ea typeface="宋体" charset="-122"/>
              </a:rPr>
              <a:t>必须记得释放内存（容易忘）</a:t>
            </a:r>
            <a:endParaRPr kumimoji="0" lang="en-US" altLang="zh-CN">
              <a:ea typeface="宋体" charset="-122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990600" y="3886200"/>
            <a:ext cx="6934200" cy="27701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struct hostent *gethostbyname_ts(char *name)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struct hostent *p,*q = Malloc(...);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P(&amp;mutex);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p = gethostbyname(name);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*q = *p;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V(&amp;mutex);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    return q;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}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Thread-safe functions</a:t>
            </a:r>
            <a:endParaRPr lang="zh-CN" altLang="en-US">
              <a:ea typeface="宋体" charset="-122"/>
            </a:endParaRPr>
          </a:p>
        </p:txBody>
      </p:sp>
      <p:sp>
        <p:nvSpPr>
          <p:cNvPr id="57350" name="Text Box 3"/>
          <p:cNvSpPr txBox="1">
            <a:spLocks noChangeArrowheads="1"/>
          </p:cNvSpPr>
          <p:nvPr/>
        </p:nvSpPr>
        <p:spPr bwMode="auto">
          <a:xfrm>
            <a:off x="3962400" y="1447800"/>
            <a:ext cx="4800600" cy="6159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9900CC"/>
                </a:solidFill>
                <a:latin typeface="Courier New" charset="0"/>
              </a:rPr>
              <a:t>hostp </a:t>
            </a:r>
            <a:r>
              <a:rPr kumimoji="0" lang="en-US" altLang="zh-CN" sz="2000">
                <a:latin typeface="Courier New" charset="0"/>
              </a:rPr>
              <a:t>= Malloc(...));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gethostbyname_r(name, </a:t>
            </a:r>
            <a:r>
              <a:rPr kumimoji="0" lang="en-US" altLang="zh-CN" sz="2000">
                <a:solidFill>
                  <a:srgbClr val="9900CC"/>
                </a:solidFill>
                <a:latin typeface="Courier New" charset="0"/>
              </a:rPr>
              <a:t>hostp</a:t>
            </a:r>
            <a:r>
              <a:rPr kumimoji="0" lang="en-US" altLang="zh-CN" sz="2000">
                <a:latin typeface="Courier New" charset="0"/>
              </a:rPr>
              <a:t>);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60EF3D-4C21-BA4B-82F1-5D2758D9B27B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0700" y="1676400"/>
            <a:ext cx="8013700" cy="4267200"/>
          </a:xfrm>
          <a:noFill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kumimoji="0" lang="zh-CN" altLang="en-US">
                <a:ea typeface="宋体" charset="-122"/>
              </a:rPr>
              <a:t>类型</a:t>
            </a:r>
            <a:r>
              <a:rPr kumimoji="0" lang="en-US" altLang="zh-CN">
                <a:ea typeface="宋体" charset="-122"/>
              </a:rPr>
              <a:t>4</a:t>
            </a:r>
            <a:r>
              <a:rPr kumimoji="0" lang="zh-CN" altLang="en-US">
                <a:ea typeface="宋体" charset="-122"/>
              </a:rPr>
              <a:t>：调用其他线程不安全的函数</a:t>
            </a:r>
            <a:endParaRPr kumimoji="0" lang="en-US" altLang="zh-CN">
              <a:ea typeface="宋体" charset="-122"/>
            </a:endParaRPr>
          </a:p>
          <a:p>
            <a:pPr lvl="1"/>
            <a:r>
              <a:rPr kumimoji="0" lang="zh-CN" altLang="en-US">
                <a:ea typeface="宋体" charset="-122"/>
              </a:rPr>
              <a:t>解决方法：只调用线程安全函数</a:t>
            </a:r>
            <a:r>
              <a:rPr kumimoji="0" lang="en-US" altLang="zh-CN">
                <a:ea typeface="宋体" charset="-122"/>
                <a:sym typeface="Wingdings" charset="2"/>
              </a:rPr>
              <a:t></a:t>
            </a:r>
            <a:endParaRPr kumimoji="0" lang="en-US" altLang="zh-CN">
              <a:ea typeface="宋体" charset="-122"/>
            </a:endParaRPr>
          </a:p>
          <a:p>
            <a:pPr lvl="2"/>
            <a:endParaRPr kumimoji="0" lang="en-US" altLang="zh-CN">
              <a:ea typeface="宋体" charset="-122"/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Thread-safe functions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C1CDA5-7F41-E245-9CF0-A68CEBF0ECC1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0700" y="1524000"/>
            <a:ext cx="8166100" cy="4648200"/>
          </a:xfrm>
          <a:noFill/>
        </p:spPr>
        <p:txBody>
          <a:bodyPr lIns="90487" tIns="44450" rIns="90487" bIns="44450"/>
          <a:lstStyle/>
          <a:p>
            <a:pPr marL="355600" indent="-355600"/>
            <a:r>
              <a:rPr kumimoji="0" lang="en-US" altLang="zh-CN">
                <a:ea typeface="宋体" charset="-122"/>
              </a:rPr>
              <a:t>A function is </a:t>
            </a:r>
            <a:r>
              <a:rPr kumimoji="0" lang="en-US" altLang="zh-CN">
                <a:solidFill>
                  <a:srgbClr val="FF0000"/>
                </a:solidFill>
                <a:ea typeface="宋体" charset="-122"/>
              </a:rPr>
              <a:t>reentrant</a:t>
            </a:r>
            <a:r>
              <a:rPr kumimoji="0" lang="en-US" altLang="zh-CN">
                <a:ea typeface="宋体" charset="-122"/>
              </a:rPr>
              <a:t> iff it accesses NO shared variables when called from multiple threads.</a:t>
            </a:r>
          </a:p>
          <a:p>
            <a:pPr marL="914400" lvl="1" indent="-457200"/>
            <a:r>
              <a:rPr kumimoji="0" lang="en-US" altLang="zh-CN">
                <a:ea typeface="宋体" charset="-122"/>
              </a:rPr>
              <a:t>Reentrant functions</a:t>
            </a:r>
            <a:r>
              <a:rPr kumimoji="0" lang="zh-CN" altLang="en-US">
                <a:ea typeface="宋体" charset="-122"/>
              </a:rPr>
              <a:t>是线程安全函数的一个重要子集</a:t>
            </a:r>
            <a:endParaRPr kumimoji="0" lang="en-US" altLang="zh-CN">
              <a:ea typeface="宋体" charset="-122"/>
            </a:endParaRPr>
          </a:p>
          <a:p>
            <a:pPr marL="914400" lvl="1" indent="-457200"/>
            <a:r>
              <a:rPr kumimoji="0" lang="zh-CN" altLang="en-US">
                <a:ea typeface="宋体" charset="-122"/>
              </a:rPr>
              <a:t>不需要同步操作</a:t>
            </a:r>
            <a:endParaRPr kumimoji="0" lang="en-US" altLang="zh-CN">
              <a:ea typeface="宋体" charset="-122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Reentrant functions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ea typeface="宋体" charset="-122"/>
              </a:rPr>
              <a:t>线程</a:t>
            </a:r>
            <a:r>
              <a:rPr kumimoji="1" lang="en-US" altLang="zh-CN" dirty="0">
                <a:ea typeface="宋体" charset="-122"/>
              </a:rPr>
              <a:t>vs.</a:t>
            </a:r>
            <a:r>
              <a:rPr kumimoji="1" lang="zh-CN" altLang="en-US" dirty="0">
                <a:ea typeface="宋体" charset="-122"/>
              </a:rPr>
              <a:t>进程</a:t>
            </a:r>
            <a:r>
              <a:rPr kumimoji="1" lang="en-US" altLang="zh-CN" dirty="0">
                <a:ea typeface="宋体" charset="-122"/>
              </a:rPr>
              <a:t> (1)</a:t>
            </a:r>
            <a:endParaRPr kumimoji="1" lang="zh-CN" altLang="en-US" dirty="0">
              <a:ea typeface="宋体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进程之间可以并发、共享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E.g., PostgreSQL:</a:t>
            </a:r>
            <a:r>
              <a:rPr lang="zh-CN" altLang="en-US" dirty="0">
                <a:ea typeface="宋体" charset="-122"/>
              </a:rPr>
              <a:t> 多进程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MySQL</a:t>
            </a:r>
            <a:r>
              <a:rPr lang="zh-CN" altLang="en-US" dirty="0">
                <a:ea typeface="宋体" charset="-122"/>
              </a:rPr>
              <a:t>: 多线程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但是开销会比较大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每个进程有自己独立的虚拟内存空间，无法按照虚拟地址共享内存；需要用</a:t>
            </a:r>
            <a:r>
              <a:rPr lang="en-US" altLang="zh-CN" dirty="0">
                <a:ea typeface="宋体" charset="-122"/>
              </a:rPr>
              <a:t>IPC</a:t>
            </a:r>
            <a:r>
              <a:rPr lang="zh-CN" altLang="en-US" dirty="0">
                <a:ea typeface="宋体" charset="-122"/>
              </a:rPr>
              <a:t>（进程间通信）机制，但开销更高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而在一个进程空间的多线程，天然数据共享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Data, heap, stack</a:t>
            </a:r>
          </a:p>
        </p:txBody>
      </p:sp>
      <p:sp>
        <p:nvSpPr>
          <p:cNvPr id="9220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788FD1-9DBD-FB4E-AB28-7AD009C78573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CN" sz="1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C20FF9-6ADF-D444-93ED-AB863C623F44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Reentrant functions</a:t>
            </a:r>
            <a:endParaRPr lang="zh-CN" altLang="en-US">
              <a:ea typeface="宋体" charset="-122"/>
            </a:endParaRPr>
          </a:p>
        </p:txBody>
      </p:sp>
      <p:grpSp>
        <p:nvGrpSpPr>
          <p:cNvPr id="60420" name="Group 3"/>
          <p:cNvGrpSpPr>
            <a:grpSpLocks/>
          </p:cNvGrpSpPr>
          <p:nvPr/>
        </p:nvGrpSpPr>
        <p:grpSpPr bwMode="auto">
          <a:xfrm>
            <a:off x="1935163" y="1600200"/>
            <a:ext cx="5127625" cy="2379663"/>
            <a:chOff x="1121" y="1485"/>
            <a:chExt cx="3230" cy="1499"/>
          </a:xfrm>
        </p:grpSpPr>
        <p:sp>
          <p:nvSpPr>
            <p:cNvPr id="60422" name="Text Box 5"/>
            <p:cNvSpPr txBox="1">
              <a:spLocks noChangeArrowheads="1"/>
            </p:cNvSpPr>
            <p:nvPr/>
          </p:nvSpPr>
          <p:spPr bwMode="auto">
            <a:xfrm>
              <a:off x="1121" y="1485"/>
              <a:ext cx="11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latin typeface="Calibri" charset="0"/>
                </a:rPr>
                <a:t>All functions</a:t>
              </a:r>
            </a:p>
          </p:txBody>
        </p:sp>
        <p:sp>
          <p:nvSpPr>
            <p:cNvPr id="26632" name="Rectangle 6"/>
            <p:cNvSpPr>
              <a:spLocks noChangeArrowheads="1"/>
            </p:cNvSpPr>
            <p:nvPr/>
          </p:nvSpPr>
          <p:spPr bwMode="auto">
            <a:xfrm>
              <a:off x="1183" y="1784"/>
              <a:ext cx="1584" cy="1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zh-CN" altLang="en-US">
                <a:latin typeface="Comic Sans MS" pitchFamily="66" charset="0"/>
              </a:endParaRPr>
            </a:p>
          </p:txBody>
        </p:sp>
        <p:sp>
          <p:nvSpPr>
            <p:cNvPr id="60424" name="Rectangle 7"/>
            <p:cNvSpPr>
              <a:spLocks noChangeArrowheads="1"/>
            </p:cNvSpPr>
            <p:nvPr/>
          </p:nvSpPr>
          <p:spPr bwMode="auto">
            <a:xfrm>
              <a:off x="2767" y="1784"/>
              <a:ext cx="1584" cy="12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60425" name="Text Box 8"/>
            <p:cNvSpPr txBox="1">
              <a:spLocks noChangeArrowheads="1"/>
            </p:cNvSpPr>
            <p:nvPr/>
          </p:nvSpPr>
          <p:spPr bwMode="auto">
            <a:xfrm>
              <a:off x="3079" y="2168"/>
              <a:ext cx="99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Thread-unsafe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functions</a:t>
              </a:r>
            </a:p>
          </p:txBody>
        </p:sp>
        <p:sp>
          <p:nvSpPr>
            <p:cNvPr id="60426" name="Text Box 9"/>
            <p:cNvSpPr txBox="1">
              <a:spLocks noChangeArrowheads="1"/>
            </p:cNvSpPr>
            <p:nvPr/>
          </p:nvSpPr>
          <p:spPr bwMode="auto">
            <a:xfrm>
              <a:off x="1526" y="1784"/>
              <a:ext cx="84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Thread-safe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functions</a:t>
              </a:r>
            </a:p>
          </p:txBody>
        </p:sp>
        <p:sp>
          <p:nvSpPr>
            <p:cNvPr id="60427" name="Oval 4"/>
            <p:cNvSpPr>
              <a:spLocks noChangeArrowheads="1"/>
            </p:cNvSpPr>
            <p:nvPr/>
          </p:nvSpPr>
          <p:spPr bwMode="auto">
            <a:xfrm>
              <a:off x="1471" y="2168"/>
              <a:ext cx="960" cy="720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Reentrant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charset="0"/>
                </a:rPr>
                <a:t>functions</a:t>
              </a:r>
            </a:p>
          </p:txBody>
        </p:sp>
      </p:grpSp>
      <p:sp>
        <p:nvSpPr>
          <p:cNvPr id="60421" name="Rectangle 10"/>
          <p:cNvSpPr>
            <a:spLocks noChangeArrowheads="1"/>
          </p:cNvSpPr>
          <p:nvPr/>
        </p:nvSpPr>
        <p:spPr bwMode="auto">
          <a:xfrm>
            <a:off x="747713" y="4500563"/>
            <a:ext cx="7643812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lvl="1">
              <a:lnSpc>
                <a:spcPct val="110000"/>
              </a:lnSpc>
              <a:buFontTx/>
              <a:buNone/>
            </a:pPr>
            <a:r>
              <a:rPr kumimoji="0" lang="en-US" altLang="zh-CN" b="0"/>
              <a:t>NOTE: The fixes to Class 2 thread-unsafe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kumimoji="0" lang="en-US" altLang="zh-CN" b="0"/>
              <a:t>functions require modifying the function to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kumimoji="0" lang="en-US" altLang="zh-CN" b="0"/>
              <a:t>make it reentrant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2D6FE1-F610-1343-A252-9B3B17B4C351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699500" cy="1905000"/>
          </a:xfrm>
          <a:noFill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kumimoji="0" lang="en-US" altLang="zh-CN">
                <a:ea typeface="宋体" charset="-122"/>
              </a:rPr>
              <a:t>All functions in the Standard C Library </a:t>
            </a:r>
            <a:br>
              <a:rPr kumimoji="0" lang="en-US" altLang="zh-CN">
                <a:ea typeface="宋体" charset="-122"/>
              </a:rPr>
            </a:br>
            <a:r>
              <a:rPr kumimoji="0" lang="en-US" altLang="zh-CN">
                <a:ea typeface="宋体" charset="-122"/>
              </a:rPr>
              <a:t>(at the back of your K&amp;R text) are thread-safe.</a:t>
            </a:r>
          </a:p>
          <a:p>
            <a:pPr>
              <a:lnSpc>
                <a:spcPct val="90000"/>
              </a:lnSpc>
            </a:pPr>
            <a:r>
              <a:rPr kumimoji="0" lang="en-US" altLang="zh-CN">
                <a:ea typeface="宋体" charset="-122"/>
              </a:rPr>
              <a:t>Most Unix system calls are thread-safe, </a:t>
            </a:r>
            <a:br>
              <a:rPr kumimoji="0" lang="en-US" altLang="zh-CN">
                <a:ea typeface="宋体" charset="-122"/>
              </a:rPr>
            </a:br>
            <a:r>
              <a:rPr kumimoji="0" lang="en-US" altLang="zh-CN">
                <a:ea typeface="宋体" charset="-122"/>
              </a:rPr>
              <a:t>with a few exceptions:</a:t>
            </a: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736600" y="3505200"/>
            <a:ext cx="7416800" cy="27701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u="sng">
                <a:latin typeface="Courier New" charset="0"/>
              </a:rPr>
              <a:t>Thread-unsafe function</a:t>
            </a:r>
            <a:r>
              <a:rPr kumimoji="0" lang="en-US" altLang="zh-CN" sz="2000">
                <a:latin typeface="Courier New" charset="0"/>
              </a:rPr>
              <a:t>	</a:t>
            </a:r>
            <a:r>
              <a:rPr kumimoji="0" lang="en-US" altLang="zh-CN" sz="2000" u="sng">
                <a:latin typeface="Courier New" charset="0"/>
              </a:rPr>
              <a:t>Class</a:t>
            </a:r>
            <a:r>
              <a:rPr kumimoji="0" lang="en-US" altLang="zh-CN" sz="2000">
                <a:latin typeface="Courier New" charset="0"/>
              </a:rPr>
              <a:t>	</a:t>
            </a:r>
            <a:r>
              <a:rPr kumimoji="0" lang="en-US" altLang="zh-CN" sz="2000" u="sng">
                <a:latin typeface="Courier New" charset="0"/>
              </a:rPr>
              <a:t>Reentrant version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rand			 	 2	rand_r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Strtok			 2	strtok_r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asctime		 	 3	asctime_r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ctime			 	 3	ctime_r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gethostbyaddr		 3	gethostbyaddr_r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gethostbyname		 3	gethostbyname_r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inet_ntoa		 	 3	(none)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charset="0"/>
              </a:rPr>
              <a:t>localtime		 	 3	localtime_r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Thread-safe library functions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Try to explain following functions if they are reentrant or thread-safe. 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t;</a:t>
            </a:r>
          </a:p>
          <a:p>
            <a:r>
              <a:rPr lang="en-US" altLang="zh-CN" dirty="0"/>
              <a:t>void swap1(</a:t>
            </a:r>
            <a:r>
              <a:rPr lang="en-US" altLang="zh-CN" dirty="0" err="1"/>
              <a:t>int</a:t>
            </a:r>
            <a:r>
              <a:rPr lang="en-US" altLang="zh-CN" dirty="0"/>
              <a:t> *x, </a:t>
            </a:r>
            <a:r>
              <a:rPr lang="en-US" altLang="zh-CN" dirty="0" err="1"/>
              <a:t>int</a:t>
            </a:r>
            <a:r>
              <a:rPr lang="en-US" altLang="zh-CN" dirty="0"/>
              <a:t> *y) { </a:t>
            </a:r>
          </a:p>
          <a:p>
            <a:pPr lvl="1"/>
            <a:r>
              <a:rPr lang="en-US" altLang="zh-CN" dirty="0"/>
              <a:t>t = *x; *x = *y; *y = t; } </a:t>
            </a:r>
          </a:p>
          <a:p>
            <a:r>
              <a:rPr lang="en-US" altLang="zh-CN" dirty="0"/>
              <a:t>void swap2(</a:t>
            </a:r>
            <a:r>
              <a:rPr lang="en-US" altLang="zh-CN" dirty="0" err="1"/>
              <a:t>int</a:t>
            </a:r>
            <a:r>
              <a:rPr lang="en-US" altLang="zh-CN" dirty="0"/>
              <a:t> *x, </a:t>
            </a:r>
            <a:r>
              <a:rPr lang="en-US" altLang="zh-CN" dirty="0" err="1"/>
              <a:t>int</a:t>
            </a:r>
            <a:r>
              <a:rPr lang="en-US" altLang="zh-CN" dirty="0"/>
              <a:t> *y)</a:t>
            </a:r>
            <a:r>
              <a:rPr lang="zh-CN" altLang="en-US" dirty="0"/>
              <a:t> </a:t>
            </a:r>
            <a:r>
              <a:rPr lang="en-US" altLang="zh-CN" dirty="0"/>
              <a:t>{ </a:t>
            </a:r>
          </a:p>
          <a:p>
            <a:pPr lvl="1"/>
            <a:r>
              <a:rPr lang="en-US" altLang="zh-CN" dirty="0"/>
              <a:t>P(&amp;</a:t>
            </a:r>
            <a:r>
              <a:rPr lang="en-US" altLang="zh-CN" dirty="0" err="1"/>
              <a:t>mutex</a:t>
            </a:r>
            <a:r>
              <a:rPr lang="en-US" altLang="zh-CN" dirty="0"/>
              <a:t>); t = *x; *x = *y; *y = t; V(&amp;</a:t>
            </a:r>
            <a:r>
              <a:rPr lang="en-US" altLang="zh-CN" dirty="0" err="1"/>
              <a:t>mutex</a:t>
            </a:r>
            <a:r>
              <a:rPr lang="en-US" altLang="zh-CN" dirty="0"/>
              <a:t>); } </a:t>
            </a:r>
          </a:p>
          <a:p>
            <a:r>
              <a:rPr lang="en-US" altLang="zh-CN" dirty="0"/>
              <a:t>void swap3(</a:t>
            </a:r>
            <a:r>
              <a:rPr lang="en-US" altLang="zh-CN" dirty="0" err="1"/>
              <a:t>int</a:t>
            </a:r>
            <a:r>
              <a:rPr lang="en-US" altLang="zh-CN" dirty="0"/>
              <a:t> *x, </a:t>
            </a:r>
            <a:r>
              <a:rPr lang="en-US" altLang="zh-CN" dirty="0" err="1"/>
              <a:t>int</a:t>
            </a:r>
            <a:r>
              <a:rPr lang="en-US" altLang="zh-CN" dirty="0"/>
              <a:t> *y)</a:t>
            </a:r>
            <a:r>
              <a:rPr lang="zh-CN" altLang="en-US" dirty="0"/>
              <a:t> </a:t>
            </a:r>
            <a:r>
              <a:rPr lang="en-US" altLang="zh-CN" dirty="0"/>
              <a:t>{ 	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t; t = *x; *x = *y; *y = t; } 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C0E-5CA6-B04B-BA33-B0AD3DF7F57C}" type="slidenum">
              <a:rPr lang="zh-CN" altLang="en-US" smtClean="0"/>
              <a:pPr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89482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015850-1807-1D4D-A890-FD010FCF4F44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6900" y="2514600"/>
            <a:ext cx="8013700" cy="4191000"/>
          </a:xfr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0" indent="0">
              <a:buFontTx/>
              <a:buNone/>
            </a:pPr>
            <a:r>
              <a:rPr kumimoji="0" lang="en-US" altLang="zh-CN" sz="2000" b="1" dirty="0">
                <a:latin typeface="Courier New" charset="0"/>
                <a:ea typeface="宋体" charset="-122"/>
              </a:rPr>
              <a:t>#define N 4</a:t>
            </a:r>
          </a:p>
          <a:p>
            <a:pPr marL="0" indent="0">
              <a:buFontTx/>
              <a:buNone/>
            </a:pP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int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 main()</a:t>
            </a:r>
          </a:p>
          <a:p>
            <a:pPr marL="0" indent="0">
              <a:buFontTx/>
              <a:buNone/>
            </a:pPr>
            <a:r>
              <a:rPr kumimoji="0" lang="en-US" altLang="zh-CN" sz="2000" b="1" dirty="0">
                <a:latin typeface="Courier New" charset="0"/>
                <a:ea typeface="宋体" charset="-122"/>
              </a:rPr>
              <a:t>{</a:t>
            </a:r>
          </a:p>
          <a:p>
            <a:pPr marL="0" indent="0">
              <a:buFontTx/>
              <a:buNone/>
            </a:pPr>
            <a:r>
              <a:rPr kumimoji="0" lang="en-US" altLang="zh-CN" sz="2000" b="1" dirty="0">
                <a:latin typeface="Courier New" charset="0"/>
                <a:ea typeface="宋体" charset="-122"/>
              </a:rPr>
              <a:t>    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pthread_t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 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tid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[N];</a:t>
            </a:r>
          </a:p>
          <a:p>
            <a:pPr marL="0" indent="0">
              <a:buFontTx/>
              <a:buNone/>
            </a:pPr>
            <a:r>
              <a:rPr kumimoji="0" lang="en-US" altLang="zh-CN" sz="2000" b="1" dirty="0">
                <a:latin typeface="Courier New" charset="0"/>
                <a:ea typeface="宋体" charset="-122"/>
              </a:rPr>
              <a:t>    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int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 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i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 ;</a:t>
            </a:r>
          </a:p>
          <a:p>
            <a:pPr marL="0" indent="0">
              <a:buFontTx/>
              <a:buNone/>
            </a:pPr>
            <a:r>
              <a:rPr kumimoji="0" lang="en-US" altLang="zh-CN" sz="2000" b="1" dirty="0">
                <a:latin typeface="Courier New" charset="0"/>
                <a:ea typeface="宋体" charset="-122"/>
              </a:rPr>
              <a:t>    for ( 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i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=0 ; 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i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&lt;N ; 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i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++ )</a:t>
            </a:r>
          </a:p>
          <a:p>
            <a:pPr marL="0" indent="0">
              <a:buFontTx/>
              <a:buNone/>
            </a:pPr>
            <a:r>
              <a:rPr kumimoji="0" lang="en-US" altLang="zh-CN" sz="2000" b="1" dirty="0">
                <a:latin typeface="Courier New" charset="0"/>
                <a:ea typeface="宋体" charset="-122"/>
              </a:rPr>
              <a:t>       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pthread_create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(&amp;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tid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[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i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], NULL, thread, </a:t>
            </a:r>
            <a:r>
              <a:rPr kumimoji="0" lang="en-US" altLang="zh-CN" sz="2000" b="1" dirty="0">
                <a:solidFill>
                  <a:srgbClr val="9900CC"/>
                </a:solidFill>
                <a:latin typeface="Courier New" charset="0"/>
                <a:ea typeface="宋体" charset="-122"/>
              </a:rPr>
              <a:t>&amp;</a:t>
            </a:r>
            <a:r>
              <a:rPr kumimoji="0" lang="en-US" altLang="zh-CN" sz="2000" b="1" dirty="0" err="1">
                <a:solidFill>
                  <a:srgbClr val="9900CC"/>
                </a:solidFill>
                <a:latin typeface="Courier New" charset="0"/>
                <a:ea typeface="宋体" charset="-122"/>
              </a:rPr>
              <a:t>i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);</a:t>
            </a:r>
          </a:p>
          <a:p>
            <a:pPr marL="0" indent="0">
              <a:buFontTx/>
              <a:buNone/>
            </a:pPr>
            <a:r>
              <a:rPr kumimoji="0" lang="en-US" altLang="zh-CN" sz="2000" b="1" dirty="0">
                <a:latin typeface="Courier New" charset="0"/>
                <a:ea typeface="宋体" charset="-122"/>
              </a:rPr>
              <a:t>    for ( 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i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=0 ; 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i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&lt;N ; 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i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++ )</a:t>
            </a:r>
          </a:p>
          <a:p>
            <a:pPr marL="0" indent="0">
              <a:buFontTx/>
              <a:buNone/>
            </a:pPr>
            <a:r>
              <a:rPr kumimoji="0" lang="en-US" altLang="zh-CN" sz="2000" b="1" dirty="0">
                <a:latin typeface="Courier New" charset="0"/>
                <a:ea typeface="宋体" charset="-122"/>
              </a:rPr>
              <a:t>       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pthread_join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(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tid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[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i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], NULL) ;</a:t>
            </a:r>
          </a:p>
          <a:p>
            <a:pPr marL="0" indent="0">
              <a:buFontTx/>
              <a:buNone/>
            </a:pPr>
            <a:r>
              <a:rPr kumimoji="0" lang="en-US" altLang="zh-CN" sz="2000" b="1" dirty="0">
                <a:latin typeface="Courier New" charset="0"/>
                <a:ea typeface="宋体" charset="-122"/>
              </a:rPr>
              <a:t>    exit(0) ;</a:t>
            </a:r>
          </a:p>
          <a:p>
            <a:pPr marL="0" indent="0">
              <a:buFontTx/>
              <a:buNone/>
            </a:pPr>
            <a:r>
              <a:rPr kumimoji="0" lang="en-US" altLang="zh-CN" sz="2000" b="1" dirty="0">
                <a:latin typeface="Courier New" charset="0"/>
                <a:ea typeface="宋体" charset="-122"/>
              </a:rPr>
              <a:t>} 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Issues: Races</a:t>
            </a:r>
            <a:endParaRPr lang="zh-CN" altLang="en-US">
              <a:ea typeface="宋体" charset="-122"/>
            </a:endParaRPr>
          </a:p>
        </p:txBody>
      </p:sp>
      <p:sp>
        <p:nvSpPr>
          <p:cNvPr id="62469" name="Rectangle 2"/>
          <p:cNvSpPr>
            <a:spLocks noChangeArrowheads="1"/>
          </p:cNvSpPr>
          <p:nvPr/>
        </p:nvSpPr>
        <p:spPr bwMode="auto">
          <a:xfrm>
            <a:off x="3886200" y="2133600"/>
            <a:ext cx="5257800" cy="211134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kumimoji="0" lang="en-US" altLang="zh-CN" sz="1600" dirty="0">
                <a:solidFill>
                  <a:srgbClr val="00B050"/>
                </a:solidFill>
                <a:latin typeface="Courier New" charset="0"/>
              </a:rPr>
              <a:t>/*thread routine */</a:t>
            </a:r>
          </a:p>
          <a:p>
            <a:pPr>
              <a:buFontTx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urier New" charset="0"/>
              </a:rPr>
              <a:t>void *thread(void *</a:t>
            </a:r>
            <a:r>
              <a:rPr kumimoji="0" lang="en-US" altLang="zh-CN" sz="1600" dirty="0" err="1">
                <a:solidFill>
                  <a:srgbClr val="9900CC"/>
                </a:solidFill>
                <a:latin typeface="Courier New" charset="0"/>
              </a:rPr>
              <a:t>vargp</a:t>
            </a:r>
            <a:r>
              <a:rPr kumimoji="0" lang="en-US" altLang="zh-CN" sz="1600" dirty="0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pPr>
              <a:buFontTx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urier New" charset="0"/>
              </a:rPr>
              <a:t>{</a:t>
            </a:r>
          </a:p>
          <a:p>
            <a:pPr>
              <a:buFontTx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kumimoji="0" lang="en-US" altLang="zh-CN" sz="1600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kumimoji="0" lang="en-US" altLang="zh-CN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0" lang="en-US" altLang="zh-CN" sz="1600" dirty="0" err="1">
                <a:solidFill>
                  <a:srgbClr val="000000"/>
                </a:solidFill>
                <a:latin typeface="Courier New" charset="0"/>
              </a:rPr>
              <a:t>myid</a:t>
            </a:r>
            <a:r>
              <a:rPr kumimoji="0" lang="en-US" altLang="zh-CN" sz="1600" dirty="0">
                <a:solidFill>
                  <a:srgbClr val="000000"/>
                </a:solidFill>
                <a:latin typeface="Courier New" charset="0"/>
              </a:rPr>
              <a:t> = *((</a:t>
            </a:r>
            <a:r>
              <a:rPr kumimoji="0" lang="en-US" altLang="zh-CN" sz="1600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kumimoji="0" lang="en-US" altLang="zh-CN" sz="1600" dirty="0">
                <a:solidFill>
                  <a:srgbClr val="000000"/>
                </a:solidFill>
                <a:latin typeface="Courier New" charset="0"/>
              </a:rPr>
              <a:t> *)</a:t>
            </a:r>
            <a:r>
              <a:rPr kumimoji="0" lang="en-US" altLang="zh-CN" sz="1600" dirty="0" err="1">
                <a:solidFill>
                  <a:srgbClr val="9900CC"/>
                </a:solidFill>
                <a:latin typeface="Courier New" charset="0"/>
              </a:rPr>
              <a:t>vargp</a:t>
            </a:r>
            <a:r>
              <a:rPr kumimoji="0" lang="en-US" altLang="zh-CN" sz="1600" dirty="0">
                <a:solidFill>
                  <a:srgbClr val="000000"/>
                </a:solidFill>
                <a:latin typeface="Courier New" charset="0"/>
              </a:rPr>
              <a:t>) ;</a:t>
            </a:r>
          </a:p>
          <a:p>
            <a:pPr>
              <a:buFontTx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kumimoji="0" lang="en-US" altLang="zh-CN" sz="1600" dirty="0" err="1">
                <a:solidFill>
                  <a:srgbClr val="000000"/>
                </a:solidFill>
                <a:latin typeface="Courier New" charset="0"/>
              </a:rPr>
              <a:t>printf</a:t>
            </a:r>
            <a:r>
              <a:rPr kumimoji="0" lang="en-US" altLang="zh-CN" sz="1600" dirty="0">
                <a:solidFill>
                  <a:srgbClr val="000000"/>
                </a:solidFill>
                <a:latin typeface="Courier New" charset="0"/>
              </a:rPr>
              <a:t>(“Hello from </a:t>
            </a:r>
            <a:r>
              <a:rPr kumimoji="0" lang="en-US" altLang="zh-CN" sz="1600" dirty="0" err="1">
                <a:solidFill>
                  <a:srgbClr val="000000"/>
                </a:solidFill>
                <a:latin typeface="Courier New" charset="0"/>
              </a:rPr>
              <a:t>th.</a:t>
            </a:r>
            <a:r>
              <a:rPr kumimoji="0" lang="en-US" altLang="zh-CN" sz="1600" dirty="0">
                <a:solidFill>
                  <a:srgbClr val="000000"/>
                </a:solidFill>
                <a:latin typeface="Courier New" charset="0"/>
              </a:rPr>
              <a:t> %d\n”, </a:t>
            </a:r>
            <a:r>
              <a:rPr kumimoji="0" lang="en-US" altLang="zh-CN" sz="1600" dirty="0" err="1">
                <a:solidFill>
                  <a:srgbClr val="000000"/>
                </a:solidFill>
                <a:latin typeface="Courier New" charset="0"/>
              </a:rPr>
              <a:t>myid</a:t>
            </a:r>
            <a:r>
              <a:rPr kumimoji="0" lang="en-US" altLang="zh-CN" sz="1600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FontTx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urier New" charset="0"/>
              </a:rPr>
              <a:t>    return NULL ;</a:t>
            </a:r>
          </a:p>
          <a:p>
            <a:pPr>
              <a:buFontTx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596900" y="1442591"/>
            <a:ext cx="8013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A </a:t>
            </a:r>
            <a:r>
              <a:rPr lang="en-US" altLang="zh-CN" sz="2000" i="1" dirty="0">
                <a:solidFill>
                  <a:srgbClr val="C00000"/>
                </a:solidFill>
              </a:rPr>
              <a:t>race</a:t>
            </a:r>
            <a:r>
              <a:rPr lang="en-US" altLang="zh-CN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occurs when correctness of the program depends on one thread reaching point x before another thread reaches point y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257800" y="5941367"/>
            <a:ext cx="352242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N threads are sharing </a:t>
            </a:r>
            <a:r>
              <a:rPr lang="en-US" dirty="0" err="1">
                <a:latin typeface="Calibri" pitchFamily="34" charset="0"/>
              </a:rPr>
              <a:t>i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8" name="Straight Arrow Connector 3"/>
          <p:cNvCxnSpPr>
            <a:stCxn id="7" idx="1"/>
          </p:cNvCxnSpPr>
          <p:nvPr/>
        </p:nvCxnSpPr>
        <p:spPr bwMode="auto">
          <a:xfrm flipH="1" flipV="1">
            <a:off x="2393950" y="4168748"/>
            <a:ext cx="2863850" cy="2003452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405982" cy="762000"/>
          </a:xfrm>
        </p:spPr>
        <p:txBody>
          <a:bodyPr/>
          <a:lstStyle/>
          <a:p>
            <a:r>
              <a:rPr lang="en-US" dirty="0"/>
              <a:t>Race Illustration</a:t>
            </a:r>
          </a:p>
        </p:txBody>
      </p:sp>
      <p:sp>
        <p:nvSpPr>
          <p:cNvPr id="851971" name="Text Box 3"/>
          <p:cNvSpPr txBox="1">
            <a:spLocks noChangeArrowheads="1"/>
          </p:cNvSpPr>
          <p:nvPr/>
        </p:nvSpPr>
        <p:spPr bwMode="auto">
          <a:xfrm>
            <a:off x="1731466" y="2377589"/>
            <a:ext cx="1547219" cy="3693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/>
              <a:t>Main thread</a:t>
            </a:r>
          </a:p>
        </p:txBody>
      </p:sp>
      <p:sp>
        <p:nvSpPr>
          <p:cNvPr id="851972" name="Text Box 4"/>
          <p:cNvSpPr txBox="1">
            <a:spLocks noChangeArrowheads="1"/>
          </p:cNvSpPr>
          <p:nvPr/>
        </p:nvSpPr>
        <p:spPr bwMode="auto">
          <a:xfrm>
            <a:off x="5943600" y="3425161"/>
            <a:ext cx="1600200" cy="646331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1800" dirty="0"/>
              <a:t>Peer thread 0</a:t>
            </a:r>
            <a:endParaRPr lang="en-US" sz="1800" baseline="-25000" dirty="0"/>
          </a:p>
        </p:txBody>
      </p:sp>
      <p:sp>
        <p:nvSpPr>
          <p:cNvPr id="851973" name="Line 5"/>
          <p:cNvSpPr>
            <a:spLocks noChangeShapeType="1"/>
          </p:cNvSpPr>
          <p:nvPr/>
        </p:nvSpPr>
        <p:spPr bwMode="auto">
          <a:xfrm>
            <a:off x="2486025" y="2912300"/>
            <a:ext cx="19050" cy="234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74" name="Line 6"/>
          <p:cNvSpPr>
            <a:spLocks noChangeShapeType="1"/>
          </p:cNvSpPr>
          <p:nvPr/>
        </p:nvSpPr>
        <p:spPr bwMode="auto">
          <a:xfrm>
            <a:off x="6315075" y="4115624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76" name="Line 8"/>
          <p:cNvSpPr>
            <a:spLocks noChangeShapeType="1"/>
          </p:cNvSpPr>
          <p:nvPr/>
        </p:nvSpPr>
        <p:spPr bwMode="auto">
          <a:xfrm>
            <a:off x="2486025" y="3293299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86" name="Rectangle 18"/>
          <p:cNvSpPr>
            <a:spLocks noChangeArrowheads="1"/>
          </p:cNvSpPr>
          <p:nvPr/>
        </p:nvSpPr>
        <p:spPr bwMode="auto">
          <a:xfrm>
            <a:off x="801563" y="1472624"/>
            <a:ext cx="5990643" cy="5847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], </a:t>
            </a:r>
            <a:r>
              <a:rPr lang="en-US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thread,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51998" name="Text Box 30"/>
          <p:cNvSpPr txBox="1">
            <a:spLocks noChangeArrowheads="1"/>
          </p:cNvSpPr>
          <p:nvPr/>
        </p:nvSpPr>
        <p:spPr bwMode="auto">
          <a:xfrm>
            <a:off x="2514600" y="2899599"/>
            <a:ext cx="59994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i</a:t>
            </a:r>
            <a:r>
              <a:rPr lang="en-US" sz="2000" dirty="0"/>
              <a:t> = 0</a:t>
            </a:r>
            <a:endParaRPr lang="en-US" sz="2000" baseline="-25000" dirty="0"/>
          </a:p>
        </p:txBody>
      </p:sp>
      <p:sp>
        <p:nvSpPr>
          <p:cNvPr id="851999" name="Text Box 31"/>
          <p:cNvSpPr txBox="1">
            <a:spLocks noChangeArrowheads="1"/>
          </p:cNvSpPr>
          <p:nvPr/>
        </p:nvSpPr>
        <p:spPr bwMode="auto">
          <a:xfrm>
            <a:off x="6248400" y="4194999"/>
            <a:ext cx="230563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myid</a:t>
            </a:r>
            <a:r>
              <a:rPr lang="en-US" sz="2000" dirty="0"/>
              <a:t> = *((</a:t>
            </a:r>
            <a:r>
              <a:rPr lang="en-US" sz="2000" dirty="0" err="1"/>
              <a:t>int</a:t>
            </a:r>
            <a:r>
              <a:rPr lang="en-US" sz="2000" dirty="0"/>
              <a:t> *)</a:t>
            </a:r>
            <a:r>
              <a:rPr lang="en-US" sz="2000" dirty="0" err="1"/>
              <a:t>vargp</a:t>
            </a:r>
            <a:r>
              <a:rPr lang="en-US" sz="2000" dirty="0"/>
              <a:t>)</a:t>
            </a:r>
            <a:endParaRPr lang="en-US" sz="2000" baseline="-25000" dirty="0"/>
          </a:p>
        </p:txBody>
      </p:sp>
      <p:sp>
        <p:nvSpPr>
          <p:cNvPr id="852002" name="Text Box 34"/>
          <p:cNvSpPr txBox="1">
            <a:spLocks noChangeArrowheads="1"/>
          </p:cNvSpPr>
          <p:nvPr/>
        </p:nvSpPr>
        <p:spPr bwMode="auto">
          <a:xfrm>
            <a:off x="2514600" y="4271199"/>
            <a:ext cx="59994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i</a:t>
            </a:r>
            <a:r>
              <a:rPr lang="en-US" sz="2000" dirty="0"/>
              <a:t> = 1</a:t>
            </a:r>
          </a:p>
        </p:txBody>
      </p:sp>
      <p:sp>
        <p:nvSpPr>
          <p:cNvPr id="852004" name="Line 36"/>
          <p:cNvSpPr>
            <a:spLocks noChangeShapeType="1"/>
          </p:cNvSpPr>
          <p:nvPr/>
        </p:nvSpPr>
        <p:spPr bwMode="auto">
          <a:xfrm flipV="1">
            <a:off x="3114544" y="4404488"/>
            <a:ext cx="3214819" cy="19111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2000"/>
          </a:p>
        </p:txBody>
      </p:sp>
      <p:sp>
        <p:nvSpPr>
          <p:cNvPr id="852005" name="Text Box 37"/>
          <p:cNvSpPr txBox="1">
            <a:spLocks noChangeArrowheads="1"/>
          </p:cNvSpPr>
          <p:nvPr/>
        </p:nvSpPr>
        <p:spPr bwMode="auto">
          <a:xfrm>
            <a:off x="4800600" y="4423599"/>
            <a:ext cx="758541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Race!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396875" y="5333999"/>
            <a:ext cx="7896225" cy="15240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Race between </a:t>
            </a:r>
            <a:r>
              <a:rPr lang="en-US" dirty="0">
                <a:solidFill>
                  <a:srgbClr val="FF0000"/>
                </a:solidFill>
              </a:rPr>
              <a:t>increment of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main thread and </a:t>
            </a:r>
            <a:r>
              <a:rPr lang="en-US" dirty="0" err="1">
                <a:solidFill>
                  <a:srgbClr val="FF0000"/>
                </a:solidFill>
              </a:rPr>
              <a:t>deref</a:t>
            </a:r>
            <a:r>
              <a:rPr lang="en-US" dirty="0">
                <a:solidFill>
                  <a:srgbClr val="FF0000"/>
                </a:solidFill>
              </a:rPr>
              <a:t> of </a:t>
            </a:r>
            <a:r>
              <a:rPr lang="en-US" dirty="0" err="1">
                <a:solidFill>
                  <a:srgbClr val="FF0000"/>
                </a:solidFill>
              </a:rPr>
              <a:t>vargp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peer thread: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deref</a:t>
            </a:r>
            <a:r>
              <a:rPr lang="en-US" dirty="0"/>
              <a:t> happens while </a:t>
            </a:r>
            <a:r>
              <a:rPr lang="en-US" dirty="0" err="1"/>
              <a:t>i</a:t>
            </a:r>
            <a:r>
              <a:rPr lang="en-US" dirty="0"/>
              <a:t> = 0, then OK</a:t>
            </a:r>
          </a:p>
          <a:p>
            <a:pPr lvl="1"/>
            <a:r>
              <a:rPr lang="en-US" dirty="0"/>
              <a:t>Otherwise, peer thread gets wrong id value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4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004" grpId="0" animBg="1"/>
      <p:bldP spid="85200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Could this race really occur?</a:t>
            </a:r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76201" y="1969532"/>
            <a:ext cx="4114800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100; i++) {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(&amp;tid, </a:t>
            </a:r>
            <a:r>
              <a:rPr lang="da-DK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   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da-DK" sz="1600" dirty="0">
                <a:solidFill>
                  <a:srgbClr val="FF0000"/>
                </a:solidFill>
                <a:latin typeface="Menlo-Regular"/>
              </a:rPr>
              <a:t>&amp;i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8110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806826"/>
            <a:ext cx="8548687" cy="1319212"/>
          </a:xfrm>
        </p:spPr>
        <p:txBody>
          <a:bodyPr/>
          <a:lstStyle/>
          <a:p>
            <a:r>
              <a:rPr lang="en-US" sz="2600" dirty="0"/>
              <a:t>Race Test</a:t>
            </a:r>
          </a:p>
          <a:p>
            <a:pPr lvl="1"/>
            <a:r>
              <a:rPr lang="en-US" sz="2200" dirty="0"/>
              <a:t>If no race, then each thread would get different value of </a:t>
            </a:r>
            <a:r>
              <a:rPr lang="en-US" sz="2200" dirty="0" err="1"/>
              <a:t>i</a:t>
            </a:r>
            <a:endParaRPr lang="en-US" sz="2200" dirty="0"/>
          </a:p>
          <a:p>
            <a:pPr lvl="1"/>
            <a:r>
              <a:rPr lang="en-US" sz="2200" dirty="0"/>
              <a:t>Set of saved values would consist of one copy each of 0 through 99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1600200"/>
            <a:ext cx="1505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Main thread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43400" y="1969532"/>
            <a:ext cx="4508265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Pthread_detach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= *((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save_value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(i);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err="1">
                <a:solidFill>
                  <a:srgbClr val="C200FF"/>
                </a:solidFill>
                <a:latin typeface="Menlo-Regular"/>
              </a:rPr>
              <a:t>return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400" y="1600200"/>
            <a:ext cx="1439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Peer 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7200" y="3184267"/>
            <a:ext cx="75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race.c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8632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96875" y="6238875"/>
            <a:ext cx="7896225" cy="542925"/>
          </a:xfrm>
        </p:spPr>
        <p:txBody>
          <a:bodyPr/>
          <a:lstStyle/>
          <a:p>
            <a:r>
              <a:rPr lang="en-US" sz="2600" dirty="0"/>
              <a:t>The race can really happen!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" y="99060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 Race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" y="3364468"/>
            <a:ext cx="176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Multicore</a:t>
            </a:r>
            <a:r>
              <a:rPr lang="en-US" sz="1800" dirty="0">
                <a:latin typeface="Calibri" pitchFamily="34" charset="0"/>
              </a:rPr>
              <a:t> server</a:t>
            </a:r>
          </a:p>
        </p:txBody>
      </p:sp>
      <p:graphicFrame>
        <p:nvGraphicFramePr>
          <p:cNvPr id="12" name="Chart 11"/>
          <p:cNvGraphicFramePr/>
          <p:nvPr/>
        </p:nvGraphicFramePr>
        <p:xfrm>
          <a:off x="381000" y="1283732"/>
          <a:ext cx="8153399" cy="89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457200" y="3657600"/>
          <a:ext cx="81533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95300" y="2088119"/>
            <a:ext cx="188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Single core laptop</a:t>
            </a:r>
          </a:p>
        </p:txBody>
      </p:sp>
      <p:graphicFrame>
        <p:nvGraphicFramePr>
          <p:cNvPr id="17" name="Chart 16"/>
          <p:cNvGraphicFramePr/>
          <p:nvPr/>
        </p:nvGraphicFramePr>
        <p:xfrm>
          <a:off x="495300" y="2381251"/>
          <a:ext cx="8153399" cy="106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655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13" grpId="0">
        <p:bldAsOne/>
      </p:bldGraphic>
      <p:bldP spid="15" grpId="0"/>
      <p:bldGraphic spid="17" grpId="0">
        <p:bldAsOne/>
      </p:bldGraphic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C029F1-23D9-084E-846D-1FAF7BB67D69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77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0700" y="1600200"/>
            <a:ext cx="8013700" cy="4876800"/>
          </a:xfr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int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dirty="0">
                <a:latin typeface="Courier New" charset="0"/>
                <a:ea typeface="宋体" charset="-122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dirty="0">
                <a:latin typeface="Courier New" charset="0"/>
                <a:ea typeface="宋体" charset="-122"/>
              </a:rPr>
              <a:t>    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pthread_t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 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tid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[N];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dirty="0">
                <a:latin typeface="Courier New" charset="0"/>
                <a:ea typeface="宋体" charset="-122"/>
              </a:rPr>
              <a:t>    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int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 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i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, *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ptr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 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dirty="0">
                <a:latin typeface="Courier New" charset="0"/>
                <a:ea typeface="宋体" charset="-122"/>
              </a:rPr>
              <a:t>    for ( 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i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=0 ; 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i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&lt;N ; 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i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++ ) {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dirty="0">
                <a:latin typeface="Courier New" charset="0"/>
                <a:ea typeface="宋体" charset="-122"/>
              </a:rPr>
              <a:t>       </a:t>
            </a:r>
            <a:r>
              <a:rPr kumimoji="0" lang="en-US" altLang="zh-CN" sz="2000" b="1" dirty="0" err="1">
                <a:solidFill>
                  <a:srgbClr val="9900CC"/>
                </a:solidFill>
                <a:latin typeface="Courier New" charset="0"/>
                <a:ea typeface="宋体" charset="-122"/>
              </a:rPr>
              <a:t>ptr</a:t>
            </a:r>
            <a:r>
              <a:rPr kumimoji="0" lang="en-US" altLang="zh-CN" sz="2000" b="1" dirty="0">
                <a:solidFill>
                  <a:srgbClr val="9900CC"/>
                </a:solidFill>
                <a:latin typeface="Courier New" charset="0"/>
                <a:ea typeface="宋体" charset="-122"/>
              </a:rPr>
              <a:t> 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= 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malloc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((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sizeof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)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int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dirty="0">
                <a:latin typeface="Courier New" charset="0"/>
                <a:ea typeface="宋体" charset="-122"/>
              </a:rPr>
              <a:t>       *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ptr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 = 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i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 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dirty="0">
                <a:latin typeface="Courier New" charset="0"/>
                <a:ea typeface="宋体" charset="-122"/>
              </a:rPr>
              <a:t> 	 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pthread_create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(&amp;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tid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[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i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], NULL, thread, </a:t>
            </a:r>
            <a:r>
              <a:rPr kumimoji="0" lang="en-US" altLang="zh-CN" sz="2000" b="1" dirty="0" err="1">
                <a:solidFill>
                  <a:srgbClr val="9900CC"/>
                </a:solidFill>
                <a:latin typeface="Courier New" charset="0"/>
                <a:ea typeface="宋体" charset="-122"/>
              </a:rPr>
              <a:t>ptr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dirty="0">
                <a:latin typeface="Courier New" charset="0"/>
                <a:ea typeface="宋体" charset="-122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dirty="0">
                <a:latin typeface="Courier New" charset="0"/>
                <a:ea typeface="宋体" charset="-122"/>
              </a:rPr>
              <a:t>    for ( 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i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=0 ; 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i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&lt;N ; 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i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++ )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dirty="0">
                <a:latin typeface="Courier New" charset="0"/>
                <a:ea typeface="宋体" charset="-122"/>
              </a:rPr>
              <a:t>       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pthread_join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(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tid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[</a:t>
            </a:r>
            <a:r>
              <a:rPr kumimoji="0" lang="en-US" altLang="zh-CN" sz="2000" b="1" dirty="0" err="1">
                <a:latin typeface="Courier New" charset="0"/>
                <a:ea typeface="宋体" charset="-122"/>
              </a:rPr>
              <a:t>i</a:t>
            </a:r>
            <a:r>
              <a:rPr kumimoji="0" lang="en-US" altLang="zh-CN" sz="2000" b="1" dirty="0">
                <a:latin typeface="Courier New" charset="0"/>
                <a:ea typeface="宋体" charset="-122"/>
              </a:rPr>
              <a:t>], NULL) 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dirty="0">
                <a:latin typeface="Courier New" charset="0"/>
                <a:ea typeface="宋体" charset="-122"/>
              </a:rPr>
              <a:t>    exit(0) 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dirty="0">
                <a:latin typeface="Courier New" charset="0"/>
                <a:ea typeface="宋体" charset="-122"/>
              </a:rPr>
              <a:t>} 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Race Elimination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114800" y="1752600"/>
            <a:ext cx="42672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/>
              <a:t>Avoid unintended sharing of state</a:t>
            </a:r>
            <a:endParaRPr lang="en-US" b="0" kern="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活锁（</a:t>
            </a:r>
            <a:r>
              <a:rPr kumimoji="1" lang="en-US" altLang="zh-CN" dirty="0"/>
              <a:t>Live Lock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419600"/>
          </a:xfrm>
        </p:spPr>
        <p:txBody>
          <a:bodyPr/>
          <a:lstStyle/>
          <a:p>
            <a:r>
              <a:rPr lang="zh-CN" altLang="en-US" sz="2400" dirty="0"/>
              <a:t>类似于死锁问题，两个</a:t>
            </a:r>
            <a:r>
              <a:rPr lang="en-US" altLang="zh-CN" sz="2400" dirty="0"/>
              <a:t>thread</a:t>
            </a:r>
            <a:r>
              <a:rPr lang="zh-CN" altLang="en-US" sz="2400" dirty="0"/>
              <a:t>各自持有对方想要的锁</a:t>
            </a:r>
            <a:endParaRPr lang="en-US" altLang="zh-CN" sz="2400" dirty="0"/>
          </a:p>
          <a:p>
            <a:r>
              <a:rPr kumimoji="1" lang="zh-CN" altLang="en-US" sz="2400" dirty="0"/>
              <a:t>当一个</a:t>
            </a:r>
            <a:r>
              <a:rPr kumimoji="1" lang="en-US" altLang="zh-CN" sz="2400" dirty="0"/>
              <a:t>thread</a:t>
            </a:r>
            <a:r>
              <a:rPr kumimoji="1" lang="zh-CN" altLang="en-US" sz="2400" dirty="0"/>
              <a:t>意识到它不能获得下一个需要获得的锁时，它会释放已获得的锁，并等待</a:t>
            </a:r>
            <a:r>
              <a:rPr kumimoji="1" lang="en-US" altLang="zh-CN" sz="2400" dirty="0"/>
              <a:t>1ms</a:t>
            </a:r>
            <a:r>
              <a:rPr kumimoji="1" lang="zh-CN" altLang="en-US" sz="2400" dirty="0"/>
              <a:t>再尝试一次</a:t>
            </a:r>
            <a:endParaRPr kumimoji="1" lang="en-US" altLang="zh-CN" sz="2400" dirty="0"/>
          </a:p>
          <a:p>
            <a:r>
              <a:rPr lang="zh-CN" altLang="en-US" sz="2400" dirty="0"/>
              <a:t>但是，如果两个</a:t>
            </a:r>
            <a:r>
              <a:rPr lang="en-US" altLang="zh-CN" sz="2400" dirty="0"/>
              <a:t>thread</a:t>
            </a:r>
            <a:r>
              <a:rPr lang="zh-CN" altLang="en-US" sz="2400" dirty="0"/>
              <a:t>都这样做，还是无法解决问题</a:t>
            </a:r>
            <a:endParaRPr lang="en-US" altLang="zh-CN" sz="2400" dirty="0"/>
          </a:p>
          <a:p>
            <a:pPr lvl="1"/>
            <a:r>
              <a:rPr lang="zh-CN" altLang="en-US" sz="2000" dirty="0"/>
              <a:t>类似于一条路上相遇的两个人都在让路</a:t>
            </a:r>
            <a:endParaRPr lang="en-US" altLang="zh-CN" sz="2000" dirty="0"/>
          </a:p>
          <a:p>
            <a:r>
              <a:rPr kumimoji="1" lang="zh-CN" altLang="en-US" dirty="0"/>
              <a:t>例子</a:t>
            </a:r>
            <a:endParaRPr kumimoji="1" lang="en-US" altLang="zh-CN" dirty="0"/>
          </a:p>
          <a:p>
            <a:pPr lvl="1"/>
            <a:r>
              <a:rPr lang="en-US" altLang="zh-CN" dirty="0"/>
              <a:t>Fork</a:t>
            </a:r>
            <a:r>
              <a:rPr lang="zh-CN" altLang="en-US" dirty="0"/>
              <a:t>创建进程，但系统进程数量有上限</a:t>
            </a:r>
            <a:r>
              <a:rPr lang="en-US" altLang="zh-CN" dirty="0"/>
              <a:t>; fork</a:t>
            </a:r>
            <a:r>
              <a:rPr lang="zh-CN" altLang="en-US" dirty="0"/>
              <a:t>失败会等待一段时间再重试</a:t>
            </a:r>
            <a:endParaRPr lang="en-US" altLang="zh-CN" dirty="0"/>
          </a:p>
          <a:p>
            <a:pPr lvl="2"/>
            <a:r>
              <a:rPr kumimoji="1" lang="zh-CN" altLang="en-US" dirty="0"/>
              <a:t>假设系统最多</a:t>
            </a:r>
            <a:r>
              <a:rPr kumimoji="1" lang="en-US" altLang="zh-CN" dirty="0"/>
              <a:t>100</a:t>
            </a:r>
            <a:r>
              <a:rPr kumimoji="1" lang="zh-CN" altLang="en-US" dirty="0"/>
              <a:t>个进程，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个进程，每个要创建</a:t>
            </a:r>
            <a:r>
              <a:rPr kumimoji="1" lang="en-US" altLang="zh-CN" dirty="0"/>
              <a:t>12</a:t>
            </a:r>
            <a:r>
              <a:rPr kumimoji="1" lang="zh-CN" altLang="en-US" dirty="0"/>
              <a:t>个进程</a:t>
            </a:r>
            <a:endParaRPr kumimoji="1" lang="en-US" altLang="zh-CN" dirty="0"/>
          </a:p>
          <a:p>
            <a:pPr lvl="2"/>
            <a:r>
              <a:rPr lang="zh-CN" altLang="en-US" dirty="0"/>
              <a:t>每个进程创建到</a:t>
            </a:r>
            <a:r>
              <a:rPr lang="en-US" altLang="zh-CN" dirty="0"/>
              <a:t>9</a:t>
            </a:r>
            <a:r>
              <a:rPr lang="zh-CN" altLang="en-US" dirty="0"/>
              <a:t>个后失败，都放弃前面创建的进程，等待重试</a:t>
            </a:r>
            <a:endParaRPr lang="en-US" altLang="zh-CN" dirty="0"/>
          </a:p>
          <a:p>
            <a:pPr lvl="1"/>
            <a:r>
              <a:rPr kumimoji="1" lang="zh-CN" altLang="en-US" dirty="0"/>
              <a:t>分布式系统选举</a:t>
            </a:r>
            <a:r>
              <a:rPr kumimoji="1" lang="en-US" altLang="zh-CN" dirty="0"/>
              <a:t>leader</a:t>
            </a:r>
          </a:p>
          <a:p>
            <a:pPr lvl="2"/>
            <a:r>
              <a:rPr lang="zh-CN" altLang="en-US" dirty="0"/>
              <a:t>都申请当</a:t>
            </a:r>
            <a:r>
              <a:rPr lang="en-US" altLang="zh-CN" dirty="0"/>
              <a:t>leader</a:t>
            </a:r>
            <a:r>
              <a:rPr lang="zh-CN" altLang="en-US" dirty="0"/>
              <a:t>，无法获得半数以上选票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C0E-5CA6-B04B-BA33-B0AD3DF7F57C}" type="slidenum">
              <a:rPr lang="zh-CN" altLang="en-US" smtClean="0"/>
              <a:pPr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67233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C0E-5CA6-B04B-BA33-B0AD3DF7F57C}" type="slidenum">
              <a:rPr lang="zh-CN" altLang="en-US" smtClean="0"/>
              <a:pPr/>
              <a:t>79</a:t>
            </a:fld>
            <a:endParaRPr lang="en-US" altLang="zh-CN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17" y="1600200"/>
            <a:ext cx="8183365" cy="46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1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ea typeface="宋体" charset="-122"/>
              </a:rPr>
              <a:t>线程</a:t>
            </a:r>
            <a:r>
              <a:rPr kumimoji="1" lang="en-US" altLang="zh-CN" dirty="0">
                <a:ea typeface="宋体" charset="-122"/>
              </a:rPr>
              <a:t>vs.</a:t>
            </a:r>
            <a:r>
              <a:rPr kumimoji="1" lang="zh-CN" altLang="en-US" dirty="0">
                <a:ea typeface="宋体" charset="-122"/>
              </a:rPr>
              <a:t>进程</a:t>
            </a:r>
            <a:r>
              <a:rPr kumimoji="1" lang="en-US" altLang="zh-CN" dirty="0">
                <a:ea typeface="宋体" charset="-122"/>
              </a:rPr>
              <a:t> (2)</a:t>
            </a:r>
            <a:endParaRPr kumimoji="1" lang="zh-CN" altLang="en-US" dirty="0">
              <a:ea typeface="宋体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4196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线程切换和进程切换开销比较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Context switch</a:t>
            </a:r>
            <a:r>
              <a:rPr lang="zh-CN" altLang="en-US" dirty="0">
                <a:ea typeface="宋体" charset="-122"/>
              </a:rPr>
              <a:t>需要保存的内容差别？</a:t>
            </a:r>
            <a:endParaRPr lang="en-US" altLang="zh-CN" dirty="0">
              <a:ea typeface="宋体" charset="-122"/>
            </a:endParaRPr>
          </a:p>
          <a:p>
            <a:pPr lvl="2"/>
            <a:r>
              <a:rPr lang="zh-CN" altLang="en-US" dirty="0">
                <a:ea typeface="宋体" charset="-122"/>
              </a:rPr>
              <a:t>需要保存内容差别不大</a:t>
            </a:r>
            <a:endParaRPr lang="en-US" altLang="zh-CN" dirty="0">
              <a:ea typeface="宋体" charset="-122"/>
            </a:endParaRPr>
          </a:p>
          <a:p>
            <a:pPr lvl="2"/>
            <a:r>
              <a:rPr lang="zh-CN" altLang="en-US" dirty="0">
                <a:ea typeface="宋体" charset="-122"/>
              </a:rPr>
              <a:t>但进程切换，访问新的</a:t>
            </a:r>
            <a:r>
              <a:rPr lang="en-US" altLang="zh-CN" dirty="0">
                <a:ea typeface="宋体" charset="-122"/>
              </a:rPr>
              <a:t>kernel context, process memory</a:t>
            </a:r>
            <a:r>
              <a:rPr lang="zh-CN" altLang="en-US" dirty="0">
                <a:ea typeface="宋体" charset="-122"/>
              </a:rPr>
              <a:t>，可能</a:t>
            </a:r>
            <a:r>
              <a:rPr lang="en-US" altLang="zh-CN" dirty="0">
                <a:ea typeface="宋体" charset="-122"/>
              </a:rPr>
              <a:t>cache</a:t>
            </a:r>
            <a:r>
              <a:rPr lang="zh-CN" altLang="en-US" dirty="0">
                <a:ea typeface="宋体" charset="-122"/>
              </a:rPr>
              <a:t>命中率较低</a:t>
            </a:r>
            <a:endParaRPr lang="en-US" altLang="zh-CN" dirty="0">
              <a:ea typeface="宋体" charset="-122"/>
            </a:endParaRPr>
          </a:p>
          <a:p>
            <a:pPr lvl="2"/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线程切换：不需要切换地址空间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进程切换：切换地址空间</a:t>
            </a:r>
            <a:endParaRPr lang="en-US" altLang="zh-CN" dirty="0">
              <a:ea typeface="宋体" charset="-122"/>
            </a:endParaRPr>
          </a:p>
          <a:p>
            <a:pPr lvl="2"/>
            <a:r>
              <a:rPr lang="zh-CN" altLang="en-US" sz="2200" dirty="0">
                <a:ea typeface="宋体" charset="-122"/>
              </a:rPr>
              <a:t>更换页表（辅助寄存器：例如页表首地址）</a:t>
            </a:r>
            <a:endParaRPr lang="en-US" altLang="zh-CN" sz="2200" dirty="0">
              <a:ea typeface="宋体" charset="-122"/>
            </a:endParaRPr>
          </a:p>
          <a:p>
            <a:pPr lvl="2"/>
            <a:r>
              <a:rPr lang="en-US" altLang="zh-CN" sz="2200" dirty="0">
                <a:ea typeface="宋体" charset="-122"/>
              </a:rPr>
              <a:t>TLB</a:t>
            </a:r>
            <a:r>
              <a:rPr lang="zh-CN" altLang="en-US" sz="2200" dirty="0">
                <a:ea typeface="宋体" charset="-122"/>
              </a:rPr>
              <a:t>命中率下降</a:t>
            </a:r>
            <a:endParaRPr lang="en-US" altLang="zh-CN" sz="2200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</p:txBody>
      </p:sp>
      <p:sp>
        <p:nvSpPr>
          <p:cNvPr id="9220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788FD1-9DBD-FB4E-AB28-7AD009C78573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91400" y="2362200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 action="ppaction://hlinksldjump"/>
              </a:rPr>
              <a:t>Link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98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C0E-5CA6-B04B-BA33-B0AD3DF7F57C}" type="slidenum">
              <a:rPr lang="zh-CN" altLang="en-US" smtClean="0"/>
              <a:pPr/>
              <a:t>80</a:t>
            </a:fld>
            <a:endParaRPr lang="en-US" altLang="zh-CN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2970"/>
            <a:ext cx="6934200" cy="653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637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C0E-5CA6-B04B-BA33-B0AD3DF7F57C}" type="slidenum">
              <a:rPr lang="zh-CN" altLang="en-US" smtClean="0"/>
              <a:pPr/>
              <a:t>81</a:t>
            </a:fld>
            <a:endParaRPr lang="en-US" altLang="zh-CN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2" y="1424643"/>
            <a:ext cx="7578758" cy="474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233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C0E-5CA6-B04B-BA33-B0AD3DF7F57C}" type="slidenum">
              <a:rPr lang="zh-CN" altLang="en-US" smtClean="0"/>
              <a:pPr/>
              <a:t>82</a:t>
            </a:fld>
            <a:endParaRPr lang="en-US" altLang="zh-CN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90" y="1502597"/>
            <a:ext cx="7300494" cy="52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290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797050"/>
          </a:xfrm>
        </p:spPr>
        <p:txBody>
          <a:bodyPr/>
          <a:lstStyle/>
          <a:p>
            <a:pPr marL="0" indent="0"/>
            <a:r>
              <a:rPr lang="en-US" dirty="0"/>
              <a:t>Thread-Level Parallelism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656507807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Parallel  Computing Hardware</a:t>
            </a:r>
          </a:p>
          <a:p>
            <a:pPr lvl="1"/>
            <a:r>
              <a:rPr lang="en-US" sz="2000" dirty="0" err="1"/>
              <a:t>Multicore</a:t>
            </a:r>
            <a:endParaRPr lang="en-US" sz="2000" dirty="0"/>
          </a:p>
          <a:p>
            <a:pPr lvl="2"/>
            <a:r>
              <a:rPr lang="en-US" sz="1800" dirty="0"/>
              <a:t>Multiple separate processors on single chip</a:t>
            </a:r>
          </a:p>
          <a:p>
            <a:pPr lvl="1"/>
            <a:r>
              <a:rPr lang="en-US" sz="2000" dirty="0" err="1"/>
              <a:t>Hyperthreading</a:t>
            </a:r>
            <a:endParaRPr lang="en-US" sz="2000" dirty="0"/>
          </a:p>
          <a:p>
            <a:pPr lvl="2"/>
            <a:r>
              <a:rPr lang="en-US" sz="1800" dirty="0"/>
              <a:t>Efficient execution of multiple threads on single core</a:t>
            </a:r>
          </a:p>
          <a:p>
            <a:r>
              <a:rPr lang="en-US" sz="2400" dirty="0"/>
              <a:t>Thread-Level Parallelism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Splitting program into independent tasks</a:t>
            </a:r>
          </a:p>
          <a:p>
            <a:pPr lvl="2"/>
            <a:r>
              <a:rPr lang="en-US" sz="1800" dirty="0"/>
              <a:t>Example 1: Parallel summation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Divide-and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en-US" sz="2000" dirty="0">
                <a:solidFill>
                  <a:srgbClr val="FF0000"/>
                </a:solidFill>
              </a:rPr>
              <a:t>conquer parallelism</a:t>
            </a:r>
          </a:p>
          <a:p>
            <a:pPr lvl="2"/>
            <a:r>
              <a:rPr lang="en-US" sz="1800" dirty="0"/>
              <a:t>Example 2: Parallel quicksort</a:t>
            </a:r>
          </a:p>
          <a:p>
            <a:r>
              <a:rPr lang="en-US" sz="2400" dirty="0"/>
              <a:t>Consistency Models</a:t>
            </a:r>
          </a:p>
          <a:p>
            <a:pPr lvl="1"/>
            <a:r>
              <a:rPr lang="en-US" sz="2000" dirty="0"/>
              <a:t>What happens when multiple threads are reading &amp; writing shared state</a:t>
            </a:r>
          </a:p>
        </p:txBody>
      </p:sp>
    </p:spTree>
    <p:extLst>
      <p:ext uri="{BB962C8B-B14F-4D97-AF65-F5344CB8AC3E}">
        <p14:creationId xmlns:p14="http://schemas.microsoft.com/office/powerpoint/2010/main" val="84547398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parallel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447800"/>
            <a:ext cx="8823325" cy="4886324"/>
          </a:xfrm>
        </p:spPr>
        <p:txBody>
          <a:bodyPr/>
          <a:lstStyle/>
          <a:p>
            <a:r>
              <a:rPr lang="en-US" sz="2600" dirty="0"/>
              <a:t>So far, we’ve used threads to deal with </a:t>
            </a:r>
            <a:r>
              <a:rPr lang="en-US" sz="2600" dirty="0">
                <a:solidFill>
                  <a:srgbClr val="FF0000"/>
                </a:solidFill>
              </a:rPr>
              <a:t>I/O delays</a:t>
            </a:r>
          </a:p>
          <a:p>
            <a:pPr lvl="1"/>
            <a:r>
              <a:rPr lang="en-US" sz="2200" dirty="0"/>
              <a:t>e.g., one thread per client to prevent one from delaying another</a:t>
            </a:r>
          </a:p>
          <a:p>
            <a:r>
              <a:rPr lang="en-US" sz="2600" dirty="0"/>
              <a:t>Multi-core/</a:t>
            </a:r>
            <a:r>
              <a:rPr lang="en-US" sz="2600" dirty="0" err="1"/>
              <a:t>Hyperthreaded</a:t>
            </a:r>
            <a:r>
              <a:rPr lang="en-US" sz="2600" dirty="0"/>
              <a:t> CPUs offer another opportunity</a:t>
            </a:r>
          </a:p>
          <a:p>
            <a:pPr lvl="1"/>
            <a:r>
              <a:rPr lang="en-US" sz="2200" dirty="0"/>
              <a:t>Spread work over threads executing in parallel</a:t>
            </a:r>
          </a:p>
          <a:p>
            <a:pPr lvl="1"/>
            <a:r>
              <a:rPr lang="en-US" sz="2200" dirty="0"/>
              <a:t>Happens automatically, if many </a:t>
            </a:r>
            <a:r>
              <a:rPr lang="en-US" sz="2200" dirty="0">
                <a:solidFill>
                  <a:srgbClr val="FF0000"/>
                </a:solidFill>
              </a:rPr>
              <a:t>independent</a:t>
            </a:r>
            <a:r>
              <a:rPr lang="en-US" sz="2200" dirty="0"/>
              <a:t> tasks</a:t>
            </a:r>
          </a:p>
          <a:p>
            <a:pPr lvl="2"/>
            <a:r>
              <a:rPr lang="en-US" dirty="0"/>
              <a:t>e.g., running many applications or serving many clients</a:t>
            </a:r>
          </a:p>
          <a:p>
            <a:pPr lvl="1"/>
            <a:r>
              <a:rPr lang="en-US" sz="2200" dirty="0"/>
              <a:t>Can also write code to make one </a:t>
            </a:r>
            <a:r>
              <a:rPr lang="en-US" sz="2200" dirty="0">
                <a:solidFill>
                  <a:srgbClr val="FF0000"/>
                </a:solidFill>
              </a:rPr>
              <a:t>big task </a:t>
            </a:r>
            <a:r>
              <a:rPr lang="en-US" sz="2200" dirty="0"/>
              <a:t>go faster</a:t>
            </a:r>
          </a:p>
          <a:p>
            <a:pPr lvl="2"/>
            <a:r>
              <a:rPr lang="en-US" dirty="0"/>
              <a:t>by organizing it as multiple </a:t>
            </a:r>
            <a:r>
              <a:rPr lang="en-US" dirty="0">
                <a:solidFill>
                  <a:srgbClr val="FF0000"/>
                </a:solidFill>
              </a:rPr>
              <a:t>parallel sub-tasks</a:t>
            </a:r>
          </a:p>
          <a:p>
            <a:pPr lvl="2"/>
            <a:endParaRPr lang="en-US" sz="1800" dirty="0"/>
          </a:p>
          <a:p>
            <a:r>
              <a:rPr lang="zh-CN" altLang="en-US" sz="2400" dirty="0"/>
              <a:t>并发（</a:t>
            </a:r>
            <a:r>
              <a:rPr lang="en-US" altLang="zh-CN" sz="2400" dirty="0"/>
              <a:t>Concurrency</a:t>
            </a:r>
            <a:r>
              <a:rPr lang="zh-CN" altLang="en-US" sz="2400" dirty="0"/>
              <a:t>）</a:t>
            </a:r>
            <a:r>
              <a:rPr lang="en-US" altLang="zh-CN" sz="2400" dirty="0"/>
              <a:t>vs. </a:t>
            </a:r>
            <a:r>
              <a:rPr lang="zh-CN" altLang="en-US" sz="2400" dirty="0"/>
              <a:t>并行（</a:t>
            </a:r>
            <a:r>
              <a:rPr lang="en-US" altLang="zh-CN" sz="2400" dirty="0"/>
              <a:t>parallel</a:t>
            </a:r>
            <a:r>
              <a:rPr lang="zh-CN" altLang="en-US" sz="2400" dirty="0"/>
              <a:t>）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66802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Multicore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638801"/>
            <a:ext cx="7896225" cy="923924"/>
          </a:xfrm>
        </p:spPr>
        <p:txBody>
          <a:bodyPr/>
          <a:lstStyle/>
          <a:p>
            <a:r>
              <a:rPr lang="en-US" sz="2400" dirty="0"/>
              <a:t>Multiple processors operating with coherent view of memory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905000" y="1447800"/>
            <a:ext cx="5334000" cy="4191000"/>
            <a:chOff x="1066800" y="1219200"/>
            <a:chExt cx="6172200" cy="4953000"/>
          </a:xfrm>
        </p:grpSpPr>
        <p:sp>
          <p:nvSpPr>
            <p:cNvPr id="28" name="Rectangle 425"/>
            <p:cNvSpPr>
              <a:spLocks noChangeArrowheads="1"/>
            </p:cNvSpPr>
            <p:nvPr/>
          </p:nvSpPr>
          <p:spPr bwMode="auto">
            <a:xfrm>
              <a:off x="1066800" y="1219200"/>
              <a:ext cx="6172200" cy="38862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1" name="Rectangle 404"/>
            <p:cNvSpPr>
              <a:spLocks noChangeArrowheads="1"/>
            </p:cNvSpPr>
            <p:nvPr/>
          </p:nvSpPr>
          <p:spPr bwMode="auto">
            <a:xfrm>
              <a:off x="1219200" y="1524000"/>
              <a:ext cx="2122488" cy="24384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0" name="Rectangle 413"/>
            <p:cNvSpPr>
              <a:spLocks noChangeArrowheads="1"/>
            </p:cNvSpPr>
            <p:nvPr/>
          </p:nvSpPr>
          <p:spPr bwMode="auto">
            <a:xfrm>
              <a:off x="4953000" y="1524000"/>
              <a:ext cx="2122488" cy="24384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" name="Rectangle 396"/>
            <p:cNvSpPr>
              <a:spLocks noChangeArrowheads="1"/>
            </p:cNvSpPr>
            <p:nvPr/>
          </p:nvSpPr>
          <p:spPr bwMode="auto">
            <a:xfrm>
              <a:off x="1384300" y="1676400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Regs</a:t>
              </a:r>
            </a:p>
          </p:txBody>
        </p:sp>
        <p:sp>
          <p:nvSpPr>
            <p:cNvPr id="5" name="Rectangle 397"/>
            <p:cNvSpPr>
              <a:spLocks noChangeArrowheads="1"/>
            </p:cNvSpPr>
            <p:nvPr/>
          </p:nvSpPr>
          <p:spPr bwMode="auto">
            <a:xfrm>
              <a:off x="1427163" y="2324100"/>
              <a:ext cx="782637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dirty="0">
                  <a:latin typeface="+mn-lt"/>
                </a:rPr>
                <a:t>L1 </a:t>
              </a:r>
            </a:p>
            <a:p>
              <a:r>
                <a:rPr lang="en-US" sz="1400" dirty="0">
                  <a:latin typeface="+mn-lt"/>
                </a:rPr>
                <a:t>d-cache</a:t>
              </a:r>
            </a:p>
          </p:txBody>
        </p:sp>
        <p:sp>
          <p:nvSpPr>
            <p:cNvPr id="6" name="Rectangle 399"/>
            <p:cNvSpPr>
              <a:spLocks noChangeArrowheads="1"/>
            </p:cNvSpPr>
            <p:nvPr/>
          </p:nvSpPr>
          <p:spPr bwMode="auto">
            <a:xfrm>
              <a:off x="2362200" y="2324100"/>
              <a:ext cx="7953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i-cache</a:t>
              </a:r>
            </a:p>
          </p:txBody>
        </p:sp>
        <p:sp>
          <p:nvSpPr>
            <p:cNvPr id="7" name="Rectangle 400"/>
            <p:cNvSpPr>
              <a:spLocks noChangeArrowheads="1"/>
            </p:cNvSpPr>
            <p:nvPr/>
          </p:nvSpPr>
          <p:spPr bwMode="auto">
            <a:xfrm>
              <a:off x="1447800" y="3238500"/>
              <a:ext cx="17097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L2 unified cache</a:t>
              </a:r>
            </a:p>
          </p:txBody>
        </p:sp>
        <p:sp>
          <p:nvSpPr>
            <p:cNvPr id="8" name="Line 401"/>
            <p:cNvSpPr>
              <a:spLocks noChangeShapeType="1"/>
            </p:cNvSpPr>
            <p:nvPr/>
          </p:nvSpPr>
          <p:spPr bwMode="auto">
            <a:xfrm>
              <a:off x="1905000" y="19812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9" name="Line 402"/>
            <p:cNvSpPr>
              <a:spLocks noChangeShapeType="1"/>
            </p:cNvSpPr>
            <p:nvPr/>
          </p:nvSpPr>
          <p:spPr bwMode="auto">
            <a:xfrm>
              <a:off x="19050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0" name="Line 403"/>
            <p:cNvSpPr>
              <a:spLocks noChangeShapeType="1"/>
            </p:cNvSpPr>
            <p:nvPr/>
          </p:nvSpPr>
          <p:spPr bwMode="auto">
            <a:xfrm>
              <a:off x="27432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2" name="Text Box 405"/>
            <p:cNvSpPr txBox="1">
              <a:spLocks noChangeArrowheads="1"/>
            </p:cNvSpPr>
            <p:nvPr/>
          </p:nvSpPr>
          <p:spPr bwMode="auto">
            <a:xfrm>
              <a:off x="1143000" y="1219200"/>
              <a:ext cx="766026" cy="3637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+mn-lt"/>
                </a:rPr>
                <a:t>Core 0</a:t>
              </a:r>
            </a:p>
          </p:txBody>
        </p:sp>
        <p:sp>
          <p:nvSpPr>
            <p:cNvPr id="13" name="Rectangle 406"/>
            <p:cNvSpPr>
              <a:spLocks noChangeArrowheads="1"/>
            </p:cNvSpPr>
            <p:nvPr/>
          </p:nvSpPr>
          <p:spPr bwMode="auto">
            <a:xfrm>
              <a:off x="5118100" y="1676400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Regs</a:t>
              </a:r>
            </a:p>
          </p:txBody>
        </p:sp>
        <p:sp>
          <p:nvSpPr>
            <p:cNvPr id="14" name="Rectangle 407"/>
            <p:cNvSpPr>
              <a:spLocks noChangeArrowheads="1"/>
            </p:cNvSpPr>
            <p:nvPr/>
          </p:nvSpPr>
          <p:spPr bwMode="auto">
            <a:xfrm>
              <a:off x="5160963" y="2324100"/>
              <a:ext cx="782637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d-cache</a:t>
              </a:r>
            </a:p>
          </p:txBody>
        </p:sp>
        <p:sp>
          <p:nvSpPr>
            <p:cNvPr id="15" name="Rectangle 408"/>
            <p:cNvSpPr>
              <a:spLocks noChangeArrowheads="1"/>
            </p:cNvSpPr>
            <p:nvPr/>
          </p:nvSpPr>
          <p:spPr bwMode="auto">
            <a:xfrm>
              <a:off x="6096000" y="2324100"/>
              <a:ext cx="7953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i-cache</a:t>
              </a:r>
            </a:p>
          </p:txBody>
        </p:sp>
        <p:sp>
          <p:nvSpPr>
            <p:cNvPr id="16" name="Rectangle 409"/>
            <p:cNvSpPr>
              <a:spLocks noChangeArrowheads="1"/>
            </p:cNvSpPr>
            <p:nvPr/>
          </p:nvSpPr>
          <p:spPr bwMode="auto">
            <a:xfrm>
              <a:off x="5181600" y="3238500"/>
              <a:ext cx="17097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L2 unified cache</a:t>
              </a:r>
            </a:p>
          </p:txBody>
        </p:sp>
        <p:sp>
          <p:nvSpPr>
            <p:cNvPr id="17" name="Line 410"/>
            <p:cNvSpPr>
              <a:spLocks noChangeShapeType="1"/>
            </p:cNvSpPr>
            <p:nvPr/>
          </p:nvSpPr>
          <p:spPr bwMode="auto">
            <a:xfrm>
              <a:off x="5638800" y="19812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8" name="Line 411"/>
            <p:cNvSpPr>
              <a:spLocks noChangeShapeType="1"/>
            </p:cNvSpPr>
            <p:nvPr/>
          </p:nvSpPr>
          <p:spPr bwMode="auto">
            <a:xfrm>
              <a:off x="56388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9" name="Line 412"/>
            <p:cNvSpPr>
              <a:spLocks noChangeShapeType="1"/>
            </p:cNvSpPr>
            <p:nvPr/>
          </p:nvSpPr>
          <p:spPr bwMode="auto">
            <a:xfrm>
              <a:off x="64770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1" name="Text Box 414"/>
            <p:cNvSpPr txBox="1">
              <a:spLocks noChangeArrowheads="1"/>
            </p:cNvSpPr>
            <p:nvPr/>
          </p:nvSpPr>
          <p:spPr bwMode="auto">
            <a:xfrm>
              <a:off x="4876800" y="1219200"/>
              <a:ext cx="941111" cy="3637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n-lt"/>
                </a:rPr>
                <a:t>Core n-1</a:t>
              </a:r>
            </a:p>
          </p:txBody>
        </p:sp>
        <p:sp>
          <p:nvSpPr>
            <p:cNvPr id="22" name="Text Box 415"/>
            <p:cNvSpPr txBox="1">
              <a:spLocks noChangeArrowheads="1"/>
            </p:cNvSpPr>
            <p:nvPr/>
          </p:nvSpPr>
          <p:spPr bwMode="auto">
            <a:xfrm>
              <a:off x="3906838" y="2454274"/>
              <a:ext cx="403711" cy="4364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+mn-lt"/>
                </a:rPr>
                <a:t>…</a:t>
              </a:r>
            </a:p>
          </p:txBody>
        </p:sp>
        <p:sp>
          <p:nvSpPr>
            <p:cNvPr id="23" name="Line 417"/>
            <p:cNvSpPr>
              <a:spLocks noChangeShapeType="1"/>
            </p:cNvSpPr>
            <p:nvPr/>
          </p:nvSpPr>
          <p:spPr bwMode="auto">
            <a:xfrm>
              <a:off x="2286000" y="3810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" name="Line 418"/>
            <p:cNvSpPr>
              <a:spLocks noChangeShapeType="1"/>
            </p:cNvSpPr>
            <p:nvPr/>
          </p:nvSpPr>
          <p:spPr bwMode="auto">
            <a:xfrm>
              <a:off x="6019800" y="3810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5" name="Rectangle 419"/>
            <p:cNvSpPr>
              <a:spLocks noChangeArrowheads="1"/>
            </p:cNvSpPr>
            <p:nvPr/>
          </p:nvSpPr>
          <p:spPr bwMode="auto">
            <a:xfrm>
              <a:off x="1936750" y="4343400"/>
              <a:ext cx="4387850" cy="5715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L3 unified cache</a:t>
              </a:r>
            </a:p>
            <a:p>
              <a:r>
                <a:rPr lang="en-US" sz="1400">
                  <a:latin typeface="+mn-lt"/>
                </a:rPr>
                <a:t>(shared by all cores)</a:t>
              </a:r>
            </a:p>
          </p:txBody>
        </p:sp>
        <p:sp>
          <p:nvSpPr>
            <p:cNvPr id="26" name="Rectangle 420"/>
            <p:cNvSpPr>
              <a:spLocks noChangeArrowheads="1"/>
            </p:cNvSpPr>
            <p:nvPr/>
          </p:nvSpPr>
          <p:spPr bwMode="auto">
            <a:xfrm>
              <a:off x="1066800" y="5600700"/>
              <a:ext cx="6172200" cy="5715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Main memory</a:t>
              </a:r>
            </a:p>
          </p:txBody>
        </p:sp>
        <p:sp>
          <p:nvSpPr>
            <p:cNvPr id="27" name="Line 421"/>
            <p:cNvSpPr>
              <a:spLocks noChangeShapeType="1"/>
            </p:cNvSpPr>
            <p:nvPr/>
          </p:nvSpPr>
          <p:spPr bwMode="auto">
            <a:xfrm>
              <a:off x="4210050" y="491490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7080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5678"/>
            <a:ext cx="9144000" cy="762000"/>
          </a:xfrm>
        </p:spPr>
        <p:txBody>
          <a:bodyPr/>
          <a:lstStyle/>
          <a:p>
            <a:r>
              <a:rPr lang="en-US" sz="3200" dirty="0"/>
              <a:t>Out-of-Order Processor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908925" cy="1228724"/>
          </a:xfrm>
        </p:spPr>
        <p:txBody>
          <a:bodyPr/>
          <a:lstStyle/>
          <a:p>
            <a:r>
              <a:rPr lang="en-US" sz="2400" dirty="0"/>
              <a:t>Instruction control dynamically converts program into stream of operations</a:t>
            </a:r>
          </a:p>
          <a:p>
            <a:r>
              <a:rPr lang="en-US" sz="2400" dirty="0"/>
              <a:t>Operations mapped onto functional units to execute in parallel</a:t>
            </a:r>
          </a:p>
          <a:p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00200" y="3619500"/>
            <a:ext cx="4191000" cy="1447800"/>
            <a:chOff x="2514600" y="1600200"/>
            <a:chExt cx="4191000" cy="1447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1600200"/>
              <a:ext cx="4191000" cy="1447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t" anchorCtr="0">
              <a:no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Functional Units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670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Int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576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Int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482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FP</a:t>
              </a: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388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Load /</a:t>
              </a:r>
            </a:p>
            <a:p>
              <a:pPr algn="ctr"/>
              <a:r>
                <a:rPr lang="en-US" sz="1800" dirty="0">
                  <a:latin typeface="+mn-lt"/>
                </a:rPr>
                <a:t>Store</a:t>
              </a: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990600" y="1219200"/>
            <a:ext cx="5257800" cy="2057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Instruction Control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219200" y="25146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>
                <a:latin typeface="+mn-lt"/>
              </a:rPr>
              <a:t>Registers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495800" y="1600200"/>
            <a:ext cx="1447800" cy="76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Instruction Decoder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743200" y="25527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>
                <a:latin typeface="+mn-lt"/>
              </a:rPr>
              <a:t>Op. Queue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96000" y="3962400"/>
            <a:ext cx="15240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Data Cache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 flipV="1">
            <a:off x="5562600" y="4457702"/>
            <a:ext cx="534988" cy="2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6324600" y="1371600"/>
            <a:ext cx="14478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Instruction</a:t>
            </a:r>
          </a:p>
          <a:p>
            <a:pPr algn="ctr"/>
            <a:r>
              <a:rPr lang="en-US" sz="1800" dirty="0">
                <a:latin typeface="+mn-lt"/>
              </a:rPr>
              <a:t>Cache</a:t>
            </a:r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 bwMode="auto">
          <a:xfrm>
            <a:off x="5943600" y="1943100"/>
            <a:ext cx="381000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cxnSp>
        <p:nvCxnSpPr>
          <p:cNvPr id="40" name="Elbow Connector 39"/>
          <p:cNvCxnSpPr>
            <a:stCxn id="12" idx="1"/>
          </p:cNvCxnSpPr>
          <p:nvPr/>
        </p:nvCxnSpPr>
        <p:spPr bwMode="auto">
          <a:xfrm rot="10800000" flipV="1">
            <a:off x="2514600" y="2743200"/>
            <a:ext cx="228601" cy="8762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>
            <a:off x="1467643" y="3256757"/>
            <a:ext cx="723902" cy="1589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47" name="Elbow Connector 39"/>
          <p:cNvCxnSpPr/>
          <p:nvPr/>
        </p:nvCxnSpPr>
        <p:spPr bwMode="auto">
          <a:xfrm rot="10800000" flipV="1">
            <a:off x="3962400" y="2019301"/>
            <a:ext cx="533402" cy="533399"/>
          </a:xfrm>
          <a:prstGeom prst="bentConnector3">
            <a:avLst>
              <a:gd name="adj1" fmla="val 99192"/>
            </a:avLst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4476749" y="2743201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PC</a:t>
            </a: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 bwMode="auto">
          <a:xfrm rot="5400000">
            <a:off x="4600575" y="2552700"/>
            <a:ext cx="381001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9420087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 err="1"/>
              <a:t>Hyperthreading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908925" cy="1228724"/>
          </a:xfrm>
        </p:spPr>
        <p:txBody>
          <a:bodyPr/>
          <a:lstStyle/>
          <a:p>
            <a:r>
              <a:rPr lang="en-US" sz="2400" dirty="0"/>
              <a:t>Replicate enough instruction control to process K instruction streams</a:t>
            </a:r>
          </a:p>
          <a:p>
            <a:r>
              <a:rPr lang="en-US" sz="2400" dirty="0"/>
              <a:t>K copies of all registers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Share</a:t>
            </a:r>
            <a:r>
              <a:rPr lang="en-US" sz="2400" dirty="0"/>
              <a:t> functional units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752600" y="3619500"/>
            <a:ext cx="4191000" cy="1447800"/>
            <a:chOff x="2514600" y="1600200"/>
            <a:chExt cx="4191000" cy="1447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1600200"/>
              <a:ext cx="4191000" cy="1447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t" anchorCtr="0">
              <a:no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Functional Units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670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Int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576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Int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482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FP</a:t>
              </a: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388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Load /</a:t>
              </a:r>
            </a:p>
            <a:p>
              <a:pPr algn="ctr"/>
              <a:r>
                <a:rPr lang="en-US" sz="1800" dirty="0">
                  <a:latin typeface="+mn-lt"/>
                </a:rPr>
                <a:t>Store</a:t>
              </a: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524000" y="1219200"/>
            <a:ext cx="5715000" cy="2057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Instruction Control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057402" y="25146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err="1">
                <a:latin typeface="+mn-lt"/>
              </a:rPr>
              <a:t>Reg</a:t>
            </a:r>
            <a:r>
              <a:rPr lang="en-US" sz="1800" dirty="0">
                <a:latin typeface="+mn-lt"/>
              </a:rPr>
              <a:t> B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486400" y="1600200"/>
            <a:ext cx="1447800" cy="76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Instruction Decoder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733800" y="2552701"/>
            <a:ext cx="15240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>
                <a:latin typeface="+mn-lt"/>
              </a:rPr>
              <a:t>Op. Queue B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248400" y="3962400"/>
            <a:ext cx="15240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Data Cache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 flipV="1">
            <a:off x="5715000" y="4457702"/>
            <a:ext cx="534988" cy="2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7467601" y="1371600"/>
            <a:ext cx="1523999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Instruction</a:t>
            </a:r>
          </a:p>
          <a:p>
            <a:pPr algn="ctr"/>
            <a:r>
              <a:rPr lang="en-US" sz="1800" dirty="0">
                <a:latin typeface="+mn-lt"/>
              </a:rPr>
              <a:t>Cache</a:t>
            </a:r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 bwMode="auto">
          <a:xfrm>
            <a:off x="6934200" y="1943100"/>
            <a:ext cx="533401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cxnSp>
        <p:nvCxnSpPr>
          <p:cNvPr id="40" name="Elbow Connector 39"/>
          <p:cNvCxnSpPr>
            <a:stCxn id="12" idx="1"/>
          </p:cNvCxnSpPr>
          <p:nvPr/>
        </p:nvCxnSpPr>
        <p:spPr bwMode="auto">
          <a:xfrm rot="10800000" flipV="1">
            <a:off x="3505204" y="2743201"/>
            <a:ext cx="228597" cy="876298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>
            <a:off x="2305845" y="3256757"/>
            <a:ext cx="723902" cy="1589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47" name="Elbow Connector 39"/>
          <p:cNvCxnSpPr>
            <a:stCxn id="11" idx="1"/>
          </p:cNvCxnSpPr>
          <p:nvPr/>
        </p:nvCxnSpPr>
        <p:spPr bwMode="auto">
          <a:xfrm rot="10800000" flipV="1">
            <a:off x="5105398" y="1981200"/>
            <a:ext cx="381002" cy="571500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1828800" y="19812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err="1">
                <a:latin typeface="+mn-lt"/>
              </a:rPr>
              <a:t>Reg</a:t>
            </a:r>
            <a:r>
              <a:rPr lang="en-US" sz="1800" dirty="0">
                <a:latin typeface="+mn-lt"/>
              </a:rPr>
              <a:t> A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505198" y="1981201"/>
            <a:ext cx="15240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>
                <a:latin typeface="+mn-lt"/>
              </a:rPr>
              <a:t>Op. Queue A</a:t>
            </a:r>
          </a:p>
        </p:txBody>
      </p:sp>
      <p:cxnSp>
        <p:nvCxnSpPr>
          <p:cNvPr id="23" name="Elbow Connector 39"/>
          <p:cNvCxnSpPr>
            <a:stCxn id="22" idx="1"/>
          </p:cNvCxnSpPr>
          <p:nvPr/>
        </p:nvCxnSpPr>
        <p:spPr bwMode="auto">
          <a:xfrm rot="10800000" flipV="1">
            <a:off x="3276602" y="2171701"/>
            <a:ext cx="228597" cy="1447798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5400000">
            <a:off x="1353345" y="2990056"/>
            <a:ext cx="1257301" cy="1590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25" name="Elbow Connector 39"/>
          <p:cNvCxnSpPr/>
          <p:nvPr/>
        </p:nvCxnSpPr>
        <p:spPr bwMode="auto">
          <a:xfrm rot="10800000" flipV="1">
            <a:off x="4724398" y="1752600"/>
            <a:ext cx="762002" cy="228600"/>
          </a:xfrm>
          <a:prstGeom prst="bentConnector3">
            <a:avLst>
              <a:gd name="adj1" fmla="val 99870"/>
            </a:avLst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5486400" y="2705100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>
                <a:latin typeface="+mn-lt"/>
              </a:rPr>
              <a:t>PC A</a:t>
            </a:r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 bwMode="auto">
          <a:xfrm rot="5400000">
            <a:off x="5629276" y="2533650"/>
            <a:ext cx="3429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6229349" y="2819400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>
                <a:latin typeface="+mn-lt"/>
              </a:rPr>
              <a:t>PC B</a:t>
            </a:r>
          </a:p>
        </p:txBody>
      </p:sp>
      <p:cxnSp>
        <p:nvCxnSpPr>
          <p:cNvPr id="29" name="Straight Arrow Connector 28"/>
          <p:cNvCxnSpPr>
            <a:endCxn id="28" idx="0"/>
          </p:cNvCxnSpPr>
          <p:nvPr/>
        </p:nvCxnSpPr>
        <p:spPr bwMode="auto">
          <a:xfrm rot="5400000">
            <a:off x="6315871" y="2590800"/>
            <a:ext cx="456405" cy="795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4300385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447800"/>
            <a:ext cx="8289925" cy="4886324"/>
          </a:xfrm>
        </p:spPr>
        <p:txBody>
          <a:bodyPr/>
          <a:lstStyle/>
          <a:p>
            <a:r>
              <a:rPr lang="en-US" sz="2600" dirty="0"/>
              <a:t>Get data about machine from /</a:t>
            </a:r>
            <a:r>
              <a:rPr lang="en-US" sz="2600" dirty="0" err="1"/>
              <a:t>proc</a:t>
            </a:r>
            <a:r>
              <a:rPr lang="en-US" sz="2600" dirty="0"/>
              <a:t>/</a:t>
            </a:r>
            <a:r>
              <a:rPr lang="en-US" sz="2600" dirty="0" err="1"/>
              <a:t>cpuinfo</a:t>
            </a:r>
            <a:endParaRPr lang="en-US" sz="2600" dirty="0"/>
          </a:p>
          <a:p>
            <a:r>
              <a:rPr lang="en-US" sz="2600" dirty="0"/>
              <a:t>Shark Machines</a:t>
            </a:r>
          </a:p>
          <a:p>
            <a:pPr lvl="1"/>
            <a:r>
              <a:rPr lang="en-US" dirty="0"/>
              <a:t>Intel Xeon E5520 @ 2.27 GHz</a:t>
            </a:r>
          </a:p>
          <a:p>
            <a:pPr lvl="1"/>
            <a:r>
              <a:rPr lang="en-US" dirty="0"/>
              <a:t>Nehalem, ca. 2010</a:t>
            </a:r>
          </a:p>
          <a:p>
            <a:pPr lvl="1"/>
            <a:r>
              <a:rPr lang="en-US" dirty="0"/>
              <a:t>8 Cores</a:t>
            </a:r>
          </a:p>
          <a:p>
            <a:pPr lvl="1"/>
            <a:r>
              <a:rPr lang="en-US" dirty="0"/>
              <a:t>Each can do 2x </a:t>
            </a:r>
            <a:r>
              <a:rPr lang="en-US" dirty="0" err="1"/>
              <a:t>hyperthreading</a:t>
            </a:r>
            <a:endParaRPr lang="en-US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2208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DF78A472-CC6A-7F40-AA60-9CDF5CB8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228600"/>
            <a:ext cx="7935912" cy="76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End-to-end Core i7 Address Translation</a:t>
            </a:r>
          </a:p>
        </p:txBody>
      </p:sp>
      <p:sp>
        <p:nvSpPr>
          <p:cNvPr id="4" name="Rectangle 379">
            <a:extLst>
              <a:ext uri="{FF2B5EF4-FFF2-40B4-BE49-F238E27FC236}">
                <a16:creationId xmlns:a16="http://schemas.microsoft.com/office/drawing/2014/main" id="{4E109FBA-6D5D-464B-8A32-4D36ECECE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925" y="1066800"/>
            <a:ext cx="609600" cy="457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solidFill>
                  <a:schemeClr val="tx2"/>
                </a:solidFill>
                <a:latin typeface="+mn-lt"/>
                <a:ea typeface="宋体" charset="-122"/>
              </a:rPr>
              <a:t>CPU</a:t>
            </a:r>
          </a:p>
        </p:txBody>
      </p:sp>
      <p:sp>
        <p:nvSpPr>
          <p:cNvPr id="5" name="Rectangle 380">
            <a:extLst>
              <a:ext uri="{FF2B5EF4-FFF2-40B4-BE49-F238E27FC236}">
                <a16:creationId xmlns:a16="http://schemas.microsoft.com/office/drawing/2014/main" id="{EAD9537D-E7E8-0B4E-AD1F-C104B173A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1981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solidFill>
                  <a:schemeClr val="tx2"/>
                </a:solidFill>
                <a:latin typeface="+mn-lt"/>
                <a:ea typeface="宋体" charset="-122"/>
              </a:rPr>
              <a:t>VPN</a:t>
            </a:r>
          </a:p>
        </p:txBody>
      </p:sp>
      <p:sp>
        <p:nvSpPr>
          <p:cNvPr id="6" name="Rectangle 381">
            <a:extLst>
              <a:ext uri="{FF2B5EF4-FFF2-40B4-BE49-F238E27FC236}">
                <a16:creationId xmlns:a16="http://schemas.microsoft.com/office/drawing/2014/main" id="{0519A35B-14C8-1743-A7AC-4652305C7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25" y="19812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solidFill>
                  <a:schemeClr val="tx2"/>
                </a:solidFill>
                <a:latin typeface="+mn-lt"/>
                <a:ea typeface="宋体" charset="-122"/>
              </a:rPr>
              <a:t>VPO</a:t>
            </a:r>
          </a:p>
        </p:txBody>
      </p:sp>
      <p:sp>
        <p:nvSpPr>
          <p:cNvPr id="7" name="Text Box 382">
            <a:extLst>
              <a:ext uri="{FF2B5EF4-FFF2-40B4-BE49-F238E27FC236}">
                <a16:creationId xmlns:a16="http://schemas.microsoft.com/office/drawing/2014/main" id="{DE3926BE-9CCD-6145-AA8C-EE9275A10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1752600"/>
            <a:ext cx="3381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200" dirty="0">
                <a:solidFill>
                  <a:schemeClr val="tx2"/>
                </a:solidFill>
                <a:latin typeface="+mn-lt"/>
                <a:ea typeface="宋体" charset="-122"/>
              </a:rPr>
              <a:t>36</a:t>
            </a:r>
          </a:p>
        </p:txBody>
      </p:sp>
      <p:sp>
        <p:nvSpPr>
          <p:cNvPr id="8" name="Text Box 383">
            <a:extLst>
              <a:ext uri="{FF2B5EF4-FFF2-40B4-BE49-F238E27FC236}">
                <a16:creationId xmlns:a16="http://schemas.microsoft.com/office/drawing/2014/main" id="{4B0FD6AE-D3B2-F24D-9BED-AF26F23E8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752600"/>
            <a:ext cx="3381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200">
                <a:solidFill>
                  <a:schemeClr val="tx2"/>
                </a:solidFill>
                <a:latin typeface="+mn-lt"/>
                <a:ea typeface="宋体" charset="-122"/>
              </a:rPr>
              <a:t>12</a:t>
            </a:r>
          </a:p>
        </p:txBody>
      </p:sp>
      <p:sp>
        <p:nvSpPr>
          <p:cNvPr id="9" name="Line 384">
            <a:extLst>
              <a:ext uri="{FF2B5EF4-FFF2-40B4-BE49-F238E27FC236}">
                <a16:creationId xmlns:a16="http://schemas.microsoft.com/office/drawing/2014/main" id="{6298ED40-412A-4A47-B6E0-78ED5F12B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6525" y="22860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0" name="Rectangle 385">
            <a:extLst>
              <a:ext uri="{FF2B5EF4-FFF2-40B4-BE49-F238E27FC236}">
                <a16:creationId xmlns:a16="http://schemas.microsoft.com/office/drawing/2014/main" id="{C27FF60D-B62C-0F47-8753-E404970C3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dirty="0">
                <a:solidFill>
                  <a:schemeClr val="tx2"/>
                </a:solidFill>
                <a:latin typeface="+mn-lt"/>
                <a:ea typeface="宋体" charset="-122"/>
              </a:rPr>
              <a:t>TLBT</a:t>
            </a:r>
          </a:p>
        </p:txBody>
      </p:sp>
      <p:sp>
        <p:nvSpPr>
          <p:cNvPr id="11" name="Rectangle 386">
            <a:extLst>
              <a:ext uri="{FF2B5EF4-FFF2-40B4-BE49-F238E27FC236}">
                <a16:creationId xmlns:a16="http://schemas.microsoft.com/office/drawing/2014/main" id="{C7A7A154-D29C-BD4D-8ADD-8C50C2BB5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7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solidFill>
                  <a:schemeClr val="tx2"/>
                </a:solidFill>
                <a:latin typeface="+mn-lt"/>
                <a:ea typeface="宋体" charset="-122"/>
              </a:rPr>
              <a:t>TLBI</a:t>
            </a:r>
          </a:p>
        </p:txBody>
      </p:sp>
      <p:sp>
        <p:nvSpPr>
          <p:cNvPr id="12" name="Text Box 387">
            <a:extLst>
              <a:ext uri="{FF2B5EF4-FFF2-40B4-BE49-F238E27FC236}">
                <a16:creationId xmlns:a16="http://schemas.microsoft.com/office/drawing/2014/main" id="{ABD5B81E-C238-3D4A-9E2F-A9DA42446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25" y="2438400"/>
            <a:ext cx="2603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200" dirty="0">
                <a:solidFill>
                  <a:schemeClr val="tx2"/>
                </a:solidFill>
                <a:latin typeface="+mn-lt"/>
                <a:ea typeface="宋体" charset="-122"/>
              </a:rPr>
              <a:t>4</a:t>
            </a:r>
          </a:p>
        </p:txBody>
      </p:sp>
      <p:sp>
        <p:nvSpPr>
          <p:cNvPr id="13" name="Text Box 388">
            <a:extLst>
              <a:ext uri="{FF2B5EF4-FFF2-40B4-BE49-F238E27FC236}">
                <a16:creationId xmlns:a16="http://schemas.microsoft.com/office/drawing/2014/main" id="{3D1645CC-788F-EA4C-B5FA-ECEFC3E28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2438400"/>
            <a:ext cx="3381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200">
                <a:solidFill>
                  <a:schemeClr val="tx2"/>
                </a:solidFill>
                <a:latin typeface="+mn-lt"/>
                <a:ea typeface="宋体" charset="-122"/>
              </a:rPr>
              <a:t>32</a:t>
            </a:r>
          </a:p>
        </p:txBody>
      </p:sp>
      <p:sp>
        <p:nvSpPr>
          <p:cNvPr id="14" name="Rectangle 390">
            <a:extLst>
              <a:ext uri="{FF2B5EF4-FFF2-40B4-BE49-F238E27FC236}">
                <a16:creationId xmlns:a16="http://schemas.microsoft.com/office/drawing/2014/main" id="{108C7887-FDF4-3A45-9C04-C1E473A60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15" name="Rectangle 391">
            <a:extLst>
              <a:ext uri="{FF2B5EF4-FFF2-40B4-BE49-F238E27FC236}">
                <a16:creationId xmlns:a16="http://schemas.microsoft.com/office/drawing/2014/main" id="{073CC43F-43DC-A24B-A29D-1D2442701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16" name="Rectangle 392">
            <a:extLst>
              <a:ext uri="{FF2B5EF4-FFF2-40B4-BE49-F238E27FC236}">
                <a16:creationId xmlns:a16="http://schemas.microsoft.com/office/drawing/2014/main" id="{28BE965A-C2FE-6C49-9E13-D6F05500E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5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17" name="Rectangle 393">
            <a:extLst>
              <a:ext uri="{FF2B5EF4-FFF2-40B4-BE49-F238E27FC236}">
                <a16:creationId xmlns:a16="http://schemas.microsoft.com/office/drawing/2014/main" id="{8ECB1F3D-E67F-B448-B288-B61826241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9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18" name="Rectangle 394">
            <a:extLst>
              <a:ext uri="{FF2B5EF4-FFF2-40B4-BE49-F238E27FC236}">
                <a16:creationId xmlns:a16="http://schemas.microsoft.com/office/drawing/2014/main" id="{70C1A85D-C15A-DA43-82A0-1F631CA84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19" name="Rectangle 395">
            <a:extLst>
              <a:ext uri="{FF2B5EF4-FFF2-40B4-BE49-F238E27FC236}">
                <a16:creationId xmlns:a16="http://schemas.microsoft.com/office/drawing/2014/main" id="{EFF3204D-42F3-A949-A69C-E1647A388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20" name="Rectangle 396">
            <a:extLst>
              <a:ext uri="{FF2B5EF4-FFF2-40B4-BE49-F238E27FC236}">
                <a16:creationId xmlns:a16="http://schemas.microsoft.com/office/drawing/2014/main" id="{863EE38A-0626-004C-8AA5-8F13F7D21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5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21" name="Rectangle 397">
            <a:extLst>
              <a:ext uri="{FF2B5EF4-FFF2-40B4-BE49-F238E27FC236}">
                <a16:creationId xmlns:a16="http://schemas.microsoft.com/office/drawing/2014/main" id="{5675A159-6F46-E244-BEEB-6A8DDAA4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9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22" name="Rectangle 398">
            <a:extLst>
              <a:ext uri="{FF2B5EF4-FFF2-40B4-BE49-F238E27FC236}">
                <a16:creationId xmlns:a16="http://schemas.microsoft.com/office/drawing/2014/main" id="{463B79EA-9511-AD49-893B-E126B908E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23" name="Rectangle 399">
            <a:extLst>
              <a:ext uri="{FF2B5EF4-FFF2-40B4-BE49-F238E27FC236}">
                <a16:creationId xmlns:a16="http://schemas.microsoft.com/office/drawing/2014/main" id="{CB216448-244A-B14E-B1BD-ABFE912AC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24" name="Rectangle 400">
            <a:extLst>
              <a:ext uri="{FF2B5EF4-FFF2-40B4-BE49-F238E27FC236}">
                <a16:creationId xmlns:a16="http://schemas.microsoft.com/office/drawing/2014/main" id="{3304FEFC-93A9-CD4C-8C11-7DCDEC9A1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5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25" name="Rectangle 401">
            <a:extLst>
              <a:ext uri="{FF2B5EF4-FFF2-40B4-BE49-F238E27FC236}">
                <a16:creationId xmlns:a16="http://schemas.microsoft.com/office/drawing/2014/main" id="{14C7EE11-DCFD-3447-BF9D-01DA85D36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9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26" name="Rectangle 402">
            <a:extLst>
              <a:ext uri="{FF2B5EF4-FFF2-40B4-BE49-F238E27FC236}">
                <a16:creationId xmlns:a16="http://schemas.microsoft.com/office/drawing/2014/main" id="{215FC645-5F43-5E44-B333-8E5FE4A74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27" name="Rectangle 403">
            <a:extLst>
              <a:ext uri="{FF2B5EF4-FFF2-40B4-BE49-F238E27FC236}">
                <a16:creationId xmlns:a16="http://schemas.microsoft.com/office/drawing/2014/main" id="{9CAC0191-4753-7F48-A141-E7FB786BA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28" name="Rectangle 404">
            <a:extLst>
              <a:ext uri="{FF2B5EF4-FFF2-40B4-BE49-F238E27FC236}">
                <a16:creationId xmlns:a16="http://schemas.microsoft.com/office/drawing/2014/main" id="{55361958-9A8C-0E4D-A8E4-7C3BB318A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5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29" name="Rectangle 405">
            <a:extLst>
              <a:ext uri="{FF2B5EF4-FFF2-40B4-BE49-F238E27FC236}">
                <a16:creationId xmlns:a16="http://schemas.microsoft.com/office/drawing/2014/main" id="{954120B5-4D10-E845-8AC7-D0689CD17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9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30" name="Text Box 406">
            <a:extLst>
              <a:ext uri="{FF2B5EF4-FFF2-40B4-BE49-F238E27FC236}">
                <a16:creationId xmlns:a16="http://schemas.microsoft.com/office/drawing/2014/main" id="{CEA632A7-B79E-344C-B765-87D0968AB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3863975"/>
            <a:ext cx="407987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solidFill>
                  <a:schemeClr val="tx2"/>
                </a:solidFill>
                <a:latin typeface="+mn-lt"/>
                <a:ea typeface="宋体" charset="-122"/>
              </a:rPr>
              <a:t>...</a:t>
            </a:r>
          </a:p>
        </p:txBody>
      </p:sp>
      <p:sp>
        <p:nvSpPr>
          <p:cNvPr id="31" name="Line 407">
            <a:extLst>
              <a:ext uri="{FF2B5EF4-FFF2-40B4-BE49-F238E27FC236}">
                <a16:creationId xmlns:a16="http://schemas.microsoft.com/office/drawing/2014/main" id="{A1D3323F-D6D5-104C-B60F-71BEB6A59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7525" y="29718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32" name="Line 408">
            <a:extLst>
              <a:ext uri="{FF2B5EF4-FFF2-40B4-BE49-F238E27FC236}">
                <a16:creationId xmlns:a16="http://schemas.microsoft.com/office/drawing/2014/main" id="{4BB15559-FABD-864E-A690-7A993EAF8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7525" y="35052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33" name="Line 409">
            <a:extLst>
              <a:ext uri="{FF2B5EF4-FFF2-40B4-BE49-F238E27FC236}">
                <a16:creationId xmlns:a16="http://schemas.microsoft.com/office/drawing/2014/main" id="{FC959E06-51AF-8243-A335-396F6C493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7525" y="4191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34" name="Line 410">
            <a:extLst>
              <a:ext uri="{FF2B5EF4-FFF2-40B4-BE49-F238E27FC236}">
                <a16:creationId xmlns:a16="http://schemas.microsoft.com/office/drawing/2014/main" id="{1D127A2C-A3D2-CD4A-A540-79660C366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7525" y="36576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35" name="Line 411">
            <a:extLst>
              <a:ext uri="{FF2B5EF4-FFF2-40B4-BE49-F238E27FC236}">
                <a16:creationId xmlns:a16="http://schemas.microsoft.com/office/drawing/2014/main" id="{4A88BF17-DFCD-BF41-BEC8-DAA5D8797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7525" y="3810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36" name="Line 412">
            <a:extLst>
              <a:ext uri="{FF2B5EF4-FFF2-40B4-BE49-F238E27FC236}">
                <a16:creationId xmlns:a16="http://schemas.microsoft.com/office/drawing/2014/main" id="{42938DDF-3F22-3549-A766-952F9EEA7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4125" y="2971800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37" name="Line 413">
            <a:extLst>
              <a:ext uri="{FF2B5EF4-FFF2-40B4-BE49-F238E27FC236}">
                <a16:creationId xmlns:a16="http://schemas.microsoft.com/office/drawing/2014/main" id="{14F5CC51-97F4-AC41-B3D9-5B46DD7E5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4125" y="3124200"/>
            <a:ext cx="289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38" name="Line 414">
            <a:extLst>
              <a:ext uri="{FF2B5EF4-FFF2-40B4-BE49-F238E27FC236}">
                <a16:creationId xmlns:a16="http://schemas.microsoft.com/office/drawing/2014/main" id="{73C6A62C-5C21-FA4E-BDED-ADDB059DE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95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39" name="Line 415">
            <a:extLst>
              <a:ext uri="{FF2B5EF4-FFF2-40B4-BE49-F238E27FC236}">
                <a16:creationId xmlns:a16="http://schemas.microsoft.com/office/drawing/2014/main" id="{0D71C294-31EF-7141-B513-1B1405DFF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29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40" name="Line 416">
            <a:extLst>
              <a:ext uri="{FF2B5EF4-FFF2-40B4-BE49-F238E27FC236}">
                <a16:creationId xmlns:a16="http://schemas.microsoft.com/office/drawing/2014/main" id="{7AAD2061-23B6-0743-95E4-071558D5D7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63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41" name="Line 417">
            <a:extLst>
              <a:ext uri="{FF2B5EF4-FFF2-40B4-BE49-F238E27FC236}">
                <a16:creationId xmlns:a16="http://schemas.microsoft.com/office/drawing/2014/main" id="{78A19B66-E532-F84A-8B68-CD107CBF2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97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42" name="Line 418">
            <a:extLst>
              <a:ext uri="{FF2B5EF4-FFF2-40B4-BE49-F238E27FC236}">
                <a16:creationId xmlns:a16="http://schemas.microsoft.com/office/drawing/2014/main" id="{0F04F351-779C-4140-8BF0-CAA2A009D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725" y="2286000"/>
            <a:ext cx="0" cy="265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43" name="Line 419">
            <a:extLst>
              <a:ext uri="{FF2B5EF4-FFF2-40B4-BE49-F238E27FC236}">
                <a16:creationId xmlns:a16="http://schemas.microsoft.com/office/drawing/2014/main" id="{B4617EDE-A079-2F40-949A-86CD72941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2725" y="1524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44" name="Text Box 420">
            <a:extLst>
              <a:ext uri="{FF2B5EF4-FFF2-40B4-BE49-F238E27FC236}">
                <a16:creationId xmlns:a16="http://schemas.microsoft.com/office/drawing/2014/main" id="{D98402A8-BFF9-E041-BFAD-FD5BFDED7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4311650"/>
            <a:ext cx="3078162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dirty="0">
                <a:solidFill>
                  <a:schemeClr val="tx2"/>
                </a:solidFill>
                <a:latin typeface="+mn-lt"/>
                <a:ea typeface="宋体" charset="-122"/>
              </a:rPr>
              <a:t>L1 TLB (16 sets, 4 entries/set)</a:t>
            </a:r>
          </a:p>
        </p:txBody>
      </p:sp>
      <p:sp>
        <p:nvSpPr>
          <p:cNvPr id="45" name="Rectangle 421">
            <a:extLst>
              <a:ext uri="{FF2B5EF4-FFF2-40B4-BE49-F238E27FC236}">
                <a16:creationId xmlns:a16="http://schemas.microsoft.com/office/drawing/2014/main" id="{D9DA6B32-34D2-E244-AF36-6819E48E9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400" dirty="0">
                <a:solidFill>
                  <a:schemeClr val="tx2"/>
                </a:solidFill>
                <a:latin typeface="+mn-lt"/>
                <a:ea typeface="宋体" charset="-122"/>
              </a:rPr>
              <a:t>VPN1</a:t>
            </a:r>
          </a:p>
        </p:txBody>
      </p:sp>
      <p:sp>
        <p:nvSpPr>
          <p:cNvPr id="46" name="Rectangle 422">
            <a:extLst>
              <a:ext uri="{FF2B5EF4-FFF2-40B4-BE49-F238E27FC236}">
                <a16:creationId xmlns:a16="http://schemas.microsoft.com/office/drawing/2014/main" id="{0FB8003D-CAF7-3940-B253-B5FAB83B7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400">
                <a:solidFill>
                  <a:schemeClr val="tx2"/>
                </a:solidFill>
                <a:latin typeface="+mn-lt"/>
                <a:ea typeface="宋体" charset="-122"/>
              </a:rPr>
              <a:t>VPN2</a:t>
            </a:r>
          </a:p>
        </p:txBody>
      </p:sp>
      <p:sp>
        <p:nvSpPr>
          <p:cNvPr id="47" name="Text Box 423">
            <a:extLst>
              <a:ext uri="{FF2B5EF4-FFF2-40B4-BE49-F238E27FC236}">
                <a16:creationId xmlns:a16="http://schemas.microsoft.com/office/drawing/2014/main" id="{E5A4F91C-15FF-354D-90E9-17570898F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4724400"/>
            <a:ext cx="2603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200">
                <a:solidFill>
                  <a:schemeClr val="tx2"/>
                </a:solidFill>
                <a:latin typeface="+mn-lt"/>
                <a:ea typeface="宋体" charset="-122"/>
              </a:rPr>
              <a:t>9</a:t>
            </a:r>
          </a:p>
        </p:txBody>
      </p:sp>
      <p:sp>
        <p:nvSpPr>
          <p:cNvPr id="48" name="Text Box 424">
            <a:extLst>
              <a:ext uri="{FF2B5EF4-FFF2-40B4-BE49-F238E27FC236}">
                <a16:creationId xmlns:a16="http://schemas.microsoft.com/office/drawing/2014/main" id="{5F99D4BF-256E-CB4D-BE2B-1B62C1802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4724400"/>
            <a:ext cx="2603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200">
                <a:solidFill>
                  <a:schemeClr val="tx2"/>
                </a:solidFill>
                <a:latin typeface="+mn-lt"/>
                <a:ea typeface="宋体" charset="-122"/>
              </a:rPr>
              <a:t>9</a:t>
            </a:r>
          </a:p>
        </p:txBody>
      </p:sp>
      <p:sp>
        <p:nvSpPr>
          <p:cNvPr id="50" name="Rectangle 425">
            <a:extLst>
              <a:ext uri="{FF2B5EF4-FFF2-40B4-BE49-F238E27FC236}">
                <a16:creationId xmlns:a16="http://schemas.microsoft.com/office/drawing/2014/main" id="{6BC52778-5CC3-674D-948B-ABAE1CFA9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5626100"/>
            <a:ext cx="315912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51" name="Rectangle 426">
            <a:extLst>
              <a:ext uri="{FF2B5EF4-FFF2-40B4-BE49-F238E27FC236}">
                <a16:creationId xmlns:a16="http://schemas.microsoft.com/office/drawing/2014/main" id="{B969A41B-38A3-AC42-85C0-C24BA330D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5905500"/>
            <a:ext cx="315912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400" dirty="0">
                <a:solidFill>
                  <a:schemeClr val="tx2"/>
                </a:solidFill>
                <a:latin typeface="+mn-lt"/>
                <a:ea typeface="宋体" charset="-122"/>
              </a:rPr>
              <a:t>PTE</a:t>
            </a:r>
          </a:p>
        </p:txBody>
      </p:sp>
      <p:sp>
        <p:nvSpPr>
          <p:cNvPr id="52" name="Text Box 431">
            <a:extLst>
              <a:ext uri="{FF2B5EF4-FFF2-40B4-BE49-F238E27FC236}">
                <a16:creationId xmlns:a16="http://schemas.microsoft.com/office/drawing/2014/main" id="{8FB97A8F-1E4D-254F-9013-919E60DC6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7513"/>
            <a:ext cx="646113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dirty="0">
                <a:solidFill>
                  <a:schemeClr val="tx2"/>
                </a:solidFill>
                <a:latin typeface="+mn-lt"/>
                <a:ea typeface="宋体" charset="-122"/>
              </a:rPr>
              <a:t>CR3</a:t>
            </a:r>
          </a:p>
        </p:txBody>
      </p:sp>
      <p:sp>
        <p:nvSpPr>
          <p:cNvPr id="53" name="Rectangle 436">
            <a:extLst>
              <a:ext uri="{FF2B5EF4-FFF2-40B4-BE49-F238E27FC236}">
                <a16:creationId xmlns:a16="http://schemas.microsoft.com/office/drawing/2014/main" id="{604C579C-7903-1B42-9C98-37A19EF23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5040313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solidFill>
                  <a:schemeClr val="tx2"/>
                </a:solidFill>
                <a:latin typeface="+mn-lt"/>
                <a:ea typeface="宋体" charset="-122"/>
              </a:rPr>
              <a:t>PPN</a:t>
            </a:r>
          </a:p>
        </p:txBody>
      </p:sp>
      <p:sp>
        <p:nvSpPr>
          <p:cNvPr id="54" name="Rectangle 437">
            <a:extLst>
              <a:ext uri="{FF2B5EF4-FFF2-40B4-BE49-F238E27FC236}">
                <a16:creationId xmlns:a16="http://schemas.microsoft.com/office/drawing/2014/main" id="{4847F37F-D110-174B-947B-FD44103B8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925" y="5040313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solidFill>
                  <a:schemeClr val="tx2"/>
                </a:solidFill>
                <a:latin typeface="+mn-lt"/>
                <a:ea typeface="宋体" charset="-122"/>
              </a:rPr>
              <a:t>PPO</a:t>
            </a:r>
          </a:p>
        </p:txBody>
      </p:sp>
      <p:sp>
        <p:nvSpPr>
          <p:cNvPr id="55" name="Text Box 438">
            <a:extLst>
              <a:ext uri="{FF2B5EF4-FFF2-40B4-BE49-F238E27FC236}">
                <a16:creationId xmlns:a16="http://schemas.microsoft.com/office/drawing/2014/main" id="{32355011-C2B4-C647-BB84-5E261CCE3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100" y="4800600"/>
            <a:ext cx="3381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200" dirty="0">
                <a:solidFill>
                  <a:schemeClr val="tx2"/>
                </a:solidFill>
                <a:latin typeface="+mn-lt"/>
                <a:ea typeface="宋体" charset="-122"/>
              </a:rPr>
              <a:t>40</a:t>
            </a:r>
          </a:p>
        </p:txBody>
      </p:sp>
      <p:sp>
        <p:nvSpPr>
          <p:cNvPr id="56" name="Text Box 439">
            <a:extLst>
              <a:ext uri="{FF2B5EF4-FFF2-40B4-BE49-F238E27FC236}">
                <a16:creationId xmlns:a16="http://schemas.microsoft.com/office/drawing/2014/main" id="{CA9A506F-0660-724E-91A8-A4EB098F0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800600"/>
            <a:ext cx="3381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200">
                <a:solidFill>
                  <a:schemeClr val="tx2"/>
                </a:solidFill>
                <a:latin typeface="+mn-lt"/>
                <a:ea typeface="宋体" charset="-122"/>
              </a:rPr>
              <a:t>12</a:t>
            </a:r>
          </a:p>
        </p:txBody>
      </p:sp>
      <p:sp>
        <p:nvSpPr>
          <p:cNvPr id="57" name="Line 440">
            <a:extLst>
              <a:ext uri="{FF2B5EF4-FFF2-40B4-BE49-F238E27FC236}">
                <a16:creationId xmlns:a16="http://schemas.microsoft.com/office/drawing/2014/main" id="{EF7DB946-6C77-2B40-B188-1598372A34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8325" y="3762375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58" name="Line 441">
            <a:extLst>
              <a:ext uri="{FF2B5EF4-FFF2-40B4-BE49-F238E27FC236}">
                <a16:creationId xmlns:a16="http://schemas.microsoft.com/office/drawing/2014/main" id="{F77820A8-CE1D-B84A-9D54-E2816EBF6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7925" y="3759200"/>
            <a:ext cx="0" cy="1270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59" name="Line 442">
            <a:extLst>
              <a:ext uri="{FF2B5EF4-FFF2-40B4-BE49-F238E27FC236}">
                <a16:creationId xmlns:a16="http://schemas.microsoft.com/office/drawing/2014/main" id="{0B1A035C-48C4-004B-B440-AE85D78C7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5300" y="6083300"/>
            <a:ext cx="1952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60" name="Line 443">
            <a:extLst>
              <a:ext uri="{FF2B5EF4-FFF2-40B4-BE49-F238E27FC236}">
                <a16:creationId xmlns:a16="http://schemas.microsoft.com/office/drawing/2014/main" id="{94FA1F22-1F4B-8C48-AD69-2D9D8B4F29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78400" y="5349875"/>
            <a:ext cx="952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61" name="Text Box 448">
            <a:extLst>
              <a:ext uri="{FF2B5EF4-FFF2-40B4-BE49-F238E27FC236}">
                <a16:creationId xmlns:a16="http://schemas.microsoft.com/office/drawing/2014/main" id="{F43135AA-EDE1-154E-9CE3-9FDA00D1B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600" y="6477000"/>
            <a:ext cx="114935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dirty="0">
                <a:solidFill>
                  <a:schemeClr val="tx2"/>
                </a:solidFill>
                <a:latin typeface="+mn-lt"/>
                <a:ea typeface="宋体" charset="-122"/>
              </a:rPr>
              <a:t>Page tables</a:t>
            </a:r>
          </a:p>
        </p:txBody>
      </p:sp>
      <p:sp>
        <p:nvSpPr>
          <p:cNvPr id="62" name="Text Box 449">
            <a:extLst>
              <a:ext uri="{FF2B5EF4-FFF2-40B4-BE49-F238E27FC236}">
                <a16:creationId xmlns:a16="http://schemas.microsoft.com/office/drawing/2014/main" id="{15A482EB-C07B-F848-9444-A2795B297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613150"/>
            <a:ext cx="6064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i="1" dirty="0">
                <a:solidFill>
                  <a:schemeClr val="tx2"/>
                </a:solidFill>
                <a:latin typeface="+mn-lt"/>
                <a:ea typeface="宋体" charset="-122"/>
              </a:rPr>
              <a:t>TLB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i="1" dirty="0">
                <a:solidFill>
                  <a:schemeClr val="tx2"/>
                </a:solidFill>
                <a:latin typeface="+mn-lt"/>
                <a:ea typeface="宋体" charset="-122"/>
              </a:rPr>
              <a:t>miss</a:t>
            </a:r>
          </a:p>
        </p:txBody>
      </p:sp>
      <p:sp>
        <p:nvSpPr>
          <p:cNvPr id="63" name="Text Box 450">
            <a:extLst>
              <a:ext uri="{FF2B5EF4-FFF2-40B4-BE49-F238E27FC236}">
                <a16:creationId xmlns:a16="http://schemas.microsoft.com/office/drawing/2014/main" id="{8E7DD8DC-05EC-8E4D-B102-D8969EA5E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850" y="3175000"/>
            <a:ext cx="54927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i="1" dirty="0">
                <a:solidFill>
                  <a:schemeClr val="tx2"/>
                </a:solidFill>
                <a:latin typeface="+mn-lt"/>
                <a:ea typeface="宋体" charset="-122"/>
              </a:rPr>
              <a:t>TLB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i="1" dirty="0">
                <a:solidFill>
                  <a:schemeClr val="tx2"/>
                </a:solidFill>
                <a:latin typeface="+mn-lt"/>
                <a:ea typeface="宋体" charset="-122"/>
              </a:rPr>
              <a:t>hit</a:t>
            </a:r>
          </a:p>
        </p:txBody>
      </p:sp>
      <p:sp>
        <p:nvSpPr>
          <p:cNvPr id="64" name="Line 451">
            <a:extLst>
              <a:ext uri="{FF2B5EF4-FFF2-40B4-BE49-F238E27FC236}">
                <a16:creationId xmlns:a16="http://schemas.microsoft.com/office/drawing/2014/main" id="{D7FBD158-9D68-2642-AF35-07017249B2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8525" y="2209800"/>
            <a:ext cx="3276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65" name="Line 452">
            <a:extLst>
              <a:ext uri="{FF2B5EF4-FFF2-40B4-BE49-F238E27FC236}">
                <a16:creationId xmlns:a16="http://schemas.microsoft.com/office/drawing/2014/main" id="{BD594F13-4F3D-B54C-A033-ED483FD7A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25" y="2209800"/>
            <a:ext cx="0" cy="281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66" name="Text Box 453">
            <a:extLst>
              <a:ext uri="{FF2B5EF4-FFF2-40B4-BE49-F238E27FC236}">
                <a16:creationId xmlns:a16="http://schemas.microsoft.com/office/drawing/2014/main" id="{2F8120D9-6E24-824F-9098-6A1855E53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025" y="5283200"/>
            <a:ext cx="865188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dirty="0">
                <a:solidFill>
                  <a:schemeClr val="tx2"/>
                </a:solidFill>
                <a:latin typeface="+mn-lt"/>
                <a:ea typeface="宋体" charset="-122"/>
              </a:rPr>
              <a:t>Physical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dirty="0">
                <a:solidFill>
                  <a:schemeClr val="tx2"/>
                </a:solidFill>
                <a:latin typeface="+mn-lt"/>
                <a:ea typeface="宋体" charset="-122"/>
              </a:rPr>
              <a:t>address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dirty="0">
                <a:solidFill>
                  <a:schemeClr val="tx2"/>
                </a:solidFill>
                <a:latin typeface="+mn-lt"/>
                <a:ea typeface="宋体" charset="-122"/>
              </a:rPr>
              <a:t>(PA)</a:t>
            </a:r>
          </a:p>
        </p:txBody>
      </p:sp>
      <p:sp>
        <p:nvSpPr>
          <p:cNvPr id="67" name="Rectangle 454">
            <a:extLst>
              <a:ext uri="{FF2B5EF4-FFF2-40B4-BE49-F238E27FC236}">
                <a16:creationId xmlns:a16="http://schemas.microsoft.com/office/drawing/2014/main" id="{EEEA6811-67A3-D449-9F6C-8AA4361C6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25" y="12954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solidFill>
                  <a:schemeClr val="tx2"/>
                </a:solidFill>
                <a:latin typeface="+mn-lt"/>
                <a:ea typeface="宋体" charset="-122"/>
              </a:rPr>
              <a:t>Result</a:t>
            </a:r>
          </a:p>
        </p:txBody>
      </p:sp>
      <p:sp>
        <p:nvSpPr>
          <p:cNvPr id="68" name="Text Box 455">
            <a:extLst>
              <a:ext uri="{FF2B5EF4-FFF2-40B4-BE49-F238E27FC236}">
                <a16:creationId xmlns:a16="http://schemas.microsoft.com/office/drawing/2014/main" id="{65D8460C-ECBF-484E-A761-189C64FFB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1066800"/>
            <a:ext cx="56038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200" dirty="0">
                <a:solidFill>
                  <a:schemeClr val="tx2"/>
                </a:solidFill>
                <a:latin typeface="+mn-lt"/>
                <a:ea typeface="宋体" charset="-122"/>
              </a:rPr>
              <a:t>32/64</a:t>
            </a:r>
          </a:p>
        </p:txBody>
      </p:sp>
      <p:sp>
        <p:nvSpPr>
          <p:cNvPr id="69" name="Rectangle 456">
            <a:extLst>
              <a:ext uri="{FF2B5EF4-FFF2-40B4-BE49-F238E27FC236}">
                <a16:creationId xmlns:a16="http://schemas.microsoft.com/office/drawing/2014/main" id="{A7DBD771-FF9E-6D47-BF06-E05AC9AD4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70" name="Rectangle 457">
            <a:extLst>
              <a:ext uri="{FF2B5EF4-FFF2-40B4-BE49-F238E27FC236}">
                <a16:creationId xmlns:a16="http://schemas.microsoft.com/office/drawing/2014/main" id="{51497862-12E8-564B-943A-6AFE90FBE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71" name="Rectangle 458">
            <a:extLst>
              <a:ext uri="{FF2B5EF4-FFF2-40B4-BE49-F238E27FC236}">
                <a16:creationId xmlns:a16="http://schemas.microsoft.com/office/drawing/2014/main" id="{4AE68855-EE31-5649-8890-E09BEC6D2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72" name="Rectangle 459">
            <a:extLst>
              <a:ext uri="{FF2B5EF4-FFF2-40B4-BE49-F238E27FC236}">
                <a16:creationId xmlns:a16="http://schemas.microsoft.com/office/drawing/2014/main" id="{CEAA2151-7EC1-474A-B688-7D9E241EC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73" name="Rectangle 460">
            <a:extLst>
              <a:ext uri="{FF2B5EF4-FFF2-40B4-BE49-F238E27FC236}">
                <a16:creationId xmlns:a16="http://schemas.microsoft.com/office/drawing/2014/main" id="{35213262-0BDC-AC48-8DDF-1DDBC14A9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74" name="Rectangle 461">
            <a:extLst>
              <a:ext uri="{FF2B5EF4-FFF2-40B4-BE49-F238E27FC236}">
                <a16:creationId xmlns:a16="http://schemas.microsoft.com/office/drawing/2014/main" id="{7C00E634-D93D-B343-9FA7-5B97F4EE8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75" name="Rectangle 462">
            <a:extLst>
              <a:ext uri="{FF2B5EF4-FFF2-40B4-BE49-F238E27FC236}">
                <a16:creationId xmlns:a16="http://schemas.microsoft.com/office/drawing/2014/main" id="{7E8434CF-D491-574E-8239-593314203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76" name="Rectangle 463">
            <a:extLst>
              <a:ext uri="{FF2B5EF4-FFF2-40B4-BE49-F238E27FC236}">
                <a16:creationId xmlns:a16="http://schemas.microsoft.com/office/drawing/2014/main" id="{604C3D78-CFE9-DB48-9D86-ADB9B4773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77" name="Rectangle 464">
            <a:extLst>
              <a:ext uri="{FF2B5EF4-FFF2-40B4-BE49-F238E27FC236}">
                <a16:creationId xmlns:a16="http://schemas.microsoft.com/office/drawing/2014/main" id="{85F9E233-D924-BE46-B122-3BAD06872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78" name="Rectangle 465">
            <a:extLst>
              <a:ext uri="{FF2B5EF4-FFF2-40B4-BE49-F238E27FC236}">
                <a16:creationId xmlns:a16="http://schemas.microsoft.com/office/drawing/2014/main" id="{3706FF59-694E-704B-A568-014A4E369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79" name="Rectangle 466">
            <a:extLst>
              <a:ext uri="{FF2B5EF4-FFF2-40B4-BE49-F238E27FC236}">
                <a16:creationId xmlns:a16="http://schemas.microsoft.com/office/drawing/2014/main" id="{76F41359-7CA9-644A-9501-8C820CEFF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80" name="Rectangle 467">
            <a:extLst>
              <a:ext uri="{FF2B5EF4-FFF2-40B4-BE49-F238E27FC236}">
                <a16:creationId xmlns:a16="http://schemas.microsoft.com/office/drawing/2014/main" id="{E00F0DEE-923E-3540-B9E4-44E2217C5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81" name="Rectangle 468">
            <a:extLst>
              <a:ext uri="{FF2B5EF4-FFF2-40B4-BE49-F238E27FC236}">
                <a16:creationId xmlns:a16="http://schemas.microsoft.com/office/drawing/2014/main" id="{D201D951-C175-2C44-AFB9-9CD01C954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82" name="Rectangle 469">
            <a:extLst>
              <a:ext uri="{FF2B5EF4-FFF2-40B4-BE49-F238E27FC236}">
                <a16:creationId xmlns:a16="http://schemas.microsoft.com/office/drawing/2014/main" id="{FCFD6AB1-37CA-854B-8777-1A2FE77D1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83" name="Rectangle 470">
            <a:extLst>
              <a:ext uri="{FF2B5EF4-FFF2-40B4-BE49-F238E27FC236}">
                <a16:creationId xmlns:a16="http://schemas.microsoft.com/office/drawing/2014/main" id="{DF4AD05B-7AAF-9D48-9430-4FE0F273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84" name="Rectangle 471">
            <a:extLst>
              <a:ext uri="{FF2B5EF4-FFF2-40B4-BE49-F238E27FC236}">
                <a16:creationId xmlns:a16="http://schemas.microsoft.com/office/drawing/2014/main" id="{AAF95B3C-B7BC-CB42-908C-476C2E396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85" name="Text Box 472">
            <a:extLst>
              <a:ext uri="{FF2B5EF4-FFF2-40B4-BE49-F238E27FC236}">
                <a16:creationId xmlns:a16="http://schemas.microsoft.com/office/drawing/2014/main" id="{67B970B3-30A2-2342-9457-055A83964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9888" y="3863975"/>
            <a:ext cx="407987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solidFill>
                  <a:schemeClr val="tx2"/>
                </a:solidFill>
                <a:latin typeface="+mn-lt"/>
                <a:ea typeface="宋体" charset="-122"/>
              </a:rPr>
              <a:t>...</a:t>
            </a:r>
          </a:p>
        </p:txBody>
      </p:sp>
      <p:sp>
        <p:nvSpPr>
          <p:cNvPr id="86" name="Line 473">
            <a:extLst>
              <a:ext uri="{FF2B5EF4-FFF2-40B4-BE49-F238E27FC236}">
                <a16:creationId xmlns:a16="http://schemas.microsoft.com/office/drawing/2014/main" id="{577F2DCD-1143-9B46-B9A7-89446F2B5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0925" y="5181600"/>
            <a:ext cx="457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87" name="Line 474">
            <a:extLst>
              <a:ext uri="{FF2B5EF4-FFF2-40B4-BE49-F238E27FC236}">
                <a16:creationId xmlns:a16="http://schemas.microsoft.com/office/drawing/2014/main" id="{80893D9B-BFDA-0348-9159-D5D83E1550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215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88" name="Line 475">
            <a:extLst>
              <a:ext uri="{FF2B5EF4-FFF2-40B4-BE49-F238E27FC236}">
                <a16:creationId xmlns:a16="http://schemas.microsoft.com/office/drawing/2014/main" id="{D22B0C43-5C57-494A-8353-B35A1ED63C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931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89" name="Line 476">
            <a:extLst>
              <a:ext uri="{FF2B5EF4-FFF2-40B4-BE49-F238E27FC236}">
                <a16:creationId xmlns:a16="http://schemas.microsoft.com/office/drawing/2014/main" id="{48CE9A5F-4B90-0C4A-913C-D3EEEE915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8038" y="4643438"/>
            <a:ext cx="26050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90" name="Line 477">
            <a:extLst>
              <a:ext uri="{FF2B5EF4-FFF2-40B4-BE49-F238E27FC236}">
                <a16:creationId xmlns:a16="http://schemas.microsoft.com/office/drawing/2014/main" id="{6F7FCCAA-629C-C54C-AFDD-BFCD1B8151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962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91" name="Line 478">
            <a:extLst>
              <a:ext uri="{FF2B5EF4-FFF2-40B4-BE49-F238E27FC236}">
                <a16:creationId xmlns:a16="http://schemas.microsoft.com/office/drawing/2014/main" id="{5BE035A8-0CB2-574C-B4C1-812CB4B95E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5725" y="4267200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92" name="Line 479">
            <a:extLst>
              <a:ext uri="{FF2B5EF4-FFF2-40B4-BE49-F238E27FC236}">
                <a16:creationId xmlns:a16="http://schemas.microsoft.com/office/drawing/2014/main" id="{FC6426FD-3200-9F4E-8D7F-669D28DA4E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96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93" name="Line 480">
            <a:extLst>
              <a:ext uri="{FF2B5EF4-FFF2-40B4-BE49-F238E27FC236}">
                <a16:creationId xmlns:a16="http://schemas.microsoft.com/office/drawing/2014/main" id="{FBA7D481-86E0-B14A-99DA-298AB7EDBD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30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94" name="Line 481">
            <a:extLst>
              <a:ext uri="{FF2B5EF4-FFF2-40B4-BE49-F238E27FC236}">
                <a16:creationId xmlns:a16="http://schemas.microsoft.com/office/drawing/2014/main" id="{7BBDCF6C-37E2-5941-9E5D-1E6647B9BC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88325" y="3505200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95" name="Line 482">
            <a:extLst>
              <a:ext uri="{FF2B5EF4-FFF2-40B4-BE49-F238E27FC236}">
                <a16:creationId xmlns:a16="http://schemas.microsoft.com/office/drawing/2014/main" id="{D4726E0B-067F-FD47-B050-5B00717CFE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3525" y="35052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96" name="Line 483">
            <a:extLst>
              <a:ext uri="{FF2B5EF4-FFF2-40B4-BE49-F238E27FC236}">
                <a16:creationId xmlns:a16="http://schemas.microsoft.com/office/drawing/2014/main" id="{E0779DAF-3973-3646-ACAB-DDA879F377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3525" y="36576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97" name="Line 484">
            <a:extLst>
              <a:ext uri="{FF2B5EF4-FFF2-40B4-BE49-F238E27FC236}">
                <a16:creationId xmlns:a16="http://schemas.microsoft.com/office/drawing/2014/main" id="{52699088-7035-DB41-9B8E-9DFBAE17F4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3525" y="3810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98" name="Line 485">
            <a:extLst>
              <a:ext uri="{FF2B5EF4-FFF2-40B4-BE49-F238E27FC236}">
                <a16:creationId xmlns:a16="http://schemas.microsoft.com/office/drawing/2014/main" id="{7AAB026F-60A7-F14A-BBB6-03DBD6C108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3525" y="4191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99" name="Line 429">
            <a:extLst>
              <a:ext uri="{FF2B5EF4-FFF2-40B4-BE49-F238E27FC236}">
                <a16:creationId xmlns:a16="http://schemas.microsoft.com/office/drawing/2014/main" id="{13001CC1-6BCB-654D-8C74-A43DB3464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3" y="5245100"/>
            <a:ext cx="0" cy="776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00" name="Line 430">
            <a:extLst>
              <a:ext uri="{FF2B5EF4-FFF2-40B4-BE49-F238E27FC236}">
                <a16:creationId xmlns:a16="http://schemas.microsoft.com/office/drawing/2014/main" id="{2C84D583-2B42-FA44-A925-B6F3F1D3EE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813" y="6021388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1400">
              <a:latin typeface="+mn-lt"/>
              <a:ea typeface="宋体" charset="-122"/>
            </a:endParaRPr>
          </a:p>
        </p:txBody>
      </p:sp>
      <p:sp>
        <p:nvSpPr>
          <p:cNvPr id="101" name="Oval 486">
            <a:extLst>
              <a:ext uri="{FF2B5EF4-FFF2-40B4-BE49-F238E27FC236}">
                <a16:creationId xmlns:a16="http://schemas.microsoft.com/office/drawing/2014/main" id="{CEF27B90-534E-C64E-A7E2-199F564D1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5207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02" name="Oval 487">
            <a:extLst>
              <a:ext uri="{FF2B5EF4-FFF2-40B4-BE49-F238E27FC236}">
                <a16:creationId xmlns:a16="http://schemas.microsoft.com/office/drawing/2014/main" id="{AF7F1D80-B438-7D4B-90A0-720D35850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03" name="Oval 488">
            <a:extLst>
              <a:ext uri="{FF2B5EF4-FFF2-40B4-BE49-F238E27FC236}">
                <a16:creationId xmlns:a16="http://schemas.microsoft.com/office/drawing/2014/main" id="{6AAD5A15-4229-1848-9991-7A7515DBF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425" y="2159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04" name="Oval 489">
            <a:extLst>
              <a:ext uri="{FF2B5EF4-FFF2-40B4-BE49-F238E27FC236}">
                <a16:creationId xmlns:a16="http://schemas.microsoft.com/office/drawing/2014/main" id="{7EE913E9-1488-5440-8C80-F5D6DB6D4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05" name="Line 491">
            <a:extLst>
              <a:ext uri="{FF2B5EF4-FFF2-40B4-BE49-F238E27FC236}">
                <a16:creationId xmlns:a16="http://schemas.microsoft.com/office/drawing/2014/main" id="{007CA6F4-7BE4-024F-BBED-00E02B8258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54725" y="1600200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06" name="Rectangle 492">
            <a:extLst>
              <a:ext uri="{FF2B5EF4-FFF2-40B4-BE49-F238E27FC236}">
                <a16:creationId xmlns:a16="http://schemas.microsoft.com/office/drawing/2014/main" id="{F518BB07-D096-E949-B1C4-C7F49B84C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5029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solidFill>
                  <a:schemeClr val="tx2"/>
                </a:solidFill>
                <a:latin typeface="+mn-lt"/>
                <a:ea typeface="宋体" charset="-122"/>
              </a:rPr>
              <a:t>CT</a:t>
            </a:r>
          </a:p>
        </p:txBody>
      </p:sp>
      <p:sp>
        <p:nvSpPr>
          <p:cNvPr id="107" name="Rectangle 493">
            <a:extLst>
              <a:ext uri="{FF2B5EF4-FFF2-40B4-BE49-F238E27FC236}">
                <a16:creationId xmlns:a16="http://schemas.microsoft.com/office/drawing/2014/main" id="{E91F5ED7-53CE-5448-8E48-181B2288A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45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solidFill>
                  <a:schemeClr val="tx2"/>
                </a:solidFill>
                <a:latin typeface="+mn-lt"/>
                <a:ea typeface="宋体" charset="-122"/>
              </a:rPr>
              <a:t>CO</a:t>
            </a:r>
          </a:p>
        </p:txBody>
      </p:sp>
      <p:sp>
        <p:nvSpPr>
          <p:cNvPr id="108" name="Text Box 494">
            <a:extLst>
              <a:ext uri="{FF2B5EF4-FFF2-40B4-BE49-F238E27FC236}">
                <a16:creationId xmlns:a16="http://schemas.microsoft.com/office/drawing/2014/main" id="{A496808E-64B8-A340-9424-774E26ED1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4800600"/>
            <a:ext cx="3381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200">
                <a:solidFill>
                  <a:schemeClr val="tx2"/>
                </a:solidFill>
                <a:latin typeface="+mn-lt"/>
                <a:ea typeface="宋体" charset="-122"/>
              </a:rPr>
              <a:t>40</a:t>
            </a:r>
          </a:p>
        </p:txBody>
      </p:sp>
      <p:sp>
        <p:nvSpPr>
          <p:cNvPr id="109" name="Text Box 495">
            <a:extLst>
              <a:ext uri="{FF2B5EF4-FFF2-40B4-BE49-F238E27FC236}">
                <a16:creationId xmlns:a16="http://schemas.microsoft.com/office/drawing/2014/main" id="{6A13CC3C-065D-1A49-87D1-3187A0BDD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9925" y="4800600"/>
            <a:ext cx="2603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200">
                <a:solidFill>
                  <a:schemeClr val="tx2"/>
                </a:solidFill>
                <a:latin typeface="+mn-lt"/>
                <a:ea typeface="宋体" charset="-122"/>
              </a:rPr>
              <a:t>6</a:t>
            </a:r>
          </a:p>
        </p:txBody>
      </p:sp>
      <p:sp>
        <p:nvSpPr>
          <p:cNvPr id="110" name="Rectangle 496">
            <a:extLst>
              <a:ext uri="{FF2B5EF4-FFF2-40B4-BE49-F238E27FC236}">
                <a16:creationId xmlns:a16="http://schemas.microsoft.com/office/drawing/2014/main" id="{8A5D7000-492B-3643-ACD1-D4D0B0E8A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7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solidFill>
                  <a:schemeClr val="tx2"/>
                </a:solidFill>
                <a:latin typeface="+mn-lt"/>
                <a:ea typeface="宋体" charset="-122"/>
              </a:rPr>
              <a:t>CI</a:t>
            </a:r>
          </a:p>
        </p:txBody>
      </p:sp>
      <p:sp>
        <p:nvSpPr>
          <p:cNvPr id="111" name="Text Box 497">
            <a:extLst>
              <a:ext uri="{FF2B5EF4-FFF2-40B4-BE49-F238E27FC236}">
                <a16:creationId xmlns:a16="http://schemas.microsoft.com/office/drawing/2014/main" id="{82899104-6C09-EC4B-885D-98975677B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9725" y="4800600"/>
            <a:ext cx="2603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200">
                <a:solidFill>
                  <a:schemeClr val="tx2"/>
                </a:solidFill>
                <a:latin typeface="+mn-lt"/>
                <a:ea typeface="宋体" charset="-122"/>
              </a:rPr>
              <a:t>6</a:t>
            </a:r>
          </a:p>
        </p:txBody>
      </p:sp>
      <p:sp>
        <p:nvSpPr>
          <p:cNvPr id="112" name="Oval 498">
            <a:extLst>
              <a:ext uri="{FF2B5EF4-FFF2-40B4-BE49-F238E27FC236}">
                <a16:creationId xmlns:a16="http://schemas.microsoft.com/office/drawing/2014/main" id="{186CE771-9356-FD4D-9F21-30E949E16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13" name="Oval 499">
            <a:extLst>
              <a:ext uri="{FF2B5EF4-FFF2-40B4-BE49-F238E27FC236}">
                <a16:creationId xmlns:a16="http://schemas.microsoft.com/office/drawing/2014/main" id="{F5444A6F-3191-514C-910E-7713A5737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5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14" name="Oval 500">
            <a:extLst>
              <a:ext uri="{FF2B5EF4-FFF2-40B4-BE49-F238E27FC236}">
                <a16:creationId xmlns:a16="http://schemas.microsoft.com/office/drawing/2014/main" id="{9388EBED-A73F-B74D-B3E6-451FCBF97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50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15" name="Line 501">
            <a:extLst>
              <a:ext uri="{FF2B5EF4-FFF2-40B4-BE49-F238E27FC236}">
                <a16:creationId xmlns:a16="http://schemas.microsoft.com/office/drawing/2014/main" id="{F1943B22-DE17-E340-9126-13FEF6205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3525" y="5715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16" name="Line 502">
            <a:extLst>
              <a:ext uri="{FF2B5EF4-FFF2-40B4-BE49-F238E27FC236}">
                <a16:creationId xmlns:a16="http://schemas.microsoft.com/office/drawing/2014/main" id="{19ECF027-8BA8-2541-B496-4AEB666256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74125" y="2590800"/>
            <a:ext cx="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17" name="Rectangle 503">
            <a:extLst>
              <a:ext uri="{FF2B5EF4-FFF2-40B4-BE49-F238E27FC236}">
                <a16:creationId xmlns:a16="http://schemas.microsoft.com/office/drawing/2014/main" id="{A56C28E3-8BC4-004B-8F39-9A8937120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325" y="1066800"/>
            <a:ext cx="1524000" cy="8382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dirty="0">
                <a:solidFill>
                  <a:schemeClr val="tx2"/>
                </a:solidFill>
                <a:latin typeface="+mn-lt"/>
                <a:ea typeface="宋体" charset="-122"/>
              </a:rPr>
              <a:t>L2, L3,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dirty="0">
                <a:solidFill>
                  <a:schemeClr val="tx2"/>
                </a:solidFill>
                <a:latin typeface="+mn-lt"/>
                <a:ea typeface="宋体" charset="-122"/>
              </a:rPr>
              <a:t>main memory</a:t>
            </a:r>
          </a:p>
        </p:txBody>
      </p:sp>
      <p:sp>
        <p:nvSpPr>
          <p:cNvPr id="118" name="Text Box 504">
            <a:extLst>
              <a:ext uri="{FF2B5EF4-FFF2-40B4-BE49-F238E27FC236}">
                <a16:creationId xmlns:a16="http://schemas.microsoft.com/office/drawing/2014/main" id="{11A5CDFE-D97A-5F41-906F-3B3C4DE9B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2806700"/>
            <a:ext cx="2773363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dirty="0">
                <a:solidFill>
                  <a:schemeClr val="tx2"/>
                </a:solidFill>
                <a:latin typeface="+mn-lt"/>
                <a:ea typeface="宋体" charset="-122"/>
              </a:rPr>
              <a:t>L1 </a:t>
            </a:r>
            <a:r>
              <a:rPr lang="en-US" sz="1600" dirty="0" err="1">
                <a:solidFill>
                  <a:schemeClr val="tx2"/>
                </a:solidFill>
                <a:latin typeface="+mn-lt"/>
                <a:ea typeface="宋体" charset="-122"/>
              </a:rPr>
              <a:t>d</a:t>
            </a:r>
            <a:r>
              <a:rPr lang="en-US" sz="1600" dirty="0">
                <a:solidFill>
                  <a:schemeClr val="tx2"/>
                </a:solidFill>
                <a:latin typeface="+mn-lt"/>
                <a:ea typeface="宋体" charset="-122"/>
              </a:rPr>
              <a:t>-cache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dirty="0">
                <a:solidFill>
                  <a:schemeClr val="tx2"/>
                </a:solidFill>
                <a:latin typeface="+mn-lt"/>
                <a:ea typeface="宋体" charset="-122"/>
              </a:rPr>
              <a:t>(64 sets, 8 lines/set)</a:t>
            </a:r>
          </a:p>
        </p:txBody>
      </p:sp>
      <p:sp>
        <p:nvSpPr>
          <p:cNvPr id="119" name="Line 505">
            <a:extLst>
              <a:ext uri="{FF2B5EF4-FFF2-40B4-BE49-F238E27FC236}">
                <a16:creationId xmlns:a16="http://schemas.microsoft.com/office/drawing/2014/main" id="{921D3B02-5A1D-BF46-BF07-651EED7660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64525" y="2590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20" name="Line 506">
            <a:extLst>
              <a:ext uri="{FF2B5EF4-FFF2-40B4-BE49-F238E27FC236}">
                <a16:creationId xmlns:a16="http://schemas.microsoft.com/office/drawing/2014/main" id="{DAA793AA-1A85-2749-B6FA-7857EC7BB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4525" y="190500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21" name="Line 507">
            <a:extLst>
              <a:ext uri="{FF2B5EF4-FFF2-40B4-BE49-F238E27FC236}">
                <a16:creationId xmlns:a16="http://schemas.microsoft.com/office/drawing/2014/main" id="{E4BC98A6-D352-CA43-BA42-736DFD9B4D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1925" y="14478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22" name="Text Box 508">
            <a:extLst>
              <a:ext uri="{FF2B5EF4-FFF2-40B4-BE49-F238E27FC236}">
                <a16:creationId xmlns:a16="http://schemas.microsoft.com/office/drawing/2014/main" id="{AAD72E53-D6B7-3246-B001-11BFD2E26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2057400"/>
            <a:ext cx="461963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i="1" dirty="0">
                <a:solidFill>
                  <a:schemeClr val="tx2"/>
                </a:solidFill>
                <a:latin typeface="+mn-lt"/>
                <a:ea typeface="宋体" charset="-122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i="1" dirty="0">
                <a:solidFill>
                  <a:schemeClr val="tx2"/>
                </a:solidFill>
                <a:latin typeface="+mn-lt"/>
                <a:ea typeface="宋体" charset="-122"/>
              </a:rPr>
              <a:t>hit</a:t>
            </a:r>
          </a:p>
        </p:txBody>
      </p:sp>
      <p:sp>
        <p:nvSpPr>
          <p:cNvPr id="123" name="Text Box 509">
            <a:extLst>
              <a:ext uri="{FF2B5EF4-FFF2-40B4-BE49-F238E27FC236}">
                <a16:creationId xmlns:a16="http://schemas.microsoft.com/office/drawing/2014/main" id="{6742D383-8FB7-A14F-A296-8BFFE2EB9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981200"/>
            <a:ext cx="6064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i="1" dirty="0">
                <a:solidFill>
                  <a:schemeClr val="tx2"/>
                </a:solidFill>
                <a:latin typeface="+mn-lt"/>
                <a:ea typeface="宋体" charset="-122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i="1" dirty="0">
                <a:solidFill>
                  <a:schemeClr val="tx2"/>
                </a:solidFill>
                <a:latin typeface="+mn-lt"/>
                <a:ea typeface="宋体" charset="-122"/>
              </a:rPr>
              <a:t>miss</a:t>
            </a:r>
          </a:p>
        </p:txBody>
      </p:sp>
      <p:sp>
        <p:nvSpPr>
          <p:cNvPr id="124" name="Line 510">
            <a:extLst>
              <a:ext uri="{FF2B5EF4-FFF2-40B4-BE49-F238E27FC236}">
                <a16:creationId xmlns:a16="http://schemas.microsoft.com/office/drawing/2014/main" id="{0A1AA447-4FCD-6F4C-B0E5-6253CB8EA9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87525" y="1447800"/>
            <a:ext cx="3657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25" name="Line 511">
            <a:extLst>
              <a:ext uri="{FF2B5EF4-FFF2-40B4-BE49-F238E27FC236}">
                <a16:creationId xmlns:a16="http://schemas.microsoft.com/office/drawing/2014/main" id="{9877376D-B672-B641-97ED-F171F69501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31125" y="5486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26" name="Line 512">
            <a:extLst>
              <a:ext uri="{FF2B5EF4-FFF2-40B4-BE49-F238E27FC236}">
                <a16:creationId xmlns:a16="http://schemas.microsoft.com/office/drawing/2014/main" id="{AE8A7EF4-BB35-0947-8803-634AF6A9F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3525" y="54864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27" name="Text Box 513">
            <a:extLst>
              <a:ext uri="{FF2B5EF4-FFF2-40B4-BE49-F238E27FC236}">
                <a16:creationId xmlns:a16="http://schemas.microsoft.com/office/drawing/2014/main" id="{F896D50A-47F7-DA43-AB1A-C34308854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288" y="1528763"/>
            <a:ext cx="1889125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  <a:ea typeface="宋体" charset="-122"/>
              </a:rPr>
              <a:t>Virtual address (VA)</a:t>
            </a:r>
          </a:p>
        </p:txBody>
      </p:sp>
      <p:sp>
        <p:nvSpPr>
          <p:cNvPr id="128" name="Rectangle 514">
            <a:extLst>
              <a:ext uri="{FF2B5EF4-FFF2-40B4-BE49-F238E27FC236}">
                <a16:creationId xmlns:a16="http://schemas.microsoft.com/office/drawing/2014/main" id="{9B227237-4F60-E24E-8AE7-1999CE091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400">
                <a:solidFill>
                  <a:schemeClr val="tx2"/>
                </a:solidFill>
                <a:latin typeface="+mn-lt"/>
                <a:ea typeface="宋体" charset="-122"/>
              </a:rPr>
              <a:t>VPN3</a:t>
            </a:r>
          </a:p>
        </p:txBody>
      </p:sp>
      <p:sp>
        <p:nvSpPr>
          <p:cNvPr id="129" name="Rectangle 515">
            <a:extLst>
              <a:ext uri="{FF2B5EF4-FFF2-40B4-BE49-F238E27FC236}">
                <a16:creationId xmlns:a16="http://schemas.microsoft.com/office/drawing/2014/main" id="{0F321328-981B-734D-BC8E-4630D8F50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5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400">
                <a:solidFill>
                  <a:schemeClr val="tx2"/>
                </a:solidFill>
                <a:latin typeface="+mn-lt"/>
                <a:ea typeface="宋体" charset="-122"/>
              </a:rPr>
              <a:t>VPN4</a:t>
            </a:r>
          </a:p>
        </p:txBody>
      </p:sp>
      <p:sp>
        <p:nvSpPr>
          <p:cNvPr id="130" name="Text Box 516">
            <a:extLst>
              <a:ext uri="{FF2B5EF4-FFF2-40B4-BE49-F238E27FC236}">
                <a16:creationId xmlns:a16="http://schemas.microsoft.com/office/drawing/2014/main" id="{E54B9B8A-0299-0640-9E48-D1DBE57DA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4724400"/>
            <a:ext cx="2603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200">
                <a:solidFill>
                  <a:schemeClr val="tx2"/>
                </a:solidFill>
                <a:latin typeface="+mn-lt"/>
                <a:ea typeface="宋体" charset="-122"/>
              </a:rPr>
              <a:t>9</a:t>
            </a:r>
          </a:p>
        </p:txBody>
      </p:sp>
      <p:sp>
        <p:nvSpPr>
          <p:cNvPr id="131" name="Text Box 517">
            <a:extLst>
              <a:ext uri="{FF2B5EF4-FFF2-40B4-BE49-F238E27FC236}">
                <a16:creationId xmlns:a16="http://schemas.microsoft.com/office/drawing/2014/main" id="{D00B7420-1EF1-8440-BA18-35CDFB688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25" y="4724400"/>
            <a:ext cx="2603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200">
                <a:solidFill>
                  <a:schemeClr val="tx2"/>
                </a:solidFill>
                <a:latin typeface="+mn-lt"/>
                <a:ea typeface="宋体" charset="-122"/>
              </a:rPr>
              <a:t>9</a:t>
            </a:r>
          </a:p>
        </p:txBody>
      </p:sp>
      <p:grpSp>
        <p:nvGrpSpPr>
          <p:cNvPr id="47233" name="Group 641">
            <a:extLst>
              <a:ext uri="{FF2B5EF4-FFF2-40B4-BE49-F238E27FC236}">
                <a16:creationId xmlns:a16="http://schemas.microsoft.com/office/drawing/2014/main" id="{C0E28EDB-E66B-7D4E-AB72-DEDF0BB8D91B}"/>
              </a:ext>
            </a:extLst>
          </p:cNvPr>
          <p:cNvGrpSpPr>
            <a:grpSpLocks/>
          </p:cNvGrpSpPr>
          <p:nvPr/>
        </p:nvGrpSpPr>
        <p:grpSpPr bwMode="auto">
          <a:xfrm>
            <a:off x="1106488" y="5632450"/>
            <a:ext cx="276225" cy="450850"/>
            <a:chOff x="739" y="2900"/>
            <a:chExt cx="174" cy="284"/>
          </a:xfrm>
        </p:grpSpPr>
        <p:sp>
          <p:nvSpPr>
            <p:cNvPr id="133" name="Line 433">
              <a:extLst>
                <a:ext uri="{FF2B5EF4-FFF2-40B4-BE49-F238E27FC236}">
                  <a16:creationId xmlns:a16="http://schemas.microsoft.com/office/drawing/2014/main" id="{C16DD6E0-4ADF-BA4E-9A41-1531F14F2F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宋体" charset="-122"/>
              </a:endParaRPr>
            </a:p>
          </p:txBody>
        </p:sp>
        <p:sp>
          <p:nvSpPr>
            <p:cNvPr id="134" name="Line 434">
              <a:extLst>
                <a:ext uri="{FF2B5EF4-FFF2-40B4-BE49-F238E27FC236}">
                  <a16:creationId xmlns:a16="http://schemas.microsoft.com/office/drawing/2014/main" id="{61772BFA-9992-C242-9798-4F8D5C179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宋体" charset="-122"/>
              </a:endParaRPr>
            </a:p>
          </p:txBody>
        </p:sp>
        <p:sp>
          <p:nvSpPr>
            <p:cNvPr id="135" name="Line 523">
              <a:extLst>
                <a:ext uri="{FF2B5EF4-FFF2-40B4-BE49-F238E27FC236}">
                  <a16:creationId xmlns:a16="http://schemas.microsoft.com/office/drawing/2014/main" id="{98322509-DAB4-724E-BE12-B2335CCDE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宋体" charset="-122"/>
              </a:endParaRPr>
            </a:p>
          </p:txBody>
        </p:sp>
      </p:grpSp>
      <p:sp>
        <p:nvSpPr>
          <p:cNvPr id="136" name="Rectangle 525">
            <a:extLst>
              <a:ext uri="{FF2B5EF4-FFF2-40B4-BE49-F238E27FC236}">
                <a16:creationId xmlns:a16="http://schemas.microsoft.com/office/drawing/2014/main" id="{11AC76C6-28D8-8142-A2FE-F81CCD0F6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37" name="Rectangle 526">
            <a:extLst>
              <a:ext uri="{FF2B5EF4-FFF2-40B4-BE49-F238E27FC236}">
                <a16:creationId xmlns:a16="http://schemas.microsoft.com/office/drawing/2014/main" id="{C14CCC2D-A071-C34C-930D-1DCF9563C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400">
                <a:solidFill>
                  <a:schemeClr val="tx2"/>
                </a:solidFill>
                <a:latin typeface="+mn-lt"/>
                <a:ea typeface="宋体" charset="-122"/>
              </a:rPr>
              <a:t>PTE</a:t>
            </a:r>
          </a:p>
        </p:txBody>
      </p:sp>
      <p:sp>
        <p:nvSpPr>
          <p:cNvPr id="138" name="Line 542">
            <a:extLst>
              <a:ext uri="{FF2B5EF4-FFF2-40B4-BE49-F238E27FC236}">
                <a16:creationId xmlns:a16="http://schemas.microsoft.com/office/drawing/2014/main" id="{965B928C-8FF7-C348-90F1-36F5F1FD2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9363" y="5254625"/>
            <a:ext cx="0" cy="784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39" name="Line 543">
            <a:extLst>
              <a:ext uri="{FF2B5EF4-FFF2-40B4-BE49-F238E27FC236}">
                <a16:creationId xmlns:a16="http://schemas.microsoft.com/office/drawing/2014/main" id="{DA1516E5-D29C-A644-9FD9-58F3A9A3B5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9363" y="6030913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1400">
              <a:latin typeface="+mn-lt"/>
              <a:ea typeface="宋体" charset="-122"/>
            </a:endParaRPr>
          </a:p>
        </p:txBody>
      </p:sp>
      <p:sp>
        <p:nvSpPr>
          <p:cNvPr id="140" name="Oval 544">
            <a:extLst>
              <a:ext uri="{FF2B5EF4-FFF2-40B4-BE49-F238E27FC236}">
                <a16:creationId xmlns:a16="http://schemas.microsoft.com/office/drawing/2014/main" id="{6705C10B-17E2-B544-B179-A0352CF7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41" name="Rectangle 610">
            <a:extLst>
              <a:ext uri="{FF2B5EF4-FFF2-40B4-BE49-F238E27FC236}">
                <a16:creationId xmlns:a16="http://schemas.microsoft.com/office/drawing/2014/main" id="{A2057FD8-29BE-4340-8C7A-EE046BF47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50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42" name="Rectangle 611">
            <a:extLst>
              <a:ext uri="{FF2B5EF4-FFF2-40B4-BE49-F238E27FC236}">
                <a16:creationId xmlns:a16="http://schemas.microsoft.com/office/drawing/2014/main" id="{0C75A633-12A4-6949-88EA-590EDA28E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50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400" dirty="0">
                <a:solidFill>
                  <a:schemeClr val="tx2"/>
                </a:solidFill>
                <a:latin typeface="+mn-lt"/>
                <a:ea typeface="宋体" charset="-122"/>
              </a:rPr>
              <a:t>PTE</a:t>
            </a:r>
          </a:p>
        </p:txBody>
      </p:sp>
      <p:sp>
        <p:nvSpPr>
          <p:cNvPr id="143" name="Line 612">
            <a:extLst>
              <a:ext uri="{FF2B5EF4-FFF2-40B4-BE49-F238E27FC236}">
                <a16:creationId xmlns:a16="http://schemas.microsoft.com/office/drawing/2014/main" id="{3B844946-2C91-2841-983F-17EA78CDE4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85950" y="5254625"/>
            <a:ext cx="1588" cy="790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44" name="Line 613">
            <a:extLst>
              <a:ext uri="{FF2B5EF4-FFF2-40B4-BE49-F238E27FC236}">
                <a16:creationId xmlns:a16="http://schemas.microsoft.com/office/drawing/2014/main" id="{65660BA5-82C7-814A-A3E1-EF28DEB07A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7538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1400">
              <a:latin typeface="+mn-lt"/>
              <a:ea typeface="宋体" charset="-122"/>
            </a:endParaRPr>
          </a:p>
        </p:txBody>
      </p:sp>
      <p:sp>
        <p:nvSpPr>
          <p:cNvPr id="145" name="Oval 614">
            <a:extLst>
              <a:ext uri="{FF2B5EF4-FFF2-40B4-BE49-F238E27FC236}">
                <a16:creationId xmlns:a16="http://schemas.microsoft.com/office/drawing/2014/main" id="{F84082B6-9E88-1746-AEF2-652624E63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13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46" name="Rectangle 619">
            <a:extLst>
              <a:ext uri="{FF2B5EF4-FFF2-40B4-BE49-F238E27FC236}">
                <a16:creationId xmlns:a16="http://schemas.microsoft.com/office/drawing/2014/main" id="{83B4FB5A-FE75-CD49-BF56-F688D5C11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5621338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47" name="Rectangle 620">
            <a:extLst>
              <a:ext uri="{FF2B5EF4-FFF2-40B4-BE49-F238E27FC236}">
                <a16:creationId xmlns:a16="http://schemas.microsoft.com/office/drawing/2014/main" id="{868C9C95-5AEC-9141-884A-07B59356C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5900738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400">
                <a:solidFill>
                  <a:schemeClr val="tx2"/>
                </a:solidFill>
                <a:latin typeface="+mn-lt"/>
                <a:ea typeface="宋体" charset="-122"/>
              </a:rPr>
              <a:t>PTE</a:t>
            </a:r>
          </a:p>
        </p:txBody>
      </p:sp>
      <p:sp>
        <p:nvSpPr>
          <p:cNvPr id="148" name="Line 621">
            <a:extLst>
              <a:ext uri="{FF2B5EF4-FFF2-40B4-BE49-F238E27FC236}">
                <a16:creationId xmlns:a16="http://schemas.microsoft.com/office/drawing/2014/main" id="{17E8DECC-36FC-C748-9DD9-045CA010C3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5713" y="5249863"/>
            <a:ext cx="0" cy="788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49" name="Line 622">
            <a:extLst>
              <a:ext uri="{FF2B5EF4-FFF2-40B4-BE49-F238E27FC236}">
                <a16:creationId xmlns:a16="http://schemas.microsoft.com/office/drawing/2014/main" id="{F52B1714-9A8E-1B4F-B993-8C35918C0B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5713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1400">
              <a:latin typeface="+mn-lt"/>
              <a:ea typeface="宋体" charset="-122"/>
            </a:endParaRPr>
          </a:p>
        </p:txBody>
      </p:sp>
      <p:sp>
        <p:nvSpPr>
          <p:cNvPr id="150" name="Oval 623">
            <a:extLst>
              <a:ext uri="{FF2B5EF4-FFF2-40B4-BE49-F238E27FC236}">
                <a16:creationId xmlns:a16="http://schemas.microsoft.com/office/drawing/2014/main" id="{E3FCAE68-ECB5-D542-96A6-D27E173D1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788" y="521176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51" name="Line 626">
            <a:extLst>
              <a:ext uri="{FF2B5EF4-FFF2-40B4-BE49-F238E27FC236}">
                <a16:creationId xmlns:a16="http://schemas.microsoft.com/office/drawing/2014/main" id="{7B0DF034-90CD-C84B-8828-3FDDDACAE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66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52" name="Line 627">
            <a:extLst>
              <a:ext uri="{FF2B5EF4-FFF2-40B4-BE49-F238E27FC236}">
                <a16:creationId xmlns:a16="http://schemas.microsoft.com/office/drawing/2014/main" id="{B7082BF9-145D-8C4F-B77F-1989CEA50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00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53" name="Line 628">
            <a:extLst>
              <a:ext uri="{FF2B5EF4-FFF2-40B4-BE49-F238E27FC236}">
                <a16:creationId xmlns:a16="http://schemas.microsoft.com/office/drawing/2014/main" id="{F620A94D-39E6-D24D-ACB2-0325859C5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375" y="34290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54" name="Line 629">
            <a:extLst>
              <a:ext uri="{FF2B5EF4-FFF2-40B4-BE49-F238E27FC236}">
                <a16:creationId xmlns:a16="http://schemas.microsoft.com/office/drawing/2014/main" id="{786EBD8B-215B-934D-B6E8-BB41B1D4EF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68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55" name="Line 631">
            <a:extLst>
              <a:ext uri="{FF2B5EF4-FFF2-40B4-BE49-F238E27FC236}">
                <a16:creationId xmlns:a16="http://schemas.microsoft.com/office/drawing/2014/main" id="{26D7C114-5980-804B-957D-EC4888702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11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56" name="Line 632">
            <a:extLst>
              <a:ext uri="{FF2B5EF4-FFF2-40B4-BE49-F238E27FC236}">
                <a16:creationId xmlns:a16="http://schemas.microsoft.com/office/drawing/2014/main" id="{79254AD4-3121-8F47-B372-CC2C75C23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0025" y="4119563"/>
            <a:ext cx="0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57" name="Line 633">
            <a:extLst>
              <a:ext uri="{FF2B5EF4-FFF2-40B4-BE49-F238E27FC236}">
                <a16:creationId xmlns:a16="http://schemas.microsoft.com/office/drawing/2014/main" id="{F4AFA291-74F7-8B4C-AA76-9799E2920E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58" name="Line 634">
            <a:extLst>
              <a:ext uri="{FF2B5EF4-FFF2-40B4-BE49-F238E27FC236}">
                <a16:creationId xmlns:a16="http://schemas.microsoft.com/office/drawing/2014/main" id="{578AB81A-D5AD-2447-A07E-B6ECE1836A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6825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59" name="Line 635">
            <a:extLst>
              <a:ext uri="{FF2B5EF4-FFF2-40B4-BE49-F238E27FC236}">
                <a16:creationId xmlns:a16="http://schemas.microsoft.com/office/drawing/2014/main" id="{E40CFF45-39DA-A047-8557-CBA0E48B30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267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60" name="Line 636">
            <a:extLst>
              <a:ext uri="{FF2B5EF4-FFF2-40B4-BE49-F238E27FC236}">
                <a16:creationId xmlns:a16="http://schemas.microsoft.com/office/drawing/2014/main" id="{C1C1A454-4B23-9948-813D-3BA1E0050D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375" y="4268788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61" name="Line 637">
            <a:extLst>
              <a:ext uri="{FF2B5EF4-FFF2-40B4-BE49-F238E27FC236}">
                <a16:creationId xmlns:a16="http://schemas.microsoft.com/office/drawing/2014/main" id="{65ECCAEC-256D-B346-A78A-7FEFC4FBE4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3125" y="426085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62" name="Line 638">
            <a:extLst>
              <a:ext uri="{FF2B5EF4-FFF2-40B4-BE49-F238E27FC236}">
                <a16:creationId xmlns:a16="http://schemas.microsoft.com/office/drawing/2014/main" id="{E56503A4-E997-CE45-A1C8-9728343EF9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59700" y="4270375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63" name="Line 639">
            <a:extLst>
              <a:ext uri="{FF2B5EF4-FFF2-40B4-BE49-F238E27FC236}">
                <a16:creationId xmlns:a16="http://schemas.microsoft.com/office/drawing/2014/main" id="{1871E7F5-528F-5C40-A50E-6F7724D5D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575" y="5626100"/>
            <a:ext cx="234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grpSp>
        <p:nvGrpSpPr>
          <p:cNvPr id="47262" name="Group 642">
            <a:extLst>
              <a:ext uri="{FF2B5EF4-FFF2-40B4-BE49-F238E27FC236}">
                <a16:creationId xmlns:a16="http://schemas.microsoft.com/office/drawing/2014/main" id="{FCFAADE6-FB5E-B14E-A3A9-11462193B7D7}"/>
              </a:ext>
            </a:extLst>
          </p:cNvPr>
          <p:cNvGrpSpPr>
            <a:grpSpLocks/>
          </p:cNvGrpSpPr>
          <p:nvPr/>
        </p:nvGrpSpPr>
        <p:grpSpPr bwMode="auto">
          <a:xfrm>
            <a:off x="1754188" y="5627688"/>
            <a:ext cx="276225" cy="450850"/>
            <a:chOff x="739" y="2900"/>
            <a:chExt cx="174" cy="284"/>
          </a:xfrm>
        </p:grpSpPr>
        <p:sp>
          <p:nvSpPr>
            <p:cNvPr id="165" name="Line 643">
              <a:extLst>
                <a:ext uri="{FF2B5EF4-FFF2-40B4-BE49-F238E27FC236}">
                  <a16:creationId xmlns:a16="http://schemas.microsoft.com/office/drawing/2014/main" id="{31D9CF36-A90A-CF4F-B5A9-FAE8E95843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宋体" charset="-122"/>
              </a:endParaRPr>
            </a:p>
          </p:txBody>
        </p:sp>
        <p:sp>
          <p:nvSpPr>
            <p:cNvPr id="166" name="Line 644">
              <a:extLst>
                <a:ext uri="{FF2B5EF4-FFF2-40B4-BE49-F238E27FC236}">
                  <a16:creationId xmlns:a16="http://schemas.microsoft.com/office/drawing/2014/main" id="{C78FFADD-3E47-BA41-8F1C-0DFA8355D4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宋体" charset="-122"/>
              </a:endParaRPr>
            </a:p>
          </p:txBody>
        </p:sp>
        <p:sp>
          <p:nvSpPr>
            <p:cNvPr id="167" name="Line 645">
              <a:extLst>
                <a:ext uri="{FF2B5EF4-FFF2-40B4-BE49-F238E27FC236}">
                  <a16:creationId xmlns:a16="http://schemas.microsoft.com/office/drawing/2014/main" id="{1DCD7048-1A52-7F40-85B1-CBAF52FE5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宋体" charset="-122"/>
              </a:endParaRPr>
            </a:p>
          </p:txBody>
        </p:sp>
      </p:grpSp>
      <p:grpSp>
        <p:nvGrpSpPr>
          <p:cNvPr id="47263" name="Group 646">
            <a:extLst>
              <a:ext uri="{FF2B5EF4-FFF2-40B4-BE49-F238E27FC236}">
                <a16:creationId xmlns:a16="http://schemas.microsoft.com/office/drawing/2014/main" id="{B8E607AF-7C20-CD4A-88AB-71B824FE78AF}"/>
              </a:ext>
            </a:extLst>
          </p:cNvPr>
          <p:cNvGrpSpPr>
            <a:grpSpLocks/>
          </p:cNvGrpSpPr>
          <p:nvPr/>
        </p:nvGrpSpPr>
        <p:grpSpPr bwMode="auto">
          <a:xfrm>
            <a:off x="2392363" y="5627688"/>
            <a:ext cx="276225" cy="450850"/>
            <a:chOff x="739" y="2900"/>
            <a:chExt cx="174" cy="284"/>
          </a:xfrm>
        </p:grpSpPr>
        <p:sp>
          <p:nvSpPr>
            <p:cNvPr id="169" name="Line 647">
              <a:extLst>
                <a:ext uri="{FF2B5EF4-FFF2-40B4-BE49-F238E27FC236}">
                  <a16:creationId xmlns:a16="http://schemas.microsoft.com/office/drawing/2014/main" id="{4752F1FD-14E5-C147-B205-A26F22E8D5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宋体" charset="-122"/>
              </a:endParaRPr>
            </a:p>
          </p:txBody>
        </p:sp>
        <p:sp>
          <p:nvSpPr>
            <p:cNvPr id="170" name="Line 648">
              <a:extLst>
                <a:ext uri="{FF2B5EF4-FFF2-40B4-BE49-F238E27FC236}">
                  <a16:creationId xmlns:a16="http://schemas.microsoft.com/office/drawing/2014/main" id="{F318C766-0846-5948-AA54-12C67DA264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宋体" charset="-122"/>
              </a:endParaRPr>
            </a:p>
          </p:txBody>
        </p:sp>
        <p:sp>
          <p:nvSpPr>
            <p:cNvPr id="171" name="Line 649">
              <a:extLst>
                <a:ext uri="{FF2B5EF4-FFF2-40B4-BE49-F238E27FC236}">
                  <a16:creationId xmlns:a16="http://schemas.microsoft.com/office/drawing/2014/main" id="{34DAC279-BA78-B549-B97D-32376D307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99133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Parallel Summation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57725"/>
          </a:xfrm>
        </p:spPr>
        <p:txBody>
          <a:bodyPr/>
          <a:lstStyle/>
          <a:p>
            <a:r>
              <a:rPr lang="en-US" dirty="0"/>
              <a:t>Sum numbers </a:t>
            </a:r>
            <a:r>
              <a:rPr lang="en-US" i="1" dirty="0"/>
              <a:t>0, …, n-1</a:t>
            </a:r>
          </a:p>
          <a:p>
            <a:pPr lvl="1"/>
            <a:r>
              <a:rPr lang="en-US" dirty="0"/>
              <a:t>Should add up to </a:t>
            </a:r>
            <a:r>
              <a:rPr lang="en-US" i="1" dirty="0"/>
              <a:t>((n-1)*n)/2</a:t>
            </a:r>
          </a:p>
          <a:p>
            <a:r>
              <a:rPr lang="en-US" dirty="0"/>
              <a:t>Partition values </a:t>
            </a:r>
            <a:r>
              <a:rPr lang="en-US" i="1" dirty="0"/>
              <a:t>1, …, n-1 </a:t>
            </a:r>
            <a:r>
              <a:rPr lang="en-US" dirty="0"/>
              <a:t>into </a:t>
            </a:r>
            <a:r>
              <a:rPr lang="en-US" i="1" dirty="0"/>
              <a:t>t</a:t>
            </a:r>
            <a:r>
              <a:rPr lang="en-US" dirty="0"/>
              <a:t> ranges</a:t>
            </a:r>
          </a:p>
          <a:p>
            <a:pPr lvl="1"/>
            <a:r>
              <a:rPr lang="en-US" i="1" dirty="0">
                <a:sym typeface="Symbol"/>
              </a:rPr>
              <a:t>n</a:t>
            </a:r>
            <a:r>
              <a:rPr lang="en-US" i="1" dirty="0"/>
              <a:t>/t</a:t>
            </a:r>
            <a:r>
              <a:rPr lang="en-US" i="1" dirty="0">
                <a:sym typeface="Symbol"/>
              </a:rPr>
              <a:t></a:t>
            </a:r>
            <a:r>
              <a:rPr lang="en-US" dirty="0"/>
              <a:t> values in each range</a:t>
            </a:r>
          </a:p>
          <a:p>
            <a:pPr lvl="1"/>
            <a:r>
              <a:rPr lang="en-US" dirty="0"/>
              <a:t>Each of </a:t>
            </a:r>
            <a:r>
              <a:rPr lang="en-US" i="1" dirty="0"/>
              <a:t>t</a:t>
            </a:r>
            <a:r>
              <a:rPr lang="en-US" dirty="0"/>
              <a:t> threads processes 1 range </a:t>
            </a:r>
          </a:p>
          <a:p>
            <a:pPr lvl="1"/>
            <a:r>
              <a:rPr lang="en-US" dirty="0"/>
              <a:t>For simplicity, assume </a:t>
            </a:r>
            <a:r>
              <a:rPr lang="en-US" i="1" dirty="0"/>
              <a:t>n</a:t>
            </a:r>
            <a:r>
              <a:rPr lang="en-US" dirty="0"/>
              <a:t> is a multiple of </a:t>
            </a:r>
            <a:r>
              <a:rPr lang="en-US" i="1" dirty="0"/>
              <a:t>t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Let’s consider different ways that multiple threads might work on their assigned ranges in parallel</a:t>
            </a:r>
          </a:p>
        </p:txBody>
      </p:sp>
    </p:spTree>
    <p:extLst>
      <p:ext uri="{BB962C8B-B14F-4D97-AF65-F5344CB8AC3E}">
        <p14:creationId xmlns:p14="http://schemas.microsoft.com/office/powerpoint/2010/main" val="180976912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attempt: </a:t>
            </a:r>
            <a:r>
              <a:rPr lang="en-US" dirty="0" err="1">
                <a:latin typeface="Courier New"/>
                <a:cs typeface="Courier New"/>
              </a:rPr>
              <a:t>psum-mutex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 sz="2400" dirty="0"/>
              <a:t>Simplest approach: Threads sum into a global variable protected by a semaphore </a:t>
            </a:r>
            <a:r>
              <a:rPr lang="en-US" sz="2400" dirty="0" err="1"/>
              <a:t>mutex</a:t>
            </a:r>
            <a:r>
              <a:rPr lang="en-US" sz="2400" dirty="0"/>
              <a:t>.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00831" y="2273617"/>
            <a:ext cx="8058763" cy="443198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sum_mutex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gsum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sum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Number of elements to sum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Mutex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to protect global sum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log_nelems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[MAXTHREADS];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[MAXTHREADS];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input arguments */</a:t>
            </a: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atoi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log_nelems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atoi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[2]);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nelems = (1L &lt;&lt; log_nelems);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/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sem_init(&amp;mutex, 0, 1);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11318" y="6336268"/>
            <a:ext cx="155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psum-mutex.c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89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psum-mutex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latin typeface="+mj-lt"/>
                <a:cs typeface="Courier New"/>
              </a:rPr>
              <a:t>(</a:t>
            </a:r>
            <a:r>
              <a:rPr lang="en-US" dirty="0" err="1">
                <a:latin typeface="+mj-lt"/>
                <a:cs typeface="Courier New"/>
              </a:rPr>
              <a:t>cont</a:t>
            </a:r>
            <a:r>
              <a:rPr lang="en-US" dirty="0">
                <a:latin typeface="+mj-lt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00831" y="2496503"/>
            <a:ext cx="8058763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Create peer threads and wait for them to finish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myid[i] = i;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sum_mutex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]); 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Pthread_join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Check final answer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!=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(nelems-1))/2)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fr-FR" sz="1600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fr-FR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fr-FR" sz="1600" dirty="0" err="1">
                <a:solidFill>
                  <a:srgbClr val="9D206F"/>
                </a:solidFill>
                <a:latin typeface="Courier New"/>
                <a:cs typeface="Courier New"/>
              </a:rPr>
              <a:t>result</a:t>
            </a:r>
            <a:r>
              <a:rPr lang="fr-FR" sz="1600" dirty="0">
                <a:solidFill>
                  <a:srgbClr val="9D206F"/>
                </a:solidFill>
                <a:latin typeface="Courier New"/>
                <a:cs typeface="Courier New"/>
              </a:rPr>
              <a:t>=%</a:t>
            </a:r>
            <a:r>
              <a:rPr lang="fr-FR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fr-FR" sz="1600" dirty="0">
                <a:solidFill>
                  <a:srgbClr val="9D206F"/>
                </a:solidFill>
                <a:latin typeface="Courier New"/>
                <a:cs typeface="Courier New"/>
              </a:rPr>
              <a:t>\n"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gsum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4473" y="5574268"/>
            <a:ext cx="155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psum-mutex.c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 sz="2400" dirty="0"/>
              <a:t>Simplest approach: Threads sum into a global variable protected by a semaphore </a:t>
            </a:r>
            <a:r>
              <a:rPr lang="en-US" sz="2400" dirty="0" err="1"/>
              <a:t>mutex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68777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psum-mutex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latin typeface="+mj-lt"/>
                <a:cs typeface="Courier New"/>
              </a:rPr>
              <a:t>Thread Routine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 sz="2400" dirty="0"/>
              <a:t>Simplest approach: Threads sum into a global variable protected by a semaphore </a:t>
            </a:r>
            <a:r>
              <a:rPr lang="en-US" sz="2400" dirty="0" err="1"/>
              <a:t>mutex</a:t>
            </a:r>
            <a:r>
              <a:rPr lang="en-US" sz="2400" dirty="0"/>
              <a:t>.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34337" y="2467690"/>
            <a:ext cx="8681063" cy="369331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for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psum-mutex.c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sum_mutex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Extract thread ID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Start element index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End element index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end;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        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P(&amp;mutex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+=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    V(&amp;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mutex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0279" y="5802868"/>
            <a:ext cx="155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psum-mutex.c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13592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psum-mutex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latin typeface="+mj-lt"/>
                <a:cs typeface="Courier New"/>
              </a:rPr>
              <a:t>Performance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42925"/>
          </a:xfrm>
        </p:spPr>
        <p:txBody>
          <a:bodyPr/>
          <a:lstStyle/>
          <a:p>
            <a:r>
              <a:rPr lang="en-US" dirty="0"/>
              <a:t>Shark machine with 8 cores,  n=2</a:t>
            </a:r>
            <a:r>
              <a:rPr lang="en-US" baseline="30000" dirty="0"/>
              <a:t>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9270" y="2209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209800"/>
          <a:ext cx="5973116" cy="1010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91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  <a:r>
                        <a:rPr lang="en-US" baseline="0" dirty="0"/>
                        <a:t> (Cores)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(8)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psum-mutex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secs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200400"/>
            <a:ext cx="78962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Nasty surprise:</a:t>
            </a:r>
          </a:p>
          <a:p>
            <a:pPr lvl="1"/>
            <a:r>
              <a:rPr lang="en-US" dirty="0"/>
              <a:t>Single thread is very slow</a:t>
            </a:r>
          </a:p>
          <a:p>
            <a:pPr lvl="1"/>
            <a:r>
              <a:rPr lang="en-US" dirty="0"/>
              <a:t>Gets </a:t>
            </a:r>
            <a:r>
              <a:rPr lang="en-US" dirty="0">
                <a:solidFill>
                  <a:srgbClr val="C00000"/>
                </a:solidFill>
              </a:rPr>
              <a:t>slower</a:t>
            </a:r>
            <a:r>
              <a:rPr lang="en-US" dirty="0"/>
              <a:t> as we use more cores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590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Attempt: </a:t>
            </a:r>
            <a:r>
              <a:rPr lang="en-US" dirty="0" err="1">
                <a:latin typeface="Courier New"/>
                <a:cs typeface="Courier New"/>
              </a:rPr>
              <a:t>psum</a:t>
            </a:r>
            <a:r>
              <a:rPr lang="en-US" dirty="0">
                <a:latin typeface="Courier New"/>
                <a:cs typeface="Courier New"/>
              </a:rPr>
              <a:t>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1457325"/>
          </a:xfrm>
        </p:spPr>
        <p:txBody>
          <a:bodyPr/>
          <a:lstStyle/>
          <a:p>
            <a:r>
              <a:rPr lang="en-US" sz="2400" dirty="0"/>
              <a:t>Peer thread </a:t>
            </a:r>
            <a:r>
              <a:rPr lang="en-US" sz="2400" dirty="0" err="1">
                <a:latin typeface="Courier New"/>
                <a:cs typeface="Courier New"/>
              </a:rPr>
              <a:t>i</a:t>
            </a:r>
            <a:r>
              <a:rPr lang="en-US" sz="2400" dirty="0"/>
              <a:t> sums into global array element </a:t>
            </a:r>
            <a:r>
              <a:rPr lang="en-US" sz="2400" dirty="0" err="1">
                <a:latin typeface="Courier New"/>
                <a:cs typeface="Courier New"/>
              </a:rPr>
              <a:t>psum</a:t>
            </a:r>
            <a:r>
              <a:rPr lang="en-US" sz="2400" dirty="0">
                <a:latin typeface="Courier New"/>
                <a:cs typeface="Courier New"/>
              </a:rPr>
              <a:t>[</a:t>
            </a:r>
            <a:r>
              <a:rPr lang="en-US" sz="2400" dirty="0" err="1">
                <a:latin typeface="Courier New"/>
                <a:cs typeface="Courier New"/>
              </a:rPr>
              <a:t>i</a:t>
            </a:r>
            <a:r>
              <a:rPr lang="en-US" sz="2400" dirty="0">
                <a:latin typeface="Courier New"/>
                <a:cs typeface="Courier New"/>
              </a:rPr>
              <a:t>]</a:t>
            </a:r>
            <a:endParaRPr lang="en-US" sz="2400" dirty="0">
              <a:latin typeface="+mj-lt"/>
              <a:cs typeface="Courier New"/>
            </a:endParaRPr>
          </a:p>
          <a:p>
            <a:r>
              <a:rPr lang="en-US" sz="2400" dirty="0">
                <a:latin typeface="+mj-lt"/>
                <a:cs typeface="Courier New"/>
              </a:rPr>
              <a:t>Main waits for threads to finish, then sums elements of </a:t>
            </a:r>
            <a:r>
              <a:rPr lang="en-US" sz="2400" dirty="0" err="1">
                <a:latin typeface="Courier New"/>
                <a:cs typeface="Courier New"/>
              </a:rPr>
              <a:t>psum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cs typeface="Courier New"/>
              </a:rPr>
              <a:t>Eliminates need for </a:t>
            </a:r>
            <a:r>
              <a:rPr lang="en-US" sz="2400" dirty="0" err="1">
                <a:cs typeface="Courier New"/>
              </a:rPr>
              <a:t>mutex</a:t>
            </a:r>
            <a:r>
              <a:rPr lang="en-US" sz="2400" dirty="0">
                <a:cs typeface="Courier New"/>
              </a:rPr>
              <a:t> synchronization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8138" y="3123724"/>
            <a:ext cx="8644664" cy="32008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for </a:t>
            </a:r>
            <a:r>
              <a:rPr lang="en-US" sz="1600" dirty="0" err="1">
                <a:solidFill>
                  <a:srgbClr val="9D0003"/>
                </a:solidFill>
                <a:latin typeface="Courier New"/>
                <a:cs typeface="Courier New"/>
              </a:rPr>
              <a:t>psum-array.c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</a:t>
            </a:r>
          </a:p>
          <a:p>
            <a:r>
              <a:rPr lang="fi-FI" sz="1600" dirty="0" err="1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dirty="0" err="1">
                <a:solidFill>
                  <a:srgbClr val="0000FF"/>
                </a:solidFill>
                <a:latin typeface="Courier New"/>
                <a:cs typeface="Courier New"/>
              </a:rPr>
              <a:t>sum_array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i-FI" sz="1600" dirty="0" err="1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dirty="0" err="1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                                                                                               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{         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Extract thread ID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Start element index */</a:t>
            </a:r>
          </a:p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End element index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end;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 +=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0279" y="5955268"/>
            <a:ext cx="144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psum-array.c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6333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psum</a:t>
            </a:r>
            <a:r>
              <a:rPr lang="en-US" dirty="0">
                <a:latin typeface="Courier New"/>
                <a:cs typeface="Courier New"/>
              </a:rPr>
              <a:t>-array </a:t>
            </a:r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771525"/>
          </a:xfrm>
        </p:spPr>
        <p:txBody>
          <a:bodyPr/>
          <a:lstStyle/>
          <a:p>
            <a:r>
              <a:rPr lang="en-US" dirty="0"/>
              <a:t>Orders of magnitude faster than </a:t>
            </a:r>
            <a:r>
              <a:rPr lang="en-US" dirty="0" err="1">
                <a:latin typeface="Courier New"/>
                <a:cs typeface="Courier New"/>
              </a:rPr>
              <a:t>psum-mutex</a:t>
            </a:r>
            <a:endParaRPr lang="en-US" dirty="0">
              <a:latin typeface="Courier New"/>
              <a:cs typeface="Courier New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728686" y="1828800"/>
          <a:ext cx="7213600" cy="486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23875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Attempt: </a:t>
            </a:r>
            <a:r>
              <a:rPr lang="en-US" dirty="0" err="1">
                <a:latin typeface="Courier New"/>
                <a:cs typeface="Courier New"/>
              </a:rPr>
              <a:t>psum</a:t>
            </a:r>
            <a:r>
              <a:rPr lang="en-US" dirty="0">
                <a:latin typeface="Courier New"/>
                <a:cs typeface="Courier New"/>
              </a:rPr>
              <a:t>-local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9239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Reduce memory references </a:t>
            </a:r>
            <a:r>
              <a:rPr lang="en-US" dirty="0"/>
              <a:t>by having peer thread </a:t>
            </a:r>
            <a:r>
              <a:rPr lang="en-US" dirty="0" err="1"/>
              <a:t>i</a:t>
            </a:r>
            <a:r>
              <a:rPr lang="en-US" dirty="0"/>
              <a:t> sum into a local variable (</a:t>
            </a:r>
            <a:r>
              <a:rPr lang="en-US" dirty="0">
                <a:solidFill>
                  <a:srgbClr val="FF0000"/>
                </a:solidFill>
              </a:rPr>
              <a:t>register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8138" y="2590800"/>
            <a:ext cx="8644664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for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psum-local.c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sum_local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Extract thread ID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Start element index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End element index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end;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sum +=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psum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] =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tr-TR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6678" y="5638800"/>
            <a:ext cx="138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psum-local.c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56351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psum</a:t>
            </a:r>
            <a:r>
              <a:rPr lang="en-US" dirty="0">
                <a:latin typeface="Courier New"/>
                <a:cs typeface="Courier New"/>
              </a:rPr>
              <a:t>-local </a:t>
            </a:r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42925"/>
          </a:xfrm>
        </p:spPr>
        <p:txBody>
          <a:bodyPr/>
          <a:lstStyle/>
          <a:p>
            <a:r>
              <a:rPr lang="en-US" dirty="0"/>
              <a:t>Significantly faster than </a:t>
            </a:r>
            <a:r>
              <a:rPr lang="en-US" dirty="0" err="1">
                <a:latin typeface="Courier New"/>
                <a:cs typeface="Courier New"/>
              </a:rPr>
              <a:t>psum</a:t>
            </a:r>
            <a:r>
              <a:rPr lang="en-US" dirty="0">
                <a:latin typeface="Courier New"/>
                <a:cs typeface="Courier New"/>
              </a:rPr>
              <a:t>-array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965200" y="1752600"/>
          <a:ext cx="7213600" cy="486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040333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35678"/>
            <a:ext cx="8839200" cy="762000"/>
          </a:xfrm>
        </p:spPr>
        <p:txBody>
          <a:bodyPr/>
          <a:lstStyle/>
          <a:p>
            <a:r>
              <a:rPr lang="en-US" dirty="0"/>
              <a:t>Characterizing Parallel Program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/>
              <a:t>p</a:t>
            </a:r>
            <a:r>
              <a:rPr lang="en-US" sz="2400" dirty="0"/>
              <a:t> processor cores,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k</a:t>
            </a:r>
            <a:r>
              <a:rPr lang="en-US" sz="2400" dirty="0"/>
              <a:t> is the running time using </a:t>
            </a:r>
            <a:r>
              <a:rPr lang="en-US" sz="2400" i="1" dirty="0"/>
              <a:t>k</a:t>
            </a:r>
            <a:r>
              <a:rPr lang="en-US" sz="2400" dirty="0"/>
              <a:t> cores</a:t>
            </a:r>
          </a:p>
          <a:p>
            <a:endParaRPr lang="en-US" sz="2400" dirty="0"/>
          </a:p>
          <a:p>
            <a:r>
              <a:rPr lang="en-US" sz="2400" i="1" dirty="0"/>
              <a:t>Def. 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FF0000"/>
                </a:solidFill>
              </a:rPr>
              <a:t>Speedup:  </a:t>
            </a:r>
            <a:r>
              <a:rPr lang="en-US" sz="2400" dirty="0"/>
              <a:t> </a:t>
            </a:r>
            <a:r>
              <a:rPr lang="en-US" sz="2400" i="1" dirty="0" err="1"/>
              <a:t>S</a:t>
            </a:r>
            <a:r>
              <a:rPr lang="en-US" sz="2400" i="1" baseline="-25000" dirty="0" err="1"/>
              <a:t>p</a:t>
            </a:r>
            <a:r>
              <a:rPr lang="en-US" sz="2400" i="1" dirty="0"/>
              <a:t> = T</a:t>
            </a:r>
            <a:r>
              <a:rPr lang="en-US" sz="2400" i="1" baseline="-25000" dirty="0"/>
              <a:t>1</a:t>
            </a:r>
            <a:r>
              <a:rPr lang="en-US" sz="2400" i="1" dirty="0"/>
              <a:t> /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</a:t>
            </a:r>
            <a:r>
              <a:rPr lang="en-US" sz="2400" i="1" dirty="0"/>
              <a:t> </a:t>
            </a:r>
            <a:endParaRPr lang="en-US" sz="2400" dirty="0"/>
          </a:p>
          <a:p>
            <a:pPr lvl="1"/>
            <a:r>
              <a:rPr lang="en-US" sz="2000" i="1" dirty="0" err="1"/>
              <a:t>S</a:t>
            </a:r>
            <a:r>
              <a:rPr lang="en-US" sz="2000" i="1" baseline="-25000" dirty="0" err="1"/>
              <a:t>p</a:t>
            </a:r>
            <a:r>
              <a:rPr lang="en-US" sz="2000" i="1" dirty="0"/>
              <a:t> </a:t>
            </a:r>
            <a:r>
              <a:rPr lang="en-US" sz="2000" dirty="0"/>
              <a:t>is </a:t>
            </a:r>
            <a:r>
              <a:rPr lang="en-US" sz="2000" i="1" dirty="0">
                <a:solidFill>
                  <a:srgbClr val="C00000"/>
                </a:solidFill>
              </a:rPr>
              <a:t>relative speedup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if </a:t>
            </a:r>
            <a:r>
              <a:rPr lang="en-US" sz="2000" i="1" dirty="0"/>
              <a:t>T</a:t>
            </a:r>
            <a:r>
              <a:rPr lang="en-US" sz="2000" i="1" baseline="-25000" dirty="0"/>
              <a:t>1</a:t>
            </a:r>
            <a:r>
              <a:rPr lang="en-US" sz="2000" dirty="0"/>
              <a:t> is running time of </a:t>
            </a:r>
            <a:r>
              <a:rPr lang="en-US" sz="2000" dirty="0">
                <a:solidFill>
                  <a:srgbClr val="C00000"/>
                </a:solidFill>
              </a:rPr>
              <a:t>parallel version </a:t>
            </a:r>
            <a:r>
              <a:rPr lang="en-US" sz="2000" dirty="0"/>
              <a:t>of the code running on 1 core.</a:t>
            </a:r>
          </a:p>
          <a:p>
            <a:pPr lvl="1"/>
            <a:r>
              <a:rPr lang="en-US" sz="2000" i="1" dirty="0" err="1"/>
              <a:t>S</a:t>
            </a:r>
            <a:r>
              <a:rPr lang="en-US" sz="2000" i="1" baseline="-25000" dirty="0" err="1"/>
              <a:t>p</a:t>
            </a:r>
            <a:r>
              <a:rPr lang="en-US" sz="2000" dirty="0"/>
              <a:t> is </a:t>
            </a:r>
            <a:r>
              <a:rPr lang="en-US" sz="2000" i="1" dirty="0">
                <a:solidFill>
                  <a:srgbClr val="C00000"/>
                </a:solidFill>
              </a:rPr>
              <a:t>absolute speedup </a:t>
            </a:r>
            <a:r>
              <a:rPr lang="en-US" sz="2000" dirty="0"/>
              <a:t>if </a:t>
            </a:r>
            <a:r>
              <a:rPr lang="en-US" sz="2000" i="1" dirty="0"/>
              <a:t>T</a:t>
            </a:r>
            <a:r>
              <a:rPr lang="en-US" sz="2000" i="1" baseline="-25000" dirty="0"/>
              <a:t>1</a:t>
            </a:r>
            <a:r>
              <a:rPr lang="en-US" sz="2000" dirty="0"/>
              <a:t> is running time of </a:t>
            </a:r>
            <a:r>
              <a:rPr lang="en-US" sz="2000" dirty="0">
                <a:solidFill>
                  <a:srgbClr val="C00000"/>
                </a:solidFill>
              </a:rPr>
              <a:t>sequential version </a:t>
            </a:r>
            <a:r>
              <a:rPr lang="en-US" sz="2000" dirty="0"/>
              <a:t>of code running on 1 core. </a:t>
            </a:r>
          </a:p>
          <a:p>
            <a:pPr lvl="1"/>
            <a:r>
              <a:rPr lang="en-US" sz="2000" dirty="0"/>
              <a:t>Absolute speedup is a much truer measure of the benefits of parallelism. </a:t>
            </a:r>
          </a:p>
          <a:p>
            <a:pPr lvl="1"/>
            <a:endParaRPr lang="en-US" sz="2000" dirty="0"/>
          </a:p>
          <a:p>
            <a:r>
              <a:rPr lang="en-US" sz="2400" i="1" dirty="0"/>
              <a:t>Def</a:t>
            </a:r>
            <a:r>
              <a:rPr lang="en-US" sz="2400" dirty="0"/>
              <a:t>.  </a:t>
            </a:r>
            <a:r>
              <a:rPr lang="en-US" sz="2400" i="1" dirty="0">
                <a:solidFill>
                  <a:srgbClr val="FF0000"/>
                </a:solidFill>
              </a:rPr>
              <a:t>Efficiency: </a:t>
            </a:r>
            <a:r>
              <a:rPr lang="en-US" sz="2400" dirty="0"/>
              <a:t> </a:t>
            </a:r>
            <a:r>
              <a:rPr lang="en-US" sz="2400" i="1" dirty="0" err="1"/>
              <a:t>E</a:t>
            </a:r>
            <a:r>
              <a:rPr lang="en-US" sz="2400" i="1" baseline="-25000" dirty="0" err="1"/>
              <a:t>p</a:t>
            </a:r>
            <a:r>
              <a:rPr lang="en-US" sz="2400" i="1" dirty="0"/>
              <a:t> = </a:t>
            </a:r>
            <a:r>
              <a:rPr lang="en-US" sz="2400" i="1" dirty="0" err="1"/>
              <a:t>S</a:t>
            </a:r>
            <a:r>
              <a:rPr lang="en-US" sz="2400" i="1" baseline="-25000" dirty="0" err="1"/>
              <a:t>p</a:t>
            </a:r>
            <a:r>
              <a:rPr lang="en-US" sz="2400" i="1" baseline="-25000" dirty="0"/>
              <a:t>  </a:t>
            </a:r>
            <a:r>
              <a:rPr lang="en-US" sz="2400" i="1" dirty="0"/>
              <a:t>/p = T</a:t>
            </a:r>
            <a:r>
              <a:rPr lang="en-US" sz="2400" i="1" baseline="-25000" dirty="0"/>
              <a:t>1 </a:t>
            </a:r>
            <a:r>
              <a:rPr lang="en-US" sz="2400" i="1" dirty="0"/>
              <a:t>/(</a:t>
            </a:r>
            <a:r>
              <a:rPr lang="en-US" sz="2400" i="1" dirty="0" err="1"/>
              <a:t>pT</a:t>
            </a:r>
            <a:r>
              <a:rPr lang="en-US" sz="2400" i="1" baseline="-25000" dirty="0" err="1"/>
              <a:t>p</a:t>
            </a:r>
            <a:r>
              <a:rPr lang="en-US" sz="2400" i="1" dirty="0"/>
              <a:t>)</a:t>
            </a:r>
          </a:p>
          <a:p>
            <a:pPr lvl="1"/>
            <a:r>
              <a:rPr lang="en-US" sz="2000" dirty="0"/>
              <a:t>Reported as a percentage in the range (0, 100].</a:t>
            </a:r>
          </a:p>
          <a:p>
            <a:pPr lvl="1"/>
            <a:r>
              <a:rPr lang="en-US" sz="2000" dirty="0"/>
              <a:t>Measures the overhead due to parallelization</a:t>
            </a:r>
          </a:p>
        </p:txBody>
      </p:sp>
    </p:spTree>
    <p:extLst>
      <p:ext uri="{BB962C8B-B14F-4D97-AF65-F5344CB8AC3E}">
        <p14:creationId xmlns:p14="http://schemas.microsoft.com/office/powerpoint/2010/main" val="324706038"/>
      </p:ext>
    </p:extLst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16533</TotalTime>
  <Words>9641</Words>
  <Application>Microsoft Macintosh PowerPoint</Application>
  <PresentationFormat>全屏显示(4:3)</PresentationFormat>
  <Paragraphs>2084</Paragraphs>
  <Slides>125</Slides>
  <Notes>48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125</vt:i4>
      </vt:variant>
    </vt:vector>
  </HeadingPairs>
  <TitlesOfParts>
    <vt:vector size="137" baseType="lpstr">
      <vt:lpstr>华文新魏</vt:lpstr>
      <vt:lpstr>Calibri</vt:lpstr>
      <vt:lpstr>Comic Sans MS</vt:lpstr>
      <vt:lpstr>Courier New</vt:lpstr>
      <vt:lpstr>Franklin Gothic Book</vt:lpstr>
      <vt:lpstr>Helvetica</vt:lpstr>
      <vt:lpstr>Menlo-Regular</vt:lpstr>
      <vt:lpstr>Times New Roman</vt:lpstr>
      <vt:lpstr>Wingdings</vt:lpstr>
      <vt:lpstr>Wingdings 2</vt:lpstr>
      <vt:lpstr>icfp99</vt:lpstr>
      <vt:lpstr>Visio</vt:lpstr>
      <vt:lpstr>基于多线程的并发编程</vt:lpstr>
      <vt:lpstr>Linux Virtual Memory System</vt:lpstr>
      <vt:lpstr>Traditional view of a process</vt:lpstr>
      <vt:lpstr>Alternate view of a process</vt:lpstr>
      <vt:lpstr>A process with multiple threads</vt:lpstr>
      <vt:lpstr>A process with multiple threads</vt:lpstr>
      <vt:lpstr>线程vs.进程 (1)</vt:lpstr>
      <vt:lpstr>线程vs.进程 (2)</vt:lpstr>
      <vt:lpstr>End-to-end Core i7 Address Translation</vt:lpstr>
      <vt:lpstr>Posix threads (Pthreads) interface</vt:lpstr>
      <vt:lpstr>The Pthreads "hello, world" Program</vt:lpstr>
      <vt:lpstr>Execution of Threaded“hello, world”</vt:lpstr>
      <vt:lpstr>Issues with thread-based servers</vt:lpstr>
      <vt:lpstr>Issues with thread-based servers</vt:lpstr>
      <vt:lpstr>多线程的共享变量</vt:lpstr>
      <vt:lpstr>Shared variable analysis</vt:lpstr>
      <vt:lpstr>Shared variable analysis</vt:lpstr>
      <vt:lpstr>Shared variable analysis</vt:lpstr>
      <vt:lpstr>Shared variable analysis</vt:lpstr>
      <vt:lpstr>Shared variable analysis</vt:lpstr>
      <vt:lpstr>Shared variable analysis</vt:lpstr>
      <vt:lpstr>Assembly code for counter loop</vt:lpstr>
      <vt:lpstr>Assembly code for counter loop</vt:lpstr>
      <vt:lpstr>Concurrent execution</vt:lpstr>
      <vt:lpstr>Concurrent execution (cont)</vt:lpstr>
      <vt:lpstr>课堂练习</vt:lpstr>
      <vt:lpstr>Progress graphs</vt:lpstr>
      <vt:lpstr>Trajectories in progress graphs</vt:lpstr>
      <vt:lpstr>Critical sections and unsafe regions</vt:lpstr>
      <vt:lpstr>PowerPoint 演示文稿</vt:lpstr>
      <vt:lpstr>Synchronizing with semaphores</vt:lpstr>
      <vt:lpstr>POSIX semaphores</vt:lpstr>
      <vt:lpstr>Sharing with POSIX semaphores</vt:lpstr>
      <vt:lpstr>Sharing with POSIX semaphores</vt:lpstr>
      <vt:lpstr>Safe sharing with semaphores</vt:lpstr>
      <vt:lpstr>Issues: Deadlock</vt:lpstr>
      <vt:lpstr>Issues: Deadlock</vt:lpstr>
      <vt:lpstr>Issues: Deadlock</vt:lpstr>
      <vt:lpstr>课堂练习</vt:lpstr>
      <vt:lpstr>练习答案</vt:lpstr>
      <vt:lpstr>课堂练习</vt:lpstr>
      <vt:lpstr>并发：多线程并发程序实例</vt:lpstr>
      <vt:lpstr>Signaling with semaphores</vt:lpstr>
      <vt:lpstr>Case Study: Prethreaded Concurrent Server</vt:lpstr>
      <vt:lpstr>sbuf Package - Declarations</vt:lpstr>
      <vt:lpstr>sbuf Package - Implementation</vt:lpstr>
      <vt:lpstr>sbuf Package - Implementation</vt:lpstr>
      <vt:lpstr>sbuf Package - Implementation</vt:lpstr>
      <vt:lpstr>Case Study: Prethreaded Concurrent Server</vt:lpstr>
      <vt:lpstr>Prethreading</vt:lpstr>
      <vt:lpstr>Prethreading</vt:lpstr>
      <vt:lpstr>Prethreading</vt:lpstr>
      <vt:lpstr>课堂练习</vt:lpstr>
      <vt:lpstr>Readers-Writers Problem</vt:lpstr>
      <vt:lpstr>Variants of Readers-Writers </vt:lpstr>
      <vt:lpstr>Solution to First Readers-Writers Problem</vt:lpstr>
      <vt:lpstr>课堂练习</vt:lpstr>
      <vt:lpstr>读写平衡的读写者问题（最多同时N个读者）</vt:lpstr>
      <vt:lpstr>写优先的读写者问题</vt:lpstr>
      <vt:lpstr>Starvation</vt:lpstr>
      <vt:lpstr>Thread-safe functions</vt:lpstr>
      <vt:lpstr>Thread-safe functions</vt:lpstr>
      <vt:lpstr>Thread-unsafe functions</vt:lpstr>
      <vt:lpstr>Thread-unsafe functions (case 2)</vt:lpstr>
      <vt:lpstr>Thread-unsafe functions (case 2)</vt:lpstr>
      <vt:lpstr>Thread-safe functions</vt:lpstr>
      <vt:lpstr>Thread-safe functions</vt:lpstr>
      <vt:lpstr>Thread-safe functions</vt:lpstr>
      <vt:lpstr>Reentrant functions</vt:lpstr>
      <vt:lpstr>Reentrant functions</vt:lpstr>
      <vt:lpstr>Thread-safe library functions</vt:lpstr>
      <vt:lpstr>课堂练习</vt:lpstr>
      <vt:lpstr>Issues: Races</vt:lpstr>
      <vt:lpstr>Race Illustration</vt:lpstr>
      <vt:lpstr>Could this race really occur?</vt:lpstr>
      <vt:lpstr>Experimental Results</vt:lpstr>
      <vt:lpstr>Race Elimination</vt:lpstr>
      <vt:lpstr>活锁（Live Lock）</vt:lpstr>
      <vt:lpstr>课堂练习</vt:lpstr>
      <vt:lpstr>课堂练习</vt:lpstr>
      <vt:lpstr>课堂练习</vt:lpstr>
      <vt:lpstr>课堂练习</vt:lpstr>
      <vt:lpstr>Thread-Level Parallelism</vt:lpstr>
      <vt:lpstr>Outline</vt:lpstr>
      <vt:lpstr>Exploiting parallel execution</vt:lpstr>
      <vt:lpstr>Typical Multicore Processor</vt:lpstr>
      <vt:lpstr>Out-of-Order Processor Structure</vt:lpstr>
      <vt:lpstr>Hyperthreading Implementation</vt:lpstr>
      <vt:lpstr>Benchmark Machine</vt:lpstr>
      <vt:lpstr>Example 1: Parallel Summation</vt:lpstr>
      <vt:lpstr>First attempt: psum-mutex</vt:lpstr>
      <vt:lpstr>psum-mutex (cont)</vt:lpstr>
      <vt:lpstr>psum-mutex Thread Routine</vt:lpstr>
      <vt:lpstr>psum-mutex Performance</vt:lpstr>
      <vt:lpstr>Next Attempt: psum-array</vt:lpstr>
      <vt:lpstr>psum-array Performance</vt:lpstr>
      <vt:lpstr>Next Attempt: psum-local</vt:lpstr>
      <vt:lpstr>psum-local Performance</vt:lpstr>
      <vt:lpstr>Characterizing Parallel Program Performance</vt:lpstr>
      <vt:lpstr>Performance of psum-local</vt:lpstr>
      <vt:lpstr>Amdahl’s Law</vt:lpstr>
      <vt:lpstr>Amdahl’s Law Example</vt:lpstr>
      <vt:lpstr>A More Substantial Example: Sort</vt:lpstr>
      <vt:lpstr>Sequential Quicksort Visualized</vt:lpstr>
      <vt:lpstr>Sequential Quicksort Visualized</vt:lpstr>
      <vt:lpstr>Sequential Quicksort Code</vt:lpstr>
      <vt:lpstr>Parallel Quicksort</vt:lpstr>
      <vt:lpstr>Parallel Quicksort Visualized</vt:lpstr>
      <vt:lpstr>Thread Structure: Sorting Tasks</vt:lpstr>
      <vt:lpstr>Small Sort Task Operation</vt:lpstr>
      <vt:lpstr>Large Sort Task Operation</vt:lpstr>
      <vt:lpstr>Top-Level Function (Simplified)</vt:lpstr>
      <vt:lpstr>Recursive sort routine (Simplified)</vt:lpstr>
      <vt:lpstr>Sort task thread (Simplified)</vt:lpstr>
      <vt:lpstr>Parallel Quicksort Performance</vt:lpstr>
      <vt:lpstr>Parallel Quicksort Performance</vt:lpstr>
      <vt:lpstr>Amdahl’s Law &amp; Parallel Quicksort</vt:lpstr>
      <vt:lpstr>PowerPoint 演示文稿</vt:lpstr>
      <vt:lpstr>Lessons Learned</vt:lpstr>
      <vt:lpstr>课堂练习</vt:lpstr>
      <vt:lpstr>Memory Consistency</vt:lpstr>
      <vt:lpstr>Sequential Consistency Example</vt:lpstr>
      <vt:lpstr>Non-Coherent Cache Scenario</vt:lpstr>
      <vt:lpstr>Snoopy Caches</vt:lpstr>
      <vt:lpstr>Snoopy Caches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7025</cp:lastModifiedBy>
  <cp:revision>907</cp:revision>
  <dcterms:created xsi:type="dcterms:W3CDTF">2000-01-15T07:54:11Z</dcterms:created>
  <dcterms:modified xsi:type="dcterms:W3CDTF">2023-06-13T01:56:46Z</dcterms:modified>
</cp:coreProperties>
</file>