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1157" r:id="rId2"/>
    <p:sldId id="1265" r:id="rId3"/>
    <p:sldId id="1266" r:id="rId4"/>
    <p:sldId id="1267" r:id="rId5"/>
    <p:sldId id="1268" r:id="rId6"/>
    <p:sldId id="1269" r:id="rId7"/>
    <p:sldId id="1270" r:id="rId8"/>
    <p:sldId id="1271" r:id="rId9"/>
    <p:sldId id="1426" r:id="rId10"/>
    <p:sldId id="1272" r:id="rId11"/>
    <p:sldId id="1273" r:id="rId12"/>
    <p:sldId id="1274" r:id="rId13"/>
    <p:sldId id="1275" r:id="rId14"/>
    <p:sldId id="1276" r:id="rId15"/>
    <p:sldId id="1277" r:id="rId16"/>
    <p:sldId id="1278" r:id="rId17"/>
    <p:sldId id="1279" r:id="rId18"/>
    <p:sldId id="1280" r:id="rId19"/>
    <p:sldId id="1281" r:id="rId20"/>
    <p:sldId id="1282" r:id="rId21"/>
    <p:sldId id="1283" r:id="rId22"/>
    <p:sldId id="1284" r:id="rId23"/>
    <p:sldId id="1285" r:id="rId24"/>
    <p:sldId id="1286" r:id="rId25"/>
    <p:sldId id="1287" r:id="rId26"/>
    <p:sldId id="1288" r:id="rId27"/>
    <p:sldId id="1289" r:id="rId28"/>
    <p:sldId id="1290" r:id="rId29"/>
    <p:sldId id="1291" r:id="rId30"/>
    <p:sldId id="1292" r:id="rId31"/>
    <p:sldId id="1293" r:id="rId32"/>
    <p:sldId id="1294" r:id="rId33"/>
    <p:sldId id="1295" r:id="rId34"/>
    <p:sldId id="1296" r:id="rId35"/>
    <p:sldId id="1297" r:id="rId36"/>
    <p:sldId id="1298" r:id="rId37"/>
    <p:sldId id="1299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charset="0"/>
        <a:ea typeface="宋体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charset="0"/>
        <a:ea typeface="宋体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charset="0"/>
        <a:ea typeface="宋体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charset="0"/>
        <a:ea typeface="宋体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CC"/>
    <a:srgbClr val="00CC66"/>
    <a:srgbClr val="66FFFF"/>
    <a:srgbClr val="99FFCC"/>
    <a:srgbClr val="FF7C80"/>
    <a:srgbClr val="D9D9D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3"/>
    <p:restoredTop sz="92237"/>
  </p:normalViewPr>
  <p:slideViewPr>
    <p:cSldViewPr>
      <p:cViewPr varScale="1">
        <p:scale>
          <a:sx n="122" d="100"/>
          <a:sy n="122" d="100"/>
        </p:scale>
        <p:origin x="16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7.xml"/><Relationship Id="rId18" Type="http://schemas.openxmlformats.org/officeDocument/2006/relationships/slide" Target="slides/slide22.xml"/><Relationship Id="rId26" Type="http://schemas.openxmlformats.org/officeDocument/2006/relationships/slide" Target="slides/slide30.xml"/><Relationship Id="rId3" Type="http://schemas.openxmlformats.org/officeDocument/2006/relationships/slide" Target="slides/slide6.xml"/><Relationship Id="rId21" Type="http://schemas.openxmlformats.org/officeDocument/2006/relationships/slide" Target="slides/slide25.xml"/><Relationship Id="rId7" Type="http://schemas.openxmlformats.org/officeDocument/2006/relationships/slide" Target="slides/slide11.xml"/><Relationship Id="rId12" Type="http://schemas.openxmlformats.org/officeDocument/2006/relationships/slide" Target="slides/slide16.xml"/><Relationship Id="rId17" Type="http://schemas.openxmlformats.org/officeDocument/2006/relationships/slide" Target="slides/slide21.xml"/><Relationship Id="rId25" Type="http://schemas.openxmlformats.org/officeDocument/2006/relationships/slide" Target="slides/slide29.xml"/><Relationship Id="rId33" Type="http://schemas.openxmlformats.org/officeDocument/2006/relationships/slide" Target="slides/slide37.xml"/><Relationship Id="rId2" Type="http://schemas.openxmlformats.org/officeDocument/2006/relationships/slide" Target="slides/slide5.xml"/><Relationship Id="rId16" Type="http://schemas.openxmlformats.org/officeDocument/2006/relationships/slide" Target="slides/slide20.xml"/><Relationship Id="rId20" Type="http://schemas.openxmlformats.org/officeDocument/2006/relationships/slide" Target="slides/slide24.xml"/><Relationship Id="rId29" Type="http://schemas.openxmlformats.org/officeDocument/2006/relationships/slide" Target="slides/slide33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24" Type="http://schemas.openxmlformats.org/officeDocument/2006/relationships/slide" Target="slides/slide28.xml"/><Relationship Id="rId32" Type="http://schemas.openxmlformats.org/officeDocument/2006/relationships/slide" Target="slides/slide36.xml"/><Relationship Id="rId5" Type="http://schemas.openxmlformats.org/officeDocument/2006/relationships/slide" Target="slides/slide8.xml"/><Relationship Id="rId15" Type="http://schemas.openxmlformats.org/officeDocument/2006/relationships/slide" Target="slides/slide19.xml"/><Relationship Id="rId23" Type="http://schemas.openxmlformats.org/officeDocument/2006/relationships/slide" Target="slides/slide27.xml"/><Relationship Id="rId28" Type="http://schemas.openxmlformats.org/officeDocument/2006/relationships/slide" Target="slides/slide32.xml"/><Relationship Id="rId10" Type="http://schemas.openxmlformats.org/officeDocument/2006/relationships/slide" Target="slides/slide14.xml"/><Relationship Id="rId19" Type="http://schemas.openxmlformats.org/officeDocument/2006/relationships/slide" Target="slides/slide23.xml"/><Relationship Id="rId31" Type="http://schemas.openxmlformats.org/officeDocument/2006/relationships/slide" Target="slides/slide35.xml"/><Relationship Id="rId4" Type="http://schemas.openxmlformats.org/officeDocument/2006/relationships/slide" Target="slides/slide7.xml"/><Relationship Id="rId9" Type="http://schemas.openxmlformats.org/officeDocument/2006/relationships/slide" Target="slides/slide13.xml"/><Relationship Id="rId14" Type="http://schemas.openxmlformats.org/officeDocument/2006/relationships/slide" Target="slides/slide18.xml"/><Relationship Id="rId22" Type="http://schemas.openxmlformats.org/officeDocument/2006/relationships/slide" Target="slides/slide26.xml"/><Relationship Id="rId27" Type="http://schemas.openxmlformats.org/officeDocument/2006/relationships/slide" Target="slides/slide31.xml"/><Relationship Id="rId30" Type="http://schemas.openxmlformats.org/officeDocument/2006/relationships/slide" Target="slides/slide34.xml"/><Relationship Id="rId8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_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293917608125099"/>
          <c:y val="0.10632295044001901"/>
          <c:w val="0.71961790833838102"/>
          <c:h val="0.738369338448078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Traditional</c:v>
                </c:pt>
              </c:strCache>
            </c:strRef>
          </c:tx>
          <c:spPr>
            <a:ln w="3174">
              <a:solidFill>
                <a:srgbClr val="33CCCC"/>
              </a:solidFill>
              <a:prstDash val="solid"/>
            </a:ln>
          </c:spPr>
          <c:marker>
            <c:symbol val="x"/>
            <c:size val="2"/>
            <c:spPr>
              <a:noFill/>
              <a:ln w="25183">
                <a:solidFill>
                  <a:srgbClr val="00CC66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5.5</c:v>
                </c:pt>
                <c:pt idx="2">
                  <c:v>9.5</c:v>
                </c:pt>
                <c:pt idx="3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88-E041-BBCB-2896A20DBF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Sloppy</c:v>
                </c:pt>
              </c:strCache>
            </c:strRef>
          </c:tx>
          <c:spPr>
            <a:ln w="3174">
              <a:solidFill>
                <a:srgbClr val="FF6600"/>
              </a:solidFill>
              <a:prstDash val="solid"/>
            </a:ln>
          </c:spPr>
          <c:marker>
            <c:symbol val="circle"/>
            <c:size val="2"/>
            <c:spPr>
              <a:solidFill>
                <a:schemeClr val="bg1"/>
              </a:solidFill>
              <a:ln w="25183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88-E041-BBCB-2896A20DB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40458896"/>
        <c:axId val="-913398816"/>
      </c:lineChart>
      <c:catAx>
        <c:axId val="-940458896"/>
        <c:scaling>
          <c:orientation val="minMax"/>
        </c:scaling>
        <c:delete val="1"/>
        <c:axPos val="b"/>
        <c:numFmt formatCode="g/&quot;通&quot;&quot;用&quot;&quot;格&quot;&quot;式&quot;" sourceLinked="0"/>
        <c:majorTickMark val="none"/>
        <c:minorTickMark val="none"/>
        <c:tickLblPos val="nextTo"/>
        <c:crossAx val="-913398816"/>
        <c:crossesAt val="0"/>
        <c:auto val="0"/>
        <c:lblAlgn val="ctr"/>
        <c:lblOffset val="100"/>
        <c:tickLblSkip val="1"/>
        <c:noMultiLvlLbl val="1"/>
      </c:catAx>
      <c:valAx>
        <c:axId val="-913398816"/>
        <c:scaling>
          <c:orientation val="minMax"/>
          <c:max val="15"/>
        </c:scaling>
        <c:delete val="1"/>
        <c:axPos val="l"/>
        <c:title>
          <c:tx>
            <c:rich>
              <a:bodyPr/>
              <a:lstStyle/>
              <a:p>
                <a:pPr>
                  <a:defRPr sz="1769" b="0" i="0" u="none" strike="noStrike" baseline="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</a:defRPr>
                </a:pPr>
                <a:r>
                  <a:rPr lang="en-US"/>
                  <a:t>Time (seconds)</a:t>
                </a:r>
              </a:p>
            </c:rich>
          </c:tx>
          <c:layout>
            <c:manualLayout>
              <c:xMode val="edge"/>
              <c:yMode val="edge"/>
              <c:x val="3.8788535754254401E-2"/>
              <c:y val="0.143222395529914"/>
            </c:manualLayout>
          </c:layout>
          <c:overlay val="0"/>
          <c:spPr>
            <a:noFill/>
            <a:ln w="25391">
              <a:noFill/>
            </a:ln>
          </c:spPr>
        </c:title>
        <c:numFmt formatCode="g/&quot;通&quot;&quot;用&quot;&quot;格&quot;&quot;式&quot;" sourceLinked="0"/>
        <c:majorTickMark val="out"/>
        <c:minorTickMark val="none"/>
        <c:tickLblPos val="nextTo"/>
        <c:crossAx val="-940458896"/>
        <c:crosses val="autoZero"/>
        <c:crossBetween val="between"/>
        <c:majorUnit val="5"/>
      </c:valAx>
      <c:spPr>
        <a:noFill/>
        <a:ln w="25391">
          <a:noFill/>
        </a:ln>
      </c:spPr>
    </c:plotArea>
    <c:legend>
      <c:legendPos val="r"/>
      <c:layout>
        <c:manualLayout>
          <c:xMode val="edge"/>
          <c:yMode val="edge"/>
          <c:x val="0.199017199017199"/>
          <c:y val="0.11480362537764301"/>
          <c:w val="0.44226044226044198"/>
          <c:h val="0.22658610271903301"/>
        </c:manualLayout>
      </c:layout>
      <c:overlay val="0"/>
      <c:spPr>
        <a:noFill/>
        <a:ln w="25391">
          <a:noFill/>
        </a:ln>
      </c:spPr>
      <c:txPr>
        <a:bodyPr/>
        <a:lstStyle/>
        <a:p>
          <a:pPr>
            <a:defRPr sz="1457" b="0" i="0" u="none" strike="noStrike" baseline="0">
              <a:solidFill>
                <a:srgbClr val="000000"/>
              </a:solidFill>
              <a:latin typeface="宋体"/>
              <a:ea typeface="宋体"/>
              <a:cs typeface="宋体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3174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B9126-5C5A-A948-A001-F822DC7C7562}" type="datetimeFigureOut">
              <a:rPr kumimoji="1" lang="zh-CN" altLang="en-US" smtClean="0"/>
              <a:t>2023/6/12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BDAF3-353E-7D42-B997-70D84201CF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18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charset="0"/>
              </a:defRPr>
            </a:lvl1pPr>
          </a:lstStyle>
          <a:p>
            <a:fld id="{66254561-0F3F-E445-BC3B-05C080DFEE5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3A0E1FC1-DFF0-ED41-8179-FE3DE3050806}" type="slidenum">
              <a:rPr lang="zh-CN" altLang="en-US" sz="1200" b="0">
                <a:latin typeface="Times New Roman" charset="0"/>
              </a:rPr>
              <a:pPr/>
              <a:t>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32894D69-A463-6643-B28F-C5CFCF36C698}" type="slidenum">
              <a:rPr lang="zh-CN" altLang="en-US" sz="1200" b="0">
                <a:latin typeface="Times New Roman" charset="0"/>
              </a:rPr>
              <a:pPr/>
              <a:t>11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23AA55C5-7B54-0541-92A3-25D66296FDB8}" type="slidenum">
              <a:rPr lang="zh-CN" altLang="en-US" sz="1200" b="0">
                <a:latin typeface="Times New Roman" charset="0"/>
              </a:rPr>
              <a:pPr/>
              <a:t>12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FBB9FCE9-C508-4944-B7BF-A65949400E72}" type="slidenum">
              <a:rPr lang="zh-CN" altLang="en-US" sz="1200" b="0">
                <a:latin typeface="Times New Roman" charset="0"/>
              </a:rPr>
              <a:pPr/>
              <a:t>13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5EAF711A-530D-9640-AAD3-7D3EDC518CEB}" type="slidenum">
              <a:rPr lang="zh-CN" altLang="en-US" sz="1200" b="0">
                <a:latin typeface="Times New Roman" charset="0"/>
              </a:rPr>
              <a:pPr/>
              <a:t>14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6540F982-6CB9-B946-B684-F4297DF3F8FD}" type="slidenum">
              <a:rPr lang="zh-CN" altLang="en-US" sz="1200" b="0">
                <a:latin typeface="Times New Roman" charset="0"/>
              </a:rPr>
              <a:pPr/>
              <a:t>15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F89F5AD3-1633-DF45-891F-CFF44E9C03B5}" type="slidenum">
              <a:rPr lang="zh-CN" altLang="en-US" sz="1200" b="0">
                <a:latin typeface="Times New Roman" charset="0"/>
              </a:rPr>
              <a:pPr/>
              <a:t>16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D0B9ED47-A7DD-B448-A2FF-7E3DE0AEAA20}" type="slidenum">
              <a:rPr lang="zh-CN" altLang="en-US" sz="1200" b="0">
                <a:latin typeface="Times New Roman" charset="0"/>
              </a:rPr>
              <a:pPr/>
              <a:t>17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E15A375D-C571-424F-8955-C0C43FFCCFF2}" type="slidenum">
              <a:rPr lang="zh-CN" altLang="en-US" sz="1200" b="0">
                <a:latin typeface="Times New Roman" charset="0"/>
              </a:rPr>
              <a:pPr/>
              <a:t>18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45EAD598-ED62-834E-9EA3-EA2B7A0AA227}" type="slidenum">
              <a:rPr lang="zh-CN" altLang="en-US" sz="1200" b="0">
                <a:latin typeface="Times New Roman" charset="0"/>
              </a:rPr>
              <a:pPr/>
              <a:t>19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35183F22-0F5F-1B4C-9A0E-642F73EA5483}" type="slidenum">
              <a:rPr lang="zh-CN" altLang="en-US" sz="1200" b="0">
                <a:latin typeface="Times New Roman" charset="0"/>
              </a:rPr>
              <a:pPr/>
              <a:t>20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D24C040B-00C9-2D44-A6D1-4E947A9EFACD}" type="slidenum">
              <a:rPr lang="zh-CN" altLang="en-US" sz="1200" b="0">
                <a:latin typeface="Times New Roman" charset="0"/>
              </a:rPr>
              <a:pPr/>
              <a:t>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4DD92973-E55A-E241-9B12-643A5E9EFDFD}" type="slidenum">
              <a:rPr lang="zh-CN" altLang="en-US" sz="1200" b="0">
                <a:latin typeface="Times New Roman" charset="0"/>
              </a:rPr>
              <a:pPr/>
              <a:t>21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5AF71445-701E-BA4C-95AF-2DD84B6CEF09}" type="slidenum">
              <a:rPr lang="zh-CN" altLang="en-US" sz="1200" b="0">
                <a:latin typeface="Times New Roman" charset="0"/>
              </a:rPr>
              <a:pPr/>
              <a:t>22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914A3909-2012-274A-9882-ED1E1D21E0BB}" type="slidenum">
              <a:rPr lang="zh-CN" altLang="en-US" sz="1200" b="0">
                <a:latin typeface="Times New Roman" charset="0"/>
              </a:rPr>
              <a:pPr/>
              <a:t>23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44F104B9-8C8A-6F46-A473-76790AE420D7}" type="slidenum">
              <a:rPr lang="zh-CN" altLang="en-US" sz="1200" b="0">
                <a:latin typeface="Times New Roman" charset="0"/>
              </a:rPr>
              <a:pPr/>
              <a:t>24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60EC78D7-C79C-5346-B8CC-9FCF6563CE4A}" type="slidenum">
              <a:rPr lang="zh-CN" altLang="en-US" sz="1200" b="0">
                <a:latin typeface="Times New Roman" charset="0"/>
              </a:rPr>
              <a:pPr/>
              <a:t>25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074C2EDE-187E-3C4E-89DF-EDC57F751F5C}" type="slidenum">
              <a:rPr lang="zh-CN" altLang="en-US" sz="1200" b="0">
                <a:latin typeface="Times New Roman" charset="0"/>
              </a:rPr>
              <a:pPr/>
              <a:t>26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A01B569A-7756-924B-8845-E7C2FF23A3CD}" type="slidenum">
              <a:rPr lang="zh-CN" altLang="en-US" sz="1200" b="0">
                <a:latin typeface="Times New Roman" charset="0"/>
              </a:rPr>
              <a:pPr/>
              <a:t>27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380BB20A-6097-994D-A834-6B9AE5A68DD9}" type="slidenum">
              <a:rPr lang="zh-CN" altLang="en-US" sz="1200" b="0">
                <a:latin typeface="Times New Roman" charset="0"/>
              </a:rPr>
              <a:pPr/>
              <a:t>28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48561B7A-7CD2-1D48-9B52-914C6A50AC5F}" type="slidenum">
              <a:rPr lang="zh-CN" altLang="en-US" sz="1200" b="0">
                <a:latin typeface="Times New Roman" charset="0"/>
              </a:rPr>
              <a:pPr/>
              <a:t>29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FC99A200-9CE0-C447-AAEB-0DC09DBBBA0D}" type="slidenum">
              <a:rPr lang="zh-CN" altLang="en-US" sz="1200" b="0">
                <a:latin typeface="Times New Roman" charset="0"/>
              </a:rPr>
              <a:pPr/>
              <a:t>30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C8A8041E-3175-0F49-B0FD-37E76C5379C7}" type="slidenum">
              <a:rPr lang="zh-CN" altLang="en-US" sz="1200" b="0">
                <a:latin typeface="Times New Roman" charset="0"/>
              </a:rPr>
              <a:pPr/>
              <a:t>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3138B107-ACA2-5C4F-8F03-EF2FCC32E275}" type="slidenum">
              <a:rPr lang="zh-CN" altLang="en-US" sz="1200" b="0">
                <a:latin typeface="Times New Roman" charset="0"/>
              </a:rPr>
              <a:pPr/>
              <a:t>31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E7C28F6B-BA7D-4848-8871-074F05F9FE3F}" type="slidenum">
              <a:rPr lang="zh-CN" altLang="en-US" sz="1200" b="0">
                <a:latin typeface="Times New Roman" charset="0"/>
              </a:rPr>
              <a:pPr/>
              <a:t>32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BAAF19DE-6996-DC44-93D1-C38F6088CBB2}" type="slidenum">
              <a:rPr lang="zh-CN" altLang="en-US" sz="1200" b="0">
                <a:latin typeface="Times New Roman" charset="0"/>
              </a:rPr>
              <a:pPr/>
              <a:t>33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C71AECA6-88AD-3B4F-A7F0-E39DFAEDF176}" type="slidenum">
              <a:rPr lang="zh-CN" altLang="en-US" sz="1200" b="0">
                <a:latin typeface="Times New Roman" charset="0"/>
              </a:rPr>
              <a:pPr/>
              <a:t>34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C207E20D-890E-E04F-A046-85165CC47307}" type="slidenum">
              <a:rPr lang="zh-CN" altLang="en-US" sz="1200" b="0">
                <a:latin typeface="Times New Roman" charset="0"/>
              </a:rPr>
              <a:pPr/>
              <a:t>35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0CB27596-4EEC-164E-ABD4-6B80FEFFDEFC}" type="slidenum">
              <a:rPr lang="zh-CN" altLang="en-US" sz="1200" b="0">
                <a:latin typeface="Times New Roman" charset="0"/>
              </a:rPr>
              <a:pPr/>
              <a:t>36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98F92602-64D6-C646-BA9B-8EC25D0C4295}" type="slidenum">
              <a:rPr lang="zh-CN" altLang="en-US" sz="1200" b="0">
                <a:latin typeface="Times New Roman" charset="0"/>
              </a:rPr>
              <a:pPr/>
              <a:t>37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8491F5FA-CBEE-9045-81F5-8014AAD34104}" type="slidenum">
              <a:rPr lang="zh-CN" altLang="en-US" sz="1200" b="0">
                <a:latin typeface="Times New Roman" charset="0"/>
              </a:rPr>
              <a:pPr/>
              <a:t>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F44191F8-A527-D648-B99A-D866ED5598AA}" type="slidenum">
              <a:rPr lang="zh-CN" altLang="en-US" sz="1200" b="0">
                <a:latin typeface="Times New Roman" charset="0"/>
              </a:rPr>
              <a:pPr/>
              <a:t>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4D5EBCE7-55AF-5340-A9BE-7943BE5952CF}" type="slidenum">
              <a:rPr lang="zh-CN" altLang="en-US" sz="1200" b="0">
                <a:latin typeface="Times New Roman" charset="0"/>
              </a:rPr>
              <a:pPr/>
              <a:t>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DD58C6BB-C189-D84B-94AC-1F6ABBDAE8D8}" type="slidenum">
              <a:rPr lang="zh-CN" altLang="en-US" sz="1200" b="0">
                <a:latin typeface="Times New Roman" charset="0"/>
              </a:rPr>
              <a:pPr/>
              <a:t>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5C0FBC49-F459-C84D-8C2C-9534DFC2FB5A}" type="slidenum">
              <a:rPr lang="zh-CN" altLang="en-US" sz="1200" b="0">
                <a:latin typeface="Times New Roman" charset="0"/>
              </a:rPr>
              <a:pPr/>
              <a:t>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2295E02D-246F-904A-B083-73AA27C5FB4F}" type="slidenum">
              <a:rPr lang="zh-CN" altLang="en-US" sz="1200" b="0">
                <a:latin typeface="Times New Roman" charset="0"/>
              </a:rPr>
              <a:pPr/>
              <a:t>10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62EB5-397C-8648-B442-BA42CF43AB92}" type="datetime1">
              <a:rPr lang="zh-CN" altLang="en-US"/>
              <a:pPr>
                <a:defRPr/>
              </a:pPr>
              <a:t>2023/6/12</a:t>
            </a:fld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1B96D6E-4943-A442-9A3E-0FC0D23363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72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BBA79-F4FD-D149-B277-41D87635455A}" type="datetime1">
              <a:rPr lang="zh-CN" altLang="en-US"/>
              <a:pPr>
                <a:defRPr/>
              </a:pPr>
              <a:t>2023/6/12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919D1-4364-F742-A3A0-CF802F0738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656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DC263-6F14-D44C-B61D-7DBACA8A38AA}" type="datetime1">
              <a:rPr lang="zh-CN" altLang="en-US"/>
              <a:pPr>
                <a:defRPr/>
              </a:pPr>
              <a:t>2023/6/12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B02D6-E375-BA45-AD3C-BC3549B8AB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7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40550-2CAB-7A42-980F-B2F7305028A7}" type="datetime1">
              <a:rPr lang="zh-CN" altLang="en-US"/>
              <a:pPr>
                <a:defRPr/>
              </a:pPr>
              <a:t>2023/6/12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2AC0E-5CA6-B04B-BA33-B0AD3DF7F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98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54C05-4798-1142-843C-1F9BFF9A5987}" type="datetime1">
              <a:rPr lang="zh-CN" altLang="en-US"/>
              <a:pPr>
                <a:defRPr/>
              </a:pPr>
              <a:t>2023/6/12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3EA76-D9C6-1948-AAA5-A8A79C85C0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14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03E0F-D14F-A748-8A26-0D2722FC8F26}" type="datetime1">
              <a:rPr lang="zh-CN" altLang="en-US"/>
              <a:pPr>
                <a:defRPr/>
              </a:pPr>
              <a:t>2023/6/12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0848E3-1BF7-BC49-938D-95FA4166AC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04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C05F9-59B7-5645-9FAD-EF1C3D82DC7B}" type="datetime1">
              <a:rPr lang="zh-CN" altLang="en-US"/>
              <a:pPr>
                <a:defRPr/>
              </a:pPr>
              <a:t>2023/6/12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CFB1D-81D2-354E-AC61-ADEAC57163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70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C2FC2-EF42-AF46-9F6F-FE1D48921AA5}" type="datetime1">
              <a:rPr lang="zh-CN" altLang="en-US"/>
              <a:pPr>
                <a:defRPr/>
              </a:pPr>
              <a:t>2023/6/12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03C24-8428-AD4E-AB05-224B65620A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26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E4274-DC4F-0444-A394-3DC034396CD8}" type="datetime1">
              <a:rPr lang="zh-CN" altLang="en-US"/>
              <a:pPr>
                <a:defRPr/>
              </a:pPr>
              <a:t>2023/6/12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7DD92-D860-A140-A478-6C3D61476DE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39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65FB2-28CD-2545-833D-2056391DCDD6}" type="datetime1">
              <a:rPr lang="zh-CN" altLang="en-US"/>
              <a:pPr>
                <a:defRPr/>
              </a:pPr>
              <a:t>2023/6/12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02381-861F-8E49-9493-D5D0B0B21F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63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01C4F-1DC7-564D-A7FC-F8E7F0A6EE60}" type="datetime1">
              <a:rPr lang="zh-CN" altLang="en-US"/>
              <a:pPr>
                <a:defRPr/>
              </a:pPr>
              <a:t>2023/6/12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58C48-1B76-E44C-9DA2-AB803AEC2D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68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147327-2B7E-CC4E-824A-CC7C07CECAC0}" type="datetime1">
              <a:rPr lang="zh-CN" altLang="en-US"/>
              <a:pPr>
                <a:defRPr/>
              </a:pPr>
              <a:t>2023/6/12</a:t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charset="0"/>
              </a:defRPr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charset="0"/>
              </a:defRPr>
            </a:lvl1pPr>
          </a:lstStyle>
          <a:p>
            <a:fld id="{95820551-DC1A-FC42-B5BD-448EF8C10DC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宋体" charset="0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89425F-74C0-9048-BB1E-17228FB28D9C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zh-CN" altLang="en-US" sz="4800" dirty="0">
                <a:solidFill>
                  <a:schemeClr val="tx1"/>
                </a:solidFill>
                <a:ea typeface="宋体" charset="-122"/>
              </a:rPr>
              <a:t>并发</a:t>
            </a:r>
            <a:r>
              <a:rPr lang="en-US" altLang="zh-CN" sz="4800" dirty="0">
                <a:solidFill>
                  <a:schemeClr val="tx1"/>
                </a:solidFill>
                <a:ea typeface="宋体" charset="-122"/>
              </a:rPr>
              <a:t>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B373D8-38CA-654E-9537-CB93423E472F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r>
              <a:rPr kumimoji="0" lang="en-US" altLang="zh-CN">
                <a:ea typeface="宋体" charset="-122"/>
              </a:rPr>
              <a:t>Traditional Lock-based Counter</a:t>
            </a:r>
          </a:p>
          <a:p>
            <a:pPr lvl="1"/>
            <a:r>
              <a:rPr kumimoji="0" lang="en-US" altLang="zh-CN">
                <a:ea typeface="宋体" charset="-122"/>
              </a:rPr>
              <a:t>Simple</a:t>
            </a:r>
          </a:p>
          <a:p>
            <a:pPr lvl="1"/>
            <a:r>
              <a:rPr kumimoji="0" lang="en-US" altLang="zh-CN">
                <a:ea typeface="宋体" charset="-122"/>
              </a:rPr>
              <a:t>Works correctly</a:t>
            </a:r>
          </a:p>
          <a:p>
            <a:pPr lvl="1"/>
            <a:r>
              <a:rPr kumimoji="0" lang="en-US" altLang="zh-CN">
                <a:ea typeface="宋体" charset="-122"/>
              </a:rPr>
              <a:t>Poor performance</a:t>
            </a:r>
          </a:p>
          <a:p>
            <a:pPr lvl="1"/>
            <a:endParaRPr kumimoji="0" lang="en-US" altLang="zh-CN">
              <a:ea typeface="宋体" charset="-122"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Performance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75781" name="Chart 6"/>
          <p:cNvGraphicFramePr>
            <a:graphicFrameLocks/>
          </p:cNvGraphicFramePr>
          <p:nvPr/>
        </p:nvGraphicFramePr>
        <p:xfrm>
          <a:off x="3994150" y="2667000"/>
          <a:ext cx="44831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表" r:id="rId3" imgW="4487045" imgH="3560373" progId="Excel.Chart.8">
                  <p:embed/>
                </p:oleObj>
              </mc:Choice>
              <mc:Fallback>
                <p:oleObj name="图表" r:id="rId3" imgW="4487045" imgH="3560373" progId="Excel.Chart.8">
                  <p:embed/>
                  <p:pic>
                    <p:nvPicPr>
                      <p:cNvPr id="0" name="Char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2667000"/>
                        <a:ext cx="4483100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810000"/>
            <a:ext cx="34051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rgbClr val="FF0000"/>
                </a:solidFill>
              </a:rPr>
              <a:t>Note that if the data structure is not too slow, you are done! 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rgbClr val="FF0000"/>
                </a:solidFill>
              </a:rPr>
              <a:t>No need to do something fancy if something simple will work.</a:t>
            </a:r>
            <a:endParaRPr kumimoji="0"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5362575" y="5486400"/>
            <a:ext cx="2520950" cy="0"/>
          </a:xfrm>
          <a:prstGeom prst="straightConnector1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77000" y="4972050"/>
            <a:ext cx="213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0000FF"/>
                </a:solidFill>
              </a:rPr>
              <a:t>Perfect Scaling</a:t>
            </a:r>
            <a:endParaRPr kumimoji="0" lang="zh-CN" altLang="en-US"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0DAE3F-9110-764A-8C53-5AA3453BF516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2209800"/>
          </a:xfrm>
        </p:spPr>
        <p:txBody>
          <a:bodyPr lIns="90487" tIns="44450" rIns="90487" bIns="44450"/>
          <a:lstStyle/>
          <a:p>
            <a:r>
              <a:rPr kumimoji="0" lang="en-US" altLang="zh-CN">
                <a:ea typeface="宋体" charset="-122"/>
              </a:rPr>
              <a:t>Sloppy Counter</a:t>
            </a:r>
          </a:p>
          <a:p>
            <a:pPr lvl="1"/>
            <a:r>
              <a:rPr kumimoji="0" lang="zh-CN" altLang="en-US">
                <a:ea typeface="宋体" charset="-122"/>
              </a:rPr>
              <a:t>一个</a:t>
            </a:r>
            <a:r>
              <a:rPr kumimoji="0" lang="en-US" altLang="zh-CN">
                <a:ea typeface="宋体" charset="-122"/>
              </a:rPr>
              <a:t>a single </a:t>
            </a:r>
            <a:r>
              <a:rPr kumimoji="0" lang="en-US" altLang="zh-CN">
                <a:solidFill>
                  <a:srgbClr val="FF0000"/>
                </a:solidFill>
                <a:ea typeface="宋体" charset="-122"/>
              </a:rPr>
              <a:t>global</a:t>
            </a:r>
            <a:r>
              <a:rPr kumimoji="0" lang="en-US" altLang="zh-CN">
                <a:ea typeface="宋体" charset="-122"/>
              </a:rPr>
              <a:t> counter</a:t>
            </a:r>
            <a:r>
              <a:rPr kumimoji="0" lang="zh-CN" altLang="en-US">
                <a:ea typeface="宋体" charset="-122"/>
              </a:rPr>
              <a:t>，多个</a:t>
            </a:r>
            <a:r>
              <a:rPr kumimoji="0" lang="en-US" altLang="zh-CN">
                <a:solidFill>
                  <a:srgbClr val="FF0000"/>
                </a:solidFill>
                <a:ea typeface="宋体" charset="-122"/>
              </a:rPr>
              <a:t>local</a:t>
            </a:r>
            <a:r>
              <a:rPr kumimoji="0" lang="en-US" altLang="zh-CN">
                <a:ea typeface="宋体" charset="-122"/>
              </a:rPr>
              <a:t> physical counters (one per CPU core)</a:t>
            </a:r>
          </a:p>
          <a:p>
            <a:pPr lvl="1"/>
            <a:r>
              <a:rPr kumimoji="0" lang="zh-CN" altLang="en-US">
                <a:ea typeface="宋体" charset="-122"/>
              </a:rPr>
              <a:t>整体表现为一个</a:t>
            </a:r>
            <a:r>
              <a:rPr kumimoji="0" lang="en-US" altLang="zh-CN">
                <a:ea typeface="宋体" charset="-122"/>
              </a:rPr>
              <a:t>counter</a:t>
            </a:r>
          </a:p>
          <a:p>
            <a:pPr lvl="1"/>
            <a:endParaRPr kumimoji="0" lang="en-US" altLang="zh-CN">
              <a:ea typeface="宋体" charset="-122"/>
            </a:endParaRPr>
          </a:p>
          <a:p>
            <a:pPr lvl="1"/>
            <a:endParaRPr kumimoji="0" lang="en-US" altLang="zh-CN">
              <a:ea typeface="宋体" charset="-122"/>
            </a:endParaRPr>
          </a:p>
          <a:p>
            <a:pPr lvl="1"/>
            <a:endParaRPr kumimoji="0" lang="en-US" altLang="zh-CN">
              <a:ea typeface="宋体" charset="-122"/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Scalable Counting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57600" y="3733800"/>
          <a:ext cx="4751388" cy="2200315"/>
        </p:xfrm>
        <a:graphic>
          <a:graphicData uri="http://schemas.openxmlformats.org/drawingml/2006/table">
            <a:tbl>
              <a:tblPr/>
              <a:tblGrid>
                <a:gridCol w="71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Time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L1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L2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L3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L4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776663"/>
            <a:ext cx="3124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 u="sng"/>
              <a:t>Example</a:t>
            </a:r>
            <a:r>
              <a:rPr kumimoji="0" lang="en-US" altLang="zh-CN" sz="1600" b="0"/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/>
              <a:t>A machine with 4 CPUs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/>
              <a:t>- 4 local counter (</a:t>
            </a:r>
            <a:r>
              <a:rPr kumimoji="0" lang="en-US" altLang="zh-CN" sz="1600">
                <a:latin typeface="Consolas" charset="0"/>
              </a:rPr>
              <a:t>L1-L4</a:t>
            </a:r>
            <a:r>
              <a:rPr kumimoji="0" lang="en-US" altLang="zh-CN" sz="1600" b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/>
              <a:t>- 1 global counter (</a:t>
            </a:r>
            <a:r>
              <a:rPr kumimoji="0" lang="en-US" altLang="zh-CN" sz="1600">
                <a:latin typeface="Consolas" charset="0"/>
              </a:rPr>
              <a:t>G</a:t>
            </a:r>
            <a:r>
              <a:rPr kumimoji="0" lang="en-US" altLang="zh-CN" sz="1600" b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98C52C-CC80-1240-8EB4-B91A4E4C6C8B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r>
              <a:rPr kumimoji="0" lang="en-US" altLang="zh-CN">
                <a:ea typeface="宋体" charset="-122"/>
              </a:rPr>
              <a:t>Scalable Write (</a:t>
            </a:r>
            <a:r>
              <a:rPr kumimoji="0" lang="en-US" altLang="zh-CN">
                <a:latin typeface="Consolas" charset="0"/>
                <a:ea typeface="宋体" charset="-122"/>
              </a:rPr>
              <a:t>increment/decrement</a:t>
            </a:r>
            <a:r>
              <a:rPr kumimoji="0" lang="en-US" altLang="zh-CN">
                <a:ea typeface="宋体" charset="-122"/>
              </a:rPr>
              <a:t>)</a:t>
            </a:r>
          </a:p>
          <a:p>
            <a:pPr lvl="1"/>
            <a:r>
              <a:rPr kumimoji="0" lang="en-US" altLang="zh-CN">
                <a:ea typeface="宋体" charset="-122"/>
              </a:rPr>
              <a:t>Local</a:t>
            </a:r>
            <a:r>
              <a:rPr kumimoji="0" lang="zh-CN" altLang="en-US">
                <a:ea typeface="宋体" charset="-122"/>
              </a:rPr>
              <a:t> </a:t>
            </a:r>
            <a:r>
              <a:rPr kumimoji="0" lang="en-US" altLang="zh-CN">
                <a:ea typeface="宋体" charset="-122"/>
              </a:rPr>
              <a:t>counter</a:t>
            </a:r>
            <a:r>
              <a:rPr kumimoji="0" lang="zh-CN" altLang="en-US">
                <a:ea typeface="宋体" charset="-122"/>
              </a:rPr>
              <a:t>由对应的</a:t>
            </a:r>
            <a:r>
              <a:rPr kumimoji="0" lang="en-US" altLang="zh-CN">
                <a:solidFill>
                  <a:srgbClr val="FF0000"/>
                </a:solidFill>
                <a:ea typeface="宋体" charset="-122"/>
              </a:rPr>
              <a:t>local</a:t>
            </a:r>
            <a:r>
              <a:rPr kumimoji="0" lang="zh-CN" altLang="en-US">
                <a:solidFill>
                  <a:srgbClr val="FF0000"/>
                </a:solidFill>
                <a:ea typeface="宋体" charset="-122"/>
              </a:rPr>
              <a:t> </a:t>
            </a:r>
            <a:r>
              <a:rPr kumimoji="0" lang="en-US" altLang="zh-CN">
                <a:ea typeface="宋体" charset="-122"/>
              </a:rPr>
              <a:t>lock</a:t>
            </a:r>
            <a:r>
              <a:rPr kumimoji="0" lang="zh-CN" altLang="en-US">
                <a:ea typeface="宋体" charset="-122"/>
              </a:rPr>
              <a:t>来控制同步</a:t>
            </a:r>
            <a:endParaRPr kumimoji="0" lang="en-US" altLang="zh-CN">
              <a:ea typeface="宋体" charset="-122"/>
            </a:endParaRPr>
          </a:p>
          <a:p>
            <a:pPr lvl="1"/>
            <a:r>
              <a:rPr kumimoji="0" lang="zh-CN" altLang="en-US">
                <a:ea typeface="宋体" charset="-122"/>
              </a:rPr>
              <a:t>每个线程总是在同一个</a:t>
            </a:r>
            <a:r>
              <a:rPr kumimoji="0" lang="en-US" altLang="zh-CN">
                <a:ea typeface="宋体" charset="-122"/>
              </a:rPr>
              <a:t>CPU</a:t>
            </a:r>
            <a:r>
              <a:rPr kumimoji="0" lang="zh-CN" altLang="en-US">
                <a:ea typeface="宋体" charset="-122"/>
              </a:rPr>
              <a:t>核上增加</a:t>
            </a:r>
            <a:r>
              <a:rPr kumimoji="0" lang="en-US" altLang="zh-CN">
                <a:ea typeface="宋体" charset="-122"/>
              </a:rPr>
              <a:t>local</a:t>
            </a:r>
            <a:r>
              <a:rPr kumimoji="0" lang="zh-CN" altLang="en-US">
                <a:ea typeface="宋体" charset="-122"/>
              </a:rPr>
              <a:t> </a:t>
            </a:r>
            <a:r>
              <a:rPr kumimoji="0" lang="en-US" altLang="zh-CN">
                <a:ea typeface="宋体" charset="-122"/>
              </a:rPr>
              <a:t>counter</a:t>
            </a:r>
            <a:r>
              <a:rPr kumimoji="0" lang="zh-CN" altLang="en-US">
                <a:ea typeface="宋体" charset="-122"/>
              </a:rPr>
              <a:t>（线程绑定到</a:t>
            </a:r>
            <a:r>
              <a:rPr kumimoji="0" lang="en-US" altLang="zh-CN">
                <a:ea typeface="宋体" charset="-122"/>
              </a:rPr>
              <a:t>CPU</a:t>
            </a:r>
            <a:r>
              <a:rPr kumimoji="0" lang="zh-CN" altLang="en-US">
                <a:ea typeface="宋体" charset="-122"/>
              </a:rPr>
              <a:t>核）</a:t>
            </a:r>
            <a:endParaRPr kumimoji="0" lang="en-US" altLang="zh-CN">
              <a:ea typeface="宋体" charset="-122"/>
            </a:endParaRPr>
          </a:p>
          <a:p>
            <a:pPr lvl="1">
              <a:buFontTx/>
              <a:buNone/>
            </a:pPr>
            <a:endParaRPr kumimoji="0" lang="en-US" altLang="zh-CN" sz="1600">
              <a:ea typeface="宋体" charset="-122"/>
            </a:endParaRPr>
          </a:p>
          <a:p>
            <a:r>
              <a:rPr kumimoji="0" lang="en-US" altLang="zh-CN">
                <a:ea typeface="宋体" charset="-122"/>
              </a:rPr>
              <a:t>Scalable Read (</a:t>
            </a:r>
            <a:r>
              <a:rPr kumimoji="0" lang="en-US" altLang="zh-CN">
                <a:latin typeface="Consolas" charset="0"/>
                <a:ea typeface="宋体" charset="-122"/>
              </a:rPr>
              <a:t>get</a:t>
            </a:r>
            <a:r>
              <a:rPr kumimoji="0" lang="en-US" altLang="zh-CN">
                <a:ea typeface="宋体" charset="-122"/>
              </a:rPr>
              <a:t>)</a:t>
            </a:r>
          </a:p>
          <a:p>
            <a:pPr lvl="1"/>
            <a:r>
              <a:rPr kumimoji="0" lang="en-US" altLang="zh-CN">
                <a:ea typeface="宋体" charset="-122"/>
              </a:rPr>
              <a:t>Local</a:t>
            </a:r>
            <a:r>
              <a:rPr kumimoji="0" lang="zh-CN" altLang="en-US">
                <a:ea typeface="宋体" charset="-122"/>
              </a:rPr>
              <a:t> </a:t>
            </a:r>
            <a:r>
              <a:rPr kumimoji="0" lang="en-US" altLang="zh-CN">
                <a:ea typeface="宋体" charset="-122"/>
              </a:rPr>
              <a:t>counter</a:t>
            </a:r>
            <a:r>
              <a:rPr kumimoji="0" lang="zh-CN" altLang="en-US">
                <a:ea typeface="宋体" charset="-122"/>
              </a:rPr>
              <a:t>的值周期性地加到</a:t>
            </a:r>
            <a:r>
              <a:rPr kumimoji="0" lang="en-US" altLang="zh-CN">
                <a:solidFill>
                  <a:srgbClr val="FF0000"/>
                </a:solidFill>
                <a:ea typeface="宋体" charset="-122"/>
              </a:rPr>
              <a:t>global</a:t>
            </a:r>
            <a:r>
              <a:rPr kumimoji="0" lang="zh-CN" altLang="en-US">
                <a:solidFill>
                  <a:srgbClr val="FF0000"/>
                </a:solidFill>
                <a:ea typeface="宋体" charset="-122"/>
              </a:rPr>
              <a:t> </a:t>
            </a:r>
            <a:r>
              <a:rPr kumimoji="0" lang="en-US" altLang="zh-CN">
                <a:ea typeface="宋体" charset="-122"/>
              </a:rPr>
              <a:t>counter</a:t>
            </a:r>
            <a:r>
              <a:rPr kumimoji="0" lang="zh-CN" altLang="en-US">
                <a:ea typeface="宋体" charset="-122"/>
              </a:rPr>
              <a:t>上（同时</a:t>
            </a:r>
            <a:r>
              <a:rPr kumimoji="0" lang="en-US" altLang="zh-CN">
                <a:ea typeface="宋体" charset="-122"/>
              </a:rPr>
              <a:t>local</a:t>
            </a:r>
            <a:r>
              <a:rPr kumimoji="0" lang="zh-CN" altLang="en-US">
                <a:ea typeface="宋体" charset="-122"/>
              </a:rPr>
              <a:t> </a:t>
            </a:r>
            <a:r>
              <a:rPr kumimoji="0" lang="en-US" altLang="zh-CN">
                <a:ea typeface="宋体" charset="-122"/>
              </a:rPr>
              <a:t>counter</a:t>
            </a:r>
            <a:r>
              <a:rPr kumimoji="0" lang="zh-CN" altLang="en-US">
                <a:ea typeface="宋体" charset="-122"/>
              </a:rPr>
              <a:t>清零）</a:t>
            </a:r>
            <a:endParaRPr kumimoji="0" lang="en-US" altLang="zh-CN">
              <a:ea typeface="宋体" charset="-122"/>
            </a:endParaRPr>
          </a:p>
          <a:p>
            <a:pPr lvl="1"/>
            <a:r>
              <a:rPr kumimoji="0" lang="en-US" altLang="zh-CN">
                <a:ea typeface="宋体" charset="-122"/>
              </a:rPr>
              <a:t>Global</a:t>
            </a:r>
            <a:r>
              <a:rPr kumimoji="0" lang="zh-CN" altLang="en-US">
                <a:ea typeface="宋体" charset="-122"/>
              </a:rPr>
              <a:t> </a:t>
            </a:r>
            <a:r>
              <a:rPr kumimoji="0" lang="en-US" altLang="zh-CN">
                <a:ea typeface="宋体" charset="-122"/>
              </a:rPr>
              <a:t>counter</a:t>
            </a:r>
            <a:r>
              <a:rPr kumimoji="0" lang="zh-CN" altLang="en-US">
                <a:ea typeface="宋体" charset="-122"/>
              </a:rPr>
              <a:t>由</a:t>
            </a:r>
            <a:r>
              <a:rPr kumimoji="0" lang="en-US" altLang="zh-CN">
                <a:solidFill>
                  <a:srgbClr val="FF0000"/>
                </a:solidFill>
                <a:ea typeface="宋体" charset="-122"/>
              </a:rPr>
              <a:t>global</a:t>
            </a:r>
            <a:r>
              <a:rPr kumimoji="0" lang="zh-CN" altLang="en-US">
                <a:solidFill>
                  <a:srgbClr val="FF0000"/>
                </a:solidFill>
                <a:ea typeface="宋体" charset="-122"/>
              </a:rPr>
              <a:t> </a:t>
            </a:r>
            <a:r>
              <a:rPr kumimoji="0" lang="en-US" altLang="zh-CN">
                <a:ea typeface="宋体" charset="-122"/>
              </a:rPr>
              <a:t>lock</a:t>
            </a:r>
            <a:r>
              <a:rPr kumimoji="0" lang="zh-CN" altLang="en-US">
                <a:ea typeface="宋体" charset="-122"/>
              </a:rPr>
              <a:t>来控制同步</a:t>
            </a:r>
            <a:endParaRPr kumimoji="0" lang="en-US" altLang="zh-CN">
              <a:ea typeface="宋体" charset="-122"/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Sloppy Counter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54F419-8293-3347-94D0-9D10795D5E8A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r>
              <a:rPr kumimoji="0" lang="en-US" altLang="zh-CN" dirty="0">
                <a:ea typeface="宋体" charset="-122"/>
              </a:rPr>
              <a:t>Sloppiness (S)</a:t>
            </a:r>
          </a:p>
          <a:p>
            <a:pPr lvl="1"/>
            <a:r>
              <a:rPr kumimoji="0" lang="en-US" altLang="zh-CN" dirty="0">
                <a:ea typeface="宋体" charset="-122"/>
              </a:rPr>
              <a:t>The frequency of </a:t>
            </a:r>
            <a:r>
              <a:rPr kumimoji="0" lang="en-US" altLang="zh-CN" dirty="0">
                <a:solidFill>
                  <a:srgbClr val="FF0000"/>
                </a:solidFill>
                <a:ea typeface="宋体" charset="-122"/>
              </a:rPr>
              <a:t>local-to-global</a:t>
            </a:r>
            <a:r>
              <a:rPr kumimoji="0" lang="en-US" altLang="zh-CN" dirty="0">
                <a:ea typeface="宋体" charset="-122"/>
              </a:rPr>
              <a:t> transfer</a:t>
            </a:r>
            <a:endParaRPr kumimoji="0" lang="en-US" altLang="zh-CN" b="1" dirty="0">
              <a:ea typeface="宋体" charset="-122"/>
            </a:endParaRPr>
          </a:p>
          <a:p>
            <a:pPr lvl="1"/>
            <a:r>
              <a:rPr kumimoji="0" lang="en-US" altLang="zh-CN" dirty="0">
                <a:ea typeface="宋体" charset="-122"/>
              </a:rPr>
              <a:t>Smaller S: more precise and more non-scalable</a:t>
            </a:r>
          </a:p>
          <a:p>
            <a:pPr lvl="1"/>
            <a:r>
              <a:rPr kumimoji="0" lang="en-US" altLang="zh-CN" dirty="0">
                <a:ea typeface="宋体" charset="-122"/>
              </a:rPr>
              <a:t>Bigger S: more imprecise and more scalable </a:t>
            </a:r>
          </a:p>
          <a:p>
            <a:pPr lvl="1"/>
            <a:endParaRPr kumimoji="0" lang="en-US" altLang="zh-CN" dirty="0">
              <a:ea typeface="宋体" charset="-122"/>
            </a:endParaRPr>
          </a:p>
          <a:p>
            <a:r>
              <a:rPr kumimoji="0" lang="en-US" altLang="zh-CN" dirty="0">
                <a:ea typeface="宋体" charset="-122"/>
              </a:rPr>
              <a:t>Exact (non-scalable) Read</a:t>
            </a:r>
          </a:p>
          <a:p>
            <a:pPr lvl="1"/>
            <a:r>
              <a:rPr kumimoji="0" lang="en-US" altLang="zh-CN" dirty="0">
                <a:ea typeface="宋体" charset="-122"/>
              </a:rPr>
              <a:t>Acquire all the local locks and the global lock</a:t>
            </a:r>
          </a:p>
          <a:p>
            <a:pPr lvl="1"/>
            <a:endParaRPr kumimoji="0" lang="en-US" altLang="zh-CN" dirty="0">
              <a:ea typeface="宋体" charset="-122"/>
            </a:endParaRPr>
          </a:p>
          <a:p>
            <a:pPr lvl="1"/>
            <a:endParaRPr kumimoji="0" lang="en-US" altLang="zh-CN" dirty="0">
              <a:ea typeface="宋体" charset="-122"/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Sloppy Counter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0ECF78-319C-8C4A-A112-7154D985C389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r>
              <a:rPr kumimoji="0" lang="en-US" altLang="zh-CN">
                <a:ea typeface="宋体" charset="-122"/>
              </a:rPr>
              <a:t>A machine with 4 CPUs</a:t>
            </a:r>
          </a:p>
          <a:p>
            <a:pPr lvl="1"/>
            <a:r>
              <a:rPr kumimoji="0" lang="en-US" altLang="zh-CN">
                <a:ea typeface="宋体" charset="-122"/>
              </a:rPr>
              <a:t>S = 5</a:t>
            </a:r>
            <a:endParaRPr kumimoji="0" lang="en-US" altLang="zh-CN" b="1">
              <a:ea typeface="宋体" charset="-122"/>
            </a:endParaRPr>
          </a:p>
          <a:p>
            <a:pPr lvl="1"/>
            <a:endParaRPr kumimoji="0" lang="en-US" altLang="zh-CN">
              <a:ea typeface="宋体" charset="-122"/>
            </a:endParaRPr>
          </a:p>
          <a:p>
            <a:pPr lvl="1"/>
            <a:endParaRPr kumimoji="0" lang="en-US" altLang="zh-CN">
              <a:ea typeface="宋体" charset="-122"/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743200"/>
          <a:ext cx="5400675" cy="3297345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Time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L1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L2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L3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L4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180023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180023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180023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180023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180023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180023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180023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5-&gt;0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5 (from L1)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180023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sym typeface="Wingdings" pitchFamily="2" charset="2"/>
                        </a:rPr>
                        <a:t>-&gt;0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10 (from L4)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180023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4394200" y="1346200"/>
          <a:ext cx="5080000" cy="408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FEB9CD-8FA3-E140-ACAF-CD3C13098F87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r>
              <a:rPr kumimoji="0" lang="en-US" altLang="zh-CN">
                <a:ea typeface="宋体" charset="-122"/>
              </a:rPr>
              <a:t>A machine with 4 CPUs</a:t>
            </a:r>
          </a:p>
          <a:p>
            <a:pPr lvl="1"/>
            <a:r>
              <a:rPr kumimoji="0" lang="en-US" altLang="zh-CN">
                <a:ea typeface="宋体" charset="-122"/>
              </a:rPr>
              <a:t>Each thread adds the counter 1 million times</a:t>
            </a:r>
          </a:p>
          <a:p>
            <a:pPr lvl="1"/>
            <a:endParaRPr kumimoji="0" lang="en-US" altLang="zh-CN">
              <a:ea typeface="宋体" charset="-122"/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</a:t>
            </a:r>
            <a:endParaRPr lang="zh-CN" altLang="en-US">
              <a:ea typeface="宋体" charset="-122"/>
            </a:endParaRPr>
          </a:p>
        </p:txBody>
      </p:sp>
      <p:pic>
        <p:nvPicPr>
          <p:cNvPr id="8090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709863"/>
            <a:ext cx="480060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18E9CE-6286-FA43-B4FA-630607B8C717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Sloppy Counter</a:t>
            </a:r>
            <a:endParaRPr lang="zh-CN" altLang="en-US">
              <a:ea typeface="宋体" charset="-122"/>
            </a:endParaRPr>
          </a:p>
        </p:txBody>
      </p:sp>
      <p:sp>
        <p:nvSpPr>
          <p:cNvPr id="81924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typedef struct __counter_t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int             global        // global count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pthread_mutex_t glock;        // global lock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int             local[NCPUS]; // local counter (per cpu)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pthread_mutex_t llock[NCPUS]; // ... and locks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int             threshold;    // update frequency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} counter_t;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9035A9-E76C-654E-8501-199724C60570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Sloppy Counter</a:t>
            </a:r>
            <a:endParaRPr lang="zh-CN" altLang="en-US">
              <a:ea typeface="宋体" charset="-122"/>
            </a:endParaRPr>
          </a:p>
        </p:txBody>
      </p:sp>
      <p:sp>
        <p:nvSpPr>
          <p:cNvPr id="82948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// init: record threshold, init locks, init values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//       if all local counts and global count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void init (counter_t *c, int threshold)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c-&gt;threshold = threshold;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c-&gt;global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pthread_mutex_init(&amp;c-&gt;glock,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int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for (i = 0; I &lt; NCPUS; i++)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c-&gt;local[i]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pthread_mutex_init(c-&gt;llock[i],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0BB842-BA7E-B647-9CCE-DB1152FB1868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Sloppy Counter</a:t>
            </a:r>
            <a:endParaRPr lang="zh-CN" altLang="en-US">
              <a:ea typeface="宋体" charset="-122"/>
            </a:endParaRPr>
          </a:p>
        </p:txBody>
      </p:sp>
      <p:sp>
        <p:nvSpPr>
          <p:cNvPr id="83972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583613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// update: usually, just grab local lock and update local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//         amount once local count has risen by ‘threshold’,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//         grab global lock and transfer local values to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void update (counter_t *c, int threadID, int amt)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int cpu = threadID % NCPUS;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pthread_mutex_lock(&amp;c-&gt;llock[cpu]);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c-&gt;local[cpu] += amt;                // assumes amt &gt;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if (c-&gt;local[cpu] &gt;= c-&gt;threshold) { // transfer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pthread_mutex_lock(&amp;c-&gt;glock);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c-&gt;global += c-&gt;local[cpu];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pthread_mutex_unlock(&amp;c-&gt;glock);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c-&gt;local[cpu]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pthread_mutex_unlock(&amp;c-&gt;llock[cpu]);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2000" b="0">
              <a:latin typeface="Consolas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C6AB7B-B610-064A-B561-363480D6CF0E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Sloppy Counter</a:t>
            </a:r>
            <a:endParaRPr lang="zh-CN" altLang="en-US">
              <a:ea typeface="宋体" charset="-122"/>
            </a:endParaRPr>
          </a:p>
        </p:txBody>
      </p:sp>
      <p:sp>
        <p:nvSpPr>
          <p:cNvPr id="84996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583613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// get: just return global amount (which may not be perfect)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int get (counter_t *c)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pthread_mutex_lock(&amp;c-&gt;glock);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int val = c-&gt;global;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pthread_mutex_unlock(&amp;c-&gt;glock);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return val; // only approximate!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2000" b="0">
              <a:latin typeface="Consola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B6380C-4460-AC43-9BF2-C9D8E0F7C67B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Lock-based Concurrent </a:t>
            </a:r>
            <a:br>
              <a:rPr lang="zh-CN" altLang="en-US" sz="3200">
                <a:ea typeface="宋体" charset="-122"/>
              </a:rPr>
            </a:br>
            <a:r>
              <a:rPr lang="en-US" altLang="zh-CN" sz="3200">
                <a:ea typeface="宋体" charset="-122"/>
              </a:rPr>
              <a:t>Data Structures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00C405-37DE-E74E-868F-831C430BEF8D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 lIns="90487" tIns="44450" rIns="90487" bIns="44450"/>
          <a:lstStyle/>
          <a:p>
            <a:r>
              <a:rPr kumimoji="0" lang="en-US" altLang="zh-CN" dirty="0">
                <a:ea typeface="宋体" charset="-122"/>
              </a:rPr>
              <a:t>Simple Concurrent Linked List</a:t>
            </a:r>
          </a:p>
          <a:p>
            <a:pPr lvl="1"/>
            <a:r>
              <a:rPr kumimoji="0" lang="zh-CN" altLang="en-US" dirty="0">
                <a:ea typeface="宋体" charset="-122"/>
              </a:rPr>
              <a:t>利用锁来同步整个</a:t>
            </a:r>
            <a:r>
              <a:rPr kumimoji="0" lang="en-US" altLang="zh-CN" dirty="0">
                <a:ea typeface="宋体" charset="-122"/>
              </a:rPr>
              <a:t>insert</a:t>
            </a:r>
            <a:r>
              <a:rPr kumimoji="0" lang="zh-CN" altLang="en-US" dirty="0">
                <a:ea typeface="宋体" charset="-122"/>
              </a:rPr>
              <a:t>和</a:t>
            </a:r>
            <a:r>
              <a:rPr kumimoji="0" lang="en-US" altLang="zh-CN" dirty="0">
                <a:ea typeface="宋体" charset="-122"/>
              </a:rPr>
              <a:t>lookup</a:t>
            </a:r>
            <a:r>
              <a:rPr kumimoji="0" lang="zh-CN" altLang="en-US" dirty="0">
                <a:ea typeface="宋体" charset="-122"/>
              </a:rPr>
              <a:t>函数</a:t>
            </a:r>
            <a:endParaRPr kumimoji="0" lang="en-US" altLang="zh-CN" dirty="0">
              <a:ea typeface="宋体" charset="-122"/>
            </a:endParaRPr>
          </a:p>
          <a:p>
            <a:pPr lvl="1"/>
            <a:r>
              <a:rPr kumimoji="0" lang="zh-CN" altLang="en-US" dirty="0">
                <a:ea typeface="宋体" charset="-122"/>
              </a:rPr>
              <a:t>不要忘记在</a:t>
            </a:r>
            <a:r>
              <a:rPr kumimoji="0" lang="zh-CN" altLang="en-US" dirty="0">
                <a:solidFill>
                  <a:srgbClr val="FF0000"/>
                </a:solidFill>
                <a:ea typeface="宋体" charset="-122"/>
              </a:rPr>
              <a:t>异常控制流</a:t>
            </a:r>
            <a:r>
              <a:rPr kumimoji="0" lang="zh-CN" altLang="en-US" dirty="0">
                <a:ea typeface="宋体" charset="-122"/>
              </a:rPr>
              <a:t>上释放锁（容易出</a:t>
            </a:r>
            <a:r>
              <a:rPr kumimoji="0" lang="en-US" altLang="zh-CN" dirty="0">
                <a:ea typeface="宋体" charset="-122"/>
              </a:rPr>
              <a:t>bug</a:t>
            </a:r>
            <a:r>
              <a:rPr kumimoji="0" lang="zh-CN" altLang="en-US" dirty="0">
                <a:ea typeface="宋体" charset="-122"/>
              </a:rPr>
              <a:t>）</a:t>
            </a:r>
            <a:endParaRPr kumimoji="0" lang="en-US" altLang="zh-CN" dirty="0">
              <a:ea typeface="宋体" charset="-122"/>
            </a:endParaRP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Concurrent Linked Lists</a:t>
            </a:r>
            <a:endParaRPr lang="zh-CN" altLang="en-US">
              <a:ea typeface="宋体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4227513"/>
            <a:ext cx="6705600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sz="2400" b="0"/>
              <a:t>A recent study of Linux kernel patches found that a huge fraction of bugs (nearly 40%) are found on such </a:t>
            </a:r>
            <a:r>
              <a:rPr lang="en-US" altLang="zh-CN" sz="2400" b="0">
                <a:solidFill>
                  <a:srgbClr val="FF0000"/>
                </a:solidFill>
              </a:rPr>
              <a:t>rarely-taken code paths</a:t>
            </a:r>
            <a:endParaRPr lang="zh-CN" altLang="en-US" sz="2400" b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90310C-94EA-9D49-ABBF-067D28776A96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Simple Linked List</a:t>
            </a:r>
            <a:endParaRPr lang="zh-CN" altLang="en-US">
              <a:ea typeface="宋体" charset="-122"/>
            </a:endParaRPr>
          </a:p>
        </p:txBody>
      </p:sp>
      <p:sp>
        <p:nvSpPr>
          <p:cNvPr id="87044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typedef struct __node_t { </a:t>
            </a:r>
            <a:r>
              <a:rPr kumimoji="0" lang="en-US" altLang="zh-CN" sz="2000" b="0">
                <a:solidFill>
                  <a:srgbClr val="00B050"/>
                </a:solidFill>
                <a:latin typeface="Consolas" charset="0"/>
              </a:rPr>
              <a:t>// basic node structure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int             key;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struct __node_t *next;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} node_t;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2000" b="0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typedef struct __list_t { </a:t>
            </a:r>
            <a:r>
              <a:rPr kumimoji="0" lang="en-US" altLang="zh-CN" sz="2000" b="0">
                <a:solidFill>
                  <a:srgbClr val="00B050"/>
                </a:solidFill>
                <a:latin typeface="Consolas" charset="0"/>
              </a:rPr>
              <a:t>// basic list structure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node_t          *head;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</a:t>
            </a: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pthread_mutex_t 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} list_t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2000" b="0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void List_Init(list_t *L)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L-&gt;head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</a:t>
            </a: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pthread_mutex_init(&amp;L-&gt;lock,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2000" b="0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2000" b="0">
              <a:latin typeface="Consolas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E0C281-C719-D84E-B120-2604BF60C555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Simple Linked List</a:t>
            </a:r>
            <a:endParaRPr lang="zh-CN" altLang="en-US">
              <a:ea typeface="宋体" charset="-122"/>
            </a:endParaRPr>
          </a:p>
        </p:txBody>
      </p:sp>
      <p:sp>
        <p:nvSpPr>
          <p:cNvPr id="88068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int List_Insert(list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</a:t>
            </a: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node_t *new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if (new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perror(“malloc”);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</a:t>
            </a: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return -1; </a:t>
            </a:r>
            <a:r>
              <a:rPr kumimoji="0" lang="en-US" altLang="zh-CN" sz="2000" b="0">
                <a:solidFill>
                  <a:srgbClr val="00B050"/>
                </a:solidFill>
                <a:latin typeface="Consolas" charset="0"/>
              </a:rPr>
              <a:t>// fail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new-&gt;key = key;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new-&gt;next = L-&gt;head;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L-&gt;head = new;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</a:t>
            </a: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return 0; </a:t>
            </a:r>
            <a:r>
              <a:rPr kumimoji="0" lang="en-US" altLang="zh-CN" sz="2000" b="0">
                <a:solidFill>
                  <a:srgbClr val="00B050"/>
                </a:solidFill>
                <a:latin typeface="Consolas" charset="0"/>
              </a:rPr>
              <a:t>// success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846763" y="3101975"/>
            <a:ext cx="19256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rgbClr val="0000FF"/>
                </a:solidFill>
              </a:rPr>
              <a:t>exceptional control flow</a:t>
            </a:r>
            <a:endParaRPr kumimoji="0" lang="zh-CN" altLang="en-US" sz="160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5400" y="2971800"/>
            <a:ext cx="4495800" cy="990600"/>
          </a:xfrm>
          <a:prstGeom prst="rect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68D69B-7AA3-C143-8405-DC44069A4B1A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Simple Linked List</a:t>
            </a:r>
            <a:endParaRPr lang="zh-CN" altLang="en-US">
              <a:ea typeface="宋体" charset="-122"/>
            </a:endParaRPr>
          </a:p>
        </p:txBody>
      </p:sp>
      <p:sp>
        <p:nvSpPr>
          <p:cNvPr id="89092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int List_Lookup(list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</a:t>
            </a: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node_t *curr = L-&gt;head;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while (curr)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if (curr-&gt;key ==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   </a:t>
            </a: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   return 0; </a:t>
            </a:r>
            <a:r>
              <a:rPr kumimoji="0" lang="en-US" altLang="zh-CN" sz="2000" b="0">
                <a:solidFill>
                  <a:srgbClr val="00B050"/>
                </a:solidFill>
                <a:latin typeface="Consolas" charset="0"/>
              </a:rPr>
              <a:t>// success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curr = curr-&gt;next;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</a:t>
            </a: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return -1; </a:t>
            </a:r>
            <a:r>
              <a:rPr kumimoji="0" lang="en-US" altLang="zh-CN" sz="2000" b="0">
                <a:solidFill>
                  <a:srgbClr val="00B050"/>
                </a:solidFill>
                <a:latin typeface="Consolas" charset="0"/>
              </a:rPr>
              <a:t>// failure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7763" y="3254375"/>
            <a:ext cx="19256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rgbClr val="0000FF"/>
                </a:solidFill>
              </a:rPr>
              <a:t>exceptional control flow</a:t>
            </a:r>
            <a:endParaRPr kumimoji="0" lang="zh-CN" altLang="en-US" sz="160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76400" y="3276600"/>
            <a:ext cx="4495800" cy="685800"/>
          </a:xfrm>
          <a:prstGeom prst="rect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31F376-5431-3745-A107-79337709C741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 lIns="90487" tIns="44450" rIns="90487" bIns="44450"/>
          <a:lstStyle/>
          <a:p>
            <a:r>
              <a:rPr kumimoji="0" lang="en-US" altLang="zh-CN">
                <a:ea typeface="宋体" charset="-122"/>
              </a:rPr>
              <a:t>Can we avoid calling unlock in the failure path?</a:t>
            </a:r>
          </a:p>
          <a:p>
            <a:pPr lvl="1"/>
            <a:r>
              <a:rPr kumimoji="0" lang="en-US" altLang="zh-CN">
                <a:ea typeface="宋体" charset="-122"/>
              </a:rPr>
              <a:t>List_Insert(): malloc() itself is </a:t>
            </a:r>
            <a:r>
              <a:rPr kumimoji="0" lang="en-US" altLang="zh-CN">
                <a:solidFill>
                  <a:srgbClr val="FF0000"/>
                </a:solidFill>
                <a:ea typeface="宋体" charset="-122"/>
              </a:rPr>
              <a:t>thread-safe</a:t>
            </a:r>
          </a:p>
          <a:p>
            <a:pPr lvl="1"/>
            <a:r>
              <a:rPr kumimoji="0" lang="en-US" altLang="zh-CN">
                <a:ea typeface="宋体" charset="-122"/>
              </a:rPr>
              <a:t>List_Lookup(): a </a:t>
            </a:r>
            <a:r>
              <a:rPr kumimoji="0" lang="en-US" altLang="zh-CN">
                <a:solidFill>
                  <a:srgbClr val="FF0000"/>
                </a:solidFill>
                <a:ea typeface="宋体" charset="-122"/>
              </a:rPr>
              <a:t>common</a:t>
            </a:r>
            <a:r>
              <a:rPr kumimoji="0" lang="en-US" altLang="zh-CN">
                <a:ea typeface="宋体" charset="-122"/>
              </a:rPr>
              <a:t> exit path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Concurrent Linked Lists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4DC566-BCB0-304A-8632-61670B927D39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Simple Linked List</a:t>
            </a:r>
            <a:endParaRPr lang="zh-CN" altLang="en-US">
              <a:ea typeface="宋体" charset="-122"/>
            </a:endParaRPr>
          </a:p>
        </p:txBody>
      </p:sp>
      <p:sp>
        <p:nvSpPr>
          <p:cNvPr id="91140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void List_Insert(list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</a:t>
            </a:r>
            <a:r>
              <a:rPr kumimoji="0" lang="en-US" altLang="zh-CN" sz="2000" b="0">
                <a:solidFill>
                  <a:srgbClr val="00B050"/>
                </a:solidFill>
                <a:latin typeface="Consolas" charset="0"/>
              </a:rPr>
              <a:t>// synchronization not needed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node_t *new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if (new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perror(“malloc”);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return;</a:t>
            </a:r>
            <a:endParaRPr kumimoji="0" lang="en-US" altLang="zh-CN" sz="2000" b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   </a:t>
            </a:r>
            <a:r>
              <a:rPr kumimoji="0" lang="en-US" altLang="zh-CN" sz="2000" b="0">
                <a:latin typeface="Consolas" charset="0"/>
              </a:rPr>
              <a:t>new-&gt;key = key; 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800" b="0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</a:t>
            </a:r>
            <a:r>
              <a:rPr kumimoji="0" lang="en-US" altLang="zh-CN" sz="2000" b="0">
                <a:solidFill>
                  <a:srgbClr val="00B050"/>
                </a:solidFill>
                <a:latin typeface="Consolas" charset="0"/>
              </a:rPr>
              <a:t>// just lock critical section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</a:t>
            </a: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new-&gt;next = L-&gt;head;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L-&gt;head = new;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</a:t>
            </a: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0C52F6-3690-E149-8362-C4823E089433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Simple Linked List</a:t>
            </a:r>
            <a:endParaRPr lang="zh-CN" altLang="en-US">
              <a:ea typeface="宋体" charset="-122"/>
            </a:endParaRPr>
          </a:p>
        </p:txBody>
      </p:sp>
      <p:sp>
        <p:nvSpPr>
          <p:cNvPr id="92164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int List_Lookup(list *L,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int rv =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</a:t>
            </a: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pthread_mutex_lock(&amp;L-&gt;lock);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node_t *curr = L-&gt;head;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while (curr)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if (curr-&gt;key ==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   rv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   break;</a:t>
            </a:r>
            <a:endParaRPr kumimoji="0" lang="en-US" altLang="zh-CN" sz="2000" b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curr = curr-&gt;next;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</a:t>
            </a: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pthread_mutex_unlock(&amp;L-&gt;lock);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return rv;</a:t>
            </a:r>
            <a:endParaRPr kumimoji="0" lang="en-US" altLang="zh-CN" sz="2000" b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F38936-9E9F-2442-8820-35889E944B00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3352800"/>
          </a:xfrm>
        </p:spPr>
        <p:txBody>
          <a:bodyPr lIns="90487" tIns="44450" rIns="90487" bIns="44450"/>
          <a:lstStyle/>
          <a:p>
            <a:r>
              <a:rPr kumimoji="0" lang="en-US" altLang="zh-CN">
                <a:ea typeface="宋体" charset="-122"/>
              </a:rPr>
              <a:t>Hand-over-hand locking (a.k.a. lock coupling)</a:t>
            </a:r>
          </a:p>
          <a:p>
            <a:pPr lvl="1"/>
            <a:r>
              <a:rPr kumimoji="0" lang="zh-CN" altLang="en-US">
                <a:ea typeface="宋体" charset="-122"/>
              </a:rPr>
              <a:t>使用</a:t>
            </a:r>
            <a:r>
              <a:rPr kumimoji="0" lang="en-US" altLang="zh-CN">
                <a:solidFill>
                  <a:srgbClr val="FF0000"/>
                </a:solidFill>
                <a:ea typeface="宋体" charset="-122"/>
              </a:rPr>
              <a:t>a lock per node</a:t>
            </a:r>
            <a:r>
              <a:rPr kumimoji="0" lang="zh-CN" altLang="en-US">
                <a:ea typeface="宋体" charset="-122"/>
              </a:rPr>
              <a:t>，而不是整个</a:t>
            </a:r>
            <a:r>
              <a:rPr kumimoji="0" lang="en-US" altLang="zh-CN">
                <a:ea typeface="宋体" charset="-122"/>
              </a:rPr>
              <a:t>list</a:t>
            </a:r>
            <a:r>
              <a:rPr kumimoji="0" lang="zh-CN" altLang="en-US">
                <a:ea typeface="宋体" charset="-122"/>
              </a:rPr>
              <a:t>级别的锁</a:t>
            </a:r>
            <a:endParaRPr kumimoji="0" lang="en-US" altLang="zh-CN">
              <a:ea typeface="宋体" charset="-122"/>
            </a:endParaRPr>
          </a:p>
          <a:p>
            <a:pPr lvl="1"/>
            <a:r>
              <a:rPr kumimoji="0" lang="zh-CN" altLang="en-US">
                <a:ea typeface="宋体" charset="-122"/>
              </a:rPr>
              <a:t>在释放当前结点锁之前，先抢占下一个结点的锁</a:t>
            </a:r>
            <a:endParaRPr kumimoji="0" lang="en-US" altLang="zh-CN">
              <a:ea typeface="宋体" charset="-122"/>
            </a:endParaRPr>
          </a:p>
          <a:p>
            <a:pPr lvl="1"/>
            <a:r>
              <a:rPr kumimoji="0" lang="zh-CN" altLang="en-US">
                <a:ea typeface="宋体" charset="-122"/>
              </a:rPr>
              <a:t>但是，频繁的获得</a:t>
            </a:r>
            <a:r>
              <a:rPr kumimoji="0" lang="en-US" altLang="zh-CN">
                <a:ea typeface="宋体" charset="-122"/>
              </a:rPr>
              <a:t>/</a:t>
            </a:r>
            <a:r>
              <a:rPr kumimoji="0" lang="zh-CN" altLang="en-US">
                <a:ea typeface="宋体" charset="-122"/>
              </a:rPr>
              <a:t>释放锁，代价很大，所以这种方案</a:t>
            </a:r>
            <a:r>
              <a:rPr kumimoji="0" lang="en-US" altLang="zh-CN">
                <a:solidFill>
                  <a:srgbClr val="FF0000"/>
                </a:solidFill>
                <a:ea typeface="宋体" charset="-122"/>
              </a:rPr>
              <a:t>impractical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Scaling Linked Lists</a:t>
            </a:r>
            <a:endParaRPr lang="zh-CN" altLang="en-US">
              <a:ea typeface="宋体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4981575"/>
            <a:ext cx="6934200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/>
              <a:t>MORE CONCURRENCY ISN’T NECESSARILY FASTER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164010-FE50-7E44-B60E-0C4608221E61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114800"/>
          </a:xfrm>
        </p:spPr>
        <p:txBody>
          <a:bodyPr lIns="90487" tIns="44450" rIns="90487" bIns="44450"/>
          <a:lstStyle/>
          <a:p>
            <a:r>
              <a:rPr kumimoji="0" lang="en-US" altLang="zh-CN" dirty="0">
                <a:ea typeface="宋体" charset="-122"/>
              </a:rPr>
              <a:t>Simple (always work) Solution</a:t>
            </a:r>
          </a:p>
          <a:p>
            <a:pPr lvl="1"/>
            <a:r>
              <a:rPr kumimoji="0" lang="en-US" altLang="zh-CN" dirty="0">
                <a:ea typeface="宋体" charset="-122"/>
              </a:rPr>
              <a:t>Add a big lock</a:t>
            </a:r>
          </a:p>
          <a:p>
            <a:pPr lvl="1"/>
            <a:endParaRPr kumimoji="0" lang="en-US" altLang="zh-CN" dirty="0">
              <a:solidFill>
                <a:srgbClr val="FF0000"/>
              </a:solidFill>
              <a:ea typeface="宋体" charset="-122"/>
            </a:endParaRPr>
          </a:p>
          <a:p>
            <a:r>
              <a:rPr kumimoji="0" lang="en-US" altLang="zh-CN" dirty="0">
                <a:ea typeface="宋体" charset="-122"/>
              </a:rPr>
              <a:t>Michael and Scott Concurrent Queues</a:t>
            </a:r>
          </a:p>
          <a:p>
            <a:pPr lvl="1"/>
            <a:r>
              <a:rPr kumimoji="0" lang="en-US" altLang="zh-CN" dirty="0">
                <a:ea typeface="宋体" charset="-122"/>
              </a:rPr>
              <a:t>Add two locks, one for head, and one for tail</a:t>
            </a:r>
          </a:p>
          <a:p>
            <a:pPr lvl="1"/>
            <a:r>
              <a:rPr kumimoji="0" lang="en-US" altLang="zh-CN" dirty="0" err="1">
                <a:ea typeface="宋体" charset="-122"/>
              </a:rPr>
              <a:t>Queue_Enqueue</a:t>
            </a:r>
            <a:r>
              <a:rPr kumimoji="0" lang="en-US" altLang="zh-CN" dirty="0">
                <a:ea typeface="宋体" charset="-122"/>
              </a:rPr>
              <a:t> always uses tail lock</a:t>
            </a:r>
          </a:p>
          <a:p>
            <a:pPr lvl="1"/>
            <a:r>
              <a:rPr kumimoji="0" lang="en-US" altLang="zh-CN" dirty="0" err="1">
                <a:ea typeface="宋体" charset="-122"/>
              </a:rPr>
              <a:t>Queue_Dequeue</a:t>
            </a:r>
            <a:r>
              <a:rPr kumimoji="0" lang="en-US" altLang="zh-CN" dirty="0">
                <a:ea typeface="宋体" charset="-122"/>
              </a:rPr>
              <a:t> always uses head lock</a:t>
            </a:r>
          </a:p>
          <a:p>
            <a:pPr lvl="1"/>
            <a:r>
              <a:rPr kumimoji="0" lang="en-US" altLang="zh-CN" dirty="0">
                <a:ea typeface="宋体" charset="-122"/>
              </a:rPr>
              <a:t>A dummy node enables the separation of head and tail operations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Concurrent Queues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5FF0B4-6C9B-1B48-87EC-410AE1627B52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Michael and Scott Concurrent Queue</a:t>
            </a:r>
            <a:endParaRPr lang="zh-CN" altLang="en-US">
              <a:ea typeface="宋体" charset="-122"/>
            </a:endParaRPr>
          </a:p>
        </p:txBody>
      </p:sp>
      <p:sp>
        <p:nvSpPr>
          <p:cNvPr id="95236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typedef struct __node_t { </a:t>
            </a:r>
            <a:endParaRPr kumimoji="0" lang="en-US" altLang="zh-CN" sz="2000" b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int              key;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struct __node_t *next;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} node_t;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2000" b="0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typedef struct __queue_t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node_t          *head;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node_t          *tail;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  pthread_mutex_t  head_lock;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</a:t>
            </a: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pthread_mutex_t  tail_lock;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} queue_t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2000" b="0">
              <a:latin typeface="Consola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B817A1-5D57-D94B-99DD-0F6B638BF4A0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pPr>
              <a:spcBef>
                <a:spcPct val="0"/>
              </a:spcBef>
            </a:pPr>
            <a:r>
              <a:rPr kumimoji="0" lang="en-US" altLang="zh-CN" dirty="0">
                <a:ea typeface="宋体" charset="-122"/>
              </a:rPr>
              <a:t>Lock (variable)</a:t>
            </a:r>
          </a:p>
          <a:p>
            <a:pPr lvl="1">
              <a:spcBef>
                <a:spcPct val="0"/>
              </a:spcBef>
            </a:pPr>
            <a:r>
              <a:rPr kumimoji="0" lang="en-US" altLang="zh-CN" dirty="0">
                <a:ea typeface="宋体" charset="-122"/>
              </a:rPr>
              <a:t>Two states: available (unlocked) or acquired (locked)</a:t>
            </a:r>
          </a:p>
          <a:p>
            <a:pPr lvl="1">
              <a:spcBef>
                <a:spcPct val="0"/>
              </a:spcBef>
            </a:pPr>
            <a:r>
              <a:rPr kumimoji="0" lang="en-US" altLang="zh-CN" dirty="0">
                <a:ea typeface="宋体" charset="-122"/>
              </a:rPr>
              <a:t>Unlocked: no thread holds the lock</a:t>
            </a:r>
          </a:p>
          <a:p>
            <a:pPr lvl="1">
              <a:spcBef>
                <a:spcPct val="0"/>
              </a:spcBef>
            </a:pPr>
            <a:r>
              <a:rPr kumimoji="0" lang="en-US" altLang="zh-CN" dirty="0">
                <a:ea typeface="宋体" charset="-122"/>
              </a:rPr>
              <a:t>Locked: exactly one thread holds the lock</a:t>
            </a:r>
          </a:p>
          <a:p>
            <a:pPr>
              <a:spcBef>
                <a:spcPct val="0"/>
              </a:spcBef>
            </a:pPr>
            <a:r>
              <a:rPr kumimoji="0" lang="en-US" altLang="zh-CN" dirty="0">
                <a:ea typeface="宋体" charset="-122"/>
              </a:rPr>
              <a:t>The POSIX library provides </a:t>
            </a:r>
            <a:r>
              <a:rPr kumimoji="0" lang="en-US" altLang="zh-CN" dirty="0">
                <a:solidFill>
                  <a:srgbClr val="FF0000"/>
                </a:solidFill>
                <a:ea typeface="宋体" charset="-122"/>
              </a:rPr>
              <a:t>mut</a:t>
            </a:r>
            <a:r>
              <a:rPr kumimoji="0" lang="en-US" altLang="zh-CN" dirty="0">
                <a:ea typeface="宋体" charset="-122"/>
              </a:rPr>
              <a:t>ual </a:t>
            </a:r>
            <a:r>
              <a:rPr kumimoji="0" lang="en-US" altLang="zh-CN" dirty="0">
                <a:solidFill>
                  <a:srgbClr val="FF0000"/>
                </a:solidFill>
                <a:ea typeface="宋体" charset="-122"/>
              </a:rPr>
              <a:t>ex</a:t>
            </a:r>
            <a:r>
              <a:rPr kumimoji="0" lang="en-US" altLang="zh-CN" dirty="0">
                <a:ea typeface="宋体" charset="-122"/>
              </a:rPr>
              <a:t>clusion between threads</a:t>
            </a:r>
          </a:p>
          <a:p>
            <a:pPr lvl="1">
              <a:spcBef>
                <a:spcPct val="0"/>
              </a:spcBef>
            </a:pPr>
            <a:r>
              <a:rPr kumimoji="0" lang="en-US" altLang="zh-CN" dirty="0">
                <a:ea typeface="宋体" charset="-122"/>
              </a:rPr>
              <a:t>Also known as </a:t>
            </a:r>
            <a:r>
              <a:rPr kumimoji="0" lang="en-US" altLang="zh-CN" dirty="0" err="1">
                <a:ea typeface="宋体" charset="-122"/>
              </a:rPr>
              <a:t>mutex</a:t>
            </a:r>
            <a:endParaRPr kumimoji="0" lang="en-US" altLang="zh-CN" dirty="0">
              <a:ea typeface="宋体" charset="-122"/>
            </a:endParaRPr>
          </a:p>
          <a:p>
            <a:pPr>
              <a:buFontTx/>
              <a:buNone/>
            </a:pPr>
            <a:endParaRPr kumimoji="0" lang="en-US" altLang="zh-CN" dirty="0">
              <a:ea typeface="宋体" charset="-122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Basic Idea &amp; Posix Library</a:t>
            </a:r>
            <a:endParaRPr lang="zh-CN" altLang="en-US">
              <a:ea typeface="宋体" charset="-122"/>
            </a:endParaRPr>
          </a:p>
        </p:txBody>
      </p:sp>
      <p:sp>
        <p:nvSpPr>
          <p:cNvPr id="69637" name="Rectangle 2"/>
          <p:cNvSpPr txBox="1">
            <a:spLocks noChangeArrowheads="1"/>
          </p:cNvSpPr>
          <p:nvPr/>
        </p:nvSpPr>
        <p:spPr bwMode="auto">
          <a:xfrm>
            <a:off x="636588" y="4445000"/>
            <a:ext cx="7897812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kumimoji="0" lang="en-US" altLang="zh-CN" sz="2200" b="0">
                <a:latin typeface="Consolas" charset="0"/>
              </a:rPr>
              <a:t>pthread_mutex_t lock = PTHREAD_MUTEX_INITIALIZER;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b="0">
                <a:latin typeface="Consolas" charset="0"/>
              </a:rPr>
              <a:t>pthread_mutex_lock(&amp;lock);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b="0">
                <a:latin typeface="Consolas" charset="0"/>
              </a:rPr>
              <a:t>balance = balance + 1;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b="0">
                <a:latin typeface="Consolas" charset="0"/>
              </a:rPr>
              <a:t>pthread_mutex_unlock(&amp;lock);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D6C732-3724-384F-8F49-C7874DB0AA96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Michael and Scott Concurrent Queue</a:t>
            </a:r>
            <a:endParaRPr lang="zh-CN" altLang="en-US">
              <a:ea typeface="宋体" charset="-122"/>
            </a:endParaRPr>
          </a:p>
        </p:txBody>
      </p:sp>
      <p:sp>
        <p:nvSpPr>
          <p:cNvPr id="96260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void Queue_Init(queue_t *q)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node_t *tmp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tmp-&gt;next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q-&gt;head = q-&gt;tail =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   pthread_mutex_init(&amp;q-&gt;head_lock,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   pthread_mutex_init(&amp;q-&gt;tail_lock,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2AD4FE-FA50-F24C-9CC0-5CE37A39E2C2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Michael and Scott Concurrent Queue</a:t>
            </a:r>
            <a:endParaRPr lang="zh-CN" altLang="en-US">
              <a:ea typeface="宋体" charset="-122"/>
            </a:endParaRPr>
          </a:p>
        </p:txBody>
      </p:sp>
      <p:sp>
        <p:nvSpPr>
          <p:cNvPr id="97284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void Queue_Enqueu(queue_t *q, int value)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node_t *tmp = malloc(sizeof(node_t));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assert(tmp !=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tmp-&gt;value = value;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tmp-&gt;next = NULL;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2000" b="0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   pthread_mutex_lock(&amp;q-&gt;tail_lock);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q-&gt;tail-&gt;next = tmp;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q-&gt;tail = tmp;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   pthread_mutex_unlock(&amp;-&gt;tail_lock);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AE3760-7878-8F4C-A831-95496F785845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Michael and Scott Concurrent Queue</a:t>
            </a:r>
            <a:endParaRPr lang="zh-CN" altLang="en-US">
              <a:ea typeface="宋体" charset="-122"/>
            </a:endParaRPr>
          </a:p>
        </p:txBody>
      </p:sp>
      <p:sp>
        <p:nvSpPr>
          <p:cNvPr id="98308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Consolas" charset="0"/>
              </a:rPr>
              <a:t>void </a:t>
            </a:r>
            <a:r>
              <a:rPr kumimoji="0" lang="en-US" altLang="zh-CN" sz="2000" b="0" dirty="0" err="1">
                <a:latin typeface="Consolas" charset="0"/>
              </a:rPr>
              <a:t>Queue_Dequeu</a:t>
            </a:r>
            <a:r>
              <a:rPr kumimoji="0" lang="en-US" altLang="zh-CN" sz="2000" b="0" dirty="0">
                <a:latin typeface="Consolas" charset="0"/>
              </a:rPr>
              <a:t>(</a:t>
            </a:r>
            <a:r>
              <a:rPr kumimoji="0" lang="en-US" altLang="zh-CN" sz="2000" b="0" dirty="0" err="1">
                <a:latin typeface="Consolas" charset="0"/>
              </a:rPr>
              <a:t>queue_t</a:t>
            </a:r>
            <a:r>
              <a:rPr kumimoji="0" lang="en-US" altLang="zh-CN" sz="2000" b="0" dirty="0">
                <a:latin typeface="Consolas" charset="0"/>
              </a:rPr>
              <a:t> *q, int </a:t>
            </a:r>
            <a:r>
              <a:rPr kumimoji="0" lang="zh-CN" altLang="en-US" sz="2000" b="0" dirty="0">
                <a:latin typeface="Consolas" charset="0"/>
              </a:rPr>
              <a:t>*</a:t>
            </a:r>
            <a:r>
              <a:rPr kumimoji="0" lang="en-US" altLang="zh-CN" sz="2000" b="0" dirty="0">
                <a:latin typeface="Consolas" charset="0"/>
              </a:rPr>
              <a:t>value)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solidFill>
                  <a:srgbClr val="FF0000"/>
                </a:solidFill>
                <a:latin typeface="Consolas" charset="0"/>
              </a:rPr>
              <a:t>   </a:t>
            </a:r>
            <a:r>
              <a:rPr kumimoji="0" lang="en-US" altLang="zh-CN" sz="2000" b="0" dirty="0" err="1">
                <a:solidFill>
                  <a:srgbClr val="FF0000"/>
                </a:solidFill>
                <a:latin typeface="Consolas" charset="0"/>
              </a:rPr>
              <a:t>pthread_mutex_lock</a:t>
            </a:r>
            <a:r>
              <a:rPr kumimoji="0" lang="en-US" altLang="zh-CN" sz="2000" b="0" dirty="0">
                <a:solidFill>
                  <a:srgbClr val="FF0000"/>
                </a:solidFill>
                <a:latin typeface="Consolas" charset="0"/>
              </a:rPr>
              <a:t>(&amp;q-&gt;</a:t>
            </a:r>
            <a:r>
              <a:rPr kumimoji="0" lang="en-US" altLang="zh-CN" sz="2000" b="0" dirty="0" err="1">
                <a:solidFill>
                  <a:srgbClr val="FF0000"/>
                </a:solidFill>
                <a:latin typeface="Consolas" charset="0"/>
              </a:rPr>
              <a:t>head_lock</a:t>
            </a:r>
            <a:r>
              <a:rPr kumimoji="0" lang="en-US" altLang="zh-CN" sz="2000" b="0" dirty="0">
                <a:solidFill>
                  <a:srgbClr val="FF0000"/>
                </a:solidFill>
                <a:latin typeface="Consolas" charset="0"/>
              </a:rPr>
              <a:t>);</a:t>
            </a:r>
            <a:endParaRPr kumimoji="0" lang="en-US" altLang="zh-CN" sz="2000" b="0" dirty="0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Consolas" charset="0"/>
              </a:rPr>
              <a:t>   </a:t>
            </a:r>
            <a:r>
              <a:rPr kumimoji="0" lang="en-US" altLang="zh-CN" sz="2000" b="0" dirty="0" err="1">
                <a:latin typeface="Consolas" charset="0"/>
              </a:rPr>
              <a:t>node_t</a:t>
            </a:r>
            <a:r>
              <a:rPr kumimoji="0" lang="en-US" altLang="zh-CN" sz="2000" b="0" dirty="0">
                <a:latin typeface="Consolas" charset="0"/>
              </a:rPr>
              <a:t> *</a:t>
            </a:r>
            <a:r>
              <a:rPr kumimoji="0" lang="en-US" altLang="zh-CN" sz="2000" b="0" dirty="0" err="1">
                <a:latin typeface="Consolas" charset="0"/>
              </a:rPr>
              <a:t>tmp</a:t>
            </a:r>
            <a:r>
              <a:rPr kumimoji="0" lang="en-US" altLang="zh-CN" sz="2000" b="0" dirty="0">
                <a:latin typeface="Consolas" charset="0"/>
              </a:rPr>
              <a:t> = q-&gt;head;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Consolas" charset="0"/>
              </a:rPr>
              <a:t>   </a:t>
            </a:r>
            <a:r>
              <a:rPr kumimoji="0" lang="en-US" altLang="zh-CN" sz="2000" b="0" dirty="0" err="1">
                <a:latin typeface="Consolas" charset="0"/>
              </a:rPr>
              <a:t>node_t</a:t>
            </a:r>
            <a:r>
              <a:rPr kumimoji="0" lang="en-US" altLang="zh-CN" sz="2000" b="0" dirty="0">
                <a:latin typeface="Consolas" charset="0"/>
              </a:rPr>
              <a:t> *</a:t>
            </a:r>
            <a:r>
              <a:rPr kumimoji="0" lang="en-US" altLang="zh-CN" sz="2000" b="0" dirty="0" err="1">
                <a:latin typeface="Consolas" charset="0"/>
              </a:rPr>
              <a:t>new_head</a:t>
            </a:r>
            <a:r>
              <a:rPr kumimoji="0" lang="en-US" altLang="zh-CN" sz="2000" b="0" dirty="0">
                <a:latin typeface="Consolas" charset="0"/>
              </a:rPr>
              <a:t> = </a:t>
            </a:r>
            <a:r>
              <a:rPr kumimoji="0" lang="en-US" altLang="zh-CN" sz="2000" b="0" dirty="0" err="1">
                <a:latin typeface="Consolas" charset="0"/>
              </a:rPr>
              <a:t>tmp</a:t>
            </a:r>
            <a:r>
              <a:rPr kumimoji="0" lang="en-US" altLang="zh-CN" sz="2000" b="0" dirty="0">
                <a:latin typeface="Consolas" charset="0"/>
              </a:rPr>
              <a:t>-&gt;next;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Consolas" charset="0"/>
              </a:rPr>
              <a:t>   if (</a:t>
            </a:r>
            <a:r>
              <a:rPr kumimoji="0" lang="en-US" altLang="zh-CN" sz="2000" b="0" dirty="0" err="1">
                <a:latin typeface="Consolas" charset="0"/>
              </a:rPr>
              <a:t>new_head</a:t>
            </a:r>
            <a:r>
              <a:rPr kumimoji="0" lang="en-US" altLang="zh-CN" sz="2000" b="0" dirty="0">
                <a:latin typeface="Consolas" charset="0"/>
              </a:rPr>
              <a:t>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Consolas" charset="0"/>
              </a:rPr>
              <a:t>      </a:t>
            </a:r>
            <a:r>
              <a:rPr kumimoji="0" lang="en-US" altLang="zh-CN" sz="2000" b="0" dirty="0" err="1">
                <a:latin typeface="Consolas" charset="0"/>
              </a:rPr>
              <a:t>phtread_mutex_unlock</a:t>
            </a:r>
            <a:r>
              <a:rPr kumimoji="0" lang="en-US" altLang="zh-CN" sz="2000" b="0" dirty="0">
                <a:latin typeface="Consolas" charset="0"/>
              </a:rPr>
              <a:t>(&amp;q-&gt;</a:t>
            </a:r>
            <a:r>
              <a:rPr kumimoji="0" lang="en-US" altLang="zh-CN" sz="2000" b="0" dirty="0" err="1">
                <a:latin typeface="Consolas" charset="0"/>
              </a:rPr>
              <a:t>head_lock</a:t>
            </a:r>
            <a:r>
              <a:rPr kumimoji="0" lang="en-US" altLang="zh-CN" sz="2000" b="0" dirty="0">
                <a:latin typeface="Consolas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Consolas" charset="0"/>
              </a:rPr>
              <a:t>      return -1; </a:t>
            </a:r>
            <a:r>
              <a:rPr kumimoji="0" lang="en-US" altLang="zh-CN" sz="2000" b="0" dirty="0">
                <a:solidFill>
                  <a:srgbClr val="00B050"/>
                </a:solidFill>
                <a:latin typeface="Consolas" charset="0"/>
              </a:rPr>
              <a:t>// queue was empty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Consolas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2000" b="0" dirty="0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Consolas" charset="0"/>
              </a:rPr>
              <a:t>   *value = </a:t>
            </a:r>
            <a:r>
              <a:rPr kumimoji="0" lang="en-US" altLang="zh-CN" sz="2000" b="0" dirty="0" err="1">
                <a:latin typeface="Consolas" charset="0"/>
              </a:rPr>
              <a:t>new_head</a:t>
            </a:r>
            <a:r>
              <a:rPr kumimoji="0" lang="en-US" altLang="zh-CN" sz="2000" b="0" dirty="0">
                <a:latin typeface="Consolas" charset="0"/>
              </a:rPr>
              <a:t>-&gt;value;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Consolas" charset="0"/>
              </a:rPr>
              <a:t>   q-&gt;head = </a:t>
            </a:r>
            <a:r>
              <a:rPr kumimoji="0" lang="en-US" altLang="zh-CN" sz="2000" b="0" dirty="0" err="1">
                <a:latin typeface="Consolas" charset="0"/>
              </a:rPr>
              <a:t>new_head</a:t>
            </a:r>
            <a:r>
              <a:rPr kumimoji="0" lang="en-US" altLang="zh-CN" sz="2000" b="0" dirty="0">
                <a:latin typeface="Consolas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solidFill>
                  <a:srgbClr val="FF0000"/>
                </a:solidFill>
                <a:latin typeface="Consolas" charset="0"/>
              </a:rPr>
              <a:t>   </a:t>
            </a:r>
            <a:r>
              <a:rPr kumimoji="0" lang="en-US" altLang="zh-CN" sz="2000" b="0" dirty="0" err="1">
                <a:solidFill>
                  <a:srgbClr val="FF0000"/>
                </a:solidFill>
                <a:latin typeface="Consolas" charset="0"/>
              </a:rPr>
              <a:t>pthread_mutex_unlock</a:t>
            </a:r>
            <a:r>
              <a:rPr kumimoji="0" lang="en-US" altLang="zh-CN" sz="2000" b="0" dirty="0">
                <a:solidFill>
                  <a:srgbClr val="FF0000"/>
                </a:solidFill>
                <a:latin typeface="Consolas" charset="0"/>
              </a:rPr>
              <a:t>(&amp;-&gt;</a:t>
            </a:r>
            <a:r>
              <a:rPr kumimoji="0" lang="en-US" altLang="zh-CN" sz="2000" b="0" dirty="0" err="1">
                <a:solidFill>
                  <a:srgbClr val="FF0000"/>
                </a:solidFill>
                <a:latin typeface="Consolas" charset="0"/>
              </a:rPr>
              <a:t>head_lock</a:t>
            </a:r>
            <a:r>
              <a:rPr kumimoji="0" lang="en-US" altLang="zh-CN" sz="2000" b="0" dirty="0">
                <a:solidFill>
                  <a:srgbClr val="FF0000"/>
                </a:solidFill>
                <a:latin typeface="Consolas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Consolas" charset="0"/>
              </a:rPr>
              <a:t>   free(</a:t>
            </a:r>
            <a:r>
              <a:rPr kumimoji="0" lang="en-US" altLang="zh-CN" sz="2000" b="0" dirty="0" err="1">
                <a:latin typeface="Consolas" charset="0"/>
              </a:rPr>
              <a:t>tmp</a:t>
            </a:r>
            <a:r>
              <a:rPr kumimoji="0" lang="en-US" altLang="zh-CN" sz="2000" b="0" dirty="0">
                <a:latin typeface="Consolas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Consolas" charset="0"/>
              </a:rPr>
              <a:t>  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 dirty="0">
                <a:latin typeface="Consolas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D3AB97-0A8F-2A4D-98B1-0E4048C7887F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Michael and Scott Concurrent Queue</a:t>
            </a:r>
            <a:endParaRPr lang="zh-CN" altLang="en-US">
              <a:ea typeface="宋体" charset="-122"/>
            </a:endParaRPr>
          </a:p>
        </p:txBody>
      </p:sp>
      <p:grpSp>
        <p:nvGrpSpPr>
          <p:cNvPr id="99332" name="组合 3"/>
          <p:cNvGrpSpPr>
            <a:grpSpLocks/>
          </p:cNvGrpSpPr>
          <p:nvPr/>
        </p:nvGrpSpPr>
        <p:grpSpPr bwMode="auto">
          <a:xfrm>
            <a:off x="2003425" y="1905000"/>
            <a:ext cx="1143000" cy="914400"/>
            <a:chOff x="2405744" y="2514600"/>
            <a:chExt cx="1143000" cy="914400"/>
          </a:xfrm>
        </p:grpSpPr>
        <p:sp>
          <p:nvSpPr>
            <p:cNvPr id="99359" name="椭圆 1"/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99360" name="文本框 2"/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Times New Roman" charset="0"/>
                </a:rPr>
                <a:t>dummy</a:t>
              </a:r>
              <a:endParaRPr kumimoji="0" lang="zh-CN" altLang="en-US" sz="2000">
                <a:latin typeface="Times New Roman" charset="0"/>
              </a:endParaRPr>
            </a:p>
          </p:txBody>
        </p:sp>
      </p:grpSp>
      <p:grpSp>
        <p:nvGrpSpPr>
          <p:cNvPr id="99333" name="组合 10"/>
          <p:cNvGrpSpPr>
            <a:grpSpLocks/>
          </p:cNvGrpSpPr>
          <p:nvPr/>
        </p:nvGrpSpPr>
        <p:grpSpPr bwMode="auto">
          <a:xfrm>
            <a:off x="2003425" y="4419600"/>
            <a:ext cx="1143000" cy="914400"/>
            <a:chOff x="2405744" y="2514600"/>
            <a:chExt cx="1143000" cy="914400"/>
          </a:xfrm>
        </p:grpSpPr>
        <p:sp>
          <p:nvSpPr>
            <p:cNvPr id="99357" name="椭圆 11"/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99358" name="文本框 12"/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Times New Roman" charset="0"/>
                </a:rPr>
                <a:t>key</a:t>
              </a:r>
              <a:endParaRPr kumimoji="0" lang="zh-CN" altLang="en-US" sz="2000">
                <a:latin typeface="Times New Roman" charset="0"/>
              </a:endParaRPr>
            </a:p>
          </p:txBody>
        </p:sp>
      </p:grpSp>
      <p:cxnSp>
        <p:nvCxnSpPr>
          <p:cNvPr id="99334" name="直接箭头连接符 5"/>
          <p:cNvCxnSpPr>
            <a:cxnSpLocks noChangeShapeType="1"/>
            <a:stCxn id="99359" idx="4"/>
          </p:cNvCxnSpPr>
          <p:nvPr/>
        </p:nvCxnSpPr>
        <p:spPr bwMode="auto">
          <a:xfrm>
            <a:off x="2568575" y="28194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35" name="直接箭头连接符 13"/>
          <p:cNvCxnSpPr>
            <a:cxnSpLocks noChangeShapeType="1"/>
            <a:endCxn id="99357" idx="0"/>
          </p:cNvCxnSpPr>
          <p:nvPr/>
        </p:nvCxnSpPr>
        <p:spPr bwMode="auto">
          <a:xfrm>
            <a:off x="2568575" y="40386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36" name="文本框 14"/>
          <p:cNvSpPr txBox="1">
            <a:spLocks noChangeArrowheads="1"/>
          </p:cNvSpPr>
          <p:nvPr/>
        </p:nvSpPr>
        <p:spPr bwMode="auto">
          <a:xfrm>
            <a:off x="468313" y="4686300"/>
            <a:ext cx="53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Times New Roman" charset="0"/>
              </a:rPr>
              <a:t>tail</a:t>
            </a:r>
            <a:endParaRPr kumimoji="0" lang="zh-CN" altLang="en-US" sz="2000">
              <a:latin typeface="Times New Roman" charset="0"/>
            </a:endParaRPr>
          </a:p>
        </p:txBody>
      </p:sp>
      <p:cxnSp>
        <p:nvCxnSpPr>
          <p:cNvPr id="99337" name="直接箭头连接符 23"/>
          <p:cNvCxnSpPr>
            <a:cxnSpLocks noChangeShapeType="1"/>
            <a:stCxn id="99336" idx="3"/>
            <a:endCxn id="99358" idx="1"/>
          </p:cNvCxnSpPr>
          <p:nvPr/>
        </p:nvCxnSpPr>
        <p:spPr bwMode="auto">
          <a:xfrm flipV="1">
            <a:off x="1006475" y="4876800"/>
            <a:ext cx="99695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38" name="文本框 27"/>
          <p:cNvSpPr txBox="1">
            <a:spLocks noChangeArrowheads="1"/>
          </p:cNvSpPr>
          <p:nvPr/>
        </p:nvSpPr>
        <p:spPr bwMode="auto">
          <a:xfrm>
            <a:off x="533400" y="2190750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Times New Roman" charset="0"/>
              </a:rPr>
              <a:t>head</a:t>
            </a:r>
            <a:endParaRPr kumimoji="0" lang="zh-CN" altLang="en-US" sz="2000">
              <a:latin typeface="Times New Roman" charset="0"/>
            </a:endParaRPr>
          </a:p>
        </p:txBody>
      </p:sp>
      <p:cxnSp>
        <p:nvCxnSpPr>
          <p:cNvPr id="99339" name="直接箭头连接符 28"/>
          <p:cNvCxnSpPr>
            <a:cxnSpLocks noChangeShapeType="1"/>
            <a:stCxn id="99338" idx="3"/>
          </p:cNvCxnSpPr>
          <p:nvPr/>
        </p:nvCxnSpPr>
        <p:spPr bwMode="auto">
          <a:xfrm flipV="1">
            <a:off x="1246188" y="2381250"/>
            <a:ext cx="8223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9340" name="组合 29"/>
          <p:cNvGrpSpPr>
            <a:grpSpLocks/>
          </p:cNvGrpSpPr>
          <p:nvPr/>
        </p:nvGrpSpPr>
        <p:grpSpPr bwMode="auto">
          <a:xfrm>
            <a:off x="6019800" y="1933575"/>
            <a:ext cx="1143000" cy="914400"/>
            <a:chOff x="2405744" y="2514600"/>
            <a:chExt cx="1143000" cy="914400"/>
          </a:xfrm>
        </p:grpSpPr>
        <p:sp>
          <p:nvSpPr>
            <p:cNvPr id="99355" name="椭圆 30"/>
            <p:cNvSpPr>
              <a:spLocks noChangeArrowheads="1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CN" altLang="en-US" sz="1600"/>
            </a:p>
          </p:txBody>
        </p:sp>
        <p:sp>
          <p:nvSpPr>
            <p:cNvPr id="99356" name="文本框 31"/>
            <p:cNvSpPr txBox="1">
              <a:spLocks noChangeArrowheads="1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Times New Roman" charset="0"/>
                </a:rPr>
                <a:t>dummy</a:t>
              </a:r>
              <a:endParaRPr kumimoji="0" lang="zh-CN" altLang="en-US" sz="2000">
                <a:latin typeface="Times New Roman" charset="0"/>
              </a:endParaRPr>
            </a:p>
          </p:txBody>
        </p:sp>
      </p:grpSp>
      <p:sp>
        <p:nvSpPr>
          <p:cNvPr id="99341" name="文本框 37"/>
          <p:cNvSpPr txBox="1">
            <a:spLocks noChangeArrowheads="1"/>
          </p:cNvSpPr>
          <p:nvPr/>
        </p:nvSpPr>
        <p:spPr bwMode="auto">
          <a:xfrm>
            <a:off x="4567238" y="2628900"/>
            <a:ext cx="53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Times New Roman" charset="0"/>
              </a:rPr>
              <a:t>tail</a:t>
            </a:r>
            <a:endParaRPr kumimoji="0" lang="zh-CN" altLang="en-US" sz="2000">
              <a:latin typeface="Times New Roman" charset="0"/>
            </a:endParaRPr>
          </a:p>
        </p:txBody>
      </p:sp>
      <p:cxnSp>
        <p:nvCxnSpPr>
          <p:cNvPr id="99342" name="直接箭头连接符 38"/>
          <p:cNvCxnSpPr>
            <a:cxnSpLocks noChangeShapeType="1"/>
            <a:stCxn id="99341" idx="3"/>
          </p:cNvCxnSpPr>
          <p:nvPr/>
        </p:nvCxnSpPr>
        <p:spPr bwMode="auto">
          <a:xfrm flipV="1">
            <a:off x="5105400" y="2490788"/>
            <a:ext cx="1023938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43" name="文本框 39"/>
          <p:cNvSpPr txBox="1">
            <a:spLocks noChangeArrowheads="1"/>
          </p:cNvSpPr>
          <p:nvPr/>
        </p:nvSpPr>
        <p:spPr bwMode="auto">
          <a:xfrm>
            <a:off x="4549775" y="2219325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Times New Roman" charset="0"/>
              </a:rPr>
              <a:t>head</a:t>
            </a:r>
            <a:endParaRPr kumimoji="0" lang="zh-CN" altLang="en-US" sz="2000">
              <a:latin typeface="Times New Roman" charset="0"/>
            </a:endParaRPr>
          </a:p>
        </p:txBody>
      </p:sp>
      <p:cxnSp>
        <p:nvCxnSpPr>
          <p:cNvPr id="99344" name="直接箭头连接符 40"/>
          <p:cNvCxnSpPr>
            <a:cxnSpLocks noChangeShapeType="1"/>
            <a:stCxn id="99343" idx="3"/>
          </p:cNvCxnSpPr>
          <p:nvPr/>
        </p:nvCxnSpPr>
        <p:spPr bwMode="auto">
          <a:xfrm flipV="1">
            <a:off x="5262563" y="2409825"/>
            <a:ext cx="8223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9345" name="组合 41"/>
          <p:cNvGrpSpPr>
            <a:grpSpLocks/>
          </p:cNvGrpSpPr>
          <p:nvPr/>
        </p:nvGrpSpPr>
        <p:grpSpPr bwMode="auto">
          <a:xfrm>
            <a:off x="4573655" y="3169920"/>
            <a:ext cx="2613025" cy="1343025"/>
            <a:chOff x="533400" y="1905000"/>
            <a:chExt cx="2612572" cy="1343055"/>
          </a:xfrm>
        </p:grpSpPr>
        <p:grpSp>
          <p:nvGrpSpPr>
            <p:cNvPr id="99348" name="组合 42"/>
            <p:cNvGrpSpPr>
              <a:grpSpLocks/>
            </p:cNvGrpSpPr>
            <p:nvPr/>
          </p:nvGrpSpPr>
          <p:grpSpPr bwMode="auto">
            <a:xfrm>
              <a:off x="2002972" y="1905000"/>
              <a:ext cx="1143000" cy="914400"/>
              <a:chOff x="2405744" y="2514600"/>
              <a:chExt cx="1143000" cy="914400"/>
            </a:xfrm>
          </p:grpSpPr>
          <p:sp>
            <p:nvSpPr>
              <p:cNvPr id="99353" name="椭圆 47"/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99354" name="文本框 48"/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>
                    <a:latin typeface="Times New Roman" charset="0"/>
                  </a:rPr>
                  <a:t>dummy</a:t>
                </a:r>
                <a:endParaRPr kumimoji="0" lang="zh-CN" altLang="en-US" sz="2000">
                  <a:latin typeface="Times New Roman" charset="0"/>
                </a:endParaRPr>
              </a:p>
            </p:txBody>
          </p:sp>
        </p:grpSp>
        <p:sp>
          <p:nvSpPr>
            <p:cNvPr id="99349" name="文本框 43"/>
            <p:cNvSpPr txBox="1">
              <a:spLocks noChangeArrowheads="1"/>
            </p:cNvSpPr>
            <p:nvPr/>
          </p:nvSpPr>
          <p:spPr bwMode="auto">
            <a:xfrm>
              <a:off x="533400" y="284794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Times New Roman" charset="0"/>
                </a:rPr>
                <a:t>tail</a:t>
              </a:r>
              <a:endParaRPr kumimoji="0" lang="zh-CN" altLang="en-US" sz="2000">
                <a:latin typeface="Times New Roman" charset="0"/>
              </a:endParaRPr>
            </a:p>
          </p:txBody>
        </p:sp>
        <p:cxnSp>
          <p:nvCxnSpPr>
            <p:cNvPr id="99350" name="直接箭头连接符 44"/>
            <p:cNvCxnSpPr>
              <a:cxnSpLocks noChangeShapeType="1"/>
            </p:cNvCxnSpPr>
            <p:nvPr/>
          </p:nvCxnSpPr>
          <p:spPr bwMode="auto">
            <a:xfrm flipV="1">
              <a:off x="1077774" y="2514600"/>
              <a:ext cx="990512" cy="5347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1" name="文本框 45"/>
            <p:cNvSpPr txBox="1">
              <a:spLocks noChangeArrowheads="1"/>
            </p:cNvSpPr>
            <p:nvPr/>
          </p:nvSpPr>
          <p:spPr bwMode="auto">
            <a:xfrm>
              <a:off x="533400" y="2190690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dirty="0">
                  <a:solidFill>
                    <a:srgbClr val="FF0000"/>
                  </a:solidFill>
                  <a:latin typeface="Times New Roman" charset="0"/>
                </a:rPr>
                <a:t>head</a:t>
              </a:r>
              <a:endParaRPr kumimoji="0" lang="zh-CN" altLang="en-US" sz="200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99352" name="直接箭头连接符 46"/>
            <p:cNvCxnSpPr>
              <a:cxnSpLocks noChangeShapeType="1"/>
              <a:stCxn id="99351" idx="3"/>
            </p:cNvCxnSpPr>
            <p:nvPr/>
          </p:nvCxnSpPr>
          <p:spPr bwMode="auto">
            <a:xfrm flipV="1">
              <a:off x="1245454" y="2381189"/>
              <a:ext cx="822832" cy="95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346" name="文本框 6"/>
          <p:cNvSpPr txBox="1">
            <a:spLocks noChangeArrowheads="1"/>
          </p:cNvSpPr>
          <p:nvPr/>
        </p:nvSpPr>
        <p:spPr bwMode="auto">
          <a:xfrm>
            <a:off x="1905000" y="5943600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Times New Roman" charset="0"/>
              </a:rPr>
              <a:t>ok</a:t>
            </a:r>
            <a:endParaRPr kumimoji="0" lang="zh-CN" altLang="en-US" sz="2000">
              <a:latin typeface="Times New Roman" charset="0"/>
            </a:endParaRPr>
          </a:p>
        </p:txBody>
      </p:sp>
      <p:sp>
        <p:nvSpPr>
          <p:cNvPr id="99347" name="文本框 49"/>
          <p:cNvSpPr txBox="1">
            <a:spLocks noChangeArrowheads="1"/>
          </p:cNvSpPr>
          <p:nvPr/>
        </p:nvSpPr>
        <p:spPr bwMode="auto">
          <a:xfrm>
            <a:off x="5644312" y="4312894"/>
            <a:ext cx="3082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latin typeface="Times New Roman" charset="0"/>
              </a:rPr>
              <a:t>先</a:t>
            </a:r>
            <a:r>
              <a:rPr kumimoji="0" lang="en-US" altLang="zh-CN" sz="2000" dirty="0" err="1">
                <a:latin typeface="Times New Roman" charset="0"/>
              </a:rPr>
              <a:t>dequeu</a:t>
            </a:r>
            <a:r>
              <a:rPr kumimoji="0" lang="zh-CN" altLang="zh-CN" sz="2000" dirty="0">
                <a:latin typeface="Times New Roman" charset="0"/>
              </a:rPr>
              <a:t>，</a:t>
            </a:r>
            <a:r>
              <a:rPr kumimoji="0" lang="zh-CN" altLang="en-US" sz="2000" dirty="0">
                <a:latin typeface="Times New Roman" charset="0"/>
              </a:rPr>
              <a:t>再</a:t>
            </a:r>
            <a:r>
              <a:rPr kumimoji="0" lang="en-US" altLang="zh-CN" sz="2000" dirty="0" err="1">
                <a:latin typeface="Times New Roman" charset="0"/>
              </a:rPr>
              <a:t>enqueu</a:t>
            </a:r>
            <a:r>
              <a:rPr kumimoji="0" lang="zh-CN" altLang="en-US" sz="2000" dirty="0">
                <a:latin typeface="Times New Roman" charset="0"/>
              </a:rPr>
              <a:t>，</a:t>
            </a:r>
            <a:r>
              <a:rPr kumimoji="0" lang="en-US" altLang="zh-CN" sz="2000" dirty="0">
                <a:latin typeface="Times New Roman" charset="0"/>
              </a:rPr>
              <a:t>ok</a:t>
            </a:r>
            <a:endParaRPr kumimoji="0" lang="zh-CN" altLang="en-US" sz="2000" dirty="0">
              <a:latin typeface="Times New Roman" charset="0"/>
            </a:endParaRPr>
          </a:p>
        </p:txBody>
      </p:sp>
      <p:sp>
        <p:nvSpPr>
          <p:cNvPr id="33" name="文本框 49"/>
          <p:cNvSpPr txBox="1">
            <a:spLocks noChangeArrowheads="1"/>
          </p:cNvSpPr>
          <p:nvPr/>
        </p:nvSpPr>
        <p:spPr bwMode="auto">
          <a:xfrm>
            <a:off x="3505705" y="4876800"/>
            <a:ext cx="551946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latin typeface="Times New Roman" charset="0"/>
              </a:rPr>
              <a:t>先</a:t>
            </a:r>
            <a:r>
              <a:rPr kumimoji="0" lang="en-US" altLang="zh-CN" sz="2000" dirty="0" err="1">
                <a:latin typeface="Times New Roman" charset="0"/>
              </a:rPr>
              <a:t>dequeu</a:t>
            </a:r>
            <a:r>
              <a:rPr kumimoji="0" lang="zh-CN" altLang="zh-CN" sz="2000" dirty="0">
                <a:latin typeface="Times New Roman" charset="0"/>
              </a:rPr>
              <a:t>，</a:t>
            </a:r>
            <a:r>
              <a:rPr kumimoji="0" lang="zh-CN" altLang="en-US" sz="2000" dirty="0">
                <a:latin typeface="Times New Roman" charset="0"/>
              </a:rPr>
              <a:t>中间被插入</a:t>
            </a:r>
            <a:r>
              <a:rPr kumimoji="0" lang="en-US" altLang="zh-CN" sz="2000" dirty="0" err="1">
                <a:latin typeface="Times New Roman" charset="0"/>
              </a:rPr>
              <a:t>enqueu</a:t>
            </a:r>
            <a:r>
              <a:rPr kumimoji="0" lang="zh-CN" altLang="en-US" sz="2000" dirty="0">
                <a:latin typeface="Times New Roman" charset="0"/>
              </a:rPr>
              <a:t>操作：</a:t>
            </a:r>
            <a:endParaRPr kumimoji="0" lang="en-US" altLang="zh-CN" sz="2000" dirty="0">
              <a:latin typeface="Times New Roman" charset="0"/>
            </a:endParaRPr>
          </a:p>
          <a:p>
            <a:pPr>
              <a:spcBef>
                <a:spcPct val="0"/>
              </a:spcBef>
              <a:buNone/>
            </a:pPr>
            <a:r>
              <a:rPr kumimoji="0" lang="en-US" altLang="zh-CN" sz="2000" b="0" dirty="0" err="1">
                <a:latin typeface="Consolas" charset="0"/>
              </a:rPr>
              <a:t>node_t</a:t>
            </a:r>
            <a:r>
              <a:rPr kumimoji="0" lang="en-US" altLang="zh-CN" sz="2000" b="0" dirty="0">
                <a:latin typeface="Consolas" charset="0"/>
              </a:rPr>
              <a:t> *</a:t>
            </a:r>
            <a:r>
              <a:rPr kumimoji="0" lang="en-US" altLang="zh-CN" sz="2000" b="0" dirty="0" err="1">
                <a:latin typeface="Consolas" charset="0"/>
              </a:rPr>
              <a:t>tmp</a:t>
            </a:r>
            <a:r>
              <a:rPr kumimoji="0" lang="en-US" altLang="zh-CN" sz="2000" b="0" dirty="0">
                <a:latin typeface="Consolas" charset="0"/>
              </a:rPr>
              <a:t> = q-&gt;head;</a:t>
            </a:r>
            <a:r>
              <a:rPr kumimoji="0" lang="zh-CN" altLang="en-US" sz="2000" b="0" dirty="0">
                <a:latin typeface="Consolas" charset="0"/>
              </a:rPr>
              <a:t>后</a:t>
            </a:r>
            <a:r>
              <a:rPr kumimoji="0" lang="en-US" altLang="zh-CN" sz="2000" b="0" dirty="0" err="1">
                <a:latin typeface="Consolas" charset="0"/>
              </a:rPr>
              <a:t>enqueu</a:t>
            </a:r>
            <a:r>
              <a:rPr kumimoji="0" lang="en-US" altLang="zh-CN" sz="2000" b="0" dirty="0">
                <a:latin typeface="Consolas" charset="0"/>
              </a:rPr>
              <a:t>: </a:t>
            </a:r>
          </a:p>
          <a:p>
            <a:pPr>
              <a:spcBef>
                <a:spcPct val="0"/>
              </a:spcBef>
              <a:buNone/>
            </a:pPr>
            <a:r>
              <a:rPr kumimoji="0" lang="en-US" altLang="zh-CN" sz="2000" b="0" dirty="0">
                <a:latin typeface="Consolas" charset="0"/>
              </a:rPr>
              <a:t>	</a:t>
            </a:r>
            <a:r>
              <a:rPr kumimoji="0" lang="zh-CN" altLang="en-US" sz="2000" b="0" dirty="0">
                <a:latin typeface="Consolas" charset="0"/>
              </a:rPr>
              <a:t>可以</a:t>
            </a:r>
            <a:r>
              <a:rPr kumimoji="0" lang="en-US" altLang="zh-CN" sz="2000" b="0" dirty="0" err="1">
                <a:latin typeface="Consolas" charset="0"/>
              </a:rPr>
              <a:t>dequeu</a:t>
            </a:r>
            <a:r>
              <a:rPr kumimoji="0" lang="zh-CN" altLang="en-US" sz="2000" b="0" dirty="0">
                <a:latin typeface="Consolas" charset="0"/>
              </a:rPr>
              <a:t>新插入数据</a:t>
            </a:r>
            <a:endParaRPr kumimoji="0" lang="en-US" altLang="zh-CN" sz="2000" b="0" dirty="0">
              <a:latin typeface="Consolas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0" dirty="0" err="1">
                <a:latin typeface="Consolas" charset="0"/>
              </a:rPr>
              <a:t>node_t</a:t>
            </a:r>
            <a:r>
              <a:rPr kumimoji="0" lang="en-US" altLang="zh-CN" sz="2000" b="0" dirty="0">
                <a:latin typeface="Consolas" charset="0"/>
              </a:rPr>
              <a:t> *</a:t>
            </a:r>
            <a:r>
              <a:rPr kumimoji="0" lang="en-US" altLang="zh-CN" sz="2000" b="0" dirty="0" err="1">
                <a:latin typeface="Consolas" charset="0"/>
              </a:rPr>
              <a:t>new_head</a:t>
            </a:r>
            <a:r>
              <a:rPr kumimoji="0" lang="en-US" altLang="zh-CN" sz="2000" b="0" dirty="0">
                <a:latin typeface="Consolas" charset="0"/>
              </a:rPr>
              <a:t> = </a:t>
            </a:r>
            <a:r>
              <a:rPr kumimoji="0" lang="en-US" altLang="zh-CN" sz="2000" b="0" dirty="0" err="1">
                <a:latin typeface="Consolas" charset="0"/>
              </a:rPr>
              <a:t>tmp</a:t>
            </a:r>
            <a:r>
              <a:rPr kumimoji="0" lang="en-US" altLang="zh-CN" sz="2000" b="0" dirty="0">
                <a:latin typeface="Consolas" charset="0"/>
              </a:rPr>
              <a:t>-&gt;next;</a:t>
            </a:r>
            <a:r>
              <a:rPr kumimoji="0" lang="zh-CN" altLang="en-US" sz="2000" b="0" dirty="0">
                <a:latin typeface="Consolas" charset="0"/>
              </a:rPr>
              <a:t>后</a:t>
            </a:r>
            <a:r>
              <a:rPr kumimoji="0" lang="en-US" altLang="zh-CN" sz="2000" b="0" dirty="0" err="1">
                <a:latin typeface="Consolas" charset="0"/>
              </a:rPr>
              <a:t>enqueu</a:t>
            </a:r>
            <a:r>
              <a:rPr kumimoji="0" lang="en-US" altLang="zh-CN" sz="2000" b="0" dirty="0">
                <a:latin typeface="Consolas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0" dirty="0">
                <a:latin typeface="Consolas" charset="0"/>
              </a:rPr>
              <a:t>	</a:t>
            </a:r>
            <a:r>
              <a:rPr kumimoji="0" lang="en-US" altLang="zh-CN" sz="2000" b="0" dirty="0" err="1">
                <a:latin typeface="Consolas" charset="0"/>
              </a:rPr>
              <a:t>dequeu</a:t>
            </a:r>
            <a:r>
              <a:rPr kumimoji="0" lang="zh-CN" altLang="en-US" sz="2000" b="0" dirty="0">
                <a:latin typeface="Consolas" charset="0"/>
              </a:rPr>
              <a:t> </a:t>
            </a:r>
            <a:r>
              <a:rPr kumimoji="0" lang="en-US" altLang="zh-CN" sz="2000" b="0" dirty="0">
                <a:latin typeface="Consolas" charset="0"/>
              </a:rPr>
              <a:t>return -1</a:t>
            </a:r>
            <a:endParaRPr kumimoji="0" lang="zh-CN" altLang="en-US" sz="20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62B2C1-9CA6-B84E-957E-536DA1FAEE7E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Michael and Scott Concurrent Queue</a:t>
            </a:r>
            <a:endParaRPr lang="zh-CN" altLang="en-US">
              <a:ea typeface="宋体" charset="-122"/>
            </a:endParaRPr>
          </a:p>
        </p:txBody>
      </p:sp>
      <p:grpSp>
        <p:nvGrpSpPr>
          <p:cNvPr id="100356" name="组合 41"/>
          <p:cNvGrpSpPr>
            <a:grpSpLocks/>
          </p:cNvGrpSpPr>
          <p:nvPr/>
        </p:nvGrpSpPr>
        <p:grpSpPr bwMode="auto">
          <a:xfrm>
            <a:off x="506413" y="1500188"/>
            <a:ext cx="2640012" cy="2228850"/>
            <a:chOff x="3189514" y="1933545"/>
            <a:chExt cx="2639786" cy="2228910"/>
          </a:xfrm>
        </p:grpSpPr>
        <p:grpSp>
          <p:nvGrpSpPr>
            <p:cNvPr id="100378" name="组合 29"/>
            <p:cNvGrpSpPr>
              <a:grpSpLocks/>
            </p:cNvGrpSpPr>
            <p:nvPr/>
          </p:nvGrpSpPr>
          <p:grpSpPr bwMode="auto">
            <a:xfrm>
              <a:off x="4659086" y="1933545"/>
              <a:ext cx="1143000" cy="914400"/>
              <a:chOff x="2405744" y="2514600"/>
              <a:chExt cx="1143000" cy="914400"/>
            </a:xfrm>
          </p:grpSpPr>
          <p:sp>
            <p:nvSpPr>
              <p:cNvPr id="100387" name="椭圆 30"/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100388" name="文本框 31"/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>
                    <a:latin typeface="Times New Roman" charset="0"/>
                  </a:rPr>
                  <a:t>dummy</a:t>
                </a:r>
                <a:endParaRPr kumimoji="0" lang="zh-CN" altLang="en-US" sz="2000">
                  <a:latin typeface="Times New Roman" charset="0"/>
                </a:endParaRPr>
              </a:p>
            </p:txBody>
          </p:sp>
        </p:grpSp>
        <p:grpSp>
          <p:nvGrpSpPr>
            <p:cNvPr id="100379" name="组合 32"/>
            <p:cNvGrpSpPr>
              <a:grpSpLocks/>
            </p:cNvGrpSpPr>
            <p:nvPr/>
          </p:nvGrpSpPr>
          <p:grpSpPr bwMode="auto"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100385" name="椭圆 33"/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100386" name="文本框 34"/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>
                    <a:latin typeface="Times New Roman" charset="0"/>
                  </a:rPr>
                  <a:t>key</a:t>
                </a:r>
                <a:endParaRPr kumimoji="0" lang="zh-CN" altLang="en-US" sz="2000">
                  <a:latin typeface="Times New Roman" charset="0"/>
                </a:endParaRPr>
              </a:p>
            </p:txBody>
          </p:sp>
        </p:grpSp>
        <p:cxnSp>
          <p:nvCxnSpPr>
            <p:cNvPr id="100380" name="直接箭头连接符 35"/>
            <p:cNvCxnSpPr>
              <a:cxnSpLocks noChangeShapeType="1"/>
              <a:stCxn id="100387" idx="4"/>
            </p:cNvCxnSpPr>
            <p:nvPr/>
          </p:nvCxnSpPr>
          <p:spPr bwMode="auto">
            <a:xfrm>
              <a:off x="5225142" y="2847945"/>
              <a:ext cx="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81" name="文本框 37"/>
            <p:cNvSpPr txBox="1">
              <a:spLocks noChangeArrowheads="1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solidFill>
                    <a:srgbClr val="FF0000"/>
                  </a:solidFill>
                  <a:latin typeface="Times New Roman" charset="0"/>
                </a:rPr>
                <a:t>tail</a:t>
              </a:r>
              <a:endParaRPr kumimoji="0" lang="zh-CN" altLang="en-US" sz="200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100382" name="直接箭头连接符 38"/>
            <p:cNvCxnSpPr>
              <a:cxnSpLocks noChangeShapeType="1"/>
              <a:stCxn id="100381" idx="3"/>
            </p:cNvCxnSpPr>
            <p:nvPr/>
          </p:nvCxnSpPr>
          <p:spPr bwMode="auto">
            <a:xfrm flipV="1">
              <a:off x="3771899" y="2490774"/>
              <a:ext cx="952501" cy="3502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83" name="文本框 39"/>
            <p:cNvSpPr txBox="1">
              <a:spLocks noChangeArrowheads="1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Times New Roman" charset="0"/>
                </a:rPr>
                <a:t>head</a:t>
              </a:r>
              <a:endParaRPr kumimoji="0" lang="zh-CN" altLang="en-US" sz="2000">
                <a:latin typeface="Times New Roman" charset="0"/>
              </a:endParaRPr>
            </a:p>
          </p:txBody>
        </p:sp>
        <p:cxnSp>
          <p:nvCxnSpPr>
            <p:cNvPr id="100384" name="直接箭头连接符 40"/>
            <p:cNvCxnSpPr>
              <a:cxnSpLocks noChangeShapeType="1"/>
              <a:stCxn id="100383" idx="3"/>
            </p:cNvCxnSpPr>
            <p:nvPr/>
          </p:nvCxnSpPr>
          <p:spPr bwMode="auto">
            <a:xfrm flipV="1">
              <a:off x="3901568" y="2409734"/>
              <a:ext cx="822832" cy="95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0357" name="组合 54"/>
          <p:cNvGrpSpPr>
            <a:grpSpLocks/>
          </p:cNvGrpSpPr>
          <p:nvPr/>
        </p:nvGrpSpPr>
        <p:grpSpPr bwMode="auto">
          <a:xfrm>
            <a:off x="495300" y="3829050"/>
            <a:ext cx="2640013" cy="2228850"/>
            <a:chOff x="3189514" y="1933545"/>
            <a:chExt cx="2639786" cy="2228910"/>
          </a:xfrm>
        </p:grpSpPr>
        <p:grpSp>
          <p:nvGrpSpPr>
            <p:cNvPr id="100367" name="组合 55"/>
            <p:cNvGrpSpPr>
              <a:grpSpLocks/>
            </p:cNvGrpSpPr>
            <p:nvPr/>
          </p:nvGrpSpPr>
          <p:grpSpPr bwMode="auto">
            <a:xfrm>
              <a:off x="4659086" y="1933545"/>
              <a:ext cx="1143000" cy="914400"/>
              <a:chOff x="2405744" y="2514600"/>
              <a:chExt cx="1143000" cy="914400"/>
            </a:xfrm>
          </p:grpSpPr>
          <p:sp>
            <p:nvSpPr>
              <p:cNvPr id="100376" name="椭圆 64"/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100377" name="文本框 65"/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>
                    <a:latin typeface="Times New Roman" charset="0"/>
                  </a:rPr>
                  <a:t>dummy</a:t>
                </a:r>
                <a:endParaRPr kumimoji="0" lang="zh-CN" altLang="en-US" sz="2000">
                  <a:latin typeface="Times New Roman" charset="0"/>
                </a:endParaRPr>
              </a:p>
            </p:txBody>
          </p:sp>
        </p:grpSp>
        <p:grpSp>
          <p:nvGrpSpPr>
            <p:cNvPr id="100368" name="组合 56"/>
            <p:cNvGrpSpPr>
              <a:grpSpLocks/>
            </p:cNvGrpSpPr>
            <p:nvPr/>
          </p:nvGrpSpPr>
          <p:grpSpPr bwMode="auto"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100374" name="椭圆 62"/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100375" name="文本框 63"/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>
                    <a:latin typeface="Times New Roman" charset="0"/>
                  </a:rPr>
                  <a:t>dummy</a:t>
                </a:r>
                <a:endParaRPr kumimoji="0" lang="zh-CN" altLang="en-US" sz="2000">
                  <a:latin typeface="Times New Roman" charset="0"/>
                </a:endParaRPr>
              </a:p>
            </p:txBody>
          </p:sp>
        </p:grpSp>
        <p:cxnSp>
          <p:nvCxnSpPr>
            <p:cNvPr id="100369" name="直接箭头连接符 57"/>
            <p:cNvCxnSpPr>
              <a:cxnSpLocks noChangeShapeType="1"/>
              <a:stCxn id="100376" idx="4"/>
            </p:cNvCxnSpPr>
            <p:nvPr/>
          </p:nvCxnSpPr>
          <p:spPr bwMode="auto">
            <a:xfrm>
              <a:off x="5225142" y="2847945"/>
              <a:ext cx="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70" name="文本框 58"/>
            <p:cNvSpPr txBox="1">
              <a:spLocks noChangeArrowheads="1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solidFill>
                    <a:srgbClr val="FF0000"/>
                  </a:solidFill>
                  <a:latin typeface="Times New Roman" charset="0"/>
                </a:rPr>
                <a:t>tail</a:t>
              </a:r>
              <a:endParaRPr kumimoji="0" lang="zh-CN" altLang="en-US" sz="200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100371" name="直接箭头连接符 59"/>
            <p:cNvCxnSpPr>
              <a:cxnSpLocks noChangeShapeType="1"/>
              <a:stCxn id="100370" idx="3"/>
            </p:cNvCxnSpPr>
            <p:nvPr/>
          </p:nvCxnSpPr>
          <p:spPr bwMode="auto">
            <a:xfrm flipV="1">
              <a:off x="3771899" y="2490774"/>
              <a:ext cx="952501" cy="3502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72" name="文本框 60"/>
            <p:cNvSpPr txBox="1">
              <a:spLocks noChangeArrowheads="1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Times New Roman" charset="0"/>
                </a:rPr>
                <a:t>head</a:t>
              </a:r>
              <a:endParaRPr kumimoji="0" lang="zh-CN" altLang="en-US" sz="2000">
                <a:latin typeface="Times New Roman" charset="0"/>
              </a:endParaRPr>
            </a:p>
          </p:txBody>
        </p:sp>
        <p:cxnSp>
          <p:nvCxnSpPr>
            <p:cNvPr id="100373" name="直接箭头连接符 61"/>
            <p:cNvCxnSpPr>
              <a:cxnSpLocks noChangeShapeType="1"/>
              <a:stCxn id="100372" idx="3"/>
              <a:endCxn id="100375" idx="1"/>
            </p:cNvCxnSpPr>
            <p:nvPr/>
          </p:nvCxnSpPr>
          <p:spPr bwMode="auto">
            <a:xfrm>
              <a:off x="3901568" y="2419290"/>
              <a:ext cx="784732" cy="12859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0358" name="组合 67"/>
          <p:cNvGrpSpPr>
            <a:grpSpLocks/>
          </p:cNvGrpSpPr>
          <p:nvPr/>
        </p:nvGrpSpPr>
        <p:grpSpPr bwMode="auto">
          <a:xfrm>
            <a:off x="4648200" y="4111625"/>
            <a:ext cx="2640013" cy="1943100"/>
            <a:chOff x="3189514" y="2219235"/>
            <a:chExt cx="2639786" cy="1943220"/>
          </a:xfrm>
        </p:grpSpPr>
        <p:grpSp>
          <p:nvGrpSpPr>
            <p:cNvPr id="100360" name="组合 69"/>
            <p:cNvGrpSpPr>
              <a:grpSpLocks/>
            </p:cNvGrpSpPr>
            <p:nvPr/>
          </p:nvGrpSpPr>
          <p:grpSpPr bwMode="auto"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100365" name="椭圆 75"/>
              <p:cNvSpPr>
                <a:spLocks noChangeArrowheads="1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zh-CN" altLang="en-US" sz="1600"/>
              </a:p>
            </p:txBody>
          </p:sp>
          <p:sp>
            <p:nvSpPr>
              <p:cNvPr id="100366" name="文本框 76"/>
              <p:cNvSpPr txBox="1">
                <a:spLocks noChangeArrowheads="1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000">
                    <a:latin typeface="Times New Roman" charset="0"/>
                  </a:rPr>
                  <a:t>dummy</a:t>
                </a:r>
                <a:endParaRPr kumimoji="0" lang="zh-CN" altLang="en-US" sz="2000">
                  <a:latin typeface="Times New Roman" charset="0"/>
                </a:endParaRPr>
              </a:p>
            </p:txBody>
          </p:sp>
        </p:grpSp>
        <p:sp>
          <p:nvSpPr>
            <p:cNvPr id="100361" name="文本框 71"/>
            <p:cNvSpPr txBox="1">
              <a:spLocks noChangeArrowheads="1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solidFill>
                    <a:srgbClr val="FF0000"/>
                  </a:solidFill>
                  <a:latin typeface="Times New Roman" charset="0"/>
                </a:rPr>
                <a:t>tail</a:t>
              </a:r>
              <a:endParaRPr kumimoji="0" lang="zh-CN" altLang="en-US" sz="200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100362" name="直接箭头连接符 72"/>
            <p:cNvCxnSpPr>
              <a:cxnSpLocks noChangeShapeType="1"/>
              <a:stCxn id="100361" idx="3"/>
              <a:endCxn id="100366" idx="1"/>
            </p:cNvCxnSpPr>
            <p:nvPr/>
          </p:nvCxnSpPr>
          <p:spPr bwMode="auto">
            <a:xfrm>
              <a:off x="3771899" y="2841050"/>
              <a:ext cx="914401" cy="8642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63" name="文本框 73"/>
            <p:cNvSpPr txBox="1">
              <a:spLocks noChangeArrowheads="1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Times New Roman" charset="0"/>
                </a:rPr>
                <a:t>head</a:t>
              </a:r>
              <a:endParaRPr kumimoji="0" lang="zh-CN" altLang="en-US" sz="2000">
                <a:latin typeface="Times New Roman" charset="0"/>
              </a:endParaRPr>
            </a:p>
          </p:txBody>
        </p:sp>
        <p:cxnSp>
          <p:nvCxnSpPr>
            <p:cNvPr id="100364" name="直接箭头连接符 74"/>
            <p:cNvCxnSpPr>
              <a:cxnSpLocks noChangeShapeType="1"/>
              <a:stCxn id="100363" idx="3"/>
              <a:endCxn id="100366" idx="1"/>
            </p:cNvCxnSpPr>
            <p:nvPr/>
          </p:nvCxnSpPr>
          <p:spPr bwMode="auto">
            <a:xfrm>
              <a:off x="3901568" y="2419290"/>
              <a:ext cx="784732" cy="12859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59" name="文本框 49"/>
          <p:cNvSpPr txBox="1">
            <a:spLocks noChangeArrowheads="1"/>
          </p:cNvSpPr>
          <p:nvPr/>
        </p:nvSpPr>
        <p:spPr bwMode="auto">
          <a:xfrm>
            <a:off x="4267200" y="2209800"/>
            <a:ext cx="3941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latin typeface="Times New Roman" charset="0"/>
              </a:rPr>
              <a:t>先</a:t>
            </a:r>
            <a:r>
              <a:rPr kumimoji="0" lang="en-US" altLang="zh-CN" sz="2000" dirty="0" err="1">
                <a:latin typeface="Times New Roman" charset="0"/>
              </a:rPr>
              <a:t>enqueu</a:t>
            </a:r>
            <a:r>
              <a:rPr kumimoji="0" lang="zh-CN" altLang="zh-CN" sz="2000" dirty="0">
                <a:latin typeface="Times New Roman" charset="0"/>
              </a:rPr>
              <a:t>，</a:t>
            </a:r>
            <a:r>
              <a:rPr kumimoji="0" lang="zh-CN" altLang="en-US" sz="2000" dirty="0">
                <a:latin typeface="Times New Roman" charset="0"/>
              </a:rPr>
              <a:t>中间夹杂</a:t>
            </a:r>
            <a:r>
              <a:rPr kumimoji="0" lang="en-US" altLang="zh-CN" sz="2000" dirty="0" err="1">
                <a:latin typeface="Times New Roman" charset="0"/>
              </a:rPr>
              <a:t>dequeu</a:t>
            </a:r>
            <a:r>
              <a:rPr kumimoji="0" lang="zh-CN" altLang="en-US" sz="2000" dirty="0">
                <a:latin typeface="Times New Roman" charset="0"/>
              </a:rPr>
              <a:t>，</a:t>
            </a:r>
            <a:r>
              <a:rPr kumimoji="0" lang="en-US" altLang="zh-CN" sz="2000" dirty="0">
                <a:latin typeface="Times New Roman" charset="0"/>
              </a:rPr>
              <a:t>ok</a:t>
            </a:r>
            <a:endParaRPr kumimoji="0" lang="zh-CN" altLang="en-US" sz="20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765FFB-7F63-1343-A4DB-638F519A9B38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Concurrent Hash Table</a:t>
            </a:r>
            <a:endParaRPr lang="zh-CN" altLang="en-US">
              <a:ea typeface="宋体" charset="-122"/>
            </a:endParaRPr>
          </a:p>
        </p:txBody>
      </p:sp>
      <p:sp>
        <p:nvSpPr>
          <p:cNvPr id="101380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#define BUCKETS (101)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2000" b="0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typedef struct __hash_t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list_t lists[BUCKETS];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} hash_t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2000" b="0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void Hash_Init(hash_t *H)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int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for (I = 0; I &lt; BUCKETS; i++)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   List_Init(&amp;H-&gt;lists[i]);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CDCC9A-EAF5-224B-9085-438FBA8DD579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Concurrent Hash Table</a:t>
            </a:r>
            <a:endParaRPr lang="zh-CN" altLang="en-US">
              <a:ea typeface="宋体" charset="-122"/>
            </a:endParaRPr>
          </a:p>
        </p:txBody>
      </p:sp>
      <p:sp>
        <p:nvSpPr>
          <p:cNvPr id="102404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void Hash_Insert(hash_t *H,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int bucket = key % BUCKETS;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return List_Insert(&amp;H-&gt;lists[bucket], key);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2000" b="0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void Hash_Lookup(hash_t *H, int key)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int bucket = key % BUCKETS;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   return List_Lookup(&amp;H-&gt;lists[bucket], key);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000" b="0">
                <a:latin typeface="Consolas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2000" b="0">
              <a:latin typeface="Consolas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3B32DD-BF48-5147-95D6-3B656A4705A8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2057400"/>
          </a:xfrm>
        </p:spPr>
        <p:txBody>
          <a:bodyPr lIns="90487" tIns="44450" rIns="90487" bIns="44450"/>
          <a:lstStyle/>
          <a:p>
            <a:r>
              <a:rPr kumimoji="0" lang="en-US" altLang="zh-CN">
                <a:ea typeface="宋体" charset="-122"/>
              </a:rPr>
              <a:t>Scaling Concurrent Hash Tables</a:t>
            </a:r>
          </a:p>
          <a:p>
            <a:pPr lvl="1"/>
            <a:r>
              <a:rPr kumimoji="0" lang="en-US" altLang="zh-CN">
                <a:ea typeface="宋体" charset="-122"/>
              </a:rPr>
              <a:t>Based on concurrent lists</a:t>
            </a:r>
          </a:p>
          <a:p>
            <a:pPr lvl="1"/>
            <a:r>
              <a:rPr kumimoji="0" lang="en-US" altLang="zh-CN">
                <a:ea typeface="宋体" charset="-122"/>
              </a:rPr>
              <a:t>Each bucket is represented by a list</a:t>
            </a:r>
          </a:p>
          <a:p>
            <a:pPr lvl="1"/>
            <a:r>
              <a:rPr kumimoji="0" lang="en-US" altLang="zh-CN">
                <a:ea typeface="宋体" charset="-122"/>
              </a:rPr>
              <a:t>A lock per hash bucket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Concurrent Hash Tables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103429" name="Chart 5"/>
          <p:cNvGraphicFramePr>
            <a:graphicFrameLocks/>
          </p:cNvGraphicFramePr>
          <p:nvPr/>
        </p:nvGraphicFramePr>
        <p:xfrm>
          <a:off x="1897063" y="3606800"/>
          <a:ext cx="505460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表" r:id="rId3" imgW="5060119" imgH="3078747" progId="Excel.Chart.8">
                  <p:embed/>
                </p:oleObj>
              </mc:Choice>
              <mc:Fallback>
                <p:oleObj name="图表" r:id="rId3" imgW="5060119" imgH="3078747" progId="Excel.Chart.8">
                  <p:embed/>
                  <p:pic>
                    <p:nvPicPr>
                      <p:cNvPr id="0" name="Char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606800"/>
                        <a:ext cx="5054600" cy="307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7ECBFD-0C27-6941-9269-8FB636A1C246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kumimoji="0" lang="en-US" altLang="zh-CN" dirty="0">
                <a:cs typeface="+mn-cs"/>
              </a:rPr>
              <a:t>Concurrent Data Structure</a:t>
            </a:r>
          </a:p>
          <a:p>
            <a:pPr lvl="1">
              <a:defRPr/>
            </a:pPr>
            <a:r>
              <a:rPr kumimoji="0" lang="en-US" altLang="zh-CN" dirty="0"/>
              <a:t>Enabling many threads to access the structure</a:t>
            </a:r>
          </a:p>
          <a:p>
            <a:pPr lvl="1">
              <a:defRPr/>
            </a:pPr>
            <a:r>
              <a:rPr kumimoji="0" lang="en-US" altLang="zh-CN" dirty="0"/>
              <a:t>Thread safe</a:t>
            </a:r>
          </a:p>
          <a:p>
            <a:pPr lvl="1">
              <a:defRPr/>
            </a:pPr>
            <a:r>
              <a:rPr kumimoji="0" lang="en-US" altLang="zh-CN" dirty="0"/>
              <a:t>High performance </a:t>
            </a:r>
          </a:p>
          <a:p>
            <a:pPr marL="457200" lvl="1" indent="0">
              <a:buFontTx/>
              <a:buNone/>
              <a:defRPr/>
            </a:pPr>
            <a:r>
              <a:rPr kumimoji="0" lang="en-US" altLang="zh-CN" dirty="0"/>
              <a:t> </a:t>
            </a:r>
          </a:p>
          <a:p>
            <a:pPr>
              <a:defRPr/>
            </a:pPr>
            <a:r>
              <a:rPr kumimoji="0" lang="en-US" altLang="zh-CN" dirty="0">
                <a:cs typeface="+mn-cs"/>
              </a:rPr>
              <a:t>How to add locks to data structures?</a:t>
            </a:r>
          </a:p>
          <a:p>
            <a:pPr lvl="1">
              <a:defRPr/>
            </a:pPr>
            <a:r>
              <a:rPr kumimoji="0" lang="en-US" altLang="zh-CN" dirty="0"/>
              <a:t>Counter</a:t>
            </a:r>
          </a:p>
          <a:p>
            <a:pPr lvl="1">
              <a:defRPr/>
            </a:pPr>
            <a:r>
              <a:rPr kumimoji="0" lang="en-US" altLang="zh-CN" dirty="0"/>
              <a:t>Linked List</a:t>
            </a:r>
          </a:p>
          <a:p>
            <a:pPr lvl="1">
              <a:defRPr/>
            </a:pPr>
            <a:r>
              <a:rPr kumimoji="0" lang="en-US" altLang="zh-CN" dirty="0"/>
              <a:t>Queue</a:t>
            </a:r>
          </a:p>
          <a:p>
            <a:pPr lvl="1">
              <a:defRPr/>
            </a:pPr>
            <a:r>
              <a:rPr kumimoji="0" lang="en-US" altLang="zh-CN" dirty="0"/>
              <a:t>Hash Table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Lock-based Concurrent Data Structure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8FA288-8B98-6741-A1B7-B7261F61AFDB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 Simple Counter</a:t>
            </a:r>
            <a:endParaRPr lang="zh-CN" altLang="en-US">
              <a:ea typeface="宋体" charset="-122"/>
            </a:endParaRPr>
          </a:p>
        </p:txBody>
      </p:sp>
      <p:sp>
        <p:nvSpPr>
          <p:cNvPr id="71684" name="Rectangle 2"/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kumimoji="0" lang="en-US" altLang="zh-CN" sz="2400" b="0">
                <a:latin typeface="Consolas" charset="0"/>
              </a:rPr>
              <a:t>typedef struct __conter_t { </a:t>
            </a:r>
          </a:p>
          <a:p>
            <a:pPr>
              <a:buFontTx/>
              <a:buNone/>
            </a:pPr>
            <a:r>
              <a:rPr kumimoji="0" lang="en-US" altLang="zh-CN" sz="2400" b="0">
                <a:latin typeface="Consolas" charset="0"/>
              </a:rPr>
              <a:t>   int value; </a:t>
            </a:r>
          </a:p>
          <a:p>
            <a:pPr>
              <a:buFontTx/>
              <a:buNone/>
            </a:pPr>
            <a:r>
              <a:rPr kumimoji="0" lang="en-US" altLang="zh-CN" sz="2400" b="0">
                <a:latin typeface="Consolas" charset="0"/>
              </a:rPr>
              <a:t>} counter_t</a:t>
            </a:r>
          </a:p>
          <a:p>
            <a:pPr>
              <a:buFontTx/>
              <a:buNone/>
            </a:pPr>
            <a:endParaRPr kumimoji="0" lang="en-US" altLang="zh-CN" sz="2400" b="0">
              <a:latin typeface="Consolas" charset="0"/>
            </a:endParaRPr>
          </a:p>
          <a:p>
            <a:pPr>
              <a:buFontTx/>
              <a:buNone/>
            </a:pPr>
            <a:r>
              <a:rPr kumimoji="0" lang="en-US" altLang="zh-CN" sz="2400" b="0">
                <a:latin typeface="Consolas" charset="0"/>
              </a:rPr>
              <a:t>void init(counter *c) { c-&gt;value=0; }</a:t>
            </a:r>
          </a:p>
          <a:p>
            <a:pPr>
              <a:buFontTx/>
              <a:buNone/>
            </a:pPr>
            <a:r>
              <a:rPr kumimoji="0" lang="en-US" altLang="zh-CN" sz="2400" b="0">
                <a:latin typeface="Consolas" charset="0"/>
              </a:rPr>
              <a:t>void increment(counter_t *c) { c-&gt;value++; } </a:t>
            </a:r>
          </a:p>
          <a:p>
            <a:pPr>
              <a:buFontTx/>
              <a:buNone/>
            </a:pPr>
            <a:r>
              <a:rPr kumimoji="0" lang="en-US" altLang="zh-CN" sz="2400" b="0">
                <a:latin typeface="Consolas" charset="0"/>
              </a:rPr>
              <a:t>void decrement(counter_t *c) { c-&gt;value--; } </a:t>
            </a:r>
          </a:p>
          <a:p>
            <a:pPr>
              <a:buFontTx/>
              <a:buNone/>
            </a:pPr>
            <a:r>
              <a:rPr kumimoji="0" lang="en-US" altLang="zh-CN" sz="2400" b="0">
                <a:latin typeface="Consolas" charset="0"/>
              </a:rPr>
              <a:t>int get(counter_t *c) { return c-&gt;value; 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F9E42C-0672-F044-94CC-0207441E866E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r>
              <a:rPr kumimoji="0" lang="en-US" altLang="zh-CN">
                <a:ea typeface="宋体" charset="-122"/>
              </a:rPr>
              <a:t>Locks support a concurrent programming style based on mutual exclusion</a:t>
            </a:r>
          </a:p>
          <a:p>
            <a:pPr lvl="1"/>
            <a:r>
              <a:rPr kumimoji="0" lang="en-US" altLang="zh-CN">
                <a:ea typeface="宋体" charset="-122"/>
              </a:rPr>
              <a:t>Only </a:t>
            </a:r>
            <a:r>
              <a:rPr kumimoji="0" lang="en-US" altLang="zh-CN">
                <a:solidFill>
                  <a:srgbClr val="FF0000"/>
                </a:solidFill>
                <a:ea typeface="宋体" charset="-122"/>
              </a:rPr>
              <a:t>one thread </a:t>
            </a:r>
            <a:r>
              <a:rPr kumimoji="0" lang="en-US" altLang="zh-CN">
                <a:ea typeface="宋体" charset="-122"/>
              </a:rPr>
              <a:t>at a time executes the critical section</a:t>
            </a:r>
          </a:p>
          <a:p>
            <a:pPr lvl="1">
              <a:buFontTx/>
              <a:buNone/>
            </a:pPr>
            <a:endParaRPr kumimoji="0" lang="en-US" altLang="zh-CN">
              <a:ea typeface="宋体" charset="-122"/>
            </a:endParaRPr>
          </a:p>
          <a:p>
            <a:pPr lvl="1">
              <a:buFont typeface="Comic Sans MS" charset="0"/>
              <a:buAutoNum type="arabicPeriod"/>
            </a:pPr>
            <a:r>
              <a:rPr kumimoji="0" lang="en-US" altLang="zh-CN">
                <a:ea typeface="宋体" charset="-122"/>
              </a:rPr>
              <a:t>Acquire lock </a:t>
            </a:r>
          </a:p>
          <a:p>
            <a:pPr lvl="1">
              <a:buFont typeface="Comic Sans MS" charset="0"/>
              <a:buAutoNum type="arabicPeriod"/>
            </a:pPr>
            <a:r>
              <a:rPr kumimoji="0" lang="en-US" altLang="zh-CN">
                <a:ea typeface="宋体" charset="-122"/>
              </a:rPr>
              <a:t>. . . // Critical sections</a:t>
            </a:r>
          </a:p>
          <a:p>
            <a:pPr lvl="1">
              <a:buFont typeface="Comic Sans MS" charset="0"/>
              <a:buAutoNum type="arabicPeriod"/>
            </a:pPr>
            <a:r>
              <a:rPr kumimoji="0" lang="en-US" altLang="zh-CN">
                <a:ea typeface="宋体" charset="-122"/>
              </a:rPr>
              <a:t>Release lock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Lock-based Approach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128F7A-2409-4B4E-8B08-344AD31B3931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 Lock-based Counter</a:t>
            </a:r>
            <a:endParaRPr lang="zh-CN" altLang="en-US">
              <a:ea typeface="宋体" charset="-122"/>
            </a:endParaRPr>
          </a:p>
        </p:txBody>
      </p:sp>
      <p:sp>
        <p:nvSpPr>
          <p:cNvPr id="73732" name="Rectangle 2"/>
          <p:cNvSpPr txBox="1">
            <a:spLocks noChangeArrowheads="1"/>
          </p:cNvSpPr>
          <p:nvPr/>
        </p:nvSpPr>
        <p:spPr bwMode="auto">
          <a:xfrm>
            <a:off x="636588" y="1755775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buFontTx/>
              <a:buNone/>
            </a:pPr>
            <a:endParaRPr kumimoji="0" lang="en-US" altLang="zh-CN" sz="2000" b="0">
              <a:latin typeface="Consolas" charset="0"/>
            </a:endParaRPr>
          </a:p>
          <a:p>
            <a:pPr>
              <a:buFontTx/>
              <a:buNone/>
            </a:pPr>
            <a:r>
              <a:rPr kumimoji="0" lang="en-US" altLang="zh-CN" sz="2000" b="0">
                <a:latin typeface="Consolas" charset="0"/>
              </a:rPr>
              <a:t>void init(counter *c) { </a:t>
            </a:r>
          </a:p>
          <a:p>
            <a:pPr>
              <a:buFontTx/>
              <a:buNone/>
            </a:pPr>
            <a:r>
              <a:rPr kumimoji="0" lang="en-US" altLang="zh-CN" sz="2000" b="0">
                <a:latin typeface="Consolas" charset="0"/>
              </a:rPr>
              <a:t>   c-&gt;value=0; </a:t>
            </a:r>
          </a:p>
          <a:p>
            <a:pPr>
              <a:buFontTx/>
              <a:buNone/>
            </a:pP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   pthread_mutex_init(&amp;c-&gt;lock, NULL);</a:t>
            </a:r>
          </a:p>
          <a:p>
            <a:pPr>
              <a:buFontTx/>
              <a:buNone/>
            </a:pPr>
            <a:r>
              <a:rPr kumimoji="0" lang="en-US" altLang="zh-CN" sz="2000" b="0">
                <a:latin typeface="Consolas" charset="0"/>
              </a:rPr>
              <a:t>}</a:t>
            </a:r>
          </a:p>
          <a:p>
            <a:pPr>
              <a:buFontTx/>
              <a:buNone/>
            </a:pPr>
            <a:endParaRPr kumimoji="0" lang="en-US" altLang="zh-CN" sz="2000" b="0">
              <a:latin typeface="Consolas" charset="0"/>
            </a:endParaRPr>
          </a:p>
          <a:p>
            <a:pPr>
              <a:buFontTx/>
              <a:buNone/>
            </a:pPr>
            <a:r>
              <a:rPr kumimoji="0" lang="en-US" altLang="zh-CN" sz="2000" b="0">
                <a:latin typeface="Consolas" charset="0"/>
              </a:rPr>
              <a:t>void increment(counter_t *c) { </a:t>
            </a:r>
          </a:p>
          <a:p>
            <a:pPr>
              <a:buFontTx/>
              <a:buNone/>
            </a:pP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   Pthread_mutex_lock(&amp;c-&gt;lock);</a:t>
            </a:r>
          </a:p>
          <a:p>
            <a:pPr>
              <a:buFontTx/>
              <a:buNone/>
            </a:pPr>
            <a:r>
              <a:rPr kumimoji="0" lang="en-US" altLang="zh-CN" sz="2000" b="0">
                <a:latin typeface="Consolas" charset="0"/>
              </a:rPr>
              <a:t>   c-&gt;value++; </a:t>
            </a:r>
          </a:p>
          <a:p>
            <a:pPr>
              <a:buFontTx/>
              <a:buNone/>
            </a:pP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   Pthread_mutex_unlock(&amp;c-&gt;lock);</a:t>
            </a:r>
          </a:p>
          <a:p>
            <a:pPr>
              <a:buFontTx/>
              <a:buNone/>
            </a:pPr>
            <a:r>
              <a:rPr kumimoji="0" lang="en-US" altLang="zh-CN" sz="2000" b="0">
                <a:latin typeface="Consolas" charset="0"/>
              </a:rPr>
              <a:t>}</a:t>
            </a:r>
          </a:p>
        </p:txBody>
      </p:sp>
      <p:sp>
        <p:nvSpPr>
          <p:cNvPr id="73733" name="Rectangle 3"/>
          <p:cNvSpPr>
            <a:spLocks noChangeArrowheads="1"/>
          </p:cNvSpPr>
          <p:nvPr/>
        </p:nvSpPr>
        <p:spPr bwMode="auto">
          <a:xfrm>
            <a:off x="4800600" y="901700"/>
            <a:ext cx="3959225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latin typeface="Consolas" charset="0"/>
              </a:rPr>
              <a:t>typedef struct __conter_t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latin typeface="Consolas" charset="0"/>
              </a:rPr>
              <a:t>   int value;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latin typeface="Consolas" charset="0"/>
              </a:rPr>
              <a:t>   </a:t>
            </a:r>
            <a:r>
              <a:rPr kumimoji="0" lang="en-US" altLang="zh-CN" sz="1600" b="0">
                <a:solidFill>
                  <a:srgbClr val="FF0000"/>
                </a:solidFill>
                <a:latin typeface="Consolas" charset="0"/>
              </a:rPr>
              <a:t>pthread_mutex_t lock;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>
                <a:latin typeface="Consolas" charset="0"/>
              </a:rPr>
              <a:t>} counter_t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15FD60-4377-BB4C-A737-5ED74065EAEA}" type="slidenum">
              <a:rPr kumimoji="0" lang="zh-CN" altLang="en-US" sz="1400"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CN" sz="1400">
              <a:latin typeface="Times New Roman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 Lock-based Counter</a:t>
            </a:r>
            <a:endParaRPr lang="zh-CN" altLang="en-US">
              <a:ea typeface="宋体" charset="-122"/>
            </a:endParaRPr>
          </a:p>
        </p:txBody>
      </p:sp>
      <p:sp>
        <p:nvSpPr>
          <p:cNvPr id="74756" name="Rectangle 2"/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kumimoji="0" lang="en-US" altLang="zh-CN" sz="2000" b="0">
                <a:latin typeface="Consolas" charset="0"/>
              </a:rPr>
              <a:t>void decrement(counter_t *c) { </a:t>
            </a:r>
          </a:p>
          <a:p>
            <a:pPr>
              <a:buFontTx/>
              <a:buNone/>
            </a:pPr>
            <a:r>
              <a:rPr kumimoji="0" lang="en-US" altLang="zh-CN" sz="2000" b="0">
                <a:latin typeface="Consolas" charset="0"/>
              </a:rPr>
              <a:t>  </a:t>
            </a: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 Pthread_mutex_lock(&amp;c-&gt;lock);</a:t>
            </a:r>
          </a:p>
          <a:p>
            <a:pPr>
              <a:buFontTx/>
              <a:buNone/>
            </a:pP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  </a:t>
            </a:r>
            <a:r>
              <a:rPr kumimoji="0" lang="en-US" altLang="zh-CN" sz="2000" b="0">
                <a:latin typeface="Consolas" charset="0"/>
              </a:rPr>
              <a:t> c-&gt;value--; </a:t>
            </a:r>
          </a:p>
          <a:p>
            <a:pPr>
              <a:buFontTx/>
              <a:buNone/>
            </a:pP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   Pthread_mutex_unlock(&amp;c-&gt;lock); </a:t>
            </a:r>
          </a:p>
          <a:p>
            <a:pPr>
              <a:buFontTx/>
              <a:buNone/>
            </a:pPr>
            <a:r>
              <a:rPr kumimoji="0" lang="en-US" altLang="zh-CN" sz="2000" b="0">
                <a:latin typeface="Consolas" charset="0"/>
              </a:rPr>
              <a:t>} </a:t>
            </a:r>
          </a:p>
          <a:p>
            <a:pPr>
              <a:buFontTx/>
              <a:buNone/>
            </a:pPr>
            <a:endParaRPr kumimoji="0" lang="en-US" altLang="zh-CN" sz="2000" b="0">
              <a:latin typeface="Consolas" charset="0"/>
            </a:endParaRPr>
          </a:p>
          <a:p>
            <a:pPr>
              <a:buFontTx/>
              <a:buNone/>
            </a:pPr>
            <a:r>
              <a:rPr kumimoji="0" lang="en-US" altLang="zh-CN" sz="2000" b="0">
                <a:latin typeface="Consolas" charset="0"/>
              </a:rPr>
              <a:t>int get(counter_t *c) {</a:t>
            </a:r>
          </a:p>
          <a:p>
            <a:pPr>
              <a:buFontTx/>
              <a:buNone/>
            </a:pP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   Pthread_mutex_lock(&amp;c-&gt;lock);</a:t>
            </a:r>
          </a:p>
          <a:p>
            <a:pPr>
              <a:buFontTx/>
              <a:buNone/>
            </a:pPr>
            <a:r>
              <a:rPr kumimoji="0" lang="en-US" altLang="zh-CN" sz="2000" b="0">
                <a:latin typeface="Consolas" charset="0"/>
              </a:rPr>
              <a:t>   rc = c-&gt;value; </a:t>
            </a:r>
          </a:p>
          <a:p>
            <a:pPr>
              <a:buFontTx/>
              <a:buNone/>
            </a:pPr>
            <a:r>
              <a:rPr kumimoji="0" lang="en-US" altLang="zh-CN" sz="2000" b="0">
                <a:solidFill>
                  <a:srgbClr val="FF0000"/>
                </a:solidFill>
                <a:latin typeface="Consolas" charset="0"/>
              </a:rPr>
              <a:t>   Pthread_mutex_unlock(&amp;c-&gt;lock);</a:t>
            </a:r>
          </a:p>
          <a:p>
            <a:pPr>
              <a:buFontTx/>
              <a:buNone/>
            </a:pPr>
            <a:r>
              <a:rPr kumimoji="0" lang="en-US" altLang="zh-CN" sz="2000" b="0">
                <a:latin typeface="Consolas" charset="0"/>
              </a:rPr>
              <a:t>   return rc</a:t>
            </a:r>
          </a:p>
          <a:p>
            <a:pPr>
              <a:buFontTx/>
              <a:buNone/>
            </a:pPr>
            <a:r>
              <a:rPr kumimoji="0" lang="en-US" altLang="zh-CN" sz="2000" b="0">
                <a:latin typeface="Consolas" charset="0"/>
              </a:rPr>
              <a:t>}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一写多读是否需要加锁？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要加锁</a:t>
            </a:r>
            <a:endParaRPr lang="en-US" altLang="zh-CN" dirty="0"/>
          </a:p>
          <a:p>
            <a:pPr lvl="1"/>
            <a:r>
              <a:rPr lang="zh-CN" altLang="en-US" dirty="0"/>
              <a:t>为了维护逻辑的正确性</a:t>
            </a:r>
            <a:endParaRPr lang="en-US" altLang="zh-CN" dirty="0"/>
          </a:p>
          <a:p>
            <a:pPr lvl="1"/>
            <a:r>
              <a:rPr lang="en-US" altLang="zh-CN" dirty="0"/>
              <a:t>W1, </a:t>
            </a:r>
            <a:r>
              <a:rPr kumimoji="1" lang="en-US" altLang="zh-CN" dirty="0"/>
              <a:t>R1: R1</a:t>
            </a:r>
            <a:r>
              <a:rPr kumimoji="1" lang="zh-CN" altLang="en-US" dirty="0"/>
              <a:t>应该能读到</a:t>
            </a:r>
            <a:r>
              <a:rPr kumimoji="1" lang="en-US" altLang="zh-CN" dirty="0"/>
              <a:t>W</a:t>
            </a:r>
            <a:r>
              <a:rPr lang="en-US" altLang="zh-CN" dirty="0"/>
              <a:t>1</a:t>
            </a:r>
            <a:r>
              <a:rPr lang="zh-CN" altLang="en-US" dirty="0"/>
              <a:t>的结果，否则逻辑不正确</a:t>
            </a:r>
            <a:endParaRPr lang="en-US" altLang="zh-CN" dirty="0"/>
          </a:p>
          <a:p>
            <a:pPr lvl="1"/>
            <a:r>
              <a:rPr kumimoji="1" lang="en-US" altLang="zh-CN" dirty="0"/>
              <a:t>CPU</a:t>
            </a:r>
            <a:r>
              <a:rPr kumimoji="1" lang="zh-CN" altLang="en-US" dirty="0"/>
              <a:t>多核，</a:t>
            </a:r>
            <a:r>
              <a:rPr kumimoji="1" lang="en-US" altLang="zh-CN" dirty="0"/>
              <a:t>W1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R1</a:t>
            </a:r>
            <a:r>
              <a:rPr kumimoji="1" lang="zh-CN" altLang="en-US" dirty="0"/>
              <a:t>分在不同核上</a:t>
            </a:r>
            <a:endParaRPr kumimoji="1" lang="en-US" altLang="zh-CN" dirty="0"/>
          </a:p>
          <a:p>
            <a:pPr lvl="2"/>
            <a:r>
              <a:rPr lang="zh-CN" altLang="en-US" dirty="0"/>
              <a:t>没有锁的话，</a:t>
            </a:r>
            <a:r>
              <a:rPr lang="en-US" altLang="zh-CN" dirty="0"/>
              <a:t>R1</a:t>
            </a:r>
            <a:r>
              <a:rPr lang="zh-CN" altLang="en-US" dirty="0"/>
              <a:t>可能只是看到旧的</a:t>
            </a:r>
            <a:r>
              <a:rPr lang="en-US" altLang="zh-CN" dirty="0"/>
              <a:t>cache</a:t>
            </a:r>
            <a:r>
              <a:rPr lang="zh-CN" altLang="en-US" dirty="0"/>
              <a:t>，</a:t>
            </a:r>
            <a:r>
              <a:rPr lang="en-US" altLang="zh-CN" dirty="0"/>
              <a:t>W1</a:t>
            </a:r>
            <a:r>
              <a:rPr lang="zh-CN" altLang="en-US" dirty="0"/>
              <a:t>不一定触发其他核上的</a:t>
            </a:r>
            <a:r>
              <a:rPr lang="en-US" altLang="zh-CN" dirty="0"/>
              <a:t>cache</a:t>
            </a:r>
            <a:r>
              <a:rPr lang="zh-CN" altLang="en-US" dirty="0"/>
              <a:t>更新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C0E-5CA6-B04B-BA33-B0AD3DF7F57C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20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17109</TotalTime>
  <Words>2627</Words>
  <Application>Microsoft Macintosh PowerPoint</Application>
  <PresentationFormat>全屏显示(4:3)</PresentationFormat>
  <Paragraphs>502</Paragraphs>
  <Slides>37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Comic Sans MS</vt:lpstr>
      <vt:lpstr>Consolas</vt:lpstr>
      <vt:lpstr>Times New Roman</vt:lpstr>
      <vt:lpstr>icfp99</vt:lpstr>
      <vt:lpstr>图表</vt:lpstr>
      <vt:lpstr>并发-2</vt:lpstr>
      <vt:lpstr>Lock-based Concurrent  Data Structures </vt:lpstr>
      <vt:lpstr>Basic Idea &amp; Posix Library</vt:lpstr>
      <vt:lpstr>Lock-based Concurrent Data Structure</vt:lpstr>
      <vt:lpstr>A Simple Counter</vt:lpstr>
      <vt:lpstr>Lock-based Approach</vt:lpstr>
      <vt:lpstr>A Lock-based Counter</vt:lpstr>
      <vt:lpstr>A Lock-based Counter</vt:lpstr>
      <vt:lpstr>一写多读是否需要加锁？</vt:lpstr>
      <vt:lpstr>Performance</vt:lpstr>
      <vt:lpstr>Scalable Counting</vt:lpstr>
      <vt:lpstr>Sloppy Counter</vt:lpstr>
      <vt:lpstr>Sloppy Counter</vt:lpstr>
      <vt:lpstr>Example</vt:lpstr>
      <vt:lpstr>Example</vt:lpstr>
      <vt:lpstr>Sloppy Counter</vt:lpstr>
      <vt:lpstr>Sloppy Counter</vt:lpstr>
      <vt:lpstr>Sloppy Counter</vt:lpstr>
      <vt:lpstr>Sloppy Counter</vt:lpstr>
      <vt:lpstr>Concurrent Linked Lists</vt:lpstr>
      <vt:lpstr>Simple Linked List</vt:lpstr>
      <vt:lpstr>Simple Linked List</vt:lpstr>
      <vt:lpstr>Simple Linked List</vt:lpstr>
      <vt:lpstr>Concurrent Linked Lists</vt:lpstr>
      <vt:lpstr>Simple Linked List</vt:lpstr>
      <vt:lpstr>Simple Linked List</vt:lpstr>
      <vt:lpstr>Scaling Linked Lists</vt:lpstr>
      <vt:lpstr>Concurrent Queues</vt:lpstr>
      <vt:lpstr>Michael and Scott Concurrent Queue</vt:lpstr>
      <vt:lpstr>Michael and Scott Concurrent Queue</vt:lpstr>
      <vt:lpstr>Michael and Scott Concurrent Queue</vt:lpstr>
      <vt:lpstr>Michael and Scott Concurrent Queue</vt:lpstr>
      <vt:lpstr>Michael and Scott Concurrent Queue</vt:lpstr>
      <vt:lpstr>Michael and Scott Concurrent Queue</vt:lpstr>
      <vt:lpstr>Concurrent Hash Table</vt:lpstr>
      <vt:lpstr>Concurrent Hash Table</vt:lpstr>
      <vt:lpstr>Concurrent Hash Tables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7025</cp:lastModifiedBy>
  <cp:revision>940</cp:revision>
  <dcterms:created xsi:type="dcterms:W3CDTF">2000-01-15T07:54:11Z</dcterms:created>
  <dcterms:modified xsi:type="dcterms:W3CDTF">2023-06-12T02:40:02Z</dcterms:modified>
</cp:coreProperties>
</file>