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58" r:id="rId5"/>
    <p:sldId id="264" r:id="rId6"/>
    <p:sldId id="26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0"/>
    <p:restoredTop sz="96405"/>
  </p:normalViewPr>
  <p:slideViewPr>
    <p:cSldViewPr snapToGrid="0">
      <p:cViewPr varScale="1">
        <p:scale>
          <a:sx n="128" d="100"/>
          <a:sy n="128" d="100"/>
        </p:scale>
        <p:origin x="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B61B7-1EA9-93F4-9F46-E9886BD9465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784AA3C-7E77-2275-5C94-5C0042BDE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79F314A-C3E4-2981-582F-476DB4D86C4F}"/>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5" name="页脚占位符 4">
            <a:extLst>
              <a:ext uri="{FF2B5EF4-FFF2-40B4-BE49-F238E27FC236}">
                <a16:creationId xmlns:a16="http://schemas.microsoft.com/office/drawing/2014/main" id="{79205CB2-3F4B-A099-183A-AFFFD920374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0E0B405-51C5-E6D5-727A-422CEEE8932D}"/>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62820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531B7-00C7-4CC4-9EFC-45A9E392E46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94F4189-7ED9-59C7-1C08-36D1CAB077E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CB40712-B2C5-B077-464F-44DCF34A21AC}"/>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5" name="页脚占位符 4">
            <a:extLst>
              <a:ext uri="{FF2B5EF4-FFF2-40B4-BE49-F238E27FC236}">
                <a16:creationId xmlns:a16="http://schemas.microsoft.com/office/drawing/2014/main" id="{3CC046C4-2065-A64B-9996-AD11F1ADCF0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DC7815D-A9BB-6F05-A98C-55C1F6D1F3B7}"/>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237927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C1B771-4751-1DB4-997D-4357F49FD3A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CBFE837-C752-B553-A5C6-3F0B7FFA485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C4CDD84-05CD-D904-D8F5-DB3AF21F829B}"/>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5" name="页脚占位符 4">
            <a:extLst>
              <a:ext uri="{FF2B5EF4-FFF2-40B4-BE49-F238E27FC236}">
                <a16:creationId xmlns:a16="http://schemas.microsoft.com/office/drawing/2014/main" id="{F2BC4DE2-E87E-FB6F-D8C7-D6B806A9EC4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0FE257-59F8-4A20-9CA8-1CF9597996A6}"/>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305685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4C524-14BA-D397-18DC-52BD42243C3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2D5E859-65EB-39D7-4529-20EA0B6F812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7289DFF-0E4C-C905-D98B-670A730C362D}"/>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5" name="页脚占位符 4">
            <a:extLst>
              <a:ext uri="{FF2B5EF4-FFF2-40B4-BE49-F238E27FC236}">
                <a16:creationId xmlns:a16="http://schemas.microsoft.com/office/drawing/2014/main" id="{89594547-62A9-172D-0B39-2F6AE7BF23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839194F-6588-DD73-FA09-2FD388920840}"/>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362032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E4191-3706-157F-703B-F8D5397B637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B7CF02E-F0D1-8ED5-12CF-761538CE8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D6762F4-39B0-4163-9FF9-CFDD6E606112}"/>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5" name="页脚占位符 4">
            <a:extLst>
              <a:ext uri="{FF2B5EF4-FFF2-40B4-BE49-F238E27FC236}">
                <a16:creationId xmlns:a16="http://schemas.microsoft.com/office/drawing/2014/main" id="{BC2779B7-2EBD-DEB6-8A8F-4ACCB2D0C1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0760F4-B46F-151F-998A-62121F76578E}"/>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40421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E2B88-C0D1-ED68-6A6A-FE764925D7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DE3776F-8462-9AC2-EABC-C2E2BAD1762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0EDED0E-42AF-BF6D-F4E0-68787E00AD8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C6CA867-0E24-258D-E92D-D0F157A27803}"/>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6" name="页脚占位符 5">
            <a:extLst>
              <a:ext uri="{FF2B5EF4-FFF2-40B4-BE49-F238E27FC236}">
                <a16:creationId xmlns:a16="http://schemas.microsoft.com/office/drawing/2014/main" id="{FBCA8425-83C1-3344-F324-E8085FA5E16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9ED59CF-2C12-2541-129C-9C4862B43CB0}"/>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124498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64E2C-EF17-C449-9946-C12A5AEA313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69D8AC7-E53A-1802-5E2C-D710D00D1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C6EE89C-D03A-690F-CD03-044835FC64D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F2AD664-B561-7F3D-2FC9-5AC38747B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ED7DAE6-9257-7D19-AA4D-2C07B7479C7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053BD8F-D8A7-7F87-3A69-0756CEA9C15C}"/>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8" name="页脚占位符 7">
            <a:extLst>
              <a:ext uri="{FF2B5EF4-FFF2-40B4-BE49-F238E27FC236}">
                <a16:creationId xmlns:a16="http://schemas.microsoft.com/office/drawing/2014/main" id="{6F1DADE7-2C91-F97D-4404-44AAFDE80F1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CAC57D4-86E5-02CA-DE3D-CC205A75C006}"/>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375309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4BCAE-4FB1-6876-32C1-53DA270134F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92683BE-581B-4E1B-D0D0-5A4DA98241C6}"/>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4" name="页脚占位符 3">
            <a:extLst>
              <a:ext uri="{FF2B5EF4-FFF2-40B4-BE49-F238E27FC236}">
                <a16:creationId xmlns:a16="http://schemas.microsoft.com/office/drawing/2014/main" id="{02622898-3266-F7C5-9011-96A2938F49E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BC40555-3AC4-0A89-C50E-605328D41142}"/>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97742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ADF736-CBA7-63D5-E10B-CF120134E8EF}"/>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3" name="页脚占位符 2">
            <a:extLst>
              <a:ext uri="{FF2B5EF4-FFF2-40B4-BE49-F238E27FC236}">
                <a16:creationId xmlns:a16="http://schemas.microsoft.com/office/drawing/2014/main" id="{8F83A123-1233-2E22-5851-3FB77799EE1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3FA5D52-EBD6-7F32-0B6F-600568816C8C}"/>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296167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EAD85-09B7-2B5E-3C9C-5EB760C532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2B53AC2-5859-A4F5-82E7-AC464B13A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4B0DED1-2324-9B53-5753-A5CD4C9A5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054C670-3839-265D-9CFF-8270E1819335}"/>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6" name="页脚占位符 5">
            <a:extLst>
              <a:ext uri="{FF2B5EF4-FFF2-40B4-BE49-F238E27FC236}">
                <a16:creationId xmlns:a16="http://schemas.microsoft.com/office/drawing/2014/main" id="{70CDA05F-BD9B-6D64-CF9B-6C373ACD17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AD5EF20-213C-EAE6-6651-430FEAC7D111}"/>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220279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E9CD-E6BD-6272-2F6E-30D8E71BE23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04FB1CF-7072-8D26-482D-46B73D537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5A2BD08-E668-916B-03D4-D3BC55F0F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E1EA2D9-208A-72DE-5938-ABBC2F679A3B}"/>
              </a:ext>
            </a:extLst>
          </p:cNvPr>
          <p:cNvSpPr>
            <a:spLocks noGrp="1"/>
          </p:cNvSpPr>
          <p:nvPr>
            <p:ph type="dt" sz="half" idx="10"/>
          </p:nvPr>
        </p:nvSpPr>
        <p:spPr/>
        <p:txBody>
          <a:bodyPr/>
          <a:lstStyle/>
          <a:p>
            <a:fld id="{AE2C7553-BFA5-5E41-97E1-01E51444E1A6}" type="datetimeFigureOut">
              <a:rPr kumimoji="1" lang="zh-CN" altLang="en-US" smtClean="0"/>
              <a:t>2023/6/11</a:t>
            </a:fld>
            <a:endParaRPr kumimoji="1" lang="zh-CN" altLang="en-US"/>
          </a:p>
        </p:txBody>
      </p:sp>
      <p:sp>
        <p:nvSpPr>
          <p:cNvPr id="6" name="页脚占位符 5">
            <a:extLst>
              <a:ext uri="{FF2B5EF4-FFF2-40B4-BE49-F238E27FC236}">
                <a16:creationId xmlns:a16="http://schemas.microsoft.com/office/drawing/2014/main" id="{958570ED-571E-7BEA-A10B-FBDFAA86780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8366870-5963-8C26-DBAC-4AC1A6CF797D}"/>
              </a:ext>
            </a:extLst>
          </p:cNvPr>
          <p:cNvSpPr>
            <a:spLocks noGrp="1"/>
          </p:cNvSpPr>
          <p:nvPr>
            <p:ph type="sldNum" sz="quarter" idx="12"/>
          </p:nvPr>
        </p:nvSpPr>
        <p:spPr/>
        <p:txBody>
          <a:body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119340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873C3C-8DE3-5CB1-A4A1-DA34A83F5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3829569-1373-299E-BC5F-C96883FF5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59C56F3-6EFB-5C39-57DD-B1DBDCC87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C7553-BFA5-5E41-97E1-01E51444E1A6}" type="datetimeFigureOut">
              <a:rPr kumimoji="1" lang="zh-CN" altLang="en-US" smtClean="0"/>
              <a:t>2023/6/11</a:t>
            </a:fld>
            <a:endParaRPr kumimoji="1" lang="zh-CN" altLang="en-US"/>
          </a:p>
        </p:txBody>
      </p:sp>
      <p:sp>
        <p:nvSpPr>
          <p:cNvPr id="5" name="页脚占位符 4">
            <a:extLst>
              <a:ext uri="{FF2B5EF4-FFF2-40B4-BE49-F238E27FC236}">
                <a16:creationId xmlns:a16="http://schemas.microsoft.com/office/drawing/2014/main" id="{0FB99195-FAB6-2F27-38DD-2F52F3542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869AF0D-1F15-B847-BDA5-223592CBE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219F7-8C24-F54E-95DF-75FFEC901F4F}" type="slidenum">
              <a:rPr kumimoji="1" lang="zh-CN" altLang="en-US" smtClean="0"/>
              <a:t>‹#›</a:t>
            </a:fld>
            <a:endParaRPr kumimoji="1" lang="zh-CN" altLang="en-US"/>
          </a:p>
        </p:txBody>
      </p:sp>
    </p:spTree>
    <p:extLst>
      <p:ext uri="{BB962C8B-B14F-4D97-AF65-F5344CB8AC3E}">
        <p14:creationId xmlns:p14="http://schemas.microsoft.com/office/powerpoint/2010/main" val="1033638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C6056-1174-D575-D74C-3D8BE6AD8473}"/>
              </a:ext>
            </a:extLst>
          </p:cNvPr>
          <p:cNvSpPr>
            <a:spLocks noGrp="1"/>
          </p:cNvSpPr>
          <p:nvPr>
            <p:ph type="ctrTitle"/>
          </p:nvPr>
        </p:nvSpPr>
        <p:spPr/>
        <p:txBody>
          <a:bodyPr/>
          <a:lstStyle/>
          <a:p>
            <a:r>
              <a:rPr kumimoji="1" lang="en-US" altLang="zh-CN" dirty="0"/>
              <a:t>Homework</a:t>
            </a:r>
            <a:endParaRPr kumimoji="1" lang="zh-CN" altLang="en-US" dirty="0"/>
          </a:p>
        </p:txBody>
      </p:sp>
      <p:sp>
        <p:nvSpPr>
          <p:cNvPr id="3" name="副标题 2">
            <a:extLst>
              <a:ext uri="{FF2B5EF4-FFF2-40B4-BE49-F238E27FC236}">
                <a16:creationId xmlns:a16="http://schemas.microsoft.com/office/drawing/2014/main" id="{E9A1AA88-8649-8D7C-5A85-9611358DAC0A}"/>
              </a:ext>
            </a:extLst>
          </p:cNvPr>
          <p:cNvSpPr>
            <a:spLocks noGrp="1"/>
          </p:cNvSpPr>
          <p:nvPr>
            <p:ph type="subTitle" idx="1"/>
          </p:nvPr>
        </p:nvSpPr>
        <p:spPr/>
        <p:txBody>
          <a:bodyPr/>
          <a:lstStyle/>
          <a:p>
            <a:r>
              <a:rPr kumimoji="1" lang="en-US" altLang="zh-CN" dirty="0"/>
              <a:t>network</a:t>
            </a:r>
            <a:endParaRPr kumimoji="1" lang="zh-CN" altLang="en-US" dirty="0"/>
          </a:p>
        </p:txBody>
      </p:sp>
    </p:spTree>
    <p:extLst>
      <p:ext uri="{BB962C8B-B14F-4D97-AF65-F5344CB8AC3E}">
        <p14:creationId xmlns:p14="http://schemas.microsoft.com/office/powerpoint/2010/main" val="375933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D8EB0-FCFF-4C12-AFC1-30B448DED19B}"/>
              </a:ext>
            </a:extLst>
          </p:cNvPr>
          <p:cNvSpPr>
            <a:spLocks noGrp="1"/>
          </p:cNvSpPr>
          <p:nvPr>
            <p:ph type="title"/>
          </p:nvPr>
        </p:nvSpPr>
        <p:spPr/>
        <p:txBody>
          <a:bodyPr/>
          <a:lstStyle/>
          <a:p>
            <a:r>
              <a:rPr kumimoji="1" lang="zh-CN" altLang="en-US" dirty="0"/>
              <a:t>问题</a:t>
            </a:r>
            <a:r>
              <a:rPr kumimoji="1" lang="en-US" altLang="zh-CN" dirty="0"/>
              <a:t>1(</a:t>
            </a:r>
            <a:r>
              <a:rPr kumimoji="1" lang="zh-CN" altLang="en-US" dirty="0"/>
              <a:t>请通过完整版课件自学子网划分</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5E93EB1C-5123-1320-6D62-675CC348BC56}"/>
              </a:ext>
            </a:extLst>
          </p:cNvPr>
          <p:cNvSpPr>
            <a:spLocks noGrp="1"/>
          </p:cNvSpPr>
          <p:nvPr>
            <p:ph idx="1"/>
          </p:nvPr>
        </p:nvSpPr>
        <p:spPr/>
        <p:txBody>
          <a:bodyPr/>
          <a:lstStyle/>
          <a:p>
            <a:r>
              <a:rPr kumimoji="1" lang="zh-CN" altLang="en-US" dirty="0"/>
              <a:t>按下列要求划分子网</a:t>
            </a:r>
            <a:endParaRPr kumimoji="1" lang="en-US" altLang="zh-CN" dirty="0"/>
          </a:p>
          <a:p>
            <a:pPr lvl="1"/>
            <a:r>
              <a:rPr kumimoji="1" lang="zh-CN" altLang="en-US" dirty="0"/>
              <a:t>共有四个部门需要划分</a:t>
            </a:r>
            <a:r>
              <a:rPr kumimoji="1" lang="en-US" altLang="zh-CN" dirty="0" err="1"/>
              <a:t>ip</a:t>
            </a:r>
            <a:r>
              <a:rPr kumimoji="1" lang="zh-CN" altLang="en-US" dirty="0"/>
              <a:t>地址，部门</a:t>
            </a:r>
            <a:r>
              <a:rPr kumimoji="1" lang="en-US" altLang="zh-CN" dirty="0"/>
              <a:t>1</a:t>
            </a:r>
            <a:r>
              <a:rPr kumimoji="1" lang="zh-CN" altLang="en-US" dirty="0"/>
              <a:t>有</a:t>
            </a:r>
            <a:r>
              <a:rPr kumimoji="1" lang="en-US" altLang="zh-CN" dirty="0"/>
              <a:t>200</a:t>
            </a:r>
            <a:r>
              <a:rPr kumimoji="1" lang="zh-CN" altLang="en-US" dirty="0"/>
              <a:t>台主机需分配</a:t>
            </a:r>
            <a:r>
              <a:rPr kumimoji="1" lang="en-US" altLang="zh-CN" dirty="0" err="1"/>
              <a:t>ip</a:t>
            </a:r>
            <a:r>
              <a:rPr kumimoji="1" lang="zh-CN" altLang="en-US" dirty="0"/>
              <a:t>，部门</a:t>
            </a:r>
            <a:r>
              <a:rPr kumimoji="1" lang="en-US" altLang="zh-CN" dirty="0"/>
              <a:t>2</a:t>
            </a:r>
            <a:r>
              <a:rPr kumimoji="1" lang="zh-CN" altLang="en-US" dirty="0"/>
              <a:t>有</a:t>
            </a:r>
            <a:r>
              <a:rPr kumimoji="1" lang="en-US" altLang="zh-CN" dirty="0"/>
              <a:t>1600</a:t>
            </a:r>
            <a:r>
              <a:rPr kumimoji="1" lang="zh-CN" altLang="en-US" dirty="0"/>
              <a:t>台主机需要分配</a:t>
            </a:r>
            <a:r>
              <a:rPr kumimoji="1" lang="en-US" altLang="zh-CN" dirty="0" err="1"/>
              <a:t>ip</a:t>
            </a:r>
            <a:r>
              <a:rPr kumimoji="1" lang="zh-CN" altLang="en-US" dirty="0"/>
              <a:t>地址，部门</a:t>
            </a:r>
            <a:r>
              <a:rPr kumimoji="1" lang="en-US" altLang="zh-CN" dirty="0"/>
              <a:t>3</a:t>
            </a:r>
            <a:r>
              <a:rPr kumimoji="1" lang="zh-CN" altLang="en-US" dirty="0"/>
              <a:t>有</a:t>
            </a:r>
            <a:r>
              <a:rPr kumimoji="1" lang="en-US" altLang="zh-CN" dirty="0"/>
              <a:t>100</a:t>
            </a:r>
            <a:r>
              <a:rPr kumimoji="1" lang="zh-CN" altLang="en-US" dirty="0"/>
              <a:t>台主机需要分配，部门</a:t>
            </a:r>
            <a:r>
              <a:rPr kumimoji="1" lang="en-US" altLang="zh-CN" dirty="0"/>
              <a:t>4</a:t>
            </a:r>
            <a:r>
              <a:rPr kumimoji="1" lang="zh-CN" altLang="en-US" dirty="0"/>
              <a:t>有</a:t>
            </a:r>
            <a:r>
              <a:rPr kumimoji="1" lang="en-US" altLang="zh-CN" dirty="0"/>
              <a:t>900</a:t>
            </a:r>
            <a:r>
              <a:rPr kumimoji="1" lang="zh-CN" altLang="en-US" dirty="0"/>
              <a:t>台主机需要分配。</a:t>
            </a:r>
            <a:endParaRPr kumimoji="1" lang="en-US" altLang="zh-CN" dirty="0"/>
          </a:p>
          <a:p>
            <a:pPr lvl="1"/>
            <a:r>
              <a:rPr kumimoji="1" lang="zh-CN" altLang="en-US" dirty="0"/>
              <a:t>可分配地址从</a:t>
            </a:r>
            <a:r>
              <a:rPr kumimoji="1" lang="en-US" altLang="zh-CN" dirty="0"/>
              <a:t>192.168.112.0</a:t>
            </a:r>
            <a:r>
              <a:rPr kumimoji="1" lang="zh-CN" altLang="en-US" dirty="0"/>
              <a:t>开始，要求占用最少的地址空间，首地址为部门第一台主机</a:t>
            </a:r>
            <a:r>
              <a:rPr kumimoji="1" lang="en-US" altLang="zh-CN" dirty="0" err="1"/>
              <a:t>ip</a:t>
            </a:r>
            <a:r>
              <a:rPr kumimoji="1" lang="zh-CN" altLang="en-US" dirty="0"/>
              <a:t>地址（首地址要求形式类似</a:t>
            </a:r>
            <a:r>
              <a:rPr kumimoji="1" lang="en-US" altLang="zh-CN" dirty="0"/>
              <a:t>192.168.x.10)</a:t>
            </a:r>
            <a:r>
              <a:rPr kumimoji="1" lang="zh-CN" altLang="en-US" dirty="0"/>
              <a:t>，末地址为部门最后一台主机</a:t>
            </a:r>
            <a:r>
              <a:rPr kumimoji="1" lang="en-US" altLang="zh-CN" dirty="0" err="1"/>
              <a:t>ip</a:t>
            </a:r>
            <a:r>
              <a:rPr kumimoji="1" lang="zh-CN" altLang="en-US" dirty="0"/>
              <a:t>地址。</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17946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AE78D-6586-738A-F2C9-2B0CE012167C}"/>
              </a:ext>
            </a:extLst>
          </p:cNvPr>
          <p:cNvSpPr>
            <a:spLocks noGrp="1"/>
          </p:cNvSpPr>
          <p:nvPr>
            <p:ph type="title"/>
          </p:nvPr>
        </p:nvSpPr>
        <p:spPr/>
        <p:txBody>
          <a:bodyPr/>
          <a:lstStyle/>
          <a:p>
            <a:r>
              <a:rPr kumimoji="1" lang="zh-CN" altLang="en-US" dirty="0"/>
              <a:t>问题</a:t>
            </a:r>
            <a:r>
              <a:rPr kumimoji="1" lang="en-US" altLang="zh-CN" dirty="0"/>
              <a:t>2</a:t>
            </a:r>
            <a:r>
              <a:rPr kumimoji="1" lang="zh-CN" altLang="en-US" dirty="0"/>
              <a:t>背景</a:t>
            </a:r>
          </a:p>
        </p:txBody>
      </p:sp>
      <p:sp>
        <p:nvSpPr>
          <p:cNvPr id="3" name="内容占位符 2">
            <a:extLst>
              <a:ext uri="{FF2B5EF4-FFF2-40B4-BE49-F238E27FC236}">
                <a16:creationId xmlns:a16="http://schemas.microsoft.com/office/drawing/2014/main" id="{85727F23-BA6D-6A29-9CA7-B922CA7760D7}"/>
              </a:ext>
            </a:extLst>
          </p:cNvPr>
          <p:cNvSpPr>
            <a:spLocks noGrp="1"/>
          </p:cNvSpPr>
          <p:nvPr>
            <p:ph idx="1"/>
          </p:nvPr>
        </p:nvSpPr>
        <p:spPr>
          <a:xfrm>
            <a:off x="838200" y="1825625"/>
            <a:ext cx="10515600" cy="3382479"/>
          </a:xfrm>
        </p:spPr>
        <p:txBody>
          <a:bodyPr>
            <a:normAutofit fontScale="55000" lnSpcReduction="20000"/>
          </a:bodyPr>
          <a:lstStyle/>
          <a:p>
            <a:pPr marL="0" indent="-457200">
              <a:lnSpc>
                <a:spcPct val="170000"/>
              </a:lnSpc>
              <a:buNone/>
            </a:pPr>
            <a:r>
              <a:rPr kumimoji="1" lang="zh-CN" altLang="en-US" dirty="0"/>
              <a:t>  我们介绍了一个实现公平排队并具有一些附加属性的简单排队机制。建议开始回答问题之前阅读背景部分。</a:t>
            </a:r>
          </a:p>
          <a:p>
            <a:pPr marL="0" indent="-457200">
              <a:lnSpc>
                <a:spcPct val="170000"/>
              </a:lnSpc>
              <a:buNone/>
            </a:pPr>
            <a:r>
              <a:rPr kumimoji="1" lang="zh-CN" altLang="en-US" dirty="0"/>
              <a:t>  在下一页对应的这个网络中，所有的路由器都支持出链路的流级循环调度（</a:t>
            </a:r>
            <a:r>
              <a:rPr kumimoji="1" lang="en" altLang="zh-CN" dirty="0"/>
              <a:t>Round Robin</a:t>
            </a:r>
            <a:r>
              <a:rPr kumimoji="1" lang="zh-CN" altLang="en" dirty="0"/>
              <a:t>）</a:t>
            </a:r>
            <a:r>
              <a:rPr kumimoji="1" lang="zh-CN" altLang="en-US" dirty="0"/>
              <a:t>排队，并且具有足够的缓冲区，从而永远不会导致数据包丢失。</a:t>
            </a:r>
          </a:p>
          <a:p>
            <a:pPr marL="0" indent="-457200">
              <a:lnSpc>
                <a:spcPct val="170000"/>
              </a:lnSpc>
              <a:buNone/>
            </a:pPr>
            <a:r>
              <a:rPr kumimoji="1" lang="zh-CN" altLang="en-US" dirty="0"/>
              <a:t>  流级循环调度（</a:t>
            </a:r>
            <a:r>
              <a:rPr kumimoji="1" lang="en" altLang="zh-CN" dirty="0"/>
              <a:t>RR</a:t>
            </a:r>
            <a:r>
              <a:rPr kumimoji="1" lang="zh-CN" altLang="en" dirty="0"/>
              <a:t>）</a:t>
            </a:r>
            <a:r>
              <a:rPr kumimoji="1" lang="zh-CN" altLang="en-US" dirty="0"/>
              <a:t>中，发送端将每个数据包分配给一个流，并且在路由器上，每个流都有自己的队列。队列按照某种顺序列出。循环调度器按顺序从第一个队列传输一个数据包，然后从下一个队列传输一个数据包，以此类推。在从最后一个被占用的队列传输完一个数据包之后，循环调度器重复这个过程，从第一个队列开始。没有队列有优先级，链路速率在队列之间平均共享。每个流都维护一个不同的队列。</a:t>
            </a:r>
          </a:p>
          <a:p>
            <a:pPr marL="0" indent="-457200">
              <a:lnSpc>
                <a:spcPct val="170000"/>
              </a:lnSpc>
              <a:buNone/>
            </a:pPr>
            <a:r>
              <a:rPr kumimoji="1" lang="zh-CN" altLang="en-US" dirty="0"/>
              <a:t>  发送方没有实现拥塞控制协议。接收端的窗口大小是固定的，记为</a:t>
            </a:r>
            <a:r>
              <a:rPr kumimoji="1" lang="en" altLang="zh-CN" dirty="0"/>
              <a:t>W</a:t>
            </a:r>
            <a:r>
              <a:rPr kumimoji="1" lang="zh-CN" altLang="en" dirty="0"/>
              <a:t>，</a:t>
            </a:r>
            <a:r>
              <a:rPr kumimoji="1" lang="zh-CN" altLang="en-US" dirty="0"/>
              <a:t>这个窗口足够大，以保持链路繁忙。</a:t>
            </a:r>
          </a:p>
          <a:p>
            <a:endParaRPr kumimoji="1" lang="zh-CN" altLang="en-US" dirty="0"/>
          </a:p>
        </p:txBody>
      </p:sp>
    </p:spTree>
    <p:extLst>
      <p:ext uri="{BB962C8B-B14F-4D97-AF65-F5344CB8AC3E}">
        <p14:creationId xmlns:p14="http://schemas.microsoft.com/office/powerpoint/2010/main" val="427494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7A40E-6E2E-1FC7-E863-4A94F94C4826}"/>
              </a:ext>
            </a:extLst>
          </p:cNvPr>
          <p:cNvSpPr>
            <a:spLocks noGrp="1"/>
          </p:cNvSpPr>
          <p:nvPr>
            <p:ph type="title"/>
          </p:nvPr>
        </p:nvSpPr>
        <p:spPr/>
        <p:txBody>
          <a:bodyPr/>
          <a:lstStyle/>
          <a:p>
            <a:r>
              <a:rPr kumimoji="1" lang="zh-CN" altLang="en-US" dirty="0"/>
              <a:t>问题</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A363FA30-4DB6-DE71-BA5E-173A4EAFD0D4}"/>
              </a:ext>
            </a:extLst>
          </p:cNvPr>
          <p:cNvSpPr>
            <a:spLocks noGrp="1"/>
          </p:cNvSpPr>
          <p:nvPr>
            <p:ph idx="1"/>
          </p:nvPr>
        </p:nvSpPr>
        <p:spPr>
          <a:xfrm>
            <a:off x="347871" y="1892980"/>
            <a:ext cx="5343939" cy="4505601"/>
          </a:xfrm>
        </p:spPr>
        <p:txBody>
          <a:bodyPr/>
          <a:lstStyle/>
          <a:p>
            <a:r>
              <a:rPr kumimoji="1" lang="zh-CN" altLang="en-US" dirty="0"/>
              <a:t>请根据网络图回答下面的问题：</a:t>
            </a:r>
            <a:endParaRPr kumimoji="1" lang="en-US" altLang="zh-CN" dirty="0"/>
          </a:p>
          <a:p>
            <a:pPr lvl="1"/>
            <a:r>
              <a:rPr kumimoji="1" lang="zh-CN" altLang="en-US" dirty="0"/>
              <a:t>每条流的吞吐是多少？</a:t>
            </a:r>
            <a:endParaRPr kumimoji="1" lang="en-US" altLang="zh-CN" dirty="0"/>
          </a:p>
          <a:p>
            <a:pPr lvl="1"/>
            <a:r>
              <a:rPr kumimoji="1" lang="zh-CN" altLang="en-US" dirty="0"/>
              <a:t>系统总吞吐量是多少？</a:t>
            </a:r>
            <a:endParaRPr kumimoji="1" lang="en-US" altLang="zh-CN" dirty="0"/>
          </a:p>
          <a:p>
            <a:pPr lvl="1"/>
            <a:r>
              <a:rPr kumimoji="1" lang="zh-CN" altLang="en-US" dirty="0"/>
              <a:t>每条流和系统的</a:t>
            </a:r>
            <a:r>
              <a:rPr kumimoji="1" lang="en-US" altLang="zh-CN" dirty="0"/>
              <a:t>goodput</a:t>
            </a:r>
            <a:r>
              <a:rPr kumimoji="1" lang="zh-CN" altLang="en-US" dirty="0"/>
              <a:t>是多少？</a:t>
            </a:r>
            <a:endParaRPr kumimoji="1" lang="en-US" altLang="zh-CN" dirty="0"/>
          </a:p>
          <a:p>
            <a:pPr lvl="1"/>
            <a:r>
              <a:rPr kumimoji="1" lang="zh-CN" altLang="en-US" dirty="0"/>
              <a:t>这个系统的资源分配或公平性的结果是什么类型？</a:t>
            </a:r>
          </a:p>
        </p:txBody>
      </p:sp>
      <p:sp>
        <p:nvSpPr>
          <p:cNvPr id="5" name="文本框 4">
            <a:extLst>
              <a:ext uri="{FF2B5EF4-FFF2-40B4-BE49-F238E27FC236}">
                <a16:creationId xmlns:a16="http://schemas.microsoft.com/office/drawing/2014/main" id="{357F76B5-4A56-D6F6-E614-39DE4B0863A9}"/>
              </a:ext>
            </a:extLst>
          </p:cNvPr>
          <p:cNvSpPr txBox="1"/>
          <p:nvPr/>
        </p:nvSpPr>
        <p:spPr>
          <a:xfrm>
            <a:off x="6500191" y="4203586"/>
            <a:ext cx="5009322" cy="2308324"/>
          </a:xfrm>
          <a:prstGeom prst="rect">
            <a:avLst/>
          </a:prstGeom>
          <a:noFill/>
        </p:spPr>
        <p:txBody>
          <a:bodyPr wrap="square" rtlCol="0">
            <a:spAutoFit/>
          </a:bodyPr>
          <a:lstStyle/>
          <a:p>
            <a:pPr algn="l"/>
            <a:r>
              <a:rPr lang="zh-CN" altLang="en-US" b="0" i="0" u="none" strike="noStrike" dirty="0">
                <a:effectLst/>
                <a:latin typeface="Söhne"/>
              </a:rPr>
              <a:t>一个有三个流量（</a:t>
            </a:r>
            <a:r>
              <a:rPr lang="en" altLang="zh-CN" b="0" i="0" u="none" strike="noStrike" dirty="0">
                <a:effectLst/>
                <a:latin typeface="Söhne"/>
              </a:rPr>
              <a:t>A</a:t>
            </a:r>
            <a:r>
              <a:rPr lang="zh-CN" altLang="en" b="0" i="0" u="none" strike="noStrike" dirty="0">
                <a:effectLst/>
                <a:latin typeface="Söhne"/>
              </a:rPr>
              <a:t>、</a:t>
            </a:r>
            <a:r>
              <a:rPr lang="en" altLang="zh-CN" b="0" i="0" u="none" strike="noStrike" dirty="0">
                <a:effectLst/>
                <a:latin typeface="Söhne"/>
              </a:rPr>
              <a:t>B</a:t>
            </a:r>
            <a:r>
              <a:rPr lang="zh-CN" altLang="en" b="0" i="0" u="none" strike="noStrike" dirty="0">
                <a:effectLst/>
                <a:latin typeface="Söhne"/>
              </a:rPr>
              <a:t>、</a:t>
            </a:r>
            <a:r>
              <a:rPr lang="en" altLang="zh-CN" b="0" i="0" u="none" strike="noStrike" dirty="0">
                <a:effectLst/>
                <a:latin typeface="Söhne"/>
              </a:rPr>
              <a:t>C</a:t>
            </a:r>
            <a:r>
              <a:rPr lang="zh-CN" altLang="en" b="0" i="0" u="none" strike="noStrike" dirty="0">
                <a:effectLst/>
                <a:latin typeface="Söhne"/>
              </a:rPr>
              <a:t>）、</a:t>
            </a:r>
            <a:r>
              <a:rPr lang="zh-CN" altLang="en-US" b="0" i="0" u="none" strike="noStrike" dirty="0">
                <a:effectLst/>
                <a:latin typeface="Söhne"/>
              </a:rPr>
              <a:t>三个路由器（</a:t>
            </a:r>
            <a:r>
              <a:rPr lang="en" altLang="zh-CN" b="0" i="0" u="none" strike="noStrike" dirty="0">
                <a:effectLst/>
                <a:latin typeface="Söhne"/>
              </a:rPr>
              <a:t>x</a:t>
            </a:r>
            <a:r>
              <a:rPr lang="zh-CN" altLang="en" b="0" i="0" u="none" strike="noStrike" dirty="0">
                <a:effectLst/>
                <a:latin typeface="Söhne"/>
              </a:rPr>
              <a:t>、</a:t>
            </a:r>
            <a:r>
              <a:rPr lang="en" altLang="zh-CN" b="0" i="0" u="none" strike="noStrike" dirty="0">
                <a:effectLst/>
                <a:latin typeface="Söhne"/>
              </a:rPr>
              <a:t>y</a:t>
            </a:r>
            <a:r>
              <a:rPr lang="zh-CN" altLang="en" b="0" i="0" u="none" strike="noStrike" dirty="0">
                <a:effectLst/>
                <a:latin typeface="Söhne"/>
              </a:rPr>
              <a:t>、</a:t>
            </a:r>
            <a:r>
              <a:rPr lang="en" altLang="zh-CN" b="0" i="0" u="none" strike="noStrike" dirty="0">
                <a:effectLst/>
                <a:latin typeface="Söhne"/>
              </a:rPr>
              <a:t>z</a:t>
            </a:r>
            <a:r>
              <a:rPr lang="zh-CN" altLang="en" b="0" i="0" u="none" strike="noStrike" dirty="0">
                <a:effectLst/>
                <a:latin typeface="Söhne"/>
              </a:rPr>
              <a:t>）</a:t>
            </a:r>
            <a:r>
              <a:rPr lang="zh-CN" altLang="en-US" b="0" i="0" u="none" strike="noStrike" dirty="0">
                <a:effectLst/>
                <a:latin typeface="Söhne"/>
              </a:rPr>
              <a:t>和两条链路的网络。流量“</a:t>
            </a:r>
            <a:r>
              <a:rPr lang="en" altLang="zh-CN" b="0" i="0" u="none" strike="noStrike" dirty="0">
                <a:effectLst/>
                <a:latin typeface="Söhne"/>
              </a:rPr>
              <a:t>A”</a:t>
            </a:r>
            <a:r>
              <a:rPr lang="zh-CN" altLang="en-US" b="0" i="0" u="none" strike="noStrike" dirty="0">
                <a:effectLst/>
                <a:latin typeface="Söhne"/>
              </a:rPr>
              <a:t>通过从“</a:t>
            </a:r>
            <a:r>
              <a:rPr lang="en" altLang="zh-CN" b="0" i="0" u="none" strike="noStrike" dirty="0">
                <a:effectLst/>
                <a:latin typeface="Söhne"/>
              </a:rPr>
              <a:t>x”</a:t>
            </a:r>
            <a:r>
              <a:rPr lang="zh-CN" altLang="en-US" b="0" i="0" u="none" strike="noStrike" dirty="0">
                <a:effectLst/>
                <a:latin typeface="Söhne"/>
              </a:rPr>
              <a:t>到“</a:t>
            </a:r>
            <a:r>
              <a:rPr lang="en" altLang="zh-CN" b="0" i="0" u="none" strike="noStrike" dirty="0">
                <a:effectLst/>
                <a:latin typeface="Söhne"/>
              </a:rPr>
              <a:t>y”</a:t>
            </a:r>
            <a:r>
              <a:rPr lang="zh-CN" altLang="en-US" b="0" i="0" u="none" strike="noStrike" dirty="0">
                <a:effectLst/>
                <a:latin typeface="Söhne"/>
              </a:rPr>
              <a:t>的链路，链路速率为</a:t>
            </a:r>
            <a:r>
              <a:rPr lang="en-US" altLang="zh-CN" dirty="0">
                <a:latin typeface="Söhne"/>
              </a:rPr>
              <a:t>3</a:t>
            </a:r>
            <a:r>
              <a:rPr lang="en-US" altLang="zh-CN" b="0" i="0" u="none" strike="noStrike" dirty="0">
                <a:effectLst/>
                <a:latin typeface="Söhne"/>
              </a:rPr>
              <a:t>0 </a:t>
            </a:r>
            <a:r>
              <a:rPr lang="en" altLang="zh-CN" b="0" i="0" u="none" strike="noStrike" dirty="0">
                <a:effectLst/>
                <a:latin typeface="Söhne"/>
              </a:rPr>
              <a:t>Mbit/s</a:t>
            </a:r>
            <a:r>
              <a:rPr lang="zh-CN" altLang="en" b="0" i="0" u="none" strike="noStrike" dirty="0">
                <a:effectLst/>
                <a:latin typeface="Söhne"/>
              </a:rPr>
              <a:t>。</a:t>
            </a:r>
            <a:r>
              <a:rPr lang="zh-CN" altLang="en-US" b="0" i="0" u="none" strike="noStrike" dirty="0">
                <a:effectLst/>
                <a:latin typeface="Söhne"/>
              </a:rPr>
              <a:t>流量“</a:t>
            </a:r>
            <a:r>
              <a:rPr lang="en" altLang="zh-CN" b="0" i="0" u="none" strike="noStrike" dirty="0">
                <a:effectLst/>
                <a:latin typeface="Söhne"/>
              </a:rPr>
              <a:t>B”</a:t>
            </a:r>
            <a:r>
              <a:rPr lang="zh-CN" altLang="en-US" b="0" i="0" u="none" strike="noStrike" dirty="0">
                <a:effectLst/>
                <a:latin typeface="Söhne"/>
              </a:rPr>
              <a:t>通过从“</a:t>
            </a:r>
            <a:r>
              <a:rPr lang="en" altLang="zh-CN" b="0" i="0" u="none" strike="noStrike" dirty="0">
                <a:effectLst/>
                <a:latin typeface="Söhne"/>
              </a:rPr>
              <a:t>y”</a:t>
            </a:r>
            <a:r>
              <a:rPr lang="zh-CN" altLang="en-US" b="0" i="0" u="none" strike="noStrike" dirty="0">
                <a:effectLst/>
                <a:latin typeface="Söhne"/>
              </a:rPr>
              <a:t>到“</a:t>
            </a:r>
            <a:r>
              <a:rPr lang="en" altLang="zh-CN" b="0" i="0" u="none" strike="noStrike" dirty="0">
                <a:effectLst/>
                <a:latin typeface="Söhne"/>
              </a:rPr>
              <a:t>z”</a:t>
            </a:r>
            <a:r>
              <a:rPr lang="zh-CN" altLang="en-US" b="0" i="0" u="none" strike="noStrike" dirty="0">
                <a:effectLst/>
                <a:latin typeface="Söhne"/>
              </a:rPr>
              <a:t>的链路，链路速率为</a:t>
            </a:r>
            <a:r>
              <a:rPr lang="en-US" altLang="zh-CN" b="0" i="0" u="none" strike="noStrike" dirty="0">
                <a:effectLst/>
                <a:latin typeface="Söhne"/>
              </a:rPr>
              <a:t>10 </a:t>
            </a:r>
            <a:r>
              <a:rPr lang="en" altLang="zh-CN" b="0" i="0" u="none" strike="noStrike" dirty="0">
                <a:effectLst/>
                <a:latin typeface="Söhne"/>
              </a:rPr>
              <a:t>Mbit/s</a:t>
            </a:r>
            <a:r>
              <a:rPr lang="zh-CN" altLang="en" b="0" i="0" u="none" strike="noStrike" dirty="0">
                <a:effectLst/>
                <a:latin typeface="Söhne"/>
              </a:rPr>
              <a:t>。</a:t>
            </a:r>
            <a:r>
              <a:rPr lang="zh-CN" altLang="en-US" b="0" i="0" u="none" strike="noStrike" dirty="0">
                <a:effectLst/>
                <a:latin typeface="Söhne"/>
              </a:rPr>
              <a:t>流量“</a:t>
            </a:r>
            <a:r>
              <a:rPr lang="en" altLang="zh-CN" b="0" i="0" u="none" strike="noStrike" dirty="0">
                <a:effectLst/>
                <a:latin typeface="Söhne"/>
              </a:rPr>
              <a:t>C”</a:t>
            </a:r>
            <a:r>
              <a:rPr lang="zh-CN" altLang="en-US" b="0" i="0" u="none" strike="noStrike" dirty="0">
                <a:effectLst/>
                <a:latin typeface="Söhne"/>
              </a:rPr>
              <a:t>通过从“</a:t>
            </a:r>
            <a:r>
              <a:rPr lang="en" altLang="zh-CN" b="0" i="0" u="none" strike="noStrike" dirty="0">
                <a:effectLst/>
                <a:latin typeface="Söhne"/>
              </a:rPr>
              <a:t>x”</a:t>
            </a:r>
            <a:r>
              <a:rPr lang="zh-CN" altLang="en-US" b="0" i="0" u="none" strike="noStrike" dirty="0">
                <a:effectLst/>
                <a:latin typeface="Söhne"/>
              </a:rPr>
              <a:t>到“</a:t>
            </a:r>
            <a:r>
              <a:rPr lang="en" altLang="zh-CN" b="0" i="0" u="none" strike="noStrike" dirty="0">
                <a:effectLst/>
                <a:latin typeface="Söhne"/>
              </a:rPr>
              <a:t>y”</a:t>
            </a:r>
            <a:r>
              <a:rPr lang="zh-CN" altLang="en-US" b="0" i="0" u="none" strike="noStrike" dirty="0">
                <a:effectLst/>
                <a:latin typeface="Söhne"/>
              </a:rPr>
              <a:t>再到“</a:t>
            </a:r>
            <a:r>
              <a:rPr lang="en" altLang="zh-CN" b="0" i="0" u="none" strike="noStrike" dirty="0">
                <a:effectLst/>
                <a:latin typeface="Söhne"/>
              </a:rPr>
              <a:t>z”</a:t>
            </a:r>
            <a:r>
              <a:rPr lang="zh-CN" altLang="en-US" b="0" i="0" u="none" strike="noStrike" dirty="0">
                <a:effectLst/>
                <a:latin typeface="Söhne"/>
              </a:rPr>
              <a:t>的路径，跨越了两条链路。</a:t>
            </a:r>
          </a:p>
          <a:p>
            <a:br>
              <a:rPr lang="zh-CN" altLang="en-US" dirty="0"/>
            </a:br>
            <a:endParaRPr kumimoji="1" lang="zh-CN" altLang="en-US" dirty="0"/>
          </a:p>
        </p:txBody>
      </p:sp>
      <p:pic>
        <p:nvPicPr>
          <p:cNvPr id="8" name="图片 7">
            <a:extLst>
              <a:ext uri="{FF2B5EF4-FFF2-40B4-BE49-F238E27FC236}">
                <a16:creationId xmlns:a16="http://schemas.microsoft.com/office/drawing/2014/main" id="{AB3CBDB0-DD9A-DA96-6A10-CF45D493B9BF}"/>
              </a:ext>
            </a:extLst>
          </p:cNvPr>
          <p:cNvPicPr>
            <a:picLocks noChangeAspect="1"/>
          </p:cNvPicPr>
          <p:nvPr/>
        </p:nvPicPr>
        <p:blipFill>
          <a:blip r:embed="rId2"/>
          <a:stretch>
            <a:fillRect/>
          </a:stretch>
        </p:blipFill>
        <p:spPr>
          <a:xfrm>
            <a:off x="6342908" y="365125"/>
            <a:ext cx="5323887" cy="3570136"/>
          </a:xfrm>
          <a:prstGeom prst="rect">
            <a:avLst/>
          </a:prstGeom>
        </p:spPr>
      </p:pic>
    </p:spTree>
    <p:extLst>
      <p:ext uri="{BB962C8B-B14F-4D97-AF65-F5344CB8AC3E}">
        <p14:creationId xmlns:p14="http://schemas.microsoft.com/office/powerpoint/2010/main" val="385757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4F38B-3008-E049-ABEE-523DB1AED836}"/>
              </a:ext>
            </a:extLst>
          </p:cNvPr>
          <p:cNvSpPr>
            <a:spLocks noGrp="1"/>
          </p:cNvSpPr>
          <p:nvPr>
            <p:ph type="title"/>
          </p:nvPr>
        </p:nvSpPr>
        <p:spPr/>
        <p:txBody>
          <a:bodyPr/>
          <a:lstStyle/>
          <a:p>
            <a:r>
              <a:rPr kumimoji="1" lang="zh-CN" altLang="en-US" dirty="0"/>
              <a:t>问题</a:t>
            </a:r>
            <a:r>
              <a:rPr kumimoji="1" lang="en-US" altLang="zh-CN" dirty="0"/>
              <a:t>3</a:t>
            </a:r>
            <a:endParaRPr kumimoji="1" lang="zh-CN" altLang="en-US" dirty="0"/>
          </a:p>
        </p:txBody>
      </p:sp>
      <p:sp>
        <p:nvSpPr>
          <p:cNvPr id="15" name="内容占位符 14">
            <a:extLst>
              <a:ext uri="{FF2B5EF4-FFF2-40B4-BE49-F238E27FC236}">
                <a16:creationId xmlns:a16="http://schemas.microsoft.com/office/drawing/2014/main" id="{54BFD10F-4B0B-0156-7207-85913B7E7F3D}"/>
              </a:ext>
            </a:extLst>
          </p:cNvPr>
          <p:cNvSpPr>
            <a:spLocks noGrp="1"/>
          </p:cNvSpPr>
          <p:nvPr>
            <p:ph idx="1"/>
          </p:nvPr>
        </p:nvSpPr>
        <p:spPr>
          <a:xfrm>
            <a:off x="838200" y="1825625"/>
            <a:ext cx="4290391" cy="4351338"/>
          </a:xfrm>
        </p:spPr>
        <p:txBody>
          <a:bodyPr/>
          <a:lstStyle/>
          <a:p>
            <a:pPr marL="0" indent="0">
              <a:buNone/>
            </a:pPr>
            <a:r>
              <a:rPr lang="zh-CN" altLang="en-US" dirty="0"/>
              <a:t>请参考两幅图回答问题。</a:t>
            </a:r>
            <a:endParaRPr lang="en-US" altLang="zh-CN" dirty="0"/>
          </a:p>
          <a:p>
            <a:pPr marL="0" indent="0">
              <a:buNone/>
            </a:pPr>
            <a:r>
              <a:rPr lang="zh-CN" altLang="en-US" dirty="0"/>
              <a:t>（</a:t>
            </a:r>
            <a:r>
              <a:rPr lang="en-US" altLang="zh-CN" dirty="0"/>
              <a:t>1</a:t>
            </a:r>
            <a:r>
              <a:rPr lang="zh-CN" altLang="en-US" dirty="0"/>
              <a:t>）假设交换机采用存储转发的方式，并且假设网络中没有其他流量（路由器的缓冲区始终为空）。在这种情况下，从节点</a:t>
            </a:r>
            <a:r>
              <a:rPr lang="en-US" altLang="zh-CN" dirty="0"/>
              <a:t>1</a:t>
            </a:r>
            <a:r>
              <a:rPr lang="zh-CN" altLang="en-US" dirty="0"/>
              <a:t>到节点</a:t>
            </a:r>
            <a:r>
              <a:rPr lang="en-US" altLang="zh-CN" dirty="0"/>
              <a:t>2</a:t>
            </a:r>
            <a:r>
              <a:rPr lang="zh-CN" altLang="en-US" dirty="0"/>
              <a:t>传输的大小为</a:t>
            </a:r>
            <a:r>
              <a:rPr lang="en" altLang="zh-CN" dirty="0"/>
              <a:t>p</a:t>
            </a:r>
            <a:r>
              <a:rPr lang="zh-CN" altLang="en-US" dirty="0"/>
              <a:t>的数据包的总单向延迟是多少（使用</a:t>
            </a:r>
            <a:r>
              <a:rPr lang="en-US" altLang="zh-CN" i="1" dirty="0"/>
              <a:t>l1,c1,r1,l2,c2,r2</a:t>
            </a:r>
            <a:r>
              <a:rPr lang="zh-CN" altLang="en-US" dirty="0"/>
              <a:t>）？</a:t>
            </a:r>
          </a:p>
        </p:txBody>
      </p:sp>
      <p:sp>
        <p:nvSpPr>
          <p:cNvPr id="17" name="文本框 16">
            <a:extLst>
              <a:ext uri="{FF2B5EF4-FFF2-40B4-BE49-F238E27FC236}">
                <a16:creationId xmlns:a16="http://schemas.microsoft.com/office/drawing/2014/main" id="{335C0B2A-5F7C-969C-6C5D-218D959A46FF}"/>
              </a:ext>
            </a:extLst>
          </p:cNvPr>
          <p:cNvSpPr txBox="1"/>
          <p:nvPr/>
        </p:nvSpPr>
        <p:spPr>
          <a:xfrm>
            <a:off x="5744816" y="3247577"/>
            <a:ext cx="6097656" cy="1754326"/>
          </a:xfrm>
          <a:prstGeom prst="rect">
            <a:avLst/>
          </a:prstGeom>
          <a:noFill/>
        </p:spPr>
        <p:txBody>
          <a:bodyPr wrap="square">
            <a:spAutoFit/>
          </a:bodyPr>
          <a:lstStyle/>
          <a:p>
            <a:r>
              <a:rPr lang="zh-CN" altLang="en-US" dirty="0"/>
              <a:t>有两个节点，节点</a:t>
            </a:r>
            <a:r>
              <a:rPr lang="en-US" altLang="zh-CN" dirty="0"/>
              <a:t>1</a:t>
            </a:r>
            <a:r>
              <a:rPr lang="zh-CN" altLang="en-US" dirty="0"/>
              <a:t>和节点</a:t>
            </a:r>
            <a:r>
              <a:rPr lang="en-US" altLang="zh-CN" dirty="0"/>
              <a:t>2</a:t>
            </a:r>
            <a:r>
              <a:rPr lang="zh-CN" altLang="en-US" dirty="0"/>
              <a:t>之间有一个交换机（交换机包含一个缓冲区，用于存放等待发送的数据包）。节点</a:t>
            </a:r>
            <a:r>
              <a:rPr lang="en-US" altLang="zh-CN" dirty="0"/>
              <a:t>1</a:t>
            </a:r>
            <a:r>
              <a:rPr lang="zh-CN" altLang="en-US" dirty="0"/>
              <a:t>通过链路</a:t>
            </a:r>
            <a:r>
              <a:rPr lang="en-US" altLang="zh-CN" dirty="0"/>
              <a:t>1</a:t>
            </a:r>
            <a:r>
              <a:rPr lang="zh-CN" altLang="en-US" dirty="0"/>
              <a:t>连接到交换机，节点</a:t>
            </a:r>
            <a:r>
              <a:rPr lang="en-US" altLang="zh-CN" dirty="0"/>
              <a:t>2</a:t>
            </a:r>
            <a:r>
              <a:rPr lang="zh-CN" altLang="en-US" dirty="0"/>
              <a:t>通过链路</a:t>
            </a:r>
            <a:r>
              <a:rPr lang="en-US" altLang="zh-CN" dirty="0"/>
              <a:t>2</a:t>
            </a:r>
            <a:r>
              <a:rPr lang="zh-CN" altLang="en-US" dirty="0"/>
              <a:t>连接到交换机。链路</a:t>
            </a:r>
            <a:r>
              <a:rPr lang="en-US" altLang="zh-CN" dirty="0"/>
              <a:t>1</a:t>
            </a:r>
            <a:r>
              <a:rPr lang="zh-CN" altLang="en-US" dirty="0"/>
              <a:t>的长度为</a:t>
            </a:r>
            <a:r>
              <a:rPr lang="en" altLang="zh-CN" dirty="0"/>
              <a:t>l1</a:t>
            </a:r>
            <a:r>
              <a:rPr lang="zh-CN" altLang="en" dirty="0"/>
              <a:t>，</a:t>
            </a:r>
            <a:r>
              <a:rPr lang="zh-CN" altLang="en-US" dirty="0"/>
              <a:t>链路速率为</a:t>
            </a:r>
            <a:r>
              <a:rPr lang="en" altLang="zh-CN" dirty="0"/>
              <a:t>r1</a:t>
            </a:r>
            <a:r>
              <a:rPr lang="zh-CN" altLang="en" dirty="0"/>
              <a:t>；</a:t>
            </a:r>
            <a:r>
              <a:rPr lang="zh-CN" altLang="en-US" dirty="0"/>
              <a:t>通过链路</a:t>
            </a:r>
            <a:r>
              <a:rPr lang="en-US" altLang="zh-CN" dirty="0"/>
              <a:t>1</a:t>
            </a:r>
            <a:r>
              <a:rPr lang="zh-CN" altLang="en-US" dirty="0"/>
              <a:t>传输的光速为</a:t>
            </a:r>
            <a:r>
              <a:rPr lang="en" altLang="zh-CN" dirty="0"/>
              <a:t>c1</a:t>
            </a:r>
            <a:r>
              <a:rPr lang="zh-CN" altLang="en" dirty="0"/>
              <a:t>。</a:t>
            </a:r>
            <a:r>
              <a:rPr lang="zh-CN" altLang="en-US" dirty="0"/>
              <a:t>链路</a:t>
            </a:r>
            <a:r>
              <a:rPr lang="en-US" altLang="zh-CN" dirty="0"/>
              <a:t>2</a:t>
            </a:r>
            <a:r>
              <a:rPr lang="zh-CN" altLang="en-US" dirty="0"/>
              <a:t>的长度为</a:t>
            </a:r>
            <a:r>
              <a:rPr lang="en" altLang="zh-CN" dirty="0"/>
              <a:t>l2</a:t>
            </a:r>
            <a:r>
              <a:rPr lang="zh-CN" altLang="en" dirty="0"/>
              <a:t>，</a:t>
            </a:r>
            <a:r>
              <a:rPr lang="zh-CN" altLang="en-US" dirty="0"/>
              <a:t>链路速率为</a:t>
            </a:r>
            <a:r>
              <a:rPr lang="en" altLang="zh-CN" dirty="0"/>
              <a:t>r2</a:t>
            </a:r>
            <a:r>
              <a:rPr lang="zh-CN" altLang="en" dirty="0"/>
              <a:t>；</a:t>
            </a:r>
            <a:r>
              <a:rPr lang="zh-CN" altLang="en-US" dirty="0"/>
              <a:t>通过链路</a:t>
            </a:r>
            <a:r>
              <a:rPr lang="en-US" altLang="zh-CN" dirty="0"/>
              <a:t>2</a:t>
            </a:r>
            <a:r>
              <a:rPr lang="zh-CN" altLang="en-US" dirty="0"/>
              <a:t>传输的光速为</a:t>
            </a:r>
            <a:r>
              <a:rPr lang="en" altLang="zh-CN" dirty="0"/>
              <a:t>c2</a:t>
            </a:r>
            <a:r>
              <a:rPr lang="zh-CN" altLang="en" dirty="0"/>
              <a:t>。</a:t>
            </a:r>
            <a:r>
              <a:rPr lang="en" altLang="zh-CN" dirty="0"/>
              <a:t>r2</a:t>
            </a:r>
            <a:r>
              <a:rPr lang="zh-CN" altLang="en-US" dirty="0"/>
              <a:t>小于</a:t>
            </a:r>
            <a:r>
              <a:rPr lang="en" altLang="zh-CN" dirty="0"/>
              <a:t>r1</a:t>
            </a:r>
            <a:r>
              <a:rPr lang="zh-CN" altLang="en" dirty="0"/>
              <a:t>；</a:t>
            </a:r>
            <a:r>
              <a:rPr lang="zh-CN" altLang="en-US" dirty="0"/>
              <a:t>每个链路可以独立地双向传输数据包。</a:t>
            </a:r>
          </a:p>
        </p:txBody>
      </p:sp>
      <p:pic>
        <p:nvPicPr>
          <p:cNvPr id="18" name="图片 17">
            <a:extLst>
              <a:ext uri="{FF2B5EF4-FFF2-40B4-BE49-F238E27FC236}">
                <a16:creationId xmlns:a16="http://schemas.microsoft.com/office/drawing/2014/main" id="{E07755DF-66EF-E312-68A8-1EC88DEFB152}"/>
              </a:ext>
            </a:extLst>
          </p:cNvPr>
          <p:cNvPicPr>
            <a:picLocks noChangeAspect="1"/>
          </p:cNvPicPr>
          <p:nvPr/>
        </p:nvPicPr>
        <p:blipFill>
          <a:blip r:embed="rId2"/>
          <a:stretch>
            <a:fillRect/>
          </a:stretch>
        </p:blipFill>
        <p:spPr>
          <a:xfrm>
            <a:off x="5744816" y="1997679"/>
            <a:ext cx="5761383" cy="1326361"/>
          </a:xfrm>
          <a:prstGeom prst="rect">
            <a:avLst/>
          </a:prstGeom>
        </p:spPr>
      </p:pic>
    </p:spTree>
    <p:extLst>
      <p:ext uri="{BB962C8B-B14F-4D97-AF65-F5344CB8AC3E}">
        <p14:creationId xmlns:p14="http://schemas.microsoft.com/office/powerpoint/2010/main" val="320668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4F38B-3008-E049-ABEE-523DB1AED836}"/>
              </a:ext>
            </a:extLst>
          </p:cNvPr>
          <p:cNvSpPr>
            <a:spLocks noGrp="1"/>
          </p:cNvSpPr>
          <p:nvPr>
            <p:ph type="title"/>
          </p:nvPr>
        </p:nvSpPr>
        <p:spPr/>
        <p:txBody>
          <a:bodyPr/>
          <a:lstStyle/>
          <a:p>
            <a:r>
              <a:rPr kumimoji="1" lang="zh-CN" altLang="en-US" dirty="0"/>
              <a:t>问题</a:t>
            </a:r>
            <a:r>
              <a:rPr kumimoji="1" lang="en-US" altLang="zh-CN" dirty="0"/>
              <a:t>3</a:t>
            </a:r>
            <a:endParaRPr kumimoji="1" lang="zh-CN" altLang="en-US" dirty="0"/>
          </a:p>
        </p:txBody>
      </p:sp>
      <p:pic>
        <p:nvPicPr>
          <p:cNvPr id="4" name="内容占位符 3">
            <a:extLst>
              <a:ext uri="{FF2B5EF4-FFF2-40B4-BE49-F238E27FC236}">
                <a16:creationId xmlns:a16="http://schemas.microsoft.com/office/drawing/2014/main" id="{BB940923-5D49-92E4-EE84-9F2A37ECD5CC}"/>
              </a:ext>
            </a:extLst>
          </p:cNvPr>
          <p:cNvPicPr>
            <a:picLocks noGrp="1" noChangeAspect="1"/>
          </p:cNvPicPr>
          <p:nvPr>
            <p:ph idx="1"/>
          </p:nvPr>
        </p:nvPicPr>
        <p:blipFill>
          <a:blip r:embed="rId2"/>
          <a:stretch>
            <a:fillRect/>
          </a:stretch>
        </p:blipFill>
        <p:spPr>
          <a:xfrm>
            <a:off x="6935856" y="72047"/>
            <a:ext cx="4960296" cy="3852759"/>
          </a:xfrm>
          <a:prstGeom prst="rect">
            <a:avLst/>
          </a:prstGeom>
        </p:spPr>
      </p:pic>
      <p:sp>
        <p:nvSpPr>
          <p:cNvPr id="9" name="文本框 8">
            <a:extLst>
              <a:ext uri="{FF2B5EF4-FFF2-40B4-BE49-F238E27FC236}">
                <a16:creationId xmlns:a16="http://schemas.microsoft.com/office/drawing/2014/main" id="{7FEA3F7D-36D9-A032-8CAF-D52FFA3D8F17}"/>
              </a:ext>
            </a:extLst>
          </p:cNvPr>
          <p:cNvSpPr txBox="1"/>
          <p:nvPr/>
        </p:nvSpPr>
        <p:spPr>
          <a:xfrm>
            <a:off x="196297" y="1674674"/>
            <a:ext cx="6097656" cy="3139321"/>
          </a:xfrm>
          <a:prstGeom prst="rect">
            <a:avLst/>
          </a:prstGeom>
          <a:noFill/>
        </p:spPr>
        <p:txBody>
          <a:bodyPr wrap="square">
            <a:spAutoFit/>
          </a:bodyPr>
          <a:lstStyle/>
          <a:p>
            <a:r>
              <a:rPr lang="zh-CN" altLang="en-US" dirty="0"/>
              <a:t>（</a:t>
            </a:r>
            <a:r>
              <a:rPr lang="en-US" altLang="zh-CN" dirty="0"/>
              <a:t>2</a:t>
            </a:r>
            <a:r>
              <a:rPr lang="zh-CN" altLang="en-US" dirty="0"/>
              <a:t>）回想一下，拥塞窗口随时间变化的图像类似于锯齿形（如右图）。当</a:t>
            </a:r>
            <a:r>
              <a:rPr lang="en" altLang="zh-CN" dirty="0"/>
              <a:t>ACK</a:t>
            </a:r>
            <a:r>
              <a:rPr lang="zh-CN" altLang="en-US" dirty="0"/>
              <a:t>成功到达并确认接收到的字节时，窗口每个往返时间（</a:t>
            </a:r>
            <a:r>
              <a:rPr lang="en" altLang="zh-CN" dirty="0"/>
              <a:t>RTT</a:t>
            </a:r>
            <a:r>
              <a:rPr lang="zh-CN" altLang="en" dirty="0"/>
              <a:t>）</a:t>
            </a:r>
            <a:r>
              <a:rPr lang="zh-CN" altLang="en-US" dirty="0"/>
              <a:t>增加</a:t>
            </a:r>
            <a:r>
              <a:rPr lang="en-US" altLang="zh-CN" dirty="0"/>
              <a:t>1</a:t>
            </a:r>
            <a:r>
              <a:rPr lang="zh-CN" altLang="en-US" dirty="0"/>
              <a:t>个</a:t>
            </a:r>
            <a:r>
              <a:rPr lang="en-US" altLang="zh-CN" dirty="0"/>
              <a:t>segment</a:t>
            </a:r>
            <a:r>
              <a:rPr lang="zh-CN" altLang="en-US" dirty="0"/>
              <a:t>。当观察到丢失时，窗口会减小。 对于标准的</a:t>
            </a:r>
            <a:r>
              <a:rPr lang="en" altLang="zh-CN" dirty="0"/>
              <a:t>TCP AIMD</a:t>
            </a:r>
            <a:r>
              <a:rPr lang="zh-CN" altLang="en-US" dirty="0"/>
              <a:t>发送方，在曲线上标记的</a:t>
            </a:r>
            <a:r>
              <a:rPr lang="en" altLang="zh-CN" dirty="0" err="1"/>
              <a:t>Wmin</a:t>
            </a:r>
            <a:r>
              <a:rPr lang="zh-CN" altLang="en-US" dirty="0"/>
              <a:t>和</a:t>
            </a:r>
            <a:r>
              <a:rPr lang="en" altLang="zh-CN" dirty="0" err="1"/>
              <a:t>Wmax</a:t>
            </a:r>
            <a:r>
              <a:rPr lang="zh-CN" altLang="en-US" dirty="0"/>
              <a:t>之间有什么关系？</a:t>
            </a:r>
            <a:endParaRPr lang="en-US" altLang="zh-CN" dirty="0"/>
          </a:p>
          <a:p>
            <a:r>
              <a:rPr lang="zh-CN" altLang="en-US" dirty="0"/>
              <a:t>（</a:t>
            </a:r>
            <a:r>
              <a:rPr lang="en-US" altLang="zh-CN" dirty="0"/>
              <a:t>3</a:t>
            </a:r>
            <a:r>
              <a:rPr lang="zh-CN" altLang="en-US" dirty="0"/>
              <a:t>）如何确定最佳缓冲区大小（路由器上的最大队列占用率），以使链路始终得到充分利用，同时队列排队最小化？假设从接收方到发送方的确认延迟等于没有排队的正向延迟。请根据上述给定的常量（例如 r1、l1 等）给出你的答案。</a:t>
            </a:r>
          </a:p>
          <a:p>
            <a:endParaRPr lang="zh-CN" altLang="en-US" dirty="0"/>
          </a:p>
        </p:txBody>
      </p:sp>
      <p:sp>
        <p:nvSpPr>
          <p:cNvPr id="11" name="文本框 10">
            <a:extLst>
              <a:ext uri="{FF2B5EF4-FFF2-40B4-BE49-F238E27FC236}">
                <a16:creationId xmlns:a16="http://schemas.microsoft.com/office/drawing/2014/main" id="{F951CD74-2F4B-C911-E605-E72CB17F4466}"/>
              </a:ext>
            </a:extLst>
          </p:cNvPr>
          <p:cNvSpPr txBox="1"/>
          <p:nvPr/>
        </p:nvSpPr>
        <p:spPr>
          <a:xfrm>
            <a:off x="6205330" y="3803194"/>
            <a:ext cx="6097656" cy="2862322"/>
          </a:xfrm>
          <a:prstGeom prst="rect">
            <a:avLst/>
          </a:prstGeom>
          <a:noFill/>
        </p:spPr>
        <p:txBody>
          <a:bodyPr wrap="square">
            <a:spAutoFit/>
          </a:bodyPr>
          <a:lstStyle/>
          <a:p>
            <a:r>
              <a:rPr lang="zh-CN" altLang="en-US" dirty="0"/>
              <a:t>图片显示了两条线的图表：TCP AIMD</a:t>
            </a:r>
            <a:r>
              <a:rPr lang="en" altLang="zh-CN" dirty="0"/>
              <a:t>(additive increase, multiplicative decrease).</a:t>
            </a:r>
            <a:r>
              <a:rPr lang="zh-CN" altLang="en-US" dirty="0"/>
              <a:t>发送方的拥塞窗口随时间的变化以及交换机输出队列的队列占用情况。x轴表示时间，y轴显示两条线：一条表示窗口大小，一条表示队列占用情况（都以字节为单位）。在开始时，发送方的拥塞窗口增加到Wmax，同时队列占用情况增加到Wmin。然后，拥塞窗口垂直下降到Wmin，队列占用情况也垂直下降。图表以锯齿状的模式无限循环。拥塞窗口和队列占用情况再次开始增加，直到它们达到相同的阈值，然后降到相同的最小值，然后再增加到相同的最大值。</a:t>
            </a:r>
          </a:p>
        </p:txBody>
      </p:sp>
    </p:spTree>
    <p:extLst>
      <p:ext uri="{BB962C8B-B14F-4D97-AF65-F5344CB8AC3E}">
        <p14:creationId xmlns:p14="http://schemas.microsoft.com/office/powerpoint/2010/main" val="37257035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967</Words>
  <Application>Microsoft Macintosh PowerPoint</Application>
  <PresentationFormat>宽屏</PresentationFormat>
  <Paragraphs>27</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Söhne</vt:lpstr>
      <vt:lpstr>Arial</vt:lpstr>
      <vt:lpstr>Office 主题​​</vt:lpstr>
      <vt:lpstr>Homework</vt:lpstr>
      <vt:lpstr>问题1(请通过完整版课件自学子网划分)</vt:lpstr>
      <vt:lpstr>问题2背景</vt:lpstr>
      <vt:lpstr>问题2</vt:lpstr>
      <vt:lpstr>问题3</vt:lpstr>
      <vt:lpstr>问题3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dc:title>
  <dc:creator>wei liu</dc:creator>
  <cp:lastModifiedBy>李 彤</cp:lastModifiedBy>
  <cp:revision>13</cp:revision>
  <dcterms:created xsi:type="dcterms:W3CDTF">2023-06-07T14:22:34Z</dcterms:created>
  <dcterms:modified xsi:type="dcterms:W3CDTF">2023-06-11T09:51:38Z</dcterms:modified>
</cp:coreProperties>
</file>