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16"/>
    <p:restoredTop sz="94627"/>
  </p:normalViewPr>
  <p:slideViewPr>
    <p:cSldViewPr snapToGrid="0" snapToObjects="1">
      <p:cViewPr varScale="1">
        <p:scale>
          <a:sx n="119" d="100"/>
          <a:sy n="119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CAF3B-F535-594E-A350-F65B0920FEB1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32C27-99DA-8A44-B1FE-52824BDDE7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074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316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364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12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43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81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114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7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191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27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93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5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99E8-8CA8-6B43-9FD7-6473CDEE531F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62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Homework8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IO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18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ea typeface="宋体" charset="-122"/>
              </a:rPr>
              <a:t>问题</a:t>
            </a:r>
            <a:r>
              <a:rPr kumimoji="1" lang="en-US" altLang="zh-CN" dirty="0">
                <a:ea typeface="宋体" charset="-122"/>
              </a:rPr>
              <a:t>1</a:t>
            </a:r>
            <a:endParaRPr kumimoji="1" lang="zh-CN" altLang="en-US" dirty="0">
              <a:ea typeface="宋体" charset="-122"/>
            </a:endParaRPr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>
          <a:xfrm>
            <a:off x="838200" y="1511874"/>
            <a:ext cx="10515600" cy="4351338"/>
          </a:xfrm>
        </p:spPr>
        <p:txBody>
          <a:bodyPr/>
          <a:lstStyle/>
          <a:p>
            <a:r>
              <a:rPr lang="en-US" altLang="en-US" sz="2000" dirty="0">
                <a:ea typeface="宋体" charset="-122"/>
              </a:rPr>
              <a:t>计算计采用</a:t>
            </a:r>
            <a:r>
              <a:rPr lang="en-US" altLang="zh-CN" sz="2000" dirty="0">
                <a:ea typeface="宋体" charset="-122"/>
              </a:rPr>
              <a:t>C-SCAN</a:t>
            </a:r>
            <a:r>
              <a:rPr lang="en-US" altLang="en-US" sz="2000" dirty="0">
                <a:ea typeface="宋体" charset="-122"/>
              </a:rPr>
              <a:t>磁盘调度策略，使用</a:t>
            </a:r>
            <a:r>
              <a:rPr lang="en-US" altLang="zh-CN" sz="2000" dirty="0">
                <a:ea typeface="宋体" charset="-122"/>
              </a:rPr>
              <a:t>2KB</a:t>
            </a:r>
            <a:r>
              <a:rPr lang="en-US" altLang="en-US" sz="2000" dirty="0">
                <a:ea typeface="宋体" charset="-122"/>
              </a:rPr>
              <a:t>的内存空间记录</a:t>
            </a:r>
            <a:r>
              <a:rPr lang="en-US" altLang="zh-CN" sz="2000" dirty="0">
                <a:ea typeface="宋体" charset="-122"/>
              </a:rPr>
              <a:t>16384</a:t>
            </a:r>
            <a:r>
              <a:rPr lang="en-US" altLang="en-US" sz="2000" dirty="0">
                <a:ea typeface="宋体" charset="-122"/>
              </a:rPr>
              <a:t>个磁盘块的空闲状态。</a:t>
            </a:r>
            <a:endParaRPr lang="en-US" altLang="zh-CN" sz="2000" dirty="0">
              <a:ea typeface="宋体" charset="-122"/>
            </a:endParaRPr>
          </a:p>
          <a:p>
            <a:pPr lvl="1"/>
            <a:r>
              <a:rPr lang="en-US" altLang="zh-CN" sz="1800" dirty="0">
                <a:ea typeface="宋体" charset="-122"/>
              </a:rPr>
              <a:t>(1) </a:t>
            </a:r>
            <a:r>
              <a:rPr lang="en-US" altLang="en-US" sz="1800" dirty="0">
                <a:ea typeface="宋体" charset="-122"/>
              </a:rPr>
              <a:t>说明在上述条件下，如何进行磁盘块空闲状态管理</a:t>
            </a:r>
            <a:endParaRPr lang="en-US" altLang="zh-CN" sz="1800" dirty="0">
              <a:ea typeface="宋体" charset="-122"/>
            </a:endParaRPr>
          </a:p>
          <a:p>
            <a:pPr lvl="1"/>
            <a:r>
              <a:rPr lang="en-US" altLang="zh-CN" sz="1800" dirty="0">
                <a:ea typeface="宋体" charset="-122"/>
              </a:rPr>
              <a:t>(2) </a:t>
            </a:r>
            <a:r>
              <a:rPr lang="en-US" altLang="en-US" sz="1800" dirty="0">
                <a:ea typeface="宋体" charset="-122"/>
              </a:rPr>
              <a:t>某单面磁盘转速为</a:t>
            </a:r>
            <a:r>
              <a:rPr lang="en-US" altLang="zh-CN" sz="1800" dirty="0">
                <a:ea typeface="宋体" charset="-122"/>
              </a:rPr>
              <a:t>6000 RPM</a:t>
            </a:r>
            <a:r>
              <a:rPr lang="en-US" altLang="en-US" sz="1800" dirty="0">
                <a:ea typeface="宋体" charset="-122"/>
              </a:rPr>
              <a:t>，每个磁道有</a:t>
            </a:r>
            <a:r>
              <a:rPr lang="en-US" altLang="zh-CN" sz="1800" dirty="0">
                <a:ea typeface="宋体" charset="-122"/>
              </a:rPr>
              <a:t>100</a:t>
            </a:r>
            <a:r>
              <a:rPr lang="en-US" altLang="en-US" sz="1800" dirty="0">
                <a:ea typeface="宋体" charset="-122"/>
              </a:rPr>
              <a:t>个扇区，相近磁道的平均移动时间为</a:t>
            </a:r>
            <a:r>
              <a:rPr lang="en-US" altLang="zh-CN" sz="1800" dirty="0">
                <a:ea typeface="宋体" charset="-122"/>
              </a:rPr>
              <a:t>1ms</a:t>
            </a:r>
            <a:r>
              <a:rPr lang="en-US" altLang="en-US" sz="1800" dirty="0">
                <a:ea typeface="宋体" charset="-122"/>
              </a:rPr>
              <a:t>。当前磁头位于</a:t>
            </a:r>
            <a:r>
              <a:rPr lang="en-US" altLang="zh-CN" sz="1800" dirty="0">
                <a:ea typeface="宋体" charset="-122"/>
              </a:rPr>
              <a:t>100</a:t>
            </a:r>
            <a:r>
              <a:rPr lang="en-US" altLang="en-US" sz="1800" dirty="0">
                <a:ea typeface="宋体" charset="-122"/>
              </a:rPr>
              <a:t>号磁道处，并沿磁道号较大的方向移动。磁道号请求队列为</a:t>
            </a:r>
            <a:r>
              <a:rPr lang="en-US" altLang="zh-CN" sz="1800" dirty="0">
                <a:ea typeface="宋体" charset="-122"/>
              </a:rPr>
              <a:t>50</a:t>
            </a:r>
            <a:r>
              <a:rPr lang="en-US" altLang="en-US" sz="1800" dirty="0">
                <a:ea typeface="宋体" charset="-122"/>
              </a:rPr>
              <a:t>、</a:t>
            </a:r>
            <a:r>
              <a:rPr lang="en-US" altLang="zh-CN" sz="1800" dirty="0">
                <a:ea typeface="宋体" charset="-122"/>
              </a:rPr>
              <a:t>90</a:t>
            </a:r>
            <a:r>
              <a:rPr lang="en-US" altLang="en-US" sz="1800" dirty="0">
                <a:ea typeface="宋体" charset="-122"/>
              </a:rPr>
              <a:t>、</a:t>
            </a:r>
            <a:r>
              <a:rPr lang="en-US" altLang="zh-CN" sz="1800" dirty="0">
                <a:ea typeface="宋体" charset="-122"/>
              </a:rPr>
              <a:t>30</a:t>
            </a:r>
            <a:r>
              <a:rPr lang="en-US" altLang="en-US" sz="1800" dirty="0">
                <a:ea typeface="宋体" charset="-122"/>
              </a:rPr>
              <a:t>、</a:t>
            </a:r>
            <a:r>
              <a:rPr lang="en-US" altLang="zh-CN" sz="1800" dirty="0">
                <a:ea typeface="宋体" charset="-122"/>
              </a:rPr>
              <a:t>120</a:t>
            </a:r>
            <a:r>
              <a:rPr lang="en-US" altLang="en-US" sz="1800" dirty="0">
                <a:ea typeface="宋体" charset="-122"/>
              </a:rPr>
              <a:t>，每个请求需要读取一个随机分布的扇区，读完这</a:t>
            </a:r>
            <a:r>
              <a:rPr lang="en-US" altLang="zh-CN" sz="1800" dirty="0">
                <a:ea typeface="宋体" charset="-122"/>
              </a:rPr>
              <a:t>4</a:t>
            </a:r>
            <a:r>
              <a:rPr lang="en-US" altLang="en-US" sz="1800" dirty="0">
                <a:ea typeface="宋体" charset="-122"/>
              </a:rPr>
              <a:t>个扇区需要多少时间？</a:t>
            </a:r>
            <a:endParaRPr lang="en-US" altLang="zh-CN" sz="1800" dirty="0">
              <a:ea typeface="宋体" charset="-122"/>
            </a:endParaRPr>
          </a:p>
          <a:p>
            <a:pPr lvl="1"/>
            <a:r>
              <a:rPr lang="en-US" altLang="zh-CN" sz="1800" dirty="0">
                <a:ea typeface="宋体" charset="-122"/>
              </a:rPr>
              <a:t>(3) </a:t>
            </a:r>
            <a:r>
              <a:rPr lang="zh-CN" altLang="en-US" sz="1800" dirty="0">
                <a:ea typeface="宋体" charset="-122"/>
              </a:rPr>
              <a:t>如果磁盘替换随机访问的</a:t>
            </a:r>
            <a:r>
              <a:rPr lang="en-US" altLang="zh-CN" sz="1800" dirty="0">
                <a:ea typeface="宋体" charset="-122"/>
              </a:rPr>
              <a:t>Flash</a:t>
            </a:r>
            <a:r>
              <a:rPr lang="zh-CN" altLang="en-US" sz="1800" dirty="0">
                <a:ea typeface="宋体" charset="-122"/>
              </a:rPr>
              <a:t>设备，什么方法比</a:t>
            </a:r>
            <a:r>
              <a:rPr lang="en-US" altLang="zh-CN" sz="1800" dirty="0">
                <a:ea typeface="宋体" charset="-122"/>
              </a:rPr>
              <a:t>C-SCAN</a:t>
            </a:r>
            <a:r>
              <a:rPr lang="zh-CN" altLang="en-US" sz="1800" dirty="0">
                <a:ea typeface="宋体" charset="-122"/>
              </a:rPr>
              <a:t>更有效？</a:t>
            </a:r>
            <a:endParaRPr lang="en-US" altLang="zh-CN" sz="1800" dirty="0">
              <a:ea typeface="宋体" charset="-122"/>
            </a:endParaRPr>
          </a:p>
          <a:p>
            <a:pPr lvl="1"/>
            <a:endParaRPr lang="zh-CN" altLang="en-US" sz="1800" dirty="0">
              <a:ea typeface="宋体" charset="-122"/>
            </a:endParaRPr>
          </a:p>
        </p:txBody>
      </p:sp>
      <p:sp>
        <p:nvSpPr>
          <p:cNvPr id="61443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847CF6-C946-4E4B-8FE2-719D69A65011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pic>
        <p:nvPicPr>
          <p:cNvPr id="6144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461" y="3628845"/>
            <a:ext cx="5633078" cy="303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54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5046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SSD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FTL</a:t>
            </a:r>
            <a:r>
              <a:rPr kumimoji="1" lang="zh-CN" altLang="en-US" sz="2400" dirty="0"/>
              <a:t>采用</a:t>
            </a:r>
            <a:r>
              <a:rPr kumimoji="1" lang="en-US" altLang="zh-CN" sz="2400" dirty="0"/>
              <a:t>hybrid mapping</a:t>
            </a:r>
            <a:r>
              <a:rPr kumimoji="1" lang="zh-CN" altLang="en-US" sz="2400" dirty="0"/>
              <a:t>的方法管理，规定</a:t>
            </a:r>
            <a:r>
              <a:rPr kumimoji="1" lang="en-US" altLang="zh-CN" sz="2400" dirty="0"/>
              <a:t>log table</a:t>
            </a:r>
            <a:r>
              <a:rPr kumimoji="1" lang="zh-CN" altLang="en-US" sz="2400" dirty="0"/>
              <a:t>中最多有</a:t>
            </a:r>
            <a:r>
              <a:rPr kumimoji="1" lang="en-US" altLang="zh-CN" sz="2400" dirty="0"/>
              <a:t>3</a:t>
            </a:r>
            <a:r>
              <a:rPr kumimoji="1" lang="zh-CN" altLang="en-US" sz="2400" dirty="0"/>
              <a:t>条记录，初试状态如下图所示。假设更新</a:t>
            </a:r>
            <a:r>
              <a:rPr kumimoji="1" lang="en-US" altLang="zh-CN" sz="2400" dirty="0"/>
              <a:t>page</a:t>
            </a:r>
            <a:r>
              <a:rPr kumimoji="1" lang="zh-CN" altLang="en-US" sz="2400" dirty="0"/>
              <a:t>都是连续写入一个</a:t>
            </a:r>
            <a:r>
              <a:rPr kumimoji="1" lang="en-US" altLang="zh-CN" sz="2400" dirty="0"/>
              <a:t>block</a:t>
            </a:r>
            <a:r>
              <a:rPr kumimoji="1" lang="zh-CN" altLang="en-US" sz="2400" dirty="0"/>
              <a:t>的，不论更新</a:t>
            </a:r>
            <a:r>
              <a:rPr kumimoji="1" lang="en-US" altLang="zh-CN" sz="2400" dirty="0"/>
              <a:t>page</a:t>
            </a:r>
            <a:r>
              <a:rPr kumimoji="1" lang="zh-CN" altLang="en-US" sz="2400" dirty="0"/>
              <a:t>是来自于哪个</a:t>
            </a:r>
            <a:r>
              <a:rPr kumimoji="1" lang="en-US" altLang="zh-CN" sz="2400" dirty="0"/>
              <a:t>block</a:t>
            </a:r>
            <a:r>
              <a:rPr kumimoji="1" lang="zh-CN" altLang="en-US" sz="2400" dirty="0"/>
              <a:t>。</a:t>
            </a:r>
            <a:endParaRPr kumimoji="1" lang="en-US" altLang="zh-CN" sz="2400" dirty="0"/>
          </a:p>
          <a:p>
            <a:r>
              <a:rPr kumimoji="1" lang="zh-CN" altLang="en-US" sz="2400" dirty="0"/>
              <a:t>用户依次对以下数据块进行更新操作：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dirty="0"/>
              <a:t>        </a:t>
            </a:r>
            <a:r>
              <a:rPr kumimoji="1" lang="en-US" altLang="zh-CN" dirty="0"/>
              <a:t>e, f, a, a, a, g, g, f, h, e</a:t>
            </a:r>
          </a:p>
          <a:p>
            <a:r>
              <a:rPr kumimoji="1" lang="zh-CN" altLang="en-US" sz="2400" dirty="0"/>
              <a:t>求完成上述请求序列的过程中：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）写放大为多少个</a:t>
            </a:r>
            <a:r>
              <a:rPr kumimoji="1" lang="en-US" altLang="zh-CN" sz="2400" dirty="0"/>
              <a:t>page</a:t>
            </a:r>
            <a:r>
              <a:rPr kumimoji="1" lang="zh-CN" altLang="en-US" sz="2400" dirty="0"/>
              <a:t>？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）一共发生了几次擦除操作？</a:t>
            </a:r>
            <a:r>
              <a:rPr kumimoji="1" lang="en-US" altLang="zh-CN" sz="2400" dirty="0"/>
              <a:t>3</a:t>
            </a:r>
            <a:r>
              <a:rPr kumimoji="1" lang="zh-CN" altLang="en-US" sz="2400" dirty="0"/>
              <a:t>）各发生了几次</a:t>
            </a:r>
            <a:r>
              <a:rPr kumimoji="1" lang="en-US" altLang="zh-CN" sz="2400" dirty="0"/>
              <a:t>switch, partial </a:t>
            </a:r>
            <a:r>
              <a:rPr kumimoji="1" lang="en-US" altLang="zh-CN" sz="2400" dirty="0" err="1"/>
              <a:t>mergeh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full merge</a:t>
            </a:r>
            <a:r>
              <a:rPr kumimoji="1" lang="zh-CN" altLang="en-US" sz="2400" dirty="0"/>
              <a:t>？</a:t>
            </a:r>
            <a:r>
              <a:rPr kumimoji="1" lang="en-US" altLang="zh-CN" sz="2400" dirty="0"/>
              <a:t> 4</a:t>
            </a:r>
            <a:r>
              <a:rPr kumimoji="1" lang="zh-CN" altLang="en-US" sz="2400" dirty="0"/>
              <a:t>）画出上述请求需求完成后的系统状态图（包括</a:t>
            </a:r>
            <a:r>
              <a:rPr kumimoji="1" lang="en-US" altLang="zh-CN" sz="2400" dirty="0"/>
              <a:t>log table, data table</a:t>
            </a:r>
            <a:r>
              <a:rPr kumimoji="1" lang="zh-CN" altLang="en-US" sz="2400" dirty="0"/>
              <a:t>和闪存中的数据块），空白</a:t>
            </a:r>
            <a:r>
              <a:rPr kumimoji="1" lang="en-US" altLang="zh-CN" sz="2400" dirty="0"/>
              <a:t>block</a:t>
            </a:r>
            <a:r>
              <a:rPr kumimoji="1" lang="zh-CN" altLang="en-US" sz="2400" dirty="0"/>
              <a:t>的分配策略采用</a:t>
            </a:r>
            <a:r>
              <a:rPr kumimoji="1" lang="en-US" altLang="zh-CN" sz="2400" dirty="0" err="1"/>
              <a:t>firt</a:t>
            </a:r>
            <a:r>
              <a:rPr kumimoji="1" lang="en-US" altLang="zh-CN" sz="2400" dirty="0"/>
              <a:t>-fit</a:t>
            </a:r>
          </a:p>
          <a:p>
            <a:pPr lvl="1"/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290" y="4791734"/>
            <a:ext cx="6769149" cy="205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7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46983" cy="4351338"/>
          </a:xfr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/>
              <a:t>文件</a:t>
            </a:r>
            <a:r>
              <a:rPr kumimoji="1" lang="en-US" altLang="zh-CN" dirty="0" err="1"/>
              <a:t>foo.txt</a:t>
            </a:r>
            <a:r>
              <a:rPr kumimoji="1" lang="zh-CN" altLang="en-US" dirty="0"/>
              <a:t>的内容是字符串“</a:t>
            </a:r>
            <a:r>
              <a:rPr kumimoji="1" lang="en-US" altLang="zh-CN" dirty="0" err="1"/>
              <a:t>foofoofoo</a:t>
            </a:r>
            <a:r>
              <a:rPr kumimoji="1" lang="en-US" altLang="zh-CN" dirty="0"/>
              <a:t>\n”</a:t>
            </a:r>
            <a:r>
              <a:rPr kumimoji="1" lang="zh-CN" altLang="en-US" dirty="0"/>
              <a:t>，文件</a:t>
            </a:r>
            <a:r>
              <a:rPr kumimoji="1" lang="en-US" altLang="zh-CN" dirty="0" err="1"/>
              <a:t>bar.txt</a:t>
            </a:r>
            <a:r>
              <a:rPr kumimoji="1" lang="zh-CN" altLang="en-US" dirty="0"/>
              <a:t>的内容是字符串“</a:t>
            </a:r>
            <a:r>
              <a:rPr kumimoji="1" lang="en-US" altLang="zh-CN" dirty="0" err="1"/>
              <a:t>barbarbar</a:t>
            </a:r>
            <a:r>
              <a:rPr kumimoji="1" lang="en-US" altLang="zh-CN" dirty="0"/>
              <a:t>\n”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/>
              <a:t>执行右侧程序，请写出所有可能的输出。</a:t>
            </a:r>
            <a:endParaRPr kumimoji="1" lang="en-US" altLang="zh-CN" dirty="0"/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endParaRPr kumimoji="1" lang="en-US" altLang="zh-CN" dirty="0"/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endParaRPr kumimoji="1" lang="en-US" altLang="zh-CN" dirty="0"/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endParaRPr kumimoji="1" lang="en-US" altLang="zh-CN" dirty="0"/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endParaRPr kumimoji="1" lang="en-US" altLang="zh-CN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endParaRPr kumimoji="1"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645424" y="255796"/>
            <a:ext cx="6559826" cy="5811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#include “</a:t>
            </a:r>
            <a:r>
              <a:rPr kumimoji="1" lang="en-US" altLang="zh-CN" sz="2200" dirty="0" err="1">
                <a:latin typeface="Times New Roman" charset="0"/>
                <a:ea typeface="Times New Roman" charset="0"/>
                <a:cs typeface="Times New Roman" charset="0"/>
              </a:rPr>
              <a:t>csapp.h</a:t>
            </a:r>
            <a:r>
              <a:rPr kumimoji="1"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kumimoji="1"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 main()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kumimoji="1" lang="en-US" altLang="zh-CN" sz="2200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kumimoji="1"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 fd1, fd2;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	char c;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	fd1 = open(“</a:t>
            </a:r>
            <a:r>
              <a:rPr kumimoji="1" lang="en-US" altLang="zh-CN" sz="2200" dirty="0" err="1">
                <a:latin typeface="Times New Roman" charset="0"/>
                <a:ea typeface="Times New Roman" charset="0"/>
                <a:cs typeface="Times New Roman" charset="0"/>
              </a:rPr>
              <a:t>foo.txt</a:t>
            </a:r>
            <a:r>
              <a:rPr kumimoji="1"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”, O_RDONLY, 0);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	fd2 = open(“</a:t>
            </a:r>
            <a:r>
              <a:rPr kumimoji="1" lang="en-US" altLang="zh-CN" sz="2200" dirty="0" err="1">
                <a:latin typeface="Times New Roman" charset="0"/>
                <a:ea typeface="Times New Roman" charset="0"/>
                <a:cs typeface="Times New Roman" charset="0"/>
              </a:rPr>
              <a:t>bar.txt</a:t>
            </a:r>
            <a:r>
              <a:rPr kumimoji="1"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”, O_RDONLY, 0);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	close(fd2);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	fd2 = open(”</a:t>
            </a:r>
            <a:r>
              <a:rPr kumimoji="1" lang="en-US" altLang="zh-CN" sz="2200" dirty="0" err="1">
                <a:latin typeface="Times New Roman" charset="0"/>
                <a:ea typeface="Times New Roman" charset="0"/>
                <a:cs typeface="Times New Roman" charset="0"/>
              </a:rPr>
              <a:t>bar.txt</a:t>
            </a:r>
            <a:r>
              <a:rPr kumimoji="1"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”, O_RDONLY, 0);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kumimoji="1" lang="en-US" altLang="zh-CN" sz="2200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kumimoji="1"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200" dirty="0" err="1">
                <a:latin typeface="Times New Roman" charset="0"/>
                <a:ea typeface="Times New Roman" charset="0"/>
                <a:cs typeface="Times New Roman" charset="0"/>
              </a:rPr>
              <a:t>rc</a:t>
            </a:r>
            <a:r>
              <a:rPr kumimoji="1"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 = fork();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	if (</a:t>
            </a:r>
            <a:r>
              <a:rPr kumimoji="1" lang="en-US" altLang="zh-CN" sz="2200" dirty="0" err="1">
                <a:latin typeface="Times New Roman" charset="0"/>
                <a:ea typeface="Times New Roman" charset="0"/>
                <a:cs typeface="Times New Roman" charset="0"/>
              </a:rPr>
              <a:t>rc</a:t>
            </a:r>
            <a:r>
              <a:rPr kumimoji="1"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 == 0)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		read(fd2, &amp;c, 1);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		</a:t>
            </a:r>
            <a:r>
              <a:rPr kumimoji="1" lang="en-US" altLang="zh-CN" sz="2200" dirty="0" err="1">
                <a:latin typeface="Times New Roman" charset="0"/>
                <a:ea typeface="Times New Roman" charset="0"/>
                <a:cs typeface="Times New Roman" charset="0"/>
              </a:rPr>
              <a:t>printf</a:t>
            </a:r>
            <a:r>
              <a:rPr kumimoji="1"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(“fd2=%d, child: c=%c\n”, fd2, c);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	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	read(fd2, &amp;c, 1);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kumimoji="1" lang="en-US" altLang="zh-CN" sz="2200" dirty="0" err="1">
                <a:latin typeface="Times New Roman" charset="0"/>
                <a:ea typeface="Times New Roman" charset="0"/>
                <a:cs typeface="Times New Roman" charset="0"/>
              </a:rPr>
              <a:t>printf</a:t>
            </a:r>
            <a:r>
              <a:rPr kumimoji="1"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(“fd2=%d, c=%c\n”, fd2, c);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	exit(0);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}</a:t>
            </a:r>
            <a:endParaRPr kumimoji="1" lang="zh-CN" altLang="en-US" sz="2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30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固定大小</a:t>
            </a:r>
            <a:r>
              <a:rPr lang="en-US" altLang="zh-CN" dirty="0">
                <a:ea typeface="宋体" charset="-122"/>
              </a:rPr>
              <a:t>data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block</a:t>
            </a:r>
            <a:r>
              <a:rPr lang="zh-CN" altLang="en-US" dirty="0">
                <a:ea typeface="宋体" charset="-122"/>
              </a:rPr>
              <a:t>和</a:t>
            </a:r>
            <a:r>
              <a:rPr lang="en-US" altLang="zh-CN" dirty="0">
                <a:ea typeface="宋体" charset="-122"/>
              </a:rPr>
              <a:t>extent</a:t>
            </a:r>
            <a:r>
              <a:rPr lang="zh-CN" altLang="en-US" dirty="0">
                <a:ea typeface="宋体" charset="-122"/>
              </a:rPr>
              <a:t>两种方式的</a:t>
            </a:r>
            <a:r>
              <a:rPr lang="en-US" altLang="zh-CN" dirty="0" err="1">
                <a:ea typeface="宋体" charset="-122"/>
              </a:rPr>
              <a:t>inode</a:t>
            </a:r>
            <a:r>
              <a:rPr lang="zh-CN" altLang="en-US" dirty="0">
                <a:ea typeface="宋体" charset="-122"/>
              </a:rPr>
              <a:t>空间开销分析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文件大小为</a:t>
            </a:r>
            <a:r>
              <a:rPr lang="en-US" altLang="zh-CN" dirty="0">
                <a:ea typeface="宋体" charset="-122"/>
              </a:rPr>
              <a:t>5MB</a:t>
            </a:r>
            <a:r>
              <a:rPr lang="zh-CN" altLang="en-US" dirty="0">
                <a:ea typeface="宋体" charset="-122"/>
              </a:rPr>
              <a:t>，均分为</a:t>
            </a:r>
            <a:r>
              <a:rPr lang="en-US" altLang="zh-CN" dirty="0">
                <a:ea typeface="宋体" charset="-122"/>
              </a:rPr>
              <a:t>5</a:t>
            </a:r>
            <a:r>
              <a:rPr lang="zh-CN" altLang="en-US" dirty="0">
                <a:ea typeface="宋体" charset="-122"/>
              </a:rPr>
              <a:t>等分，分别连续存放（每段</a:t>
            </a:r>
            <a:r>
              <a:rPr lang="en-US" altLang="zh-CN" dirty="0">
                <a:ea typeface="宋体" charset="-122"/>
              </a:rPr>
              <a:t>1MB</a:t>
            </a:r>
            <a:r>
              <a:rPr lang="zh-CN" altLang="en-US" dirty="0">
                <a:ea typeface="宋体" charset="-122"/>
              </a:rPr>
              <a:t>在磁盘上连续存放）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固定大小</a:t>
            </a:r>
            <a:r>
              <a:rPr lang="en-US" altLang="zh-CN" dirty="0">
                <a:ea typeface="宋体" charset="-122"/>
              </a:rPr>
              <a:t>data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block</a:t>
            </a:r>
            <a:r>
              <a:rPr lang="zh-CN" altLang="en-US" dirty="0">
                <a:ea typeface="宋体" charset="-122"/>
              </a:rPr>
              <a:t>方案中，每个</a:t>
            </a:r>
            <a:r>
              <a:rPr lang="en-US" altLang="zh-CN" dirty="0">
                <a:ea typeface="宋体" charset="-122"/>
              </a:rPr>
              <a:t>data block 4KB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inode</a:t>
            </a:r>
            <a:r>
              <a:rPr lang="zh-CN" altLang="en-US" dirty="0">
                <a:ea typeface="宋体" charset="-122"/>
              </a:rPr>
              <a:t>结构中包括</a:t>
            </a:r>
            <a:r>
              <a:rPr lang="en-US" altLang="zh-CN" dirty="0">
                <a:ea typeface="宋体" charset="-122"/>
              </a:rPr>
              <a:t>12</a:t>
            </a:r>
            <a:r>
              <a:rPr lang="zh-CN" altLang="en-US" dirty="0">
                <a:ea typeface="宋体" charset="-122"/>
              </a:rPr>
              <a:t>个</a:t>
            </a:r>
            <a:r>
              <a:rPr lang="en-US" altLang="zh-CN" dirty="0">
                <a:ea typeface="宋体" charset="-122"/>
              </a:rPr>
              <a:t>direct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pointers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2</a:t>
            </a:r>
            <a:r>
              <a:rPr lang="zh-CN" altLang="en-US" dirty="0">
                <a:ea typeface="宋体" charset="-122"/>
              </a:rPr>
              <a:t>个</a:t>
            </a:r>
            <a:r>
              <a:rPr lang="en-US" altLang="zh-CN" dirty="0">
                <a:ea typeface="宋体" charset="-122"/>
              </a:rPr>
              <a:t>indirect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point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个</a:t>
            </a:r>
            <a:r>
              <a:rPr lang="en-US" altLang="zh-CN" dirty="0">
                <a:ea typeface="宋体" charset="-122"/>
              </a:rPr>
              <a:t>double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indirect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pointer</a:t>
            </a:r>
          </a:p>
          <a:p>
            <a:pPr lvl="1"/>
            <a:r>
              <a:rPr lang="en-US" altLang="zh-CN" dirty="0" err="1">
                <a:ea typeface="宋体" charset="-122"/>
              </a:rPr>
              <a:t>inode</a:t>
            </a:r>
            <a:r>
              <a:rPr lang="zh-CN" altLang="en-US" dirty="0">
                <a:ea typeface="宋体" charset="-122"/>
              </a:rPr>
              <a:t>中每个指针为</a:t>
            </a:r>
            <a:r>
              <a:rPr lang="en-US" altLang="zh-CN" dirty="0">
                <a:ea typeface="宋体" charset="-122"/>
              </a:rPr>
              <a:t>8 bytes</a:t>
            </a:r>
            <a:r>
              <a:rPr lang="zh-CN" altLang="en-US" dirty="0">
                <a:ea typeface="宋体" charset="-122"/>
              </a:rPr>
              <a:t>，每个</a:t>
            </a:r>
            <a:r>
              <a:rPr lang="en-US" altLang="zh-CN" dirty="0">
                <a:ea typeface="宋体" charset="-122"/>
              </a:rPr>
              <a:t>extent size</a:t>
            </a:r>
            <a:r>
              <a:rPr lang="zh-CN" altLang="en-US" dirty="0">
                <a:ea typeface="宋体" charset="-122"/>
              </a:rPr>
              <a:t>域为</a:t>
            </a:r>
            <a:r>
              <a:rPr lang="en-US" altLang="zh-CN" dirty="0">
                <a:ea typeface="宋体" charset="-122"/>
              </a:rPr>
              <a:t>4 bytes</a:t>
            </a:r>
          </a:p>
          <a:p>
            <a:pPr lvl="1"/>
            <a:r>
              <a:rPr lang="zh-CN" altLang="en-US" dirty="0">
                <a:ea typeface="宋体" charset="-122"/>
              </a:rPr>
              <a:t>用固定大小</a:t>
            </a:r>
            <a:r>
              <a:rPr lang="en-US" altLang="zh-CN" dirty="0">
                <a:ea typeface="宋体" charset="-122"/>
              </a:rPr>
              <a:t>data block</a:t>
            </a:r>
            <a:r>
              <a:rPr lang="zh-CN" altLang="en-US" dirty="0">
                <a:ea typeface="宋体" charset="-122"/>
              </a:rPr>
              <a:t>和</a:t>
            </a:r>
            <a:r>
              <a:rPr lang="en-US" altLang="zh-CN" dirty="0">
                <a:ea typeface="宋体" charset="-122"/>
              </a:rPr>
              <a:t>extent</a:t>
            </a:r>
            <a:r>
              <a:rPr lang="zh-CN" altLang="en-US" dirty="0">
                <a:ea typeface="宋体" charset="-122"/>
              </a:rPr>
              <a:t>两种方式，分别计算两种方式文件数据位置的元数据分别占多大存储空间？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467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ea typeface="宋体" charset="-122"/>
              </a:rPr>
              <a:t>假设采用类似</a:t>
            </a:r>
            <a:r>
              <a:rPr lang="en-US" altLang="zh-CN" sz="2400" dirty="0">
                <a:ea typeface="宋体" charset="-122"/>
              </a:rPr>
              <a:t>Very Simple File System</a:t>
            </a:r>
            <a:r>
              <a:rPr lang="zh-CN" altLang="en-US" sz="2400" dirty="0">
                <a:ea typeface="宋体" charset="-122"/>
              </a:rPr>
              <a:t>的方式进行文件系统的数据分布，包括</a:t>
            </a:r>
            <a:r>
              <a:rPr lang="en-US" altLang="zh-CN" sz="2400" dirty="0">
                <a:ea typeface="宋体" charset="-122"/>
              </a:rPr>
              <a:t>superblock,</a:t>
            </a:r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 err="1">
                <a:ea typeface="宋体" charset="-122"/>
              </a:rPr>
              <a:t>inode</a:t>
            </a:r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bitmap,</a:t>
            </a:r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data</a:t>
            </a:r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bitmap,</a:t>
            </a:r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 err="1">
                <a:ea typeface="宋体" charset="-122"/>
              </a:rPr>
              <a:t>inodes</a:t>
            </a:r>
            <a:r>
              <a:rPr lang="zh-CN" altLang="en-US" sz="2400" dirty="0">
                <a:ea typeface="宋体" charset="-122"/>
              </a:rPr>
              <a:t>（包含</a:t>
            </a:r>
            <a:r>
              <a:rPr lang="en-US" altLang="zh-CN" sz="2400" dirty="0">
                <a:ea typeface="宋体" charset="-122"/>
              </a:rPr>
              <a:t>12</a:t>
            </a:r>
            <a:r>
              <a:rPr lang="zh-CN" altLang="en-US" sz="2400" dirty="0">
                <a:ea typeface="宋体" charset="-122"/>
              </a:rPr>
              <a:t>个</a:t>
            </a:r>
            <a:r>
              <a:rPr lang="en-US" altLang="zh-CN" sz="2400" dirty="0">
                <a:ea typeface="宋体" charset="-122"/>
              </a:rPr>
              <a:t>direct</a:t>
            </a:r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pointers</a:t>
            </a:r>
            <a:r>
              <a:rPr lang="zh-CN" altLang="en-US" sz="2400" dirty="0">
                <a:ea typeface="宋体" charset="-122"/>
              </a:rPr>
              <a:t>，</a:t>
            </a:r>
            <a:r>
              <a:rPr lang="en-US" altLang="zh-CN" sz="2400" dirty="0">
                <a:ea typeface="宋体" charset="-122"/>
              </a:rPr>
              <a:t>2</a:t>
            </a:r>
            <a:r>
              <a:rPr lang="zh-CN" altLang="en-US" sz="2400" dirty="0">
                <a:ea typeface="宋体" charset="-122"/>
              </a:rPr>
              <a:t>个</a:t>
            </a:r>
            <a:r>
              <a:rPr lang="en-US" altLang="zh-CN" sz="2400" dirty="0">
                <a:ea typeface="宋体" charset="-122"/>
              </a:rPr>
              <a:t>indirect</a:t>
            </a:r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point</a:t>
            </a:r>
            <a:r>
              <a:rPr lang="zh-CN" altLang="en-US" sz="2400" dirty="0">
                <a:ea typeface="宋体" charset="-122"/>
              </a:rPr>
              <a:t>，</a:t>
            </a:r>
            <a:r>
              <a:rPr lang="en-US" altLang="zh-CN" sz="2400" dirty="0">
                <a:ea typeface="宋体" charset="-122"/>
              </a:rPr>
              <a:t>1</a:t>
            </a:r>
            <a:r>
              <a:rPr lang="zh-CN" altLang="en-US" sz="2400" dirty="0">
                <a:ea typeface="宋体" charset="-122"/>
              </a:rPr>
              <a:t>个</a:t>
            </a:r>
            <a:r>
              <a:rPr lang="en-US" altLang="zh-CN" sz="2400" dirty="0">
                <a:ea typeface="宋体" charset="-122"/>
              </a:rPr>
              <a:t>double</a:t>
            </a:r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indirect</a:t>
            </a:r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pointer</a:t>
            </a:r>
            <a:r>
              <a:rPr lang="zh-CN" altLang="en-US" sz="2400" dirty="0">
                <a:ea typeface="宋体" charset="-122"/>
              </a:rPr>
              <a:t>，所有指针均为</a:t>
            </a:r>
            <a:r>
              <a:rPr lang="en-US" altLang="zh-CN" sz="2400" dirty="0">
                <a:ea typeface="宋体" charset="-122"/>
              </a:rPr>
              <a:t>4B</a:t>
            </a:r>
            <a:r>
              <a:rPr lang="zh-CN" altLang="en-US" sz="2400" dirty="0">
                <a:ea typeface="宋体" charset="-122"/>
              </a:rPr>
              <a:t>）和</a:t>
            </a:r>
            <a:r>
              <a:rPr lang="en-US" altLang="zh-CN" sz="2400" dirty="0">
                <a:ea typeface="宋体" charset="-122"/>
              </a:rPr>
              <a:t>data</a:t>
            </a:r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block</a:t>
            </a:r>
            <a:r>
              <a:rPr lang="zh-CN" altLang="en-US" sz="2400" dirty="0">
                <a:ea typeface="宋体" charset="-122"/>
              </a:rPr>
              <a:t>，每个文件或目录每次至少分配一个</a:t>
            </a:r>
            <a:r>
              <a:rPr lang="en-US" altLang="zh-CN" sz="2400" dirty="0">
                <a:ea typeface="宋体" charset="-122"/>
              </a:rPr>
              <a:t>block</a:t>
            </a:r>
            <a:r>
              <a:rPr lang="zh-CN" altLang="en-US" sz="2400" dirty="0">
                <a:ea typeface="宋体" charset="-122"/>
              </a:rPr>
              <a:t>。</a:t>
            </a:r>
            <a:endParaRPr lang="en-US" altLang="zh-CN" sz="2400" dirty="0">
              <a:ea typeface="宋体" charset="-122"/>
            </a:endParaRPr>
          </a:p>
          <a:p>
            <a:r>
              <a:rPr lang="zh-CN" altLang="en-US" sz="2400" dirty="0">
                <a:ea typeface="宋体" charset="-122"/>
              </a:rPr>
              <a:t>假设每个操作是独立进行的，初试状态缓存中没有任何数据，访问一次即缓存；假设对文件的访问或修改需要在该文件、该文件所在文件夹更新访问或修改时间（再上层目录不受影响），所有修改会立刻落盘。请计算下列操作需要进行多少次</a:t>
            </a:r>
            <a:r>
              <a:rPr lang="en-US" altLang="zh-CN" sz="2400" dirty="0">
                <a:ea typeface="宋体" charset="-122"/>
              </a:rPr>
              <a:t>I/O</a:t>
            </a:r>
            <a:r>
              <a:rPr lang="zh-CN" altLang="en-US" sz="2400" dirty="0">
                <a:ea typeface="宋体" charset="-122"/>
              </a:rPr>
              <a:t>？（包括读、写）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文件系统中已有</a:t>
            </a:r>
            <a:r>
              <a:rPr lang="en-US" altLang="zh-CN" dirty="0">
                <a:ea typeface="宋体" charset="-122"/>
              </a:rPr>
              <a:t>/foo/bar</a:t>
            </a:r>
            <a:r>
              <a:rPr lang="zh-CN" altLang="en-US" dirty="0">
                <a:ea typeface="宋体" charset="-122"/>
              </a:rPr>
              <a:t>文件，大小为</a:t>
            </a:r>
            <a:r>
              <a:rPr lang="en-US" altLang="zh-CN" dirty="0">
                <a:ea typeface="宋体" charset="-122"/>
              </a:rPr>
              <a:t>100KB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page</a:t>
            </a:r>
            <a:r>
              <a:rPr lang="zh-CN" altLang="en-US" dirty="0">
                <a:ea typeface="宋体" charset="-122"/>
              </a:rPr>
              <a:t>大小</a:t>
            </a:r>
            <a:r>
              <a:rPr lang="en-US" altLang="zh-CN" dirty="0">
                <a:ea typeface="宋体" charset="-122"/>
              </a:rPr>
              <a:t>4KB</a:t>
            </a:r>
            <a:r>
              <a:rPr lang="zh-CN" altLang="en-US" dirty="0">
                <a:ea typeface="宋体" charset="-122"/>
              </a:rPr>
              <a:t>，每个指针在文件后面追加写入</a:t>
            </a:r>
            <a:r>
              <a:rPr lang="en-US" altLang="zh-CN" dirty="0">
                <a:ea typeface="宋体" charset="-122"/>
              </a:rPr>
              <a:t>1MB</a:t>
            </a:r>
            <a:r>
              <a:rPr lang="zh-CN" altLang="en-US" dirty="0">
                <a:ea typeface="宋体" charset="-122"/>
              </a:rPr>
              <a:t>数据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文件系统中已有</a:t>
            </a:r>
            <a:r>
              <a:rPr lang="en-US" altLang="zh-CN" dirty="0">
                <a:ea typeface="宋体" charset="-122"/>
              </a:rPr>
              <a:t>/foo/bar</a:t>
            </a:r>
            <a:r>
              <a:rPr lang="zh-CN" altLang="en-US" dirty="0">
                <a:ea typeface="宋体" charset="-122"/>
              </a:rPr>
              <a:t>文件，执行：</a:t>
            </a:r>
            <a:r>
              <a:rPr lang="en-US" altLang="zh-CN" dirty="0">
                <a:ea typeface="宋体" charset="-122"/>
              </a:rPr>
              <a:t>mv /foo/bar /foo/bar2</a:t>
            </a:r>
            <a:endParaRPr lang="zh-CN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74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734</Words>
  <Application>Microsoft Macintosh PowerPoint</Application>
  <PresentationFormat>宽屏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DengXian</vt:lpstr>
      <vt:lpstr>DengXian Light</vt:lpstr>
      <vt:lpstr>Arial</vt:lpstr>
      <vt:lpstr>Times New Roman</vt:lpstr>
      <vt:lpstr>Office 主题</vt:lpstr>
      <vt:lpstr>Homework8</vt:lpstr>
      <vt:lpstr>问题1</vt:lpstr>
      <vt:lpstr>问题2</vt:lpstr>
      <vt:lpstr>问题3</vt:lpstr>
      <vt:lpstr>问题4</vt:lpstr>
      <vt:lpstr>问题5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Homework6</dc:title>
  <dc:creator>Microsoft Office 用户</dc:creator>
  <cp:lastModifiedBy>7025</cp:lastModifiedBy>
  <cp:revision>78</cp:revision>
  <dcterms:created xsi:type="dcterms:W3CDTF">2019-04-03T08:30:57Z</dcterms:created>
  <dcterms:modified xsi:type="dcterms:W3CDTF">2023-05-15T21:51:12Z</dcterms:modified>
</cp:coreProperties>
</file>