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4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1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4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89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1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7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5829B8-9666-4CAD-9C74-EBF2D4D9B47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6AAA-73A9-4C5B-9526-C79F4D85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37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08245" cy="3329581"/>
          </a:xfrm>
        </p:spPr>
        <p:txBody>
          <a:bodyPr/>
          <a:lstStyle/>
          <a:p>
            <a:r>
              <a:rPr lang="en-US" altLang="zh-CN" dirty="0" smtClean="0"/>
              <a:t>FUSE-</a:t>
            </a:r>
            <a:r>
              <a:rPr lang="zh-CN" altLang="en-US" dirty="0" smtClean="0"/>
              <a:t>用户态文件系统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2555" y="4777381"/>
            <a:ext cx="2970005" cy="46517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Ink Free" panose="03080402000500000000" pitchFamily="66" charset="0"/>
              </a:rPr>
              <a:t>Filesystem</a:t>
            </a:r>
            <a:r>
              <a:rPr lang="en-US" altLang="zh-CN" sz="2400" dirty="0" smtClean="0">
                <a:latin typeface="Ink Free" panose="03080402000500000000" pitchFamily="66" charset="0"/>
              </a:rPr>
              <a:t>-lab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5652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Inconsolata" panose="020B0609030003000000" pitchFamily="49" charset="0"/>
              </a:rPr>
              <a:t>const</a:t>
            </a:r>
            <a:r>
              <a:rPr lang="en-US" altLang="zh-CN" sz="2400" dirty="0">
                <a:latin typeface="Inconsolata" panose="020B0609030003000000" pitchFamily="49" charset="0"/>
              </a:rPr>
              <a:t> char *</a:t>
            </a:r>
            <a:r>
              <a:rPr lang="en-US" altLang="zh-CN" sz="2400" dirty="0" smtClean="0">
                <a:latin typeface="Inconsolata" panose="020B0609030003000000" pitchFamily="49" charset="0"/>
              </a:rPr>
              <a:t>path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描述文件的路径。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en-US" altLang="zh-CN" sz="2400" dirty="0">
                <a:latin typeface="Inconsolata" panose="020B0609030003000000" pitchFamily="49" charset="0"/>
              </a:rPr>
              <a:t>void *</a:t>
            </a:r>
            <a:r>
              <a:rPr lang="en-US" altLang="zh-CN" sz="2400" dirty="0" smtClean="0">
                <a:latin typeface="Inconsolata" panose="020B0609030003000000" pitchFamily="49" charset="0"/>
              </a:rPr>
              <a:t>buffer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你</a:t>
            </a:r>
            <a:r>
              <a:rPr lang="zh-CN" altLang="en-US" sz="2000" dirty="0" smtClean="0">
                <a:latin typeface="Inconsolata" panose="020B0609030003000000" pitchFamily="49" charset="0"/>
              </a:rPr>
              <a:t>需要写入文件内容的缓冲区。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en-US" altLang="zh-CN" sz="2400" dirty="0" err="1" smtClean="0">
                <a:latin typeface="Inconsolata" panose="020B0609030003000000" pitchFamily="49" charset="0"/>
              </a:rPr>
              <a:t>size_t</a:t>
            </a:r>
            <a:r>
              <a:rPr lang="en-US" altLang="zh-CN" sz="2400" dirty="0" smtClean="0">
                <a:latin typeface="Inconsolata" panose="020B0609030003000000" pitchFamily="49" charset="0"/>
              </a:rPr>
              <a:t> size</a:t>
            </a: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读取内容的长度。</a:t>
            </a:r>
            <a:endParaRPr lang="en-US" altLang="zh-CN" sz="2000" dirty="0" smtClean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24343" cy="420024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Inconsolata" panose="020B0609030003000000" pitchFamily="49" charset="0"/>
              </a:rPr>
              <a:t>off_t</a:t>
            </a:r>
            <a:r>
              <a:rPr lang="en-US" altLang="zh-CN" sz="2400" dirty="0">
                <a:latin typeface="Inconsolata" panose="020B0609030003000000" pitchFamily="49" charset="0"/>
              </a:rPr>
              <a:t> offset</a:t>
            </a: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读取内容的位置</a:t>
            </a:r>
            <a:r>
              <a:rPr lang="zh-CN" altLang="en-US" sz="2000" dirty="0" smtClean="0">
                <a:latin typeface="Inconsolata" panose="020B0609030003000000" pitchFamily="49" charset="0"/>
              </a:rPr>
              <a:t>，偏移</a:t>
            </a:r>
            <a:r>
              <a:rPr lang="zh-CN" altLang="en-US" sz="2000" dirty="0">
                <a:latin typeface="Inconsolata" panose="020B0609030003000000" pitchFamily="49" charset="0"/>
              </a:rPr>
              <a:t>量。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400" dirty="0" err="1">
                <a:latin typeface="Inconsolata" panose="020B0609030003000000" pitchFamily="49" charset="0"/>
              </a:rPr>
              <a:t>struct</a:t>
            </a:r>
            <a:r>
              <a:rPr lang="en-US" altLang="zh-CN" sz="2400" dirty="0">
                <a:latin typeface="Inconsolata" panose="020B0609030003000000" pitchFamily="49" charset="0"/>
              </a:rPr>
              <a:t> </a:t>
            </a:r>
            <a:r>
              <a:rPr lang="en-US" altLang="zh-CN" sz="24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400" dirty="0">
                <a:latin typeface="Inconsolata" panose="020B0609030003000000" pitchFamily="49" charset="0"/>
              </a:rPr>
              <a:t> *</a:t>
            </a:r>
            <a:r>
              <a:rPr lang="en-US" altLang="zh-CN" sz="2400" dirty="0" smtClean="0">
                <a:latin typeface="Inconsolata" panose="020B0609030003000000" pitchFamily="49" charset="0"/>
              </a:rPr>
              <a:t>fi</a:t>
            </a:r>
          </a:p>
          <a:p>
            <a:endParaRPr lang="en-US" altLang="zh-CN" sz="2400" dirty="0" smtClean="0">
              <a:latin typeface="Inconsolata" panose="020B0609030003000000" pitchFamily="49" charset="0"/>
            </a:endParaRPr>
          </a:p>
          <a:p>
            <a:r>
              <a:rPr lang="en-US" altLang="zh-CN" sz="2400" dirty="0" smtClean="0">
                <a:latin typeface="Inconsolata" panose="020B0609030003000000" pitchFamily="49" charset="0"/>
              </a:rPr>
              <a:t>return value</a:t>
            </a:r>
            <a:r>
              <a:rPr lang="zh-CN" altLang="en-US" sz="2400" dirty="0" smtClean="0">
                <a:latin typeface="Inconsolata" panose="020B0609030003000000" pitchFamily="49" charset="0"/>
              </a:rPr>
              <a:t>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真实读到的字节数，</a:t>
            </a:r>
            <a:r>
              <a:rPr lang="en-US" altLang="zh-CN" sz="2000" dirty="0" smtClean="0">
                <a:latin typeface="Inconsolata" panose="020B0609030003000000" pitchFamily="49" charset="0"/>
              </a:rPr>
              <a:t>&lt;=size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7"/>
            <a:ext cx="10201997" cy="480508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fs_write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size_t</a:t>
            </a:r>
            <a:r>
              <a:rPr lang="en-US" altLang="zh-CN" sz="2000" dirty="0">
                <a:latin typeface="Inconsolata" panose="020B0609030003000000" pitchFamily="49" charset="0"/>
              </a:rPr>
              <a:t> size,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对</a:t>
            </a:r>
            <a:r>
              <a:rPr lang="zh-CN" altLang="en-US" sz="2000" dirty="0">
                <a:latin typeface="Inconsolata" panose="020B0609030003000000" pitchFamily="49" charset="0"/>
              </a:rPr>
              <a:t>一个常规文件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进行写操作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所有写入文件内容的操作通过这个函数完成，可以通过</a:t>
            </a:r>
            <a:r>
              <a:rPr lang="zh-CN" altLang="en-US" sz="2000" dirty="0">
                <a:latin typeface="Inconsolata" panose="020B0609030003000000" pitchFamily="49" charset="0"/>
              </a:rPr>
              <a:t>多种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命令测试。可以通过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cp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命令进行综合的读写测试。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会改变常规文件的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，由于会改变常规文件的大小，也会改变常规文件的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推荐先调整文件的大小，再进行写操作。推荐手动检测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O_APPEND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标志位。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如果发生错误返回</a:t>
            </a:r>
            <a:r>
              <a:rPr lang="en-US" altLang="zh-CN" sz="2000" dirty="0" smtClean="0">
                <a:latin typeface="Inconsolata" panose="020B0609030003000000" pitchFamily="49" charset="0"/>
              </a:rPr>
              <a:t>0</a:t>
            </a:r>
            <a:r>
              <a:rPr lang="zh-CN" altLang="en-US" sz="2000" dirty="0" smtClean="0">
                <a:latin typeface="Inconsolata" panose="020B0609030003000000" pitchFamily="49" charset="0"/>
              </a:rPr>
              <a:t>，否则应该返回实际写入的字节数，</a:t>
            </a:r>
            <a:r>
              <a:rPr lang="en-US" altLang="zh-CN" sz="2000" dirty="0" smtClean="0">
                <a:latin typeface="Inconsolata" panose="020B0609030003000000" pitchFamily="49" charset="0"/>
              </a:rPr>
              <a:t>==size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5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fs_mkdir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05197" cy="48050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fr-FR" altLang="zh-CN" sz="2200" dirty="0">
                <a:latin typeface="Inconsolata" panose="020B0609030003000000" pitchFamily="49" charset="0"/>
              </a:rPr>
              <a:t>int fs_mkdir (const char *path, mode_t </a:t>
            </a:r>
            <a:r>
              <a:rPr lang="fr-FR" altLang="zh-CN" sz="2200" dirty="0" smtClean="0">
                <a:latin typeface="Inconsolata" panose="020B0609030003000000" pitchFamily="49" charset="0"/>
              </a:rPr>
              <a:t>mode);</a:t>
            </a: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</a:t>
            </a:r>
            <a:r>
              <a:rPr lang="zh-CN" altLang="en-US" sz="2200" dirty="0" smtClean="0">
                <a:latin typeface="Inconsolata" panose="020B0609030003000000" pitchFamily="49" charset="0"/>
              </a:rPr>
              <a:t>个</a:t>
            </a:r>
            <a:r>
              <a:rPr lang="zh-CN" altLang="en-US" sz="2200" dirty="0">
                <a:latin typeface="Inconsolata" panose="020B0609030003000000" pitchFamily="49" charset="0"/>
              </a:rPr>
              <a:t>目录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文件。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创建一个新目录，可以通过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mkdir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200" dirty="0" smtClean="0">
                <a:latin typeface="Inconsolata" panose="020B0609030003000000" pitchFamily="49" charset="0"/>
              </a:rPr>
              <a:t>path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是新创建文件的路径（提取父目录和文件名）。会更新父目录的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忽略</a:t>
            </a:r>
            <a:r>
              <a:rPr lang="en-US" altLang="zh-CN" sz="2200" dirty="0" smtClean="0">
                <a:latin typeface="Inconsolata" panose="020B0609030003000000" pitchFamily="49" charset="0"/>
              </a:rPr>
              <a:t>mode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参数。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如果没有足够空间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文件节点，返回</a:t>
            </a:r>
            <a:r>
              <a:rPr lang="en-US" altLang="zh-CN" sz="2200" dirty="0" smtClean="0">
                <a:latin typeface="Inconsolata" panose="020B0609030003000000" pitchFamily="49" charset="0"/>
              </a:rPr>
              <a:t>-ENOSPC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新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创建目录文件的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atime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mtime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都是当前时间：</a:t>
            </a:r>
            <a:r>
              <a:rPr lang="en-US" altLang="zh-CN" sz="2200" dirty="0" smtClean="0">
                <a:latin typeface="Inconsolata" panose="020B0609030003000000" pitchFamily="49" charset="0"/>
              </a:rPr>
              <a:t>time(NULL)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5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fs_mknod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9706" cy="48050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fr-FR" altLang="zh-CN" sz="2200" dirty="0">
                <a:latin typeface="Inconsolata" panose="020B0609030003000000" pitchFamily="49" charset="0"/>
              </a:rPr>
              <a:t>int fs_mknod (const char *path, mode_t mode, dev_t dev</a:t>
            </a:r>
            <a:r>
              <a:rPr lang="fr-FR" altLang="zh-CN" sz="22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创建一个常规文件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创建一个新文件，或者使用</a:t>
            </a:r>
            <a:r>
              <a:rPr lang="en-US" altLang="zh-CN" sz="2200" dirty="0" smtClean="0">
                <a:latin typeface="Inconsolata" panose="020B0609030003000000" pitchFamily="49" charset="0"/>
              </a:rPr>
              <a:t>O_CREAT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方式打开一个不存在的文件等。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完成</a:t>
            </a:r>
            <a:r>
              <a:rPr lang="en-US" altLang="zh-CN" sz="2200" dirty="0" smtClean="0">
                <a:latin typeface="Inconsolata" panose="020B0609030003000000" pitchFamily="49" charset="0"/>
              </a:rPr>
              <a:t>truncate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，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utime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函数后可以通过</a:t>
            </a:r>
            <a:r>
              <a:rPr lang="en-US" altLang="zh-CN" sz="2200" dirty="0" smtClean="0">
                <a:latin typeface="Inconsolata" panose="020B0609030003000000" pitchFamily="49" charset="0"/>
              </a:rPr>
              <a:t>touch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或</a:t>
            </a:r>
            <a:r>
              <a:rPr lang="en-US" altLang="zh-CN" sz="2200" dirty="0" smtClean="0">
                <a:latin typeface="Inconsolata" panose="020B0609030003000000" pitchFamily="49" charset="0"/>
              </a:rPr>
              <a:t>echo x &gt; y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r>
              <a:rPr lang="zh-CN" altLang="en-US" sz="26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6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200" dirty="0" smtClean="0">
                <a:latin typeface="Inconsolata" panose="020B0609030003000000" pitchFamily="49" charset="0"/>
              </a:rPr>
              <a:t>path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是新创建文件的路径（提取父目录和文件名）。</a:t>
            </a:r>
            <a:r>
              <a:rPr lang="zh-CN" altLang="en-US" sz="2200" dirty="0">
                <a:latin typeface="Inconsolata" panose="020B0609030003000000" pitchFamily="49" charset="0"/>
              </a:rPr>
              <a:t>会更新父目录的</a:t>
            </a:r>
            <a:r>
              <a:rPr lang="en-US" altLang="zh-CN" sz="2200" dirty="0" err="1">
                <a:latin typeface="Inconsolata" panose="020B0609030003000000" pitchFamily="49" charset="0"/>
              </a:rPr>
              <a:t>mtime</a:t>
            </a:r>
            <a:r>
              <a:rPr lang="zh-CN" altLang="en-US" sz="2200" dirty="0">
                <a:latin typeface="Inconsolata" panose="020B0609030003000000" pitchFamily="49" charset="0"/>
              </a:rPr>
              <a:t>和</a:t>
            </a:r>
            <a:r>
              <a:rPr lang="en-US" altLang="zh-CN" sz="2200" dirty="0" err="1">
                <a:latin typeface="Inconsolata" panose="020B0609030003000000" pitchFamily="49" charset="0"/>
              </a:rPr>
              <a:t>ctime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忽略</a:t>
            </a:r>
            <a:r>
              <a:rPr lang="en-US" altLang="zh-CN" sz="2200" dirty="0" smtClean="0">
                <a:latin typeface="Inconsolata" panose="020B0609030003000000" pitchFamily="49" charset="0"/>
              </a:rPr>
              <a:t>mode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200" dirty="0" smtClean="0">
                <a:latin typeface="Inconsolata" panose="020B0609030003000000" pitchFamily="49" charset="0"/>
              </a:rPr>
              <a:t>dev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参数。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 smtClean="0">
                <a:latin typeface="Inconsolata" panose="020B0609030003000000" pitchFamily="49" charset="0"/>
              </a:rPr>
              <a:t>如果没有足够空间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zh-CN" altLang="en-US" sz="2200" dirty="0" smtClean="0">
                <a:latin typeface="Inconsolata" panose="020B0609030003000000" pitchFamily="49" charset="0"/>
              </a:rPr>
              <a:t>文件节点，返回</a:t>
            </a:r>
            <a:r>
              <a:rPr lang="en-US" altLang="zh-CN" sz="2200" dirty="0" smtClean="0">
                <a:latin typeface="Inconsolata" panose="020B0609030003000000" pitchFamily="49" charset="0"/>
              </a:rPr>
              <a:t>-ENOSPC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200" dirty="0">
                <a:latin typeface="Inconsolata" panose="020B0609030003000000" pitchFamily="49" charset="0"/>
              </a:rPr>
              <a:t>新</a:t>
            </a:r>
            <a:r>
              <a:rPr lang="zh-CN" altLang="en-US" sz="2200" dirty="0" smtClean="0">
                <a:latin typeface="Inconsolata" panose="020B0609030003000000" pitchFamily="49" charset="0"/>
              </a:rPr>
              <a:t>创建常规文件的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atime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mtime</a:t>
            </a:r>
            <a:r>
              <a:rPr lang="en-US" altLang="zh-CN" sz="2200" dirty="0" smtClean="0">
                <a:latin typeface="Inconsolata" panose="020B0609030003000000" pitchFamily="49" charset="0"/>
              </a:rPr>
              <a:t>/</a:t>
            </a:r>
            <a:r>
              <a:rPr lang="en-US" altLang="zh-CN" sz="22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200" dirty="0" smtClean="0">
                <a:latin typeface="Inconsolata" panose="020B0609030003000000" pitchFamily="49" charset="0"/>
              </a:rPr>
              <a:t>都是当前时间：</a:t>
            </a:r>
            <a:r>
              <a:rPr lang="en-US" altLang="zh-CN" sz="2200" dirty="0" smtClean="0">
                <a:latin typeface="Inconsolata" panose="020B0609030003000000" pitchFamily="49" charset="0"/>
              </a:rPr>
              <a:t>time(NULL)</a:t>
            </a:r>
            <a:r>
              <a:rPr lang="zh-CN" altLang="en-US" sz="2200" dirty="0" smtClean="0">
                <a:latin typeface="Inconsolata" panose="020B0609030003000000" pitchFamily="49" charset="0"/>
              </a:rPr>
              <a:t>。</a:t>
            </a:r>
            <a:endParaRPr lang="en-US" altLang="zh-CN" sz="22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3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fs_truncate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490797" cy="46896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fs_truncate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size</a:t>
            </a:r>
            <a:r>
              <a:rPr lang="fr-FR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修改一个常规文件的大小</a:t>
            </a:r>
            <a:r>
              <a:rPr lang="zh-CN" altLang="en-US" sz="2000" dirty="0" smtClean="0">
                <a:latin typeface="Inconsolata" panose="020B0609030003000000" pitchFamily="49" charset="0"/>
              </a:rPr>
              <a:t>信息。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创建新文件时，系统会将新文件大小修改为</a:t>
            </a:r>
            <a:r>
              <a:rPr lang="en-US" altLang="zh-CN" sz="2000" dirty="0" smtClean="0">
                <a:latin typeface="Inconsolata" panose="020B0609030003000000" pitchFamily="49" charset="0"/>
              </a:rPr>
              <a:t>0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。也可以通过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truncate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 smtClean="0">
                <a:latin typeface="Inconsolata" panose="020B0609030003000000" pitchFamily="49" charset="0"/>
              </a:rPr>
              <a:t>size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是新的总大小。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如果没有足够空间，返回</a:t>
            </a:r>
            <a:r>
              <a:rPr lang="en-US" altLang="zh-CN" sz="2000" dirty="0" smtClean="0">
                <a:latin typeface="Inconsolata" panose="020B0609030003000000" pitchFamily="49" charset="0"/>
              </a:rPr>
              <a:t>-ENOSPC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会更新常规文件的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fs_utime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832543" cy="46896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fs_utime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utimbuf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buffer</a:t>
            </a:r>
            <a:r>
              <a:rPr lang="fr-FR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修改一个目录文件或常规文件的时间</a:t>
            </a:r>
            <a:r>
              <a:rPr lang="zh-CN" altLang="en-US" sz="2000" dirty="0" smtClean="0">
                <a:latin typeface="Inconsolata" panose="020B0609030003000000" pitchFamily="49" charset="0"/>
              </a:rPr>
              <a:t>信息。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创建新文件时，系统会调用这个函数。也可以通过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touch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命令进行测试。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 err="1" smtClean="0">
                <a:latin typeface="Inconsolata" panose="020B0609030003000000" pitchFamily="49" charset="0"/>
              </a:rPr>
              <a:t>struct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utimebuf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有两个成员变量 </a:t>
            </a:r>
            <a:r>
              <a:rPr lang="en-US" altLang="zh-CN" sz="2000" dirty="0" err="1">
                <a:latin typeface="Inconsolata" panose="020B0609030003000000" pitchFamily="49" charset="0"/>
              </a:rPr>
              <a:t>time_t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actime;time_t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modtime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所以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buffer-&gt;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actime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和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buffer-&gt;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modtime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对应被修改文件的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fs_rename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490797" cy="46896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fs_rename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err="1">
                <a:latin typeface="Inconsolata" panose="020B0609030003000000" pitchFamily="49" charset="0"/>
              </a:rPr>
              <a:t>oldpath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newpath</a:t>
            </a:r>
            <a:r>
              <a:rPr lang="fr-FR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更改一个目录文件或常规文件的名称（及</a:t>
            </a:r>
            <a:r>
              <a:rPr lang="en-US" altLang="zh-CN" sz="2000" dirty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或路径）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基本就是</a:t>
            </a:r>
            <a:r>
              <a:rPr lang="en-US" altLang="zh-CN" sz="2000" dirty="0" smtClean="0">
                <a:latin typeface="Inconsolata" panose="020B0609030003000000" pitchFamily="49" charset="0"/>
              </a:rPr>
              <a:t>mv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命令的实现。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两个参数都是完整路径，需要自己提取父目录和文件名。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如果更改对象是目录，则该目录下的所有文件和子目录还在此目录下。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何时需要返回</a:t>
            </a:r>
            <a:r>
              <a:rPr lang="en-US" altLang="zh-CN" sz="2000" dirty="0" smtClean="0">
                <a:latin typeface="Inconsolata" panose="020B0609030003000000" pitchFamily="49" charset="0"/>
              </a:rPr>
              <a:t>-ENOSPC</a:t>
            </a:r>
            <a:r>
              <a:rPr lang="zh-CN" altLang="en-US" sz="2000" dirty="0" smtClean="0">
                <a:latin typeface="Inconsolata" panose="020B0609030003000000" pitchFamily="49" charset="0"/>
              </a:rPr>
              <a:t>？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6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fs_rmdir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fr-FR" altLang="zh-CN" sz="2000" dirty="0">
                <a:latin typeface="Inconsolata" panose="020B0609030003000000" pitchFamily="49" charset="0"/>
              </a:rPr>
              <a:t>int fs_rmdir (const char *</a:t>
            </a:r>
            <a:r>
              <a:rPr lang="fr-FR" altLang="zh-CN" sz="2000" dirty="0" smtClean="0">
                <a:latin typeface="Inconsolata" panose="020B0609030003000000" pitchFamily="49" charset="0"/>
              </a:rPr>
              <a:t>path);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删除</a:t>
            </a:r>
            <a:r>
              <a:rPr lang="zh-CN" altLang="en-US" sz="2000" dirty="0" smtClean="0">
                <a:latin typeface="Inconsolata" panose="020B0609030003000000" pitchFamily="49" charset="0"/>
              </a:rPr>
              <a:t>一个</a:t>
            </a:r>
            <a:r>
              <a:rPr lang="zh-CN" altLang="en-US" sz="2000" dirty="0">
                <a:latin typeface="Inconsolata" panose="020B0609030003000000" pitchFamily="49" charset="0"/>
              </a:rPr>
              <a:t>目录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删除一个目录，可以通过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rm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-r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会更新父目录的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当调用此函数时，系统会保证你的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readdir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函数对该目录返回空，即你不用处理递归删除的情况。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fs_unlink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fs_unlink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path</a:t>
            </a:r>
            <a:r>
              <a:rPr lang="fr-FR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删除一个常规文件。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删除一个文件，可以通过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rm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实现细节：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会更新父目录的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和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记得释放你为该文件分配的数据块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0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fs_statfs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fs_statfs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stat);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查询文件系统整体的统计信息。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当需要知道空间利用率，剩余可用空间时会调用。可以通过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df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 smtClean="0">
                <a:latin typeface="Inconsolata" panose="020B0609030003000000" pitchFamily="49" charset="0"/>
              </a:rPr>
              <a:t>path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参数没有意义。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5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FUSE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FUSE(The </a:t>
            </a:r>
            <a:r>
              <a:rPr lang="en-US" altLang="zh-CN" sz="2800" dirty="0" err="1"/>
              <a:t>Filesystem</a:t>
            </a:r>
            <a:r>
              <a:rPr lang="en-US" altLang="zh-CN" sz="2800" dirty="0"/>
              <a:t> in </a:t>
            </a:r>
            <a:r>
              <a:rPr lang="en-US" altLang="zh-CN" sz="2800" dirty="0" err="1"/>
              <a:t>Userspace</a:t>
            </a:r>
            <a:r>
              <a:rPr lang="en-US" altLang="zh-CN" sz="2800" dirty="0"/>
              <a:t>)</a:t>
            </a:r>
            <a:r>
              <a:rPr lang="zh-CN" altLang="en-US" sz="2800" dirty="0"/>
              <a:t>在</a:t>
            </a:r>
            <a:r>
              <a:rPr lang="en-US" altLang="zh-CN" sz="2800" dirty="0"/>
              <a:t>Kernel</a:t>
            </a:r>
            <a:r>
              <a:rPr lang="zh-CN" altLang="en-US" sz="2800" dirty="0"/>
              <a:t>中是一个奇特的部分，它允许通常的用户不用修改</a:t>
            </a:r>
            <a:r>
              <a:rPr lang="en-US" altLang="zh-CN" sz="2800" dirty="0"/>
              <a:t>Kernel</a:t>
            </a:r>
            <a:r>
              <a:rPr lang="zh-CN" altLang="en-US" sz="2800" dirty="0"/>
              <a:t>或取得</a:t>
            </a:r>
            <a:r>
              <a:rPr lang="en-US" altLang="zh-CN" sz="2800" dirty="0"/>
              <a:t>Root</a:t>
            </a:r>
            <a:r>
              <a:rPr lang="zh-CN" altLang="en-US" sz="2800" dirty="0"/>
              <a:t>权限，就能制作或使用他们自己的文件系统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内核中存在</a:t>
            </a:r>
            <a:r>
              <a:rPr lang="en-US" altLang="zh-CN" sz="2800" dirty="0" smtClean="0"/>
              <a:t>VFS</a:t>
            </a:r>
            <a:r>
              <a:rPr lang="zh-CN" altLang="en-US" sz="2800" dirty="0" smtClean="0"/>
              <a:t>层，它把所有和文件访问的操作进行拆解，并通过实现注册的回调函数接口调用用户态的代码。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Libfuse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GITHUB</a:t>
            </a:r>
            <a:r>
              <a:rPr lang="zh-CN" altLang="en-US" sz="2800" dirty="0" smtClean="0"/>
              <a:t>一个开源的库，我们的实验基于此。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42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statvfs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853248"/>
            <a:ext cx="5165408" cy="440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statvfs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{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  unsigned long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f_bsize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块大小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f_blocks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块数量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fsblkcnt_t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f_bfree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空闲块数量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fsblkcnt_t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f_bavail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可用块数量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f_files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文件节点数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f_ffree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空闲节点数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>
                <a:latin typeface="Inconsolata" panose="020B0609030003000000" pitchFamily="49" charset="0"/>
              </a:rPr>
              <a:t>fsfilcnt_t</a:t>
            </a:r>
            <a:r>
              <a:rPr lang="en-US" altLang="zh-CN" sz="2000" dirty="0">
                <a:latin typeface="Inconsolata" panose="020B0609030003000000" pitchFamily="49" charset="0"/>
              </a:rPr>
              <a:t>  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f_favail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可用节点数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>
                <a:latin typeface="Inconsolata" panose="020B0609030003000000" pitchFamily="49" charset="0"/>
              </a:rPr>
              <a:t>unsigned long  </a:t>
            </a:r>
            <a:r>
              <a:rPr lang="en-US" altLang="zh-CN" sz="2000" dirty="0" err="1">
                <a:latin typeface="Inconsolata" panose="020B0609030003000000" pitchFamily="49" charset="0"/>
              </a:rPr>
              <a:t>f_namemax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                  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文件名长度上限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};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268720" y="1853248"/>
            <a:ext cx="4348480" cy="4403090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statvfs</a:t>
            </a:r>
            <a:r>
              <a:rPr lang="zh-CN" altLang="en-US" sz="2000" dirty="0" smtClean="0">
                <a:latin typeface="Inconsolata" panose="020B0609030003000000" pitchFamily="49" charset="0"/>
              </a:rPr>
              <a:t>这个</a:t>
            </a:r>
            <a:r>
              <a:rPr lang="zh-CN" altLang="en-US" sz="2000" dirty="0">
                <a:latin typeface="Inconsolata" panose="020B0609030003000000" pitchFamily="49" charset="0"/>
              </a:rPr>
              <a:t>结构体是用来描述一个</a:t>
            </a:r>
            <a:r>
              <a:rPr lang="en-US" altLang="zh-CN" sz="2000" dirty="0" err="1">
                <a:latin typeface="Inconsolata" panose="020B0609030003000000" pitchFamily="49" charset="0"/>
              </a:rPr>
              <a:t>linux</a:t>
            </a:r>
            <a:r>
              <a:rPr lang="zh-CN" altLang="en-US" sz="2000" dirty="0">
                <a:latin typeface="Inconsolata" panose="020B0609030003000000" pitchFamily="49" charset="0"/>
              </a:rPr>
              <a:t>系统文件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系统属性</a:t>
            </a:r>
            <a:r>
              <a:rPr lang="zh-CN" altLang="en-US" sz="2000" dirty="0">
                <a:latin typeface="Inconsolata" panose="020B0609030003000000" pitchFamily="49" charset="0"/>
              </a:rPr>
              <a:t>的结构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只列出</a:t>
            </a:r>
            <a:r>
              <a:rPr lang="zh-CN" altLang="en-US" sz="2000" dirty="0">
                <a:latin typeface="Inconsolata" panose="020B0609030003000000" pitchFamily="49" charset="0"/>
              </a:rPr>
              <a:t>了你需要填充的</a:t>
            </a:r>
            <a:r>
              <a:rPr lang="zh-CN" altLang="en-US" sz="2000" dirty="0" smtClean="0">
                <a:latin typeface="Inconsolata" panose="020B0609030003000000" pitchFamily="49" charset="0"/>
              </a:rPr>
              <a:t>部分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可以认为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f_bfree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=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f_bavail</a:t>
            </a:r>
            <a:r>
              <a:rPr lang="en-US" altLang="zh-CN" sz="2000" dirty="0" smtClean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f_ffree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=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f_favail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你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可以使用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disk.h</a:t>
            </a:r>
            <a:r>
              <a:rPr lang="zh-CN" altLang="en-US" sz="2000" dirty="0" smtClean="0">
                <a:latin typeface="Inconsolata" panose="020B0609030003000000" pitchFamily="49" charset="0"/>
              </a:rPr>
              <a:t>中的宏定义来使你的代码更优美。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7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44795" y="787400"/>
            <a:ext cx="8825658" cy="3329581"/>
          </a:xfrm>
        </p:spPr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963435" y="4116981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祝大家实验愉快</a:t>
            </a:r>
            <a:r>
              <a:rPr lang="en-US" altLang="zh-CN" sz="3200" dirty="0" smtClean="0"/>
              <a:t>~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671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fs_getattr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>
                <a:latin typeface="Inconsolata" panose="020B0609030003000000" pitchFamily="49" charset="0"/>
              </a:rPr>
              <a:t>fs_getattr</a:t>
            </a:r>
            <a:r>
              <a:rPr lang="en-US" altLang="zh-CN" sz="2000" dirty="0">
                <a:latin typeface="Inconsolata" panose="020B0609030003000000" pitchFamily="49" charset="0"/>
              </a:rPr>
              <a:t> (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*</a:t>
            </a:r>
            <a:r>
              <a:rPr lang="en-US" altLang="zh-CN" sz="2000" dirty="0" err="1">
                <a:latin typeface="Inconsolata" panose="020B0609030003000000" pitchFamily="49" charset="0"/>
              </a:rPr>
              <a:t>attr</a:t>
            </a:r>
            <a:r>
              <a:rPr lang="en-US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查询</a:t>
            </a:r>
            <a:r>
              <a:rPr lang="zh-CN" altLang="en-US" sz="2000" dirty="0">
                <a:latin typeface="Inconsolata" panose="020B0609030003000000" pitchFamily="49" charset="0"/>
              </a:rPr>
              <a:t>一个目录文件或常规文件的信息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基本所有的操作都会多次调用这个函数，可以通过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cd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命令来进行测试</a:t>
            </a:r>
            <a:r>
              <a:rPr lang="zh-CN" altLang="en-US" sz="1600" dirty="0" smtClean="0">
                <a:latin typeface="Inconsolata" panose="020B0609030003000000" pitchFamily="49" charset="0"/>
              </a:rPr>
              <a:t>。</a:t>
            </a:r>
            <a:endParaRPr lang="en-US" altLang="zh-CN" sz="16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如果文件不存在返回</a:t>
            </a:r>
            <a:r>
              <a:rPr lang="en-US" altLang="zh-CN" sz="2000" dirty="0">
                <a:latin typeface="Inconsolata" panose="020B0609030003000000" pitchFamily="49" charset="0"/>
              </a:rPr>
              <a:t>-ENOENT</a:t>
            </a:r>
            <a:r>
              <a:rPr lang="zh-CN" altLang="en-US" sz="2000" dirty="0">
                <a:latin typeface="Inconsolata" panose="020B0609030003000000" pitchFamily="49" charset="0"/>
              </a:rPr>
              <a:t>。重要！！！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4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853248"/>
            <a:ext cx="4844906" cy="440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{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mode_t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st_mode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文件对应的模式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nlink_t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st_nlink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文件的链接数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uid_t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st_uid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  </a:t>
            </a:r>
            <a:r>
              <a:rPr lang="en-US" altLang="zh-CN" sz="2000" dirty="0">
                <a:latin typeface="Inconsolata" panose="020B0609030003000000" pitchFamily="49" charset="0"/>
              </a:rPr>
              <a:t>//</a:t>
            </a:r>
            <a:r>
              <a:rPr lang="zh-CN" altLang="en-US" sz="2000" dirty="0">
                <a:latin typeface="Inconsolata" panose="020B0609030003000000" pitchFamily="49" charset="0"/>
              </a:rPr>
              <a:t>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所有者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gid_t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st_gid</a:t>
            </a:r>
            <a:r>
              <a:rPr lang="en-US" altLang="zh-CN" sz="2000" dirty="0">
                <a:latin typeface="Inconsolata" panose="020B0609030003000000" pitchFamily="49" charset="0"/>
              </a:rPr>
              <a:t>;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//</a:t>
            </a:r>
            <a:r>
              <a:rPr lang="zh-CN" altLang="en-US" sz="2000" dirty="0">
                <a:latin typeface="Inconsolata" panose="020B0609030003000000" pitchFamily="49" charset="0"/>
              </a:rPr>
              <a:t>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所有者的组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off_t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st_size</a:t>
            </a:r>
            <a:r>
              <a:rPr lang="en-US" altLang="zh-CN" sz="2000" dirty="0">
                <a:latin typeface="Inconsolata" panose="020B0609030003000000" pitchFamily="49" charset="0"/>
              </a:rPr>
              <a:t>;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文件</a:t>
            </a:r>
            <a:r>
              <a:rPr lang="zh-CN" altLang="en-US" sz="2000" dirty="0">
                <a:latin typeface="Inconsolata" panose="020B0609030003000000" pitchFamily="49" charset="0"/>
              </a:rPr>
              <a:t>字节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数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time_t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st_atime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被</a:t>
            </a:r>
            <a:r>
              <a:rPr lang="zh-CN" altLang="en-US" sz="2000" dirty="0">
                <a:latin typeface="Inconsolata" panose="020B0609030003000000" pitchFamily="49" charset="0"/>
              </a:rPr>
              <a:t>访问的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时间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time_t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st_mtime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被</a:t>
            </a:r>
            <a:r>
              <a:rPr lang="zh-CN" altLang="en-US" sz="2000" dirty="0">
                <a:latin typeface="Inconsolata" panose="020B0609030003000000" pitchFamily="49" charset="0"/>
              </a:rPr>
              <a:t>修改的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时间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	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time_t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st_ctime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;//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状态</a:t>
            </a:r>
            <a:r>
              <a:rPr lang="zh-CN" altLang="en-US" sz="2000" dirty="0">
                <a:latin typeface="Inconsolata" panose="020B0609030003000000" pitchFamily="49" charset="0"/>
              </a:rPr>
              <a:t>改变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时间</a:t>
            </a:r>
            <a:endParaRPr lang="zh-CN" altLang="en-US" sz="20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Inconsolata" panose="020B0609030003000000" pitchFamily="49" charset="0"/>
              </a:rPr>
              <a:t>};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022109" y="1853248"/>
            <a:ext cx="4028725" cy="440309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</a:t>
            </a:r>
            <a:r>
              <a:rPr lang="zh-CN" altLang="en-US" sz="2000" dirty="0">
                <a:latin typeface="Inconsolata" panose="020B0609030003000000" pitchFamily="49" charset="0"/>
              </a:rPr>
              <a:t>这个结构体是用来描述一个</a:t>
            </a:r>
            <a:r>
              <a:rPr lang="en-US" altLang="zh-CN" sz="2000" dirty="0" err="1">
                <a:latin typeface="Inconsolata" panose="020B0609030003000000" pitchFamily="49" charset="0"/>
              </a:rPr>
              <a:t>linux</a:t>
            </a:r>
            <a:r>
              <a:rPr lang="zh-CN" altLang="en-US" sz="2000" dirty="0">
                <a:latin typeface="Inconsolata" panose="020B0609030003000000" pitchFamily="49" charset="0"/>
              </a:rPr>
              <a:t>系统文件系统中的文件属性的结构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只列出</a:t>
            </a:r>
            <a:r>
              <a:rPr lang="zh-CN" altLang="en-US" sz="2000" dirty="0">
                <a:latin typeface="Inconsolata" panose="020B0609030003000000" pitchFamily="49" charset="0"/>
              </a:rPr>
              <a:t>了你需要填充的</a:t>
            </a:r>
            <a:r>
              <a:rPr lang="zh-CN" altLang="en-US" sz="2000" dirty="0" smtClean="0">
                <a:latin typeface="Inconsolata" panose="020B0609030003000000" pitchFamily="49" charset="0"/>
              </a:rPr>
              <a:t>部分。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框架中提供了宏定义，</a:t>
            </a:r>
            <a:r>
              <a:rPr lang="en-US" altLang="zh-CN" sz="2000" dirty="0">
                <a:latin typeface="Inconsolata" panose="020B0609030003000000" pitchFamily="49" charset="0"/>
              </a:rPr>
              <a:t>DIRMODE</a:t>
            </a:r>
            <a:r>
              <a:rPr lang="zh-CN" altLang="en-US" sz="2000" dirty="0">
                <a:latin typeface="Inconsolata" panose="020B0609030003000000" pitchFamily="49" charset="0"/>
              </a:rPr>
              <a:t>对应目录的</a:t>
            </a:r>
            <a:r>
              <a:rPr lang="en-US" altLang="zh-CN" sz="2000" dirty="0">
                <a:latin typeface="Inconsolata" panose="020B0609030003000000" pitchFamily="49" charset="0"/>
              </a:rPr>
              <a:t>mode</a:t>
            </a:r>
            <a:r>
              <a:rPr lang="zh-CN" altLang="en-US" sz="2000" dirty="0">
                <a:latin typeface="Inconsolata" panose="020B0609030003000000" pitchFamily="49" charset="0"/>
              </a:rPr>
              <a:t>，</a:t>
            </a:r>
            <a:r>
              <a:rPr lang="en-US" altLang="zh-CN" sz="2000" dirty="0">
                <a:latin typeface="Inconsolata" panose="020B0609030003000000" pitchFamily="49" charset="0"/>
              </a:rPr>
              <a:t>REGMODE</a:t>
            </a:r>
            <a:r>
              <a:rPr lang="zh-CN" altLang="en-US" sz="2000" dirty="0">
                <a:latin typeface="Inconsolata" panose="020B0609030003000000" pitchFamily="49" charset="0"/>
              </a:rPr>
              <a:t>对应普通文件的</a:t>
            </a:r>
            <a:r>
              <a:rPr lang="en-US" altLang="zh-CN" sz="2000" dirty="0">
                <a:latin typeface="Inconsolata" panose="020B0609030003000000" pitchFamily="49" charset="0"/>
              </a:rPr>
              <a:t>mode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st_link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>
                <a:latin typeface="Inconsolata" panose="020B0609030003000000" pitchFamily="49" charset="0"/>
              </a:rPr>
              <a:t>1</a:t>
            </a:r>
            <a:r>
              <a:rPr lang="zh-CN" altLang="en-US" sz="2000" dirty="0">
                <a:latin typeface="Inconsolata" panose="020B0609030003000000" pitchFamily="49" charset="0"/>
              </a:rPr>
              <a:t>即可。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st_uid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 err="1">
                <a:latin typeface="Inconsolata" panose="020B0609030003000000" pitchFamily="49" charset="0"/>
              </a:rPr>
              <a:t>getuid</a:t>
            </a:r>
            <a:r>
              <a:rPr lang="en-US" altLang="zh-CN" sz="2000" dirty="0">
                <a:latin typeface="Inconsolata" panose="020B0609030003000000" pitchFamily="49" charset="0"/>
              </a:rPr>
              <a:t>()</a:t>
            </a:r>
            <a:r>
              <a:rPr lang="zh-CN" altLang="en-US" sz="2000" dirty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st_gid</a:t>
            </a:r>
            <a:r>
              <a:rPr lang="zh-CN" altLang="en-US" sz="2000" dirty="0">
                <a:latin typeface="Inconsolata" panose="020B0609030003000000" pitchFamily="49" charset="0"/>
              </a:rPr>
              <a:t>填</a:t>
            </a:r>
            <a:r>
              <a:rPr lang="en-US" altLang="zh-CN" sz="2000" dirty="0" err="1">
                <a:latin typeface="Inconsolata" panose="020B0609030003000000" pitchFamily="49" charset="0"/>
              </a:rPr>
              <a:t>getgid</a:t>
            </a:r>
            <a:r>
              <a:rPr lang="en-US" altLang="zh-CN" sz="2000" dirty="0">
                <a:latin typeface="Inconsolata" panose="020B0609030003000000" pitchFamily="49" charset="0"/>
              </a:rPr>
              <a:t>()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目录节点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st_size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只填目录节点实际占用的空间。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8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fs_readdir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fs_readdir</a:t>
            </a:r>
            <a:r>
              <a:rPr lang="en-US" altLang="zh-CN" sz="2000" dirty="0" smtClean="0">
                <a:latin typeface="Inconsolata" panose="020B0609030003000000" pitchFamily="49" charset="0"/>
              </a:rPr>
              <a:t>(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const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>
                <a:latin typeface="Inconsolata" panose="020B0609030003000000" pitchFamily="49" charset="0"/>
              </a:rPr>
              <a:t>char *path, void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 filler,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查询一个目录文件下的所有文件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读取目录的操作，对应</a:t>
            </a:r>
            <a:r>
              <a:rPr lang="en-US" altLang="zh-CN" sz="2000" dirty="0" smtClean="0">
                <a:latin typeface="Inconsolata" panose="020B0609030003000000" pitchFamily="49" charset="0"/>
              </a:rPr>
              <a:t>ls</a:t>
            </a:r>
            <a:r>
              <a:rPr lang="zh-CN" altLang="en-US" sz="2000" dirty="0">
                <a:latin typeface="Inconsolata" panose="020B0609030003000000" pitchFamily="49" charset="0"/>
              </a:rPr>
              <a:t>命令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。会更新目录文件的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0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path</a:t>
            </a:r>
            <a:endParaRPr lang="en-US" altLang="zh-CN" sz="20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1800" dirty="0" smtClean="0">
                <a:latin typeface="Inconsolata" panose="020B0609030003000000" pitchFamily="49" charset="0"/>
              </a:rPr>
              <a:t>描述文件的路径。</a:t>
            </a:r>
            <a:endParaRPr lang="en-US" altLang="zh-CN" sz="18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>
                <a:latin typeface="Inconsolata" panose="020B0609030003000000" pitchFamily="49" charset="0"/>
              </a:rPr>
              <a:t>void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buffer</a:t>
            </a:r>
          </a:p>
          <a:p>
            <a:pPr lvl="1"/>
            <a:r>
              <a:rPr lang="zh-CN" altLang="en-US" sz="1800" dirty="0">
                <a:latin typeface="Inconsolata" panose="020B0609030003000000" pitchFamily="49" charset="0"/>
              </a:rPr>
              <a:t>你</a:t>
            </a:r>
            <a:r>
              <a:rPr lang="zh-CN" altLang="en-US" sz="1800" dirty="0" smtClean="0">
                <a:latin typeface="Inconsolata" panose="020B0609030003000000" pitchFamily="49" charset="0"/>
              </a:rPr>
              <a:t>需要写入文件信息的缓冲区。</a:t>
            </a:r>
            <a:endParaRPr lang="en-US" altLang="zh-CN" sz="18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filler</a:t>
            </a:r>
          </a:p>
          <a:p>
            <a:pPr lvl="1"/>
            <a:r>
              <a:rPr lang="zh-CN" altLang="en-US" sz="1800" dirty="0" smtClean="0">
                <a:latin typeface="Inconsolata" panose="020B0609030003000000" pitchFamily="49" charset="0"/>
              </a:rPr>
              <a:t>通过</a:t>
            </a:r>
            <a:r>
              <a:rPr lang="en-US" altLang="zh-CN" sz="1800" dirty="0" err="1" smtClean="0">
                <a:latin typeface="Inconsolata" panose="020B0609030003000000" pitchFamily="49" charset="0"/>
              </a:rPr>
              <a:t>typedef</a:t>
            </a:r>
            <a:r>
              <a:rPr lang="zh-CN" altLang="en-US" sz="1800" dirty="0" smtClean="0">
                <a:latin typeface="Inconsolata" panose="020B0609030003000000" pitchFamily="49" charset="0"/>
              </a:rPr>
              <a:t>定义的函数指针。</a:t>
            </a:r>
            <a:endParaRPr lang="en-US" altLang="zh-CN" sz="18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offset</a:t>
            </a:r>
          </a:p>
          <a:p>
            <a:pPr lvl="1"/>
            <a:r>
              <a:rPr lang="zh-CN" altLang="en-US" sz="1800" dirty="0" smtClean="0">
                <a:latin typeface="Inconsolata" panose="020B0609030003000000" pitchFamily="49" charset="0"/>
              </a:rPr>
              <a:t>不必关心。</a:t>
            </a:r>
            <a:endParaRPr lang="en-US" altLang="zh-CN" sz="18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</a:t>
            </a:r>
          </a:p>
          <a:p>
            <a:pPr lvl="1"/>
            <a:r>
              <a:rPr lang="zh-CN" altLang="en-US" sz="1800" dirty="0" smtClean="0">
                <a:latin typeface="Inconsolata" panose="020B0609030003000000" pitchFamily="49" charset="0"/>
              </a:rPr>
              <a:t>与</a:t>
            </a:r>
            <a:r>
              <a:rPr lang="en-US" altLang="zh-CN" sz="1800" dirty="0" err="1" smtClean="0">
                <a:latin typeface="Inconsolata" panose="020B0609030003000000" pitchFamily="49" charset="0"/>
              </a:rPr>
              <a:t>opendir</a:t>
            </a:r>
            <a:r>
              <a:rPr lang="zh-CN" altLang="en-US" sz="1800" dirty="0" smtClean="0">
                <a:latin typeface="Inconsolata" panose="020B0609030003000000" pitchFamily="49" charset="0"/>
              </a:rPr>
              <a:t>函数相关，后面讲。</a:t>
            </a:r>
            <a:endParaRPr lang="en-US" altLang="zh-CN" sz="1800" dirty="0" smtClean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607107" cy="420024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typedef</a:t>
            </a:r>
            <a:r>
              <a:rPr lang="en-US" altLang="zh-CN" sz="2000" dirty="0">
                <a:latin typeface="Inconsolata" panose="020B0609030003000000" pitchFamily="49" charset="0"/>
              </a:rPr>
              <a:t> int (*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fuse_fill_dir_t</a:t>
            </a:r>
            <a:r>
              <a:rPr lang="en-US" altLang="zh-CN" sz="2000" dirty="0">
                <a:latin typeface="Inconsolata" panose="020B0609030003000000" pitchFamily="49" charset="0"/>
              </a:rPr>
              <a:t>) (void *</a:t>
            </a:r>
            <a:r>
              <a:rPr lang="en-US" altLang="zh-CN" sz="2000" dirty="0" err="1">
                <a:latin typeface="Inconsolata" panose="020B0609030003000000" pitchFamily="49" charset="0"/>
              </a:rPr>
              <a:t>buf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char *name</a:t>
            </a:r>
            <a:r>
              <a:rPr lang="en-US" altLang="zh-CN" sz="2000" dirty="0" smtClean="0">
                <a:latin typeface="Inconsolata" panose="020B0609030003000000" pitchFamily="49" charset="0"/>
              </a:rPr>
              <a:t>,                             </a:t>
            </a:r>
            <a:r>
              <a:rPr lang="en-US" altLang="zh-CN" sz="2000" dirty="0" err="1">
                <a:latin typeface="Inconsolata" panose="020B0609030003000000" pitchFamily="49" charset="0"/>
              </a:rPr>
              <a:t>const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stat *</a:t>
            </a:r>
            <a:r>
              <a:rPr lang="en-US" altLang="zh-CN" sz="2000" dirty="0" err="1">
                <a:latin typeface="Inconsolata" panose="020B0609030003000000" pitchFamily="49" charset="0"/>
              </a:rPr>
              <a:t>stbuf</a:t>
            </a:r>
            <a:r>
              <a:rPr lang="en-US" altLang="zh-CN" sz="2000" dirty="0">
                <a:latin typeface="Inconsolata" panose="020B0609030003000000" pitchFamily="49" charset="0"/>
              </a:rPr>
              <a:t>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off);</a:t>
            </a: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将一个文件信息写入缓冲区。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使用范例：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filler(buffer,”1.txt”,NULL,0);</a:t>
            </a:r>
          </a:p>
          <a:p>
            <a:pPr marL="0" indent="0">
              <a:buNone/>
            </a:pPr>
            <a:r>
              <a:rPr lang="en-US" altLang="zh-CN" sz="2000" dirty="0">
                <a:latin typeface="Inconsolata" panose="020B0609030003000000" pitchFamily="49" charset="0"/>
              </a:rPr>
              <a:t>	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filler(buffer,”</a:t>
            </a:r>
            <a:r>
              <a:rPr lang="en-US" altLang="zh-CN" sz="2000" dirty="0">
                <a:latin typeface="Inconsolata" panose="020B0609030003000000" pitchFamily="49" charset="0"/>
              </a:rPr>
              <a:t>d</a:t>
            </a:r>
            <a:r>
              <a:rPr lang="en-US" altLang="zh-CN" sz="2000" dirty="0" smtClean="0">
                <a:latin typeface="Inconsolata" panose="020B0609030003000000" pitchFamily="49" charset="0"/>
              </a:rPr>
              <a:t>ir”,NULL,0);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3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fs_open</a:t>
            </a:r>
            <a:r>
              <a:rPr lang="en-US" altLang="zh-CN" dirty="0"/>
              <a:t>, </a:t>
            </a:r>
            <a:r>
              <a:rPr lang="en-US" altLang="zh-CN" dirty="0" err="1" smtClean="0"/>
              <a:t>fs_release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fs_opendir</a:t>
            </a:r>
            <a:r>
              <a:rPr lang="en-US" altLang="zh-CN" dirty="0"/>
              <a:t>, </a:t>
            </a:r>
            <a:r>
              <a:rPr lang="en-US" altLang="zh-CN" dirty="0" err="1"/>
              <a:t>fs_releasedir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smtClean="0">
                <a:latin typeface="Inconsolata" panose="020B0609030003000000" pitchFamily="49" charset="0"/>
              </a:rPr>
              <a:t>xxx (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const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>
                <a:latin typeface="Inconsolata" panose="020B0609030003000000" pitchFamily="49" charset="0"/>
              </a:rPr>
              <a:t>char *path,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*fi</a:t>
            </a:r>
            <a:r>
              <a:rPr lang="en-US" altLang="zh-CN" sz="2000" dirty="0" smtClean="0">
                <a:latin typeface="Inconsolata" panose="020B0609030003000000" pitchFamily="49" charset="0"/>
              </a:rPr>
              <a:t>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打开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关闭一个常规文件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目录文件。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当你需要访问或修改一个文件或目录时会进行调用。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主要判断当前用户是否有权限读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写这个文件</a:t>
            </a:r>
            <a:r>
              <a:rPr lang="en-US" altLang="zh-CN" sz="2000" dirty="0" smtClean="0">
                <a:latin typeface="Inconsolata" panose="020B0609030003000000" pitchFamily="49" charset="0"/>
              </a:rPr>
              <a:t>/</a:t>
            </a:r>
            <a:r>
              <a:rPr lang="zh-CN" altLang="en-US" sz="2000" dirty="0" smtClean="0">
                <a:latin typeface="Inconsolata" panose="020B0609030003000000" pitchFamily="49" charset="0"/>
              </a:rPr>
              <a:t>目录。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本次实验除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fs_open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外不需要修改。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2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</a:t>
            </a: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维持一个打开的文件的相关信息，同一个结构体会在进行该操作时作为参数传递。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en-US" altLang="zh-CN" sz="2000" dirty="0" smtClean="0">
                <a:latin typeface="Inconsolata" panose="020B0609030003000000" pitchFamily="49" charset="0"/>
              </a:rPr>
              <a:t>fi-&gt;flags</a:t>
            </a:r>
            <a:r>
              <a:rPr lang="zh-CN" altLang="en-US" sz="2000" dirty="0" smtClean="0">
                <a:latin typeface="Inconsolata" panose="020B0609030003000000" pitchFamily="49" charset="0"/>
              </a:rPr>
              <a:t>里面记录打开时设置的标志位。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如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O_RDONLY/O_WRONLY/O_RDWR</a:t>
            </a: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如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O_CREAT/O_EXCL/O_TRUNC</a:t>
            </a: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同时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fi-&gt;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fh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是一个保留域，你可以利用它来进行一些你自己的记录。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Inconsolata" panose="020B0609030003000000" pitchFamily="49" charset="0"/>
              </a:rPr>
              <a:t>我们需要对</a:t>
            </a:r>
            <a:r>
              <a:rPr lang="en-US" altLang="zh-CN" sz="2000" dirty="0" smtClean="0">
                <a:latin typeface="Inconsolata" panose="020B0609030003000000" pitchFamily="49" charset="0"/>
              </a:rPr>
              <a:t>O_APPEND</a:t>
            </a:r>
            <a:r>
              <a:rPr lang="zh-CN" altLang="en-US" sz="2000" dirty="0" smtClean="0">
                <a:latin typeface="Inconsolata" panose="020B0609030003000000" pitchFamily="49" charset="0"/>
              </a:rPr>
              <a:t>标志进行处理。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>
                <a:latin typeface="Inconsolata" panose="020B0609030003000000" pitchFamily="49" charset="0"/>
              </a:rPr>
              <a:t>有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可能系统会帮你处理，但不保证一定正确，推荐手动处理。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000" dirty="0" smtClean="0">
                <a:latin typeface="Inconsolata" panose="020B0609030003000000" pitchFamily="49" charset="0"/>
              </a:rPr>
              <a:t>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echo x &gt;&gt; y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命令进行测试。</a:t>
            </a:r>
            <a:endParaRPr lang="zh-CN" altLang="en-US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fs_read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Inconsolata" panose="020B0609030003000000" pitchFamily="49" charset="0"/>
              </a:rPr>
              <a:t>函数原型：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CN" sz="2000" dirty="0">
                <a:latin typeface="Inconsolata" panose="020B0609030003000000" pitchFamily="49" charset="0"/>
              </a:rPr>
              <a:t>int 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fs_read</a:t>
            </a:r>
            <a:r>
              <a:rPr lang="en-US" altLang="zh-CN" sz="2000" dirty="0" smtClean="0">
                <a:latin typeface="Inconsolata" panose="020B0609030003000000" pitchFamily="49" charset="0"/>
              </a:rPr>
              <a:t>(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const</a:t>
            </a:r>
            <a:r>
              <a:rPr lang="en-US" altLang="zh-CN" sz="2000" dirty="0" smtClean="0">
                <a:latin typeface="Inconsolata" panose="020B0609030003000000" pitchFamily="49" charset="0"/>
              </a:rPr>
              <a:t> </a:t>
            </a:r>
            <a:r>
              <a:rPr lang="en-US" altLang="zh-CN" sz="2000" dirty="0">
                <a:latin typeface="Inconsolata" panose="020B0609030003000000" pitchFamily="49" charset="0"/>
              </a:rPr>
              <a:t>char *path, char *buffer, </a:t>
            </a:r>
            <a:r>
              <a:rPr lang="en-US" altLang="zh-CN" sz="2000" dirty="0" err="1">
                <a:latin typeface="Inconsolata" panose="020B0609030003000000" pitchFamily="49" charset="0"/>
              </a:rPr>
              <a:t>size_t</a:t>
            </a:r>
            <a:r>
              <a:rPr lang="en-US" altLang="zh-CN" sz="2000" dirty="0">
                <a:latin typeface="Inconsolata" panose="020B0609030003000000" pitchFamily="49" charset="0"/>
              </a:rPr>
              <a:t> size, </a:t>
            </a:r>
            <a:r>
              <a:rPr lang="en-US" altLang="zh-CN" sz="2000" dirty="0" err="1">
                <a:latin typeface="Inconsolata" panose="020B0609030003000000" pitchFamily="49" charset="0"/>
              </a:rPr>
              <a:t>off_t</a:t>
            </a:r>
            <a:r>
              <a:rPr lang="en-US" altLang="zh-CN" sz="2000" dirty="0">
                <a:latin typeface="Inconsolata" panose="020B0609030003000000" pitchFamily="49" charset="0"/>
              </a:rPr>
              <a:t> offset, </a:t>
            </a:r>
            <a:r>
              <a:rPr lang="en-US" altLang="zh-CN" sz="2000" dirty="0" err="1">
                <a:latin typeface="Inconsolata" panose="020B0609030003000000" pitchFamily="49" charset="0"/>
              </a:rPr>
              <a:t>struct</a:t>
            </a:r>
            <a:r>
              <a:rPr lang="en-US" altLang="zh-CN" sz="2000" dirty="0">
                <a:latin typeface="Inconsolata" panose="020B0609030003000000" pitchFamily="49" charset="0"/>
              </a:rPr>
              <a:t> </a:t>
            </a:r>
            <a:r>
              <a:rPr lang="en-US" altLang="zh-CN" sz="2000" dirty="0" err="1">
                <a:latin typeface="Inconsolata" panose="020B0609030003000000" pitchFamily="49" charset="0"/>
              </a:rPr>
              <a:t>fuse_file_info</a:t>
            </a:r>
            <a:r>
              <a:rPr lang="en-US" altLang="zh-CN" sz="2000" dirty="0">
                <a:latin typeface="Inconsolata" panose="020B0609030003000000" pitchFamily="49" charset="0"/>
              </a:rPr>
              <a:t> *</a:t>
            </a:r>
            <a:r>
              <a:rPr lang="en-US" altLang="zh-CN" sz="2000" dirty="0" smtClean="0">
                <a:latin typeface="Inconsolata" panose="020B0609030003000000" pitchFamily="49" charset="0"/>
              </a:rPr>
              <a:t>fi);</a:t>
            </a: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函数功能：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>
                <a:latin typeface="Inconsolata" panose="020B0609030003000000" pitchFamily="49" charset="0"/>
              </a:rPr>
              <a:t>对一个常规文件进行读操作。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 smtClean="0">
                <a:latin typeface="Inconsolata" panose="020B0609030003000000" pitchFamily="49" charset="0"/>
              </a:rPr>
              <a:t>调用场景：</a:t>
            </a:r>
            <a:endParaRPr lang="en-US" altLang="zh-CN" sz="2400" dirty="0" smtClean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所有读取文件内容的操作通过这个函数完成，可以通过</a:t>
            </a:r>
            <a:r>
              <a:rPr lang="en-US" altLang="zh-CN" sz="2000" dirty="0" smtClean="0">
                <a:latin typeface="Inconsolata" panose="020B0609030003000000" pitchFamily="49" charset="0"/>
              </a:rPr>
              <a:t>cat</a:t>
            </a:r>
            <a:r>
              <a:rPr lang="zh-CN" altLang="en-US" sz="2000" dirty="0" smtClean="0">
                <a:latin typeface="Inconsolata" panose="020B0609030003000000" pitchFamily="49" charset="0"/>
              </a:rPr>
              <a:t>命令测试。</a:t>
            </a:r>
            <a:endParaRPr lang="en-US" altLang="zh-CN" sz="2000" dirty="0" smtClean="0">
              <a:latin typeface="Inconsolata" panose="020B0609030003000000" pitchFamily="49" charset="0"/>
            </a:endParaRPr>
          </a:p>
          <a:p>
            <a:r>
              <a:rPr lang="zh-CN" altLang="en-US" sz="2400" dirty="0">
                <a:latin typeface="Inconsolata" panose="020B0609030003000000" pitchFamily="49" charset="0"/>
              </a:rPr>
              <a:t>实现细节：</a:t>
            </a:r>
            <a:endParaRPr lang="en-US" altLang="zh-CN" sz="2400" dirty="0">
              <a:latin typeface="Inconsolata" panose="020B0609030003000000" pitchFamily="49" charset="0"/>
            </a:endParaRPr>
          </a:p>
          <a:p>
            <a:pPr lvl="1"/>
            <a:r>
              <a:rPr lang="zh-CN" altLang="en-US" sz="2000" dirty="0" smtClean="0">
                <a:latin typeface="Inconsolata" panose="020B0609030003000000" pitchFamily="49" charset="0"/>
              </a:rPr>
              <a:t>会更新常规文件的</a:t>
            </a:r>
            <a:r>
              <a:rPr lang="en-US" altLang="zh-CN" sz="2000" dirty="0" err="1" smtClean="0">
                <a:latin typeface="Inconsolata" panose="020B0609030003000000" pitchFamily="49" charset="0"/>
              </a:rPr>
              <a:t>atime</a:t>
            </a:r>
            <a:r>
              <a:rPr lang="zh-CN" altLang="en-US" sz="2000" dirty="0" smtClean="0">
                <a:latin typeface="Inconsolata" panose="020B0609030003000000" pitchFamily="49" charset="0"/>
              </a:rPr>
              <a:t>。</a:t>
            </a:r>
            <a:endParaRPr lang="en-US" altLang="zh-CN" sz="20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7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1590</Words>
  <Application>Microsoft Office PowerPoint</Application>
  <PresentationFormat>宽屏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Arial</vt:lpstr>
      <vt:lpstr>Century Gothic</vt:lpstr>
      <vt:lpstr>Inconsolata</vt:lpstr>
      <vt:lpstr>Ink Free</vt:lpstr>
      <vt:lpstr>Wingdings 3</vt:lpstr>
      <vt:lpstr>离子</vt:lpstr>
      <vt:lpstr>FUSE-用户态文件系统</vt:lpstr>
      <vt:lpstr>FUSE简介</vt:lpstr>
      <vt:lpstr>fs_getattr</vt:lpstr>
      <vt:lpstr>关于struct stat</vt:lpstr>
      <vt:lpstr>fs_readdir</vt:lpstr>
      <vt:lpstr>参数解释</vt:lpstr>
      <vt:lpstr>fs_open, fs_release fs_opendir, fs_releasedir</vt:lpstr>
      <vt:lpstr>fs_open</vt:lpstr>
      <vt:lpstr>fs_read</vt:lpstr>
      <vt:lpstr>参数解释</vt:lpstr>
      <vt:lpstr>fs_write</vt:lpstr>
      <vt:lpstr>fs_mkdir</vt:lpstr>
      <vt:lpstr>fs_mknod</vt:lpstr>
      <vt:lpstr>fs_truncate</vt:lpstr>
      <vt:lpstr>fs_utime</vt:lpstr>
      <vt:lpstr>fs_rename</vt:lpstr>
      <vt:lpstr>fs_rmdir</vt:lpstr>
      <vt:lpstr>fs_unlink</vt:lpstr>
      <vt:lpstr>fs_statfs</vt:lpstr>
      <vt:lpstr>关于struct statvfs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</dc:title>
  <dc:creator>Liang Junkai</dc:creator>
  <cp:lastModifiedBy>Liang Junkai</cp:lastModifiedBy>
  <cp:revision>446</cp:revision>
  <dcterms:created xsi:type="dcterms:W3CDTF">2019-04-26T09:21:56Z</dcterms:created>
  <dcterms:modified xsi:type="dcterms:W3CDTF">2019-04-26T12:44:28Z</dcterms:modified>
</cp:coreProperties>
</file>