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1370" r:id="rId2"/>
    <p:sldId id="1450" r:id="rId3"/>
    <p:sldId id="1373" r:id="rId4"/>
    <p:sldId id="1374" r:id="rId5"/>
    <p:sldId id="1375" r:id="rId6"/>
    <p:sldId id="1451" r:id="rId7"/>
    <p:sldId id="1372" r:id="rId8"/>
    <p:sldId id="1452" r:id="rId9"/>
    <p:sldId id="1453" r:id="rId10"/>
    <p:sldId id="1454" r:id="rId11"/>
    <p:sldId id="1455" r:id="rId12"/>
    <p:sldId id="1456" r:id="rId13"/>
    <p:sldId id="1457" r:id="rId14"/>
    <p:sldId id="1376" r:id="rId15"/>
    <p:sldId id="1377" r:id="rId16"/>
    <p:sldId id="1378" r:id="rId17"/>
    <p:sldId id="1396" r:id="rId18"/>
    <p:sldId id="1389" r:id="rId19"/>
    <p:sldId id="1388" r:id="rId20"/>
    <p:sldId id="1390" r:id="rId21"/>
    <p:sldId id="1391" r:id="rId22"/>
    <p:sldId id="1392" r:id="rId23"/>
    <p:sldId id="1393" r:id="rId24"/>
    <p:sldId id="1394" r:id="rId25"/>
    <p:sldId id="1397" r:id="rId26"/>
    <p:sldId id="1395" r:id="rId27"/>
    <p:sldId id="1449" r:id="rId28"/>
    <p:sldId id="1416" r:id="rId29"/>
    <p:sldId id="1406" r:id="rId30"/>
    <p:sldId id="1398" r:id="rId31"/>
    <p:sldId id="1407" r:id="rId32"/>
    <p:sldId id="1399" r:id="rId33"/>
    <p:sldId id="1414" r:id="rId34"/>
    <p:sldId id="1415" r:id="rId35"/>
    <p:sldId id="1400" r:id="rId36"/>
    <p:sldId id="1409" r:id="rId37"/>
    <p:sldId id="1419" r:id="rId38"/>
    <p:sldId id="1422" r:id="rId39"/>
    <p:sldId id="1423" r:id="rId40"/>
    <p:sldId id="1420" r:id="rId41"/>
    <p:sldId id="1421" r:id="rId42"/>
    <p:sldId id="1401" r:id="rId43"/>
    <p:sldId id="1410" r:id="rId44"/>
    <p:sldId id="1412" r:id="rId45"/>
    <p:sldId id="1413" r:id="rId46"/>
    <p:sldId id="1402" r:id="rId47"/>
    <p:sldId id="1408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83895" autoAdjust="0"/>
  </p:normalViewPr>
  <p:slideViewPr>
    <p:cSldViewPr>
      <p:cViewPr varScale="1">
        <p:scale>
          <a:sx n="98" d="100"/>
          <a:sy n="98" d="100"/>
        </p:scale>
        <p:origin x="23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A817D7CF-9658-F447-A790-AFD7978B7D4C}" type="datetimeFigureOut">
              <a:rPr lang="zh-CN" altLang="en-US"/>
              <a:pPr>
                <a:defRPr/>
              </a:pPr>
              <a:t>2023/4/22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16967DE7-238F-3B43-A516-03C837547F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A8A32D-AA4F-CC47-A472-66F1828E70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B0B3A42C-3229-474C-ACA3-6BE16688A3B6}" type="slidenum">
              <a:rPr lang="zh-CN" altLang="en-US" sz="1200" b="0">
                <a:latin typeface="Times New Roman" charset="0"/>
              </a:rPr>
              <a:pPr/>
              <a:t>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91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433B1AE-AC50-294E-9568-B9AEE406CC61}" type="slidenum">
              <a:rPr lang="zh-CN" altLang="en-US" sz="1200" b="0">
                <a:latin typeface="Times New Roman" charset="0"/>
              </a:rPr>
              <a:pPr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52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B9ACADF4-1F15-9046-970D-2303448390E9}" type="slidenum">
              <a:rPr lang="zh-CN" altLang="en-US" sz="1200" b="0">
                <a:latin typeface="Times New Roman" charset="0"/>
              </a:rPr>
              <a:pPr/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79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8AEBC7B-622C-5040-B0FD-A7BC4C0039FC}" type="slidenum">
              <a:rPr lang="zh-CN" altLang="en-US" sz="1200" b="0">
                <a:latin typeface="Times New Roman" charset="0"/>
              </a:rPr>
              <a:pPr/>
              <a:t>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22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BECEA32C-29EC-7243-B2BC-39A4FF336BCB}" type="slidenum">
              <a:rPr lang="zh-CN" altLang="en-US" sz="1200" b="0">
                <a:latin typeface="Times New Roman" charset="0"/>
              </a:rPr>
              <a:pPr/>
              <a:t>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55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DEAB9FF-0EF2-424F-9590-E72F206C24D4}" type="slidenum">
              <a:rPr lang="zh-CN" altLang="en-US" sz="1200" b="0">
                <a:latin typeface="Times New Roman" charset="0"/>
              </a:rPr>
              <a:pPr/>
              <a:t>14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宋体" charset="-122"/>
              </a:rPr>
              <a:t>savesigs is nonzero, the process's current signal mask is saved in env and will be restored if a siglongjmp(3) is later performed with this env.</a:t>
            </a:r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74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F091C10-A409-6F49-9080-BE9E28520447}" type="slidenum">
              <a:rPr lang="zh-CN" altLang="en-US" sz="1200" b="0">
                <a:latin typeface="Times New Roman" charset="0"/>
              </a:rPr>
              <a:pPr/>
              <a:t>15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89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4BCA25D-1A3A-004E-B6B3-42BFBCFA0CCA}" type="slidenum">
              <a:rPr lang="zh-CN" altLang="en-US" sz="1200" b="0">
                <a:latin typeface="Times New Roman" charset="0"/>
              </a:rPr>
              <a:pPr/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EB310-DF52-6E48-B7A2-93DC420E7589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A97B9-A372-4C4A-ABBD-1E2F85F101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9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A368F-B944-004F-AFD3-86E8964F90A7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7847-F52E-0F48-A5B2-DB23F3F12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28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4B60C-EB0C-4C47-9F91-E46C4C671101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C89BF-C26E-B644-A83D-5FC84468DC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14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4F98F-7B12-264C-9959-DA9CCDB702AD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B6ECD-188A-434B-817F-EDC3C4E02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6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68A10-C587-3A44-B258-38CF5FA1EADE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0C1E7-882C-B144-B98E-7DCF290C58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5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E030-88D6-104A-A7E6-AF7F4CFB0B8D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30606-A09A-4F40-BA99-F611681A34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FD916-0CB6-BC49-94CC-7732D5C93FEC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BA18A-6C6D-394B-B077-9FEC2FE6CD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3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C8E09-0066-EB43-A8B1-DD9FCBA6DAC0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5175E-466E-B04D-975A-ADF8345702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90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0C38F-8FE5-B34F-80AF-46C8CC62BD32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6922B-3090-984E-B7D3-AAD54B1941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8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7541-6A0F-D648-9E83-902D3A40874F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CA53-204F-2C45-A4DB-6D4F9850BB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51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9321-8E6A-3E45-B22B-1B3D69C9BEFF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DBF33-E8AA-0B43-9F06-24555A85CC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23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D5025-3CF2-9548-96D5-5EC592155866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B27E-9688-7E4C-BA0D-75CE7F9EE0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52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5BFDE8-09E4-1947-989E-E32CC8071DBB}" type="datetime1">
              <a:rPr lang="zh-CN" altLang="en-US"/>
              <a:pPr>
                <a:defRPr/>
              </a:pPr>
              <a:t>2023/4/22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70D1D9-9AFC-C047-A2AD-59BDDF5C24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CF9846-C3D4-9247-85D8-B78F1B0B087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Nonlocal Jumps</a:t>
            </a:r>
            <a:endParaRPr lang="en-US" altLang="zh-CN" sz="3200"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9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6201918" cy="4174676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6019800" cy="2761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95600"/>
            <a:ext cx="2643759" cy="19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4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2" y="1405890"/>
            <a:ext cx="7715855" cy="5410200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71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1" y="0"/>
            <a:ext cx="7840394" cy="5574030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1" y="5606415"/>
            <a:ext cx="8090189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说明从</a:t>
            </a:r>
            <a:r>
              <a:rPr kumimoji="1" lang="en-US" altLang="zh-CN" dirty="0" err="1"/>
              <a:t>longjmp</a:t>
            </a:r>
            <a:r>
              <a:rPr kumimoji="1" lang="zh-CN" altLang="en-US" dirty="0"/>
              <a:t>返回到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函数时，局部变量不一定能回到原来的值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大多数实现并不回滚自动变量和寄存器变量的值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699777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4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71009E-52A8-A146-B4CE-A96272934A2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graphicFrame>
        <p:nvGraphicFramePr>
          <p:cNvPr id="1673219" name="Group 3"/>
          <p:cNvGraphicFramePr>
            <a:graphicFrameLocks noGrp="1"/>
          </p:cNvGraphicFramePr>
          <p:nvPr/>
        </p:nvGraphicFramePr>
        <p:xfrm>
          <a:off x="533400" y="1595438"/>
          <a:ext cx="7924800" cy="3408362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83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setjump.h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savesigs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Returns: 0 from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</a:b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nonzero from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siglongjumps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siglongjmp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sigjmp_buf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Never returns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47745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321B17-F01B-CE4D-AC01-D1728EBE7552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458200" cy="16764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zh-CN" altLang="en-US" sz="1800" b="1">
                <a:latin typeface="Courier New" charset="0"/>
                <a:ea typeface="宋体" charset="-122"/>
                <a:cs typeface="Courier New" charset="0"/>
              </a:rPr>
              <a:t>1  #</a:t>
            </a: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include "csapp.h"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2  sigjmp_buf buf;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4  void handler(int sig) { </a:t>
            </a:r>
            <a:r>
              <a:rPr lang="en-US" altLang="zh-CN" sz="1800" b="1">
                <a:solidFill>
                  <a:srgbClr val="FF0000"/>
                </a:solidFill>
                <a:latin typeface="Courier New" charset="0"/>
                <a:ea typeface="宋体" charset="-122"/>
                <a:cs typeface="Courier New" charset="0"/>
              </a:rPr>
              <a:t>siglongjmp</a:t>
            </a: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(buf, 1); }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5</a:t>
            </a:r>
          </a:p>
          <a:p>
            <a:pPr>
              <a:buFontTx/>
              <a:buNone/>
            </a:pPr>
            <a:endParaRPr lang="zh-CN" altLang="en-US" sz="1800" b="1">
              <a:latin typeface="Courier New" charset="0"/>
              <a:ea typeface="宋体" charset="-122"/>
              <a:cs typeface="Courier New" charset="0"/>
            </a:endParaRPr>
          </a:p>
        </p:txBody>
      </p:sp>
      <p:sp>
        <p:nvSpPr>
          <p:cNvPr id="169987" name="Rectangle 2"/>
          <p:cNvSpPr txBox="1">
            <a:spLocks noChangeArrowheads="1"/>
          </p:cNvSpPr>
          <p:nvPr/>
        </p:nvSpPr>
        <p:spPr bwMode="auto">
          <a:xfrm>
            <a:off x="381000" y="2057400"/>
            <a:ext cx="8458200" cy="449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6  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7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8     Signal(SIGINT, handler);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10    if (!</a:t>
            </a:r>
            <a:r>
              <a:rPr lang="en-US" altLang="zh-CN" sz="1800">
                <a:solidFill>
                  <a:srgbClr val="FF0000"/>
                </a:solidFill>
                <a:latin typeface="Courier New" charset="0"/>
                <a:cs typeface="Courier New" charset="0"/>
              </a:rPr>
              <a:t>sigsetjmp</a:t>
            </a:r>
            <a:r>
              <a:rPr lang="en-US" altLang="zh-CN" sz="1800">
                <a:latin typeface="Courier New" charset="0"/>
                <a:cs typeface="Courier New" charset="0"/>
              </a:rPr>
              <a:t>(buf, 1))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11       printf("starting\n");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12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13       printf("restarting\n");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15    while(1)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16       Sleep(1);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17       printf("processing...\n");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18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19   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latin typeface="Courier New" charset="0"/>
                <a:cs typeface="Courier New" charset="0"/>
              </a:rPr>
              <a:t>20 }</a:t>
            </a:r>
          </a:p>
        </p:txBody>
      </p:sp>
      <p:sp>
        <p:nvSpPr>
          <p:cNvPr id="169988" name="Freeform 1"/>
          <p:cNvSpPr>
            <a:spLocks/>
          </p:cNvSpPr>
          <p:nvPr/>
        </p:nvSpPr>
        <p:spPr bwMode="auto">
          <a:xfrm>
            <a:off x="4211638" y="1692275"/>
            <a:ext cx="1198562" cy="1914525"/>
          </a:xfrm>
          <a:custGeom>
            <a:avLst/>
            <a:gdLst>
              <a:gd name="T0" fmla="*/ 741248 w 1197793"/>
              <a:gd name="T1" fmla="*/ 0 h 1914627"/>
              <a:gd name="T2" fmla="*/ 1194233 w 1197793"/>
              <a:gd name="T3" fmla="*/ 1077661 h 1914627"/>
              <a:gd name="T4" fmla="*/ 343170 w 1197793"/>
              <a:gd name="T5" fmla="*/ 1868844 h 1914627"/>
              <a:gd name="T6" fmla="*/ 0 w 1197793"/>
              <a:gd name="T7" fmla="*/ 1746077 h 19146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7793" h="1914627">
                <a:moveTo>
                  <a:pt x="736979" y="0"/>
                </a:moveTo>
                <a:cubicBezTo>
                  <a:pt x="995149" y="383275"/>
                  <a:pt x="1253319" y="766550"/>
                  <a:pt x="1187355" y="1078174"/>
                </a:cubicBezTo>
                <a:cubicBezTo>
                  <a:pt x="1121391" y="1389798"/>
                  <a:pt x="539086" y="1758287"/>
                  <a:pt x="341194" y="1869744"/>
                </a:cubicBezTo>
                <a:cubicBezTo>
                  <a:pt x="143302" y="1981201"/>
                  <a:pt x="71651" y="1864057"/>
                  <a:pt x="0" y="174691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9989" name="Freeform 2"/>
          <p:cNvSpPr>
            <a:spLocks/>
          </p:cNvSpPr>
          <p:nvPr/>
        </p:nvSpPr>
        <p:spPr bwMode="auto">
          <a:xfrm>
            <a:off x="323850" y="1447800"/>
            <a:ext cx="1352550" cy="4054475"/>
          </a:xfrm>
          <a:custGeom>
            <a:avLst/>
            <a:gdLst>
              <a:gd name="T0" fmla="*/ 1351662 w 1352661"/>
              <a:gd name="T1" fmla="*/ 5275070 h 3905808"/>
              <a:gd name="T2" fmla="*/ 615226 w 1352661"/>
              <a:gd name="T3" fmla="*/ 5473321 h 3905808"/>
              <a:gd name="T4" fmla="*/ 1533 w 1352661"/>
              <a:gd name="T5" fmla="*/ 2796921 h 3905808"/>
              <a:gd name="T6" fmla="*/ 465215 w 1352661"/>
              <a:gd name="T7" fmla="*/ 358420 h 3905808"/>
              <a:gd name="T8" fmla="*/ 1215284 w 1352661"/>
              <a:gd name="T9" fmla="*/ 61043 h 39058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2661" h="3905808">
                <a:moveTo>
                  <a:pt x="1352661" y="3631385"/>
                </a:moveTo>
                <a:cubicBezTo>
                  <a:pt x="1096765" y="3841787"/>
                  <a:pt x="840870" y="4052190"/>
                  <a:pt x="615682" y="3767862"/>
                </a:cubicBezTo>
                <a:cubicBezTo>
                  <a:pt x="390494" y="3483534"/>
                  <a:pt x="26554" y="2512268"/>
                  <a:pt x="1533" y="1925414"/>
                </a:cubicBezTo>
                <a:cubicBezTo>
                  <a:pt x="-23488" y="1338560"/>
                  <a:pt x="263115" y="560638"/>
                  <a:pt x="465557" y="246740"/>
                </a:cubicBezTo>
                <a:cubicBezTo>
                  <a:pt x="667999" y="-67158"/>
                  <a:pt x="942091" y="-12568"/>
                  <a:pt x="1216184" y="42023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7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课堂练习</a:t>
            </a:r>
          </a:p>
        </p:txBody>
      </p:sp>
      <p:sp>
        <p:nvSpPr>
          <p:cNvPr id="1720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r>
              <a:rPr kumimoji="1" lang="zh-CN" altLang="en-US" dirty="0"/>
              <a:t>本章中我们介绍了一些具有不同寻常的调用和返回行为的函数：</a:t>
            </a:r>
            <a:r>
              <a:rPr kumimoji="1" lang="en-US" altLang="zh-CN" dirty="0" err="1"/>
              <a:t>setjmp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longjmp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execve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。找到下面行为中和每个函数相匹配的一种：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A. </a:t>
            </a:r>
            <a:r>
              <a:rPr kumimoji="1" lang="zh-CN" altLang="en-US" dirty="0"/>
              <a:t>调用一次，返回两次；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B. </a:t>
            </a:r>
            <a:r>
              <a:rPr kumimoji="1" lang="zh-CN" altLang="en-US" dirty="0"/>
              <a:t>调用一次，从不返回；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C. </a:t>
            </a:r>
            <a:r>
              <a:rPr kumimoji="1" lang="zh-CN" altLang="en-US" dirty="0"/>
              <a:t>调用一次，返回一次或者多次。</a:t>
            </a:r>
            <a:endParaRPr kumimoji="1" lang="en-US" altLang="zh-CN" dirty="0"/>
          </a:p>
        </p:txBody>
      </p:sp>
      <p:sp>
        <p:nvSpPr>
          <p:cNvPr id="172035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D27147-119B-4F4D-B5FA-54FE5804AED2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44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15FAF-6333-7C48-83DC-8CEC722B8D3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zh-CN" altLang="en-US" sz="3200">
                <a:ea typeface="宋体" charset="-122"/>
              </a:rPr>
              <a:t>进程间通信</a:t>
            </a:r>
            <a:br>
              <a:rPr lang="en-US" altLang="zh-CN" sz="3200">
                <a:ea typeface="宋体" charset="-122"/>
              </a:rPr>
            </a:br>
            <a:r>
              <a:rPr lang="en-US" altLang="zh-CN" sz="3200">
                <a:ea typeface="宋体" charset="-122"/>
              </a:rPr>
              <a:t>Inter Process Communication (IPC)</a:t>
            </a:r>
            <a:endParaRPr lang="en-US" altLang="zh-CN" sz="3200">
              <a:latin typeface="宋体" charset="-122"/>
              <a:ea typeface="宋体" charset="-122"/>
            </a:endParaRPr>
          </a:p>
        </p:txBody>
      </p:sp>
      <p:pic>
        <p:nvPicPr>
          <p:cNvPr id="15155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97325"/>
            <a:ext cx="28194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进程间通信</a:t>
            </a:r>
          </a:p>
        </p:txBody>
      </p:sp>
      <p:sp>
        <p:nvSpPr>
          <p:cNvPr id="1843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进程间通信目的：</a:t>
            </a:r>
            <a:endParaRPr kumimoji="1" lang="en-US" altLang="zh-CN"/>
          </a:p>
          <a:p>
            <a:pPr lvl="1"/>
            <a:r>
              <a:rPr kumimoji="1" lang="zh-CN" altLang="en-US"/>
              <a:t>数据传输</a:t>
            </a:r>
            <a:endParaRPr kumimoji="1" lang="en-US" altLang="zh-CN"/>
          </a:p>
          <a:p>
            <a:pPr lvl="2"/>
            <a:r>
              <a:rPr kumimoji="1" lang="zh-CN" altLang="en-US"/>
              <a:t>一个进程需要将它的数据发送给另一个进程，发送的数据量在一个字节到几</a:t>
            </a:r>
            <a:r>
              <a:rPr kumimoji="1" lang="en-US" altLang="zh-CN"/>
              <a:t>M</a:t>
            </a:r>
            <a:r>
              <a:rPr kumimoji="1" lang="zh-CN" altLang="en-US"/>
              <a:t>字节之间</a:t>
            </a:r>
            <a:endParaRPr kumimoji="1" lang="en-US" altLang="zh-CN"/>
          </a:p>
          <a:p>
            <a:pPr lvl="1"/>
            <a:r>
              <a:rPr kumimoji="1" lang="zh-CN" altLang="en-US"/>
              <a:t>共享数据 </a:t>
            </a:r>
            <a:endParaRPr kumimoji="1" lang="en-US" altLang="zh-CN"/>
          </a:p>
          <a:p>
            <a:pPr lvl="2"/>
            <a:r>
              <a:rPr kumimoji="1" lang="zh-CN" altLang="en-US"/>
              <a:t>多个进程想要操作共享数据，一个进程对共享数据</a:t>
            </a:r>
            <a:endParaRPr kumimoji="1" lang="en-US" altLang="zh-CN"/>
          </a:p>
          <a:p>
            <a:pPr lvl="1"/>
            <a:r>
              <a:rPr kumimoji="1" lang="zh-CN" altLang="en-US"/>
              <a:t>通知事件 </a:t>
            </a:r>
            <a:endParaRPr kumimoji="1" lang="en-US" altLang="zh-CN"/>
          </a:p>
          <a:p>
            <a:pPr lvl="2"/>
            <a:r>
              <a:rPr kumimoji="1" lang="zh-CN" altLang="en-US"/>
              <a:t>一个进程需要向另一个或一组进程发送消息，通知它（它们）发生了某种事件（如进程终止时要通知父进程）。</a:t>
            </a:r>
            <a:endParaRPr kumimoji="1" lang="en-US" altLang="zh-CN"/>
          </a:p>
        </p:txBody>
      </p:sp>
      <p:sp>
        <p:nvSpPr>
          <p:cNvPr id="18432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A4E3368-2998-A940-BD0B-60157446848F}" type="slidenum">
              <a:rPr lang="zh-CN" altLang="en-US" sz="1400" b="0">
                <a:latin typeface="Times New Roman" charset="0"/>
              </a:rPr>
              <a:pPr/>
              <a:t>18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进程间通信</a:t>
            </a:r>
          </a:p>
        </p:txBody>
      </p:sp>
      <p:sp>
        <p:nvSpPr>
          <p:cNvPr id="185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进程间通信（</a:t>
            </a:r>
            <a:r>
              <a:rPr kumimoji="1" lang="en-US" altLang="zh-CN" dirty="0"/>
              <a:t>IPC</a:t>
            </a:r>
            <a:r>
              <a:rPr kumimoji="1" lang="zh-CN" altLang="en-US" dirty="0"/>
              <a:t>）目的：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资源共享 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多个进程之间共享同样的资源。为了做到这一点，需要内核提供锁和同步机制。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进程控制 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有些进程希望完全控制另一个进程的执行（如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进程），此时控制进程希望能够拦截另一个进程的所有陷入和异常，并能够及时知道它的状态改变。</a:t>
            </a:r>
          </a:p>
        </p:txBody>
      </p:sp>
      <p:sp>
        <p:nvSpPr>
          <p:cNvPr id="18534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D96F40EB-2C71-294E-ADF9-D15A3CA05F4B}" type="slidenum">
              <a:rPr lang="zh-CN" altLang="en-US" sz="1400" b="0">
                <a:latin typeface="Times New Roman" charset="0"/>
              </a:rPr>
              <a:pPr/>
              <a:t>19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Nonlocal Jumps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语言的</a:t>
            </a:r>
            <a:r>
              <a:rPr kumimoji="1" lang="en-US" altLang="zh-CN" dirty="0" err="1"/>
              <a:t>goto</a:t>
            </a:r>
            <a:r>
              <a:rPr kumimoji="1" lang="zh-CN" altLang="en-US" dirty="0"/>
              <a:t>语句不能跨越函数</a:t>
            </a:r>
            <a:endParaRPr kumimoji="1" lang="en-US" altLang="zh-CN" dirty="0"/>
          </a:p>
          <a:p>
            <a:r>
              <a:rPr kumimoji="1" lang="zh-CN" altLang="en-US" dirty="0"/>
              <a:t>所以，要想实现跨越函数的跳转，就要采用</a:t>
            </a:r>
            <a:r>
              <a:rPr kumimoji="1" lang="en-US" altLang="zh-CN" dirty="0" err="1"/>
              <a:t>setjmp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longjmp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Setjmp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lang="zh-CN" altLang="en-US" dirty="0">
                <a:ea typeface="宋体" pitchFamily="2" charset="-122"/>
              </a:rPr>
              <a:t>设置返回点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kumimoji="1" lang="en-US" altLang="zh-CN" dirty="0" err="1"/>
              <a:t>Longjmp</a:t>
            </a:r>
            <a:r>
              <a:rPr kumimoji="1" lang="en-US" altLang="zh-CN" dirty="0"/>
              <a:t>: </a:t>
            </a:r>
          </a:p>
          <a:p>
            <a:pPr lvl="2"/>
            <a:r>
              <a:rPr kumimoji="1" lang="zh-CN" altLang="en-US" dirty="0"/>
              <a:t>跳转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24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进程间通信</a:t>
            </a:r>
          </a:p>
        </p:txBody>
      </p:sp>
      <p:sp>
        <p:nvSpPr>
          <p:cNvPr id="186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Linux</a:t>
            </a:r>
            <a:r>
              <a:rPr kumimoji="1" lang="zh-CN" altLang="en-US"/>
              <a:t>进程间通信来源（</a:t>
            </a:r>
            <a:r>
              <a:rPr kumimoji="1" lang="en-US" altLang="zh-CN"/>
              <a:t>Unix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kumimoji="1" lang="en-US" altLang="zh-CN"/>
              <a:t>AT&amp;T</a:t>
            </a:r>
          </a:p>
          <a:p>
            <a:pPr lvl="2"/>
            <a:r>
              <a:rPr lang="zh-CN" altLang="en-US"/>
              <a:t>对</a:t>
            </a:r>
            <a:r>
              <a:rPr lang="en-US" altLang="zh-CN"/>
              <a:t>Unix</a:t>
            </a:r>
            <a:r>
              <a:rPr lang="zh-CN" altLang="en-US"/>
              <a:t>早期的进程间通信手段进行了系统的改进和扩充，形成了“</a:t>
            </a:r>
            <a:r>
              <a:rPr lang="en-US" altLang="zh-CN"/>
              <a:t>system V IPC”</a:t>
            </a:r>
            <a:r>
              <a:rPr lang="zh-CN" altLang="en-US"/>
              <a:t>，通信进程局限在单个计算机内</a:t>
            </a:r>
            <a:endParaRPr kumimoji="1" lang="en-US" altLang="zh-CN"/>
          </a:p>
          <a:p>
            <a:pPr lvl="1"/>
            <a:r>
              <a:rPr lang="en-US" altLang="zh-CN"/>
              <a:t>BSD</a:t>
            </a:r>
            <a:r>
              <a:rPr lang="zh-CN" altLang="en-US"/>
              <a:t>（加州大学伯克利分校的伯克利软件发布中心）</a:t>
            </a:r>
            <a:endParaRPr lang="en-US" altLang="zh-CN"/>
          </a:p>
          <a:p>
            <a:pPr lvl="2"/>
            <a:r>
              <a:rPr lang="zh-CN" altLang="en-US"/>
              <a:t>跳过了单机的限制，形成了基于套接口（</a:t>
            </a:r>
            <a:r>
              <a:rPr lang="en-US" altLang="zh-CN"/>
              <a:t>socket</a:t>
            </a:r>
            <a:r>
              <a:rPr lang="zh-CN" altLang="en-US"/>
              <a:t>）的进程间通信机制</a:t>
            </a:r>
            <a:endParaRPr kumimoji="1" lang="zh-CN" altLang="en-US"/>
          </a:p>
        </p:txBody>
      </p:sp>
      <p:sp>
        <p:nvSpPr>
          <p:cNvPr id="18637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8B0DB548-0573-F640-9B5F-AE1352BEA267}" type="slidenum">
              <a:rPr lang="zh-CN" altLang="en-US" sz="1400" b="0">
                <a:latin typeface="Times New Roman" charset="0"/>
              </a:rPr>
              <a:pPr/>
              <a:t>20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进程间通信</a:t>
            </a:r>
          </a:p>
        </p:txBody>
      </p:sp>
      <p:sp>
        <p:nvSpPr>
          <p:cNvPr id="187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UNIX</a:t>
            </a:r>
            <a:r>
              <a:rPr lang="zh-CN" altLang="en-US"/>
              <a:t>进程间通信方式包括：</a:t>
            </a:r>
            <a:endParaRPr lang="en-US" altLang="zh-CN"/>
          </a:p>
          <a:p>
            <a:pPr lvl="1"/>
            <a:r>
              <a:rPr lang="zh-CN" altLang="en-US"/>
              <a:t>管道、</a:t>
            </a:r>
            <a:r>
              <a:rPr lang="en-US" altLang="zh-CN"/>
              <a:t>FIFO</a:t>
            </a:r>
            <a:r>
              <a:rPr lang="zh-CN" altLang="en-US"/>
              <a:t>、信号</a:t>
            </a:r>
            <a:endParaRPr lang="en-US" altLang="zh-CN"/>
          </a:p>
          <a:p>
            <a:r>
              <a:rPr lang="en-US" altLang="zh-CN"/>
              <a:t>System V</a:t>
            </a:r>
            <a:r>
              <a:rPr lang="zh-CN" altLang="en-US"/>
              <a:t>进程间通信方式包括：</a:t>
            </a:r>
            <a:endParaRPr lang="en-US" altLang="zh-CN"/>
          </a:p>
          <a:p>
            <a:pPr lvl="1"/>
            <a:r>
              <a:rPr lang="en-US" altLang="zh-CN"/>
              <a:t>System V</a:t>
            </a:r>
            <a:r>
              <a:rPr lang="zh-CN" altLang="en-US"/>
              <a:t>消息队列、</a:t>
            </a:r>
            <a:r>
              <a:rPr lang="en-US" altLang="zh-CN"/>
              <a:t>System V</a:t>
            </a:r>
            <a:r>
              <a:rPr lang="zh-CN" altLang="en-US"/>
              <a:t>信号灯、</a:t>
            </a:r>
            <a:r>
              <a:rPr lang="en-US" altLang="zh-CN"/>
              <a:t>System V</a:t>
            </a:r>
            <a:r>
              <a:rPr lang="zh-CN" altLang="en-US"/>
              <a:t>共享内存</a:t>
            </a:r>
            <a:endParaRPr lang="en-US" altLang="zh-CN"/>
          </a:p>
          <a:p>
            <a:r>
              <a:rPr lang="en-US" altLang="zh-CN"/>
              <a:t>POSIX</a:t>
            </a:r>
            <a:r>
              <a:rPr lang="zh-CN" altLang="en-US"/>
              <a:t>进程间通信包括：</a:t>
            </a:r>
            <a:endParaRPr lang="en-US" altLang="zh-CN"/>
          </a:p>
          <a:p>
            <a:pPr lvl="1"/>
            <a:r>
              <a:rPr lang="en-US" altLang="zh-CN"/>
              <a:t>posix</a:t>
            </a:r>
            <a:r>
              <a:rPr lang="zh-CN" altLang="en-US"/>
              <a:t>消息队列、</a:t>
            </a:r>
            <a:r>
              <a:rPr lang="en-US" altLang="zh-CN"/>
              <a:t>posix</a:t>
            </a:r>
            <a:r>
              <a:rPr lang="zh-CN" altLang="en-US"/>
              <a:t>信号灯、</a:t>
            </a:r>
            <a:r>
              <a:rPr lang="en-US" altLang="zh-CN"/>
              <a:t>posix</a:t>
            </a:r>
            <a:r>
              <a:rPr lang="zh-CN" altLang="en-US"/>
              <a:t>共享内存</a:t>
            </a:r>
            <a:endParaRPr kumimoji="1" lang="zh-CN" altLang="en-US"/>
          </a:p>
        </p:txBody>
      </p:sp>
      <p:sp>
        <p:nvSpPr>
          <p:cNvPr id="187395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5062EA1-A6EB-C340-82D9-2928F88D1FDD}" type="slidenum">
              <a:rPr lang="zh-CN" altLang="en-US" sz="1400" b="0">
                <a:latin typeface="Times New Roman" charset="0"/>
              </a:rPr>
              <a:pPr/>
              <a:t>21</a:t>
            </a:fld>
            <a:endParaRPr lang="en-US" altLang="zh-CN" sz="1400" b="0">
              <a:latin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6713" y="5110163"/>
            <a:ext cx="81534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由于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Unix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版本的多样性，电子电气工程协会（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IEEE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）开发了一个独立的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Unix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标准，这个新的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ANSI Unix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标准被称为计算机环境的可移植性操作系统界面（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POSIX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）。现有大部分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Unix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和流行版本都是遵循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POSIX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标准的，而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Linux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从一开始就遵循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POSIX</a:t>
            </a:r>
            <a:r>
              <a:rPr lang="zh-CN" altLang="en-US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标准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进程间通信</a:t>
            </a:r>
          </a:p>
        </p:txBody>
      </p:sp>
      <p:sp>
        <p:nvSpPr>
          <p:cNvPr id="188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继承了这些通信方式，包括：</a:t>
            </a:r>
            <a:endParaRPr lang="en-US" altLang="zh-CN"/>
          </a:p>
          <a:p>
            <a:pPr lvl="1"/>
            <a:r>
              <a:rPr lang="en-US" altLang="zh-CN"/>
              <a:t>#1.</a:t>
            </a:r>
            <a:r>
              <a:rPr lang="zh-CN" altLang="en-US"/>
              <a:t> 管道（</a:t>
            </a:r>
            <a:r>
              <a:rPr lang="en-US" altLang="zh-CN"/>
              <a:t>pipe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#2.</a:t>
            </a:r>
            <a:r>
              <a:rPr lang="zh-CN" altLang="en-US"/>
              <a:t> 流管道</a:t>
            </a:r>
            <a:r>
              <a:rPr lang="en-US" altLang="zh-CN"/>
              <a:t>(s_pipe)</a:t>
            </a:r>
          </a:p>
          <a:p>
            <a:pPr lvl="1"/>
            <a:r>
              <a:rPr lang="en-US" altLang="zh-CN"/>
              <a:t>#3.</a:t>
            </a:r>
            <a:r>
              <a:rPr lang="zh-CN" altLang="en-US"/>
              <a:t> 有名管道（</a:t>
            </a:r>
            <a:r>
              <a:rPr lang="en-US" altLang="zh-CN"/>
              <a:t>FIFO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#4.</a:t>
            </a:r>
            <a:r>
              <a:rPr lang="zh-CN" altLang="en-US"/>
              <a:t> 信号（</a:t>
            </a:r>
            <a:r>
              <a:rPr lang="en-US" altLang="zh-CN"/>
              <a:t>signal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#5.</a:t>
            </a:r>
            <a:r>
              <a:rPr lang="zh-CN" altLang="en-US"/>
              <a:t> 消息队列</a:t>
            </a:r>
          </a:p>
          <a:p>
            <a:pPr lvl="1"/>
            <a:r>
              <a:rPr lang="en-US" altLang="zh-CN"/>
              <a:t>#6.</a:t>
            </a:r>
            <a:r>
              <a:rPr lang="zh-CN" altLang="en-US"/>
              <a:t> 共享内存</a:t>
            </a:r>
          </a:p>
          <a:p>
            <a:pPr lvl="1"/>
            <a:r>
              <a:rPr lang="en-US" altLang="zh-CN"/>
              <a:t>#7.</a:t>
            </a:r>
            <a:r>
              <a:rPr lang="zh-CN" altLang="en-US"/>
              <a:t> 信号量</a:t>
            </a:r>
          </a:p>
          <a:p>
            <a:pPr lvl="1"/>
            <a:r>
              <a:rPr lang="en-US" altLang="zh-CN"/>
              <a:t>#8.</a:t>
            </a:r>
            <a:r>
              <a:rPr lang="zh-CN" altLang="en-US"/>
              <a:t> 套接字（</a:t>
            </a:r>
            <a:r>
              <a:rPr lang="en-US" altLang="zh-CN"/>
              <a:t>socket)</a:t>
            </a:r>
          </a:p>
          <a:p>
            <a:endParaRPr kumimoji="1" lang="zh-CN" altLang="en-US"/>
          </a:p>
        </p:txBody>
      </p:sp>
      <p:sp>
        <p:nvSpPr>
          <p:cNvPr id="18841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4CC12CF9-951C-0444-9530-81D8B480E29E}" type="slidenum">
              <a:rPr lang="zh-CN" altLang="en-US" sz="1400" b="0">
                <a:latin typeface="Times New Roman" charset="0"/>
              </a:rPr>
              <a:pPr/>
              <a:t>22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管道（</a:t>
            </a:r>
            <a:r>
              <a:rPr kumimoji="1" lang="en-US" altLang="zh-CN"/>
              <a:t>pipe</a:t>
            </a:r>
            <a:r>
              <a:rPr kumimoji="1" lang="zh-CN" altLang="en-US"/>
              <a:t>）</a:t>
            </a:r>
          </a:p>
        </p:txBody>
      </p:sp>
      <p:sp>
        <p:nvSpPr>
          <p:cNvPr id="189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把一个程序的结果交给另一个程序</a:t>
            </a:r>
            <a:endParaRPr lang="en-US" altLang="zh-CN"/>
          </a:p>
          <a:p>
            <a:pPr lvl="1"/>
            <a:r>
              <a:rPr lang="zh-CN" altLang="en-US"/>
              <a:t>例如：</a:t>
            </a:r>
            <a:r>
              <a:rPr lang="en-US" altLang="zh-CN"/>
              <a:t>ps –ef |grep python</a:t>
            </a:r>
          </a:p>
          <a:p>
            <a:pPr lvl="1"/>
            <a:r>
              <a:rPr kumimoji="1" lang="zh-CN" altLang="en-US"/>
              <a:t>又如：</a:t>
            </a:r>
            <a:r>
              <a:rPr lang="zh-CN" altLang="en-US"/>
              <a:t>将</a:t>
            </a:r>
            <a:r>
              <a:rPr lang="en-US" altLang="zh-CN"/>
              <a:t>/etc/issue</a:t>
            </a:r>
            <a:r>
              <a:rPr lang="zh-CN" altLang="en-US"/>
              <a:t>文件中的内容转换为大写后保存至</a:t>
            </a:r>
            <a:r>
              <a:rPr lang="en-US" altLang="zh-CN"/>
              <a:t>/tmp/issue.out</a:t>
            </a:r>
            <a:r>
              <a:rPr lang="zh-CN" altLang="en-US"/>
              <a:t>文件中</a:t>
            </a:r>
            <a:endParaRPr lang="en-US" altLang="zh-CN"/>
          </a:p>
          <a:p>
            <a:pPr lvl="2"/>
            <a:r>
              <a:rPr lang="en-US" altLang="zh-CN"/>
              <a:t>cat /etc/issue |tr [a-z] [A-Z] &gt; /tmp/issue.out</a:t>
            </a:r>
            <a:endParaRPr kumimoji="1" lang="en-US" altLang="zh-CN"/>
          </a:p>
          <a:p>
            <a:pPr lvl="1"/>
            <a:r>
              <a:rPr kumimoji="1" lang="en-US" altLang="zh-CN"/>
              <a:t>&gt;</a:t>
            </a:r>
            <a:r>
              <a:rPr kumimoji="1" lang="zh-CN" altLang="en-US"/>
              <a:t>为重定向符，将标准输出的内容转到指定的文件中</a:t>
            </a:r>
          </a:p>
        </p:txBody>
      </p:sp>
      <p:sp>
        <p:nvSpPr>
          <p:cNvPr id="18944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ED66437-C5B5-BF4C-89D4-AC2DEC762C67}" type="slidenum">
              <a:rPr lang="zh-CN" altLang="en-US" sz="1400" b="0">
                <a:latin typeface="Times New Roman" charset="0"/>
              </a:rPr>
              <a:pPr/>
              <a:t>23</a:t>
            </a:fld>
            <a:endParaRPr lang="en-US" altLang="zh-CN" sz="1400" b="0">
              <a:latin typeface="Times New Roman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5053013"/>
            <a:ext cx="7467600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Ps</a:t>
            </a:r>
            <a:r>
              <a:rPr lang="zh-CN" alt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是</a:t>
            </a:r>
            <a:r>
              <a:rPr lang="en-US" altLang="zh-CN" sz="24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linux</a:t>
            </a:r>
            <a:r>
              <a:rPr lang="zh-CN" alt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中非常强大的进程查看工具，其中</a:t>
            </a:r>
            <a:r>
              <a:rPr lang="en-US" altLang="zh-CN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-e</a:t>
            </a:r>
            <a:r>
              <a:rPr lang="zh-CN" alt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为显示所有进程，</a:t>
            </a:r>
            <a:r>
              <a:rPr lang="en-US" altLang="zh-CN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-f</a:t>
            </a:r>
            <a:r>
              <a:rPr lang="zh-CN" alt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为全格式显示。</a:t>
            </a:r>
          </a:p>
          <a:p>
            <a:pPr>
              <a:defRPr/>
            </a:pPr>
            <a:r>
              <a:rPr lang="en-US" altLang="zh-CN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Grep</a:t>
            </a:r>
            <a:r>
              <a:rPr lang="zh-CN" altLang="en-US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</a:rPr>
              <a:t>是一个非常高效的查询工具，可以查询文本中带有某关键字的行。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管道</a:t>
            </a:r>
          </a:p>
        </p:txBody>
      </p:sp>
      <p:sp>
        <p:nvSpPr>
          <p:cNvPr id="1904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重定向符号</a:t>
            </a:r>
            <a:endParaRPr kumimoji="1" lang="en-US" altLang="zh-CN"/>
          </a:p>
          <a:p>
            <a:pPr lvl="1"/>
            <a:r>
              <a:rPr lang="en-US" altLang="zh-CN" b="1"/>
              <a:t>&gt;</a:t>
            </a:r>
            <a:r>
              <a:rPr lang="zh-CN" altLang="en-US" b="1"/>
              <a:t>或 </a:t>
            </a:r>
            <a:r>
              <a:rPr lang="en-US" altLang="zh-CN" b="1"/>
              <a:t>1&gt;</a:t>
            </a:r>
            <a:r>
              <a:rPr lang="zh-CN" altLang="en-US" b="1"/>
              <a:t>输出重定向，会清除文件里所有的数据，增加新的内容</a:t>
            </a:r>
          </a:p>
          <a:p>
            <a:pPr lvl="1"/>
            <a:r>
              <a:rPr lang="en-US" altLang="zh-CN" b="1"/>
              <a:t>&gt;&gt; </a:t>
            </a:r>
            <a:r>
              <a:rPr lang="zh-CN" altLang="en-US" b="1"/>
              <a:t>或 </a:t>
            </a:r>
            <a:r>
              <a:rPr lang="en-US" altLang="zh-CN" b="1"/>
              <a:t>1&gt;&gt; </a:t>
            </a:r>
            <a:r>
              <a:rPr lang="zh-CN" altLang="en-US" b="1"/>
              <a:t>追加输出重定向，文件的结尾加入内容，不会删除已有的文件数据</a:t>
            </a:r>
          </a:p>
          <a:p>
            <a:pPr lvl="1"/>
            <a:r>
              <a:rPr lang="en-US" altLang="zh-CN" b="1"/>
              <a:t>&lt; </a:t>
            </a:r>
            <a:r>
              <a:rPr lang="zh-CN" altLang="en-US" b="1"/>
              <a:t>输入重定向</a:t>
            </a:r>
          </a:p>
          <a:p>
            <a:pPr lvl="1"/>
            <a:r>
              <a:rPr lang="en-US" altLang="zh-CN" b="1"/>
              <a:t>&lt;&lt;</a:t>
            </a:r>
            <a:r>
              <a:rPr lang="zh-CN" altLang="en-US" b="1"/>
              <a:t>追加输入重定向</a:t>
            </a:r>
          </a:p>
          <a:p>
            <a:pPr lvl="1"/>
            <a:r>
              <a:rPr kumimoji="1" lang="zh-CN" altLang="en-US"/>
              <a:t>例如：</a:t>
            </a:r>
            <a:endParaRPr kumimoji="1" lang="en-US" altLang="zh-CN"/>
          </a:p>
          <a:p>
            <a:pPr lvl="2"/>
            <a:r>
              <a:rPr lang="mr-IN" altLang="zh-CN"/>
              <a:t>echo "1 2 3 4 5" &gt;&gt; /data/oldboy.txt</a:t>
            </a:r>
            <a:endParaRPr lang="en-US" altLang="zh-CN"/>
          </a:p>
          <a:p>
            <a:pPr lvl="2"/>
            <a:r>
              <a:rPr lang="en-US" altLang="zh-CN"/>
              <a:t>xargs -n2 &lt; /data/oldboy.txt</a:t>
            </a:r>
          </a:p>
          <a:p>
            <a:pPr lvl="2"/>
            <a:r>
              <a:rPr lang="en-US" altLang="zh-CN"/>
              <a:t>grep -E "O|H" cp2k.xyz | wc -l</a:t>
            </a:r>
            <a:endParaRPr kumimoji="1" lang="zh-CN" altLang="en-US"/>
          </a:p>
        </p:txBody>
      </p:sp>
      <p:sp>
        <p:nvSpPr>
          <p:cNvPr id="19046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9674E68-1394-2445-AD2E-53A66382BEC3}" type="slidenum">
              <a:rPr lang="zh-CN" altLang="en-US" sz="1400" b="0">
                <a:latin typeface="Times New Roman" charset="0"/>
              </a:rPr>
              <a:pPr/>
              <a:t>24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管道</a:t>
            </a:r>
          </a:p>
        </p:txBody>
      </p:sp>
      <p:sp>
        <p:nvSpPr>
          <p:cNvPr id="191490" name="内容占位符 2"/>
          <p:cNvSpPr>
            <a:spLocks noGrp="1"/>
          </p:cNvSpPr>
          <p:nvPr>
            <p:ph idx="1"/>
          </p:nvPr>
        </p:nvSpPr>
        <p:spPr>
          <a:xfrm>
            <a:off x="228600" y="1600200"/>
            <a:ext cx="6248400" cy="4419600"/>
          </a:xfrm>
        </p:spPr>
        <p:txBody>
          <a:bodyPr/>
          <a:lstStyle/>
          <a:p>
            <a:r>
              <a:rPr lang="zh-CN" altLang="en-US"/>
              <a:t>单独构成一种独立的文件系统：</a:t>
            </a:r>
            <a:endParaRPr lang="en-US" altLang="zh-CN"/>
          </a:p>
          <a:p>
            <a:pPr lvl="1"/>
            <a:r>
              <a:rPr lang="zh-CN" altLang="en-US"/>
              <a:t>管道对于管道两端的进程而言，就是一个文件</a:t>
            </a:r>
            <a:endParaRPr lang="en-US" altLang="zh-CN"/>
          </a:p>
          <a:p>
            <a:pPr lvl="1"/>
            <a:r>
              <a:rPr lang="zh-CN" altLang="en-US"/>
              <a:t>但它不是普通的文件，它不属于某种文件系统，而是自立门户，单独构成一种文件系统，并且只存在与内存中 </a:t>
            </a:r>
            <a:endParaRPr lang="en-US" altLang="zh-CN"/>
          </a:p>
          <a:p>
            <a:r>
              <a:rPr lang="zh-CN" altLang="en-US"/>
              <a:t>数据的读出和写入：</a:t>
            </a:r>
            <a:endParaRPr lang="en-US" altLang="zh-CN"/>
          </a:p>
          <a:p>
            <a:pPr lvl="1"/>
            <a:r>
              <a:rPr lang="zh-CN" altLang="en-US"/>
              <a:t>一个进程向管道中写的内容被管道另一端的进程读出</a:t>
            </a:r>
            <a:endParaRPr lang="en-US" altLang="zh-CN"/>
          </a:p>
          <a:p>
            <a:pPr lvl="1"/>
            <a:r>
              <a:rPr lang="zh-CN" altLang="en-US"/>
              <a:t>写入的内容每次都添加在管道缓冲区的末尾，并且每次都是从缓冲区的头部读出数据（</a:t>
            </a:r>
            <a:r>
              <a:rPr lang="en-US" altLang="zh-CN"/>
              <a:t>FIFO</a:t>
            </a:r>
            <a:r>
              <a:rPr lang="zh-CN" altLang="en-US"/>
              <a:t>）</a:t>
            </a:r>
          </a:p>
          <a:p>
            <a:endParaRPr kumimoji="1" lang="zh-CN" altLang="en-US"/>
          </a:p>
        </p:txBody>
      </p:sp>
      <p:sp>
        <p:nvSpPr>
          <p:cNvPr id="19149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8C533992-B5E6-1944-A407-7B1B76F9A21F}" type="slidenum">
              <a:rPr lang="zh-CN" altLang="en-US" sz="1400" b="0">
                <a:latin typeface="Times New Roman" charset="0"/>
              </a:rPr>
              <a:pPr/>
              <a:t>25</a:t>
            </a:fld>
            <a:endParaRPr lang="en-US" altLang="zh-CN" sz="1400" b="0">
              <a:latin typeface="Times New Roman" charset="0"/>
            </a:endParaRPr>
          </a:p>
        </p:txBody>
      </p:sp>
      <p:pic>
        <p:nvPicPr>
          <p:cNvPr id="19149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19400"/>
            <a:ext cx="267970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</a:t>
            </a:r>
          </a:p>
        </p:txBody>
      </p:sp>
      <p:sp>
        <p:nvSpPr>
          <p:cNvPr id="192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管道的限制：</a:t>
            </a:r>
            <a:endParaRPr lang="en-US" altLang="zh-CN" dirty="0"/>
          </a:p>
          <a:p>
            <a:pPr lvl="1"/>
            <a:r>
              <a:rPr lang="zh-CN" altLang="en-US" dirty="0"/>
              <a:t>半双工的通信，数据只能单向流动。需要双方通信时，需要建立起两个管道</a:t>
            </a:r>
            <a:endParaRPr lang="en-US" altLang="zh-CN" dirty="0"/>
          </a:p>
          <a:p>
            <a:pPr lvl="1"/>
            <a:r>
              <a:rPr lang="zh-CN" altLang="en-US" dirty="0"/>
              <a:t>只能在具有</a:t>
            </a:r>
            <a:r>
              <a:rPr lang="zh-CN" altLang="en-US" dirty="0">
                <a:solidFill>
                  <a:srgbClr val="FF0000"/>
                </a:solidFill>
              </a:rPr>
              <a:t>亲缘关系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父子、兄弟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的两个进程间使用。一个管道由一个进程创建，在进程调用</a:t>
            </a:r>
            <a:r>
              <a:rPr lang="en-US" altLang="zh-CN" dirty="0"/>
              <a:t>fork</a:t>
            </a:r>
            <a:r>
              <a:rPr lang="zh-CN" altLang="en-US" dirty="0"/>
              <a:t>后，这个管道就能在父子之间使用了。（其他情况无法使用管道</a:t>
            </a:r>
            <a:endParaRPr lang="en-US" altLang="zh-CN" dirty="0"/>
          </a:p>
          <a:p>
            <a:pPr lvl="1"/>
            <a:r>
              <a:rPr lang="zh-CN" altLang="en-US" dirty="0"/>
              <a:t>没有名字</a:t>
            </a:r>
          </a:p>
          <a:p>
            <a:pPr lvl="1"/>
            <a:r>
              <a:rPr lang="zh-CN" altLang="en-US" dirty="0"/>
              <a:t>管道的缓冲区是有限的（管道制存在于内存中，在管道创建时，为缓冲区分配一个页面大小）</a:t>
            </a:r>
          </a:p>
          <a:p>
            <a:pPr lvl="1"/>
            <a:r>
              <a:rPr lang="zh-CN" altLang="en-US" dirty="0"/>
              <a:t>管道所传送的是无格式字节流，这就要求管道的读出方和写入方必须事先约定好数据的格式，比如多少字节算作一个消息（或命令、或记录）</a:t>
            </a:r>
          </a:p>
          <a:p>
            <a:pPr lvl="1"/>
            <a:endParaRPr kumimoji="1" lang="zh-CN" altLang="en-US" dirty="0"/>
          </a:p>
        </p:txBody>
      </p:sp>
      <p:sp>
        <p:nvSpPr>
          <p:cNvPr id="192515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C2BA6C0-ADA1-7241-86C3-6E10D465FE79}" type="slidenum">
              <a:rPr lang="zh-CN" altLang="en-US" sz="1400" b="0">
                <a:latin typeface="Times New Roman" charset="0"/>
              </a:rPr>
              <a:pPr/>
              <a:t>26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管道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5" b="47069"/>
          <a:stretch/>
        </p:blipFill>
        <p:spPr bwMode="auto">
          <a:xfrm>
            <a:off x="304800" y="1524000"/>
            <a:ext cx="556313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8" name="内容占位符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7" b="16983"/>
          <a:stretch/>
        </p:blipFill>
        <p:spPr bwMode="auto">
          <a:xfrm>
            <a:off x="3782798" y="4267200"/>
            <a:ext cx="4724932" cy="220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532962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管道</a:t>
            </a:r>
          </a:p>
        </p:txBody>
      </p:sp>
      <p:pic>
        <p:nvPicPr>
          <p:cNvPr id="153602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0"/>
            <a:ext cx="7472363" cy="6858000"/>
          </a:xfrm>
        </p:spPr>
      </p:pic>
      <p:sp>
        <p:nvSpPr>
          <p:cNvPr id="15360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007FFA2-01B4-8F4D-952B-667552839355}" type="slidenum">
              <a:rPr lang="zh-CN" altLang="en-US" sz="1400" b="0">
                <a:latin typeface="Times New Roman" charset="0"/>
              </a:rPr>
              <a:pPr/>
              <a:t>28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流管道</a:t>
            </a:r>
            <a:r>
              <a:rPr lang="en-US" altLang="zh-CN"/>
              <a:t>s_pipe</a:t>
            </a:r>
            <a:endParaRPr kumimoji="1" lang="zh-CN" altLang="en-US"/>
          </a:p>
        </p:txBody>
      </p:sp>
      <p:sp>
        <p:nvSpPr>
          <p:cNvPr id="1935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去除了第一种限制</a:t>
            </a:r>
            <a:r>
              <a:rPr lang="en-US" altLang="zh-CN"/>
              <a:t>,</a:t>
            </a:r>
            <a:r>
              <a:rPr lang="zh-CN" altLang="en-US"/>
              <a:t>可以双向传输</a:t>
            </a:r>
            <a:r>
              <a:rPr lang="en-US" altLang="zh-CN"/>
              <a:t>.</a:t>
            </a:r>
            <a:endParaRPr kumimoji="1" lang="zh-CN" altLang="en-US"/>
          </a:p>
        </p:txBody>
      </p:sp>
      <p:sp>
        <p:nvSpPr>
          <p:cNvPr id="19353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C0BFF69-879C-7546-B3E4-F2DA251DE1FA}" type="slidenum">
              <a:rPr lang="zh-CN" altLang="en-US" sz="1400" b="0">
                <a:latin typeface="Times New Roman" charset="0"/>
              </a:rPr>
              <a:pPr/>
              <a:t>29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A6A5D-5B59-0645-B1D7-51B48B36391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graphicFrame>
        <p:nvGraphicFramePr>
          <p:cNvPr id="1673219" name="Group 3"/>
          <p:cNvGraphicFramePr>
            <a:graphicFrameLocks noGrp="1"/>
          </p:cNvGraphicFramePr>
          <p:nvPr/>
        </p:nvGraphicFramePr>
        <p:xfrm>
          <a:off x="533400" y="1600200"/>
          <a:ext cx="7924800" cy="3509963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9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setjump.h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 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Returns: 0 from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nonzero from long jumps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#include 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setjmp.h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longjmp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jmp_buf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retval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Never returns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8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Nonlocal Jumps</a:t>
            </a:r>
          </a:p>
        </p:txBody>
      </p:sp>
    </p:spTree>
    <p:extLst>
      <p:ext uri="{BB962C8B-B14F-4D97-AF65-F5344CB8AC3E}">
        <p14:creationId xmlns:p14="http://schemas.microsoft.com/office/powerpoint/2010/main" val="2681740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mr-IN"/>
              <a:t>有名管道</a:t>
            </a:r>
            <a:r>
              <a:rPr lang="mr-IN" altLang="zh-CN"/>
              <a:t>(FIFO)</a:t>
            </a:r>
            <a:endParaRPr kumimoji="1" lang="zh-CN" altLang="en-US"/>
          </a:p>
        </p:txBody>
      </p:sp>
      <p:sp>
        <p:nvSpPr>
          <p:cNvPr id="1945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zh-CN" altLang="en-US" b="1"/>
              <a:t>有名管道</a:t>
            </a:r>
            <a:r>
              <a:rPr lang="zh-CN" altLang="en-US"/>
              <a:t>的文件形式存在于文件系统中</a:t>
            </a:r>
            <a:endParaRPr lang="en-US" altLang="zh-CN"/>
          </a:p>
          <a:p>
            <a:r>
              <a:rPr lang="zh-CN" altLang="en-US"/>
              <a:t>这样，即使与有名管道的创建进程不存在亲缘关系的进程，只要可以访问该路径，就能够彼此通过有名管道相互通信</a:t>
            </a:r>
            <a:endParaRPr lang="en-US" altLang="zh-CN"/>
          </a:p>
          <a:p>
            <a:r>
              <a:rPr lang="zh-CN" altLang="en-US"/>
              <a:t>有名管道严格遵循</a:t>
            </a:r>
            <a:r>
              <a:rPr lang="zh-CN" altLang="en-US" b="1"/>
              <a:t>先进先出</a:t>
            </a:r>
            <a:r>
              <a:rPr lang="en-US" altLang="zh-CN" b="1"/>
              <a:t>(first in first out)</a:t>
            </a:r>
          </a:p>
          <a:p>
            <a:r>
              <a:rPr lang="zh-CN" altLang="en-US"/>
              <a:t>它们不支持诸如</a:t>
            </a:r>
            <a:r>
              <a:rPr lang="en-US" altLang="zh-CN"/>
              <a:t>lseek()</a:t>
            </a:r>
            <a:r>
              <a:rPr lang="zh-CN" altLang="en-US"/>
              <a:t>等文件定位操作。</a:t>
            </a:r>
            <a:r>
              <a:rPr lang="zh-CN" altLang="en-US" b="1"/>
              <a:t>有名管道的名字存在于文件系统中，内容存放在内存中</a:t>
            </a:r>
            <a:endParaRPr kumimoji="1" lang="zh-CN" altLang="en-US"/>
          </a:p>
        </p:txBody>
      </p:sp>
      <p:sp>
        <p:nvSpPr>
          <p:cNvPr id="19456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2449964-116B-9942-811E-D3163849FBF3}" type="slidenum">
              <a:rPr lang="zh-CN" altLang="en-US" sz="1400" b="0">
                <a:latin typeface="Times New Roman" charset="0"/>
              </a:rPr>
              <a:pPr/>
              <a:t>30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信号（</a:t>
            </a:r>
            <a:r>
              <a:rPr kumimoji="1" lang="en-US" altLang="zh-CN"/>
              <a:t>Signal</a:t>
            </a:r>
            <a:r>
              <a:rPr kumimoji="1" lang="zh-CN" altLang="en-US"/>
              <a:t>）</a:t>
            </a:r>
          </a:p>
        </p:txBody>
      </p:sp>
      <p:sp>
        <p:nvSpPr>
          <p:cNvPr id="195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用于通知接收进程某个事件已经发生</a:t>
            </a:r>
          </a:p>
          <a:p>
            <a:r>
              <a:rPr lang="zh-CN" altLang="en-US"/>
              <a:t>携带信息量少，主要作为进程间以及同一进程不同线程之间的同步手段</a:t>
            </a:r>
          </a:p>
        </p:txBody>
      </p:sp>
      <p:sp>
        <p:nvSpPr>
          <p:cNvPr id="19558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697C44B8-F3D0-2946-BB5F-9820091047A9}" type="slidenum">
              <a:rPr lang="zh-CN" altLang="en-US" sz="1400" b="0">
                <a:latin typeface="Times New Roman" charset="0"/>
              </a:rPr>
              <a:pPr/>
              <a:t>31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消息（</a:t>
            </a:r>
            <a:r>
              <a:rPr kumimoji="1" lang="en-US" altLang="zh-CN"/>
              <a:t>Message</a:t>
            </a:r>
            <a:r>
              <a:rPr kumimoji="1" lang="zh-CN" altLang="en-US"/>
              <a:t>）队列</a:t>
            </a:r>
          </a:p>
        </p:txBody>
      </p:sp>
      <p:sp>
        <p:nvSpPr>
          <p:cNvPr id="196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消息队列是由消息的链表，存放在内核中并由消息队列标识符标识</a:t>
            </a:r>
            <a:endParaRPr lang="en-US" altLang="zh-CN" dirty="0"/>
          </a:p>
          <a:p>
            <a:r>
              <a:rPr lang="zh-CN" altLang="en-US" dirty="0"/>
              <a:t>消息队列克服了信号传递信息少、管道只能承载无格式字节流以及缓冲区大小受限等缺点</a:t>
            </a:r>
            <a:endParaRPr lang="en-US" altLang="zh-CN" dirty="0"/>
          </a:p>
          <a:p>
            <a:r>
              <a:rPr lang="zh-CN" altLang="en-US" dirty="0"/>
              <a:t>消息队列是消息的链接表</a:t>
            </a:r>
            <a:endParaRPr lang="en-US" altLang="zh-CN" dirty="0"/>
          </a:p>
          <a:p>
            <a:pPr lvl="1"/>
            <a:r>
              <a:rPr lang="zh-CN" altLang="en-US" dirty="0"/>
              <a:t>包括</a:t>
            </a:r>
            <a:r>
              <a:rPr lang="en-US" altLang="zh-CN" dirty="0" err="1"/>
              <a:t>Posix</a:t>
            </a:r>
            <a:r>
              <a:rPr lang="zh-CN" altLang="en-US" dirty="0"/>
              <a:t>消息队列、</a:t>
            </a:r>
            <a:r>
              <a:rPr lang="en-US" altLang="zh-CN" dirty="0"/>
              <a:t>system V</a:t>
            </a:r>
            <a:r>
              <a:rPr lang="zh-CN" altLang="en-US" dirty="0"/>
              <a:t>消息队列</a:t>
            </a:r>
            <a:endParaRPr lang="en-US" altLang="zh-CN" dirty="0"/>
          </a:p>
          <a:p>
            <a:pPr lvl="1"/>
            <a:r>
              <a:rPr lang="zh-CN" altLang="en-US" dirty="0"/>
              <a:t>有足够权限的进程可以向队列中添加消息，被赋予读权限的进程则可以读走队列中的消息</a:t>
            </a:r>
            <a:endParaRPr kumimoji="1" lang="zh-CN" altLang="en-US" dirty="0"/>
          </a:p>
        </p:txBody>
      </p:sp>
      <p:sp>
        <p:nvSpPr>
          <p:cNvPr id="19661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1419C728-E868-354A-B1A8-EF5F50BC4DF3}" type="slidenum">
              <a:rPr lang="zh-CN" altLang="en-US" sz="1400" b="0">
                <a:latin typeface="Times New Roman" charset="0"/>
              </a:rPr>
              <a:pPr/>
              <a:t>32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消息（</a:t>
            </a:r>
            <a:r>
              <a:rPr kumimoji="1" lang="en-US" altLang="zh-CN"/>
              <a:t>Message</a:t>
            </a:r>
            <a:r>
              <a:rPr kumimoji="1" lang="zh-CN" altLang="en-US"/>
              <a:t>）队列</a:t>
            </a:r>
          </a:p>
        </p:txBody>
      </p:sp>
      <p:sp>
        <p:nvSpPr>
          <p:cNvPr id="1976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r>
              <a:rPr kumimoji="1" lang="zh-CN" altLang="en-US"/>
              <a:t>对于系统中的每个消息队列，内核维护一个定义在</a:t>
            </a:r>
            <a:r>
              <a:rPr kumimoji="1" lang="en-US" altLang="zh-CN"/>
              <a:t>&lt;sys/msg.h&gt;</a:t>
            </a:r>
            <a:r>
              <a:rPr kumimoji="1" lang="zh-CN" altLang="en-US"/>
              <a:t>头文件中的信息结构</a:t>
            </a:r>
            <a:endParaRPr kumimoji="1" lang="en-US" altLang="zh-CN"/>
          </a:p>
          <a:p>
            <a:r>
              <a:rPr kumimoji="1" lang="en-US" altLang="zh-CN"/>
              <a:t>struct msqid_ds {    </a:t>
            </a:r>
          </a:p>
          <a:p>
            <a:pPr lvl="1"/>
            <a:r>
              <a:rPr kumimoji="1" lang="en-US" altLang="zh-CN"/>
              <a:t>struct ipc_perm msg_perm ;     </a:t>
            </a:r>
          </a:p>
          <a:p>
            <a:pPr lvl="1"/>
            <a:r>
              <a:rPr kumimoji="1" lang="en-US" altLang="zh-CN"/>
              <a:t>struct msg*    msg_first ; //</a:t>
            </a:r>
            <a:r>
              <a:rPr kumimoji="1" lang="zh-CN" altLang="en-US"/>
              <a:t>指向队列中的第一个消息    </a:t>
            </a:r>
            <a:endParaRPr kumimoji="1" lang="en-US" altLang="zh-CN"/>
          </a:p>
          <a:p>
            <a:pPr lvl="1"/>
            <a:r>
              <a:rPr kumimoji="1" lang="en-US" altLang="zh-CN"/>
              <a:t>struct msg*    msg_last ; //</a:t>
            </a:r>
            <a:r>
              <a:rPr kumimoji="1" lang="zh-CN" altLang="en-US"/>
              <a:t>指向队列中的最后一个消息    </a:t>
            </a:r>
            <a:r>
              <a:rPr kumimoji="1" lang="en-US" altLang="zh-CN"/>
              <a:t>……</a:t>
            </a:r>
          </a:p>
          <a:p>
            <a:r>
              <a:rPr kumimoji="1" lang="en-US" altLang="zh-CN"/>
              <a:t>} ;</a:t>
            </a:r>
          </a:p>
          <a:p>
            <a:endParaRPr kumimoji="1" lang="zh-CN" altLang="en-US"/>
          </a:p>
        </p:txBody>
      </p:sp>
      <p:sp>
        <p:nvSpPr>
          <p:cNvPr id="197635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E2ABB948-183F-314A-8F61-DFE4A4993B9A}" type="slidenum">
              <a:rPr lang="zh-CN" altLang="en-US" sz="1400" b="0">
                <a:latin typeface="Times New Roman" charset="0"/>
              </a:rPr>
              <a:pPr/>
              <a:t>33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消息（</a:t>
            </a:r>
            <a:r>
              <a:rPr kumimoji="1" lang="en-US" altLang="zh-CN"/>
              <a:t>Message</a:t>
            </a:r>
            <a:r>
              <a:rPr kumimoji="1" lang="zh-CN" altLang="en-US"/>
              <a:t>）队列</a:t>
            </a:r>
          </a:p>
        </p:txBody>
      </p:sp>
      <p:sp>
        <p:nvSpPr>
          <p:cNvPr id="198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zh-CN"/>
              <a:t>int  </a:t>
            </a:r>
            <a:r>
              <a:rPr lang="is-IS" altLang="zh-CN" b="1"/>
              <a:t>msgget</a:t>
            </a:r>
            <a:r>
              <a:rPr lang="is-IS" altLang="zh-CN"/>
              <a:t> (key_t key,  int oflag) ;</a:t>
            </a:r>
          </a:p>
          <a:p>
            <a:pPr lvl="1"/>
            <a:r>
              <a:rPr lang="zh-CN" altLang="en-US"/>
              <a:t>打开一个现存队列或创建一个新队列</a:t>
            </a:r>
            <a:endParaRPr kumimoji="1" lang="is-IS" altLang="zh-CN"/>
          </a:p>
          <a:p>
            <a:r>
              <a:rPr lang="en-US" altLang="zh-CN"/>
              <a:t>int  </a:t>
            </a:r>
            <a:r>
              <a:rPr lang="en-US" altLang="zh-CN" b="1"/>
              <a:t>msgsnd</a:t>
            </a:r>
            <a:r>
              <a:rPr lang="en-US" altLang="zh-CN"/>
              <a:t> (int msqid,  const void *ptr,  size_t length,  int flag) ;</a:t>
            </a:r>
          </a:p>
          <a:p>
            <a:pPr lvl="1"/>
            <a:r>
              <a:rPr lang="zh-CN" altLang="en-US"/>
              <a:t>往队列中放置一个消息</a:t>
            </a:r>
            <a:endParaRPr lang="en-US" altLang="zh-CN"/>
          </a:p>
          <a:p>
            <a:r>
              <a:rPr lang="en-US" altLang="zh-CN"/>
              <a:t>ssize_t  </a:t>
            </a:r>
            <a:r>
              <a:rPr lang="en-US" altLang="zh-CN" b="1"/>
              <a:t>msgrcv</a:t>
            </a:r>
            <a:r>
              <a:rPr lang="en-US" altLang="zh-CN"/>
              <a:t> (int msqid,  void* ptr,  size_t length,  long type,  int flag) ;</a:t>
            </a:r>
          </a:p>
          <a:p>
            <a:pPr lvl="1"/>
            <a:r>
              <a:rPr lang="zh-CN" altLang="en-US"/>
              <a:t>从某个消息队列中读出一个消息</a:t>
            </a:r>
            <a:endParaRPr kumimoji="1" lang="zh-CN" altLang="en-US"/>
          </a:p>
        </p:txBody>
      </p:sp>
      <p:sp>
        <p:nvSpPr>
          <p:cNvPr id="19865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8428498C-E752-B54E-AE10-903F205B3668}" type="slidenum">
              <a:rPr lang="zh-CN" altLang="en-US" sz="1400" b="0">
                <a:latin typeface="Times New Roman" charset="0"/>
              </a:rPr>
              <a:pPr/>
              <a:t>34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共享内存</a:t>
            </a:r>
          </a:p>
        </p:txBody>
      </p:sp>
      <p:sp>
        <p:nvSpPr>
          <p:cNvPr id="1996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多个进程可以可以直接读写同一块内存空间，是最快的可用</a:t>
            </a:r>
            <a:r>
              <a:rPr lang="en-US" altLang="zh-CN"/>
              <a:t>IPC</a:t>
            </a:r>
            <a:r>
              <a:rPr lang="zh-CN" altLang="en-US"/>
              <a:t>形式。是针对其他通信机制运行效率较低而设计的</a:t>
            </a:r>
            <a:endParaRPr lang="en-US" altLang="zh-CN"/>
          </a:p>
          <a:p>
            <a:r>
              <a:rPr kumimoji="1" lang="zh-CN" altLang="en-US"/>
              <a:t>（共享一般比消息高效，但消息容易扩展到多机</a:t>
            </a:r>
          </a:p>
        </p:txBody>
      </p:sp>
      <p:sp>
        <p:nvSpPr>
          <p:cNvPr id="19968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C1CD2CF-4EF9-A241-A51D-8EBAADBFFA09}" type="slidenum">
              <a:rPr lang="zh-CN" altLang="en-US" sz="1400" b="0">
                <a:latin typeface="Times New Roman" charset="0"/>
              </a:rPr>
              <a:pPr/>
              <a:t>35</a:t>
            </a:fld>
            <a:endParaRPr lang="en-US" altLang="zh-CN" sz="1400" b="0">
              <a:latin typeface="Times New Roman" charset="0"/>
            </a:endParaRPr>
          </a:p>
        </p:txBody>
      </p:sp>
      <p:pic>
        <p:nvPicPr>
          <p:cNvPr id="19968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581400"/>
            <a:ext cx="55118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共享内存</a:t>
            </a:r>
          </a:p>
        </p:txBody>
      </p:sp>
      <p:sp>
        <p:nvSpPr>
          <p:cNvPr id="2007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为了在多个进程间交换信息，内核专门留出了一块内存区，可以由需要访问的进程将其映射到自己的私有地址空间</a:t>
            </a:r>
            <a:endParaRPr lang="en-US" altLang="zh-CN"/>
          </a:p>
          <a:p>
            <a:r>
              <a:rPr lang="zh-CN" altLang="en-US"/>
              <a:t>进程就可以直接读写这一块内存而不需要进行数据的拷贝，从而大大提高效率</a:t>
            </a:r>
          </a:p>
          <a:p>
            <a:r>
              <a:rPr lang="zh-CN" altLang="en-US"/>
              <a:t>由于多个进程共享一段内存，因此需要依靠某种同步机制（如信号量）来达到进程间的同步及互斥</a:t>
            </a:r>
          </a:p>
          <a:p>
            <a:endParaRPr kumimoji="1" lang="zh-CN" altLang="en-US"/>
          </a:p>
        </p:txBody>
      </p:sp>
      <p:sp>
        <p:nvSpPr>
          <p:cNvPr id="20070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14EBF1F-E5E9-724B-9AE8-1BDFD473E976}" type="slidenum">
              <a:rPr lang="zh-CN" altLang="en-US" sz="1400" b="0">
                <a:latin typeface="Times New Roman" charset="0"/>
              </a:rPr>
              <a:pPr/>
              <a:t>36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共享内存</a:t>
            </a:r>
          </a:p>
        </p:txBody>
      </p:sp>
      <p:sp>
        <p:nvSpPr>
          <p:cNvPr id="201730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419600"/>
          </a:xfrm>
        </p:spPr>
        <p:txBody>
          <a:bodyPr/>
          <a:lstStyle/>
          <a:p>
            <a:r>
              <a:rPr kumimoji="1" lang="zh-CN" altLang="en-US"/>
              <a:t>编程方法</a:t>
            </a:r>
            <a:endParaRPr kumimoji="1" lang="en-US" altLang="zh-CN"/>
          </a:p>
          <a:p>
            <a:pPr lvl="1"/>
            <a:r>
              <a:rPr lang="en-US" altLang="zh-CN"/>
              <a:t>key_t ftok(const char *pathname, int proj_id);</a:t>
            </a:r>
          </a:p>
          <a:p>
            <a:pPr lvl="2"/>
            <a:r>
              <a:rPr kumimoji="1" lang="zh-CN" altLang="en-US"/>
              <a:t>根据路径生成一个</a:t>
            </a:r>
            <a:r>
              <a:rPr kumimoji="1" lang="en-US" altLang="zh-CN"/>
              <a:t>key</a:t>
            </a:r>
            <a:r>
              <a:rPr kumimoji="1" lang="zh-CN" altLang="en-US"/>
              <a:t>（</a:t>
            </a:r>
            <a:r>
              <a:rPr kumimoji="1" lang="en-US" altLang="zh-CN"/>
              <a:t>name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lang="en-US" altLang="zh-CN"/>
              <a:t>int shmget(key_t key, size_t size, int shmflg); </a:t>
            </a:r>
          </a:p>
          <a:p>
            <a:pPr lvl="2"/>
            <a:r>
              <a:rPr lang="zh-CN" altLang="en-US"/>
              <a:t>申请共享内存</a:t>
            </a:r>
            <a:r>
              <a:rPr kumimoji="1" lang="zh-CN" altLang="en-US"/>
              <a:t>。</a:t>
            </a:r>
            <a:r>
              <a:rPr kumimoji="1" lang="zh-CN" altLang="mr-IN"/>
              <a:t>错误码：           </a:t>
            </a:r>
            <a:endParaRPr kumimoji="1" lang="en-US" altLang="zh-CN"/>
          </a:p>
          <a:p>
            <a:pPr lvl="3"/>
            <a:r>
              <a:rPr kumimoji="1" lang="mr-IN" altLang="zh-CN"/>
              <a:t>EINVAL</a:t>
            </a:r>
            <a:r>
              <a:rPr kumimoji="1" lang="zh-CN" altLang="mr-IN"/>
              <a:t>：参数</a:t>
            </a:r>
            <a:r>
              <a:rPr kumimoji="1" lang="mr-IN" altLang="zh-CN"/>
              <a:t>size</a:t>
            </a:r>
            <a:r>
              <a:rPr kumimoji="1" lang="zh-CN" altLang="mr-IN"/>
              <a:t>小于</a:t>
            </a:r>
            <a:r>
              <a:rPr kumimoji="1" lang="mr-IN" altLang="zh-CN"/>
              <a:t>SHMMIN</a:t>
            </a:r>
            <a:r>
              <a:rPr kumimoji="1" lang="zh-CN" altLang="mr-IN"/>
              <a:t>或大于</a:t>
            </a:r>
            <a:r>
              <a:rPr kumimoji="1" lang="mr-IN" altLang="zh-CN"/>
              <a:t>SHMMAX            </a:t>
            </a:r>
            <a:endParaRPr kumimoji="1" lang="en-US" altLang="zh-CN"/>
          </a:p>
          <a:p>
            <a:pPr lvl="3"/>
            <a:r>
              <a:rPr kumimoji="1" lang="mr-IN" altLang="zh-CN"/>
              <a:t>EEXIST</a:t>
            </a:r>
            <a:r>
              <a:rPr kumimoji="1" lang="zh-CN" altLang="mr-IN"/>
              <a:t>：预建立</a:t>
            </a:r>
            <a:r>
              <a:rPr kumimoji="1" lang="mr-IN" altLang="zh-CN"/>
              <a:t>key</a:t>
            </a:r>
            <a:r>
              <a:rPr kumimoji="1" lang="zh-CN" altLang="mr-IN"/>
              <a:t>所指的共享内存，但已经存在           </a:t>
            </a:r>
            <a:endParaRPr kumimoji="1" lang="en-US" altLang="zh-CN"/>
          </a:p>
          <a:p>
            <a:pPr lvl="3"/>
            <a:r>
              <a:rPr kumimoji="1" lang="mr-IN" altLang="zh-CN"/>
              <a:t>EIDRM</a:t>
            </a:r>
            <a:r>
              <a:rPr kumimoji="1" lang="zh-CN" altLang="mr-IN"/>
              <a:t>：参数</a:t>
            </a:r>
            <a:r>
              <a:rPr kumimoji="1" lang="mr-IN" altLang="zh-CN"/>
              <a:t>key</a:t>
            </a:r>
            <a:r>
              <a:rPr kumimoji="1" lang="zh-CN" altLang="mr-IN"/>
              <a:t>所指的共享内存已经删除            </a:t>
            </a:r>
            <a:endParaRPr kumimoji="1" lang="en-US" altLang="zh-CN"/>
          </a:p>
          <a:p>
            <a:pPr lvl="3"/>
            <a:r>
              <a:rPr kumimoji="1" lang="mr-IN" altLang="zh-CN"/>
              <a:t>ENOSPC</a:t>
            </a:r>
            <a:r>
              <a:rPr kumimoji="1" lang="zh-CN" altLang="mr-IN"/>
              <a:t>：超过了系统允许建立的共享内存的最大值</a:t>
            </a:r>
            <a:r>
              <a:rPr kumimoji="1" lang="mr-IN" altLang="zh-CN"/>
              <a:t>(SHMALL)            </a:t>
            </a:r>
            <a:endParaRPr kumimoji="1" lang="en-US" altLang="zh-CN"/>
          </a:p>
          <a:p>
            <a:pPr lvl="3"/>
            <a:r>
              <a:rPr kumimoji="1" lang="mr-IN" altLang="zh-CN"/>
              <a:t>ENOENT</a:t>
            </a:r>
            <a:r>
              <a:rPr kumimoji="1" lang="zh-CN" altLang="mr-IN"/>
              <a:t>：参数</a:t>
            </a:r>
            <a:r>
              <a:rPr kumimoji="1" lang="mr-IN" altLang="zh-CN"/>
              <a:t>key</a:t>
            </a:r>
            <a:r>
              <a:rPr kumimoji="1" lang="zh-CN" altLang="mr-IN"/>
              <a:t>所指的共享内存不存在，而参数</a:t>
            </a:r>
            <a:r>
              <a:rPr kumimoji="1" lang="mr-IN" altLang="zh-CN"/>
              <a:t>shmflg</a:t>
            </a:r>
            <a:r>
              <a:rPr kumimoji="1" lang="zh-CN" altLang="mr-IN"/>
              <a:t>未设</a:t>
            </a:r>
            <a:r>
              <a:rPr kumimoji="1" lang="mr-IN" altLang="zh-CN"/>
              <a:t>IPC_CREAT</a:t>
            </a:r>
            <a:r>
              <a:rPr kumimoji="1" lang="zh-CN" altLang="mr-IN"/>
              <a:t>位            </a:t>
            </a:r>
            <a:endParaRPr kumimoji="1" lang="en-US" altLang="zh-CN"/>
          </a:p>
          <a:p>
            <a:pPr lvl="3"/>
            <a:r>
              <a:rPr kumimoji="1" lang="mr-IN" altLang="zh-CN"/>
              <a:t>EACCES</a:t>
            </a:r>
            <a:r>
              <a:rPr kumimoji="1" lang="zh-CN" altLang="mr-IN"/>
              <a:t>：没有权限            </a:t>
            </a:r>
            <a:endParaRPr kumimoji="1" lang="en-US" altLang="zh-CN"/>
          </a:p>
          <a:p>
            <a:pPr lvl="3"/>
            <a:r>
              <a:rPr kumimoji="1" lang="mr-IN" altLang="zh-CN"/>
              <a:t>ENOMEM</a:t>
            </a:r>
            <a:r>
              <a:rPr kumimoji="1" lang="zh-CN" altLang="mr-IN"/>
              <a:t>：核心内存不足</a:t>
            </a:r>
          </a:p>
          <a:p>
            <a:pPr lvl="1"/>
            <a:endParaRPr kumimoji="1" lang="zh-CN" altLang="en-US"/>
          </a:p>
        </p:txBody>
      </p:sp>
      <p:sp>
        <p:nvSpPr>
          <p:cNvPr id="20173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0BD62AD-32BA-6347-940D-7E2CBA5FDDCE}" type="slidenum">
              <a:rPr lang="zh-CN" altLang="en-US" sz="1400" b="0">
                <a:latin typeface="Times New Roman" charset="0"/>
              </a:rPr>
              <a:pPr/>
              <a:t>37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共享内存</a:t>
            </a:r>
          </a:p>
        </p:txBody>
      </p:sp>
      <p:sp>
        <p:nvSpPr>
          <p:cNvPr id="202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编程方法</a:t>
            </a:r>
            <a:endParaRPr kumimoji="1" lang="en-US" altLang="zh-CN"/>
          </a:p>
          <a:p>
            <a:pPr lvl="1"/>
            <a:r>
              <a:rPr lang="en-US" altLang="zh-CN"/>
              <a:t>void *shmat(int shmid, const void *shmaddr, int shmflg);</a:t>
            </a:r>
          </a:p>
          <a:p>
            <a:pPr lvl="2"/>
            <a:r>
              <a:rPr lang="zh-CN" altLang="en-US"/>
              <a:t>获得共享内存指针。参数解释：            </a:t>
            </a:r>
            <a:endParaRPr lang="en-US" altLang="zh-CN"/>
          </a:p>
          <a:p>
            <a:pPr lvl="3"/>
            <a:r>
              <a:rPr lang="en-US" altLang="zh-CN"/>
              <a:t>shmid </a:t>
            </a:r>
            <a:r>
              <a:rPr lang="zh-CN" altLang="en-US"/>
              <a:t>：  共享内存标识符             </a:t>
            </a:r>
            <a:endParaRPr lang="en-US" altLang="zh-CN"/>
          </a:p>
          <a:p>
            <a:pPr lvl="3"/>
            <a:r>
              <a:rPr lang="en-US" altLang="zh-CN"/>
              <a:t>shmaddr </a:t>
            </a:r>
            <a:r>
              <a:rPr lang="zh-CN" altLang="en-US"/>
              <a:t>：指定共享内存出现在进程内存地址的什么位置，直接指定为</a:t>
            </a:r>
            <a:r>
              <a:rPr lang="en-US" altLang="zh-CN"/>
              <a:t>NULL</a:t>
            </a:r>
            <a:r>
              <a:rPr lang="zh-CN" altLang="en-US"/>
              <a:t>让内核自己决定一个合适的地址位置             </a:t>
            </a:r>
            <a:endParaRPr lang="en-US" altLang="zh-CN"/>
          </a:p>
          <a:p>
            <a:pPr lvl="3"/>
            <a:r>
              <a:rPr lang="en-US" altLang="zh-CN"/>
              <a:t>shmflg</a:t>
            </a:r>
            <a:r>
              <a:rPr lang="zh-CN" altLang="en-US"/>
              <a:t>：</a:t>
            </a:r>
            <a:r>
              <a:rPr lang="en-US" altLang="zh-CN"/>
              <a:t>SHM_RDONLY</a:t>
            </a:r>
            <a:r>
              <a:rPr lang="zh-CN" altLang="en-US"/>
              <a:t>：为只读模式，其他为读写模式 </a:t>
            </a:r>
          </a:p>
          <a:p>
            <a:pPr lvl="2"/>
            <a:endParaRPr kumimoji="1" lang="en-US" altLang="zh-CN"/>
          </a:p>
          <a:p>
            <a:pPr lvl="1"/>
            <a:endParaRPr kumimoji="1" lang="zh-CN" altLang="en-US"/>
          </a:p>
        </p:txBody>
      </p:sp>
      <p:sp>
        <p:nvSpPr>
          <p:cNvPr id="202755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75E8D61-1BEC-0C4E-94FE-C10CB36AB185}" type="slidenum">
              <a:rPr lang="zh-CN" altLang="en-US" sz="1400" b="0">
                <a:latin typeface="Times New Roman" charset="0"/>
              </a:rPr>
              <a:pPr/>
              <a:t>38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共享内存</a:t>
            </a:r>
          </a:p>
        </p:txBody>
      </p:sp>
      <p:sp>
        <p:nvSpPr>
          <p:cNvPr id="2037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编程方法</a:t>
            </a:r>
            <a:endParaRPr kumimoji="1" lang="en-US" altLang="zh-CN"/>
          </a:p>
          <a:p>
            <a:pPr lvl="1"/>
            <a:r>
              <a:rPr lang="en-US" altLang="zh-CN"/>
              <a:t>int shmdt(const void *shmaddr);</a:t>
            </a:r>
          </a:p>
          <a:p>
            <a:pPr lvl="2"/>
            <a:r>
              <a:rPr lang="zh-CN" altLang="en-US"/>
              <a:t>断开与内存共享的连接</a:t>
            </a:r>
            <a:endParaRPr lang="en-US" altLang="zh-CN"/>
          </a:p>
          <a:p>
            <a:pPr lvl="2"/>
            <a:r>
              <a:rPr lang="en-US" altLang="zh-CN"/>
              <a:t>shmaddr</a:t>
            </a:r>
            <a:r>
              <a:rPr lang="zh-CN" altLang="en-US"/>
              <a:t>：连接的共享内存的起始地址</a:t>
            </a:r>
            <a:endParaRPr lang="en-US" altLang="zh-CN"/>
          </a:p>
          <a:p>
            <a:pPr lvl="1"/>
            <a:r>
              <a:rPr lang="en-US" altLang="zh-CN"/>
              <a:t>int shmctl(int shmid, int cmd, struct shmid_ds *buf);</a:t>
            </a:r>
          </a:p>
          <a:p>
            <a:pPr lvl="2"/>
            <a:r>
              <a:rPr lang="zh-CN" altLang="en-US"/>
              <a:t>删除共享内存。 </a:t>
            </a:r>
            <a:r>
              <a:rPr lang="en-US" altLang="zh-CN"/>
              <a:t>cmd</a:t>
            </a:r>
            <a:r>
              <a:rPr lang="zh-CN" altLang="en-US"/>
              <a:t>参数说明：            </a:t>
            </a:r>
            <a:endParaRPr lang="en-US" altLang="zh-CN"/>
          </a:p>
          <a:p>
            <a:pPr lvl="3"/>
            <a:r>
              <a:rPr lang="en-US" altLang="zh-CN"/>
              <a:t>IPC_STAT</a:t>
            </a:r>
            <a:r>
              <a:rPr lang="zh-CN" altLang="en-US"/>
              <a:t>：得到共享内存的状态，把共享内存的</a:t>
            </a:r>
            <a:r>
              <a:rPr lang="en-US" altLang="zh-CN"/>
              <a:t>shmid_ds</a:t>
            </a:r>
            <a:r>
              <a:rPr lang="zh-CN" altLang="en-US"/>
              <a:t>结构复制到</a:t>
            </a:r>
            <a:r>
              <a:rPr lang="en-US" altLang="zh-CN"/>
              <a:t>buf</a:t>
            </a:r>
            <a:r>
              <a:rPr lang="zh-CN" altLang="en-US"/>
              <a:t>中            </a:t>
            </a:r>
            <a:endParaRPr lang="en-US" altLang="zh-CN"/>
          </a:p>
          <a:p>
            <a:pPr lvl="3"/>
            <a:r>
              <a:rPr lang="en-US" altLang="zh-CN"/>
              <a:t>IPC_SET</a:t>
            </a:r>
            <a:r>
              <a:rPr lang="zh-CN" altLang="en-US"/>
              <a:t>：改变共享内存的状态，把</a:t>
            </a:r>
            <a:r>
              <a:rPr lang="en-US" altLang="zh-CN"/>
              <a:t>buf</a:t>
            </a:r>
            <a:r>
              <a:rPr lang="zh-CN" altLang="en-US"/>
              <a:t>所指的</a:t>
            </a:r>
            <a:r>
              <a:rPr lang="en-US" altLang="zh-CN"/>
              <a:t>shmid_ds</a:t>
            </a:r>
            <a:r>
              <a:rPr lang="zh-CN" altLang="en-US"/>
              <a:t>结构中的</a:t>
            </a:r>
            <a:r>
              <a:rPr lang="en-US" altLang="zh-CN"/>
              <a:t>uid</a:t>
            </a:r>
            <a:r>
              <a:rPr lang="zh-CN" altLang="en-US"/>
              <a:t>、</a:t>
            </a:r>
            <a:r>
              <a:rPr lang="en-US" altLang="zh-CN"/>
              <a:t>gid</a:t>
            </a:r>
            <a:r>
              <a:rPr lang="zh-CN" altLang="en-US"/>
              <a:t>、</a:t>
            </a:r>
            <a:r>
              <a:rPr lang="en-US" altLang="zh-CN"/>
              <a:t>mode</a:t>
            </a:r>
            <a:r>
              <a:rPr lang="zh-CN" altLang="en-US"/>
              <a:t>复制到共享内存的</a:t>
            </a:r>
            <a:r>
              <a:rPr lang="en-US" altLang="zh-CN"/>
              <a:t>shmid_ds</a:t>
            </a:r>
            <a:r>
              <a:rPr lang="zh-CN" altLang="en-US"/>
              <a:t>结构内            </a:t>
            </a:r>
            <a:endParaRPr lang="en-US" altLang="zh-CN"/>
          </a:p>
          <a:p>
            <a:pPr lvl="3"/>
            <a:r>
              <a:rPr lang="en-US" altLang="zh-CN"/>
              <a:t>IPC_RMID</a:t>
            </a:r>
            <a:r>
              <a:rPr lang="zh-CN" altLang="en-US"/>
              <a:t>：删除这片共享内存</a:t>
            </a:r>
            <a:endParaRPr kumimoji="1" lang="en-US" altLang="zh-CN"/>
          </a:p>
          <a:p>
            <a:pPr lvl="1"/>
            <a:endParaRPr kumimoji="1" lang="zh-CN" altLang="en-US"/>
          </a:p>
        </p:txBody>
      </p:sp>
      <p:sp>
        <p:nvSpPr>
          <p:cNvPr id="20377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9882B4E-D89C-4C4C-B714-D90937C33E2E}" type="slidenum">
              <a:rPr lang="zh-CN" altLang="en-US" sz="1400" b="0">
                <a:latin typeface="Times New Roman" charset="0"/>
              </a:rPr>
              <a:pPr/>
              <a:t>39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2CE1EB-2099-574F-82AE-8C917045003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2578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10 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 main()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11 {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12    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int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 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rc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13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14    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rc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 = 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charset="0"/>
                <a:ea typeface="宋体" charset="-122"/>
                <a:cs typeface="Courier New" charset="0"/>
              </a:rPr>
              <a:t>setjmp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(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buf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15    if (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rc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 == 0)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16       foo();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17    else if (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rc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 == 1)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18       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("Detected an error1 condition in foo\n");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19    else if (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rc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 == 2)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20       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("Detected an error2 condition in foo\n");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21    else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22       </a:t>
            </a:r>
            <a:r>
              <a:rPr lang="en-US" altLang="zh-CN" sz="1800" b="1" dirty="0" err="1">
                <a:latin typeface="Courier New" charset="0"/>
                <a:ea typeface="宋体" charset="-122"/>
                <a:cs typeface="Courier New" charset="0"/>
              </a:rPr>
              <a:t>printf</a:t>
            </a: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("Unknown error condition in foo\n");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23    exit(0);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Courier New" charset="0"/>
                <a:ea typeface="宋体" charset="-122"/>
                <a:cs typeface="Courier New" charset="0"/>
              </a:rPr>
              <a:t>24 }</a:t>
            </a:r>
            <a:endParaRPr lang="zh-CN" altLang="en-US" sz="1800" b="1" dirty="0">
              <a:latin typeface="Courier New" charset="0"/>
              <a:ea typeface="宋体" charset="-122"/>
              <a:cs typeface="Courier New" charset="0"/>
            </a:endParaRPr>
          </a:p>
        </p:txBody>
      </p:sp>
      <p:sp>
        <p:nvSpPr>
          <p:cNvPr id="163843" name="Rectangle 2"/>
          <p:cNvSpPr txBox="1">
            <a:spLocks noChangeArrowheads="1"/>
          </p:cNvSpPr>
          <p:nvPr/>
        </p:nvSpPr>
        <p:spPr bwMode="auto">
          <a:xfrm>
            <a:off x="4724400" y="228600"/>
            <a:ext cx="4267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r>
              <a:rPr lang="zh-CN" altLang="en-US" sz="1800" dirty="0">
                <a:latin typeface="Courier New" charset="0"/>
                <a:cs typeface="Courier New" charset="0"/>
              </a:rPr>
              <a:t>1  #</a:t>
            </a:r>
            <a:r>
              <a:rPr lang="en-US" altLang="zh-CN" sz="1800" dirty="0">
                <a:latin typeface="Courier New" charset="0"/>
                <a:cs typeface="Courier New" charset="0"/>
              </a:rPr>
              <a:t>include "</a:t>
            </a:r>
            <a:r>
              <a:rPr lang="en-US" altLang="zh-CN" sz="1800" dirty="0" err="1">
                <a:latin typeface="Courier New" charset="0"/>
                <a:cs typeface="Courier New" charset="0"/>
              </a:rPr>
              <a:t>csapp.h</a:t>
            </a:r>
            <a:r>
              <a:rPr lang="en-US" altLang="zh-CN" sz="1800" dirty="0">
                <a:latin typeface="Courier New" charset="0"/>
                <a:cs typeface="Courier New" charset="0"/>
              </a:rPr>
              <a:t>"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3  </a:t>
            </a:r>
            <a:r>
              <a:rPr lang="en-US" altLang="zh-CN" sz="1800" dirty="0" err="1">
                <a:latin typeface="Courier New" charset="0"/>
                <a:cs typeface="Courier New" charset="0"/>
              </a:rPr>
              <a:t>jmp_buf</a:t>
            </a:r>
            <a:r>
              <a:rPr lang="en-US" altLang="zh-CN" sz="1800" dirty="0">
                <a:latin typeface="Courier New" charset="0"/>
                <a:cs typeface="Courier New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buf</a:t>
            </a:r>
            <a:r>
              <a:rPr lang="en-US" altLang="zh-CN" sz="18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5  </a:t>
            </a:r>
            <a:r>
              <a:rPr lang="en-US" altLang="zh-CN" sz="1800" dirty="0" err="1">
                <a:latin typeface="Courier New" charset="0"/>
                <a:cs typeface="Courier New" charset="0"/>
              </a:rPr>
              <a:t>int</a:t>
            </a:r>
            <a:r>
              <a:rPr lang="en-US" altLang="zh-CN" sz="1800" dirty="0">
                <a:latin typeface="Courier New" charset="0"/>
                <a:cs typeface="Courier New" charset="0"/>
              </a:rPr>
              <a:t> error1 = 0;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6  </a:t>
            </a:r>
            <a:r>
              <a:rPr lang="en-US" altLang="zh-CN" sz="1800" dirty="0" err="1">
                <a:latin typeface="Courier New" charset="0"/>
                <a:cs typeface="Courier New" charset="0"/>
              </a:rPr>
              <a:t>int</a:t>
            </a:r>
            <a:r>
              <a:rPr lang="en-US" altLang="zh-CN" sz="1800" dirty="0">
                <a:latin typeface="Courier New" charset="0"/>
                <a:cs typeface="Courier New" charset="0"/>
              </a:rPr>
              <a:t> error2 = 1;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7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8  void foo(void), bar(void);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charset="0"/>
                <a:cs typeface="Courier New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52284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共享内存</a:t>
            </a:r>
          </a:p>
        </p:txBody>
      </p:sp>
      <p:sp>
        <p:nvSpPr>
          <p:cNvPr id="2048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/>
          </a:p>
          <a:p>
            <a:pPr lvl="1"/>
            <a:endParaRPr kumimoji="1" lang="zh-CN" altLang="en-US"/>
          </a:p>
        </p:txBody>
      </p:sp>
      <p:sp>
        <p:nvSpPr>
          <p:cNvPr id="20480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808D613-B8BE-2B4C-89C1-3261BB8A3DD3}" type="slidenum">
              <a:rPr lang="zh-CN" altLang="en-US" sz="1400" b="0">
                <a:latin typeface="Times New Roman" charset="0"/>
              </a:rPr>
              <a:pPr/>
              <a:t>40</a:t>
            </a:fld>
            <a:endParaRPr lang="en-US" altLang="zh-CN" sz="1400" b="0">
              <a:latin typeface="Times New Roman" charset="0"/>
            </a:endParaRPr>
          </a:p>
        </p:txBody>
      </p:sp>
      <p:pic>
        <p:nvPicPr>
          <p:cNvPr id="20480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524000"/>
            <a:ext cx="77089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共享内存</a:t>
            </a:r>
          </a:p>
        </p:txBody>
      </p:sp>
      <p:sp>
        <p:nvSpPr>
          <p:cNvPr id="2058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/>
          </a:p>
          <a:p>
            <a:pPr lvl="1"/>
            <a:endParaRPr kumimoji="1" lang="zh-CN" altLang="en-US"/>
          </a:p>
        </p:txBody>
      </p:sp>
      <p:sp>
        <p:nvSpPr>
          <p:cNvPr id="20582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1E039CA-DC62-0B42-94F2-9A83437E68C9}" type="slidenum">
              <a:rPr lang="zh-CN" altLang="en-US" sz="1400" b="0">
                <a:latin typeface="Times New Roman" charset="0"/>
              </a:rPr>
              <a:pPr/>
              <a:t>41</a:t>
            </a:fld>
            <a:endParaRPr lang="en-US" altLang="zh-CN" sz="1400" b="0">
              <a:latin typeface="Times New Roman" charset="0"/>
            </a:endParaRPr>
          </a:p>
        </p:txBody>
      </p:sp>
      <p:pic>
        <p:nvPicPr>
          <p:cNvPr id="205828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447800"/>
            <a:ext cx="7478712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信号量（</a:t>
            </a:r>
            <a:r>
              <a:rPr lang="en-US" altLang="zh-CN"/>
              <a:t>semaphore</a:t>
            </a:r>
            <a:r>
              <a:rPr kumimoji="1" lang="zh-CN" altLang="en-US"/>
              <a:t>）</a:t>
            </a:r>
          </a:p>
        </p:txBody>
      </p:sp>
      <p:sp>
        <p:nvSpPr>
          <p:cNvPr id="2068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信号量是一个计数器，用于多进程对共享数据的访问，信号量的意图在于进程间同步</a:t>
            </a:r>
            <a:endParaRPr lang="en-US" altLang="zh-CN"/>
          </a:p>
          <a:p>
            <a:r>
              <a:rPr lang="zh-CN" altLang="en-US"/>
              <a:t>为了获得共享资源，进程需要执行下列操作：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b="1"/>
              <a:t>创建一个信号量</a:t>
            </a:r>
            <a:r>
              <a:rPr lang="zh-CN" altLang="en-US"/>
              <a:t>：这要求调用者指定初始值，对于二值信号量来说，它通常是</a:t>
            </a:r>
            <a:r>
              <a:rPr lang="en-US" altLang="zh-CN"/>
              <a:t>1</a:t>
            </a:r>
            <a:r>
              <a:rPr lang="zh-CN" altLang="en-US"/>
              <a:t>，也可是</a:t>
            </a:r>
            <a:r>
              <a:rPr lang="en-US" altLang="zh-CN"/>
              <a:t>0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 b="1"/>
              <a:t>获取一个信号量</a:t>
            </a:r>
            <a:r>
              <a:rPr lang="zh-CN" altLang="en-US"/>
              <a:t>：该操作会测试这个信号量的值，如果小于</a:t>
            </a:r>
            <a:r>
              <a:rPr lang="en-US" altLang="zh-CN"/>
              <a:t>0</a:t>
            </a:r>
            <a:r>
              <a:rPr lang="zh-CN" altLang="en-US"/>
              <a:t>，就阻塞。也称为</a:t>
            </a:r>
            <a:r>
              <a:rPr lang="en-US" altLang="zh-CN"/>
              <a:t>P</a:t>
            </a:r>
            <a:r>
              <a:rPr lang="zh-CN" altLang="en-US"/>
              <a:t>操作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 b="1"/>
              <a:t>释放一个信号量</a:t>
            </a:r>
            <a:r>
              <a:rPr lang="zh-CN" altLang="en-US"/>
              <a:t>：该操作将信号量的值加</a:t>
            </a:r>
            <a:r>
              <a:rPr lang="en-US" altLang="zh-CN"/>
              <a:t>1</a:t>
            </a:r>
            <a:r>
              <a:rPr lang="zh-CN" altLang="en-US"/>
              <a:t>，也称为</a:t>
            </a:r>
            <a:r>
              <a:rPr lang="en-US" altLang="zh-CN"/>
              <a:t>V</a:t>
            </a:r>
            <a:r>
              <a:rPr lang="zh-CN" altLang="en-US"/>
              <a:t>操作</a:t>
            </a:r>
            <a:endParaRPr kumimoji="1" lang="zh-CN" altLang="en-US"/>
          </a:p>
        </p:txBody>
      </p:sp>
      <p:sp>
        <p:nvSpPr>
          <p:cNvPr id="20685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6FE34F91-4497-CF42-8AF0-F107CA55D2E7}" type="slidenum">
              <a:rPr lang="zh-CN" altLang="en-US" sz="1400" b="0">
                <a:latin typeface="Times New Roman" charset="0"/>
              </a:rPr>
              <a:pPr/>
              <a:t>42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信号量（</a:t>
            </a:r>
            <a:r>
              <a:rPr lang="en-US" altLang="zh-CN"/>
              <a:t>semaphore</a:t>
            </a:r>
            <a:r>
              <a:rPr kumimoji="1" lang="zh-CN" altLang="en-US"/>
              <a:t>）</a:t>
            </a:r>
          </a:p>
        </p:txBody>
      </p:sp>
      <p:sp>
        <p:nvSpPr>
          <p:cNvPr id="2078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信号量通常是在内核中实现的</a:t>
            </a:r>
            <a:endParaRPr lang="en-US" altLang="zh-CN"/>
          </a:p>
          <a:p>
            <a:r>
              <a:rPr lang="en-US" altLang="zh-CN"/>
              <a:t>Linux</a:t>
            </a:r>
            <a:r>
              <a:rPr lang="zh-CN" altLang="en-US"/>
              <a:t>环境中，有三种类型：</a:t>
            </a:r>
            <a:endParaRPr lang="en-US" altLang="zh-CN"/>
          </a:p>
          <a:p>
            <a:pPr lvl="1"/>
            <a:r>
              <a:rPr lang="en-US" altLang="zh-CN"/>
              <a:t>Posix</a:t>
            </a:r>
            <a:r>
              <a:rPr lang="zh-CN" altLang="en-US"/>
              <a:t>有名信号量（使用</a:t>
            </a:r>
            <a:r>
              <a:rPr lang="en-US" altLang="zh-CN"/>
              <a:t>Posix IPC</a:t>
            </a:r>
            <a:r>
              <a:rPr lang="zh-CN" altLang="en-US"/>
              <a:t>名字标识）</a:t>
            </a:r>
            <a:endParaRPr lang="en-US" altLang="zh-CN"/>
          </a:p>
          <a:p>
            <a:pPr lvl="1"/>
            <a:r>
              <a:rPr lang="en-US" altLang="zh-CN"/>
              <a:t>Posix</a:t>
            </a:r>
            <a:r>
              <a:rPr lang="zh-CN" altLang="en-US"/>
              <a:t>基于内存的信号量（存放在共享内存区中）</a:t>
            </a:r>
            <a:endParaRPr lang="en-US" altLang="zh-CN"/>
          </a:p>
          <a:p>
            <a:pPr lvl="1"/>
            <a:r>
              <a:rPr lang="en-US" altLang="zh-CN"/>
              <a:t>System V</a:t>
            </a:r>
            <a:r>
              <a:rPr lang="zh-CN" altLang="en-US"/>
              <a:t>信号量（在内核中维护）</a:t>
            </a:r>
            <a:endParaRPr kumimoji="1" lang="zh-CN" altLang="en-US"/>
          </a:p>
        </p:txBody>
      </p:sp>
      <p:sp>
        <p:nvSpPr>
          <p:cNvPr id="207875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78442CA-0A07-F842-BB1E-E62442415303}" type="slidenum">
              <a:rPr lang="zh-CN" altLang="en-US" sz="1400" b="0">
                <a:latin typeface="Times New Roman" charset="0"/>
              </a:rPr>
              <a:pPr/>
              <a:t>43</a:t>
            </a:fld>
            <a:endParaRPr lang="en-US" altLang="zh-CN" sz="1400" b="0">
              <a:latin typeface="Times New Roman" charset="0"/>
            </a:endParaRPr>
          </a:p>
        </p:txBody>
      </p:sp>
      <p:pic>
        <p:nvPicPr>
          <p:cNvPr id="20787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3"/>
          <a:stretch>
            <a:fillRect/>
          </a:stretch>
        </p:blipFill>
        <p:spPr bwMode="auto">
          <a:xfrm>
            <a:off x="1524000" y="4011613"/>
            <a:ext cx="5500688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套接字（</a:t>
            </a:r>
            <a:r>
              <a:rPr kumimoji="1" lang="en-US" altLang="zh-CN"/>
              <a:t>Socket</a:t>
            </a:r>
            <a:r>
              <a:rPr kumimoji="1" lang="zh-CN" altLang="en-US"/>
              <a:t>）</a:t>
            </a:r>
          </a:p>
        </p:txBody>
      </p:sp>
      <p:sp>
        <p:nvSpPr>
          <p:cNvPr id="2088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凭借</a:t>
            </a:r>
            <a:r>
              <a:rPr lang="en-US" altLang="zh-CN"/>
              <a:t>socket</a:t>
            </a:r>
            <a:r>
              <a:rPr lang="zh-CN" altLang="en-US"/>
              <a:t>机制，客户</a:t>
            </a:r>
            <a:r>
              <a:rPr lang="en-US" altLang="zh-CN"/>
              <a:t>/</a:t>
            </a:r>
            <a:r>
              <a:rPr lang="zh-CN" altLang="en-US"/>
              <a:t>服务器（即要进行通信的进程）系统的开发工作既可以在本地单机上进行，也可以跨网络进行</a:t>
            </a:r>
            <a:endParaRPr lang="en-US" altLang="zh-CN"/>
          </a:p>
          <a:p>
            <a:r>
              <a:rPr kumimoji="1" lang="en-US" altLang="zh-CN"/>
              <a:t>TCP/Ip</a:t>
            </a:r>
            <a:r>
              <a:rPr kumimoji="1" lang="zh-CN" altLang="en-US"/>
              <a:t>协议栈</a:t>
            </a:r>
          </a:p>
        </p:txBody>
      </p:sp>
      <p:sp>
        <p:nvSpPr>
          <p:cNvPr id="20889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CE904A82-6E94-A94B-A8BB-D2F0A04F62E5}" type="slidenum">
              <a:rPr lang="zh-CN" altLang="en-US" sz="1400" b="0">
                <a:latin typeface="Times New Roman" charset="0"/>
              </a:rPr>
              <a:pPr/>
              <a:t>44</a:t>
            </a:fld>
            <a:endParaRPr lang="en-US" altLang="zh-CN" sz="1400" b="0">
              <a:latin typeface="Times New Roman" charset="0"/>
            </a:endParaRPr>
          </a:p>
        </p:txBody>
      </p:sp>
      <p:pic>
        <p:nvPicPr>
          <p:cNvPr id="20890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651250"/>
            <a:ext cx="41529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套接字（</a:t>
            </a:r>
            <a:r>
              <a:rPr kumimoji="1" lang="en-US" altLang="zh-CN"/>
              <a:t>Socket</a:t>
            </a:r>
            <a:r>
              <a:rPr kumimoji="1" lang="zh-CN" altLang="en-US"/>
              <a:t>）</a:t>
            </a:r>
          </a:p>
        </p:txBody>
      </p:sp>
      <p:pic>
        <p:nvPicPr>
          <p:cNvPr id="209922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443038"/>
            <a:ext cx="5943600" cy="5414962"/>
          </a:xfrm>
        </p:spPr>
      </p:pic>
      <p:sp>
        <p:nvSpPr>
          <p:cNvPr id="20992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89DC0AF-DF31-B04F-BB3C-D1B82F828A79}" type="slidenum">
              <a:rPr lang="zh-CN" altLang="en-US" sz="1400" b="0">
                <a:latin typeface="Times New Roman" charset="0"/>
              </a:rPr>
              <a:pPr/>
              <a:t>45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进程间通信</a:t>
            </a:r>
          </a:p>
        </p:txBody>
      </p:sp>
      <p:sp>
        <p:nvSpPr>
          <p:cNvPr id="2109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管道：速度慢，容量有限，只有父子</a:t>
            </a:r>
            <a:r>
              <a:rPr kumimoji="1" lang="en-US" altLang="zh-CN" dirty="0"/>
              <a:t>/</a:t>
            </a:r>
            <a:r>
              <a:rPr kumimoji="1" lang="zh-CN" altLang="en-US"/>
              <a:t>兄弟进程</a:t>
            </a:r>
            <a:r>
              <a:rPr kumimoji="1" lang="zh-CN" altLang="en-US" dirty="0"/>
              <a:t>能通讯</a:t>
            </a:r>
            <a:endParaRPr kumimoji="1" lang="en-US" altLang="zh-CN" dirty="0"/>
          </a:p>
          <a:p>
            <a:r>
              <a:rPr kumimoji="1" lang="en-US" altLang="zh-CN" dirty="0"/>
              <a:t>FIFO</a:t>
            </a:r>
            <a:r>
              <a:rPr kumimoji="1" lang="zh-CN" altLang="en-US" dirty="0"/>
              <a:t>：任何进程间都能通讯，但速度慢</a:t>
            </a:r>
            <a:endParaRPr kumimoji="1" lang="en-US" altLang="zh-CN" dirty="0"/>
          </a:p>
          <a:p>
            <a:r>
              <a:rPr kumimoji="1" lang="zh-CN" altLang="en-US" dirty="0"/>
              <a:t>消息队列：容量受到系统限制，且要注意第一次读的时候，要考虑上一次没有读完数据的问题</a:t>
            </a:r>
            <a:endParaRPr kumimoji="1" lang="en-US" altLang="zh-CN" dirty="0"/>
          </a:p>
          <a:p>
            <a:r>
              <a:rPr kumimoji="1" lang="zh-CN" altLang="en-US" dirty="0"/>
              <a:t>信号</a:t>
            </a:r>
            <a:r>
              <a:rPr kumimoji="1" lang="en-US" altLang="zh-CN" dirty="0"/>
              <a:t>/</a:t>
            </a:r>
            <a:r>
              <a:rPr kumimoji="1" lang="zh-CN" altLang="en-US" dirty="0"/>
              <a:t>信号量：不能传递复杂消息，只能用来通知或同步</a:t>
            </a:r>
            <a:endParaRPr kumimoji="1" lang="en-US" altLang="zh-CN" dirty="0"/>
          </a:p>
          <a:p>
            <a:r>
              <a:rPr kumimoji="1" lang="zh-CN" altLang="en-US" dirty="0"/>
              <a:t>共享内存区：能够很容易控制容量，速度快，但要保持同步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比如一个进程在写的时候，另一个进程要注意读写的问题，相当于线程中的线程安全</a:t>
            </a:r>
            <a:endParaRPr kumimoji="1" lang="en-US" altLang="zh-CN" dirty="0"/>
          </a:p>
        </p:txBody>
      </p:sp>
      <p:sp>
        <p:nvSpPr>
          <p:cNvPr id="210947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74AAAC3-8149-5D42-8AF0-8AF5B7B199E6}" type="slidenum">
              <a:rPr lang="zh-CN" altLang="en-US" sz="1400" b="0">
                <a:latin typeface="Times New Roman" charset="0"/>
              </a:rPr>
              <a:pPr/>
              <a:t>46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进程间通信</a:t>
            </a:r>
          </a:p>
        </p:txBody>
      </p:sp>
      <p:sp>
        <p:nvSpPr>
          <p:cNvPr id="2119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进程间通信目的：</a:t>
            </a:r>
            <a:endParaRPr kumimoji="1" lang="en-US" altLang="zh-CN"/>
          </a:p>
          <a:p>
            <a:pPr lvl="1"/>
            <a:r>
              <a:rPr kumimoji="1" lang="zh-CN" altLang="en-US"/>
              <a:t>数据传输</a:t>
            </a:r>
            <a:endParaRPr kumimoji="1" lang="en-US" altLang="zh-CN"/>
          </a:p>
          <a:p>
            <a:pPr lvl="2"/>
            <a:r>
              <a:rPr kumimoji="1" lang="zh-CN" altLang="en-US"/>
              <a:t>管道，流管道，</a:t>
            </a:r>
            <a:r>
              <a:rPr kumimoji="1" lang="en-US" altLang="zh-CN"/>
              <a:t>FIFO</a:t>
            </a:r>
            <a:r>
              <a:rPr kumimoji="1" lang="zh-CN" altLang="en-US"/>
              <a:t>，消息队列，套接字</a:t>
            </a:r>
            <a:endParaRPr kumimoji="1" lang="en-US" altLang="zh-CN"/>
          </a:p>
          <a:p>
            <a:pPr lvl="1"/>
            <a:r>
              <a:rPr kumimoji="1" lang="zh-CN" altLang="en-US"/>
              <a:t>共享数据 </a:t>
            </a:r>
            <a:endParaRPr kumimoji="1" lang="en-US" altLang="zh-CN"/>
          </a:p>
          <a:p>
            <a:pPr lvl="2"/>
            <a:r>
              <a:rPr kumimoji="1" lang="zh-CN" altLang="en-US"/>
              <a:t>共享内存</a:t>
            </a:r>
            <a:endParaRPr kumimoji="1" lang="en-US" altLang="zh-CN"/>
          </a:p>
          <a:p>
            <a:pPr lvl="1"/>
            <a:r>
              <a:rPr kumimoji="1" lang="zh-CN" altLang="en-US"/>
              <a:t>通知事件 </a:t>
            </a:r>
            <a:endParaRPr kumimoji="1" lang="en-US" altLang="zh-CN"/>
          </a:p>
          <a:p>
            <a:pPr lvl="2"/>
            <a:r>
              <a:rPr kumimoji="1" lang="en-US" altLang="zh-CN"/>
              <a:t>Signal</a:t>
            </a:r>
            <a:r>
              <a:rPr kumimoji="1" lang="zh-CN" altLang="en-US"/>
              <a:t>，套接字</a:t>
            </a:r>
            <a:endParaRPr kumimoji="1" lang="en-US" altLang="zh-CN"/>
          </a:p>
          <a:p>
            <a:pPr lvl="1"/>
            <a:r>
              <a:rPr kumimoji="1" lang="zh-CN" altLang="en-US"/>
              <a:t>资源共享 </a:t>
            </a:r>
            <a:endParaRPr kumimoji="1" lang="en-US" altLang="zh-CN"/>
          </a:p>
          <a:p>
            <a:pPr lvl="1"/>
            <a:r>
              <a:rPr kumimoji="1" lang="zh-CN" altLang="en-US"/>
              <a:t>进程控制 </a:t>
            </a:r>
            <a:endParaRPr kumimoji="1" lang="en-US" altLang="zh-CN"/>
          </a:p>
        </p:txBody>
      </p:sp>
      <p:sp>
        <p:nvSpPr>
          <p:cNvPr id="211971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12C081D2-0E6D-A04E-B81A-5FEDF5812DAF}" type="slidenum">
              <a:rPr lang="zh-CN" altLang="en-US" sz="1400" b="0">
                <a:latin typeface="Times New Roman" charset="0"/>
              </a:rPr>
              <a:pPr/>
              <a:t>47</a:t>
            </a:fld>
            <a:endParaRPr lang="en-US" altLang="zh-CN" sz="1400" b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ECE0D-A11D-A444-9713-57C6B8CEF3BB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3340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25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26 </a:t>
            </a:r>
            <a:r>
              <a:rPr lang="en-US" altLang="zh-CN" sz="1800" b="1">
                <a:solidFill>
                  <a:srgbClr val="00B050"/>
                </a:solidFill>
                <a:latin typeface="Courier New" charset="0"/>
                <a:ea typeface="宋体" charset="-122"/>
                <a:cs typeface="Courier New" charset="0"/>
              </a:rPr>
              <a:t>/* deeply nested function foo */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27 void foo(void)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28 {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29    if (error1)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30       </a:t>
            </a:r>
            <a:r>
              <a:rPr lang="en-US" altLang="zh-CN" sz="1800" b="1">
                <a:solidFill>
                  <a:srgbClr val="FF0000"/>
                </a:solidFill>
                <a:latin typeface="Courier New" charset="0"/>
                <a:ea typeface="宋体" charset="-122"/>
                <a:cs typeface="Courier New" charset="0"/>
              </a:rPr>
              <a:t>longjmp</a:t>
            </a: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(buf, </a:t>
            </a:r>
            <a:r>
              <a:rPr lang="en-US" altLang="zh-CN" sz="1800" b="1">
                <a:solidFill>
                  <a:srgbClr val="FF0000"/>
                </a:solidFill>
                <a:latin typeface="Courier New" charset="0"/>
                <a:ea typeface="宋体" charset="-122"/>
                <a:cs typeface="Courier New" charset="0"/>
              </a:rPr>
              <a:t>1</a:t>
            </a: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31    bar();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32 }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33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34 void bar(void)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35 {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36    if (error2)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37       </a:t>
            </a:r>
            <a:r>
              <a:rPr lang="en-US" altLang="zh-CN" sz="1800" b="1">
                <a:solidFill>
                  <a:srgbClr val="FF0000"/>
                </a:solidFill>
                <a:latin typeface="Courier New" charset="0"/>
                <a:ea typeface="宋体" charset="-122"/>
                <a:cs typeface="Courier New" charset="0"/>
              </a:rPr>
              <a:t>longjmp</a:t>
            </a: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(buf, </a:t>
            </a:r>
            <a:r>
              <a:rPr lang="en-US" altLang="zh-CN" sz="1800" b="1">
                <a:solidFill>
                  <a:srgbClr val="FF0000"/>
                </a:solidFill>
                <a:latin typeface="Courier New" charset="0"/>
                <a:ea typeface="宋体" charset="-122"/>
                <a:cs typeface="Courier New" charset="0"/>
              </a:rPr>
              <a:t>2</a:t>
            </a: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1800" b="1">
                <a:latin typeface="Courier New" charset="0"/>
                <a:ea typeface="宋体" charset="-122"/>
                <a:cs typeface="Courier New" charset="0"/>
              </a:rPr>
              <a:t>38 }</a:t>
            </a:r>
          </a:p>
        </p:txBody>
      </p:sp>
    </p:spTree>
    <p:extLst>
      <p:ext uri="{BB962C8B-B14F-4D97-AF65-F5344CB8AC3E}">
        <p14:creationId xmlns:p14="http://schemas.microsoft.com/office/powerpoint/2010/main" val="404648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Nonlocal Jump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Setjmp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调用一次，返回多次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Longjmp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调用一次，从不返回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9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63A3BE-2BE6-6043-A3E1-AE0DA7467B7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微观层面的操作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Nonlocal jumps are provided by 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setjmp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function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Saves the current stack context in the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buffer, for later use by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longjmp</a:t>
            </a:r>
            <a:r>
              <a:rPr lang="en-US" altLang="zh-CN" dirty="0">
                <a:latin typeface="+mj-lt"/>
                <a:ea typeface="宋体" pitchFamily="2" charset="-122"/>
              </a:rPr>
              <a:t>, </a:t>
            </a:r>
            <a:r>
              <a:rPr lang="en-US" altLang="zh-CN" dirty="0">
                <a:ea typeface="宋体" pitchFamily="2" charset="-122"/>
              </a:rPr>
              <a:t>returns 0</a:t>
            </a:r>
          </a:p>
          <a:p>
            <a:pPr lvl="1">
              <a:defRPr/>
            </a:pPr>
            <a:r>
              <a:rPr lang="en-US" altLang="zh-CN" sz="2000" dirty="0">
                <a:ea typeface="宋体" pitchFamily="2" charset="-122"/>
              </a:rPr>
              <a:t>the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longjmp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function</a:t>
            </a: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restores the stack </a:t>
            </a:r>
            <a:r>
              <a:rPr lang="en-US" altLang="zh-CN" dirty="0">
                <a:ea typeface="宋体" pitchFamily="2" charset="-122"/>
              </a:rPr>
              <a:t>context from the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buffer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triggers a return from the most recent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setjmp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call that initialized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env</a:t>
            </a:r>
            <a:endParaRPr lang="en-US" altLang="zh-CN" sz="24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setjmp</a:t>
            </a:r>
            <a:r>
              <a:rPr lang="en-US" altLang="zh-CN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then returns with the nonzero return value </a:t>
            </a: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retval</a:t>
            </a:r>
            <a:r>
              <a:rPr lang="en-US" altLang="zh-CN" dirty="0">
                <a:ea typeface="宋体" pitchFamily="2" charset="-122"/>
              </a:rPr>
              <a:t>.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0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微观层面的操作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实际上是要修改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的状态，恢复到</a:t>
            </a:r>
            <a:r>
              <a:rPr kumimoji="1" lang="en-US" altLang="zh-CN" dirty="0" err="1"/>
              <a:t>setjmp</a:t>
            </a:r>
            <a:r>
              <a:rPr kumimoji="1" lang="zh-CN" altLang="en-US" dirty="0"/>
              <a:t>调用时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的状态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20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setjmp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C </a:t>
            </a:r>
            <a:r>
              <a:rPr lang="zh-CN" altLang="en-US" dirty="0"/>
              <a:t>语言解决 </a:t>
            </a:r>
            <a:r>
              <a:rPr lang="en-US" altLang="zh-CN" dirty="0"/>
              <a:t>exception </a:t>
            </a:r>
            <a:r>
              <a:rPr lang="zh-CN" altLang="en-US" dirty="0"/>
              <a:t>的标准方案</a:t>
            </a:r>
            <a:endParaRPr lang="en-US" altLang="zh-CN" dirty="0"/>
          </a:p>
          <a:p>
            <a:pPr lvl="1"/>
            <a:r>
              <a:rPr kumimoji="1" lang="en-US" altLang="zh-CN" dirty="0" err="1"/>
              <a:t>Longjmp</a:t>
            </a:r>
            <a:r>
              <a:rPr kumimoji="1" lang="zh-CN" altLang="en-US" dirty="0"/>
              <a:t>实质上相当于抛出异常；</a:t>
            </a:r>
            <a:endParaRPr kumimoji="1" lang="en-US" altLang="zh-CN" dirty="0"/>
          </a:p>
          <a:p>
            <a:pPr lvl="1"/>
            <a:r>
              <a:rPr lang="en-US" altLang="zh-CN" dirty="0" err="1"/>
              <a:t>setjmp</a:t>
            </a:r>
            <a:r>
              <a:rPr lang="en-US" altLang="zh-CN" dirty="0"/>
              <a:t>/</a:t>
            </a:r>
            <a:r>
              <a:rPr lang="en-US" altLang="zh-CN" dirty="0" err="1"/>
              <a:t>longjmp</a:t>
            </a:r>
            <a:r>
              <a:rPr lang="en-US" altLang="zh-CN" dirty="0"/>
              <a:t> </a:t>
            </a:r>
            <a:r>
              <a:rPr lang="zh-CN" altLang="en-US" dirty="0"/>
              <a:t>实际上是完成的另一种调用返回的模型。</a:t>
            </a:r>
            <a:r>
              <a:rPr lang="en-US" altLang="zh-CN" dirty="0" err="1"/>
              <a:t>setjmp</a:t>
            </a:r>
            <a:r>
              <a:rPr lang="en-US" altLang="zh-CN" dirty="0"/>
              <a:t> </a:t>
            </a:r>
            <a:r>
              <a:rPr lang="zh-CN" altLang="en-US" dirty="0"/>
              <a:t>相当于 </a:t>
            </a:r>
            <a:r>
              <a:rPr lang="en-US" altLang="zh-CN" dirty="0"/>
              <a:t>call </a:t>
            </a:r>
            <a:r>
              <a:rPr lang="zh-CN" altLang="en-US" dirty="0"/>
              <a:t>，</a:t>
            </a:r>
            <a:r>
              <a:rPr lang="en-US" altLang="zh-CN" dirty="0" err="1"/>
              <a:t>longjmp</a:t>
            </a:r>
            <a:r>
              <a:rPr lang="en-US" altLang="zh-CN" dirty="0"/>
              <a:t> </a:t>
            </a:r>
            <a:r>
              <a:rPr lang="zh-CN" altLang="en-US" dirty="0"/>
              <a:t>则是 </a:t>
            </a:r>
            <a:r>
              <a:rPr lang="en-US" altLang="zh-CN" dirty="0"/>
              <a:t>return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378501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4703</TotalTime>
  <Words>2910</Words>
  <Application>Microsoft Macintosh PowerPoint</Application>
  <PresentationFormat>全屏显示(4:3)</PresentationFormat>
  <Paragraphs>345</Paragraphs>
  <Slides>47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Microsoft YaHei</vt:lpstr>
      <vt:lpstr>Comic Sans MS</vt:lpstr>
      <vt:lpstr>Courier</vt:lpstr>
      <vt:lpstr>Courier New</vt:lpstr>
      <vt:lpstr>Times New Roman</vt:lpstr>
      <vt:lpstr>icfp99</vt:lpstr>
      <vt:lpstr>Nonlocal Jumps</vt:lpstr>
      <vt:lpstr>Nonlocal Jumps</vt:lpstr>
      <vt:lpstr>Nonlocal Jumps</vt:lpstr>
      <vt:lpstr>PowerPoint 演示文稿</vt:lpstr>
      <vt:lpstr>PowerPoint 演示文稿</vt:lpstr>
      <vt:lpstr>Nonlocal Jump</vt:lpstr>
      <vt:lpstr>微观层面的操作</vt:lpstr>
      <vt:lpstr>微观层面的操作</vt:lpstr>
      <vt:lpstr>用途</vt:lpstr>
      <vt:lpstr>PowerPoint 演示文稿</vt:lpstr>
      <vt:lpstr>例子</vt:lpstr>
      <vt:lpstr>PowerPoint 演示文稿</vt:lpstr>
      <vt:lpstr>结果</vt:lpstr>
      <vt:lpstr>Nonlocal Jumps</vt:lpstr>
      <vt:lpstr>PowerPoint 演示文稿</vt:lpstr>
      <vt:lpstr>课堂练习</vt:lpstr>
      <vt:lpstr>进程间通信 Inter Process Communication (IPC)</vt:lpstr>
      <vt:lpstr>进程间通信</vt:lpstr>
      <vt:lpstr>进程间通信</vt:lpstr>
      <vt:lpstr>进程间通信</vt:lpstr>
      <vt:lpstr>进程间通信</vt:lpstr>
      <vt:lpstr>进程间通信</vt:lpstr>
      <vt:lpstr>管道（pipe）</vt:lpstr>
      <vt:lpstr>管道</vt:lpstr>
      <vt:lpstr>管道</vt:lpstr>
      <vt:lpstr>管道</vt:lpstr>
      <vt:lpstr>管道</vt:lpstr>
      <vt:lpstr>管道</vt:lpstr>
      <vt:lpstr>流管道s_pipe</vt:lpstr>
      <vt:lpstr>有名管道(FIFO)</vt:lpstr>
      <vt:lpstr>信号（Signal）</vt:lpstr>
      <vt:lpstr>消息（Message）队列</vt:lpstr>
      <vt:lpstr>消息（Message）队列</vt:lpstr>
      <vt:lpstr>消息（Message）队列</vt:lpstr>
      <vt:lpstr>共享内存</vt:lpstr>
      <vt:lpstr>共享内存</vt:lpstr>
      <vt:lpstr>共享内存</vt:lpstr>
      <vt:lpstr>共享内存</vt:lpstr>
      <vt:lpstr>共享内存</vt:lpstr>
      <vt:lpstr>共享内存</vt:lpstr>
      <vt:lpstr>共享内存</vt:lpstr>
      <vt:lpstr>信号量（semaphore）</vt:lpstr>
      <vt:lpstr>信号量（semaphore）</vt:lpstr>
      <vt:lpstr>套接字（Socket）</vt:lpstr>
      <vt:lpstr>套接字（Socket）</vt:lpstr>
      <vt:lpstr>进程间通信</vt:lpstr>
      <vt:lpstr>进程间通信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 Ⅳ</dc:title>
  <dc:creator>Microsoft Office User</dc:creator>
  <cp:lastModifiedBy>7025</cp:lastModifiedBy>
  <cp:revision>306</cp:revision>
  <dcterms:created xsi:type="dcterms:W3CDTF">2016-03-30T14:29:38Z</dcterms:created>
  <dcterms:modified xsi:type="dcterms:W3CDTF">2023-04-22T12:28:52Z</dcterms:modified>
</cp:coreProperties>
</file>