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956" r:id="rId2"/>
    <p:sldId id="1308" r:id="rId3"/>
    <p:sldId id="1309" r:id="rId4"/>
    <p:sldId id="1310" r:id="rId5"/>
    <p:sldId id="1311" r:id="rId6"/>
    <p:sldId id="1312" r:id="rId7"/>
    <p:sldId id="1313" r:id="rId8"/>
    <p:sldId id="1340" r:id="rId9"/>
    <p:sldId id="1379" r:id="rId10"/>
    <p:sldId id="1380" r:id="rId11"/>
    <p:sldId id="1381" r:id="rId12"/>
    <p:sldId id="1314" r:id="rId13"/>
    <p:sldId id="1315" r:id="rId14"/>
    <p:sldId id="1383" r:id="rId15"/>
    <p:sldId id="1316" r:id="rId16"/>
    <p:sldId id="1382" r:id="rId17"/>
    <p:sldId id="1317" r:id="rId18"/>
    <p:sldId id="1318" r:id="rId19"/>
    <p:sldId id="1319" r:id="rId20"/>
    <p:sldId id="1320" r:id="rId21"/>
    <p:sldId id="1322" r:id="rId22"/>
    <p:sldId id="1323" r:id="rId23"/>
    <p:sldId id="1341" r:id="rId24"/>
    <p:sldId id="1325" r:id="rId25"/>
    <p:sldId id="1326" r:id="rId26"/>
    <p:sldId id="1327" r:id="rId27"/>
    <p:sldId id="1328" r:id="rId28"/>
    <p:sldId id="1329" r:id="rId29"/>
    <p:sldId id="1330" r:id="rId30"/>
    <p:sldId id="1448" r:id="rId31"/>
    <p:sldId id="1331" r:id="rId32"/>
    <p:sldId id="1332" r:id="rId33"/>
    <p:sldId id="1334" r:id="rId34"/>
    <p:sldId id="1335" r:id="rId35"/>
    <p:sldId id="1336" r:id="rId36"/>
    <p:sldId id="1441" r:id="rId37"/>
    <p:sldId id="1337" r:id="rId38"/>
    <p:sldId id="1338" r:id="rId39"/>
    <p:sldId id="1339" r:id="rId40"/>
    <p:sldId id="1342" r:id="rId41"/>
    <p:sldId id="1343" r:id="rId42"/>
    <p:sldId id="1344" r:id="rId43"/>
    <p:sldId id="1345" r:id="rId44"/>
    <p:sldId id="1346" r:id="rId45"/>
    <p:sldId id="1333" r:id="rId46"/>
    <p:sldId id="1347" r:id="rId47"/>
    <p:sldId id="1348" r:id="rId48"/>
    <p:sldId id="1386" r:id="rId49"/>
    <p:sldId id="1424" r:id="rId50"/>
    <p:sldId id="1425" r:id="rId51"/>
    <p:sldId id="1349" r:id="rId52"/>
    <p:sldId id="1350" r:id="rId53"/>
    <p:sldId id="1351" r:id="rId54"/>
    <p:sldId id="1352" r:id="rId55"/>
    <p:sldId id="1353" r:id="rId56"/>
    <p:sldId id="1354" r:id="rId57"/>
    <p:sldId id="1355" r:id="rId58"/>
    <p:sldId id="1358" r:id="rId59"/>
    <p:sldId id="1405" r:id="rId60"/>
    <p:sldId id="1359" r:id="rId61"/>
    <p:sldId id="1403" r:id="rId62"/>
    <p:sldId id="1360" r:id="rId63"/>
    <p:sldId id="1361" r:id="rId64"/>
    <p:sldId id="1362" r:id="rId65"/>
    <p:sldId id="1363" r:id="rId66"/>
    <p:sldId id="1364" r:id="rId67"/>
    <p:sldId id="1436" r:id="rId68"/>
    <p:sldId id="1437" r:id="rId69"/>
    <p:sldId id="1438" r:id="rId70"/>
    <p:sldId id="1439" r:id="rId71"/>
    <p:sldId id="1440" r:id="rId72"/>
    <p:sldId id="1442" r:id="rId73"/>
    <p:sldId id="1365" r:id="rId74"/>
    <p:sldId id="1366" r:id="rId75"/>
    <p:sldId id="1367" r:id="rId76"/>
    <p:sldId id="1368" r:id="rId77"/>
    <p:sldId id="1369" r:id="rId78"/>
    <p:sldId id="1443" r:id="rId79"/>
    <p:sldId id="1444" r:id="rId80"/>
    <p:sldId id="1445" r:id="rId81"/>
    <p:sldId id="1446" r:id="rId82"/>
    <p:sldId id="1447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 autoAdjust="0"/>
    <p:restoredTop sz="93494" autoAdjust="0"/>
  </p:normalViewPr>
  <p:slideViewPr>
    <p:cSldViewPr>
      <p:cViewPr varScale="1">
        <p:scale>
          <a:sx n="110" d="100"/>
          <a:sy n="110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3.xml"/><Relationship Id="rId13" Type="http://schemas.openxmlformats.org/officeDocument/2006/relationships/slide" Target="slides/slide60.xml"/><Relationship Id="rId3" Type="http://schemas.openxmlformats.org/officeDocument/2006/relationships/slide" Target="slides/slide40.xml"/><Relationship Id="rId7" Type="http://schemas.openxmlformats.org/officeDocument/2006/relationships/slide" Target="slides/slide47.xml"/><Relationship Id="rId12" Type="http://schemas.openxmlformats.org/officeDocument/2006/relationships/slide" Target="slides/slide57.xml"/><Relationship Id="rId2" Type="http://schemas.openxmlformats.org/officeDocument/2006/relationships/slide" Target="slides/slide32.xml"/><Relationship Id="rId1" Type="http://schemas.openxmlformats.org/officeDocument/2006/relationships/slide" Target="slides/slide31.xml"/><Relationship Id="rId6" Type="http://schemas.openxmlformats.org/officeDocument/2006/relationships/slide" Target="slides/slide46.xml"/><Relationship Id="rId11" Type="http://schemas.openxmlformats.org/officeDocument/2006/relationships/slide" Target="slides/slide56.xml"/><Relationship Id="rId5" Type="http://schemas.openxmlformats.org/officeDocument/2006/relationships/slide" Target="slides/slide45.xml"/><Relationship Id="rId15" Type="http://schemas.openxmlformats.org/officeDocument/2006/relationships/slide" Target="slides/slide77.xml"/><Relationship Id="rId10" Type="http://schemas.openxmlformats.org/officeDocument/2006/relationships/slide" Target="slides/slide55.xml"/><Relationship Id="rId4" Type="http://schemas.openxmlformats.org/officeDocument/2006/relationships/slide" Target="slides/slide42.xml"/><Relationship Id="rId9" Type="http://schemas.openxmlformats.org/officeDocument/2006/relationships/slide" Target="slides/slide54.xml"/><Relationship Id="rId14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A817D7CF-9658-F447-A790-AFD7978B7D4C}" type="datetimeFigureOut">
              <a:rPr lang="zh-CN" altLang="en-US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16967DE7-238F-3B43-A516-03C837547FA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EA8A32D-AA4F-CC47-A472-66F1828E70D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869D8D7-7EC4-704F-9D8B-78520C3B21C5}" type="slidenum">
              <a:rPr lang="zh-CN" altLang="en-US" sz="1200" b="0">
                <a:latin typeface="Times New Roman" panose="02020603050405020304" pitchFamily="18" charset="0"/>
              </a:rPr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9E88AB7E-4A81-814E-81CB-C1737C367D03}" type="slidenum">
              <a:rPr lang="zh-CN" altLang="en-US" sz="1200" b="0">
                <a:latin typeface="Times New Roman" panose="02020603050405020304" pitchFamily="18" charset="0"/>
              </a:rPr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C7458B5C-367F-934B-90D2-A100A7EFB46A}" type="slidenum">
              <a:rPr lang="zh-CN" altLang="en-US" sz="1200" b="0">
                <a:latin typeface="Times New Roman" panose="02020603050405020304" pitchFamily="18" charset="0"/>
              </a:rPr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3CF8CA7-C84A-E144-A9DC-A94E02EA843B}" type="slidenum">
              <a:rPr lang="zh-CN" altLang="en-US" sz="1200" b="0">
                <a:latin typeface="Times New Roman" panose="02020603050405020304" pitchFamily="18" charset="0"/>
              </a:rPr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F96301F2-97C6-984C-941D-47DF7A7381E8}" type="slidenum">
              <a:rPr lang="zh-CN" altLang="en-US" sz="1200" b="0">
                <a:latin typeface="Times New Roman" panose="02020603050405020304" pitchFamily="18" charset="0"/>
              </a:rPr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D828D4A1-D1AB-5444-957C-6BA1833104A3}" type="slidenum">
              <a:rPr lang="zh-CN" altLang="en-US" sz="1200" b="0">
                <a:latin typeface="Times New Roman" panose="02020603050405020304" pitchFamily="18" charset="0"/>
              </a:rPr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B2D16E7F-366D-F047-860E-1DC486B6FDDE}" type="slidenum">
              <a:rPr lang="zh-CN" altLang="en-US" sz="1200" b="0">
                <a:latin typeface="Times New Roman" panose="02020603050405020304" pitchFamily="18" charset="0"/>
              </a:rPr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583CA225-49E7-0548-B0E0-8D9E87974394}" type="slidenum">
              <a:rPr lang="zh-CN" altLang="en-US" sz="1200" b="0">
                <a:latin typeface="Times New Roman" panose="02020603050405020304" pitchFamily="18" charset="0"/>
              </a:rPr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9372B548-35E4-514B-BFEC-90DBC24D8A17}" type="slidenum">
              <a:rPr lang="zh-CN" altLang="en-US" sz="1200" b="0">
                <a:latin typeface="Times New Roman" panose="02020603050405020304" pitchFamily="18" charset="0"/>
              </a:rPr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EA3B0ED-6B83-054C-B329-F32FA949BE69}" type="slidenum">
              <a:rPr lang="zh-CN" altLang="en-US" sz="1200" b="0">
                <a:latin typeface="Times New Roman" panose="02020603050405020304" pitchFamily="18" charset="0"/>
              </a:rPr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9FFE5E8B-C06E-F945-AAA5-EA663CC067DD}" type="slidenum">
              <a:rPr lang="zh-CN" altLang="en-US" sz="1200" b="0">
                <a:latin typeface="Times New Roman" panose="02020603050405020304" pitchFamily="18" charset="0"/>
              </a:rPr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9FEEB000-27AE-D64B-878A-477C46CEE9E9}" type="slidenum">
              <a:rPr lang="zh-CN" altLang="en-US" sz="1200" b="0">
                <a:latin typeface="Times New Roman" panose="02020603050405020304" pitchFamily="18" charset="0"/>
              </a:rPr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492BB6CB-9FB0-4241-A295-155FEF7E212B}" type="slidenum">
              <a:rPr lang="zh-CN" altLang="en-US" sz="1200" b="0">
                <a:latin typeface="Times New Roman" panose="02020603050405020304" pitchFamily="18" charset="0"/>
              </a:rPr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32A730A-4362-FE44-B6FA-D502379527C9}" type="slidenum">
              <a:rPr lang="zh-CN" altLang="en-US" sz="1200" b="0">
                <a:latin typeface="Times New Roman" panose="02020603050405020304" pitchFamily="18" charset="0"/>
              </a:rPr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4CB31FC0-846D-4948-9D2E-25479B35CE10}" type="slidenum">
              <a:rPr lang="zh-CN" altLang="en-US" sz="1200" b="0">
                <a:latin typeface="Times New Roman" panose="02020603050405020304" pitchFamily="18" charset="0"/>
              </a:rPr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75C190FA-8C5F-EA48-9632-8C087A5705B3}" type="slidenum">
              <a:rPr lang="zh-CN" altLang="en-US" sz="1200" b="0">
                <a:latin typeface="Times New Roman" panose="02020603050405020304" pitchFamily="18" charset="0"/>
              </a:rPr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FD1CB91-F4F3-6D4B-93D2-7D06B1ADEC03}" type="slidenum">
              <a:rPr lang="zh-CN" altLang="en-US" sz="1200" b="0">
                <a:latin typeface="Times New Roman" panose="02020603050405020304" pitchFamily="18" charset="0"/>
              </a:rPr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C1B61476-E520-9E4E-818F-02385B4F969A}" type="slidenum">
              <a:rPr lang="zh-CN" altLang="en-US" sz="1200" b="0">
                <a:latin typeface="Times New Roman" panose="02020603050405020304" pitchFamily="18" charset="0"/>
              </a:rPr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8B5A5CA-BA64-E944-82FD-B22E26846738}" type="slidenum">
              <a:rPr lang="zh-CN" altLang="en-US" sz="1200" b="0">
                <a:latin typeface="Times New Roman" panose="02020603050405020304" pitchFamily="18" charset="0"/>
              </a:rPr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864447E-3251-A84C-B0CE-0CC665DA65EF}" type="slidenum">
              <a:rPr lang="zh-CN" altLang="en-US" sz="1200" b="0">
                <a:latin typeface="Times New Roman" panose="02020603050405020304" pitchFamily="18" charset="0"/>
              </a:rPr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00244AEF-7213-374D-9C1B-AB222CF48A6C}" type="slidenum">
              <a:rPr lang="zh-CN" altLang="en-US" sz="1200" b="0">
                <a:latin typeface="Times New Roman" panose="02020603050405020304" pitchFamily="18" charset="0"/>
              </a:rPr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58B21907-9E4B-ED49-86DD-EDA0B747D964}" type="slidenum">
              <a:rPr lang="zh-CN" altLang="en-US" sz="1200" b="0">
                <a:latin typeface="Times New Roman" panose="02020603050405020304" pitchFamily="18" charset="0"/>
              </a:rPr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07F84A73-1BA3-1C44-8C17-0B61F6597B7D}" type="slidenum">
              <a:rPr lang="zh-CN" altLang="en-US" sz="1200" b="0">
                <a:latin typeface="Times New Roman" panose="02020603050405020304" pitchFamily="18" charset="0"/>
              </a:rPr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A175B7DD-9B9F-BE44-8674-093BA0E0EB20}" type="slidenum">
              <a:rPr lang="zh-CN" altLang="en-US" sz="1200" b="0">
                <a:latin typeface="Times New Roman" panose="02020603050405020304" pitchFamily="18" charset="0"/>
              </a:rPr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ACBF87F4-D6D9-6942-A1FA-56936376ECC1}" type="slidenum">
              <a:rPr lang="zh-CN" altLang="en-US" sz="1200" b="0">
                <a:latin typeface="Times New Roman" panose="02020603050405020304" pitchFamily="18" charset="0"/>
              </a:rPr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284F56A8-10C0-1448-9641-07D3110B1824}" type="slidenum">
              <a:rPr lang="zh-CN" altLang="en-US" sz="1200" b="0">
                <a:latin typeface="Times New Roman" panose="02020603050405020304" pitchFamily="18" charset="0"/>
              </a:rPr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695A24EE-DE39-FD40-BBAB-0B2D3DB58B2A}" type="slidenum">
              <a:rPr lang="zh-CN" altLang="en-US" sz="1200" b="0">
                <a:latin typeface="Times New Roman" panose="02020603050405020304" pitchFamily="18" charset="0"/>
              </a:rPr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6EC2594-1C4D-FD40-B640-9F2C584B6FA7}" type="slidenum">
              <a:rPr lang="zh-CN" altLang="en-US" sz="1200" b="0">
                <a:latin typeface="Times New Roman" panose="02020603050405020304" pitchFamily="18" charset="0"/>
              </a:rPr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BE058963-6366-EC42-9025-20E5A66274DB}" type="slidenum">
              <a:rPr lang="zh-CN" altLang="en-US" sz="1200" b="0">
                <a:latin typeface="Times New Roman" panose="02020603050405020304" pitchFamily="18" charset="0"/>
              </a:rPr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8781922-222F-FB48-9FAC-03E1647EE425}" type="slidenum">
              <a:rPr lang="zh-CN" altLang="en-US" sz="1200" b="0">
                <a:latin typeface="Times New Roman" panose="02020603050405020304" pitchFamily="18" charset="0"/>
              </a:rPr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D4490EB2-768E-D243-993E-F83227F2256D}" type="slidenum">
              <a:rPr lang="zh-CN" altLang="en-US" sz="1200" b="0">
                <a:latin typeface="Times New Roman" panose="02020603050405020304" pitchFamily="18" charset="0"/>
              </a:rPr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B6BBA4B3-37A1-4A49-BEE5-83AD1832BEEF}" type="slidenum">
              <a:rPr lang="zh-CN" altLang="en-US" sz="1200" b="0">
                <a:latin typeface="Times New Roman" panose="02020603050405020304" pitchFamily="18" charset="0"/>
              </a:rPr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984B3489-9E7B-0345-8A01-D274B1A4501E}" type="slidenum">
              <a:rPr lang="zh-CN" altLang="en-US" sz="1200" b="0">
                <a:latin typeface="Times New Roman" panose="02020603050405020304" pitchFamily="18" charset="0"/>
              </a:rPr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A7212F89-8074-5D45-B785-48DFC254CB1E}" type="slidenum">
              <a:rPr lang="zh-CN" altLang="en-US" sz="1200" b="0">
                <a:latin typeface="Times New Roman" panose="02020603050405020304" pitchFamily="18" charset="0"/>
              </a:rPr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要点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：进程进入阻塞（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blocked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）状态，还是可能会被信号唤醒，切换到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处理信号的。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要点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：同一个信号的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再返回前不可再次调用，也就是进入信号处理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的条件是之前同类信息信号的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必须返回，才能再次进入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。比如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调用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，在后者处理过程中再来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SIGUSR1,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是不能进入的，只是记录下来信号到达。必须等第一个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彻底返回，才会再次进入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r>
              <a:rPr lang="en-US" altLang="zh-CN" baseline="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流程：不论先调度父进程，还是先调度子进程，第一个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信号很快会发出，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处理，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count++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，然后进入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sleep(1)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然后再收到第二个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信号时，由于对第一个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信号的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还没有返回，所以不能重入，信号记录，但是不会处理。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然后在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sleep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秒之内，后续的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个信号都会发出，但会叠加在一起，等从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sleep(1)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中返回后，处理时被当作一个信号了。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54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88B49F66-9595-3A47-B108-1913002987C5}" type="slidenum">
              <a:rPr lang="zh-CN" altLang="en-US" sz="1200" b="0">
                <a:latin typeface="Times New Roman" panose="02020603050405020304" pitchFamily="18" charset="0"/>
              </a:rPr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A320AC0C-72B6-9048-9119-2885C1BA74D6}" type="slidenum">
              <a:rPr lang="zh-CN" altLang="en-US" sz="1200" b="0">
                <a:latin typeface="Times New Roman" panose="02020603050405020304" pitchFamily="18" charset="0"/>
              </a:rPr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2BED691-C778-1B48-ABA8-E72F19CC5B9E}" type="slidenum">
              <a:rPr lang="zh-CN" altLang="en-US" sz="1200" b="0">
                <a:latin typeface="Times New Roman" panose="02020603050405020304" pitchFamily="18" charset="0"/>
              </a:rPr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B188FD69-A4B6-1646-A45C-F5E9CCD6348C}" type="slidenum">
              <a:rPr lang="zh-CN" altLang="en-US" sz="1200" b="0">
                <a:latin typeface="Times New Roman" panose="02020603050405020304" pitchFamily="18" charset="0"/>
              </a:rPr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A0B7D92-868D-FD46-8533-6950AF1D7DA2}" type="slidenum">
              <a:rPr lang="zh-CN" altLang="en-US" sz="1200" b="0">
                <a:latin typeface="Times New Roman" panose="02020603050405020304" pitchFamily="18" charset="0"/>
              </a:rPr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E493559-CD70-B545-9FA7-AD6C88310B7E}" type="slidenum">
              <a:rPr lang="zh-CN" altLang="en-US" sz="1200" b="0">
                <a:latin typeface="Times New Roman" panose="02020603050405020304" pitchFamily="18" charset="0"/>
              </a:rPr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4E9B27E9-64FD-7844-9813-1CF67DD85249}" type="slidenum">
              <a:rPr lang="zh-CN" altLang="en-US" sz="1200" b="0">
                <a:latin typeface="Times New Roman" panose="02020603050405020304" pitchFamily="18" charset="0"/>
              </a:rPr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8EBFA1F-3BCC-B148-89CE-D41700CFE3D2}" type="slidenum">
              <a:rPr lang="zh-CN" altLang="en-US" sz="1200" b="0">
                <a:latin typeface="Times New Roman" panose="02020603050405020304" pitchFamily="18" charset="0"/>
              </a:rPr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Reap 18906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sleep(2);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然后再次调用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时应该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循环回收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18908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18907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AC0A9666-B15C-5D45-9BBA-3DD531C71CA1}" type="slidenum">
              <a:rPr lang="zh-CN" altLang="en-US" sz="1200" b="0">
                <a:latin typeface="Times New Roman" panose="02020603050405020304" pitchFamily="18" charset="0"/>
              </a:rPr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A2646B77-1003-0343-81E5-16D360A48B6E}" type="slidenum">
              <a:rPr lang="zh-CN" altLang="en-US" sz="1200" b="0">
                <a:latin typeface="Times New Roman" panose="02020603050405020304" pitchFamily="18" charset="0"/>
              </a:rPr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07EF0BFB-ED8B-4C49-BD84-1497EAB95F34}" type="slidenum">
              <a:rPr lang="zh-CN" altLang="en-US" sz="1200" b="0">
                <a:latin typeface="Times New Roman" panose="02020603050405020304" pitchFamily="18" charset="0"/>
              </a:rPr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0A30B689-64B4-8A4D-9122-CF3C8558F92A}" type="slidenum">
              <a:rPr lang="zh-CN" altLang="en-US" sz="1200" b="0">
                <a:latin typeface="Times New Roman" panose="02020603050405020304" pitchFamily="18" charset="0"/>
              </a:rPr>
              <a:t>62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0FE801A7-6326-8B4A-994D-674B1D6E700E}" type="slidenum">
              <a:rPr lang="zh-CN" altLang="en-US" sz="1200" b="0">
                <a:latin typeface="Times New Roman" panose="02020603050405020304" pitchFamily="18" charset="0"/>
              </a:rPr>
              <a:t>63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9097127B-44F8-DA47-969D-E0CBB37A0A7D}" type="slidenum">
              <a:rPr lang="zh-CN" altLang="en-US" sz="1200" b="0">
                <a:latin typeface="Times New Roman" panose="02020603050405020304" pitchFamily="18" charset="0"/>
              </a:rPr>
              <a:t>64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5B1A93E2-EED2-5946-A2C3-178F0F0DA263}" type="slidenum">
              <a:rPr lang="zh-CN" altLang="en-US" sz="1200" b="0">
                <a:latin typeface="Times New Roman" panose="02020603050405020304" pitchFamily="18" charset="0"/>
              </a:rPr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7FF87BAC-A122-F441-BA26-D2C3173F1099}" type="slidenum">
              <a:rPr lang="zh-CN" altLang="en-US" sz="1200" b="0">
                <a:latin typeface="Times New Roman" panose="02020603050405020304" pitchFamily="18" charset="0"/>
              </a:rPr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72314746-B779-B44F-B26A-E6FBC577E779}" type="slidenum">
              <a:rPr lang="zh-CN" altLang="en-US" sz="1200" b="0">
                <a:latin typeface="Times New Roman" panose="02020603050405020304" pitchFamily="18" charset="0"/>
              </a:rPr>
              <a:t>73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4F55F47F-1409-8341-8190-0519C923C677}" type="slidenum">
              <a:rPr lang="zh-CN" altLang="en-US" sz="1200" b="0">
                <a:latin typeface="Times New Roman" panose="02020603050405020304" pitchFamily="18" charset="0"/>
              </a:rPr>
              <a:t>74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FA07800D-46CE-3A42-BCE8-3EFF0E091978}" type="slidenum">
              <a:rPr lang="zh-CN" altLang="en-US" sz="1200" b="0">
                <a:latin typeface="Times New Roman" panose="02020603050405020304" pitchFamily="18" charset="0"/>
              </a:rPr>
              <a:t>75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89ED5C06-A923-4A4A-B893-8CA378849AA1}" type="slidenum">
              <a:rPr lang="zh-CN" altLang="en-US" sz="1200" b="0">
                <a:latin typeface="Times New Roman" panose="02020603050405020304" pitchFamily="18" charset="0"/>
              </a:rPr>
              <a:t>76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7205F8AE-362D-0C43-A89E-FD46A1914258}" type="slidenum">
              <a:rPr lang="zh-CN" altLang="en-US" sz="1200" b="0">
                <a:latin typeface="Times New Roman" panose="02020603050405020304" pitchFamily="18" charset="0"/>
              </a:rPr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6EAAE83F-9B87-9C4F-B1F2-CAB3D3254586}" type="slidenum">
              <a:rPr lang="zh-CN" altLang="en-US" sz="1200" b="0">
                <a:latin typeface="Times New Roman" panose="02020603050405020304" pitchFamily="18" charset="0"/>
              </a:rPr>
              <a:t>77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4AFEDBBA-4A1F-864A-BCF0-8689BAD4CEB8}" type="slidenum">
              <a:rPr lang="zh-CN" altLang="en-US" sz="1200" b="0">
                <a:latin typeface="Times New Roman" panose="02020603050405020304" pitchFamily="18" charset="0"/>
              </a:rPr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813BFC82-1ED1-4340-ACE0-D66EFE5F4269}" type="slidenum">
              <a:rPr lang="zh-CN" altLang="en-US" sz="1200" b="0">
                <a:latin typeface="Times New Roman" panose="02020603050405020304" pitchFamily="18" charset="0"/>
              </a:rPr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EF13A81C-EFD1-1844-99E3-75294ED3C30D}" type="slidenum">
              <a:rPr lang="zh-CN" altLang="en-US" sz="1200" b="0">
                <a:latin typeface="Times New Roman" panose="02020603050405020304" pitchFamily="18" charset="0"/>
              </a:rPr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EB310-DF52-6E48-B7A2-93DC420E7589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A97B9-A372-4C4A-ABBD-1E2F85F101F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A368F-B944-004F-AFD3-86E8964F90A7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47847-F52E-0F48-A5B2-DB23F3F1203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4B60C-EB0C-4C47-9F91-E46C4C671101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89BF-C26E-B644-A83D-5FC84468DCD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4F98F-7B12-264C-9959-DA9CCDB702AD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6ECD-188A-434B-817F-EDC3C4E02F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475C0-4C08-F744-A3F1-DB21CBC359D2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4C38F-12DF-E54A-A8AE-31D8BB20C1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8A10-C587-3A44-B258-38CF5FA1EADE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0C1E7-882C-B144-B98E-7DCF290C58D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E030-88D6-104A-A7E6-AF7F4CFB0B8D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0606-A09A-4F40-BA99-F611681A340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FD916-0CB6-BC49-94CC-7732D5C93FEC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BA18A-6C6D-394B-B077-9FEC2FE6CD7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C8E09-0066-EB43-A8B1-DD9FCBA6DAC0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5175E-466E-B04D-975A-ADF8345702E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C38F-8FE5-B34F-80AF-46C8CC62BD32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922B-3090-984E-B7D3-AAD54B1941F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7541-6A0F-D648-9E83-902D3A40874F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CA53-204F-2C45-A4DB-6D4F9850BBC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C9321-8E6A-3E45-B22B-1B3D69C9BEFF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DBF33-E8AA-0B43-9F06-24555A85CC8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D5025-3CF2-9548-96D5-5EC592155866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5B27E-9688-7E4C-BA0D-75CE7F9EE0F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65BFDE8-09E4-1947-989E-E32CC8071DBB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270D1D9-9AFC-C047-A2AD-59BDDF5C249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43E1F-5317-EA4F-A5CA-23E3622F13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Exceptional Control Flow III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(Signal)</a:t>
            </a:r>
            <a:endParaRPr lang="en-US" altLang="zh-CN" sz="32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Linux Signals</a:t>
            </a:r>
            <a:endParaRPr kumimoji="1"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kill –l</a:t>
            </a:r>
            <a:r>
              <a:rPr kumimoji="1" lang="zh-CN" altLang="en-US"/>
              <a:t>可以查看所有信号</a:t>
            </a:r>
            <a:endParaRPr kumimoji="1" lang="en-US" altLang="zh-CN"/>
          </a:p>
          <a:p>
            <a:pPr lvl="1"/>
            <a:endParaRPr kumimoji="1" lang="zh-CN" altLang="en-US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4D5F2-A8E9-3743-B84F-26593B01FFD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3438" y="2057400"/>
          <a:ext cx="7553326" cy="4424361"/>
        </p:xfrm>
        <a:graphic>
          <a:graphicData uri="http://schemas.openxmlformats.org/drawingml/2006/table">
            <a:tbl>
              <a:tblPr/>
              <a:tblGrid>
                <a:gridCol w="1682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5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>
                          <a:effectLst/>
                        </a:rPr>
                        <a:t>取值</a:t>
                      </a:r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>
                          <a:effectLst/>
                        </a:rPr>
                        <a:t>名称</a:t>
                      </a:r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>
                          <a:effectLst/>
                        </a:rPr>
                        <a:t>解释</a:t>
                      </a:r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>
                          <a:effectLst/>
                        </a:rPr>
                        <a:t>默认动作</a:t>
                      </a:r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4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SIGHUP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挂起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42">
                <a:tc>
                  <a:txBody>
                    <a:bodyPr/>
                    <a:lstStyle/>
                    <a:p>
                      <a:pPr fontAlgn="t"/>
                      <a:r>
                        <a:rPr lang="is-IS" sz="1100">
                          <a:effectLst/>
                        </a:rPr>
                        <a:t>2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SIGINT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中断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SIGQUIT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退出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 dirty="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4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SIGILL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非法指令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SIGTRAP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断点或陷阱指令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SIGABRT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abort</a:t>
                      </a:r>
                      <a:r>
                        <a:rPr lang="zh-CN" altLang="en-US" sz="1100">
                          <a:effectLst/>
                        </a:rPr>
                        <a:t>发出的信号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7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SIGBUS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非法内存访问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4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8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SIGFPE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浮点异常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9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SIGKILL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100" dirty="0">
                          <a:effectLst/>
                        </a:rPr>
                        <a:t>kill</a:t>
                      </a:r>
                      <a:r>
                        <a:rPr lang="ja-JP" altLang="en-US" sz="1100" dirty="0">
                          <a:effectLst/>
                        </a:rPr>
                        <a:t>信号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不能被忽略、处理和阻塞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54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10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SIGUSR1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用户信号</a:t>
                      </a:r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cs-CZ" sz="1100">
                          <a:effectLst/>
                        </a:rPr>
                        <a:t>11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SIGSEGV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无效内存访问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is-IS" sz="1100">
                          <a:effectLst/>
                        </a:rPr>
                        <a:t>12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SIGUSR2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用户信号</a:t>
                      </a:r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31">
                <a:tc>
                  <a:txBody>
                    <a:bodyPr/>
                    <a:lstStyle/>
                    <a:p>
                      <a:pPr fontAlgn="t"/>
                      <a:r>
                        <a:rPr lang="is-IS" sz="1100">
                          <a:effectLst/>
                        </a:rPr>
                        <a:t>13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SIGPIPE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管道破损，没有读端的管道写数据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14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SIGALRM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alarm</a:t>
                      </a:r>
                      <a:r>
                        <a:rPr lang="zh-CN" altLang="en-US" sz="1100">
                          <a:effectLst/>
                        </a:rPr>
                        <a:t>发出的信号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15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SIGTERM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终止信号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 dirty="0">
                          <a:effectLst/>
                        </a:rPr>
                        <a:t>16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SIGSTKFLT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</a:rPr>
                        <a:t>栈溢出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100" dirty="0">
                          <a:effectLst/>
                        </a:rPr>
                        <a:t> </a:t>
                      </a:r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Linux Signals</a:t>
            </a:r>
            <a:endParaRPr kumimoji="1"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924800" cy="3765696"/>
        </p:xfrm>
        <a:graphic>
          <a:graphicData uri="http://schemas.openxmlformats.org/drawingml/2006/table">
            <a:tbl>
              <a:tblPr/>
              <a:tblGrid>
                <a:gridCol w="102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8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取值</a:t>
                      </a:r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名称</a:t>
                      </a:r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解释</a:t>
                      </a:r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默认动作</a:t>
                      </a:r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</a:rPr>
                        <a:t>17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SIGCHLD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子进程退出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fi-FI" sz="1400">
                          <a:effectLst/>
                        </a:rPr>
                        <a:t>18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SIGCONT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进程继续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19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SIGSTOP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不能被忽略、处理和阻塞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20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SIGTSTP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56">
                <a:tc>
                  <a:txBody>
                    <a:bodyPr/>
                    <a:lstStyle/>
                    <a:p>
                      <a:pPr fontAlgn="t"/>
                      <a:r>
                        <a:rPr lang="cs-CZ" sz="1400">
                          <a:effectLst/>
                        </a:rPr>
                        <a:t>21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SIGTTIN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进程停止，后台进程从终端读数据时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56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22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SIGTTOU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进程停止，后台进程想终端写数据时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56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23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SIGURG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I/O</a:t>
                      </a:r>
                      <a:r>
                        <a:rPr lang="zh-CN" altLang="en-US" sz="1400">
                          <a:effectLst/>
                        </a:rPr>
                        <a:t>有紧急数据到达当前进程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24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SIGXCPU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进程的</a:t>
                      </a:r>
                      <a:r>
                        <a:rPr lang="en-US" altLang="zh-CN" sz="1400">
                          <a:effectLst/>
                        </a:rPr>
                        <a:t>CPU</a:t>
                      </a:r>
                      <a:r>
                        <a:rPr lang="zh-CN" altLang="en-US" sz="1400">
                          <a:effectLst/>
                        </a:rPr>
                        <a:t>时间片到期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25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SIGXFSZ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文件大小的超出上限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26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SIGVTALRM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虚拟时钟超时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27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SIGPROF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profile</a:t>
                      </a:r>
                      <a:r>
                        <a:rPr lang="zh-CN" altLang="en-US" sz="1400">
                          <a:effectLst/>
                        </a:rPr>
                        <a:t>时钟超时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28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SIGWINCH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窗口大小改变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29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SIGIO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I/O</a:t>
                      </a:r>
                      <a:r>
                        <a:rPr lang="zh-CN" altLang="en-US" sz="1400">
                          <a:effectLst/>
                        </a:rPr>
                        <a:t>相关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30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SIGPWR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关机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31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SIGSYS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系统调用异常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 dirty="0">
                          <a:effectLst/>
                        </a:rPr>
                        <a:t> </a:t>
                      </a:r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4904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4F456-6449-1C42-81B6-94259F4CA1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E1EDE-7612-C54A-8D43-8F80BE84A3FE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Terminology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Two steps to transfer a signal to a destination process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Sending a signal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33B37-01D0-A640-9C35-E5C6AC5022BE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a signal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kernel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发送</a:t>
            </a:r>
            <a:r>
              <a:rPr lang="zh-CN" altLang="en-US">
                <a:ea typeface="宋体" pitchFamily="2" charset="-122"/>
              </a:rPr>
              <a:t>（传送）信号到目标进程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在目标进程的上下文中的某些状态进行设置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信号产生的原因：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硬件原因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如敲键盘（</a:t>
            </a:r>
            <a:r>
              <a:rPr lang="en-US" altLang="zh-CN">
                <a:ea typeface="宋体" pitchFamily="2" charset="-122"/>
              </a:rPr>
              <a:t>Ctrl+C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内核检测到某个系统事件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例如除以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，子进程终止等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进程调用了某些系统调用（如</a:t>
            </a:r>
            <a:r>
              <a:rPr lang="en-US" altLang="zh-CN">
                <a:ea typeface="宋体" pitchFamily="2" charset="-122"/>
              </a:rPr>
              <a:t>kill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/>
              <a:t>kill()</a:t>
            </a:r>
            <a:r>
              <a:rPr lang="zh-CN" altLang="en-US"/>
              <a:t>，</a:t>
            </a:r>
            <a:r>
              <a:rPr lang="en-US" altLang="zh-CN"/>
              <a:t>raise()</a:t>
            </a:r>
            <a:r>
              <a:rPr lang="zh-CN" altLang="en-US"/>
              <a:t>，</a:t>
            </a:r>
            <a:r>
              <a:rPr lang="en-US" altLang="zh-CN"/>
              <a:t>sigqueue()</a:t>
            </a:r>
            <a:r>
              <a:rPr lang="zh-CN" altLang="en-US"/>
              <a:t>，</a:t>
            </a:r>
            <a:r>
              <a:rPr lang="en-US" altLang="zh-CN"/>
              <a:t>alarm()</a:t>
            </a:r>
            <a:r>
              <a:rPr lang="zh-CN" altLang="en-US"/>
              <a:t>，</a:t>
            </a:r>
            <a:r>
              <a:rPr lang="en-US" altLang="zh-CN"/>
              <a:t>setitimer()</a:t>
            </a:r>
            <a:r>
              <a:rPr lang="zh-CN" altLang="en-US"/>
              <a:t>，</a:t>
            </a:r>
            <a:r>
              <a:rPr lang="en-US" altLang="zh-CN"/>
              <a:t>abort()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让内核给目标进程发信号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进程可以发送信号给自己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a signal</a:t>
            </a:r>
            <a:endParaRPr kumimoji="1"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kill()</a:t>
            </a:r>
            <a:r>
              <a:rPr lang="zh-CN" altLang="en-US" sz="2400" dirty="0"/>
              <a:t>：用于向进程或进程组发送信号；</a:t>
            </a:r>
          </a:p>
          <a:p>
            <a:r>
              <a:rPr lang="en-US" altLang="zh-CN" sz="2400" dirty="0" err="1"/>
              <a:t>sigqueue</a:t>
            </a:r>
            <a:r>
              <a:rPr lang="en-US" altLang="zh-CN" sz="2400" dirty="0"/>
              <a:t>()</a:t>
            </a:r>
            <a:r>
              <a:rPr lang="zh-CN" altLang="en-US" sz="2400" dirty="0"/>
              <a:t>：只能向一个进程发送信号，</a:t>
            </a:r>
            <a:r>
              <a:rPr lang="zh-CN" altLang="en-US" sz="2400"/>
              <a:t>不能向进程组发送信号；主要针对实时信号提出，与</a:t>
            </a:r>
            <a:r>
              <a:rPr lang="en-US" altLang="zh-CN" sz="2400" dirty="0" err="1"/>
              <a:t>sigaction</a:t>
            </a:r>
            <a:r>
              <a:rPr lang="en-US" altLang="zh-CN" sz="2400" dirty="0"/>
              <a:t>()</a:t>
            </a:r>
            <a:r>
              <a:rPr lang="zh-CN" altLang="en-US" sz="2400" dirty="0"/>
              <a:t>组合使用，当然也支持非实时信号的发送；</a:t>
            </a:r>
          </a:p>
          <a:p>
            <a:r>
              <a:rPr lang="en-US" altLang="zh-CN" sz="2400" dirty="0"/>
              <a:t>alarm()</a:t>
            </a:r>
            <a:r>
              <a:rPr lang="zh-CN" altLang="en-US" sz="2400" dirty="0"/>
              <a:t>：用于调用进程指定时间后发出</a:t>
            </a:r>
            <a:r>
              <a:rPr lang="en-US" altLang="zh-CN" sz="2400" dirty="0"/>
              <a:t>SIGALARM</a:t>
            </a:r>
            <a:r>
              <a:rPr lang="zh-CN" altLang="en-US" sz="2400" dirty="0"/>
              <a:t>信号；</a:t>
            </a:r>
          </a:p>
          <a:p>
            <a:r>
              <a:rPr lang="en-US" altLang="zh-CN" sz="2400" dirty="0" err="1"/>
              <a:t>setitimer</a:t>
            </a:r>
            <a:r>
              <a:rPr lang="en-US" altLang="zh-CN" sz="2400" dirty="0"/>
              <a:t>()</a:t>
            </a:r>
            <a:r>
              <a:rPr lang="zh-CN" altLang="en-US" sz="2400" dirty="0"/>
              <a:t>：设置定时器，计时达到后给进程发送</a:t>
            </a:r>
            <a:r>
              <a:rPr lang="en-US" altLang="zh-CN" sz="2400" dirty="0"/>
              <a:t>SIGALRM</a:t>
            </a:r>
            <a:r>
              <a:rPr lang="zh-CN" altLang="en-US" sz="2400" dirty="0"/>
              <a:t>信号，功能比</a:t>
            </a:r>
            <a:r>
              <a:rPr lang="en-US" altLang="zh-CN" sz="2400" dirty="0"/>
              <a:t>alarm</a:t>
            </a:r>
            <a:r>
              <a:rPr lang="zh-CN" altLang="en-US" sz="2400" dirty="0"/>
              <a:t>更强大；</a:t>
            </a:r>
          </a:p>
          <a:p>
            <a:r>
              <a:rPr lang="en-US" altLang="zh-CN" sz="2400" dirty="0"/>
              <a:t>abort()</a:t>
            </a:r>
            <a:r>
              <a:rPr lang="zh-CN" altLang="en-US" sz="2400" dirty="0"/>
              <a:t>：向进程发送</a:t>
            </a:r>
            <a:r>
              <a:rPr lang="en-US" altLang="zh-CN" sz="2400" dirty="0"/>
              <a:t>SIGABORT</a:t>
            </a:r>
            <a:r>
              <a:rPr lang="zh-CN" altLang="en-US" sz="2400" dirty="0"/>
              <a:t>信号，默认进程会异常退出。</a:t>
            </a:r>
          </a:p>
          <a:p>
            <a:r>
              <a:rPr lang="en-US" altLang="zh-CN" sz="2400" dirty="0"/>
              <a:t>raise()</a:t>
            </a:r>
            <a:r>
              <a:rPr lang="zh-CN" altLang="en-US" sz="2400" dirty="0"/>
              <a:t>：用于向进程自身发送信号；</a:t>
            </a:r>
          </a:p>
          <a:p>
            <a:endParaRPr kumimoji="1" lang="zh-CN" altLang="en-US" sz="2400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B2C39-3A28-1D47-AE5B-C66AAF11946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44005-F5CB-BF40-AFF6-D4900F377E1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目标进程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接收</a:t>
            </a:r>
            <a:r>
              <a:rPr lang="zh-CN" altLang="en-US">
                <a:ea typeface="宋体" pitchFamily="2" charset="-122"/>
              </a:rPr>
              <a:t>信号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时机：当进程从内核态刚切换到用户态时；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因为信号都是内核发送的，所以这时可以处理之前发送给该进程的所有信号（从小到大处理）；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该进程工作在用户态期间，不会产生新的信号（因为要先进入内核态，才能产生信号；</a:t>
            </a:r>
            <a:r>
              <a:rPr lang="en-US" altLang="zh-CN">
                <a:ea typeface="宋体" pitchFamily="2" charset="-122"/>
              </a:rPr>
              <a:t>kill</a:t>
            </a:r>
            <a:r>
              <a:rPr lang="zh-CN" altLang="en-US">
                <a:ea typeface="宋体" pitchFamily="2" charset="-122"/>
              </a:rPr>
              <a:t>是系统调用）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/>
              <a:t>在内核态，</a:t>
            </a:r>
            <a:r>
              <a:rPr lang="en-US" altLang="zh-CN"/>
              <a:t>signal</a:t>
            </a:r>
            <a:r>
              <a:rPr lang="zh-CN" altLang="en-US"/>
              <a:t>信号不起作用；</a:t>
            </a:r>
          </a:p>
          <a:p>
            <a:pPr lvl="1"/>
            <a:r>
              <a:rPr lang="zh-CN" altLang="en-US"/>
              <a:t>在用户态，</a:t>
            </a:r>
            <a:r>
              <a:rPr lang="en-US" altLang="zh-CN"/>
              <a:t>signal</a:t>
            </a:r>
            <a:r>
              <a:rPr lang="zh-CN" altLang="en-US"/>
              <a:t>所有未被屏蔽的信号都处理完毕；</a:t>
            </a:r>
          </a:p>
          <a:p>
            <a:pPr lvl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对于收到的信号，进程可以有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种处理方式：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Ignore</a:t>
            </a:r>
            <a:r>
              <a:rPr lang="en-US" altLang="zh-CN" dirty="0">
                <a:ea typeface="宋体" pitchFamily="2" charset="-122"/>
              </a:rPr>
              <a:t> the signal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Catch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signal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by executing a user-level function called a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 handler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430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92C17-085F-E842-A89B-B0B4E53C299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9AFA8-C10C-1745-91DB-CF731F491AC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Pending Signal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Pending signal </a:t>
            </a:r>
          </a:p>
          <a:p>
            <a:pPr lvl="1">
              <a:defRPr/>
            </a:pPr>
            <a:r>
              <a:rPr lang="zh-CN" altLang="en-US" sz="2000" dirty="0">
                <a:ea typeface="宋体" pitchFamily="2" charset="-122"/>
              </a:rPr>
              <a:t>已经发送，但还没有接受的信号，叫做</a:t>
            </a:r>
            <a:r>
              <a:rPr lang="en-US" altLang="zh-CN" sz="2000" dirty="0">
                <a:ea typeface="宋体" pitchFamily="2" charset="-122"/>
              </a:rPr>
              <a:t>pending signal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Only one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At any point in time,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there can be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at most one </a:t>
            </a:r>
            <a:r>
              <a:rPr lang="en-US" altLang="zh-CN" sz="2000" dirty="0">
                <a:ea typeface="宋体" pitchFamily="2" charset="-122"/>
              </a:rPr>
              <a:t>pending signal of a particular type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Not queued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a process has a pending signal of type k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then any subsequent signals of type k sent to that process are not queued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they are simply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discarded</a:t>
            </a:r>
            <a:r>
              <a:rPr lang="en-US" altLang="zh-CN" sz="2000" dirty="0">
                <a:ea typeface="宋体" pitchFamily="2" charset="-122"/>
              </a:rPr>
              <a:t>. 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 pending signal is received at most once.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39FB9-7B5B-7E40-BFFD-05B21EC8A4D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Blocking a Signal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进程可以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选择性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block</a:t>
            </a:r>
            <a:r>
              <a:rPr lang="zh-CN" altLang="en-US">
                <a:ea typeface="宋体" pitchFamily="2" charset="-122"/>
              </a:rPr>
              <a:t>特定信号的接收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当一个信号被</a:t>
            </a:r>
            <a:r>
              <a:rPr lang="en-US" altLang="zh-CN">
                <a:ea typeface="宋体" pitchFamily="2" charset="-122"/>
              </a:rPr>
              <a:t>block</a:t>
            </a:r>
            <a:r>
              <a:rPr lang="zh-CN" altLang="en-US">
                <a:ea typeface="宋体" pitchFamily="2" charset="-122"/>
              </a:rPr>
              <a:t>时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可以发送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但是</a:t>
            </a:r>
            <a:r>
              <a:rPr lang="en-US" altLang="zh-CN">
                <a:ea typeface="宋体" pitchFamily="2" charset="-122"/>
              </a:rPr>
              <a:t>pending signal</a:t>
            </a:r>
            <a:r>
              <a:rPr lang="zh-CN" altLang="en-US">
                <a:ea typeface="宋体" pitchFamily="2" charset="-122"/>
              </a:rPr>
              <a:t>不会被接受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直到该进程</a:t>
            </a:r>
            <a:r>
              <a:rPr lang="en-US" altLang="zh-CN">
                <a:ea typeface="宋体" pitchFamily="2" charset="-122"/>
              </a:rPr>
              <a:t>unblock</a:t>
            </a:r>
            <a:r>
              <a:rPr lang="zh-CN" altLang="en-US">
                <a:ea typeface="宋体" pitchFamily="2" charset="-122"/>
              </a:rPr>
              <a:t>这种</a:t>
            </a:r>
            <a:r>
              <a:rPr lang="en-US" altLang="zh-CN">
                <a:ea typeface="宋体" pitchFamily="2" charset="-122"/>
              </a:rPr>
              <a:t>signal</a:t>
            </a: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AC1F7-A853-6F4B-B5B1-EB29687ECC6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Internal Data Structures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For each process, the kernel maintains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set of pending signals in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pending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bit vector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set of blocked signals in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blocked bit vector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sets</a:t>
            </a:r>
            <a:r>
              <a:rPr lang="en-US" altLang="zh-CN" dirty="0">
                <a:ea typeface="宋体" pitchFamily="2" charset="-122"/>
              </a:rPr>
              <a:t> bit k in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pending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whenever a signal of type k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delivered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clears</a:t>
            </a:r>
            <a:r>
              <a:rPr lang="en-US" altLang="zh-CN" dirty="0">
                <a:ea typeface="宋体" pitchFamily="2" charset="-122"/>
              </a:rPr>
              <a:t> bit k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pending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whenever a signal of type k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received.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E1514-BFCB-E04D-A273-A4845B768FA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Terminology</a:t>
            </a:r>
          </a:p>
          <a:p>
            <a:r>
              <a:rPr lang="en-US" altLang="zh-CN">
                <a:ea typeface="宋体" pitchFamily="2" charset="-122"/>
              </a:rPr>
              <a:t>Sending Signals</a:t>
            </a:r>
          </a:p>
          <a:p>
            <a:r>
              <a:rPr lang="en-US" altLang="zh-CN">
                <a:ea typeface="宋体" pitchFamily="2" charset="-122"/>
              </a:rPr>
              <a:t>Receiving Signals</a:t>
            </a:r>
            <a:endParaRPr lang="zh-CN" altLang="en-US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Signal Handling Issues</a:t>
            </a:r>
          </a:p>
          <a:p>
            <a:r>
              <a:rPr lang="en-US" altLang="zh-CN">
                <a:ea typeface="宋体" pitchFamily="2" charset="-122"/>
              </a:rPr>
              <a:t>Portable Signal Handling</a:t>
            </a:r>
          </a:p>
          <a:p>
            <a:r>
              <a:rPr lang="en-US" altLang="zh-CN">
                <a:ea typeface="宋体" pitchFamily="2" charset="-122"/>
              </a:rPr>
              <a:t>Explicitly Blocking Signals</a:t>
            </a:r>
          </a:p>
          <a:p>
            <a:r>
              <a:rPr lang="en-US" altLang="zh-CN">
                <a:ea typeface="宋体" pitchFamily="2" charset="-122"/>
              </a:rPr>
              <a:t>Synchronizing Flows to Avoid Nasty Concurrency Bugs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325C8-54B9-3448-9D74-71287286A7E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Process Groups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可以发送信号给一些进程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Unix</a:t>
            </a:r>
            <a:r>
              <a:rPr lang="zh-CN" altLang="en-US">
                <a:ea typeface="宋体" pitchFamily="2" charset="-122"/>
              </a:rPr>
              <a:t>系统提供一些发送信号给多个进程的机制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这些机制都依赖于进程组（</a:t>
            </a:r>
            <a:r>
              <a:rPr lang="en-US" altLang="zh-CN">
                <a:ea typeface="宋体" pitchFamily="2" charset="-122"/>
              </a:rPr>
              <a:t>process group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pg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每个进程仅属于一个进程组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进程组由一个非负数标记（进程组</a:t>
            </a:r>
            <a:r>
              <a:rPr lang="en-US" altLang="zh-CN">
                <a:ea typeface="宋体" pitchFamily="2" charset="-122"/>
              </a:rPr>
              <a:t>ID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pgid</a:t>
            </a:r>
            <a:r>
              <a:rPr lang="zh-CN" altLang="en-US">
                <a:ea typeface="宋体" pitchFamily="2" charset="-122"/>
              </a:rPr>
              <a:t>）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默认情况下，自己和自己的父进程属于同一个进程组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5E40A6-8185-D34C-A606-EFF6FF31798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Process Groups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534400" cy="2286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宋体" pitchFamily="2" charset="-122"/>
              </a:rPr>
              <a:t>setpgid</a:t>
            </a:r>
          </a:p>
          <a:p>
            <a:pPr lvl="1">
              <a:lnSpc>
                <a:spcPct val="130000"/>
              </a:lnSpc>
            </a:pPr>
            <a:r>
              <a:rPr lang="zh-CN" altLang="en-US" sz="2000">
                <a:ea typeface="宋体" pitchFamily="2" charset="-122"/>
              </a:rPr>
              <a:t>把进程</a:t>
            </a:r>
            <a:r>
              <a:rPr lang="en-US" altLang="zh-CN" sz="2000">
                <a:ea typeface="宋体" pitchFamily="2" charset="-122"/>
              </a:rPr>
              <a:t>pid</a:t>
            </a:r>
            <a:r>
              <a:rPr lang="zh-CN" altLang="en-US" sz="2000">
                <a:ea typeface="宋体" pitchFamily="2" charset="-122"/>
              </a:rPr>
              <a:t>的进程组设置为</a:t>
            </a:r>
            <a:r>
              <a:rPr lang="en-US" altLang="zh-CN" sz="2000">
                <a:ea typeface="宋体" pitchFamily="2" charset="-122"/>
              </a:rPr>
              <a:t>pgid</a:t>
            </a:r>
          </a:p>
          <a:p>
            <a:pPr lvl="1">
              <a:lnSpc>
                <a:spcPct val="130000"/>
              </a:lnSpc>
            </a:pPr>
            <a:r>
              <a:rPr lang="zh-CN" altLang="en-US" sz="2000">
                <a:ea typeface="宋体" pitchFamily="2" charset="-122"/>
              </a:rPr>
              <a:t>如果</a:t>
            </a:r>
            <a:r>
              <a:rPr lang="en-US" altLang="zh-CN" sz="2000">
                <a:ea typeface="宋体" pitchFamily="2" charset="-122"/>
              </a:rPr>
              <a:t>pid=0, </a:t>
            </a:r>
            <a:r>
              <a:rPr lang="zh-CN" altLang="en-US" sz="2000">
                <a:ea typeface="宋体" pitchFamily="2" charset="-122"/>
              </a:rPr>
              <a:t>那就是指当前进程</a:t>
            </a:r>
            <a:endParaRPr lang="en-US" altLang="zh-CN" sz="200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>
                <a:ea typeface="宋体" pitchFamily="2" charset="-122"/>
              </a:rPr>
              <a:t>如果</a:t>
            </a:r>
            <a:r>
              <a:rPr lang="en-US" altLang="zh-CN" sz="2000">
                <a:ea typeface="宋体" pitchFamily="2" charset="-122"/>
              </a:rPr>
              <a:t>pgid=0</a:t>
            </a:r>
            <a:r>
              <a:rPr lang="zh-CN" altLang="en-US" sz="2000">
                <a:ea typeface="宋体" pitchFamily="2" charset="-122"/>
              </a:rPr>
              <a:t>，那就是用</a:t>
            </a:r>
            <a:r>
              <a:rPr lang="en-US" altLang="zh-CN" sz="2000">
                <a:ea typeface="宋体" pitchFamily="2" charset="-122"/>
              </a:rPr>
              <a:t>pid</a:t>
            </a:r>
            <a:r>
              <a:rPr lang="zh-CN" altLang="en-US" sz="2000">
                <a:ea typeface="宋体" pitchFamily="2" charset="-122"/>
              </a:rPr>
              <a:t>作为进程组</a:t>
            </a:r>
            <a:r>
              <a:rPr lang="en-US" altLang="zh-CN" sz="2000">
                <a:ea typeface="宋体" pitchFamily="2" charset="-122"/>
              </a:rPr>
              <a:t>ID</a:t>
            </a:r>
          </a:p>
          <a:p>
            <a:pPr lvl="1">
              <a:lnSpc>
                <a:spcPct val="130000"/>
              </a:lnSpc>
            </a:pPr>
            <a:r>
              <a:rPr lang="zh-CN" altLang="en-US" sz="2000">
                <a:ea typeface="宋体" pitchFamily="2" charset="-122"/>
              </a:rPr>
              <a:t>“自立门户”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7772400" cy="2514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742950">
              <a:buFontTx/>
              <a:buNone/>
              <a:defRPr/>
            </a:pPr>
            <a:r>
              <a:rPr lang="en-US" altLang="zh-CN" sz="200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#include &lt;unistd.h&gt;</a:t>
            </a:r>
          </a:p>
          <a:p>
            <a:pPr lvl="1" indent="-742950">
              <a:buFontTx/>
              <a:buNone/>
              <a:defRPr/>
            </a:pPr>
            <a:r>
              <a:rPr lang="en-US" altLang="zh-CN" sz="200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pid_t </a:t>
            </a:r>
            <a:r>
              <a:rPr lang="en-US" altLang="zh-CN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getpgrp</a:t>
            </a:r>
            <a:r>
              <a:rPr lang="en-US" altLang="zh-CN" sz="200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(void);</a:t>
            </a:r>
          </a:p>
          <a:p>
            <a:pPr lvl="1" indent="-742950" algn="r">
              <a:buFontTx/>
              <a:buNone/>
              <a:defRPr/>
            </a:pPr>
            <a:r>
              <a:rPr lang="en-US" altLang="zh-CN" sz="1800">
                <a:solidFill>
                  <a:srgbClr val="FF0000"/>
                </a:solidFill>
                <a:latin typeface="+mj-lt"/>
                <a:ea typeface="宋体" pitchFamily="2" charset="-122"/>
                <a:cs typeface="Times New Roman" panose="02020603050405020304" pitchFamily="18" charset="0"/>
              </a:rPr>
              <a:t>returns: process group ID of calling process</a:t>
            </a:r>
          </a:p>
          <a:p>
            <a:pPr lvl="1" indent="-742950">
              <a:buFontTx/>
              <a:buNone/>
              <a:defRPr/>
            </a:pPr>
            <a:r>
              <a:rPr lang="en-US" altLang="zh-CN" sz="200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#include &lt;unistd.h&gt;</a:t>
            </a:r>
          </a:p>
          <a:p>
            <a:pPr lvl="1" indent="-742950">
              <a:buFontTx/>
              <a:buNone/>
              <a:defRPr/>
            </a:pPr>
            <a:r>
              <a:rPr lang="en-US" altLang="zh-CN" sz="200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pid_t </a:t>
            </a:r>
            <a:r>
              <a:rPr lang="en-US" altLang="zh-CN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setpgid</a:t>
            </a:r>
            <a:r>
              <a:rPr lang="en-US" altLang="zh-CN" sz="200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(pid_t pid, pid_t pgid);</a:t>
            </a:r>
          </a:p>
          <a:p>
            <a:pPr lvl="1" indent="-742950" algn="r">
              <a:buFontTx/>
              <a:buNone/>
              <a:defRPr/>
            </a:pPr>
            <a:r>
              <a:rPr lang="en-US" altLang="zh-CN" sz="1800">
                <a:solidFill>
                  <a:srgbClr val="FF0000"/>
                </a:solidFill>
                <a:latin typeface="+mj-lt"/>
                <a:ea typeface="宋体" pitchFamily="2" charset="-122"/>
              </a:rPr>
              <a:t>returns: 0 on success, -1 on error</a:t>
            </a:r>
            <a:endParaRPr lang="zh-CN" altLang="en-US" sz="18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A2FC1-5B38-6A4D-924A-ABF955E4C60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setgpid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e.g.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setpgid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(0, 0);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Suppose process 15213 is the calling process,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then this function call 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creates a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new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process group whose process group ID is 15213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 adds process 15213 to this new group.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AC8A66-3F4C-E445-92CA-AB592570264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kill Program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Kill program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is located in directory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/bin/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sends an arbitrary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signal</a:t>
            </a:r>
            <a:r>
              <a:rPr lang="en-US" altLang="zh-CN">
                <a:ea typeface="宋体" pitchFamily="2" charset="-122"/>
              </a:rPr>
              <a:t> to another process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altLang="zh-CN" sz="2400" b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b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e.g. unix&gt; kill -9 15213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sends signal 9 (SIGKILL) to process 15213.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E71FE-CF4B-0E47-B516-AE3C072CCCD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kill Program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196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Sending signals to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process group </a:t>
            </a:r>
            <a:r>
              <a:rPr lang="en-US" altLang="zh-CN" sz="2400" dirty="0">
                <a:ea typeface="宋体" pitchFamily="2" charset="-122"/>
              </a:rPr>
              <a:t>by kill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Using a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negative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PID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Which causes the signal to be sent to every process in process group PID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e.g. 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kill -9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-15213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sends a SIGKILL signal to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every</a:t>
            </a:r>
            <a:r>
              <a:rPr lang="en-US" altLang="zh-CN" sz="2000" dirty="0">
                <a:ea typeface="宋体" pitchFamily="2" charset="-122"/>
              </a:rPr>
              <a:t> process in process group 15213.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994907" y="1794063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charset="0"/>
              </a:rPr>
              <a:t>linux</a:t>
            </a:r>
            <a:r>
              <a:rPr lang="en-US" sz="1600" b="1" dirty="0">
                <a:latin typeface="Courier New" panose="02070309020205020404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Child1: </a:t>
            </a:r>
            <a:r>
              <a:rPr lang="en-US" sz="1600" b="1" dirty="0" err="1">
                <a:latin typeface="Courier New" panose="02070309020205020404" charset="0"/>
              </a:rPr>
              <a:t>pid</a:t>
            </a:r>
            <a:r>
              <a:rPr lang="en-US" sz="1600" b="1" dirty="0">
                <a:latin typeface="Courier New" panose="02070309020205020404" charset="0"/>
              </a:rPr>
              <a:t>=24818 </a:t>
            </a:r>
            <a:r>
              <a:rPr lang="en-US" sz="1600" b="1" dirty="0" err="1">
                <a:latin typeface="Courier New" panose="02070309020205020404" charset="0"/>
              </a:rPr>
              <a:t>pgrp</a:t>
            </a:r>
            <a:r>
              <a:rPr lang="en-US" sz="1600" b="1" dirty="0">
                <a:latin typeface="Courier New" panose="02070309020205020404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Child2: </a:t>
            </a:r>
            <a:r>
              <a:rPr lang="en-US" sz="1600" b="1" dirty="0" err="1">
                <a:latin typeface="Courier New" panose="02070309020205020404" charset="0"/>
              </a:rPr>
              <a:t>pid</a:t>
            </a:r>
            <a:r>
              <a:rPr lang="en-US" sz="1600" b="1" dirty="0">
                <a:latin typeface="Courier New" panose="02070309020205020404" charset="0"/>
              </a:rPr>
              <a:t>=24819 </a:t>
            </a:r>
            <a:r>
              <a:rPr lang="en-US" sz="1600" b="1" dirty="0" err="1">
                <a:latin typeface="Courier New" panose="02070309020205020404" charset="0"/>
              </a:rPr>
              <a:t>pgrp</a:t>
            </a:r>
            <a:r>
              <a:rPr lang="en-US" sz="1600" b="1" dirty="0">
                <a:latin typeface="Courier New" panose="02070309020205020404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charset="0"/>
              </a:rPr>
              <a:t>linux</a:t>
            </a:r>
            <a:r>
              <a:rPr lang="en-US" sz="1600" b="1" dirty="0">
                <a:latin typeface="Courier New" panose="02070309020205020404" charset="0"/>
              </a:rPr>
              <a:t>&gt;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24788 pts/2    00:00:00 </a:t>
            </a:r>
            <a:r>
              <a:rPr lang="en-US" sz="1600" b="1" dirty="0" err="1">
                <a:latin typeface="Courier New" panose="02070309020205020404" charset="0"/>
              </a:rPr>
              <a:t>tcsh</a:t>
            </a:r>
            <a:r>
              <a:rPr lang="en-US" sz="1600" b="1" dirty="0">
                <a:latin typeface="Courier New" panose="0207030902020502040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24820 pts/2    00:00:00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charset="0"/>
              </a:rPr>
              <a:t>linux</a:t>
            </a:r>
            <a:r>
              <a:rPr lang="en-US" sz="1600" b="1" dirty="0">
                <a:latin typeface="Courier New" panose="02070309020205020404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charset="0"/>
              </a:rPr>
              <a:t>linux</a:t>
            </a:r>
            <a:r>
              <a:rPr lang="en-US" sz="1600" b="1" dirty="0">
                <a:latin typeface="Courier New" panose="02070309020205020404" charset="0"/>
              </a:rPr>
              <a:t>&gt;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24788 pts/2    00:00:00 </a:t>
            </a:r>
            <a:r>
              <a:rPr lang="en-US" sz="1600" b="1" dirty="0" err="1">
                <a:latin typeface="Courier New" panose="02070309020205020404" charset="0"/>
              </a:rPr>
              <a:t>tcsh</a:t>
            </a:r>
            <a:r>
              <a:rPr lang="en-US" sz="1600" b="1" dirty="0">
                <a:latin typeface="Courier New" panose="0207030902020502040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charset="0"/>
              </a:rPr>
              <a:t>24823 pts/2    00:00:00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charset="0"/>
              </a:rPr>
              <a:t>linux</a:t>
            </a:r>
            <a:r>
              <a:rPr lang="en-US" sz="1600" b="1" dirty="0">
                <a:latin typeface="Courier New" panose="02070309020205020404" charset="0"/>
              </a:rPr>
              <a:t>&gt;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29200" y="3533775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29200" y="3533775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4E81B-9FF4-2B4B-A7E9-BA18BAC22B1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Signals from the Keyboard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Job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abstraction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used by Unix shells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To represent the processes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that are created as a result of evaluating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 single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cmdline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At any point, there is at most one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 </a:t>
            </a:r>
            <a:r>
              <a:rPr lang="en-US" altLang="zh-CN" dirty="0">
                <a:ea typeface="宋体" pitchFamily="2" charset="-122"/>
              </a:rPr>
              <a:t>job and zero or more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background</a:t>
            </a:r>
            <a:r>
              <a:rPr lang="en-US" altLang="zh-CN" dirty="0">
                <a:ea typeface="宋体" pitchFamily="2" charset="-122"/>
              </a:rPr>
              <a:t> jobs</a:t>
            </a:r>
          </a:p>
          <a:p>
            <a:pPr marL="457200" lvl="1" indent="-368300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e.g. </a:t>
            </a:r>
            <a:r>
              <a:rPr lang="en-US" altLang="zh-CN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</a:t>
            </a:r>
            <a:r>
              <a:rPr lang="en-US" altLang="zh-CN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ls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| sort</a:t>
            </a:r>
          </a:p>
          <a:p>
            <a:pPr lvl="1">
              <a:lnSpc>
                <a:spcPct val="120000"/>
              </a:lnSpc>
              <a:buFontTx/>
              <a:buChar char="-"/>
              <a:defRPr/>
            </a:pPr>
            <a:r>
              <a:rPr lang="en-US" altLang="zh-CN" dirty="0">
                <a:latin typeface="+mj-lt"/>
                <a:ea typeface="宋体" pitchFamily="2" charset="-122"/>
                <a:cs typeface="Courier New" panose="02070309020205020404" charset="0"/>
              </a:rPr>
              <a:t>a foreground job consisting of two processes connected by a pipe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0C6865-4CA0-4646-ACE3-3B13EDBB2576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Signals from the Keyboard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shell creates a separate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process group </a:t>
            </a:r>
            <a:r>
              <a:rPr lang="en-US" altLang="zh-CN" dirty="0">
                <a:ea typeface="宋体" pitchFamily="2" charset="-122"/>
              </a:rPr>
              <a:t>for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each job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Typically, the process group ID is taken from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one of the parent processes</a:t>
            </a:r>
            <a:r>
              <a:rPr lang="en-US" altLang="zh-CN" dirty="0">
                <a:ea typeface="宋体" pitchFamily="2" charset="-122"/>
              </a:rPr>
              <a:t> in the job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23D74-1841-5C42-887F-6FB274CA99B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Signals from the Keyboard</a:t>
            </a:r>
          </a:p>
        </p:txBody>
      </p:sp>
      <p:sp>
        <p:nvSpPr>
          <p:cNvPr id="5" name="Rectangle 26"/>
          <p:cNvSpPr/>
          <p:nvPr/>
        </p:nvSpPr>
        <p:spPr bwMode="auto">
          <a:xfrm>
            <a:off x="5959475" y="2884244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7"/>
          <p:cNvSpPr/>
          <p:nvPr/>
        </p:nvSpPr>
        <p:spPr bwMode="auto">
          <a:xfrm>
            <a:off x="3673475" y="2875653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8"/>
          <p:cNvSpPr/>
          <p:nvPr/>
        </p:nvSpPr>
        <p:spPr bwMode="auto">
          <a:xfrm>
            <a:off x="947972" y="2875653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4"/>
          <p:cNvSpPr>
            <a:spLocks noChangeAspect="1" noChangeArrowheads="1"/>
          </p:cNvSpPr>
          <p:nvPr/>
        </p:nvSpPr>
        <p:spPr bwMode="auto">
          <a:xfrm>
            <a:off x="1762125" y="2956832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3957638" y="2956832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6111875" y="2956832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3962400" y="1632857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12" name="Oval 8"/>
          <p:cNvSpPr>
            <a:spLocks noChangeAspect="1" noChangeArrowheads="1"/>
          </p:cNvSpPr>
          <p:nvPr/>
        </p:nvSpPr>
        <p:spPr bwMode="auto">
          <a:xfrm>
            <a:off x="1203325" y="4142695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13" name="Oval 9"/>
          <p:cNvSpPr>
            <a:spLocks noChangeAspect="1" noChangeArrowheads="1"/>
          </p:cNvSpPr>
          <p:nvPr/>
        </p:nvSpPr>
        <p:spPr bwMode="auto">
          <a:xfrm>
            <a:off x="2328863" y="4142695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14" name="Line 10"/>
          <p:cNvSpPr>
            <a:spLocks noChangeAspect="1" noChangeShapeType="1"/>
          </p:cNvSpPr>
          <p:nvPr/>
        </p:nvSpPr>
        <p:spPr bwMode="auto">
          <a:xfrm flipH="1">
            <a:off x="1770063" y="3779157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11"/>
          <p:cNvSpPr>
            <a:spLocks noChangeAspect="1" noChangeShapeType="1"/>
          </p:cNvSpPr>
          <p:nvPr/>
        </p:nvSpPr>
        <p:spPr bwMode="auto">
          <a:xfrm>
            <a:off x="2549525" y="3775982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12"/>
          <p:cNvSpPr>
            <a:spLocks noChangeAspect="1" noChangeShapeType="1"/>
          </p:cNvSpPr>
          <p:nvPr/>
        </p:nvSpPr>
        <p:spPr bwMode="auto">
          <a:xfrm>
            <a:off x="4457700" y="2394857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13"/>
          <p:cNvSpPr>
            <a:spLocks noChangeAspect="1" noChangeShapeType="1"/>
          </p:cNvSpPr>
          <p:nvPr/>
        </p:nvSpPr>
        <p:spPr bwMode="auto">
          <a:xfrm flipH="1">
            <a:off x="2632075" y="2302782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Line 14"/>
          <p:cNvSpPr>
            <a:spLocks noChangeAspect="1" noChangeShapeType="1"/>
          </p:cNvSpPr>
          <p:nvPr/>
        </p:nvSpPr>
        <p:spPr bwMode="auto">
          <a:xfrm>
            <a:off x="4832350" y="2263095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5"/>
          <p:cNvSpPr txBox="1">
            <a:spLocks noChangeAspect="1" noChangeArrowheads="1"/>
          </p:cNvSpPr>
          <p:nvPr/>
        </p:nvSpPr>
        <p:spPr bwMode="auto">
          <a:xfrm>
            <a:off x="3160713" y="17979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pgid=10</a:t>
            </a:r>
          </a:p>
        </p:txBody>
      </p:sp>
      <p:sp>
        <p:nvSpPr>
          <p:cNvPr id="20" name="Text Box 17"/>
          <p:cNvSpPr txBox="1">
            <a:spLocks noChangeAspect="1" noChangeArrowheads="1"/>
          </p:cNvSpPr>
          <p:nvPr/>
        </p:nvSpPr>
        <p:spPr bwMode="auto">
          <a:xfrm>
            <a:off x="947973" y="5391482"/>
            <a:ext cx="1765066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21" name="Text Box 19"/>
          <p:cNvSpPr txBox="1">
            <a:spLocks noChangeAspect="1" noChangeArrowheads="1"/>
          </p:cNvSpPr>
          <p:nvPr/>
        </p:nvSpPr>
        <p:spPr bwMode="auto">
          <a:xfrm>
            <a:off x="3673475" y="3918857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22" name="Text Box 20"/>
          <p:cNvSpPr txBox="1">
            <a:spLocks noChangeAspect="1" noChangeArrowheads="1"/>
          </p:cNvSpPr>
          <p:nvPr/>
        </p:nvSpPr>
        <p:spPr bwMode="auto">
          <a:xfrm>
            <a:off x="5959475" y="3943682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23" name="Text Box 22"/>
          <p:cNvSpPr txBox="1">
            <a:spLocks noChangeAspect="1" noChangeArrowheads="1"/>
          </p:cNvSpPr>
          <p:nvPr/>
        </p:nvSpPr>
        <p:spPr bwMode="auto">
          <a:xfrm>
            <a:off x="962025" y="30933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pgid=20</a:t>
            </a:r>
          </a:p>
        </p:txBody>
      </p:sp>
      <p:sp>
        <p:nvSpPr>
          <p:cNvPr id="24" name="Text Box 23"/>
          <p:cNvSpPr txBox="1">
            <a:spLocks noChangeAspect="1" noChangeArrowheads="1"/>
          </p:cNvSpPr>
          <p:nvPr/>
        </p:nvSpPr>
        <p:spPr bwMode="auto">
          <a:xfrm>
            <a:off x="4902200" y="31441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pgid=32</a:t>
            </a:r>
          </a:p>
        </p:txBody>
      </p:sp>
      <p:sp>
        <p:nvSpPr>
          <p:cNvPr id="25" name="Text Box 24"/>
          <p:cNvSpPr txBox="1">
            <a:spLocks noChangeAspect="1" noChangeArrowheads="1"/>
          </p:cNvSpPr>
          <p:nvPr/>
        </p:nvSpPr>
        <p:spPr bwMode="auto">
          <a:xfrm>
            <a:off x="7088404" y="3171145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pgid=40</a:t>
            </a:r>
          </a:p>
        </p:txBody>
      </p:sp>
      <p:sp>
        <p:nvSpPr>
          <p:cNvPr id="26" name="Text Box 25"/>
          <p:cNvSpPr txBox="1">
            <a:spLocks noChangeAspect="1" noChangeArrowheads="1"/>
          </p:cNvSpPr>
          <p:nvPr/>
        </p:nvSpPr>
        <p:spPr bwMode="auto">
          <a:xfrm>
            <a:off x="1262063" y="49094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pgid=20</a:t>
            </a:r>
          </a:p>
        </p:txBody>
      </p:sp>
      <p:sp>
        <p:nvSpPr>
          <p:cNvPr id="27" name="Text Box 26"/>
          <p:cNvSpPr txBox="1">
            <a:spLocks noChangeAspect="1" noChangeArrowheads="1"/>
          </p:cNvSpPr>
          <p:nvPr/>
        </p:nvSpPr>
        <p:spPr bwMode="auto">
          <a:xfrm>
            <a:off x="2405063" y="49094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charset="0"/>
              </a:rPr>
              <a:t>pgid=20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36FA8-4D2D-3C49-BA18-29B29F039BB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Signals from the Keyboard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Typing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ctrl-c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at the keyboard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causes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SIGINT</a:t>
            </a:r>
            <a:r>
              <a:rPr lang="en-US" altLang="zh-CN" dirty="0">
                <a:ea typeface="宋体" pitchFamily="2" charset="-122"/>
              </a:rPr>
              <a:t> signal to be sent to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  <a:r>
              <a:rPr lang="en-US" altLang="zh-CN" dirty="0">
                <a:ea typeface="宋体" pitchFamily="2" charset="-122"/>
              </a:rPr>
              <a:t> catches the signal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Then sends a SIGINT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every process </a:t>
            </a:r>
            <a:r>
              <a:rPr lang="en-US" altLang="zh-CN" dirty="0">
                <a:ea typeface="宋体" pitchFamily="2" charset="-122"/>
              </a:rPr>
              <a:t>in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</a:t>
            </a:r>
            <a:r>
              <a:rPr lang="en-US" altLang="zh-CN" dirty="0">
                <a:ea typeface="宋体" pitchFamily="2" charset="-122"/>
              </a:rPr>
              <a:t> process group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result is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 </a:t>
            </a:r>
            <a:r>
              <a:rPr lang="en-US" altLang="zh-CN" dirty="0">
                <a:ea typeface="宋体" pitchFamily="2" charset="-122"/>
              </a:rPr>
              <a:t>the foreground job (default)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EA743-EB33-1740-A677-9318EE21917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Sending Signals from the Keyboard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Typing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crtl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-z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SIGTSTP</a:t>
            </a:r>
            <a:r>
              <a:rPr lang="en-US" altLang="zh-CN" dirty="0">
                <a:ea typeface="宋体" pitchFamily="2" charset="-122"/>
              </a:rPr>
              <a:t> signal to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shell</a:t>
            </a:r>
            <a:r>
              <a:rPr lang="en-US" altLang="zh-CN" dirty="0">
                <a:ea typeface="宋体" pitchFamily="2" charset="-122"/>
              </a:rPr>
              <a:t> catches the signal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a SIGTSTP signal to every process in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</a:t>
            </a:r>
            <a:r>
              <a:rPr lang="en-US" altLang="zh-CN" dirty="0">
                <a:ea typeface="宋体" pitchFamily="2" charset="-122"/>
              </a:rPr>
              <a:t> process group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result is 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</a:t>
            </a:r>
            <a:r>
              <a:rPr lang="en-US" altLang="zh-CN" dirty="0">
                <a:ea typeface="宋体" pitchFamily="2" charset="-122"/>
              </a:rPr>
              <a:t> (suspend) the foreground job (default)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DD340-9F23-7241-9225-0C55EDA0128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Unix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dirty="0">
                <a:ea typeface="宋体" pitchFamily="2" charset="-122"/>
              </a:rPr>
              <a:t>用于进程之间的通信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A higher-level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software</a:t>
            </a:r>
            <a:r>
              <a:rPr lang="en-US" altLang="zh-CN" dirty="0">
                <a:ea typeface="宋体" pitchFamily="2" charset="-122"/>
              </a:rPr>
              <a:t> form of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exception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That allows processes and the kernel to interrupt other processes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anose="02070309020205020404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anose="02070309020205020404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304800" y="1630263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anose="02070309020205020404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Child: </a:t>
            </a:r>
            <a:r>
              <a:rPr lang="en-US" sz="1600" b="1" dirty="0" err="1">
                <a:latin typeface="Courier New" panose="02070309020205020404" charset="0"/>
              </a:rPr>
              <a:t>pid</a:t>
            </a:r>
            <a:r>
              <a:rPr lang="en-US" sz="1600" b="1" dirty="0">
                <a:latin typeface="Courier New" panose="02070309020205020404" charset="0"/>
              </a:rPr>
              <a:t>=28108 </a:t>
            </a:r>
            <a:r>
              <a:rPr lang="en-US" sz="1600" b="1" dirty="0" err="1">
                <a:latin typeface="Courier New" panose="02070309020205020404" charset="0"/>
              </a:rPr>
              <a:t>pgrp</a:t>
            </a:r>
            <a:r>
              <a:rPr lang="en-US" sz="1600" b="1" dirty="0">
                <a:latin typeface="Courier New" panose="02070309020205020404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Parent: </a:t>
            </a:r>
            <a:r>
              <a:rPr lang="en-US" sz="1600" b="1" dirty="0" err="1">
                <a:latin typeface="Courier New" panose="02070309020205020404" charset="0"/>
              </a:rPr>
              <a:t>pid</a:t>
            </a:r>
            <a:r>
              <a:rPr lang="en-US" sz="1600" b="1" dirty="0">
                <a:latin typeface="Courier New" panose="02070309020205020404" charset="0"/>
              </a:rPr>
              <a:t>=28107 </a:t>
            </a:r>
            <a:r>
              <a:rPr lang="en-US" sz="1600" b="1" dirty="0" err="1">
                <a:latin typeface="Courier New" panose="02070309020205020404" charset="0"/>
              </a:rPr>
              <a:t>pgrp</a:t>
            </a:r>
            <a:r>
              <a:rPr lang="en-US" sz="1600" b="1" dirty="0">
                <a:latin typeface="Courier New" panose="02070309020205020404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&lt;types ctrl-</a:t>
            </a:r>
            <a:r>
              <a:rPr lang="en-US" sz="1600" b="1" dirty="0" err="1">
                <a:latin typeface="Courier New" panose="02070309020205020404" charset="0"/>
              </a:rPr>
              <a:t>z</a:t>
            </a:r>
            <a:r>
              <a:rPr lang="en-US" sz="1600" b="1" dirty="0">
                <a:latin typeface="Courier New" panose="02070309020205020404" charset="0"/>
              </a:rPr>
              <a:t>&gt;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bluefish&gt;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  <a:r>
              <a:rPr lang="en-US" sz="1600" b="1" dirty="0" err="1">
                <a:latin typeface="Courier New" panose="02070309020205020404" charset="0"/>
              </a:rPr>
              <a:t>w</a:t>
            </a:r>
            <a:endParaRPr lang="en-US" sz="1600" b="1" dirty="0">
              <a:latin typeface="Courier New" panose="02070309020205020404" charset="0"/>
            </a:endParaRPr>
          </a:p>
          <a:p>
            <a:pPr algn="l"/>
            <a:r>
              <a:rPr lang="en-US" sz="1600" b="1" dirty="0">
                <a:latin typeface="Courier New" panose="02070309020205020404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27699 pts/8    Ss     0:00 -</a:t>
            </a:r>
            <a:r>
              <a:rPr lang="en-US" sz="1600" b="1" dirty="0" err="1">
                <a:latin typeface="Courier New" panose="02070309020205020404" charset="0"/>
              </a:rPr>
              <a:t>tcsh</a:t>
            </a:r>
            <a:endParaRPr lang="en-US" sz="1600" b="1" dirty="0">
              <a:latin typeface="Courier New" panose="02070309020205020404" charset="0"/>
            </a:endParaRPr>
          </a:p>
          <a:p>
            <a:pPr algn="l"/>
            <a:r>
              <a:rPr lang="en-US" sz="1600" b="1" dirty="0">
                <a:latin typeface="Courier New" panose="02070309020205020404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28109 pts/8    R+     0:00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  <a:r>
              <a:rPr lang="en-US" sz="1600" b="1" dirty="0" err="1">
                <a:latin typeface="Courier New" panose="02070309020205020404" charset="0"/>
              </a:rPr>
              <a:t>w</a:t>
            </a:r>
            <a:endParaRPr lang="en-US" sz="1600" b="1" dirty="0">
              <a:latin typeface="Courier New" panose="02070309020205020404" charset="0"/>
            </a:endParaRPr>
          </a:p>
          <a:p>
            <a:pPr algn="l"/>
            <a:r>
              <a:rPr lang="en-US" sz="1600" b="1" dirty="0">
                <a:latin typeface="Courier New" panose="02070309020205020404" charset="0"/>
              </a:rPr>
              <a:t>bluefish&gt; </a:t>
            </a:r>
            <a:r>
              <a:rPr lang="en-US" sz="1600" b="1" dirty="0" err="1">
                <a:latin typeface="Courier New" panose="02070309020205020404" charset="0"/>
              </a:rPr>
              <a:t>fg</a:t>
            </a:r>
            <a:endParaRPr lang="en-US" sz="1600" b="1" dirty="0">
              <a:latin typeface="Courier New" panose="02070309020205020404" charset="0"/>
            </a:endParaRPr>
          </a:p>
          <a:p>
            <a:pPr algn="l"/>
            <a:r>
              <a:rPr lang="en-US" sz="1600" b="1" dirty="0">
                <a:latin typeface="Courier New" panose="02070309020205020404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&lt;types ctrl-</a:t>
            </a:r>
            <a:r>
              <a:rPr lang="en-US" sz="1600" b="1" dirty="0" err="1">
                <a:latin typeface="Courier New" panose="02070309020205020404" charset="0"/>
              </a:rPr>
              <a:t>c</a:t>
            </a:r>
            <a:r>
              <a:rPr lang="en-US" sz="1600" b="1" dirty="0">
                <a:latin typeface="Courier New" panose="02070309020205020404" charset="0"/>
              </a:rPr>
              <a:t>&gt;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bluefish&gt;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  <a:r>
              <a:rPr lang="en-US" sz="1600" b="1" dirty="0" err="1">
                <a:latin typeface="Courier New" panose="02070309020205020404" charset="0"/>
              </a:rPr>
              <a:t>w</a:t>
            </a:r>
            <a:endParaRPr lang="en-US" sz="1600" b="1" dirty="0">
              <a:latin typeface="Courier New" panose="02070309020205020404" charset="0"/>
            </a:endParaRPr>
          </a:p>
          <a:p>
            <a:pPr algn="l"/>
            <a:r>
              <a:rPr lang="en-US" sz="1600" b="1" dirty="0">
                <a:latin typeface="Courier New" panose="02070309020205020404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anose="02070309020205020404" charset="0"/>
              </a:rPr>
              <a:t>27699 pts/8    Ss     0:00 -</a:t>
            </a:r>
            <a:r>
              <a:rPr lang="en-US" sz="1600" b="1" dirty="0" err="1">
                <a:latin typeface="Courier New" panose="02070309020205020404" charset="0"/>
              </a:rPr>
              <a:t>tcsh</a:t>
            </a:r>
            <a:endParaRPr lang="en-US" sz="1600" b="1" dirty="0">
              <a:latin typeface="Courier New" panose="02070309020205020404" charset="0"/>
            </a:endParaRPr>
          </a:p>
          <a:p>
            <a:pPr algn="l"/>
            <a:r>
              <a:rPr lang="en-US" sz="1600" b="1" dirty="0">
                <a:latin typeface="Courier New" panose="02070309020205020404" charset="0"/>
              </a:rPr>
              <a:t>28110 pts/8    R+     0:00 </a:t>
            </a:r>
            <a:r>
              <a:rPr lang="en-US" sz="1600" b="1" dirty="0" err="1">
                <a:latin typeface="Courier New" panose="02070309020205020404" charset="0"/>
              </a:rPr>
              <a:t>ps</a:t>
            </a:r>
            <a:r>
              <a:rPr lang="en-US" sz="1600" b="1" dirty="0">
                <a:latin typeface="Courier New" panose="02070309020205020404" charset="0"/>
              </a:rPr>
              <a:t> </a:t>
            </a:r>
            <a:r>
              <a:rPr lang="en-US" sz="1600" b="1" dirty="0" err="1">
                <a:latin typeface="Courier New" panose="02070309020205020404" charset="0"/>
              </a:rPr>
              <a:t>w</a:t>
            </a:r>
            <a:endParaRPr lang="en-US" sz="1600" b="1" dirty="0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791200" y="1542264"/>
            <a:ext cx="3124200" cy="5078313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altLang="zh-CN" sz="1800" dirty="0" err="1"/>
              <a:t>Fg</a:t>
            </a:r>
            <a:r>
              <a:rPr lang="en-US" altLang="zh-CN" sz="1800" b="0" dirty="0"/>
              <a:t>: resume the most recently suspended or backgrounded job</a:t>
            </a:r>
            <a:endParaRPr lang="en-US" altLang="zh-CN" sz="1800" dirty="0">
              <a:latin typeface="Calibri" pitchFamily="34" charset="0"/>
            </a:endParaRPr>
          </a:p>
          <a:p>
            <a:pPr algn="l"/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90C7D4-D0C1-C04D-9B5E-D74581431E4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Sending Signals with kill Function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greater than zero,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kill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sends signal number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process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32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less than zero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kill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sends signal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every process in process group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abs(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  <p:graphicFrame>
        <p:nvGraphicFramePr>
          <p:cNvPr id="1581060" name="Group 4"/>
          <p:cNvGraphicFramePr>
            <a:graphicFrameLocks noGrp="1"/>
          </p:cNvGraphicFramePr>
          <p:nvPr/>
        </p:nvGraphicFramePr>
        <p:xfrm>
          <a:off x="685800" y="1600200"/>
          <a:ext cx="7924800" cy="1566863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kill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sig);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returns: 0 if OK, -1 on error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C04852-919E-084D-8586-CE6A326FCF00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60198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pid_t pid;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child sleeps until SIGKILL signal received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  if ((pid = Fork())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  Pause();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wait for a signal to arrive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	 printf("control should never reach here!\n");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	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  }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14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parent sends a SIGKILL signal to a child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15   Kill(pid, SIGKILL);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16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17 }</a:t>
            </a:r>
            <a:endParaRPr lang="zh-CN" altLang="en-US" sz="2000" b="1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7739E6-DDDA-EC4B-8A0A-2BCA0F1CCE72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92823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先决条件：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当内核从一个</a:t>
            </a:r>
            <a:r>
              <a:rPr lang="en-US" altLang="zh-CN" dirty="0">
                <a:ea typeface="宋体" pitchFamily="2" charset="-122"/>
              </a:rPr>
              <a:t>exception handler</a:t>
            </a:r>
            <a:r>
              <a:rPr lang="zh-CN" altLang="en-US" dirty="0">
                <a:ea typeface="宋体" pitchFamily="2" charset="-122"/>
              </a:rPr>
              <a:t>中返回，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而且正准备将控制权传给进程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en-US" dirty="0">
                <a:ea typeface="宋体" pitchFamily="2" charset="-122"/>
              </a:rPr>
              <a:t>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2117269" y="5644917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/>
          <p:nvPr/>
        </p:nvSpPr>
        <p:spPr bwMode="auto">
          <a:xfrm>
            <a:off x="2117269" y="5219467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5"/>
          <p:cNvSpPr/>
          <p:nvPr/>
        </p:nvSpPr>
        <p:spPr bwMode="auto">
          <a:xfrm>
            <a:off x="2117269" y="6070367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6"/>
          <p:cNvSpPr/>
          <p:nvPr/>
        </p:nvSpPr>
        <p:spPr bwMode="auto">
          <a:xfrm>
            <a:off x="2117269" y="4788123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2117269" y="4362673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39291" y="3741057"/>
            <a:ext cx="109716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62283" y="3741057"/>
            <a:ext cx="1087542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892425" y="4365857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717925" y="3741057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19725" y="4426857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419725" y="4841195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419725" y="5253945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402263" y="5690507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419725" y="6147707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9" name="AutoShape 27"/>
          <p:cNvSpPr/>
          <p:nvPr/>
        </p:nvSpPr>
        <p:spPr bwMode="auto">
          <a:xfrm>
            <a:off x="6854825" y="47870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934200" y="4808223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AutoShape 29"/>
          <p:cNvSpPr/>
          <p:nvPr/>
        </p:nvSpPr>
        <p:spPr bwMode="auto">
          <a:xfrm>
            <a:off x="6854825" y="5656494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6934200" y="5677717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30225" y="5112657"/>
            <a:ext cx="817853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4" name="Down Arrow 22"/>
          <p:cNvSpPr/>
          <p:nvPr/>
        </p:nvSpPr>
        <p:spPr bwMode="auto">
          <a:xfrm>
            <a:off x="1292225" y="4312557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2886075" y="6063633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4486275" y="5225433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7" name="Straight Arrow Connector 25"/>
          <p:cNvCxnSpPr>
            <a:stCxn id="14" idx="1"/>
            <a:endCxn id="28" idx="0"/>
          </p:cNvCxnSpPr>
          <p:nvPr/>
        </p:nvCxnSpPr>
        <p:spPr bwMode="auto">
          <a:xfrm rot="16200000" flipH="1">
            <a:off x="3473049" y="4205857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8" name="Straight Arrow Connector 26"/>
          <p:cNvCxnSpPr>
            <a:stCxn id="28" idx="1"/>
            <a:endCxn id="27" idx="0"/>
          </p:cNvCxnSpPr>
          <p:nvPr/>
        </p:nvCxnSpPr>
        <p:spPr bwMode="auto">
          <a:xfrm rot="16200000" flipH="1" flipV="1">
            <a:off x="3480562" y="5057920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9" name="Down Arrow 29"/>
          <p:cNvSpPr/>
          <p:nvPr/>
        </p:nvSpPr>
        <p:spPr bwMode="auto">
          <a:xfrm>
            <a:off x="4492625" y="3283857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57354E-6EC9-CC4B-8091-0BAA455394D2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Actions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checks</a:t>
            </a:r>
            <a:r>
              <a:rPr lang="en-US" altLang="zh-CN" dirty="0">
                <a:ea typeface="宋体" pitchFamily="2" charset="-122"/>
              </a:rPr>
              <a:t> the set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unblocked pending</a:t>
            </a:r>
            <a:r>
              <a:rPr lang="en-US" altLang="zh-CN" dirty="0">
                <a:ea typeface="宋体" pitchFamily="2" charset="-122"/>
              </a:rPr>
              <a:t> signals (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pending &amp; ˜blocked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this set is empty (the usual case)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then the kernel passes control to the next instruction 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baseline="-25000" dirty="0" err="1">
                <a:ea typeface="宋体" pitchFamily="2" charset="-122"/>
              </a:rPr>
              <a:t>next</a:t>
            </a:r>
            <a:r>
              <a:rPr lang="en-US" altLang="zh-CN" dirty="0">
                <a:ea typeface="宋体" pitchFamily="2" charset="-122"/>
              </a:rPr>
              <a:t>)in the logical control flow of p.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However, if the set is nonempty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then the kernel chooses some signal k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the set (typically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smallest</a:t>
            </a:r>
            <a:r>
              <a:rPr lang="en-US" altLang="zh-CN" dirty="0">
                <a:ea typeface="宋体" pitchFamily="2" charset="-122"/>
              </a:rPr>
              <a:t> k)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and forces p to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receive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signal k.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955" y="5894457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注意：发信号一定是在内核态，发完信号从内核态转为用户态时</a:t>
            </a:r>
            <a:r>
              <a:rPr lang="zh-CN" altLang="en-US">
                <a:ea typeface="宋体" pitchFamily="2" charset="-122"/>
              </a:rPr>
              <a:t>，就触发</a:t>
            </a:r>
            <a:r>
              <a:rPr lang="zh-CN" altLang="en-US" dirty="0">
                <a:ea typeface="宋体" pitchFamily="2" charset="-122"/>
              </a:rPr>
              <a:t>上述检测</a:t>
            </a:r>
            <a:r>
              <a:rPr lang="zh-CN" altLang="en-US">
                <a:ea typeface="宋体" pitchFamily="2" charset="-122"/>
              </a:rPr>
              <a:t>和信号处理行为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3A88B-7AB9-2A4F-8AD9-B99A391C4D5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743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The receipt of the signal triggers some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by the process. 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Once the process completes the action, then control passes back to the next instruction 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baseline="-25000" dirty="0" err="1">
                <a:ea typeface="宋体" pitchFamily="2" charset="-122"/>
              </a:rPr>
              <a:t>next</a:t>
            </a:r>
            <a:r>
              <a:rPr lang="en-US" altLang="zh-CN" sz="2400" dirty="0">
                <a:ea typeface="宋体" pitchFamily="2" charset="-122"/>
              </a:rPr>
              <a:t>) in the logical control flow of p. </a:t>
            </a:r>
          </a:p>
        </p:txBody>
      </p:sp>
      <p:sp>
        <p:nvSpPr>
          <p:cNvPr id="93189" name="Line 93"/>
          <p:cNvSpPr>
            <a:spLocks noChangeShapeType="1"/>
          </p:cNvSpPr>
          <p:nvPr/>
        </p:nvSpPr>
        <p:spPr bwMode="auto">
          <a:xfrm>
            <a:off x="3652838" y="44418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190" name="Line 94"/>
          <p:cNvSpPr>
            <a:spLocks noChangeShapeType="1"/>
          </p:cNvSpPr>
          <p:nvPr/>
        </p:nvSpPr>
        <p:spPr bwMode="auto">
          <a:xfrm>
            <a:off x="3659188" y="50466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191" name="Line 95"/>
          <p:cNvSpPr>
            <a:spLocks noChangeShapeType="1"/>
          </p:cNvSpPr>
          <p:nvPr/>
        </p:nvSpPr>
        <p:spPr bwMode="auto">
          <a:xfrm flipH="1">
            <a:off x="6057900" y="50530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192" name="Line 96"/>
          <p:cNvSpPr>
            <a:spLocks noChangeShapeType="1"/>
          </p:cNvSpPr>
          <p:nvPr/>
        </p:nvSpPr>
        <p:spPr bwMode="auto">
          <a:xfrm flipH="1" flipV="1">
            <a:off x="3656013" y="5173663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193" name="Line 97"/>
          <p:cNvSpPr>
            <a:spLocks noChangeShapeType="1"/>
          </p:cNvSpPr>
          <p:nvPr/>
        </p:nvSpPr>
        <p:spPr bwMode="auto">
          <a:xfrm>
            <a:off x="3654425" y="518160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194" name="Rectangle 98"/>
          <p:cNvSpPr>
            <a:spLocks noChangeArrowheads="1"/>
          </p:cNvSpPr>
          <p:nvPr/>
        </p:nvSpPr>
        <p:spPr bwMode="auto">
          <a:xfrm>
            <a:off x="3841750" y="4445000"/>
            <a:ext cx="19177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(2) Control passes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to signal handler </a:t>
            </a:r>
          </a:p>
        </p:txBody>
      </p:sp>
      <p:sp>
        <p:nvSpPr>
          <p:cNvPr id="93195" name="Rectangle 99"/>
          <p:cNvSpPr>
            <a:spLocks noChangeArrowheads="1"/>
          </p:cNvSpPr>
          <p:nvPr/>
        </p:nvSpPr>
        <p:spPr bwMode="auto">
          <a:xfrm>
            <a:off x="6127750" y="5029200"/>
            <a:ext cx="14922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(3) Signal  handler runs</a:t>
            </a:r>
          </a:p>
        </p:txBody>
      </p:sp>
      <p:sp>
        <p:nvSpPr>
          <p:cNvPr id="93196" name="Rectangle 100"/>
          <p:cNvSpPr>
            <a:spLocks noChangeArrowheads="1"/>
          </p:cNvSpPr>
          <p:nvPr/>
        </p:nvSpPr>
        <p:spPr bwMode="auto">
          <a:xfrm>
            <a:off x="3900488" y="5492750"/>
            <a:ext cx="18002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(4) Signal handler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returns to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next instruction</a:t>
            </a:r>
          </a:p>
        </p:txBody>
      </p:sp>
      <p:sp>
        <p:nvSpPr>
          <p:cNvPr id="93197" name="Text Box 101"/>
          <p:cNvSpPr txBox="1">
            <a:spLocks noChangeArrowheads="1"/>
          </p:cNvSpPr>
          <p:nvPr/>
        </p:nvSpPr>
        <p:spPr bwMode="auto">
          <a:xfrm>
            <a:off x="3149600" y="4764088"/>
            <a:ext cx="47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charset="0"/>
                <a:ea typeface="宋体" charset="0"/>
                <a:cs typeface="Times New Roman" panose="02020603050405020304" pitchFamily="18" charset="0"/>
              </a:rPr>
              <a:t>curr</a:t>
            </a:r>
            <a:endParaRPr lang="en-US" altLang="zh-CN" sz="1600" b="0" i="1">
              <a:latin typeface="Helvetica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93198" name="Text Box 102"/>
          <p:cNvSpPr txBox="1">
            <a:spLocks noChangeArrowheads="1"/>
          </p:cNvSpPr>
          <p:nvPr/>
        </p:nvSpPr>
        <p:spPr bwMode="auto">
          <a:xfrm>
            <a:off x="3149600" y="4960938"/>
            <a:ext cx="500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lang="en-US" altLang="zh-CN" sz="1600" b="0" i="1" baseline="-25000">
                <a:latin typeface="Helvetica" charset="0"/>
                <a:ea typeface="宋体" charset="0"/>
                <a:cs typeface="Times New Roman" panose="02020603050405020304" pitchFamily="18" charset="0"/>
              </a:rPr>
              <a:t>next</a:t>
            </a:r>
            <a:endParaRPr lang="en-US" altLang="zh-CN" sz="1600" b="0" i="1">
              <a:latin typeface="Helvetica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93199" name="Rectangle 105"/>
          <p:cNvSpPr>
            <a:spLocks noChangeArrowheads="1"/>
          </p:cNvSpPr>
          <p:nvPr/>
        </p:nvSpPr>
        <p:spPr bwMode="auto">
          <a:xfrm>
            <a:off x="1193800" y="4419600"/>
            <a:ext cx="197961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en-US" altLang="zh-CN" sz="1600" b="0" i="1">
                <a:latin typeface="Helvetica" charset="0"/>
                <a:ea typeface="宋体" charset="0"/>
                <a:cs typeface="Times New Roman" panose="02020603050405020304" pitchFamily="18" charset="0"/>
              </a:rPr>
              <a:t>(1) Signal received by process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45" y="1609463"/>
            <a:ext cx="8563655" cy="619125"/>
          </a:xfrm>
        </p:spPr>
        <p:txBody>
          <a:bodyPr/>
          <a:lstStyle/>
          <a:p>
            <a:r>
              <a:rPr lang="en-US" sz="2400" dirty="0"/>
              <a:t>Handlers can be interrupted by other handlers</a:t>
            </a:r>
          </a:p>
          <a:p>
            <a:r>
              <a:rPr lang="zh-CN" altLang="en-US" sz="2400" dirty="0"/>
              <a:t>（宏观；微观上一定是从</a:t>
            </a:r>
            <a:r>
              <a:rPr lang="en-US" altLang="zh-CN" sz="2400" dirty="0"/>
              <a:t>kernel-&gt;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space</a:t>
            </a:r>
            <a:r>
              <a:rPr lang="zh-CN" altLang="en-US" sz="2400" dirty="0"/>
              <a:t>时进入信号处理程序）</a:t>
            </a:r>
            <a:endParaRPr lang="en-US" sz="2400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7314" y="33735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3664" y="3978364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201557" y="4667885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8901" y="4659401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6226" y="3376701"/>
            <a:ext cx="2051032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20213" y="2836961"/>
            <a:ext cx="1644643" cy="335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5370" y="5122955"/>
            <a:ext cx="1478488" cy="8284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4076" y="3695789"/>
            <a:ext cx="54725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4076" y="4400639"/>
            <a:ext cx="56106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9057" y="3656118"/>
            <a:ext cx="1917701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8314" y="2836961"/>
            <a:ext cx="1280576" cy="335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52048" y="2836961"/>
            <a:ext cx="1280576" cy="335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72758" y="4151418"/>
            <a:ext cx="1854200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4914" y="39831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8564" y="4575264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60325" y="3960901"/>
            <a:ext cx="2114531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9814" y="46308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4914" y="47578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9357" y="4591684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32570" y="5249955"/>
            <a:ext cx="1478488" cy="10746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9057" y="4481618"/>
            <a:ext cx="1917701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D3654-C405-B14F-92B7-C3AE6AC0695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Each signal type has a predefined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default action</a:t>
            </a:r>
            <a:r>
              <a:rPr lang="en-US" altLang="zh-CN" dirty="0">
                <a:ea typeface="宋体" pitchFamily="2" charset="-122"/>
              </a:rPr>
              <a:t>, which is one of the following: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dumps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core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stops</a:t>
            </a:r>
            <a:r>
              <a:rPr lang="en-US" altLang="zh-CN" dirty="0">
                <a:ea typeface="宋体" pitchFamily="2" charset="-122"/>
              </a:rPr>
              <a:t> until restarted by a SIGCONT signal.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ignores</a:t>
            </a:r>
            <a:r>
              <a:rPr lang="en-US" altLang="zh-CN" dirty="0">
                <a:ea typeface="宋体" pitchFamily="2" charset="-122"/>
              </a:rPr>
              <a:t> the signal.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90D77E-19EF-7548-B485-CDE32D085A8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SIGKILL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The default action is to terminate the receiving process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SIGCHLD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The default action is to ignore the signal. 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如果父进程调用</a:t>
            </a:r>
            <a:r>
              <a:rPr lang="en-US" altLang="zh-CN">
                <a:ea typeface="宋体" pitchFamily="2" charset="-122"/>
              </a:rPr>
              <a:t>wait()</a:t>
            </a:r>
            <a:r>
              <a:rPr lang="zh-CN" altLang="en-US">
                <a:ea typeface="宋体" pitchFamily="2" charset="-122"/>
              </a:rPr>
              <a:t>，则会监听和处理这个信号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4617DC-1803-884F-862D-2052E6F58934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Receiving a Signal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 process can modify the default action associated with a signal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by using the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</a:t>
            </a:r>
            <a:r>
              <a:rPr lang="en-US" altLang="zh-CN" sz="28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only exceptions are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SIGSTOP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SIGKILL</a:t>
            </a:r>
            <a:r>
              <a:rPr lang="en-US" altLang="zh-CN" dirty="0">
                <a:ea typeface="宋体" pitchFamily="2" charset="-122"/>
              </a:rPr>
              <a:t>, whose default actions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cannot</a:t>
            </a:r>
            <a:r>
              <a:rPr lang="en-US" altLang="zh-CN" dirty="0">
                <a:ea typeface="宋体" pitchFamily="2" charset="-122"/>
              </a:rPr>
              <a:t> be changed.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F1C7F-E482-FF45-85D1-6476EDCC183A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kill Program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Kill program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is located in directory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/bin/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sends an arbitrary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signal</a:t>
            </a:r>
            <a:r>
              <a:rPr lang="en-US" altLang="zh-CN">
                <a:ea typeface="宋体" pitchFamily="2" charset="-122"/>
              </a:rPr>
              <a:t> to another process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不一定是杀死进程，可以是其他类型的信号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altLang="zh-CN" sz="2400" b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b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e.g. unix&gt; kill -9 15213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sends signal 9 (SIGKILL) to process 15213.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604B3-7CB6-3347-862B-E4943FBC206D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Signal Function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59080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ea typeface="宋体" pitchFamily="2" charset="-122"/>
              </a:rPr>
              <a:t>此处</a:t>
            </a:r>
            <a:r>
              <a:rPr lang="en-US" altLang="zh-CN" sz="2400" dirty="0" err="1">
                <a:ea typeface="宋体" pitchFamily="2" charset="-122"/>
              </a:rPr>
              <a:t>typedef</a:t>
            </a:r>
            <a:r>
              <a:rPr lang="zh-CN" altLang="en-US" sz="2400" dirty="0">
                <a:ea typeface="宋体" pitchFamily="2" charset="-122"/>
              </a:rPr>
              <a:t>作用是定义一种函数指针类型</a:t>
            </a:r>
            <a:r>
              <a:rPr lang="en-US" altLang="zh-CN" sz="2400" dirty="0" err="1">
                <a:ea typeface="宋体" pitchFamily="2" charset="-122"/>
              </a:rPr>
              <a:t>signalhandler_t</a:t>
            </a:r>
            <a:endParaRPr lang="en-US" altLang="zh-CN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Three ways to change default actions: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SIG_IGN</a:t>
            </a:r>
            <a:r>
              <a:rPr lang="en-US" altLang="zh-CN" sz="2000" dirty="0">
                <a:ea typeface="宋体" pitchFamily="2" charset="-122"/>
              </a:rPr>
              <a:t>, then signals of type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signum</a:t>
            </a:r>
            <a:r>
              <a:rPr lang="en-US" altLang="zh-CN" sz="2000" i="1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are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ignored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SIG_DFL</a:t>
            </a:r>
            <a:r>
              <a:rPr lang="en-US" altLang="zh-CN" sz="2000" dirty="0">
                <a:ea typeface="宋体" pitchFamily="2" charset="-122"/>
              </a:rPr>
              <a:t>, then the action for signals of type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signum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reverts to the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default</a:t>
            </a:r>
            <a:r>
              <a:rPr lang="en-US" altLang="zh-CN" sz="2000" dirty="0">
                <a:ea typeface="宋体" pitchFamily="2" charset="-122"/>
              </a:rPr>
              <a:t> action.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Otherwise, change action to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</a:t>
            </a:r>
            <a:r>
              <a:rPr lang="en-US" altLang="zh-CN" sz="2000" dirty="0">
                <a:ea typeface="宋体" pitchFamily="2" charset="-122"/>
              </a:rPr>
              <a:t> (called signal handler)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1599492" name="Group 4"/>
          <p:cNvGraphicFramePr>
            <a:graphicFrameLocks noGrp="1"/>
          </p:cNvGraphicFramePr>
          <p:nvPr/>
        </p:nvGraphicFramePr>
        <p:xfrm>
          <a:off x="533400" y="1524000"/>
          <a:ext cx="8001000" cy="2109788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typedef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void (*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signalhandler_t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*handler)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returns: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ptr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 to previous handler if OK, 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SIG_ERR on error (does not set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errno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9C2F8-3193-A740-AB84-2CD2DDA48C6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Function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Installing</a:t>
            </a:r>
            <a:r>
              <a:rPr lang="en-US" altLang="zh-CN" dirty="0">
                <a:ea typeface="宋体" pitchFamily="2" charset="-122"/>
              </a:rPr>
              <a:t> the handler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Changing the default action by passing the address of a handler to the 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Catching</a:t>
            </a:r>
            <a:r>
              <a:rPr lang="en-US" altLang="zh-CN" dirty="0">
                <a:ea typeface="宋体" pitchFamily="2" charset="-122"/>
              </a:rPr>
              <a:t> the signal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invocation of the handler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Handling</a:t>
            </a:r>
            <a:r>
              <a:rPr lang="en-US" altLang="zh-CN" dirty="0">
                <a:ea typeface="宋体" pitchFamily="2" charset="-122"/>
              </a:rPr>
              <a:t> the signal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execution of the handler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3CBDA-D672-B74A-8385-5496E94D9C2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248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csapp.h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"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void handler(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sig)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SIGINT handler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printf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("Caught SIGINT\n");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exit(1);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}</a:t>
            </a:r>
          </a:p>
          <a:p>
            <a:pPr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	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Install the SIGINT handler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	   if 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signal(SIGINT, handler) 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== SIG_ERR)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	     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unix_error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("signal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15	   pause();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wait for the receipt of a signal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17	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18 }</a:t>
            </a:r>
            <a:endParaRPr lang="zh-CN" altLang="en-US" sz="2000" b="1" dirty="0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6168390"/>
            <a:ext cx="505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思考题：这个程序退出时的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B9B2B8-F605-5243-917E-CE98CDD77E00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Function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Handling the signal</a:t>
            </a:r>
          </a:p>
          <a:p>
            <a:pPr lvl="1"/>
            <a:r>
              <a:rPr lang="zh-CN" altLang="en-US">
                <a:ea typeface="宋体" pitchFamily="2" charset="-122"/>
              </a:rPr>
              <a:t>当进程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捕获</a:t>
            </a:r>
            <a:r>
              <a:rPr lang="zh-CN" altLang="en-US">
                <a:ea typeface="宋体" pitchFamily="2" charset="-122"/>
              </a:rPr>
              <a:t>了一个类型为</a:t>
            </a:r>
            <a:r>
              <a:rPr lang="en-US" altLang="zh-CN">
                <a:ea typeface="宋体" pitchFamily="2" charset="-122"/>
              </a:rPr>
              <a:t>k</a:t>
            </a:r>
            <a:r>
              <a:rPr lang="zh-CN" altLang="en-US">
                <a:ea typeface="宋体" pitchFamily="2" charset="-122"/>
              </a:rPr>
              <a:t>的信号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K</a:t>
            </a:r>
            <a:r>
              <a:rPr lang="zh-CN" altLang="en-US">
                <a:ea typeface="宋体" pitchFamily="2" charset="-122"/>
              </a:rPr>
              <a:t>对应的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函数被激活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K</a:t>
            </a:r>
            <a:r>
              <a:rPr lang="zh-CN" altLang="en-US">
                <a:ea typeface="宋体" pitchFamily="2" charset="-122"/>
              </a:rPr>
              <a:t>作为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的参数传进去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执行到它的</a:t>
            </a:r>
            <a:r>
              <a:rPr lang="en-US" altLang="zh-CN">
                <a:ea typeface="宋体" pitchFamily="2" charset="-122"/>
              </a:rPr>
              <a:t>return</a:t>
            </a:r>
            <a:r>
              <a:rPr lang="zh-CN" altLang="en-US">
                <a:ea typeface="宋体" pitchFamily="2" charset="-122"/>
              </a:rPr>
              <a:t>语句时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控制权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传递回</a:t>
            </a:r>
            <a:r>
              <a:rPr lang="zh-CN" altLang="en-US">
                <a:ea typeface="宋体" pitchFamily="2" charset="-122"/>
              </a:rPr>
              <a:t>正常的程序控制流</a:t>
            </a:r>
            <a:endParaRPr lang="en-US" altLang="zh-CN">
              <a:ea typeface="宋体" pitchFamily="2" charset="-122"/>
            </a:endParaRPr>
          </a:p>
          <a:p>
            <a:pPr lvl="3"/>
            <a:r>
              <a:rPr lang="zh-CN" altLang="en-US">
                <a:ea typeface="宋体" pitchFamily="2" charset="-122"/>
              </a:rPr>
              <a:t>通常会返回被</a:t>
            </a:r>
            <a:r>
              <a:rPr lang="en-US" altLang="zh-CN">
                <a:ea typeface="宋体" pitchFamily="2" charset="-122"/>
              </a:rPr>
              <a:t>signal</a:t>
            </a:r>
            <a:r>
              <a:rPr lang="zh-CN" altLang="en-US">
                <a:ea typeface="宋体" pitchFamily="2" charset="-122"/>
              </a:rPr>
              <a:t>接收中断的位置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93076-EEE6-3A40-BF10-685539BD74B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Function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>
                <a:ea typeface="宋体" pitchFamily="2" charset="-122"/>
              </a:rPr>
              <a:t>同一个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函数可以用于捕获不同类型的信号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ea typeface="宋体" pitchFamily="2" charset="-122"/>
              </a:rPr>
              <a:t>所以才需要</a:t>
            </a:r>
            <a:r>
              <a:rPr lang="en-US" altLang="zh-CN">
                <a:ea typeface="宋体" pitchFamily="2" charset="-122"/>
              </a:rPr>
              <a:t>signal</a:t>
            </a:r>
            <a:r>
              <a:rPr lang="zh-CN" altLang="en-US">
                <a:ea typeface="宋体" pitchFamily="2" charset="-122"/>
              </a:rPr>
              <a:t>类型作为参数传进去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4B22B-3C52-F44A-A3B9-ED24AAF368A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Sending Signals With the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alarm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458200" cy="3581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Arranges for the kernel to send a SIGALRM signal to the calling process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in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secs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seconds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If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secs</a:t>
            </a:r>
            <a:r>
              <a:rPr lang="en-US" altLang="zh-CN" sz="24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is zero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then no new alarm is scheduled. 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The call to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alarm </a:t>
            </a:r>
          </a:p>
          <a:p>
            <a:pPr lvl="1"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取消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掉任何待处理的（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pending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）闹钟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lvl="1">
              <a:defRPr/>
            </a:pPr>
            <a:r>
              <a:rPr lang="zh-CN" altLang="en-US" sz="2000" dirty="0">
                <a:ea typeface="宋体" pitchFamily="2" charset="-122"/>
              </a:rPr>
              <a:t>返回之前</a:t>
            </a:r>
            <a:r>
              <a:rPr lang="en-US" altLang="zh-CN" sz="2000" dirty="0">
                <a:ea typeface="宋体" pitchFamily="2" charset="-122"/>
              </a:rPr>
              <a:t>pending alarm</a:t>
            </a:r>
            <a:r>
              <a:rPr lang="zh-CN" altLang="en-US" sz="2000" dirty="0">
                <a:ea typeface="宋体" pitchFamily="2" charset="-122"/>
              </a:rPr>
              <a:t>还剩余的秒数</a:t>
            </a:r>
            <a:endParaRPr lang="en-US" altLang="zh-CN" sz="2000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000" dirty="0">
                <a:ea typeface="宋体" pitchFamily="2" charset="-122"/>
              </a:rPr>
              <a:t>如果没有</a:t>
            </a:r>
            <a:r>
              <a:rPr lang="en-US" altLang="zh-CN" sz="2000" dirty="0">
                <a:ea typeface="宋体" pitchFamily="2" charset="-122"/>
              </a:rPr>
              <a:t>pending alarm</a:t>
            </a:r>
            <a:r>
              <a:rPr lang="zh-CN" altLang="en-US" sz="2000" dirty="0">
                <a:ea typeface="宋体" pitchFamily="2" charset="-122"/>
              </a:rPr>
              <a:t>，返回</a:t>
            </a:r>
            <a:r>
              <a:rPr lang="en-US" altLang="zh-CN" sz="2000" dirty="0">
                <a:ea typeface="宋体" pitchFamily="2" charset="-122"/>
              </a:rPr>
              <a:t>0</a:t>
            </a:r>
          </a:p>
        </p:txBody>
      </p:sp>
      <p:graphicFrame>
        <p:nvGraphicFramePr>
          <p:cNvPr id="1585156" name="Group 4"/>
          <p:cNvGraphicFramePr>
            <a:graphicFrameLocks noGrp="1"/>
          </p:cNvGraphicFramePr>
          <p:nvPr/>
        </p:nvGraphicFramePr>
        <p:xfrm>
          <a:off x="457200" y="1600200"/>
          <a:ext cx="8153400" cy="12954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alarm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secs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returns: remaining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secs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 of previous alarm, or 0 if no previous alarm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FC993-E5B1-7D4A-A66D-516A22CDD81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"/>
            <a:ext cx="8534400" cy="4038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  void handler(int sig)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  static int beeps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printf("BEEP\n");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if (++beeps &lt;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Alarm</a:t>
            </a: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(1);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next SIGALRM will be delivered in 1s */</a:t>
            </a:r>
            <a:endParaRPr lang="en-US" altLang="zh-CN" sz="1800" b="1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 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  printf("BOOM!\n");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}</a:t>
            </a:r>
          </a:p>
        </p:txBody>
      </p:sp>
      <p:sp>
        <p:nvSpPr>
          <p:cNvPr id="99331" name="Rectangle 2"/>
          <p:cNvSpPr txBox="1">
            <a:spLocks noChangeArrowheads="1"/>
          </p:cNvSpPr>
          <p:nvPr/>
        </p:nvSpPr>
        <p:spPr bwMode="auto">
          <a:xfrm>
            <a:off x="381000" y="3810000"/>
            <a:ext cx="8763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13 int main()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14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15   Signal(SIGALRM, handler);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install SIGALRM handler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16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Alarm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(1);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next SIGALRM will be delivered in 1s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17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18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signal handler returns control here each time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19   while (1);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20   exit(0);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21 }</a:t>
            </a:r>
            <a:endParaRPr lang="zh-CN" altLang="en-US" sz="18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D9DE9-88C8-E246-8F9F-4879C66DBAD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./alarm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BOOM!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itchFamily="2" charset="-122"/>
              </a:rPr>
              <a:t>练习</a:t>
            </a:r>
          </a:p>
        </p:txBody>
      </p:sp>
      <p:sp>
        <p:nvSpPr>
          <p:cNvPr id="10445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1187" name="幻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1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F64FD38-83C0-8446-AFE8-4B2F996B2760}" type="slidenum">
              <a:rPr kumimoji="0" lang="zh-CN" altLang="en-US" sz="1050">
                <a:latin typeface="Times New Roman" panose="02020603050405020304" pitchFamily="18" charset="0"/>
              </a:rPr>
              <a:t>48</a:t>
            </a:fld>
            <a:endParaRPr kumimoji="0" lang="en-US" altLang="zh-CN" sz="1050">
              <a:latin typeface="Times New Roman" panose="02020603050405020304" pitchFamily="18" charset="0"/>
            </a:endParaRPr>
          </a:p>
        </p:txBody>
      </p:sp>
      <p:pic>
        <p:nvPicPr>
          <p:cNvPr id="1044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033"/>
            <a:ext cx="6362700" cy="669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76684"/>
            <a:ext cx="6629400" cy="119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174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写一个耗时的不断寻找素数的程序，给信号</a:t>
            </a:r>
            <a:r>
              <a:rPr lang="en-US" altLang="zh-CN" dirty="0"/>
              <a:t>SIGINT</a:t>
            </a:r>
            <a:r>
              <a:rPr lang="zh-CN" altLang="en-US" dirty="0"/>
              <a:t>一个处理函数</a:t>
            </a:r>
            <a:r>
              <a:rPr lang="en-US" altLang="zh-CN" dirty="0"/>
              <a:t>----</a:t>
            </a:r>
            <a:r>
              <a:rPr lang="zh-CN" altLang="en-US" dirty="0"/>
              <a:t>报告当前找到的最大的素数</a:t>
            </a:r>
            <a:endParaRPr lang="en-US" altLang="zh-CN" dirty="0"/>
          </a:p>
          <a:p>
            <a:r>
              <a:rPr lang="zh-CN" altLang="en-US" dirty="0"/>
              <a:t>程序运行时，</a:t>
            </a:r>
            <a:r>
              <a:rPr lang="en-US" altLang="zh-CN" dirty="0"/>
              <a:t>kill -2 </a:t>
            </a:r>
            <a:r>
              <a:rPr lang="en-US" altLang="zh-CN" dirty="0" err="1"/>
              <a:t>pid</a:t>
            </a:r>
            <a:r>
              <a:rPr lang="zh-CN" altLang="en-US" dirty="0"/>
              <a:t>，程序就会打印出来目前已找到的最大的素数</a:t>
            </a:r>
            <a:endParaRPr lang="en-US" altLang="zh-CN" dirty="0"/>
          </a:p>
          <a:p>
            <a:r>
              <a:rPr kumimoji="1" lang="zh-CN" altLang="en-US" dirty="0"/>
              <a:t>寻找素数用暴力尝试的方式即可。程序只需要完成功能，不考虑效率</a:t>
            </a:r>
          </a:p>
        </p:txBody>
      </p:sp>
      <p:sp>
        <p:nvSpPr>
          <p:cNvPr id="17408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C32DF275-FF00-DA48-A989-CB761FB95015}" type="slidenum">
              <a:rPr lang="zh-CN" altLang="en-US" sz="1400" b="0">
                <a:latin typeface="Times New Roman" panose="02020603050405020304" pitchFamily="18" charset="0"/>
              </a:rPr>
              <a:t>49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93B75-8535-7C42-AFA5-EB0C7E6A707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Signals Type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是通知一个进程的一个消息：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系统中发生了某个类型的事件</a:t>
            </a:r>
            <a:endParaRPr lang="en-US" altLang="zh-CN" dirty="0">
              <a:ea typeface="宋体" pitchFamily="2" charset="-122"/>
            </a:endParaRP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每种</a:t>
            </a:r>
            <a:r>
              <a:rPr lang="en-US" altLang="zh-CN" dirty="0">
                <a:ea typeface="宋体" pitchFamily="2" charset="-122"/>
              </a:rPr>
              <a:t>signal type</a:t>
            </a:r>
            <a:r>
              <a:rPr lang="zh-CN" altLang="en-US" dirty="0">
                <a:ea typeface="宋体" pitchFamily="2" charset="-122"/>
              </a:rPr>
              <a:t>对应系统事件的某个类型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低层次的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硬件</a:t>
            </a:r>
            <a:r>
              <a:rPr lang="zh-CN" altLang="en-US" dirty="0">
                <a:ea typeface="宋体" pitchFamily="2" charset="-122"/>
              </a:rPr>
              <a:t>异常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一般是由</a:t>
            </a:r>
            <a:r>
              <a:rPr lang="en-US" altLang="zh-CN" dirty="0">
                <a:ea typeface="宋体" pitchFamily="2" charset="-122"/>
              </a:rPr>
              <a:t>kernel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zh-CN" dirty="0">
                <a:ea typeface="宋体" pitchFamily="2" charset="-122"/>
              </a:rPr>
              <a:t>exception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handler</a:t>
            </a:r>
            <a:r>
              <a:rPr lang="zh-CN" altLang="en-US" dirty="0">
                <a:ea typeface="宋体" pitchFamily="2" charset="-122"/>
              </a:rPr>
              <a:t>处理，正常用户进程看不到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Signal</a:t>
            </a:r>
            <a:r>
              <a:rPr lang="zh-CN" altLang="en-US" dirty="0">
                <a:ea typeface="宋体" pitchFamily="2" charset="-122"/>
              </a:rPr>
              <a:t>提供了一种机制，把这种</a:t>
            </a:r>
            <a:r>
              <a:rPr lang="en-US" altLang="zh-CN" dirty="0">
                <a:ea typeface="宋体" pitchFamily="2" charset="-122"/>
              </a:rPr>
              <a:t>exception</a:t>
            </a:r>
            <a:r>
              <a:rPr lang="zh-CN" altLang="en-US" dirty="0">
                <a:ea typeface="宋体" pitchFamily="2" charset="-122"/>
              </a:rPr>
              <a:t>的发生告知用户进程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高层次的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软件</a:t>
            </a:r>
            <a:r>
              <a:rPr lang="zh-CN" altLang="en-US" dirty="0">
                <a:ea typeface="宋体" pitchFamily="2" charset="-122"/>
              </a:rPr>
              <a:t>事件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来自</a:t>
            </a:r>
            <a:r>
              <a:rPr lang="en-US" altLang="zh-CN" dirty="0">
                <a:ea typeface="宋体" pitchFamily="2" charset="-122"/>
              </a:rPr>
              <a:t>kernel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或来自其他用户进程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练习答案</a:t>
            </a:r>
          </a:p>
        </p:txBody>
      </p:sp>
      <p:pic>
        <p:nvPicPr>
          <p:cNvPr id="175106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447800"/>
            <a:ext cx="5943600" cy="5307013"/>
          </a:xfrm>
        </p:spPr>
      </p:pic>
      <p:sp>
        <p:nvSpPr>
          <p:cNvPr id="17510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4D31D8AA-5DA3-414B-B03A-6A87131E652F}" type="slidenum">
              <a:rPr lang="zh-CN" altLang="en-US" sz="1400" b="0">
                <a:latin typeface="Times New Roman" panose="02020603050405020304" pitchFamily="18" charset="0"/>
              </a:rPr>
              <a:t>50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8B59D-46BA-A848-BD41-BED4E1B78C1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Handling Issues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Pending signals can be blocked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Unix signal handler</a:t>
            </a:r>
            <a:r>
              <a:rPr lang="zh-CN" altLang="en-US" dirty="0">
                <a:ea typeface="宋体" pitchFamily="2" charset="-122"/>
              </a:rPr>
              <a:t>一般会屏蔽当前正在处理信号同一类型的</a:t>
            </a:r>
            <a:r>
              <a:rPr lang="en-US" altLang="zh-CN" dirty="0">
                <a:ea typeface="宋体" pitchFamily="2" charset="-122"/>
              </a:rPr>
              <a:t>pending signals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Pending signals are not queued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ea typeface="宋体" pitchFamily="2" charset="-122"/>
              </a:rPr>
              <a:t>在数据结构上，每一种信号类型之对应一个</a:t>
            </a:r>
            <a:r>
              <a:rPr lang="en-US" altLang="zh-CN" dirty="0">
                <a:ea typeface="宋体" pitchFamily="2" charset="-122"/>
              </a:rPr>
              <a:t>bit</a:t>
            </a:r>
            <a:r>
              <a:rPr lang="zh-CN" altLang="en-US" dirty="0">
                <a:ea typeface="宋体" pitchFamily="2" charset="-122"/>
              </a:rPr>
              <a:t>，所以只能记录有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无信号，无法记录来了几个信号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ea typeface="宋体" pitchFamily="2" charset="-122"/>
              </a:rPr>
              <a:t>第二个及以后到达的</a:t>
            </a:r>
            <a:r>
              <a:rPr lang="en-US" altLang="zh-CN" dirty="0">
                <a:ea typeface="宋体" pitchFamily="2" charset="-122"/>
              </a:rPr>
              <a:t>pending signal</a:t>
            </a:r>
            <a:r>
              <a:rPr lang="zh-CN" altLang="en-US" dirty="0">
                <a:ea typeface="宋体" pitchFamily="2" charset="-122"/>
              </a:rPr>
              <a:t>只是被简单地丢弃了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EB7F5-53B7-0C4E-8272-16AF4761EC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Handling Issues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System calls can be interrupted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Slow system calls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read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accept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On some systems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当一些</a:t>
            </a:r>
            <a:r>
              <a:rPr lang="en-US" altLang="zh-CN" dirty="0">
                <a:ea typeface="宋体" pitchFamily="2" charset="-122"/>
              </a:rPr>
              <a:t>slow system call</a:t>
            </a:r>
            <a:r>
              <a:rPr lang="zh-CN" altLang="en-US" dirty="0">
                <a:ea typeface="宋体" pitchFamily="2" charset="-122"/>
              </a:rPr>
              <a:t>被信号中断后，</a:t>
            </a:r>
            <a:r>
              <a:rPr lang="en-US" altLang="zh-CN" dirty="0">
                <a:ea typeface="宋体" pitchFamily="2" charset="-122"/>
              </a:rPr>
              <a:t>signal handler</a:t>
            </a:r>
            <a:r>
              <a:rPr lang="zh-CN" altLang="en-US" dirty="0">
                <a:ea typeface="宋体" pitchFamily="2" charset="-122"/>
              </a:rPr>
              <a:t>捕获了一个信号并进行处理和返回后，</a:t>
            </a:r>
            <a:r>
              <a:rPr lang="en-US" altLang="zh-CN" dirty="0">
                <a:ea typeface="宋体" pitchFamily="2" charset="-122"/>
              </a:rPr>
              <a:t>system call</a:t>
            </a:r>
            <a:r>
              <a:rPr lang="zh-CN" altLang="en-US" dirty="0">
                <a:ea typeface="宋体" pitchFamily="2" charset="-122"/>
              </a:rPr>
              <a:t>就不继续执行了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而是立刻返回用户程序，并设置全局变量</a:t>
            </a:r>
            <a:r>
              <a:rPr lang="en-US" altLang="zh-CN" dirty="0" err="1">
                <a:ea typeface="宋体" pitchFamily="2" charset="-122"/>
              </a:rPr>
              <a:t>errno</a:t>
            </a:r>
            <a:r>
              <a:rPr lang="zh-CN" altLang="en-US" dirty="0">
                <a:ea typeface="宋体" pitchFamily="2" charset="-122"/>
              </a:rPr>
              <a:t>来报错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例如前面提到的</a:t>
            </a:r>
            <a:r>
              <a:rPr lang="en-US" altLang="zh-CN" dirty="0">
                <a:ea typeface="宋体" pitchFamily="2" charset="-122"/>
              </a:rPr>
              <a:t>sleep</a:t>
            </a:r>
            <a:r>
              <a:rPr lang="zh-CN" altLang="en-US" dirty="0">
                <a:ea typeface="宋体" pitchFamily="2" charset="-122"/>
              </a:rPr>
              <a:t>，可能提前返回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72C1A-C2AB-0A4B-BBD7-366094E45AB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58200" cy="3962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14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15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16   int i, n;  char buf[MAXBUF];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17  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</a:t>
            </a: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(SIGCHLD, handler1) == SIG_ERR)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18     unix_error("signal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20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parent creates children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21   for (i = 0; i &lt; 3;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22     if (Fork()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23       printf("Hello from child %d\n", (int)getpid());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24       Sleep(1);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25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26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27   }</a:t>
            </a:r>
          </a:p>
        </p:txBody>
      </p:sp>
      <p:sp>
        <p:nvSpPr>
          <p:cNvPr id="111619" name="Rectangle 2"/>
          <p:cNvSpPr txBox="1">
            <a:spLocks noChangeArrowheads="1"/>
          </p:cNvSpPr>
          <p:nvPr/>
        </p:nvSpPr>
        <p:spPr bwMode="auto">
          <a:xfrm>
            <a:off x="304800" y="4114800"/>
            <a:ext cx="8534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28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parent waits for term. input and then processes 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29   if ((n = read(STDIN_FILENO, buf, sizeof(buf)))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30     unix_error("read");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32   printf("Parent processing input\n");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33   while (1)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35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36 }</a:t>
            </a:r>
            <a:endParaRPr lang="zh-CN" altLang="en-US" sz="18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07777-3440-6740-B0E7-2B638C3DE3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458200" cy="4038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void handler1(int sig)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pid_t pid;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if ((pid = waitpid(-1, NULL, 0))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    unix_error("waitpid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printf("Handler reaped child %d\n", (int)pid);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  Sleep(2);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 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F5BE0D-CA9A-4547-94E1-184EB757713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./signal1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10320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10321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10322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10320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10322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&lt;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cr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Parent processing input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&lt;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ctrl-z&gt;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Suspended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</a:t>
            </a:r>
            <a:r>
              <a:rPr lang="en-US" altLang="zh-CN" sz="20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ps</a:t>
            </a:r>
            <a:endParaRPr lang="en-US" altLang="zh-CN" sz="2000" b="1" dirty="0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 TTY STAT TIME COMMAND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10319 p5 T 0:03 signal1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10321 p5 Z 0:00 signal1 &lt;zombie&gt;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10323 p5 R 0:00 </a:t>
            </a:r>
            <a:r>
              <a:rPr lang="en-US" altLang="zh-CN" sz="2000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ps</a:t>
            </a:r>
            <a:endParaRPr lang="zh-CN" altLang="en-US" sz="2000" dirty="0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2F71C2-B0D9-0D41-992F-A5601313D3F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458200" cy="5410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csapp.h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void handler2(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sig)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pid_t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while ((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waitpid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(-1, NULL, </a:t>
            </a:r>
            <a:r>
              <a:rPr lang="en-US" altLang="zh-CN" sz="1800" b="1" dirty="0">
                <a:solidFill>
                  <a:srgbClr val="FFC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)) &gt;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printf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("Handler reaped child %d\n", 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if 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errno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!= ECHILD)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unix_error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("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error");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  Sleep(2);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 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 }</a:t>
            </a:r>
            <a:endParaRPr lang="zh-CN" altLang="en-US" sz="1800" b="1" dirty="0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0" y="4191000"/>
            <a:ext cx="37547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Option</a:t>
            </a:r>
            <a:r>
              <a:rPr kumimoji="1" lang="zh-CN" altLang="en-US" dirty="0">
                <a:solidFill>
                  <a:srgbClr val="FFC000"/>
                </a:solidFill>
              </a:rPr>
              <a:t>设置为</a:t>
            </a:r>
            <a:r>
              <a:rPr kumimoji="1" lang="en-US" altLang="zh-CN" dirty="0">
                <a:solidFill>
                  <a:srgbClr val="FFC000"/>
                </a:solidFill>
              </a:rPr>
              <a:t>WHOHAN</a:t>
            </a:r>
            <a:r>
              <a:rPr kumimoji="1" lang="zh-CN" altLang="en-US" dirty="0">
                <a:solidFill>
                  <a:srgbClr val="FFC000"/>
                </a:solidFill>
              </a:rPr>
              <a:t>更好，</a:t>
            </a:r>
            <a:endParaRPr kumimoji="1" lang="en-US" altLang="zh-CN" dirty="0">
              <a:solidFill>
                <a:srgbClr val="FFC000"/>
              </a:solidFill>
            </a:endParaRPr>
          </a:p>
          <a:p>
            <a:r>
              <a:rPr kumimoji="1" lang="zh-CN" altLang="en-US" dirty="0">
                <a:solidFill>
                  <a:srgbClr val="FFC000"/>
                </a:solidFill>
              </a:rPr>
              <a:t>否则第一个子进程结束，父进程</a:t>
            </a:r>
            <a:endParaRPr kumimoji="1" lang="en-US" altLang="zh-CN" dirty="0">
              <a:solidFill>
                <a:srgbClr val="FFC000"/>
              </a:solidFill>
            </a:endParaRPr>
          </a:p>
          <a:p>
            <a:r>
              <a:rPr kumimoji="1" lang="zh-CN" altLang="en-US" dirty="0">
                <a:solidFill>
                  <a:srgbClr val="FFC000"/>
                </a:solidFill>
              </a:rPr>
              <a:t>就一直阻塞在</a:t>
            </a:r>
            <a:r>
              <a:rPr kumimoji="1" lang="en-US" altLang="zh-CN" dirty="0">
                <a:solidFill>
                  <a:srgbClr val="FFC000"/>
                </a:solidFill>
              </a:rPr>
              <a:t>wait</a:t>
            </a:r>
            <a:r>
              <a:rPr kumimoji="1" lang="zh-CN" altLang="en-US" dirty="0">
                <a:solidFill>
                  <a:srgbClr val="FFC000"/>
                </a:solidFill>
              </a:rPr>
              <a:t>，直到所有</a:t>
            </a:r>
            <a:endParaRPr kumimoji="1" lang="en-US" altLang="zh-CN" dirty="0">
              <a:solidFill>
                <a:srgbClr val="FFC000"/>
              </a:solidFill>
            </a:endParaRPr>
          </a:p>
          <a:p>
            <a:r>
              <a:rPr kumimoji="1" lang="zh-CN" altLang="en-US" dirty="0">
                <a:solidFill>
                  <a:srgbClr val="FFC000"/>
                </a:solidFill>
              </a:rPr>
              <a:t>子进程结束。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41C06-7228-B54B-B7E5-D21CD7F0A21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5791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</a:t>
            </a:r>
            <a:r>
              <a:rPr lang="en-US" altLang="zh-CN" sz="20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./signal2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10378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10379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10380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10379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10378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10380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&lt;</a:t>
            </a:r>
            <a:r>
              <a:rPr lang="en-US" altLang="zh-CN" sz="2000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cr</a:t>
            </a: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Parent processing input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EF037-B88D-1E4E-B221-AFCF020222C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sigaction</a:t>
            </a:r>
            <a:r>
              <a:rPr lang="en-US" altLang="zh-CN">
                <a:latin typeface="Courier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>
                <a:ea typeface="宋体" pitchFamily="2" charset="-122"/>
                <a:cs typeface="Courier New" panose="02070309020205020404" charset="0"/>
              </a:rPr>
              <a:t>Function</a:t>
            </a:r>
          </a:p>
        </p:txBody>
      </p:sp>
      <p:graphicFrame>
        <p:nvGraphicFramePr>
          <p:cNvPr id="163635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75163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*act,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oldact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returns: 0 if OK, -1 on error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宋体" pitchFamily="2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void (*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sa_handler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)();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/*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addr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of signal handler, 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</a:b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                   or SIG_IGN, or SIG_DFL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sa_mask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/* additional signals to block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sa_flags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;     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/* signal options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} 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sigaction</a:t>
            </a:r>
            <a:r>
              <a:rPr lang="en-US" altLang="zh-CN">
                <a:latin typeface="Courier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>
                <a:ea typeface="宋体" pitchFamily="2" charset="-122"/>
                <a:cs typeface="Courier New" panose="02070309020205020404" charset="0"/>
              </a:rPr>
              <a:t>Function</a:t>
            </a:r>
            <a:endParaRPr kumimoji="1" lang="zh-CN" altLang="en-US">
              <a:ea typeface="宋体" pitchFamily="2" charset="-122"/>
              <a:cs typeface="Courier New" panose="02070309020205020404" charset="0"/>
            </a:endParaRPr>
          </a:p>
        </p:txBody>
      </p:sp>
      <p:sp>
        <p:nvSpPr>
          <p:cNvPr id="177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 sigaction(int signum, const struct sigaction *act, struct sigaction *oldact);</a:t>
            </a:r>
          </a:p>
          <a:p>
            <a:pPr lvl="1"/>
            <a:r>
              <a:rPr lang="en-US" altLang="zh-CN"/>
              <a:t>signum</a:t>
            </a:r>
            <a:r>
              <a:rPr lang="zh-CN" altLang="en-US"/>
              <a:t>：要操作的</a:t>
            </a:r>
            <a:r>
              <a:rPr lang="en-US" altLang="zh-CN"/>
              <a:t>signal</a:t>
            </a:r>
            <a:r>
              <a:rPr lang="zh-CN" altLang="en-US"/>
              <a:t>信号。</a:t>
            </a:r>
          </a:p>
          <a:p>
            <a:pPr lvl="1"/>
            <a:r>
              <a:rPr lang="en-US" altLang="zh-CN"/>
              <a:t>act</a:t>
            </a:r>
            <a:r>
              <a:rPr lang="zh-CN" altLang="en-US"/>
              <a:t>：设置对</a:t>
            </a:r>
            <a:r>
              <a:rPr lang="en-US" altLang="zh-CN"/>
              <a:t>signal</a:t>
            </a:r>
            <a:r>
              <a:rPr lang="zh-CN" altLang="en-US"/>
              <a:t>信号的新处理方式。</a:t>
            </a:r>
          </a:p>
          <a:p>
            <a:pPr lvl="1"/>
            <a:r>
              <a:rPr lang="en-US" altLang="zh-CN"/>
              <a:t>oldact</a:t>
            </a:r>
            <a:r>
              <a:rPr lang="zh-CN" altLang="en-US"/>
              <a:t>：原来对信号的处理方式。</a:t>
            </a:r>
          </a:p>
          <a:p>
            <a:pPr lvl="1"/>
            <a:r>
              <a:rPr lang="zh-CN" altLang="en-US"/>
              <a:t>返回值：</a:t>
            </a:r>
            <a:r>
              <a:rPr lang="en-US" altLang="zh-CN"/>
              <a:t>0 </a:t>
            </a:r>
            <a:r>
              <a:rPr lang="zh-CN" altLang="en-US"/>
              <a:t>表示成功，</a:t>
            </a:r>
            <a:r>
              <a:rPr lang="en-US" altLang="zh-CN"/>
              <a:t>-1 </a:t>
            </a:r>
            <a:r>
              <a:rPr lang="zh-CN" altLang="en-US"/>
              <a:t>表示有错误发生。</a:t>
            </a:r>
          </a:p>
          <a:p>
            <a:pPr lvl="1"/>
            <a:endParaRPr lang="en-US" altLang="zh-CN"/>
          </a:p>
          <a:p>
            <a:endParaRPr kumimoji="1" lang="zh-CN" altLang="en-US"/>
          </a:p>
        </p:txBody>
      </p:sp>
      <p:sp>
        <p:nvSpPr>
          <p:cNvPr id="17715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33FB17C1-88B4-6F49-A77B-4862ACE99D8A}" type="slidenum">
              <a:rPr lang="zh-CN" altLang="en-US" sz="1400" b="0">
                <a:latin typeface="Times New Roman" panose="02020603050405020304" pitchFamily="18" charset="0"/>
              </a:rPr>
              <a:t>59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810C9-E472-E940-97D8-4CCE30F5BE9E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Hardware Events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SIGFPE signal (number 8)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attempts to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divide by zero</a:t>
            </a:r>
            <a:r>
              <a:rPr lang="en-US" altLang="zh-CN" dirty="0">
                <a:ea typeface="宋体" pitchFamily="2" charset="-122"/>
              </a:rPr>
              <a:t>, then the kernel sends it a SIGFPE signal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SIGILL signal (number 4)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executes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 illegal instruction</a:t>
            </a:r>
            <a:r>
              <a:rPr lang="en-US" altLang="zh-CN" dirty="0">
                <a:ea typeface="宋体" pitchFamily="2" charset="-122"/>
              </a:rPr>
              <a:t>, the kernel sends it a SIGILL signal.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SIGSEGV signal (number 11)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makes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 illegal memory reference</a:t>
            </a:r>
            <a:r>
              <a:rPr lang="en-US" altLang="zh-CN" dirty="0">
                <a:ea typeface="宋体" pitchFamily="2" charset="-122"/>
              </a:rPr>
              <a:t>, the kernel sends it a SIGSEGV signal.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0E6D7-1B2D-8D4E-88F3-6165E162929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05800" cy="54102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</a:t>
            </a: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handler_t *Signal(int signum, handler_t *handler)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 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  struct sigaction action, old_action;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action.sa_handler = handler;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block sigs of type being handled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sigemptyset(&amp;action.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sa_mask</a:t>
            </a: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restart syscalls if possible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action.sa_flags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SA_RESTART</a:t>
            </a: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; 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if (sigaction(signum, &amp;action, &amp;old_action) &lt; 0)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    unix_error("Signal error");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  return (old_action.sa_handler);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}</a:t>
            </a:r>
          </a:p>
          <a:p>
            <a:pPr>
              <a:buFontTx/>
              <a:buNone/>
            </a:pPr>
            <a:endParaRPr lang="zh-CN" altLang="en-US" sz="2000" b="1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signal()</a:t>
            </a:r>
            <a:r>
              <a:rPr lang="zh-CN" altLang="en-US"/>
              <a:t> </a:t>
            </a:r>
            <a:r>
              <a:rPr lang="en-US" altLang="zh-CN"/>
              <a:t>vs. sigaction()</a:t>
            </a:r>
            <a:endParaRPr kumimoji="1" lang="zh-CN" altLang="en-US"/>
          </a:p>
        </p:txBody>
      </p:sp>
      <p:sp>
        <p:nvSpPr>
          <p:cNvPr id="178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signal()</a:t>
            </a:r>
            <a:r>
              <a:rPr lang="zh-CN" altLang="en-US" dirty="0"/>
              <a:t>：不支持信号传递信息，主要用于非实时信号安装；</a:t>
            </a:r>
          </a:p>
          <a:p>
            <a:r>
              <a:rPr lang="en-US" altLang="zh-CN" dirty="0" err="1"/>
              <a:t>sigaction</a:t>
            </a:r>
            <a:r>
              <a:rPr lang="en-US" altLang="zh-CN" dirty="0"/>
              <a:t>():</a:t>
            </a:r>
            <a:r>
              <a:rPr lang="zh-CN" altLang="en-US" dirty="0"/>
              <a:t>支持信号传递信息，可用于所有信号安装；</a:t>
            </a:r>
          </a:p>
          <a:p>
            <a:endParaRPr kumimoji="1" lang="zh-CN" altLang="en-US" dirty="0"/>
          </a:p>
        </p:txBody>
      </p:sp>
      <p:sp>
        <p:nvSpPr>
          <p:cNvPr id="17817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fld id="{182A0300-C1B5-FF4C-8195-B5F82DC0B983}" type="slidenum">
              <a:rPr lang="zh-CN" altLang="en-US" sz="1400" b="0">
                <a:latin typeface="Times New Roman" panose="02020603050405020304" pitchFamily="18" charset="0"/>
              </a:rPr>
              <a:t>61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4445A-807D-E94E-AA14-F5ACBF4C5B0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Function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只有正在被处理的信号类型</a:t>
            </a:r>
            <a:r>
              <a:rPr lang="zh-CN" altLang="en-US" dirty="0">
                <a:ea typeface="宋体" pitchFamily="2" charset="-122"/>
              </a:rPr>
              <a:t>被屏蔽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同类型</a:t>
            </a:r>
            <a:r>
              <a:rPr lang="zh-CN" altLang="en-US">
                <a:ea typeface="宋体" pitchFamily="2" charset="-122"/>
              </a:rPr>
              <a:t>信号无法嵌套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在所有版本的</a:t>
            </a:r>
            <a:r>
              <a:rPr lang="en-US" altLang="zh-CN" dirty="0">
                <a:ea typeface="宋体" pitchFamily="2" charset="-122"/>
              </a:rPr>
              <a:t>signal</a:t>
            </a:r>
            <a:r>
              <a:rPr lang="zh-CN" altLang="en-US" dirty="0">
                <a:ea typeface="宋体" pitchFamily="2" charset="-122"/>
              </a:rPr>
              <a:t>实现中，信号都不支持排队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被中断的系统调用，会在可以的时候自动重新执行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91A45-599F-7A4D-9A7A-B176BA01258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Signal Function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宋体" pitchFamily="2" charset="-122"/>
              </a:rPr>
              <a:t>一旦通过</a:t>
            </a:r>
            <a:r>
              <a:rPr lang="en-US" altLang="zh-CN" dirty="0">
                <a:ea typeface="宋体" pitchFamily="2" charset="-122"/>
              </a:rPr>
              <a:t>signal</a:t>
            </a:r>
            <a:r>
              <a:rPr lang="zh-CN" altLang="en-US" dirty="0">
                <a:ea typeface="宋体" pitchFamily="2" charset="-122"/>
              </a:rPr>
              <a:t>函数注册信号对应的处理函数，只有当再次调用</a:t>
            </a:r>
            <a:r>
              <a:rPr lang="en-US" altLang="zh-CN" dirty="0">
                <a:ea typeface="宋体" pitchFamily="2" charset="-122"/>
              </a:rPr>
              <a:t>signal</a:t>
            </a:r>
            <a:r>
              <a:rPr lang="zh-CN" altLang="en-US" dirty="0">
                <a:ea typeface="宋体" pitchFamily="2" charset="-122"/>
              </a:rPr>
              <a:t>函数，并将</a:t>
            </a:r>
            <a:r>
              <a:rPr lang="en-US" altLang="zh-CN" dirty="0">
                <a:ea typeface="宋体" pitchFamily="2" charset="-122"/>
              </a:rPr>
              <a:t>handler</a:t>
            </a:r>
            <a:r>
              <a:rPr lang="zh-CN" altLang="en-US" dirty="0">
                <a:ea typeface="宋体" pitchFamily="2" charset="-122"/>
              </a:rPr>
              <a:t>指定为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SIG_IGN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SIG_DFL</a:t>
            </a:r>
            <a:r>
              <a:rPr lang="zh-CN" altLang="en-US" dirty="0">
                <a:ea typeface="宋体" pitchFamily="2" charset="-122"/>
              </a:rPr>
              <a:t>才能取消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itchFamily="2" charset="-122"/>
              </a:rPr>
              <a:t>SIG_IGN</a:t>
            </a:r>
            <a:r>
              <a:rPr lang="zh-CN" altLang="en-US" dirty="0">
                <a:ea typeface="宋体" pitchFamily="2" charset="-122"/>
              </a:rPr>
              <a:t>：忽略信号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itchFamily="2" charset="-122"/>
              </a:rPr>
              <a:t>SIG_DFL</a:t>
            </a:r>
            <a:r>
              <a:rPr lang="zh-CN" altLang="en-US" dirty="0">
                <a:ea typeface="宋体" pitchFamily="2" charset="-122"/>
              </a:rPr>
              <a:t>：恢复默认处理方式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AABE6-39B6-E748-AC03-ADD5D834E0B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Explicitly Blocking Signals</a:t>
            </a:r>
          </a:p>
        </p:txBody>
      </p:sp>
      <p:graphicFrame>
        <p:nvGraphicFramePr>
          <p:cNvPr id="1644547" name="Group 3"/>
          <p:cNvGraphicFramePr>
            <a:graphicFrameLocks noGrp="1"/>
          </p:cNvGraphicFramePr>
          <p:nvPr/>
        </p:nvGraphicFramePr>
        <p:xfrm>
          <a:off x="457200" y="1600200"/>
          <a:ext cx="8153400" cy="42926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宋体" pitchFamily="2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sigprocmask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how, const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oldset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sigemptyset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*set)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sigfillset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sigaddset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sigdelset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Return: 0 if OK, -1 on error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sigismember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(const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Returns: 1 if member, 0 if not, -1 on error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88257-99AE-CE41-A0F7-A2EDE96E1076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Explicitly Blocking Signals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sigprocmask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改变当前屏蔽信号集合（</a:t>
            </a:r>
            <a:r>
              <a:rPr lang="en-US" altLang="zh-CN" dirty="0">
                <a:ea typeface="宋体" pitchFamily="2" charset="-122"/>
              </a:rPr>
              <a:t>blocked signal set</a:t>
            </a:r>
            <a:r>
              <a:rPr lang="zh-CN" altLang="en-US" dirty="0">
                <a:ea typeface="宋体" pitchFamily="2" charset="-122"/>
              </a:rPr>
              <a:t>）的状态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SIG_BLOCK</a:t>
            </a:r>
            <a:r>
              <a:rPr lang="en-US" altLang="zh-CN" dirty="0">
                <a:ea typeface="宋体" pitchFamily="2" charset="-122"/>
              </a:rPr>
              <a:t>: add the signals in set to blocked (blocked = blocked | set 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SIG_UNBLOCK</a:t>
            </a:r>
            <a:r>
              <a:rPr lang="en-US" altLang="zh-CN" dirty="0">
                <a:ea typeface="宋体" pitchFamily="2" charset="-122"/>
              </a:rPr>
              <a:t>: Remove the signals in set from blocked (blocked = blocked &amp; ~set)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SIG_SETMASK</a:t>
            </a:r>
            <a:r>
              <a:rPr lang="en-US" altLang="zh-CN" dirty="0">
                <a:ea typeface="宋体" pitchFamily="2" charset="-122"/>
              </a:rPr>
              <a:t>: blocked = set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dirty="0" err="1">
                <a:ea typeface="宋体" pitchFamily="2" charset="-122"/>
              </a:rPr>
              <a:t>oldset</a:t>
            </a:r>
            <a:r>
              <a:rPr lang="en-US" altLang="zh-CN" dirty="0">
                <a:ea typeface="宋体" pitchFamily="2" charset="-122"/>
              </a:rPr>
              <a:t> is non-NULL, the previous value of the blocked bit vector is stored in </a:t>
            </a:r>
            <a:r>
              <a:rPr lang="en-US" altLang="zh-CN" dirty="0" err="1">
                <a:ea typeface="宋体" pitchFamily="2" charset="-122"/>
              </a:rPr>
              <a:t>oldset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DBB08-14F9-B748-AF02-FA8328186930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Explicitly Blocking Signals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Signal set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Set manipulations are provided by the rest of the functions</a:t>
            </a:r>
          </a:p>
          <a:p>
            <a:pPr lvl="2"/>
            <a:r>
              <a:rPr lang="en-US" altLang="zh-CN" sz="2400" dirty="0" err="1">
                <a:ea typeface="宋体" pitchFamily="2" charset="-122"/>
              </a:rPr>
              <a:t>Sigemptyset</a:t>
            </a:r>
            <a:r>
              <a:rPr lang="zh-CN" altLang="en-US" sz="2400" dirty="0">
                <a:ea typeface="宋体" pitchFamily="2" charset="-122"/>
              </a:rPr>
              <a:t>：将</a:t>
            </a:r>
            <a:r>
              <a:rPr lang="en-US" altLang="zh-CN" sz="2400" dirty="0">
                <a:ea typeface="宋体" pitchFamily="2" charset="-122"/>
              </a:rPr>
              <a:t>set</a:t>
            </a:r>
            <a:r>
              <a:rPr lang="zh-CN" altLang="en-US" sz="2400" dirty="0">
                <a:ea typeface="宋体" pitchFamily="2" charset="-122"/>
              </a:rPr>
              <a:t>每一个</a:t>
            </a:r>
            <a:r>
              <a:rPr lang="en-US" altLang="zh-CN" sz="2400" dirty="0">
                <a:ea typeface="宋体" pitchFamily="2" charset="-122"/>
              </a:rPr>
              <a:t>bit</a:t>
            </a:r>
            <a:r>
              <a:rPr lang="zh-CN" altLang="en-US" sz="2400" dirty="0">
                <a:ea typeface="宋体" pitchFamily="2" charset="-122"/>
              </a:rPr>
              <a:t>设置为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2"/>
            <a:r>
              <a:rPr lang="en-US" altLang="zh-CN" sz="2400" dirty="0" err="1">
                <a:ea typeface="宋体" pitchFamily="2" charset="-122"/>
              </a:rPr>
              <a:t>Sigfillset</a:t>
            </a:r>
            <a:r>
              <a:rPr lang="zh-CN" altLang="en-US" sz="2400" dirty="0">
                <a:ea typeface="宋体" pitchFamily="2" charset="-122"/>
              </a:rPr>
              <a:t> ：将</a:t>
            </a:r>
            <a:r>
              <a:rPr lang="en-US" altLang="zh-CN" sz="2400" dirty="0">
                <a:ea typeface="宋体" pitchFamily="2" charset="-122"/>
              </a:rPr>
              <a:t>set</a:t>
            </a:r>
            <a:r>
              <a:rPr lang="zh-CN" altLang="en-US" sz="2400" dirty="0">
                <a:ea typeface="宋体" pitchFamily="2" charset="-122"/>
              </a:rPr>
              <a:t>每一个</a:t>
            </a:r>
            <a:r>
              <a:rPr lang="en-US" altLang="zh-CN" sz="2400" dirty="0">
                <a:ea typeface="宋体" pitchFamily="2" charset="-122"/>
              </a:rPr>
              <a:t>bit</a:t>
            </a:r>
            <a:r>
              <a:rPr lang="zh-CN" altLang="en-US" sz="2400" dirty="0">
                <a:ea typeface="宋体" pitchFamily="2" charset="-122"/>
              </a:rPr>
              <a:t>设置为</a:t>
            </a:r>
            <a:r>
              <a:rPr lang="en-US" altLang="zh-CN" sz="2400" dirty="0">
                <a:ea typeface="宋体" pitchFamily="2" charset="-122"/>
              </a:rPr>
              <a:t>1</a:t>
            </a:r>
          </a:p>
          <a:p>
            <a:pPr lvl="2"/>
            <a:r>
              <a:rPr lang="en-US" altLang="zh-CN" sz="2400" dirty="0" err="1">
                <a:ea typeface="宋体" pitchFamily="2" charset="-122"/>
              </a:rPr>
              <a:t>Sigaddset</a:t>
            </a:r>
            <a:r>
              <a:rPr lang="zh-CN" altLang="en-US" sz="2400" dirty="0">
                <a:ea typeface="宋体" pitchFamily="2" charset="-122"/>
              </a:rPr>
              <a:t> ：在</a:t>
            </a:r>
            <a:r>
              <a:rPr lang="en-US" altLang="zh-CN" sz="2400" dirty="0">
                <a:ea typeface="宋体" pitchFamily="2" charset="-122"/>
              </a:rPr>
              <a:t>set</a:t>
            </a:r>
            <a:r>
              <a:rPr lang="zh-CN" altLang="en-US" sz="2400" dirty="0">
                <a:ea typeface="宋体" pitchFamily="2" charset="-122"/>
              </a:rPr>
              <a:t>中增加一个屏蔽信号</a:t>
            </a:r>
            <a:endParaRPr lang="en-US" altLang="zh-CN" sz="2400" dirty="0">
              <a:ea typeface="宋体" pitchFamily="2" charset="-122"/>
            </a:endParaRPr>
          </a:p>
          <a:p>
            <a:pPr lvl="2"/>
            <a:r>
              <a:rPr lang="en-US" altLang="zh-CN" sz="2400" dirty="0" err="1">
                <a:ea typeface="宋体" pitchFamily="2" charset="-122"/>
              </a:rPr>
              <a:t>Sigdelset</a:t>
            </a:r>
            <a:r>
              <a:rPr lang="zh-CN" altLang="en-US" sz="2400" dirty="0">
                <a:ea typeface="宋体" pitchFamily="2" charset="-122"/>
              </a:rPr>
              <a:t>：在</a:t>
            </a:r>
            <a:r>
              <a:rPr lang="en-US" altLang="zh-CN" sz="2400" dirty="0">
                <a:ea typeface="宋体" pitchFamily="2" charset="-122"/>
              </a:rPr>
              <a:t>set</a:t>
            </a:r>
            <a:r>
              <a:rPr lang="zh-CN" altLang="en-US" sz="2400" dirty="0">
                <a:ea typeface="宋体" pitchFamily="2" charset="-122"/>
              </a:rPr>
              <a:t>中增加删除一个屏蔽信号</a:t>
            </a:r>
            <a:endParaRPr lang="en-US" altLang="zh-CN" sz="2400" dirty="0">
              <a:ea typeface="宋体" pitchFamily="2" charset="-122"/>
            </a:endParaRPr>
          </a:p>
          <a:p>
            <a:pPr lvl="2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Explicitly Blocking Signals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706"/>
            <a:ext cx="8305800" cy="3814588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信号处理程序的难点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kumimoji="1" lang="zh-CN" altLang="en-US" dirty="0"/>
              <a:t>处理程序与主程序</a:t>
            </a:r>
            <a:r>
              <a:rPr kumimoji="1" lang="zh-CN" altLang="en-US" dirty="0">
                <a:solidFill>
                  <a:srgbClr val="FF0000"/>
                </a:solidFill>
              </a:rPr>
              <a:t>并发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共享</a:t>
            </a:r>
            <a:r>
              <a:rPr kumimoji="1" lang="zh-CN" altLang="en-US" dirty="0"/>
              <a:t>同样的</a:t>
            </a:r>
            <a:r>
              <a:rPr kumimoji="1" lang="zh-CN" altLang="en-US" dirty="0">
                <a:solidFill>
                  <a:srgbClr val="FF0000"/>
                </a:solidFill>
              </a:rPr>
              <a:t>全局变量</a:t>
            </a:r>
            <a:r>
              <a:rPr kumimoji="1" lang="zh-CN" altLang="en-US" dirty="0"/>
              <a:t>，因此可能互相干扰；</a:t>
            </a:r>
            <a:endParaRPr kumimoji="1" lang="en-US" altLang="zh-CN" dirty="0"/>
          </a:p>
          <a:p>
            <a:r>
              <a:rPr kumimoji="1" lang="zh-CN" altLang="en-US" dirty="0"/>
              <a:t>如何以及何时接收信号的规则常常</a:t>
            </a:r>
            <a:r>
              <a:rPr kumimoji="1" lang="zh-CN" altLang="en-US" dirty="0">
                <a:solidFill>
                  <a:srgbClr val="FF0000"/>
                </a:solidFill>
              </a:rPr>
              <a:t>有违人的直觉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不同的系统有不同的信号处理语义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Guidelines for Writing Safe Handlers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G0: Keep your handlers as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en-US" altLang="zh-CN" dirty="0"/>
              <a:t> as possible</a:t>
            </a:r>
          </a:p>
          <a:p>
            <a:pPr lvl="1"/>
            <a:r>
              <a:rPr lang="en-US" altLang="zh-CN" dirty="0"/>
              <a:t>e.g., Set a global flag and return</a:t>
            </a:r>
          </a:p>
          <a:p>
            <a:r>
              <a:rPr lang="en-US" altLang="zh-CN" dirty="0"/>
              <a:t>G1: Call only </a:t>
            </a:r>
            <a:r>
              <a:rPr lang="en-US" altLang="zh-CN" dirty="0" err="1">
                <a:solidFill>
                  <a:srgbClr val="FF0000"/>
                </a:solidFill>
              </a:rPr>
              <a:t>async</a:t>
            </a:r>
            <a:r>
              <a:rPr lang="en-US" altLang="zh-CN" dirty="0">
                <a:solidFill>
                  <a:srgbClr val="FF0000"/>
                </a:solidFill>
              </a:rPr>
              <a:t>-signal-safe</a:t>
            </a:r>
            <a:r>
              <a:rPr lang="en-US" altLang="zh-CN" dirty="0"/>
              <a:t> functions in your handlers</a:t>
            </a:r>
          </a:p>
          <a:p>
            <a:pPr lvl="1"/>
            <a:r>
              <a:rPr lang="zh-CN" altLang="en-US" dirty="0">
                <a:latin typeface="Courier New" panose="02070309020205020404"/>
                <a:cs typeface="Courier New" panose="02070309020205020404"/>
              </a:rPr>
              <a:t>要么是可重入的（例如只访问局部变量），要么不能被信号处理程序中断</a:t>
            </a:r>
            <a:endParaRPr lang="en-US" altLang="zh-CN" dirty="0">
              <a:latin typeface="Courier New" panose="02070309020205020404"/>
              <a:cs typeface="Courier New" panose="02070309020205020404"/>
            </a:endParaRPr>
          </a:p>
          <a:p>
            <a:pPr lvl="1"/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altLang="zh-CN" dirty="0"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sprintf</a:t>
            </a:r>
            <a:r>
              <a:rPr lang="en-US" altLang="zh-CN" dirty="0"/>
              <a:t>, 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altLang="zh-CN" dirty="0"/>
              <a:t>, and </a:t>
            </a:r>
            <a:r>
              <a:rPr lang="en-US" altLang="zh-CN" dirty="0">
                <a:latin typeface="Courier New" panose="02070309020205020404"/>
                <a:cs typeface="Courier New" panose="02070309020205020404"/>
              </a:rPr>
              <a:t>exit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safe!</a:t>
            </a:r>
          </a:p>
          <a:p>
            <a:r>
              <a:rPr lang="en-US" altLang="zh-CN" dirty="0"/>
              <a:t>G2: Save and restore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errno</a:t>
            </a:r>
            <a:r>
              <a:rPr lang="en-US" altLang="zh-CN" dirty="0"/>
              <a:t> on entry and exit</a:t>
            </a:r>
          </a:p>
          <a:p>
            <a:pPr lvl="1"/>
            <a:r>
              <a:rPr lang="en-US" altLang="zh-CN" dirty="0"/>
              <a:t>So that other handlers don’t overwrite your value of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errno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AC440-82AD-9C46-B9F1-384E5D9430D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Software Events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SIGINT signal (number 2)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While a process is running in the foreground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if you type a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ctrl-c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then the kernel sends a SIGINT signal to the process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SIGKILL signal (number 9)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A process can forcibly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  <a:r>
              <a:rPr lang="en-US" altLang="zh-CN" sz="2000" dirty="0">
                <a:ea typeface="宋体" pitchFamily="2" charset="-122"/>
              </a:rPr>
              <a:t> another process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by sending it a SIGKILL signal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SIGCHLD signal (number 17)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When a child process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sz="2000" dirty="0">
                <a:ea typeface="宋体" pitchFamily="2" charset="-122"/>
              </a:rPr>
              <a:t> or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stops</a:t>
            </a:r>
            <a:r>
              <a:rPr lang="en-US" altLang="zh-CN" sz="2000" dirty="0">
                <a:ea typeface="宋体" pitchFamily="2" charset="-122"/>
              </a:rPr>
              <a:t>, 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 kernel sends a SIGCHLD signal to the parent.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Guidelines for Writing Safe Handlers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649970" cy="4419600"/>
          </a:xfrm>
        </p:spPr>
        <p:txBody>
          <a:bodyPr/>
          <a:lstStyle/>
          <a:p>
            <a:r>
              <a:rPr lang="en-US" altLang="zh-CN" sz="2600" dirty="0"/>
              <a:t>G3: Protect accesses to </a:t>
            </a:r>
            <a:r>
              <a:rPr lang="en-US" altLang="zh-CN" sz="2600" dirty="0">
                <a:solidFill>
                  <a:srgbClr val="FF0000"/>
                </a:solidFill>
              </a:rPr>
              <a:t>shared</a:t>
            </a:r>
            <a:r>
              <a:rPr lang="en-US" altLang="zh-CN" sz="2600" dirty="0"/>
              <a:t> data structures by </a:t>
            </a:r>
            <a:r>
              <a:rPr lang="en-US" altLang="zh-CN" sz="2600" dirty="0">
                <a:solidFill>
                  <a:srgbClr val="FF0000"/>
                </a:solidFill>
              </a:rPr>
              <a:t>temporarily blocking </a:t>
            </a:r>
            <a:r>
              <a:rPr lang="en-US" altLang="zh-CN" sz="2600" dirty="0"/>
              <a:t>all signals. </a:t>
            </a:r>
          </a:p>
          <a:p>
            <a:pPr lvl="1"/>
            <a:r>
              <a:rPr lang="en-US" altLang="zh-CN" dirty="0"/>
              <a:t>To prevent possible corruption</a:t>
            </a:r>
          </a:p>
          <a:p>
            <a:r>
              <a:rPr lang="en-US" altLang="zh-CN" sz="2600" dirty="0"/>
              <a:t>G4: Declare </a:t>
            </a:r>
            <a:r>
              <a:rPr lang="en-US" altLang="zh-CN" sz="2600" dirty="0">
                <a:solidFill>
                  <a:srgbClr val="FF0000"/>
                </a:solidFill>
              </a:rPr>
              <a:t>global variables </a:t>
            </a:r>
            <a:r>
              <a:rPr lang="en-US" altLang="zh-CN" sz="2600" dirty="0"/>
              <a:t>as </a:t>
            </a:r>
            <a:r>
              <a:rPr lang="en-US" altLang="zh-CN" sz="2600" dirty="0">
                <a:latin typeface="Courier New" panose="02070309020205020404"/>
                <a:cs typeface="Courier New" panose="02070309020205020404"/>
              </a:rPr>
              <a:t>volatile</a:t>
            </a:r>
          </a:p>
          <a:p>
            <a:pPr lvl="1"/>
            <a:r>
              <a:rPr lang="en-US" altLang="zh-CN" dirty="0">
                <a:latin typeface="+mn-lt"/>
                <a:cs typeface="Courier New" panose="02070309020205020404"/>
              </a:rPr>
              <a:t>To prevent compiler from storing them in a register</a:t>
            </a:r>
          </a:p>
          <a:p>
            <a:pPr lvl="1"/>
            <a:r>
              <a:rPr lang="en-US" altLang="zh-CN" dirty="0">
                <a:cs typeface="Courier New" panose="02070309020205020404"/>
              </a:rPr>
              <a:t>Cannot get the updated value</a:t>
            </a:r>
            <a:endParaRPr lang="en-US" altLang="zh-CN" dirty="0">
              <a:latin typeface="+mn-lt"/>
              <a:cs typeface="Courier New" panose="02070309020205020404"/>
            </a:endParaRPr>
          </a:p>
          <a:p>
            <a:r>
              <a:rPr lang="en-US" altLang="zh-CN" sz="2600" dirty="0">
                <a:latin typeface="+mn-lt"/>
                <a:cs typeface="Courier New" panose="02070309020205020404"/>
              </a:rPr>
              <a:t>G5: Declare global 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cs typeface="Courier New" panose="02070309020205020404"/>
              </a:rPr>
              <a:t>flags</a:t>
            </a:r>
            <a:r>
              <a:rPr lang="en-US" altLang="zh-CN" sz="2600" dirty="0">
                <a:latin typeface="+mn-lt"/>
                <a:cs typeface="Courier New" panose="02070309020205020404"/>
              </a:rPr>
              <a:t> as </a:t>
            </a:r>
            <a:r>
              <a:rPr lang="en-US" altLang="zh-CN" sz="2600" dirty="0">
                <a:latin typeface="Courier New" panose="02070309020205020404"/>
                <a:cs typeface="Courier New" panose="02070309020205020404"/>
              </a:rPr>
              <a:t>volatile </a:t>
            </a:r>
            <a:r>
              <a:rPr lang="en-US" altLang="zh-CN" sz="2600" dirty="0" err="1">
                <a:latin typeface="Courier New" panose="02070309020205020404"/>
                <a:cs typeface="Courier New" panose="02070309020205020404"/>
              </a:rPr>
              <a:t>sig_atomic_t</a:t>
            </a:r>
            <a:endParaRPr lang="en-US" altLang="zh-CN" sz="2600" dirty="0">
              <a:latin typeface="Courier New" panose="02070309020205020404"/>
              <a:cs typeface="Courier New" panose="02070309020205020404"/>
            </a:endParaRPr>
          </a:p>
          <a:p>
            <a:pPr lvl="1"/>
            <a:r>
              <a:rPr lang="en-US" altLang="zh-CN" i="1" dirty="0">
                <a:latin typeface="+mn-lt"/>
                <a:cs typeface="Courier New" panose="02070309020205020404"/>
              </a:rPr>
              <a:t>flag</a:t>
            </a:r>
            <a:r>
              <a:rPr lang="en-US" altLang="zh-CN" dirty="0">
                <a:latin typeface="+mn-lt"/>
                <a:cs typeface="Courier New" panose="02070309020205020404"/>
              </a:rPr>
              <a:t>: variable that is only read or written (e.g. flag = 1, not flag++)</a:t>
            </a:r>
          </a:p>
          <a:p>
            <a:pPr lvl="1"/>
            <a:r>
              <a:rPr lang="en-US" altLang="zh-CN" dirty="0">
                <a:latin typeface="+mn-lt"/>
                <a:cs typeface="Courier New" panose="02070309020205020404"/>
              </a:rPr>
              <a:t>Flag declared this way does not need to be protected  like other </a:t>
            </a:r>
            <a:r>
              <a:rPr lang="en-US" altLang="zh-CN" dirty="0" err="1">
                <a:latin typeface="+mn-lt"/>
                <a:cs typeface="Courier New" panose="02070309020205020404"/>
              </a:rPr>
              <a:t>globals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70</a:t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Safely Generating Formatted Output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Use the reentrant SIO (Safe I/O library) from </a:t>
            </a:r>
            <a:r>
              <a:rPr lang="en-US" altLang="zh-CN" sz="2400" dirty="0" err="1">
                <a:latin typeface="Courier New" panose="02070309020205020404"/>
                <a:cs typeface="Courier New" panose="02070309020205020404"/>
              </a:rPr>
              <a:t>csapp.c</a:t>
            </a:r>
            <a:r>
              <a:rPr lang="en-US" altLang="zh-CN" sz="2400" dirty="0"/>
              <a:t> in your handlers.</a:t>
            </a:r>
          </a:p>
          <a:p>
            <a:pPr lvl="1"/>
            <a:r>
              <a:rPr lang="en-US" altLang="zh-CN" sz="2000" dirty="0" err="1">
                <a:latin typeface="Courier New" panose="02070309020205020404"/>
                <a:cs typeface="Courier New" panose="02070309020205020404"/>
              </a:rPr>
              <a:t>ssize_t</a:t>
            </a:r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dirty="0" err="1">
                <a:latin typeface="Courier New" panose="02070309020205020404"/>
                <a:cs typeface="Courier New" panose="02070309020205020404"/>
              </a:rPr>
              <a:t>sio_puts</a:t>
            </a:r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(char s[]) /* Put string */</a:t>
            </a:r>
          </a:p>
          <a:p>
            <a:pPr lvl="1"/>
            <a:r>
              <a:rPr lang="en-US" altLang="zh-CN" sz="2000" dirty="0" err="1">
                <a:latin typeface="Courier New" panose="02070309020205020404"/>
                <a:cs typeface="Courier New" panose="02070309020205020404"/>
              </a:rPr>
              <a:t>ssize_t</a:t>
            </a:r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dirty="0" err="1">
                <a:latin typeface="Courier New" panose="02070309020205020404"/>
                <a:cs typeface="Courier New" panose="02070309020205020404"/>
              </a:rPr>
              <a:t>sio_putl</a:t>
            </a:r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(long v)   /* Put long */</a:t>
            </a:r>
          </a:p>
          <a:p>
            <a:pPr lvl="1"/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altLang="zh-CN" sz="2000" dirty="0" err="1">
                <a:latin typeface="Courier New" panose="02070309020205020404"/>
                <a:cs typeface="Courier New" panose="02070309020205020404"/>
              </a:rPr>
              <a:t>sio_error</a:t>
            </a:r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(char s[])   /* Put </a:t>
            </a:r>
            <a:r>
              <a:rPr lang="en-US" altLang="zh-CN" sz="2000" dirty="0" err="1">
                <a:latin typeface="Courier New" panose="02070309020205020404"/>
                <a:cs typeface="Courier New" panose="02070309020205020404"/>
              </a:rPr>
              <a:t>msg</a:t>
            </a:r>
            <a:r>
              <a:rPr lang="en-US" altLang="zh-CN" sz="2000" dirty="0">
                <a:latin typeface="Courier New" panose="02070309020205020404"/>
                <a:cs typeface="Courier New" panose="02070309020205020404"/>
              </a:rPr>
              <a:t> &amp; exit */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71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67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 panose="020B0609030804020204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 panose="020B0609030804020204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 panose="020B0609030804020204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 panose="020B0609030804020204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 panose="020B0609030804020204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 panose="020B0609030804020204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 panose="020B0609030804020204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 panose="020B0609030804020204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 panose="020B0609030804020204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 panose="020B0609030804020204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 panose="020B0609030804020204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 panose="020B0609030804020204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 panose="020B0609030804020204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 panose="020B0609030804020204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 panose="020B0609030804020204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76" y="4667343"/>
            <a:ext cx="6126724" cy="2212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06171" cy="4419600"/>
          </a:xfrm>
        </p:spPr>
        <p:txBody>
          <a:bodyPr/>
          <a:lstStyle/>
          <a:p>
            <a:r>
              <a:rPr kumimoji="1" lang="zh-CN" altLang="en-US" dirty="0"/>
              <a:t>下列程序的输出是什么？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72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76200"/>
            <a:ext cx="5863771" cy="4689531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F028D-86AD-2C4F-AE08-3D073C085AE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Nasty Concurrency Bugs</a:t>
            </a:r>
          </a:p>
        </p:txBody>
      </p:sp>
      <p:sp>
        <p:nvSpPr>
          <p:cNvPr id="140291" name="Rectangle 2"/>
          <p:cNvSpPr txBox="1">
            <a:spLocks noChangeArrowheads="1"/>
          </p:cNvSpPr>
          <p:nvPr/>
        </p:nvSpPr>
        <p:spPr bwMode="auto">
          <a:xfrm>
            <a:off x="381000" y="1447800"/>
            <a:ext cx="84582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10 int main(int argc, char **argv)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11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12    int pid;	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14    Signal(SIGCHLD, handler);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15    initjobs();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initialize the job list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16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17     while(1)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18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/*child process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19        if ((pid = Fork()) == 0)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20           Execve(“/bin/ls”, argv, NULL);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21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22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parent process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23 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addjob</a:t>
            </a: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(pid) 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 Add the child to the job list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24     }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25     exit(0)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charset="0"/>
                <a:cs typeface="Courier New" panose="02070309020205020404" charset="0"/>
              </a:rPr>
              <a:t>26 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19019-9A14-4049-9DEA-0E63D3E11D2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Nasty Concurrency Bugs</a:t>
            </a:r>
          </a:p>
        </p:txBody>
      </p:sp>
      <p:sp>
        <p:nvSpPr>
          <p:cNvPr id="142339" name="Rectangle 2"/>
          <p:cNvSpPr txBox="1">
            <a:spLocks noChangeArrowheads="1"/>
          </p:cNvSpPr>
          <p:nvPr/>
        </p:nvSpPr>
        <p:spPr bwMode="auto">
          <a:xfrm>
            <a:off x="381000" y="1447800"/>
            <a:ext cx="7772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1  void handler(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sig)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2  {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3     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pid_t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/*reap a zombie child */</a:t>
            </a:r>
            <a:endParaRPr lang="en-US" altLang="zh-CN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4     while (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waitpid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(-1, NULL, </a:t>
            </a:r>
            <a:r>
              <a:rPr lang="en-US" altLang="zh-CN" sz="1800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WNOHAN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) &gt; 0)  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       /* delete the child from the job list */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5     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deletejob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); 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6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7     if (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errno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!= ECHILD)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8       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unix_error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(“</a:t>
            </a:r>
            <a:r>
              <a:rPr lang="en-US" altLang="zh-CN" sz="1800" dirty="0" err="1">
                <a:latin typeface="Courier New" panose="02070309020205020404" charset="0"/>
                <a:cs typeface="Courier New" panose="02070309020205020404" charset="0"/>
              </a:rPr>
              <a:t>waitpid</a:t>
            </a: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 error”) 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charset="0"/>
                <a:cs typeface="Courier New" panose="02070309020205020404" charset="0"/>
              </a:rPr>
              <a:t>9  } </a:t>
            </a:r>
          </a:p>
        </p:txBody>
      </p:sp>
      <p:sp>
        <p:nvSpPr>
          <p:cNvPr id="2" name="矩形 1"/>
          <p:cNvSpPr/>
          <p:nvPr/>
        </p:nvSpPr>
        <p:spPr>
          <a:xfrm>
            <a:off x="914400" y="5772090"/>
            <a:ext cx="2401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该程序有什么</a:t>
            </a:r>
            <a:r>
              <a:rPr lang="en-US" altLang="zh-CN" dirty="0"/>
              <a:t>bug</a:t>
            </a:r>
            <a:r>
              <a:rPr lang="zh-CN" altLang="en-US" dirty="0"/>
              <a:t>？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BB53CC-A158-1946-BE68-A2D4D9073E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Nasty Concurrency Bugs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Incorrectly sequence of events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Parent executes 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fork</a:t>
            </a:r>
            <a:r>
              <a:rPr lang="en-US" altLang="zh-CN" dirty="0">
                <a:ea typeface="宋体" pitchFamily="2" charset="-122"/>
              </a:rPr>
              <a:t> and kernel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schedules</a:t>
            </a:r>
            <a:r>
              <a:rPr lang="en-US" altLang="zh-CN" dirty="0">
                <a:ea typeface="宋体" pitchFamily="2" charset="-122"/>
              </a:rPr>
              <a:t>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newly created child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Child terminates and kernel delivers a SIGCHLD signal to parent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Parent receives the SIGCHLD signal and runs the signal handler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Signal handler calls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</a:rPr>
              <a:t>deletejob</a:t>
            </a:r>
            <a:endParaRPr lang="en-US" altLang="zh-CN" b="1" dirty="0">
              <a:solidFill>
                <a:srgbClr val="FF0000"/>
              </a:solidFill>
              <a:latin typeface="Courier New" panose="02070309020205020404" charset="0"/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Parent return from </a:t>
            </a:r>
            <a:r>
              <a:rPr lang="en-US" altLang="zh-CN" b="1" dirty="0">
                <a:latin typeface="Courier New" panose="02070309020205020404" charset="0"/>
                <a:ea typeface="宋体" pitchFamily="2" charset="-122"/>
              </a:rPr>
              <a:t>fork</a:t>
            </a:r>
            <a:r>
              <a:rPr lang="en-US" altLang="zh-CN" dirty="0">
                <a:ea typeface="宋体" pitchFamily="2" charset="-122"/>
              </a:rPr>
              <a:t> and calls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</a:rPr>
              <a:t>addjob</a:t>
            </a:r>
            <a:endParaRPr lang="en-US" altLang="zh-CN" b="1" dirty="0">
              <a:solidFill>
                <a:srgbClr val="FF0000"/>
              </a:solidFill>
              <a:latin typeface="Courier New" panose="0207030902020502040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5772090"/>
            <a:ext cx="3910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对还有没有添加的</a:t>
            </a:r>
            <a:r>
              <a:rPr lang="en-US" altLang="zh-CN" dirty="0"/>
              <a:t>job</a:t>
            </a:r>
            <a:r>
              <a:rPr lang="zh-CN" altLang="en-US" dirty="0"/>
              <a:t>进行删除！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B3D69-4B9B-5A41-B214-E300C632554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2484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void handler(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sig)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  {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pid_t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    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/*reap a zombie child */</a:t>
            </a:r>
            <a:endParaRPr lang="en-US" altLang="zh-CN" sz="1800" b="1" dirty="0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   while 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=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(-1, NULL, WNOHAN) &gt; 0)  </a:t>
            </a:r>
            <a:endParaRPr lang="en-US" altLang="zh-CN" sz="1800" b="1" dirty="0">
              <a:solidFill>
                <a:srgbClr val="00B050"/>
              </a:solidFill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 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deletejob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);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delete the child from the job list */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 if 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errno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!= ECHILD)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unix_error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(“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error”) 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}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main(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argc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, char **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argv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{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sigset_t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mask;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14	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15    Signal(SIGCHLD, handler);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16    </a:t>
            </a:r>
            <a:r>
              <a:rPr lang="en-US" altLang="zh-CN" sz="1800" b="1" dirty="0" err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initjobs</a:t>
            </a: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();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initialize the job list */</a:t>
            </a:r>
          </a:p>
          <a:p>
            <a:pPr marL="0" indent="0">
              <a:buFontTx/>
              <a:buNone/>
            </a:pPr>
            <a:r>
              <a:rPr lang="en-US" altLang="zh-CN" sz="1800" b="1" dirty="0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F70B8-21CD-1245-A53F-1F3F76ED359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57150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18     while(1) {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19        Sigemptyset(&amp;mask);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20        Sigaddset(&amp;mask, SIGCHLD);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21        Sigprocmask(SIG_BLOCK, &amp;mask, NULL); </a:t>
            </a:r>
            <a:b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</a:b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22	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23     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/*child process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24        if ((pid = Fork()) == 0) {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25           Sigprocmask(SIG_UNBLOCK, &amp;mask, NULL);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26           Execve(“/bin/ls”, argv, NULL);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27        }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28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29     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parent process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30    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addjob</a:t>
            </a: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(pid) ;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Add the child to the job list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31        Sigprocmask(SIG_UNBLOCK,&amp;mask, NULL); </a:t>
            </a:r>
            <a:b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</a:b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32     }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33     exit(0)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34 }</a:t>
            </a:r>
          </a:p>
        </p:txBody>
      </p:sp>
      <p:sp>
        <p:nvSpPr>
          <p:cNvPr id="148483" name="Rectangle 1"/>
          <p:cNvSpPr>
            <a:spLocks noChangeArrowheads="1"/>
          </p:cNvSpPr>
          <p:nvPr/>
        </p:nvSpPr>
        <p:spPr bwMode="auto">
          <a:xfrm>
            <a:off x="304800" y="1101725"/>
            <a:ext cx="8458200" cy="9906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04800" y="5013325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04800" y="2984500"/>
            <a:ext cx="8458200" cy="3683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48486" name="Rectangle 2"/>
          <p:cNvSpPr>
            <a:spLocks noChangeArrowheads="1"/>
          </p:cNvSpPr>
          <p:nvPr/>
        </p:nvSpPr>
        <p:spPr bwMode="auto">
          <a:xfrm>
            <a:off x="6786563" y="2092325"/>
            <a:ext cx="1976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Block SIGCHLD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6510338" y="5318125"/>
            <a:ext cx="2252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Unblock SIGCHLD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Explicitly Waiting for Signals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Handlers for program explicitly waiting for SIGCHLD to arrive.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78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7071" y="2924413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 panose="020B0609030804020204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 panose="020B0609030804020204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 panose="020B0609030804020204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 panose="020B0609030804020204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 panose="020B0609030804020204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 panose="020B0609030804020204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 panose="020B0609030804020204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 panose="020B0609030804020204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Menlo-Regular" panose="020B0609030804020204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Menlo-Regular" panose="020B0609030804020204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Menlo-Regular" panose="020B0609030804020204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Menlo-Regular" panose="020B0609030804020204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Menlo-Regular" panose="020B0609030804020204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Menlo-Regular" panose="020B0609030804020204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Menlo-Regular" panose="020B0609030804020204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Menlo-Regular" panose="020B0609030804020204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 panose="020B0609030804020204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 panose="020B0609030804020204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 panose="020B0609030804020204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 panose="020B0609030804020204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 panose="020B0609030804020204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 panose="020B0609030804020204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 panose="020B0609030804020204"/>
            </a:endParaRPr>
          </a:p>
          <a:p>
            <a:endParaRPr lang="ro-RO" sz="1500" dirty="0">
              <a:solidFill>
                <a:srgbClr val="000000"/>
              </a:solidFill>
              <a:latin typeface="Menlo-Regular" panose="020B060903080402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Explicitly Waiting for Signals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79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 panose="020B0609030804020204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 panose="020B0609030804020204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 panose="020B0609030804020204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 panose="020B0609030804020204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 panose="020B0609030804020204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 panose="020B0609030804020204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 panose="020B0609030804020204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 panose="020B0609030804020204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 panose="020B0609030804020204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 panose="020B0609030804020204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 panose="020B0609030804020204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 panose="020B0609030804020204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 panose="020B0609030804020204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 panose="020B0609030804020204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 panose="020B0609030804020204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 panose="020B0609030804020204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 panose="020B0609030804020204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 panose="020B0609030804020204"/>
            </a:endParaRPr>
          </a:p>
          <a:p>
            <a:endParaRPr lang="fr-FR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!) */</a:t>
            </a:r>
            <a:endParaRPr lang="fr-FR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fr-FR" sz="1800" dirty="0" err="1">
                <a:solidFill>
                  <a:srgbClr val="C200FF"/>
                </a:solidFill>
                <a:latin typeface="Menlo-Regular" panose="020B0609030804020204"/>
              </a:rPr>
              <a:t>while</a:t>
            </a:r>
            <a:r>
              <a:rPr lang="fr-FR" sz="1800" dirty="0">
                <a:solidFill>
                  <a:srgbClr val="000000"/>
                </a:solidFill>
                <a:latin typeface="Menlo-Regular" panose="020B0609030804020204"/>
              </a:rPr>
              <a:t> (!</a:t>
            </a:r>
            <a:r>
              <a:rPr lang="fr-FR" sz="1800" dirty="0" err="1">
                <a:solidFill>
                  <a:srgbClr val="000000"/>
                </a:solidFill>
                <a:latin typeface="Menlo-Regular" panose="020B0609030804020204"/>
              </a:rPr>
              <a:t>pid</a:t>
            </a:r>
            <a:r>
              <a:rPr lang="fr-FR" sz="1800" dirty="0">
                <a:solidFill>
                  <a:srgbClr val="000000"/>
                </a:solidFill>
                <a:latin typeface="Menlo-Regular" panose="020B0609030804020204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 panose="020B0609030804020204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 panose="020B0609030804020204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 panose="020B0609030804020204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 panose="020B0609030804020204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 panose="020B0609030804020204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 panose="020B0609030804020204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 panose="020B0609030804020204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 panose="020B0609030804020204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 panose="020B0609030804020204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Linux Signals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0A39D4-EF6B-BA41-8059-D22E5FB5BB56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9342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man signal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Explicitly Waiting for Signals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is correct, but very wasteful</a:t>
            </a:r>
          </a:p>
          <a:p>
            <a:r>
              <a:rPr lang="en-US" altLang="zh-CN" dirty="0"/>
              <a:t>Other options: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Solution: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sigsuspend</a:t>
            </a:r>
            <a:endParaRPr lang="en-US" altLang="zh-CN" dirty="0">
              <a:latin typeface="Courier New" panose="02070309020205020404"/>
              <a:cs typeface="Courier New" panose="02070309020205020404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80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048000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2450" y="304800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 panose="020B0609030804020204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 panose="020B0609030804020204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 panose="020B0609030804020204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 panose="020B0609030804020204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 panose="020B0609030804020204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 panose="020B0609030804020204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 panose="020B0609030804020204"/>
              </a:rPr>
              <a:t>    sleep(1);</a:t>
            </a:r>
            <a:endParaRPr lang="ro-RO" sz="1600" dirty="0">
              <a:solidFill>
                <a:srgbClr val="000000"/>
              </a:solidFill>
              <a:latin typeface="Menlo-Regular" panose="020B0609030804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550" y="3745409"/>
            <a:ext cx="6953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b="0" dirty="0"/>
              <a:t>Pause/sleep</a:t>
            </a:r>
            <a:r>
              <a:rPr kumimoji="1" lang="zh-CN" altLang="en-US" b="0" dirty="0"/>
              <a:t>可能被其他信号中断，所以需要一个循环</a:t>
            </a:r>
            <a:endParaRPr kumimoji="1" lang="en-US" altLang="zh-CN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b="0" dirty="0"/>
              <a:t>Race: </a:t>
            </a:r>
            <a:r>
              <a:rPr kumimoji="1" lang="zh-CN" altLang="en-US" b="0" dirty="0"/>
              <a:t>在</a:t>
            </a:r>
            <a:r>
              <a:rPr kumimoji="1" lang="en-US" altLang="zh-CN" b="0" dirty="0">
                <a:solidFill>
                  <a:srgbClr val="FF0000"/>
                </a:solidFill>
              </a:rPr>
              <a:t>while</a:t>
            </a:r>
            <a:r>
              <a:rPr kumimoji="1" lang="zh-CN" altLang="en-US" b="0" dirty="0">
                <a:solidFill>
                  <a:srgbClr val="FF0000"/>
                </a:solidFill>
              </a:rPr>
              <a:t>条件达成后、</a:t>
            </a:r>
            <a:r>
              <a:rPr kumimoji="1" lang="en-US" altLang="zh-CN" b="0" dirty="0">
                <a:solidFill>
                  <a:srgbClr val="FF0000"/>
                </a:solidFill>
              </a:rPr>
              <a:t>pause</a:t>
            </a:r>
            <a:r>
              <a:rPr kumimoji="1" lang="zh-CN" altLang="en-US" b="0" dirty="0">
                <a:solidFill>
                  <a:srgbClr val="FF0000"/>
                </a:solidFill>
              </a:rPr>
              <a:t>开始前</a:t>
            </a:r>
            <a:r>
              <a:rPr kumimoji="1" lang="zh-CN" altLang="en-US" b="0" dirty="0"/>
              <a:t>收到</a:t>
            </a:r>
            <a:r>
              <a:rPr kumimoji="1" lang="en-US" altLang="zh-CN" b="0" dirty="0"/>
              <a:t>SIGCHLD</a:t>
            </a:r>
            <a:r>
              <a:rPr kumimoji="1" lang="zh-CN" altLang="en-US" b="0" dirty="0"/>
              <a:t>信号，则</a:t>
            </a:r>
            <a:r>
              <a:rPr kumimoji="1" lang="en-US" altLang="zh-CN" b="0" dirty="0"/>
              <a:t>pause</a:t>
            </a:r>
            <a:r>
              <a:rPr kumimoji="1" lang="zh-CN" altLang="en-US" b="0" dirty="0"/>
              <a:t>可能会永远睡眠（没有原子性保障）</a:t>
            </a:r>
            <a:endParaRPr kumimoji="1" lang="en-US" altLang="zh-CN" b="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Waiting for Signals with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sigsuspend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altLang="zh-CN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sigsuspend</a:t>
            </a:r>
            <a:r>
              <a:rPr lang="en-US" altLang="zh-CN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const</a:t>
            </a:r>
            <a:r>
              <a:rPr lang="en-US" altLang="zh-CN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sigset_t</a:t>
            </a:r>
            <a:r>
              <a:rPr lang="en-US" altLang="zh-CN" dirty="0">
                <a:latin typeface="Courier New" panose="02070309020205020404"/>
                <a:cs typeface="Courier New" panose="02070309020205020404"/>
              </a:rPr>
              <a:t> *mask)</a:t>
            </a:r>
          </a:p>
          <a:p>
            <a:endParaRPr lang="en-US" altLang="zh-CN" dirty="0"/>
          </a:p>
          <a:p>
            <a:r>
              <a:rPr lang="en-US" altLang="zh-CN" dirty="0"/>
              <a:t>Equivalent to atomic (uninterruptable) version of: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81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4038600"/>
            <a:ext cx="6553200" cy="101566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(SIG_SETMASK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&amp;mask, 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pause();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(SIG_SETMASK, 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dirty="0">
                <a:solidFill>
                  <a:srgbClr val="2C929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Waiting for Signals with </a:t>
            </a:r>
            <a:r>
              <a:rPr lang="en-US" altLang="zh-CN" dirty="0" err="1">
                <a:latin typeface="Courier New" panose="02070309020205020404"/>
                <a:cs typeface="Courier New" panose="02070309020205020404"/>
              </a:rPr>
              <a:t>sigsuspend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t>82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Linux Signals</a:t>
            </a:r>
            <a:endParaRPr kumimoji="1"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系统共定义了</a:t>
            </a:r>
            <a:r>
              <a:rPr lang="en-US" altLang="zh-CN"/>
              <a:t>64</a:t>
            </a:r>
            <a:r>
              <a:rPr lang="zh-CN" altLang="en-US"/>
              <a:t>种信号</a:t>
            </a:r>
            <a:endParaRPr lang="en-US" altLang="zh-CN"/>
          </a:p>
          <a:p>
            <a:pPr lvl="1"/>
            <a:r>
              <a:rPr lang="zh-CN" altLang="en-US"/>
              <a:t>不可靠信号： 也称为非实时信号，</a:t>
            </a:r>
            <a:r>
              <a:rPr lang="en-US" altLang="zh-CN"/>
              <a:t>standard signal</a:t>
            </a:r>
          </a:p>
          <a:p>
            <a:pPr lvl="2"/>
            <a:r>
              <a:rPr lang="zh-CN" altLang="en-US"/>
              <a:t>不支持排队，信号可能会丢失</a:t>
            </a:r>
            <a:r>
              <a:rPr lang="en-US" altLang="zh-CN"/>
              <a:t>, </a:t>
            </a:r>
            <a:r>
              <a:rPr lang="zh-CN" altLang="en-US"/>
              <a:t>比如发送多次相同的信号</a:t>
            </a:r>
            <a:r>
              <a:rPr lang="en-US" altLang="zh-CN"/>
              <a:t>, </a:t>
            </a:r>
            <a:r>
              <a:rPr lang="zh-CN" altLang="en-US"/>
              <a:t>进程只能收到一次</a:t>
            </a:r>
            <a:endParaRPr lang="en-US" altLang="zh-CN"/>
          </a:p>
          <a:p>
            <a:pPr lvl="2"/>
            <a:r>
              <a:rPr lang="zh-CN" altLang="en-US"/>
              <a:t>信号值取值区间为</a:t>
            </a:r>
            <a:r>
              <a:rPr lang="en-US" altLang="zh-CN"/>
              <a:t>1~31</a:t>
            </a:r>
            <a:endParaRPr lang="zh-CN" altLang="en-US"/>
          </a:p>
          <a:p>
            <a:pPr lvl="1"/>
            <a:r>
              <a:rPr lang="zh-CN" altLang="en-US"/>
              <a:t>可靠信号： 也称为实时信号，</a:t>
            </a:r>
            <a:r>
              <a:rPr lang="en-US" altLang="zh-CN"/>
              <a:t>real-time signal</a:t>
            </a:r>
          </a:p>
          <a:p>
            <a:pPr lvl="2"/>
            <a:r>
              <a:rPr lang="zh-CN" altLang="en-US"/>
              <a:t>支持排队</a:t>
            </a:r>
            <a:r>
              <a:rPr lang="en-US" altLang="zh-CN"/>
              <a:t>, </a:t>
            </a:r>
            <a:r>
              <a:rPr lang="zh-CN" altLang="en-US"/>
              <a:t>信号不会丢失</a:t>
            </a:r>
            <a:r>
              <a:rPr lang="en-US" altLang="zh-CN"/>
              <a:t>, </a:t>
            </a:r>
            <a:r>
              <a:rPr lang="zh-CN" altLang="en-US"/>
              <a:t>发多少次</a:t>
            </a:r>
            <a:r>
              <a:rPr lang="en-US" altLang="zh-CN"/>
              <a:t>, </a:t>
            </a:r>
            <a:r>
              <a:rPr lang="zh-CN" altLang="en-US"/>
              <a:t>就可以收到多少次</a:t>
            </a:r>
            <a:endParaRPr lang="en-US" altLang="zh-CN"/>
          </a:p>
          <a:p>
            <a:pPr lvl="2"/>
            <a:r>
              <a:rPr lang="zh-CN" altLang="en-US"/>
              <a:t>信号值取值区间为</a:t>
            </a:r>
            <a:r>
              <a:rPr lang="en-US" altLang="zh-CN"/>
              <a:t>32~64</a:t>
            </a:r>
          </a:p>
          <a:p>
            <a:endParaRPr kumimoji="1" lang="zh-CN" altLang="en-US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606A1-D5F0-6140-9F9A-6AE8D12877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33</TotalTime>
  <Words>6238</Words>
  <Application>Microsoft Macintosh PowerPoint</Application>
  <PresentationFormat>全屏显示(4:3)</PresentationFormat>
  <Paragraphs>1091</Paragraphs>
  <Slides>82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宋体</vt:lpstr>
      <vt:lpstr>Arial</vt:lpstr>
      <vt:lpstr>Calibri</vt:lpstr>
      <vt:lpstr>Comic Sans MS</vt:lpstr>
      <vt:lpstr>Courier</vt:lpstr>
      <vt:lpstr>Courier New</vt:lpstr>
      <vt:lpstr>Helvetica</vt:lpstr>
      <vt:lpstr>Menlo-Regular</vt:lpstr>
      <vt:lpstr>Times New Roman</vt:lpstr>
      <vt:lpstr>icfp99</vt:lpstr>
      <vt:lpstr>Exceptional Control Flow III (Signal)</vt:lpstr>
      <vt:lpstr>Outline</vt:lpstr>
      <vt:lpstr>Signals</vt:lpstr>
      <vt:lpstr>The kill Program</vt:lpstr>
      <vt:lpstr>Signals Type</vt:lpstr>
      <vt:lpstr>Hardware Events</vt:lpstr>
      <vt:lpstr>Software Events</vt:lpstr>
      <vt:lpstr>Linux Signals</vt:lpstr>
      <vt:lpstr>Linux Signals</vt:lpstr>
      <vt:lpstr>Linux Signals</vt:lpstr>
      <vt:lpstr>Linux Signals</vt:lpstr>
      <vt:lpstr>Signal Terminology</vt:lpstr>
      <vt:lpstr>Sending a signal</vt:lpstr>
      <vt:lpstr>Sending a signal</vt:lpstr>
      <vt:lpstr>Receiving a signal</vt:lpstr>
      <vt:lpstr>Receiving a signal</vt:lpstr>
      <vt:lpstr>Pending Signal</vt:lpstr>
      <vt:lpstr>Blocking a Signal</vt:lpstr>
      <vt:lpstr>Internal Data Structures</vt:lpstr>
      <vt:lpstr>Process Groups</vt:lpstr>
      <vt:lpstr>Process Groups</vt:lpstr>
      <vt:lpstr>setgpid Function</vt:lpstr>
      <vt:lpstr>The kill Program</vt:lpstr>
      <vt:lpstr>The kill Program</vt:lpstr>
      <vt:lpstr>Sending Signals from the Keyboard</vt:lpstr>
      <vt:lpstr>Sending Signals from the Keyboard</vt:lpstr>
      <vt:lpstr>Sending Signals from the Keyboard</vt:lpstr>
      <vt:lpstr>Sending Signals from the Keyboard</vt:lpstr>
      <vt:lpstr>Sending Signals from the Keyboard</vt:lpstr>
      <vt:lpstr>Example of ctrl-c and ctrl-z</vt:lpstr>
      <vt:lpstr>Sending Signals with kill Function</vt:lpstr>
      <vt:lpstr>PowerPoint 演示文稿</vt:lpstr>
      <vt:lpstr>Receiving a Signal</vt:lpstr>
      <vt:lpstr>Receiving a Signal</vt:lpstr>
      <vt:lpstr>Receiving a Signal</vt:lpstr>
      <vt:lpstr>Nested Signal Handlers </vt:lpstr>
      <vt:lpstr>Receiving a Signal</vt:lpstr>
      <vt:lpstr>Receiving a Signal</vt:lpstr>
      <vt:lpstr>Receiving a Signal</vt:lpstr>
      <vt:lpstr>Signal Function</vt:lpstr>
      <vt:lpstr>Signal Function</vt:lpstr>
      <vt:lpstr>PowerPoint 演示文稿</vt:lpstr>
      <vt:lpstr>Signal Function</vt:lpstr>
      <vt:lpstr>Signal Function</vt:lpstr>
      <vt:lpstr>Sending Signals With the alarm Function</vt:lpstr>
      <vt:lpstr>PowerPoint 演示文稿</vt:lpstr>
      <vt:lpstr>PowerPoint 演示文稿</vt:lpstr>
      <vt:lpstr>练习</vt:lpstr>
      <vt:lpstr>课堂练习</vt:lpstr>
      <vt:lpstr>练习答案</vt:lpstr>
      <vt:lpstr>Signal Handling Issues</vt:lpstr>
      <vt:lpstr>Signal Handling Issues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sigaction Function</vt:lpstr>
      <vt:lpstr>sigaction Function</vt:lpstr>
      <vt:lpstr>PowerPoint 演示文稿</vt:lpstr>
      <vt:lpstr>signal() vs. sigaction()</vt:lpstr>
      <vt:lpstr>Signal Function</vt:lpstr>
      <vt:lpstr>Signal Function</vt:lpstr>
      <vt:lpstr>Explicitly Blocking Signals</vt:lpstr>
      <vt:lpstr>Explicitly Blocking Signals</vt:lpstr>
      <vt:lpstr>Explicitly Blocking Signals</vt:lpstr>
      <vt:lpstr>Explicitly Blocking Signals</vt:lpstr>
      <vt:lpstr>Linux信号处理程序的难点</vt:lpstr>
      <vt:lpstr>Guidelines for Writing Safe Handlers </vt:lpstr>
      <vt:lpstr>Guidelines for Writing Safe Handlers </vt:lpstr>
      <vt:lpstr>Safely Generating Formatted Output</vt:lpstr>
      <vt:lpstr>课堂练习</vt:lpstr>
      <vt:lpstr>Nasty Concurrency Bugs</vt:lpstr>
      <vt:lpstr>Nasty Concurrency Bugs</vt:lpstr>
      <vt:lpstr>Nasty Concurrency Bugs</vt:lpstr>
      <vt:lpstr>PowerPoint 演示文稿</vt:lpstr>
      <vt:lpstr>PowerPoint 演示文稿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Ⅳ</dc:title>
  <dc:creator>Microsoft Office User</dc:creator>
  <cp:lastModifiedBy>7025</cp:lastModifiedBy>
  <cp:revision>313</cp:revision>
  <dcterms:created xsi:type="dcterms:W3CDTF">2022-03-13T09:57:06Z</dcterms:created>
  <dcterms:modified xsi:type="dcterms:W3CDTF">2023-03-10T00:11:00Z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2677CCFD98B0AA23C9BA2D6283FADBA3</vt:lpwstr>
  </property>
  <property fmtid="{D5CDD505-2E9C-101B-9397-08002B2CF9AE}" pid="3" name="KSOProductBuildVer">
    <vt:lpwstr>2052-4.1.1.6613</vt:lpwstr>
  </property>
</Properties>
</file>