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4"/>
  </p:handoutMasterIdLst>
  <p:sldIdLst>
    <p:sldId id="956" r:id="rId3"/>
    <p:sldId id="1308" r:id="rId5"/>
    <p:sldId id="1309" r:id="rId6"/>
    <p:sldId id="1310" r:id="rId7"/>
    <p:sldId id="1311" r:id="rId8"/>
    <p:sldId id="1312" r:id="rId9"/>
    <p:sldId id="1328" r:id="rId10"/>
    <p:sldId id="1313" r:id="rId11"/>
    <p:sldId id="1314" r:id="rId12"/>
    <p:sldId id="1315" r:id="rId13"/>
    <p:sldId id="1316" r:id="rId14"/>
    <p:sldId id="1317" r:id="rId15"/>
    <p:sldId id="1318" r:id="rId16"/>
    <p:sldId id="1319" r:id="rId17"/>
    <p:sldId id="1320" r:id="rId18"/>
    <p:sldId id="1321" r:id="rId19"/>
    <p:sldId id="1361" r:id="rId20"/>
    <p:sldId id="1362" r:id="rId21"/>
    <p:sldId id="1363" r:id="rId22"/>
    <p:sldId id="1365" r:id="rId23"/>
    <p:sldId id="1366" r:id="rId24"/>
    <p:sldId id="1340" r:id="rId25"/>
    <p:sldId id="1322" r:id="rId26"/>
    <p:sldId id="1323" r:id="rId27"/>
    <p:sldId id="1324" r:id="rId28"/>
    <p:sldId id="1352" r:id="rId29"/>
    <p:sldId id="1343" r:id="rId30"/>
    <p:sldId id="1344" r:id="rId31"/>
    <p:sldId id="1345" r:id="rId32"/>
    <p:sldId id="1346" r:id="rId33"/>
    <p:sldId id="1347" r:id="rId34"/>
    <p:sldId id="1348" r:id="rId35"/>
    <p:sldId id="1349" r:id="rId36"/>
    <p:sldId id="1350" r:id="rId37"/>
    <p:sldId id="1351" r:id="rId38"/>
    <p:sldId id="1353" r:id="rId39"/>
    <p:sldId id="1354" r:id="rId40"/>
    <p:sldId id="1355" r:id="rId41"/>
    <p:sldId id="1356" r:id="rId42"/>
    <p:sldId id="1341" r:id="rId43"/>
    <p:sldId id="1325" r:id="rId44"/>
    <p:sldId id="1326" r:id="rId45"/>
    <p:sldId id="1358" r:id="rId46"/>
    <p:sldId id="1359" r:id="rId47"/>
    <p:sldId id="1360" r:id="rId48"/>
    <p:sldId id="1357" r:id="rId49"/>
    <p:sldId id="1342" r:id="rId50"/>
    <p:sldId id="1327" r:id="rId51"/>
    <p:sldId id="1368" r:id="rId52"/>
    <p:sldId id="1329" r:id="rId53"/>
    <p:sldId id="1330" r:id="rId54"/>
    <p:sldId id="1331" r:id="rId55"/>
    <p:sldId id="1332" r:id="rId56"/>
    <p:sldId id="1333" r:id="rId57"/>
    <p:sldId id="1334" r:id="rId58"/>
    <p:sldId id="1335" r:id="rId59"/>
    <p:sldId id="1336" r:id="rId60"/>
    <p:sldId id="1338" r:id="rId61"/>
    <p:sldId id="1339" r:id="rId62"/>
    <p:sldId id="1367" r:id="rId63"/>
    <p:sldId id="1370" r:id="rId64"/>
    <p:sldId id="1369" r:id="rId65"/>
    <p:sldId id="1371" r:id="rId66"/>
    <p:sldId id="1372" r:id="rId67"/>
    <p:sldId id="1373" r:id="rId68"/>
    <p:sldId id="1374" r:id="rId69"/>
    <p:sldId id="1375" r:id="rId70"/>
    <p:sldId id="1376" r:id="rId71"/>
    <p:sldId id="1377" r:id="rId72"/>
    <p:sldId id="1364" r:id="rId7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42"/>
    <p:restoredTop sz="93809"/>
  </p:normalViewPr>
  <p:slideViewPr>
    <p:cSldViewPr showGuides="1">
      <p:cViewPr varScale="1">
        <p:scale>
          <a:sx n="120" d="100"/>
          <a:sy n="120" d="100"/>
        </p:scale>
        <p:origin x="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84AC9F-CBD7-1647-8F3A-03726485F754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2765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42EDF-5462-A44A-9461-947FD33815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jpeg"/><Relationship Id="rId1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>
                <a:latin typeface="+mj-lt"/>
                <a:ea typeface="宋体" pitchFamily="2" charset="-122"/>
                <a:cs typeface="+mj-cs"/>
              </a:rPr>
              <a:t>CPU</a:t>
            </a:r>
            <a:r>
              <a:rPr lang="zh-CN" altLang="en-US" sz="3600">
                <a:latin typeface="+mj-lt"/>
                <a:ea typeface="宋体" pitchFamily="2" charset="-122"/>
                <a:cs typeface="+mj-cs"/>
              </a:rPr>
              <a:t>调度</a:t>
            </a:r>
            <a:endParaRPr lang="en-US" altLang="zh-CN" sz="3600"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b="1">
                <a:ea typeface="宋体" pitchFamily="2" charset="-122"/>
              </a:rPr>
              <a:t>优化目标</a:t>
            </a:r>
            <a:r>
              <a:rPr lang="en-US" altLang="zh-CN" b="1">
                <a:ea typeface="宋体" pitchFamily="2" charset="-122"/>
              </a:rPr>
              <a:t>2</a:t>
            </a:r>
            <a:r>
              <a:rPr lang="zh-CN" altLang="en-US" b="1">
                <a:ea typeface="宋体" pitchFamily="2" charset="-122"/>
              </a:rPr>
              <a:t>：</a:t>
            </a:r>
            <a:r>
              <a:rPr lang="en-US" altLang="zh-CN" b="1">
                <a:ea typeface="宋体" pitchFamily="2" charset="-122"/>
              </a:rPr>
              <a:t>Response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time</a:t>
            </a:r>
            <a:endParaRPr lang="en-US" altLang="zh-CN" b="1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任务的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第一次被调度时间</a:t>
            </a:r>
            <a:r>
              <a:rPr lang="zh-CN" altLang="en-US">
                <a:ea typeface="宋体" pitchFamily="2" charset="-122"/>
              </a:rPr>
              <a:t>与到达时间之差</a:t>
            </a:r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之前的调度算法（如</a:t>
            </a:r>
            <a:r>
              <a:rPr lang="en-US" altLang="zh-CN">
                <a:ea typeface="宋体" pitchFamily="2" charset="-122"/>
              </a:rPr>
              <a:t>SJF</a:t>
            </a:r>
            <a:r>
              <a:rPr lang="zh-CN" altLang="en-US">
                <a:ea typeface="宋体" pitchFamily="2" charset="-122"/>
              </a:rPr>
              <a:t>）会导致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很差（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7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632075"/>
            <a:ext cx="5108575" cy="68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56075"/>
            <a:ext cx="5108575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Robin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基于时间片，轮流执行任务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小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增加</a:t>
            </a:r>
            <a:r>
              <a:rPr lang="en-US" altLang="zh-CN">
                <a:ea typeface="宋体" pitchFamily="2" charset="-122"/>
              </a:rPr>
              <a:t>context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switch</a:t>
            </a:r>
            <a:r>
              <a:rPr lang="zh-CN" altLang="en-US">
                <a:ea typeface="宋体" pitchFamily="2" charset="-122"/>
              </a:rPr>
              <a:t>的开销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增大时间片能减小开销的比例，但也会增大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所以需要在二者之间</a:t>
            </a:r>
            <a:r>
              <a:rPr lang="en-US" altLang="zh-CN">
                <a:ea typeface="宋体" pitchFamily="2" charset="-122"/>
              </a:rPr>
              <a:t>tradeoff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偏重公平</a:t>
            </a:r>
            <a:r>
              <a:rPr lang="en-US" altLang="zh-CN">
                <a:ea typeface="宋体" pitchFamily="2" charset="-122"/>
              </a:rPr>
              <a:t>(response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time)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RR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不看重公平</a:t>
            </a:r>
            <a:r>
              <a:rPr lang="en-US" altLang="zh-CN">
                <a:ea typeface="宋体" pitchFamily="2" charset="-122"/>
              </a:rPr>
              <a:t>(turnaround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time)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SJF,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STCF</a:t>
            </a:r>
            <a:endParaRPr lang="en-US" altLang="zh-CN">
              <a:ea typeface="宋体" pitchFamily="2" charset="-122"/>
            </a:endParaRPr>
          </a:p>
          <a:p>
            <a:pPr>
              <a:buFont typeface="Wingdings" panose="05000000000000000000"/>
              <a:buChar char="Ø"/>
            </a:pP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solidFill>
                  <a:srgbClr val="22228B"/>
                </a:solidFill>
                <a:ea typeface="宋体" pitchFamily="2" charset="-122"/>
              </a:rPr>
              <a:t>Systems</a:t>
            </a:r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领域多数情况都是在</a:t>
            </a:r>
            <a:r>
              <a:rPr lang="en-US" altLang="zh-CN">
                <a:solidFill>
                  <a:srgbClr val="22228B"/>
                </a:solidFill>
                <a:ea typeface="宋体" pitchFamily="2" charset="-122"/>
              </a:rPr>
              <a:t>tradeoff</a:t>
            </a:r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，因为实际情况因素很多，某方面最优一般都伴随其他方面的副作用</a:t>
            </a:r>
            <a:endParaRPr lang="en-US" altLang="zh-CN">
              <a:solidFill>
                <a:srgbClr val="22228B"/>
              </a:solidFill>
              <a:ea typeface="宋体" pitchFamily="2" charset="-122"/>
            </a:endParaRPr>
          </a:p>
          <a:p>
            <a:pPr>
              <a:buChar char="•"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69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97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990600"/>
            <a:ext cx="4498975" cy="194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考虑</a:t>
            </a:r>
            <a:r>
              <a:rPr lang="en-US" altLang="zh-CN">
                <a:ea typeface="宋体" pitchFamily="2" charset="-122"/>
              </a:rPr>
              <a:t>I/O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操作远比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周期要慢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进程执行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操作时，要</a:t>
            </a:r>
            <a:r>
              <a:rPr lang="en-US" altLang="zh-CN">
                <a:ea typeface="宋体" pitchFamily="2" charset="-122"/>
              </a:rPr>
              <a:t>block</a:t>
            </a:r>
            <a:r>
              <a:rPr lang="zh-CN" altLang="en-US">
                <a:ea typeface="宋体" pitchFamily="2" charset="-122"/>
              </a:rPr>
              <a:t>住，直到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完成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STCF</a:t>
            </a:r>
            <a:r>
              <a:rPr lang="zh-CN" altLang="en-US">
                <a:ea typeface="宋体" pitchFamily="2" charset="-122"/>
              </a:rPr>
              <a:t>的问题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都是</a:t>
            </a:r>
            <a:r>
              <a:rPr lang="en-US" altLang="zh-CN">
                <a:ea typeface="宋体" pitchFamily="2" charset="-122"/>
              </a:rPr>
              <a:t>50ms</a:t>
            </a:r>
            <a:r>
              <a:rPr lang="zh-CN" altLang="en-US">
                <a:ea typeface="宋体" pitchFamily="2" charset="-122"/>
              </a:rPr>
              <a:t>的任务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每次</a:t>
            </a:r>
            <a:r>
              <a:rPr lang="en-US" altLang="zh-CN">
                <a:ea typeface="宋体" pitchFamily="2" charset="-122"/>
              </a:rPr>
              <a:t>interrupt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剩余的时间小于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，那么会优先调度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，浪费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时间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72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537075"/>
            <a:ext cx="4835525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考虑</a:t>
            </a:r>
            <a:r>
              <a:rPr lang="en-US" altLang="zh-CN">
                <a:ea typeface="宋体" pitchFamily="2" charset="-122"/>
              </a:rPr>
              <a:t>I/O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解决方案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把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看做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10ms</a:t>
            </a:r>
            <a:r>
              <a:rPr lang="zh-CN" altLang="en-US">
                <a:ea typeface="宋体" pitchFamily="2" charset="-122"/>
              </a:rPr>
              <a:t>的子任务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每次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开始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时，调度器只剩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一个选项，调度</a:t>
            </a:r>
            <a:r>
              <a:rPr lang="en-US" altLang="zh-CN">
                <a:ea typeface="宋体" pitchFamily="2" charset="-122"/>
              </a:rPr>
              <a:t>B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完成时（</a:t>
            </a:r>
            <a:r>
              <a:rPr lang="en-US" altLang="zh-CN">
                <a:ea typeface="宋体" pitchFamily="2" charset="-122"/>
              </a:rPr>
              <a:t>interrupt</a:t>
            </a:r>
            <a:r>
              <a:rPr lang="zh-CN" altLang="en-US">
                <a:ea typeface="宋体" pitchFamily="2" charset="-122"/>
              </a:rPr>
              <a:t>），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的剩余时间段，调度</a:t>
            </a:r>
            <a:r>
              <a:rPr lang="en-US" altLang="zh-CN"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（或者增加调度条件，有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阻塞不能调度）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4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4156075"/>
            <a:ext cx="4767263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课堂练习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7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1"/>
          <a:srcRect t="65926"/>
          <a:stretch>
            <a:fillRect/>
          </a:stretch>
        </p:blipFill>
        <p:spPr>
          <a:xfrm>
            <a:off x="2209800" y="4629150"/>
            <a:ext cx="6783388" cy="176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Picture 3"/>
          <p:cNvPicPr>
            <a:picLocks noChangeAspect="1"/>
          </p:cNvPicPr>
          <p:nvPr/>
        </p:nvPicPr>
        <p:blipFill>
          <a:blip r:embed="rId1"/>
          <a:srcRect b="44958"/>
          <a:stretch>
            <a:fillRect/>
          </a:stretch>
        </p:blipFill>
        <p:spPr>
          <a:xfrm>
            <a:off x="1143000" y="1581150"/>
            <a:ext cx="6783388" cy="2852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练习答案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794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613" y="1752600"/>
            <a:ext cx="6784975" cy="3611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391150"/>
            <a:ext cx="48006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练习答案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818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1"/>
          <a:srcRect b="50269"/>
          <a:stretch>
            <a:fillRect/>
          </a:stretch>
        </p:blipFill>
        <p:spPr>
          <a:xfrm>
            <a:off x="1103313" y="1731963"/>
            <a:ext cx="6784975" cy="247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课堂练习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有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个待运行作业，估计它们的运行时间分别是</a:t>
            </a:r>
            <a:r>
              <a:rPr lang="en-US" altLang="zh-CN">
                <a:ea typeface="宋体" pitchFamily="2" charset="-122"/>
              </a:rPr>
              <a:t>9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6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。以何种顺序运行这些作业能够得到最短的平均响应时间（答案将依赖于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）。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584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练习答案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其他四个作业的顺序应该是从短到长：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6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9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那么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可能处于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种位置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86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课堂练习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有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个批处理作业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～</a:t>
            </a:r>
            <a:r>
              <a:rPr lang="en-US" altLang="zh-CN">
                <a:ea typeface="宋体" pitchFamily="2" charset="-122"/>
              </a:rPr>
              <a:t>E</a:t>
            </a:r>
            <a:r>
              <a:rPr lang="zh-CN" altLang="en-US">
                <a:ea typeface="宋体" pitchFamily="2" charset="-122"/>
              </a:rPr>
              <a:t>，它们几乎同时到达一个计算中心。估计它们的运行时间分别是</a:t>
            </a:r>
            <a:r>
              <a:rPr lang="en-US" altLang="zh-CN">
                <a:ea typeface="宋体" pitchFamily="2" charset="-122"/>
              </a:rPr>
              <a:t>10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6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8</a:t>
            </a:r>
            <a:r>
              <a:rPr lang="zh-CN" altLang="en-US">
                <a:ea typeface="宋体" pitchFamily="2" charset="-122"/>
              </a:rPr>
              <a:t>分钟。其优先极（外部设定）分别是</a:t>
            </a:r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，其中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为最高级。对于下列每种调度算法，计算平均周转时间，可忽略进程切换的开销。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轮转法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优先级调度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先来先服务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最短作业优先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</p:txBody>
      </p:sp>
      <p:sp>
        <p:nvSpPr>
          <p:cNvPr id="3789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>
                <a:solidFill>
                  <a:srgbClr val="22228B"/>
                </a:solidFill>
                <a:ea typeface="宋体" pitchFamily="2" charset="-122"/>
              </a:rPr>
              <a:t>CPU</a:t>
            </a:r>
            <a:r>
              <a:rPr lang="zh-CN" altLang="en-US" b="1">
                <a:solidFill>
                  <a:srgbClr val="22228B"/>
                </a:solidFill>
                <a:ea typeface="宋体" pitchFamily="2" charset="-122"/>
              </a:rPr>
              <a:t>调度基本策略</a:t>
            </a:r>
            <a:endParaRPr lang="en-US" altLang="zh-CN" b="1">
              <a:solidFill>
                <a:srgbClr val="22228B"/>
              </a:solidFill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Proportional Share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课堂练习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8914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2111375"/>
            <a:ext cx="8305800" cy="3397250"/>
          </a:xfrm>
          <a:ln/>
        </p:spPr>
      </p:pic>
      <p:sp>
        <p:nvSpPr>
          <p:cNvPr id="3891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练习答案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9938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47725" y="1600200"/>
            <a:ext cx="7524750" cy="4419600"/>
          </a:xfrm>
          <a:ln/>
        </p:spPr>
      </p:pic>
      <p:sp>
        <p:nvSpPr>
          <p:cNvPr id="3993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调度基本策略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 b="1">
                <a:solidFill>
                  <a:srgbClr val="22228B"/>
                </a:solidFill>
                <a:ea typeface="宋体" pitchFamily="2" charset="-122"/>
              </a:rPr>
              <a:t>Multi-Level</a:t>
            </a:r>
            <a:r>
              <a:rPr lang="zh-CN" altLang="en-US" b="1">
                <a:solidFill>
                  <a:srgbClr val="22228B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22228B"/>
                </a:solidFill>
                <a:ea typeface="宋体" pitchFamily="2" charset="-122"/>
              </a:rPr>
              <a:t>Feedback</a:t>
            </a:r>
            <a:r>
              <a:rPr lang="zh-CN" altLang="en-US" b="1">
                <a:solidFill>
                  <a:srgbClr val="22228B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22228B"/>
                </a:solidFill>
                <a:ea typeface="宋体" pitchFamily="2" charset="-122"/>
              </a:rPr>
              <a:t>Queue</a:t>
            </a:r>
            <a:endParaRPr lang="en-US" altLang="zh-CN" b="1">
              <a:solidFill>
                <a:srgbClr val="22228B"/>
              </a:solidFill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Proportional Share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以上调度算法的共同问题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假设我们知道每个任务的时间，从而短任务优先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但实际上我们一般是没法预知的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1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提出者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Corbato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1962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 Compatible Time-Sharing System (CTSS) </a:t>
            </a:r>
            <a:r>
              <a:rPr lang="zh-CN" altLang="en-US">
                <a:ea typeface="宋体" pitchFamily="2" charset="-122"/>
              </a:rPr>
              <a:t>的一部分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Corbato</a:t>
            </a:r>
            <a:r>
              <a:rPr lang="zh-CN" altLang="en-US">
                <a:ea typeface="宋体" pitchFamily="2" charset="-122"/>
              </a:rPr>
              <a:t>后来参与</a:t>
            </a:r>
            <a:r>
              <a:rPr lang="en-US" altLang="zh-CN">
                <a:ea typeface="宋体" pitchFamily="2" charset="-122"/>
              </a:rPr>
              <a:t>Multics</a:t>
            </a:r>
            <a:r>
              <a:rPr lang="zh-CN" altLang="en-US">
                <a:ea typeface="宋体" pitchFamily="2" charset="-122"/>
              </a:rPr>
              <a:t>操作系统的工作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后来获得</a:t>
            </a:r>
            <a:r>
              <a:rPr lang="en-US" altLang="zh-CN">
                <a:ea typeface="宋体" pitchFamily="2" charset="-122"/>
              </a:rPr>
              <a:t>ACM</a:t>
            </a:r>
            <a:r>
              <a:rPr lang="zh-CN" altLang="en-US">
                <a:ea typeface="宋体" pitchFamily="2" charset="-122"/>
              </a:rPr>
              <a:t>图灵奖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目标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不知道任务长度的前提下，尽量短任务优先来减小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减小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，但又不像</a:t>
            </a:r>
            <a:r>
              <a:rPr lang="en-US" altLang="zh-CN">
                <a:ea typeface="宋体" pitchFamily="2" charset="-122"/>
              </a:rPr>
              <a:t>RR</a:t>
            </a:r>
            <a:r>
              <a:rPr lang="zh-CN" altLang="en-US">
                <a:ea typeface="宋体" pitchFamily="2" charset="-122"/>
              </a:rPr>
              <a:t>那样伤害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403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分为多个优先级队列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规则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1: </a:t>
            </a:r>
            <a:r>
              <a:rPr lang="en-US" altLang="zh-CN">
                <a:ea typeface="宋体" pitchFamily="2" charset="-122"/>
              </a:rPr>
              <a:t>If Priority(A) &gt; Priority(B), A runs (B doesn’t).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2: </a:t>
            </a:r>
            <a:r>
              <a:rPr lang="en-US" altLang="zh-CN">
                <a:ea typeface="宋体" pitchFamily="2" charset="-122"/>
              </a:rPr>
              <a:t>If Priority(A) = Priority(B), A &amp; B run in RR.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505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238" y="1828800"/>
            <a:ext cx="3717925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>
                <a:ea typeface="宋体" pitchFamily="2" charset="-122"/>
              </a:rPr>
              <a:t>Workload</a:t>
            </a:r>
            <a:r>
              <a:rPr lang="zh-CN" altLang="en-US" b="1">
                <a:ea typeface="宋体" pitchFamily="2" charset="-122"/>
              </a:rPr>
              <a:t>分析</a:t>
            </a:r>
            <a:endParaRPr lang="en-US" altLang="zh-CN" b="1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一种是</a:t>
            </a:r>
            <a:r>
              <a:rPr lang="en-US" altLang="zh-CN">
                <a:ea typeface="宋体" pitchFamily="2" charset="-122"/>
              </a:rPr>
              <a:t>interactive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short-running</a:t>
            </a:r>
            <a:r>
              <a:rPr lang="zh-CN" altLang="en-US">
                <a:ea typeface="宋体" pitchFamily="2" charset="-122"/>
              </a:rPr>
              <a:t>任务，经常交换，让出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，对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要求高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一种是</a:t>
            </a:r>
            <a:r>
              <a:rPr lang="en-US" altLang="zh-CN">
                <a:ea typeface="宋体" pitchFamily="2" charset="-122"/>
              </a:rPr>
              <a:t>longer-running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CPU-bound</a:t>
            </a:r>
            <a:r>
              <a:rPr lang="zh-CN" altLang="en-US">
                <a:ea typeface="宋体" pitchFamily="2" charset="-122"/>
              </a:rPr>
              <a:t>任务，对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要求不高，但对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要求高</a:t>
            </a:r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r>
              <a:rPr lang="en-US" altLang="zh-CN">
                <a:solidFill>
                  <a:srgbClr val="22228B"/>
                </a:solidFill>
                <a:ea typeface="宋体" pitchFamily="2" charset="-122"/>
              </a:rPr>
              <a:t>System</a:t>
            </a:r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优秀论文经常这样，抓住主要矛盾（通过</a:t>
            </a:r>
            <a:r>
              <a:rPr lang="en-US" altLang="zh-CN">
                <a:solidFill>
                  <a:srgbClr val="22228B"/>
                </a:solidFill>
                <a:ea typeface="宋体" pitchFamily="2" charset="-122"/>
              </a:rPr>
              <a:t>workload</a:t>
            </a:r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分析等方式），针对性设计（传统方法一般不这样）</a:t>
            </a:r>
            <a:endParaRPr lang="en-US" altLang="zh-CN">
              <a:solidFill>
                <a:srgbClr val="22228B"/>
              </a:solidFill>
              <a:ea typeface="宋体" pitchFamily="2" charset="-122"/>
            </a:endParaRPr>
          </a:p>
          <a:p>
            <a:pPr lvl="1"/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例如上述分类中，两类</a:t>
            </a:r>
            <a:r>
              <a:rPr lang="en-US" altLang="zh-CN">
                <a:solidFill>
                  <a:srgbClr val="22228B"/>
                </a:solidFill>
                <a:ea typeface="宋体" pitchFamily="2" charset="-122"/>
              </a:rPr>
              <a:t>job</a:t>
            </a:r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并不都是</a:t>
            </a:r>
            <a:r>
              <a:rPr lang="en-US" altLang="zh-CN">
                <a:solidFill>
                  <a:srgbClr val="22228B"/>
                </a:solidFill>
                <a:ea typeface="宋体" pitchFamily="2" charset="-122"/>
              </a:rPr>
              <a:t>turnaround time</a:t>
            </a:r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rgbClr val="22228B"/>
                </a:solidFill>
                <a:ea typeface="宋体" pitchFamily="2" charset="-122"/>
              </a:rPr>
              <a:t>response time</a:t>
            </a:r>
            <a:r>
              <a:rPr lang="zh-CN" altLang="en-US">
                <a:solidFill>
                  <a:srgbClr val="22228B"/>
                </a:solidFill>
                <a:ea typeface="宋体" pitchFamily="2" charset="-122"/>
              </a:rPr>
              <a:t>都需要，而是每类偏重一个方面，这样就容易优化了</a:t>
            </a:r>
            <a:endParaRPr lang="zh-CN" altLang="en-US">
              <a:solidFill>
                <a:srgbClr val="22228B"/>
              </a:solidFill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08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Attempt #1: How To Change Priority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3: </a:t>
            </a:r>
            <a:r>
              <a:rPr lang="en-US" altLang="zh-CN">
                <a:ea typeface="宋体" pitchFamily="2" charset="-122"/>
              </a:rPr>
              <a:t>When a job enters the system, it is placed at the highest priority (the 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topmost</a:t>
            </a:r>
            <a:r>
              <a:rPr lang="en-US" altLang="zh-CN">
                <a:ea typeface="宋体" pitchFamily="2" charset="-122"/>
              </a:rPr>
              <a:t> queue).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4a: </a:t>
            </a:r>
            <a:r>
              <a:rPr lang="en-US" altLang="zh-CN">
                <a:ea typeface="宋体" pitchFamily="2" charset="-122"/>
              </a:rPr>
              <a:t>If a job uses up an entire time slice while running, its priority is </a:t>
            </a:r>
            <a:r>
              <a:rPr lang="en-US" altLang="zh-CN" i="1">
                <a:ea typeface="宋体" pitchFamily="2" charset="-122"/>
              </a:rPr>
              <a:t>reduced </a:t>
            </a:r>
            <a:r>
              <a:rPr lang="en-US" altLang="zh-CN">
                <a:ea typeface="宋体" pitchFamily="2" charset="-122"/>
              </a:rPr>
              <a:t>(i.e., it moves down one queue). 【</a:t>
            </a:r>
            <a:r>
              <a:rPr lang="zh-CN" altLang="en-US">
                <a:ea typeface="宋体" pitchFamily="2" charset="-122"/>
              </a:rPr>
              <a:t>针对</a:t>
            </a:r>
            <a:r>
              <a:rPr lang="en-US" altLang="zh-CN">
                <a:ea typeface="宋体" pitchFamily="2" charset="-122"/>
              </a:rPr>
              <a:t>CPU-bound</a:t>
            </a:r>
            <a:r>
              <a:rPr lang="zh-CN" altLang="en-US">
                <a:ea typeface="宋体" pitchFamily="2" charset="-122"/>
              </a:rPr>
              <a:t>任务</a:t>
            </a:r>
            <a:r>
              <a:rPr lang="en-US" altLang="zh-CN">
                <a:ea typeface="宋体" pitchFamily="2" charset="-122"/>
              </a:rPr>
              <a:t>】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4b: </a:t>
            </a:r>
            <a:r>
              <a:rPr lang="en-US" altLang="zh-CN">
                <a:ea typeface="宋体" pitchFamily="2" charset="-122"/>
              </a:rPr>
              <a:t>If a job gives up the CPU before the time slice is up, it stays at the </a:t>
            </a:r>
            <a:r>
              <a:rPr lang="en-US" altLang="zh-CN" i="1">
                <a:ea typeface="宋体" pitchFamily="2" charset="-122"/>
              </a:rPr>
              <a:t>same </a:t>
            </a:r>
            <a:r>
              <a:rPr lang="en-US" altLang="zh-CN">
                <a:ea typeface="宋体" pitchFamily="2" charset="-122"/>
              </a:rPr>
              <a:t>priority level. 【</a:t>
            </a:r>
            <a:r>
              <a:rPr lang="zh-CN" altLang="en-US">
                <a:ea typeface="宋体" pitchFamily="2" charset="-122"/>
              </a:rPr>
              <a:t>针对</a:t>
            </a:r>
            <a:r>
              <a:rPr lang="en-US" altLang="zh-CN">
                <a:ea typeface="宋体" pitchFamily="2" charset="-122"/>
              </a:rPr>
              <a:t>interactive</a:t>
            </a:r>
            <a:r>
              <a:rPr lang="zh-CN" altLang="en-US">
                <a:ea typeface="宋体" pitchFamily="2" charset="-122"/>
              </a:rPr>
              <a:t>任务</a:t>
            </a:r>
            <a:r>
              <a:rPr lang="en-US" altLang="zh-CN">
                <a:ea typeface="宋体" pitchFamily="2" charset="-122"/>
              </a:rPr>
              <a:t>】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0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60388" y="1470025"/>
            <a:ext cx="3810000" cy="1055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zh-CN" altLang="en-US">
                <a:ea typeface="宋体" pitchFamily="2" charset="-122"/>
              </a:rPr>
              <a:t>例</a:t>
            </a:r>
            <a:r>
              <a:rPr lang="en-US" altLang="zh-CN">
                <a:ea typeface="宋体" pitchFamily="2" charset="-122"/>
              </a:rPr>
              <a:t>1.</a:t>
            </a:r>
            <a:r>
              <a:rPr lang="zh-CN" altLang="en-US">
                <a:ea typeface="宋体" pitchFamily="2" charset="-122"/>
              </a:rPr>
              <a:t> 长任务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0" y="1987550"/>
            <a:ext cx="3935413" cy="370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2090738"/>
            <a:ext cx="3935413" cy="3605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3" name="内容占位符 2"/>
          <p:cNvSpPr txBox="1"/>
          <p:nvPr/>
        </p:nvSpPr>
        <p:spPr>
          <a:xfrm>
            <a:off x="4713288" y="1457325"/>
            <a:ext cx="4419600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zh-CN" altLang="en-US" b="1">
                <a:ea typeface="宋体" pitchFamily="2" charset="-122"/>
              </a:rPr>
              <a:t>例</a:t>
            </a:r>
            <a:r>
              <a:rPr lang="zh-CN" altLang="zh-CN" b="1">
                <a:ea typeface="宋体" pitchFamily="2" charset="-122"/>
              </a:rPr>
              <a:t>2</a:t>
            </a:r>
            <a:r>
              <a:rPr lang="en-US" altLang="zh-CN" b="1">
                <a:ea typeface="宋体" pitchFamily="2" charset="-122"/>
              </a:rPr>
              <a:t>.</a:t>
            </a:r>
            <a:r>
              <a:rPr lang="zh-CN" altLang="en-US" b="1">
                <a:ea typeface="宋体" pitchFamily="2" charset="-122"/>
              </a:rPr>
              <a:t> 又来了交互式任务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48134" name="矩形 8"/>
          <p:cNvSpPr/>
          <p:nvPr/>
        </p:nvSpPr>
        <p:spPr>
          <a:xfrm>
            <a:off x="4713288" y="5872163"/>
            <a:ext cx="411480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ea typeface="宋体" pitchFamily="2" charset="-122"/>
              </a:rPr>
              <a:t>效果上近似于</a:t>
            </a:r>
            <a:r>
              <a:rPr lang="en-US" altLang="zh-CN" sz="2000" b="1">
                <a:ea typeface="宋体" pitchFamily="2" charset="-122"/>
              </a:rPr>
              <a:t>SJF</a:t>
            </a:r>
            <a:r>
              <a:rPr lang="zh-CN" altLang="en-US" sz="2000" b="1">
                <a:ea typeface="宋体" pitchFamily="2" charset="-122"/>
              </a:rPr>
              <a:t>，有利于周转时间</a:t>
            </a:r>
            <a:endParaRPr lang="en-US" altLang="zh-CN" sz="2000" b="1">
              <a:ea typeface="宋体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ea typeface="宋体" pitchFamily="2" charset="-122"/>
              </a:rPr>
              <a:t>同时交互式任务的响应时间很短</a:t>
            </a:r>
            <a:endParaRPr lang="zh-CN" altLang="en-US" sz="2000" b="1">
              <a:ea typeface="宋体" pitchFamily="2" charset="-122"/>
            </a:endParaRPr>
          </a:p>
        </p:txBody>
      </p:sp>
      <p:sp>
        <p:nvSpPr>
          <p:cNvPr id="48135" name="矩形 9"/>
          <p:cNvSpPr/>
          <p:nvPr/>
        </p:nvSpPr>
        <p:spPr>
          <a:xfrm>
            <a:off x="441325" y="5872163"/>
            <a:ext cx="37004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ea typeface="宋体" pitchFamily="2" charset="-122"/>
              </a:rPr>
              <a:t>短任务优先极高，同时有利于周转时间和响应时间</a:t>
            </a:r>
            <a:endParaRPr lang="zh-CN" altLang="en-US" sz="20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密集型的任务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按照</a:t>
            </a:r>
            <a:r>
              <a:rPr lang="en-US" altLang="zh-CN">
                <a:ea typeface="宋体" pitchFamily="2" charset="-122"/>
              </a:rPr>
              <a:t>Rule 4b,</a:t>
            </a:r>
            <a:r>
              <a:rPr lang="zh-CN" altLang="en-US">
                <a:ea typeface="宋体" pitchFamily="2" charset="-122"/>
              </a:rPr>
              <a:t> 由于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阻塞，会提前释放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，所以一直留在高优先级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15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3044825"/>
            <a:ext cx="3770313" cy="355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中断</a:t>
            </a:r>
            <a:r>
              <a:rPr lang="en-US" altLang="zh-CN">
                <a:ea typeface="宋体" pitchFamily="2" charset="-122"/>
              </a:rPr>
              <a:t>/</a:t>
            </a:r>
            <a:r>
              <a:rPr lang="zh-CN" altLang="en-US">
                <a:ea typeface="宋体" pitchFamily="2" charset="-122"/>
              </a:rPr>
              <a:t>异常：进程切换的方法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调度：进程切换的决策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优化目标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：更小的</a:t>
            </a:r>
            <a:r>
              <a:rPr lang="en-US" altLang="zh-CN">
                <a:ea typeface="宋体" pitchFamily="2" charset="-122"/>
              </a:rPr>
              <a:t>turnaround time</a:t>
            </a:r>
            <a:r>
              <a:rPr lang="zh-CN" altLang="en-US">
                <a:ea typeface="宋体" pitchFamily="2" charset="-122"/>
              </a:rPr>
              <a:t>（周转时间），任务从到达到整体完成的延迟</a:t>
            </a:r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多任务：尽可能小的平均</a:t>
            </a:r>
            <a:r>
              <a:rPr lang="en-US" altLang="zh-CN">
                <a:ea typeface="宋体" pitchFamily="2" charset="-122"/>
              </a:rPr>
              <a:t>turnaround time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794125"/>
            <a:ext cx="5105400" cy="59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问题总结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1. CPU-bound</a:t>
            </a:r>
            <a:r>
              <a:rPr lang="zh-CN" altLang="en-US">
                <a:ea typeface="宋体" pitchFamily="2" charset="-122"/>
              </a:rPr>
              <a:t>型任务的饥饿问题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如果交互式任务数量较多，它们会交替使用</a:t>
            </a:r>
            <a:r>
              <a:rPr lang="en-US" altLang="zh-CN">
                <a:ea typeface="宋体" pitchFamily="2" charset="-122"/>
              </a:rPr>
              <a:t>CPU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低优先级的</a:t>
            </a:r>
            <a:r>
              <a:rPr lang="en-US" altLang="zh-CN">
                <a:ea typeface="宋体" pitchFamily="2" charset="-122"/>
              </a:rPr>
              <a:t>CPU-bound</a:t>
            </a:r>
            <a:r>
              <a:rPr lang="zh-CN" altLang="en-US">
                <a:ea typeface="宋体" pitchFamily="2" charset="-122"/>
              </a:rPr>
              <a:t>型任务可能饥饿（调度算法一定要避免的灾难）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*系统工作，首先要考虑避免灾难，然后才是优化性能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17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5018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0" y="2286000"/>
            <a:ext cx="3717925" cy="3465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问题总结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solidFill>
                  <a:srgbClr val="7F7F7F"/>
                </a:solidFill>
                <a:ea typeface="宋体" pitchFamily="2" charset="-122"/>
              </a:rPr>
              <a:t>1. </a:t>
            </a:r>
            <a:r>
              <a:rPr lang="zh-CN" altLang="en-US">
                <a:solidFill>
                  <a:srgbClr val="7F7F7F"/>
                </a:solidFill>
                <a:ea typeface="宋体" pitchFamily="2" charset="-122"/>
              </a:rPr>
              <a:t>饥饿问题</a:t>
            </a:r>
            <a:endParaRPr lang="en-US" altLang="zh-CN">
              <a:solidFill>
                <a:srgbClr val="7F7F7F"/>
              </a:solidFill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2. </a:t>
            </a:r>
            <a:r>
              <a:rPr lang="zh-CN" altLang="en-US">
                <a:ea typeface="宋体" pitchFamily="2" charset="-122"/>
              </a:rPr>
              <a:t>用户会针对性</a:t>
            </a:r>
            <a:r>
              <a:rPr lang="en-US" altLang="en-US">
                <a:ea typeface="宋体" pitchFamily="2" charset="-122"/>
              </a:rPr>
              <a:t>修改程序，在时间片结束前进行一次没有意义的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（访问一个不需要的文件）</a:t>
            </a:r>
            <a:r>
              <a:rPr lang="en-US" altLang="en-US">
                <a:ea typeface="宋体" pitchFamily="2" charset="-122"/>
              </a:rPr>
              <a:t>，这样可以一直停留在最高优先级</a:t>
            </a:r>
            <a:endParaRPr lang="en-US" altLang="en-US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Client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Server</a:t>
            </a:r>
            <a:r>
              <a:rPr lang="zh-CN" altLang="en-US">
                <a:ea typeface="宋体" pitchFamily="2" charset="-122"/>
              </a:rPr>
              <a:t>之间的欺诈、对抗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3. </a:t>
            </a:r>
            <a:r>
              <a:rPr lang="en-US" altLang="en-US">
                <a:ea typeface="宋体" pitchFamily="2" charset="-122"/>
              </a:rPr>
              <a:t>程序</a:t>
            </a:r>
            <a:r>
              <a:rPr lang="en-US" altLang="zh-CN">
                <a:ea typeface="宋体" pitchFamily="2" charset="-122"/>
              </a:rPr>
              <a:t>workload</a:t>
            </a:r>
            <a:r>
              <a:rPr lang="en-US" altLang="en-US">
                <a:ea typeface="宋体" pitchFamily="2" charset="-122"/>
              </a:rPr>
              <a:t>改变模式（计算</a:t>
            </a:r>
            <a:r>
              <a:rPr lang="en-US" altLang="zh-CN">
                <a:ea typeface="宋体" pitchFamily="2" charset="-122"/>
              </a:rPr>
              <a:t>-&gt;</a:t>
            </a:r>
            <a:r>
              <a:rPr lang="en-US" altLang="en-US">
                <a:ea typeface="宋体" pitchFamily="2" charset="-122"/>
              </a:rPr>
              <a:t>交互），没有机会上升优先级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0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Attempt #2: The Priority Boost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5: </a:t>
            </a:r>
            <a:r>
              <a:rPr lang="en-US" altLang="zh-CN">
                <a:ea typeface="宋体" pitchFamily="2" charset="-122"/>
              </a:rPr>
              <a:t>After some time period 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, move all the jobs in the system to the topmost queue.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解决了两个问题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饥饿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Workload</a:t>
            </a:r>
            <a:r>
              <a:rPr lang="zh-CN" altLang="en-US">
                <a:ea typeface="宋体" pitchFamily="2" charset="-122"/>
              </a:rPr>
              <a:t>模式改变</a:t>
            </a:r>
            <a:endParaRPr lang="en-US" altLang="zh-CN">
              <a:ea typeface="宋体" pitchFamily="2" charset="-122"/>
            </a:endParaRPr>
          </a:p>
          <a:p>
            <a:pPr lvl="2">
              <a:buNone/>
            </a:pPr>
            <a:r>
              <a:rPr lang="zh-CN" altLang="en-US">
                <a:ea typeface="宋体" pitchFamily="2" charset="-122"/>
              </a:rPr>
              <a:t>（重新做人的机会）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2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5222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2981325"/>
            <a:ext cx="3575050" cy="341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Attempt #2: The Priority Boost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Rule 5</a:t>
            </a:r>
            <a:r>
              <a:rPr lang="zh-CN" altLang="en-US">
                <a:ea typeface="宋体" pitchFamily="2" charset="-122"/>
              </a:rPr>
              <a:t>中的</a:t>
            </a:r>
            <a:r>
              <a:rPr lang="en-US" altLang="zh-CN">
                <a:ea typeface="宋体" pitchFamily="2" charset="-122"/>
              </a:rPr>
              <a:t>time period 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zh-CN" altLang="en-US">
                <a:ea typeface="宋体" pitchFamily="2" charset="-122"/>
              </a:rPr>
              <a:t>应该如何设置？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如果过大，没有起到效果，长任务还是可能饥饿；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如果过小，交互式任务所占比重可能太少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需要</a:t>
            </a:r>
            <a:r>
              <a:rPr lang="en-US" altLang="zh-CN">
                <a:ea typeface="宋体" pitchFamily="2" charset="-122"/>
              </a:rPr>
              <a:t>black magic</a:t>
            </a:r>
            <a:r>
              <a:rPr lang="zh-CN" altLang="en-US">
                <a:ea typeface="宋体" pitchFamily="2" charset="-122"/>
              </a:rPr>
              <a:t>才能做到（与系统中两类任务的比例动态相关）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这类问题在</a:t>
            </a:r>
            <a:r>
              <a:rPr lang="en-US" altLang="zh-CN">
                <a:ea typeface="宋体" pitchFamily="2" charset="-122"/>
              </a:rPr>
              <a:t>Systems</a:t>
            </a:r>
            <a:r>
              <a:rPr lang="zh-CN" altLang="en-US">
                <a:ea typeface="宋体" pitchFamily="2" charset="-122"/>
              </a:rPr>
              <a:t>领域叫做</a:t>
            </a:r>
            <a:r>
              <a:rPr lang="en-US" altLang="zh-CN">
                <a:ea typeface="宋体" pitchFamily="2" charset="-122"/>
              </a:rPr>
              <a:t>voo-doo constants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西非的伏都教，信奉巫术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Ousterhout’s Law: </a:t>
            </a:r>
            <a:r>
              <a:rPr lang="zh-CN" altLang="en-US">
                <a:ea typeface="宋体" pitchFamily="2" charset="-122"/>
              </a:rPr>
              <a:t>在设计算法时尽量避免引入</a:t>
            </a:r>
            <a:r>
              <a:rPr lang="en-US" altLang="zh-CN">
                <a:ea typeface="宋体" pitchFamily="2" charset="-122"/>
              </a:rPr>
              <a:t>voo-doo constants </a:t>
            </a:r>
            <a:endParaRPr lang="en-US" altLang="zh-CN">
              <a:ea typeface="宋体" pitchFamily="2" charset="-122"/>
            </a:endParaRPr>
          </a:p>
          <a:p>
            <a:pPr lvl="3"/>
            <a:r>
              <a:rPr lang="en-US" altLang="zh-CN">
                <a:ea typeface="宋体" pitchFamily="2" charset="-122"/>
              </a:rPr>
              <a:t>John Ousterhout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1988</a:t>
            </a:r>
            <a:r>
              <a:rPr lang="zh-CN" altLang="en-US">
                <a:ea typeface="宋体" pitchFamily="2" charset="-122"/>
              </a:rPr>
              <a:t>年和</a:t>
            </a:r>
            <a:r>
              <a:rPr lang="en-US" altLang="zh-CN">
                <a:ea typeface="宋体" pitchFamily="2" charset="-122"/>
              </a:rPr>
              <a:t>Fred Douglis</a:t>
            </a:r>
            <a:r>
              <a:rPr lang="zh-CN" altLang="en-US">
                <a:ea typeface="宋体" pitchFamily="2" charset="-122"/>
              </a:rPr>
              <a:t>提出第一个日志文件系统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这也是为什么简单的方法在系统中容易被利用的原因之一（如</a:t>
            </a:r>
            <a:r>
              <a:rPr lang="en-US" altLang="zh-CN">
                <a:ea typeface="宋体" pitchFamily="2" charset="-122"/>
              </a:rPr>
              <a:t>LRU</a:t>
            </a:r>
            <a:r>
              <a:rPr lang="zh-CN" altLang="en-US">
                <a:ea typeface="宋体" pitchFamily="2" charset="-122"/>
              </a:rPr>
              <a:t>）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524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Attempt #2: The Priority Boost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仍然没有解决问题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（用户欺诈，伪装自己，在让出时间片前做一次无意义的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，以停留在高优先级）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427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5427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3000375"/>
            <a:ext cx="4002088" cy="3686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矩形 6"/>
          <p:cNvSpPr/>
          <p:nvPr/>
        </p:nvSpPr>
        <p:spPr>
          <a:xfrm>
            <a:off x="4994275" y="3254375"/>
            <a:ext cx="31384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itchFamily="2" charset="-122"/>
              </a:rPr>
              <a:t>Job A</a:t>
            </a:r>
            <a:r>
              <a:rPr lang="zh-CN" altLang="en-US" sz="2000" b="1">
                <a:ea typeface="宋体" pitchFamily="2" charset="-122"/>
              </a:rPr>
              <a:t>，欺诈，占用</a:t>
            </a:r>
            <a:r>
              <a:rPr lang="en-US" altLang="zh-CN" sz="2000" b="1">
                <a:ea typeface="宋体" pitchFamily="2" charset="-122"/>
              </a:rPr>
              <a:t>99%</a:t>
            </a:r>
            <a:r>
              <a:rPr lang="zh-CN" altLang="en-US" sz="2000" b="1">
                <a:ea typeface="宋体" pitchFamily="2" charset="-122"/>
              </a:rPr>
              <a:t>的</a:t>
            </a:r>
            <a:r>
              <a:rPr lang="en-US" altLang="zh-CN" sz="2000" b="1">
                <a:ea typeface="宋体" pitchFamily="2" charset="-122"/>
              </a:rPr>
              <a:t>CPU</a:t>
            </a:r>
            <a:endParaRPr lang="zh-CN" altLang="en-US" sz="2000" b="1">
              <a:ea typeface="宋体" pitchFamily="2" charset="-122"/>
            </a:endParaRPr>
          </a:p>
        </p:txBody>
      </p:sp>
      <p:sp>
        <p:nvSpPr>
          <p:cNvPr id="54278" name="矩形 7"/>
          <p:cNvSpPr/>
          <p:nvPr/>
        </p:nvSpPr>
        <p:spPr>
          <a:xfrm>
            <a:off x="4994275" y="5865813"/>
            <a:ext cx="2997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itchFamily="2" charset="-122"/>
              </a:rPr>
              <a:t>Job B</a:t>
            </a:r>
            <a:r>
              <a:rPr lang="zh-CN" altLang="en-US" sz="2000" b="1">
                <a:ea typeface="宋体" pitchFamily="2" charset="-122"/>
              </a:rPr>
              <a:t>，老实，占用</a:t>
            </a:r>
            <a:r>
              <a:rPr lang="en-US" altLang="zh-CN" sz="2000" b="1">
                <a:ea typeface="宋体" pitchFamily="2" charset="-122"/>
              </a:rPr>
              <a:t>1%</a:t>
            </a:r>
            <a:r>
              <a:rPr lang="zh-CN" altLang="en-US" sz="2000" b="1">
                <a:ea typeface="宋体" pitchFamily="2" charset="-122"/>
              </a:rPr>
              <a:t>的</a:t>
            </a:r>
            <a:r>
              <a:rPr lang="en-US" altLang="zh-CN" sz="2000" b="1">
                <a:ea typeface="宋体" pitchFamily="2" charset="-122"/>
              </a:rPr>
              <a:t>CPU</a:t>
            </a:r>
            <a:endParaRPr lang="zh-CN" altLang="en-US" sz="20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4763" y="1752600"/>
            <a:ext cx="5176837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400">
                <a:ea typeface="宋体" pitchFamily="2" charset="-122"/>
              </a:rPr>
              <a:t>Attempt #3: Better Accounting 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en-US" altLang="zh-CN" sz="2000" b="1">
                <a:ea typeface="宋体" pitchFamily="2" charset="-122"/>
              </a:rPr>
              <a:t>Rule 4: </a:t>
            </a:r>
            <a:r>
              <a:rPr lang="en-US" altLang="zh-CN" sz="2000">
                <a:ea typeface="宋体" pitchFamily="2" charset="-122"/>
              </a:rPr>
              <a:t>Once a job uses up its time allotment at a given level (regardless of how many times it has given up the CPU), its priority is reduced (i.e., it moves down one queue). </a:t>
            </a:r>
            <a:endParaRPr lang="en-US" altLang="zh-CN" sz="2000">
              <a:ea typeface="宋体" pitchFamily="2" charset="-122"/>
            </a:endParaRPr>
          </a:p>
          <a:p>
            <a:pPr lvl="2"/>
            <a:r>
              <a:rPr lang="zh-CN" altLang="en-US" sz="1800">
                <a:ea typeface="宋体" pitchFamily="2" charset="-122"/>
              </a:rPr>
              <a:t>占用</a:t>
            </a:r>
            <a:r>
              <a:rPr lang="en-US" altLang="zh-CN" sz="1800">
                <a:ea typeface="宋体" pitchFamily="2" charset="-122"/>
              </a:rPr>
              <a:t>CPU</a:t>
            </a:r>
            <a:r>
              <a:rPr lang="zh-CN" altLang="en-US" sz="1800">
                <a:ea typeface="宋体" pitchFamily="2" charset="-122"/>
              </a:rPr>
              <a:t>总数达到一定量，就下降一个优先级</a:t>
            </a:r>
            <a:endParaRPr lang="en-US" altLang="zh-CN" sz="1800">
              <a:ea typeface="宋体" pitchFamily="2" charset="-122"/>
            </a:endParaRPr>
          </a:p>
          <a:p>
            <a:pPr lvl="2"/>
            <a:r>
              <a:rPr lang="zh-CN" altLang="en-US" sz="1800">
                <a:ea typeface="宋体" pitchFamily="2" charset="-122"/>
              </a:rPr>
              <a:t>交互式</a:t>
            </a:r>
            <a:r>
              <a:rPr lang="en-US" altLang="zh-CN" sz="1800">
                <a:ea typeface="宋体" pitchFamily="2" charset="-122"/>
              </a:rPr>
              <a:t>Job</a:t>
            </a:r>
            <a:r>
              <a:rPr lang="zh-CN" altLang="en-US" sz="1800">
                <a:ea typeface="宋体" pitchFamily="2" charset="-122"/>
              </a:rPr>
              <a:t>占用</a:t>
            </a:r>
            <a:r>
              <a:rPr lang="en-US" altLang="zh-CN" sz="1800">
                <a:ea typeface="宋体" pitchFamily="2" charset="-122"/>
              </a:rPr>
              <a:t>CPU</a:t>
            </a:r>
            <a:r>
              <a:rPr lang="zh-CN" altLang="en-US" sz="1800">
                <a:ea typeface="宋体" pitchFamily="2" charset="-122"/>
              </a:rPr>
              <a:t>少，所以应该优先极高，能够达到设计目标</a:t>
            </a:r>
            <a:endParaRPr lang="en-US" altLang="zh-CN" sz="1800">
              <a:ea typeface="宋体" pitchFamily="2" charset="-122"/>
            </a:endParaRPr>
          </a:p>
          <a:p>
            <a:pPr lvl="2"/>
            <a:r>
              <a:rPr lang="zh-CN" altLang="en-US" sz="1800">
                <a:ea typeface="宋体" pitchFamily="2" charset="-122"/>
              </a:rPr>
              <a:t>比提前让出时间片更合理，不容易被骗</a:t>
            </a:r>
            <a:endParaRPr lang="en-US" altLang="zh-CN" sz="1800">
              <a:ea typeface="宋体" pitchFamily="2" charset="-122"/>
            </a:endParaRPr>
          </a:p>
          <a:p>
            <a:pPr lvl="1"/>
            <a:endParaRPr lang="en-US" altLang="zh-CN" sz="2000">
              <a:ea typeface="宋体" pitchFamily="2" charset="-122"/>
            </a:endParaRPr>
          </a:p>
          <a:p>
            <a:pPr lvl="1"/>
            <a:endParaRPr lang="zh-CN" altLang="en-US" sz="2000">
              <a:ea typeface="宋体" pitchFamily="2" charset="-122"/>
            </a:endParaRPr>
          </a:p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5529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553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511425"/>
            <a:ext cx="3595688" cy="335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参数调优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数量、每个</a:t>
            </a:r>
            <a:r>
              <a:rPr lang="en-US" altLang="zh-CN">
                <a:ea typeface="宋体" pitchFamily="2" charset="-122"/>
              </a:rPr>
              <a:t>Q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slice</a:t>
            </a:r>
            <a:r>
              <a:rPr lang="zh-CN" altLang="en-US">
                <a:ea typeface="宋体" pitchFamily="2" charset="-122"/>
              </a:rPr>
              <a:t>大小、所有任务回到最高级的周期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例如，上级的</a:t>
            </a:r>
            <a:r>
              <a:rPr lang="en-US" altLang="zh-CN">
                <a:ea typeface="宋体" pitchFamily="2" charset="-122"/>
              </a:rPr>
              <a:t>Q</a:t>
            </a:r>
            <a:r>
              <a:rPr lang="zh-CN" altLang="en-US">
                <a:ea typeface="宋体" pitchFamily="2" charset="-122"/>
              </a:rPr>
              <a:t>用小的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slice</a:t>
            </a:r>
            <a:r>
              <a:rPr lang="zh-CN" altLang="en-US">
                <a:ea typeface="宋体" pitchFamily="2" charset="-122"/>
              </a:rPr>
              <a:t>，下级的</a:t>
            </a:r>
            <a:r>
              <a:rPr lang="en-US" altLang="zh-CN">
                <a:ea typeface="宋体" pitchFamily="2" charset="-122"/>
              </a:rPr>
              <a:t>Q</a:t>
            </a:r>
            <a:r>
              <a:rPr lang="zh-CN" altLang="en-US">
                <a:ea typeface="宋体" pitchFamily="2" charset="-122"/>
              </a:rPr>
              <a:t>用大的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slice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Interactive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job:</a:t>
            </a:r>
            <a:r>
              <a:rPr lang="zh-CN" altLang="en-US">
                <a:ea typeface="宋体" pitchFamily="2" charset="-122"/>
              </a:rPr>
              <a:t> 减小 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CPU-bound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job:</a:t>
            </a:r>
            <a:r>
              <a:rPr lang="zh-CN" altLang="en-US">
                <a:ea typeface="宋体" pitchFamily="2" charset="-122"/>
              </a:rPr>
              <a:t> 减小 </a:t>
            </a:r>
            <a:r>
              <a:rPr lang="en-US" altLang="zh-CN">
                <a:ea typeface="宋体" pitchFamily="2" charset="-122"/>
              </a:rPr>
              <a:t>context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switch</a:t>
            </a:r>
            <a:r>
              <a:rPr lang="zh-CN" altLang="en-US">
                <a:ea typeface="宋体" pitchFamily="2" charset="-122"/>
              </a:rPr>
              <a:t>的开销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32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543175"/>
            <a:ext cx="3689350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参数调优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Solaris MLFQ</a:t>
            </a:r>
            <a:r>
              <a:rPr lang="zh-CN" altLang="en-US">
                <a:ea typeface="宋体" pitchFamily="2" charset="-122"/>
              </a:rPr>
              <a:t>实现</a:t>
            </a:r>
            <a:r>
              <a:rPr lang="en-US" altLang="zh-CN">
                <a:ea typeface="宋体" pitchFamily="2" charset="-122"/>
              </a:rPr>
              <a:t>—Time-Sharing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 class (TS)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一系列参数可以调整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例如队列数量默认是</a:t>
            </a:r>
            <a:r>
              <a:rPr lang="en-US" altLang="zh-CN">
                <a:ea typeface="宋体" pitchFamily="2" charset="-122"/>
              </a:rPr>
              <a:t>60</a:t>
            </a:r>
            <a:r>
              <a:rPr lang="zh-CN" altLang="en-US">
                <a:ea typeface="宋体" pitchFamily="2" charset="-122"/>
              </a:rPr>
              <a:t>个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时间片从</a:t>
            </a:r>
            <a:r>
              <a:rPr lang="en-US" altLang="zh-CN">
                <a:ea typeface="宋体" pitchFamily="2" charset="-122"/>
              </a:rPr>
              <a:t>20ms</a:t>
            </a:r>
            <a:r>
              <a:rPr lang="zh-CN" altLang="en-US">
                <a:ea typeface="宋体" pitchFamily="2" charset="-122"/>
              </a:rPr>
              <a:t>到几百</a:t>
            </a:r>
            <a:r>
              <a:rPr lang="en-US" altLang="zh-CN">
                <a:ea typeface="宋体" pitchFamily="2" charset="-122"/>
              </a:rPr>
              <a:t>ms</a:t>
            </a:r>
            <a:r>
              <a:rPr lang="zh-CN" altLang="en-US">
                <a:ea typeface="宋体" pitchFamily="2" charset="-122"/>
              </a:rPr>
              <a:t>，甚至</a:t>
            </a:r>
            <a:r>
              <a:rPr lang="en-US" altLang="zh-CN">
                <a:ea typeface="宋体" pitchFamily="2" charset="-122"/>
              </a:rPr>
              <a:t>1s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FreeBSD scheduler</a:t>
            </a:r>
            <a:r>
              <a:rPr lang="zh-CN" altLang="en-US">
                <a:ea typeface="宋体" pitchFamily="2" charset="-122"/>
              </a:rPr>
              <a:t>采用公式计算任务的优先极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4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>
                <a:ea typeface="宋体" pitchFamily="2" charset="-122"/>
              </a:rPr>
              <a:t>MLFQ Summary:</a:t>
            </a:r>
            <a:endParaRPr lang="en-US" altLang="zh-CN" b="1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1: </a:t>
            </a:r>
            <a:r>
              <a:rPr lang="en-US" altLang="zh-CN">
                <a:ea typeface="宋体" pitchFamily="2" charset="-122"/>
              </a:rPr>
              <a:t>If Priority(A) &gt; Priority(B), A runs (B doesn’t).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2: </a:t>
            </a:r>
            <a:r>
              <a:rPr lang="en-US" altLang="zh-CN">
                <a:ea typeface="宋体" pitchFamily="2" charset="-122"/>
              </a:rPr>
              <a:t>If Priority(A) = Priority(B), A &amp; B run in RR.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3: </a:t>
            </a:r>
            <a:r>
              <a:rPr lang="en-US" altLang="zh-CN">
                <a:ea typeface="宋体" pitchFamily="2" charset="-122"/>
              </a:rPr>
              <a:t>When a job enters the system, it is placed at the highest priority (the topmost queue).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4: </a:t>
            </a:r>
            <a:r>
              <a:rPr lang="en-US" altLang="zh-CN">
                <a:ea typeface="宋体" pitchFamily="2" charset="-122"/>
              </a:rPr>
              <a:t>Once a job uses up its time allotment at a given level (regardless of how many times it has given up the CPU), its priority is reduced (i.e., it moves down one queue).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Rule 5: </a:t>
            </a:r>
            <a:r>
              <a:rPr lang="en-US" altLang="zh-CN">
                <a:ea typeface="宋体" pitchFamily="2" charset="-122"/>
              </a:rPr>
              <a:t>After some time period S, move all the jobs in the system to the topmost queue.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837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复杂系统设计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Not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pursuing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the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best,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But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avoiding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disaster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39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In,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Out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(FIFO)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Come,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Served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(FCFS)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例如</a:t>
            </a:r>
            <a:r>
              <a:rPr lang="en-US" altLang="zh-CN">
                <a:ea typeface="宋体" pitchFamily="2" charset="-122"/>
              </a:rPr>
              <a:t>A,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B,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几乎同时到达，</a:t>
            </a:r>
            <a:r>
              <a:rPr lang="en-US" altLang="zh-CN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arrival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zh-CN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(10+20+30)/3=20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优点：简单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213" y="4038600"/>
            <a:ext cx="5057775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调度基本策略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 b="1">
                <a:solidFill>
                  <a:srgbClr val="22228B"/>
                </a:solidFill>
                <a:ea typeface="宋体" pitchFamily="2" charset="-122"/>
              </a:rPr>
              <a:t>Proportional Share</a:t>
            </a:r>
            <a:endParaRPr lang="en-US" altLang="zh-CN" b="1">
              <a:solidFill>
                <a:srgbClr val="22228B"/>
              </a:solidFill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Proportional Share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Proportional share scheduler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也叫</a:t>
            </a:r>
            <a:r>
              <a:rPr lang="en-US" altLang="zh-CN">
                <a:ea typeface="宋体" pitchFamily="2" charset="-122"/>
              </a:rPr>
              <a:t>Fair-share scheduler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不追求优化</a:t>
            </a:r>
            <a:r>
              <a:rPr lang="en-US" altLang="zh-CN">
                <a:ea typeface="宋体" pitchFamily="2" charset="-122"/>
              </a:rPr>
              <a:t>turnaround time</a:t>
            </a:r>
            <a:r>
              <a:rPr lang="zh-CN" altLang="en-US">
                <a:ea typeface="宋体" pitchFamily="2" charset="-122"/>
              </a:rPr>
              <a:t>或</a:t>
            </a:r>
            <a:r>
              <a:rPr lang="en-US" altLang="zh-CN">
                <a:ea typeface="宋体" pitchFamily="2" charset="-122"/>
              </a:rPr>
              <a:t>response time</a:t>
            </a:r>
            <a:r>
              <a:rPr lang="zh-CN" altLang="en-US">
                <a:ea typeface="宋体" pitchFamily="2" charset="-122"/>
              </a:rPr>
              <a:t>，而是保障每个任务得到一定比例的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时间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一个典型算法是</a:t>
            </a:r>
            <a:r>
              <a:rPr lang="en-US" altLang="zh-CN">
                <a:ea typeface="宋体" pitchFamily="2" charset="-122"/>
              </a:rPr>
              <a:t>lottery scheduling (Waldspurger and Weihl, 1994) 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每个任务持有一定的</a:t>
            </a:r>
            <a:r>
              <a:rPr lang="en-US" altLang="zh-CN">
                <a:ea typeface="宋体" pitchFamily="2" charset="-122"/>
              </a:rPr>
              <a:t>tickets</a:t>
            </a:r>
            <a:r>
              <a:rPr lang="zh-CN" altLang="en-US">
                <a:ea typeface="宋体" pitchFamily="2" charset="-122"/>
              </a:rPr>
              <a:t>，生成随机数，落在哪个任务的范围内，就调度哪个任务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Tickets</a:t>
            </a:r>
            <a:r>
              <a:rPr lang="zh-CN" altLang="en-US">
                <a:ea typeface="宋体" pitchFamily="2" charset="-122"/>
              </a:rPr>
              <a:t>比例决定优先级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例如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有</a:t>
            </a:r>
            <a:r>
              <a:rPr lang="en-US" altLang="zh-CN">
                <a:ea typeface="宋体" pitchFamily="2" charset="-122"/>
              </a:rPr>
              <a:t>75</a:t>
            </a:r>
            <a:r>
              <a:rPr lang="zh-CN" altLang="en-US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ticket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有</a:t>
            </a:r>
            <a:r>
              <a:rPr lang="en-US" altLang="zh-CN">
                <a:ea typeface="宋体" pitchFamily="2" charset="-122"/>
              </a:rPr>
              <a:t>25</a:t>
            </a:r>
            <a:r>
              <a:rPr lang="zh-CN" altLang="en-US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ticket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349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63492" name="图片 1"/>
          <p:cNvPicPr>
            <a:picLocks noChangeAspect="1"/>
          </p:cNvPicPr>
          <p:nvPr/>
        </p:nvPicPr>
        <p:blipFill>
          <a:blip r:embed="rId1"/>
          <a:srcRect t="4755"/>
          <a:stretch>
            <a:fillRect/>
          </a:stretch>
        </p:blipFill>
        <p:spPr>
          <a:xfrm>
            <a:off x="609600" y="3886200"/>
            <a:ext cx="799147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6670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400">
                <a:ea typeface="宋体" pitchFamily="2" charset="-122"/>
              </a:rPr>
              <a:t>衡量</a:t>
            </a:r>
            <a:r>
              <a:rPr lang="en-US" altLang="zh-CN" sz="2400">
                <a:ea typeface="宋体" pitchFamily="2" charset="-122"/>
              </a:rPr>
              <a:t>Fairness</a:t>
            </a:r>
            <a:r>
              <a:rPr lang="" altLang="zh-CN" sz="2400"/>
              <a:t>–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Unfairness</a:t>
            </a:r>
            <a:r>
              <a:rPr lang="zh-CN" altLang="en-US" sz="2400">
                <a:ea typeface="宋体" pitchFamily="2" charset="-122"/>
              </a:rPr>
              <a:t>指数</a:t>
            </a:r>
            <a:r>
              <a:rPr lang="en-US" altLang="zh-CN" sz="2400">
                <a:ea typeface="宋体" pitchFamily="2" charset="-122"/>
              </a:rPr>
              <a:t>U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zh-CN" altLang="en-US" sz="2000">
                <a:ea typeface="宋体" pitchFamily="2" charset="-122"/>
              </a:rPr>
              <a:t>任务中第一个完成的时间除以第二个完成时间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zh-CN" altLang="en-US" sz="2000">
                <a:ea typeface="宋体" pitchFamily="2" charset="-122"/>
              </a:rPr>
              <a:t>例如第一个任务时间</a:t>
            </a:r>
            <a:r>
              <a:rPr lang="en-US" altLang="zh-CN" sz="2000">
                <a:ea typeface="宋体" pitchFamily="2" charset="-122"/>
              </a:rPr>
              <a:t>10</a:t>
            </a:r>
            <a:r>
              <a:rPr lang="zh-CN" altLang="en-US" sz="2000">
                <a:ea typeface="宋体" pitchFamily="2" charset="-122"/>
              </a:rPr>
              <a:t>完成，第二个</a:t>
            </a:r>
            <a:r>
              <a:rPr lang="en-US" altLang="zh-CN" sz="2000">
                <a:ea typeface="宋体" pitchFamily="2" charset="-122"/>
              </a:rPr>
              <a:t>20</a:t>
            </a:r>
            <a:r>
              <a:rPr lang="zh-CN" altLang="en-US" sz="2000">
                <a:ea typeface="宋体" pitchFamily="2" charset="-122"/>
              </a:rPr>
              <a:t>完成，那么</a:t>
            </a:r>
            <a:r>
              <a:rPr lang="en-US" altLang="zh-CN" sz="2000">
                <a:ea typeface="宋体" pitchFamily="2" charset="-122"/>
              </a:rPr>
              <a:t>U=0.5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zh-CN" altLang="en-US" sz="2000">
                <a:ea typeface="宋体" pitchFamily="2" charset="-122"/>
              </a:rPr>
              <a:t>对于基本上同时到达的任务，完全公平的情况下，应该</a:t>
            </a:r>
            <a:r>
              <a:rPr lang="en-US" altLang="zh-CN" sz="2000">
                <a:ea typeface="宋体" pitchFamily="2" charset="-122"/>
              </a:rPr>
              <a:t>U=1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6451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645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3252788"/>
            <a:ext cx="3721100" cy="3376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5"/>
          <p:cNvSpPr/>
          <p:nvPr/>
        </p:nvSpPr>
        <p:spPr>
          <a:xfrm>
            <a:off x="4953000" y="5489575"/>
            <a:ext cx="2819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ea typeface="宋体" pitchFamily="2" charset="-122"/>
              </a:rPr>
              <a:t>两个</a:t>
            </a:r>
            <a:r>
              <a:rPr lang="en-US" altLang="zh-CN" sz="2000" b="1">
                <a:ea typeface="宋体" pitchFamily="2" charset="-122"/>
              </a:rPr>
              <a:t>Job</a:t>
            </a:r>
            <a:r>
              <a:rPr lang="zh-CN" altLang="en-US" sz="2000" b="1">
                <a:ea typeface="宋体" pitchFamily="2" charset="-122"/>
              </a:rPr>
              <a:t>，任务越长，</a:t>
            </a:r>
            <a:r>
              <a:rPr lang="en-US" altLang="zh-CN" sz="2000" b="1">
                <a:ea typeface="宋体" pitchFamily="2" charset="-122"/>
              </a:rPr>
              <a:t>U</a:t>
            </a:r>
            <a:r>
              <a:rPr lang="zh-CN" altLang="en-US" sz="2000" b="1">
                <a:ea typeface="宋体" pitchFamily="2" charset="-122"/>
              </a:rPr>
              <a:t>越接近于</a:t>
            </a:r>
            <a:r>
              <a:rPr lang="en-US" altLang="zh-CN" sz="2000" b="1">
                <a:ea typeface="宋体" pitchFamily="2" charset="-122"/>
              </a:rPr>
              <a:t>1</a:t>
            </a:r>
            <a:endParaRPr lang="zh-CN" altLang="en-US" sz="20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5908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为什么不使用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确定性</a:t>
            </a:r>
            <a:r>
              <a:rPr lang="zh-CN" altLang="en-US">
                <a:ea typeface="宋体" pitchFamily="2" charset="-122"/>
              </a:rPr>
              <a:t>的调度方法？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如</a:t>
            </a:r>
            <a:r>
              <a:rPr lang="en-US" altLang="zh-CN">
                <a:ea typeface="宋体" pitchFamily="2" charset="-122"/>
              </a:rPr>
              <a:t>stride scheduling (1995)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每个任务调度一次后，走一定步长，每次选择总步长最小的任务调度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例如</a:t>
            </a:r>
            <a:r>
              <a:rPr lang="en-US" altLang="zh-CN">
                <a:ea typeface="宋体" pitchFamily="2" charset="-122"/>
              </a:rPr>
              <a:t>A, B, C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stride</a:t>
            </a:r>
            <a:r>
              <a:rPr lang="zh-CN" altLang="en-US">
                <a:ea typeface="宋体" pitchFamily="2" charset="-122"/>
              </a:rPr>
              <a:t>分别为</a:t>
            </a:r>
            <a:r>
              <a:rPr lang="en-US" altLang="zh-CN">
                <a:ea typeface="宋体" pitchFamily="2" charset="-122"/>
              </a:rPr>
              <a:t>100, 200, 40</a:t>
            </a:r>
            <a:r>
              <a:rPr lang="zh-CN" altLang="en-US">
                <a:ea typeface="宋体" pitchFamily="2" charset="-122"/>
              </a:rPr>
              <a:t>（权重比例为倒数，</a:t>
            </a:r>
            <a:r>
              <a:rPr lang="en-US" altLang="zh-CN">
                <a:ea typeface="宋体" pitchFamily="2" charset="-122"/>
              </a:rPr>
              <a:t>2:1:5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553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655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3916363"/>
            <a:ext cx="5734050" cy="2678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矩形 5"/>
          <p:cNvSpPr/>
          <p:nvPr/>
        </p:nvSpPr>
        <p:spPr>
          <a:xfrm>
            <a:off x="762000" y="4572000"/>
            <a:ext cx="21145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ea typeface="宋体" pitchFamily="2" charset="-122"/>
              </a:rPr>
              <a:t>结果</a:t>
            </a:r>
            <a:r>
              <a:rPr lang="en-US" altLang="zh-CN" sz="2000" b="1">
                <a:ea typeface="宋体" pitchFamily="2" charset="-122"/>
              </a:rPr>
              <a:t>A</a:t>
            </a:r>
            <a:r>
              <a:rPr lang="zh-CN" altLang="en-US" sz="2000" b="1">
                <a:ea typeface="宋体" pitchFamily="2" charset="-122"/>
              </a:rPr>
              <a:t>调度</a:t>
            </a:r>
            <a:r>
              <a:rPr lang="en-US" altLang="zh-CN" sz="2000" b="1">
                <a:ea typeface="宋体" pitchFamily="2" charset="-122"/>
              </a:rPr>
              <a:t>2</a:t>
            </a:r>
            <a:r>
              <a:rPr lang="zh-CN" altLang="en-US" sz="2000" b="1">
                <a:ea typeface="宋体" pitchFamily="2" charset="-122"/>
              </a:rPr>
              <a:t>次，</a:t>
            </a:r>
            <a:r>
              <a:rPr lang="en-US" altLang="zh-CN" sz="2000" b="1">
                <a:ea typeface="宋体" pitchFamily="2" charset="-122"/>
              </a:rPr>
              <a:t>B</a:t>
            </a:r>
            <a:r>
              <a:rPr lang="zh-CN" altLang="en-US" sz="2000" b="1">
                <a:ea typeface="宋体" pitchFamily="2" charset="-122"/>
              </a:rPr>
              <a:t> </a:t>
            </a:r>
            <a:r>
              <a:rPr lang="en-US" altLang="zh-CN" sz="2000" b="1">
                <a:ea typeface="宋体" pitchFamily="2" charset="-122"/>
              </a:rPr>
              <a:t>1</a:t>
            </a:r>
            <a:r>
              <a:rPr lang="zh-CN" altLang="en-US" sz="2000" b="1">
                <a:ea typeface="宋体" pitchFamily="2" charset="-122"/>
              </a:rPr>
              <a:t>次，</a:t>
            </a:r>
            <a:r>
              <a:rPr lang="en-US" altLang="zh-CN" sz="2000" b="1">
                <a:ea typeface="宋体" pitchFamily="2" charset="-122"/>
              </a:rPr>
              <a:t>C</a:t>
            </a:r>
            <a:r>
              <a:rPr lang="zh-CN" altLang="en-US" sz="2000" b="1">
                <a:ea typeface="宋体" pitchFamily="2" charset="-122"/>
              </a:rPr>
              <a:t> </a:t>
            </a:r>
            <a:r>
              <a:rPr lang="en-US" altLang="zh-CN" sz="2000" b="1">
                <a:ea typeface="宋体" pitchFamily="2" charset="-122"/>
              </a:rPr>
              <a:t>5</a:t>
            </a:r>
            <a:r>
              <a:rPr lang="zh-CN" altLang="en-US" sz="2000" b="1">
                <a:ea typeface="宋体" pitchFamily="2" charset="-122"/>
              </a:rPr>
              <a:t>次，与预期一致</a:t>
            </a:r>
            <a:endParaRPr lang="zh-CN" altLang="en-US" sz="20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为什么不使用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确定性</a:t>
            </a:r>
            <a:r>
              <a:rPr lang="zh-CN" altLang="en-US">
                <a:ea typeface="宋体" pitchFamily="2" charset="-122"/>
              </a:rPr>
              <a:t>的调度方法？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因为</a:t>
            </a:r>
            <a:r>
              <a:rPr lang="en-US" altLang="zh-CN">
                <a:ea typeface="宋体" pitchFamily="2" charset="-122"/>
              </a:rPr>
              <a:t>stride scheduling</a:t>
            </a:r>
            <a:r>
              <a:rPr lang="zh-CN" altLang="en-US">
                <a:ea typeface="宋体" pitchFamily="2" charset="-122"/>
              </a:rPr>
              <a:t>需要维护</a:t>
            </a:r>
            <a:r>
              <a:rPr lang="en-US" altLang="zh-CN">
                <a:ea typeface="宋体" pitchFamily="2" charset="-122"/>
              </a:rPr>
              <a:t>global state (A, B, C</a:t>
            </a:r>
            <a:r>
              <a:rPr lang="zh-CN" altLang="en-US">
                <a:ea typeface="宋体" pitchFamily="2" charset="-122"/>
              </a:rPr>
              <a:t>的当前步长）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如果新引入一个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，那么这个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的起始步长设为多少合适？</a:t>
            </a:r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而</a:t>
            </a:r>
            <a:r>
              <a:rPr lang="en-US" altLang="zh-CN">
                <a:ea typeface="宋体" pitchFamily="2" charset="-122"/>
              </a:rPr>
              <a:t>lottery scheduling</a:t>
            </a:r>
            <a:r>
              <a:rPr lang="zh-CN" altLang="en-US">
                <a:ea typeface="宋体" pitchFamily="2" charset="-122"/>
              </a:rPr>
              <a:t>不需要维护</a:t>
            </a:r>
            <a:r>
              <a:rPr lang="en-US" altLang="zh-CN">
                <a:ea typeface="宋体" pitchFamily="2" charset="-122"/>
              </a:rPr>
              <a:t>global state</a:t>
            </a:r>
            <a:r>
              <a:rPr lang="zh-CN" altLang="en-US">
                <a:ea typeface="宋体" pitchFamily="2" charset="-122"/>
              </a:rPr>
              <a:t>，对于每个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都通过生成随机数调度</a:t>
            </a:r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</p:txBody>
      </p:sp>
      <p:sp>
        <p:nvSpPr>
          <p:cNvPr id="6656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随机算法的好处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避免一些特殊情况的问题（例如</a:t>
            </a:r>
            <a:r>
              <a:rPr lang="en-US" altLang="zh-CN">
                <a:ea typeface="宋体" pitchFamily="2" charset="-122"/>
              </a:rPr>
              <a:t>LRU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cyclic-sequential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workloads</a:t>
            </a:r>
            <a:r>
              <a:rPr lang="zh-CN" altLang="en-US">
                <a:ea typeface="宋体" pitchFamily="2" charset="-122"/>
              </a:rPr>
              <a:t>下命中率低的问题）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简单，轻量级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性能好，快速</a:t>
            </a:r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深入理解</a:t>
            </a:r>
            <a:r>
              <a:rPr lang="en-US" altLang="zh-CN">
                <a:ea typeface="宋体" pitchFamily="2" charset="-122"/>
              </a:rPr>
              <a:t>RANDOM</a:t>
            </a:r>
            <a:r>
              <a:rPr lang="zh-CN" altLang="en-US">
                <a:ea typeface="宋体" pitchFamily="2" charset="-122"/>
              </a:rPr>
              <a:t>算法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 sz="2000">
                <a:ea typeface="宋体" pitchFamily="2" charset="-122"/>
              </a:rPr>
              <a:t>冷热数据均等几率淘汰</a:t>
            </a:r>
            <a:endParaRPr lang="zh-CN" altLang="en-US" sz="2000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但热数据重新进入概率高</a:t>
            </a:r>
            <a:r>
              <a:rPr lang="zh-CN" altLang="en-US">
                <a:ea typeface="宋体" pitchFamily="2" charset="-122"/>
              </a:rPr>
              <a:t>很多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看似公平随机，实际更有利于热数据（达到设计</a:t>
            </a:r>
            <a:r>
              <a:rPr lang="zh-CN" altLang="en-US">
                <a:ea typeface="宋体" pitchFamily="2" charset="-122"/>
              </a:rPr>
              <a:t>目的）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58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调度基本策略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Proportional Share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 b="1">
                <a:solidFill>
                  <a:srgbClr val="22228B"/>
                </a:solidFill>
                <a:ea typeface="宋体" pitchFamily="2" charset="-122"/>
              </a:rPr>
              <a:t>多核</a:t>
            </a:r>
            <a:r>
              <a:rPr lang="en-US" altLang="zh-CN" b="1">
                <a:solidFill>
                  <a:srgbClr val="22228B"/>
                </a:solidFill>
                <a:ea typeface="宋体" pitchFamily="2" charset="-122"/>
              </a:rPr>
              <a:t>CPU</a:t>
            </a:r>
            <a:r>
              <a:rPr lang="zh-CN" altLang="en-US" b="1">
                <a:solidFill>
                  <a:srgbClr val="22228B"/>
                </a:solidFill>
                <a:ea typeface="宋体" pitchFamily="2" charset="-122"/>
              </a:rPr>
              <a:t>调度</a:t>
            </a:r>
            <a:endParaRPr lang="zh-CN" altLang="en-US" b="1">
              <a:solidFill>
                <a:srgbClr val="22228B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的新问题：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 一致性问题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核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、核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都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同一份数据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核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修改数据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核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读数据会不一致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解决：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 b="1">
                <a:ea typeface="宋体" pitchFamily="2" charset="-122"/>
              </a:rPr>
              <a:t>bus snooping (</a:t>
            </a:r>
            <a:r>
              <a:rPr lang="zh-CN" altLang="en-US" b="1">
                <a:ea typeface="宋体" pitchFamily="2" charset="-122"/>
              </a:rPr>
              <a:t>总线监听</a:t>
            </a:r>
            <a:r>
              <a:rPr lang="en-US" altLang="zh-CN" b="1">
                <a:ea typeface="宋体" pitchFamily="2" charset="-122"/>
              </a:rPr>
              <a:t>)</a:t>
            </a:r>
            <a:r>
              <a:rPr lang="zh-CN" altLang="en-US" b="1">
                <a:ea typeface="宋体" pitchFamily="2" charset="-122"/>
              </a:rPr>
              <a:t>，在</a:t>
            </a:r>
            <a:r>
              <a:rPr lang="en-US" altLang="zh-CN" b="1">
                <a:ea typeface="宋体" pitchFamily="2" charset="-122"/>
              </a:rPr>
              <a:t>bus</a:t>
            </a:r>
            <a:r>
              <a:rPr lang="zh-CN" altLang="en-US" b="1">
                <a:ea typeface="宋体" pitchFamily="2" charset="-122"/>
              </a:rPr>
              <a:t>监控</a:t>
            </a:r>
            <a:r>
              <a:rPr lang="en-US" altLang="zh-CN" b="1">
                <a:ea typeface="宋体" pitchFamily="2" charset="-122"/>
              </a:rPr>
              <a:t>cache</a:t>
            </a:r>
            <a:r>
              <a:rPr lang="zh-CN" altLang="en-US" b="1">
                <a:ea typeface="宋体" pitchFamily="2" charset="-122"/>
              </a:rPr>
              <a:t>行为，做相应处理</a:t>
            </a:r>
            <a:endParaRPr lang="en-US" altLang="zh-CN" b="1">
              <a:ea typeface="宋体" pitchFamily="2" charset="-122"/>
            </a:endParaRPr>
          </a:p>
          <a:p>
            <a:pPr lvl="2"/>
            <a:r>
              <a:rPr lang="zh-CN" altLang="en-US" b="1">
                <a:ea typeface="宋体" pitchFamily="2" charset="-122"/>
              </a:rPr>
              <a:t>增加性能开销</a:t>
            </a:r>
            <a:r>
              <a:rPr lang="en-US" altLang="zh-CN" b="1"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  <a:p>
            <a:pPr lvl="2"/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065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066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2133600"/>
            <a:ext cx="3711575" cy="3602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54864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bus snooping (</a:t>
            </a:r>
            <a:r>
              <a:rPr lang="zh-CN" altLang="en-US">
                <a:ea typeface="宋体" pitchFamily="2" charset="-122"/>
              </a:rPr>
              <a:t>总线监听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MESI</a:t>
            </a:r>
            <a:r>
              <a:rPr lang="zh-CN" altLang="en-US">
                <a:ea typeface="宋体" pitchFamily="2" charset="-122"/>
              </a:rPr>
              <a:t>方案（针对</a:t>
            </a:r>
            <a:r>
              <a:rPr lang="en-US" altLang="zh-CN">
                <a:ea typeface="宋体" pitchFamily="2" charset="-122"/>
              </a:rPr>
              <a:t>cacheline</a:t>
            </a:r>
            <a:r>
              <a:rPr lang="zh-CN" altLang="en-US">
                <a:ea typeface="宋体" pitchFamily="2" charset="-122"/>
              </a:rPr>
              <a:t>）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 b="1">
                <a:ea typeface="宋体" pitchFamily="2" charset="-122"/>
              </a:rPr>
              <a:t>M (modified)</a:t>
            </a:r>
            <a:r>
              <a:rPr lang="en-US" altLang="zh-CN">
                <a:ea typeface="宋体" pitchFamily="2" charset="-122"/>
              </a:rPr>
              <a:t>: cl</a:t>
            </a:r>
            <a:r>
              <a:rPr lang="zh-CN" altLang="en-US">
                <a:ea typeface="宋体" pitchFamily="2" charset="-122"/>
              </a:rPr>
              <a:t>经过修改，是系统唯一正确版本，其他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中该数据失效</a:t>
            </a:r>
            <a:r>
              <a:rPr lang="en-US" altLang="zh-CN">
                <a:ea typeface="宋体" pitchFamily="2" charset="-122"/>
              </a:rPr>
              <a:t>(-&gt;[I])</a:t>
            </a:r>
            <a:r>
              <a:rPr lang="zh-CN" altLang="en-US">
                <a:ea typeface="宋体" pitchFamily="2" charset="-122"/>
              </a:rPr>
              <a:t>，从这个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读取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 b="1">
                <a:ea typeface="宋体" pitchFamily="2" charset="-122"/>
              </a:rPr>
              <a:t>E (exclusive)</a:t>
            </a:r>
            <a:r>
              <a:rPr lang="en-US" altLang="zh-CN">
                <a:ea typeface="宋体" pitchFamily="2" charset="-122"/>
              </a:rPr>
              <a:t>: cache</a:t>
            </a:r>
            <a:r>
              <a:rPr lang="zh-CN" altLang="en-US">
                <a:ea typeface="宋体" pitchFamily="2" charset="-122"/>
              </a:rPr>
              <a:t>中唯一与主存一致的数据，其他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中该数据失效</a:t>
            </a:r>
            <a:r>
              <a:rPr lang="en-US" altLang="zh-CN">
                <a:ea typeface="宋体" pitchFamily="2" charset="-122"/>
              </a:rPr>
              <a:t>(-&gt;[I])</a:t>
            </a:r>
            <a:r>
              <a:rPr lang="zh-CN" altLang="en-US">
                <a:ea typeface="宋体" pitchFamily="2" charset="-122"/>
              </a:rPr>
              <a:t>，从该</a:t>
            </a:r>
            <a:r>
              <a:rPr lang="en-US" altLang="zh-CN">
                <a:ea typeface="宋体" pitchFamily="2" charset="-122"/>
              </a:rPr>
              <a:t>cache/</a:t>
            </a:r>
            <a:r>
              <a:rPr lang="zh-CN" altLang="en-US">
                <a:ea typeface="宋体" pitchFamily="2" charset="-122"/>
              </a:rPr>
              <a:t>主存读取；写操作</a:t>
            </a:r>
            <a:r>
              <a:rPr lang="en-US" altLang="zh-CN">
                <a:ea typeface="宋体" pitchFamily="2" charset="-122"/>
              </a:rPr>
              <a:t>[E]-&gt;[M]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 b="1">
                <a:ea typeface="宋体" pitchFamily="2" charset="-122"/>
              </a:rPr>
              <a:t>S (share)</a:t>
            </a:r>
            <a:r>
              <a:rPr lang="en-US" altLang="zh-CN">
                <a:ea typeface="宋体" pitchFamily="2" charset="-122"/>
              </a:rPr>
              <a:t>: </a:t>
            </a:r>
            <a:r>
              <a:rPr lang="zh-CN" altLang="en-US">
                <a:ea typeface="宋体" pitchFamily="2" charset="-122"/>
              </a:rPr>
              <a:t>多个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一致，如果写则</a:t>
            </a:r>
            <a:r>
              <a:rPr lang="en-US" altLang="zh-CN">
                <a:ea typeface="宋体" pitchFamily="2" charset="-122"/>
              </a:rPr>
              <a:t>write through</a:t>
            </a:r>
            <a:r>
              <a:rPr lang="zh-CN" altLang="en-US">
                <a:ea typeface="宋体" pitchFamily="2" charset="-122"/>
              </a:rPr>
              <a:t>，改为</a:t>
            </a:r>
            <a:r>
              <a:rPr lang="en-US" altLang="zh-CN">
                <a:ea typeface="宋体" pitchFamily="2" charset="-122"/>
              </a:rPr>
              <a:t>[E]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 b="1">
                <a:ea typeface="宋体" pitchFamily="2" charset="-122"/>
              </a:rPr>
              <a:t>I (invalidate)</a:t>
            </a:r>
            <a:r>
              <a:rPr lang="en-US" altLang="zh-CN">
                <a:ea typeface="宋体" pitchFamily="2" charset="-122"/>
              </a:rPr>
              <a:t>: </a:t>
            </a:r>
            <a:r>
              <a:rPr lang="zh-CN" altLang="en-US">
                <a:ea typeface="宋体" pitchFamily="2" charset="-122"/>
              </a:rPr>
              <a:t>失效，当作没有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68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168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3275" y="2667000"/>
            <a:ext cx="3162300" cy="306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In,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Out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(FIFO)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缺点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当任务长度差距较大时，如下图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(100+110+120)/3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110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738" y="4038600"/>
            <a:ext cx="4810125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多线程原子性问题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加锁，但会带来性能开销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线程可能被调度到的核越多，冲突越大，性能就越差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70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270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3113088"/>
            <a:ext cx="7810500" cy="259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5" name="文本框 5"/>
          <p:cNvSpPr txBox="1"/>
          <p:nvPr/>
        </p:nvSpPr>
        <p:spPr>
          <a:xfrm>
            <a:off x="1320800" y="5780088"/>
            <a:ext cx="6553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ea typeface="宋体" pitchFamily="2" charset="-122"/>
              </a:rPr>
              <a:t>不加锁的话，两个线程同时拿到</a:t>
            </a:r>
            <a:r>
              <a:rPr lang="en-US" altLang="zh-CN" sz="2000" b="1">
                <a:ea typeface="宋体" pitchFamily="2" charset="-122"/>
              </a:rPr>
              <a:t>head</a:t>
            </a:r>
            <a:r>
              <a:rPr lang="zh-CN" altLang="en-US" sz="2000" b="1">
                <a:ea typeface="宋体" pitchFamily="2" charset="-122"/>
              </a:rPr>
              <a:t>，都做删除，会</a:t>
            </a:r>
            <a:r>
              <a:rPr lang="en-US" altLang="zh-CN" sz="2000" b="1">
                <a:ea typeface="宋体" pitchFamily="2" charset="-122"/>
              </a:rPr>
              <a:t>double</a:t>
            </a:r>
            <a:r>
              <a:rPr lang="zh-CN" altLang="en-US" sz="2000" b="1">
                <a:ea typeface="宋体" pitchFamily="2" charset="-122"/>
              </a:rPr>
              <a:t> </a:t>
            </a:r>
            <a:r>
              <a:rPr lang="en-US" altLang="zh-CN" sz="2000" b="1">
                <a:ea typeface="宋体" pitchFamily="2" charset="-122"/>
              </a:rPr>
              <a:t>free</a:t>
            </a:r>
            <a:endParaRPr lang="zh-CN" altLang="en-US" sz="2000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Cache Affinity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密切关系，亲近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一个进程连续调度到同一个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核上，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TLB</a:t>
            </a:r>
            <a:r>
              <a:rPr lang="zh-CN" altLang="en-US">
                <a:ea typeface="宋体" pitchFamily="2" charset="-122"/>
              </a:rPr>
              <a:t>都有效，性能会比较好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如果调度到不同的核上，则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资源浪费</a:t>
            </a:r>
            <a:r>
              <a:rPr lang="en-US" altLang="zh-CN"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3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>
                <a:ea typeface="宋体" pitchFamily="2" charset="-122"/>
              </a:rPr>
              <a:t>Single-Queue Multiprocessor Scheduling </a:t>
            </a:r>
            <a:r>
              <a:rPr lang="en-US" altLang="zh-CN">
                <a:ea typeface="宋体" pitchFamily="2" charset="-122"/>
              </a:rPr>
              <a:t>or </a:t>
            </a:r>
            <a:r>
              <a:rPr lang="en-US" altLang="zh-CN" b="1">
                <a:ea typeface="宋体" pitchFamily="2" charset="-122"/>
              </a:rPr>
              <a:t>SQMS </a:t>
            </a:r>
            <a:endParaRPr lang="en-US" altLang="zh-CN" b="1">
              <a:ea typeface="宋体" pitchFamily="2" charset="-122"/>
            </a:endParaRPr>
          </a:p>
          <a:p>
            <a:pPr lvl="1"/>
            <a:r>
              <a:rPr lang="zh-CN" altLang="en-US" b="1">
                <a:ea typeface="宋体" pitchFamily="2" charset="-122"/>
              </a:rPr>
              <a:t>一个大队列，哪个核闲置，就调度一个任务</a:t>
            </a:r>
            <a:endParaRPr lang="en-US" altLang="zh-CN" b="1">
              <a:ea typeface="宋体" pitchFamily="2" charset="-122"/>
            </a:endParaRPr>
          </a:p>
          <a:p>
            <a:pPr lvl="1"/>
            <a:r>
              <a:rPr lang="zh-CN" altLang="en-US" b="1">
                <a:ea typeface="宋体" pitchFamily="2" charset="-122"/>
              </a:rPr>
              <a:t>优点：</a:t>
            </a:r>
            <a:r>
              <a:rPr lang="en-US" altLang="zh-CN" b="1">
                <a:ea typeface="宋体" pitchFamily="2" charset="-122"/>
              </a:rPr>
              <a:t>Load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balance</a:t>
            </a:r>
            <a:endParaRPr lang="en-US" altLang="zh-CN" b="1">
              <a:ea typeface="宋体" pitchFamily="2" charset="-122"/>
            </a:endParaRPr>
          </a:p>
          <a:p>
            <a:pPr lvl="1"/>
            <a:r>
              <a:rPr lang="zh-CN" altLang="en-US" b="1">
                <a:ea typeface="宋体" pitchFamily="2" charset="-122"/>
              </a:rPr>
              <a:t>缺点：</a:t>
            </a:r>
            <a:r>
              <a:rPr lang="en-US" altLang="zh-CN" b="1">
                <a:ea typeface="宋体" pitchFamily="2" charset="-122"/>
              </a:rPr>
              <a:t>LOCK</a:t>
            </a:r>
            <a:r>
              <a:rPr lang="zh-CN" altLang="en-US" b="1">
                <a:ea typeface="宋体" pitchFamily="2" charset="-122"/>
              </a:rPr>
              <a:t>开销大；</a:t>
            </a:r>
            <a:r>
              <a:rPr lang="en-US" altLang="zh-CN" b="1">
                <a:ea typeface="宋体" pitchFamily="2" charset="-122"/>
              </a:rPr>
              <a:t>cache affinity</a:t>
            </a:r>
            <a:r>
              <a:rPr lang="zh-CN" altLang="en-US" b="1">
                <a:ea typeface="宋体" pitchFamily="2" charset="-122"/>
              </a:rPr>
              <a:t>差，性能差</a:t>
            </a:r>
            <a:endParaRPr lang="en-US" altLang="zh-CN" b="1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475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4191000"/>
            <a:ext cx="5053013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>
                <a:ea typeface="宋体" pitchFamily="2" charset="-122"/>
              </a:rPr>
              <a:t>Single-Queue Multiprocessor Scheduling </a:t>
            </a:r>
            <a:r>
              <a:rPr lang="en-US" altLang="zh-CN">
                <a:ea typeface="宋体" pitchFamily="2" charset="-122"/>
              </a:rPr>
              <a:t>or </a:t>
            </a:r>
            <a:r>
              <a:rPr lang="en-US" altLang="zh-CN" b="1">
                <a:ea typeface="宋体" pitchFamily="2" charset="-122"/>
              </a:rPr>
              <a:t>SQMS </a:t>
            </a:r>
            <a:endParaRPr lang="en-US" altLang="zh-CN" b="1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改进：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尽量调度到一个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核上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少数任务切换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扩展性不好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577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578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4267200"/>
            <a:ext cx="4897438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>
                <a:ea typeface="宋体" pitchFamily="2" charset="-122"/>
              </a:rPr>
              <a:t>Multi-Queue Multiprocessor Scheduling </a:t>
            </a:r>
            <a:r>
              <a:rPr lang="en-US" altLang="zh-CN">
                <a:ea typeface="宋体" pitchFamily="2" charset="-122"/>
              </a:rPr>
              <a:t>(or </a:t>
            </a:r>
            <a:r>
              <a:rPr lang="en-US" altLang="zh-CN" b="1">
                <a:ea typeface="宋体" pitchFamily="2" charset="-122"/>
              </a:rPr>
              <a:t>MQMS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每个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核一个独立的队列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优点：性能好（</a:t>
            </a:r>
            <a:r>
              <a:rPr lang="en-US" altLang="zh-CN">
                <a:ea typeface="宋体" pitchFamily="2" charset="-122"/>
              </a:rPr>
              <a:t>Lock</a:t>
            </a:r>
            <a:r>
              <a:rPr lang="zh-CN" altLang="en-US">
                <a:ea typeface="宋体" pitchFamily="2" charset="-122"/>
              </a:rPr>
              <a:t>冲突少，</a:t>
            </a:r>
            <a:r>
              <a:rPr lang="en-US" altLang="zh-CN">
                <a:ea typeface="宋体" pitchFamily="2" charset="-122"/>
              </a:rPr>
              <a:t>cache affinity</a:t>
            </a:r>
            <a:r>
              <a:rPr lang="zh-CN" altLang="en-US">
                <a:ea typeface="宋体" pitchFamily="2" charset="-122"/>
              </a:rPr>
              <a:t>好）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en-US">
                <a:ea typeface="宋体" pitchFamily="2" charset="-122"/>
              </a:rPr>
              <a:t>缺点：</a:t>
            </a:r>
            <a:r>
              <a:rPr lang="en-US" altLang="zh-CN">
                <a:ea typeface="宋体" pitchFamily="2" charset="-122"/>
              </a:rPr>
              <a:t>load balance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解决：</a:t>
            </a:r>
            <a:r>
              <a:rPr lang="en-US" altLang="zh-CN" b="1">
                <a:ea typeface="宋体" pitchFamily="2" charset="-122"/>
              </a:rPr>
              <a:t>work stealing </a:t>
            </a:r>
            <a:endParaRPr lang="en-US" altLang="zh-CN">
              <a:ea typeface="宋体" pitchFamily="2" charset="-122"/>
            </a:endParaRPr>
          </a:p>
          <a:p>
            <a:pPr lvl="2"/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680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680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413" y="5159375"/>
            <a:ext cx="7804150" cy="1276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4514850"/>
            <a:ext cx="4343400" cy="64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519238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b="1">
                <a:ea typeface="宋体" pitchFamily="2" charset="-122"/>
              </a:rPr>
              <a:t>Multi-Queue Multiprocessor Scheduling </a:t>
            </a:r>
            <a:r>
              <a:rPr lang="en-US" altLang="zh-CN">
                <a:ea typeface="宋体" pitchFamily="2" charset="-122"/>
              </a:rPr>
              <a:t>(or </a:t>
            </a:r>
            <a:r>
              <a:rPr lang="en-US" altLang="zh-CN" b="1">
                <a:ea typeface="宋体" pitchFamily="2" charset="-122"/>
              </a:rPr>
              <a:t>MQMS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主要缺点：</a:t>
            </a:r>
            <a:r>
              <a:rPr lang="en-US" altLang="zh-CN">
                <a:ea typeface="宋体" pitchFamily="2" charset="-122"/>
              </a:rPr>
              <a:t>load imbalance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</p:txBody>
      </p:sp>
      <p:sp>
        <p:nvSpPr>
          <p:cNvPr id="7782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78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2981325"/>
            <a:ext cx="4038600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3594100"/>
            <a:ext cx="5867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4719638"/>
            <a:ext cx="3611563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1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5165725"/>
            <a:ext cx="5943600" cy="92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32" name="矩形 5"/>
          <p:cNvSpPr/>
          <p:nvPr/>
        </p:nvSpPr>
        <p:spPr>
          <a:xfrm>
            <a:off x="6172200" y="3292475"/>
            <a:ext cx="22098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itchFamily="2" charset="-122"/>
              </a:rPr>
              <a:t>Job C</a:t>
            </a:r>
            <a:r>
              <a:rPr lang="zh-CN" altLang="en-US" sz="2000" b="1">
                <a:ea typeface="宋体" pitchFamily="2" charset="-122"/>
              </a:rPr>
              <a:t>执行完了，</a:t>
            </a:r>
            <a:r>
              <a:rPr lang="en-US" altLang="zh-CN" sz="2000" b="1">
                <a:ea typeface="宋体" pitchFamily="2" charset="-122"/>
              </a:rPr>
              <a:t>A</a:t>
            </a:r>
            <a:r>
              <a:rPr lang="zh-CN" altLang="en-US" sz="2000" b="1">
                <a:ea typeface="宋体" pitchFamily="2" charset="-122"/>
              </a:rPr>
              <a:t>的份额是</a:t>
            </a:r>
            <a:r>
              <a:rPr lang="en-US" altLang="zh-CN" sz="2000" b="1">
                <a:ea typeface="宋体" pitchFamily="2" charset="-122"/>
              </a:rPr>
              <a:t>B,D</a:t>
            </a:r>
            <a:r>
              <a:rPr lang="zh-CN" altLang="en-US" sz="2000" b="1">
                <a:ea typeface="宋体" pitchFamily="2" charset="-122"/>
              </a:rPr>
              <a:t>的两倍</a:t>
            </a:r>
            <a:endParaRPr lang="zh-CN" altLang="en-US" sz="2000" b="1">
              <a:ea typeface="宋体" pitchFamily="2" charset="-122"/>
            </a:endParaRPr>
          </a:p>
        </p:txBody>
      </p:sp>
      <p:sp>
        <p:nvSpPr>
          <p:cNvPr id="77833" name="矩形 9"/>
          <p:cNvSpPr/>
          <p:nvPr/>
        </p:nvSpPr>
        <p:spPr>
          <a:xfrm>
            <a:off x="6172200" y="5199063"/>
            <a:ext cx="2209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itchFamily="2" charset="-122"/>
              </a:rPr>
              <a:t>Job A</a:t>
            </a:r>
            <a:r>
              <a:rPr lang="zh-CN" altLang="en-US" sz="2000" b="1">
                <a:ea typeface="宋体" pitchFamily="2" charset="-122"/>
              </a:rPr>
              <a:t>也执行完了，</a:t>
            </a:r>
            <a:r>
              <a:rPr lang="en-US" altLang="zh-CN" sz="2000" b="1">
                <a:ea typeface="宋体" pitchFamily="2" charset="-122"/>
              </a:rPr>
              <a:t>CPU</a:t>
            </a:r>
            <a:r>
              <a:rPr lang="zh-CN" altLang="en-US" sz="2000" b="1">
                <a:ea typeface="宋体" pitchFamily="2" charset="-122"/>
              </a:rPr>
              <a:t> </a:t>
            </a:r>
            <a:r>
              <a:rPr lang="en-US" altLang="zh-CN" sz="2000" b="1">
                <a:ea typeface="宋体" pitchFamily="2" charset="-122"/>
              </a:rPr>
              <a:t>0</a:t>
            </a:r>
            <a:r>
              <a:rPr lang="zh-CN" altLang="en-US" sz="2000" b="1">
                <a:ea typeface="宋体" pitchFamily="2" charset="-122"/>
              </a:rPr>
              <a:t>完全闲置</a:t>
            </a:r>
            <a:endParaRPr lang="zh-CN" altLang="en-US" sz="2000" b="1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275" y="6262688"/>
            <a:ext cx="85074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变形金钢中，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Cybertron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母星就是被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bad CPU scheduling decisions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毁了</a:t>
            </a:r>
            <a:endParaRPr lang="zh-CN" altLang="en-US" sz="2000" b="1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解决</a:t>
            </a:r>
            <a:r>
              <a:rPr lang="en-US" altLang="zh-CN">
                <a:ea typeface="宋体" pitchFamily="2" charset="-122"/>
              </a:rPr>
              <a:t>load imbalance</a:t>
            </a:r>
            <a:r>
              <a:rPr lang="zh-CN" altLang="en-US">
                <a:ea typeface="宋体" pitchFamily="2" charset="-122"/>
              </a:rPr>
              <a:t>的办法：</a:t>
            </a:r>
            <a:r>
              <a:rPr lang="en-US" altLang="zh-CN">
                <a:ea typeface="宋体" pitchFamily="2" charset="-122"/>
              </a:rPr>
              <a:t>migration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但这种情况下，单独迁移一个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并不解决问题</a:t>
            </a:r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Work stealing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不饱和队列从其他队列拿过来一两个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；但频率提高也会有问题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885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7885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590800"/>
            <a:ext cx="4038600" cy="61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5163"/>
            <a:ext cx="5867400" cy="1017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478463"/>
            <a:ext cx="6096000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5" name="椭圆 2"/>
          <p:cNvSpPr/>
          <p:nvPr/>
        </p:nvSpPr>
        <p:spPr>
          <a:xfrm>
            <a:off x="5410200" y="5867400"/>
            <a:ext cx="1295400" cy="650875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Linux</a:t>
            </a:r>
            <a:r>
              <a:rPr lang="zh-CN" altLang="en-US">
                <a:ea typeface="宋体" pitchFamily="2" charset="-122"/>
              </a:rPr>
              <a:t>的多核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调度策略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没有一种确定的方案完全优于其他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CFS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Completely Fair Scheduler</a:t>
            </a:r>
            <a:r>
              <a:rPr lang="zh-CN" altLang="en-US">
                <a:ea typeface="宋体" pitchFamily="2" charset="-122"/>
              </a:rPr>
              <a:t>）：多队列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类似于</a:t>
            </a:r>
            <a:r>
              <a:rPr lang="en-US" altLang="zh-CN">
                <a:ea typeface="宋体" pitchFamily="2" charset="-122"/>
              </a:rPr>
              <a:t>stride scheduler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BFS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BF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Scheduler</a:t>
            </a:r>
            <a:r>
              <a:rPr lang="zh-CN" altLang="en-US">
                <a:ea typeface="宋体" pitchFamily="2" charset="-122"/>
              </a:rPr>
              <a:t>）：单队列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O(1) Scheduler</a:t>
            </a:r>
            <a:r>
              <a:rPr lang="zh-CN" altLang="en-US">
                <a:ea typeface="宋体" pitchFamily="2" charset="-122"/>
              </a:rPr>
              <a:t>：多队列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类似于</a:t>
            </a:r>
            <a:r>
              <a:rPr lang="en-US" altLang="zh-CN">
                <a:ea typeface="宋体" pitchFamily="2" charset="-122"/>
              </a:rPr>
              <a:t>MLFQ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987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课堂练习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0898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8089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863" y="1398588"/>
            <a:ext cx="6619875" cy="5230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练习答案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192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819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207963"/>
            <a:ext cx="5943600" cy="2081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17763"/>
            <a:ext cx="6037263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Shortest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(SJF)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有助于减小平均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，例如上面的情况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(10+20+120)/3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50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55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810000"/>
            <a:ext cx="4810125" cy="1919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94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82948" name="Picture 2" descr="https://upload-images.jianshu.io/upload_images/8793587-e60d0565e079555c.jpg?imageMogr2/auto-orient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0163"/>
            <a:ext cx="6797675" cy="684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  <a:buNone/>
            </a:pPr>
            <a:r>
              <a:rPr lang="zh-CN" altLang="en-US" sz="4000">
                <a:latin typeface="+mj-lt"/>
                <a:ea typeface="+mj-ea"/>
                <a:cs typeface="+mj-cs"/>
              </a:rPr>
              <a:t>国产</a:t>
            </a:r>
            <a:r>
              <a:rPr lang="en-US" altLang="zh-CN" sz="4000">
                <a:latin typeface="+mj-lt"/>
                <a:ea typeface="+mj-ea"/>
                <a:cs typeface="+mj-cs"/>
              </a:rPr>
              <a:t>CPU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8704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/>
              <a:t>冯诺伊曼结构</a:t>
            </a:r>
            <a:endParaRPr lang="zh-CN" altLang="en-US"/>
          </a:p>
        </p:txBody>
      </p:sp>
      <p:sp>
        <p:nvSpPr>
          <p:cNvPr id="880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88067" name="内容占位符 5" descr="00adf41633c29317962b43a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3957638"/>
            <a:ext cx="1919288" cy="2443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8" name="标题 1"/>
          <p:cNvSpPr txBox="1"/>
          <p:nvPr/>
        </p:nvSpPr>
        <p:spPr>
          <a:xfrm>
            <a:off x="6429375" y="6416675"/>
            <a:ext cx="2881313" cy="487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计算机之父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</a:rPr>
              <a:t>——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约翰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Wingdings" panose="05000000000000000000"/>
              </a:rPr>
              <a:t>·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冯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Wingdings" panose="05000000000000000000"/>
              </a:rPr>
              <a:t>·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诺依曼</a:t>
            </a:r>
            <a:endParaRPr lang="zh-CN" altLang="en-US" sz="14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69" name="矩形 6"/>
          <p:cNvSpPr/>
          <p:nvPr/>
        </p:nvSpPr>
        <p:spPr>
          <a:xfrm>
            <a:off x="2714625" y="2522538"/>
            <a:ext cx="1189038" cy="503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1" fontAlgn="t" hangingPunct="1"/>
            <a:r>
              <a:rPr lang="zh-CN" altLang="en-US" sz="1600" b="0">
                <a:latin typeface="Huawei Sans" pitchFamily="34" charset="0"/>
                <a:ea typeface="方正兰亭黑简体" pitchFamily="2" charset="-122"/>
              </a:rPr>
              <a:t>运算器</a:t>
            </a:r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0" name="矩形 7"/>
          <p:cNvSpPr/>
          <p:nvPr/>
        </p:nvSpPr>
        <p:spPr>
          <a:xfrm>
            <a:off x="2714625" y="3651250"/>
            <a:ext cx="1189038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1" fontAlgn="t" hangingPunct="1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存储</a:t>
            </a:r>
            <a:r>
              <a:rPr lang="zh-CN" altLang="en-US" sz="1600" b="0">
                <a:latin typeface="Huawei Sans" pitchFamily="34" charset="0"/>
                <a:ea typeface="方正兰亭黑简体" pitchFamily="2" charset="-122"/>
              </a:rPr>
              <a:t>器</a:t>
            </a:r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1" name="矩形 8"/>
          <p:cNvSpPr/>
          <p:nvPr/>
        </p:nvSpPr>
        <p:spPr>
          <a:xfrm>
            <a:off x="2714625" y="4751388"/>
            <a:ext cx="1189038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1" fontAlgn="t" hangingPunct="1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控制</a:t>
            </a:r>
            <a:r>
              <a:rPr lang="zh-CN" altLang="en-US" sz="1600" b="0">
                <a:latin typeface="Huawei Sans" pitchFamily="34" charset="0"/>
                <a:ea typeface="方正兰亭黑简体" pitchFamily="2" charset="-122"/>
              </a:rPr>
              <a:t>器</a:t>
            </a:r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2" name="矩形 9"/>
          <p:cNvSpPr/>
          <p:nvPr/>
        </p:nvSpPr>
        <p:spPr>
          <a:xfrm>
            <a:off x="403225" y="3643313"/>
            <a:ext cx="1187450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1" fontAlgn="t" hangingPunct="1"/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输入设备</a:t>
            </a:r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3" name="矩形 10"/>
          <p:cNvSpPr/>
          <p:nvPr/>
        </p:nvSpPr>
        <p:spPr>
          <a:xfrm>
            <a:off x="5029200" y="3643313"/>
            <a:ext cx="1187450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1" fontAlgn="t" hangingPunct="1"/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输出设备</a:t>
            </a:r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4" name="右箭头 11"/>
          <p:cNvSpPr/>
          <p:nvPr/>
        </p:nvSpPr>
        <p:spPr>
          <a:xfrm>
            <a:off x="1590675" y="3829050"/>
            <a:ext cx="1123950" cy="149225"/>
          </a:xfrm>
          <a:prstGeom prst="rightArrow">
            <a:avLst>
              <a:gd name="adj1" fmla="val 50000"/>
              <a:gd name="adj2" fmla="val 5017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fontAlgn="t" hangingPunct="1"/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5" name="右箭头 12"/>
          <p:cNvSpPr/>
          <p:nvPr/>
        </p:nvSpPr>
        <p:spPr>
          <a:xfrm>
            <a:off x="3905250" y="3829050"/>
            <a:ext cx="1123950" cy="149225"/>
          </a:xfrm>
          <a:prstGeom prst="rightArrow">
            <a:avLst>
              <a:gd name="adj1" fmla="val 50000"/>
              <a:gd name="adj2" fmla="val 5017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fontAlgn="t" hangingPunct="1"/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6" name="右箭头 13"/>
          <p:cNvSpPr/>
          <p:nvPr/>
        </p:nvSpPr>
        <p:spPr>
          <a:xfrm rot="5400000">
            <a:off x="2828925" y="3252788"/>
            <a:ext cx="617538" cy="179387"/>
          </a:xfrm>
          <a:prstGeom prst="rightArrow">
            <a:avLst>
              <a:gd name="adj1" fmla="val 50000"/>
              <a:gd name="adj2" fmla="val 50139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fontAlgn="t" hangingPunct="1"/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7" name="右箭头 14"/>
          <p:cNvSpPr/>
          <p:nvPr/>
        </p:nvSpPr>
        <p:spPr>
          <a:xfrm rot="5400000">
            <a:off x="3175000" y="4351338"/>
            <a:ext cx="600075" cy="198437"/>
          </a:xfrm>
          <a:prstGeom prst="rightArrow">
            <a:avLst>
              <a:gd name="adj1" fmla="val 50000"/>
              <a:gd name="adj2" fmla="val 49882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fontAlgn="t" hangingPunct="1"/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78" name="右箭头 15"/>
          <p:cNvSpPr/>
          <p:nvPr/>
        </p:nvSpPr>
        <p:spPr>
          <a:xfrm rot="-5400000">
            <a:off x="3157538" y="3244850"/>
            <a:ext cx="617537" cy="179388"/>
          </a:xfrm>
          <a:prstGeom prst="rightArrow">
            <a:avLst>
              <a:gd name="adj1" fmla="val 50000"/>
              <a:gd name="adj2" fmla="val 5013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fontAlgn="t" hangingPunct="1"/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cxnSp>
        <p:nvCxnSpPr>
          <p:cNvPr id="88079" name="直接箭头连接符 19"/>
          <p:cNvCxnSpPr/>
          <p:nvPr/>
        </p:nvCxnSpPr>
        <p:spPr>
          <a:xfrm flipV="1">
            <a:off x="3184525" y="4156075"/>
            <a:ext cx="0" cy="595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8080" name="肘形连接符 17"/>
          <p:cNvCxnSpPr>
            <a:endCxn id="88069" idx="1"/>
          </p:cNvCxnSpPr>
          <p:nvPr/>
        </p:nvCxnSpPr>
        <p:spPr>
          <a:xfrm rot="-5400000" flipV="1">
            <a:off x="1873250" y="3613150"/>
            <a:ext cx="1978025" cy="296863"/>
          </a:xfrm>
          <a:prstGeom prst="bentConnector4">
            <a:avLst>
              <a:gd name="adj1" fmla="val 19134"/>
              <a:gd name="adj2" fmla="val 176963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081" name="肘形连接符 18"/>
          <p:cNvCxnSpPr>
            <a:stCxn id="88071" idx="1"/>
            <a:endCxn id="88072" idx="2"/>
          </p:cNvCxnSpPr>
          <p:nvPr/>
        </p:nvCxnSpPr>
        <p:spPr>
          <a:xfrm rot="10800000">
            <a:off x="996950" y="4148138"/>
            <a:ext cx="1717675" cy="855662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082" name="肘形连接符 19"/>
          <p:cNvCxnSpPr>
            <a:stCxn id="88071" idx="3"/>
            <a:endCxn id="88073" idx="2"/>
          </p:cNvCxnSpPr>
          <p:nvPr/>
        </p:nvCxnSpPr>
        <p:spPr>
          <a:xfrm flipV="1">
            <a:off x="3903663" y="4148138"/>
            <a:ext cx="1719262" cy="855662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83" name="右箭头 20"/>
          <p:cNvSpPr/>
          <p:nvPr/>
        </p:nvSpPr>
        <p:spPr>
          <a:xfrm>
            <a:off x="5919788" y="2068513"/>
            <a:ext cx="1125537" cy="150812"/>
          </a:xfrm>
          <a:prstGeom prst="rightArrow">
            <a:avLst>
              <a:gd name="adj1" fmla="val 50000"/>
              <a:gd name="adj2" fmla="val 49719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fontAlgn="t" hangingPunct="1"/>
            <a:endParaRPr lang="zh-CN" altLang="en-US" sz="1600" b="0">
              <a:latin typeface="Huawei Sans" pitchFamily="34" charset="0"/>
              <a:ea typeface="方正兰亭黑简体" pitchFamily="2" charset="-122"/>
            </a:endParaRPr>
          </a:p>
        </p:txBody>
      </p:sp>
      <p:cxnSp>
        <p:nvCxnSpPr>
          <p:cNvPr id="88084" name="直接箭头连接符 82"/>
          <p:cNvCxnSpPr/>
          <p:nvPr/>
        </p:nvCxnSpPr>
        <p:spPr>
          <a:xfrm flipV="1">
            <a:off x="5919788" y="2557463"/>
            <a:ext cx="1125537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8085" name="文本框 22"/>
          <p:cNvSpPr txBox="1"/>
          <p:nvPr/>
        </p:nvSpPr>
        <p:spPr>
          <a:xfrm>
            <a:off x="7172325" y="1976438"/>
            <a:ext cx="1042988" cy="334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7802" tIns="43901" rIns="87802" bIns="43901" anchor="ctr" anchorCtr="0">
            <a:spAutoFit/>
          </a:bodyPr>
          <a:p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数据流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88086" name="文本框 23"/>
          <p:cNvSpPr txBox="1"/>
          <p:nvPr/>
        </p:nvSpPr>
        <p:spPr>
          <a:xfrm>
            <a:off x="7172325" y="2390775"/>
            <a:ext cx="1042988" cy="334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7802" tIns="43901" rIns="87802" bIns="43901" anchor="ctr" anchorCtr="0">
            <a:spAutoFit/>
          </a:bodyPr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控制流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/>
              <a:t>哈佛结构</a:t>
            </a:r>
            <a:endParaRPr lang="zh-CN" altLang="en-US"/>
          </a:p>
        </p:txBody>
      </p:sp>
      <p:sp>
        <p:nvSpPr>
          <p:cNvPr id="890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89091" name="文本框 4"/>
          <p:cNvSpPr txBox="1"/>
          <p:nvPr/>
        </p:nvSpPr>
        <p:spPr>
          <a:xfrm>
            <a:off x="206375" y="4510088"/>
            <a:ext cx="83280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哈佛结构是一种将程序指令存储和数据存储分开的存储器结构，它的主要特点是将程序和数据存储在不同的存储空间中</a:t>
            </a: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即程序存储器和数据存储器是两个独立的存储器，每个存储器独立编址、独立访问，</a:t>
            </a: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目的是为了减轻程序运行时的访存瓶颈。</a:t>
            </a: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哈佛架构的中央处理器典型代表</a:t>
            </a:r>
            <a:r>
              <a:rPr lang="en-US" altLang="zh-CN" sz="1600">
                <a:latin typeface="Huawei Sans" pitchFamily="34" charset="0"/>
                <a:ea typeface="方正兰亭黑简体" pitchFamily="2" charset="-122"/>
              </a:rPr>
              <a:t>ARM9/10</a:t>
            </a: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及后续</a:t>
            </a:r>
            <a:r>
              <a:rPr lang="en-US" altLang="zh-CN" sz="1600">
                <a:latin typeface="Huawei Sans" pitchFamily="34" charset="0"/>
                <a:ea typeface="方正兰亭黑简体" pitchFamily="2" charset="-122"/>
              </a:rPr>
              <a:t>ARMv8</a:t>
            </a: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的处理器，例如：华为鲲鹏</a:t>
            </a:r>
            <a:r>
              <a:rPr lang="en-US" altLang="zh-CN" sz="1600">
                <a:latin typeface="Huawei Sans" pitchFamily="34" charset="0"/>
                <a:ea typeface="方正兰亭黑简体" pitchFamily="2" charset="-122"/>
              </a:rPr>
              <a:t>920</a:t>
            </a: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处理器。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pic>
        <p:nvPicPr>
          <p:cNvPr id="8909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1403350"/>
            <a:ext cx="5232400" cy="307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/>
              <a:t>主流</a:t>
            </a:r>
            <a:r>
              <a:rPr lang="en-US" altLang="zh-CN"/>
              <a:t>CPU</a:t>
            </a:r>
            <a:r>
              <a:rPr lang="zh-CN" altLang="en-US"/>
              <a:t>发展路径</a:t>
            </a:r>
            <a:endParaRPr lang="zh-CN" altLang="en-US"/>
          </a:p>
        </p:txBody>
      </p:sp>
      <p:sp>
        <p:nvSpPr>
          <p:cNvPr id="901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90115" name="图片 73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3063"/>
            <a:ext cx="9144000" cy="4529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ARM</a:t>
            </a:r>
            <a:r>
              <a:rPr lang="zh-CN" altLang="en-US"/>
              <a:t>提供更多计算核心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pPr marL="287655" indent="-287655">
              <a:spcBef>
                <a:spcPts val="600"/>
              </a:spcBef>
            </a:pPr>
            <a:r>
              <a:rPr lang="zh-CN" altLang="en-US" sz="2400"/>
              <a:t>工艺、主频遇到瓶颈后，开始通过增加核数的方式来提升性能；</a:t>
            </a:r>
            <a:endParaRPr lang="en-US" altLang="zh-CN" sz="2400"/>
          </a:p>
          <a:p>
            <a:pPr marL="287655" indent="-287655">
              <a:spcBef>
                <a:spcPts val="600"/>
              </a:spcBef>
            </a:pPr>
            <a:r>
              <a:rPr lang="zh-CN" altLang="en-US" sz="2400"/>
              <a:t>芯片的物理尺寸有限制，不能无限制的增加；</a:t>
            </a:r>
            <a:endParaRPr lang="en-US" altLang="zh-CN" sz="2400"/>
          </a:p>
          <a:p>
            <a:pPr marL="287655" indent="-287655">
              <a:spcBef>
                <a:spcPts val="600"/>
              </a:spcBef>
            </a:pPr>
            <a:r>
              <a:rPr lang="en-US" altLang="zh-CN" sz="2400"/>
              <a:t>ARM</a:t>
            </a:r>
            <a:r>
              <a:rPr lang="zh-CN" altLang="en-US" sz="2400"/>
              <a:t>的众核横向扩展空间优势明显。</a:t>
            </a:r>
            <a:endParaRPr lang="zh-CN" altLang="en-US" sz="2400"/>
          </a:p>
          <a:p>
            <a:pPr marL="287655" indent="-287655"/>
            <a:endParaRPr lang="zh-CN" altLang="en-US" sz="2400"/>
          </a:p>
        </p:txBody>
      </p:sp>
      <p:sp>
        <p:nvSpPr>
          <p:cNvPr id="9113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grpSp>
        <p:nvGrpSpPr>
          <p:cNvPr id="91140" name="组合 4"/>
          <p:cNvGrpSpPr/>
          <p:nvPr/>
        </p:nvGrpSpPr>
        <p:grpSpPr>
          <a:xfrm>
            <a:off x="82550" y="3692525"/>
            <a:ext cx="4267200" cy="2514600"/>
            <a:chOff x="6417302" y="2236670"/>
            <a:chExt cx="4281052" cy="2300644"/>
          </a:xfrm>
        </p:grpSpPr>
        <p:pic>
          <p:nvPicPr>
            <p:cNvPr id="9123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17302" y="2236670"/>
              <a:ext cx="4281052" cy="23006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235" name="TextBox 13"/>
            <p:cNvSpPr txBox="1"/>
            <p:nvPr/>
          </p:nvSpPr>
          <p:spPr>
            <a:xfrm>
              <a:off x="6640411" y="3675772"/>
              <a:ext cx="1006741" cy="362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单个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ARM</a:t>
              </a: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核面积</a:t>
              </a:r>
              <a:endParaRPr lang="en-US" altLang="zh-CN" sz="1200">
                <a:latin typeface="Huawei Sans" pitchFamily="34" charset="0"/>
                <a:ea typeface="方正兰亭黑简体" pitchFamily="2" charset="-122"/>
              </a:endParaRPr>
            </a:p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≈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1.15mm</a:t>
              </a:r>
              <a:r>
                <a:rPr lang="en-US" altLang="zh-CN" sz="1200" baseline="30000">
                  <a:latin typeface="Huawei Sans" pitchFamily="34" charset="0"/>
                  <a:ea typeface="方正兰亭黑简体" pitchFamily="2" charset="-122"/>
                </a:rPr>
                <a:t>2</a:t>
              </a:r>
              <a:endParaRPr lang="zh-CN" altLang="en-US" sz="1200" baseline="30000">
                <a:latin typeface="Huawei Sans" pitchFamily="34" charset="0"/>
                <a:ea typeface="方正兰亭黑简体" pitchFamily="2" charset="-122"/>
              </a:endParaRPr>
            </a:p>
          </p:txBody>
        </p:sp>
        <p:sp>
          <p:nvSpPr>
            <p:cNvPr id="91236" name="TextBox 176"/>
            <p:cNvSpPr txBox="1"/>
            <p:nvPr/>
          </p:nvSpPr>
          <p:spPr>
            <a:xfrm>
              <a:off x="7898667" y="2473418"/>
              <a:ext cx="1332147" cy="362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单个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X86</a:t>
              </a: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核面积</a:t>
              </a:r>
              <a:endParaRPr lang="en-US" altLang="zh-CN" sz="1200">
                <a:latin typeface="Huawei Sans" pitchFamily="34" charset="0"/>
                <a:ea typeface="方正兰亭黑简体" pitchFamily="2" charset="-122"/>
              </a:endParaRPr>
            </a:p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≈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8mm</a:t>
              </a:r>
              <a:r>
                <a:rPr lang="en-US" altLang="zh-CN" sz="1200" baseline="30000">
                  <a:latin typeface="Huawei Sans" pitchFamily="34" charset="0"/>
                  <a:ea typeface="方正兰亭黑简体" pitchFamily="2" charset="-122"/>
                </a:rPr>
                <a:t>2</a:t>
              </a:r>
              <a:endParaRPr lang="zh-CN" altLang="en-US" sz="1200" baseline="30000">
                <a:latin typeface="Huawei Sans" pitchFamily="34" charset="0"/>
                <a:ea typeface="方正兰亭黑简体" pitchFamily="2" charset="-122"/>
              </a:endParaRPr>
            </a:p>
          </p:txBody>
        </p:sp>
      </p:grpSp>
      <p:sp>
        <p:nvSpPr>
          <p:cNvPr id="9" name="Rounded Rectangle 49"/>
          <p:cNvSpPr/>
          <p:nvPr/>
        </p:nvSpPr>
        <p:spPr>
          <a:xfrm>
            <a:off x="4537075" y="4394200"/>
            <a:ext cx="863600" cy="863600"/>
          </a:xfrm>
          <a:prstGeom prst="roundRect">
            <a:avLst/>
          </a:prstGeom>
          <a:solidFill>
            <a:srgbClr val="C7000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cs"/>
            </a:endParaRPr>
          </a:p>
        </p:txBody>
      </p:sp>
      <p:sp>
        <p:nvSpPr>
          <p:cNvPr id="10" name="Right Arrow 50"/>
          <p:cNvSpPr/>
          <p:nvPr/>
        </p:nvSpPr>
        <p:spPr>
          <a:xfrm>
            <a:off x="5475288" y="4724400"/>
            <a:ext cx="776288" cy="158750"/>
          </a:xfrm>
          <a:prstGeom prst="rightArrow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cs"/>
            </a:endParaRPr>
          </a:p>
        </p:txBody>
      </p:sp>
      <p:sp>
        <p:nvSpPr>
          <p:cNvPr id="11" name="Right Arrow 51"/>
          <p:cNvSpPr/>
          <p:nvPr/>
        </p:nvSpPr>
        <p:spPr>
          <a:xfrm>
            <a:off x="7348538" y="4703763"/>
            <a:ext cx="777875" cy="158750"/>
          </a:xfrm>
          <a:prstGeom prst="rightArrow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cs"/>
            </a:endParaRPr>
          </a:p>
        </p:txBody>
      </p:sp>
      <p:grpSp>
        <p:nvGrpSpPr>
          <p:cNvPr id="91144" name="组合 11"/>
          <p:cNvGrpSpPr/>
          <p:nvPr/>
        </p:nvGrpSpPr>
        <p:grpSpPr>
          <a:xfrm>
            <a:off x="6359525" y="4384675"/>
            <a:ext cx="863600" cy="865188"/>
            <a:chOff x="8598094" y="4160562"/>
            <a:chExt cx="864000" cy="885182"/>
          </a:xfrm>
        </p:grpSpPr>
        <p:sp>
          <p:nvSpPr>
            <p:cNvPr id="13" name="Rounded Rectangle 53"/>
            <p:cNvSpPr/>
            <p:nvPr/>
          </p:nvSpPr>
          <p:spPr>
            <a:xfrm>
              <a:off x="8598094" y="4160562"/>
              <a:ext cx="864000" cy="8851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14" name="Rounded Rectangle 54"/>
            <p:cNvSpPr>
              <a:spLocks noChangeAspect="1"/>
            </p:cNvSpPr>
            <p:nvPr/>
          </p:nvSpPr>
          <p:spPr>
            <a:xfrm>
              <a:off x="8707009" y="4318270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15" name="Rounded Rectangle 55"/>
            <p:cNvSpPr>
              <a:spLocks noChangeAspect="1"/>
            </p:cNvSpPr>
            <p:nvPr/>
          </p:nvSpPr>
          <p:spPr>
            <a:xfrm>
              <a:off x="9147721" y="4316313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16" name="Rounded Rectangle 56"/>
            <p:cNvSpPr>
              <a:spLocks noChangeAspect="1"/>
            </p:cNvSpPr>
            <p:nvPr/>
          </p:nvSpPr>
          <p:spPr>
            <a:xfrm>
              <a:off x="8708863" y="4646656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17" name="Rounded Rectangle 57"/>
            <p:cNvSpPr>
              <a:spLocks noChangeAspect="1"/>
            </p:cNvSpPr>
            <p:nvPr/>
          </p:nvSpPr>
          <p:spPr>
            <a:xfrm>
              <a:off x="9147721" y="4651909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</p:grpSp>
      <p:sp>
        <p:nvSpPr>
          <p:cNvPr id="91145" name="TextBox 60"/>
          <p:cNvSpPr txBox="1"/>
          <p:nvPr/>
        </p:nvSpPr>
        <p:spPr>
          <a:xfrm>
            <a:off x="4537075" y="4071938"/>
            <a:ext cx="7921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单核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91146" name="TextBox 168"/>
          <p:cNvSpPr txBox="1"/>
          <p:nvPr/>
        </p:nvSpPr>
        <p:spPr>
          <a:xfrm>
            <a:off x="6353175" y="4071938"/>
            <a:ext cx="7921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多核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91147" name="TextBox 169"/>
          <p:cNvSpPr txBox="1"/>
          <p:nvPr/>
        </p:nvSpPr>
        <p:spPr>
          <a:xfrm>
            <a:off x="8264525" y="4071938"/>
            <a:ext cx="7921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众核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grpSp>
        <p:nvGrpSpPr>
          <p:cNvPr id="91148" name="组合 20"/>
          <p:cNvGrpSpPr/>
          <p:nvPr/>
        </p:nvGrpSpPr>
        <p:grpSpPr>
          <a:xfrm>
            <a:off x="8250238" y="4386263"/>
            <a:ext cx="863600" cy="863600"/>
            <a:chOff x="7748545" y="5296090"/>
            <a:chExt cx="864000" cy="864000"/>
          </a:xfrm>
        </p:grpSpPr>
        <p:sp>
          <p:nvSpPr>
            <p:cNvPr id="22" name="圆角矩形 21"/>
            <p:cNvSpPr/>
            <p:nvPr/>
          </p:nvSpPr>
          <p:spPr>
            <a:xfrm>
              <a:off x="7748545" y="5296090"/>
              <a:ext cx="864000" cy="864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1150" name="组合 22"/>
            <p:cNvGrpSpPr/>
            <p:nvPr/>
          </p:nvGrpSpPr>
          <p:grpSpPr>
            <a:xfrm>
              <a:off x="7804291" y="5357393"/>
              <a:ext cx="759034" cy="162600"/>
              <a:chOff x="7804291" y="5357393"/>
              <a:chExt cx="759034" cy="162600"/>
            </a:xfrm>
          </p:grpSpPr>
          <p:grpSp>
            <p:nvGrpSpPr>
              <p:cNvPr id="91205" name="Group 52"/>
              <p:cNvGrpSpPr>
                <a:grpSpLocks noChangeAspect="1"/>
              </p:cNvGrpSpPr>
              <p:nvPr/>
            </p:nvGrpSpPr>
            <p:grpSpPr>
              <a:xfrm>
                <a:off x="7804291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112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13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14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15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16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206" name="Group 52"/>
              <p:cNvGrpSpPr>
                <a:grpSpLocks noChangeAspect="1"/>
              </p:cNvGrpSpPr>
              <p:nvPr/>
            </p:nvGrpSpPr>
            <p:grpSpPr>
              <a:xfrm>
                <a:off x="8003073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107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8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9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10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11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207" name="Group 52"/>
              <p:cNvGrpSpPr>
                <a:grpSpLocks noChangeAspect="1"/>
              </p:cNvGrpSpPr>
              <p:nvPr/>
            </p:nvGrpSpPr>
            <p:grpSpPr>
              <a:xfrm>
                <a:off x="8205832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102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3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4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5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6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208" name="Group 52"/>
              <p:cNvGrpSpPr>
                <a:grpSpLocks noChangeAspect="1"/>
              </p:cNvGrpSpPr>
              <p:nvPr/>
            </p:nvGrpSpPr>
            <p:grpSpPr>
              <a:xfrm>
                <a:off x="8404616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97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98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99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0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101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91151" name="组合 23"/>
            <p:cNvGrpSpPr/>
            <p:nvPr/>
          </p:nvGrpSpPr>
          <p:grpSpPr>
            <a:xfrm>
              <a:off x="7804291" y="5556176"/>
              <a:ext cx="759034" cy="162600"/>
              <a:chOff x="7804291" y="5357393"/>
              <a:chExt cx="759034" cy="162600"/>
            </a:xfrm>
          </p:grpSpPr>
          <p:grpSp>
            <p:nvGrpSpPr>
              <p:cNvPr id="91181" name="Group 52"/>
              <p:cNvGrpSpPr>
                <a:grpSpLocks noChangeAspect="1"/>
              </p:cNvGrpSpPr>
              <p:nvPr/>
            </p:nvGrpSpPr>
            <p:grpSpPr>
              <a:xfrm>
                <a:off x="7804291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88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9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90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91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92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182" name="Group 52"/>
              <p:cNvGrpSpPr>
                <a:grpSpLocks noChangeAspect="1"/>
              </p:cNvGrpSpPr>
              <p:nvPr/>
            </p:nvGrpSpPr>
            <p:grpSpPr>
              <a:xfrm>
                <a:off x="8003073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83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4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5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6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7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183" name="Group 52"/>
              <p:cNvGrpSpPr>
                <a:grpSpLocks noChangeAspect="1"/>
              </p:cNvGrpSpPr>
              <p:nvPr/>
            </p:nvGrpSpPr>
            <p:grpSpPr>
              <a:xfrm>
                <a:off x="8205832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78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79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0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1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82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184" name="Group 52"/>
              <p:cNvGrpSpPr>
                <a:grpSpLocks noChangeAspect="1"/>
              </p:cNvGrpSpPr>
              <p:nvPr/>
            </p:nvGrpSpPr>
            <p:grpSpPr>
              <a:xfrm>
                <a:off x="8404616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73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74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75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76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77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91152" name="组合 24"/>
            <p:cNvGrpSpPr/>
            <p:nvPr/>
          </p:nvGrpSpPr>
          <p:grpSpPr>
            <a:xfrm>
              <a:off x="7804291" y="5750983"/>
              <a:ext cx="759034" cy="162600"/>
              <a:chOff x="7804291" y="5357393"/>
              <a:chExt cx="759034" cy="162600"/>
            </a:xfrm>
          </p:grpSpPr>
          <p:grpSp>
            <p:nvGrpSpPr>
              <p:cNvPr id="91157" name="Group 52"/>
              <p:cNvGrpSpPr>
                <a:grpSpLocks noChangeAspect="1"/>
              </p:cNvGrpSpPr>
              <p:nvPr/>
            </p:nvGrpSpPr>
            <p:grpSpPr>
              <a:xfrm>
                <a:off x="7804291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64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5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6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7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8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158" name="Group 52"/>
              <p:cNvGrpSpPr>
                <a:grpSpLocks noChangeAspect="1"/>
              </p:cNvGrpSpPr>
              <p:nvPr/>
            </p:nvGrpSpPr>
            <p:grpSpPr>
              <a:xfrm>
                <a:off x="8003073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59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0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1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2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63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159" name="Group 52"/>
              <p:cNvGrpSpPr>
                <a:grpSpLocks noChangeAspect="1"/>
              </p:cNvGrpSpPr>
              <p:nvPr/>
            </p:nvGrpSpPr>
            <p:grpSpPr>
              <a:xfrm>
                <a:off x="8205832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5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6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7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8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1160" name="Group 52"/>
              <p:cNvGrpSpPr>
                <a:grpSpLocks noChangeAspect="1"/>
              </p:cNvGrpSpPr>
              <p:nvPr/>
            </p:nvGrpSpPr>
            <p:grpSpPr>
              <a:xfrm>
                <a:off x="8404616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49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0" name="Rounded Rectangle 54"/>
                <p:cNvSpPr>
                  <a:spLocks noChangeAspect="1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1" name="Rounded Rectangle 55"/>
                <p:cNvSpPr>
                  <a:spLocks noChangeAspect="1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2" name="Rounded Rectangle 56"/>
                <p:cNvSpPr>
                  <a:spLocks noChangeAspect="1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53" name="Rounded Rectangle 57"/>
                <p:cNvSpPr>
                  <a:spLocks noChangeAspect="1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6" name="Rounded Rectangle 53"/>
            <p:cNvSpPr/>
            <p:nvPr/>
          </p:nvSpPr>
          <p:spPr>
            <a:xfrm>
              <a:off x="7804291" y="5941814"/>
              <a:ext cx="158709" cy="162600"/>
            </a:xfrm>
            <a:prstGeom prst="roundRect">
              <a:avLst/>
            </a:prstGeom>
            <a:solidFill>
              <a:srgbClr val="C700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grpSp>
          <p:nvGrpSpPr>
            <p:cNvPr id="27" name="Group 52"/>
            <p:cNvGrpSpPr>
              <a:grpSpLocks noChangeAspect="1"/>
            </p:cNvGrpSpPr>
            <p:nvPr/>
          </p:nvGrpSpPr>
          <p:grpSpPr>
            <a:xfrm>
              <a:off x="8003073" y="5941814"/>
              <a:ext cx="158709" cy="162600"/>
              <a:chOff x="3703320" y="1812035"/>
              <a:chExt cx="1069848" cy="1069848"/>
            </a:xfrm>
            <a:solidFill>
              <a:srgbClr val="C00000"/>
            </a:solidFill>
          </p:grpSpPr>
          <p:sp>
            <p:nvSpPr>
              <p:cNvPr id="40" name="Rounded Rectangle 53"/>
              <p:cNvSpPr/>
              <p:nvPr/>
            </p:nvSpPr>
            <p:spPr>
              <a:xfrm>
                <a:off x="3703320" y="1812035"/>
                <a:ext cx="1069848" cy="10698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1" name="Rounded Rectangle 54"/>
              <p:cNvSpPr>
                <a:spLocks noChangeAspect="1"/>
              </p:cNvSpPr>
              <p:nvPr/>
            </p:nvSpPr>
            <p:spPr>
              <a:xfrm>
                <a:off x="384048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2" name="Rounded Rectangle 55"/>
              <p:cNvSpPr>
                <a:spLocks noChangeAspect="1"/>
              </p:cNvSpPr>
              <p:nvPr/>
            </p:nvSpPr>
            <p:spPr>
              <a:xfrm>
                <a:off x="438912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3" name="Rounded Rectangle 56"/>
              <p:cNvSpPr>
                <a:spLocks noChangeAspect="1"/>
              </p:cNvSpPr>
              <p:nvPr/>
            </p:nvSpPr>
            <p:spPr>
              <a:xfrm>
                <a:off x="384048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4" name="Rounded Rectangle 57"/>
              <p:cNvSpPr>
                <a:spLocks noChangeAspect="1"/>
              </p:cNvSpPr>
              <p:nvPr/>
            </p:nvSpPr>
            <p:spPr>
              <a:xfrm>
                <a:off x="438912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</p:grpSp>
        <p:grpSp>
          <p:nvGrpSpPr>
            <p:cNvPr id="28" name="Group 52"/>
            <p:cNvGrpSpPr>
              <a:grpSpLocks noChangeAspect="1"/>
            </p:cNvGrpSpPr>
            <p:nvPr/>
          </p:nvGrpSpPr>
          <p:grpSpPr>
            <a:xfrm>
              <a:off x="8205832" y="5941814"/>
              <a:ext cx="158709" cy="162600"/>
              <a:chOff x="3703320" y="1812035"/>
              <a:chExt cx="1069848" cy="1069848"/>
            </a:xfrm>
            <a:solidFill>
              <a:srgbClr val="C00000"/>
            </a:solidFill>
          </p:grpSpPr>
          <p:sp>
            <p:nvSpPr>
              <p:cNvPr id="35" name="Rounded Rectangle 53"/>
              <p:cNvSpPr/>
              <p:nvPr/>
            </p:nvSpPr>
            <p:spPr>
              <a:xfrm>
                <a:off x="3703320" y="1812035"/>
                <a:ext cx="1069848" cy="10698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6" name="Rounded Rectangle 54"/>
              <p:cNvSpPr>
                <a:spLocks noChangeAspect="1"/>
              </p:cNvSpPr>
              <p:nvPr/>
            </p:nvSpPr>
            <p:spPr>
              <a:xfrm>
                <a:off x="384048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7" name="Rounded Rectangle 55"/>
              <p:cNvSpPr>
                <a:spLocks noChangeAspect="1"/>
              </p:cNvSpPr>
              <p:nvPr/>
            </p:nvSpPr>
            <p:spPr>
              <a:xfrm>
                <a:off x="438912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8" name="Rounded Rectangle 56"/>
              <p:cNvSpPr>
                <a:spLocks noChangeAspect="1"/>
              </p:cNvSpPr>
              <p:nvPr/>
            </p:nvSpPr>
            <p:spPr>
              <a:xfrm>
                <a:off x="384048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9" name="Rounded Rectangle 57"/>
              <p:cNvSpPr>
                <a:spLocks noChangeAspect="1"/>
              </p:cNvSpPr>
              <p:nvPr/>
            </p:nvSpPr>
            <p:spPr>
              <a:xfrm>
                <a:off x="438912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</p:grpSp>
        <p:grpSp>
          <p:nvGrpSpPr>
            <p:cNvPr id="29" name="Group 52"/>
            <p:cNvGrpSpPr>
              <a:grpSpLocks noChangeAspect="1"/>
            </p:cNvGrpSpPr>
            <p:nvPr/>
          </p:nvGrpSpPr>
          <p:grpSpPr>
            <a:xfrm>
              <a:off x="8404616" y="5941814"/>
              <a:ext cx="158709" cy="162600"/>
              <a:chOff x="3703320" y="1812035"/>
              <a:chExt cx="1069848" cy="1069848"/>
            </a:xfrm>
            <a:solidFill>
              <a:srgbClr val="C00000"/>
            </a:solidFill>
          </p:grpSpPr>
          <p:sp>
            <p:nvSpPr>
              <p:cNvPr id="30" name="Rounded Rectangle 53"/>
              <p:cNvSpPr/>
              <p:nvPr/>
            </p:nvSpPr>
            <p:spPr>
              <a:xfrm>
                <a:off x="3703320" y="1812035"/>
                <a:ext cx="1069848" cy="10698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1" name="Rounded Rectangle 54"/>
              <p:cNvSpPr>
                <a:spLocks noChangeAspect="1"/>
              </p:cNvSpPr>
              <p:nvPr/>
            </p:nvSpPr>
            <p:spPr>
              <a:xfrm>
                <a:off x="384048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2" name="Rounded Rectangle 55"/>
              <p:cNvSpPr>
                <a:spLocks noChangeAspect="1"/>
              </p:cNvSpPr>
              <p:nvPr/>
            </p:nvSpPr>
            <p:spPr>
              <a:xfrm>
                <a:off x="438912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3" name="Rounded Rectangle 56"/>
              <p:cNvSpPr>
                <a:spLocks noChangeAspect="1"/>
              </p:cNvSpPr>
              <p:nvPr/>
            </p:nvSpPr>
            <p:spPr>
              <a:xfrm>
                <a:off x="384048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4" name="Rounded Rectangle 57"/>
              <p:cNvSpPr>
                <a:spLocks noChangeAspect="1"/>
              </p:cNvSpPr>
              <p:nvPr/>
            </p:nvSpPr>
            <p:spPr>
              <a:xfrm>
                <a:off x="438912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ARM</a:t>
            </a:r>
            <a:r>
              <a:rPr lang="zh-CN" altLang="en-US"/>
              <a:t>公司授权体系</a:t>
            </a:r>
            <a:endParaRPr lang="zh-CN" altLang="en-US"/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828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400"/>
              <a:t>ARM</a:t>
            </a:r>
            <a:r>
              <a:rPr lang="zh-CN" altLang="en-US" sz="2400"/>
              <a:t>目前在全球拥有大约</a:t>
            </a:r>
            <a:r>
              <a:rPr lang="en-US" altLang="zh-CN" sz="2400"/>
              <a:t>1000</a:t>
            </a:r>
            <a:r>
              <a:rPr lang="zh-CN" altLang="en-US" sz="2400"/>
              <a:t>个授权合作商、</a:t>
            </a:r>
            <a:r>
              <a:rPr lang="en-US" altLang="zh-CN" sz="2400"/>
              <a:t>320</a:t>
            </a:r>
            <a:r>
              <a:rPr lang="zh-CN" altLang="en-US" sz="2400"/>
              <a:t>家伙伴，但是购买架构授权的厂家不超过</a:t>
            </a:r>
            <a:r>
              <a:rPr lang="en-US" altLang="zh-CN" sz="2400"/>
              <a:t>20</a:t>
            </a:r>
            <a:r>
              <a:rPr lang="zh-CN" altLang="en-US" sz="2400"/>
              <a:t>家，中国有华为、飞腾获得了架构授权。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9216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12725" y="2989263"/>
            <a:ext cx="2554288" cy="287813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733800" y="4975225"/>
            <a:ext cx="5102225" cy="8810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SzPct val="60000"/>
              <a:buFont typeface="Wingdings" panose="05000000000000000000"/>
              <a:buChar char="l"/>
            </a:pP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只能按照</a:t>
            </a: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ARM</a:t>
            </a: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设计好的处理器类型、在指定的代工厂进行生产。</a:t>
            </a:r>
            <a:endParaRPr lang="en-US" altLang="zh-CN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Connector 5"/>
          <p:cNvCxnSpPr/>
          <p:nvPr/>
        </p:nvCxnSpPr>
        <p:spPr>
          <a:xfrm flipV="1">
            <a:off x="212725" y="4824413"/>
            <a:ext cx="25542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>
            <a:off x="212725" y="3922713"/>
            <a:ext cx="25542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68" name="TextBox 7"/>
          <p:cNvSpPr txBox="1"/>
          <p:nvPr/>
        </p:nvSpPr>
        <p:spPr>
          <a:xfrm>
            <a:off x="455613" y="4972050"/>
            <a:ext cx="22240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处理器优化包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物理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IP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包授权（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POP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）</a:t>
            </a:r>
            <a:endParaRPr lang="zh-CN" altLang="en-US" sz="18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69" name="TextBox 8"/>
          <p:cNvSpPr txBox="1"/>
          <p:nvPr/>
        </p:nvSpPr>
        <p:spPr>
          <a:xfrm>
            <a:off x="377825" y="4179888"/>
            <a:ext cx="22240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处理器授权</a:t>
            </a:r>
            <a:endParaRPr lang="en-US" altLang="zh-CN" sz="18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0" name="TextBox 9"/>
          <p:cNvSpPr txBox="1"/>
          <p:nvPr/>
        </p:nvSpPr>
        <p:spPr>
          <a:xfrm>
            <a:off x="333375" y="3273425"/>
            <a:ext cx="2222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架构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指令集授权</a:t>
            </a:r>
            <a:endParaRPr lang="zh-CN" altLang="en-US" sz="18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3733800" y="3971925"/>
            <a:ext cx="5102225" cy="8794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SzPct val="60000"/>
              <a:buFont typeface="Wingdings" panose="05000000000000000000"/>
              <a:buChar char="l"/>
            </a:pP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提供</a:t>
            </a: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RTL</a:t>
            </a: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代码，处理器的核数、缓存可以自己配置。自主设计主频、工艺、代工厂等。</a:t>
            </a:r>
            <a:endParaRPr lang="en-US" altLang="zh-CN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33800" y="2989263"/>
            <a:ext cx="5102225" cy="879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SzPct val="60000"/>
              <a:buFont typeface="Wingdings" panose="05000000000000000000"/>
              <a:buChar char="l"/>
            </a:pP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按照所授权的架构和指令集（如</a:t>
            </a: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ARMv8</a:t>
            </a: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）自行编写代码、设计芯片。</a:t>
            </a:r>
            <a:endParaRPr lang="en-US" altLang="zh-CN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ight Arrow 12"/>
          <p:cNvSpPr/>
          <p:nvPr/>
        </p:nvSpPr>
        <p:spPr>
          <a:xfrm>
            <a:off x="2876550" y="3357563"/>
            <a:ext cx="681038" cy="2222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ight Arrow 13"/>
          <p:cNvSpPr/>
          <p:nvPr/>
        </p:nvSpPr>
        <p:spPr>
          <a:xfrm>
            <a:off x="2874963" y="4333875"/>
            <a:ext cx="679450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4"/>
          <p:cNvSpPr/>
          <p:nvPr/>
        </p:nvSpPr>
        <p:spPr>
          <a:xfrm>
            <a:off x="2873375" y="5205413"/>
            <a:ext cx="681038" cy="2222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>
                <a:sym typeface="+mn-lt"/>
              </a:rPr>
              <a:t>鲲鹏处理器</a:t>
            </a:r>
            <a:endParaRPr lang="zh-CN" altLang="en-US"/>
          </a:p>
        </p:txBody>
      </p:sp>
      <p:sp>
        <p:nvSpPr>
          <p:cNvPr id="931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67250" y="3956050"/>
            <a:ext cx="4117975" cy="2087563"/>
          </a:xfrm>
          <a:prstGeom prst="roundRect">
            <a:avLst>
              <a:gd name="adj" fmla="val 3274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9238" y="3978275"/>
            <a:ext cx="3979863" cy="2087563"/>
          </a:xfrm>
          <a:prstGeom prst="roundRect">
            <a:avLst>
              <a:gd name="adj" fmla="val 3274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318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0"/>
            <a:ext cx="3779838" cy="212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47663" y="4000500"/>
            <a:ext cx="4119563" cy="37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290" marR="0" lvl="0" indent="-28829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6675" y="3438525"/>
            <a:ext cx="3822700" cy="5080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7nm</a:t>
            </a: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制程，数据中心</a:t>
            </a: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ARM</a:t>
            </a: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处理</a:t>
            </a:r>
            <a:endParaRPr lang="zh-CN" altLang="en-US">
              <a:latin typeface="Huawei Sans" pitchFamily="34" charset="0"/>
              <a:ea typeface="方正兰亭黑简体" pitchFamily="2" charset="-122"/>
              <a:sym typeface="+mn-lt"/>
            </a:endParaRPr>
          </a:p>
        </p:txBody>
      </p:sp>
      <p:pic>
        <p:nvPicPr>
          <p:cNvPr id="93192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663" y="1624013"/>
            <a:ext cx="3775075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4595813" y="3984625"/>
            <a:ext cx="4373563" cy="37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290" marR="0" lvl="0" indent="-28829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ea"/>
              <a:sym typeface="+mn-lt"/>
            </a:endParaRPr>
          </a:p>
        </p:txBody>
      </p:sp>
      <p:sp>
        <p:nvSpPr>
          <p:cNvPr id="93194" name="文本框 11"/>
          <p:cNvSpPr txBox="1"/>
          <p:nvPr/>
        </p:nvSpPr>
        <p:spPr>
          <a:xfrm>
            <a:off x="2732088" y="3051175"/>
            <a:ext cx="1635125" cy="365125"/>
          </a:xfrm>
          <a:prstGeom prst="rect">
            <a:avLst/>
          </a:prstGeom>
          <a:noFill/>
          <a:ln w="9525">
            <a:noFill/>
          </a:ln>
        </p:spPr>
        <p:txBody>
          <a:bodyPr lIns="87802" tIns="43901" rIns="87802" bIns="43901" anchor="ctr" anchorCtr="0">
            <a:spAutoFit/>
          </a:bodyPr>
          <a:p>
            <a:pPr>
              <a:buNone/>
            </a:pPr>
            <a:r>
              <a:rPr lang="zh-CN" altLang="en-US" sz="1800">
                <a:latin typeface="Huawei Sans" pitchFamily="34" charset="0"/>
                <a:ea typeface="方正兰亭黑简体" pitchFamily="2" charset="-122"/>
              </a:rPr>
              <a:t>鲲鹏</a:t>
            </a:r>
            <a:r>
              <a:rPr lang="en-US" altLang="zh-CN" sz="1800">
                <a:latin typeface="Huawei Sans" pitchFamily="34" charset="0"/>
                <a:ea typeface="方正兰亭黑简体" pitchFamily="2" charset="-122"/>
              </a:rPr>
              <a:t>916</a:t>
            </a:r>
            <a:endParaRPr lang="zh-CN" altLang="en-US" sz="18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93195" name="文本框 12"/>
          <p:cNvSpPr txBox="1"/>
          <p:nvPr/>
        </p:nvSpPr>
        <p:spPr>
          <a:xfrm>
            <a:off x="7181850" y="3052763"/>
            <a:ext cx="1635125" cy="366712"/>
          </a:xfrm>
          <a:prstGeom prst="rect">
            <a:avLst/>
          </a:prstGeom>
          <a:noFill/>
          <a:ln w="9525">
            <a:noFill/>
          </a:ln>
        </p:spPr>
        <p:txBody>
          <a:bodyPr lIns="87802" tIns="43901" rIns="87802" bIns="43901" anchor="ctr" anchorCtr="0">
            <a:spAutoFit/>
          </a:bodyPr>
          <a:p>
            <a:pPr>
              <a:buNone/>
            </a:pPr>
            <a:r>
              <a:rPr lang="zh-CN" altLang="en-US" sz="1800">
                <a:latin typeface="Huawei Sans" pitchFamily="34" charset="0"/>
                <a:ea typeface="方正兰亭黑简体" pitchFamily="2" charset="-122"/>
              </a:rPr>
              <a:t>鲲鹏</a:t>
            </a:r>
            <a:r>
              <a:rPr lang="en-US" altLang="zh-CN" sz="1800">
                <a:latin typeface="Huawei Sans" pitchFamily="34" charset="0"/>
                <a:ea typeface="方正兰亭黑简体" pitchFamily="2" charset="-122"/>
              </a:rPr>
              <a:t>920</a:t>
            </a:r>
            <a:endParaRPr lang="zh-CN" altLang="en-US" sz="18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3113" y="3530600"/>
            <a:ext cx="3101975" cy="3683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buNone/>
            </a:pP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支持多路互联的</a:t>
            </a: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ARM</a:t>
            </a: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处理器</a:t>
            </a: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 </a:t>
            </a:r>
            <a:endParaRPr lang="zh-CN" altLang="en-US">
              <a:latin typeface="Huawei Sans" pitchFamily="34" charset="0"/>
              <a:ea typeface="方正兰亭黑简体" pitchFamily="2" charset="-122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5125" y="4017963"/>
            <a:ext cx="3863975" cy="203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32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核，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2.4 GHz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主频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SPECint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性能匹配业界中端，功耗低至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75 W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通道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DDR4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控制器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PCI-e 3.0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和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SAS/SATA 3.0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集成板载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GE/10 GE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网络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路互联</a:t>
            </a:r>
            <a:endParaRPr lang="zh-CN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97425" y="3973513"/>
            <a:ext cx="4019550" cy="203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计算核数提升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1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倍，最多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64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核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SPECint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性能提升超过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倍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内存通道数提升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1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倍，支持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8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通道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DDR4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控制器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PCI-e 4.0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和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CCIX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集成板载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100 GE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网络和加密、压缩加速引擎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路或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路互联</a:t>
            </a:r>
            <a:endParaRPr lang="zh-CN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zh-CN"/>
              <a:t>鲲鹏</a:t>
            </a:r>
            <a:r>
              <a:rPr lang="en-US" altLang="zh-CN"/>
              <a:t>920</a:t>
            </a:r>
            <a:r>
              <a:rPr lang="zh-CN" altLang="zh-CN"/>
              <a:t>系列</a:t>
            </a:r>
            <a:r>
              <a:rPr lang="zh-CN" altLang="en-US"/>
              <a:t>芯片架构</a:t>
            </a:r>
            <a:r>
              <a:rPr lang="en-US" altLang="zh-CN"/>
              <a:t>——</a:t>
            </a:r>
            <a:r>
              <a:rPr lang="zh-CN" altLang="en-US"/>
              <a:t>乐高架构</a:t>
            </a:r>
            <a:endParaRPr lang="zh-CN" altLang="en-US"/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>
                <a:solidFill>
                  <a:srgbClr val="000000"/>
                </a:solidFill>
              </a:rPr>
              <a:t>TaiShan Core </a:t>
            </a:r>
            <a:r>
              <a:rPr lang="zh-CN" altLang="en-US" sz="2400">
                <a:solidFill>
                  <a:srgbClr val="000000"/>
                </a:solidFill>
              </a:rPr>
              <a:t>独享</a:t>
            </a:r>
            <a:r>
              <a:rPr lang="en-US" altLang="zh-CN" sz="2400">
                <a:solidFill>
                  <a:srgbClr val="000000"/>
                </a:solidFill>
              </a:rPr>
              <a:t>L1 Cache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L2 Cache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个</a:t>
            </a:r>
            <a:r>
              <a:rPr lang="en-US" altLang="zh-CN" sz="2400">
                <a:solidFill>
                  <a:srgbClr val="000000"/>
                </a:solidFill>
              </a:rPr>
              <a:t>Core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个</a:t>
            </a:r>
            <a:r>
              <a:rPr lang="en-US" altLang="zh-CN" sz="2400">
                <a:solidFill>
                  <a:srgbClr val="000000"/>
                </a:solidFill>
              </a:rPr>
              <a:t>L3 Cache tag</a:t>
            </a:r>
            <a:r>
              <a:rPr lang="zh-CN" altLang="en-US" sz="2400">
                <a:solidFill>
                  <a:srgbClr val="000000"/>
                </a:solidFill>
              </a:rPr>
              <a:t>组成一个</a:t>
            </a:r>
            <a:r>
              <a:rPr lang="en-US" altLang="zh-CN" sz="2400">
                <a:solidFill>
                  <a:srgbClr val="000000"/>
                </a:solidFill>
              </a:rPr>
              <a:t>Cluster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6~8</a:t>
            </a:r>
            <a:r>
              <a:rPr lang="zh-CN" altLang="en-US" sz="2400">
                <a:solidFill>
                  <a:srgbClr val="000000"/>
                </a:solidFill>
              </a:rPr>
              <a:t>个</a:t>
            </a:r>
            <a:r>
              <a:rPr lang="en-US" altLang="zh-CN" sz="2400">
                <a:solidFill>
                  <a:srgbClr val="000000"/>
                </a:solidFill>
              </a:rPr>
              <a:t>Cluster</a:t>
            </a:r>
            <a:r>
              <a:rPr lang="zh-CN" altLang="en-US" sz="2400">
                <a:solidFill>
                  <a:srgbClr val="000000"/>
                </a:solidFill>
              </a:rPr>
              <a:t>组成一个</a:t>
            </a:r>
            <a:r>
              <a:rPr lang="en-US" altLang="zh-CN" sz="2400">
                <a:solidFill>
                  <a:srgbClr val="000000"/>
                </a:solidFill>
              </a:rPr>
              <a:t>CPU Die</a:t>
            </a:r>
            <a:r>
              <a:rPr lang="zh-CN" altLang="en-US" sz="2400">
                <a:solidFill>
                  <a:srgbClr val="000000"/>
                </a:solidFill>
              </a:rPr>
              <a:t>，合封后的两个</a:t>
            </a:r>
            <a:r>
              <a:rPr lang="en-US" altLang="zh-CN" sz="2400">
                <a:solidFill>
                  <a:srgbClr val="000000"/>
                </a:solidFill>
              </a:rPr>
              <a:t>CPU Die</a:t>
            </a:r>
            <a:r>
              <a:rPr lang="zh-CN" altLang="en-US" sz="2400">
                <a:solidFill>
                  <a:srgbClr val="000000"/>
                </a:solidFill>
              </a:rPr>
              <a:t>共享</a:t>
            </a:r>
            <a:r>
              <a:rPr lang="en-US" altLang="zh-CN" sz="2400">
                <a:solidFill>
                  <a:srgbClr val="000000"/>
                </a:solidFill>
              </a:rPr>
              <a:t>LLC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9421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94212" name="图片 5" descr="图片包含 表格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987" y="2819400"/>
            <a:ext cx="9144000" cy="306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OpenEuler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调度策略</a:t>
            </a:r>
            <a:endParaRPr lang="zh-CN" altLang="en-US"/>
          </a:p>
        </p:txBody>
      </p:sp>
      <p:sp>
        <p:nvSpPr>
          <p:cNvPr id="952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CFS(Completely Fair Scheduler)</a:t>
            </a:r>
            <a:r>
              <a:rPr lang="zh-CN" altLang="en-US"/>
              <a:t>调度</a:t>
            </a:r>
            <a:endParaRPr lang="en-US" altLang="zh-CN"/>
          </a:p>
          <a:p>
            <a:pPr lvl="1"/>
            <a:r>
              <a:rPr lang="zh-CN" altLang="en-US"/>
              <a:t>每个进程一个队列</a:t>
            </a:r>
            <a:endParaRPr lang="en-US" altLang="zh-CN"/>
          </a:p>
          <a:p>
            <a:pPr lvl="1"/>
            <a:r>
              <a:rPr lang="zh-CN" altLang="en-US"/>
              <a:t>结合时间片和优先级，引入虚拟运行时间</a:t>
            </a:r>
            <a:endParaRPr lang="en-US" altLang="zh-CN"/>
          </a:p>
          <a:p>
            <a:pPr lvl="1"/>
            <a:r>
              <a:rPr lang="zh-CN" altLang="en-US"/>
              <a:t>按照当前系统负载和普通进程的优先级给进程分配</a:t>
            </a:r>
            <a:r>
              <a:rPr lang="en-US" altLang="zh-CN"/>
              <a:t>CPU</a:t>
            </a:r>
            <a:r>
              <a:rPr lang="zh-CN" altLang="en-US"/>
              <a:t>使用时间的比例，确保相对公平</a:t>
            </a:r>
            <a:endParaRPr lang="zh-CN" altLang="en-US"/>
          </a:p>
        </p:txBody>
      </p:sp>
      <p:sp>
        <p:nvSpPr>
          <p:cNvPr id="9523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Shortest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(SJF)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对于任务同时到到， </a:t>
            </a:r>
            <a:r>
              <a:rPr lang="en-US" altLang="zh-CN">
                <a:ea typeface="宋体" pitchFamily="2" charset="-122"/>
              </a:rPr>
              <a:t>SJF</a:t>
            </a:r>
            <a:r>
              <a:rPr lang="zh-CN" altLang="en-US">
                <a:ea typeface="宋体" pitchFamily="2" charset="-122"/>
              </a:rPr>
              <a:t>是最优调度算法了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但如果长任务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先到达，则</a:t>
            </a:r>
            <a:r>
              <a:rPr lang="en-US" altLang="zh-CN">
                <a:ea typeface="宋体" pitchFamily="2" charset="-122"/>
              </a:rPr>
              <a:t>SJF</a:t>
            </a:r>
            <a:r>
              <a:rPr lang="zh-CN" altLang="en-US">
                <a:ea typeface="宋体" pitchFamily="2" charset="-122"/>
              </a:rPr>
              <a:t>没有办法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例如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en-US">
                <a:ea typeface="宋体" pitchFamily="2" charset="-122"/>
              </a:rPr>
              <a:t>时刻到达，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10</a:t>
            </a:r>
            <a:r>
              <a:rPr lang="zh-CN" altLang="en-US">
                <a:ea typeface="宋体" pitchFamily="2" charset="-122"/>
              </a:rPr>
              <a:t>时刻到达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(100+100+110)/3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103.3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79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538" y="4024313"/>
            <a:ext cx="5686425" cy="2376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homework3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3971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itchFamily="2" charset="-122"/>
              </a:rPr>
              <a:t>Shortest Time-to-Completion First (STCF)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上述问题改进方法：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不要把一个任务执行到底才切换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允许任务抢占（时间片</a:t>
            </a:r>
            <a:r>
              <a:rPr lang="en-US" altLang="zh-CN">
                <a:ea typeface="宋体" pitchFamily="2" charset="-122"/>
              </a:rPr>
              <a:t>/</a:t>
            </a:r>
            <a:r>
              <a:rPr lang="zh-CN" altLang="en-US">
                <a:ea typeface="宋体" pitchFamily="2" charset="-122"/>
              </a:rPr>
              <a:t>中断作为切换点）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STCF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SJF</a:t>
            </a:r>
            <a:r>
              <a:rPr lang="zh-CN" altLang="en-US">
                <a:ea typeface="宋体" pitchFamily="2" charset="-122"/>
              </a:rPr>
              <a:t>上增加抢占功能，剩余时间最短的任务优先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Preemptive Shortest Job First 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b="1">
                <a:ea typeface="宋体" pitchFamily="2" charset="-122"/>
              </a:rPr>
              <a:t>PSJF</a:t>
            </a:r>
            <a:r>
              <a:rPr lang="en-US" altLang="zh-CN">
                <a:ea typeface="宋体" pitchFamily="2" charset="-122"/>
              </a:rPr>
              <a:t>)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(120+10+20)/3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50</a:t>
            </a:r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603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0" y="4873625"/>
            <a:ext cx="4711700" cy="198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 Time</a:t>
            </a:r>
            <a:r>
              <a:rPr lang="zh-CN" altLang="en-US">
                <a:ea typeface="宋体" pitchFamily="2" charset="-122"/>
              </a:rPr>
              <a:t>的问题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38150" y="1562100"/>
            <a:ext cx="83058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 Time</a:t>
            </a:r>
            <a:r>
              <a:rPr lang="zh-CN" altLang="en-US">
                <a:ea typeface="宋体" pitchFamily="2" charset="-122"/>
              </a:rPr>
              <a:t>反映整体性能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但有些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被平均</a:t>
            </a:r>
            <a:r>
              <a:rPr lang="zh-CN" altLang="en-US">
                <a:ea typeface="宋体" pitchFamily="2" charset="-122"/>
              </a:rPr>
              <a:t>（自己牺牲，换来整体平均更好，例如长任务）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不能做到公平（</a:t>
            </a:r>
            <a:r>
              <a:rPr lang="en-US" altLang="zh-CN">
                <a:ea typeface="宋体" pitchFamily="2" charset="-122"/>
              </a:rPr>
              <a:t>Fairness</a:t>
            </a:r>
            <a:r>
              <a:rPr lang="zh-CN" altLang="en-US">
                <a:ea typeface="宋体" pitchFamily="2" charset="-122"/>
              </a:rPr>
              <a:t>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用户感受可能不好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极端情况出现“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饥饿问题</a:t>
            </a:r>
            <a:r>
              <a:rPr lang="zh-CN" altLang="en-US">
                <a:ea typeface="宋体" pitchFamily="2" charset="-122"/>
              </a:rPr>
              <a:t>”（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不断到达，某些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一直不被调度）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如果所有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属于一个用户，还可以接受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如果</a:t>
            </a:r>
            <a:r>
              <a:rPr lang="en-US" altLang="zh-CN">
                <a:ea typeface="宋体" pitchFamily="2" charset="-122"/>
              </a:rPr>
              <a:t>jobs</a:t>
            </a:r>
            <a:r>
              <a:rPr lang="zh-CN" altLang="en-US">
                <a:ea typeface="宋体" pitchFamily="2" charset="-122"/>
              </a:rPr>
              <a:t>属于不同用户（尤其是付费用户），则无法接受牺牲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云计算下的公平性问题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效率和公平往往不能兼得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7" name="幻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8684</Words>
  <Application>WPS 文字</Application>
  <PresentationFormat>ȫʾ(4:3)</PresentationFormat>
  <Paragraphs>718</Paragraphs>
  <Slides>70</Slides>
  <Notes>7</Notes>
  <HiddenSlides>2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9" baseType="lpstr">
      <vt:lpstr>Arial</vt:lpstr>
      <vt:lpstr>宋体</vt:lpstr>
      <vt:lpstr>Wingdings</vt:lpstr>
      <vt:lpstr>Comic Sans MS</vt:lpstr>
      <vt:lpstr>汉仪书宋二KW</vt:lpstr>
      <vt:lpstr>Times New Roman</vt:lpstr>
      <vt:lpstr>Wingdings</vt:lpstr>
      <vt:lpstr>Huawei Sans</vt:lpstr>
      <vt:lpstr>苹方-简</vt:lpstr>
      <vt:lpstr>方正兰亭黑简体</vt:lpstr>
      <vt:lpstr>汉仪中黑KW</vt:lpstr>
      <vt:lpstr>Lucida Sans</vt:lpstr>
      <vt:lpstr>+mn-lt</vt:lpstr>
      <vt:lpstr>Thonburi</vt:lpstr>
      <vt:lpstr>微软雅黑</vt:lpstr>
      <vt:lpstr>汉仪旗黑</vt:lpstr>
      <vt:lpstr>宋体</vt:lpstr>
      <vt:lpstr>Arial Unicode MS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�</dc:title>
  <dc:creator>Microsoft Office User</dc:creator>
  <cp:lastModifiedBy>柴云鹏</cp:lastModifiedBy>
  <cp:revision>110</cp:revision>
  <dcterms:created xsi:type="dcterms:W3CDTF">2022-03-15T12:34:37Z</dcterms:created>
  <dcterms:modified xsi:type="dcterms:W3CDTF">2022-03-15T12:34:37Z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62C59DAE885A33C72887306287F86071</vt:lpwstr>
  </property>
  <property fmtid="{D5CDD505-2E9C-101B-9397-08002B2CF9AE}" pid="3" name="KSOProductBuildVer">
    <vt:lpwstr>2052-4.1.1.6613</vt:lpwstr>
  </property>
</Properties>
</file>