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3"/>
  </p:notesMasterIdLst>
  <p:sldIdLst>
    <p:sldId id="256" r:id="rId2"/>
    <p:sldId id="268" r:id="rId3"/>
    <p:sldId id="269" r:id="rId4"/>
    <p:sldId id="270" r:id="rId5"/>
    <p:sldId id="271" r:id="rId6"/>
    <p:sldId id="259" r:id="rId7"/>
    <p:sldId id="264" r:id="rId8"/>
    <p:sldId id="266" r:id="rId9"/>
    <p:sldId id="267" r:id="rId10"/>
    <p:sldId id="257" r:id="rId11"/>
    <p:sldId id="258" r:id="rId12"/>
    <p:sldId id="262" r:id="rId13"/>
    <p:sldId id="260" r:id="rId14"/>
    <p:sldId id="261" r:id="rId15"/>
    <p:sldId id="272" r:id="rId16"/>
    <p:sldId id="294" r:id="rId17"/>
    <p:sldId id="273" r:id="rId18"/>
    <p:sldId id="274" r:id="rId19"/>
    <p:sldId id="275" r:id="rId20"/>
    <p:sldId id="276" r:id="rId21"/>
    <p:sldId id="292" r:id="rId22"/>
    <p:sldId id="277" r:id="rId23"/>
    <p:sldId id="278" r:id="rId24"/>
    <p:sldId id="279" r:id="rId25"/>
    <p:sldId id="280" r:id="rId26"/>
    <p:sldId id="281" r:id="rId27"/>
    <p:sldId id="263" r:id="rId28"/>
    <p:sldId id="282" r:id="rId29"/>
    <p:sldId id="293" r:id="rId30"/>
    <p:sldId id="285" r:id="rId31"/>
    <p:sldId id="286" r:id="rId3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623"/>
    <p:restoredTop sz="94649"/>
  </p:normalViewPr>
  <p:slideViewPr>
    <p:cSldViewPr snapToGrid="0" snapToObjects="1">
      <p:cViewPr varScale="1">
        <p:scale>
          <a:sx n="95" d="100"/>
          <a:sy n="95" d="100"/>
        </p:scale>
        <p:origin x="184" y="7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273187-2ED8-024C-B8CB-A522C124660A}" type="datetimeFigureOut">
              <a:rPr kumimoji="1" lang="zh-CN" altLang="en-US" smtClean="0"/>
              <a:t>2023/4/21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93AA5A-5D9F-5C4C-87F6-B0275FA2362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730446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5EEF8-8114-3B43-93E2-EEEBB1D7A5B7}" type="datetimeFigureOut">
              <a:rPr kumimoji="1" lang="zh-CN" altLang="en-US" smtClean="0"/>
              <a:t>2023/4/21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6763E-58F0-9049-AF15-3197FA74360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47666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5EEF8-8114-3B43-93E2-EEEBB1D7A5B7}" type="datetimeFigureOut">
              <a:rPr kumimoji="1" lang="zh-CN" altLang="en-US" smtClean="0"/>
              <a:t>2023/4/21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6763E-58F0-9049-AF15-3197FA74360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61741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5EEF8-8114-3B43-93E2-EEEBB1D7A5B7}" type="datetimeFigureOut">
              <a:rPr kumimoji="1" lang="zh-CN" altLang="en-US" smtClean="0"/>
              <a:t>2023/4/21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6763E-58F0-9049-AF15-3197FA74360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7633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5EEF8-8114-3B43-93E2-EEEBB1D7A5B7}" type="datetimeFigureOut">
              <a:rPr kumimoji="1" lang="zh-CN" altLang="en-US" smtClean="0"/>
              <a:t>2023/4/21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6763E-58F0-9049-AF15-3197FA74360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94706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5EEF8-8114-3B43-93E2-EEEBB1D7A5B7}" type="datetimeFigureOut">
              <a:rPr kumimoji="1" lang="zh-CN" altLang="en-US" smtClean="0"/>
              <a:t>2023/4/21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6763E-58F0-9049-AF15-3197FA74360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38157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5EEF8-8114-3B43-93E2-EEEBB1D7A5B7}" type="datetimeFigureOut">
              <a:rPr kumimoji="1" lang="zh-CN" altLang="en-US" smtClean="0"/>
              <a:t>2023/4/21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6763E-58F0-9049-AF15-3197FA74360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77747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5EEF8-8114-3B43-93E2-EEEBB1D7A5B7}" type="datetimeFigureOut">
              <a:rPr kumimoji="1" lang="zh-CN" altLang="en-US" smtClean="0"/>
              <a:t>2023/4/21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6763E-58F0-9049-AF15-3197FA74360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51138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5EEF8-8114-3B43-93E2-EEEBB1D7A5B7}" type="datetimeFigureOut">
              <a:rPr kumimoji="1" lang="zh-CN" altLang="en-US" smtClean="0"/>
              <a:t>2023/4/21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6763E-58F0-9049-AF15-3197FA74360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90457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5EEF8-8114-3B43-93E2-EEEBB1D7A5B7}" type="datetimeFigureOut">
              <a:rPr kumimoji="1" lang="zh-CN" altLang="en-US" smtClean="0"/>
              <a:t>2023/4/21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6763E-58F0-9049-AF15-3197FA74360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80960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5EEF8-8114-3B43-93E2-EEEBB1D7A5B7}" type="datetimeFigureOut">
              <a:rPr kumimoji="1" lang="zh-CN" altLang="en-US" smtClean="0"/>
              <a:t>2023/4/21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6763E-58F0-9049-AF15-3197FA74360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82520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5EEF8-8114-3B43-93E2-EEEBB1D7A5B7}" type="datetimeFigureOut">
              <a:rPr kumimoji="1" lang="zh-CN" altLang="en-US" smtClean="0"/>
              <a:t>2023/4/21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6763E-58F0-9049-AF15-3197FA74360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693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25EEF8-8114-3B43-93E2-EEEBB1D7A5B7}" type="datetimeFigureOut">
              <a:rPr kumimoji="1" lang="zh-CN" altLang="en-US" smtClean="0"/>
              <a:t>2023/4/21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B6763E-58F0-9049-AF15-3197FA74360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0573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/>
              <a:t>ICS2-homwork2</a:t>
            </a:r>
            <a:endParaRPr kumimoji="1" lang="zh-CN" altLang="en-US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4446C7D0-E2F7-2AEE-5B11-31C35351A2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87363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/>
              <a:t>ICS2-homwork3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01219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问题</a:t>
            </a:r>
            <a:r>
              <a:rPr lang="en-US" altLang="zh-CN" b="1" dirty="0"/>
              <a:t>1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6780" y="1813719"/>
            <a:ext cx="4791064" cy="4419600"/>
          </a:xfrm>
        </p:spPr>
        <p:txBody>
          <a:bodyPr>
            <a:normAutofit/>
          </a:bodyPr>
          <a:lstStyle/>
          <a:p>
            <a:r>
              <a:rPr lang="zh-CN" altLang="en-US" dirty="0"/>
              <a:t>下列程序的输出是？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pid_t</a:t>
            </a:r>
            <a:r>
              <a:rPr lang="en-US" altLang="zh-CN" dirty="0"/>
              <a:t> </a:t>
            </a:r>
            <a:r>
              <a:rPr lang="en-US" altLang="zh-CN" dirty="0" err="1"/>
              <a:t>pid</a:t>
            </a:r>
            <a:r>
              <a:rPr lang="en-US" altLang="zh-CN" dirty="0"/>
              <a:t>; </a:t>
            </a:r>
          </a:p>
          <a:p>
            <a:pPr marL="0" indent="0">
              <a:buNone/>
            </a:pPr>
            <a:r>
              <a:rPr lang="en-US" altLang="zh-CN" dirty="0" err="1"/>
              <a:t>int</a:t>
            </a:r>
            <a:r>
              <a:rPr lang="en-US" altLang="zh-CN" dirty="0"/>
              <a:t> counter = 2;</a:t>
            </a:r>
            <a:br>
              <a:rPr lang="en-US" altLang="zh-CN" dirty="0"/>
            </a:br>
            <a:r>
              <a:rPr lang="en-US" altLang="zh-CN" dirty="0"/>
              <a:t>void handler1(</a:t>
            </a:r>
            <a:r>
              <a:rPr lang="en-US" altLang="zh-CN" dirty="0" err="1"/>
              <a:t>int</a:t>
            </a:r>
            <a:r>
              <a:rPr lang="en-US" altLang="zh-CN" dirty="0"/>
              <a:t> sig) { </a:t>
            </a:r>
          </a:p>
          <a:p>
            <a:pPr marL="0" indent="0">
              <a:buNone/>
            </a:pPr>
            <a:r>
              <a:rPr lang="en-US" altLang="zh-CN" dirty="0"/>
              <a:t>	counter = counter - 1; 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printf</a:t>
            </a:r>
            <a:r>
              <a:rPr lang="en-US" altLang="zh-CN" dirty="0"/>
              <a:t>("%d", counter); 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fflush</a:t>
            </a:r>
            <a:r>
              <a:rPr lang="en-US" altLang="zh-CN" dirty="0"/>
              <a:t>(</a:t>
            </a:r>
            <a:r>
              <a:rPr lang="en-US" altLang="zh-CN" dirty="0" err="1"/>
              <a:t>stdout</a:t>
            </a:r>
            <a:r>
              <a:rPr lang="en-US" altLang="zh-CN" dirty="0"/>
              <a:t>);</a:t>
            </a:r>
            <a:br>
              <a:rPr lang="en-US" altLang="zh-CN" dirty="0"/>
            </a:br>
            <a:r>
              <a:rPr lang="en-US" altLang="zh-CN" dirty="0"/>
              <a:t>	exit(0); </a:t>
            </a:r>
          </a:p>
          <a:p>
            <a:pPr marL="0" indent="0">
              <a:buNone/>
            </a:pPr>
            <a:r>
              <a:rPr lang="en-US" altLang="zh-CN" dirty="0"/>
              <a:t>} 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967256-2E36-AA4C-BAB4-310E547495FA}" type="slidenum">
              <a:rPr lang="zh-CN" altLang="en-US" smtClean="0"/>
              <a:pPr>
                <a:defRPr/>
              </a:pPr>
              <a:t>11</a:t>
            </a:fld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6095999" y="845765"/>
            <a:ext cx="5551357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err="1"/>
              <a:t>int</a:t>
            </a:r>
            <a:r>
              <a:rPr lang="en-US" altLang="zh-CN" sz="2800" dirty="0"/>
              <a:t> main() {</a:t>
            </a:r>
            <a:br>
              <a:rPr lang="en-US" altLang="zh-CN" sz="2800" dirty="0"/>
            </a:br>
            <a:r>
              <a:rPr lang="en-US" altLang="zh-CN" sz="2800" dirty="0"/>
              <a:t>	signal(SIGUSR1, handler1); 	</a:t>
            </a:r>
            <a:r>
              <a:rPr lang="en-US" altLang="zh-CN" sz="2800" dirty="0" err="1"/>
              <a:t>printf</a:t>
            </a:r>
            <a:r>
              <a:rPr lang="en-US" altLang="zh-CN" sz="2800" dirty="0"/>
              <a:t>("%d", counter); 	</a:t>
            </a:r>
            <a:r>
              <a:rPr lang="en-US" altLang="zh-CN" sz="2800" dirty="0" err="1"/>
              <a:t>fflush</a:t>
            </a:r>
            <a:r>
              <a:rPr lang="en-US" altLang="zh-CN" sz="2800" dirty="0"/>
              <a:t>(</a:t>
            </a:r>
            <a:r>
              <a:rPr lang="en-US" altLang="zh-CN" sz="2800" dirty="0" err="1"/>
              <a:t>stdout</a:t>
            </a:r>
            <a:r>
              <a:rPr lang="en-US" altLang="zh-CN" sz="2800" dirty="0"/>
              <a:t>);</a:t>
            </a:r>
            <a:br>
              <a:rPr lang="en-US" altLang="zh-CN" sz="2800" dirty="0"/>
            </a:br>
            <a:r>
              <a:rPr lang="en-US" altLang="zh-CN" sz="2800" dirty="0"/>
              <a:t>	if ((</a:t>
            </a:r>
            <a:r>
              <a:rPr lang="en-US" altLang="zh-CN" sz="2800" dirty="0" err="1"/>
              <a:t>pid</a:t>
            </a:r>
            <a:r>
              <a:rPr lang="en-US" altLang="zh-CN" sz="2800" dirty="0"/>
              <a:t> = fork()) == 0) { </a:t>
            </a:r>
          </a:p>
          <a:p>
            <a:r>
              <a:rPr lang="en-US" altLang="zh-CN" sz="2800" dirty="0"/>
              <a:t>		while(1) {}; </a:t>
            </a:r>
          </a:p>
          <a:p>
            <a:r>
              <a:rPr lang="en-US" altLang="zh-CN" sz="2800" dirty="0"/>
              <a:t>	} </a:t>
            </a:r>
          </a:p>
          <a:p>
            <a:r>
              <a:rPr lang="en-US" altLang="zh-CN" sz="2800" dirty="0"/>
              <a:t>	kill(</a:t>
            </a:r>
            <a:r>
              <a:rPr lang="en-US" altLang="zh-CN" sz="2800" dirty="0" err="1"/>
              <a:t>pid</a:t>
            </a:r>
            <a:r>
              <a:rPr lang="en-US" altLang="zh-CN" sz="2800" dirty="0"/>
              <a:t>, SIGUSR1); 	</a:t>
            </a:r>
            <a:r>
              <a:rPr lang="en-US" altLang="zh-CN" sz="2800" dirty="0" err="1"/>
              <a:t>waitpid</a:t>
            </a:r>
            <a:r>
              <a:rPr lang="en-US" altLang="zh-CN" sz="2800" dirty="0"/>
              <a:t>(-1, NULL, 0); </a:t>
            </a:r>
          </a:p>
          <a:p>
            <a:r>
              <a:rPr lang="en-US" altLang="zh-CN" sz="2800" dirty="0"/>
              <a:t>	counter = counter + 1; </a:t>
            </a:r>
          </a:p>
          <a:p>
            <a:r>
              <a:rPr lang="en-US" altLang="zh-CN" sz="2800" dirty="0"/>
              <a:t>	</a:t>
            </a:r>
            <a:r>
              <a:rPr lang="en-US" altLang="zh-CN" sz="2800" dirty="0" err="1"/>
              <a:t>printf</a:t>
            </a:r>
            <a:r>
              <a:rPr lang="en-US" altLang="zh-CN" sz="2800" dirty="0"/>
              <a:t>("%d", counter); </a:t>
            </a:r>
          </a:p>
          <a:p>
            <a:r>
              <a:rPr lang="en-US" altLang="zh-CN" sz="2800" dirty="0"/>
              <a:t>	exit(0); </a:t>
            </a:r>
          </a:p>
          <a:p>
            <a:r>
              <a:rPr lang="en-US" altLang="zh-CN" sz="2800" dirty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2457792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rgbClr val="0070C0"/>
                </a:solidFill>
              </a:rPr>
              <a:t>2</a:t>
            </a:r>
            <a:r>
              <a:rPr kumimoji="1" lang="zh-CN" altLang="en-US" dirty="0">
                <a:solidFill>
                  <a:srgbClr val="0070C0"/>
                </a:solidFill>
              </a:rPr>
              <a:t>→</a:t>
            </a:r>
            <a:r>
              <a:rPr kumimoji="1" lang="en-US" altLang="zh-CN" dirty="0">
                <a:solidFill>
                  <a:srgbClr val="0070C0"/>
                </a:solidFill>
              </a:rPr>
              <a:t>1</a:t>
            </a:r>
            <a:r>
              <a:rPr kumimoji="1" lang="zh-CN" altLang="en-US" dirty="0">
                <a:solidFill>
                  <a:srgbClr val="0070C0"/>
                </a:solidFill>
              </a:rPr>
              <a:t>→</a:t>
            </a:r>
            <a:r>
              <a:rPr kumimoji="1" lang="en-US" altLang="zh-CN" dirty="0">
                <a:solidFill>
                  <a:srgbClr val="0070C0"/>
                </a:solidFill>
              </a:rPr>
              <a:t>3</a:t>
            </a:r>
            <a:r>
              <a:rPr kumimoji="1" lang="zh-CN" altLang="en-US" dirty="0">
                <a:solidFill>
                  <a:srgbClr val="0070C0"/>
                </a:solidFill>
              </a:rPr>
              <a:t>，前两次被刷屏</a:t>
            </a:r>
          </a:p>
        </p:txBody>
      </p:sp>
    </p:spTree>
    <p:extLst>
      <p:ext uri="{BB962C8B-B14F-4D97-AF65-F5344CB8AC3E}">
        <p14:creationId xmlns:p14="http://schemas.microsoft.com/office/powerpoint/2010/main" val="8188224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Problem</a:t>
            </a:r>
            <a:r>
              <a:rPr kumimoji="1" lang="zh-CN" altLang="en-US" dirty="0"/>
              <a:t> </a:t>
            </a:r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zh-CN" altLang="en-US" dirty="0"/>
              <a:t>假定要在一台处理器上执行如下任务：</a:t>
            </a:r>
            <a:r>
              <a:rPr kumimoji="1" lang="en-US" altLang="zh-CN" dirty="0"/>
              <a:t>0</a:t>
            </a:r>
            <a:r>
              <a:rPr kumimoji="1" lang="zh-CN" altLang="en-US" dirty="0"/>
              <a:t>时刻顺序到来</a:t>
            </a:r>
            <a:r>
              <a:rPr kumimoji="1" lang="en-US" altLang="zh-CN" dirty="0"/>
              <a:t>1/2/3</a:t>
            </a:r>
            <a:r>
              <a:rPr kumimoji="1" lang="zh-CN" altLang="en-US" dirty="0"/>
              <a:t>任务，需要的执行时间分别是</a:t>
            </a:r>
            <a:r>
              <a:rPr kumimoji="1" lang="en-US" altLang="zh-CN" dirty="0"/>
              <a:t>8/3/2</a:t>
            </a:r>
            <a:r>
              <a:rPr kumimoji="1" lang="zh-CN" altLang="en-US" dirty="0"/>
              <a:t>；</a:t>
            </a:r>
            <a:r>
              <a:rPr kumimoji="1" lang="en-US" altLang="zh-CN" dirty="0"/>
              <a:t>2</a:t>
            </a:r>
            <a:r>
              <a:rPr kumimoji="1" lang="zh-CN" altLang="en-US" dirty="0"/>
              <a:t>时刻顺序到来</a:t>
            </a:r>
            <a:r>
              <a:rPr kumimoji="1" lang="en-US" altLang="zh-CN" dirty="0"/>
              <a:t>4/5</a:t>
            </a:r>
            <a:r>
              <a:rPr kumimoji="1" lang="zh-CN" altLang="en-US" dirty="0"/>
              <a:t>任务，需要的执行时间分别是</a:t>
            </a:r>
            <a:r>
              <a:rPr kumimoji="1" lang="en-US" altLang="zh-CN" dirty="0"/>
              <a:t>10/1</a:t>
            </a:r>
            <a:r>
              <a:rPr kumimoji="1" lang="zh-CN" altLang="en-US" dirty="0"/>
              <a:t>。给出采用下列调度算法时的调度顺序、平均周转时间和平均响应时间。</a:t>
            </a:r>
            <a:endParaRPr kumimoji="1" lang="en-US" altLang="zh-CN" dirty="0"/>
          </a:p>
          <a:p>
            <a:r>
              <a:rPr kumimoji="1" lang="en-US" altLang="zh-CN" dirty="0"/>
              <a:t>1.</a:t>
            </a:r>
            <a:r>
              <a:rPr kumimoji="1" lang="zh-CN" altLang="en-US" dirty="0"/>
              <a:t> </a:t>
            </a:r>
            <a:r>
              <a:rPr kumimoji="1" lang="en-US" altLang="zh-CN" dirty="0"/>
              <a:t>FCFS</a:t>
            </a:r>
          </a:p>
          <a:p>
            <a:r>
              <a:rPr kumimoji="1" lang="en-US" altLang="zh-CN" dirty="0"/>
              <a:t>2.</a:t>
            </a:r>
            <a:r>
              <a:rPr kumimoji="1" lang="zh-CN" altLang="en-US" dirty="0"/>
              <a:t> </a:t>
            </a:r>
            <a:r>
              <a:rPr kumimoji="1" lang="en-US" altLang="zh-CN" dirty="0"/>
              <a:t>RR</a:t>
            </a:r>
            <a:r>
              <a:rPr kumimoji="1" lang="zh-CN" altLang="en-US" dirty="0"/>
              <a:t> 时间片为</a:t>
            </a:r>
            <a:r>
              <a:rPr kumimoji="1" lang="en-US" altLang="zh-CN" dirty="0"/>
              <a:t>1</a:t>
            </a:r>
            <a:r>
              <a:rPr kumimoji="1" lang="zh-CN" altLang="en-US" dirty="0"/>
              <a:t>，每次轮转内部按照到达顺序先到先服务</a:t>
            </a:r>
            <a:endParaRPr kumimoji="1" lang="en-US" altLang="zh-CN" dirty="0"/>
          </a:p>
          <a:p>
            <a:r>
              <a:rPr kumimoji="1" lang="en-US" altLang="zh-CN" dirty="0"/>
              <a:t>3.</a:t>
            </a:r>
            <a:r>
              <a:rPr kumimoji="1" lang="zh-CN" altLang="en-US" dirty="0"/>
              <a:t> 抢占式</a:t>
            </a:r>
            <a:r>
              <a:rPr kumimoji="1" lang="en-US" altLang="zh-CN" dirty="0"/>
              <a:t>SJF</a:t>
            </a:r>
          </a:p>
          <a:p>
            <a:r>
              <a:rPr kumimoji="1" lang="en-US" altLang="zh-CN" dirty="0"/>
              <a:t>4.</a:t>
            </a:r>
            <a:r>
              <a:rPr kumimoji="1" lang="zh-CN" altLang="en-US" dirty="0"/>
              <a:t> 实际上任务到来时无法知道执行时间，要用</a:t>
            </a:r>
            <a:r>
              <a:rPr kumimoji="1" lang="en-US" altLang="zh-CN" dirty="0"/>
              <a:t>MLFQ</a:t>
            </a:r>
            <a:r>
              <a:rPr kumimoji="1" lang="zh-CN" altLang="en-US" dirty="0"/>
              <a:t>算法完成调度。涉及到的参数中，每个任务被分配一个时间片就降级，一个周期的长度为</a:t>
            </a:r>
            <a:r>
              <a:rPr kumimoji="1" lang="en-US" altLang="zh-CN" dirty="0"/>
              <a:t>10</a:t>
            </a:r>
            <a:r>
              <a:rPr kumimoji="1" lang="zh-CN" altLang="en-US" dirty="0"/>
              <a:t>，不同优先级队列的</a:t>
            </a:r>
            <a:r>
              <a:rPr kumimoji="1" lang="en-US" altLang="zh-CN" dirty="0"/>
              <a:t>RR</a:t>
            </a:r>
            <a:r>
              <a:rPr kumimoji="1" lang="zh-CN" altLang="en-US" dirty="0"/>
              <a:t>时间片都是</a:t>
            </a:r>
            <a:r>
              <a:rPr kumimoji="1" lang="en-US" altLang="zh-CN" dirty="0"/>
              <a:t>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55071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Problem</a:t>
            </a:r>
            <a:r>
              <a:rPr kumimoji="1" lang="zh-CN" altLang="en-US" dirty="0"/>
              <a:t> </a:t>
            </a:r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graphicFrame>
        <p:nvGraphicFramePr>
          <p:cNvPr id="3" name="表格 4">
            <a:extLst>
              <a:ext uri="{FF2B5EF4-FFF2-40B4-BE49-F238E27FC236}">
                <a16:creationId xmlns:a16="http://schemas.microsoft.com/office/drawing/2014/main" id="{158C69CC-2DC2-1E53-C457-7D7D211674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9955596"/>
              </p:ext>
            </p:extLst>
          </p:nvPr>
        </p:nvGraphicFramePr>
        <p:xfrm>
          <a:off x="1891553" y="2781549"/>
          <a:ext cx="8128000" cy="4636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0823">
                  <a:extLst>
                    <a:ext uri="{9D8B030D-6E8A-4147-A177-3AD203B41FA5}">
                      <a16:colId xmlns:a16="http://schemas.microsoft.com/office/drawing/2014/main" val="111445708"/>
                    </a:ext>
                  </a:extLst>
                </a:gridCol>
                <a:gridCol w="920377">
                  <a:extLst>
                    <a:ext uri="{9D8B030D-6E8A-4147-A177-3AD203B41FA5}">
                      <a16:colId xmlns:a16="http://schemas.microsoft.com/office/drawing/2014/main" val="579173878"/>
                    </a:ext>
                  </a:extLst>
                </a:gridCol>
                <a:gridCol w="505012">
                  <a:extLst>
                    <a:ext uri="{9D8B030D-6E8A-4147-A177-3AD203B41FA5}">
                      <a16:colId xmlns:a16="http://schemas.microsoft.com/office/drawing/2014/main" val="2580498416"/>
                    </a:ext>
                  </a:extLst>
                </a:gridCol>
                <a:gridCol w="4078941">
                  <a:extLst>
                    <a:ext uri="{9D8B030D-6E8A-4147-A177-3AD203B41FA5}">
                      <a16:colId xmlns:a16="http://schemas.microsoft.com/office/drawing/2014/main" val="3059934430"/>
                    </a:ext>
                  </a:extLst>
                </a:gridCol>
                <a:gridCol w="292847">
                  <a:extLst>
                    <a:ext uri="{9D8B030D-6E8A-4147-A177-3AD203B41FA5}">
                      <a16:colId xmlns:a16="http://schemas.microsoft.com/office/drawing/2014/main" val="75355456"/>
                    </a:ext>
                  </a:extLst>
                </a:gridCol>
              </a:tblGrid>
              <a:tr h="46367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6653779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F10F3C79-6721-05DC-26C0-C4F729BE606C}"/>
              </a:ext>
            </a:extLst>
          </p:cNvPr>
          <p:cNvSpPr txBox="1"/>
          <p:nvPr/>
        </p:nvSpPr>
        <p:spPr>
          <a:xfrm>
            <a:off x="1066800" y="1568824"/>
            <a:ext cx="699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FCFS:</a:t>
            </a:r>
            <a:endParaRPr kumimoji="1"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1F05110-8D67-37EB-EF1D-30D313622830}"/>
              </a:ext>
            </a:extLst>
          </p:cNvPr>
          <p:cNvSpPr txBox="1"/>
          <p:nvPr/>
        </p:nvSpPr>
        <p:spPr>
          <a:xfrm>
            <a:off x="10403540" y="180459"/>
            <a:ext cx="14836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b="1" dirty="0"/>
              <a:t>0:</a:t>
            </a:r>
            <a:r>
              <a:rPr kumimoji="1" lang="zh-CN" altLang="en-US" b="1" dirty="0"/>
              <a:t> </a:t>
            </a:r>
            <a:r>
              <a:rPr kumimoji="1" lang="en-US" altLang="zh-CN" dirty="0"/>
              <a:t>1/2/3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11F2F9D-9C6A-4F68-B21F-C16772715AD4}"/>
              </a:ext>
            </a:extLst>
          </p:cNvPr>
          <p:cNvSpPr txBox="1"/>
          <p:nvPr/>
        </p:nvSpPr>
        <p:spPr>
          <a:xfrm>
            <a:off x="10708340" y="502943"/>
            <a:ext cx="14836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/>
              <a:t>8/3/2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0D6727F-5C2C-D1FF-EF1C-11F25B9A034B}"/>
              </a:ext>
            </a:extLst>
          </p:cNvPr>
          <p:cNvSpPr txBox="1"/>
          <p:nvPr/>
        </p:nvSpPr>
        <p:spPr>
          <a:xfrm>
            <a:off x="10421470" y="877008"/>
            <a:ext cx="14836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b="1" dirty="0"/>
              <a:t>2:</a:t>
            </a:r>
            <a:r>
              <a:rPr kumimoji="1" lang="zh-CN" altLang="en-US" b="1" dirty="0"/>
              <a:t> </a:t>
            </a:r>
            <a:r>
              <a:rPr kumimoji="1" lang="en-US" altLang="zh-CN" dirty="0"/>
              <a:t>4/5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A5276FF-3DC6-14E5-CA01-4F08564762EC}"/>
              </a:ext>
            </a:extLst>
          </p:cNvPr>
          <p:cNvSpPr txBox="1"/>
          <p:nvPr/>
        </p:nvSpPr>
        <p:spPr>
          <a:xfrm>
            <a:off x="10726270" y="1199492"/>
            <a:ext cx="14836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/>
              <a:t>10/1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9083104-63D6-16F1-203F-1945F4CB263C}"/>
              </a:ext>
            </a:extLst>
          </p:cNvPr>
          <p:cNvSpPr txBox="1"/>
          <p:nvPr/>
        </p:nvSpPr>
        <p:spPr>
          <a:xfrm>
            <a:off x="1723464" y="2237075"/>
            <a:ext cx="3361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/>
              <a:t>0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9A20999-59BE-39F9-6123-9ACE726FC7B1}"/>
              </a:ext>
            </a:extLst>
          </p:cNvPr>
          <p:cNvSpPr txBox="1"/>
          <p:nvPr/>
        </p:nvSpPr>
        <p:spPr>
          <a:xfrm>
            <a:off x="4009464" y="2237075"/>
            <a:ext cx="3361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/>
              <a:t>8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DB21471-23B6-C2FB-9A7C-4D5281C789BC}"/>
              </a:ext>
            </a:extLst>
          </p:cNvPr>
          <p:cNvSpPr txBox="1"/>
          <p:nvPr/>
        </p:nvSpPr>
        <p:spPr>
          <a:xfrm>
            <a:off x="4995582" y="2237075"/>
            <a:ext cx="5109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/>
              <a:t>11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654BFC0-8408-6765-D589-46D621E04D10}"/>
              </a:ext>
            </a:extLst>
          </p:cNvPr>
          <p:cNvSpPr txBox="1"/>
          <p:nvPr/>
        </p:nvSpPr>
        <p:spPr>
          <a:xfrm>
            <a:off x="5506569" y="2237075"/>
            <a:ext cx="5109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/>
              <a:t>13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DF37A44D-0159-7056-3AC1-AD32FF0A61BC}"/>
              </a:ext>
            </a:extLst>
          </p:cNvPr>
          <p:cNvSpPr txBox="1"/>
          <p:nvPr/>
        </p:nvSpPr>
        <p:spPr>
          <a:xfrm>
            <a:off x="9378910" y="2237075"/>
            <a:ext cx="5109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/>
              <a:t>23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8567BDB7-12A9-E12F-EB56-588B25A9CDAA}"/>
              </a:ext>
            </a:extLst>
          </p:cNvPr>
          <p:cNvSpPr txBox="1"/>
          <p:nvPr/>
        </p:nvSpPr>
        <p:spPr>
          <a:xfrm>
            <a:off x="9889897" y="2237075"/>
            <a:ext cx="5786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/>
              <a:t>24</a:t>
            </a:r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8CC67E38-71D3-5E22-31F6-0B7EBE2F6B5E}"/>
              </a:ext>
            </a:extLst>
          </p:cNvPr>
          <p:cNvSpPr txBox="1"/>
          <p:nvPr/>
        </p:nvSpPr>
        <p:spPr>
          <a:xfrm>
            <a:off x="2734236" y="4151419"/>
            <a:ext cx="7091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TT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(8+11+13+21+22)/5 = 15</a:t>
            </a:r>
            <a:endParaRPr kumimoji="1"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24FD6ACE-8AB8-6089-6A28-8FFA72EB13FD}"/>
              </a:ext>
            </a:extLst>
          </p:cNvPr>
          <p:cNvSpPr txBox="1"/>
          <p:nvPr/>
        </p:nvSpPr>
        <p:spPr>
          <a:xfrm>
            <a:off x="2734236" y="5006664"/>
            <a:ext cx="7091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RT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(0+8+11+11+21)/5 = 10.2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29695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Problem</a:t>
            </a:r>
            <a:r>
              <a:rPr kumimoji="1" lang="zh-CN" altLang="en-US" dirty="0"/>
              <a:t> </a:t>
            </a:r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graphicFrame>
        <p:nvGraphicFramePr>
          <p:cNvPr id="3" name="表格 4">
            <a:extLst>
              <a:ext uri="{FF2B5EF4-FFF2-40B4-BE49-F238E27FC236}">
                <a16:creationId xmlns:a16="http://schemas.microsoft.com/office/drawing/2014/main" id="{158C69CC-2DC2-1E53-C457-7D7D211674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3684436"/>
              </p:ext>
            </p:extLst>
          </p:nvPr>
        </p:nvGraphicFramePr>
        <p:xfrm>
          <a:off x="1891553" y="2781549"/>
          <a:ext cx="8128000" cy="4636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0282">
                  <a:extLst>
                    <a:ext uri="{9D8B030D-6E8A-4147-A177-3AD203B41FA5}">
                      <a16:colId xmlns:a16="http://schemas.microsoft.com/office/drawing/2014/main" val="111445708"/>
                    </a:ext>
                  </a:extLst>
                </a:gridCol>
                <a:gridCol w="331694">
                  <a:extLst>
                    <a:ext uri="{9D8B030D-6E8A-4147-A177-3AD203B41FA5}">
                      <a16:colId xmlns:a16="http://schemas.microsoft.com/office/drawing/2014/main" val="579173878"/>
                    </a:ext>
                  </a:extLst>
                </a:gridCol>
                <a:gridCol w="1013012">
                  <a:extLst>
                    <a:ext uri="{9D8B030D-6E8A-4147-A177-3AD203B41FA5}">
                      <a16:colId xmlns:a16="http://schemas.microsoft.com/office/drawing/2014/main" val="2580498416"/>
                    </a:ext>
                  </a:extLst>
                </a:gridCol>
                <a:gridCol w="2823883">
                  <a:extLst>
                    <a:ext uri="{9D8B030D-6E8A-4147-A177-3AD203B41FA5}">
                      <a16:colId xmlns:a16="http://schemas.microsoft.com/office/drawing/2014/main" val="3059934430"/>
                    </a:ext>
                  </a:extLst>
                </a:gridCol>
                <a:gridCol w="3269129">
                  <a:extLst>
                    <a:ext uri="{9D8B030D-6E8A-4147-A177-3AD203B41FA5}">
                      <a16:colId xmlns:a16="http://schemas.microsoft.com/office/drawing/2014/main" val="75355456"/>
                    </a:ext>
                  </a:extLst>
                </a:gridCol>
              </a:tblGrid>
              <a:tr h="46367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6653779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F10F3C79-6721-05DC-26C0-C4F729BE606C}"/>
              </a:ext>
            </a:extLst>
          </p:cNvPr>
          <p:cNvSpPr txBox="1"/>
          <p:nvPr/>
        </p:nvSpPr>
        <p:spPr>
          <a:xfrm>
            <a:off x="1066800" y="1568824"/>
            <a:ext cx="699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SJF:</a:t>
            </a:r>
            <a:endParaRPr kumimoji="1"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1F05110-8D67-37EB-EF1D-30D313622830}"/>
              </a:ext>
            </a:extLst>
          </p:cNvPr>
          <p:cNvSpPr txBox="1"/>
          <p:nvPr/>
        </p:nvSpPr>
        <p:spPr>
          <a:xfrm>
            <a:off x="10403540" y="180459"/>
            <a:ext cx="14836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b="1" dirty="0"/>
              <a:t>0:</a:t>
            </a:r>
            <a:r>
              <a:rPr kumimoji="1" lang="zh-CN" altLang="en-US" b="1" dirty="0"/>
              <a:t> </a:t>
            </a:r>
            <a:r>
              <a:rPr kumimoji="1" lang="en-US" altLang="zh-CN" dirty="0"/>
              <a:t>1/2/3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11F2F9D-9C6A-4F68-B21F-C16772715AD4}"/>
              </a:ext>
            </a:extLst>
          </p:cNvPr>
          <p:cNvSpPr txBox="1"/>
          <p:nvPr/>
        </p:nvSpPr>
        <p:spPr>
          <a:xfrm>
            <a:off x="10708340" y="502943"/>
            <a:ext cx="14836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/>
              <a:t>8/3/2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0D6727F-5C2C-D1FF-EF1C-11F25B9A034B}"/>
              </a:ext>
            </a:extLst>
          </p:cNvPr>
          <p:cNvSpPr txBox="1"/>
          <p:nvPr/>
        </p:nvSpPr>
        <p:spPr>
          <a:xfrm>
            <a:off x="10421470" y="877008"/>
            <a:ext cx="14836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b="1" dirty="0"/>
              <a:t>2:</a:t>
            </a:r>
            <a:r>
              <a:rPr kumimoji="1" lang="zh-CN" altLang="en-US" b="1" dirty="0"/>
              <a:t> </a:t>
            </a:r>
            <a:r>
              <a:rPr kumimoji="1" lang="en-US" altLang="zh-CN" dirty="0"/>
              <a:t>4/5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A5276FF-3DC6-14E5-CA01-4F08564762EC}"/>
              </a:ext>
            </a:extLst>
          </p:cNvPr>
          <p:cNvSpPr txBox="1"/>
          <p:nvPr/>
        </p:nvSpPr>
        <p:spPr>
          <a:xfrm>
            <a:off x="10726270" y="1199492"/>
            <a:ext cx="14836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/>
              <a:t>10/1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9083104-63D6-16F1-203F-1945F4CB263C}"/>
              </a:ext>
            </a:extLst>
          </p:cNvPr>
          <p:cNvSpPr txBox="1"/>
          <p:nvPr/>
        </p:nvSpPr>
        <p:spPr>
          <a:xfrm>
            <a:off x="1723464" y="2237075"/>
            <a:ext cx="3361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/>
              <a:t>0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9A20999-59BE-39F9-6123-9ACE726FC7B1}"/>
              </a:ext>
            </a:extLst>
          </p:cNvPr>
          <p:cNvSpPr txBox="1"/>
          <p:nvPr/>
        </p:nvSpPr>
        <p:spPr>
          <a:xfrm>
            <a:off x="2402539" y="2241379"/>
            <a:ext cx="3361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/>
              <a:t>2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DB21471-23B6-C2FB-9A7C-4D5281C789BC}"/>
              </a:ext>
            </a:extLst>
          </p:cNvPr>
          <p:cNvSpPr txBox="1"/>
          <p:nvPr/>
        </p:nvSpPr>
        <p:spPr>
          <a:xfrm>
            <a:off x="3793188" y="2237075"/>
            <a:ext cx="5109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/>
              <a:t>6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654BFC0-8408-6765-D589-46D621E04D10}"/>
              </a:ext>
            </a:extLst>
          </p:cNvPr>
          <p:cNvSpPr txBox="1"/>
          <p:nvPr/>
        </p:nvSpPr>
        <p:spPr>
          <a:xfrm>
            <a:off x="6483722" y="2237075"/>
            <a:ext cx="5109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/>
              <a:t>14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8567BDB7-12A9-E12F-EB56-588B25A9CDAA}"/>
              </a:ext>
            </a:extLst>
          </p:cNvPr>
          <p:cNvSpPr txBox="1"/>
          <p:nvPr/>
        </p:nvSpPr>
        <p:spPr>
          <a:xfrm>
            <a:off x="9768543" y="2241379"/>
            <a:ext cx="5786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/>
              <a:t>24</a:t>
            </a:r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8CC67E38-71D3-5E22-31F6-0B7EBE2F6B5E}"/>
              </a:ext>
            </a:extLst>
          </p:cNvPr>
          <p:cNvSpPr txBox="1"/>
          <p:nvPr/>
        </p:nvSpPr>
        <p:spPr>
          <a:xfrm>
            <a:off x="2734236" y="4151419"/>
            <a:ext cx="7091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TT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(14+6+2+22+1)/5 = 9</a:t>
            </a:r>
            <a:endParaRPr kumimoji="1"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24FD6ACE-8AB8-6089-6A28-8FFA72EB13FD}"/>
              </a:ext>
            </a:extLst>
          </p:cNvPr>
          <p:cNvSpPr txBox="1"/>
          <p:nvPr/>
        </p:nvSpPr>
        <p:spPr>
          <a:xfrm>
            <a:off x="2734236" y="5006664"/>
            <a:ext cx="7091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RT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(6+3+0+12+0)/5 = 4.2</a:t>
            </a:r>
            <a:endParaRPr kumimoji="1"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626597F5-694F-7BF7-CEFF-31F1444D3F48}"/>
              </a:ext>
            </a:extLst>
          </p:cNvPr>
          <p:cNvSpPr txBox="1"/>
          <p:nvPr/>
        </p:nvSpPr>
        <p:spPr>
          <a:xfrm>
            <a:off x="2765605" y="2239205"/>
            <a:ext cx="3361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/>
              <a:t>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745737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866F42-E99A-5AA0-D926-EA15B255A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Problem</a:t>
            </a:r>
            <a:r>
              <a:rPr kumimoji="1" lang="zh-CN" altLang="en-US" dirty="0"/>
              <a:t> </a:t>
            </a:r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C9D742-ABC4-AC2E-1F2F-A8421B7246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RR</a:t>
            </a:r>
            <a:r>
              <a:rPr kumimoji="1" lang="zh-CN" altLang="en-US" dirty="0"/>
              <a:t>：每次轮转内部按照到达顺序先到先服务（简单按照</a:t>
            </a:r>
            <a:r>
              <a:rPr kumimoji="1" lang="en-US" altLang="zh-CN" dirty="0"/>
              <a:t>12345</a:t>
            </a:r>
            <a:r>
              <a:rPr kumimoji="1" lang="zh-CN" altLang="en-US" dirty="0"/>
              <a:t>的顺序）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12345</a:t>
            </a:r>
            <a:r>
              <a:rPr kumimoji="1" lang="zh-CN" altLang="en-US" dirty="0"/>
              <a:t> </a:t>
            </a:r>
            <a:r>
              <a:rPr kumimoji="1" lang="en-US" altLang="zh-CN" dirty="0"/>
              <a:t>12341</a:t>
            </a:r>
          </a:p>
          <a:p>
            <a:pPr lvl="1"/>
            <a:r>
              <a:rPr kumimoji="1" lang="en-US" altLang="zh-CN" dirty="0"/>
              <a:t>12414</a:t>
            </a:r>
            <a:r>
              <a:rPr kumimoji="1" lang="zh-CN" altLang="en-US" dirty="0"/>
              <a:t> </a:t>
            </a:r>
            <a:r>
              <a:rPr kumimoji="1" lang="en-US" altLang="zh-CN" dirty="0"/>
              <a:t>14141</a:t>
            </a:r>
          </a:p>
          <a:p>
            <a:pPr lvl="1"/>
            <a:r>
              <a:rPr kumimoji="1" lang="en-US" altLang="zh-CN" dirty="0"/>
              <a:t>4444</a:t>
            </a:r>
          </a:p>
          <a:p>
            <a:pPr marL="457200" lvl="1" indent="0">
              <a:buNone/>
            </a:pPr>
            <a:endParaRPr kumimoji="1" lang="en-US" altLang="zh-CN" dirty="0"/>
          </a:p>
          <a:p>
            <a:pPr marL="457200" lvl="1" indent="0">
              <a:buNone/>
            </a:pPr>
            <a:r>
              <a:rPr kumimoji="1" lang="zh-CN" altLang="en-US" dirty="0"/>
              <a:t> </a:t>
            </a:r>
            <a:r>
              <a:rPr kumimoji="1" lang="en-US" altLang="zh-CN" dirty="0"/>
              <a:t>TT = (20+12+8+22+3)/5 = 13</a:t>
            </a:r>
          </a:p>
          <a:p>
            <a:pPr marL="457200" lvl="1" indent="0">
              <a:buNone/>
            </a:pPr>
            <a:r>
              <a:rPr kumimoji="1" lang="en-US" altLang="zh-CN" dirty="0"/>
              <a:t> RT = (0+1+2+1+2)/5 = 1.2</a:t>
            </a:r>
          </a:p>
          <a:p>
            <a:pPr lvl="1"/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BBC4B61-88FA-1F9F-2CE7-525CD7ACEFC8}"/>
              </a:ext>
            </a:extLst>
          </p:cNvPr>
          <p:cNvSpPr txBox="1"/>
          <p:nvPr/>
        </p:nvSpPr>
        <p:spPr>
          <a:xfrm>
            <a:off x="10403540" y="180459"/>
            <a:ext cx="14836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b="1" dirty="0"/>
              <a:t>0:</a:t>
            </a:r>
            <a:r>
              <a:rPr kumimoji="1" lang="zh-CN" altLang="en-US" b="1" dirty="0"/>
              <a:t> </a:t>
            </a:r>
            <a:r>
              <a:rPr kumimoji="1" lang="en-US" altLang="zh-CN" dirty="0"/>
              <a:t>1/2/3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2C83DED-D2B0-BB16-6225-791095A83F63}"/>
              </a:ext>
            </a:extLst>
          </p:cNvPr>
          <p:cNvSpPr txBox="1"/>
          <p:nvPr/>
        </p:nvSpPr>
        <p:spPr>
          <a:xfrm>
            <a:off x="10708340" y="502943"/>
            <a:ext cx="14836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/>
              <a:t>8/3/2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FA1179C-0D03-CBF9-93CA-58DA556840ED}"/>
              </a:ext>
            </a:extLst>
          </p:cNvPr>
          <p:cNvSpPr txBox="1"/>
          <p:nvPr/>
        </p:nvSpPr>
        <p:spPr>
          <a:xfrm>
            <a:off x="10421470" y="877008"/>
            <a:ext cx="14836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b="1" dirty="0"/>
              <a:t>2:</a:t>
            </a:r>
            <a:r>
              <a:rPr kumimoji="1" lang="zh-CN" altLang="en-US" b="1" dirty="0"/>
              <a:t> </a:t>
            </a:r>
            <a:r>
              <a:rPr kumimoji="1" lang="en-US" altLang="zh-CN" dirty="0"/>
              <a:t>4/5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C504131-F425-0923-A751-55A6D863616D}"/>
              </a:ext>
            </a:extLst>
          </p:cNvPr>
          <p:cNvSpPr txBox="1"/>
          <p:nvPr/>
        </p:nvSpPr>
        <p:spPr>
          <a:xfrm>
            <a:off x="10726270" y="1199492"/>
            <a:ext cx="14836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/>
              <a:t>10/1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292878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Problem</a:t>
            </a:r>
            <a:r>
              <a:rPr kumimoji="1" lang="zh-CN" altLang="en-US" dirty="0"/>
              <a:t> </a:t>
            </a:r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10F3C79-6721-05DC-26C0-C4F729BE606C}"/>
              </a:ext>
            </a:extLst>
          </p:cNvPr>
          <p:cNvSpPr txBox="1"/>
          <p:nvPr/>
        </p:nvSpPr>
        <p:spPr>
          <a:xfrm>
            <a:off x="1066800" y="1568824"/>
            <a:ext cx="2633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RR</a:t>
            </a:r>
            <a:r>
              <a:rPr kumimoji="1" lang="zh-CN" altLang="en-US" dirty="0"/>
              <a:t>（按照单队列管理）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1F05110-8D67-37EB-EF1D-30D313622830}"/>
              </a:ext>
            </a:extLst>
          </p:cNvPr>
          <p:cNvSpPr txBox="1"/>
          <p:nvPr/>
        </p:nvSpPr>
        <p:spPr>
          <a:xfrm>
            <a:off x="10403540" y="180459"/>
            <a:ext cx="14836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b="1" dirty="0"/>
              <a:t>0:</a:t>
            </a:r>
            <a:r>
              <a:rPr kumimoji="1" lang="zh-CN" altLang="en-US" b="1" dirty="0"/>
              <a:t> </a:t>
            </a:r>
            <a:r>
              <a:rPr kumimoji="1" lang="en-US" altLang="zh-CN" dirty="0"/>
              <a:t>1/2/3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11F2F9D-9C6A-4F68-B21F-C16772715AD4}"/>
              </a:ext>
            </a:extLst>
          </p:cNvPr>
          <p:cNvSpPr txBox="1"/>
          <p:nvPr/>
        </p:nvSpPr>
        <p:spPr>
          <a:xfrm>
            <a:off x="10708340" y="502943"/>
            <a:ext cx="14836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/>
              <a:t>8/3/2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0D6727F-5C2C-D1FF-EF1C-11F25B9A034B}"/>
              </a:ext>
            </a:extLst>
          </p:cNvPr>
          <p:cNvSpPr txBox="1"/>
          <p:nvPr/>
        </p:nvSpPr>
        <p:spPr>
          <a:xfrm>
            <a:off x="10421470" y="877008"/>
            <a:ext cx="14836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b="1" dirty="0"/>
              <a:t>2:</a:t>
            </a:r>
            <a:r>
              <a:rPr kumimoji="1" lang="zh-CN" altLang="en-US" b="1" dirty="0"/>
              <a:t> </a:t>
            </a:r>
            <a:r>
              <a:rPr kumimoji="1" lang="en-US" altLang="zh-CN" dirty="0"/>
              <a:t>4/5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A5276FF-3DC6-14E5-CA01-4F08564762EC}"/>
              </a:ext>
            </a:extLst>
          </p:cNvPr>
          <p:cNvSpPr txBox="1"/>
          <p:nvPr/>
        </p:nvSpPr>
        <p:spPr>
          <a:xfrm>
            <a:off x="10726270" y="1199492"/>
            <a:ext cx="14836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/>
              <a:t>10/1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9083104-63D6-16F1-203F-1945F4CB263C}"/>
              </a:ext>
            </a:extLst>
          </p:cNvPr>
          <p:cNvSpPr txBox="1"/>
          <p:nvPr/>
        </p:nvSpPr>
        <p:spPr>
          <a:xfrm>
            <a:off x="927398" y="3429000"/>
            <a:ext cx="330200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/>
              <a:t>1</a:t>
            </a:r>
            <a:r>
              <a:rPr kumimoji="1" lang="zh-CN" altLang="en-US" dirty="0"/>
              <a:t>）</a:t>
            </a:r>
            <a:endParaRPr kumimoji="1" lang="en-US" altLang="zh-CN" dirty="0"/>
          </a:p>
          <a:p>
            <a:r>
              <a:rPr kumimoji="1" lang="en-US" altLang="zh-CN" dirty="0"/>
              <a:t>1 2 3 1 2   3</a:t>
            </a:r>
            <a:r>
              <a:rPr kumimoji="1" lang="zh-CN" altLang="en-US" dirty="0"/>
              <a:t> </a:t>
            </a:r>
            <a:r>
              <a:rPr kumimoji="1" lang="en-US" altLang="zh-CN" dirty="0"/>
              <a:t>4 </a:t>
            </a:r>
            <a:r>
              <a:rPr kumimoji="1" lang="en-US" altLang="zh-CN" dirty="0">
                <a:solidFill>
                  <a:srgbClr val="FF0000"/>
                </a:solidFill>
              </a:rPr>
              <a:t>5</a:t>
            </a:r>
            <a:r>
              <a:rPr kumimoji="1" lang="en-US" altLang="zh-CN" dirty="0"/>
              <a:t> 1 </a:t>
            </a:r>
            <a:r>
              <a:rPr kumimoji="1" lang="en-US" altLang="zh-CN" dirty="0">
                <a:solidFill>
                  <a:srgbClr val="FF0000"/>
                </a:solidFill>
              </a:rPr>
              <a:t>2</a:t>
            </a:r>
            <a:r>
              <a:rPr kumimoji="1" lang="en-US" altLang="zh-CN" dirty="0"/>
              <a:t> </a:t>
            </a:r>
          </a:p>
          <a:p>
            <a:r>
              <a:rPr kumimoji="1" lang="en-US" altLang="zh-CN" dirty="0"/>
              <a:t>4 1 4 1 4   1 4 1 4 </a:t>
            </a:r>
            <a:r>
              <a:rPr kumimoji="1" lang="en-US" altLang="zh-CN" dirty="0">
                <a:solidFill>
                  <a:srgbClr val="FF0000"/>
                </a:solidFill>
              </a:rPr>
              <a:t>1</a:t>
            </a:r>
            <a:r>
              <a:rPr kumimoji="1" lang="en-US" altLang="zh-CN" dirty="0"/>
              <a:t> </a:t>
            </a:r>
          </a:p>
          <a:p>
            <a:r>
              <a:rPr kumimoji="1" lang="en-US" altLang="zh-CN" dirty="0"/>
              <a:t>4 4 4 </a:t>
            </a:r>
            <a:r>
              <a:rPr kumimoji="1" lang="en-US" altLang="zh-CN" dirty="0">
                <a:solidFill>
                  <a:srgbClr val="FF0000"/>
                </a:solidFill>
              </a:rPr>
              <a:t>4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8CC67E38-71D3-5E22-31F6-0B7EBE2F6B5E}"/>
              </a:ext>
            </a:extLst>
          </p:cNvPr>
          <p:cNvSpPr txBox="1"/>
          <p:nvPr/>
        </p:nvSpPr>
        <p:spPr>
          <a:xfrm>
            <a:off x="838200" y="4918560"/>
            <a:ext cx="7091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TT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(20+10+6+22+5)/5 = 12.6</a:t>
            </a:r>
            <a:endParaRPr kumimoji="1"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24FD6ACE-8AB8-6089-6A28-8FFA72EB13FD}"/>
              </a:ext>
            </a:extLst>
          </p:cNvPr>
          <p:cNvSpPr txBox="1"/>
          <p:nvPr/>
        </p:nvSpPr>
        <p:spPr>
          <a:xfrm>
            <a:off x="838200" y="5647974"/>
            <a:ext cx="7091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RT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(0+1+2+5+6)/5 = 2.8</a:t>
            </a:r>
            <a:endParaRPr kumimoji="1" lang="zh-CN" altLang="en-US" dirty="0"/>
          </a:p>
        </p:txBody>
      </p:sp>
      <p:graphicFrame>
        <p:nvGraphicFramePr>
          <p:cNvPr id="6" name="表格 10">
            <a:extLst>
              <a:ext uri="{FF2B5EF4-FFF2-40B4-BE49-F238E27FC236}">
                <a16:creationId xmlns:a16="http://schemas.microsoft.com/office/drawing/2014/main" id="{CC387445-B7EE-9819-9878-076CDCC8DC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1721811"/>
              </p:ext>
            </p:extLst>
          </p:nvPr>
        </p:nvGraphicFramePr>
        <p:xfrm>
          <a:off x="6208057" y="1350740"/>
          <a:ext cx="3302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400">
                  <a:extLst>
                    <a:ext uri="{9D8B030D-6E8A-4147-A177-3AD203B41FA5}">
                      <a16:colId xmlns:a16="http://schemas.microsoft.com/office/drawing/2014/main" val="1215974680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1204676513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2527599912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3215289882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6970608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3831347"/>
                  </a:ext>
                </a:extLst>
              </a:tr>
            </a:tbl>
          </a:graphicData>
        </a:graphic>
      </p:graphicFrame>
      <p:sp>
        <p:nvSpPr>
          <p:cNvPr id="21" name="文本框 20">
            <a:extLst>
              <a:ext uri="{FF2B5EF4-FFF2-40B4-BE49-F238E27FC236}">
                <a16:creationId xmlns:a16="http://schemas.microsoft.com/office/drawing/2014/main" id="{D887EA61-CED8-A53D-F841-5D26D3185DE2}"/>
              </a:ext>
            </a:extLst>
          </p:cNvPr>
          <p:cNvSpPr txBox="1"/>
          <p:nvPr/>
        </p:nvSpPr>
        <p:spPr>
          <a:xfrm>
            <a:off x="5890929" y="981408"/>
            <a:ext cx="2500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Just before 2:</a:t>
            </a:r>
            <a:endParaRPr kumimoji="1" lang="zh-CN" altLang="en-US" dirty="0"/>
          </a:p>
        </p:txBody>
      </p:sp>
      <p:graphicFrame>
        <p:nvGraphicFramePr>
          <p:cNvPr id="22" name="表格 10">
            <a:extLst>
              <a:ext uri="{FF2B5EF4-FFF2-40B4-BE49-F238E27FC236}">
                <a16:creationId xmlns:a16="http://schemas.microsoft.com/office/drawing/2014/main" id="{AE86B2C0-E1CB-F30C-A140-F3B923BBE7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3158002"/>
              </p:ext>
            </p:extLst>
          </p:nvPr>
        </p:nvGraphicFramePr>
        <p:xfrm>
          <a:off x="6217024" y="2305463"/>
          <a:ext cx="3302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400">
                  <a:extLst>
                    <a:ext uri="{9D8B030D-6E8A-4147-A177-3AD203B41FA5}">
                      <a16:colId xmlns:a16="http://schemas.microsoft.com/office/drawing/2014/main" val="1215974680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1204676513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2527599912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3215289882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6970608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FF00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3831347"/>
                  </a:ext>
                </a:extLst>
              </a:tr>
            </a:tbl>
          </a:graphicData>
        </a:graphic>
      </p:graphicFrame>
      <p:sp>
        <p:nvSpPr>
          <p:cNvPr id="23" name="文本框 22">
            <a:extLst>
              <a:ext uri="{FF2B5EF4-FFF2-40B4-BE49-F238E27FC236}">
                <a16:creationId xmlns:a16="http://schemas.microsoft.com/office/drawing/2014/main" id="{5BA15C3E-D68D-6F20-3AC2-05EFFF1A6414}"/>
              </a:ext>
            </a:extLst>
          </p:cNvPr>
          <p:cNvSpPr txBox="1"/>
          <p:nvPr/>
        </p:nvSpPr>
        <p:spPr>
          <a:xfrm>
            <a:off x="5899896" y="1936131"/>
            <a:ext cx="2500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2:</a:t>
            </a:r>
            <a:endParaRPr kumimoji="1" lang="zh-CN" altLang="en-US" dirty="0"/>
          </a:p>
        </p:txBody>
      </p:sp>
      <p:graphicFrame>
        <p:nvGraphicFramePr>
          <p:cNvPr id="24" name="表格 10">
            <a:extLst>
              <a:ext uri="{FF2B5EF4-FFF2-40B4-BE49-F238E27FC236}">
                <a16:creationId xmlns:a16="http://schemas.microsoft.com/office/drawing/2014/main" id="{3342DC53-9809-BEA4-9B46-5832105748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907683"/>
              </p:ext>
            </p:extLst>
          </p:nvPr>
        </p:nvGraphicFramePr>
        <p:xfrm>
          <a:off x="6217024" y="2892549"/>
          <a:ext cx="3302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400">
                  <a:extLst>
                    <a:ext uri="{9D8B030D-6E8A-4147-A177-3AD203B41FA5}">
                      <a16:colId xmlns:a16="http://schemas.microsoft.com/office/drawing/2014/main" val="1215974680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1204676513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2527599912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3215289882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6970608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FF00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3831347"/>
                  </a:ext>
                </a:extLst>
              </a:tr>
            </a:tbl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4A8892FF-9593-6EC2-18C6-EC74189F9AA7}"/>
              </a:ext>
            </a:extLst>
          </p:cNvPr>
          <p:cNvSpPr txBox="1"/>
          <p:nvPr/>
        </p:nvSpPr>
        <p:spPr>
          <a:xfrm>
            <a:off x="9526344" y="2305463"/>
            <a:ext cx="276964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/>
              <a:t>1</a:t>
            </a:r>
            <a:r>
              <a:rPr kumimoji="1" lang="zh-CN" altLang="en-US" dirty="0"/>
              <a:t>）假定旧请求先进队列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2</a:t>
            </a:r>
            <a:r>
              <a:rPr kumimoji="1" lang="zh-CN" altLang="en-US" dirty="0"/>
              <a:t>）假定新请求先进队列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1ED9561-7FDD-82AA-095E-B921BEACED3C}"/>
              </a:ext>
            </a:extLst>
          </p:cNvPr>
          <p:cNvSpPr txBox="1"/>
          <p:nvPr/>
        </p:nvSpPr>
        <p:spPr>
          <a:xfrm>
            <a:off x="6857999" y="3799413"/>
            <a:ext cx="330200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/>
              <a:t>2</a:t>
            </a:r>
            <a:r>
              <a:rPr kumimoji="1" lang="zh-CN" altLang="en-US" dirty="0"/>
              <a:t>）</a:t>
            </a:r>
            <a:endParaRPr kumimoji="1" lang="en-US" altLang="zh-CN" dirty="0"/>
          </a:p>
          <a:p>
            <a:r>
              <a:rPr kumimoji="1" lang="en-US" altLang="zh-CN" dirty="0"/>
              <a:t>1 2 3 1 2   4 </a:t>
            </a:r>
            <a:r>
              <a:rPr kumimoji="1" lang="en-US" altLang="zh-CN" dirty="0">
                <a:solidFill>
                  <a:srgbClr val="FF0000"/>
                </a:solidFill>
              </a:rPr>
              <a:t>5</a:t>
            </a:r>
            <a:r>
              <a:rPr kumimoji="1" lang="en-US" altLang="zh-CN" dirty="0"/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3</a:t>
            </a:r>
            <a:r>
              <a:rPr kumimoji="1" lang="en-US" altLang="zh-CN" dirty="0"/>
              <a:t> 1 </a:t>
            </a:r>
            <a:r>
              <a:rPr kumimoji="1" lang="en-US" altLang="zh-CN" dirty="0">
                <a:solidFill>
                  <a:srgbClr val="FF0000"/>
                </a:solidFill>
              </a:rPr>
              <a:t>2</a:t>
            </a:r>
            <a:r>
              <a:rPr kumimoji="1" lang="en-US" altLang="zh-CN" dirty="0"/>
              <a:t> </a:t>
            </a:r>
          </a:p>
          <a:p>
            <a:r>
              <a:rPr kumimoji="1" lang="en-US" altLang="zh-CN" dirty="0"/>
              <a:t>4 1 4 1 4   1 4 1 4 </a:t>
            </a:r>
            <a:r>
              <a:rPr kumimoji="1" lang="en-US" altLang="zh-CN" dirty="0">
                <a:solidFill>
                  <a:srgbClr val="FF0000"/>
                </a:solidFill>
              </a:rPr>
              <a:t>1</a:t>
            </a:r>
            <a:r>
              <a:rPr kumimoji="1" lang="en-US" altLang="zh-CN" dirty="0"/>
              <a:t> </a:t>
            </a:r>
          </a:p>
          <a:p>
            <a:r>
              <a:rPr kumimoji="1" lang="en-US" altLang="zh-CN" dirty="0"/>
              <a:t>4 4 4 </a:t>
            </a:r>
            <a:r>
              <a:rPr kumimoji="1" lang="en-US" altLang="zh-CN" dirty="0">
                <a:solidFill>
                  <a:srgbClr val="FF0000"/>
                </a:solidFill>
              </a:rPr>
              <a:t>4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58A77A8-96D0-E5A5-A35E-3E8A949B84EE}"/>
              </a:ext>
            </a:extLst>
          </p:cNvPr>
          <p:cNvSpPr txBox="1"/>
          <p:nvPr/>
        </p:nvSpPr>
        <p:spPr>
          <a:xfrm>
            <a:off x="6857999" y="5266622"/>
            <a:ext cx="7091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TT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(20+10+8+22+5)/5 = 13</a:t>
            </a:r>
            <a:endParaRPr kumimoji="1"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310EAF5-CA97-F84A-6672-810969047E07}"/>
              </a:ext>
            </a:extLst>
          </p:cNvPr>
          <p:cNvSpPr txBox="1"/>
          <p:nvPr/>
        </p:nvSpPr>
        <p:spPr>
          <a:xfrm>
            <a:off x="6857999" y="5996036"/>
            <a:ext cx="7091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RT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(0+1+2+3+4)/5 = 2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610302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Problem</a:t>
            </a:r>
            <a:r>
              <a:rPr kumimoji="1" lang="zh-CN" altLang="en-US" dirty="0"/>
              <a:t> </a:t>
            </a:r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10F3C79-6721-05DC-26C0-C4F729BE606C}"/>
              </a:ext>
            </a:extLst>
          </p:cNvPr>
          <p:cNvSpPr txBox="1"/>
          <p:nvPr/>
        </p:nvSpPr>
        <p:spPr>
          <a:xfrm>
            <a:off x="1066800" y="1568824"/>
            <a:ext cx="950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MLFQ</a:t>
            </a:r>
            <a:endParaRPr kumimoji="1"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1F05110-8D67-37EB-EF1D-30D313622830}"/>
              </a:ext>
            </a:extLst>
          </p:cNvPr>
          <p:cNvSpPr txBox="1"/>
          <p:nvPr/>
        </p:nvSpPr>
        <p:spPr>
          <a:xfrm>
            <a:off x="10403540" y="180459"/>
            <a:ext cx="14836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b="1" dirty="0"/>
              <a:t>0:</a:t>
            </a:r>
            <a:r>
              <a:rPr kumimoji="1" lang="zh-CN" altLang="en-US" b="1" dirty="0"/>
              <a:t> </a:t>
            </a:r>
            <a:r>
              <a:rPr kumimoji="1" lang="en-US" altLang="zh-CN" dirty="0"/>
              <a:t>1/2/3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11F2F9D-9C6A-4F68-B21F-C16772715AD4}"/>
              </a:ext>
            </a:extLst>
          </p:cNvPr>
          <p:cNvSpPr txBox="1"/>
          <p:nvPr/>
        </p:nvSpPr>
        <p:spPr>
          <a:xfrm>
            <a:off x="10708340" y="502943"/>
            <a:ext cx="14836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/>
              <a:t>8/3/2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0D6727F-5C2C-D1FF-EF1C-11F25B9A034B}"/>
              </a:ext>
            </a:extLst>
          </p:cNvPr>
          <p:cNvSpPr txBox="1"/>
          <p:nvPr/>
        </p:nvSpPr>
        <p:spPr>
          <a:xfrm>
            <a:off x="10421470" y="877008"/>
            <a:ext cx="14836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b="1" dirty="0"/>
              <a:t>2:</a:t>
            </a:r>
            <a:r>
              <a:rPr kumimoji="1" lang="zh-CN" altLang="en-US" b="1" dirty="0"/>
              <a:t> </a:t>
            </a:r>
            <a:r>
              <a:rPr kumimoji="1" lang="en-US" altLang="zh-CN" dirty="0"/>
              <a:t>4/5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A5276FF-3DC6-14E5-CA01-4F08564762EC}"/>
              </a:ext>
            </a:extLst>
          </p:cNvPr>
          <p:cNvSpPr txBox="1"/>
          <p:nvPr/>
        </p:nvSpPr>
        <p:spPr>
          <a:xfrm>
            <a:off x="10726270" y="1199492"/>
            <a:ext cx="14836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/>
              <a:t>10/1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9083104-63D6-16F1-203F-1945F4CB263C}"/>
              </a:ext>
            </a:extLst>
          </p:cNvPr>
          <p:cNvSpPr txBox="1"/>
          <p:nvPr/>
        </p:nvSpPr>
        <p:spPr>
          <a:xfrm>
            <a:off x="1615887" y="2260619"/>
            <a:ext cx="330200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/>
              <a:t>1 2 3 4 </a:t>
            </a:r>
            <a:r>
              <a:rPr kumimoji="1" lang="en-US" altLang="zh-CN" dirty="0">
                <a:solidFill>
                  <a:srgbClr val="FF0000"/>
                </a:solidFill>
              </a:rPr>
              <a:t>5</a:t>
            </a:r>
            <a:r>
              <a:rPr kumimoji="1" lang="en-US" altLang="zh-CN" dirty="0"/>
              <a:t>    1 2 </a:t>
            </a:r>
            <a:r>
              <a:rPr kumimoji="1" lang="en-US" altLang="zh-CN" dirty="0">
                <a:solidFill>
                  <a:srgbClr val="FF0000"/>
                </a:solidFill>
              </a:rPr>
              <a:t>3</a:t>
            </a:r>
            <a:r>
              <a:rPr kumimoji="1" lang="en-US" altLang="zh-CN" dirty="0"/>
              <a:t> 4 1 </a:t>
            </a:r>
          </a:p>
          <a:p>
            <a:r>
              <a:rPr kumimoji="1" lang="en-US" altLang="zh-CN" dirty="0"/>
              <a:t>1 </a:t>
            </a:r>
            <a:r>
              <a:rPr kumimoji="1" lang="en-US" altLang="zh-CN" dirty="0">
                <a:solidFill>
                  <a:srgbClr val="FF0000"/>
                </a:solidFill>
              </a:rPr>
              <a:t>2</a:t>
            </a:r>
            <a:r>
              <a:rPr kumimoji="1" lang="en-US" altLang="zh-CN" dirty="0"/>
              <a:t> 4 1 4    1 4 1 4 </a:t>
            </a:r>
            <a:r>
              <a:rPr kumimoji="1" lang="en-US" altLang="zh-CN" dirty="0">
                <a:solidFill>
                  <a:srgbClr val="FF0000"/>
                </a:solidFill>
              </a:rPr>
              <a:t>1</a:t>
            </a:r>
          </a:p>
          <a:p>
            <a:r>
              <a:rPr kumimoji="1" lang="en-US" altLang="zh-CN" dirty="0"/>
              <a:t>4 4 4 </a:t>
            </a:r>
            <a:r>
              <a:rPr kumimoji="1" lang="en-US" altLang="zh-CN" dirty="0">
                <a:solidFill>
                  <a:srgbClr val="FF0000"/>
                </a:solidFill>
              </a:rPr>
              <a:t>4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8CC67E38-71D3-5E22-31F6-0B7EBE2F6B5E}"/>
              </a:ext>
            </a:extLst>
          </p:cNvPr>
          <p:cNvSpPr txBox="1"/>
          <p:nvPr/>
        </p:nvSpPr>
        <p:spPr>
          <a:xfrm>
            <a:off x="1129554" y="4120751"/>
            <a:ext cx="7091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TT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(20+12+8+22+3)/5 = 13</a:t>
            </a:r>
            <a:endParaRPr kumimoji="1"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24FD6ACE-8AB8-6089-6A28-8FFA72EB13FD}"/>
              </a:ext>
            </a:extLst>
          </p:cNvPr>
          <p:cNvSpPr txBox="1"/>
          <p:nvPr/>
        </p:nvSpPr>
        <p:spPr>
          <a:xfrm>
            <a:off x="1129554" y="4975996"/>
            <a:ext cx="7091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RT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(0+1+2+1+2)/5 = 1.2</a:t>
            </a:r>
            <a:endParaRPr kumimoji="1" lang="zh-CN" altLang="en-US" dirty="0"/>
          </a:p>
        </p:txBody>
      </p:sp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C0B7A16E-F981-828B-89F0-78F9D26E3B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6908441"/>
              </p:ext>
            </p:extLst>
          </p:nvPr>
        </p:nvGraphicFramePr>
        <p:xfrm>
          <a:off x="5204758" y="426124"/>
          <a:ext cx="4778190" cy="513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7530">
                  <a:extLst>
                    <a:ext uri="{9D8B030D-6E8A-4147-A177-3AD203B41FA5}">
                      <a16:colId xmlns:a16="http://schemas.microsoft.com/office/drawing/2014/main" val="2000336787"/>
                    </a:ext>
                  </a:extLst>
                </a:gridCol>
                <a:gridCol w="4150660">
                  <a:extLst>
                    <a:ext uri="{9D8B030D-6E8A-4147-A177-3AD203B41FA5}">
                      <a16:colId xmlns:a16="http://schemas.microsoft.com/office/drawing/2014/main" val="16970103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1 2 3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0921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3 4 5</a:t>
                      </a:r>
                    </a:p>
                    <a:p>
                      <a:r>
                        <a:rPr lang="en-US" altLang="zh-CN" dirty="0"/>
                        <a:t>1 2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70552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/</a:t>
                      </a:r>
                    </a:p>
                    <a:p>
                      <a:r>
                        <a:rPr lang="en-US" altLang="zh-CN" dirty="0"/>
                        <a:t>1 2 3 4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0926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/</a:t>
                      </a:r>
                    </a:p>
                    <a:p>
                      <a:r>
                        <a:rPr lang="en-US" altLang="zh-CN" dirty="0"/>
                        <a:t>/</a:t>
                      </a:r>
                    </a:p>
                    <a:p>
                      <a:r>
                        <a:rPr lang="en-US" altLang="zh-CN" dirty="0"/>
                        <a:t>1 2 4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49229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/</a:t>
                      </a:r>
                    </a:p>
                    <a:p>
                      <a:r>
                        <a:rPr lang="en-US" altLang="zh-CN" dirty="0"/>
                        <a:t>/</a:t>
                      </a:r>
                    </a:p>
                    <a:p>
                      <a:r>
                        <a:rPr lang="en-US" altLang="zh-CN" dirty="0"/>
                        <a:t>2 4</a:t>
                      </a:r>
                    </a:p>
                    <a:p>
                      <a:r>
                        <a:rPr lang="en-US" altLang="zh-CN" dirty="0"/>
                        <a:t>1 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5421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10+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1 2 4 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21241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/</a:t>
                      </a:r>
                    </a:p>
                    <a:p>
                      <a:r>
                        <a:rPr lang="en-US" altLang="zh-CN" dirty="0"/>
                        <a:t>1 4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91923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30138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40630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/>
              <a:t>ICS2-homwork5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55694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Problem 1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下面函数会打印多少行输出？用一个</a:t>
            </a:r>
            <a:r>
              <a:rPr kumimoji="1" lang="en-US" altLang="zh-CN" dirty="0"/>
              <a:t>n</a:t>
            </a:r>
            <a:r>
              <a:rPr kumimoji="1" lang="zh-CN" altLang="en-US" dirty="0"/>
              <a:t>的函数给出答案（</a:t>
            </a:r>
            <a:r>
              <a:rPr kumimoji="1" lang="en-US" altLang="zh-CN" dirty="0"/>
              <a:t>n&gt;=1</a:t>
            </a:r>
            <a:r>
              <a:rPr kumimoji="1" lang="zh-CN" altLang="en-US" dirty="0"/>
              <a:t>）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void foo(</a:t>
            </a:r>
            <a:r>
              <a:rPr kumimoji="1" lang="en-US" altLang="zh-CN" dirty="0" err="1"/>
              <a:t>int</a:t>
            </a:r>
            <a:r>
              <a:rPr kumimoji="1" lang="en-US" altLang="zh-CN" dirty="0"/>
              <a:t> n) {</a:t>
            </a:r>
          </a:p>
          <a:p>
            <a:pPr marL="0" indent="0">
              <a:buNone/>
            </a:pPr>
            <a:r>
              <a:rPr kumimoji="1" lang="en-US" altLang="zh-CN" dirty="0"/>
              <a:t>	</a:t>
            </a:r>
            <a:r>
              <a:rPr kumimoji="1" lang="en-US" altLang="zh-CN" dirty="0" err="1"/>
              <a:t>int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i</a:t>
            </a:r>
            <a:r>
              <a:rPr kumimoji="1" lang="en-US" altLang="zh-CN" dirty="0"/>
              <a:t>;</a:t>
            </a:r>
          </a:p>
          <a:p>
            <a:pPr marL="0" indent="0">
              <a:buNone/>
            </a:pPr>
            <a:r>
              <a:rPr kumimoji="1" lang="en-US" altLang="zh-CN" dirty="0"/>
              <a:t>	for (</a:t>
            </a:r>
            <a:r>
              <a:rPr kumimoji="1" lang="en-US" altLang="zh-CN" dirty="0" err="1"/>
              <a:t>i</a:t>
            </a:r>
            <a:r>
              <a:rPr kumimoji="1" lang="en-US" altLang="zh-CN" dirty="0"/>
              <a:t> = 0;i&lt;</a:t>
            </a:r>
            <a:r>
              <a:rPr kumimoji="1" lang="en-US" altLang="zh-CN" dirty="0" err="1"/>
              <a:t>n;i</a:t>
            </a:r>
            <a:r>
              <a:rPr kumimoji="1" lang="en-US" altLang="zh-CN" dirty="0"/>
              <a:t>++)</a:t>
            </a:r>
          </a:p>
          <a:p>
            <a:pPr marL="0" indent="0">
              <a:buNone/>
            </a:pPr>
            <a:r>
              <a:rPr kumimoji="1" lang="en-US" altLang="zh-CN" dirty="0"/>
              <a:t>		Fork();</a:t>
            </a:r>
          </a:p>
          <a:p>
            <a:pPr marL="0" indent="0">
              <a:buNone/>
            </a:pPr>
            <a:r>
              <a:rPr kumimoji="1" lang="en-US" altLang="zh-CN" dirty="0"/>
              <a:t>	</a:t>
            </a:r>
            <a:r>
              <a:rPr kumimoji="1" lang="en-US" altLang="zh-CN" dirty="0" err="1"/>
              <a:t>printf</a:t>
            </a:r>
            <a:r>
              <a:rPr kumimoji="1" lang="en-US" altLang="zh-CN" dirty="0"/>
              <a:t>(“hello\n”);</a:t>
            </a:r>
          </a:p>
          <a:p>
            <a:pPr marL="0" indent="0">
              <a:buNone/>
            </a:pPr>
            <a:r>
              <a:rPr kumimoji="1" lang="en-US" altLang="zh-CN" dirty="0"/>
              <a:t>	exit(0);</a:t>
            </a:r>
          </a:p>
          <a:p>
            <a:pPr marL="0" indent="0">
              <a:buNone/>
            </a:pPr>
            <a:r>
              <a:rPr kumimoji="1" lang="en-US" altLang="zh-CN" dirty="0"/>
              <a:t>}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7352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问题</a:t>
            </a:r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67543"/>
            <a:ext cx="10515600" cy="4609420"/>
          </a:xfrm>
        </p:spPr>
        <p:txBody>
          <a:bodyPr/>
          <a:lstStyle/>
          <a:p>
            <a:r>
              <a:rPr kumimoji="1" lang="zh-CN" altLang="en-US" dirty="0"/>
              <a:t>根据</a:t>
            </a:r>
            <a:r>
              <a:rPr kumimoji="1" lang="en-US" altLang="zh-CN" dirty="0"/>
              <a:t>9.6.4</a:t>
            </a:r>
            <a:r>
              <a:rPr kumimoji="1" lang="zh-CN" altLang="en-US" dirty="0"/>
              <a:t>的示例内存程序，给定</a:t>
            </a:r>
            <a:r>
              <a:rPr kumimoji="1" lang="en-US" altLang="zh-CN" dirty="0"/>
              <a:t>virtual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address</a:t>
            </a:r>
            <a:r>
              <a:rPr kumimoji="1" lang="zh-CN" altLang="en-US" dirty="0"/>
              <a:t> </a:t>
            </a:r>
            <a:r>
              <a:rPr kumimoji="1" lang="en-US" altLang="zh-CN" dirty="0"/>
              <a:t>0x027c</a:t>
            </a:r>
            <a:r>
              <a:rPr kumimoji="1" lang="zh-CN" altLang="en-US" dirty="0"/>
              <a:t>，完成下列表格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03638"/>
            <a:ext cx="6099313" cy="409655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7513" y="2403638"/>
            <a:ext cx="5071737" cy="132879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7512" y="3776221"/>
            <a:ext cx="5254487" cy="2400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6953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 descr="表格&#10;&#10;描述已自动生成">
            <a:extLst>
              <a:ext uri="{FF2B5EF4-FFF2-40B4-BE49-F238E27FC236}">
                <a16:creationId xmlns:a16="http://schemas.microsoft.com/office/drawing/2014/main" id="{FAA93FE7-27C7-E014-3D92-F6807B26C2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50653" y="196521"/>
            <a:ext cx="5867579" cy="6298871"/>
          </a:xfrm>
        </p:spPr>
      </p:pic>
      <p:pic>
        <p:nvPicPr>
          <p:cNvPr id="9" name="图片 8" descr="表格&#10;&#10;描述已自动生成">
            <a:extLst>
              <a:ext uri="{FF2B5EF4-FFF2-40B4-BE49-F238E27FC236}">
                <a16:creationId xmlns:a16="http://schemas.microsoft.com/office/drawing/2014/main" id="{FA9D8705-3534-A4E8-B68B-EC48D9FC24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55576"/>
            <a:ext cx="6935776" cy="5600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1366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问题</a:t>
            </a:r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7534" y="112938"/>
            <a:ext cx="7268016" cy="6745061"/>
          </a:xfrm>
        </p:spPr>
      </p:pic>
    </p:spTree>
    <p:extLst>
      <p:ext uri="{BB962C8B-B14F-4D97-AF65-F5344CB8AC3E}">
        <p14:creationId xmlns:p14="http://schemas.microsoft.com/office/powerpoint/2010/main" val="12406124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问题</a:t>
            </a:r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计算机有</a:t>
            </a:r>
            <a:r>
              <a:rPr kumimoji="1" lang="en-US" altLang="zh-CN" dirty="0"/>
              <a:t>64</a:t>
            </a:r>
            <a:r>
              <a:rPr kumimoji="1" lang="zh-CN" altLang="en-US" dirty="0"/>
              <a:t>位虚拟地址空间，</a:t>
            </a:r>
            <a:r>
              <a:rPr kumimoji="1" lang="en-US" altLang="zh-CN" dirty="0"/>
              <a:t>page</a:t>
            </a:r>
            <a:r>
              <a:rPr kumimoji="1" lang="zh-CN" altLang="en-US" dirty="0"/>
              <a:t> </a:t>
            </a:r>
            <a:r>
              <a:rPr kumimoji="1" lang="en-US" altLang="zh-CN" dirty="0"/>
              <a:t>size</a:t>
            </a:r>
            <a:r>
              <a:rPr kumimoji="1" lang="zh-CN" altLang="en-US" dirty="0"/>
              <a:t>是</a:t>
            </a:r>
            <a:r>
              <a:rPr kumimoji="1" lang="en-US" altLang="zh-CN" dirty="0"/>
              <a:t>2048B</a:t>
            </a:r>
            <a:r>
              <a:rPr kumimoji="1" lang="zh-CN" altLang="en-US" dirty="0"/>
              <a:t>，</a:t>
            </a:r>
            <a:r>
              <a:rPr kumimoji="1" lang="en-US" altLang="zh-CN" dirty="0"/>
              <a:t>page</a:t>
            </a:r>
            <a:r>
              <a:rPr kumimoji="1" lang="zh-CN" altLang="en-US" dirty="0"/>
              <a:t> </a:t>
            </a:r>
            <a:r>
              <a:rPr kumimoji="1" lang="en-US" altLang="zh-CN" dirty="0"/>
              <a:t>table</a:t>
            </a:r>
            <a:r>
              <a:rPr kumimoji="1" lang="zh-CN" altLang="en-US" dirty="0"/>
              <a:t> </a:t>
            </a:r>
            <a:r>
              <a:rPr kumimoji="1" lang="en-US" altLang="zh-CN" dirty="0"/>
              <a:t>entry</a:t>
            </a:r>
            <a:r>
              <a:rPr kumimoji="1" lang="zh-CN" altLang="en-US" dirty="0"/>
              <a:t>长度是</a:t>
            </a:r>
            <a:r>
              <a:rPr kumimoji="1" lang="en-US" altLang="zh-CN" dirty="0"/>
              <a:t>4B</a:t>
            </a:r>
            <a:r>
              <a:rPr kumimoji="1" lang="zh-CN" altLang="en-US" dirty="0"/>
              <a:t>。用</a:t>
            </a:r>
            <a:r>
              <a:rPr kumimoji="1" lang="en-US" altLang="zh-CN" dirty="0"/>
              <a:t>multi-level</a:t>
            </a:r>
            <a:r>
              <a:rPr kumimoji="1" lang="zh-CN" altLang="en-US" dirty="0"/>
              <a:t> </a:t>
            </a:r>
            <a:r>
              <a:rPr kumimoji="1" lang="en-US" altLang="zh-CN" dirty="0"/>
              <a:t>page</a:t>
            </a:r>
            <a:r>
              <a:rPr kumimoji="1" lang="zh-CN" altLang="en-US" dirty="0"/>
              <a:t> </a:t>
            </a:r>
            <a:r>
              <a:rPr kumimoji="1" lang="en-US" altLang="zh-CN" dirty="0"/>
              <a:t>table</a:t>
            </a:r>
            <a:r>
              <a:rPr kumimoji="1" lang="zh-CN" altLang="en-US" dirty="0"/>
              <a:t>把所有页面放在表中，需要多少</a:t>
            </a:r>
            <a:r>
              <a:rPr kumimoji="1" lang="en-US" altLang="zh-CN" dirty="0"/>
              <a:t>levels</a:t>
            </a:r>
            <a:r>
              <a:rPr kumimoji="1" lang="zh-CN" altLang="en-US" dirty="0"/>
              <a:t>？写出解题步骤。注意页表本身也是以</a:t>
            </a:r>
            <a:r>
              <a:rPr kumimoji="1" lang="en-US" altLang="zh-CN" dirty="0"/>
              <a:t>page</a:t>
            </a:r>
            <a:r>
              <a:rPr kumimoji="1" lang="zh-CN" altLang="en-US" dirty="0"/>
              <a:t>为单位进行空间分配和管理的，其中第一级页表是一个完整的</a:t>
            </a:r>
            <a:r>
              <a:rPr kumimoji="1" lang="en-US" altLang="zh-CN" dirty="0"/>
              <a:t>page</a:t>
            </a:r>
            <a:r>
              <a:rPr kumimoji="1"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80125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问题</a:t>
            </a:r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70C0"/>
                </a:solidFill>
              </a:rPr>
              <a:t>一个 </a:t>
            </a:r>
            <a:r>
              <a:rPr lang="en-US" altLang="zh-CN" dirty="0">
                <a:solidFill>
                  <a:srgbClr val="0070C0"/>
                </a:solidFill>
              </a:rPr>
              <a:t>page </a:t>
            </a:r>
            <a:r>
              <a:rPr lang="zh-CN" altLang="en-US" dirty="0">
                <a:solidFill>
                  <a:srgbClr val="0070C0"/>
                </a:solidFill>
              </a:rPr>
              <a:t>里面能够存的 </a:t>
            </a:r>
            <a:r>
              <a:rPr lang="en-US" altLang="zh-CN" dirty="0">
                <a:solidFill>
                  <a:srgbClr val="0070C0"/>
                </a:solidFill>
              </a:rPr>
              <a:t>page table entry </a:t>
            </a:r>
            <a:r>
              <a:rPr lang="zh-CN" altLang="en-US" dirty="0">
                <a:solidFill>
                  <a:srgbClr val="0070C0"/>
                </a:solidFill>
              </a:rPr>
              <a:t>总数为 </a:t>
            </a:r>
            <a:r>
              <a:rPr lang="en-US" altLang="zh-CN" dirty="0">
                <a:solidFill>
                  <a:srgbClr val="0070C0"/>
                </a:solidFill>
              </a:rPr>
              <a:t>2048 / 4 = 512 = 2</a:t>
            </a:r>
            <a:r>
              <a:rPr lang="en-US" altLang="zh-CN" baseline="30000" dirty="0">
                <a:solidFill>
                  <a:srgbClr val="0070C0"/>
                </a:solidFill>
              </a:rPr>
              <a:t>9</a:t>
            </a:r>
            <a:r>
              <a:rPr lang="en-US" altLang="zh-CN" dirty="0">
                <a:solidFill>
                  <a:srgbClr val="0070C0"/>
                </a:solidFill>
              </a:rPr>
              <a:t> </a:t>
            </a:r>
            <a:r>
              <a:rPr lang="zh-CN" altLang="en-US" dirty="0">
                <a:solidFill>
                  <a:srgbClr val="0070C0"/>
                </a:solidFill>
              </a:rPr>
              <a:t>个</a:t>
            </a:r>
            <a:r>
              <a:rPr lang="en-US" altLang="zh-CN" dirty="0">
                <a:solidFill>
                  <a:srgbClr val="0070C0"/>
                </a:solidFill>
              </a:rPr>
              <a:t>. </a:t>
            </a:r>
          </a:p>
          <a:p>
            <a:r>
              <a:rPr lang="zh-CN" altLang="en-US" dirty="0">
                <a:solidFill>
                  <a:srgbClr val="0070C0"/>
                </a:solidFill>
              </a:rPr>
              <a:t>而 </a:t>
            </a:r>
            <a:r>
              <a:rPr lang="en-US" altLang="zh-CN" dirty="0">
                <a:solidFill>
                  <a:srgbClr val="0070C0"/>
                </a:solidFill>
              </a:rPr>
              <a:t>page size </a:t>
            </a:r>
            <a:r>
              <a:rPr lang="zh-CN" altLang="en-US" dirty="0">
                <a:solidFill>
                  <a:srgbClr val="0070C0"/>
                </a:solidFill>
              </a:rPr>
              <a:t>等于 </a:t>
            </a:r>
            <a:r>
              <a:rPr lang="en-US" altLang="zh-CN" dirty="0">
                <a:solidFill>
                  <a:srgbClr val="0070C0"/>
                </a:solidFill>
              </a:rPr>
              <a:t>2</a:t>
            </a:r>
            <a:r>
              <a:rPr lang="en-US" altLang="zh-CN" baseline="30000" dirty="0">
                <a:solidFill>
                  <a:srgbClr val="0070C0"/>
                </a:solidFill>
              </a:rPr>
              <a:t>11</a:t>
            </a:r>
            <a:r>
              <a:rPr lang="en-US" altLang="zh-CN" dirty="0">
                <a:solidFill>
                  <a:srgbClr val="0070C0"/>
                </a:solidFill>
              </a:rPr>
              <a:t> B.</a:t>
            </a:r>
            <a:br>
              <a:rPr lang="en-US" altLang="zh-CN" dirty="0">
                <a:solidFill>
                  <a:srgbClr val="0070C0"/>
                </a:solidFill>
              </a:rPr>
            </a:br>
            <a:r>
              <a:rPr lang="zh-CN" altLang="en-US" dirty="0">
                <a:solidFill>
                  <a:srgbClr val="0070C0"/>
                </a:solidFill>
              </a:rPr>
              <a:t>同时 </a:t>
            </a:r>
            <a:r>
              <a:rPr lang="en-US" altLang="zh-CN" dirty="0">
                <a:solidFill>
                  <a:srgbClr val="0070C0"/>
                </a:solidFill>
              </a:rPr>
              <a:t>(64 − 11)/9 ≃ 5.889.</a:t>
            </a:r>
            <a:br>
              <a:rPr lang="en-US" altLang="zh-CN" dirty="0">
                <a:solidFill>
                  <a:srgbClr val="0070C0"/>
                </a:solidFill>
              </a:rPr>
            </a:br>
            <a:r>
              <a:rPr lang="zh-CN" altLang="en-US" dirty="0">
                <a:solidFill>
                  <a:srgbClr val="0070C0"/>
                </a:solidFill>
              </a:rPr>
              <a:t>故需要 </a:t>
            </a:r>
            <a:r>
              <a:rPr lang="en-US" altLang="zh-CN" dirty="0">
                <a:solidFill>
                  <a:srgbClr val="0070C0"/>
                </a:solidFill>
              </a:rPr>
              <a:t>6 </a:t>
            </a:r>
            <a:r>
              <a:rPr lang="zh-CN" altLang="en-US" dirty="0">
                <a:solidFill>
                  <a:srgbClr val="0070C0"/>
                </a:solidFill>
              </a:rPr>
              <a:t>个 </a:t>
            </a:r>
            <a:r>
              <a:rPr lang="en-US" altLang="zh-CN" dirty="0">
                <a:solidFill>
                  <a:srgbClr val="0070C0"/>
                </a:solidFill>
              </a:rPr>
              <a:t>levels. </a:t>
            </a:r>
          </a:p>
          <a:p>
            <a:r>
              <a:rPr lang="en-US" altLang="zh-CN" dirty="0">
                <a:solidFill>
                  <a:srgbClr val="0070C0"/>
                </a:solidFill>
              </a:rPr>
              <a:t>2</a:t>
            </a:r>
            <a:r>
              <a:rPr lang="en-US" altLang="zh-CN" baseline="30000" dirty="0">
                <a:solidFill>
                  <a:srgbClr val="0070C0"/>
                </a:solidFill>
              </a:rPr>
              <a:t>9 </a:t>
            </a:r>
            <a:r>
              <a:rPr lang="zh-CN" altLang="en-US" dirty="0">
                <a:solidFill>
                  <a:srgbClr val="0070C0"/>
                </a:solidFill>
              </a:rPr>
              <a:t>*</a:t>
            </a:r>
            <a:r>
              <a:rPr lang="en-US" altLang="zh-CN" dirty="0">
                <a:solidFill>
                  <a:srgbClr val="0070C0"/>
                </a:solidFill>
              </a:rPr>
              <a:t>2</a:t>
            </a:r>
            <a:r>
              <a:rPr lang="en-US" altLang="zh-CN" baseline="30000" dirty="0">
                <a:solidFill>
                  <a:srgbClr val="0070C0"/>
                </a:solidFill>
              </a:rPr>
              <a:t>9</a:t>
            </a:r>
            <a:r>
              <a:rPr lang="zh-CN" altLang="en-US" dirty="0">
                <a:solidFill>
                  <a:srgbClr val="0070C0"/>
                </a:solidFill>
              </a:rPr>
              <a:t>*</a:t>
            </a:r>
            <a:r>
              <a:rPr lang="en-US" altLang="zh-CN" dirty="0">
                <a:solidFill>
                  <a:srgbClr val="0070C0"/>
                </a:solidFill>
              </a:rPr>
              <a:t>2</a:t>
            </a:r>
            <a:r>
              <a:rPr lang="en-US" altLang="zh-CN" baseline="30000" dirty="0">
                <a:solidFill>
                  <a:srgbClr val="0070C0"/>
                </a:solidFill>
              </a:rPr>
              <a:t>9 </a:t>
            </a:r>
            <a:r>
              <a:rPr lang="zh-CN" altLang="en-US" dirty="0">
                <a:solidFill>
                  <a:srgbClr val="0070C0"/>
                </a:solidFill>
              </a:rPr>
              <a:t>*</a:t>
            </a:r>
            <a:r>
              <a:rPr lang="en-US" altLang="zh-CN" dirty="0">
                <a:solidFill>
                  <a:srgbClr val="0070C0"/>
                </a:solidFill>
              </a:rPr>
              <a:t>2</a:t>
            </a:r>
            <a:r>
              <a:rPr lang="en-US" altLang="zh-CN" baseline="30000" dirty="0">
                <a:solidFill>
                  <a:srgbClr val="0070C0"/>
                </a:solidFill>
              </a:rPr>
              <a:t>9 </a:t>
            </a:r>
            <a:r>
              <a:rPr lang="zh-CN" altLang="en-US" dirty="0">
                <a:solidFill>
                  <a:srgbClr val="0070C0"/>
                </a:solidFill>
              </a:rPr>
              <a:t>*</a:t>
            </a:r>
            <a:r>
              <a:rPr lang="en-US" altLang="zh-CN" dirty="0">
                <a:solidFill>
                  <a:srgbClr val="0070C0"/>
                </a:solidFill>
              </a:rPr>
              <a:t>2</a:t>
            </a:r>
            <a:r>
              <a:rPr lang="en-US" altLang="zh-CN" baseline="30000" dirty="0">
                <a:solidFill>
                  <a:srgbClr val="0070C0"/>
                </a:solidFill>
              </a:rPr>
              <a:t>9 </a:t>
            </a:r>
            <a:r>
              <a:rPr lang="zh-CN" altLang="en-US" dirty="0">
                <a:solidFill>
                  <a:srgbClr val="0070C0"/>
                </a:solidFill>
              </a:rPr>
              <a:t>*</a:t>
            </a:r>
            <a:r>
              <a:rPr lang="en-US" altLang="zh-CN" dirty="0">
                <a:solidFill>
                  <a:srgbClr val="0070C0"/>
                </a:solidFill>
              </a:rPr>
              <a:t>2</a:t>
            </a:r>
            <a:r>
              <a:rPr lang="en-US" altLang="zh-CN" baseline="30000" dirty="0">
                <a:solidFill>
                  <a:srgbClr val="0070C0"/>
                </a:solidFill>
              </a:rPr>
              <a:t>9 </a:t>
            </a:r>
            <a:r>
              <a:rPr lang="en-US" altLang="zh-CN" dirty="0">
                <a:solidFill>
                  <a:srgbClr val="0070C0"/>
                </a:solidFill>
              </a:rPr>
              <a:t>&gt; 2</a:t>
            </a:r>
            <a:r>
              <a:rPr lang="en-US" altLang="zh-CN" baseline="30000" dirty="0">
                <a:solidFill>
                  <a:srgbClr val="0070C0"/>
                </a:solidFill>
              </a:rPr>
              <a:t>64-11</a:t>
            </a:r>
            <a:endParaRPr kumimoji="1" lang="zh-CN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46848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问题</a:t>
            </a:r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一个计算机虚拟内存空间大小为</a:t>
            </a:r>
            <a:r>
              <a:rPr kumimoji="1" lang="en-US" altLang="zh-CN" dirty="0"/>
              <a:t>1MB</a:t>
            </a:r>
            <a:r>
              <a:rPr kumimoji="1" lang="zh-CN" altLang="en-US" dirty="0"/>
              <a:t>，物理内存空间大小为</a:t>
            </a:r>
            <a:r>
              <a:rPr kumimoji="1" lang="en-US" altLang="zh-CN" dirty="0"/>
              <a:t>8MB</a:t>
            </a:r>
            <a:r>
              <a:rPr lang="zh-CN" altLang="en-US" dirty="0"/>
              <a:t>。虚存空间依次分为</a:t>
            </a:r>
            <a:r>
              <a:rPr lang="en-US" altLang="zh-CN" dirty="0"/>
              <a:t>4</a:t>
            </a:r>
            <a:r>
              <a:rPr lang="zh-CN" altLang="en-US" dirty="0"/>
              <a:t>个</a:t>
            </a:r>
            <a:r>
              <a:rPr lang="en-US" altLang="zh-CN" dirty="0"/>
              <a:t>segment</a:t>
            </a:r>
            <a:r>
              <a:rPr lang="zh-CN" altLang="en-US" dirty="0"/>
              <a:t>（</a:t>
            </a:r>
            <a:r>
              <a:rPr lang="en-US" altLang="zh-CN" dirty="0"/>
              <a:t>code, data, heap, stack</a:t>
            </a:r>
            <a:r>
              <a:rPr lang="zh-CN" altLang="en-US" dirty="0"/>
              <a:t>），采用</a:t>
            </a:r>
            <a:r>
              <a:rPr lang="en-US" altLang="zh-CN" dirty="0"/>
              <a:t>segmentation</a:t>
            </a:r>
            <a:r>
              <a:rPr lang="zh-CN" altLang="en-US" dirty="0"/>
              <a:t>内存管理，用</a:t>
            </a:r>
            <a:r>
              <a:rPr lang="en-US" altLang="zh-CN" dirty="0" err="1"/>
              <a:t>Va</a:t>
            </a:r>
            <a:r>
              <a:rPr lang="zh-CN" altLang="en-US" dirty="0"/>
              <a:t>最高两位标记</a:t>
            </a:r>
            <a:r>
              <a:rPr lang="en-US" altLang="zh-CN" dirty="0"/>
              <a:t>segment</a:t>
            </a:r>
            <a:r>
              <a:rPr lang="zh-CN" altLang="en-US" dirty="0"/>
              <a:t>，有寄存器记录下列信息。请根据给定程序回答问题。</a:t>
            </a:r>
            <a:endParaRPr kumimoji="1" lang="en-US" altLang="zh-CN" dirty="0"/>
          </a:p>
          <a:p>
            <a:pPr marL="914400" lvl="1" indent="-457200">
              <a:buFont typeface="+mj-lt"/>
              <a:buAutoNum type="arabicPeriod"/>
            </a:pPr>
            <a:endParaRPr kumimoji="1" lang="en-US" altLang="zh-CN" dirty="0"/>
          </a:p>
          <a:p>
            <a:pPr lvl="1"/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3392556" y="3831772"/>
          <a:ext cx="5406888" cy="20872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17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17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17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17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7443">
                <a:tc>
                  <a:txBody>
                    <a:bodyPr/>
                    <a:lstStyle/>
                    <a:p>
                      <a:r>
                        <a:rPr lang="en-US" altLang="zh-CN" dirty="0"/>
                        <a:t>segment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base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size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positive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7443">
                <a:tc>
                  <a:txBody>
                    <a:bodyPr/>
                    <a:lstStyle/>
                    <a:p>
                      <a:r>
                        <a:rPr lang="en-US" altLang="zh-CN" dirty="0"/>
                        <a:t>code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4MB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4KB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7443">
                <a:tc>
                  <a:txBody>
                    <a:bodyPr/>
                    <a:lstStyle/>
                    <a:p>
                      <a:r>
                        <a:rPr lang="en-US" altLang="zh-CN" dirty="0"/>
                        <a:t>data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2MB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2KB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7443">
                <a:tc>
                  <a:txBody>
                    <a:bodyPr/>
                    <a:lstStyle/>
                    <a:p>
                      <a:r>
                        <a:rPr lang="en-US" altLang="zh-CN" dirty="0"/>
                        <a:t>heap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7MB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8KB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7443">
                <a:tc>
                  <a:txBody>
                    <a:bodyPr/>
                    <a:lstStyle/>
                    <a:p>
                      <a:r>
                        <a:rPr lang="en-US" altLang="zh-CN" dirty="0"/>
                        <a:t>stack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1MB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256KB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28030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问题</a:t>
            </a:r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4920343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kumimoji="1" lang="zh-CN" altLang="en-US" dirty="0"/>
              <a:t>程序涉及到的数据结构被存放在了哪一段？请画图标注。</a:t>
            </a:r>
            <a:endParaRPr kumimoji="1" lang="en-US" altLang="zh-CN" dirty="0"/>
          </a:p>
          <a:p>
            <a:pPr marL="514350" indent="-514350">
              <a:buFont typeface="+mj-lt"/>
              <a:buAutoNum type="arabicPeriod"/>
            </a:pPr>
            <a:r>
              <a:rPr kumimoji="1" lang="zh-CN" altLang="en-US" dirty="0"/>
              <a:t>程序输出了</a:t>
            </a:r>
            <a:r>
              <a:rPr kumimoji="1" lang="en-US" altLang="zh-CN" dirty="0"/>
              <a:t>s=0xC1300</a:t>
            </a:r>
            <a:r>
              <a:rPr kumimoji="1" lang="zh-CN" altLang="en-US" dirty="0"/>
              <a:t>，求</a:t>
            </a:r>
            <a:r>
              <a:rPr kumimoji="1" lang="en-US" altLang="zh-CN" dirty="0"/>
              <a:t>s</a:t>
            </a:r>
            <a:r>
              <a:rPr kumimoji="1" lang="zh-CN" altLang="en-US" dirty="0"/>
              <a:t>对应的</a:t>
            </a:r>
            <a:r>
              <a:rPr kumimoji="1" lang="en-US" altLang="zh-CN" dirty="0"/>
              <a:t>PA</a:t>
            </a:r>
            <a:r>
              <a:rPr kumimoji="1" lang="zh-CN" altLang="en-US" dirty="0"/>
              <a:t>。如果</a:t>
            </a:r>
            <a:r>
              <a:rPr kumimoji="1" lang="en-US" altLang="zh-CN" dirty="0"/>
              <a:t>VA=258K/514K</a:t>
            </a:r>
            <a:r>
              <a:rPr kumimoji="1" lang="zh-CN" altLang="en-US" dirty="0"/>
              <a:t>，对应的</a:t>
            </a:r>
            <a:r>
              <a:rPr kumimoji="1" lang="en-US" altLang="zh-CN" dirty="0"/>
              <a:t>PA</a:t>
            </a:r>
            <a:r>
              <a:rPr kumimoji="1" lang="zh-CN" altLang="en-US" dirty="0"/>
              <a:t>是多少？写出求解过程。</a:t>
            </a:r>
            <a:endParaRPr kumimoji="1"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2973" y="555079"/>
            <a:ext cx="6263524" cy="5998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7768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问题</a:t>
            </a:r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67410" y="365125"/>
            <a:ext cx="7724590" cy="58118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CN" sz="2400" dirty="0">
                <a:solidFill>
                  <a:srgbClr val="0070C0"/>
                </a:solidFill>
              </a:rPr>
              <a:t>2</a:t>
            </a:r>
            <a:r>
              <a:rPr kumimoji="1" lang="zh-CN" altLang="en-US" sz="2400" dirty="0">
                <a:solidFill>
                  <a:srgbClr val="0070C0"/>
                </a:solidFill>
              </a:rPr>
              <a:t>：（</a:t>
            </a:r>
            <a:r>
              <a:rPr kumimoji="1" lang="en-US" altLang="zh-CN" sz="2400" dirty="0">
                <a:solidFill>
                  <a:srgbClr val="0070C0"/>
                </a:solidFill>
              </a:rPr>
              <a:t>1</a:t>
            </a:r>
            <a:r>
              <a:rPr kumimoji="1" lang="zh-CN" altLang="en-US" sz="2400" dirty="0">
                <a:solidFill>
                  <a:srgbClr val="0070C0"/>
                </a:solidFill>
              </a:rPr>
              <a:t>）</a:t>
            </a:r>
            <a:r>
              <a:rPr kumimoji="1" lang="en-US" altLang="zh-CN" sz="2400" dirty="0">
                <a:solidFill>
                  <a:srgbClr val="0070C0"/>
                </a:solidFill>
              </a:rPr>
              <a:t>VA = s = 0xC1300 = 1100 0001 0011 0000 0000</a:t>
            </a:r>
          </a:p>
          <a:p>
            <a:pPr marL="0" indent="0">
              <a:buNone/>
            </a:pPr>
            <a:r>
              <a:rPr kumimoji="1" lang="en-US" altLang="zh-CN" sz="2400" dirty="0">
                <a:solidFill>
                  <a:srgbClr val="0070C0"/>
                </a:solidFill>
              </a:rPr>
              <a:t>              </a:t>
            </a:r>
            <a:r>
              <a:rPr kumimoji="1" lang="zh-CN" altLang="en-US" sz="2400" dirty="0">
                <a:solidFill>
                  <a:srgbClr val="0070C0"/>
                </a:solidFill>
              </a:rPr>
              <a:t>最高两位为</a:t>
            </a:r>
            <a:r>
              <a:rPr kumimoji="1" lang="en-US" altLang="zh-CN" sz="2400" dirty="0">
                <a:solidFill>
                  <a:srgbClr val="0070C0"/>
                </a:solidFill>
              </a:rPr>
              <a:t>11</a:t>
            </a:r>
            <a:r>
              <a:rPr kumimoji="1" lang="zh-CN" altLang="en-US" sz="2400" dirty="0">
                <a:solidFill>
                  <a:srgbClr val="0070C0"/>
                </a:solidFill>
              </a:rPr>
              <a:t>，为</a:t>
            </a:r>
            <a:r>
              <a:rPr kumimoji="1" lang="en-US" altLang="zh-CN" sz="2400" dirty="0">
                <a:solidFill>
                  <a:srgbClr val="0070C0"/>
                </a:solidFill>
              </a:rPr>
              <a:t>stack</a:t>
            </a:r>
            <a:r>
              <a:rPr kumimoji="1" lang="zh-CN" altLang="en-US" sz="2400" dirty="0">
                <a:solidFill>
                  <a:srgbClr val="0070C0"/>
                </a:solidFill>
              </a:rPr>
              <a:t>段，查表得 </a:t>
            </a:r>
            <a:r>
              <a:rPr kumimoji="1" lang="en-US" altLang="zh-CN" sz="2400" dirty="0">
                <a:solidFill>
                  <a:srgbClr val="0070C0"/>
                </a:solidFill>
              </a:rPr>
              <a:t>base = 1MB</a:t>
            </a:r>
            <a:r>
              <a:rPr kumimoji="1" lang="zh-CN" altLang="en-US" sz="2400" dirty="0">
                <a:solidFill>
                  <a:srgbClr val="0070C0"/>
                </a:solidFill>
              </a:rPr>
              <a:t>，</a:t>
            </a:r>
            <a:r>
              <a:rPr kumimoji="1" lang="en-US" altLang="zh-CN" sz="2400" dirty="0">
                <a:solidFill>
                  <a:srgbClr val="0070C0"/>
                </a:solidFill>
              </a:rPr>
              <a:t>size = 256KB</a:t>
            </a:r>
          </a:p>
          <a:p>
            <a:pPr marL="0" indent="0">
              <a:buNone/>
            </a:pPr>
            <a:r>
              <a:rPr kumimoji="1" lang="en-US" altLang="zh-CN" sz="2400" dirty="0">
                <a:solidFill>
                  <a:srgbClr val="0070C0"/>
                </a:solidFill>
              </a:rPr>
              <a:t>	   offset = 0x1300 = </a:t>
            </a:r>
            <a:r>
              <a:rPr kumimoji="1" lang="zh-CN" altLang="en-US" sz="2400" dirty="0">
                <a:solidFill>
                  <a:srgbClr val="0070C0"/>
                </a:solidFill>
              </a:rPr>
              <a:t>  </a:t>
            </a:r>
            <a:r>
              <a:rPr kumimoji="1" lang="en-US" altLang="zh-CN" sz="2400" dirty="0">
                <a:solidFill>
                  <a:srgbClr val="0070C0"/>
                </a:solidFill>
              </a:rPr>
              <a:t>00</a:t>
            </a:r>
            <a:r>
              <a:rPr kumimoji="1" lang="zh-CN" altLang="en-US" sz="2400" dirty="0">
                <a:solidFill>
                  <a:srgbClr val="0070C0"/>
                </a:solidFill>
              </a:rPr>
              <a:t> </a:t>
            </a:r>
            <a:r>
              <a:rPr kumimoji="1" lang="en-US" altLang="zh-CN" sz="2400" dirty="0">
                <a:solidFill>
                  <a:srgbClr val="0070C0"/>
                </a:solidFill>
              </a:rPr>
              <a:t>0001 0011 0000 0000</a:t>
            </a:r>
          </a:p>
          <a:p>
            <a:pPr marL="0" indent="0">
              <a:buNone/>
            </a:pPr>
            <a:r>
              <a:rPr kumimoji="1" lang="zh-CN" altLang="en-US" sz="2400" dirty="0">
                <a:solidFill>
                  <a:srgbClr val="0070C0"/>
                </a:solidFill>
              </a:rPr>
              <a:t>                        </a:t>
            </a:r>
            <a:r>
              <a:rPr kumimoji="1" lang="en-US" altLang="zh-CN" sz="2400" dirty="0">
                <a:solidFill>
                  <a:srgbClr val="0070C0"/>
                </a:solidFill>
              </a:rPr>
              <a:t>=</a:t>
            </a:r>
            <a:r>
              <a:rPr kumimoji="1" lang="zh-CN" altLang="en-US" sz="2400" dirty="0">
                <a:solidFill>
                  <a:srgbClr val="0070C0"/>
                </a:solidFill>
              </a:rPr>
              <a:t> </a:t>
            </a:r>
            <a:r>
              <a:rPr kumimoji="1" lang="en-US" altLang="zh-CN" sz="2400" dirty="0">
                <a:solidFill>
                  <a:srgbClr val="0070C0"/>
                </a:solidFill>
              </a:rPr>
              <a:t>4K+768 </a:t>
            </a:r>
          </a:p>
          <a:p>
            <a:pPr marL="0" indent="0">
              <a:buNone/>
            </a:pPr>
            <a:r>
              <a:rPr kumimoji="1" lang="en-US" altLang="zh-CN" sz="2400" dirty="0">
                <a:solidFill>
                  <a:srgbClr val="0070C0"/>
                </a:solidFill>
              </a:rPr>
              <a:t>	   size = 256KB </a:t>
            </a:r>
          </a:p>
          <a:p>
            <a:pPr marL="0" indent="0">
              <a:buNone/>
            </a:pPr>
            <a:r>
              <a:rPr kumimoji="1" lang="en-US" altLang="zh-CN" sz="2400" dirty="0">
                <a:solidFill>
                  <a:srgbClr val="0070C0"/>
                </a:solidFill>
              </a:rPr>
              <a:t>	   size – offset = 251KB+256B</a:t>
            </a:r>
          </a:p>
          <a:p>
            <a:pPr marL="0" indent="0">
              <a:buNone/>
            </a:pPr>
            <a:r>
              <a:rPr kumimoji="1" lang="en-US" altLang="zh-CN" sz="2400" dirty="0">
                <a:solidFill>
                  <a:srgbClr val="0070C0"/>
                </a:solidFill>
              </a:rPr>
              <a:t>	   PA = 1MB – 251KB-256B = 772KB+768B</a:t>
            </a:r>
          </a:p>
          <a:p>
            <a:pPr marL="0" indent="0">
              <a:buNone/>
            </a:pPr>
            <a:r>
              <a:rPr kumimoji="1" lang="en-US" altLang="zh-CN" sz="2400" dirty="0">
                <a:solidFill>
                  <a:srgbClr val="0070C0"/>
                </a:solidFill>
              </a:rPr>
              <a:t>     </a:t>
            </a:r>
            <a:r>
              <a:rPr kumimoji="1" lang="zh-CN" altLang="en-US" sz="2400" dirty="0">
                <a:solidFill>
                  <a:srgbClr val="0070C0"/>
                </a:solidFill>
              </a:rPr>
              <a:t>（</a:t>
            </a:r>
            <a:r>
              <a:rPr kumimoji="1" lang="en-US" altLang="zh-CN" sz="2400" dirty="0">
                <a:solidFill>
                  <a:srgbClr val="0070C0"/>
                </a:solidFill>
              </a:rPr>
              <a:t>2</a:t>
            </a:r>
            <a:r>
              <a:rPr kumimoji="1" lang="zh-CN" altLang="en-US" sz="2400" dirty="0">
                <a:solidFill>
                  <a:srgbClr val="0070C0"/>
                </a:solidFill>
              </a:rPr>
              <a:t>）由第</a:t>
            </a:r>
            <a:r>
              <a:rPr kumimoji="1" lang="en-US" altLang="zh-CN" sz="2400" dirty="0">
                <a:solidFill>
                  <a:srgbClr val="0070C0"/>
                </a:solidFill>
              </a:rPr>
              <a:t>1</a:t>
            </a:r>
            <a:r>
              <a:rPr kumimoji="1" lang="zh-CN" altLang="en-US" sz="2400" dirty="0">
                <a:solidFill>
                  <a:srgbClr val="0070C0"/>
                </a:solidFill>
              </a:rPr>
              <a:t>题中的图可知，</a:t>
            </a:r>
            <a:r>
              <a:rPr kumimoji="1" lang="en-US" altLang="zh-CN" sz="2400" dirty="0">
                <a:solidFill>
                  <a:srgbClr val="0070C0"/>
                </a:solidFill>
              </a:rPr>
              <a:t>256KB</a:t>
            </a:r>
            <a:r>
              <a:rPr kumimoji="1" lang="zh-CN" altLang="en-US" sz="2400" dirty="0">
                <a:solidFill>
                  <a:srgbClr val="0070C0"/>
                </a:solidFill>
              </a:rPr>
              <a:t>为</a:t>
            </a:r>
            <a:r>
              <a:rPr kumimoji="1" lang="en-US" altLang="zh-CN" sz="2400" dirty="0">
                <a:solidFill>
                  <a:srgbClr val="0070C0"/>
                </a:solidFill>
              </a:rPr>
              <a:t>data</a:t>
            </a:r>
            <a:r>
              <a:rPr kumimoji="1" lang="zh-CN" altLang="en-US" sz="2400" dirty="0">
                <a:solidFill>
                  <a:srgbClr val="0070C0"/>
                </a:solidFill>
              </a:rPr>
              <a:t>段的起始，但是</a:t>
            </a:r>
            <a:r>
              <a:rPr kumimoji="1" lang="en-US" altLang="zh-CN" sz="2400" dirty="0">
                <a:solidFill>
                  <a:srgbClr val="0070C0"/>
                </a:solidFill>
              </a:rPr>
              <a:t>data</a:t>
            </a:r>
            <a:r>
              <a:rPr kumimoji="1" lang="zh-CN" altLang="en-US" sz="2400" dirty="0">
                <a:solidFill>
                  <a:srgbClr val="0070C0"/>
                </a:solidFill>
              </a:rPr>
              <a:t>段的</a:t>
            </a:r>
            <a:r>
              <a:rPr kumimoji="1" lang="en-US" altLang="zh-CN" sz="2400" dirty="0">
                <a:solidFill>
                  <a:srgbClr val="0070C0"/>
                </a:solidFill>
              </a:rPr>
              <a:t>size</a:t>
            </a:r>
            <a:r>
              <a:rPr kumimoji="1" lang="zh-CN" altLang="en-US" sz="2400" dirty="0">
                <a:solidFill>
                  <a:srgbClr val="0070C0"/>
                </a:solidFill>
              </a:rPr>
              <a:t>为</a:t>
            </a:r>
            <a:r>
              <a:rPr kumimoji="1" lang="en-US" altLang="zh-CN" sz="2400" dirty="0">
                <a:solidFill>
                  <a:srgbClr val="0070C0"/>
                </a:solidFill>
              </a:rPr>
              <a:t>2KB</a:t>
            </a:r>
            <a:r>
              <a:rPr kumimoji="1" lang="zh-CN" altLang="en-US" sz="2400" dirty="0">
                <a:solidFill>
                  <a:srgbClr val="0070C0"/>
                </a:solidFill>
              </a:rPr>
              <a:t>，所以</a:t>
            </a:r>
            <a:r>
              <a:rPr kumimoji="1" lang="en-US" altLang="zh-CN" sz="2400" dirty="0">
                <a:solidFill>
                  <a:srgbClr val="0070C0"/>
                </a:solidFill>
              </a:rPr>
              <a:t>258KB</a:t>
            </a:r>
            <a:r>
              <a:rPr kumimoji="1" lang="zh-CN" altLang="en-US" sz="2400" dirty="0">
                <a:solidFill>
                  <a:srgbClr val="0070C0"/>
                </a:solidFill>
              </a:rPr>
              <a:t>已经越界，会抛出异常</a:t>
            </a:r>
            <a:endParaRPr kumimoji="1" lang="en-US" altLang="zh-CN" sz="24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kumimoji="1" lang="zh-CN" altLang="en-US" sz="2400" dirty="0">
                <a:solidFill>
                  <a:srgbClr val="0070C0"/>
                </a:solidFill>
              </a:rPr>
              <a:t>     （</a:t>
            </a:r>
            <a:r>
              <a:rPr kumimoji="1" lang="en-US" altLang="zh-CN" sz="2400" dirty="0">
                <a:solidFill>
                  <a:srgbClr val="0070C0"/>
                </a:solidFill>
              </a:rPr>
              <a:t>3</a:t>
            </a:r>
            <a:r>
              <a:rPr kumimoji="1" lang="zh-CN" altLang="en-US" sz="2400" dirty="0">
                <a:solidFill>
                  <a:srgbClr val="0070C0"/>
                </a:solidFill>
              </a:rPr>
              <a:t>）由第</a:t>
            </a:r>
            <a:r>
              <a:rPr kumimoji="1" lang="en-US" altLang="zh-CN" sz="2400" dirty="0">
                <a:solidFill>
                  <a:srgbClr val="0070C0"/>
                </a:solidFill>
              </a:rPr>
              <a:t>1</a:t>
            </a:r>
            <a:r>
              <a:rPr kumimoji="1" lang="zh-CN" altLang="en-US" sz="2400" dirty="0">
                <a:solidFill>
                  <a:srgbClr val="0070C0"/>
                </a:solidFill>
              </a:rPr>
              <a:t>题中的图可知，</a:t>
            </a:r>
            <a:r>
              <a:rPr kumimoji="1" lang="en-US" altLang="zh-CN" sz="2400" dirty="0">
                <a:solidFill>
                  <a:srgbClr val="0070C0"/>
                </a:solidFill>
              </a:rPr>
              <a:t>514KB</a:t>
            </a:r>
            <a:r>
              <a:rPr kumimoji="1" lang="zh-CN" altLang="en-US" sz="2400" dirty="0">
                <a:solidFill>
                  <a:srgbClr val="0070C0"/>
                </a:solidFill>
              </a:rPr>
              <a:t>属于</a:t>
            </a:r>
            <a:r>
              <a:rPr kumimoji="1" lang="en-US" altLang="zh-CN" sz="2400" dirty="0">
                <a:solidFill>
                  <a:srgbClr val="0070C0"/>
                </a:solidFill>
              </a:rPr>
              <a:t>heap</a:t>
            </a:r>
            <a:r>
              <a:rPr kumimoji="1" lang="zh-CN" altLang="en-US" sz="2400" dirty="0">
                <a:solidFill>
                  <a:srgbClr val="0070C0"/>
                </a:solidFill>
              </a:rPr>
              <a:t>段，</a:t>
            </a:r>
            <a:r>
              <a:rPr kumimoji="1" lang="en-US" altLang="zh-CN" sz="2400" dirty="0">
                <a:solidFill>
                  <a:srgbClr val="0070C0"/>
                </a:solidFill>
              </a:rPr>
              <a:t>heap</a:t>
            </a:r>
            <a:r>
              <a:rPr kumimoji="1" lang="zh-CN" altLang="en-US" sz="2400" dirty="0">
                <a:solidFill>
                  <a:srgbClr val="0070C0"/>
                </a:solidFill>
              </a:rPr>
              <a:t>段的物理基址为</a:t>
            </a:r>
            <a:r>
              <a:rPr kumimoji="1" lang="en-US" altLang="zh-CN" sz="2400" dirty="0">
                <a:solidFill>
                  <a:srgbClr val="0070C0"/>
                </a:solidFill>
              </a:rPr>
              <a:t>7MB</a:t>
            </a:r>
            <a:r>
              <a:rPr kumimoji="1" lang="zh-CN" altLang="en-US" sz="2400" dirty="0">
                <a:solidFill>
                  <a:srgbClr val="0070C0"/>
                </a:solidFill>
              </a:rPr>
              <a:t>，大小为</a:t>
            </a:r>
            <a:r>
              <a:rPr kumimoji="1" lang="en-US" altLang="zh-CN" sz="2400" dirty="0">
                <a:solidFill>
                  <a:srgbClr val="0070C0"/>
                </a:solidFill>
              </a:rPr>
              <a:t>8KB</a:t>
            </a:r>
            <a:r>
              <a:rPr kumimoji="1" lang="zh-CN" altLang="en-US" sz="2400" dirty="0">
                <a:solidFill>
                  <a:srgbClr val="0070C0"/>
                </a:solidFill>
              </a:rPr>
              <a:t>，没有越界，</a:t>
            </a:r>
            <a:r>
              <a:rPr kumimoji="1" lang="en-US" altLang="zh-CN" sz="2400" dirty="0">
                <a:solidFill>
                  <a:srgbClr val="0070C0"/>
                </a:solidFill>
              </a:rPr>
              <a:t>offset = 2KB</a:t>
            </a:r>
            <a:r>
              <a:rPr kumimoji="1" lang="zh-CN" altLang="en-US" sz="2400" dirty="0">
                <a:solidFill>
                  <a:srgbClr val="0070C0"/>
                </a:solidFill>
              </a:rPr>
              <a:t>，所以</a:t>
            </a:r>
            <a:r>
              <a:rPr kumimoji="1" lang="en-US" altLang="zh-CN" sz="2400" dirty="0">
                <a:solidFill>
                  <a:srgbClr val="0070C0"/>
                </a:solidFill>
              </a:rPr>
              <a:t>PA = 7MB+offset = 7MB+2KB</a:t>
            </a:r>
          </a:p>
          <a:p>
            <a:endParaRPr kumimoji="1" lang="zh-CN" altLang="en-US" sz="2400" dirty="0">
              <a:solidFill>
                <a:srgbClr val="0070C0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E1AF90D-6AF7-4BD3-899E-BC0AE6BE67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22526" y="365125"/>
            <a:ext cx="4689936" cy="5801557"/>
          </a:xfrm>
          <a:prstGeom prst="rect">
            <a:avLst/>
          </a:prstGeom>
        </p:spPr>
      </p:pic>
      <p:cxnSp>
        <p:nvCxnSpPr>
          <p:cNvPr id="6" name="直线连接符 5"/>
          <p:cNvCxnSpPr/>
          <p:nvPr/>
        </p:nvCxnSpPr>
        <p:spPr>
          <a:xfrm>
            <a:off x="1219200" y="2772228"/>
            <a:ext cx="1088571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线连接符 6"/>
          <p:cNvCxnSpPr/>
          <p:nvPr/>
        </p:nvCxnSpPr>
        <p:spPr>
          <a:xfrm>
            <a:off x="1219200" y="2997200"/>
            <a:ext cx="1088571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45842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/>
              <a:t>ICS2-homwork6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76173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问题</a:t>
            </a:r>
            <a:r>
              <a:rPr kumimoji="1" lang="en-US" altLang="zh-CN"/>
              <a:t>1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给出当前时间的</a:t>
            </a:r>
            <a:r>
              <a:rPr kumimoji="1" lang="en-US" altLang="zh-CN" dirty="0"/>
              <a:t>heap</a:t>
            </a:r>
            <a:r>
              <a:rPr kumimoji="1" lang="zh-CN" altLang="en-US" dirty="0"/>
              <a:t>状态，灰色表示</a:t>
            </a:r>
            <a:r>
              <a:rPr kumimoji="1" lang="en-US" altLang="zh-CN" dirty="0"/>
              <a:t>allocated</a:t>
            </a:r>
            <a:r>
              <a:rPr kumimoji="1" lang="zh-CN" altLang="en-US" dirty="0"/>
              <a:t> </a:t>
            </a:r>
            <a:r>
              <a:rPr kumimoji="1" lang="en-US" altLang="zh-CN" dirty="0"/>
              <a:t>blocks</a:t>
            </a:r>
            <a:r>
              <a:rPr kumimoji="1" lang="zh-CN" altLang="en-US" dirty="0"/>
              <a:t>，白色是</a:t>
            </a:r>
            <a:r>
              <a:rPr kumimoji="1" lang="en-US" altLang="zh-CN" dirty="0"/>
              <a:t>free</a:t>
            </a:r>
            <a:r>
              <a:rPr kumimoji="1" lang="zh-CN" altLang="en-US" dirty="0"/>
              <a:t> </a:t>
            </a:r>
            <a:r>
              <a:rPr kumimoji="1" lang="en-US" altLang="zh-CN" dirty="0"/>
              <a:t>blocks</a:t>
            </a:r>
            <a:r>
              <a:rPr kumimoji="1" lang="zh-CN" altLang="en-US" dirty="0"/>
              <a:t>，每个块是</a:t>
            </a:r>
            <a:r>
              <a:rPr kumimoji="1" lang="en-US" altLang="zh-CN" dirty="0"/>
              <a:t>4</a:t>
            </a:r>
            <a:r>
              <a:rPr kumimoji="1" lang="zh-CN" altLang="en-US" dirty="0"/>
              <a:t> </a:t>
            </a:r>
            <a:r>
              <a:rPr kumimoji="1" lang="en-US" altLang="zh-CN" dirty="0"/>
              <a:t>bytes</a:t>
            </a:r>
            <a:r>
              <a:rPr kumimoji="1" lang="zh-CN" altLang="en-US" dirty="0"/>
              <a:t>。分配器保持</a:t>
            </a:r>
            <a:r>
              <a:rPr kumimoji="1" lang="en-US" altLang="zh-CN" dirty="0"/>
              <a:t>double</a:t>
            </a:r>
            <a:r>
              <a:rPr kumimoji="1" lang="zh-CN" altLang="en-US" dirty="0"/>
              <a:t> </a:t>
            </a:r>
            <a:r>
              <a:rPr kumimoji="1" lang="en-US" altLang="zh-CN" dirty="0"/>
              <a:t>word</a:t>
            </a:r>
            <a:r>
              <a:rPr kumimoji="1" lang="zh-CN" altLang="en-US" dirty="0"/>
              <a:t> </a:t>
            </a:r>
            <a:r>
              <a:rPr kumimoji="1" lang="en-US" altLang="zh-CN" dirty="0"/>
              <a:t>alignment</a:t>
            </a:r>
            <a:r>
              <a:rPr kumimoji="1" lang="zh-CN" altLang="en-US" dirty="0"/>
              <a:t>。运行给出代码。</a:t>
            </a:r>
            <a:r>
              <a:rPr kumimoji="1" lang="zh-CN" altLang="en-US" dirty="0">
                <a:solidFill>
                  <a:srgbClr val="FF0000"/>
                </a:solidFill>
              </a:rPr>
              <a:t>假设</a:t>
            </a:r>
            <a:r>
              <a:rPr kumimoji="1" lang="en-US" altLang="zh-CN" dirty="0">
                <a:solidFill>
                  <a:srgbClr val="FF0000"/>
                </a:solidFill>
              </a:rPr>
              <a:t>p1</a:t>
            </a:r>
            <a:r>
              <a:rPr kumimoji="1" lang="zh-CN" altLang="en-US" dirty="0">
                <a:solidFill>
                  <a:srgbClr val="FF0000"/>
                </a:solidFill>
              </a:rPr>
              <a:t>和</a:t>
            </a:r>
            <a:r>
              <a:rPr kumimoji="1" lang="en-US" altLang="zh-CN" dirty="0">
                <a:solidFill>
                  <a:srgbClr val="FF0000"/>
                </a:solidFill>
              </a:rPr>
              <a:t>p2</a:t>
            </a:r>
            <a:r>
              <a:rPr kumimoji="1" lang="zh-CN" altLang="en-US" dirty="0">
                <a:solidFill>
                  <a:srgbClr val="FF0000"/>
                </a:solidFill>
              </a:rPr>
              <a:t>指向的两块内存的</a:t>
            </a:r>
            <a:r>
              <a:rPr kumimoji="1" lang="en-US" altLang="zh-CN" dirty="0">
                <a:solidFill>
                  <a:srgbClr val="FF0000"/>
                </a:solidFill>
              </a:rPr>
              <a:t>payload</a:t>
            </a:r>
            <a:r>
              <a:rPr kumimoji="1" lang="zh-CN" altLang="en-US" dirty="0">
                <a:solidFill>
                  <a:srgbClr val="FF0000"/>
                </a:solidFill>
              </a:rPr>
              <a:t>都是</a:t>
            </a:r>
            <a:r>
              <a:rPr kumimoji="1" lang="en-US" altLang="zh-CN" dirty="0">
                <a:solidFill>
                  <a:srgbClr val="FF0000"/>
                </a:solidFill>
              </a:rPr>
              <a:t>8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bytes</a:t>
            </a:r>
            <a:r>
              <a:rPr kumimoji="1" lang="zh-CN" altLang="en-US" dirty="0">
                <a:solidFill>
                  <a:srgbClr val="FF0000"/>
                </a:solidFill>
              </a:rPr>
              <a:t>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r="2015" b="4158"/>
          <a:stretch/>
        </p:blipFill>
        <p:spPr>
          <a:xfrm>
            <a:off x="0" y="3429000"/>
            <a:ext cx="11946340" cy="3109806"/>
          </a:xfrm>
          <a:prstGeom prst="rect">
            <a:avLst/>
          </a:prstGeom>
        </p:spPr>
      </p:pic>
      <p:sp>
        <p:nvSpPr>
          <p:cNvPr id="5" name="内容占位符 2">
            <a:extLst>
              <a:ext uri="{FF2B5EF4-FFF2-40B4-BE49-F238E27FC236}">
                <a16:creationId xmlns:a16="http://schemas.microsoft.com/office/drawing/2014/main" id="{D5985EAB-EE41-C905-EAFF-90FFB4675808}"/>
              </a:ext>
            </a:extLst>
          </p:cNvPr>
          <p:cNvSpPr txBox="1">
            <a:spLocks/>
          </p:cNvSpPr>
          <p:nvPr/>
        </p:nvSpPr>
        <p:spPr>
          <a:xfrm>
            <a:off x="3419061" y="5308217"/>
            <a:ext cx="7411278" cy="123058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/>
              <a:t>请画出在</a:t>
            </a:r>
            <a:r>
              <a:rPr kumimoji="1" lang="en-US" altLang="zh-CN" dirty="0"/>
              <a:t>first</a:t>
            </a:r>
            <a:r>
              <a:rPr kumimoji="1" lang="zh-CN" altLang="en-US" dirty="0"/>
              <a:t> </a:t>
            </a:r>
            <a:r>
              <a:rPr kumimoji="1" lang="en-US" altLang="zh-CN" dirty="0"/>
              <a:t>fit</a:t>
            </a:r>
            <a:r>
              <a:rPr kumimoji="1" lang="zh-CN" altLang="en-US" dirty="0"/>
              <a:t>和</a:t>
            </a:r>
            <a:r>
              <a:rPr kumimoji="1" lang="en-US" altLang="zh-CN" dirty="0"/>
              <a:t>best</a:t>
            </a:r>
            <a:r>
              <a:rPr kumimoji="1" lang="zh-CN" altLang="en-US" dirty="0"/>
              <a:t> </a:t>
            </a:r>
            <a:r>
              <a:rPr kumimoji="1" lang="en-US" altLang="zh-CN" dirty="0"/>
              <a:t>fit</a:t>
            </a:r>
            <a:r>
              <a:rPr kumimoji="1" lang="zh-CN" altLang="en-US" dirty="0"/>
              <a:t>两种模式下，执行每条语句后的内存分布，并且计算整个过程的峰值利用率。</a:t>
            </a:r>
          </a:p>
        </p:txBody>
      </p:sp>
    </p:spTree>
    <p:extLst>
      <p:ext uri="{BB962C8B-B14F-4D97-AF65-F5344CB8AC3E}">
        <p14:creationId xmlns:p14="http://schemas.microsoft.com/office/powerpoint/2010/main" val="1769879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Problem 1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2^n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9413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问题</a:t>
            </a:r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rgbClr val="0070C0"/>
                </a:solidFill>
              </a:rPr>
              <a:t>First-fit</a:t>
            </a:r>
          </a:p>
          <a:p>
            <a:endParaRPr kumimoji="1" lang="zh-CN" altLang="en-US" dirty="0">
              <a:solidFill>
                <a:srgbClr val="0070C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9088" y="731519"/>
            <a:ext cx="9661506" cy="5576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6160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问题</a:t>
            </a:r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rgbClr val="0070C0"/>
                </a:solidFill>
              </a:rPr>
              <a:t>best-fit</a:t>
            </a:r>
          </a:p>
          <a:p>
            <a:endParaRPr kumimoji="1" lang="zh-CN" altLang="en-US" dirty="0">
              <a:solidFill>
                <a:srgbClr val="0070C0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9142" y="984738"/>
            <a:ext cx="9665857" cy="4923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864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Problem 2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44998"/>
          </a:xfrm>
        </p:spPr>
        <p:txBody>
          <a:bodyPr>
            <a:normAutofit fontScale="85000" lnSpcReduction="20000"/>
          </a:bodyPr>
          <a:lstStyle/>
          <a:p>
            <a:r>
              <a:rPr kumimoji="1" lang="zh-CN" altLang="en-US" dirty="0"/>
              <a:t>下面的程序可能的输出序列是什么？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 err="1"/>
              <a:t>Int</a:t>
            </a:r>
            <a:r>
              <a:rPr kumimoji="1" lang="en-US" altLang="zh-CN" dirty="0"/>
              <a:t> main() {</a:t>
            </a:r>
          </a:p>
          <a:p>
            <a:pPr marL="0" indent="0">
              <a:buNone/>
            </a:pPr>
            <a:r>
              <a:rPr kumimoji="1" lang="en-US" altLang="zh-CN" dirty="0"/>
              <a:t>	if (fork() == 0) {</a:t>
            </a:r>
          </a:p>
          <a:p>
            <a:pPr marL="0" indent="0">
              <a:buNone/>
            </a:pPr>
            <a:r>
              <a:rPr kumimoji="1" lang="en-US" altLang="zh-CN" dirty="0"/>
              <a:t>		</a:t>
            </a:r>
            <a:r>
              <a:rPr kumimoji="1" lang="en-US" altLang="zh-CN" dirty="0" err="1"/>
              <a:t>printf</a:t>
            </a:r>
            <a:r>
              <a:rPr kumimoji="1" lang="en-US" altLang="zh-CN" dirty="0"/>
              <a:t>(“a”);	</a:t>
            </a:r>
            <a:r>
              <a:rPr kumimoji="1" lang="en-US" altLang="zh-CN" dirty="0" err="1"/>
              <a:t>fflush</a:t>
            </a:r>
            <a:r>
              <a:rPr kumimoji="1" lang="en-US" altLang="zh-CN" dirty="0"/>
              <a:t>(</a:t>
            </a:r>
            <a:r>
              <a:rPr kumimoji="1" lang="en-US" altLang="zh-CN" dirty="0" err="1"/>
              <a:t>stdout</a:t>
            </a:r>
            <a:r>
              <a:rPr kumimoji="1" lang="en-US" altLang="zh-CN" dirty="0"/>
              <a:t>);</a:t>
            </a:r>
          </a:p>
          <a:p>
            <a:pPr marL="0" indent="0">
              <a:buNone/>
            </a:pPr>
            <a:r>
              <a:rPr kumimoji="1" lang="en-US" altLang="zh-CN" dirty="0"/>
              <a:t>		exit(0);</a:t>
            </a:r>
          </a:p>
          <a:p>
            <a:pPr marL="0" indent="0">
              <a:buNone/>
            </a:pPr>
            <a:r>
              <a:rPr kumimoji="1" lang="en-US" altLang="zh-CN" dirty="0"/>
              <a:t>	}else {</a:t>
            </a:r>
          </a:p>
          <a:p>
            <a:pPr marL="0" indent="0">
              <a:buNone/>
            </a:pPr>
            <a:r>
              <a:rPr kumimoji="1" lang="en-US" altLang="zh-CN" dirty="0"/>
              <a:t>		</a:t>
            </a:r>
            <a:r>
              <a:rPr kumimoji="1" lang="en-US" altLang="zh-CN" dirty="0" err="1"/>
              <a:t>printf</a:t>
            </a:r>
            <a:r>
              <a:rPr kumimoji="1" lang="en-US" altLang="zh-CN" dirty="0"/>
              <a:t>(“b”);	</a:t>
            </a:r>
            <a:r>
              <a:rPr kumimoji="1" lang="en-US" altLang="zh-CN" dirty="0" err="1"/>
              <a:t>fflush</a:t>
            </a:r>
            <a:r>
              <a:rPr kumimoji="1" lang="en-US" altLang="zh-CN" dirty="0"/>
              <a:t>(</a:t>
            </a:r>
            <a:r>
              <a:rPr kumimoji="1" lang="en-US" altLang="zh-CN" dirty="0" err="1"/>
              <a:t>stdout</a:t>
            </a:r>
            <a:r>
              <a:rPr kumimoji="1" lang="en-US" altLang="zh-CN" dirty="0"/>
              <a:t>);</a:t>
            </a:r>
          </a:p>
          <a:p>
            <a:pPr marL="0" indent="0">
              <a:buNone/>
            </a:pPr>
            <a:r>
              <a:rPr kumimoji="1" lang="en-US" altLang="zh-CN" dirty="0"/>
              <a:t>		</a:t>
            </a:r>
            <a:r>
              <a:rPr kumimoji="1" lang="en-US" altLang="zh-CN" dirty="0" err="1"/>
              <a:t>waitpid</a:t>
            </a:r>
            <a:r>
              <a:rPr kumimoji="1" lang="en-US" altLang="zh-CN" dirty="0"/>
              <a:t>(-1, NULL, 0);</a:t>
            </a:r>
          </a:p>
          <a:p>
            <a:pPr marL="0" indent="0">
              <a:buNone/>
            </a:pPr>
            <a:r>
              <a:rPr kumimoji="1" lang="en-US" altLang="zh-CN" dirty="0"/>
              <a:t>	}</a:t>
            </a:r>
          </a:p>
          <a:p>
            <a:pPr marL="0" indent="0">
              <a:buNone/>
            </a:pPr>
            <a:r>
              <a:rPr kumimoji="1" lang="en-US" altLang="zh-CN" dirty="0"/>
              <a:t>	</a:t>
            </a:r>
            <a:r>
              <a:rPr kumimoji="1" lang="en-US" altLang="zh-CN" dirty="0" err="1"/>
              <a:t>printf</a:t>
            </a:r>
            <a:r>
              <a:rPr kumimoji="1" lang="en-US" altLang="zh-CN" dirty="0"/>
              <a:t>(“c”);	</a:t>
            </a:r>
            <a:r>
              <a:rPr kumimoji="1" lang="en-US" altLang="zh-CN" dirty="0" err="1"/>
              <a:t>fflush</a:t>
            </a:r>
            <a:r>
              <a:rPr kumimoji="1" lang="en-US" altLang="zh-CN" dirty="0"/>
              <a:t>(</a:t>
            </a:r>
            <a:r>
              <a:rPr kumimoji="1" lang="en-US" altLang="zh-CN" dirty="0" err="1"/>
              <a:t>stdout</a:t>
            </a:r>
            <a:r>
              <a:rPr kumimoji="1" lang="en-US" altLang="zh-CN" dirty="0"/>
              <a:t>);</a:t>
            </a:r>
          </a:p>
          <a:p>
            <a:pPr marL="0" indent="0">
              <a:buNone/>
            </a:pPr>
            <a:r>
              <a:rPr kumimoji="1" lang="en-US" altLang="zh-CN" dirty="0"/>
              <a:t>	exit(0);</a:t>
            </a:r>
          </a:p>
          <a:p>
            <a:pPr marL="0" indent="0">
              <a:buNone/>
            </a:pPr>
            <a:r>
              <a:rPr kumimoji="1" lang="en-US" altLang="zh-CN" dirty="0"/>
              <a:t>}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7895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Problem 2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/>
              <a:t>abc</a:t>
            </a:r>
            <a:r>
              <a:rPr kumimoji="1" lang="zh-CN" altLang="en-US" dirty="0"/>
              <a:t>或</a:t>
            </a:r>
            <a:r>
              <a:rPr kumimoji="1" lang="en-US" altLang="zh-CN" dirty="0"/>
              <a:t>bac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53748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Problem 3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zh-CN" dirty="0"/>
              <a:t>Consider the following program, write down </a:t>
            </a:r>
            <a:r>
              <a:rPr lang="en-US" altLang="zh-CN" b="1" dirty="0">
                <a:solidFill>
                  <a:srgbClr val="FF0000"/>
                </a:solidFill>
              </a:rPr>
              <a:t>all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/>
              <a:t>the possible outputs. </a:t>
            </a:r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#include “</a:t>
            </a:r>
            <a:r>
              <a:rPr lang="en-US" altLang="zh-CN" dirty="0" err="1"/>
              <a:t>csapp.h</a:t>
            </a:r>
            <a:r>
              <a:rPr lang="en-US" altLang="zh-CN" dirty="0"/>
              <a:t>” </a:t>
            </a:r>
          </a:p>
          <a:p>
            <a:pPr marL="457200" lvl="1" indent="0">
              <a:buNone/>
            </a:pPr>
            <a:r>
              <a:rPr lang="en-US" altLang="zh-CN" dirty="0" err="1"/>
              <a:t>int</a:t>
            </a:r>
            <a:r>
              <a:rPr lang="en-US" altLang="zh-CN" dirty="0"/>
              <a:t> main() { </a:t>
            </a:r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int</a:t>
            </a:r>
            <a:r>
              <a:rPr lang="en-US" altLang="zh-CN" dirty="0"/>
              <a:t> x = 3;</a:t>
            </a:r>
            <a:br>
              <a:rPr lang="en-US" altLang="zh-CN" dirty="0"/>
            </a:br>
            <a:r>
              <a:rPr lang="en-US" altLang="zh-CN" dirty="0"/>
              <a:t>	if (Fork() != 0) </a:t>
            </a:r>
          </a:p>
          <a:p>
            <a:pPr marL="457200" lvl="1" indent="0">
              <a:buNone/>
            </a:pPr>
            <a:r>
              <a:rPr lang="en-US" altLang="zh-CN" dirty="0"/>
              <a:t>		</a:t>
            </a:r>
            <a:r>
              <a:rPr lang="en-US" altLang="zh-CN" dirty="0" err="1"/>
              <a:t>printf</a:t>
            </a:r>
            <a:r>
              <a:rPr lang="en-US" altLang="zh-CN" dirty="0"/>
              <a:t>("x=%d\n", ++x); </a:t>
            </a:r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printf</a:t>
            </a:r>
            <a:r>
              <a:rPr lang="en-US" altLang="zh-CN" dirty="0"/>
              <a:t>("x=%d\n", --x); </a:t>
            </a:r>
          </a:p>
          <a:p>
            <a:pPr marL="457200" lvl="1" indent="0">
              <a:buNone/>
            </a:pPr>
            <a:r>
              <a:rPr lang="zh-CN" altLang="en-US" dirty="0"/>
              <a:t>     </a:t>
            </a:r>
            <a:r>
              <a:rPr lang="en-US" altLang="zh-CN" dirty="0"/>
              <a:t>exit(0); </a:t>
            </a:r>
          </a:p>
          <a:p>
            <a:pPr marL="457200" lvl="1" indent="0">
              <a:buNone/>
            </a:pPr>
            <a:r>
              <a:rPr lang="en-US" altLang="zh-CN" dirty="0"/>
              <a:t>} 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967256-2E36-AA4C-BAB4-310E547495FA}" type="slidenum">
              <a:rPr lang="zh-CN" altLang="en-US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576186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Problem 3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80"/>
          <a:stretch/>
        </p:blipFill>
        <p:spPr>
          <a:xfrm>
            <a:off x="1181100" y="3041780"/>
            <a:ext cx="9829800" cy="1975514"/>
          </a:xfrm>
        </p:spPr>
      </p:pic>
    </p:spTree>
    <p:extLst>
      <p:ext uri="{BB962C8B-B14F-4D97-AF65-F5344CB8AC3E}">
        <p14:creationId xmlns:p14="http://schemas.microsoft.com/office/powerpoint/2010/main" val="6905438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Problem 4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5037944" cy="4351338"/>
          </a:xfrm>
        </p:spPr>
        <p:txBody>
          <a:bodyPr>
            <a:normAutofit lnSpcReduction="10000"/>
          </a:bodyPr>
          <a:lstStyle/>
          <a:p>
            <a:r>
              <a:rPr kumimoji="1" lang="zh-CN" altLang="en-US" sz="2400" dirty="0"/>
              <a:t>考虑下面的程序：</a:t>
            </a:r>
            <a:endParaRPr kumimoji="1" lang="en-US" altLang="zh-CN" sz="2400" dirty="0"/>
          </a:p>
          <a:p>
            <a:pPr marL="0" indent="0">
              <a:buNone/>
            </a:pPr>
            <a:r>
              <a:rPr kumimoji="1" lang="en-US" altLang="zh-CN" sz="2400" dirty="0"/>
              <a:t>#include “</a:t>
            </a:r>
            <a:r>
              <a:rPr kumimoji="1" lang="en-US" altLang="zh-CN" sz="2400" dirty="0" err="1"/>
              <a:t>csapp.h</a:t>
            </a:r>
            <a:r>
              <a:rPr kumimoji="1" lang="en-US" altLang="zh-CN" sz="2400" dirty="0"/>
              <a:t>”</a:t>
            </a:r>
          </a:p>
          <a:p>
            <a:pPr marL="0" indent="0">
              <a:buNone/>
            </a:pPr>
            <a:r>
              <a:rPr kumimoji="1" lang="en-US" altLang="zh-CN" sz="2400" dirty="0"/>
              <a:t>void end (void) {</a:t>
            </a:r>
          </a:p>
          <a:p>
            <a:pPr marL="0" indent="0">
              <a:buNone/>
            </a:pPr>
            <a:r>
              <a:rPr kumimoji="1" lang="en-US" altLang="zh-CN" sz="2400" dirty="0"/>
              <a:t>	</a:t>
            </a:r>
            <a:r>
              <a:rPr kumimoji="1" lang="en-US" altLang="zh-CN" sz="2400" dirty="0" err="1"/>
              <a:t>printf</a:t>
            </a:r>
            <a:r>
              <a:rPr kumimoji="1" lang="en-US" altLang="zh-CN" sz="2400" dirty="0"/>
              <a:t>(“2”); </a:t>
            </a:r>
            <a:r>
              <a:rPr kumimoji="1" lang="en-US" altLang="zh-CN" sz="2400" dirty="0" err="1"/>
              <a:t>fflush</a:t>
            </a:r>
            <a:r>
              <a:rPr kumimoji="1" lang="en-US" altLang="zh-CN" sz="2400" dirty="0"/>
              <a:t>(</a:t>
            </a:r>
            <a:r>
              <a:rPr kumimoji="1" lang="en-US" altLang="zh-CN" sz="2400" dirty="0" err="1"/>
              <a:t>stdtou</a:t>
            </a:r>
            <a:r>
              <a:rPr kumimoji="1" lang="en-US" altLang="zh-CN" sz="2400" dirty="0"/>
              <a:t>);</a:t>
            </a:r>
          </a:p>
          <a:p>
            <a:pPr marL="0" indent="0">
              <a:buNone/>
            </a:pPr>
            <a:r>
              <a:rPr kumimoji="1" lang="en-US" altLang="zh-CN" sz="2400" dirty="0"/>
              <a:t>}</a:t>
            </a:r>
          </a:p>
          <a:p>
            <a:pPr marL="0" indent="0">
              <a:buNone/>
            </a:pPr>
            <a:r>
              <a:rPr kumimoji="1" lang="en-US" altLang="zh-CN" sz="2400" dirty="0" err="1"/>
              <a:t>Int</a:t>
            </a:r>
            <a:r>
              <a:rPr kumimoji="1" lang="en-US" altLang="zh-CN" sz="2400" dirty="0"/>
              <a:t> main() {</a:t>
            </a:r>
          </a:p>
          <a:p>
            <a:pPr marL="0" indent="0">
              <a:buNone/>
            </a:pPr>
            <a:r>
              <a:rPr kumimoji="1" lang="en-US" altLang="zh-CN" sz="2400" dirty="0"/>
              <a:t>	if(Fork() == 0) </a:t>
            </a:r>
          </a:p>
          <a:p>
            <a:pPr marL="0" indent="0">
              <a:buNone/>
            </a:pPr>
            <a:r>
              <a:rPr kumimoji="1" lang="en-US" altLang="zh-CN" sz="2400" dirty="0"/>
              <a:t>		</a:t>
            </a:r>
            <a:r>
              <a:rPr kumimoji="1" lang="en-US" altLang="zh-CN" sz="2400" dirty="0" err="1"/>
              <a:t>atexit</a:t>
            </a:r>
            <a:r>
              <a:rPr kumimoji="1" lang="en-US" altLang="zh-CN" sz="2400" dirty="0"/>
              <a:t>(end);</a:t>
            </a:r>
          </a:p>
          <a:p>
            <a:pPr marL="0" indent="0">
              <a:buNone/>
            </a:pPr>
            <a:r>
              <a:rPr kumimoji="1" lang="en-US" altLang="zh-CN" sz="2400" dirty="0"/>
              <a:t>	if(Fork() == 0) {</a:t>
            </a:r>
          </a:p>
          <a:p>
            <a:pPr marL="0" indent="0">
              <a:buNone/>
            </a:pPr>
            <a:r>
              <a:rPr kumimoji="1" lang="en-US" altLang="zh-CN" sz="2400" dirty="0"/>
              <a:t>		</a:t>
            </a:r>
            <a:r>
              <a:rPr kumimoji="1" lang="en-US" altLang="zh-CN" sz="2400" dirty="0" err="1"/>
              <a:t>printf</a:t>
            </a:r>
            <a:r>
              <a:rPr kumimoji="1" lang="en-US" altLang="zh-CN" sz="2400" dirty="0"/>
              <a:t>(“0”);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6315856" y="391904"/>
            <a:ext cx="5037944" cy="59939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kumimoji="1" lang="en-US" altLang="zh-CN" sz="2400" dirty="0"/>
              <a:t>		</a:t>
            </a:r>
            <a:r>
              <a:rPr kumimoji="1" lang="en-US" altLang="zh-CN" sz="2400" dirty="0" err="1"/>
              <a:t>fflush</a:t>
            </a:r>
            <a:r>
              <a:rPr kumimoji="1" lang="en-US" altLang="zh-CN" sz="2400" dirty="0"/>
              <a:t>(</a:t>
            </a:r>
            <a:r>
              <a:rPr kumimoji="1" lang="en-US" altLang="zh-CN" sz="2400" dirty="0" err="1"/>
              <a:t>stdout</a:t>
            </a:r>
            <a:r>
              <a:rPr kumimoji="1" lang="en-US" altLang="zh-CN" sz="2400" dirty="0"/>
              <a:t>);</a:t>
            </a:r>
          </a:p>
          <a:p>
            <a:pPr marL="0" indent="0">
              <a:buFont typeface="Arial"/>
              <a:buNone/>
            </a:pPr>
            <a:r>
              <a:rPr kumimoji="1" lang="en-US" altLang="zh-CN" sz="2400" dirty="0"/>
              <a:t>	}else {</a:t>
            </a:r>
          </a:p>
          <a:p>
            <a:pPr marL="0" indent="0">
              <a:buFont typeface="Arial"/>
              <a:buNone/>
            </a:pPr>
            <a:r>
              <a:rPr kumimoji="1" lang="en-US" altLang="zh-CN" sz="2400" dirty="0"/>
              <a:t>		</a:t>
            </a:r>
            <a:r>
              <a:rPr kumimoji="1" lang="en-US" altLang="zh-CN" sz="2400" dirty="0" err="1"/>
              <a:t>printf</a:t>
            </a:r>
            <a:r>
              <a:rPr kumimoji="1" lang="en-US" altLang="zh-CN" sz="2400" dirty="0"/>
              <a:t>(“1”);</a:t>
            </a:r>
          </a:p>
          <a:p>
            <a:pPr marL="0" indent="0">
              <a:buFont typeface="Arial"/>
              <a:buNone/>
            </a:pPr>
            <a:r>
              <a:rPr kumimoji="1" lang="en-US" altLang="zh-CN" sz="2400" dirty="0"/>
              <a:t>		</a:t>
            </a:r>
            <a:r>
              <a:rPr kumimoji="1" lang="en-US" altLang="zh-CN" sz="2400" dirty="0" err="1"/>
              <a:t>fflush</a:t>
            </a:r>
            <a:r>
              <a:rPr kumimoji="1" lang="en-US" altLang="zh-CN" sz="2400" dirty="0"/>
              <a:t>(</a:t>
            </a:r>
            <a:r>
              <a:rPr kumimoji="1" lang="en-US" altLang="zh-CN" sz="2400" dirty="0" err="1"/>
              <a:t>stdout</a:t>
            </a:r>
            <a:r>
              <a:rPr kumimoji="1" lang="en-US" altLang="zh-CN" sz="2400" dirty="0"/>
              <a:t>);</a:t>
            </a:r>
          </a:p>
          <a:p>
            <a:pPr marL="0" indent="0">
              <a:buFont typeface="Arial"/>
              <a:buNone/>
            </a:pPr>
            <a:r>
              <a:rPr kumimoji="1" lang="en-US" altLang="zh-CN" sz="2400" dirty="0"/>
              <a:t>	}</a:t>
            </a:r>
          </a:p>
          <a:p>
            <a:pPr marL="0" indent="0">
              <a:buFont typeface="Arial"/>
              <a:buNone/>
            </a:pPr>
            <a:r>
              <a:rPr kumimoji="1" lang="en-US" altLang="zh-CN" sz="2400" dirty="0"/>
              <a:t>	exit(0);</a:t>
            </a:r>
          </a:p>
          <a:p>
            <a:pPr marL="0" indent="0">
              <a:buFont typeface="Arial"/>
              <a:buNone/>
            </a:pPr>
            <a:r>
              <a:rPr kumimoji="1" lang="en-US" altLang="zh-CN" sz="2400" dirty="0"/>
              <a:t>}</a:t>
            </a:r>
          </a:p>
          <a:p>
            <a:r>
              <a:rPr kumimoji="1" lang="zh-CN" altLang="en-US" sz="2400" dirty="0"/>
              <a:t>判断下面哪个输出是可能的：</a:t>
            </a:r>
            <a:endParaRPr kumimoji="1" lang="en-US" altLang="zh-CN" sz="2400" dirty="0"/>
          </a:p>
          <a:p>
            <a:r>
              <a:rPr kumimoji="1" lang="en-US" altLang="zh-CN" sz="2400" dirty="0"/>
              <a:t>A. 112002, B. 211020, C. 102120, D. 122001, E. 100212</a:t>
            </a:r>
          </a:p>
          <a:p>
            <a:r>
              <a:rPr kumimoji="1" lang="en-US" altLang="zh-CN" sz="2400" dirty="0" err="1"/>
              <a:t>atexit</a:t>
            </a:r>
            <a:r>
              <a:rPr kumimoji="1" lang="zh-CN" altLang="en-US" sz="2400" dirty="0"/>
              <a:t>函数以一个只指向函数的指针为输入，并将它添加到函数列表中（初始为空），当</a:t>
            </a:r>
            <a:r>
              <a:rPr kumimoji="1" lang="en-US" altLang="zh-CN" sz="2400" dirty="0"/>
              <a:t>exit</a:t>
            </a:r>
            <a:r>
              <a:rPr kumimoji="1" lang="zh-CN" altLang="en-US" sz="2400" dirty="0"/>
              <a:t>函数被调用时，会调用该列表中的函数。</a:t>
            </a:r>
            <a:endParaRPr kumimoji="1"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6874056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/>
              <a:t>Problem 4</a:t>
            </a:r>
            <a:endParaRPr kumimoji="1"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0194" y="1405899"/>
            <a:ext cx="8543479" cy="5339675"/>
          </a:xfrm>
        </p:spPr>
      </p:pic>
    </p:spTree>
    <p:extLst>
      <p:ext uri="{BB962C8B-B14F-4D97-AF65-F5344CB8AC3E}">
        <p14:creationId xmlns:p14="http://schemas.microsoft.com/office/powerpoint/2010/main" val="20673149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377</TotalTime>
  <Words>1581</Words>
  <Application>Microsoft Macintosh PowerPoint</Application>
  <PresentationFormat>宽屏</PresentationFormat>
  <Paragraphs>258</Paragraphs>
  <Slides>31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5" baseType="lpstr">
      <vt:lpstr>DengXian</vt:lpstr>
      <vt:lpstr>DengXian Light</vt:lpstr>
      <vt:lpstr>Arial</vt:lpstr>
      <vt:lpstr>Office 主题</vt:lpstr>
      <vt:lpstr>ICS2-homwork2</vt:lpstr>
      <vt:lpstr>Problem 1</vt:lpstr>
      <vt:lpstr>Problem 1</vt:lpstr>
      <vt:lpstr>Problem 2</vt:lpstr>
      <vt:lpstr>Problem 2</vt:lpstr>
      <vt:lpstr>Problem 3</vt:lpstr>
      <vt:lpstr>Problem 3</vt:lpstr>
      <vt:lpstr>Problem 4</vt:lpstr>
      <vt:lpstr>Problem 4</vt:lpstr>
      <vt:lpstr>ICS2-homwork3</vt:lpstr>
      <vt:lpstr>问题1</vt:lpstr>
      <vt:lpstr>PowerPoint 演示文稿</vt:lpstr>
      <vt:lpstr>Problem 3</vt:lpstr>
      <vt:lpstr>Problem 3</vt:lpstr>
      <vt:lpstr>Problem 3</vt:lpstr>
      <vt:lpstr>Problem 3</vt:lpstr>
      <vt:lpstr>Problem 3</vt:lpstr>
      <vt:lpstr>Problem 3</vt:lpstr>
      <vt:lpstr>ICS2-homwork5</vt:lpstr>
      <vt:lpstr>问题1</vt:lpstr>
      <vt:lpstr>PowerPoint 演示文稿</vt:lpstr>
      <vt:lpstr>问题1</vt:lpstr>
      <vt:lpstr>问题2</vt:lpstr>
      <vt:lpstr>问题2</vt:lpstr>
      <vt:lpstr>问题3</vt:lpstr>
      <vt:lpstr>问题3</vt:lpstr>
      <vt:lpstr>问题3</vt:lpstr>
      <vt:lpstr>ICS2-homwork6</vt:lpstr>
      <vt:lpstr>问题1</vt:lpstr>
      <vt:lpstr>问题1</vt:lpstr>
      <vt:lpstr>问题1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ICS2-homwork1</dc:title>
  <dc:creator>chai yunpeng</dc:creator>
  <cp:lastModifiedBy>7025</cp:lastModifiedBy>
  <cp:revision>148</cp:revision>
  <dcterms:created xsi:type="dcterms:W3CDTF">2019-02-17T08:19:12Z</dcterms:created>
  <dcterms:modified xsi:type="dcterms:W3CDTF">2023-04-21T00:49:55Z</dcterms:modified>
</cp:coreProperties>
</file>