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35"/>
  </p:handoutMasterIdLst>
  <p:sldIdLst>
    <p:sldId id="256" r:id="rId3"/>
    <p:sldId id="257" r:id="rId4"/>
    <p:sldId id="335" r:id="rId5"/>
    <p:sldId id="363" r:id="rId6"/>
    <p:sldId id="334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284" r:id="rId34"/>
  </p:sldIdLst>
  <p:sldSz cx="9144000" cy="5715000" type="screen16x10"/>
  <p:notesSz cx="6858000" cy="9144000"/>
  <p:defaultTextStyle>
    <a:defPPr>
      <a:defRPr lang="zh-CN"/>
    </a:defPPr>
    <a:lvl1pPr marL="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65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8E4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5407" autoAdjust="0"/>
  </p:normalViewPr>
  <p:slideViewPr>
    <p:cSldViewPr snapToGrid="0" snapToObjects="1">
      <p:cViewPr varScale="1">
        <p:scale>
          <a:sx n="83" d="100"/>
          <a:sy n="83" d="100"/>
        </p:scale>
        <p:origin x="1026" y="12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5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-30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FF6C-5F37-0244-95FA-295D842AFF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01632-C34A-B942-9708-2BB2C558105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A8571-24C7-414E-8071-3405A7604DC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B592-A9A7-454D-850A-9D871180E6C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2"/>
          </p:nvPr>
        </p:nvSpPr>
        <p:spPr>
          <a:xfrm>
            <a:off x="362314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smtClean="0"/>
              <a:t>PBET</a:t>
            </a:r>
            <a:r>
              <a:rPr kumimoji="1" lang="zh-CN" altLang="en-US" smtClean="0"/>
              <a:t>专业教案</a:t>
            </a:r>
            <a:endParaRPr kumimoji="1" lang="zh-CN" altLang="en-US" dirty="0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3124200" y="5374596"/>
            <a:ext cx="2895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成都蜗牛创想科技有限公司</a:t>
            </a:r>
            <a:endParaRPr kumimoji="1" lang="zh-CN" altLang="en-US" dirty="0"/>
          </a:p>
        </p:txBody>
      </p:sp>
      <p:sp>
        <p:nvSpPr>
          <p:cNvPr id="12" name="灯片编号占位符 14"/>
          <p:cNvSpPr>
            <a:spLocks noGrp="1"/>
          </p:cNvSpPr>
          <p:nvPr>
            <p:ph type="sldNum" sz="quarter" idx="14"/>
          </p:nvPr>
        </p:nvSpPr>
        <p:spPr>
          <a:xfrm>
            <a:off x="6656712" y="5374596"/>
            <a:ext cx="2133600" cy="304271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0382" y="273840"/>
            <a:ext cx="171450" cy="48622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61949" y="966158"/>
            <a:ext cx="8428368" cy="4330461"/>
          </a:xfrm>
          <a:ln>
            <a:noFill/>
            <a:prstDash val="dash"/>
          </a:ln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spcBef>
                <a:spcPts val="400"/>
              </a:spcBef>
              <a:spcAft>
                <a:spcPts val="400"/>
              </a:spcAft>
              <a:buFontTx/>
              <a:buBlip>
                <a:blip r:embed="rId3"/>
              </a:buBlip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1" name="图片 10" descr="底稿-LOGO-6-Orang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1" y="332014"/>
            <a:ext cx="1553475" cy="369876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61949" y="299267"/>
            <a:ext cx="6418413" cy="435368"/>
          </a:xfrm>
          <a:ln>
            <a:noFill/>
            <a:prstDash val="dash"/>
          </a:ln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4562475" y="5370745"/>
            <a:ext cx="4348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PBET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标准化教材 </a:t>
            </a:r>
            <a:r>
              <a:rPr lang="zh-CN" altLang="en-US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http://www.woniuxy.com ©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</a:t>
            </a:r>
            <a:r>
              <a:rPr lang="en-US" altLang="zh-CN" sz="10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61949" y="5370745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9F3B32-AFC6-4D85-AC5D-EFDDC160238D}" type="slidenum">
              <a:rPr lang="zh-CN" altLang="en-US" sz="105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05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26" tIns="45714" rIns="91426" bIns="45714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A7E5-E50C-E84A-B7DA-9A8FF9927DF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26" tIns="45714" rIns="91426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7FF5-3695-2045-82C3-13F5CD7748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65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65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656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656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45656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" y="0"/>
            <a:ext cx="9144001" cy="5715000"/>
          </a:xfrm>
          <a:prstGeom prst="rect">
            <a:avLst/>
          </a:prstGeom>
        </p:spPr>
      </p:pic>
      <p:sp>
        <p:nvSpPr>
          <p:cNvPr id="17" name="任意多边形 20"/>
          <p:cNvSpPr/>
          <p:nvPr/>
        </p:nvSpPr>
        <p:spPr>
          <a:xfrm rot="3073228">
            <a:off x="3534325" y="-1407141"/>
            <a:ext cx="7034264" cy="4778814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6" tIns="45714" rIns="91426" bIns="45714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75540" y="1980711"/>
            <a:ext cx="2903506" cy="707874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9933" y="1492402"/>
            <a:ext cx="2102633" cy="307764"/>
          </a:xfrm>
          <a:prstGeom prst="rect">
            <a:avLst/>
          </a:prstGeom>
        </p:spPr>
        <p:txBody>
          <a:bodyPr wrap="square" lIns="91426" tIns="45714" rIns="91426" bIns="45714">
            <a:spAutoFit/>
          </a:bodyPr>
          <a:lstStyle/>
          <a:p>
            <a:pPr algn="dist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职业教育新生态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5540" y="2784536"/>
            <a:ext cx="2903506" cy="954095"/>
          </a:xfrm>
          <a:prstGeom prst="rect">
            <a:avLst/>
          </a:prstGeom>
        </p:spPr>
        <p:txBody>
          <a:bodyPr wrap="square" lIns="91426" tIns="45714" rIns="91426" bIns="45714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+mn-ea"/>
                <a:cs typeface="Comic Sans MS" panose="030F0702030302020204"/>
              </a:rPr>
              <a:t>保证数据的完整性</a:t>
            </a:r>
            <a:endParaRPr lang="zh-CN" altLang="en-US" sz="2800" b="1" dirty="0">
              <a:solidFill>
                <a:schemeClr val="bg1"/>
              </a:solidFill>
              <a:latin typeface="+mn-ea"/>
              <a:cs typeface="Comic Sans MS" panose="030F0702030302020204"/>
            </a:endParaRPr>
          </a:p>
        </p:txBody>
      </p:sp>
      <p:pic>
        <p:nvPicPr>
          <p:cNvPr id="24" name="图片 23" descr="底稿-LOGO-8-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34" y="982266"/>
            <a:ext cx="2071146" cy="510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域完整性</a:t>
            </a:r>
            <a:endParaRPr lang="zh-CN" altLang="en-US" dirty="0"/>
          </a:p>
        </p:txBody>
      </p:sp>
      <p:grpSp>
        <p:nvGrpSpPr>
          <p:cNvPr id="4" name="Group 180"/>
          <p:cNvGrpSpPr/>
          <p:nvPr/>
        </p:nvGrpSpPr>
        <p:grpSpPr bwMode="auto">
          <a:xfrm>
            <a:off x="1765300" y="1031364"/>
            <a:ext cx="5832475" cy="2370598"/>
            <a:chOff x="839" y="1117"/>
            <a:chExt cx="3674" cy="1542"/>
          </a:xfrm>
        </p:grpSpPr>
        <p:sp>
          <p:nvSpPr>
            <p:cNvPr id="5" name="Rectangle 61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6" name="Rectangle 60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河南新乡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9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赵可以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0010016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57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0" name="Rectangle 56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河南新乡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55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张丽鹃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0010015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4" name="Rectangle 52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江西南昌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51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雷铜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solidFill>
                    <a:srgbClr val="0000FF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0010014</a:t>
              </a:r>
              <a:endParaRPr lang="en-US" altLang="zh-CN" b="1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湖南新田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吴兰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0010013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22" name="Rectangle 44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山东定陶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李山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0010012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3553" y="1117"/>
              <a:ext cx="960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….</a:t>
              </a:r>
              <a:endParaRPr lang="en-US" altLang="zh-CN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2677" y="1124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地址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姓名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学号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62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3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5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70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73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7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80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34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765300" y="3266896"/>
            <a:ext cx="863599" cy="744665"/>
            <a:chOff x="1908175" y="4006850"/>
            <a:chExt cx="863599" cy="849570"/>
          </a:xfrm>
        </p:grpSpPr>
        <p:sp>
          <p:nvSpPr>
            <p:cNvPr id="42" name="AutoShape 179"/>
            <p:cNvSpPr>
              <a:spLocks noChangeArrowheads="1"/>
            </p:cNvSpPr>
            <p:nvPr/>
          </p:nvSpPr>
          <p:spPr bwMode="auto">
            <a:xfrm>
              <a:off x="2051049" y="4280157"/>
              <a:ext cx="720725" cy="576263"/>
            </a:xfrm>
            <a:prstGeom prst="up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182"/>
            <p:cNvSpPr txBox="1">
              <a:spLocks noChangeArrowheads="1"/>
            </p:cNvSpPr>
            <p:nvPr/>
          </p:nvSpPr>
          <p:spPr bwMode="auto">
            <a:xfrm>
              <a:off x="1908175" y="4006850"/>
              <a:ext cx="6096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×</a:t>
              </a:r>
              <a:endParaRPr lang="en-US" altLang="zh-CN" sz="3200" b="1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181"/>
          <p:cNvGrpSpPr/>
          <p:nvPr/>
        </p:nvGrpSpPr>
        <p:grpSpPr bwMode="auto">
          <a:xfrm>
            <a:off x="1765298" y="4011561"/>
            <a:ext cx="5832475" cy="407987"/>
            <a:chOff x="815" y="3158"/>
            <a:chExt cx="3674" cy="257"/>
          </a:xfrm>
        </p:grpSpPr>
        <p:sp>
          <p:nvSpPr>
            <p:cNvPr id="45" name="Rectangle 172"/>
            <p:cNvSpPr>
              <a:spLocks noChangeArrowheads="1"/>
            </p:cNvSpPr>
            <p:nvPr/>
          </p:nvSpPr>
          <p:spPr bwMode="auto">
            <a:xfrm>
              <a:off x="3571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46" name="Rectangle 173"/>
            <p:cNvSpPr>
              <a:spLocks noChangeArrowheads="1"/>
            </p:cNvSpPr>
            <p:nvPr/>
          </p:nvSpPr>
          <p:spPr bwMode="auto">
            <a:xfrm>
              <a:off x="2653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</a:rPr>
                <a:t>江西南昌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  <p:sp>
          <p:nvSpPr>
            <p:cNvPr id="47" name="Rectangle 174"/>
            <p:cNvSpPr>
              <a:spLocks noChangeArrowheads="1"/>
            </p:cNvSpPr>
            <p:nvPr/>
          </p:nvSpPr>
          <p:spPr bwMode="auto">
            <a:xfrm>
              <a:off x="1733" y="315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</a:rPr>
                <a:t>李四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  <p:sp>
          <p:nvSpPr>
            <p:cNvPr id="48" name="Rectangle 175"/>
            <p:cNvSpPr>
              <a:spLocks noChangeArrowheads="1"/>
            </p:cNvSpPr>
            <p:nvPr/>
          </p:nvSpPr>
          <p:spPr bwMode="auto">
            <a:xfrm>
              <a:off x="815" y="315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solidFill>
                    <a:srgbClr val="0000FF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66666666666</a:t>
              </a:r>
              <a:endParaRPr lang="en-US" altLang="zh-CN" b="1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176"/>
            <p:cNvSpPr>
              <a:spLocks noChangeShapeType="1"/>
            </p:cNvSpPr>
            <p:nvPr/>
          </p:nvSpPr>
          <p:spPr bwMode="auto">
            <a:xfrm>
              <a:off x="815" y="341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77"/>
            <p:cNvSpPr>
              <a:spLocks noChangeShapeType="1"/>
            </p:cNvSpPr>
            <p:nvPr/>
          </p:nvSpPr>
          <p:spPr bwMode="auto">
            <a:xfrm>
              <a:off x="815" y="315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1213926" y="4582498"/>
            <a:ext cx="7416800" cy="576262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约束方法：限制数据类型、外键约束、默认值、非空约束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引用完整性</a:t>
            </a:r>
            <a:endParaRPr lang="zh-CN" altLang="en-US"/>
          </a:p>
        </p:txBody>
      </p:sp>
      <p:graphicFrame>
        <p:nvGraphicFramePr>
          <p:cNvPr id="4" name="Group 228"/>
          <p:cNvGraphicFramePr/>
          <p:nvPr/>
        </p:nvGraphicFramePr>
        <p:xfrm>
          <a:off x="4160539" y="2595920"/>
          <a:ext cx="3950377" cy="2221865"/>
        </p:xfrm>
        <a:graphic>
          <a:graphicData uri="http://schemas.openxmlformats.org/drawingml/2006/table">
            <a:tbl>
              <a:tblPr/>
              <a:tblGrid>
                <a:gridCol w="1138868"/>
                <a:gridCol w="1149858"/>
                <a:gridCol w="914400"/>
                <a:gridCol w="747251"/>
              </a:tblGrid>
              <a:tr h="3930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科目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分数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1633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数学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0010012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数学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0010013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7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语文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0010012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67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14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语文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0010013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81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20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数学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0010016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98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29102" y="725443"/>
            <a:ext cx="5400675" cy="1997075"/>
            <a:chOff x="827088" y="1190625"/>
            <a:chExt cx="5400675" cy="2305050"/>
          </a:xfrm>
        </p:grpSpPr>
        <p:grpSp>
          <p:nvGrpSpPr>
            <p:cNvPr id="6" name="Group 4"/>
            <p:cNvGrpSpPr/>
            <p:nvPr/>
          </p:nvGrpSpPr>
          <p:grpSpPr bwMode="auto">
            <a:xfrm>
              <a:off x="827088" y="1406525"/>
              <a:ext cx="5146675" cy="1943100"/>
              <a:chOff x="839" y="1117"/>
              <a:chExt cx="3674" cy="1542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595" y="2402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2677" y="2402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河南新乡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1757" y="2402"/>
                <a:ext cx="92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赵可以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839" y="2402"/>
                <a:ext cx="918" cy="25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0010016</a:t>
                </a:r>
                <a:endParaRPr lang="en-US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595" y="2145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2677" y="2145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河南新乡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1757" y="2145"/>
                <a:ext cx="92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张丽鹃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839" y="2145"/>
                <a:ext cx="918" cy="25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0010015</a:t>
                </a:r>
                <a:endParaRPr lang="en-US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3595" y="1888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677" y="1888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 dirty="0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江西南昌</a:t>
                </a:r>
                <a:endParaRPr lang="zh-CN" altLang="en-US" b="1" dirty="0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757" y="1888"/>
                <a:ext cx="92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雷铜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918" cy="25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0010014</a:t>
                </a:r>
                <a:endParaRPr lang="en-US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595" y="1630"/>
                <a:ext cx="91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77" y="1630"/>
                <a:ext cx="91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湖南新田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757" y="1630"/>
                <a:ext cx="920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吴兰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839" y="1630"/>
                <a:ext cx="918" cy="25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0010013</a:t>
                </a:r>
                <a:endParaRPr lang="en-US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3595" y="1373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677" y="1373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山东定陶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1757" y="1373"/>
                <a:ext cx="92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李山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839" y="1373"/>
                <a:ext cx="918" cy="25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0010012</a:t>
                </a:r>
                <a:endParaRPr lang="en-US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3595" y="1117"/>
                <a:ext cx="918" cy="2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…</a:t>
                </a:r>
                <a:endParaRPr lang="en-US" altLang="zh-CN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2677" y="1117"/>
                <a:ext cx="918" cy="2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地址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1757" y="1117"/>
                <a:ext cx="920" cy="2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姓名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839" y="1117"/>
                <a:ext cx="918" cy="2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2">
                        <a:lumMod val="10000"/>
                      </a:schemeClr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学号</a:t>
                </a:r>
                <a:endParaRPr lang="zh-CN" altLang="en-US" b="1">
                  <a:solidFill>
                    <a:schemeClr val="bg2">
                      <a:lumMod val="10000"/>
                    </a:schemeClr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839" y="1117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>
                <a:off x="839" y="2659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7" name="Line 31"/>
              <p:cNvSpPr>
                <a:spLocks noChangeShapeType="1"/>
              </p:cNvSpPr>
              <p:nvPr/>
            </p:nvSpPr>
            <p:spPr bwMode="auto">
              <a:xfrm>
                <a:off x="839" y="1117"/>
                <a:ext cx="0" cy="15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>
                <a:off x="4513" y="1117"/>
                <a:ext cx="0" cy="15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>
                <a:off x="839" y="1373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>
                <a:off x="1757" y="1117"/>
                <a:ext cx="0" cy="15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2677" y="1117"/>
                <a:ext cx="0" cy="15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3595" y="1117"/>
                <a:ext cx="0" cy="15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>
                <a:off x="839" y="1630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>
                <a:off x="839" y="1888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>
                <a:off x="839" y="2145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>
                <a:off x="839" y="2402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7" name="Group 215"/>
            <p:cNvGrpSpPr/>
            <p:nvPr/>
          </p:nvGrpSpPr>
          <p:grpSpPr bwMode="auto">
            <a:xfrm>
              <a:off x="1547813" y="1190625"/>
              <a:ext cx="4679950" cy="2305050"/>
              <a:chOff x="975" y="663"/>
              <a:chExt cx="2948" cy="1452"/>
            </a:xfrm>
          </p:grpSpPr>
          <p:sp>
            <p:nvSpPr>
              <p:cNvPr id="8" name="Line 212"/>
              <p:cNvSpPr>
                <a:spLocks noChangeShapeType="1"/>
              </p:cNvSpPr>
              <p:nvPr/>
            </p:nvSpPr>
            <p:spPr bwMode="auto">
              <a:xfrm flipV="1">
                <a:off x="3923" y="663"/>
                <a:ext cx="0" cy="14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9" name="Line 213"/>
              <p:cNvSpPr>
                <a:spLocks noChangeShapeType="1"/>
              </p:cNvSpPr>
              <p:nvPr/>
            </p:nvSpPr>
            <p:spPr bwMode="auto">
              <a:xfrm flipH="1">
                <a:off x="975" y="663"/>
                <a:ext cx="29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" name="Line 214"/>
              <p:cNvSpPr>
                <a:spLocks noChangeShapeType="1"/>
              </p:cNvSpPr>
              <p:nvPr/>
            </p:nvSpPr>
            <p:spPr bwMode="auto">
              <a:xfrm>
                <a:off x="975" y="663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1"/>
          <p:cNvGrpSpPr/>
          <p:nvPr/>
        </p:nvGrpSpPr>
        <p:grpSpPr bwMode="auto">
          <a:xfrm>
            <a:off x="4577735" y="4881591"/>
            <a:ext cx="4392613" cy="407988"/>
            <a:chOff x="815" y="3158"/>
            <a:chExt cx="3674" cy="257"/>
          </a:xfrm>
        </p:grpSpPr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3571" y="3158"/>
              <a:ext cx="918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2653" y="3158"/>
              <a:ext cx="918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b="1"/>
                <a:t>98</a:t>
              </a:r>
              <a:endParaRPr lang="en-US" altLang="zh-CN" b="1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733" y="3158"/>
              <a:ext cx="920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0010021</a:t>
              </a:r>
              <a:endParaRPr lang="en-US" altLang="zh-CN" b="1" dirty="0">
                <a:solidFill>
                  <a:srgbClr val="0000FF"/>
                </a:solidFill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815" y="3158"/>
              <a:ext cx="918" cy="257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</a:rPr>
                <a:t>数学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815" y="3415"/>
              <a:ext cx="367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815" y="3158"/>
              <a:ext cx="367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656330" y="4940300"/>
            <a:ext cx="921385" cy="521970"/>
            <a:chOff x="5364163" y="5589588"/>
            <a:chExt cx="1079500" cy="1105466"/>
          </a:xfrm>
        </p:grpSpPr>
        <p:sp>
          <p:nvSpPr>
            <p:cNvPr id="55" name="AutoShape 48"/>
            <p:cNvSpPr>
              <a:spLocks noChangeArrowheads="1"/>
            </p:cNvSpPr>
            <p:nvPr/>
          </p:nvSpPr>
          <p:spPr bwMode="auto">
            <a:xfrm>
              <a:off x="5795963" y="5705475"/>
              <a:ext cx="647700" cy="387350"/>
            </a:xfrm>
            <a:prstGeom prst="up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5364163" y="5589588"/>
              <a:ext cx="503237" cy="1105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cs typeface="Arial" panose="020B0604020202020204" pitchFamily="34" charset="0"/>
                </a:rPr>
                <a:t>×</a:t>
              </a:r>
              <a:endParaRPr lang="en-US" altLang="zh-CN" sz="2800" b="1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自定义完整性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361950" y="851535"/>
            <a:ext cx="5146675" cy="3891915"/>
            <a:chOff x="827088" y="1482725"/>
            <a:chExt cx="5146675" cy="4176713"/>
          </a:xfrm>
        </p:grpSpPr>
        <p:grpSp>
          <p:nvGrpSpPr>
            <p:cNvPr id="58" name="Group 4"/>
            <p:cNvGrpSpPr/>
            <p:nvPr/>
          </p:nvGrpSpPr>
          <p:grpSpPr bwMode="auto">
            <a:xfrm>
              <a:off x="827088" y="1482725"/>
              <a:ext cx="5146675" cy="1943100"/>
              <a:chOff x="839" y="1117"/>
              <a:chExt cx="3674" cy="1542"/>
            </a:xfrm>
          </p:grpSpPr>
          <p:sp>
            <p:nvSpPr>
              <p:cNvPr id="66" name="Rectangle 5"/>
              <p:cNvSpPr>
                <a:spLocks noChangeArrowheads="1"/>
              </p:cNvSpPr>
              <p:nvPr/>
            </p:nvSpPr>
            <p:spPr bwMode="auto">
              <a:xfrm>
                <a:off x="3595" y="2402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1">
                  <a:ea typeface="黑体" panose="02010609060101010101" pitchFamily="2" charset="-122"/>
                </a:endParaRPr>
              </a:p>
            </p:txBody>
          </p:sp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2677" y="2402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ea typeface="黑体" panose="02010609060101010101" pitchFamily="2" charset="-122"/>
                  </a:rPr>
                  <a:t>AV121322</a:t>
                </a:r>
                <a:endParaRPr lang="en-US" altLang="zh-CN" b="1">
                  <a:ea typeface="黑体" panose="02010609060101010101" pitchFamily="2" charset="-122"/>
                </a:endParaRPr>
              </a:p>
            </p:txBody>
          </p:sp>
          <p:sp>
            <p:nvSpPr>
              <p:cNvPr id="68" name="Rectangle 7"/>
              <p:cNvSpPr>
                <a:spLocks noChangeArrowheads="1"/>
              </p:cNvSpPr>
              <p:nvPr/>
            </p:nvSpPr>
            <p:spPr bwMode="auto">
              <a:xfrm>
                <a:off x="1757" y="2402"/>
                <a:ext cx="92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ea typeface="黑体" panose="02010609060101010101" pitchFamily="2" charset="-122"/>
                    <a:cs typeface="Times New Roman" panose="02020603050405020304" pitchFamily="18" charset="0"/>
                  </a:rPr>
                  <a:t>乔峰</a:t>
                </a:r>
                <a:endParaRPr lang="zh-CN" altLang="en-US" b="1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8"/>
              <p:cNvSpPr>
                <a:spLocks noChangeArrowheads="1"/>
              </p:cNvSpPr>
              <p:nvPr/>
            </p:nvSpPr>
            <p:spPr bwMode="auto">
              <a:xfrm>
                <a:off x="839" y="2402"/>
                <a:ext cx="918" cy="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ea typeface="黑体" panose="02010609060101010101" pitchFamily="2" charset="-122"/>
                    <a:cs typeface="Times New Roman" panose="02020603050405020304" pitchFamily="18" charset="0"/>
                  </a:rPr>
                  <a:t>CV0016</a:t>
                </a:r>
                <a:endParaRPr lang="en-US" altLang="zh-CN" b="1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9"/>
              <p:cNvSpPr>
                <a:spLocks noChangeArrowheads="1"/>
              </p:cNvSpPr>
              <p:nvPr/>
            </p:nvSpPr>
            <p:spPr bwMode="auto">
              <a:xfrm>
                <a:off x="3595" y="2145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1">
                  <a:ea typeface="黑体" panose="02010609060101010101" pitchFamily="2" charset="-122"/>
                </a:endParaRPr>
              </a:p>
            </p:txBody>
          </p:sp>
          <p:sp>
            <p:nvSpPr>
              <p:cNvPr id="71" name="Rectangle 10"/>
              <p:cNvSpPr>
                <a:spLocks noChangeArrowheads="1"/>
              </p:cNvSpPr>
              <p:nvPr/>
            </p:nvSpPr>
            <p:spPr bwMode="auto">
              <a:xfrm>
                <a:off x="2677" y="2145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ea typeface="黑体" panose="02010609060101010101" pitchFamily="2" charset="-122"/>
                  </a:rPr>
                  <a:t>AV372133</a:t>
                </a:r>
                <a:endParaRPr lang="en-US" altLang="zh-CN" b="1">
                  <a:ea typeface="黑体" panose="02010609060101010101" pitchFamily="2" charset="-122"/>
                </a:endParaRPr>
              </a:p>
            </p:txBody>
          </p:sp>
          <p:sp>
            <p:nvSpPr>
              <p:cNvPr id="72" name="Rectangle 11"/>
              <p:cNvSpPr>
                <a:spLocks noChangeArrowheads="1"/>
              </p:cNvSpPr>
              <p:nvPr/>
            </p:nvSpPr>
            <p:spPr bwMode="auto">
              <a:xfrm>
                <a:off x="1757" y="2145"/>
                <a:ext cx="92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ea typeface="黑体" panose="02010609060101010101" pitchFamily="2" charset="-122"/>
                    <a:cs typeface="Times New Roman" panose="02020603050405020304" pitchFamily="18" charset="0"/>
                  </a:rPr>
                  <a:t>玄痛</a:t>
                </a:r>
                <a:endParaRPr lang="zh-CN" altLang="en-US" b="1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12"/>
              <p:cNvSpPr>
                <a:spLocks noChangeArrowheads="1"/>
              </p:cNvSpPr>
              <p:nvPr/>
            </p:nvSpPr>
            <p:spPr bwMode="auto">
              <a:xfrm>
                <a:off x="839" y="2145"/>
                <a:ext cx="918" cy="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ea typeface="黑体" panose="02010609060101010101" pitchFamily="2" charset="-122"/>
                    <a:cs typeface="Times New Roman" panose="02020603050405020304" pitchFamily="18" charset="0"/>
                  </a:rPr>
                  <a:t>CV0015</a:t>
                </a:r>
                <a:endParaRPr lang="en-US" altLang="zh-CN" b="1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13"/>
              <p:cNvSpPr>
                <a:spLocks noChangeArrowheads="1"/>
              </p:cNvSpPr>
              <p:nvPr/>
            </p:nvSpPr>
            <p:spPr bwMode="auto">
              <a:xfrm>
                <a:off x="3595" y="1888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1">
                  <a:ea typeface="黑体" panose="02010609060101010101" pitchFamily="2" charset="-122"/>
                </a:endParaRPr>
              </a:p>
            </p:txBody>
          </p: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2677" y="1888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ea typeface="黑体" panose="02010609060101010101" pitchFamily="2" charset="-122"/>
                  </a:rPr>
                  <a:t>AV378291</a:t>
                </a:r>
                <a:endParaRPr lang="en-US" altLang="zh-CN" b="1">
                  <a:ea typeface="黑体" panose="02010609060101010101" pitchFamily="2" charset="-122"/>
                </a:endParaRPr>
              </a:p>
            </p:txBody>
          </p:sp>
          <p:sp>
            <p:nvSpPr>
              <p:cNvPr id="76" name="Rectangle 15"/>
              <p:cNvSpPr>
                <a:spLocks noChangeArrowheads="1"/>
              </p:cNvSpPr>
              <p:nvPr/>
            </p:nvSpPr>
            <p:spPr bwMode="auto">
              <a:xfrm>
                <a:off x="1757" y="1888"/>
                <a:ext cx="92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ea typeface="黑体" panose="02010609060101010101" pitchFamily="2" charset="-122"/>
                    <a:cs typeface="Times New Roman" panose="02020603050405020304" pitchFamily="18" charset="0"/>
                  </a:rPr>
                  <a:t>沙悟净</a:t>
                </a:r>
                <a:endParaRPr lang="zh-CN" altLang="en-US" b="1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16"/>
              <p:cNvSpPr>
                <a:spLocks noChangeArrowheads="1"/>
              </p:cNvSpPr>
              <p:nvPr/>
            </p:nvSpPr>
            <p:spPr bwMode="auto">
              <a:xfrm>
                <a:off x="839" y="1888"/>
                <a:ext cx="918" cy="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ea typeface="黑体" panose="02010609060101010101" pitchFamily="2" charset="-122"/>
                    <a:cs typeface="Times New Roman" panose="02020603050405020304" pitchFamily="18" charset="0"/>
                  </a:rPr>
                  <a:t>AV0014</a:t>
                </a:r>
                <a:endParaRPr lang="en-US" altLang="zh-CN" b="1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3595" y="1630"/>
                <a:ext cx="91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1">
                  <a:ea typeface="黑体" panose="02010609060101010101" pitchFamily="2" charset="-122"/>
                </a:endParaRPr>
              </a:p>
            </p:txBody>
          </p:sp>
          <p:sp>
            <p:nvSpPr>
              <p:cNvPr id="79" name="Rectangle 18"/>
              <p:cNvSpPr>
                <a:spLocks noChangeArrowheads="1"/>
              </p:cNvSpPr>
              <p:nvPr/>
            </p:nvSpPr>
            <p:spPr bwMode="auto">
              <a:xfrm>
                <a:off x="2677" y="1630"/>
                <a:ext cx="91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ea typeface="黑体" panose="02010609060101010101" pitchFamily="2" charset="-122"/>
                  </a:rPr>
                  <a:t>AV378290</a:t>
                </a:r>
                <a:endParaRPr lang="en-US" altLang="zh-CN" b="1">
                  <a:ea typeface="黑体" panose="02010609060101010101" pitchFamily="2" charset="-122"/>
                </a:endParaRPr>
              </a:p>
            </p:txBody>
          </p:sp>
          <p:sp>
            <p:nvSpPr>
              <p:cNvPr id="80" name="Rectangle 19"/>
              <p:cNvSpPr>
                <a:spLocks noChangeArrowheads="1"/>
              </p:cNvSpPr>
              <p:nvPr/>
            </p:nvSpPr>
            <p:spPr bwMode="auto">
              <a:xfrm>
                <a:off x="1757" y="1630"/>
                <a:ext cx="920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ea typeface="黑体" panose="02010609060101010101" pitchFamily="2" charset="-122"/>
                    <a:cs typeface="Times New Roman" panose="02020603050405020304" pitchFamily="18" charset="0"/>
                  </a:rPr>
                  <a:t>猪悟能</a:t>
                </a:r>
                <a:endParaRPr lang="zh-CN" altLang="en-US" b="1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20"/>
              <p:cNvSpPr>
                <a:spLocks noChangeArrowheads="1"/>
              </p:cNvSpPr>
              <p:nvPr/>
            </p:nvSpPr>
            <p:spPr bwMode="auto">
              <a:xfrm>
                <a:off x="839" y="1630"/>
                <a:ext cx="918" cy="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ea typeface="黑体" panose="02010609060101010101" pitchFamily="2" charset="-122"/>
                    <a:cs typeface="Times New Roman" panose="02020603050405020304" pitchFamily="18" charset="0"/>
                  </a:rPr>
                  <a:t>AV0013</a:t>
                </a:r>
                <a:endParaRPr lang="en-US" altLang="zh-CN" b="1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21"/>
              <p:cNvSpPr>
                <a:spLocks noChangeArrowheads="1"/>
              </p:cNvSpPr>
              <p:nvPr/>
            </p:nvSpPr>
            <p:spPr bwMode="auto">
              <a:xfrm>
                <a:off x="3595" y="1373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b="1">
                  <a:ea typeface="黑体" panose="02010609060101010101" pitchFamily="2" charset="-122"/>
                </a:endParaRPr>
              </a:p>
            </p:txBody>
          </p:sp>
          <p:sp>
            <p:nvSpPr>
              <p:cNvPr id="83" name="Rectangle 22"/>
              <p:cNvSpPr>
                <a:spLocks noChangeArrowheads="1"/>
              </p:cNvSpPr>
              <p:nvPr/>
            </p:nvSpPr>
            <p:spPr bwMode="auto">
              <a:xfrm>
                <a:off x="2677" y="1373"/>
                <a:ext cx="91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 dirty="0">
                    <a:ea typeface="黑体" panose="02010609060101010101" pitchFamily="2" charset="-122"/>
                    <a:cs typeface="Times New Roman" panose="02020603050405020304" pitchFamily="18" charset="0"/>
                  </a:rPr>
                  <a:t>AV378289</a:t>
                </a:r>
                <a:endPara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23"/>
              <p:cNvSpPr>
                <a:spLocks noChangeArrowheads="1"/>
              </p:cNvSpPr>
              <p:nvPr/>
            </p:nvSpPr>
            <p:spPr bwMode="auto">
              <a:xfrm>
                <a:off x="1757" y="1373"/>
                <a:ext cx="92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ea typeface="黑体" panose="02010609060101010101" pitchFamily="2" charset="-122"/>
                    <a:cs typeface="Times New Roman" panose="02020603050405020304" pitchFamily="18" charset="0"/>
                  </a:rPr>
                  <a:t>孙悟空</a:t>
                </a:r>
                <a:endParaRPr lang="zh-CN" altLang="en-US" b="1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24"/>
              <p:cNvSpPr>
                <a:spLocks noChangeArrowheads="1"/>
              </p:cNvSpPr>
              <p:nvPr/>
            </p:nvSpPr>
            <p:spPr bwMode="auto">
              <a:xfrm>
                <a:off x="839" y="1373"/>
                <a:ext cx="918" cy="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ea typeface="黑体" panose="02010609060101010101" pitchFamily="2" charset="-122"/>
                    <a:cs typeface="Times New Roman" panose="02020603050405020304" pitchFamily="18" charset="0"/>
                  </a:rPr>
                  <a:t>AV0012</a:t>
                </a:r>
                <a:endParaRPr lang="en-US" altLang="zh-CN" b="1"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25"/>
              <p:cNvSpPr>
                <a:spLocks noChangeArrowheads="1"/>
              </p:cNvSpPr>
              <p:nvPr/>
            </p:nvSpPr>
            <p:spPr bwMode="auto">
              <a:xfrm>
                <a:off x="3595" y="1117"/>
                <a:ext cx="918" cy="2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b="1">
                    <a:solidFill>
                      <a:schemeClr val="bg1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….</a:t>
                </a:r>
                <a:endParaRPr lang="en-US" altLang="zh-CN" b="1">
                  <a:solidFill>
                    <a:schemeClr val="bg1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26"/>
              <p:cNvSpPr>
                <a:spLocks noChangeArrowheads="1"/>
              </p:cNvSpPr>
              <p:nvPr/>
            </p:nvSpPr>
            <p:spPr bwMode="auto">
              <a:xfrm>
                <a:off x="2677" y="1117"/>
                <a:ext cx="918" cy="2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>
                    <a:solidFill>
                      <a:schemeClr val="bg1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会员证</a:t>
                </a:r>
                <a:endParaRPr lang="zh-CN" altLang="en-US" b="1">
                  <a:solidFill>
                    <a:schemeClr val="bg1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27"/>
              <p:cNvSpPr>
                <a:spLocks noChangeArrowheads="1"/>
              </p:cNvSpPr>
              <p:nvPr/>
            </p:nvSpPr>
            <p:spPr bwMode="auto">
              <a:xfrm>
                <a:off x="1757" y="1117"/>
                <a:ext cx="920" cy="2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用户姓名</a:t>
                </a:r>
                <a:endParaRPr lang="zh-CN" altLang="en-US" b="1" dirty="0">
                  <a:solidFill>
                    <a:schemeClr val="bg1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28"/>
              <p:cNvSpPr>
                <a:spLocks noChangeArrowheads="1"/>
              </p:cNvSpPr>
              <p:nvPr/>
            </p:nvSpPr>
            <p:spPr bwMode="auto">
              <a:xfrm>
                <a:off x="839" y="1117"/>
                <a:ext cx="918" cy="2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用户编号</a:t>
                </a:r>
                <a:endParaRPr lang="zh-CN" altLang="en-US" b="1" dirty="0">
                  <a:solidFill>
                    <a:schemeClr val="bg1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Line 29"/>
              <p:cNvSpPr>
                <a:spLocks noChangeShapeType="1"/>
              </p:cNvSpPr>
              <p:nvPr/>
            </p:nvSpPr>
            <p:spPr bwMode="auto">
              <a:xfrm>
                <a:off x="839" y="1117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30"/>
              <p:cNvSpPr>
                <a:spLocks noChangeShapeType="1"/>
              </p:cNvSpPr>
              <p:nvPr/>
            </p:nvSpPr>
            <p:spPr bwMode="auto">
              <a:xfrm>
                <a:off x="839" y="2659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1"/>
              <p:cNvSpPr>
                <a:spLocks noChangeShapeType="1"/>
              </p:cNvSpPr>
              <p:nvPr/>
            </p:nvSpPr>
            <p:spPr bwMode="auto">
              <a:xfrm>
                <a:off x="839" y="1117"/>
                <a:ext cx="0" cy="15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32"/>
              <p:cNvSpPr>
                <a:spLocks noChangeShapeType="1"/>
              </p:cNvSpPr>
              <p:nvPr/>
            </p:nvSpPr>
            <p:spPr bwMode="auto">
              <a:xfrm>
                <a:off x="4513" y="1117"/>
                <a:ext cx="0" cy="15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3"/>
              <p:cNvSpPr>
                <a:spLocks noChangeShapeType="1"/>
              </p:cNvSpPr>
              <p:nvPr/>
            </p:nvSpPr>
            <p:spPr bwMode="auto">
              <a:xfrm>
                <a:off x="839" y="1373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4"/>
              <p:cNvSpPr>
                <a:spLocks noChangeShapeType="1"/>
              </p:cNvSpPr>
              <p:nvPr/>
            </p:nvSpPr>
            <p:spPr bwMode="auto">
              <a:xfrm>
                <a:off x="1757" y="1117"/>
                <a:ext cx="0" cy="15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35"/>
              <p:cNvSpPr>
                <a:spLocks noChangeShapeType="1"/>
              </p:cNvSpPr>
              <p:nvPr/>
            </p:nvSpPr>
            <p:spPr bwMode="auto">
              <a:xfrm>
                <a:off x="2677" y="1117"/>
                <a:ext cx="0" cy="15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36"/>
              <p:cNvSpPr>
                <a:spLocks noChangeShapeType="1"/>
              </p:cNvSpPr>
              <p:nvPr/>
            </p:nvSpPr>
            <p:spPr bwMode="auto">
              <a:xfrm>
                <a:off x="3595" y="1117"/>
                <a:ext cx="0" cy="1542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7"/>
              <p:cNvSpPr>
                <a:spLocks noChangeShapeType="1"/>
              </p:cNvSpPr>
              <p:nvPr/>
            </p:nvSpPr>
            <p:spPr bwMode="auto">
              <a:xfrm>
                <a:off x="839" y="1630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>
                <a:off x="839" y="1888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39"/>
              <p:cNvSpPr>
                <a:spLocks noChangeShapeType="1"/>
              </p:cNvSpPr>
              <p:nvPr/>
            </p:nvSpPr>
            <p:spPr bwMode="auto">
              <a:xfrm>
                <a:off x="839" y="2145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40"/>
              <p:cNvSpPr>
                <a:spLocks noChangeShapeType="1"/>
              </p:cNvSpPr>
              <p:nvPr/>
            </p:nvSpPr>
            <p:spPr bwMode="auto">
              <a:xfrm>
                <a:off x="839" y="2402"/>
                <a:ext cx="3674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" name="Group 113"/>
            <p:cNvGrpSpPr/>
            <p:nvPr/>
          </p:nvGrpSpPr>
          <p:grpSpPr bwMode="auto">
            <a:xfrm>
              <a:off x="1187450" y="3498850"/>
              <a:ext cx="3529013" cy="2160588"/>
              <a:chOff x="748" y="2069"/>
              <a:chExt cx="2223" cy="1361"/>
            </a:xfrm>
          </p:grpSpPr>
          <p:grpSp>
            <p:nvGrpSpPr>
              <p:cNvPr id="60" name="Group 112"/>
              <p:cNvGrpSpPr/>
              <p:nvPr/>
            </p:nvGrpSpPr>
            <p:grpSpPr bwMode="auto">
              <a:xfrm>
                <a:off x="748" y="2205"/>
                <a:ext cx="2223" cy="1225"/>
                <a:chOff x="748" y="2205"/>
                <a:chExt cx="2223" cy="1225"/>
              </a:xfrm>
            </p:grpSpPr>
            <p:sp>
              <p:nvSpPr>
                <p:cNvPr id="6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429" y="2205"/>
                  <a:ext cx="363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cs typeface="Arial" panose="020B0604020202020204" pitchFamily="34" charset="0"/>
                    </a:rPr>
                    <a:t>×</a:t>
                  </a:r>
                  <a:endPara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610" y="3430"/>
                  <a:ext cx="1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610" y="2886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AutoShape 101"/>
                <p:cNvSpPr>
                  <a:spLocks noChangeArrowheads="1"/>
                </p:cNvSpPr>
                <p:nvPr/>
              </p:nvSpPr>
              <p:spPr bwMode="auto">
                <a:xfrm>
                  <a:off x="748" y="2614"/>
                  <a:ext cx="1724" cy="231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zh-CN" altLang="en-US" b="1" dirty="0">
                      <a:latin typeface="Arial" panose="020B0604020202020204" pitchFamily="34" charset="0"/>
                      <a:ea typeface="黑体" panose="02010609060101010101" pitchFamily="2" charset="-122"/>
                    </a:rPr>
                    <a:t>触发器：检查信用值</a:t>
                  </a:r>
                  <a:endParaRPr lang="zh-CN" altLang="en-US" b="1" dirty="0">
                    <a:latin typeface="Arial" panose="020B0604020202020204" pitchFamily="34" charset="0"/>
                    <a:ea typeface="黑体" panose="02010609060101010101" pitchFamily="2" charset="-122"/>
                  </a:endParaRPr>
                </a:p>
              </p:txBody>
            </p:sp>
          </p:grpSp>
          <p:sp>
            <p:nvSpPr>
              <p:cNvPr id="61" name="Line 102"/>
              <p:cNvSpPr>
                <a:spLocks noChangeShapeType="1"/>
              </p:cNvSpPr>
              <p:nvPr/>
            </p:nvSpPr>
            <p:spPr bwMode="auto">
              <a:xfrm flipV="1">
                <a:off x="1610" y="2069"/>
                <a:ext cx="0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02" name="Group 115"/>
          <p:cNvGraphicFramePr/>
          <p:nvPr/>
        </p:nvGraphicFramePr>
        <p:xfrm>
          <a:off x="4251325" y="2705100"/>
          <a:ext cx="3914140" cy="2194560"/>
        </p:xfrm>
        <a:graphic>
          <a:graphicData uri="http://schemas.openxmlformats.org/drawingml/2006/table">
            <a:tbl>
              <a:tblPr/>
              <a:tblGrid>
                <a:gridCol w="978535"/>
                <a:gridCol w="978535"/>
                <a:gridCol w="978535"/>
                <a:gridCol w="978535"/>
              </a:tblGrid>
              <a:tr h="3657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帐号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信用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….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00192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孙悟空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00288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猪悟能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12333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段誉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90111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虚竹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93000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岳不群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-10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3" name="AutoShape 50"/>
          <p:cNvSpPr>
            <a:spLocks noChangeArrowheads="1"/>
          </p:cNvSpPr>
          <p:nvPr/>
        </p:nvSpPr>
        <p:spPr bwMode="auto">
          <a:xfrm>
            <a:off x="139301" y="4973259"/>
            <a:ext cx="5040312" cy="50482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约束方法：规则、存储过程、触发器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表中有一列或几列组合的值能用来唯一地标识表中的每一行，这样的一列或者多列的组合叫做表的主键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：学号可以作为学生表的主键，课程号可以作为课程表的主键，（学号，课程号）作为成绩表的主键（组合键）</a:t>
            </a:r>
            <a:endParaRPr lang="zh-CN" altLang="en-US" dirty="0"/>
          </a:p>
          <a:p>
            <a:r>
              <a:rPr lang="zh-CN" altLang="en-US" dirty="0"/>
              <a:t>说明：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）一个表只能有一个主键，主键约束确保了表中的行是唯一的。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）表中可以没有主键，但是通常情况下应当为表设置一个主键。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主键</a:t>
            </a:r>
            <a:r>
              <a:rPr lang="en-US" altLang="zh-CN" dirty="0"/>
              <a:t>(Primary Key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最少性</a:t>
            </a:r>
            <a:endParaRPr lang="zh-CN" altLang="en-US" dirty="0"/>
          </a:p>
          <a:p>
            <a:pPr lvl="1"/>
            <a:r>
              <a:rPr lang="zh-CN" altLang="en-US" dirty="0"/>
              <a:t>尽量选择单个键作为主</a:t>
            </a:r>
            <a:r>
              <a:rPr lang="zh-CN" altLang="en-US" dirty="0" smtClean="0"/>
              <a:t>键</a:t>
            </a:r>
            <a:endParaRPr lang="zh-CN" altLang="en-US" dirty="0"/>
          </a:p>
          <a:p>
            <a:r>
              <a:rPr lang="zh-CN" altLang="en-US" dirty="0"/>
              <a:t>稳定性</a:t>
            </a:r>
            <a:endParaRPr lang="zh-CN" altLang="en-US" dirty="0"/>
          </a:p>
          <a:p>
            <a:pPr lvl="1"/>
            <a:r>
              <a:rPr lang="zh-CN" altLang="en-US" dirty="0"/>
              <a:t>尽量选择数值更新少的列作为主键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选择主键的原则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948967" y="3846614"/>
            <a:ext cx="7534275" cy="1360486"/>
          </a:xfrm>
          <a:prstGeom prst="rect">
            <a:avLst/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</a:rPr>
              <a:t>CREATE TABLE demo(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</a:rPr>
              <a:t>		ID INT NOT NULL,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</a:rPr>
              <a:t>		……..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</a:rPr>
              <a:t>		CONSTRAINT </a:t>
            </a:r>
            <a:r>
              <a:rPr lang="en-US" altLang="zh-CN" sz="1400" b="1" dirty="0" err="1">
                <a:solidFill>
                  <a:schemeClr val="tx1"/>
                </a:solidFill>
              </a:rPr>
              <a:t>MyPrimaryKey</a:t>
            </a:r>
            <a:r>
              <a:rPr lang="en-US" altLang="zh-CN" sz="1400" b="1" dirty="0">
                <a:solidFill>
                  <a:schemeClr val="tx1"/>
                </a:solidFill>
              </a:rPr>
              <a:t> PRIMARY KEY(ID))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创建主键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48967" y="1063624"/>
            <a:ext cx="5948362" cy="2807163"/>
            <a:chOff x="1214438" y="1482725"/>
            <a:chExt cx="5948362" cy="2807163"/>
          </a:xfrm>
        </p:grpSpPr>
        <p:grpSp>
          <p:nvGrpSpPr>
            <p:cNvPr id="7" name="组合 6"/>
            <p:cNvGrpSpPr/>
            <p:nvPr/>
          </p:nvGrpSpPr>
          <p:grpSpPr>
            <a:xfrm>
              <a:off x="1214438" y="1482725"/>
              <a:ext cx="5146675" cy="2497138"/>
              <a:chOff x="1214438" y="1482725"/>
              <a:chExt cx="5146675" cy="2497138"/>
            </a:xfrm>
          </p:grpSpPr>
          <p:grpSp>
            <p:nvGrpSpPr>
              <p:cNvPr id="9" name="Group 4"/>
              <p:cNvGrpSpPr/>
              <p:nvPr/>
            </p:nvGrpSpPr>
            <p:grpSpPr bwMode="auto">
              <a:xfrm>
                <a:off x="1214438" y="1482725"/>
                <a:ext cx="5146675" cy="1943100"/>
                <a:chOff x="839" y="1117"/>
                <a:chExt cx="3674" cy="1542"/>
              </a:xfrm>
            </p:grpSpPr>
            <p:sp>
              <p:nvSpPr>
                <p:cNvPr id="12" name="Rectangle 5"/>
                <p:cNvSpPr>
                  <a:spLocks noChangeArrowheads="1"/>
                </p:cNvSpPr>
                <p:nvPr/>
              </p:nvSpPr>
              <p:spPr bwMode="auto">
                <a:xfrm>
                  <a:off x="3595" y="2402"/>
                  <a:ext cx="918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zh-CN" b="1"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3" name="Rectangle 6"/>
                <p:cNvSpPr>
                  <a:spLocks noChangeArrowheads="1"/>
                </p:cNvSpPr>
                <p:nvPr/>
              </p:nvSpPr>
              <p:spPr bwMode="auto">
                <a:xfrm>
                  <a:off x="2677" y="2402"/>
                  <a:ext cx="918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>
                      <a:ea typeface="黑体" panose="02010609060101010101" pitchFamily="2" charset="-122"/>
                    </a:rPr>
                    <a:t>AV121322</a:t>
                  </a:r>
                  <a:endParaRPr lang="en-US" altLang="zh-CN" b="1"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1757" y="2402"/>
                  <a:ext cx="92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乔峰</a:t>
                  </a:r>
                  <a:endParaRPr lang="zh-CN" altLang="en-US" b="1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839" y="2402"/>
                  <a:ext cx="918" cy="2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CV0016</a:t>
                  </a:r>
                  <a:endParaRPr lang="en-US" altLang="zh-CN" b="1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9"/>
                <p:cNvSpPr>
                  <a:spLocks noChangeArrowheads="1"/>
                </p:cNvSpPr>
                <p:nvPr/>
              </p:nvSpPr>
              <p:spPr bwMode="auto">
                <a:xfrm>
                  <a:off x="3595" y="2145"/>
                  <a:ext cx="918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zh-CN" b="1"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7" name="Rectangle 10"/>
                <p:cNvSpPr>
                  <a:spLocks noChangeArrowheads="1"/>
                </p:cNvSpPr>
                <p:nvPr/>
              </p:nvSpPr>
              <p:spPr bwMode="auto">
                <a:xfrm>
                  <a:off x="2677" y="2145"/>
                  <a:ext cx="918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>
                      <a:ea typeface="黑体" panose="02010609060101010101" pitchFamily="2" charset="-122"/>
                    </a:rPr>
                    <a:t>AV372133</a:t>
                  </a:r>
                  <a:endParaRPr lang="en-US" altLang="zh-CN" b="1"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8" name="Rectangle 11"/>
                <p:cNvSpPr>
                  <a:spLocks noChangeArrowheads="1"/>
                </p:cNvSpPr>
                <p:nvPr/>
              </p:nvSpPr>
              <p:spPr bwMode="auto">
                <a:xfrm>
                  <a:off x="1757" y="2145"/>
                  <a:ext cx="92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玄痛</a:t>
                  </a:r>
                  <a:endParaRPr lang="zh-CN" altLang="en-US" b="1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2"/>
                <p:cNvSpPr>
                  <a:spLocks noChangeArrowheads="1"/>
                </p:cNvSpPr>
                <p:nvPr/>
              </p:nvSpPr>
              <p:spPr bwMode="auto">
                <a:xfrm>
                  <a:off x="839" y="2145"/>
                  <a:ext cx="918" cy="2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CV0015</a:t>
                  </a:r>
                  <a:endParaRPr lang="en-US" altLang="zh-CN" b="1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3"/>
                <p:cNvSpPr>
                  <a:spLocks noChangeArrowheads="1"/>
                </p:cNvSpPr>
                <p:nvPr/>
              </p:nvSpPr>
              <p:spPr bwMode="auto">
                <a:xfrm>
                  <a:off x="3595" y="1888"/>
                  <a:ext cx="918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zh-CN" b="1"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1" name="Rectangle 14"/>
                <p:cNvSpPr>
                  <a:spLocks noChangeArrowheads="1"/>
                </p:cNvSpPr>
                <p:nvPr/>
              </p:nvSpPr>
              <p:spPr bwMode="auto">
                <a:xfrm>
                  <a:off x="2677" y="1888"/>
                  <a:ext cx="918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>
                      <a:ea typeface="黑体" panose="02010609060101010101" pitchFamily="2" charset="-122"/>
                    </a:rPr>
                    <a:t>AV378291</a:t>
                  </a:r>
                  <a:endParaRPr lang="en-US" altLang="zh-CN" b="1"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757" y="1888"/>
                  <a:ext cx="92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沙悟净</a:t>
                  </a:r>
                  <a:endParaRPr lang="zh-CN" altLang="en-US" b="1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16"/>
                <p:cNvSpPr>
                  <a:spLocks noChangeArrowheads="1"/>
                </p:cNvSpPr>
                <p:nvPr/>
              </p:nvSpPr>
              <p:spPr bwMode="auto">
                <a:xfrm>
                  <a:off x="839" y="1888"/>
                  <a:ext cx="918" cy="2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 dirty="0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AV0014</a:t>
                  </a:r>
                  <a:endParaRPr lang="en-US" altLang="zh-CN" b="1" dirty="0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17"/>
                <p:cNvSpPr>
                  <a:spLocks noChangeArrowheads="1"/>
                </p:cNvSpPr>
                <p:nvPr/>
              </p:nvSpPr>
              <p:spPr bwMode="auto">
                <a:xfrm>
                  <a:off x="3595" y="1630"/>
                  <a:ext cx="918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zh-CN" b="1"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5" name="Rectangle 18"/>
                <p:cNvSpPr>
                  <a:spLocks noChangeArrowheads="1"/>
                </p:cNvSpPr>
                <p:nvPr/>
              </p:nvSpPr>
              <p:spPr bwMode="auto">
                <a:xfrm>
                  <a:off x="2677" y="1630"/>
                  <a:ext cx="918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>
                      <a:ea typeface="黑体" panose="02010609060101010101" pitchFamily="2" charset="-122"/>
                    </a:rPr>
                    <a:t>AV378290</a:t>
                  </a:r>
                  <a:endParaRPr lang="en-US" altLang="zh-CN" b="1"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6" name="Rectangle 19"/>
                <p:cNvSpPr>
                  <a:spLocks noChangeArrowheads="1"/>
                </p:cNvSpPr>
                <p:nvPr/>
              </p:nvSpPr>
              <p:spPr bwMode="auto">
                <a:xfrm>
                  <a:off x="1757" y="1630"/>
                  <a:ext cx="920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猪悟能</a:t>
                  </a:r>
                  <a:endParaRPr lang="zh-CN" altLang="en-US" b="1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20"/>
                <p:cNvSpPr>
                  <a:spLocks noChangeArrowheads="1"/>
                </p:cNvSpPr>
                <p:nvPr/>
              </p:nvSpPr>
              <p:spPr bwMode="auto">
                <a:xfrm>
                  <a:off x="839" y="1630"/>
                  <a:ext cx="918" cy="2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AV0013</a:t>
                  </a:r>
                  <a:endParaRPr lang="en-US" altLang="zh-CN" b="1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1"/>
                <p:cNvSpPr>
                  <a:spLocks noChangeArrowheads="1"/>
                </p:cNvSpPr>
                <p:nvPr/>
              </p:nvSpPr>
              <p:spPr bwMode="auto">
                <a:xfrm>
                  <a:off x="3595" y="1373"/>
                  <a:ext cx="918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endParaRPr lang="zh-CN" altLang="zh-CN" b="1"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9" name="Rectangle 22"/>
                <p:cNvSpPr>
                  <a:spLocks noChangeArrowheads="1"/>
                </p:cNvSpPr>
                <p:nvPr/>
              </p:nvSpPr>
              <p:spPr bwMode="auto">
                <a:xfrm>
                  <a:off x="2677" y="1373"/>
                  <a:ext cx="918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AV378289</a:t>
                  </a:r>
                  <a:endParaRPr lang="en-US" altLang="zh-CN" b="1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3"/>
                <p:cNvSpPr>
                  <a:spLocks noChangeArrowheads="1"/>
                </p:cNvSpPr>
                <p:nvPr/>
              </p:nvSpPr>
              <p:spPr bwMode="auto">
                <a:xfrm>
                  <a:off x="1757" y="1373"/>
                  <a:ext cx="920" cy="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孙悟空</a:t>
                  </a:r>
                  <a:endParaRPr lang="zh-CN" altLang="en-US" b="1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24"/>
                <p:cNvSpPr>
                  <a:spLocks noChangeArrowheads="1"/>
                </p:cNvSpPr>
                <p:nvPr/>
              </p:nvSpPr>
              <p:spPr bwMode="auto">
                <a:xfrm>
                  <a:off x="839" y="1373"/>
                  <a:ext cx="918" cy="2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AV0012</a:t>
                  </a:r>
                  <a:endParaRPr lang="en-US" altLang="zh-CN" b="1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595" y="1117"/>
                  <a:ext cx="918" cy="256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 dirty="0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….</a:t>
                  </a:r>
                  <a:endParaRPr lang="en-US" altLang="zh-CN" b="1" dirty="0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2677" y="1117"/>
                  <a:ext cx="918" cy="256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 b="1" dirty="0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会员证</a:t>
                  </a:r>
                  <a:endParaRPr lang="zh-CN" altLang="en-US" b="1" dirty="0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Rectangle 27"/>
                <p:cNvSpPr>
                  <a:spLocks noChangeArrowheads="1"/>
                </p:cNvSpPr>
                <p:nvPr/>
              </p:nvSpPr>
              <p:spPr bwMode="auto">
                <a:xfrm>
                  <a:off x="1757" y="1117"/>
                  <a:ext cx="920" cy="256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 b="1" dirty="0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用户姓名</a:t>
                  </a:r>
                  <a:endParaRPr lang="zh-CN" altLang="en-US" b="1" dirty="0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28"/>
                <p:cNvSpPr>
                  <a:spLocks noChangeArrowheads="1"/>
                </p:cNvSpPr>
                <p:nvPr/>
              </p:nvSpPr>
              <p:spPr bwMode="auto">
                <a:xfrm>
                  <a:off x="839" y="1117"/>
                  <a:ext cx="918" cy="256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zh-CN" b="1" dirty="0"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ID</a:t>
                  </a:r>
                  <a:endParaRPr lang="zh-CN" altLang="en-US" b="1" dirty="0">
                    <a:ea typeface="黑体" panose="0201060906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29"/>
                <p:cNvSpPr>
                  <a:spLocks noChangeShapeType="1"/>
                </p:cNvSpPr>
                <p:nvPr/>
              </p:nvSpPr>
              <p:spPr bwMode="auto">
                <a:xfrm>
                  <a:off x="839" y="1117"/>
                  <a:ext cx="3674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30"/>
                <p:cNvSpPr>
                  <a:spLocks noChangeShapeType="1"/>
                </p:cNvSpPr>
                <p:nvPr/>
              </p:nvSpPr>
              <p:spPr bwMode="auto">
                <a:xfrm>
                  <a:off x="839" y="2659"/>
                  <a:ext cx="3674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31"/>
                <p:cNvSpPr>
                  <a:spLocks noChangeShapeType="1"/>
                </p:cNvSpPr>
                <p:nvPr/>
              </p:nvSpPr>
              <p:spPr bwMode="auto">
                <a:xfrm>
                  <a:off x="839" y="1117"/>
                  <a:ext cx="0" cy="154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32"/>
                <p:cNvSpPr>
                  <a:spLocks noChangeShapeType="1"/>
                </p:cNvSpPr>
                <p:nvPr/>
              </p:nvSpPr>
              <p:spPr bwMode="auto">
                <a:xfrm>
                  <a:off x="4513" y="1117"/>
                  <a:ext cx="0" cy="154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33"/>
                <p:cNvSpPr>
                  <a:spLocks noChangeShapeType="1"/>
                </p:cNvSpPr>
                <p:nvPr/>
              </p:nvSpPr>
              <p:spPr bwMode="auto">
                <a:xfrm>
                  <a:off x="839" y="1373"/>
                  <a:ext cx="3674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34"/>
                <p:cNvSpPr>
                  <a:spLocks noChangeShapeType="1"/>
                </p:cNvSpPr>
                <p:nvPr/>
              </p:nvSpPr>
              <p:spPr bwMode="auto">
                <a:xfrm>
                  <a:off x="1757" y="1117"/>
                  <a:ext cx="0" cy="154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35"/>
                <p:cNvSpPr>
                  <a:spLocks noChangeShapeType="1"/>
                </p:cNvSpPr>
                <p:nvPr/>
              </p:nvSpPr>
              <p:spPr bwMode="auto">
                <a:xfrm>
                  <a:off x="2677" y="1117"/>
                  <a:ext cx="0" cy="154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36"/>
                <p:cNvSpPr>
                  <a:spLocks noChangeShapeType="1"/>
                </p:cNvSpPr>
                <p:nvPr/>
              </p:nvSpPr>
              <p:spPr bwMode="auto">
                <a:xfrm>
                  <a:off x="3595" y="1117"/>
                  <a:ext cx="0" cy="154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37"/>
                <p:cNvSpPr>
                  <a:spLocks noChangeShapeType="1"/>
                </p:cNvSpPr>
                <p:nvPr/>
              </p:nvSpPr>
              <p:spPr bwMode="auto">
                <a:xfrm>
                  <a:off x="839" y="1630"/>
                  <a:ext cx="3674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38"/>
                <p:cNvSpPr>
                  <a:spLocks noChangeShapeType="1"/>
                </p:cNvSpPr>
                <p:nvPr/>
              </p:nvSpPr>
              <p:spPr bwMode="auto">
                <a:xfrm>
                  <a:off x="839" y="1888"/>
                  <a:ext cx="3674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39"/>
                <p:cNvSpPr>
                  <a:spLocks noChangeShapeType="1"/>
                </p:cNvSpPr>
                <p:nvPr/>
              </p:nvSpPr>
              <p:spPr bwMode="auto">
                <a:xfrm>
                  <a:off x="839" y="2145"/>
                  <a:ext cx="3674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0"/>
                <p:cNvSpPr>
                  <a:spLocks noChangeShapeType="1"/>
                </p:cNvSpPr>
                <p:nvPr/>
              </p:nvSpPr>
              <p:spPr bwMode="auto">
                <a:xfrm>
                  <a:off x="839" y="2402"/>
                  <a:ext cx="3674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AutoShape 23"/>
              <p:cNvSpPr>
                <a:spLocks noChangeArrowheads="1"/>
              </p:cNvSpPr>
              <p:nvPr/>
            </p:nvSpPr>
            <p:spPr bwMode="auto">
              <a:xfrm>
                <a:off x="2006600" y="3573463"/>
                <a:ext cx="3341688" cy="406400"/>
              </a:xfrm>
              <a:prstGeom prst="roundRect">
                <a:avLst>
                  <a:gd name="adj" fmla="val 16667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Ctr="1">
                <a:spAutoFit/>
              </a:bodyPr>
              <a:lstStyle/>
              <a:p>
                <a:pPr>
                  <a:defRPr/>
                </a:pPr>
                <a:r>
                  <a:rPr lang="zh-CN" altLang="en-US" b="1" dirty="0">
                    <a:latin typeface="Arial" panose="020B0604020202020204" pitchFamily="34" charset="0"/>
                    <a:ea typeface="黑体" panose="02010609060101010101" pitchFamily="2" charset="-122"/>
                  </a:rPr>
                  <a:t>给</a:t>
                </a:r>
                <a:r>
                  <a:rPr lang="en-US" altLang="zh-CN" b="1" dirty="0">
                    <a:latin typeface="Arial" panose="020B0604020202020204" pitchFamily="34" charset="0"/>
                    <a:ea typeface="黑体" panose="02010609060101010101" pitchFamily="2" charset="-122"/>
                  </a:rPr>
                  <a:t>ID</a:t>
                </a:r>
                <a:r>
                  <a:rPr lang="zh-CN" altLang="en-US" b="1" dirty="0">
                    <a:latin typeface="Arial" panose="020B0604020202020204" pitchFamily="34" charset="0"/>
                    <a:ea typeface="黑体" panose="02010609060101010101" pitchFamily="2" charset="-122"/>
                  </a:rPr>
                  <a:t>字段创建主键</a:t>
                </a:r>
                <a:endPara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4786313" y="3818401"/>
              <a:ext cx="2376487" cy="471487"/>
            </a:xfrm>
            <a:prstGeom prst="wedgeRoundRectCallout">
              <a:avLst>
                <a:gd name="adj1" fmla="val -64481"/>
                <a:gd name="adj2" fmla="val 100755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 eaLnBrk="0" hangingPunct="0">
                <a:defRPr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字段和主键同时定义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pic>
        <p:nvPicPr>
          <p:cNvPr id="48" name="Picture 2" descr="C:\Users\cons\Desktop\woniu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6" y="3183579"/>
            <a:ext cx="495300" cy="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011526" y="3188360"/>
            <a:ext cx="771526" cy="383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8E40"/>
                </a:solidFill>
              </a:rPr>
              <a:t>提问</a:t>
            </a:r>
            <a:endParaRPr lang="en-US" altLang="zh-CN" b="1" dirty="0">
              <a:solidFill>
                <a:srgbClr val="008E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简单地说，就是“子表”中对应于“主表”的列，在子表中称为外键或者引用键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的值要求与主表的主键或者唯一键相对应，外键用来</a:t>
            </a:r>
            <a:r>
              <a:rPr lang="zh-CN" altLang="en-US" dirty="0">
                <a:solidFill>
                  <a:srgbClr val="FF0000"/>
                </a:solidFill>
              </a:rPr>
              <a:t>强制引用完整性</a:t>
            </a:r>
            <a:r>
              <a:rPr lang="zh-CN" altLang="en-US" dirty="0"/>
              <a:t>。例如在成绩表中，学号为外键。一个表可以有多个外键。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外键（</a:t>
            </a:r>
            <a:r>
              <a:rPr lang="en-US" altLang="zh-CN" dirty="0"/>
              <a:t>Foreign Key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创建外键约束</a:t>
            </a:r>
            <a:endParaRPr lang="zh-CN" altLang="en-US" dirty="0"/>
          </a:p>
        </p:txBody>
      </p:sp>
      <p:graphicFrame>
        <p:nvGraphicFramePr>
          <p:cNvPr id="4" name="Group 228"/>
          <p:cNvGraphicFramePr/>
          <p:nvPr/>
        </p:nvGraphicFramePr>
        <p:xfrm>
          <a:off x="3531649" y="2668005"/>
          <a:ext cx="4824412" cy="1853307"/>
        </p:xfrm>
        <a:graphic>
          <a:graphicData uri="http://schemas.openxmlformats.org/drawingml/2006/table">
            <a:tbl>
              <a:tblPr/>
              <a:tblGrid>
                <a:gridCol w="1204912"/>
                <a:gridCol w="1208088"/>
                <a:gridCol w="1206500"/>
                <a:gridCol w="1204912"/>
              </a:tblGrid>
              <a:tr h="3293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科目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分数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…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18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数学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0010012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8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数学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0010013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8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语文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0010012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67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8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语文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0010013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81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86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数学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0010016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98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 bwMode="auto">
          <a:xfrm>
            <a:off x="377579" y="997909"/>
            <a:ext cx="5147725" cy="1640598"/>
            <a:chOff x="839" y="1117"/>
            <a:chExt cx="3674" cy="154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600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河南</a:t>
              </a:r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新乡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赵可以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0010016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河南新乡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张丽鹃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0010015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江西南昌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雷铜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0010014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湖南新田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吴兰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0010013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山东定陶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李山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0010012</a:t>
              </a:r>
              <a:endParaRPr lang="en-US" altLang="zh-CN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solidFill>
                    <a:schemeClr val="bg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b="1">
                <a:solidFill>
                  <a:schemeClr val="bg1"/>
                </a:solidFill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solidFill>
                    <a:schemeClr val="bg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地址</a:t>
              </a:r>
              <a:endParaRPr lang="zh-CN" altLang="en-US" b="1">
                <a:solidFill>
                  <a:schemeClr val="bg1"/>
                </a:solidFill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solidFill>
                    <a:schemeClr val="bg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姓名</a:t>
              </a:r>
              <a:endParaRPr lang="zh-CN" altLang="en-US" b="1">
                <a:solidFill>
                  <a:schemeClr val="bg1"/>
                </a:solidFill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 err="1">
                  <a:solidFill>
                    <a:schemeClr val="bg1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num</a:t>
              </a:r>
              <a:endParaRPr lang="zh-CN" altLang="en-US" b="1" dirty="0">
                <a:solidFill>
                  <a:schemeClr val="bg1"/>
                </a:solidFill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41"/>
          <p:cNvGrpSpPr/>
          <p:nvPr/>
        </p:nvGrpSpPr>
        <p:grpSpPr bwMode="auto">
          <a:xfrm>
            <a:off x="4524484" y="4786952"/>
            <a:ext cx="4392613" cy="407988"/>
            <a:chOff x="815" y="3158"/>
            <a:chExt cx="3674" cy="257"/>
          </a:xfrm>
        </p:grpSpPr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571" y="3158"/>
              <a:ext cx="918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53" y="3158"/>
              <a:ext cx="918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b="1"/>
                <a:t>98</a:t>
              </a:r>
              <a:endParaRPr lang="en-US" altLang="zh-CN" b="1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733" y="3158"/>
              <a:ext cx="920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0010021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15" y="3158"/>
              <a:ext cx="918" cy="2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</a:rPr>
                <a:t>数学</a:t>
              </a:r>
              <a:endParaRPr lang="zh-CN" altLang="en-US" b="1" dirty="0">
                <a:ea typeface="黑体" panose="02010609060101010101" pitchFamily="2" charset="-122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815" y="3415"/>
              <a:ext cx="367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815" y="3158"/>
              <a:ext cx="367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5889721" y="4540965"/>
            <a:ext cx="647700" cy="254589"/>
          </a:xfrm>
          <a:prstGeom prst="up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5413645" y="4505143"/>
            <a:ext cx="503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en-US" altLang="zh-CN" sz="20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3926937" y="997908"/>
            <a:ext cx="1582737" cy="4318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主表</a:t>
            </a:r>
            <a:endParaRPr lang="zh-CN" altLang="en-US" b="1">
              <a:ea typeface="黑体" panose="02010609060101010101" pitchFamily="2" charset="-122"/>
            </a:endParaRPr>
          </a:p>
        </p:txBody>
      </p:sp>
      <p:grpSp>
        <p:nvGrpSpPr>
          <p:cNvPr id="52" name="Group 215"/>
          <p:cNvGrpSpPr/>
          <p:nvPr/>
        </p:nvGrpSpPr>
        <p:grpSpPr bwMode="auto">
          <a:xfrm>
            <a:off x="1083724" y="836613"/>
            <a:ext cx="4679950" cy="2305050"/>
            <a:chOff x="975" y="663"/>
            <a:chExt cx="2948" cy="1452"/>
          </a:xfrm>
        </p:grpSpPr>
        <p:sp>
          <p:nvSpPr>
            <p:cNvPr id="53" name="Line 212"/>
            <p:cNvSpPr>
              <a:spLocks noChangeShapeType="1"/>
            </p:cNvSpPr>
            <p:nvPr/>
          </p:nvSpPr>
          <p:spPr bwMode="auto">
            <a:xfrm flipV="1">
              <a:off x="3923" y="663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13"/>
            <p:cNvSpPr>
              <a:spLocks noChangeShapeType="1"/>
            </p:cNvSpPr>
            <p:nvPr/>
          </p:nvSpPr>
          <p:spPr bwMode="auto">
            <a:xfrm flipH="1">
              <a:off x="975" y="663"/>
              <a:ext cx="29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14"/>
            <p:cNvSpPr>
              <a:spLocks noChangeShapeType="1"/>
            </p:cNvSpPr>
            <p:nvPr/>
          </p:nvSpPr>
          <p:spPr bwMode="auto">
            <a:xfrm>
              <a:off x="975" y="66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AutoShape 50"/>
          <p:cNvSpPr>
            <a:spLocks noChangeArrowheads="1"/>
          </p:cNvSpPr>
          <p:nvPr/>
        </p:nvSpPr>
        <p:spPr bwMode="auto">
          <a:xfrm>
            <a:off x="6555836" y="2787651"/>
            <a:ext cx="1584325" cy="4318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从表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7" name="AutoShape 93"/>
          <p:cNvSpPr>
            <a:spLocks noChangeArrowheads="1"/>
          </p:cNvSpPr>
          <p:nvPr/>
        </p:nvSpPr>
        <p:spPr bwMode="gray">
          <a:xfrm>
            <a:off x="504312" y="1698954"/>
            <a:ext cx="5113337" cy="529404"/>
          </a:xfrm>
          <a:prstGeom prst="wedgeRoundRectCallout">
            <a:avLst>
              <a:gd name="adj1" fmla="val -34866"/>
              <a:gd name="adj2" fmla="val -108407"/>
              <a:gd name="adj3" fmla="val 16667"/>
            </a:avLst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GB" altLang="zh-CN" b="1" dirty="0" err="1">
                <a:solidFill>
                  <a:schemeClr val="tx1"/>
                </a:solidFill>
              </a:rPr>
              <a:t>num</a:t>
            </a:r>
            <a:r>
              <a:rPr lang="en-GB" altLang="zh-CN" b="1" dirty="0">
                <a:solidFill>
                  <a:schemeClr val="tx1"/>
                </a:solidFill>
              </a:rPr>
              <a:t> INT PRIMARY KEY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AutoShape 93"/>
          <p:cNvSpPr>
            <a:spLocks noChangeArrowheads="1"/>
          </p:cNvSpPr>
          <p:nvPr/>
        </p:nvSpPr>
        <p:spPr bwMode="gray">
          <a:xfrm>
            <a:off x="1586961" y="3651252"/>
            <a:ext cx="6913563" cy="645446"/>
          </a:xfrm>
          <a:prstGeom prst="wedgeRoundRectCallout">
            <a:avLst>
              <a:gd name="adj1" fmla="val 6104"/>
              <a:gd name="adj2" fmla="val -80189"/>
              <a:gd name="adj3" fmla="val 16667"/>
            </a:avLst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GB" altLang="zh-CN" b="1" dirty="0">
                <a:solidFill>
                  <a:schemeClr val="tx1"/>
                </a:solidFill>
              </a:rPr>
              <a:t>num INT ,</a:t>
            </a:r>
            <a:endParaRPr lang="en-GB" altLang="zh-CN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FOREIGN KEY (num) REFERENCES </a:t>
            </a:r>
            <a:r>
              <a:rPr lang="zh-CN" altLang="en-US" b="1" dirty="0">
                <a:solidFill>
                  <a:schemeClr val="tx1"/>
                </a:solidFill>
              </a:rPr>
              <a:t>主表</a:t>
            </a:r>
            <a:r>
              <a:rPr lang="en-US" altLang="zh-CN" b="1" dirty="0">
                <a:solidFill>
                  <a:schemeClr val="tx1"/>
                </a:solidFill>
              </a:rPr>
              <a:t>(num)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utoUpdateAnimBg="0"/>
      <p:bldP spid="51" grpId="0" animBg="1" autoUpdateAnimBg="0"/>
      <p:bldP spid="56" grpId="0" animBg="1" autoUpdateAnimBg="0"/>
      <p:bldP spid="57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创建自增长</a:t>
            </a:r>
            <a:endParaRPr lang="zh-CN" altLang="en-US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758258" y="3163104"/>
            <a:ext cx="7748587" cy="1467890"/>
          </a:xfrm>
          <a:prstGeom prst="roundRect">
            <a:avLst>
              <a:gd name="adj" fmla="val 7981"/>
            </a:avLst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GB" altLang="zh-CN" sz="14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 smtClean="0">
                <a:solidFill>
                  <a:schemeClr val="accent5">
                    <a:lumMod val="10000"/>
                  </a:schemeClr>
                </a:solidFill>
              </a:rPr>
              <a:t>CREATE </a:t>
            </a: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TABLE demo(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ID INT AUTO_INCREMENT PRIMARY KEY </a:t>
            </a: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…….. 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771846" y="716960"/>
            <a:ext cx="5146675" cy="1781175"/>
            <a:chOff x="839" y="1117"/>
            <a:chExt cx="3674" cy="154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AV121322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乔峰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16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AV372133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玄痛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15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AV378291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沙悟净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14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AV378290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猪悟能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13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AV378289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孙悟空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12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….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会员证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用户姓名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ID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AutoShape 23"/>
          <p:cNvSpPr>
            <a:spLocks noChangeArrowheads="1"/>
          </p:cNvSpPr>
          <p:nvPr/>
        </p:nvSpPr>
        <p:spPr bwMode="auto">
          <a:xfrm>
            <a:off x="1564008" y="2604498"/>
            <a:ext cx="3341688" cy="4064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Ctr="1">
            <a:spAutoFit/>
          </a:bodyPr>
          <a:lstStyle/>
          <a:p>
            <a:r>
              <a:rPr lang="zh-CN" altLang="en-US" b="1" dirty="0">
                <a:ea typeface="黑体" panose="02010609060101010101" pitchFamily="2" charset="-122"/>
              </a:rPr>
              <a:t>给</a:t>
            </a:r>
            <a:r>
              <a:rPr lang="en-US" altLang="zh-CN" b="1" dirty="0">
                <a:ea typeface="黑体" panose="02010609060101010101" pitchFamily="2" charset="-122"/>
              </a:rPr>
              <a:t>ID</a:t>
            </a:r>
            <a:r>
              <a:rPr lang="zh-CN" altLang="en-US" b="1" dirty="0">
                <a:ea typeface="黑体" panose="02010609060101010101" pitchFamily="2" charset="-122"/>
              </a:rPr>
              <a:t>字段创建主键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sp>
        <p:nvSpPr>
          <p:cNvPr id="43" name="AutoShape 93"/>
          <p:cNvSpPr>
            <a:spLocks noChangeArrowheads="1"/>
          </p:cNvSpPr>
          <p:nvPr/>
        </p:nvSpPr>
        <p:spPr bwMode="gray">
          <a:xfrm>
            <a:off x="4372296" y="2807698"/>
            <a:ext cx="3600450" cy="397271"/>
          </a:xfrm>
          <a:prstGeom prst="wedgeRoundRectCallout">
            <a:avLst>
              <a:gd name="adj1" fmla="val -38824"/>
              <a:gd name="adj2" fmla="val 1006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0" hangingPunct="0"/>
            <a:r>
              <a:rPr lang="zh-CN" altLang="en-US" b="1">
                <a:ea typeface="黑体" panose="02010609060101010101" pitchFamily="2" charset="-122"/>
              </a:rPr>
              <a:t>字段和主键同时定义并设定自增长</a:t>
            </a:r>
            <a:endParaRPr lang="zh-CN" altLang="en-US" b="1">
              <a:ea typeface="黑体" panose="02010609060101010101" pitchFamily="2" charset="-122"/>
            </a:endParaRPr>
          </a:p>
        </p:txBody>
      </p:sp>
      <p:pic>
        <p:nvPicPr>
          <p:cNvPr id="44" name="Picture 2" descr="C:\Users\cons\Desktop\woniu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3" y="2611951"/>
            <a:ext cx="495300" cy="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87833" y="2616732"/>
            <a:ext cx="711212" cy="383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8E40"/>
                </a:solidFill>
              </a:rPr>
              <a:t>示例</a:t>
            </a:r>
            <a:endParaRPr lang="en-US" altLang="zh-CN" b="1" dirty="0">
              <a:solidFill>
                <a:srgbClr val="008E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 animBg="1"/>
      <p:bldP spid="43" grpId="0" animBg="1"/>
      <p:bldP spid="4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创建唯一约束</a:t>
            </a:r>
            <a:endParaRPr lang="zh-CN" altLang="en-US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493680" y="3336926"/>
            <a:ext cx="7857223" cy="1564898"/>
          </a:xfrm>
          <a:prstGeom prst="roundRect">
            <a:avLst>
              <a:gd name="adj" fmla="val 7981"/>
            </a:avLst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CREATE TABLE demo(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…..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GB" altLang="zh-CN" sz="1400" b="1" dirty="0" err="1">
                <a:solidFill>
                  <a:schemeClr val="accent5">
                    <a:lumMod val="10000"/>
                  </a:schemeClr>
                </a:solidFill>
              </a:rPr>
              <a:t>vip</a:t>
            </a: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 VARCHAR(50) UNIQUE,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…….. 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530691" y="817564"/>
            <a:ext cx="5146675" cy="1943100"/>
            <a:chOff x="839" y="1117"/>
            <a:chExt cx="3674" cy="154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AV121322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乔峰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CV0016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AV372133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玄痛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CV0015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AV378291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沙悟净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AV0014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AV378290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猪悟能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AV0013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AV378289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孙悟空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AV0012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….</a:t>
              </a:r>
              <a:endParaRPr lang="en-US" altLang="zh-CN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 err="1">
                  <a:ea typeface="黑体" panose="02010609060101010101" pitchFamily="2" charset="-122"/>
                  <a:cs typeface="Times New Roman" panose="02020603050405020304" pitchFamily="18" charset="0"/>
                </a:rPr>
                <a:t>vip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name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ID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AutoShape 30"/>
          <p:cNvSpPr>
            <a:spLocks noChangeArrowheads="1"/>
          </p:cNvSpPr>
          <p:nvPr/>
        </p:nvSpPr>
        <p:spPr bwMode="auto">
          <a:xfrm rot="10800000">
            <a:off x="2186641" y="2689226"/>
            <a:ext cx="360362" cy="647700"/>
          </a:xfrm>
          <a:prstGeom prst="downArrow">
            <a:avLst>
              <a:gd name="adj1" fmla="val 50000"/>
              <a:gd name="adj2" fmla="val 349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2834341" y="2760664"/>
            <a:ext cx="3341687" cy="4064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Ctr="1">
            <a:spAutoFit/>
          </a:bodyPr>
          <a:lstStyle/>
          <a:p>
            <a:r>
              <a:rPr lang="zh-CN" altLang="en-US" b="1" dirty="0">
                <a:ea typeface="黑体" panose="02010609060101010101" pitchFamily="2" charset="-122"/>
              </a:rPr>
              <a:t>给</a:t>
            </a:r>
            <a:r>
              <a:rPr lang="en-US" altLang="zh-CN" b="1" dirty="0">
                <a:ea typeface="黑体" panose="02010609060101010101" pitchFamily="2" charset="-122"/>
              </a:rPr>
              <a:t>VIP</a:t>
            </a:r>
            <a:r>
              <a:rPr lang="zh-CN" altLang="en-US" b="1" dirty="0">
                <a:ea typeface="黑体" panose="02010609060101010101" pitchFamily="2" charset="-122"/>
              </a:rPr>
              <a:t>字段创建唯一约束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sp>
        <p:nvSpPr>
          <p:cNvPr id="44" name="AutoShape 93"/>
          <p:cNvSpPr>
            <a:spLocks noChangeArrowheads="1"/>
          </p:cNvSpPr>
          <p:nvPr/>
        </p:nvSpPr>
        <p:spPr bwMode="gray">
          <a:xfrm>
            <a:off x="4779028" y="3194051"/>
            <a:ext cx="2374900" cy="469900"/>
          </a:xfrm>
          <a:prstGeom prst="wedgeRoundRectCallout">
            <a:avLst>
              <a:gd name="adj1" fmla="val -78375"/>
              <a:gd name="adj2" fmla="val 1276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0" hangingPunct="0"/>
            <a:r>
              <a:rPr lang="zh-CN" altLang="en-US" b="1" dirty="0">
                <a:ea typeface="黑体" panose="02010609060101010101" pitchFamily="2" charset="-122"/>
              </a:rPr>
              <a:t>定义</a:t>
            </a:r>
            <a:r>
              <a:rPr lang="en-US" altLang="zh-CN" b="1" dirty="0" err="1">
                <a:ea typeface="黑体" panose="02010609060101010101" pitchFamily="2" charset="-122"/>
              </a:rPr>
              <a:t>vip</a:t>
            </a:r>
            <a:r>
              <a:rPr lang="zh-CN" altLang="en-US" b="1" dirty="0">
                <a:ea typeface="黑体" panose="02010609060101010101" pitchFamily="2" charset="-122"/>
              </a:rPr>
              <a:t>字段唯一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sp>
        <p:nvSpPr>
          <p:cNvPr id="45" name="AutoShape 93"/>
          <p:cNvSpPr>
            <a:spLocks noChangeArrowheads="1"/>
          </p:cNvSpPr>
          <p:nvPr/>
        </p:nvSpPr>
        <p:spPr bwMode="gray">
          <a:xfrm>
            <a:off x="4274203" y="1393826"/>
            <a:ext cx="2736850" cy="647700"/>
          </a:xfrm>
          <a:prstGeom prst="wedgeRoundRectCallout">
            <a:avLst>
              <a:gd name="adj1" fmla="val -54634"/>
              <a:gd name="adj2" fmla="val -1179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0" hangingPunct="0"/>
            <a:r>
              <a:rPr lang="zh-CN" altLang="en-US" b="1" dirty="0">
                <a:ea typeface="黑体" panose="02010609060101010101" pitchFamily="2" charset="-122"/>
              </a:rPr>
              <a:t>试图为该字段插入重复的</a:t>
            </a:r>
            <a:endParaRPr lang="en-US" altLang="zh-CN" b="1" dirty="0">
              <a:ea typeface="黑体" panose="02010609060101010101" pitchFamily="2" charset="-122"/>
            </a:endParaRPr>
          </a:p>
          <a:p>
            <a:pPr algn="l" eaLnBrk="0" hangingPunct="0"/>
            <a:r>
              <a:rPr lang="zh-CN" altLang="en-US" b="1" dirty="0">
                <a:ea typeface="黑体" panose="02010609060101010101" pitchFamily="2" charset="-122"/>
              </a:rPr>
              <a:t>数据时会提示错误信息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pic>
        <p:nvPicPr>
          <p:cNvPr id="46" name="Picture 2" descr="C:\Users\cons\Desktop\woniu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80" y="2855144"/>
            <a:ext cx="495300" cy="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12780" y="2865201"/>
            <a:ext cx="711212" cy="378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8E40"/>
                </a:solidFill>
              </a:rPr>
              <a:t>示例</a:t>
            </a:r>
            <a:endParaRPr lang="en-US" altLang="zh-CN" b="1" dirty="0">
              <a:solidFill>
                <a:srgbClr val="008E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 animBg="1"/>
      <p:bldP spid="43" grpId="0" animBg="1"/>
      <p:bldP spid="44" grpId="0" animBg="1"/>
      <p:bldP spid="45" grpId="0" animBg="1"/>
      <p:bldP spid="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0"/>
          <p:cNvSpPr/>
          <p:nvPr/>
        </p:nvSpPr>
        <p:spPr>
          <a:xfrm>
            <a:off x="0" y="0"/>
            <a:ext cx="6201004" cy="5715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-1" fmla="*/ 0 w 9144000"/>
              <a:gd name="connsiteY0-2" fmla="*/ 0 h 6858000"/>
              <a:gd name="connsiteX1-3" fmla="*/ 9144000 w 9144000"/>
              <a:gd name="connsiteY1-4" fmla="*/ 0 h 6858000"/>
              <a:gd name="connsiteX2-5" fmla="*/ 2686050 w 9144000"/>
              <a:gd name="connsiteY2-6" fmla="*/ 6400800 h 6858000"/>
              <a:gd name="connsiteX3-7" fmla="*/ 0 w 9144000"/>
              <a:gd name="connsiteY3-8" fmla="*/ 6858000 h 6858000"/>
              <a:gd name="connsiteX4-9" fmla="*/ 0 w 9144000"/>
              <a:gd name="connsiteY4-10" fmla="*/ 0 h 6858000"/>
              <a:gd name="connsiteX0-11" fmla="*/ 0 w 9144000"/>
              <a:gd name="connsiteY0-12" fmla="*/ 0 h 6858000"/>
              <a:gd name="connsiteX1-13" fmla="*/ 9144000 w 9144000"/>
              <a:gd name="connsiteY1-14" fmla="*/ 0 h 6858000"/>
              <a:gd name="connsiteX2-15" fmla="*/ 2305050 w 9144000"/>
              <a:gd name="connsiteY2-16" fmla="*/ 6858000 h 6858000"/>
              <a:gd name="connsiteX3-17" fmla="*/ 0 w 9144000"/>
              <a:gd name="connsiteY3-18" fmla="*/ 6858000 h 6858000"/>
              <a:gd name="connsiteX4-19" fmla="*/ 0 w 9144000"/>
              <a:gd name="connsiteY4-2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email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4" rIns="91426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295511">
            <a:off x="414703" y="-1806666"/>
            <a:ext cx="3075252" cy="361333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4" rIns="91426" bIns="45714"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14475" y="686694"/>
            <a:ext cx="1712686" cy="707874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zh-CN" altLang="en-US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3525" y="1456133"/>
            <a:ext cx="2528108" cy="369320"/>
          </a:xfrm>
          <a:prstGeom prst="rect">
            <a:avLst/>
          </a:prstGeom>
        </p:spPr>
        <p:txBody>
          <a:bodyPr wrap="square" lIns="91426" tIns="45714" rIns="91426" bIns="45714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D9D9D9"/>
                </a:solidFill>
                <a:latin typeface="+mj-ea"/>
                <a:ea typeface="+mj-ea"/>
              </a:rPr>
              <a:t>CONT</a:t>
            </a:r>
            <a:r>
              <a:rPr lang="en-US" altLang="zh-CN" dirty="0" smtClean="0">
                <a:solidFill>
                  <a:srgbClr val="D76739"/>
                </a:solidFill>
                <a:latin typeface="+mj-ea"/>
                <a:ea typeface="+mj-ea"/>
              </a:rPr>
              <a:t>ENTS</a:t>
            </a:r>
            <a:endParaRPr lang="zh-CN" altLang="en-US" dirty="0">
              <a:solidFill>
                <a:srgbClr val="D76739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 rot="2295121">
            <a:off x="3820256" y="2261637"/>
            <a:ext cx="621479" cy="621479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4" rIns="91426" bIns="45714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连接符 43"/>
          <p:cNvCxnSpPr>
            <a:stCxn id="2" idx="2"/>
          </p:cNvCxnSpPr>
          <p:nvPr/>
        </p:nvCxnSpPr>
        <p:spPr>
          <a:xfrm flipV="1">
            <a:off x="1563170" y="14523"/>
            <a:ext cx="4637834" cy="5700477"/>
          </a:xfrm>
          <a:prstGeom prst="line">
            <a:avLst/>
          </a:prstGeom>
          <a:ln w="12700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844789" y="2279998"/>
            <a:ext cx="572415" cy="584763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27"/>
          <p:cNvSpPr txBox="1"/>
          <p:nvPr/>
        </p:nvSpPr>
        <p:spPr>
          <a:xfrm>
            <a:off x="4721994" y="2380587"/>
            <a:ext cx="2238832" cy="400097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zh-CN" altLang="en-US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数据完整性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295121">
            <a:off x="3226170" y="2983169"/>
            <a:ext cx="621479" cy="621479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4" rIns="91426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6"/>
          <p:cNvSpPr txBox="1"/>
          <p:nvPr/>
        </p:nvSpPr>
        <p:spPr>
          <a:xfrm>
            <a:off x="3250701" y="2987778"/>
            <a:ext cx="572415" cy="584763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7"/>
          <p:cNvSpPr txBox="1"/>
          <p:nvPr/>
        </p:nvSpPr>
        <p:spPr>
          <a:xfrm>
            <a:off x="4259215" y="3235597"/>
            <a:ext cx="2238832" cy="400097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zh-CN" altLang="en-US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数据约束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295121">
            <a:off x="2505754" y="3855985"/>
            <a:ext cx="621479" cy="621479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4" rIns="91426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6"/>
          <p:cNvSpPr txBox="1"/>
          <p:nvPr/>
        </p:nvSpPr>
        <p:spPr>
          <a:xfrm>
            <a:off x="2528086" y="3874342"/>
            <a:ext cx="572415" cy="584763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7"/>
          <p:cNvSpPr txBox="1"/>
          <p:nvPr/>
        </p:nvSpPr>
        <p:spPr>
          <a:xfrm>
            <a:off x="3609259" y="4060622"/>
            <a:ext cx="2238832" cy="400097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zh-CN" altLang="en-US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三大范式</a:t>
            </a:r>
            <a:endParaRPr lang="en-US" altLang="zh-CN" sz="2000" b="1" dirty="0" smtClean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6"/>
          <p:cNvSpPr>
            <a:spLocks noChangeArrowheads="1"/>
          </p:cNvSpPr>
          <p:nvPr/>
        </p:nvSpPr>
        <p:spPr bwMode="auto">
          <a:xfrm>
            <a:off x="1221760" y="4032061"/>
            <a:ext cx="3673475" cy="2889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创建非空约束</a:t>
            </a:r>
            <a:endParaRPr lang="zh-CN" altLang="en-US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718523" y="3394075"/>
            <a:ext cx="7748587" cy="1564898"/>
          </a:xfrm>
          <a:prstGeom prst="roundRect">
            <a:avLst>
              <a:gd name="adj" fmla="val 7981"/>
            </a:avLst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CREATE TABLE demo(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…..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name VARCHAR(50) NOT NULL,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…….. 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645498" y="800100"/>
            <a:ext cx="5146675" cy="1943100"/>
            <a:chOff x="839" y="1117"/>
            <a:chExt cx="3674" cy="154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AV121322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乔峰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CV0016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AV372133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玄痛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CV0015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AV378291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沙悟净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AV0014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AV378290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猪悟能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AV0013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AV378289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孙悟空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AV0012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….</a:t>
              </a:r>
              <a:endParaRPr lang="en-US" altLang="zh-CN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会员证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name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ID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AutoShape 30"/>
          <p:cNvSpPr>
            <a:spLocks noChangeArrowheads="1"/>
          </p:cNvSpPr>
          <p:nvPr/>
        </p:nvSpPr>
        <p:spPr bwMode="auto">
          <a:xfrm rot="10800000">
            <a:off x="2302848" y="2746375"/>
            <a:ext cx="360362" cy="647700"/>
          </a:xfrm>
          <a:prstGeom prst="downArrow">
            <a:avLst>
              <a:gd name="adj1" fmla="val 50000"/>
              <a:gd name="adj2" fmla="val 349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2950548" y="2844800"/>
            <a:ext cx="3341687" cy="4064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Ctr="1">
            <a:spAutoFit/>
          </a:bodyPr>
          <a:lstStyle/>
          <a:p>
            <a:r>
              <a:rPr lang="zh-CN" altLang="en-US" b="1">
                <a:ea typeface="黑体" panose="02010609060101010101" pitchFamily="2" charset="-122"/>
              </a:rPr>
              <a:t>给</a:t>
            </a:r>
            <a:r>
              <a:rPr lang="en-US" altLang="zh-CN" b="1">
                <a:ea typeface="黑体" panose="02010609060101010101" pitchFamily="2" charset="-122"/>
              </a:rPr>
              <a:t>name</a:t>
            </a:r>
            <a:r>
              <a:rPr lang="zh-CN" altLang="en-US" b="1">
                <a:ea typeface="黑体" panose="02010609060101010101" pitchFamily="2" charset="-122"/>
              </a:rPr>
              <a:t>字段创建非空约束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44" name="AutoShape 93"/>
          <p:cNvSpPr>
            <a:spLocks noChangeArrowheads="1"/>
          </p:cNvSpPr>
          <p:nvPr/>
        </p:nvSpPr>
        <p:spPr bwMode="gray">
          <a:xfrm>
            <a:off x="4895235" y="3251200"/>
            <a:ext cx="2374900" cy="469900"/>
          </a:xfrm>
          <a:prstGeom prst="wedgeRoundRectCallout">
            <a:avLst>
              <a:gd name="adj1" fmla="val -78375"/>
              <a:gd name="adj2" fmla="val 12769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0" hangingPunct="0"/>
            <a:r>
              <a:rPr lang="zh-CN" altLang="en-US" b="1">
                <a:ea typeface="黑体" panose="02010609060101010101" pitchFamily="2" charset="-122"/>
              </a:rPr>
              <a:t>定义</a:t>
            </a:r>
            <a:r>
              <a:rPr lang="en-US" altLang="zh-CN" b="1">
                <a:ea typeface="黑体" panose="02010609060101010101" pitchFamily="2" charset="-122"/>
              </a:rPr>
              <a:t>name</a:t>
            </a:r>
            <a:r>
              <a:rPr lang="zh-CN" altLang="en-US" b="1">
                <a:ea typeface="黑体" panose="02010609060101010101" pitchFamily="2" charset="-122"/>
              </a:rPr>
              <a:t>字段非空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45" name="AutoShape 93"/>
          <p:cNvSpPr>
            <a:spLocks noChangeArrowheads="1"/>
          </p:cNvSpPr>
          <p:nvPr/>
        </p:nvSpPr>
        <p:spPr bwMode="gray">
          <a:xfrm>
            <a:off x="3166448" y="1522413"/>
            <a:ext cx="2736850" cy="647700"/>
          </a:xfrm>
          <a:prstGeom prst="wedgeRoundRectCallout">
            <a:avLst>
              <a:gd name="adj1" fmla="val -54634"/>
              <a:gd name="adj2" fmla="val -1179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0" hangingPunct="0"/>
            <a:r>
              <a:rPr lang="zh-CN" altLang="en-US" b="1" dirty="0">
                <a:ea typeface="黑体" panose="02010609060101010101" pitchFamily="2" charset="-122"/>
              </a:rPr>
              <a:t>试图为该字段插入空值时</a:t>
            </a:r>
            <a:endParaRPr lang="en-US" altLang="zh-CN" b="1" dirty="0">
              <a:ea typeface="黑体" panose="02010609060101010101" pitchFamily="2" charset="-122"/>
            </a:endParaRPr>
          </a:p>
          <a:p>
            <a:pPr algn="l" eaLnBrk="0" hangingPunct="0"/>
            <a:r>
              <a:rPr lang="zh-CN" altLang="en-US" b="1" dirty="0">
                <a:ea typeface="黑体" panose="02010609060101010101" pitchFamily="2" charset="-122"/>
              </a:rPr>
              <a:t>数据库会提示错误信息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pic>
        <p:nvPicPr>
          <p:cNvPr id="46" name="Picture 2" descr="C:\Users\cons\Desktop\woniu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2" y="2855144"/>
            <a:ext cx="495300" cy="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045872" y="2865201"/>
            <a:ext cx="711212" cy="378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8E40"/>
                </a:solidFill>
              </a:rPr>
              <a:t>示例</a:t>
            </a:r>
            <a:endParaRPr lang="en-US" altLang="zh-CN" b="1" dirty="0">
              <a:solidFill>
                <a:srgbClr val="008E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 animBg="1"/>
      <p:bldP spid="42" grpId="0" animBg="1"/>
      <p:bldP spid="43" grpId="0" animBg="1"/>
      <p:bldP spid="44" grpId="0" animBg="1"/>
      <p:bldP spid="45" grpId="0" animBg="1"/>
      <p:bldP spid="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utoShape 12"/>
          <p:cNvSpPr>
            <a:spLocks noChangeArrowheads="1"/>
          </p:cNvSpPr>
          <p:nvPr/>
        </p:nvSpPr>
        <p:spPr bwMode="auto">
          <a:xfrm>
            <a:off x="658812" y="3741738"/>
            <a:ext cx="7748587" cy="1564898"/>
          </a:xfrm>
          <a:prstGeom prst="roundRect">
            <a:avLst>
              <a:gd name="adj" fmla="val 7981"/>
            </a:avLst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CREATE TABLE demo(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…..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GB" altLang="zh-CN" sz="1400" b="1" dirty="0" err="1">
                <a:solidFill>
                  <a:schemeClr val="accent5">
                    <a:lumMod val="10000"/>
                  </a:schemeClr>
                </a:solidFill>
              </a:rPr>
              <a:t>tel</a:t>
            </a: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 VARCHAR(50) DEFAULT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‘default’</a:t>
            </a: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		…….. </a:t>
            </a:r>
            <a:endParaRPr lang="en-GB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GB" altLang="zh-CN" sz="1400" b="1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创建默认值</a:t>
            </a:r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658812" y="996950"/>
            <a:ext cx="5146675" cy="1943100"/>
            <a:chOff x="839" y="1117"/>
            <a:chExt cx="3674" cy="154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ea typeface="黑体" panose="02010609060101010101" pitchFamily="2" charset="-122"/>
                </a:rPr>
                <a:t>default</a:t>
              </a: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AV121322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乔峰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CV0016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ea typeface="黑体" panose="02010609060101010101" pitchFamily="2" charset="-122"/>
                </a:rPr>
                <a:t>default</a:t>
              </a: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AV372133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玄痛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CV0015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AV378291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沙悟净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AV0014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</a:rPr>
                <a:t>AV378290</a:t>
              </a:r>
              <a:endParaRPr lang="en-US" altLang="zh-CN" b="1">
                <a:ea typeface="黑体" panose="02010609060101010101" pitchFamily="2" charset="-122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猪悟能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AV0013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ea typeface="黑体" panose="02010609060101010101" pitchFamily="2" charset="-122"/>
                </a:rPr>
                <a:t>default</a:t>
              </a: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AV378289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孙悟空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AV0012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 err="1">
                  <a:ea typeface="黑体" panose="02010609060101010101" pitchFamily="2" charset="-122"/>
                  <a:cs typeface="Times New Roman" panose="02020603050405020304" pitchFamily="18" charset="0"/>
                </a:rPr>
                <a:t>tel</a:t>
              </a:r>
              <a:endParaRPr lang="en-US" altLang="zh-CN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677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 err="1">
                  <a:ea typeface="黑体" panose="02010609060101010101" pitchFamily="2" charset="-122"/>
                  <a:cs typeface="Times New Roman" panose="02020603050405020304" pitchFamily="18" charset="0"/>
                </a:rPr>
                <a:t>vip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name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ID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AutoShape 30"/>
          <p:cNvSpPr>
            <a:spLocks noChangeArrowheads="1"/>
          </p:cNvSpPr>
          <p:nvPr/>
        </p:nvSpPr>
        <p:spPr bwMode="auto">
          <a:xfrm rot="10800000">
            <a:off x="2316162" y="2943225"/>
            <a:ext cx="360362" cy="647700"/>
          </a:xfrm>
          <a:prstGeom prst="downArrow">
            <a:avLst>
              <a:gd name="adj1" fmla="val 50000"/>
              <a:gd name="adj2" fmla="val 34999"/>
            </a:avLst>
          </a:prstGeom>
          <a:gradFill rotWithShape="1">
            <a:gsLst>
              <a:gs pos="0">
                <a:srgbClr val="FFFFFF"/>
              </a:gs>
              <a:gs pos="100000">
                <a:srgbClr val="B563CF"/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</a:ln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42" name="AutoShape 23"/>
          <p:cNvSpPr>
            <a:spLocks noChangeArrowheads="1"/>
          </p:cNvSpPr>
          <p:nvPr/>
        </p:nvSpPr>
        <p:spPr bwMode="auto">
          <a:xfrm>
            <a:off x="2963862" y="3014663"/>
            <a:ext cx="3341687" cy="4064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Ctr="1">
            <a:spAutoFit/>
          </a:bodyPr>
          <a:lstStyle/>
          <a:p>
            <a:r>
              <a:rPr lang="zh-CN" altLang="en-US" b="1">
                <a:ea typeface="黑体" panose="02010609060101010101" pitchFamily="2" charset="-122"/>
              </a:rPr>
              <a:t>给</a:t>
            </a:r>
            <a:r>
              <a:rPr lang="en-US" altLang="zh-CN" b="1">
                <a:ea typeface="黑体" panose="02010609060101010101" pitchFamily="2" charset="-122"/>
              </a:rPr>
              <a:t>name</a:t>
            </a:r>
            <a:r>
              <a:rPr lang="zh-CN" altLang="en-US" b="1">
                <a:ea typeface="黑体" panose="02010609060101010101" pitchFamily="2" charset="-122"/>
              </a:rPr>
              <a:t>字段创建非空约束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43" name="Rectangle 86"/>
          <p:cNvSpPr>
            <a:spLocks noChangeArrowheads="1"/>
          </p:cNvSpPr>
          <p:nvPr/>
        </p:nvSpPr>
        <p:spPr bwMode="auto">
          <a:xfrm>
            <a:off x="1127918" y="4394945"/>
            <a:ext cx="3154833" cy="2889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93"/>
          <p:cNvSpPr>
            <a:spLocks noChangeArrowheads="1"/>
          </p:cNvSpPr>
          <p:nvPr/>
        </p:nvSpPr>
        <p:spPr bwMode="gray">
          <a:xfrm>
            <a:off x="4908549" y="3448050"/>
            <a:ext cx="2374900" cy="469900"/>
          </a:xfrm>
          <a:prstGeom prst="wedgeRoundRectCallout">
            <a:avLst>
              <a:gd name="adj1" fmla="val -45773"/>
              <a:gd name="adj2" fmla="val 10879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0" hangingPunct="0"/>
            <a:r>
              <a:rPr lang="zh-CN" altLang="en-US" b="1">
                <a:ea typeface="黑体" panose="02010609060101010101" pitchFamily="2" charset="-122"/>
              </a:rPr>
              <a:t>定义</a:t>
            </a:r>
            <a:r>
              <a:rPr lang="en-US" altLang="zh-CN" b="1">
                <a:ea typeface="黑体" panose="02010609060101010101" pitchFamily="2" charset="-122"/>
              </a:rPr>
              <a:t>tel</a:t>
            </a:r>
            <a:r>
              <a:rPr lang="zh-CN" altLang="en-US" b="1">
                <a:ea typeface="黑体" panose="02010609060101010101" pitchFamily="2" charset="-122"/>
              </a:rPr>
              <a:t>字段默认值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45" name="AutoShape 93"/>
          <p:cNvSpPr>
            <a:spLocks noChangeArrowheads="1"/>
          </p:cNvSpPr>
          <p:nvPr/>
        </p:nvSpPr>
        <p:spPr bwMode="gray">
          <a:xfrm>
            <a:off x="5627687" y="1647825"/>
            <a:ext cx="2736850" cy="647700"/>
          </a:xfrm>
          <a:prstGeom prst="wedgeRoundRectCallout">
            <a:avLst>
              <a:gd name="adj1" fmla="val -54634"/>
              <a:gd name="adj2" fmla="val -1179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0" hangingPunct="0"/>
            <a:r>
              <a:rPr lang="zh-CN" altLang="en-US" b="1">
                <a:ea typeface="黑体" panose="02010609060101010101" pitchFamily="2" charset="-122"/>
              </a:rPr>
              <a:t>试图为该字段插入重复的</a:t>
            </a:r>
            <a:endParaRPr lang="en-US" altLang="zh-CN" b="1">
              <a:ea typeface="黑体" panose="02010609060101010101" pitchFamily="2" charset="-122"/>
            </a:endParaRPr>
          </a:p>
          <a:p>
            <a:pPr algn="l" eaLnBrk="0" hangingPunct="0"/>
            <a:r>
              <a:rPr lang="zh-CN" altLang="en-US" b="1">
                <a:ea typeface="黑体" panose="02010609060101010101" pitchFamily="2" charset="-122"/>
              </a:rPr>
              <a:t>数据时会自动填充</a:t>
            </a:r>
            <a:endParaRPr lang="zh-CN" altLang="en-US" b="1">
              <a:ea typeface="黑体" panose="02010609060101010101" pitchFamily="2" charset="-122"/>
            </a:endParaRPr>
          </a:p>
        </p:txBody>
      </p:sp>
      <p:pic>
        <p:nvPicPr>
          <p:cNvPr id="134" name="Picture 2" descr="C:\Users\cons\Desktop\woniu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" y="3202450"/>
            <a:ext cx="495300" cy="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051718" y="3212507"/>
            <a:ext cx="711212" cy="378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8E40"/>
                </a:solidFill>
              </a:rPr>
              <a:t>示例</a:t>
            </a:r>
            <a:endParaRPr lang="en-US" altLang="zh-CN" b="1" dirty="0">
              <a:solidFill>
                <a:srgbClr val="008E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1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常见错误</a:t>
            </a:r>
            <a:endParaRPr lang="zh-CN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3" y="2130425"/>
            <a:ext cx="7767476" cy="1507153"/>
          </a:xfrm>
          <a:prstGeom prst="roundRect">
            <a:avLst>
              <a:gd name="adj" fmla="val 2903"/>
            </a:avLst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Name VARCHAR(50) UNIQUE DEFAULT ‘123456’</a:t>
            </a: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510293" y="2068512"/>
            <a:ext cx="2879725" cy="409575"/>
          </a:xfrm>
          <a:prstGeom prst="wedgeRoundRectCallout">
            <a:avLst>
              <a:gd name="adj1" fmla="val -27398"/>
              <a:gd name="adj2" fmla="val 9118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默认的不可能是唯一的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2448588" y="2739245"/>
            <a:ext cx="2123411" cy="276225"/>
          </a:xfrm>
          <a:prstGeom prst="flowChartProcess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2" descr="C:\Users\cons\Desktop\woniu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2" y="1438965"/>
            <a:ext cx="495300" cy="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67742" y="1449022"/>
            <a:ext cx="1196960" cy="378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8E40"/>
                </a:solidFill>
              </a:rPr>
              <a:t>代码改错</a:t>
            </a:r>
            <a:endParaRPr lang="en-US" altLang="zh-CN" b="1" dirty="0">
              <a:solidFill>
                <a:srgbClr val="008E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常见错误</a:t>
            </a:r>
            <a:endParaRPr lang="zh-CN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2" y="2200275"/>
            <a:ext cx="7392973" cy="941582"/>
          </a:xfrm>
          <a:prstGeom prst="roundRect">
            <a:avLst>
              <a:gd name="adj" fmla="val 2903"/>
            </a:avLst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Uid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 INT FOREIGN KEY</a:t>
            </a: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540940" y="1840659"/>
            <a:ext cx="2773362" cy="407987"/>
          </a:xfrm>
          <a:prstGeom prst="wedgeRoundRectCallout">
            <a:avLst>
              <a:gd name="adj1" fmla="val -41759"/>
              <a:gd name="adj2" fmla="val 9344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r>
              <a:rPr lang="zh-CN" altLang="en-US" dirty="0">
                <a:ea typeface="黑体" panose="02010609060101010101" pitchFamily="2" charset="-122"/>
              </a:rPr>
              <a:t>外键</a:t>
            </a:r>
            <a:r>
              <a:rPr lang="zh-CN" altLang="en-US" dirty="0" smtClean="0">
                <a:ea typeface="黑体" panose="02010609060101010101" pitchFamily="2" charset="-122"/>
              </a:rPr>
              <a:t>不能像主</a:t>
            </a:r>
            <a:r>
              <a:rPr lang="zh-CN" altLang="en-US" dirty="0">
                <a:ea typeface="黑体" panose="02010609060101010101" pitchFamily="2" charset="-122"/>
              </a:rPr>
              <a:t>键这样定义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1352389" y="2552377"/>
            <a:ext cx="1188551" cy="288925"/>
          </a:xfrm>
          <a:prstGeom prst="flowChartProcess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2" descr="C:\Users\cons\Desktop\woniu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2" y="1438965"/>
            <a:ext cx="495300" cy="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67742" y="1449022"/>
            <a:ext cx="1196960" cy="378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8E40"/>
                </a:solidFill>
              </a:rPr>
              <a:t>代码改错</a:t>
            </a:r>
            <a:endParaRPr lang="en-US" altLang="zh-CN" b="1" dirty="0">
              <a:solidFill>
                <a:srgbClr val="008E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常见错误</a:t>
            </a:r>
            <a:endParaRPr lang="zh-CN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2" y="2200275"/>
            <a:ext cx="7392973" cy="941582"/>
          </a:xfrm>
          <a:prstGeom prst="roundRect">
            <a:avLst>
              <a:gd name="adj" fmla="val 2903"/>
            </a:avLst>
          </a:prstGeom>
          <a:solidFill>
            <a:schemeClr val="accent6">
              <a:lumMod val="40000"/>
              <a:lumOff val="60000"/>
              <a:alpha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sz="1400" b="1" dirty="0" err="1" smtClean="0">
                <a:solidFill>
                  <a:schemeClr val="accent5">
                    <a:lumMod val="10000"/>
                  </a:schemeClr>
                </a:solidFill>
              </a:rPr>
              <a:t>Uid</a:t>
            </a:r>
            <a:r>
              <a:rPr lang="en-US" altLang="zh-CN" sz="1400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，</a:t>
            </a:r>
            <a:endParaRPr lang="zh-CN" altLang="en-US" sz="1400" b="1" dirty="0">
              <a:solidFill>
                <a:schemeClr val="accent5">
                  <a:lumMod val="10000"/>
                </a:schemeClr>
              </a:solidFill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FOREIGN KEY(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uid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zh-CN" altLang="en-US" sz="1400" b="1" dirty="0">
                <a:solidFill>
                  <a:schemeClr val="accent5">
                    <a:lumMod val="10000"/>
                  </a:schemeClr>
                </a:solidFill>
              </a:rPr>
              <a:t>主表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sz="1400" b="1" dirty="0" err="1">
                <a:solidFill>
                  <a:schemeClr val="accent5">
                    <a:lumMod val="10000"/>
                  </a:schemeClr>
                </a:solidFill>
              </a:rPr>
              <a:t>uid</a:t>
            </a: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en-US" altLang="zh-CN" sz="1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540940" y="1840659"/>
            <a:ext cx="2773362" cy="407987"/>
          </a:xfrm>
          <a:prstGeom prst="wedgeRoundRectCallout">
            <a:avLst>
              <a:gd name="adj1" fmla="val -41759"/>
              <a:gd name="adj2" fmla="val 9344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r>
              <a:rPr lang="zh-CN" altLang="en-US" dirty="0">
                <a:ea typeface="黑体" panose="02010609060101010101" pitchFamily="2" charset="-122"/>
              </a:rPr>
              <a:t>少了连接</a:t>
            </a:r>
            <a:r>
              <a:rPr lang="zh-CN" altLang="en-US" dirty="0" smtClean="0">
                <a:ea typeface="黑体" panose="02010609060101010101" pitchFamily="2" charset="-122"/>
              </a:rPr>
              <a:t>关键</a:t>
            </a:r>
            <a:r>
              <a:rPr lang="zh-CN" altLang="en-US" dirty="0">
                <a:ea typeface="黑体" panose="02010609060101010101" pitchFamily="2" charset="-122"/>
              </a:rPr>
              <a:t>字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2052185" y="2676186"/>
            <a:ext cx="877627" cy="288925"/>
          </a:xfrm>
          <a:prstGeom prst="flowChartProcess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2" descr="C:\Users\cons\Desktop\woniu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2" y="1438965"/>
            <a:ext cx="495300" cy="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67742" y="1449022"/>
            <a:ext cx="1196960" cy="378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8E40"/>
                </a:solidFill>
              </a:rPr>
              <a:t>代码改错</a:t>
            </a:r>
            <a:endParaRPr lang="en-US" altLang="zh-CN" b="1" dirty="0">
              <a:solidFill>
                <a:srgbClr val="008E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为了建立冗余较小、结构合理的数据库，设计数据库时必须遵循一定的规则。在关系型数据库中这种规则就称为范式。范式是符合某一种设计要求的总结。要想设计一个结构合理的关系型数据库，必须满足一定的范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数据库的三大范式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1949" y="966158"/>
            <a:ext cx="8428368" cy="225290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确保</a:t>
            </a:r>
            <a:r>
              <a:rPr lang="zh-CN" altLang="en-US" dirty="0"/>
              <a:t>每列保持原子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范式是最基本的范式。如果数据库表中的所有字段值都是不可分解的原子值，就说明该数据库表满足了第一范式。</a:t>
            </a:r>
            <a:endParaRPr lang="zh-CN" altLang="en-US" dirty="0"/>
          </a:p>
          <a:p>
            <a:pPr lvl="1"/>
            <a:r>
              <a:rPr lang="zh-CN" altLang="en-US" dirty="0"/>
              <a:t>第一范式的合理遵循需要根据系统的实际需求来 定。比如某些数据库系统中需要用到“地址”这个属性，本来直接将“地址”属性设计成一个数据库表的字段就行。但是如果系统经常会访问“地址”属性中的“城 市”部分，那么就非要将“地址”这个属性重新拆分为省份、城市、详细地址等多个部分进行存储，这样在对地址中某一部分操作的时候将非常方便。这样设计才算 满足了数据库的第一</a:t>
            </a:r>
            <a:r>
              <a:rPr lang="zh-CN" altLang="en-US" dirty="0" smtClean="0"/>
              <a:t>范式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范式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1949" y="966159"/>
            <a:ext cx="8428368" cy="19543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</a:t>
            </a:r>
            <a:r>
              <a:rPr lang="zh-CN" altLang="en-US" dirty="0"/>
              <a:t>实体或行必须可以被惟一地区分</a:t>
            </a:r>
            <a:endParaRPr lang="en-US" altLang="zh-CN" dirty="0" smtClean="0"/>
          </a:p>
          <a:p>
            <a:pPr lvl="1"/>
            <a:r>
              <a:rPr lang="zh-CN" altLang="en-US" sz="1400" dirty="0"/>
              <a:t>第二范式（</a:t>
            </a:r>
            <a:r>
              <a:rPr lang="en-US" altLang="zh-CN" sz="1400" dirty="0"/>
              <a:t>2NF</a:t>
            </a:r>
            <a:r>
              <a:rPr lang="zh-CN" altLang="en-US" sz="1400" dirty="0"/>
              <a:t>）是在第一范式（</a:t>
            </a:r>
            <a:r>
              <a:rPr lang="en-US" altLang="zh-CN" sz="1400" dirty="0"/>
              <a:t>1NF</a:t>
            </a:r>
            <a:r>
              <a:rPr lang="zh-CN" altLang="en-US" sz="1400" dirty="0"/>
              <a:t>）的基础上建立起来的，即满足第二范式（</a:t>
            </a:r>
            <a:r>
              <a:rPr lang="en-US" altLang="zh-CN" sz="1400" dirty="0"/>
              <a:t>2NF</a:t>
            </a:r>
            <a:r>
              <a:rPr lang="zh-CN" altLang="en-US" sz="1400" dirty="0"/>
              <a:t>）必须先满足第一范式（</a:t>
            </a:r>
            <a:r>
              <a:rPr lang="en-US" altLang="zh-CN" sz="1400" dirty="0"/>
              <a:t>1NF</a:t>
            </a:r>
            <a:r>
              <a:rPr lang="zh-CN" altLang="en-US" sz="1400" dirty="0"/>
              <a:t>）。第二范式（</a:t>
            </a:r>
            <a:r>
              <a:rPr lang="en-US" altLang="zh-CN" sz="1400" dirty="0"/>
              <a:t>2NF</a:t>
            </a:r>
            <a:r>
              <a:rPr lang="zh-CN" altLang="en-US" sz="1400" dirty="0"/>
              <a:t>）要求数据库表中的每个实例或行必须可以被惟一地区分。为实现区分通常需要为表加上一个列，以存储各个实例的惟一标识。如图</a:t>
            </a:r>
            <a:r>
              <a:rPr lang="en-US" altLang="zh-CN" sz="1400" dirty="0"/>
              <a:t>3-2 </a:t>
            </a:r>
            <a:r>
              <a:rPr lang="zh-CN" altLang="en-US" sz="1400" dirty="0"/>
              <a:t>员工信息表中加上了员工编号（</a:t>
            </a:r>
            <a:r>
              <a:rPr lang="en-US" altLang="zh-CN" sz="1400" dirty="0" err="1"/>
              <a:t>emp_id</a:t>
            </a:r>
            <a:r>
              <a:rPr lang="zh-CN" altLang="en-US" sz="1400" dirty="0"/>
              <a:t>）列，因为每个员工的员工编号是惟一的，因此每个员工可以被惟一区分。这个惟一属性列被称为主关键字或主键、主码。</a:t>
            </a:r>
            <a:endParaRPr lang="en-US" altLang="zh-CN" sz="1400" dirty="0"/>
          </a:p>
          <a:p>
            <a:pPr lvl="1"/>
            <a:r>
              <a:rPr lang="zh-CN" altLang="en-US" sz="1400" dirty="0"/>
              <a:t>要求实体的属性完全依赖于主关键字</a:t>
            </a:r>
            <a:r>
              <a:rPr lang="en-US" altLang="zh-CN" sz="1400" dirty="0"/>
              <a:t>,</a:t>
            </a:r>
            <a:r>
              <a:rPr lang="zh-CN" altLang="en-US" sz="1400" dirty="0"/>
              <a:t>不是依赖部分</a:t>
            </a:r>
            <a:r>
              <a:rPr lang="zh-CN" altLang="en-US" sz="1400" dirty="0" smtClean="0"/>
              <a:t>关键字</a:t>
            </a:r>
            <a:endParaRPr lang="en-US" altLang="zh-CN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范式</a:t>
            </a:r>
            <a:endParaRPr lang="zh-CN" alt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8" y="2920483"/>
            <a:ext cx="7688426" cy="150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1"/>
          <p:cNvSpPr txBox="1"/>
          <p:nvPr/>
        </p:nvSpPr>
        <p:spPr>
          <a:xfrm>
            <a:off x="429208" y="4422710"/>
            <a:ext cx="8177607" cy="1035698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26" tIns="45714" rIns="91426" bIns="45714" rtlCol="0">
            <a:normAutofit/>
          </a:bodyPr>
          <a:lstStyle>
            <a:lvl1pPr marL="457200" indent="-457200" algn="l" defTabSz="456565" rtl="0" eaLnBrk="1" latinLnBrk="0" hangingPunct="1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456565" rtl="0" eaLnBrk="1" latinLnBrk="0" hangingPunct="1">
              <a:spcBef>
                <a:spcPts val="400"/>
              </a:spcBef>
              <a:spcAft>
                <a:spcPts val="400"/>
              </a:spcAft>
              <a:buFontTx/>
              <a:buBlip>
                <a:blip r:embed="rId3"/>
              </a:buBlip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456565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9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456565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i="1" dirty="0" smtClean="0"/>
              <a:t>这样</a:t>
            </a:r>
            <a:r>
              <a:rPr lang="zh-CN" altLang="en-US" sz="1400" i="1" dirty="0"/>
              <a:t>就产生一个问题：这个表中是以订单编号和商品编号作为联合主键。这样在该表中商品名称、单位、商品价格等信息不与该表的主键相关，而仅仅是与商品编号相关。所以在这里违反了第二范式的设计原则。</a:t>
            </a:r>
            <a:endParaRPr lang="zh-CN" altLang="en-US" sz="1400" i="1" dirty="0"/>
          </a:p>
          <a:p>
            <a:endParaRPr lang="en-US" altLang="zh-CN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第二范式实例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4776" y="812023"/>
            <a:ext cx="5903913" cy="4254499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2316" y="734634"/>
            <a:ext cx="5903913" cy="43318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61949" y="966158"/>
            <a:ext cx="8428368" cy="1674405"/>
          </a:xfrm>
        </p:spPr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：确保</a:t>
            </a:r>
            <a:r>
              <a:rPr lang="zh-CN" altLang="en-US" dirty="0"/>
              <a:t>每列</a:t>
            </a:r>
            <a:r>
              <a:rPr lang="zh-CN" altLang="en-US" dirty="0" smtClean="0"/>
              <a:t>都和主键列直接相关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而不是间接相关</a:t>
            </a:r>
            <a:endParaRPr lang="en-US" altLang="zh-CN" dirty="0" smtClean="0"/>
          </a:p>
          <a:p>
            <a:pPr lvl="1"/>
            <a:r>
              <a:rPr lang="zh-CN" altLang="en-US" dirty="0"/>
              <a:t>第三范式需要确保数据表中的每一列数据都和主键直接相关，而不能间接相关。</a:t>
            </a:r>
            <a:endParaRPr lang="zh-CN" altLang="en-US" dirty="0"/>
          </a:p>
          <a:p>
            <a:pPr lvl="1"/>
            <a:r>
              <a:rPr lang="zh-CN" altLang="en-US" dirty="0"/>
              <a:t>比如在设计一个订单数据表的时候，可以将客户编号作为一个外键和订单表建立相应的关系。而不可以在订单表中添加关于客户其它信息（比如姓名、所属公司等）的字段。如下面这两个表所示的设计就是一个满足第三范式的数据库表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范式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76" y="2852738"/>
            <a:ext cx="5976937" cy="220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400" dirty="0"/>
              <a:t>理解数据完整性的含义</a:t>
            </a:r>
            <a:endParaRPr lang="zh-CN" altLang="en-US" sz="2400" dirty="0"/>
          </a:p>
          <a:p>
            <a:pPr marL="514350" indent="-514350">
              <a:buFont typeface="+mj-ea"/>
              <a:buAutoNum type="ea1JpnChsDbPeriod"/>
            </a:pPr>
            <a:endParaRPr lang="zh-CN" altLang="en-US" sz="2400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/>
              <a:t>掌握实现各种数据完整性类型的方法</a:t>
            </a:r>
            <a:endParaRPr lang="zh-CN" altLang="en-US" sz="2400" dirty="0"/>
          </a:p>
          <a:p>
            <a:pPr marL="514350" indent="-514350">
              <a:buFont typeface="+mj-ea"/>
              <a:buAutoNum type="ea1JpnChsDbPeriod"/>
            </a:pPr>
            <a:endParaRPr lang="zh-CN" altLang="en-US" sz="2400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/>
              <a:t>掌握创建各种约束的语法</a:t>
            </a:r>
            <a:endParaRPr lang="zh-CN" altLang="en-US" sz="2400" dirty="0"/>
          </a:p>
          <a:p>
            <a:pPr marL="514350" indent="-514350">
              <a:buFont typeface="+mj-ea"/>
              <a:buAutoNum type="ea1JpnChsDbPeriod"/>
            </a:pPr>
            <a:endParaRPr lang="zh-CN" altLang="en-US" sz="2400" dirty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/>
              <a:t>数据库中的三大范式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关系型数据库的原则之一就是必须确保数据完整性，即数据的可靠性和准确性。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根据数据完整性实施的方法，我们可以将其分为四类：实体完整性、域完整性、引用完整性及自定义的完整性。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实体完整性保证表中的每一行都是不同的实体。域完整性保证输入到每一列数据的正确性和准确性。引用完整性保证表间关系的正确性和准确性。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-19049"/>
            <a:ext cx="9192082" cy="5745051"/>
          </a:xfrm>
          <a:prstGeom prst="rect">
            <a:avLst/>
          </a:prstGeom>
        </p:spPr>
      </p:pic>
      <p:sp>
        <p:nvSpPr>
          <p:cNvPr id="3" name="任意多边形 13"/>
          <p:cNvSpPr/>
          <p:nvPr/>
        </p:nvSpPr>
        <p:spPr>
          <a:xfrm rot="2968493">
            <a:off x="5408593" y="281774"/>
            <a:ext cx="4939564" cy="6663366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3" tIns="45716" rIns="91433" bIns="45716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19800" y="2630134"/>
            <a:ext cx="2686050" cy="707878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8"/>
          <p:cNvCxnSpPr/>
          <p:nvPr/>
        </p:nvCxnSpPr>
        <p:spPr>
          <a:xfrm>
            <a:off x="5624190" y="3553463"/>
            <a:ext cx="31266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829300" y="3591564"/>
            <a:ext cx="2921567" cy="307768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蜗牛学院，只为成就更好的你！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1" descr="wx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5" y="2630134"/>
            <a:ext cx="2565979" cy="256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什么是数据完整性？</a:t>
            </a:r>
            <a:endParaRPr lang="zh-CN" altLang="en-US" sz="2400" dirty="0"/>
          </a:p>
          <a:p>
            <a:r>
              <a:rPr lang="zh-CN" altLang="en-US" sz="2400" dirty="0"/>
              <a:t>数据完整性分为哪些部分？</a:t>
            </a:r>
            <a:endParaRPr lang="zh-CN" altLang="en-US" sz="2400" dirty="0"/>
          </a:p>
          <a:p>
            <a:r>
              <a:rPr lang="en-US" altLang="zh-CN" sz="2400" dirty="0"/>
              <a:t>MySQL</a:t>
            </a:r>
            <a:r>
              <a:rPr lang="zh-CN" altLang="en-US" sz="2400" dirty="0"/>
              <a:t>支持的约束共有几种？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预习检查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论数据完整性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79295" y="2320977"/>
            <a:ext cx="6835775" cy="523875"/>
            <a:chOff x="1187450" y="3284538"/>
            <a:chExt cx="6835775" cy="523875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6153150" y="3284538"/>
              <a:ext cx="1870075" cy="406400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数据完整性 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941638" y="3284538"/>
              <a:ext cx="417512" cy="5238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3333CC"/>
                    </a:solidFill>
                    <a:miter lim="800000"/>
                  </a:ln>
                  <a:gradFill rotWithShape="1">
                    <a:gsLst>
                      <a:gs pos="0">
                        <a:srgbClr val="B2B2B2">
                          <a:alpha val="50000"/>
                        </a:srgbClr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 panose="020B0A04020102020204"/>
                </a:rPr>
                <a:t>+</a:t>
              </a:r>
              <a:endParaRPr lang="zh-CN" altLang="en-US" sz="3600" kern="10" dirty="0">
                <a:ln w="12700">
                  <a:solidFill>
                    <a:srgbClr val="3333CC"/>
                  </a:solidFill>
                  <a:miter lim="800000"/>
                </a:ln>
                <a:gradFill rotWithShape="1">
                  <a:gsLst>
                    <a:gs pos="0">
                      <a:srgbClr val="B2B2B2">
                        <a:alpha val="50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/>
              </a:endParaRPr>
            </a:p>
          </p:txBody>
        </p:sp>
        <p:sp>
          <p:nvSpPr>
            <p:cNvPr id="7" name="WordArt 9"/>
            <p:cNvSpPr>
              <a:spLocks noChangeArrowheads="1" noChangeShapeType="1" noTextEdit="1"/>
            </p:cNvSpPr>
            <p:nvPr/>
          </p:nvSpPr>
          <p:spPr bwMode="auto">
            <a:xfrm>
              <a:off x="5381625" y="3357563"/>
              <a:ext cx="627063" cy="3492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3333CC"/>
                    </a:solidFill>
                    <a:miter lim="800000"/>
                  </a:ln>
                  <a:gradFill rotWithShape="1">
                    <a:gsLst>
                      <a:gs pos="0">
                        <a:srgbClr val="B2B2B2">
                          <a:alpha val="50000"/>
                        </a:srgbClr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 panose="020B0A04020102020204"/>
                </a:rPr>
                <a:t>=</a:t>
              </a:r>
              <a:endParaRPr lang="zh-CN" altLang="en-US" sz="3600" kern="10" dirty="0">
                <a:ln w="12700">
                  <a:solidFill>
                    <a:srgbClr val="3333CC"/>
                  </a:solidFill>
                  <a:miter lim="800000"/>
                </a:ln>
                <a:gradFill rotWithShape="1">
                  <a:gsLst>
                    <a:gs pos="0">
                      <a:srgbClr val="B2B2B2">
                        <a:alpha val="50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/>
              </a:endParaRP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3633788" y="3284538"/>
              <a:ext cx="1435100" cy="406400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b="1">
                  <a:latin typeface="Arial" panose="020B0604020202020204" pitchFamily="34" charset="0"/>
                  <a:ea typeface="黑体" panose="02010609060101010101" pitchFamily="2" charset="-122"/>
                </a:rPr>
                <a:t>准确性</a:t>
              </a:r>
              <a:endParaRPr lang="zh-CN" altLang="en-US" b="1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1187450" y="3292475"/>
              <a:ext cx="1519238" cy="406400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2" charset="-122"/>
                </a:rPr>
                <a:t>可靠性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数据存放在表中</a:t>
            </a:r>
            <a:endParaRPr lang="zh-CN" altLang="en-US" dirty="0"/>
          </a:p>
          <a:p>
            <a:r>
              <a:rPr lang="zh-CN" altLang="en-US" dirty="0" smtClean="0"/>
              <a:t>数据完整性</a:t>
            </a:r>
            <a:r>
              <a:rPr lang="zh-CN" altLang="en-US" dirty="0"/>
              <a:t>的问题大多是由于设计引起</a:t>
            </a:r>
            <a:r>
              <a:rPr lang="zh-CN" altLang="en-US" dirty="0" smtClean="0"/>
              <a:t>的</a:t>
            </a:r>
            <a:endParaRPr lang="zh-CN" altLang="en-US" dirty="0" smtClean="0"/>
          </a:p>
          <a:p>
            <a:r>
              <a:rPr lang="zh-CN" altLang="en-US" dirty="0"/>
              <a:t>创建表的时候，就应当保证以后数据输入是正确的</a:t>
            </a:r>
            <a:endParaRPr lang="zh-CN" altLang="en-US" dirty="0"/>
          </a:p>
          <a:p>
            <a:r>
              <a:rPr lang="zh-CN" altLang="en-US" dirty="0" smtClean="0"/>
              <a:t>错误</a:t>
            </a:r>
            <a:r>
              <a:rPr lang="zh-CN" altLang="en-US" dirty="0"/>
              <a:t>的数据、不符合要求的数据不允许输入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论数据完整性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088717" y="3146758"/>
            <a:ext cx="6048375" cy="503237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创建表：保证数据的完整性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2" charset="-122"/>
              </a:rPr>
              <a:t>=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实施完整性约束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输入的类型是否正确？</a:t>
            </a:r>
            <a:endParaRPr lang="zh-CN" altLang="en-US" dirty="0"/>
          </a:p>
          <a:p>
            <a:pPr lvl="1"/>
            <a:r>
              <a:rPr lang="en-US" altLang="zh-CN" dirty="0"/>
              <a:t>——</a:t>
            </a:r>
            <a:r>
              <a:rPr lang="zh-CN" altLang="en-US" dirty="0"/>
              <a:t>年龄必须是数字</a:t>
            </a:r>
            <a:endParaRPr lang="zh-CN" altLang="en-US" dirty="0"/>
          </a:p>
          <a:p>
            <a:r>
              <a:rPr lang="zh-CN" altLang="en-US" dirty="0"/>
              <a:t>输入的格式是否正确？</a:t>
            </a:r>
            <a:endParaRPr lang="zh-CN" altLang="en-US" dirty="0"/>
          </a:p>
          <a:p>
            <a:pPr lvl="1"/>
            <a:r>
              <a:rPr lang="en-US" altLang="zh-CN" dirty="0"/>
              <a:t>——</a:t>
            </a:r>
            <a:r>
              <a:rPr lang="zh-CN" altLang="en-US" dirty="0"/>
              <a:t>身份证号码必须是</a:t>
            </a:r>
            <a:r>
              <a:rPr lang="en-US" altLang="zh-CN" dirty="0"/>
              <a:t>18</a:t>
            </a:r>
            <a:r>
              <a:rPr lang="zh-CN" altLang="en-US" dirty="0"/>
              <a:t>位</a:t>
            </a:r>
            <a:endParaRPr lang="zh-CN" altLang="en-US" dirty="0"/>
          </a:p>
          <a:p>
            <a:r>
              <a:rPr lang="zh-CN" altLang="en-US" dirty="0"/>
              <a:t>是否在允许的范围内？</a:t>
            </a:r>
            <a:endParaRPr lang="zh-CN" altLang="en-US" dirty="0"/>
          </a:p>
          <a:p>
            <a:pPr lvl="1"/>
            <a:r>
              <a:rPr lang="en-US" altLang="zh-CN" dirty="0"/>
              <a:t>——</a:t>
            </a:r>
            <a:r>
              <a:rPr lang="zh-CN" altLang="en-US" dirty="0"/>
              <a:t>性别只能是“男”或者“女”</a:t>
            </a:r>
            <a:endParaRPr lang="zh-CN" altLang="en-US" dirty="0"/>
          </a:p>
          <a:p>
            <a:r>
              <a:rPr lang="zh-CN" altLang="en-US" dirty="0"/>
              <a:t>是否存在重复输入？</a:t>
            </a:r>
            <a:endParaRPr lang="zh-CN" altLang="en-US" dirty="0"/>
          </a:p>
          <a:p>
            <a:pPr lvl="1"/>
            <a:r>
              <a:rPr lang="en-US" altLang="zh-CN" dirty="0"/>
              <a:t>——</a:t>
            </a:r>
            <a:r>
              <a:rPr lang="zh-CN" altLang="en-US" dirty="0"/>
              <a:t>学员信息输入了两次</a:t>
            </a:r>
            <a:endParaRPr lang="zh-CN" altLang="en-US" dirty="0"/>
          </a:p>
          <a:p>
            <a:r>
              <a:rPr lang="zh-CN" altLang="en-US" dirty="0"/>
              <a:t>是否符合其他特定要求？</a:t>
            </a:r>
            <a:endParaRPr lang="zh-CN" altLang="en-US" dirty="0"/>
          </a:p>
          <a:p>
            <a:pPr lvl="1"/>
            <a:r>
              <a:rPr lang="en-US" altLang="zh-CN" dirty="0"/>
              <a:t>——</a:t>
            </a:r>
            <a:r>
              <a:rPr lang="zh-CN" altLang="en-US" dirty="0"/>
              <a:t>信誉值大于</a:t>
            </a:r>
            <a:r>
              <a:rPr lang="en-US" altLang="zh-CN" dirty="0"/>
              <a:t>5</a:t>
            </a:r>
            <a:r>
              <a:rPr lang="zh-CN" altLang="en-US" dirty="0"/>
              <a:t>的用户才能够加入会员列表</a:t>
            </a:r>
            <a:endParaRPr lang="zh-CN" altLang="en-US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8174" y="299267"/>
            <a:ext cx="6418413" cy="435368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完整性包括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AutoShape 12"/>
          <p:cNvSpPr/>
          <p:nvPr/>
        </p:nvSpPr>
        <p:spPr bwMode="auto">
          <a:xfrm rot="10800000" flipH="1">
            <a:off x="5029218" y="1150879"/>
            <a:ext cx="420689" cy="1530178"/>
          </a:xfrm>
          <a:prstGeom prst="rightBrace">
            <a:avLst>
              <a:gd name="adj1" fmla="val 70126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AutoShape 12"/>
          <p:cNvSpPr/>
          <p:nvPr/>
        </p:nvSpPr>
        <p:spPr bwMode="auto">
          <a:xfrm rot="10800000" flipH="1">
            <a:off x="4995444" y="2766614"/>
            <a:ext cx="420689" cy="1530178"/>
          </a:xfrm>
          <a:prstGeom prst="rightBrace">
            <a:avLst>
              <a:gd name="adj1" fmla="val 70126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43" y="1669111"/>
            <a:ext cx="21272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02012" y="3348347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2" charset="-122"/>
              </a:rPr>
              <a:t>整行要求（约束）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完整性包括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4" name="Group 6"/>
          <p:cNvGrpSpPr/>
          <p:nvPr/>
        </p:nvGrpSpPr>
        <p:grpSpPr bwMode="auto">
          <a:xfrm>
            <a:off x="872616" y="1972885"/>
            <a:ext cx="2971800" cy="2950037"/>
            <a:chOff x="432" y="1392"/>
            <a:chExt cx="1872" cy="230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32" y="1392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56" y="1392"/>
              <a:ext cx="624" cy="2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680" y="1392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32" y="1632"/>
              <a:ext cx="624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056" y="1632"/>
              <a:ext cx="624" cy="206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680" y="1632"/>
              <a:ext cx="624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432" y="1920"/>
              <a:ext cx="624" cy="28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680" y="1920"/>
              <a:ext cx="624" cy="28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32" y="1920"/>
              <a:ext cx="18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9" y="864298"/>
            <a:ext cx="3127375" cy="116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26"/>
          <p:cNvGrpSpPr/>
          <p:nvPr/>
        </p:nvGrpSpPr>
        <p:grpSpPr bwMode="auto">
          <a:xfrm>
            <a:off x="3859339" y="2540659"/>
            <a:ext cx="2590800" cy="533400"/>
            <a:chOff x="2208" y="1872"/>
            <a:chExt cx="1632" cy="336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2592" y="1920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2" charset="-122"/>
                </a:rPr>
                <a:t>实体完整性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  <p:sp>
          <p:nvSpPr>
            <p:cNvPr id="20" name="AutoShape 28"/>
            <p:cNvSpPr>
              <a:spLocks noChangeArrowheads="1"/>
            </p:cNvSpPr>
            <p:nvPr/>
          </p:nvSpPr>
          <p:spPr bwMode="auto">
            <a:xfrm rot="5400000">
              <a:off x="2256" y="1824"/>
              <a:ext cx="336" cy="432"/>
            </a:xfrm>
            <a:prstGeom prst="downArrow">
              <a:avLst>
                <a:gd name="adj1" fmla="val 45454"/>
                <a:gd name="adj2" fmla="val 723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algn="ctr">
              <a:solidFill>
                <a:schemeClr val="tx1"/>
              </a:solidFill>
              <a:miter lim="800000"/>
            </a:ln>
            <a:effectLst>
              <a:outerShdw dist="45791" dir="337859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29"/>
          <p:cNvGrpSpPr/>
          <p:nvPr/>
        </p:nvGrpSpPr>
        <p:grpSpPr bwMode="auto">
          <a:xfrm>
            <a:off x="3859213" y="3848778"/>
            <a:ext cx="2209800" cy="900113"/>
            <a:chOff x="2112" y="3120"/>
            <a:chExt cx="1647" cy="567"/>
          </a:xfrm>
        </p:grpSpPr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2112" y="3456"/>
              <a:ext cx="16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ea typeface="黑体" panose="02010609060101010101" pitchFamily="2" charset="-122"/>
                </a:rPr>
                <a:t>引用完整性</a:t>
              </a:r>
              <a:endParaRPr lang="zh-CN" altLang="en-US" b="1" dirty="0">
                <a:ea typeface="黑体" panose="02010609060101010101" pitchFamily="2" charset="-122"/>
              </a:endParaRPr>
            </a:p>
          </p:txBody>
        </p:sp>
        <p:sp>
          <p:nvSpPr>
            <p:cNvPr id="23" name="AutoShape 31"/>
            <p:cNvSpPr>
              <a:spLocks noChangeArrowheads="1"/>
            </p:cNvSpPr>
            <p:nvPr/>
          </p:nvSpPr>
          <p:spPr bwMode="auto">
            <a:xfrm>
              <a:off x="2352" y="3120"/>
              <a:ext cx="1104" cy="336"/>
            </a:xfrm>
            <a:prstGeom prst="leftRightArrow">
              <a:avLst>
                <a:gd name="adj1" fmla="val 50000"/>
                <a:gd name="adj2" fmla="val 65714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Group 16"/>
          <p:cNvGrpSpPr/>
          <p:nvPr/>
        </p:nvGrpSpPr>
        <p:grpSpPr bwMode="auto">
          <a:xfrm>
            <a:off x="5900337" y="2540823"/>
            <a:ext cx="2971800" cy="1905000"/>
            <a:chOff x="3504" y="2256"/>
            <a:chExt cx="1872" cy="1200"/>
          </a:xfrm>
        </p:grpSpPr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3504" y="2256"/>
              <a:ext cx="624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4128" y="2256"/>
              <a:ext cx="624" cy="22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752" y="2256"/>
              <a:ext cx="624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504" y="2478"/>
              <a:ext cx="624" cy="9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128" y="2478"/>
              <a:ext cx="624" cy="9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752" y="2478"/>
              <a:ext cx="624" cy="9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Group 36"/>
          <p:cNvGrpSpPr/>
          <p:nvPr/>
        </p:nvGrpSpPr>
        <p:grpSpPr bwMode="auto">
          <a:xfrm>
            <a:off x="5806674" y="1732785"/>
            <a:ext cx="3124200" cy="1441450"/>
            <a:chOff x="3424" y="1797"/>
            <a:chExt cx="1968" cy="908"/>
          </a:xfrm>
        </p:grpSpPr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4126" y="2523"/>
              <a:ext cx="59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" name="Group 33"/>
            <p:cNvGrpSpPr/>
            <p:nvPr/>
          </p:nvGrpSpPr>
          <p:grpSpPr bwMode="auto">
            <a:xfrm>
              <a:off x="3424" y="1797"/>
              <a:ext cx="1968" cy="720"/>
              <a:chOff x="384" y="768"/>
              <a:chExt cx="1968" cy="720"/>
            </a:xfrm>
          </p:grpSpPr>
          <p:sp>
            <p:nvSpPr>
              <p:cNvPr id="41" name="Text Box 34"/>
              <p:cNvSpPr txBox="1">
                <a:spLocks noChangeArrowheads="1"/>
              </p:cNvSpPr>
              <p:nvPr/>
            </p:nvSpPr>
            <p:spPr bwMode="auto">
              <a:xfrm>
                <a:off x="384" y="768"/>
                <a:ext cx="19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ea typeface="黑体" panose="02010609060101010101" pitchFamily="2" charset="-122"/>
                  </a:rPr>
                  <a:t>自定义完整性</a:t>
                </a:r>
                <a:endParaRPr lang="zh-CN" altLang="en-US" b="1" dirty="0">
                  <a:ea typeface="黑体" panose="02010609060101010101" pitchFamily="2" charset="-122"/>
                </a:endParaRPr>
              </a:p>
            </p:txBody>
          </p:sp>
          <p:sp>
            <p:nvSpPr>
              <p:cNvPr id="42" name="AutoShape 35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336" cy="432"/>
              </a:xfrm>
              <a:prstGeom prst="downArrow">
                <a:avLst>
                  <a:gd name="adj1" fmla="val 45454"/>
                  <a:gd name="adj2" fmla="val 723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miter lim="800000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实体完整性</a:t>
            </a:r>
            <a:endParaRPr lang="zh-CN" altLang="en-US" dirty="0"/>
          </a:p>
        </p:txBody>
      </p:sp>
      <p:grpSp>
        <p:nvGrpSpPr>
          <p:cNvPr id="4" name="Group 180"/>
          <p:cNvGrpSpPr/>
          <p:nvPr/>
        </p:nvGrpSpPr>
        <p:grpSpPr bwMode="auto">
          <a:xfrm>
            <a:off x="1765300" y="1031364"/>
            <a:ext cx="5832475" cy="2370598"/>
            <a:chOff x="839" y="1117"/>
            <a:chExt cx="3674" cy="1542"/>
          </a:xfrm>
        </p:grpSpPr>
        <p:sp>
          <p:nvSpPr>
            <p:cNvPr id="5" name="Rectangle 61"/>
            <p:cNvSpPr>
              <a:spLocks noChangeArrowheads="1"/>
            </p:cNvSpPr>
            <p:nvPr/>
          </p:nvSpPr>
          <p:spPr bwMode="auto">
            <a:xfrm>
              <a:off x="3595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6" name="Rectangle 60"/>
            <p:cNvSpPr>
              <a:spLocks noChangeArrowheads="1"/>
            </p:cNvSpPr>
            <p:nvPr/>
          </p:nvSpPr>
          <p:spPr bwMode="auto">
            <a:xfrm>
              <a:off x="2677" y="2402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河南新乡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9"/>
            <p:cNvSpPr>
              <a:spLocks noChangeArrowheads="1"/>
            </p:cNvSpPr>
            <p:nvPr/>
          </p:nvSpPr>
          <p:spPr bwMode="auto">
            <a:xfrm>
              <a:off x="1757" y="2402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赵可以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39" y="2402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0010016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57"/>
            <p:cNvSpPr>
              <a:spLocks noChangeArrowheads="1"/>
            </p:cNvSpPr>
            <p:nvPr/>
          </p:nvSpPr>
          <p:spPr bwMode="auto">
            <a:xfrm>
              <a:off x="3595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0" name="Rectangle 56"/>
            <p:cNvSpPr>
              <a:spLocks noChangeArrowheads="1"/>
            </p:cNvSpPr>
            <p:nvPr/>
          </p:nvSpPr>
          <p:spPr bwMode="auto">
            <a:xfrm>
              <a:off x="2677" y="2145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河南新乡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55"/>
            <p:cNvSpPr>
              <a:spLocks noChangeArrowheads="1"/>
            </p:cNvSpPr>
            <p:nvPr/>
          </p:nvSpPr>
          <p:spPr bwMode="auto">
            <a:xfrm>
              <a:off x="1757" y="2145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张丽鹃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839" y="2145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0010015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3595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4" name="Rectangle 52"/>
            <p:cNvSpPr>
              <a:spLocks noChangeArrowheads="1"/>
            </p:cNvSpPr>
            <p:nvPr/>
          </p:nvSpPr>
          <p:spPr bwMode="auto">
            <a:xfrm>
              <a:off x="2677" y="188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江西南昌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51"/>
            <p:cNvSpPr>
              <a:spLocks noChangeArrowheads="1"/>
            </p:cNvSpPr>
            <p:nvPr/>
          </p:nvSpPr>
          <p:spPr bwMode="auto">
            <a:xfrm>
              <a:off x="1757" y="188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雷铜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839" y="188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solidFill>
                    <a:srgbClr val="0000FF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0010014</a:t>
              </a:r>
              <a:endParaRPr lang="en-US" altLang="zh-CN" b="1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3595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2677" y="1630"/>
              <a:ext cx="91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湖南新田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1757" y="1630"/>
              <a:ext cx="92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吴兰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839" y="1630"/>
              <a:ext cx="918" cy="25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0010013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3595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22" name="Rectangle 44"/>
            <p:cNvSpPr>
              <a:spLocks noChangeArrowheads="1"/>
            </p:cNvSpPr>
            <p:nvPr/>
          </p:nvSpPr>
          <p:spPr bwMode="auto">
            <a:xfrm>
              <a:off x="2677" y="1373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山东定陶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1757" y="1373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  <a:cs typeface="Times New Roman" panose="02020603050405020304" pitchFamily="18" charset="0"/>
                </a:rPr>
                <a:t>李山</a:t>
              </a:r>
              <a:endParaRPr lang="zh-CN" altLang="en-US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839" y="1373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ea typeface="黑体" panose="02010609060101010101" pitchFamily="2" charset="-122"/>
                  <a:cs typeface="Times New Roman" panose="02020603050405020304" pitchFamily="18" charset="0"/>
                </a:rPr>
                <a:t>0010012</a:t>
              </a:r>
              <a:endParaRPr lang="en-US" altLang="zh-CN" b="1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3595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….</a:t>
              </a:r>
              <a:endParaRPr lang="en-US" altLang="zh-CN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2677" y="1118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地址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1757" y="1117"/>
              <a:ext cx="920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姓名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839" y="1117"/>
              <a:ext cx="918" cy="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 dirty="0">
                  <a:ea typeface="黑体" panose="02010609060101010101" pitchFamily="2" charset="-122"/>
                  <a:cs typeface="Times New Roman" panose="02020603050405020304" pitchFamily="18" charset="0"/>
                </a:rPr>
                <a:t>学号</a:t>
              </a:r>
              <a:endParaRPr lang="zh-CN" altLang="en-US" b="1" dirty="0"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62"/>
            <p:cNvSpPr>
              <a:spLocks noChangeShapeType="1"/>
            </p:cNvSpPr>
            <p:nvPr/>
          </p:nvSpPr>
          <p:spPr bwMode="auto">
            <a:xfrm>
              <a:off x="839" y="1117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3"/>
            <p:cNvSpPr>
              <a:spLocks noChangeShapeType="1"/>
            </p:cNvSpPr>
            <p:nvPr/>
          </p:nvSpPr>
          <p:spPr bwMode="auto">
            <a:xfrm>
              <a:off x="839" y="265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839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5"/>
            <p:cNvSpPr>
              <a:spLocks noChangeShapeType="1"/>
            </p:cNvSpPr>
            <p:nvPr/>
          </p:nvSpPr>
          <p:spPr bwMode="auto">
            <a:xfrm>
              <a:off x="4513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839" y="1373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70"/>
            <p:cNvSpPr>
              <a:spLocks noChangeShapeType="1"/>
            </p:cNvSpPr>
            <p:nvPr/>
          </p:nvSpPr>
          <p:spPr bwMode="auto">
            <a:xfrm>
              <a:off x="175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73"/>
            <p:cNvSpPr>
              <a:spLocks noChangeShapeType="1"/>
            </p:cNvSpPr>
            <p:nvPr/>
          </p:nvSpPr>
          <p:spPr bwMode="auto">
            <a:xfrm>
              <a:off x="2677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76"/>
            <p:cNvSpPr>
              <a:spLocks noChangeShapeType="1"/>
            </p:cNvSpPr>
            <p:nvPr/>
          </p:nvSpPr>
          <p:spPr bwMode="auto">
            <a:xfrm>
              <a:off x="3595" y="1117"/>
              <a:ext cx="0" cy="15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80"/>
            <p:cNvSpPr>
              <a:spLocks noChangeShapeType="1"/>
            </p:cNvSpPr>
            <p:nvPr/>
          </p:nvSpPr>
          <p:spPr bwMode="auto">
            <a:xfrm>
              <a:off x="839" y="1630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8"/>
            <p:cNvSpPr>
              <a:spLocks noChangeShapeType="1"/>
            </p:cNvSpPr>
            <p:nvPr/>
          </p:nvSpPr>
          <p:spPr bwMode="auto">
            <a:xfrm>
              <a:off x="839" y="188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839" y="214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34"/>
            <p:cNvSpPr>
              <a:spLocks noChangeShapeType="1"/>
            </p:cNvSpPr>
            <p:nvPr/>
          </p:nvSpPr>
          <p:spPr bwMode="auto">
            <a:xfrm>
              <a:off x="839" y="2402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765300" y="3266896"/>
            <a:ext cx="863599" cy="744665"/>
            <a:chOff x="1908175" y="4006850"/>
            <a:chExt cx="863599" cy="849570"/>
          </a:xfrm>
        </p:grpSpPr>
        <p:sp>
          <p:nvSpPr>
            <p:cNvPr id="42" name="AutoShape 179"/>
            <p:cNvSpPr>
              <a:spLocks noChangeArrowheads="1"/>
            </p:cNvSpPr>
            <p:nvPr/>
          </p:nvSpPr>
          <p:spPr bwMode="auto">
            <a:xfrm>
              <a:off x="2051049" y="4280157"/>
              <a:ext cx="720725" cy="576263"/>
            </a:xfrm>
            <a:prstGeom prst="up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182"/>
            <p:cNvSpPr txBox="1">
              <a:spLocks noChangeArrowheads="1"/>
            </p:cNvSpPr>
            <p:nvPr/>
          </p:nvSpPr>
          <p:spPr bwMode="auto">
            <a:xfrm>
              <a:off x="1908175" y="4006850"/>
              <a:ext cx="6096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×</a:t>
              </a:r>
              <a:endParaRPr lang="en-US" altLang="zh-CN" sz="3200" b="1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181"/>
          <p:cNvGrpSpPr/>
          <p:nvPr/>
        </p:nvGrpSpPr>
        <p:grpSpPr bwMode="auto">
          <a:xfrm>
            <a:off x="1765298" y="4011561"/>
            <a:ext cx="5832475" cy="407987"/>
            <a:chOff x="815" y="3158"/>
            <a:chExt cx="3674" cy="257"/>
          </a:xfrm>
        </p:grpSpPr>
        <p:sp>
          <p:nvSpPr>
            <p:cNvPr id="45" name="Rectangle 172"/>
            <p:cNvSpPr>
              <a:spLocks noChangeArrowheads="1"/>
            </p:cNvSpPr>
            <p:nvPr/>
          </p:nvSpPr>
          <p:spPr bwMode="auto">
            <a:xfrm>
              <a:off x="3571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b="1">
                <a:ea typeface="黑体" panose="02010609060101010101" pitchFamily="2" charset="-122"/>
              </a:endParaRPr>
            </a:p>
          </p:txBody>
        </p:sp>
        <p:sp>
          <p:nvSpPr>
            <p:cNvPr id="46" name="Rectangle 173"/>
            <p:cNvSpPr>
              <a:spLocks noChangeArrowheads="1"/>
            </p:cNvSpPr>
            <p:nvPr/>
          </p:nvSpPr>
          <p:spPr bwMode="auto">
            <a:xfrm>
              <a:off x="2653" y="3158"/>
              <a:ext cx="91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</a:rPr>
                <a:t>江西南昌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  <p:sp>
          <p:nvSpPr>
            <p:cNvPr id="47" name="Rectangle 174"/>
            <p:cNvSpPr>
              <a:spLocks noChangeArrowheads="1"/>
            </p:cNvSpPr>
            <p:nvPr/>
          </p:nvSpPr>
          <p:spPr bwMode="auto">
            <a:xfrm>
              <a:off x="1733" y="3158"/>
              <a:ext cx="92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b="1">
                  <a:ea typeface="黑体" panose="02010609060101010101" pitchFamily="2" charset="-122"/>
                </a:rPr>
                <a:t>雷铜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  <p:sp>
          <p:nvSpPr>
            <p:cNvPr id="48" name="Rectangle 175"/>
            <p:cNvSpPr>
              <a:spLocks noChangeArrowheads="1"/>
            </p:cNvSpPr>
            <p:nvPr/>
          </p:nvSpPr>
          <p:spPr bwMode="auto">
            <a:xfrm>
              <a:off x="815" y="3158"/>
              <a:ext cx="918" cy="25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b="1">
                  <a:solidFill>
                    <a:srgbClr val="0000FF"/>
                  </a:solidFill>
                  <a:ea typeface="黑体" panose="02010609060101010101" pitchFamily="2" charset="-122"/>
                  <a:cs typeface="Times New Roman" panose="02020603050405020304" pitchFamily="18" charset="0"/>
                </a:rPr>
                <a:t>0010014</a:t>
              </a:r>
              <a:endParaRPr lang="en-US" altLang="zh-CN" b="1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176"/>
            <p:cNvSpPr>
              <a:spLocks noChangeShapeType="1"/>
            </p:cNvSpPr>
            <p:nvPr/>
          </p:nvSpPr>
          <p:spPr bwMode="auto">
            <a:xfrm>
              <a:off x="815" y="3415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77"/>
            <p:cNvSpPr>
              <a:spLocks noChangeShapeType="1"/>
            </p:cNvSpPr>
            <p:nvPr/>
          </p:nvSpPr>
          <p:spPr bwMode="auto">
            <a:xfrm>
              <a:off x="815" y="3158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AutoShape 184"/>
          <p:cNvSpPr>
            <a:spLocks noChangeArrowheads="1"/>
          </p:cNvSpPr>
          <p:nvPr/>
        </p:nvSpPr>
        <p:spPr bwMode="auto">
          <a:xfrm>
            <a:off x="1765299" y="4620394"/>
            <a:ext cx="5614988" cy="503237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约束方法：唯一约束、主键约束、自增列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80000"/>
          </a:schemeClr>
        </a:solidFill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3722</Words>
  <Application>WPS 演示</Application>
  <PresentationFormat>全屏显示(16:10)</PresentationFormat>
  <Paragraphs>819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Arial</vt:lpstr>
      <vt:lpstr>微软雅黑</vt:lpstr>
      <vt:lpstr>Comic Sans MS</vt:lpstr>
      <vt:lpstr>黑体</vt:lpstr>
      <vt:lpstr>Arial Black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本章目标</vt:lpstr>
      <vt:lpstr>预习检查</vt:lpstr>
      <vt:lpstr>论数据完整性</vt:lpstr>
      <vt:lpstr>论数据完整性</vt:lpstr>
      <vt:lpstr>完整性包括…</vt:lpstr>
      <vt:lpstr>完整性包括…</vt:lpstr>
      <vt:lpstr>实体完整性</vt:lpstr>
      <vt:lpstr>域完整性</vt:lpstr>
      <vt:lpstr>引用完整性</vt:lpstr>
      <vt:lpstr>自定义完整性</vt:lpstr>
      <vt:lpstr>主键(Primary Key)</vt:lpstr>
      <vt:lpstr>选择主键的原则</vt:lpstr>
      <vt:lpstr>创建主键</vt:lpstr>
      <vt:lpstr>外键（Foreign Key）</vt:lpstr>
      <vt:lpstr>创建外键约束</vt:lpstr>
      <vt:lpstr>创建自增长</vt:lpstr>
      <vt:lpstr>创建唯一约束</vt:lpstr>
      <vt:lpstr>创建非空约束</vt:lpstr>
      <vt:lpstr>创建默认值</vt:lpstr>
      <vt:lpstr>常见错误</vt:lpstr>
      <vt:lpstr>常见错误</vt:lpstr>
      <vt:lpstr>常见错误</vt:lpstr>
      <vt:lpstr>数据库的三大范式</vt:lpstr>
      <vt:lpstr>第一范式</vt:lpstr>
      <vt:lpstr>第二范式</vt:lpstr>
      <vt:lpstr>第二范式实例</vt:lpstr>
      <vt:lpstr>第三范式</vt:lpstr>
      <vt:lpstr>总结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邓乃文</dc:creator>
  <cp:lastModifiedBy>rextec</cp:lastModifiedBy>
  <cp:revision>223</cp:revision>
  <dcterms:created xsi:type="dcterms:W3CDTF">2016-05-07T16:42:00Z</dcterms:created>
  <dcterms:modified xsi:type="dcterms:W3CDTF">2020-03-10T09:25:27Z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