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1" r:id="rId3"/>
    <p:sldMasterId id="2147483654" r:id="rId4"/>
    <p:sldMasterId id="2147483657" r:id="rId5"/>
    <p:sldMasterId id="2147483660" r:id="rId6"/>
    <p:sldMasterId id="2147483663" r:id="rId7"/>
    <p:sldMasterId id="2147483666" r:id="rId8"/>
    <p:sldMasterId id="2147483669" r:id="rId9"/>
    <p:sldMasterId id="2147483672" r:id="rId10"/>
    <p:sldMasterId id="2147483675" r:id="rId11"/>
    <p:sldMasterId id="2147483678" r:id="rId12"/>
    <p:sldMasterId id="2147483681" r:id="rId13"/>
    <p:sldMasterId id="2147483684" r:id="rId14"/>
    <p:sldMasterId id="2147483687" r:id="rId15"/>
    <p:sldMasterId id="2147483690" r:id="rId16"/>
    <p:sldMasterId id="2147483693" r:id="rId17"/>
    <p:sldMasterId id="2147483696" r:id="rId18"/>
    <p:sldMasterId id="2147483699" r:id="rId19"/>
    <p:sldMasterId id="2147483702" r:id="rId20"/>
    <p:sldMasterId id="2147483705" r:id="rId21"/>
    <p:sldMasterId id="2147483708" r:id="rId22"/>
    <p:sldMasterId id="2147483711" r:id="rId23"/>
  </p:sldMasterIdLst>
  <p:notesMasterIdLst>
    <p:notesMasterId r:id="rId26"/>
  </p:notesMasterIdLst>
  <p:handoutMasterIdLst>
    <p:handoutMasterId r:id="rId87"/>
  </p:handoutMasterIdLst>
  <p:sldIdLst>
    <p:sldId id="256" r:id="rId24"/>
    <p:sldId id="257" r:id="rId25"/>
    <p:sldId id="289" r:id="rId27"/>
    <p:sldId id="290" r:id="rId28"/>
    <p:sldId id="293" r:id="rId29"/>
    <p:sldId id="335" r:id="rId30"/>
    <p:sldId id="336" r:id="rId31"/>
    <p:sldId id="288" r:id="rId32"/>
    <p:sldId id="339" r:id="rId33"/>
    <p:sldId id="337" r:id="rId34"/>
    <p:sldId id="340" r:id="rId35"/>
    <p:sldId id="338"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6" r:id="rId50"/>
    <p:sldId id="357" r:id="rId51"/>
    <p:sldId id="358" r:id="rId52"/>
    <p:sldId id="354" r:id="rId53"/>
    <p:sldId id="355" r:id="rId54"/>
    <p:sldId id="359" r:id="rId55"/>
    <p:sldId id="360" r:id="rId56"/>
    <p:sldId id="361" r:id="rId57"/>
    <p:sldId id="362" r:id="rId58"/>
    <p:sldId id="363" r:id="rId59"/>
    <p:sldId id="364" r:id="rId60"/>
    <p:sldId id="365" r:id="rId61"/>
    <p:sldId id="366" r:id="rId62"/>
    <p:sldId id="367" r:id="rId63"/>
    <p:sldId id="368" r:id="rId64"/>
    <p:sldId id="369" r:id="rId65"/>
    <p:sldId id="370" r:id="rId66"/>
    <p:sldId id="371" r:id="rId67"/>
    <p:sldId id="372" r:id="rId68"/>
    <p:sldId id="373" r:id="rId69"/>
    <p:sldId id="374" r:id="rId70"/>
    <p:sldId id="376" r:id="rId71"/>
    <p:sldId id="375" r:id="rId72"/>
    <p:sldId id="377" r:id="rId73"/>
    <p:sldId id="378" r:id="rId74"/>
    <p:sldId id="380" r:id="rId75"/>
    <p:sldId id="379" r:id="rId76"/>
    <p:sldId id="381" r:id="rId77"/>
    <p:sldId id="382" r:id="rId78"/>
    <p:sldId id="383" r:id="rId79"/>
    <p:sldId id="384" r:id="rId80"/>
    <p:sldId id="385" r:id="rId81"/>
    <p:sldId id="386" r:id="rId82"/>
    <p:sldId id="387" r:id="rId83"/>
    <p:sldId id="388" r:id="rId84"/>
    <p:sldId id="389" r:id="rId85"/>
    <p:sldId id="284" r:id="rId86"/>
  </p:sldIdLst>
  <p:sldSz cx="9144000" cy="5715000" type="screen16x10"/>
  <p:notesSz cx="6858000" cy="9144000"/>
  <p:defaultText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63" autoAdjust="0"/>
    <p:restoredTop sz="99854" autoAdjust="0"/>
  </p:normalViewPr>
  <p:slideViewPr>
    <p:cSldViewPr snapToGrid="0" snapToObjects="1">
      <p:cViewPr varScale="1">
        <p:scale>
          <a:sx n="107" d="100"/>
          <a:sy n="107" d="100"/>
        </p:scale>
        <p:origin x="-516" y="-90"/>
      </p:cViewPr>
      <p:guideLst>
        <p:guide orient="horz" pos="1746"/>
        <p:guide pos="2894"/>
      </p:guideLst>
    </p:cSldViewPr>
  </p:slideViewPr>
  <p:notesTextViewPr>
    <p:cViewPr>
      <p:scale>
        <a:sx n="100" d="100"/>
        <a:sy n="100" d="100"/>
      </p:scale>
      <p:origin x="0" y="0"/>
    </p:cViewPr>
  </p:notesTextViewPr>
  <p:notesViewPr>
    <p:cSldViewPr snapToGrid="0" snapToObjects="1">
      <p:cViewPr varScale="1">
        <p:scale>
          <a:sx n="82" d="100"/>
          <a:sy n="82" d="100"/>
        </p:scale>
        <p:origin x="-3024" y="-102"/>
      </p:cViewPr>
      <p:guideLst>
        <p:guide orient="horz" pos="2794"/>
        <p:guide pos="2171"/>
      </p:guideLst>
    </p:cSldViewPr>
  </p:notes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bleStyles" Target="tableStyles.xml"/><Relationship Id="rId9" Type="http://schemas.openxmlformats.org/officeDocument/2006/relationships/slideMaster" Target="slideMasters/slideMaster8.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handoutMaster" Target="handoutMasters/handoutMaster1.xml"/><Relationship Id="rId86" Type="http://schemas.openxmlformats.org/officeDocument/2006/relationships/slide" Target="slides/slide62.xml"/><Relationship Id="rId85" Type="http://schemas.openxmlformats.org/officeDocument/2006/relationships/slide" Target="slides/slide61.xml"/><Relationship Id="rId84" Type="http://schemas.openxmlformats.org/officeDocument/2006/relationships/slide" Target="slides/slide60.xml"/><Relationship Id="rId83" Type="http://schemas.openxmlformats.org/officeDocument/2006/relationships/slide" Target="slides/slide59.xml"/><Relationship Id="rId82" Type="http://schemas.openxmlformats.org/officeDocument/2006/relationships/slide" Target="slides/slide58.xml"/><Relationship Id="rId81" Type="http://schemas.openxmlformats.org/officeDocument/2006/relationships/slide" Target="slides/slide57.xml"/><Relationship Id="rId80" Type="http://schemas.openxmlformats.org/officeDocument/2006/relationships/slide" Target="slides/slide56.xml"/><Relationship Id="rId8" Type="http://schemas.openxmlformats.org/officeDocument/2006/relationships/slideMaster" Target="slideMasters/slideMaster7.xml"/><Relationship Id="rId79" Type="http://schemas.openxmlformats.org/officeDocument/2006/relationships/slide" Target="slides/slide55.xml"/><Relationship Id="rId78" Type="http://schemas.openxmlformats.org/officeDocument/2006/relationships/slide" Target="slides/slide54.xml"/><Relationship Id="rId77" Type="http://schemas.openxmlformats.org/officeDocument/2006/relationships/slide" Target="slides/slide53.xml"/><Relationship Id="rId76" Type="http://schemas.openxmlformats.org/officeDocument/2006/relationships/slide" Target="slides/slide52.xml"/><Relationship Id="rId75" Type="http://schemas.openxmlformats.org/officeDocument/2006/relationships/slide" Target="slides/slide51.xml"/><Relationship Id="rId74" Type="http://schemas.openxmlformats.org/officeDocument/2006/relationships/slide" Target="slides/slide50.xml"/><Relationship Id="rId73" Type="http://schemas.openxmlformats.org/officeDocument/2006/relationships/slide" Target="slides/slide49.xml"/><Relationship Id="rId72" Type="http://schemas.openxmlformats.org/officeDocument/2006/relationships/slide" Target="slides/slide48.xml"/><Relationship Id="rId71" Type="http://schemas.openxmlformats.org/officeDocument/2006/relationships/slide" Target="slides/slide47.xml"/><Relationship Id="rId70" Type="http://schemas.openxmlformats.org/officeDocument/2006/relationships/slide" Target="slides/slide46.xml"/><Relationship Id="rId7" Type="http://schemas.openxmlformats.org/officeDocument/2006/relationships/slideMaster" Target="slideMasters/slideMaster6.xml"/><Relationship Id="rId69" Type="http://schemas.openxmlformats.org/officeDocument/2006/relationships/slide" Target="slides/slide45.xml"/><Relationship Id="rId68" Type="http://schemas.openxmlformats.org/officeDocument/2006/relationships/slide" Target="slides/slide44.xml"/><Relationship Id="rId67" Type="http://schemas.openxmlformats.org/officeDocument/2006/relationships/slide" Target="slides/slide43.xml"/><Relationship Id="rId66" Type="http://schemas.openxmlformats.org/officeDocument/2006/relationships/slide" Target="slides/slide42.xml"/><Relationship Id="rId65" Type="http://schemas.openxmlformats.org/officeDocument/2006/relationships/slide" Target="slides/slide41.xml"/><Relationship Id="rId64" Type="http://schemas.openxmlformats.org/officeDocument/2006/relationships/slide" Target="slides/slide40.xml"/><Relationship Id="rId63" Type="http://schemas.openxmlformats.org/officeDocument/2006/relationships/slide" Target="slides/slide39.xml"/><Relationship Id="rId62" Type="http://schemas.openxmlformats.org/officeDocument/2006/relationships/slide" Target="slides/slide38.xml"/><Relationship Id="rId61" Type="http://schemas.openxmlformats.org/officeDocument/2006/relationships/slide" Target="slides/slide37.xml"/><Relationship Id="rId60" Type="http://schemas.openxmlformats.org/officeDocument/2006/relationships/slide" Target="slides/slide36.xml"/><Relationship Id="rId6" Type="http://schemas.openxmlformats.org/officeDocument/2006/relationships/slideMaster" Target="slideMasters/slideMaster5.xml"/><Relationship Id="rId59" Type="http://schemas.openxmlformats.org/officeDocument/2006/relationships/slide" Target="slides/slide35.xml"/><Relationship Id="rId58" Type="http://schemas.openxmlformats.org/officeDocument/2006/relationships/slide" Target="slides/slide34.xml"/><Relationship Id="rId57" Type="http://schemas.openxmlformats.org/officeDocument/2006/relationships/slide" Target="slides/slide33.xml"/><Relationship Id="rId56" Type="http://schemas.openxmlformats.org/officeDocument/2006/relationships/slide" Target="slides/slide32.xml"/><Relationship Id="rId55" Type="http://schemas.openxmlformats.org/officeDocument/2006/relationships/slide" Target="slides/slide31.xml"/><Relationship Id="rId54" Type="http://schemas.openxmlformats.org/officeDocument/2006/relationships/slide" Target="slides/slide30.xml"/><Relationship Id="rId53" Type="http://schemas.openxmlformats.org/officeDocument/2006/relationships/slide" Target="slides/slide29.xml"/><Relationship Id="rId52" Type="http://schemas.openxmlformats.org/officeDocument/2006/relationships/slide" Target="slides/slide28.xml"/><Relationship Id="rId51" Type="http://schemas.openxmlformats.org/officeDocument/2006/relationships/slide" Target="slides/slide27.xml"/><Relationship Id="rId50" Type="http://schemas.openxmlformats.org/officeDocument/2006/relationships/slide" Target="slides/slide26.xml"/><Relationship Id="rId5" Type="http://schemas.openxmlformats.org/officeDocument/2006/relationships/slideMaster" Target="slideMasters/slideMaster4.xml"/><Relationship Id="rId49" Type="http://schemas.openxmlformats.org/officeDocument/2006/relationships/slide" Target="slides/slide25.xml"/><Relationship Id="rId48" Type="http://schemas.openxmlformats.org/officeDocument/2006/relationships/slide" Target="slides/slide24.xml"/><Relationship Id="rId47" Type="http://schemas.openxmlformats.org/officeDocument/2006/relationships/slide" Target="slides/slide23.xml"/><Relationship Id="rId46" Type="http://schemas.openxmlformats.org/officeDocument/2006/relationships/slide" Target="slides/slide22.xml"/><Relationship Id="rId45" Type="http://schemas.openxmlformats.org/officeDocument/2006/relationships/slide" Target="slides/slide21.xml"/><Relationship Id="rId44" Type="http://schemas.openxmlformats.org/officeDocument/2006/relationships/slide" Target="slides/slide20.xml"/><Relationship Id="rId43" Type="http://schemas.openxmlformats.org/officeDocument/2006/relationships/slide" Target="slides/slide19.xml"/><Relationship Id="rId42" Type="http://schemas.openxmlformats.org/officeDocument/2006/relationships/slide" Target="slides/slide18.xml"/><Relationship Id="rId41" Type="http://schemas.openxmlformats.org/officeDocument/2006/relationships/slide" Target="slides/slide17.xml"/><Relationship Id="rId40" Type="http://schemas.openxmlformats.org/officeDocument/2006/relationships/slide" Target="slides/slide16.xml"/><Relationship Id="rId4" Type="http://schemas.openxmlformats.org/officeDocument/2006/relationships/slideMaster" Target="slideMasters/slideMaster3.xml"/><Relationship Id="rId39" Type="http://schemas.openxmlformats.org/officeDocument/2006/relationships/slide" Target="slides/slide15.xml"/><Relationship Id="rId38" Type="http://schemas.openxmlformats.org/officeDocument/2006/relationships/slide" Target="slides/slide14.xml"/><Relationship Id="rId37" Type="http://schemas.openxmlformats.org/officeDocument/2006/relationships/slide" Target="slides/slide13.xml"/><Relationship Id="rId36" Type="http://schemas.openxmlformats.org/officeDocument/2006/relationships/slide" Target="slides/slide12.xml"/><Relationship Id="rId35" Type="http://schemas.openxmlformats.org/officeDocument/2006/relationships/slide" Target="slides/slide11.xml"/><Relationship Id="rId34" Type="http://schemas.openxmlformats.org/officeDocument/2006/relationships/slide" Target="slides/slide10.xml"/><Relationship Id="rId33" Type="http://schemas.openxmlformats.org/officeDocument/2006/relationships/slide" Target="slides/slide9.xml"/><Relationship Id="rId32" Type="http://schemas.openxmlformats.org/officeDocument/2006/relationships/slide" Target="slides/slide8.xml"/><Relationship Id="rId31" Type="http://schemas.openxmlformats.org/officeDocument/2006/relationships/slide" Target="slides/slide7.xml"/><Relationship Id="rId30" Type="http://schemas.openxmlformats.org/officeDocument/2006/relationships/slide" Target="slides/slide6.xml"/><Relationship Id="rId3" Type="http://schemas.openxmlformats.org/officeDocument/2006/relationships/slideMaster" Target="slideMasters/slideMaster2.xml"/><Relationship Id="rId29" Type="http://schemas.openxmlformats.org/officeDocument/2006/relationships/slide" Target="slides/slide5.xml"/><Relationship Id="rId28" Type="http://schemas.openxmlformats.org/officeDocument/2006/relationships/slide" Target="slides/slide4.xml"/><Relationship Id="rId27" Type="http://schemas.openxmlformats.org/officeDocument/2006/relationships/slide" Target="slides/slide3.xml"/><Relationship Id="rId26" Type="http://schemas.openxmlformats.org/officeDocument/2006/relationships/notesMaster" Target="notesMasters/notesMaster1.xml"/><Relationship Id="rId25" Type="http://schemas.openxmlformats.org/officeDocument/2006/relationships/slide" Target="slides/slide2.xml"/><Relationship Id="rId24" Type="http://schemas.openxmlformats.org/officeDocument/2006/relationships/slide" Target="slides/slide1.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FF6C-5F37-0244-95FA-295D842AFF72}"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101632-C34A-B942-9708-2BB2C558105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3A8571-24C7-414E-8071-3405A7604DC0}"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5B592-A9A7-454D-850A-9D871180E6C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456565" rtl="0" eaLnBrk="1" latinLnBrk="0" hangingPunct="1">
      <a:defRPr sz="1200" kern="1200">
        <a:solidFill>
          <a:schemeClr val="tx1"/>
        </a:solidFill>
        <a:latin typeface="+mn-lt"/>
        <a:ea typeface="+mn-ea"/>
        <a:cs typeface="+mn-cs"/>
      </a:defRPr>
    </a:lvl1pPr>
    <a:lvl2pPr marL="457200" algn="l" defTabSz="456565" rtl="0" eaLnBrk="1" latinLnBrk="0" hangingPunct="1">
      <a:defRPr sz="1200" kern="1200">
        <a:solidFill>
          <a:schemeClr val="tx1"/>
        </a:solidFill>
        <a:latin typeface="+mn-lt"/>
        <a:ea typeface="+mn-ea"/>
        <a:cs typeface="+mn-cs"/>
      </a:defRPr>
    </a:lvl2pPr>
    <a:lvl3pPr marL="914400" algn="l" defTabSz="456565" rtl="0" eaLnBrk="1" latinLnBrk="0" hangingPunct="1">
      <a:defRPr sz="1200" kern="1200">
        <a:solidFill>
          <a:schemeClr val="tx1"/>
        </a:solidFill>
        <a:latin typeface="+mn-lt"/>
        <a:ea typeface="+mn-ea"/>
        <a:cs typeface="+mn-cs"/>
      </a:defRPr>
    </a:lvl3pPr>
    <a:lvl4pPr marL="1371600" algn="l" defTabSz="456565" rtl="0" eaLnBrk="1" latinLnBrk="0" hangingPunct="1">
      <a:defRPr sz="1200" kern="1200">
        <a:solidFill>
          <a:schemeClr val="tx1"/>
        </a:solidFill>
        <a:latin typeface="+mn-lt"/>
        <a:ea typeface="+mn-ea"/>
        <a:cs typeface="+mn-cs"/>
      </a:defRPr>
    </a:lvl4pPr>
    <a:lvl5pPr marL="1828800" algn="l" defTabSz="456565" rtl="0" eaLnBrk="1" latinLnBrk="0" hangingPunct="1">
      <a:defRPr sz="1200" kern="1200">
        <a:solidFill>
          <a:schemeClr val="tx1"/>
        </a:solidFill>
        <a:latin typeface="+mn-lt"/>
        <a:ea typeface="+mn-ea"/>
        <a:cs typeface="+mn-cs"/>
      </a:defRPr>
    </a:lvl5pPr>
    <a:lvl6pPr marL="2285365" algn="l" defTabSz="456565" rtl="0" eaLnBrk="1" latinLnBrk="0" hangingPunct="1">
      <a:defRPr sz="1200" kern="1200">
        <a:solidFill>
          <a:schemeClr val="tx1"/>
        </a:solidFill>
        <a:latin typeface="+mn-lt"/>
        <a:ea typeface="+mn-ea"/>
        <a:cs typeface="+mn-cs"/>
      </a:defRPr>
    </a:lvl6pPr>
    <a:lvl7pPr marL="2742565" algn="l" defTabSz="456565" rtl="0" eaLnBrk="1" latinLnBrk="0" hangingPunct="1">
      <a:defRPr sz="1200" kern="1200">
        <a:solidFill>
          <a:schemeClr val="tx1"/>
        </a:solidFill>
        <a:latin typeface="+mn-lt"/>
        <a:ea typeface="+mn-ea"/>
        <a:cs typeface="+mn-cs"/>
      </a:defRPr>
    </a:lvl7pPr>
    <a:lvl8pPr marL="3199765" algn="l" defTabSz="456565" rtl="0" eaLnBrk="1" latinLnBrk="0" hangingPunct="1">
      <a:defRPr sz="1200" kern="1200">
        <a:solidFill>
          <a:schemeClr val="tx1"/>
        </a:solidFill>
        <a:latin typeface="+mn-lt"/>
        <a:ea typeface="+mn-ea"/>
        <a:cs typeface="+mn-cs"/>
      </a:defRPr>
    </a:lvl8pPr>
    <a:lvl9pPr marL="3656965" algn="l" defTabSz="4565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800100" indent="-342900">
              <a:spcBef>
                <a:spcPts val="400"/>
              </a:spcBef>
              <a:spcAft>
                <a:spcPts val="400"/>
              </a:spcAft>
              <a:buFontTx/>
              <a:buBlip>
                <a:blip r:embed="rId3"/>
              </a:buBlip>
              <a:defRPr sz="1600">
                <a:solidFill>
                  <a:schemeClr val="tx1">
                    <a:lumMod val="65000"/>
                    <a:lumOff val="35000"/>
                  </a:schemeClr>
                </a:solidFill>
                <a:latin typeface="微软雅黑" panose="020B0503020204020204" pitchFamily="34" charset="-122"/>
                <a:ea typeface="微软雅黑" panose="020B0503020204020204" pitchFamily="34" charset="-122"/>
              </a:defRPr>
            </a:lvl2pPr>
            <a:lvl3pPr marL="1257300" indent="-342900">
              <a:spcBef>
                <a:spcPts val="0"/>
              </a:spcBef>
              <a:spcAft>
                <a:spcPts val="600"/>
              </a:spcAft>
              <a:buFontTx/>
              <a:buBlip>
                <a:blip r:embed="rId3"/>
              </a:buBlip>
              <a:defRPr sz="140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PBET</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标准化教材 </a:t>
            </a:r>
            <a:r>
              <a:rPr lang="zh-CN" altLang="en-US"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http://www.woniuxy.com ©</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版权所有</a:t>
            </a:r>
            <a:r>
              <a:rPr lang="en-US" altLang="zh-CN" sz="1050" baseline="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fld>
            <a:endParaRPr lang="zh-CN" altLang="en-US" sz="105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smtClean="0"/>
              <a:t>PBET</a:t>
            </a:r>
            <a:r>
              <a:rPr kumimoji="1" lang="zh-CN" altLang="en-US" smtClean="0"/>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smtClean="0"/>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fld>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15.xml.rels><?xml version="1.0" encoding="UTF-8" standalone="yes"?>
<Relationships xmlns="http://schemas.openxmlformats.org/package/2006/relationships"><Relationship Id="rId3" Type="http://schemas.openxmlformats.org/officeDocument/2006/relationships/theme" Target="../theme/theme15.xml"/><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_rels/slideMaster16.xml.rels><?xml version="1.0" encoding="UTF-8" standalone="yes"?>
<Relationships xmlns="http://schemas.openxmlformats.org/package/2006/relationships"><Relationship Id="rId3" Type="http://schemas.openxmlformats.org/officeDocument/2006/relationships/theme" Target="../theme/theme16.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17.xml.rels><?xml version="1.0" encoding="UTF-8" standalone="yes"?>
<Relationships xmlns="http://schemas.openxmlformats.org/package/2006/relationships"><Relationship Id="rId3" Type="http://schemas.openxmlformats.org/officeDocument/2006/relationships/theme" Target="../theme/theme17.xml"/><Relationship Id="rId2" Type="http://schemas.openxmlformats.org/officeDocument/2006/relationships/slideLayout" Target="../slideLayouts/slideLayout34.xml"/><Relationship Id="rId1" Type="http://schemas.openxmlformats.org/officeDocument/2006/relationships/slideLayout" Target="../slideLayouts/slideLayout33.xml"/></Relationships>
</file>

<file path=ppt/slideMasters/_rels/slideMaster18.xml.rels><?xml version="1.0" encoding="UTF-8" standalone="yes"?>
<Relationships xmlns="http://schemas.openxmlformats.org/package/2006/relationships"><Relationship Id="rId3" Type="http://schemas.openxmlformats.org/officeDocument/2006/relationships/theme" Target="../theme/theme18.xml"/><Relationship Id="rId2" Type="http://schemas.openxmlformats.org/officeDocument/2006/relationships/slideLayout" Target="../slideLayouts/slideLayout36.xml"/><Relationship Id="rId1" Type="http://schemas.openxmlformats.org/officeDocument/2006/relationships/slideLayout" Target="../slideLayouts/slideLayout35.xml"/></Relationships>
</file>

<file path=ppt/slideMasters/_rels/slideMaster19.xml.rels><?xml version="1.0" encoding="UTF-8" standalone="yes"?>
<Relationships xmlns="http://schemas.openxmlformats.org/package/2006/relationships"><Relationship Id="rId3" Type="http://schemas.openxmlformats.org/officeDocument/2006/relationships/theme" Target="../theme/theme19.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20.xml.rels><?xml version="1.0" encoding="UTF-8" standalone="yes"?>
<Relationships xmlns="http://schemas.openxmlformats.org/package/2006/relationships"><Relationship Id="rId3" Type="http://schemas.openxmlformats.org/officeDocument/2006/relationships/theme" Target="../theme/theme20.xml"/><Relationship Id="rId2" Type="http://schemas.openxmlformats.org/officeDocument/2006/relationships/slideLayout" Target="../slideLayouts/slideLayout40.xml"/><Relationship Id="rId1" Type="http://schemas.openxmlformats.org/officeDocument/2006/relationships/slideLayout" Target="../slideLayouts/slideLayout39.xml"/></Relationships>
</file>

<file path=ppt/slideMasters/_rels/slideMaster21.xml.rels><?xml version="1.0" encoding="UTF-8" standalone="yes"?>
<Relationships xmlns="http://schemas.openxmlformats.org/package/2006/relationships"><Relationship Id="rId3" Type="http://schemas.openxmlformats.org/officeDocument/2006/relationships/theme" Target="../theme/theme21.xml"/><Relationship Id="rId2" Type="http://schemas.openxmlformats.org/officeDocument/2006/relationships/slideLayout" Target="../slideLayouts/slideLayout42.xml"/><Relationship Id="rId1" Type="http://schemas.openxmlformats.org/officeDocument/2006/relationships/slideLayout" Target="../slideLayouts/slideLayout41.xml"/></Relationships>
</file>

<file path=ppt/slideMasters/_rels/slideMaster22.xml.rels><?xml version="1.0" encoding="UTF-8" standalone="yes"?>
<Relationships xmlns="http://schemas.openxmlformats.org/package/2006/relationships"><Relationship Id="rId3" Type="http://schemas.openxmlformats.org/officeDocument/2006/relationships/theme" Target="../theme/theme22.xml"/><Relationship Id="rId2" Type="http://schemas.openxmlformats.org/officeDocument/2006/relationships/slideLayout" Target="../slideLayouts/slideLayout44.xml"/><Relationship Id="rId1"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4400" algn="l" defTabSz="456565" rtl="0" eaLnBrk="1" latinLnBrk="0" hangingPunct="1">
        <a:defRPr sz="1800" kern="1200">
          <a:solidFill>
            <a:schemeClr val="tx1"/>
          </a:solidFill>
          <a:latin typeface="+mn-lt"/>
          <a:ea typeface="+mn-ea"/>
          <a:cs typeface="+mn-cs"/>
        </a:defRPr>
      </a:lvl3pPr>
      <a:lvl4pPr marL="1371600" algn="l" defTabSz="456565" rtl="0" eaLnBrk="1" latinLnBrk="0" hangingPunct="1">
        <a:defRPr sz="1800" kern="1200">
          <a:solidFill>
            <a:schemeClr val="tx1"/>
          </a:solidFill>
          <a:latin typeface="+mn-lt"/>
          <a:ea typeface="+mn-ea"/>
          <a:cs typeface="+mn-cs"/>
        </a:defRPr>
      </a:lvl4pPr>
      <a:lvl5pPr marL="1828800"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2565" algn="l" defTabSz="456565" rtl="0" eaLnBrk="1" latinLnBrk="0" hangingPunct="1">
        <a:defRPr sz="1800" kern="1200">
          <a:solidFill>
            <a:schemeClr val="tx1"/>
          </a:solidFill>
          <a:latin typeface="+mn-lt"/>
          <a:ea typeface="+mn-ea"/>
          <a:cs typeface="+mn-cs"/>
        </a:defRPr>
      </a:lvl7pPr>
      <a:lvl8pPr marL="3199765" algn="l" defTabSz="456565" rtl="0" eaLnBrk="1" latinLnBrk="0" hangingPunct="1">
        <a:defRPr sz="1800" kern="1200">
          <a:solidFill>
            <a:schemeClr val="tx1"/>
          </a:solidFill>
          <a:latin typeface="+mn-lt"/>
          <a:ea typeface="+mn-ea"/>
          <a:cs typeface="+mn-cs"/>
        </a:defRPr>
      </a:lvl8pPr>
      <a:lvl9pPr marL="3656965" algn="l" defTabSz="4565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GIF"/><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GIF"/><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image" Target="../media/image7.GI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GIF"/><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GIF"/><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image" Target="../media/image1.png"/><Relationship Id="rId1" Type="http://schemas.openxmlformats.org/officeDocument/2006/relationships/image" Target="../media/image7.GI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image" Target="../media/image2.GIF"/><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GIF"/><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image" Target="../media/image7.GI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2.GIF"/><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image" Target="../media/image2.GIF"/><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2.xml"/><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image" Target="../media/image7.GI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image" Target="../media/image2.GIF"/><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image" Target="../media/image1.png"/><Relationship Id="rId1" Type="http://schemas.openxmlformats.org/officeDocument/2006/relationships/image" Target="../media/image7.GI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image" Target="../media/image2.GIF"/><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image" Target="../media/image2.GIF"/><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image" Target="../media/image2.GIF"/><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44.xml"/><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image" Target="../media/image7.GIF"/></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44.xml"/><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image" Target="../media/image7.GIF"/></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44.xml"/><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image" Target="../media/image7.GIF"/></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image" Target="../media/image2.GIF"/><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image" Target="../media/image2.GIF"/><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image" Target="../media/image2.GIF"/><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image" Target="../media/image2.GIF"/><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image" Target="../media/image2.GIF"/><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image" Target="../media/image2.GIF"/><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image" Target="../media/image2.GIF"/><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image" Target="../media/image2.GIF"/><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image" Target="../media/image2.GIF"/><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44.xml"/><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image" Target="../media/image7.GIF"/></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image" Target="../media/image2.GIF"/><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image" Target="../media/image2.GIF"/><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44.xml"/><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GIF"/><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image" Target="../media/image2.GIF"/><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image" Target="../media/image2.GIF"/><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image" Target="../media/image1.png"/><Relationship Id="rId1" Type="http://schemas.openxmlformats.org/officeDocument/2006/relationships/image" Target="../media/image7.GIF"/></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GIF"/><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GIF"/><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7.GI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cstate="email"/>
          <a:stretch>
            <a:fillRect/>
          </a:stretch>
        </p:blipFill>
        <p:spPr>
          <a:xfrm>
            <a:off x="3" y="0"/>
            <a:ext cx="9144001" cy="5715000"/>
          </a:xfrm>
          <a:prstGeom prst="rect">
            <a:avLst/>
          </a:prstGeom>
        </p:spPr>
      </p:pic>
      <p:sp>
        <p:nvSpPr>
          <p:cNvPr id="17" name="任意多边形 20"/>
          <p:cNvSpPr/>
          <p:nvPr/>
        </p:nvSpPr>
        <p:spPr>
          <a:xfrm rot="3073228">
            <a:off x="3534324" y="-1426302"/>
            <a:ext cx="7034264" cy="4778814"/>
          </a:xfrm>
          <a:custGeom>
            <a:avLst/>
            <a:gdLst>
              <a:gd name="connsiteX0" fmla="*/ 0 w 8152386"/>
              <a:gd name="connsiteY0" fmla="*/ 5633681 h 5633681"/>
              <a:gd name="connsiteX1" fmla="*/ 4815891 w 8152386"/>
              <a:gd name="connsiteY1" fmla="*/ 0 h 5633681"/>
              <a:gd name="connsiteX2" fmla="*/ 8152386 w 8152386"/>
              <a:gd name="connsiteY2" fmla="*/ 2852167 h 5633681"/>
              <a:gd name="connsiteX3" fmla="*/ 8152386 w 8152386"/>
              <a:gd name="connsiteY3" fmla="*/ 5633681 h 5633681"/>
            </a:gdLst>
            <a:ahLst/>
            <a:cxnLst>
              <a:cxn ang="0">
                <a:pos x="connsiteX0" y="connsiteY0"/>
              </a:cxn>
              <a:cxn ang="0">
                <a:pos x="connsiteX1" y="connsiteY1"/>
              </a:cxn>
              <a:cxn ang="0">
                <a:pos x="connsiteX2" y="connsiteY2"/>
              </a:cxn>
              <a:cxn ang="0">
                <a:pos x="connsiteX3" y="connsiteY3"/>
              </a:cxn>
            </a:cxnLst>
            <a:rect l="l" t="t" r="r" b="b"/>
            <a:pathLst>
              <a:path w="8152386" h="5633681">
                <a:moveTo>
                  <a:pt x="0" y="5633681"/>
                </a:moveTo>
                <a:lnTo>
                  <a:pt x="4815891" y="0"/>
                </a:lnTo>
                <a:lnTo>
                  <a:pt x="8152386" y="2852167"/>
                </a:lnTo>
                <a:lnTo>
                  <a:pt x="8152386" y="5633681"/>
                </a:lnTo>
                <a:close/>
              </a:path>
            </a:pathLst>
          </a:custGeom>
          <a:solidFill>
            <a:srgbClr val="D76739">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6" tIns="45714" rIns="91426" bIns="45714" rtlCol="0" anchor="ctr">
            <a:noAutofit/>
          </a:bodyPr>
          <a:lstStyle/>
          <a:p>
            <a:pPr algn="ctr"/>
            <a:endParaRPr lang="zh-CN" altLang="en-US"/>
          </a:p>
        </p:txBody>
      </p:sp>
      <p:sp>
        <p:nvSpPr>
          <p:cNvPr id="18" name="文本框 17"/>
          <p:cNvSpPr txBox="1"/>
          <p:nvPr/>
        </p:nvSpPr>
        <p:spPr>
          <a:xfrm>
            <a:off x="5116830" y="1980565"/>
            <a:ext cx="3862070" cy="705485"/>
          </a:xfrm>
          <a:prstGeom prst="rect">
            <a:avLst/>
          </a:prstGeom>
          <a:noFill/>
        </p:spPr>
        <p:txBody>
          <a:bodyPr wrap="square" lIns="91426" tIns="45714" rIns="91426" bIns="45714" rtlCol="0">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mysql</a:t>
            </a:r>
            <a:r>
              <a:rPr lang="zh-CN" altLang="en-US" sz="4000" b="1" dirty="0">
                <a:solidFill>
                  <a:schemeClr val="bg1"/>
                </a:solidFill>
                <a:latin typeface="微软雅黑" panose="020B0503020204020204" pitchFamily="34" charset="-122"/>
                <a:ea typeface="微软雅黑" panose="020B0503020204020204" pitchFamily="34" charset="-122"/>
              </a:rPr>
              <a:t>高级特性</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6649933" y="1492402"/>
            <a:ext cx="2102633" cy="307764"/>
          </a:xfrm>
          <a:prstGeom prst="rect">
            <a:avLst/>
          </a:prstGeom>
        </p:spPr>
        <p:txBody>
          <a:bodyPr wrap="square" lIns="91426" tIns="45714" rIns="91426" bIns="45714">
            <a:spAutoFit/>
          </a:bodyPr>
          <a:lstStyle/>
          <a:p>
            <a:pPr algn="dist"/>
            <a:r>
              <a:rPr lang="zh-CN" altLang="en-US" sz="1400" dirty="0" smtClean="0">
                <a:solidFill>
                  <a:schemeClr val="bg1"/>
                </a:solidFill>
                <a:latin typeface="微软雅黑" panose="020B0503020204020204" pitchFamily="34" charset="-122"/>
                <a:ea typeface="微软雅黑" panose="020B0503020204020204" pitchFamily="34" charset="-122"/>
              </a:rPr>
              <a:t>重构</a:t>
            </a:r>
            <a:r>
              <a:rPr lang="en-US" altLang="zh-CN" sz="1400" dirty="0" smtClean="0">
                <a:solidFill>
                  <a:schemeClr val="bg1"/>
                </a:solidFill>
                <a:latin typeface="微软雅黑" panose="020B0503020204020204" pitchFamily="34" charset="-122"/>
                <a:ea typeface="微软雅黑" panose="020B0503020204020204" pitchFamily="34" charset="-122"/>
              </a:rPr>
              <a:t>IT</a:t>
            </a:r>
            <a:r>
              <a:rPr lang="zh-CN" altLang="en-US" sz="1400" dirty="0" smtClean="0">
                <a:solidFill>
                  <a:schemeClr val="bg1"/>
                </a:solidFill>
                <a:latin typeface="微软雅黑" panose="020B0503020204020204" pitchFamily="34" charset="-122"/>
                <a:ea typeface="微软雅黑" panose="020B0503020204020204" pitchFamily="34" charset="-122"/>
              </a:rPr>
              <a:t>职业教育新生态</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6075540" y="2784536"/>
            <a:ext cx="2903506" cy="520700"/>
          </a:xfrm>
          <a:prstGeom prst="rect">
            <a:avLst/>
          </a:prstGeom>
        </p:spPr>
        <p:txBody>
          <a:bodyPr wrap="square" lIns="91426" tIns="45714" rIns="91426" bIns="45714">
            <a:spAutoFit/>
          </a:bodyPr>
          <a:lstStyle/>
          <a:p>
            <a:pPr algn="ctr"/>
            <a:endParaRPr lang="zh-CN" altLang="en-US" sz="2800" b="1" dirty="0">
              <a:solidFill>
                <a:schemeClr val="bg1"/>
              </a:solidFill>
              <a:latin typeface="+mn-ea"/>
              <a:cs typeface="Comic Sans MS" panose="030F0702030302020204"/>
            </a:endParaRPr>
          </a:p>
        </p:txBody>
      </p:sp>
      <p:pic>
        <p:nvPicPr>
          <p:cNvPr id="24" name="图片 23" descr="底稿-LOGO-8-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9934" y="982266"/>
            <a:ext cx="2071146" cy="5101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t>IF</a:t>
            </a:r>
            <a:endParaRPr lang="en-US" altLang="zh-CN" dirty="0"/>
          </a:p>
        </p:txBody>
      </p:sp>
      <p:sp>
        <p:nvSpPr>
          <p:cNvPr id="5" name="矩形 4"/>
          <p:cNvSpPr/>
          <p:nvPr/>
        </p:nvSpPr>
        <p:spPr>
          <a:xfrm>
            <a:off x="828675" y="2018665"/>
            <a:ext cx="7534275" cy="1083310"/>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a:solidFill>
                  <a:schemeClr val="accent5">
                    <a:lumMod val="10000"/>
                  </a:schemeClr>
                </a:solidFill>
              </a:rPr>
              <a:t>IF search_condition THEN statement_list</a:t>
            </a:r>
            <a:endParaRPr lang="en-US" altLang="zh-CN" sz="1400" b="1">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a:solidFill>
                  <a:schemeClr val="accent5">
                    <a:lumMod val="10000"/>
                  </a:schemeClr>
                </a:solidFill>
              </a:rPr>
              <a:t>                [ELSEIF search_condition THEN statement_list] ...</a:t>
            </a:r>
            <a:endParaRPr lang="en-US" altLang="zh-CN" sz="1400" b="1">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a:solidFill>
                  <a:schemeClr val="accent5">
                    <a:lumMod val="10000"/>
                  </a:schemeClr>
                </a:solidFill>
              </a:rPr>
              <a:t>                [ELSE statement_list]</a:t>
            </a:r>
            <a:endParaRPr lang="en-US" altLang="zh-CN" sz="1400" b="1">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a:solidFill>
                  <a:schemeClr val="accent5">
                    <a:lumMod val="10000"/>
                  </a:schemeClr>
                </a:solidFill>
              </a:rPr>
              <a:t> END IF</a:t>
            </a:r>
            <a:endParaRPr lang="en-US" altLang="zh-CN" sz="1400" b="1">
              <a:solidFill>
                <a:schemeClr val="accent5">
                  <a:lumMod val="10000"/>
                </a:schemeClr>
              </a:solidFill>
            </a:endParaRPr>
          </a:p>
        </p:txBody>
      </p:sp>
      <p:sp>
        <p:nvSpPr>
          <p:cNvPr id="7" name="文本占位符 1"/>
          <p:cNvSpPr>
            <a:spLocks noGrp="1"/>
          </p:cNvSpPr>
          <p:nvPr>
            <p:ph type="body" sz="quarter" idx="11"/>
          </p:nvPr>
        </p:nvSpPr>
        <p:spPr>
          <a:xfrm>
            <a:off x="361949" y="3536160"/>
            <a:ext cx="8000998" cy="698020"/>
          </a:xfrm>
          <a:effectLst/>
        </p:spPr>
        <p:txBody>
          <a:bodyPr>
            <a:normAutofit fontScale="97500"/>
          </a:bodyPr>
          <a:lstStyle/>
          <a:p>
            <a:r>
              <a:rPr lang="zh-CN" altLang="en-US" dirty="0" smtClean="0"/>
              <a:t>注意：在</a:t>
            </a:r>
            <a:r>
              <a:rPr lang="en-US" altLang="zh-CN" dirty="0" smtClean="0"/>
              <a:t>mysql</a:t>
            </a:r>
            <a:r>
              <a:rPr lang="zh-CN" altLang="en-US" dirty="0" smtClean="0"/>
              <a:t>中，没有</a:t>
            </a:r>
            <a:r>
              <a:rPr lang="en-US" altLang="zh-CN" dirty="0" smtClean="0"/>
              <a:t>{}</a:t>
            </a:r>
            <a:r>
              <a:rPr lang="zh-CN" altLang="en-US" dirty="0" smtClean="0"/>
              <a:t>，只有</a:t>
            </a:r>
            <a:r>
              <a:rPr lang="en-US" altLang="zh-CN" dirty="0" smtClean="0"/>
              <a:t>BEGIN</a:t>
            </a:r>
            <a:r>
              <a:rPr lang="zh-CN" altLang="en-US" dirty="0" smtClean="0"/>
              <a:t>和</a:t>
            </a:r>
            <a:r>
              <a:rPr lang="en-US" altLang="zh-CN" dirty="0" smtClean="0"/>
              <a:t>END,</a:t>
            </a:r>
            <a:r>
              <a:rPr lang="zh-CN" altLang="en-US" dirty="0" smtClean="0"/>
              <a:t>代替</a:t>
            </a:r>
            <a:r>
              <a:rPr lang="en-US" altLang="zh-CN" dirty="0" smtClean="0"/>
              <a:t>{}</a:t>
            </a:r>
            <a:endParaRPr lang="en-US" altLang="zh-CN"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
        <p:nvSpPr>
          <p:cNvPr id="11" name="文本占位符 1"/>
          <p:cNvSpPr>
            <a:spLocks noGrp="1"/>
          </p:cNvSpPr>
          <p:nvPr/>
        </p:nvSpPr>
        <p:spPr>
          <a:xfrm>
            <a:off x="361950" y="1536700"/>
            <a:ext cx="8104505" cy="697865"/>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smtClean="0">
                <a:sym typeface="+mn-ea"/>
              </a:rPr>
              <a:t>语法</a:t>
            </a: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t>IF</a:t>
            </a:r>
            <a:endParaRPr lang="en-US" altLang="zh-CN" dirty="0"/>
          </a:p>
        </p:txBody>
      </p:sp>
      <p:sp>
        <p:nvSpPr>
          <p:cNvPr id="6" name="矩形 5"/>
          <p:cNvSpPr/>
          <p:nvPr/>
        </p:nvSpPr>
        <p:spPr>
          <a:xfrm>
            <a:off x="828675" y="1263650"/>
            <a:ext cx="7534275" cy="398716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zh-CN" altLang="en-US" sz="1400" b="1">
                <a:solidFill>
                  <a:schemeClr val="accent5">
                    <a:lumMod val="10000"/>
                  </a:schemeClr>
                </a:solidFill>
              </a:rPr>
              <a:t>CREATE FUNCTION SimpleCompare(n INT, m INT)</a:t>
            </a:r>
            <a:endParaRPr lang="zh-CN" altLang="en-US" sz="14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400" b="1">
                <a:solidFill>
                  <a:schemeClr val="accent5">
                    <a:lumMod val="10000"/>
                  </a:schemeClr>
                </a:solidFill>
              </a:rPr>
              <a:t>                RETURNS VARCHAR(20)</a:t>
            </a:r>
            <a:endParaRPr lang="zh-CN" altLang="en-US" sz="14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400" b="1">
                <a:solidFill>
                  <a:schemeClr val="accent5">
                    <a:lumMod val="10000"/>
                  </a:schemeClr>
                </a:solidFill>
              </a:rPr>
              <a:t>                BEGIN</a:t>
            </a:r>
            <a:endParaRPr lang="zh-CN" altLang="en-US" sz="14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400" b="1">
                <a:solidFill>
                  <a:schemeClr val="accent5">
                    <a:lumMod val="10000"/>
                  </a:schemeClr>
                </a:solidFill>
              </a:rPr>
              <a:t>                    DECLARE s VARCHAR(20);</a:t>
            </a:r>
            <a:endParaRPr lang="zh-CN" altLang="en-US" sz="14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400" b="1">
                <a:solidFill>
                  <a:schemeClr val="accent5">
                    <a:lumMod val="10000"/>
                  </a:schemeClr>
                </a:solidFill>
              </a:rPr>
              <a:t>                    IF n &gt; m THEN </a:t>
            </a:r>
            <a:endParaRPr lang="zh-CN" altLang="en-US" sz="14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400" b="1">
                <a:solidFill>
                  <a:schemeClr val="accent5">
                    <a:lumMod val="10000"/>
                  </a:schemeClr>
                </a:solidFill>
              </a:rPr>
              <a:t>                        SET s = '&gt;';</a:t>
            </a:r>
            <a:endParaRPr lang="zh-CN" altLang="en-US" sz="14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400" b="1">
                <a:solidFill>
                  <a:schemeClr val="accent5">
                    <a:lumMod val="10000"/>
                  </a:schemeClr>
                </a:solidFill>
              </a:rPr>
              <a:t>                    ELSEIF n = m THEN </a:t>
            </a:r>
            <a:endParaRPr lang="zh-CN" altLang="en-US" sz="14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400" b="1">
                <a:solidFill>
                  <a:schemeClr val="accent5">
                    <a:lumMod val="10000"/>
                  </a:schemeClr>
                </a:solidFill>
              </a:rPr>
              <a:t>                        SET s = '=';</a:t>
            </a:r>
            <a:endParaRPr lang="zh-CN" altLang="en-US" sz="14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400" b="1">
                <a:solidFill>
                  <a:schemeClr val="accent5">
                    <a:lumMod val="10000"/>
                  </a:schemeClr>
                </a:solidFill>
              </a:rPr>
              <a:t>                    ELSE </a:t>
            </a:r>
            <a:endParaRPr lang="zh-CN" altLang="en-US" sz="14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400" b="1">
                <a:solidFill>
                  <a:schemeClr val="accent5">
                    <a:lumMod val="10000"/>
                  </a:schemeClr>
                </a:solidFill>
              </a:rPr>
              <a:t>                        SET s = '&lt;';</a:t>
            </a:r>
            <a:endParaRPr lang="zh-CN" altLang="en-US" sz="14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400" b="1">
                <a:solidFill>
                  <a:schemeClr val="accent5">
                    <a:lumMod val="10000"/>
                  </a:schemeClr>
                </a:solidFill>
              </a:rPr>
              <a:t>                    END IF;</a:t>
            </a:r>
            <a:endParaRPr lang="zh-CN" altLang="en-US" sz="14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400" b="1">
                <a:solidFill>
                  <a:schemeClr val="accent5">
                    <a:lumMod val="10000"/>
                  </a:schemeClr>
                </a:solidFill>
              </a:rPr>
              <a:t>                    SET s = CONCAT(n, ' ', s, ' ', m);</a:t>
            </a:r>
            <a:endParaRPr lang="zh-CN" altLang="en-US" sz="14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400" b="1">
                <a:solidFill>
                  <a:schemeClr val="accent5">
                    <a:lumMod val="10000"/>
                  </a:schemeClr>
                </a:solidFill>
              </a:rPr>
              <a:t>                    RETURN s;</a:t>
            </a:r>
            <a:endParaRPr lang="zh-CN" altLang="en-US" sz="14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400" b="1">
                <a:solidFill>
                  <a:schemeClr val="accent5">
                    <a:lumMod val="10000"/>
                  </a:schemeClr>
                </a:solidFill>
              </a:rPr>
              <a:t>END</a:t>
            </a:r>
            <a:endParaRPr lang="zh-CN" altLang="en-US" sz="1400" b="1">
              <a:solidFill>
                <a:schemeClr val="accent5">
                  <a:lumMod val="10000"/>
                </a:schemeClr>
              </a:solidFill>
            </a:endParaRPr>
          </a:p>
        </p:txBody>
      </p:sp>
      <p:sp>
        <p:nvSpPr>
          <p:cNvPr id="8" name="文本占位符 1"/>
          <p:cNvSpPr>
            <a:spLocks noGrp="1"/>
          </p:cNvSpPr>
          <p:nvPr/>
        </p:nvSpPr>
        <p:spPr>
          <a:xfrm>
            <a:off x="361950" y="817245"/>
            <a:ext cx="8001000" cy="614680"/>
          </a:xfrm>
          <a:prstGeom prst="rect">
            <a:avLst/>
          </a:prstGeom>
          <a:ln>
            <a:noFill/>
            <a:prstDash val="dash"/>
          </a:ln>
          <a:effectLst/>
        </p:spPr>
        <p:txBody>
          <a:bodyPr vert="horz" lIns="91426" tIns="45714" rIns="91426" bIns="45714" rtlCol="0">
            <a:normAutofit/>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800" dirty="0" smtClean="0"/>
              <a:t>实例</a:t>
            </a:r>
            <a:endParaRPr lang="en-US" altLang="zh-CN" sz="1440"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完整案例</a:t>
            </a:r>
            <a:endParaRPr lang="zh-CN" altLang="en-US" dirty="0"/>
          </a:p>
        </p:txBody>
      </p:sp>
      <p:sp>
        <p:nvSpPr>
          <p:cNvPr id="5" name="矩形 4"/>
          <p:cNvSpPr/>
          <p:nvPr/>
        </p:nvSpPr>
        <p:spPr>
          <a:xfrm>
            <a:off x="638175" y="1475740"/>
            <a:ext cx="7534275" cy="293941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20000"/>
              </a:lnSpc>
              <a:defRPr/>
            </a:pPr>
            <a:r>
              <a:rPr lang="en-US" altLang="zh-CN" sz="1400" b="1" dirty="0">
                <a:solidFill>
                  <a:schemeClr val="tx1"/>
                </a:solidFill>
              </a:rPr>
              <a:t>CREATE PROCEDURE proc_iftest()</a:t>
            </a:r>
            <a:endParaRPr lang="en-US" altLang="zh-CN" sz="1400" b="1" dirty="0">
              <a:solidFill>
                <a:schemeClr val="tx1"/>
              </a:solidFill>
            </a:endParaRPr>
          </a:p>
          <a:p>
            <a:pPr>
              <a:lnSpc>
                <a:spcPct val="120000"/>
              </a:lnSpc>
              <a:defRPr/>
            </a:pPr>
            <a:r>
              <a:rPr lang="en-US" altLang="zh-CN" sz="1400" b="1" dirty="0">
                <a:solidFill>
                  <a:schemeClr val="tx1"/>
                </a:solidFill>
              </a:rPr>
              <a:t>                BEGIN</a:t>
            </a:r>
            <a:endParaRPr lang="en-US" altLang="zh-CN" sz="1400" b="1" dirty="0">
              <a:solidFill>
                <a:schemeClr val="tx1"/>
              </a:solidFill>
            </a:endParaRPr>
          </a:p>
          <a:p>
            <a:pPr>
              <a:lnSpc>
                <a:spcPct val="120000"/>
              </a:lnSpc>
              <a:defRPr/>
            </a:pPr>
            <a:r>
              <a:rPr lang="en-US" altLang="zh-CN" sz="1400" b="1" dirty="0">
                <a:solidFill>
                  <a:schemeClr val="tx1"/>
                </a:solidFill>
              </a:rPr>
              <a:t>                    DECLARE num INT DEFAULT 0;</a:t>
            </a:r>
            <a:endParaRPr lang="en-US" altLang="zh-CN" sz="1400" b="1" dirty="0">
              <a:solidFill>
                <a:schemeClr val="tx1"/>
              </a:solidFill>
            </a:endParaRPr>
          </a:p>
          <a:p>
            <a:pPr>
              <a:lnSpc>
                <a:spcPct val="120000"/>
              </a:lnSpc>
              <a:defRPr/>
            </a:pPr>
            <a:r>
              <a:rPr lang="en-US" altLang="zh-CN" sz="1400" b="1" dirty="0">
                <a:solidFill>
                  <a:schemeClr val="tx1"/>
                </a:solidFill>
              </a:rPr>
              <a:t>                    IF num &gt; 0 THEN</a:t>
            </a:r>
            <a:endParaRPr lang="en-US" altLang="zh-CN" sz="1400" b="1" dirty="0">
              <a:solidFill>
                <a:schemeClr val="tx1"/>
              </a:solidFill>
            </a:endParaRPr>
          </a:p>
          <a:p>
            <a:pPr>
              <a:lnSpc>
                <a:spcPct val="120000"/>
              </a:lnSpc>
              <a:defRPr/>
            </a:pPr>
            <a:r>
              <a:rPr lang="en-US" altLang="zh-CN" sz="1400" b="1" dirty="0">
                <a:solidFill>
                  <a:schemeClr val="tx1"/>
                </a:solidFill>
              </a:rPr>
              <a:t>                        SELECT "这是一个正数";</a:t>
            </a:r>
            <a:endParaRPr lang="en-US" altLang="zh-CN" sz="1400" b="1" dirty="0">
              <a:solidFill>
                <a:schemeClr val="tx1"/>
              </a:solidFill>
            </a:endParaRPr>
          </a:p>
          <a:p>
            <a:pPr>
              <a:lnSpc>
                <a:spcPct val="120000"/>
              </a:lnSpc>
              <a:defRPr/>
            </a:pPr>
            <a:r>
              <a:rPr lang="en-US" altLang="zh-CN" sz="1400" b="1" dirty="0">
                <a:solidFill>
                  <a:schemeClr val="tx1"/>
                </a:solidFill>
              </a:rPr>
              <a:t>                    ELSEIF num &lt; 0 THEN</a:t>
            </a:r>
            <a:endParaRPr lang="en-US" altLang="zh-CN" sz="1400" b="1" dirty="0">
              <a:solidFill>
                <a:schemeClr val="tx1"/>
              </a:solidFill>
            </a:endParaRPr>
          </a:p>
          <a:p>
            <a:pPr>
              <a:lnSpc>
                <a:spcPct val="120000"/>
              </a:lnSpc>
              <a:defRPr/>
            </a:pPr>
            <a:r>
              <a:rPr lang="en-US" altLang="zh-CN" sz="1400" b="1" dirty="0">
                <a:solidFill>
                  <a:schemeClr val="tx1"/>
                </a:solidFill>
              </a:rPr>
              <a:t>                        SELECT "这是一个负数";</a:t>
            </a:r>
            <a:endParaRPr lang="en-US" altLang="zh-CN" sz="1400" b="1" dirty="0">
              <a:solidFill>
                <a:schemeClr val="tx1"/>
              </a:solidFill>
            </a:endParaRPr>
          </a:p>
          <a:p>
            <a:pPr>
              <a:lnSpc>
                <a:spcPct val="120000"/>
              </a:lnSpc>
              <a:defRPr/>
            </a:pPr>
            <a:r>
              <a:rPr lang="en-US" altLang="zh-CN" sz="1400" b="1" dirty="0">
                <a:solidFill>
                  <a:schemeClr val="tx1"/>
                </a:solidFill>
              </a:rPr>
              <a:t>                    ELSE</a:t>
            </a:r>
            <a:endParaRPr lang="en-US" altLang="zh-CN" sz="1400" b="1" dirty="0">
              <a:solidFill>
                <a:schemeClr val="tx1"/>
              </a:solidFill>
            </a:endParaRPr>
          </a:p>
          <a:p>
            <a:pPr>
              <a:lnSpc>
                <a:spcPct val="120000"/>
              </a:lnSpc>
              <a:defRPr/>
            </a:pPr>
            <a:r>
              <a:rPr lang="en-US" altLang="zh-CN" sz="1400" b="1" dirty="0">
                <a:solidFill>
                  <a:schemeClr val="tx1"/>
                </a:solidFill>
              </a:rPr>
              <a:t>                        SELECT "这是零";</a:t>
            </a:r>
            <a:endParaRPr lang="en-US" altLang="zh-CN" sz="1400" b="1" dirty="0">
              <a:solidFill>
                <a:schemeClr val="tx1"/>
              </a:solidFill>
            </a:endParaRPr>
          </a:p>
          <a:p>
            <a:pPr>
              <a:lnSpc>
                <a:spcPct val="120000"/>
              </a:lnSpc>
              <a:defRPr/>
            </a:pPr>
            <a:r>
              <a:rPr lang="en-US" altLang="zh-CN" sz="1400" b="1" dirty="0">
                <a:solidFill>
                  <a:schemeClr val="tx1"/>
                </a:solidFill>
              </a:rPr>
              <a:t>                    END IF;</a:t>
            </a:r>
            <a:endParaRPr lang="en-US" altLang="zh-CN" sz="1400" b="1" dirty="0">
              <a:solidFill>
                <a:schemeClr val="tx1"/>
              </a:solidFill>
            </a:endParaRPr>
          </a:p>
          <a:p>
            <a:pPr>
              <a:lnSpc>
                <a:spcPct val="120000"/>
              </a:lnSpc>
              <a:defRPr/>
            </a:pPr>
            <a:r>
              <a:rPr lang="en-US" altLang="zh-CN" sz="1400" b="1" dirty="0">
                <a:solidFill>
                  <a:schemeClr val="tx1"/>
                </a:solidFill>
              </a:rPr>
              <a:t>END</a:t>
            </a:r>
            <a:endParaRPr lang="en-US" altLang="zh-CN" sz="1400" b="1" dirty="0">
              <a:solidFill>
                <a:schemeClr val="tx1"/>
              </a:solidFill>
            </a:endParaRPr>
          </a:p>
        </p:txBody>
      </p:sp>
      <p:pic>
        <p:nvPicPr>
          <p:cNvPr id="1026" name="Picture 2" descr="C:\Users\cons\Desktop\woniu.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8175" y="962020"/>
            <a:ext cx="495300" cy="34768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占位符 1"/>
          <p:cNvSpPr>
            <a:spLocks noGrp="1"/>
          </p:cNvSpPr>
          <p:nvPr>
            <p:ph type="body" sz="quarter" idx="11"/>
          </p:nvPr>
        </p:nvSpPr>
        <p:spPr>
          <a:xfrm>
            <a:off x="1057275" y="966801"/>
            <a:ext cx="771526" cy="383695"/>
          </a:xfrm>
        </p:spPr>
        <p:txBody>
          <a:bodyPr>
            <a:normAutofit fontScale="97500" lnSpcReduction="10000"/>
          </a:bodyPr>
          <a:lstStyle/>
          <a:p>
            <a:pPr marL="0" indent="0">
              <a:buNone/>
            </a:pPr>
            <a:r>
              <a:rPr lang="zh-CN" altLang="en-US" b="1" dirty="0" smtClean="0">
                <a:solidFill>
                  <a:srgbClr val="008E40"/>
                </a:solidFill>
              </a:rPr>
              <a:t>案例</a:t>
            </a:r>
            <a:endParaRPr lang="en-US" altLang="zh-CN" b="1" dirty="0">
              <a:solidFill>
                <a:srgbClr val="008E40"/>
              </a:solidFill>
            </a:endParaRPr>
          </a:p>
        </p:txBody>
      </p:sp>
      <p:sp>
        <p:nvSpPr>
          <p:cNvPr id="6" name="内容占位符 2"/>
          <p:cNvSpPr txBox="1"/>
          <p:nvPr/>
        </p:nvSpPr>
        <p:spPr>
          <a:xfrm>
            <a:off x="1828801" y="957886"/>
            <a:ext cx="6705600" cy="703640"/>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2"/>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判断一个数是正数还是负数还是零</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endParaRPr lang="en-US" altLang="zh-CN" sz="2000" dirty="0" smtClean="0"/>
          </a:p>
          <a:p>
            <a:pPr>
              <a:buFont typeface="Wingdings" panose="05000000000000000000" pitchFamily="2" charset="2"/>
              <a:buNone/>
              <a:defRPr/>
            </a:pPr>
            <a:endParaRPr lang="en-US" altLang="zh-CN" sz="2000" dirty="0" smtClean="0"/>
          </a:p>
        </p:txBody>
      </p:sp>
      <p:sp>
        <p:nvSpPr>
          <p:cNvPr id="10" name="文本占位符 1"/>
          <p:cNvSpPr>
            <a:spLocks noGrp="1"/>
          </p:cNvSpPr>
          <p:nvPr/>
        </p:nvSpPr>
        <p:spPr>
          <a:xfrm>
            <a:off x="361950" y="4415155"/>
            <a:ext cx="8001000" cy="982980"/>
          </a:xfrm>
          <a:prstGeom prst="rect">
            <a:avLst/>
          </a:prstGeom>
          <a:ln>
            <a:noFill/>
            <a:prstDash val="dash"/>
          </a:ln>
          <a:effectLst/>
        </p:spPr>
        <p:txBody>
          <a:bodyPr vert="horz" lIns="91426" tIns="45714" rIns="91426" bIns="45714" rtlCol="0">
            <a:normAutofit fontScale="95000" lnSpcReduction="10000"/>
          </a:bodyPr>
          <a:lstStyle>
            <a:lvl1pPr marL="457200" indent="-457200" algn="l" defTabSz="456565" rtl="0" eaLnBrk="1" latinLnBrk="0" hangingPunct="1">
              <a:spcBef>
                <a:spcPts val="600"/>
              </a:spcBef>
              <a:spcAft>
                <a:spcPts val="600"/>
              </a:spcAft>
              <a:buFontTx/>
              <a:buBlip>
                <a:blip r:embed="rId2"/>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3"/>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3"/>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smtClean="0"/>
              <a:t>练习</a:t>
            </a:r>
            <a:endParaRPr lang="zh-CN" altLang="en-US" dirty="0" smtClean="0"/>
          </a:p>
          <a:p>
            <a:pPr lvl="1"/>
            <a:r>
              <a:rPr lang="zh-CN" altLang="en-US" dirty="0" smtClean="0"/>
              <a:t>判断张三(student)是儿童(0~12)少年(12~18)还是青年(18~25)还是壮年(25~60)还是老年人(60&lt;)</a:t>
            </a: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t>CASE</a:t>
            </a:r>
            <a:endParaRPr lang="en-US" altLang="zh-CN" dirty="0"/>
          </a:p>
        </p:txBody>
      </p:sp>
      <p:sp>
        <p:nvSpPr>
          <p:cNvPr id="5" name="矩形 4"/>
          <p:cNvSpPr/>
          <p:nvPr/>
        </p:nvSpPr>
        <p:spPr>
          <a:xfrm>
            <a:off x="828675" y="1652905"/>
            <a:ext cx="7534275" cy="1859280"/>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a:solidFill>
                  <a:schemeClr val="accent5">
                    <a:lumMod val="10000"/>
                  </a:schemeClr>
                </a:solidFill>
              </a:rPr>
              <a:t>CASE </a:t>
            </a:r>
            <a:r>
              <a:rPr lang="en-US" altLang="zh-CN" sz="1400" b="1" dirty="0" err="1">
                <a:solidFill>
                  <a:schemeClr val="accent5">
                    <a:lumMod val="10000"/>
                  </a:schemeClr>
                </a:solidFill>
              </a:rPr>
              <a:t>case_value</a:t>
            </a:r>
            <a:endParaRPr lang="en-US" altLang="zh-CN" sz="1400"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dirty="0">
                <a:solidFill>
                  <a:schemeClr val="accent5">
                    <a:lumMod val="10000"/>
                  </a:schemeClr>
                </a:solidFill>
              </a:rPr>
              <a:t>                    WHEN </a:t>
            </a:r>
            <a:r>
              <a:rPr lang="en-US" altLang="zh-CN" sz="1400" b="1" dirty="0" err="1">
                <a:solidFill>
                  <a:schemeClr val="accent5">
                    <a:lumMod val="10000"/>
                  </a:schemeClr>
                </a:solidFill>
              </a:rPr>
              <a:t>when_value</a:t>
            </a:r>
            <a:r>
              <a:rPr lang="en-US" altLang="zh-CN" sz="1400" b="1" dirty="0">
                <a:solidFill>
                  <a:schemeClr val="accent5">
                    <a:lumMod val="10000"/>
                  </a:schemeClr>
                </a:solidFill>
              </a:rPr>
              <a:t> THEN </a:t>
            </a:r>
            <a:r>
              <a:rPr lang="en-US" altLang="zh-CN" sz="1400" b="1" dirty="0" err="1">
                <a:solidFill>
                  <a:schemeClr val="accent5">
                    <a:lumMod val="10000"/>
                  </a:schemeClr>
                </a:solidFill>
              </a:rPr>
              <a:t>statement_list</a:t>
            </a:r>
            <a:endParaRPr lang="en-US" altLang="zh-CN" sz="1400"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dirty="0">
                <a:solidFill>
                  <a:schemeClr val="accent5">
                    <a:lumMod val="10000"/>
                  </a:schemeClr>
                </a:solidFill>
              </a:rPr>
              <a:t>                    [WHEN </a:t>
            </a:r>
            <a:r>
              <a:rPr lang="en-US" altLang="zh-CN" sz="1400" b="1" dirty="0" err="1">
                <a:solidFill>
                  <a:schemeClr val="accent5">
                    <a:lumMod val="10000"/>
                  </a:schemeClr>
                </a:solidFill>
              </a:rPr>
              <a:t>when_value</a:t>
            </a:r>
            <a:r>
              <a:rPr lang="en-US" altLang="zh-CN" sz="1400" b="1" dirty="0">
                <a:solidFill>
                  <a:schemeClr val="accent5">
                    <a:lumMod val="10000"/>
                  </a:schemeClr>
                </a:solidFill>
              </a:rPr>
              <a:t> THEN </a:t>
            </a:r>
            <a:r>
              <a:rPr lang="en-US" altLang="zh-CN" sz="1400" b="1" dirty="0" err="1">
                <a:solidFill>
                  <a:schemeClr val="accent5">
                    <a:lumMod val="10000"/>
                  </a:schemeClr>
                </a:solidFill>
              </a:rPr>
              <a:t>statement_list</a:t>
            </a:r>
            <a:r>
              <a:rPr lang="en-US" altLang="zh-CN" sz="1400" b="1" dirty="0">
                <a:solidFill>
                  <a:schemeClr val="accent5">
                    <a:lumMod val="10000"/>
                  </a:schemeClr>
                </a:solidFill>
              </a:rPr>
              <a:t>] ...</a:t>
            </a:r>
            <a:endParaRPr lang="en-US" altLang="zh-CN" sz="1400"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dirty="0">
                <a:solidFill>
                  <a:schemeClr val="accent5">
                    <a:lumMod val="10000"/>
                  </a:schemeClr>
                </a:solidFill>
              </a:rPr>
              <a:t>[ELSE </a:t>
            </a:r>
            <a:r>
              <a:rPr lang="en-US" altLang="zh-CN" sz="1400" b="1" dirty="0" err="1">
                <a:solidFill>
                  <a:schemeClr val="accent5">
                    <a:lumMod val="10000"/>
                  </a:schemeClr>
                </a:solidFill>
              </a:rPr>
              <a:t>statement_list</a:t>
            </a:r>
            <a:r>
              <a:rPr lang="en-US" altLang="zh-CN" sz="1400" b="1" dirty="0">
                <a:solidFill>
                  <a:schemeClr val="accent5">
                    <a:lumMod val="10000"/>
                  </a:schemeClr>
                </a:solidFill>
              </a:rPr>
              <a:t>]</a:t>
            </a:r>
            <a:endParaRPr lang="en-US" altLang="zh-CN" sz="1400"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dirty="0">
                <a:solidFill>
                  <a:schemeClr val="accent5">
                    <a:lumMod val="10000"/>
                  </a:schemeClr>
                </a:solidFill>
              </a:rPr>
              <a:t>                    ...</a:t>
            </a:r>
            <a:endParaRPr lang="en-US" altLang="zh-CN" sz="1400"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dirty="0">
                <a:solidFill>
                  <a:schemeClr val="accent5">
                    <a:lumMod val="10000"/>
                  </a:schemeClr>
                </a:solidFill>
              </a:rPr>
              <a:t>END CASE</a:t>
            </a:r>
            <a:endParaRPr lang="en-US" altLang="zh-CN" sz="1400" b="1" dirty="0">
              <a:solidFill>
                <a:schemeClr val="accent5">
                  <a:lumMod val="10000"/>
                </a:schemeClr>
              </a:solidFill>
            </a:endParaRPr>
          </a:p>
        </p:txBody>
      </p:sp>
      <p:sp>
        <p:nvSpPr>
          <p:cNvPr id="7" name="文本占位符 1"/>
          <p:cNvSpPr>
            <a:spLocks noGrp="1"/>
          </p:cNvSpPr>
          <p:nvPr>
            <p:ph type="body" sz="quarter" idx="11"/>
          </p:nvPr>
        </p:nvSpPr>
        <p:spPr>
          <a:xfrm>
            <a:off x="361949" y="3890490"/>
            <a:ext cx="8000998" cy="698020"/>
          </a:xfrm>
          <a:effectLst/>
        </p:spPr>
        <p:txBody>
          <a:bodyPr>
            <a:normAutofit fontScale="97500"/>
          </a:bodyPr>
          <a:lstStyle/>
          <a:p>
            <a:r>
              <a:rPr lang="zh-CN" altLang="en-US" dirty="0" smtClean="0"/>
              <a:t>注意：</a:t>
            </a:r>
            <a:r>
              <a:rPr dirty="0" smtClean="0"/>
              <a:t>不能用于判断null是否相等，应为NULL=NUll is false</a:t>
            </a:r>
            <a:endParaRPr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
        <p:nvSpPr>
          <p:cNvPr id="11" name="文本占位符 1"/>
          <p:cNvSpPr>
            <a:spLocks noGrp="1"/>
          </p:cNvSpPr>
          <p:nvPr/>
        </p:nvSpPr>
        <p:spPr>
          <a:xfrm>
            <a:off x="361950" y="1170940"/>
            <a:ext cx="8104505" cy="697865"/>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smtClean="0">
                <a:sym typeface="+mn-ea"/>
              </a:rPr>
              <a:t>语法</a:t>
            </a: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59559" y="284662"/>
            <a:ext cx="6418413" cy="435368"/>
          </a:xfrm>
        </p:spPr>
        <p:txBody>
          <a:bodyPr>
            <a:normAutofit fontScale="90000"/>
          </a:bodyPr>
          <a:lstStyle/>
          <a:p>
            <a:r>
              <a:rPr lang="en-US" altLang="zh-CN" dirty="0"/>
              <a:t>CASE</a:t>
            </a:r>
            <a:endParaRPr lang="en-US" altLang="zh-CN" dirty="0"/>
          </a:p>
        </p:txBody>
      </p:sp>
      <p:sp>
        <p:nvSpPr>
          <p:cNvPr id="6" name="矩形 5"/>
          <p:cNvSpPr/>
          <p:nvPr/>
        </p:nvSpPr>
        <p:spPr>
          <a:xfrm>
            <a:off x="828675" y="1263650"/>
            <a:ext cx="7534275" cy="3862070"/>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CREATE PROCEDURE p()</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                BEGIN</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                    DECLARE v INT DEFAULT 1;</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                    CASE v</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                        WHEN 2 THEN SELECT v;</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                        WHEN 3 THEN SELECT 0;</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                    ELSE</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                        BEGIN</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                            SELECT 'hello';</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                        END;</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                    END </a:t>
            </a:r>
            <a:r>
              <a:rPr lang="zh-CN" altLang="en-US" sz="1600" b="1" dirty="0" smtClean="0">
                <a:solidFill>
                  <a:schemeClr val="accent5">
                    <a:lumMod val="10000"/>
                  </a:schemeClr>
                </a:solidFill>
              </a:rPr>
              <a:t>CASE</a:t>
            </a:r>
            <a:r>
              <a:rPr lang="en-US" altLang="zh-CN" sz="1600" b="1" smtClean="0">
                <a:solidFill>
                  <a:schemeClr val="accent5">
                    <a:lumMod val="10000"/>
                  </a:schemeClr>
                </a:solidFill>
              </a:rPr>
              <a:t>;</a:t>
            </a:r>
            <a:endParaRPr lang="zh-CN" altLang="en-US" sz="16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END</a:t>
            </a:r>
            <a:endParaRPr lang="zh-CN" altLang="en-US" sz="1600" b="1" dirty="0">
              <a:solidFill>
                <a:schemeClr val="accent5">
                  <a:lumMod val="10000"/>
                </a:schemeClr>
              </a:solidFill>
            </a:endParaRPr>
          </a:p>
        </p:txBody>
      </p:sp>
      <p:sp>
        <p:nvSpPr>
          <p:cNvPr id="8" name="文本占位符 1"/>
          <p:cNvSpPr>
            <a:spLocks noGrp="1"/>
          </p:cNvSpPr>
          <p:nvPr/>
        </p:nvSpPr>
        <p:spPr>
          <a:xfrm>
            <a:off x="361950" y="817245"/>
            <a:ext cx="8001000" cy="614680"/>
          </a:xfrm>
          <a:prstGeom prst="rect">
            <a:avLst/>
          </a:prstGeom>
          <a:ln>
            <a:noFill/>
            <a:prstDash val="dash"/>
          </a:ln>
          <a:effectLst/>
        </p:spPr>
        <p:txBody>
          <a:bodyPr vert="horz" lIns="91426" tIns="45714" rIns="91426" bIns="45714" rtlCol="0">
            <a:normAutofit/>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800" dirty="0" smtClean="0"/>
              <a:t>实例</a:t>
            </a:r>
            <a:endParaRPr lang="en-US" altLang="zh-CN" sz="1440"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完整案例</a:t>
            </a:r>
            <a:endParaRPr lang="zh-CN" altLang="en-US" dirty="0"/>
          </a:p>
        </p:txBody>
      </p:sp>
      <p:sp>
        <p:nvSpPr>
          <p:cNvPr id="5" name="矩形 4"/>
          <p:cNvSpPr/>
          <p:nvPr/>
        </p:nvSpPr>
        <p:spPr>
          <a:xfrm>
            <a:off x="638175" y="1475740"/>
            <a:ext cx="7534275" cy="2763520"/>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20000"/>
              </a:lnSpc>
              <a:defRPr/>
            </a:pPr>
            <a:r>
              <a:rPr lang="en-US" altLang="zh-CN" sz="1400" b="1" dirty="0">
                <a:solidFill>
                  <a:schemeClr val="tx1"/>
                </a:solidFill>
              </a:rPr>
              <a:t>CREATE PROCEDURE proc_casetest()</a:t>
            </a:r>
            <a:endParaRPr lang="en-US" altLang="zh-CN" sz="1400" b="1" dirty="0">
              <a:solidFill>
                <a:schemeClr val="tx1"/>
              </a:solidFill>
            </a:endParaRPr>
          </a:p>
          <a:p>
            <a:pPr>
              <a:lnSpc>
                <a:spcPct val="120000"/>
              </a:lnSpc>
              <a:defRPr/>
            </a:pPr>
            <a:r>
              <a:rPr lang="en-US" altLang="zh-CN" sz="1400" b="1" dirty="0">
                <a:solidFill>
                  <a:schemeClr val="tx1"/>
                </a:solidFill>
              </a:rPr>
              <a:t>                BEGIN</a:t>
            </a:r>
            <a:endParaRPr lang="en-US" altLang="zh-CN" sz="1400" b="1" dirty="0">
              <a:solidFill>
                <a:schemeClr val="tx1"/>
              </a:solidFill>
            </a:endParaRPr>
          </a:p>
          <a:p>
            <a:pPr>
              <a:lnSpc>
                <a:spcPct val="120000"/>
              </a:lnSpc>
              <a:defRPr/>
            </a:pPr>
            <a:r>
              <a:rPr lang="en-US" altLang="zh-CN" sz="1400" b="1" dirty="0">
                <a:solidFill>
                  <a:schemeClr val="tx1"/>
                </a:solidFill>
              </a:rPr>
              <a:t>                    DECLARE choice INT DEFAULT 3;</a:t>
            </a:r>
            <a:endParaRPr lang="en-US" altLang="zh-CN" sz="1400" b="1" dirty="0">
              <a:solidFill>
                <a:schemeClr val="tx1"/>
              </a:solidFill>
            </a:endParaRPr>
          </a:p>
          <a:p>
            <a:pPr>
              <a:lnSpc>
                <a:spcPct val="120000"/>
              </a:lnSpc>
              <a:defRPr/>
            </a:pPr>
            <a:r>
              <a:rPr lang="en-US" altLang="zh-CN" sz="1400" b="1" dirty="0">
                <a:solidFill>
                  <a:schemeClr val="tx1"/>
                </a:solidFill>
              </a:rPr>
              <a:t>                    CASE choice</a:t>
            </a:r>
            <a:endParaRPr lang="en-US" altLang="zh-CN" sz="1400" b="1" dirty="0">
              <a:solidFill>
                <a:schemeClr val="tx1"/>
              </a:solidFill>
            </a:endParaRPr>
          </a:p>
          <a:p>
            <a:pPr>
              <a:lnSpc>
                <a:spcPct val="120000"/>
              </a:lnSpc>
              <a:defRPr/>
            </a:pPr>
            <a:r>
              <a:rPr lang="en-US" altLang="zh-CN" sz="1400" b="1" dirty="0">
                <a:solidFill>
                  <a:schemeClr val="tx1"/>
                </a:solidFill>
              </a:rPr>
              <a:t>                        WHEN 0 THEN SELECT "0";</a:t>
            </a:r>
            <a:endParaRPr lang="en-US" altLang="zh-CN" sz="1400" b="1" dirty="0">
              <a:solidFill>
                <a:schemeClr val="tx1"/>
              </a:solidFill>
            </a:endParaRPr>
          </a:p>
          <a:p>
            <a:pPr>
              <a:lnSpc>
                <a:spcPct val="120000"/>
              </a:lnSpc>
              <a:defRPr/>
            </a:pPr>
            <a:r>
              <a:rPr lang="en-US" altLang="zh-CN" sz="1400" b="1" dirty="0">
                <a:solidFill>
                  <a:schemeClr val="tx1"/>
                </a:solidFill>
              </a:rPr>
              <a:t>                        WHEN 1 THEN SELECT "1";</a:t>
            </a:r>
            <a:endParaRPr lang="en-US" altLang="zh-CN" sz="1400" b="1" dirty="0">
              <a:solidFill>
                <a:schemeClr val="tx1"/>
              </a:solidFill>
            </a:endParaRPr>
          </a:p>
          <a:p>
            <a:pPr>
              <a:lnSpc>
                <a:spcPct val="120000"/>
              </a:lnSpc>
              <a:defRPr/>
            </a:pPr>
            <a:r>
              <a:rPr lang="en-US" altLang="zh-CN" sz="1400" b="1" dirty="0">
                <a:solidFill>
                  <a:schemeClr val="tx1"/>
                </a:solidFill>
              </a:rPr>
              <a:t>                    ELSE</a:t>
            </a:r>
            <a:endParaRPr lang="en-US" altLang="zh-CN" sz="1400" b="1" dirty="0">
              <a:solidFill>
                <a:schemeClr val="tx1"/>
              </a:solidFill>
            </a:endParaRPr>
          </a:p>
          <a:p>
            <a:pPr>
              <a:lnSpc>
                <a:spcPct val="120000"/>
              </a:lnSpc>
              <a:defRPr/>
            </a:pPr>
            <a:r>
              <a:rPr lang="en-US" altLang="zh-CN" sz="1400" b="1" dirty="0">
                <a:solidFill>
                  <a:schemeClr val="tx1"/>
                </a:solidFill>
              </a:rPr>
              <a:t>                        SELECT "others";</a:t>
            </a:r>
            <a:endParaRPr lang="en-US" altLang="zh-CN" sz="1400" b="1" dirty="0">
              <a:solidFill>
                <a:schemeClr val="tx1"/>
              </a:solidFill>
            </a:endParaRPr>
          </a:p>
          <a:p>
            <a:pPr>
              <a:lnSpc>
                <a:spcPct val="120000"/>
              </a:lnSpc>
              <a:defRPr/>
            </a:pPr>
            <a:r>
              <a:rPr lang="en-US" altLang="zh-CN" sz="1400" b="1" dirty="0">
                <a:solidFill>
                  <a:schemeClr val="tx1"/>
                </a:solidFill>
              </a:rPr>
              <a:t>                    END CASE;</a:t>
            </a:r>
            <a:endParaRPr lang="en-US" altLang="zh-CN" sz="1400" b="1" dirty="0">
              <a:solidFill>
                <a:schemeClr val="tx1"/>
              </a:solidFill>
            </a:endParaRPr>
          </a:p>
          <a:p>
            <a:pPr>
              <a:lnSpc>
                <a:spcPct val="120000"/>
              </a:lnSpc>
              <a:defRPr/>
            </a:pPr>
            <a:r>
              <a:rPr lang="en-US" altLang="zh-CN" sz="1400" b="1" dirty="0">
                <a:solidFill>
                  <a:schemeClr val="tx1"/>
                </a:solidFill>
              </a:rPr>
              <a:t>END</a:t>
            </a:r>
            <a:endParaRPr lang="en-US" altLang="zh-CN" sz="1400" b="1" dirty="0">
              <a:solidFill>
                <a:schemeClr val="tx1"/>
              </a:solidFill>
            </a:endParaRPr>
          </a:p>
        </p:txBody>
      </p:sp>
      <p:pic>
        <p:nvPicPr>
          <p:cNvPr id="1026" name="Picture 2" descr="C:\Users\cons\Desktop\woniu.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8175" y="962020"/>
            <a:ext cx="495300" cy="34768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占位符 1"/>
          <p:cNvSpPr>
            <a:spLocks noGrp="1"/>
          </p:cNvSpPr>
          <p:nvPr>
            <p:ph type="body" sz="quarter" idx="11"/>
          </p:nvPr>
        </p:nvSpPr>
        <p:spPr>
          <a:xfrm>
            <a:off x="1057275" y="966801"/>
            <a:ext cx="771526" cy="383695"/>
          </a:xfrm>
        </p:spPr>
        <p:txBody>
          <a:bodyPr>
            <a:normAutofit fontScale="97500" lnSpcReduction="10000"/>
          </a:bodyPr>
          <a:lstStyle/>
          <a:p>
            <a:pPr marL="0" indent="0">
              <a:buNone/>
            </a:pPr>
            <a:r>
              <a:rPr lang="zh-CN" altLang="en-US" b="1" dirty="0" smtClean="0">
                <a:solidFill>
                  <a:srgbClr val="008E40"/>
                </a:solidFill>
              </a:rPr>
              <a:t>案例</a:t>
            </a:r>
            <a:endParaRPr lang="en-US" altLang="zh-CN" b="1" dirty="0">
              <a:solidFill>
                <a:srgbClr val="008E40"/>
              </a:solidFill>
            </a:endParaRPr>
          </a:p>
        </p:txBody>
      </p:sp>
      <p:sp>
        <p:nvSpPr>
          <p:cNvPr id="6" name="内容占位符 2"/>
          <p:cNvSpPr txBox="1"/>
          <p:nvPr/>
        </p:nvSpPr>
        <p:spPr>
          <a:xfrm>
            <a:off x="1828801" y="957886"/>
            <a:ext cx="6705600" cy="703640"/>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2"/>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判断一个数的值</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endParaRPr lang="en-US" altLang="zh-CN" sz="2000" dirty="0" smtClean="0"/>
          </a:p>
          <a:p>
            <a:pPr>
              <a:buFont typeface="Wingdings" panose="05000000000000000000" pitchFamily="2" charset="2"/>
              <a:buNone/>
              <a:defRPr/>
            </a:pPr>
            <a:endParaRPr lang="en-US" altLang="zh-CN"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t>REPEAT</a:t>
            </a:r>
            <a:endParaRPr lang="en-US" altLang="zh-CN" dirty="0"/>
          </a:p>
        </p:txBody>
      </p:sp>
      <p:sp>
        <p:nvSpPr>
          <p:cNvPr id="5" name="矩形 4"/>
          <p:cNvSpPr/>
          <p:nvPr/>
        </p:nvSpPr>
        <p:spPr>
          <a:xfrm>
            <a:off x="828675" y="1652905"/>
            <a:ext cx="7534275" cy="1433830"/>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a:solidFill>
                  <a:schemeClr val="accent5">
                    <a:lumMod val="10000"/>
                  </a:schemeClr>
                </a:solidFill>
              </a:rPr>
              <a:t>[</a:t>
            </a:r>
            <a:r>
              <a:rPr lang="en-US" altLang="zh-CN" sz="1400" b="1" dirty="0" err="1">
                <a:solidFill>
                  <a:schemeClr val="accent5">
                    <a:lumMod val="10000"/>
                  </a:schemeClr>
                </a:solidFill>
              </a:rPr>
              <a:t>begin_label</a:t>
            </a:r>
            <a:r>
              <a:rPr lang="en-US" altLang="zh-CN" sz="1400" b="1" dirty="0">
                <a:solidFill>
                  <a:schemeClr val="accent5">
                    <a:lumMod val="10000"/>
                  </a:schemeClr>
                </a:solidFill>
              </a:rPr>
              <a:t>:] REPEAT</a:t>
            </a:r>
            <a:endParaRPr lang="en-US" altLang="zh-CN" sz="1400"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dirty="0">
                <a:solidFill>
                  <a:schemeClr val="accent5">
                    <a:lumMod val="10000"/>
                  </a:schemeClr>
                </a:solidFill>
              </a:rPr>
              <a:t>                </a:t>
            </a:r>
            <a:r>
              <a:rPr lang="en-US" altLang="zh-CN" sz="1400" b="1" dirty="0" err="1">
                <a:solidFill>
                  <a:schemeClr val="accent5">
                    <a:lumMod val="10000"/>
                  </a:schemeClr>
                </a:solidFill>
              </a:rPr>
              <a:t>statement_list</a:t>
            </a:r>
            <a:endParaRPr lang="en-US" altLang="zh-CN" sz="1400"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dirty="0">
                <a:solidFill>
                  <a:schemeClr val="accent5">
                    <a:lumMod val="10000"/>
                  </a:schemeClr>
                </a:solidFill>
              </a:rPr>
              <a:t>UNTIL </a:t>
            </a:r>
            <a:r>
              <a:rPr lang="en-US" altLang="zh-CN" sz="1400" b="1" dirty="0" err="1">
                <a:solidFill>
                  <a:schemeClr val="accent5">
                    <a:lumMod val="10000"/>
                  </a:schemeClr>
                </a:solidFill>
              </a:rPr>
              <a:t>search_condition</a:t>
            </a:r>
            <a:endParaRPr lang="en-US" altLang="zh-CN" sz="1400"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dirty="0">
                <a:solidFill>
                  <a:schemeClr val="accent5">
                    <a:lumMod val="10000"/>
                  </a:schemeClr>
                </a:solidFill>
              </a:rPr>
              <a:t>END REPEAT [</a:t>
            </a:r>
            <a:r>
              <a:rPr lang="en-US" altLang="zh-CN" sz="1400" b="1" dirty="0" err="1">
                <a:solidFill>
                  <a:schemeClr val="accent5">
                    <a:lumMod val="10000"/>
                  </a:schemeClr>
                </a:solidFill>
              </a:rPr>
              <a:t>end_label</a:t>
            </a:r>
            <a:r>
              <a:rPr lang="en-US" altLang="zh-CN" sz="1400" b="1" dirty="0" smtClean="0">
                <a:solidFill>
                  <a:schemeClr val="accent5">
                    <a:lumMod val="10000"/>
                  </a:schemeClr>
                </a:solidFill>
              </a:rPr>
              <a:t>] ;</a:t>
            </a:r>
            <a:endParaRPr lang="en-US" altLang="zh-CN" sz="1400" b="1" dirty="0">
              <a:solidFill>
                <a:schemeClr val="accent5">
                  <a:lumMod val="10000"/>
                </a:schemeClr>
              </a:solidFill>
            </a:endParaRPr>
          </a:p>
        </p:txBody>
      </p:sp>
      <p:sp>
        <p:nvSpPr>
          <p:cNvPr id="11" name="文本占位符 1"/>
          <p:cNvSpPr>
            <a:spLocks noGrp="1"/>
          </p:cNvSpPr>
          <p:nvPr/>
        </p:nvSpPr>
        <p:spPr>
          <a:xfrm>
            <a:off x="361950" y="1170940"/>
            <a:ext cx="8104505" cy="697865"/>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smtClean="0">
                <a:sym typeface="+mn-ea"/>
              </a:rPr>
              <a:t>语法</a:t>
            </a: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sym typeface="+mn-ea"/>
              </a:rPr>
              <a:t>REPEAT</a:t>
            </a:r>
            <a:endParaRPr lang="en-US" altLang="zh-CN" dirty="0"/>
          </a:p>
        </p:txBody>
      </p:sp>
      <p:sp>
        <p:nvSpPr>
          <p:cNvPr id="6" name="矩形 5"/>
          <p:cNvSpPr/>
          <p:nvPr/>
        </p:nvSpPr>
        <p:spPr>
          <a:xfrm>
            <a:off x="828675" y="1263650"/>
            <a:ext cx="7534275" cy="284543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zh-CN" altLang="en-US" sz="1600" b="1">
                <a:solidFill>
                  <a:schemeClr val="accent5">
                    <a:lumMod val="10000"/>
                  </a:schemeClr>
                </a:solidFill>
              </a:rPr>
              <a:t>CREATE PROCEDURE dorepeat(p1 INT)</a:t>
            </a:r>
            <a:endParaRPr lang="zh-CN" altLang="en-US" sz="16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a:solidFill>
                  <a:schemeClr val="accent5">
                    <a:lumMod val="10000"/>
                  </a:schemeClr>
                </a:solidFill>
              </a:rPr>
              <a:t>            BEGIN</a:t>
            </a:r>
            <a:endParaRPr lang="zh-CN" altLang="en-US" sz="16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a:solidFill>
                  <a:schemeClr val="accent5">
                    <a:lumMod val="10000"/>
                  </a:schemeClr>
                </a:solidFill>
              </a:rPr>
              <a:t>                SET @x = 0;</a:t>
            </a:r>
            <a:endParaRPr lang="zh-CN" altLang="en-US" sz="16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a:solidFill>
                  <a:schemeClr val="accent5">
                    <a:lumMod val="10000"/>
                  </a:schemeClr>
                </a:solidFill>
              </a:rPr>
              <a:t>                REPEAT</a:t>
            </a:r>
            <a:endParaRPr lang="zh-CN" altLang="en-US" sz="16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a:solidFill>
                  <a:schemeClr val="accent5">
                    <a:lumMod val="10000"/>
                  </a:schemeClr>
                </a:solidFill>
              </a:rPr>
              <a:t>                    SET @x = @x + 1;</a:t>
            </a:r>
            <a:endParaRPr lang="zh-CN" altLang="en-US" sz="16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a:solidFill>
                  <a:schemeClr val="accent5">
                    <a:lumMod val="10000"/>
                  </a:schemeClr>
                </a:solidFill>
              </a:rPr>
              <a:t>                    SELECT @x;</a:t>
            </a:r>
            <a:endParaRPr lang="zh-CN" altLang="en-US" sz="16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a:solidFill>
                  <a:schemeClr val="accent5">
                    <a:lumMod val="10000"/>
                  </a:schemeClr>
                </a:solidFill>
              </a:rPr>
              <a:t>                UNTIL @x &gt; p1 END REPEAT;</a:t>
            </a:r>
            <a:endParaRPr lang="zh-CN" altLang="en-US" sz="16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a:solidFill>
                  <a:schemeClr val="accent5">
                    <a:lumMod val="10000"/>
                  </a:schemeClr>
                </a:solidFill>
              </a:rPr>
              <a:t>END</a:t>
            </a:r>
            <a:endParaRPr lang="zh-CN" altLang="en-US" sz="1600" b="1">
              <a:solidFill>
                <a:schemeClr val="accent5">
                  <a:lumMod val="10000"/>
                </a:schemeClr>
              </a:solidFill>
            </a:endParaRPr>
          </a:p>
        </p:txBody>
      </p:sp>
      <p:sp>
        <p:nvSpPr>
          <p:cNvPr id="8" name="文本占位符 1"/>
          <p:cNvSpPr>
            <a:spLocks noGrp="1"/>
          </p:cNvSpPr>
          <p:nvPr/>
        </p:nvSpPr>
        <p:spPr>
          <a:xfrm>
            <a:off x="361950" y="817245"/>
            <a:ext cx="8001000" cy="614680"/>
          </a:xfrm>
          <a:prstGeom prst="rect">
            <a:avLst/>
          </a:prstGeom>
          <a:ln>
            <a:noFill/>
            <a:prstDash val="dash"/>
          </a:ln>
          <a:effectLst/>
        </p:spPr>
        <p:txBody>
          <a:bodyPr vert="horz" lIns="91426" tIns="45714" rIns="91426" bIns="45714" rtlCol="0">
            <a:normAutofit/>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800" dirty="0" smtClean="0"/>
              <a:t>实例</a:t>
            </a:r>
            <a:endParaRPr lang="en-US" altLang="zh-CN" sz="1440"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完整案例</a:t>
            </a:r>
            <a:endParaRPr lang="zh-CN" altLang="en-US" dirty="0"/>
          </a:p>
        </p:txBody>
      </p:sp>
      <p:sp>
        <p:nvSpPr>
          <p:cNvPr id="5" name="矩形 4"/>
          <p:cNvSpPr/>
          <p:nvPr/>
        </p:nvSpPr>
        <p:spPr>
          <a:xfrm>
            <a:off x="638175" y="1475740"/>
            <a:ext cx="7534275" cy="251269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20000"/>
              </a:lnSpc>
              <a:defRPr/>
            </a:pPr>
            <a:r>
              <a:rPr lang="en-US" altLang="zh-CN" sz="1400" b="1" dirty="0">
                <a:solidFill>
                  <a:schemeClr val="tx1"/>
                </a:solidFill>
              </a:rPr>
              <a:t>CREATE PROCEDURE proc_whiletest()</a:t>
            </a:r>
            <a:endParaRPr lang="en-US" altLang="zh-CN" sz="1400" b="1" dirty="0">
              <a:solidFill>
                <a:schemeClr val="tx1"/>
              </a:solidFill>
            </a:endParaRPr>
          </a:p>
          <a:p>
            <a:pPr>
              <a:lnSpc>
                <a:spcPct val="120000"/>
              </a:lnSpc>
              <a:defRPr/>
            </a:pPr>
            <a:r>
              <a:rPr lang="en-US" altLang="zh-CN" sz="1400" b="1" dirty="0">
                <a:solidFill>
                  <a:schemeClr val="tx1"/>
                </a:solidFill>
              </a:rPr>
              <a:t>            BEGIN</a:t>
            </a:r>
            <a:endParaRPr lang="en-US" altLang="zh-CN" sz="1400" b="1" dirty="0">
              <a:solidFill>
                <a:schemeClr val="tx1"/>
              </a:solidFill>
            </a:endParaRPr>
          </a:p>
          <a:p>
            <a:pPr>
              <a:lnSpc>
                <a:spcPct val="120000"/>
              </a:lnSpc>
              <a:defRPr/>
            </a:pPr>
            <a:r>
              <a:rPr lang="en-US" altLang="zh-CN" sz="1400" b="1" dirty="0">
                <a:solidFill>
                  <a:schemeClr val="tx1"/>
                </a:solidFill>
              </a:rPr>
              <a:t>                DECLARE num INT DEFAULT 5;</a:t>
            </a:r>
            <a:endParaRPr lang="en-US" altLang="zh-CN" sz="1400" b="1" dirty="0">
              <a:solidFill>
                <a:schemeClr val="tx1"/>
              </a:solidFill>
            </a:endParaRPr>
          </a:p>
          <a:p>
            <a:pPr>
              <a:lnSpc>
                <a:spcPct val="120000"/>
              </a:lnSpc>
              <a:defRPr/>
            </a:pPr>
            <a:r>
              <a:rPr lang="en-US" altLang="zh-CN" sz="1400" b="1" dirty="0">
                <a:solidFill>
                  <a:schemeClr val="tx1"/>
                </a:solidFill>
              </a:rPr>
              <a:t>                WHILE num &gt; 0 DO</a:t>
            </a:r>
            <a:endParaRPr lang="en-US" altLang="zh-CN" sz="1400" b="1" dirty="0">
              <a:solidFill>
                <a:schemeClr val="tx1"/>
              </a:solidFill>
            </a:endParaRPr>
          </a:p>
          <a:p>
            <a:pPr>
              <a:lnSpc>
                <a:spcPct val="120000"/>
              </a:lnSpc>
              <a:defRPr/>
            </a:pPr>
            <a:r>
              <a:rPr lang="en-US" altLang="zh-CN" sz="1400" b="1" dirty="0">
                <a:solidFill>
                  <a:schemeClr val="tx1"/>
                </a:solidFill>
              </a:rPr>
              <a:t>                    SELECT num;</a:t>
            </a:r>
            <a:endParaRPr lang="en-US" altLang="zh-CN" sz="1400" b="1" dirty="0">
              <a:solidFill>
                <a:schemeClr val="tx1"/>
              </a:solidFill>
            </a:endParaRPr>
          </a:p>
          <a:p>
            <a:pPr>
              <a:lnSpc>
                <a:spcPct val="120000"/>
              </a:lnSpc>
              <a:defRPr/>
            </a:pPr>
            <a:r>
              <a:rPr lang="en-US" altLang="zh-CN" sz="1400" b="1" dirty="0">
                <a:solidFill>
                  <a:schemeClr val="tx1"/>
                </a:solidFill>
              </a:rPr>
              <a:t>                    SET num = num - 1;</a:t>
            </a:r>
            <a:endParaRPr lang="en-US" altLang="zh-CN" sz="1400" b="1" dirty="0">
              <a:solidFill>
                <a:schemeClr val="tx1"/>
              </a:solidFill>
            </a:endParaRPr>
          </a:p>
          <a:p>
            <a:pPr>
              <a:lnSpc>
                <a:spcPct val="120000"/>
              </a:lnSpc>
              <a:defRPr/>
            </a:pPr>
            <a:r>
              <a:rPr lang="en-US" altLang="zh-CN" sz="1400" b="1" dirty="0">
                <a:solidFill>
                  <a:schemeClr val="tx1"/>
                </a:solidFill>
              </a:rPr>
              <a:t>                END WHILE;</a:t>
            </a:r>
            <a:endParaRPr lang="en-US" altLang="zh-CN" sz="1400" b="1" dirty="0">
              <a:solidFill>
                <a:schemeClr val="tx1"/>
              </a:solidFill>
            </a:endParaRPr>
          </a:p>
          <a:p>
            <a:pPr>
              <a:lnSpc>
                <a:spcPct val="120000"/>
              </a:lnSpc>
              <a:defRPr/>
            </a:pPr>
            <a:r>
              <a:rPr lang="en-US" altLang="zh-CN" sz="1400" b="1" dirty="0">
                <a:solidFill>
                  <a:schemeClr val="tx1"/>
                </a:solidFill>
              </a:rPr>
              <a:t>END</a:t>
            </a:r>
            <a:endParaRPr lang="en-US" altLang="zh-CN" sz="1400" b="1" dirty="0">
              <a:solidFill>
                <a:schemeClr val="tx1"/>
              </a:solidFill>
            </a:endParaRPr>
          </a:p>
        </p:txBody>
      </p:sp>
      <p:pic>
        <p:nvPicPr>
          <p:cNvPr id="1026" name="Picture 2" descr="C:\Users\cons\Desktop\woniu.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8175" y="962020"/>
            <a:ext cx="495300" cy="34768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占位符 1"/>
          <p:cNvSpPr>
            <a:spLocks noGrp="1"/>
          </p:cNvSpPr>
          <p:nvPr>
            <p:ph type="body" sz="quarter" idx="11"/>
          </p:nvPr>
        </p:nvSpPr>
        <p:spPr>
          <a:xfrm>
            <a:off x="1057275" y="966801"/>
            <a:ext cx="771526" cy="383695"/>
          </a:xfrm>
        </p:spPr>
        <p:txBody>
          <a:bodyPr>
            <a:normAutofit fontScale="97500" lnSpcReduction="10000"/>
          </a:bodyPr>
          <a:lstStyle/>
          <a:p>
            <a:pPr marL="0" indent="0">
              <a:buNone/>
            </a:pPr>
            <a:r>
              <a:rPr lang="zh-CN" altLang="en-US" b="1" dirty="0" smtClean="0">
                <a:solidFill>
                  <a:srgbClr val="008E40"/>
                </a:solidFill>
              </a:rPr>
              <a:t>案例</a:t>
            </a:r>
            <a:endParaRPr lang="en-US" altLang="zh-CN" b="1" dirty="0">
              <a:solidFill>
                <a:srgbClr val="008E40"/>
              </a:solidFill>
            </a:endParaRPr>
          </a:p>
        </p:txBody>
      </p:sp>
      <p:sp>
        <p:nvSpPr>
          <p:cNvPr id="6" name="内容占位符 2"/>
          <p:cNvSpPr txBox="1"/>
          <p:nvPr/>
        </p:nvSpPr>
        <p:spPr>
          <a:xfrm>
            <a:off x="1828801" y="957886"/>
            <a:ext cx="6705600" cy="703640"/>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2"/>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输出3，2，1，0</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endParaRPr lang="en-US" altLang="zh-CN" sz="2000" dirty="0" smtClean="0"/>
          </a:p>
          <a:p>
            <a:pPr>
              <a:buFont typeface="Wingdings" panose="05000000000000000000" pitchFamily="2" charset="2"/>
              <a:buNone/>
              <a:defRPr/>
            </a:pPr>
            <a:endParaRPr lang="en-US" altLang="zh-CN" sz="2000" dirty="0" smtClean="0"/>
          </a:p>
        </p:txBody>
      </p:sp>
      <p:sp>
        <p:nvSpPr>
          <p:cNvPr id="2" name="文本占位符 1"/>
          <p:cNvSpPr>
            <a:spLocks noGrp="1"/>
          </p:cNvSpPr>
          <p:nvPr/>
        </p:nvSpPr>
        <p:spPr>
          <a:xfrm>
            <a:off x="361949" y="4256250"/>
            <a:ext cx="8000998" cy="698020"/>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2"/>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3"/>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3"/>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dirty="0" smtClean="0"/>
              <a:t>练习：计算0到10</a:t>
            </a:r>
            <a:r>
              <a:rPr lang="zh-CN" dirty="0" smtClean="0"/>
              <a:t>之</a:t>
            </a:r>
            <a:r>
              <a:rPr dirty="0" smtClean="0"/>
              <a:t>和</a:t>
            </a:r>
            <a:endParaRPr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t>WHILE</a:t>
            </a:r>
            <a:endParaRPr lang="en-US" altLang="zh-CN" dirty="0"/>
          </a:p>
        </p:txBody>
      </p:sp>
      <p:sp>
        <p:nvSpPr>
          <p:cNvPr id="5" name="矩形 4"/>
          <p:cNvSpPr/>
          <p:nvPr/>
        </p:nvSpPr>
        <p:spPr>
          <a:xfrm>
            <a:off x="828675" y="1652905"/>
            <a:ext cx="7534275" cy="1433830"/>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a:solidFill>
                  <a:schemeClr val="accent5">
                    <a:lumMod val="10000"/>
                  </a:schemeClr>
                </a:solidFill>
              </a:rPr>
              <a:t>[begin_label:] WHILE search_condition DO</a:t>
            </a:r>
            <a:endParaRPr lang="en-US" altLang="zh-CN" sz="1400" b="1">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a:solidFill>
                  <a:schemeClr val="accent5">
                    <a:lumMod val="10000"/>
                  </a:schemeClr>
                </a:solidFill>
              </a:rPr>
              <a:t>                statement_list</a:t>
            </a:r>
            <a:endParaRPr lang="en-US" altLang="zh-CN" sz="1400" b="1">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a:solidFill>
                  <a:schemeClr val="accent5">
                    <a:lumMod val="10000"/>
                  </a:schemeClr>
                </a:solidFill>
              </a:rPr>
              <a:t> END WHILE [end_label]</a:t>
            </a:r>
            <a:endParaRPr lang="en-US" altLang="zh-CN" sz="1400" b="1">
              <a:solidFill>
                <a:schemeClr val="accent5">
                  <a:lumMod val="10000"/>
                </a:schemeClr>
              </a:solidFill>
            </a:endParaRPr>
          </a:p>
        </p:txBody>
      </p:sp>
      <p:sp>
        <p:nvSpPr>
          <p:cNvPr id="11" name="文本占位符 1"/>
          <p:cNvSpPr>
            <a:spLocks noGrp="1"/>
          </p:cNvSpPr>
          <p:nvPr/>
        </p:nvSpPr>
        <p:spPr>
          <a:xfrm>
            <a:off x="361950" y="1170940"/>
            <a:ext cx="8104505" cy="697865"/>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smtClean="0">
                <a:sym typeface="+mn-ea"/>
              </a:rPr>
              <a:t>语法</a:t>
            </a: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0"/>
          <p:cNvSpPr/>
          <p:nvPr/>
        </p:nvSpPr>
        <p:spPr>
          <a:xfrm>
            <a:off x="0" y="0"/>
            <a:ext cx="6201004" cy="5715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1" fmla="*/ 0 w 9144000"/>
              <a:gd name="connsiteY0-2" fmla="*/ 0 h 6858000"/>
              <a:gd name="connsiteX1-3" fmla="*/ 9144000 w 9144000"/>
              <a:gd name="connsiteY1-4" fmla="*/ 0 h 6858000"/>
              <a:gd name="connsiteX2-5" fmla="*/ 2686050 w 9144000"/>
              <a:gd name="connsiteY2-6" fmla="*/ 6400800 h 6858000"/>
              <a:gd name="connsiteX3-7" fmla="*/ 0 w 9144000"/>
              <a:gd name="connsiteY3-8" fmla="*/ 6858000 h 6858000"/>
              <a:gd name="connsiteX4-9" fmla="*/ 0 w 9144000"/>
              <a:gd name="connsiteY4-10" fmla="*/ 0 h 6858000"/>
              <a:gd name="connsiteX0-11" fmla="*/ 0 w 9144000"/>
              <a:gd name="connsiteY0-12" fmla="*/ 0 h 6858000"/>
              <a:gd name="connsiteX1-13" fmla="*/ 9144000 w 9144000"/>
              <a:gd name="connsiteY1-14" fmla="*/ 0 h 6858000"/>
              <a:gd name="connsiteX2-15" fmla="*/ 2305050 w 9144000"/>
              <a:gd name="connsiteY2-16" fmla="*/ 6858000 h 6858000"/>
              <a:gd name="connsiteX3-17" fmla="*/ 0 w 9144000"/>
              <a:gd name="connsiteY3-18" fmla="*/ 6858000 h 6858000"/>
              <a:gd name="connsiteX4-19" fmla="*/ 0 w 9144000"/>
              <a:gd name="connsiteY4-2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6858000">
                <a:moveTo>
                  <a:pt x="0" y="0"/>
                </a:moveTo>
                <a:lnTo>
                  <a:pt x="9144000" y="0"/>
                </a:lnTo>
                <a:lnTo>
                  <a:pt x="2305050" y="6858000"/>
                </a:lnTo>
                <a:lnTo>
                  <a:pt x="0" y="6858000"/>
                </a:lnTo>
                <a:lnTo>
                  <a:pt x="0" y="0"/>
                </a:lnTo>
                <a:close/>
              </a:path>
            </a:pathLst>
          </a:custGeom>
          <a:blipFill dpi="0" rotWithShape="1">
            <a:blip r:embed="rId1" cstate="email"/>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4" rIns="91426" bIns="45714" rtlCol="0" anchor="ctr"/>
          <a:lstStyle/>
          <a:p>
            <a:pPr algn="ctr"/>
            <a:endParaRPr lang="zh-CN" altLang="en-US"/>
          </a:p>
        </p:txBody>
      </p:sp>
      <p:sp>
        <p:nvSpPr>
          <p:cNvPr id="3" name="矩形 2"/>
          <p:cNvSpPr/>
          <p:nvPr/>
        </p:nvSpPr>
        <p:spPr>
          <a:xfrm rot="2295511">
            <a:off x="414703" y="-1806666"/>
            <a:ext cx="3075252" cy="3613333"/>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4" rIns="91426" bIns="45714" rtlCol="0" anchor="ctr"/>
          <a:lstStyle/>
          <a:p>
            <a:pPr algn="ctr"/>
            <a:endParaRPr lang="zh-CN" altLang="en-US"/>
          </a:p>
        </p:txBody>
      </p:sp>
      <p:sp>
        <p:nvSpPr>
          <p:cNvPr id="4" name="文本框 3"/>
          <p:cNvSpPr txBox="1"/>
          <p:nvPr/>
        </p:nvSpPr>
        <p:spPr>
          <a:xfrm>
            <a:off x="1314475" y="686694"/>
            <a:ext cx="1712686" cy="707874"/>
          </a:xfrm>
          <a:prstGeom prst="rect">
            <a:avLst/>
          </a:prstGeom>
          <a:noFill/>
        </p:spPr>
        <p:txBody>
          <a:bodyPr wrap="square" lIns="91426" tIns="45714" rIns="91426" bIns="45714" rtlCol="0">
            <a:spAutoFit/>
          </a:bodyPr>
          <a:lstStyle/>
          <a:p>
            <a:r>
              <a:rPr lang="zh-CN" altLang="en-US" sz="4000" b="1" dirty="0">
                <a:solidFill>
                  <a:schemeClr val="bg1">
                    <a:lumMod val="85000"/>
                  </a:schemeClr>
                </a:solidFill>
                <a:latin typeface="微软雅黑" panose="020B0503020204020204" pitchFamily="34" charset="-122"/>
                <a:ea typeface="微软雅黑" panose="020B0503020204020204" pitchFamily="34" charset="-122"/>
              </a:rPr>
              <a:t>目 录</a:t>
            </a:r>
            <a:endParaRPr lang="zh-CN" altLang="en-US" sz="4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1333525" y="1456133"/>
            <a:ext cx="2528108" cy="369320"/>
          </a:xfrm>
          <a:prstGeom prst="rect">
            <a:avLst/>
          </a:prstGeom>
        </p:spPr>
        <p:txBody>
          <a:bodyPr wrap="square" lIns="91426" tIns="45714" rIns="91426" bIns="45714">
            <a:spAutoFit/>
          </a:bodyPr>
          <a:lstStyle/>
          <a:p>
            <a:pPr algn="dist"/>
            <a:r>
              <a:rPr lang="en-US" altLang="zh-CN" dirty="0" smtClean="0">
                <a:solidFill>
                  <a:srgbClr val="D9D9D9"/>
                </a:solidFill>
                <a:latin typeface="+mj-ea"/>
                <a:ea typeface="+mj-ea"/>
              </a:rPr>
              <a:t>CONT</a:t>
            </a:r>
            <a:r>
              <a:rPr lang="en-US" altLang="zh-CN" dirty="0" smtClean="0">
                <a:solidFill>
                  <a:srgbClr val="D76739"/>
                </a:solidFill>
                <a:latin typeface="+mj-ea"/>
                <a:ea typeface="+mj-ea"/>
              </a:rPr>
              <a:t>ENTS</a:t>
            </a:r>
            <a:endParaRPr lang="zh-CN" altLang="en-US" dirty="0">
              <a:solidFill>
                <a:srgbClr val="D76739"/>
              </a:solidFill>
              <a:latin typeface="+mj-ea"/>
              <a:ea typeface="+mj-ea"/>
            </a:endParaRPr>
          </a:p>
        </p:txBody>
      </p:sp>
      <p:sp>
        <p:nvSpPr>
          <p:cNvPr id="7" name="矩形 6"/>
          <p:cNvSpPr/>
          <p:nvPr/>
        </p:nvSpPr>
        <p:spPr>
          <a:xfrm rot="2295121">
            <a:off x="2563101" y="3812420"/>
            <a:ext cx="621479" cy="621479"/>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4" rIns="91426" bIns="45714" rtlCol="0" anchor="ctr"/>
          <a:lstStyle/>
          <a:p>
            <a:pPr algn="ctr"/>
            <a:endParaRPr lang="zh-CN" altLang="en-US"/>
          </a:p>
        </p:txBody>
      </p:sp>
      <p:sp>
        <p:nvSpPr>
          <p:cNvPr id="8" name="矩形 7"/>
          <p:cNvSpPr/>
          <p:nvPr/>
        </p:nvSpPr>
        <p:spPr>
          <a:xfrm rot="2466676">
            <a:off x="3462870" y="2669023"/>
            <a:ext cx="621479" cy="621479"/>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4" rIns="91426" bIns="45714" rtlCol="0" anchor="ctr"/>
          <a:lstStyle/>
          <a:p>
            <a:pPr algn="ctr"/>
            <a:endParaRPr lang="zh-CN" altLang="en-US"/>
          </a:p>
        </p:txBody>
      </p:sp>
      <p:sp>
        <p:nvSpPr>
          <p:cNvPr id="9" name="矩形 8"/>
          <p:cNvSpPr/>
          <p:nvPr/>
        </p:nvSpPr>
        <p:spPr>
          <a:xfrm rot="2404456">
            <a:off x="4311120" y="1662410"/>
            <a:ext cx="621480" cy="62148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4" rIns="91426" bIns="45714" rtlCol="0" anchor="ctr"/>
          <a:lstStyle/>
          <a:p>
            <a:pPr algn="ctr"/>
            <a:endParaRPr lang="zh-CN" altLang="en-US"/>
          </a:p>
        </p:txBody>
      </p:sp>
      <p:cxnSp>
        <p:nvCxnSpPr>
          <p:cNvPr id="14" name="直接连接符 43"/>
          <p:cNvCxnSpPr>
            <a:stCxn id="2" idx="2"/>
          </p:cNvCxnSpPr>
          <p:nvPr/>
        </p:nvCxnSpPr>
        <p:spPr>
          <a:xfrm flipV="1">
            <a:off x="1563170" y="14523"/>
            <a:ext cx="4637834" cy="5700477"/>
          </a:xfrm>
          <a:prstGeom prst="line">
            <a:avLst/>
          </a:prstGeom>
          <a:ln w="12700">
            <a:solidFill>
              <a:srgbClr val="D76739"/>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314828" y="1681836"/>
            <a:ext cx="572415" cy="584763"/>
          </a:xfrm>
          <a:prstGeom prst="rect">
            <a:avLst/>
          </a:prstGeom>
          <a:noFill/>
        </p:spPr>
        <p:txBody>
          <a:bodyPr wrap="square" lIns="91426" tIns="45714" rIns="91426" bIns="45714" rtlCol="0">
            <a:spAutoFit/>
          </a:bodyPr>
          <a:lstStyle/>
          <a:p>
            <a:pPr algn="ctr"/>
            <a:r>
              <a:rPr lang="en-US" altLang="zh-CN" sz="3200" dirty="0">
                <a:solidFill>
                  <a:srgbClr val="F0D2AF"/>
                </a:solidFill>
                <a:latin typeface="微软雅黑" panose="020B0503020204020204" pitchFamily="34" charset="-122"/>
                <a:ea typeface="微软雅黑" panose="020B0503020204020204" pitchFamily="34" charset="-122"/>
              </a:rPr>
              <a:t>1</a:t>
            </a:r>
            <a:endParaRPr lang="zh-CN" altLang="en-US" sz="3200" dirty="0">
              <a:solidFill>
                <a:srgbClr val="F0D2AF"/>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473721" y="2700671"/>
            <a:ext cx="572415" cy="584763"/>
          </a:xfrm>
          <a:prstGeom prst="rect">
            <a:avLst/>
          </a:prstGeom>
          <a:noFill/>
        </p:spPr>
        <p:txBody>
          <a:bodyPr wrap="square" lIns="91426" tIns="45714" rIns="91426" bIns="45714" rtlCol="0">
            <a:spAutoFit/>
          </a:bodyPr>
          <a:lstStyle/>
          <a:p>
            <a:pPr algn="ctr"/>
            <a:r>
              <a:rPr lang="en-US" altLang="zh-CN" sz="3200" dirty="0">
                <a:solidFill>
                  <a:srgbClr val="F0D2AF"/>
                </a:solidFill>
                <a:latin typeface="微软雅黑" panose="020B0503020204020204" pitchFamily="34" charset="-122"/>
                <a:ea typeface="微软雅黑" panose="020B0503020204020204" pitchFamily="34" charset="-122"/>
              </a:rPr>
              <a:t>2</a:t>
            </a:r>
            <a:endParaRPr lang="zh-CN" altLang="en-US" sz="3200" dirty="0">
              <a:solidFill>
                <a:srgbClr val="F0D2AF"/>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2577550" y="3840168"/>
            <a:ext cx="572415" cy="584763"/>
          </a:xfrm>
          <a:prstGeom prst="rect">
            <a:avLst/>
          </a:prstGeom>
          <a:noFill/>
        </p:spPr>
        <p:txBody>
          <a:bodyPr wrap="square" lIns="91426" tIns="45714" rIns="91426" bIns="45714" rtlCol="0">
            <a:spAutoFit/>
          </a:bodyPr>
          <a:lstStyle/>
          <a:p>
            <a:pPr algn="ctr"/>
            <a:r>
              <a:rPr lang="en-US" altLang="zh-CN" sz="3200" dirty="0">
                <a:solidFill>
                  <a:srgbClr val="F0D2AF"/>
                </a:solidFill>
                <a:latin typeface="微软雅黑" panose="020B0503020204020204" pitchFamily="34" charset="-122"/>
                <a:ea typeface="微软雅黑" panose="020B0503020204020204" pitchFamily="34" charset="-122"/>
              </a:rPr>
              <a:t>3</a:t>
            </a:r>
            <a:endParaRPr lang="zh-CN" altLang="en-US" sz="3200" dirty="0">
              <a:solidFill>
                <a:srgbClr val="F0D2AF"/>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400904" y="1773101"/>
            <a:ext cx="2381021" cy="397510"/>
          </a:xfrm>
          <a:prstGeom prst="rect">
            <a:avLst/>
          </a:prstGeom>
          <a:noFill/>
        </p:spPr>
        <p:txBody>
          <a:bodyPr wrap="square" lIns="91426" tIns="45714" rIns="91426" bIns="45714" rtlCol="0">
            <a:spAutoFit/>
          </a:bodyPr>
          <a:lstStyle/>
          <a:p>
            <a:r>
              <a:rPr lang="zh-CN" altLang="en-US" sz="2000" b="1" dirty="0">
                <a:solidFill>
                  <a:srgbClr val="D76739"/>
                </a:solidFill>
                <a:latin typeface="微软雅黑" panose="020B0503020204020204" pitchFamily="34" charset="-122"/>
                <a:ea typeface="微软雅黑" panose="020B0503020204020204" pitchFamily="34" charset="-122"/>
              </a:rPr>
              <a:t>变量及流程控制</a:t>
            </a:r>
            <a:endParaRPr lang="zh-CN" altLang="en-US" sz="2000" b="1" dirty="0">
              <a:solidFill>
                <a:srgbClr val="D76739"/>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613275" y="2804795"/>
            <a:ext cx="4055745" cy="397510"/>
          </a:xfrm>
          <a:prstGeom prst="rect">
            <a:avLst/>
          </a:prstGeom>
          <a:noFill/>
        </p:spPr>
        <p:txBody>
          <a:bodyPr wrap="square" lIns="91426" tIns="45714" rIns="91426" bIns="45714" rtlCol="0">
            <a:spAutoFit/>
          </a:bodyPr>
          <a:lstStyle/>
          <a:p>
            <a:r>
              <a:rPr lang="zh-CN" altLang="en-US" sz="2000" b="1" dirty="0">
                <a:solidFill>
                  <a:srgbClr val="D76739"/>
                </a:solidFill>
                <a:latin typeface="微软雅黑" panose="020B0503020204020204" pitchFamily="34" charset="-122"/>
                <a:ea typeface="微软雅黑" panose="020B0503020204020204" pitchFamily="34" charset="-122"/>
              </a:rPr>
              <a:t>存储过程、函数、触发器及游标</a:t>
            </a:r>
            <a:endParaRPr lang="zh-CN" altLang="en-US" sz="2000" b="1" dirty="0">
              <a:solidFill>
                <a:srgbClr val="D76739"/>
              </a:solidFill>
              <a:latin typeface="微软雅黑" panose="020B0503020204020204" pitchFamily="34" charset="-122"/>
              <a:ea typeface="微软雅黑" panose="020B0503020204020204" pitchFamily="34" charset="-122"/>
            </a:endParaRPr>
          </a:p>
        </p:txBody>
      </p:sp>
      <p:sp>
        <p:nvSpPr>
          <p:cNvPr id="42" name="文本框 27"/>
          <p:cNvSpPr txBox="1"/>
          <p:nvPr/>
        </p:nvSpPr>
        <p:spPr>
          <a:xfrm>
            <a:off x="3689350" y="3923030"/>
            <a:ext cx="3804285" cy="397510"/>
          </a:xfrm>
          <a:prstGeom prst="rect">
            <a:avLst/>
          </a:prstGeom>
          <a:noFill/>
        </p:spPr>
        <p:txBody>
          <a:bodyPr wrap="square" lIns="91426" tIns="45714" rIns="91426" bIns="45714" rtlCol="0">
            <a:spAutoFit/>
          </a:bodyPr>
          <a:lstStyle/>
          <a:p>
            <a:r>
              <a:rPr lang="zh-CN" altLang="en-US" sz="2000" b="1" dirty="0">
                <a:solidFill>
                  <a:srgbClr val="D76739"/>
                </a:solidFill>
                <a:latin typeface="微软雅黑" panose="020B0503020204020204" pitchFamily="34" charset="-122"/>
                <a:ea typeface="微软雅黑" panose="020B0503020204020204" pitchFamily="34" charset="-122"/>
              </a:rPr>
              <a:t>事务、数据库备份及用户管理</a:t>
            </a:r>
            <a:endParaRPr lang="zh-CN" altLang="en-US" sz="2000" b="1" dirty="0">
              <a:solidFill>
                <a:srgbClr val="D7673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t>WHILE</a:t>
            </a:r>
            <a:endParaRPr lang="en-US" altLang="zh-CN" dirty="0"/>
          </a:p>
        </p:txBody>
      </p:sp>
      <p:sp>
        <p:nvSpPr>
          <p:cNvPr id="6" name="矩形 5"/>
          <p:cNvSpPr/>
          <p:nvPr/>
        </p:nvSpPr>
        <p:spPr>
          <a:xfrm>
            <a:off x="828675" y="1263650"/>
            <a:ext cx="7534275" cy="284543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zh-CN" altLang="en-US" sz="1600" b="1">
                <a:solidFill>
                  <a:schemeClr val="accent5">
                    <a:lumMod val="10000"/>
                  </a:schemeClr>
                </a:solidFill>
              </a:rPr>
              <a:t>CREATE PROCEDURE dowhile()</a:t>
            </a:r>
            <a:endParaRPr lang="zh-CN" altLang="en-US" sz="16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a:solidFill>
                  <a:schemeClr val="accent5">
                    <a:lumMod val="10000"/>
                  </a:schemeClr>
                </a:solidFill>
              </a:rPr>
              <a:t>BEGIN</a:t>
            </a:r>
            <a:endParaRPr lang="zh-CN" altLang="en-US" sz="16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a:solidFill>
                  <a:schemeClr val="accent5">
                    <a:lumMod val="10000"/>
                  </a:schemeClr>
                </a:solidFill>
              </a:rPr>
              <a:t>                DECLARE v1 INT DEFAULT 5;</a:t>
            </a:r>
            <a:endParaRPr lang="zh-CN" altLang="en-US" sz="16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a:solidFill>
                  <a:schemeClr val="accent5">
                    <a:lumMod val="10000"/>
                  </a:schemeClr>
                </a:solidFill>
              </a:rPr>
              <a:t>                WHILE v1 &gt; 0 DO</a:t>
            </a:r>
            <a:endParaRPr lang="zh-CN" altLang="en-US" sz="16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a:solidFill>
                  <a:schemeClr val="accent5">
                    <a:lumMod val="10000"/>
                  </a:schemeClr>
                </a:solidFill>
              </a:rPr>
              <a:t>                     SELECT 'hello';</a:t>
            </a:r>
            <a:endParaRPr lang="zh-CN" altLang="en-US" sz="16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a:solidFill>
                  <a:schemeClr val="accent5">
                    <a:lumMod val="10000"/>
                  </a:schemeClr>
                </a:solidFill>
              </a:rPr>
              <a:t>                     SET v1 = v1 - 1;</a:t>
            </a:r>
            <a:endParaRPr lang="zh-CN" altLang="en-US" sz="16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a:solidFill>
                  <a:schemeClr val="accent5">
                    <a:lumMod val="10000"/>
                  </a:schemeClr>
                </a:solidFill>
              </a:rPr>
              <a:t>                END WHILE</a:t>
            </a:r>
            <a:endParaRPr lang="zh-CN" altLang="en-US" sz="16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a:solidFill>
                  <a:schemeClr val="accent5">
                    <a:lumMod val="10000"/>
                  </a:schemeClr>
                </a:solidFill>
              </a:rPr>
              <a:t>END</a:t>
            </a:r>
            <a:endParaRPr lang="zh-CN" altLang="en-US" sz="1600" b="1">
              <a:solidFill>
                <a:schemeClr val="accent5">
                  <a:lumMod val="10000"/>
                </a:schemeClr>
              </a:solidFill>
            </a:endParaRPr>
          </a:p>
        </p:txBody>
      </p:sp>
      <p:sp>
        <p:nvSpPr>
          <p:cNvPr id="8" name="文本占位符 1"/>
          <p:cNvSpPr>
            <a:spLocks noGrp="1"/>
          </p:cNvSpPr>
          <p:nvPr/>
        </p:nvSpPr>
        <p:spPr>
          <a:xfrm>
            <a:off x="361950" y="817245"/>
            <a:ext cx="8001000" cy="614680"/>
          </a:xfrm>
          <a:prstGeom prst="rect">
            <a:avLst/>
          </a:prstGeom>
          <a:ln>
            <a:noFill/>
            <a:prstDash val="dash"/>
          </a:ln>
          <a:effectLst/>
        </p:spPr>
        <p:txBody>
          <a:bodyPr vert="horz" lIns="91426" tIns="45714" rIns="91426" bIns="45714" rtlCol="0">
            <a:normAutofit/>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800" dirty="0" smtClean="0"/>
              <a:t>实例</a:t>
            </a:r>
            <a:endParaRPr lang="en-US" altLang="zh-CN" sz="1440"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完整案例</a:t>
            </a:r>
            <a:endParaRPr lang="zh-CN" altLang="en-US" dirty="0"/>
          </a:p>
        </p:txBody>
      </p:sp>
      <p:sp>
        <p:nvSpPr>
          <p:cNvPr id="5" name="矩形 4"/>
          <p:cNvSpPr/>
          <p:nvPr/>
        </p:nvSpPr>
        <p:spPr>
          <a:xfrm>
            <a:off x="638175" y="1475740"/>
            <a:ext cx="7534275" cy="251269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20000"/>
              </a:lnSpc>
              <a:defRPr/>
            </a:pPr>
            <a:r>
              <a:rPr lang="en-US" altLang="zh-CN" sz="1400" b="1" dirty="0">
                <a:solidFill>
                  <a:schemeClr val="tx1"/>
                </a:solidFill>
              </a:rPr>
              <a:t>CREATE PROCEDURE proc_repeattest()</a:t>
            </a:r>
            <a:endParaRPr lang="en-US" altLang="zh-CN" sz="1400" b="1" dirty="0">
              <a:solidFill>
                <a:schemeClr val="tx1"/>
              </a:solidFill>
            </a:endParaRPr>
          </a:p>
          <a:p>
            <a:pPr>
              <a:lnSpc>
                <a:spcPct val="120000"/>
              </a:lnSpc>
              <a:defRPr/>
            </a:pPr>
            <a:r>
              <a:rPr lang="en-US" altLang="zh-CN" sz="1400" b="1" dirty="0">
                <a:solidFill>
                  <a:schemeClr val="tx1"/>
                </a:solidFill>
              </a:rPr>
              <a:t>BEGIN</a:t>
            </a:r>
            <a:endParaRPr lang="en-US" altLang="zh-CN" sz="1400" b="1" dirty="0">
              <a:solidFill>
                <a:schemeClr val="tx1"/>
              </a:solidFill>
            </a:endParaRPr>
          </a:p>
          <a:p>
            <a:pPr>
              <a:lnSpc>
                <a:spcPct val="120000"/>
              </a:lnSpc>
              <a:defRPr/>
            </a:pPr>
            <a:r>
              <a:rPr lang="en-US" altLang="zh-CN" sz="1400" b="1" dirty="0">
                <a:solidFill>
                  <a:schemeClr val="tx1"/>
                </a:solidFill>
              </a:rPr>
              <a:t>            DECLARE num INT DEFAULT 6;</a:t>
            </a:r>
            <a:endParaRPr lang="en-US" altLang="zh-CN" sz="1400" b="1" dirty="0">
              <a:solidFill>
                <a:schemeClr val="tx1"/>
              </a:solidFill>
            </a:endParaRPr>
          </a:p>
          <a:p>
            <a:pPr>
              <a:lnSpc>
                <a:spcPct val="120000"/>
              </a:lnSpc>
              <a:defRPr/>
            </a:pPr>
            <a:r>
              <a:rPr lang="en-US" altLang="zh-CN" sz="1400" b="1" dirty="0">
                <a:solidFill>
                  <a:schemeClr val="tx1"/>
                </a:solidFill>
              </a:rPr>
              <a:t>            REPEAT</a:t>
            </a:r>
            <a:endParaRPr lang="en-US" altLang="zh-CN" sz="1400" b="1" dirty="0">
              <a:solidFill>
                <a:schemeClr val="tx1"/>
              </a:solidFill>
            </a:endParaRPr>
          </a:p>
          <a:p>
            <a:pPr>
              <a:lnSpc>
                <a:spcPct val="120000"/>
              </a:lnSpc>
              <a:defRPr/>
            </a:pPr>
            <a:r>
              <a:rPr lang="en-US" altLang="zh-CN" sz="1400" b="1" dirty="0">
                <a:solidFill>
                  <a:schemeClr val="tx1"/>
                </a:solidFill>
              </a:rPr>
              <a:t>                SET num = num - 1;</a:t>
            </a:r>
            <a:endParaRPr lang="en-US" altLang="zh-CN" sz="1400" b="1" dirty="0">
              <a:solidFill>
                <a:schemeClr val="tx1"/>
              </a:solidFill>
            </a:endParaRPr>
          </a:p>
          <a:p>
            <a:pPr>
              <a:lnSpc>
                <a:spcPct val="120000"/>
              </a:lnSpc>
              <a:defRPr/>
            </a:pPr>
            <a:r>
              <a:rPr lang="en-US" altLang="zh-CN" sz="1400" b="1" dirty="0">
                <a:solidFill>
                  <a:schemeClr val="tx1"/>
                </a:solidFill>
              </a:rPr>
              <a:t>                SELECT num;</a:t>
            </a:r>
            <a:endParaRPr lang="en-US" altLang="zh-CN" sz="1400" b="1" dirty="0">
              <a:solidFill>
                <a:schemeClr val="tx1"/>
              </a:solidFill>
            </a:endParaRPr>
          </a:p>
          <a:p>
            <a:pPr>
              <a:lnSpc>
                <a:spcPct val="120000"/>
              </a:lnSpc>
              <a:defRPr/>
            </a:pPr>
            <a:r>
              <a:rPr lang="en-US" altLang="zh-CN" sz="1400" b="1" dirty="0">
                <a:solidFill>
                  <a:schemeClr val="tx1"/>
                </a:solidFill>
              </a:rPr>
              <a:t>            UNTIL num &lt; 1 </a:t>
            </a:r>
            <a:endParaRPr lang="en-US" altLang="zh-CN" sz="1400" b="1" dirty="0">
              <a:solidFill>
                <a:schemeClr val="tx1"/>
              </a:solidFill>
            </a:endParaRPr>
          </a:p>
          <a:p>
            <a:pPr>
              <a:lnSpc>
                <a:spcPct val="120000"/>
              </a:lnSpc>
              <a:defRPr/>
            </a:pPr>
            <a:r>
              <a:rPr lang="en-US" altLang="zh-CN" sz="1400" b="1" dirty="0">
                <a:solidFill>
                  <a:schemeClr val="tx1"/>
                </a:solidFill>
              </a:rPr>
              <a:t>            END REPEAT outtest;</a:t>
            </a:r>
            <a:endParaRPr lang="en-US" altLang="zh-CN" sz="1400" b="1" dirty="0">
              <a:solidFill>
                <a:schemeClr val="tx1"/>
              </a:solidFill>
            </a:endParaRPr>
          </a:p>
          <a:p>
            <a:pPr>
              <a:lnSpc>
                <a:spcPct val="120000"/>
              </a:lnSpc>
              <a:defRPr/>
            </a:pPr>
            <a:r>
              <a:rPr lang="en-US" altLang="zh-CN" sz="1400" b="1" dirty="0">
                <a:solidFill>
                  <a:schemeClr val="tx1"/>
                </a:solidFill>
              </a:rPr>
              <a:t>END</a:t>
            </a:r>
            <a:endParaRPr lang="en-US" altLang="zh-CN" sz="1400" b="1" dirty="0">
              <a:solidFill>
                <a:schemeClr val="tx1"/>
              </a:solidFill>
            </a:endParaRPr>
          </a:p>
        </p:txBody>
      </p:sp>
      <p:pic>
        <p:nvPicPr>
          <p:cNvPr id="1026" name="Picture 2" descr="C:\Users\cons\Desktop\woniu.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8175" y="962020"/>
            <a:ext cx="495300" cy="34768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占位符 1"/>
          <p:cNvSpPr>
            <a:spLocks noGrp="1"/>
          </p:cNvSpPr>
          <p:nvPr>
            <p:ph type="body" sz="quarter" idx="11"/>
          </p:nvPr>
        </p:nvSpPr>
        <p:spPr>
          <a:xfrm>
            <a:off x="1057275" y="966801"/>
            <a:ext cx="771526" cy="383695"/>
          </a:xfrm>
        </p:spPr>
        <p:txBody>
          <a:bodyPr>
            <a:normAutofit fontScale="97500" lnSpcReduction="10000"/>
          </a:bodyPr>
          <a:lstStyle/>
          <a:p>
            <a:pPr marL="0" indent="0">
              <a:buNone/>
            </a:pPr>
            <a:r>
              <a:rPr lang="zh-CN" altLang="en-US" b="1" dirty="0" smtClean="0">
                <a:solidFill>
                  <a:srgbClr val="008E40"/>
                </a:solidFill>
              </a:rPr>
              <a:t>案例</a:t>
            </a:r>
            <a:endParaRPr lang="en-US" altLang="zh-CN" b="1" dirty="0">
              <a:solidFill>
                <a:srgbClr val="008E40"/>
              </a:solidFill>
            </a:endParaRPr>
          </a:p>
        </p:txBody>
      </p:sp>
      <p:sp>
        <p:nvSpPr>
          <p:cNvPr id="6" name="内容占位符 2"/>
          <p:cNvSpPr txBox="1"/>
          <p:nvPr/>
        </p:nvSpPr>
        <p:spPr>
          <a:xfrm>
            <a:off x="1828801" y="957886"/>
            <a:ext cx="6705600" cy="703640"/>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2"/>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打印5，4，3，2，1</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endParaRPr lang="en-US" altLang="zh-CN" sz="2000" dirty="0" smtClean="0"/>
          </a:p>
          <a:p>
            <a:pPr>
              <a:buFont typeface="Wingdings" panose="05000000000000000000" pitchFamily="2" charset="2"/>
              <a:buNone/>
              <a:defRPr/>
            </a:pPr>
            <a:endParaRPr lang="en-US" altLang="zh-CN" sz="2000" dirty="0" smtClean="0"/>
          </a:p>
        </p:txBody>
      </p:sp>
      <p:sp>
        <p:nvSpPr>
          <p:cNvPr id="2" name="文本占位符 1"/>
          <p:cNvSpPr>
            <a:spLocks noGrp="1"/>
          </p:cNvSpPr>
          <p:nvPr/>
        </p:nvSpPr>
        <p:spPr>
          <a:xfrm>
            <a:off x="361949" y="4256250"/>
            <a:ext cx="8000998" cy="698020"/>
          </a:xfrm>
          <a:prstGeom prst="rect">
            <a:avLst/>
          </a:prstGeom>
          <a:ln>
            <a:noFill/>
            <a:prstDash val="dash"/>
          </a:ln>
          <a:effectLst/>
        </p:spPr>
        <p:txBody>
          <a:bodyPr vert="horz" lIns="91426" tIns="45714" rIns="91426" bIns="45714" rtlCol="0">
            <a:normAutofit/>
          </a:bodyPr>
          <a:lstStyle>
            <a:lvl1pPr marL="457200" indent="-457200" algn="l" defTabSz="456565" rtl="0" eaLnBrk="1" latinLnBrk="0" hangingPunct="1">
              <a:spcBef>
                <a:spcPts val="600"/>
              </a:spcBef>
              <a:spcAft>
                <a:spcPts val="600"/>
              </a:spcAft>
              <a:buFontTx/>
              <a:buBlip>
                <a:blip r:embed="rId2"/>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3"/>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3"/>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sz="1800" dirty="0" smtClean="0"/>
              <a:t>练习：计算0~10的和</a:t>
            </a:r>
            <a:endParaRPr sz="1800"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循环跳出</a:t>
            </a:r>
            <a:endParaRPr lang="zh-CN" altLang="en-US" dirty="0"/>
          </a:p>
        </p:txBody>
      </p:sp>
      <p:sp>
        <p:nvSpPr>
          <p:cNvPr id="5" name="内容占位符 2"/>
          <p:cNvSpPr txBox="1"/>
          <p:nvPr/>
        </p:nvSpPr>
        <p:spPr>
          <a:xfrm>
            <a:off x="772795" y="1214120"/>
            <a:ext cx="7456805" cy="3800475"/>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ITERATE：只能出现在Loop、repeat、while语句中，用于开始下次循环类似continue</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914400" lvl="1" indent="-457200">
              <a:spcBef>
                <a:spcPts val="600"/>
              </a:spcBef>
              <a:spcAft>
                <a:spcPts val="600"/>
              </a:spcAft>
              <a:buBlip>
                <a:blip r:embed="rId1"/>
              </a:buBlip>
              <a:defRPr/>
            </a:pP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语法</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371600" lvl="2" indent="-457200">
              <a:spcBef>
                <a:spcPts val="600"/>
              </a:spcBef>
              <a:spcAft>
                <a:spcPts val="600"/>
              </a:spcAft>
              <a:buBlip>
                <a:blip r:embed="rId1"/>
              </a:buBlip>
              <a:defRP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ITERATE label</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lvl="1" indent="0">
              <a:spcBef>
                <a:spcPts val="600"/>
              </a:spcBef>
              <a:spcAft>
                <a:spcPts val="600"/>
              </a:spcAft>
              <a:buNone/>
              <a:defRPr/>
            </a:pP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LEAVE：通过指定的label来退出流程控制块，如果label是在是最外面的程序块则退出该程序。可以在begin...end和循环结构中使用。相当于break</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914400" lvl="1" indent="-457200">
              <a:spcBef>
                <a:spcPts val="600"/>
              </a:spcBef>
              <a:spcAft>
                <a:spcPts val="600"/>
              </a:spcAft>
              <a:buBlip>
                <a:blip r:embed="rId1"/>
              </a:buBlip>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语法</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371600" lvl="2" indent="-457200">
              <a:spcBef>
                <a:spcPts val="600"/>
              </a:spcBef>
              <a:spcAft>
                <a:spcPts val="600"/>
              </a:spcAft>
              <a:buBlip>
                <a:blip r:embed="rId1"/>
              </a:buBlip>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LEAVE label</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endParaRPr lang="en-US" altLang="zh-CN" sz="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endParaRPr lang="en-US" altLang="zh-CN" sz="2000" dirty="0" smtClean="0"/>
          </a:p>
          <a:p>
            <a:pPr>
              <a:buFont typeface="Wingdings" panose="05000000000000000000" pitchFamily="2" charset="2"/>
              <a:buNone/>
              <a:defRPr/>
            </a:pPr>
            <a:endParaRPr lang="en-US" altLang="zh-CN" sz="20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sym typeface="+mn-ea"/>
              </a:rPr>
              <a:t>循环跳出</a:t>
            </a:r>
            <a:endParaRPr lang="en-US" altLang="zh-CN" dirty="0"/>
          </a:p>
        </p:txBody>
      </p:sp>
      <p:sp>
        <p:nvSpPr>
          <p:cNvPr id="6" name="矩形 5"/>
          <p:cNvSpPr/>
          <p:nvPr/>
        </p:nvSpPr>
        <p:spPr>
          <a:xfrm>
            <a:off x="828675" y="1252855"/>
            <a:ext cx="7534275" cy="3929380"/>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create PROCEDURE testITERATE(p int)</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BEGIN</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         outw:while(true) DO</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                    set p=p+1;</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                    if(p=5) THEN</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                        ITERATE outw;</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                    ELSEIF (p=10) THEN</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                        LEAVE outw;</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                    END IF;</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                    SELECT p;</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          end WHILE outw</a:t>
            </a:r>
            <a:endParaRPr lang="zh-CN" altLang="en-US" sz="1600" b="1" dirty="0">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600" b="1" dirty="0">
                <a:solidFill>
                  <a:schemeClr val="accent5">
                    <a:lumMod val="10000"/>
                  </a:schemeClr>
                </a:solidFill>
              </a:rPr>
              <a:t>END</a:t>
            </a:r>
            <a:endParaRPr lang="zh-CN" altLang="en-US" sz="1600" b="1" dirty="0">
              <a:solidFill>
                <a:schemeClr val="accent5">
                  <a:lumMod val="10000"/>
                </a:schemeClr>
              </a:solidFill>
            </a:endParaRPr>
          </a:p>
        </p:txBody>
      </p:sp>
      <p:sp>
        <p:nvSpPr>
          <p:cNvPr id="8" name="文本占位符 1"/>
          <p:cNvSpPr>
            <a:spLocks noGrp="1"/>
          </p:cNvSpPr>
          <p:nvPr/>
        </p:nvSpPr>
        <p:spPr>
          <a:xfrm>
            <a:off x="361950" y="817245"/>
            <a:ext cx="8001000" cy="614680"/>
          </a:xfrm>
          <a:prstGeom prst="rect">
            <a:avLst/>
          </a:prstGeom>
          <a:ln>
            <a:noFill/>
            <a:prstDash val="dash"/>
          </a:ln>
          <a:effectLst/>
        </p:spPr>
        <p:txBody>
          <a:bodyPr vert="horz" lIns="91426" tIns="45714" rIns="91426" bIns="45714" rtlCol="0">
            <a:normAutofit/>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800" dirty="0" smtClean="0"/>
              <a:t>实例</a:t>
            </a:r>
            <a:endParaRPr lang="en-US" altLang="zh-CN" sz="1440"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完整案例</a:t>
            </a:r>
            <a:endParaRPr lang="zh-CN" altLang="en-US" dirty="0"/>
          </a:p>
        </p:txBody>
      </p:sp>
      <p:sp>
        <p:nvSpPr>
          <p:cNvPr id="5" name="矩形 4"/>
          <p:cNvSpPr/>
          <p:nvPr/>
        </p:nvSpPr>
        <p:spPr>
          <a:xfrm>
            <a:off x="638175" y="1475740"/>
            <a:ext cx="7534275" cy="370141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20000"/>
              </a:lnSpc>
              <a:defRPr/>
            </a:pPr>
            <a:r>
              <a:rPr lang="en-US" altLang="zh-CN" sz="1400" b="1" dirty="0">
                <a:solidFill>
                  <a:schemeClr val="tx1"/>
                </a:solidFill>
              </a:rPr>
              <a:t>CREATE PROCEDURE proc_repeattest()</a:t>
            </a:r>
            <a:endParaRPr lang="en-US" altLang="zh-CN" sz="1400" b="1" dirty="0">
              <a:solidFill>
                <a:schemeClr val="tx1"/>
              </a:solidFill>
            </a:endParaRPr>
          </a:p>
          <a:p>
            <a:pPr>
              <a:lnSpc>
                <a:spcPct val="120000"/>
              </a:lnSpc>
              <a:defRPr/>
            </a:pPr>
            <a:r>
              <a:rPr lang="en-US" altLang="zh-CN" sz="1400" b="1" dirty="0">
                <a:solidFill>
                  <a:schemeClr val="tx1"/>
                </a:solidFill>
              </a:rPr>
              <a:t>BEGIN</a:t>
            </a:r>
            <a:endParaRPr lang="en-US" altLang="zh-CN" sz="1400" b="1" dirty="0">
              <a:solidFill>
                <a:schemeClr val="tx1"/>
              </a:solidFill>
            </a:endParaRPr>
          </a:p>
          <a:p>
            <a:pPr>
              <a:lnSpc>
                <a:spcPct val="120000"/>
              </a:lnSpc>
              <a:defRPr/>
            </a:pPr>
            <a:r>
              <a:rPr lang="en-US" altLang="zh-CN" sz="1400" b="1" dirty="0">
                <a:solidFill>
                  <a:schemeClr val="tx1"/>
                </a:solidFill>
              </a:rPr>
              <a:t>                DECLARE num INT DEFAULT 6;</a:t>
            </a:r>
            <a:endParaRPr lang="en-US" altLang="zh-CN" sz="1400" b="1" dirty="0">
              <a:solidFill>
                <a:schemeClr val="tx1"/>
              </a:solidFill>
            </a:endParaRPr>
          </a:p>
          <a:p>
            <a:pPr>
              <a:lnSpc>
                <a:spcPct val="120000"/>
              </a:lnSpc>
              <a:defRPr/>
            </a:pPr>
            <a:r>
              <a:rPr lang="en-US" altLang="zh-CN" sz="1400" b="1" dirty="0">
                <a:solidFill>
                  <a:schemeClr val="tx1"/>
                </a:solidFill>
              </a:rPr>
              <a:t>                outtest:REPEAT</a:t>
            </a:r>
            <a:endParaRPr lang="en-US" altLang="zh-CN" sz="1400" b="1" dirty="0">
              <a:solidFill>
                <a:schemeClr val="tx1"/>
              </a:solidFill>
            </a:endParaRPr>
          </a:p>
          <a:p>
            <a:pPr>
              <a:lnSpc>
                <a:spcPct val="120000"/>
              </a:lnSpc>
              <a:defRPr/>
            </a:pPr>
            <a:r>
              <a:rPr lang="en-US" altLang="zh-CN" sz="1400" b="1" dirty="0">
                <a:solidFill>
                  <a:schemeClr val="tx1"/>
                </a:solidFill>
              </a:rPr>
              <a:t>                            SET num = num - 1;</a:t>
            </a:r>
            <a:endParaRPr lang="en-US" altLang="zh-CN" sz="1400" b="1" dirty="0">
              <a:solidFill>
                <a:schemeClr val="tx1"/>
              </a:solidFill>
            </a:endParaRPr>
          </a:p>
          <a:p>
            <a:pPr>
              <a:lnSpc>
                <a:spcPct val="120000"/>
              </a:lnSpc>
              <a:defRPr/>
            </a:pPr>
            <a:r>
              <a:rPr lang="en-US" altLang="zh-CN" sz="1400" b="1" dirty="0">
                <a:solidFill>
                  <a:schemeClr val="tx1"/>
                </a:solidFill>
              </a:rPr>
              <a:t>                            IF num = 4 THEN</a:t>
            </a:r>
            <a:endParaRPr lang="en-US" altLang="zh-CN" sz="1400" b="1" dirty="0">
              <a:solidFill>
                <a:schemeClr val="tx1"/>
              </a:solidFill>
            </a:endParaRPr>
          </a:p>
          <a:p>
            <a:pPr>
              <a:lnSpc>
                <a:spcPct val="120000"/>
              </a:lnSpc>
              <a:defRPr/>
            </a:pPr>
            <a:r>
              <a:rPr lang="en-US" altLang="zh-CN" sz="1400" b="1" dirty="0">
                <a:solidFill>
                  <a:schemeClr val="tx1"/>
                </a:solidFill>
              </a:rPr>
              <a:t>                                ITERATE outtest;</a:t>
            </a:r>
            <a:endParaRPr lang="en-US" altLang="zh-CN" sz="1400" b="1" dirty="0">
              <a:solidFill>
                <a:schemeClr val="tx1"/>
              </a:solidFill>
            </a:endParaRPr>
          </a:p>
          <a:p>
            <a:pPr>
              <a:lnSpc>
                <a:spcPct val="120000"/>
              </a:lnSpc>
              <a:defRPr/>
            </a:pPr>
            <a:r>
              <a:rPr lang="en-US" altLang="zh-CN" sz="1400" b="1" dirty="0">
                <a:solidFill>
                  <a:schemeClr val="tx1"/>
                </a:solidFill>
              </a:rPr>
              <a:t>                            ELSEIF num = 2 THEN</a:t>
            </a:r>
            <a:endParaRPr lang="en-US" altLang="zh-CN" sz="1400" b="1" dirty="0">
              <a:solidFill>
                <a:schemeClr val="tx1"/>
              </a:solidFill>
            </a:endParaRPr>
          </a:p>
          <a:p>
            <a:pPr>
              <a:lnSpc>
                <a:spcPct val="120000"/>
              </a:lnSpc>
              <a:defRPr/>
            </a:pPr>
            <a:r>
              <a:rPr lang="en-US" altLang="zh-CN" sz="1400" b="1" dirty="0">
                <a:solidFill>
                  <a:schemeClr val="tx1"/>
                </a:solidFill>
              </a:rPr>
              <a:t>                                LEAVE outtest;</a:t>
            </a:r>
            <a:endParaRPr lang="en-US" altLang="zh-CN" sz="1400" b="1" dirty="0">
              <a:solidFill>
                <a:schemeClr val="tx1"/>
              </a:solidFill>
            </a:endParaRPr>
          </a:p>
          <a:p>
            <a:pPr>
              <a:lnSpc>
                <a:spcPct val="120000"/>
              </a:lnSpc>
              <a:defRPr/>
            </a:pPr>
            <a:r>
              <a:rPr lang="en-US" altLang="zh-CN" sz="1400" b="1" dirty="0">
                <a:solidFill>
                  <a:schemeClr val="tx1"/>
                </a:solidFill>
              </a:rPr>
              <a:t>                            END IF;</a:t>
            </a:r>
            <a:endParaRPr lang="en-US" altLang="zh-CN" sz="1400" b="1" dirty="0">
              <a:solidFill>
                <a:schemeClr val="tx1"/>
              </a:solidFill>
            </a:endParaRPr>
          </a:p>
          <a:p>
            <a:pPr>
              <a:lnSpc>
                <a:spcPct val="120000"/>
              </a:lnSpc>
              <a:defRPr/>
            </a:pPr>
            <a:r>
              <a:rPr lang="en-US" altLang="zh-CN" sz="1400" b="1" dirty="0">
                <a:solidFill>
                  <a:schemeClr val="tx1"/>
                </a:solidFill>
              </a:rPr>
              <a:t>                            SELECT num;</a:t>
            </a:r>
            <a:endParaRPr lang="en-US" altLang="zh-CN" sz="1400" b="1" dirty="0">
              <a:solidFill>
                <a:schemeClr val="tx1"/>
              </a:solidFill>
            </a:endParaRPr>
          </a:p>
          <a:p>
            <a:pPr>
              <a:lnSpc>
                <a:spcPct val="120000"/>
              </a:lnSpc>
              <a:defRPr/>
            </a:pPr>
            <a:r>
              <a:rPr lang="en-US" altLang="zh-CN" sz="1400" b="1" dirty="0">
                <a:solidFill>
                  <a:schemeClr val="tx1"/>
                </a:solidFill>
              </a:rPr>
              <a:t>                UNTIL num &lt; 1 </a:t>
            </a:r>
            <a:endParaRPr lang="en-US" altLang="zh-CN" sz="1400" b="1" dirty="0">
              <a:solidFill>
                <a:schemeClr val="tx1"/>
              </a:solidFill>
            </a:endParaRPr>
          </a:p>
          <a:p>
            <a:pPr>
              <a:lnSpc>
                <a:spcPct val="120000"/>
              </a:lnSpc>
              <a:defRPr/>
            </a:pPr>
            <a:r>
              <a:rPr lang="en-US" altLang="zh-CN" sz="1400" b="1" dirty="0">
                <a:solidFill>
                  <a:schemeClr val="tx1"/>
                </a:solidFill>
              </a:rPr>
              <a:t>                END REPEAT outtest;</a:t>
            </a:r>
            <a:endParaRPr lang="en-US" altLang="zh-CN" sz="1400" b="1" dirty="0">
              <a:solidFill>
                <a:schemeClr val="tx1"/>
              </a:solidFill>
            </a:endParaRPr>
          </a:p>
          <a:p>
            <a:pPr>
              <a:lnSpc>
                <a:spcPct val="120000"/>
              </a:lnSpc>
              <a:defRPr/>
            </a:pPr>
            <a:r>
              <a:rPr lang="en-US" altLang="zh-CN" sz="1400" b="1" dirty="0">
                <a:solidFill>
                  <a:schemeClr val="tx1"/>
                </a:solidFill>
              </a:rPr>
              <a:t>END</a:t>
            </a:r>
            <a:endParaRPr lang="en-US" altLang="zh-CN" sz="1400" b="1" dirty="0">
              <a:solidFill>
                <a:schemeClr val="tx1"/>
              </a:solidFill>
            </a:endParaRPr>
          </a:p>
        </p:txBody>
      </p:sp>
      <p:pic>
        <p:nvPicPr>
          <p:cNvPr id="1026" name="Picture 2" descr="C:\Users\cons\Desktop\woniu.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8175" y="962020"/>
            <a:ext cx="495300" cy="34768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占位符 1"/>
          <p:cNvSpPr>
            <a:spLocks noGrp="1"/>
          </p:cNvSpPr>
          <p:nvPr>
            <p:ph type="body" sz="quarter" idx="11"/>
          </p:nvPr>
        </p:nvSpPr>
        <p:spPr>
          <a:xfrm>
            <a:off x="1057275" y="966801"/>
            <a:ext cx="771526" cy="383695"/>
          </a:xfrm>
        </p:spPr>
        <p:txBody>
          <a:bodyPr>
            <a:normAutofit fontScale="97500" lnSpcReduction="10000"/>
          </a:bodyPr>
          <a:lstStyle/>
          <a:p>
            <a:pPr marL="0" indent="0">
              <a:buNone/>
            </a:pPr>
            <a:r>
              <a:rPr lang="zh-CN" altLang="en-US" b="1" dirty="0" smtClean="0">
                <a:solidFill>
                  <a:srgbClr val="008E40"/>
                </a:solidFill>
              </a:rPr>
              <a:t>案例</a:t>
            </a:r>
            <a:endParaRPr lang="en-US" altLang="zh-CN" b="1" dirty="0">
              <a:solidFill>
                <a:srgbClr val="008E40"/>
              </a:solidFill>
            </a:endParaRPr>
          </a:p>
        </p:txBody>
      </p:sp>
      <p:sp>
        <p:nvSpPr>
          <p:cNvPr id="6" name="内容占位符 2"/>
          <p:cNvSpPr txBox="1"/>
          <p:nvPr/>
        </p:nvSpPr>
        <p:spPr>
          <a:xfrm>
            <a:off x="1828801" y="962331"/>
            <a:ext cx="6705600" cy="703640"/>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2"/>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打印</a:t>
            </a:r>
            <a:r>
              <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，3</a:t>
            </a:r>
            <a:endParaRPr lang="en-US" altLang="zh-CN" sz="2000" dirty="0" smtClean="0"/>
          </a:p>
          <a:p>
            <a:pPr>
              <a:buFont typeface="Wingdings" panose="05000000000000000000" pitchFamily="2" charset="2"/>
              <a:buNone/>
              <a:defRPr/>
            </a:pPr>
            <a:endParaRPr lang="en-US" altLang="zh-CN"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存储过程</a:t>
            </a:r>
            <a:endParaRPr lang="zh-CN" altLang="en-US" dirty="0"/>
          </a:p>
        </p:txBody>
      </p:sp>
      <p:sp>
        <p:nvSpPr>
          <p:cNvPr id="5" name="内容占位符 2"/>
          <p:cNvSpPr txBox="1"/>
          <p:nvPr/>
        </p:nvSpPr>
        <p:spPr>
          <a:xfrm>
            <a:off x="772795" y="1214120"/>
            <a:ext cx="7456805" cy="3800475"/>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概述</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存储过程是一种数据库对象，是为了实现某个特定任务，将一组预编译的</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语句以一个存储单元的形式存储在服务器上，供用户调用。</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存储过程在第一次执行时进行编译，然后将编译好的代码保存在高速缓存中以便以后调用，这样可以提高代码的执行效率。</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特点</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接收输入参数并以输出参数的形式将多个值返回至调用过程或批处理</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包含执行数据库操作（包括调用其它过程）的编程语句</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向调用过程返回状态值，以表明成功或失败以及失败原因</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endParaRPr lang="zh-CN" altLang="en-US" dirty="0" smtClean="0"/>
          </a:p>
          <a:p>
            <a:pPr marL="457200" indent="-457200">
              <a:spcBef>
                <a:spcPts val="600"/>
              </a:spcBef>
              <a:spcAft>
                <a:spcPts val="600"/>
              </a:spcAft>
              <a:buBlip>
                <a:blip r:embed="rId1"/>
              </a:buBlip>
              <a:defRPr/>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endParaRPr lang="en-US" altLang="zh-CN" sz="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endParaRPr lang="en-US" altLang="zh-CN" sz="2000" dirty="0" smtClean="0"/>
          </a:p>
          <a:p>
            <a:pPr>
              <a:buFont typeface="Wingdings" panose="05000000000000000000" pitchFamily="2" charset="2"/>
              <a:buNone/>
              <a:defRPr/>
            </a:pPr>
            <a:endParaRPr lang="en-US" altLang="zh-CN"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存储过程</a:t>
            </a:r>
            <a:endParaRPr lang="zh-CN" altLang="en-US" dirty="0"/>
          </a:p>
        </p:txBody>
      </p:sp>
      <p:sp>
        <p:nvSpPr>
          <p:cNvPr id="5" name="内容占位符 2"/>
          <p:cNvSpPr txBox="1"/>
          <p:nvPr/>
        </p:nvSpPr>
        <p:spPr>
          <a:xfrm>
            <a:off x="772795" y="1214120"/>
            <a:ext cx="7456805" cy="3800475"/>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优点</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安全机制：只给用户访问存储过程的权限，而不授予用户访问表和视图的权限</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改良了执行性能：只在第一次执行时进行编译，以后执行无需重新编译，而一般</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语句每执行一次就编译一次</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减少网络流量：存储过程存在于服务器上，调用时，只需传递执行存储过程的执行命令和返回结果</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模块化的程序设计：增强了代码的可重用性，提高了开发效率</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None/>
              <a:defRPr/>
            </a:pP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endParaRPr lang="zh-CN" altLang="en-US" dirty="0" smtClean="0"/>
          </a:p>
          <a:p>
            <a:pPr marL="457200" indent="-457200">
              <a:spcBef>
                <a:spcPts val="600"/>
              </a:spcBef>
              <a:spcAft>
                <a:spcPts val="600"/>
              </a:spcAft>
              <a:buBlip>
                <a:blip r:embed="rId1"/>
              </a:buBlip>
              <a:defRPr/>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endParaRPr lang="en-US" altLang="zh-CN" sz="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endParaRPr lang="en-US" altLang="zh-CN" sz="2000" dirty="0" smtClean="0"/>
          </a:p>
          <a:p>
            <a:pPr>
              <a:buFont typeface="Wingdings" panose="05000000000000000000" pitchFamily="2" charset="2"/>
              <a:buNone/>
              <a:defRPr/>
            </a:pPr>
            <a:endParaRPr lang="en-US" altLang="zh-CN"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存储过程</a:t>
            </a:r>
            <a:endParaRPr lang="en-US" altLang="zh-CN" dirty="0"/>
          </a:p>
        </p:txBody>
      </p:sp>
      <p:sp>
        <p:nvSpPr>
          <p:cNvPr id="5" name="矩形 4"/>
          <p:cNvSpPr/>
          <p:nvPr/>
        </p:nvSpPr>
        <p:spPr>
          <a:xfrm>
            <a:off x="1251751" y="2006353"/>
            <a:ext cx="6693763" cy="1273890"/>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CREATE PROCEDURE </a:t>
            </a:r>
            <a:r>
              <a:rPr lang="en-US" altLang="zh-CN" sz="1400" b="1" dirty="0" err="1" smtClean="0">
                <a:solidFill>
                  <a:schemeClr val="accent5">
                    <a:lumMod val="10000"/>
                  </a:schemeClr>
                </a:solidFill>
              </a:rPr>
              <a:t>sp_name</a:t>
            </a:r>
            <a:r>
              <a:rPr lang="en-US" altLang="zh-CN" sz="1400" b="1" dirty="0" smtClean="0">
                <a:solidFill>
                  <a:schemeClr val="accent5">
                    <a:lumMod val="10000"/>
                  </a:schemeClr>
                </a:solidFill>
              </a:rPr>
              <a:t>([</a:t>
            </a:r>
            <a:r>
              <a:rPr lang="en-US" altLang="zh-CN" sz="1400" b="1" dirty="0" err="1" smtClean="0">
                <a:solidFill>
                  <a:schemeClr val="accent5">
                    <a:lumMod val="10000"/>
                  </a:schemeClr>
                </a:solidFill>
              </a:rPr>
              <a:t>proc_parameter</a:t>
            </a:r>
            <a:r>
              <a:rPr lang="en-US" altLang="zh-CN" sz="1400" b="1" dirty="0" smtClean="0">
                <a:solidFill>
                  <a:schemeClr val="accent5">
                    <a:lumMod val="10000"/>
                  </a:schemeClr>
                </a:solidFill>
              </a:rPr>
              <a:t>]) [characteristics]</a:t>
            </a:r>
            <a:endParaRPr lang="en-US" altLang="zh-CN" sz="1400" b="1" dirty="0" smtClean="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BEGIN</a:t>
            </a:r>
            <a:endParaRPr lang="en-US" altLang="zh-CN" sz="1400" b="1" dirty="0" smtClean="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	 </a:t>
            </a:r>
            <a:r>
              <a:rPr lang="en-US" altLang="zh-CN" sz="1400" b="1" dirty="0" err="1" smtClean="0">
                <a:solidFill>
                  <a:schemeClr val="accent5">
                    <a:lumMod val="10000"/>
                  </a:schemeClr>
                </a:solidFill>
              </a:rPr>
              <a:t>routine_body</a:t>
            </a:r>
            <a:endParaRPr lang="en-US" altLang="zh-CN" sz="1400" b="1" dirty="0" smtClean="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END</a:t>
            </a:r>
            <a:endParaRPr lang="en-US" altLang="zh-CN" sz="1400" b="1" dirty="0">
              <a:solidFill>
                <a:schemeClr val="accent5">
                  <a:lumMod val="10000"/>
                </a:schemeClr>
              </a:solidFill>
            </a:endParaRPr>
          </a:p>
        </p:txBody>
      </p:sp>
      <p:sp>
        <p:nvSpPr>
          <p:cNvPr id="11" name="文本占位符 1"/>
          <p:cNvSpPr>
            <a:spLocks noGrp="1"/>
          </p:cNvSpPr>
          <p:nvPr/>
        </p:nvSpPr>
        <p:spPr>
          <a:xfrm>
            <a:off x="361950" y="1170939"/>
            <a:ext cx="8104505" cy="4191174"/>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smtClean="0">
                <a:sym typeface="+mn-ea"/>
              </a:rPr>
              <a:t>语法</a:t>
            </a:r>
            <a:endParaRPr lang="en-US" altLang="zh-CN" dirty="0" smtClean="0">
              <a:sym typeface="+mn-ea"/>
            </a:endParaRPr>
          </a:p>
          <a:p>
            <a:pPr lvl="1"/>
            <a:r>
              <a:rPr lang="zh-CN" altLang="en-US" dirty="0" smtClean="0">
                <a:sym typeface="+mn-ea"/>
              </a:rPr>
              <a:t>创建</a:t>
            </a:r>
            <a:endParaRPr lang="en-US" altLang="zh-CN" dirty="0" smtClean="0">
              <a:sym typeface="+mn-ea"/>
            </a:endParaRPr>
          </a:p>
          <a:p>
            <a:pPr lvl="1"/>
            <a:endParaRPr lang="en-US" altLang="zh-CN" dirty="0" smtClean="0">
              <a:sym typeface="+mn-ea"/>
            </a:endParaRPr>
          </a:p>
          <a:p>
            <a:pPr lvl="1"/>
            <a:endParaRPr lang="en-US" altLang="zh-CN" dirty="0" smtClean="0">
              <a:sym typeface="+mn-ea"/>
            </a:endParaRPr>
          </a:p>
          <a:p>
            <a:pPr lvl="1"/>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r>
              <a:rPr lang="zh-CN" altLang="en-US" dirty="0" smtClean="0">
                <a:sym typeface="+mn-ea"/>
              </a:rPr>
              <a:t>删除</a:t>
            </a:r>
            <a:endParaRPr lang="en-US" altLang="zh-CN" dirty="0" smtClean="0">
              <a:sym typeface="+mn-ea"/>
            </a:endParaRPr>
          </a:p>
          <a:p>
            <a:pPr lvl="1">
              <a:buNone/>
            </a:pP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
        <p:nvSpPr>
          <p:cNvPr id="8" name="矩形 7"/>
          <p:cNvSpPr/>
          <p:nvPr/>
        </p:nvSpPr>
        <p:spPr>
          <a:xfrm>
            <a:off x="1251751" y="4121486"/>
            <a:ext cx="6693763" cy="49265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DROP PROCEDURE [IF EXISTS] </a:t>
            </a:r>
            <a:r>
              <a:rPr lang="en-US" altLang="zh-CN" sz="1400" b="1" dirty="0" err="1" smtClean="0">
                <a:solidFill>
                  <a:schemeClr val="accent5">
                    <a:lumMod val="10000"/>
                  </a:schemeClr>
                </a:solidFill>
              </a:rPr>
              <a:t>sp_name</a:t>
            </a:r>
            <a:r>
              <a:rPr lang="en-US" altLang="zh-CN" sz="1400" b="1" dirty="0" smtClean="0">
                <a:solidFill>
                  <a:schemeClr val="accent5">
                    <a:lumMod val="10000"/>
                  </a:schemeClr>
                </a:solidFill>
              </a:rPr>
              <a:t>;</a:t>
            </a:r>
            <a:endParaRPr lang="en-US" altLang="zh-CN" sz="1400" b="1" dirty="0">
              <a:solidFill>
                <a:schemeClr val="accent5">
                  <a:lumMod val="10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存储过程</a:t>
            </a:r>
            <a:endParaRPr lang="en-US" altLang="zh-CN" dirty="0"/>
          </a:p>
        </p:txBody>
      </p:sp>
      <p:sp>
        <p:nvSpPr>
          <p:cNvPr id="5" name="矩形 4"/>
          <p:cNvSpPr/>
          <p:nvPr/>
        </p:nvSpPr>
        <p:spPr>
          <a:xfrm>
            <a:off x="1251751" y="2006353"/>
            <a:ext cx="6693763" cy="452762"/>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SHOW CREATE PROCEDURE </a:t>
            </a:r>
            <a:r>
              <a:rPr lang="en-US" altLang="zh-CN" sz="1400" b="1" dirty="0" err="1" smtClean="0">
                <a:solidFill>
                  <a:schemeClr val="accent5">
                    <a:lumMod val="10000"/>
                  </a:schemeClr>
                </a:solidFill>
              </a:rPr>
              <a:t>sp_name</a:t>
            </a:r>
            <a:r>
              <a:rPr lang="en-US" altLang="zh-CN" sz="1400" b="1" dirty="0" smtClean="0">
                <a:solidFill>
                  <a:schemeClr val="accent5">
                    <a:lumMod val="10000"/>
                  </a:schemeClr>
                </a:solidFill>
              </a:rPr>
              <a:t>;</a:t>
            </a:r>
            <a:endParaRPr lang="en-US" altLang="zh-CN" sz="1400" b="1" dirty="0">
              <a:solidFill>
                <a:schemeClr val="accent5">
                  <a:lumMod val="10000"/>
                </a:schemeClr>
              </a:solidFill>
            </a:endParaRPr>
          </a:p>
        </p:txBody>
      </p:sp>
      <p:sp>
        <p:nvSpPr>
          <p:cNvPr id="11" name="文本占位符 1"/>
          <p:cNvSpPr>
            <a:spLocks noGrp="1"/>
          </p:cNvSpPr>
          <p:nvPr/>
        </p:nvSpPr>
        <p:spPr>
          <a:xfrm>
            <a:off x="361950" y="1170939"/>
            <a:ext cx="8104505" cy="4191174"/>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smtClean="0">
                <a:sym typeface="+mn-ea"/>
              </a:rPr>
              <a:t>语法</a:t>
            </a:r>
            <a:endParaRPr lang="en-US" altLang="zh-CN" dirty="0" smtClean="0">
              <a:sym typeface="+mn-ea"/>
            </a:endParaRPr>
          </a:p>
          <a:p>
            <a:pPr lvl="1"/>
            <a:r>
              <a:rPr lang="zh-CN" altLang="en-US" dirty="0" smtClean="0">
                <a:sym typeface="+mn-ea"/>
              </a:rPr>
              <a:t>查看</a:t>
            </a:r>
            <a:endParaRPr lang="en-US" altLang="zh-CN" dirty="0" smtClean="0">
              <a:sym typeface="+mn-ea"/>
            </a:endParaRPr>
          </a:p>
          <a:p>
            <a:pPr lvl="1"/>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r>
              <a:rPr lang="zh-CN" altLang="en-US" dirty="0" smtClean="0">
                <a:sym typeface="+mn-ea"/>
              </a:rPr>
              <a:t>使用</a:t>
            </a:r>
            <a:endParaRPr lang="en-US" altLang="zh-CN" dirty="0" smtClean="0">
              <a:sym typeface="+mn-ea"/>
            </a:endParaRPr>
          </a:p>
          <a:p>
            <a:pPr lvl="1">
              <a:buNone/>
            </a:pP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
        <p:nvSpPr>
          <p:cNvPr id="8" name="矩形 7"/>
          <p:cNvSpPr/>
          <p:nvPr/>
        </p:nvSpPr>
        <p:spPr>
          <a:xfrm>
            <a:off x="1251751" y="3338004"/>
            <a:ext cx="6693763" cy="49265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CALL </a:t>
            </a:r>
            <a:r>
              <a:rPr lang="en-US" altLang="zh-CN" sz="1400" b="1" dirty="0" err="1" smtClean="0">
                <a:solidFill>
                  <a:schemeClr val="accent5">
                    <a:lumMod val="10000"/>
                  </a:schemeClr>
                </a:solidFill>
              </a:rPr>
              <a:t>db_name.sp_name</a:t>
            </a:r>
            <a:r>
              <a:rPr lang="en-US" altLang="zh-CN" sz="1400" b="1" dirty="0" smtClean="0">
                <a:solidFill>
                  <a:schemeClr val="accent5">
                    <a:lumMod val="10000"/>
                  </a:schemeClr>
                </a:solidFill>
              </a:rPr>
              <a:t>;</a:t>
            </a:r>
            <a:endParaRPr lang="en-US" altLang="zh-CN" sz="1400" b="1" dirty="0">
              <a:solidFill>
                <a:schemeClr val="accent5">
                  <a:lumMod val="10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sym typeface="+mn-ea"/>
              </a:rPr>
              <a:t>存储过程</a:t>
            </a:r>
            <a:endParaRPr lang="en-US" altLang="zh-CN" dirty="0"/>
          </a:p>
        </p:txBody>
      </p:sp>
      <p:sp>
        <p:nvSpPr>
          <p:cNvPr id="6" name="矩形 5"/>
          <p:cNvSpPr/>
          <p:nvPr/>
        </p:nvSpPr>
        <p:spPr>
          <a:xfrm>
            <a:off x="828675" y="1252855"/>
            <a:ext cx="7534275" cy="3399044"/>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600" b="1" dirty="0" smtClean="0">
                <a:solidFill>
                  <a:schemeClr val="accent5">
                    <a:lumMod val="10000"/>
                  </a:schemeClr>
                </a:solidFill>
              </a:rPr>
              <a:t>	   # </a:t>
            </a:r>
            <a:r>
              <a:rPr lang="zh-CN" altLang="en-US" sz="1600" b="1" dirty="0" smtClean="0">
                <a:solidFill>
                  <a:schemeClr val="accent5">
                    <a:lumMod val="10000"/>
                  </a:schemeClr>
                </a:solidFill>
              </a:rPr>
              <a:t>创建</a:t>
            </a:r>
            <a:br>
              <a:rPr lang="zh-CN" altLang="en-US" sz="1600" b="1" dirty="0" smtClean="0">
                <a:solidFill>
                  <a:schemeClr val="accent5">
                    <a:lumMod val="10000"/>
                  </a:schemeClr>
                </a:solidFill>
              </a:rPr>
            </a:br>
            <a:r>
              <a:rPr lang="zh-CN" altLang="en-US" sz="1600" b="1" dirty="0" smtClean="0">
                <a:solidFill>
                  <a:schemeClr val="accent5">
                    <a:lumMod val="10000"/>
                  </a:schemeClr>
                </a:solidFill>
              </a:rPr>
              <a:t>            </a:t>
            </a:r>
            <a:r>
              <a:rPr lang="en-US" altLang="zh-CN" sz="1600" b="1" dirty="0" smtClean="0">
                <a:solidFill>
                  <a:schemeClr val="accent5">
                    <a:lumMod val="10000"/>
                  </a:schemeClr>
                </a:solidFill>
              </a:rPr>
              <a:t>CREATE PROCEDURE </a:t>
            </a:r>
            <a:r>
              <a:rPr lang="en-US" altLang="zh-CN" sz="1600" b="1" dirty="0" err="1" smtClean="0">
                <a:solidFill>
                  <a:schemeClr val="accent5">
                    <a:lumMod val="10000"/>
                  </a:schemeClr>
                </a:solidFill>
              </a:rPr>
              <a:t>simpleproc</a:t>
            </a:r>
            <a:r>
              <a:rPr lang="en-US" altLang="zh-CN" sz="1600" b="1" dirty="0" smtClean="0">
                <a:solidFill>
                  <a:schemeClr val="accent5">
                    <a:lumMod val="10000"/>
                  </a:schemeClr>
                </a:solidFill>
              </a:rPr>
              <a:t> (OUT param1 INT)</a:t>
            </a:r>
            <a:br>
              <a:rPr lang="en-US" altLang="zh-CN" sz="1600" b="1" dirty="0" smtClean="0">
                <a:solidFill>
                  <a:schemeClr val="accent5">
                    <a:lumMod val="10000"/>
                  </a:schemeClr>
                </a:solidFill>
              </a:rPr>
            </a:br>
            <a:r>
              <a:rPr lang="en-US" altLang="zh-CN" sz="1600" b="1" dirty="0" smtClean="0">
                <a:solidFill>
                  <a:schemeClr val="accent5">
                    <a:lumMod val="10000"/>
                  </a:schemeClr>
                </a:solidFill>
              </a:rPr>
              <a:t>            BEGIN</a:t>
            </a:r>
            <a:br>
              <a:rPr lang="en-US" altLang="zh-CN" sz="1600" b="1" dirty="0" smtClean="0">
                <a:solidFill>
                  <a:schemeClr val="accent5">
                    <a:lumMod val="10000"/>
                  </a:schemeClr>
                </a:solidFill>
              </a:rPr>
            </a:br>
            <a:r>
              <a:rPr lang="en-US" altLang="zh-CN" sz="1600" b="1" dirty="0" smtClean="0">
                <a:solidFill>
                  <a:schemeClr val="accent5">
                    <a:lumMod val="10000"/>
                  </a:schemeClr>
                </a:solidFill>
              </a:rPr>
              <a:t>            	SELECT COUNT(*) INTO param1 FROM t;</a:t>
            </a:r>
            <a:br>
              <a:rPr lang="en-US" altLang="zh-CN" sz="1600" b="1" dirty="0" smtClean="0">
                <a:solidFill>
                  <a:schemeClr val="accent5">
                    <a:lumMod val="10000"/>
                  </a:schemeClr>
                </a:solidFill>
              </a:rPr>
            </a:br>
            <a:r>
              <a:rPr lang="en-US" altLang="zh-CN" sz="1600" b="1" dirty="0" smtClean="0">
                <a:solidFill>
                  <a:schemeClr val="accent5">
                    <a:lumMod val="10000"/>
                  </a:schemeClr>
                </a:solidFill>
              </a:rPr>
              <a:t>            END</a:t>
            </a:r>
            <a:endParaRPr lang="en-US" altLang="zh-CN" sz="1600" b="1" dirty="0" smtClean="0">
              <a:solidFill>
                <a:schemeClr val="accent5">
                  <a:lumMod val="10000"/>
                </a:schemeClr>
              </a:solidFill>
            </a:endParaRPr>
          </a:p>
          <a:p>
            <a:pPr defTabSz="723900">
              <a:lnSpc>
                <a:spcPct val="130000"/>
              </a:lnSpc>
              <a:buClr>
                <a:schemeClr val="folHlink"/>
              </a:buClr>
              <a:buSzPct val="60000"/>
              <a:tabLst>
                <a:tab pos="444500" algn="l"/>
              </a:tabLst>
              <a:defRPr/>
            </a:pPr>
            <a:br>
              <a:rPr lang="en-US" altLang="zh-CN" sz="1600" b="1" dirty="0" smtClean="0">
                <a:solidFill>
                  <a:schemeClr val="accent5">
                    <a:lumMod val="10000"/>
                  </a:schemeClr>
                </a:solidFill>
              </a:rPr>
            </a:br>
            <a:r>
              <a:rPr lang="en-US" altLang="zh-CN" sz="1600" b="1" dirty="0" smtClean="0">
                <a:solidFill>
                  <a:schemeClr val="accent5">
                    <a:lumMod val="10000"/>
                  </a:schemeClr>
                </a:solidFill>
              </a:rPr>
              <a:t>            # </a:t>
            </a:r>
            <a:r>
              <a:rPr lang="zh-CN" altLang="en-US" sz="1600" b="1" dirty="0" smtClean="0">
                <a:solidFill>
                  <a:schemeClr val="accent5">
                    <a:lumMod val="10000"/>
                  </a:schemeClr>
                </a:solidFill>
              </a:rPr>
              <a:t>使用</a:t>
            </a:r>
            <a:br>
              <a:rPr lang="zh-CN" altLang="en-US" sz="1600" b="1" dirty="0" smtClean="0">
                <a:solidFill>
                  <a:schemeClr val="accent5">
                    <a:lumMod val="10000"/>
                  </a:schemeClr>
                </a:solidFill>
              </a:rPr>
            </a:br>
            <a:r>
              <a:rPr lang="zh-CN" altLang="en-US" sz="1600" b="1" dirty="0" smtClean="0">
                <a:solidFill>
                  <a:schemeClr val="accent5">
                    <a:lumMod val="10000"/>
                  </a:schemeClr>
                </a:solidFill>
              </a:rPr>
              <a:t>            </a:t>
            </a:r>
            <a:r>
              <a:rPr lang="en-US" altLang="zh-CN" sz="1600" b="1" dirty="0" smtClean="0">
                <a:solidFill>
                  <a:schemeClr val="accent5">
                    <a:lumMod val="10000"/>
                  </a:schemeClr>
                </a:solidFill>
              </a:rPr>
              <a:t>CALL </a:t>
            </a:r>
            <a:r>
              <a:rPr lang="en-US" altLang="zh-CN" sz="1600" b="1" dirty="0" err="1" smtClean="0">
                <a:solidFill>
                  <a:schemeClr val="accent5">
                    <a:lumMod val="10000"/>
                  </a:schemeClr>
                </a:solidFill>
              </a:rPr>
              <a:t>simpleproc</a:t>
            </a:r>
            <a:r>
              <a:rPr lang="en-US" altLang="zh-CN" sz="1600" b="1" dirty="0" smtClean="0">
                <a:solidFill>
                  <a:schemeClr val="accent5">
                    <a:lumMod val="10000"/>
                  </a:schemeClr>
                </a:solidFill>
              </a:rPr>
              <a:t>(@a);</a:t>
            </a:r>
            <a:br>
              <a:rPr lang="en-US" altLang="zh-CN" sz="1600" b="1" dirty="0" smtClean="0">
                <a:solidFill>
                  <a:schemeClr val="accent5">
                    <a:lumMod val="10000"/>
                  </a:schemeClr>
                </a:solidFill>
              </a:rPr>
            </a:br>
            <a:r>
              <a:rPr lang="en-US" altLang="zh-CN" sz="1600" b="1" dirty="0" smtClean="0">
                <a:solidFill>
                  <a:schemeClr val="accent5">
                    <a:lumMod val="10000"/>
                  </a:schemeClr>
                </a:solidFill>
              </a:rPr>
              <a:t>            SELECT @a;</a:t>
            </a:r>
            <a:endParaRPr lang="zh-CN" altLang="en-US" sz="1600" b="1" dirty="0">
              <a:solidFill>
                <a:schemeClr val="accent5">
                  <a:lumMod val="10000"/>
                </a:schemeClr>
              </a:solidFill>
            </a:endParaRPr>
          </a:p>
        </p:txBody>
      </p:sp>
      <p:sp>
        <p:nvSpPr>
          <p:cNvPr id="8" name="文本占位符 1"/>
          <p:cNvSpPr>
            <a:spLocks noGrp="1"/>
          </p:cNvSpPr>
          <p:nvPr/>
        </p:nvSpPr>
        <p:spPr>
          <a:xfrm>
            <a:off x="361950" y="817245"/>
            <a:ext cx="8001000" cy="614680"/>
          </a:xfrm>
          <a:prstGeom prst="rect">
            <a:avLst/>
          </a:prstGeom>
          <a:ln>
            <a:noFill/>
            <a:prstDash val="dash"/>
          </a:ln>
          <a:effectLst/>
        </p:spPr>
        <p:txBody>
          <a:bodyPr vert="horz" lIns="91426" tIns="45714" rIns="91426" bIns="45714" rtlCol="0">
            <a:normAutofit/>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800" dirty="0" smtClean="0"/>
              <a:t>实例</a:t>
            </a:r>
            <a:endParaRPr lang="en-US" altLang="zh-CN" sz="1440"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normAutofit/>
          </a:bodyPr>
          <a:lstStyle/>
          <a:p>
            <a:pPr marL="514350" indent="-514350">
              <a:spcBef>
                <a:spcPts val="600"/>
              </a:spcBef>
              <a:spcAft>
                <a:spcPts val="600"/>
              </a:spcAft>
              <a:buFont typeface="+mj-ea"/>
              <a:buAutoNum type="ea1JpnChsDbPeriod"/>
            </a:pPr>
            <a:r>
              <a:rPr lang="zh-CN" altLang="en-US" sz="2400" dirty="0" smtClean="0"/>
              <a:t>掌握变量定义及使用</a:t>
            </a:r>
            <a:endParaRPr lang="zh-CN" altLang="en-US" sz="2400" dirty="0" smtClean="0"/>
          </a:p>
          <a:p>
            <a:pPr marL="514350" indent="-514350">
              <a:spcBef>
                <a:spcPts val="600"/>
              </a:spcBef>
              <a:spcAft>
                <a:spcPts val="600"/>
              </a:spcAft>
              <a:buFont typeface="+mj-ea"/>
              <a:buAutoNum type="ea1JpnChsDbPeriod"/>
            </a:pPr>
            <a:r>
              <a:rPr lang="zh-CN" altLang="en-US" sz="2400" dirty="0"/>
              <a:t>掌握存储过程、函数及触发器的基本使用</a:t>
            </a:r>
            <a:endParaRPr lang="zh-CN" altLang="en-US" sz="2400" dirty="0"/>
          </a:p>
          <a:p>
            <a:pPr marL="514350" indent="-514350">
              <a:spcBef>
                <a:spcPts val="600"/>
              </a:spcBef>
              <a:spcAft>
                <a:spcPts val="600"/>
              </a:spcAft>
              <a:buFont typeface="+mj-ea"/>
              <a:buAutoNum type="ea1JpnChsDbPeriod"/>
            </a:pPr>
            <a:r>
              <a:rPr lang="zh-CN" altLang="en-US" sz="2400" dirty="0"/>
              <a:t>熟悉游标的使用</a:t>
            </a:r>
            <a:endParaRPr lang="zh-CN" altLang="en-US" sz="2400" dirty="0"/>
          </a:p>
          <a:p>
            <a:pPr marL="514350" indent="-514350">
              <a:spcBef>
                <a:spcPts val="600"/>
              </a:spcBef>
              <a:spcAft>
                <a:spcPts val="600"/>
              </a:spcAft>
              <a:buFont typeface="+mj-ea"/>
              <a:buAutoNum type="ea1JpnChsDbPeriod"/>
            </a:pPr>
            <a:r>
              <a:rPr lang="zh-CN" altLang="en-US" sz="2400" dirty="0"/>
              <a:t>掌握数据库备份常用命令及用户管理基本命令</a:t>
            </a:r>
            <a:endParaRPr lang="zh-CN" altLang="en-US" sz="2400" dirty="0"/>
          </a:p>
        </p:txBody>
      </p:sp>
      <p:sp>
        <p:nvSpPr>
          <p:cNvPr id="3" name="标题 2"/>
          <p:cNvSpPr>
            <a:spLocks noGrp="1"/>
          </p:cNvSpPr>
          <p:nvPr>
            <p:ph type="title"/>
          </p:nvPr>
        </p:nvSpPr>
        <p:spPr/>
        <p:txBody>
          <a:bodyPr>
            <a:normAutofit fontScale="90000"/>
          </a:bodyPr>
          <a:lstStyle/>
          <a:p>
            <a:r>
              <a:rPr lang="zh-CN" altLang="en-US" dirty="0" smtClean="0"/>
              <a:t>本章目标</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无输入参数和无输出参数的存储过程</a:t>
            </a:r>
            <a:endParaRPr lang="zh-CN" altLang="en-US" dirty="0"/>
          </a:p>
        </p:txBody>
      </p:sp>
      <p:sp>
        <p:nvSpPr>
          <p:cNvPr id="5" name="矩形 4"/>
          <p:cNvSpPr/>
          <p:nvPr/>
        </p:nvSpPr>
        <p:spPr>
          <a:xfrm>
            <a:off x="638175" y="1475740"/>
            <a:ext cx="7534275" cy="1498279"/>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1">
              <a:lnSpc>
                <a:spcPct val="120000"/>
              </a:lnSpc>
              <a:defRPr/>
            </a:pPr>
            <a:r>
              <a:rPr lang="en-US" altLang="zh-CN" sz="1400" b="1" dirty="0" smtClean="0">
                <a:solidFill>
                  <a:schemeClr val="tx1"/>
                </a:solidFill>
              </a:rPr>
              <a:t>CREATE PROCEDURE </a:t>
            </a:r>
            <a:r>
              <a:rPr lang="en-US" altLang="zh-CN" sz="1400" b="1" dirty="0" err="1" smtClean="0">
                <a:solidFill>
                  <a:schemeClr val="tx1"/>
                </a:solidFill>
              </a:rPr>
              <a:t>proc_search</a:t>
            </a:r>
            <a:r>
              <a:rPr lang="en-US" altLang="zh-CN" sz="1400" b="1" dirty="0" smtClean="0">
                <a:solidFill>
                  <a:schemeClr val="tx1"/>
                </a:solidFill>
              </a:rPr>
              <a:t>()</a:t>
            </a:r>
            <a:br>
              <a:rPr lang="en-US" altLang="zh-CN" sz="1400" b="1" dirty="0" smtClean="0">
                <a:solidFill>
                  <a:schemeClr val="tx1"/>
                </a:solidFill>
              </a:rPr>
            </a:br>
            <a:r>
              <a:rPr lang="en-US" altLang="zh-CN" sz="1400" b="1" dirty="0" smtClean="0">
                <a:solidFill>
                  <a:schemeClr val="tx1"/>
                </a:solidFill>
              </a:rPr>
              <a:t>BEGIN</a:t>
            </a:r>
            <a:br>
              <a:rPr lang="en-US" altLang="zh-CN" sz="1400" b="1" dirty="0" smtClean="0">
                <a:solidFill>
                  <a:schemeClr val="tx1"/>
                </a:solidFill>
              </a:rPr>
            </a:br>
            <a:r>
              <a:rPr lang="en-US" altLang="zh-CN" sz="1400" b="1" dirty="0" smtClean="0">
                <a:solidFill>
                  <a:schemeClr val="tx1"/>
                </a:solidFill>
              </a:rPr>
              <a:t>        SELECT * FROM student;</a:t>
            </a:r>
            <a:br>
              <a:rPr lang="en-US" altLang="zh-CN" sz="1400" b="1" dirty="0" smtClean="0">
                <a:solidFill>
                  <a:schemeClr val="tx1"/>
                </a:solidFill>
              </a:rPr>
            </a:br>
            <a:r>
              <a:rPr lang="en-US" altLang="zh-CN" sz="1400" b="1" dirty="0" smtClean="0">
                <a:solidFill>
                  <a:schemeClr val="tx1"/>
                </a:solidFill>
              </a:rPr>
              <a:t>END</a:t>
            </a:r>
            <a:endParaRPr lang="en-US" altLang="zh-CN" sz="1400" b="1" dirty="0">
              <a:solidFill>
                <a:schemeClr val="tx1"/>
              </a:solidFill>
            </a:endParaRPr>
          </a:p>
        </p:txBody>
      </p:sp>
      <p:pic>
        <p:nvPicPr>
          <p:cNvPr id="1026" name="Picture 2" descr="C:\Users\cons\Desktop\woniu.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8175" y="962020"/>
            <a:ext cx="495300" cy="34768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占位符 1"/>
          <p:cNvSpPr>
            <a:spLocks noGrp="1"/>
          </p:cNvSpPr>
          <p:nvPr>
            <p:ph type="body" sz="quarter" idx="11"/>
          </p:nvPr>
        </p:nvSpPr>
        <p:spPr>
          <a:xfrm>
            <a:off x="1057275" y="966801"/>
            <a:ext cx="771526" cy="383695"/>
          </a:xfrm>
        </p:spPr>
        <p:txBody>
          <a:bodyPr>
            <a:normAutofit fontScale="97500" lnSpcReduction="10000"/>
          </a:bodyPr>
          <a:lstStyle/>
          <a:p>
            <a:pPr marL="0" indent="0">
              <a:buNone/>
            </a:pPr>
            <a:r>
              <a:rPr lang="zh-CN" altLang="en-US" b="1" dirty="0" smtClean="0">
                <a:solidFill>
                  <a:srgbClr val="008E40"/>
                </a:solidFill>
              </a:rPr>
              <a:t>案例</a:t>
            </a:r>
            <a:endParaRPr lang="en-US" altLang="zh-CN" b="1" dirty="0">
              <a:solidFill>
                <a:srgbClr val="008E40"/>
              </a:solidFill>
            </a:endParaRPr>
          </a:p>
        </p:txBody>
      </p:sp>
      <p:sp>
        <p:nvSpPr>
          <p:cNvPr id="6" name="内容占位符 2"/>
          <p:cNvSpPr txBox="1"/>
          <p:nvPr/>
        </p:nvSpPr>
        <p:spPr>
          <a:xfrm>
            <a:off x="1828801" y="962331"/>
            <a:ext cx="6705600" cy="703640"/>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2"/>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查询学生信息，并创建存储过程</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2"/>
              </a:buBlip>
              <a:defRPr/>
            </a:pP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2"/>
              </a:buBlip>
              <a:defRPr/>
            </a:pP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2"/>
              </a:buBlip>
              <a:defRPr/>
            </a:pP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2"/>
              </a:buBlip>
              <a:defRPr/>
            </a:pP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2"/>
              </a:buBlip>
              <a:defRPr/>
            </a:pPr>
            <a:endParaRPr lang="en-US" altLang="zh-CN" sz="2000" dirty="0" smtClean="0"/>
          </a:p>
        </p:txBody>
      </p:sp>
      <p:sp>
        <p:nvSpPr>
          <p:cNvPr id="8" name="文本占位符 1"/>
          <p:cNvSpPr>
            <a:spLocks noGrp="1"/>
          </p:cNvSpPr>
          <p:nvPr/>
        </p:nvSpPr>
        <p:spPr>
          <a:xfrm>
            <a:off x="361949" y="3430097"/>
            <a:ext cx="8000998" cy="698020"/>
          </a:xfrm>
          <a:prstGeom prst="rect">
            <a:avLst/>
          </a:prstGeom>
          <a:ln>
            <a:noFill/>
            <a:prstDash val="dash"/>
          </a:ln>
          <a:effectLst/>
        </p:spPr>
        <p:txBody>
          <a:bodyPr vert="horz" lIns="91426" tIns="45714" rIns="91426" bIns="45714" rtlCol="0">
            <a:normAutofit/>
          </a:bodyPr>
          <a:lstStyle>
            <a:lvl1pPr marL="457200" indent="-457200" algn="l" defTabSz="456565" rtl="0" eaLnBrk="1" latinLnBrk="0" hangingPunct="1">
              <a:spcBef>
                <a:spcPts val="600"/>
              </a:spcBef>
              <a:spcAft>
                <a:spcPts val="600"/>
              </a:spcAft>
              <a:buFontTx/>
              <a:buBlip>
                <a:blip r:embed="rId2"/>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3"/>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3"/>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sz="1800" dirty="0" smtClean="0"/>
              <a:t>练习：</a:t>
            </a:r>
            <a:r>
              <a:rPr lang="zh-CN" altLang="en-US" sz="1800" dirty="0" smtClean="0"/>
              <a:t>查询学生的成绩信息，包括姓名、科目名、成绩，创建存储过程</a:t>
            </a:r>
            <a:endParaRPr sz="1800"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有输入参数的存储过程</a:t>
            </a:r>
            <a:endParaRPr lang="zh-CN" altLang="en-US" dirty="0"/>
          </a:p>
        </p:txBody>
      </p:sp>
      <p:sp>
        <p:nvSpPr>
          <p:cNvPr id="5" name="矩形 4"/>
          <p:cNvSpPr/>
          <p:nvPr/>
        </p:nvSpPr>
        <p:spPr>
          <a:xfrm>
            <a:off x="638175" y="1475740"/>
            <a:ext cx="7534275" cy="1498279"/>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1">
              <a:lnSpc>
                <a:spcPct val="120000"/>
              </a:lnSpc>
              <a:defRPr/>
            </a:pPr>
            <a:r>
              <a:rPr lang="en-US" altLang="zh-CN" sz="1400" b="1" dirty="0" smtClean="0">
                <a:solidFill>
                  <a:schemeClr val="tx1"/>
                </a:solidFill>
              </a:rPr>
              <a:t>CREATE PROCEDURE </a:t>
            </a:r>
            <a:r>
              <a:rPr lang="en-US" altLang="zh-CN" sz="1400" b="1" dirty="0" err="1" smtClean="0">
                <a:solidFill>
                  <a:schemeClr val="tx1"/>
                </a:solidFill>
              </a:rPr>
              <a:t>proc_scbyname</a:t>
            </a:r>
            <a:r>
              <a:rPr lang="en-US" altLang="zh-CN" sz="1400" b="1" dirty="0" smtClean="0">
                <a:solidFill>
                  <a:schemeClr val="tx1"/>
                </a:solidFill>
              </a:rPr>
              <a:t>(IN </a:t>
            </a:r>
            <a:r>
              <a:rPr lang="en-US" altLang="zh-CN" sz="1400" b="1" dirty="0" err="1" smtClean="0">
                <a:solidFill>
                  <a:schemeClr val="tx1"/>
                </a:solidFill>
              </a:rPr>
              <a:t>psname</a:t>
            </a:r>
            <a:r>
              <a:rPr lang="en-US" altLang="zh-CN" sz="1400" b="1" dirty="0" smtClean="0">
                <a:solidFill>
                  <a:schemeClr val="tx1"/>
                </a:solidFill>
              </a:rPr>
              <a:t> VARCHAR(20))</a:t>
            </a:r>
            <a:br>
              <a:rPr lang="en-US" altLang="zh-CN" sz="1400" b="1" dirty="0" smtClean="0">
                <a:solidFill>
                  <a:schemeClr val="tx1"/>
                </a:solidFill>
              </a:rPr>
            </a:br>
            <a:r>
              <a:rPr lang="en-US" altLang="zh-CN" sz="1400" b="1" dirty="0" smtClean="0">
                <a:solidFill>
                  <a:schemeClr val="tx1"/>
                </a:solidFill>
              </a:rPr>
              <a:t>BEGIN</a:t>
            </a:r>
            <a:br>
              <a:rPr lang="en-US" altLang="zh-CN" sz="1400" b="1" dirty="0" smtClean="0">
                <a:solidFill>
                  <a:schemeClr val="tx1"/>
                </a:solidFill>
              </a:rPr>
            </a:br>
            <a:r>
              <a:rPr lang="en-US" altLang="zh-CN" sz="1400" b="1" dirty="0" smtClean="0">
                <a:solidFill>
                  <a:schemeClr val="tx1"/>
                </a:solidFill>
              </a:rPr>
              <a:t>         SELECT * FROM sc INNER JOIN student ON sc.sno = student.sno </a:t>
            </a:r>
            <a:br>
              <a:rPr lang="en-US" altLang="zh-CN" sz="1400" b="1" dirty="0" smtClean="0">
                <a:solidFill>
                  <a:schemeClr val="tx1"/>
                </a:solidFill>
              </a:rPr>
            </a:br>
            <a:r>
              <a:rPr lang="en-US" altLang="zh-CN" sz="1400" b="1" dirty="0" smtClean="0">
                <a:solidFill>
                  <a:schemeClr val="tx1"/>
                </a:solidFill>
              </a:rPr>
              <a:t>         WHERE </a:t>
            </a:r>
            <a:r>
              <a:rPr lang="en-US" altLang="zh-CN" sz="1400" b="1" dirty="0" err="1" smtClean="0">
                <a:solidFill>
                  <a:schemeClr val="tx1"/>
                </a:solidFill>
              </a:rPr>
              <a:t>sname</a:t>
            </a:r>
            <a:r>
              <a:rPr lang="en-US" altLang="zh-CN" sz="1400" b="1" dirty="0" smtClean="0">
                <a:solidFill>
                  <a:schemeClr val="tx1"/>
                </a:solidFill>
              </a:rPr>
              <a:t>=</a:t>
            </a:r>
            <a:r>
              <a:rPr lang="en-US" altLang="zh-CN" sz="1400" b="1" dirty="0" err="1" smtClean="0">
                <a:solidFill>
                  <a:schemeClr val="tx1"/>
                </a:solidFill>
              </a:rPr>
              <a:t>psname</a:t>
            </a:r>
            <a:r>
              <a:rPr lang="en-US" altLang="zh-CN" sz="1400" b="1" dirty="0" smtClean="0">
                <a:solidFill>
                  <a:schemeClr val="tx1"/>
                </a:solidFill>
              </a:rPr>
              <a:t>;</a:t>
            </a:r>
            <a:br>
              <a:rPr lang="en-US" altLang="zh-CN" sz="1400" b="1" dirty="0" smtClean="0">
                <a:solidFill>
                  <a:schemeClr val="tx1"/>
                </a:solidFill>
              </a:rPr>
            </a:br>
            <a:r>
              <a:rPr lang="en-US" altLang="zh-CN" sz="1400" b="1" dirty="0" smtClean="0">
                <a:solidFill>
                  <a:schemeClr val="tx1"/>
                </a:solidFill>
              </a:rPr>
              <a:t> END</a:t>
            </a:r>
            <a:endParaRPr lang="en-US" altLang="zh-CN" sz="1400" b="1" dirty="0">
              <a:solidFill>
                <a:schemeClr val="tx1"/>
              </a:solidFill>
            </a:endParaRPr>
          </a:p>
        </p:txBody>
      </p:sp>
      <p:pic>
        <p:nvPicPr>
          <p:cNvPr id="1026" name="Picture 2" descr="C:\Users\cons\Desktop\woniu.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8175" y="962020"/>
            <a:ext cx="495300" cy="34768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占位符 1"/>
          <p:cNvSpPr>
            <a:spLocks noGrp="1"/>
          </p:cNvSpPr>
          <p:nvPr>
            <p:ph type="body" sz="quarter" idx="11"/>
          </p:nvPr>
        </p:nvSpPr>
        <p:spPr>
          <a:xfrm>
            <a:off x="1057275" y="966801"/>
            <a:ext cx="771526" cy="383695"/>
          </a:xfrm>
        </p:spPr>
        <p:txBody>
          <a:bodyPr>
            <a:normAutofit fontScale="97500" lnSpcReduction="10000"/>
          </a:bodyPr>
          <a:lstStyle/>
          <a:p>
            <a:pPr marL="0" indent="0">
              <a:buNone/>
            </a:pPr>
            <a:r>
              <a:rPr lang="zh-CN" altLang="en-US" b="1" dirty="0" smtClean="0">
                <a:solidFill>
                  <a:srgbClr val="008E40"/>
                </a:solidFill>
              </a:rPr>
              <a:t>案例</a:t>
            </a:r>
            <a:endParaRPr lang="en-US" altLang="zh-CN" b="1" dirty="0">
              <a:solidFill>
                <a:srgbClr val="008E40"/>
              </a:solidFill>
            </a:endParaRPr>
          </a:p>
        </p:txBody>
      </p:sp>
      <p:sp>
        <p:nvSpPr>
          <p:cNvPr id="6" name="内容占位符 2"/>
          <p:cNvSpPr txBox="1"/>
          <p:nvPr/>
        </p:nvSpPr>
        <p:spPr>
          <a:xfrm>
            <a:off x="1828801" y="962331"/>
            <a:ext cx="6705600" cy="388165"/>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2"/>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查询某人的成绩信息</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2"/>
              </a:buBlip>
              <a:defRPr/>
            </a:pPr>
            <a:endParaRPr lang="en-US" altLang="zh-CN" sz="2000" dirty="0" smtClean="0"/>
          </a:p>
        </p:txBody>
      </p:sp>
      <p:sp>
        <p:nvSpPr>
          <p:cNvPr id="8" name="文本占位符 1"/>
          <p:cNvSpPr>
            <a:spLocks noGrp="1"/>
          </p:cNvSpPr>
          <p:nvPr/>
        </p:nvSpPr>
        <p:spPr>
          <a:xfrm>
            <a:off x="361949" y="3430097"/>
            <a:ext cx="8000998" cy="1585786"/>
          </a:xfrm>
          <a:prstGeom prst="rect">
            <a:avLst/>
          </a:prstGeom>
          <a:ln>
            <a:noFill/>
            <a:prstDash val="dash"/>
          </a:ln>
          <a:effectLst/>
        </p:spPr>
        <p:txBody>
          <a:bodyPr vert="horz" lIns="91426" tIns="45714" rIns="91426" bIns="45714" rtlCol="0">
            <a:normAutofit/>
          </a:bodyPr>
          <a:lstStyle>
            <a:lvl1pPr marL="457200" indent="-457200" algn="l" defTabSz="456565" rtl="0" eaLnBrk="1" latinLnBrk="0" hangingPunct="1">
              <a:spcBef>
                <a:spcPts val="600"/>
              </a:spcBef>
              <a:spcAft>
                <a:spcPts val="600"/>
              </a:spcAft>
              <a:buFontTx/>
              <a:buBlip>
                <a:blip r:embed="rId2"/>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3"/>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3"/>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sz="1800" dirty="0" smtClean="0"/>
              <a:t>练习：</a:t>
            </a:r>
            <a:endParaRPr lang="en-US" sz="1800" dirty="0" smtClean="0"/>
          </a:p>
          <a:p>
            <a:pPr lvl="1"/>
            <a:r>
              <a:rPr lang="en-US" altLang="zh-CN" sz="1400" dirty="0" smtClean="0"/>
              <a:t>1</a:t>
            </a:r>
            <a:r>
              <a:rPr lang="zh-CN" altLang="en-US" sz="1400" dirty="0" smtClean="0"/>
              <a:t>、根据性别查询学生名单</a:t>
            </a:r>
            <a:endParaRPr lang="en-US" altLang="zh-CN" sz="1400" dirty="0" smtClean="0"/>
          </a:p>
          <a:p>
            <a:pPr lvl="1"/>
            <a:r>
              <a:rPr lang="en-US" altLang="zh-CN" sz="1400" dirty="0" smtClean="0"/>
              <a:t>2</a:t>
            </a:r>
            <a:r>
              <a:rPr lang="zh-CN" altLang="en-US" sz="1400" dirty="0" smtClean="0"/>
              <a:t>、根据年龄段查询学生名单</a:t>
            </a:r>
            <a:endParaRPr sz="1400"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有输入参数有输出参数</a:t>
            </a:r>
            <a:endParaRPr lang="zh-CN" altLang="en-US" dirty="0"/>
          </a:p>
        </p:txBody>
      </p:sp>
      <p:sp>
        <p:nvSpPr>
          <p:cNvPr id="5" name="矩形 4"/>
          <p:cNvSpPr/>
          <p:nvPr/>
        </p:nvSpPr>
        <p:spPr>
          <a:xfrm>
            <a:off x="638175" y="1475740"/>
            <a:ext cx="7534275" cy="1498279"/>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1">
              <a:lnSpc>
                <a:spcPct val="120000"/>
              </a:lnSpc>
              <a:defRPr/>
            </a:pPr>
            <a:r>
              <a:rPr lang="en-US" altLang="zh-CN" sz="1400" b="1" dirty="0" smtClean="0">
                <a:solidFill>
                  <a:schemeClr val="tx1"/>
                </a:solidFill>
              </a:rPr>
              <a:t>CREATE PROCEDURE </a:t>
            </a:r>
            <a:r>
              <a:rPr lang="en-US" altLang="zh-CN" sz="1400" b="1" dirty="0" err="1" smtClean="0">
                <a:solidFill>
                  <a:schemeClr val="tx1"/>
                </a:solidFill>
              </a:rPr>
              <a:t>proc_avgsumbyname</a:t>
            </a:r>
            <a:r>
              <a:rPr lang="en-US" altLang="zh-CN" sz="1400" b="1" dirty="0" smtClean="0">
                <a:solidFill>
                  <a:schemeClr val="tx1"/>
                </a:solidFill>
              </a:rPr>
              <a:t>(IN </a:t>
            </a:r>
            <a:r>
              <a:rPr lang="en-US" altLang="zh-CN" sz="1400" b="1" dirty="0" err="1" smtClean="0">
                <a:solidFill>
                  <a:schemeClr val="tx1"/>
                </a:solidFill>
              </a:rPr>
              <a:t>psname</a:t>
            </a:r>
            <a:r>
              <a:rPr lang="en-US" altLang="zh-CN" sz="1400" b="1" dirty="0" smtClean="0">
                <a:solidFill>
                  <a:schemeClr val="tx1"/>
                </a:solidFill>
              </a:rPr>
              <a:t> VARCHAR(20),OUT </a:t>
            </a:r>
            <a:r>
              <a:rPr lang="en-US" altLang="zh-CN" sz="1400" b="1" dirty="0" err="1" smtClean="0">
                <a:solidFill>
                  <a:schemeClr val="tx1"/>
                </a:solidFill>
              </a:rPr>
              <a:t>avgscore</a:t>
            </a:r>
            <a:r>
              <a:rPr lang="en-US" altLang="zh-CN" sz="1400" b="1" dirty="0" smtClean="0">
                <a:solidFill>
                  <a:schemeClr val="tx1"/>
                </a:solidFill>
              </a:rPr>
              <a:t> FLOAT,OUT </a:t>
            </a:r>
            <a:r>
              <a:rPr lang="en-US" altLang="zh-CN" sz="1400" b="1" dirty="0" err="1" smtClean="0">
                <a:solidFill>
                  <a:schemeClr val="tx1"/>
                </a:solidFill>
              </a:rPr>
              <a:t>sumscore</a:t>
            </a:r>
            <a:r>
              <a:rPr lang="en-US" altLang="zh-CN" sz="1400" b="1" dirty="0" smtClean="0">
                <a:solidFill>
                  <a:schemeClr val="tx1"/>
                </a:solidFill>
              </a:rPr>
              <a:t> FLOAT)</a:t>
            </a:r>
            <a:br>
              <a:rPr lang="en-US" altLang="zh-CN" sz="1400" b="1" dirty="0" smtClean="0">
                <a:solidFill>
                  <a:schemeClr val="tx1"/>
                </a:solidFill>
              </a:rPr>
            </a:br>
            <a:r>
              <a:rPr lang="en-US" altLang="zh-CN" sz="1400" b="1" dirty="0" smtClean="0">
                <a:solidFill>
                  <a:schemeClr val="tx1"/>
                </a:solidFill>
              </a:rPr>
              <a:t> BEGIN</a:t>
            </a:r>
            <a:br>
              <a:rPr lang="en-US" altLang="zh-CN" sz="1400" b="1" dirty="0" smtClean="0">
                <a:solidFill>
                  <a:schemeClr val="tx1"/>
                </a:solidFill>
              </a:rPr>
            </a:br>
            <a:r>
              <a:rPr lang="en-US" altLang="zh-CN" sz="1400" b="1" dirty="0" smtClean="0">
                <a:solidFill>
                  <a:schemeClr val="tx1"/>
                </a:solidFill>
              </a:rPr>
              <a:t>         SELECT AVG(score),SUM(score) INTO </a:t>
            </a:r>
            <a:r>
              <a:rPr lang="en-US" altLang="zh-CN" sz="1400" b="1" dirty="0" err="1" smtClean="0">
                <a:solidFill>
                  <a:schemeClr val="tx1"/>
                </a:solidFill>
              </a:rPr>
              <a:t>avgscore,sumscore</a:t>
            </a:r>
            <a:r>
              <a:rPr lang="en-US" altLang="zh-CN" sz="1400" b="1" dirty="0" smtClean="0">
                <a:solidFill>
                  <a:schemeClr val="tx1"/>
                </a:solidFill>
              </a:rPr>
              <a:t> FROM sc </a:t>
            </a:r>
            <a:br>
              <a:rPr lang="en-US" altLang="zh-CN" sz="1400" b="1" dirty="0" smtClean="0">
                <a:solidFill>
                  <a:schemeClr val="tx1"/>
                </a:solidFill>
              </a:rPr>
            </a:br>
            <a:r>
              <a:rPr lang="en-US" altLang="zh-CN" sz="1400" b="1" dirty="0" smtClean="0">
                <a:solidFill>
                  <a:schemeClr val="tx1"/>
                </a:solidFill>
              </a:rPr>
              <a:t>         INNER JOIN student ON sc.sno=student.sno WHERE </a:t>
            </a:r>
            <a:r>
              <a:rPr lang="en-US" altLang="zh-CN" sz="1400" b="1" dirty="0" err="1" smtClean="0">
                <a:solidFill>
                  <a:schemeClr val="tx1"/>
                </a:solidFill>
              </a:rPr>
              <a:t>sname</a:t>
            </a:r>
            <a:r>
              <a:rPr lang="en-US" altLang="zh-CN" sz="1400" b="1" dirty="0" smtClean="0">
                <a:solidFill>
                  <a:schemeClr val="tx1"/>
                </a:solidFill>
              </a:rPr>
              <a:t>=</a:t>
            </a:r>
            <a:r>
              <a:rPr lang="en-US" altLang="zh-CN" sz="1400" b="1" dirty="0" err="1" smtClean="0">
                <a:solidFill>
                  <a:schemeClr val="tx1"/>
                </a:solidFill>
              </a:rPr>
              <a:t>psname</a:t>
            </a:r>
            <a:r>
              <a:rPr lang="en-US" altLang="zh-CN" sz="1400" b="1" dirty="0" smtClean="0">
                <a:solidFill>
                  <a:schemeClr val="tx1"/>
                </a:solidFill>
              </a:rPr>
              <a:t>;</a:t>
            </a:r>
            <a:br>
              <a:rPr lang="en-US" altLang="zh-CN" sz="1400" b="1" dirty="0" smtClean="0">
                <a:solidFill>
                  <a:schemeClr val="tx1"/>
                </a:solidFill>
              </a:rPr>
            </a:br>
            <a:r>
              <a:rPr lang="en-US" altLang="zh-CN" sz="1400" b="1" dirty="0" smtClean="0">
                <a:solidFill>
                  <a:schemeClr val="tx1"/>
                </a:solidFill>
              </a:rPr>
              <a:t> END</a:t>
            </a:r>
            <a:endParaRPr lang="en-US" altLang="zh-CN" sz="1400" b="1" dirty="0">
              <a:solidFill>
                <a:schemeClr val="tx1"/>
              </a:solidFill>
            </a:endParaRPr>
          </a:p>
        </p:txBody>
      </p:sp>
      <p:pic>
        <p:nvPicPr>
          <p:cNvPr id="1026" name="Picture 2" descr="C:\Users\cons\Desktop\woniu.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8175" y="962020"/>
            <a:ext cx="495300" cy="34768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占位符 1"/>
          <p:cNvSpPr>
            <a:spLocks noGrp="1"/>
          </p:cNvSpPr>
          <p:nvPr>
            <p:ph type="body" sz="quarter" idx="11"/>
          </p:nvPr>
        </p:nvSpPr>
        <p:spPr>
          <a:xfrm>
            <a:off x="1057275" y="966801"/>
            <a:ext cx="771526" cy="383695"/>
          </a:xfrm>
        </p:spPr>
        <p:txBody>
          <a:bodyPr>
            <a:normAutofit fontScale="97500" lnSpcReduction="10000"/>
          </a:bodyPr>
          <a:lstStyle/>
          <a:p>
            <a:pPr marL="0" indent="0">
              <a:buNone/>
            </a:pPr>
            <a:r>
              <a:rPr lang="zh-CN" altLang="en-US" b="1" dirty="0" smtClean="0">
                <a:solidFill>
                  <a:srgbClr val="008E40"/>
                </a:solidFill>
              </a:rPr>
              <a:t>案例</a:t>
            </a:r>
            <a:endParaRPr lang="en-US" altLang="zh-CN" b="1" dirty="0">
              <a:solidFill>
                <a:srgbClr val="008E40"/>
              </a:solidFill>
            </a:endParaRPr>
          </a:p>
        </p:txBody>
      </p:sp>
      <p:sp>
        <p:nvSpPr>
          <p:cNvPr id="6" name="内容占位符 2"/>
          <p:cNvSpPr txBox="1"/>
          <p:nvPr/>
        </p:nvSpPr>
        <p:spPr>
          <a:xfrm>
            <a:off x="1828801" y="962331"/>
            <a:ext cx="6705600" cy="703640"/>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2"/>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根据学生名字查询该学生的平均分，总分</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2"/>
              </a:buBlip>
              <a:defRPr/>
            </a:pP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2"/>
              </a:buBlip>
              <a:defRPr/>
            </a:pP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2"/>
              </a:buBlip>
              <a:defRPr/>
            </a:pP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2"/>
              </a:buBlip>
              <a:defRPr/>
            </a:pPr>
            <a:endParaRPr lang="en-US" altLang="zh-CN" sz="2000" dirty="0" smtClean="0"/>
          </a:p>
        </p:txBody>
      </p:sp>
      <p:sp>
        <p:nvSpPr>
          <p:cNvPr id="8" name="文本占位符 1"/>
          <p:cNvSpPr>
            <a:spLocks noGrp="1"/>
          </p:cNvSpPr>
          <p:nvPr/>
        </p:nvSpPr>
        <p:spPr>
          <a:xfrm>
            <a:off x="361949" y="3430097"/>
            <a:ext cx="8000998" cy="698020"/>
          </a:xfrm>
          <a:prstGeom prst="rect">
            <a:avLst/>
          </a:prstGeom>
          <a:ln>
            <a:noFill/>
            <a:prstDash val="dash"/>
          </a:ln>
          <a:effectLst/>
        </p:spPr>
        <p:txBody>
          <a:bodyPr vert="horz" lIns="91426" tIns="45714" rIns="91426" bIns="45714" rtlCol="0">
            <a:normAutofit/>
          </a:bodyPr>
          <a:lstStyle>
            <a:lvl1pPr marL="457200" indent="-457200" algn="l" defTabSz="456565" rtl="0" eaLnBrk="1" latinLnBrk="0" hangingPunct="1">
              <a:spcBef>
                <a:spcPts val="600"/>
              </a:spcBef>
              <a:spcAft>
                <a:spcPts val="600"/>
              </a:spcAft>
              <a:buFontTx/>
              <a:buBlip>
                <a:blip r:embed="rId2"/>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3"/>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3"/>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sz="1800" dirty="0" smtClean="0"/>
              <a:t>练习：</a:t>
            </a:r>
            <a:r>
              <a:rPr lang="zh-CN" altLang="en-US" sz="1800" dirty="0" smtClean="0"/>
              <a:t>根据课程命查询该课程最高分的学员姓名，返回并输出显示</a:t>
            </a:r>
            <a:endParaRPr sz="1800"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函数</a:t>
            </a:r>
            <a:endParaRPr lang="zh-CN" altLang="en-US" dirty="0"/>
          </a:p>
        </p:txBody>
      </p:sp>
      <p:sp>
        <p:nvSpPr>
          <p:cNvPr id="5" name="内容占位符 2"/>
          <p:cNvSpPr txBox="1"/>
          <p:nvPr/>
        </p:nvSpPr>
        <p:spPr>
          <a:xfrm>
            <a:off x="772795" y="1214120"/>
            <a:ext cx="7456805" cy="3800475"/>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概述</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函数功能类似于存储过程，只是存储过程没有返回值，函数有返回值，存储过程的参数类型比函数多。</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函数与存储过程的调用方式不同。</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分类</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系统函数</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257300" lvl="2" indent="-457200">
              <a:spcBef>
                <a:spcPts val="600"/>
              </a:spcBef>
              <a:spcAft>
                <a:spcPts val="600"/>
              </a:spcAft>
              <a:buBlip>
                <a:blip r:embed="rId1"/>
              </a:buBlip>
              <a:defRPr/>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流程控制函数</a:t>
            </a:r>
            <a:endPar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257300" lvl="2" indent="-457200">
              <a:spcBef>
                <a:spcPts val="600"/>
              </a:spcBef>
              <a:spcAft>
                <a:spcPts val="600"/>
              </a:spcAft>
              <a:buBlip>
                <a:blip r:embed="rId1"/>
              </a:buBlip>
              <a:defRPr/>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字符串函数</a:t>
            </a:r>
            <a:endPar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257300" lvl="2" indent="-457200">
              <a:spcBef>
                <a:spcPts val="600"/>
              </a:spcBef>
              <a:spcAft>
                <a:spcPts val="600"/>
              </a:spcAft>
              <a:buBlip>
                <a:blip r:embed="rId1"/>
              </a:buBlip>
              <a:defRPr/>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时间函数</a:t>
            </a:r>
            <a:endPar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257300" lvl="2" indent="-457200">
              <a:spcBef>
                <a:spcPts val="600"/>
              </a:spcBef>
              <a:spcAft>
                <a:spcPts val="600"/>
              </a:spcAft>
              <a:buBlip>
                <a:blip r:embed="rId1"/>
              </a:buBlip>
              <a:defRPr/>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等</a:t>
            </a:r>
            <a:endPar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自定义函数</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endParaRPr lang="zh-CN" altLang="en-US" dirty="0" smtClean="0"/>
          </a:p>
          <a:p>
            <a:pPr marL="457200" indent="-457200">
              <a:spcBef>
                <a:spcPts val="600"/>
              </a:spcBef>
              <a:spcAft>
                <a:spcPts val="600"/>
              </a:spcAft>
              <a:buBlip>
                <a:blip r:embed="rId1"/>
              </a:buBlip>
              <a:defRPr/>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endParaRPr lang="en-US" altLang="zh-CN" sz="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endParaRPr lang="en-US" altLang="zh-CN" sz="2000" dirty="0" smtClean="0"/>
          </a:p>
          <a:p>
            <a:pPr>
              <a:buFont typeface="Wingdings" panose="05000000000000000000" pitchFamily="2" charset="2"/>
              <a:buNone/>
              <a:defRPr/>
            </a:pPr>
            <a:endParaRPr lang="en-US" altLang="zh-CN" sz="20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流程控制函数</a:t>
            </a:r>
            <a:endParaRPr lang="en-US" altLang="zh-CN" dirty="0"/>
          </a:p>
        </p:txBody>
      </p:sp>
      <p:sp>
        <p:nvSpPr>
          <p:cNvPr id="5" name="矩形 4"/>
          <p:cNvSpPr/>
          <p:nvPr/>
        </p:nvSpPr>
        <p:spPr>
          <a:xfrm>
            <a:off x="1251751" y="2006352"/>
            <a:ext cx="6693763" cy="790113"/>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CASE </a:t>
            </a:r>
            <a:r>
              <a:rPr lang="en-US" altLang="zh-CN" sz="1400" b="1" dirty="0" err="1" smtClean="0">
                <a:solidFill>
                  <a:schemeClr val="accent5">
                    <a:lumMod val="10000"/>
                  </a:schemeClr>
                </a:solidFill>
              </a:rPr>
              <a:t>exper</a:t>
            </a:r>
            <a:r>
              <a:rPr lang="en-US" altLang="zh-CN" sz="1400" b="1" dirty="0" smtClean="0">
                <a:solidFill>
                  <a:schemeClr val="accent5">
                    <a:lumMod val="10000"/>
                  </a:schemeClr>
                </a:solidFill>
              </a:rPr>
              <a:t> WHEN [condition] THEN result [WHEN [condition] THEN result ...] [ELSE result] END</a:t>
            </a:r>
            <a:endParaRPr lang="en-US" altLang="zh-CN" sz="1400" b="1" dirty="0">
              <a:solidFill>
                <a:schemeClr val="accent5">
                  <a:lumMod val="10000"/>
                </a:schemeClr>
              </a:solidFill>
            </a:endParaRPr>
          </a:p>
        </p:txBody>
      </p:sp>
      <p:sp>
        <p:nvSpPr>
          <p:cNvPr id="11" name="文本占位符 1"/>
          <p:cNvSpPr>
            <a:spLocks noGrp="1"/>
          </p:cNvSpPr>
          <p:nvPr/>
        </p:nvSpPr>
        <p:spPr>
          <a:xfrm>
            <a:off x="361950" y="1170939"/>
            <a:ext cx="8104505" cy="4191174"/>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dirty="0" smtClean="0">
                <a:sym typeface="+mn-ea"/>
              </a:rPr>
              <a:t>CASE</a:t>
            </a:r>
            <a:endParaRPr lang="en-US" altLang="zh-CN" dirty="0" smtClean="0">
              <a:sym typeface="+mn-ea"/>
            </a:endParaRPr>
          </a:p>
          <a:p>
            <a:pPr lvl="1"/>
            <a:r>
              <a:rPr lang="zh-CN" altLang="en-US" dirty="0" smtClean="0">
                <a:sym typeface="+mn-ea"/>
              </a:rPr>
              <a:t>语法</a:t>
            </a:r>
            <a:endParaRPr lang="en-US" altLang="zh-CN" dirty="0" smtClean="0">
              <a:sym typeface="+mn-ea"/>
            </a:endParaRPr>
          </a:p>
          <a:p>
            <a:pPr lvl="1"/>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r>
              <a:rPr lang="zh-CN" altLang="en-US" dirty="0" smtClean="0">
                <a:sym typeface="+mn-ea"/>
              </a:rPr>
              <a:t>实例</a:t>
            </a:r>
            <a:endParaRPr lang="en-US" altLang="zh-CN" dirty="0" smtClean="0">
              <a:sym typeface="+mn-ea"/>
            </a:endParaRPr>
          </a:p>
          <a:p>
            <a:pPr lvl="1">
              <a:buNone/>
            </a:pP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
        <p:nvSpPr>
          <p:cNvPr id="8" name="矩形 7"/>
          <p:cNvSpPr/>
          <p:nvPr/>
        </p:nvSpPr>
        <p:spPr>
          <a:xfrm>
            <a:off x="1251751" y="3710866"/>
            <a:ext cx="6693763" cy="49265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SELECT CASE 1 WHEN 1 THEN 'one' WHEN 2 THEN 'two' ELSE 'more' END;</a:t>
            </a:r>
            <a:endParaRPr lang="en-US" altLang="zh-CN" sz="1400" b="1" dirty="0">
              <a:solidFill>
                <a:schemeClr val="accent5">
                  <a:lumMod val="10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流程控制函数</a:t>
            </a:r>
            <a:endParaRPr lang="en-US" altLang="zh-CN" dirty="0"/>
          </a:p>
        </p:txBody>
      </p:sp>
      <p:sp>
        <p:nvSpPr>
          <p:cNvPr id="5" name="矩形 4"/>
          <p:cNvSpPr/>
          <p:nvPr/>
        </p:nvSpPr>
        <p:spPr>
          <a:xfrm>
            <a:off x="1251751" y="2006352"/>
            <a:ext cx="6693763" cy="1020933"/>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 </a:t>
            </a:r>
            <a:r>
              <a:rPr lang="zh-CN" altLang="en-US" sz="1400" b="1" dirty="0" smtClean="0">
                <a:solidFill>
                  <a:schemeClr val="accent5">
                    <a:lumMod val="10000"/>
                  </a:schemeClr>
                </a:solidFill>
              </a:rPr>
              <a:t>如果</a:t>
            </a:r>
            <a:r>
              <a:rPr lang="en-US" altLang="zh-CN" sz="1400" b="1" dirty="0" smtClean="0">
                <a:solidFill>
                  <a:schemeClr val="accent5">
                    <a:lumMod val="10000"/>
                  </a:schemeClr>
                </a:solidFill>
              </a:rPr>
              <a:t>expr1(</a:t>
            </a:r>
            <a:r>
              <a:rPr lang="zh-CN" altLang="en-US" sz="1400" b="1" dirty="0" smtClean="0">
                <a:solidFill>
                  <a:schemeClr val="accent5">
                    <a:lumMod val="10000"/>
                  </a:schemeClr>
                </a:solidFill>
              </a:rPr>
              <a:t>条件表达式</a:t>
            </a:r>
            <a:r>
              <a:rPr lang="en-US" altLang="zh-CN" sz="1400" b="1" dirty="0" smtClean="0">
                <a:solidFill>
                  <a:schemeClr val="accent5">
                    <a:lumMod val="10000"/>
                  </a:schemeClr>
                </a:solidFill>
              </a:rPr>
              <a:t>)</a:t>
            </a:r>
            <a:r>
              <a:rPr lang="zh-CN" altLang="en-US" sz="1400" b="1" dirty="0" smtClean="0">
                <a:solidFill>
                  <a:schemeClr val="accent5">
                    <a:lumMod val="10000"/>
                  </a:schemeClr>
                </a:solidFill>
              </a:rPr>
              <a:t>返回结果为</a:t>
            </a:r>
            <a:r>
              <a:rPr lang="en-US" altLang="zh-CN" sz="1400" b="1" dirty="0" smtClean="0">
                <a:solidFill>
                  <a:schemeClr val="accent5">
                    <a:lumMod val="10000"/>
                  </a:schemeClr>
                </a:solidFill>
              </a:rPr>
              <a:t>true</a:t>
            </a:r>
            <a:r>
              <a:rPr lang="zh-CN" altLang="en-US" sz="1400" b="1" dirty="0" smtClean="0">
                <a:solidFill>
                  <a:schemeClr val="accent5">
                    <a:lumMod val="10000"/>
                  </a:schemeClr>
                </a:solidFill>
              </a:rPr>
              <a:t>，则返回</a:t>
            </a:r>
            <a:r>
              <a:rPr lang="en-US" altLang="zh-CN" sz="1400" b="1" dirty="0" smtClean="0">
                <a:solidFill>
                  <a:schemeClr val="accent5">
                    <a:lumMod val="10000"/>
                  </a:schemeClr>
                </a:solidFill>
              </a:rPr>
              <a:t>expr2</a:t>
            </a:r>
            <a:r>
              <a:rPr lang="zh-CN" altLang="en-US" sz="1400" b="1" dirty="0" smtClean="0">
                <a:solidFill>
                  <a:schemeClr val="accent5">
                    <a:lumMod val="10000"/>
                  </a:schemeClr>
                </a:solidFill>
              </a:rPr>
              <a:t>的值，否则返回</a:t>
            </a:r>
            <a:r>
              <a:rPr lang="en-US" altLang="zh-CN" sz="1400" b="1" dirty="0" smtClean="0">
                <a:solidFill>
                  <a:schemeClr val="accent5">
                    <a:lumMod val="10000"/>
                  </a:schemeClr>
                </a:solidFill>
              </a:rPr>
              <a:t>expr3</a:t>
            </a:r>
            <a:r>
              <a:rPr lang="zh-CN" altLang="en-US" sz="1400" b="1" dirty="0" smtClean="0">
                <a:solidFill>
                  <a:schemeClr val="accent5">
                    <a:lumMod val="10000"/>
                  </a:schemeClr>
                </a:solidFill>
              </a:rPr>
              <a:t>的值</a:t>
            </a:r>
            <a:br>
              <a:rPr lang="zh-CN" altLang="en-US" sz="1400" b="1" dirty="0" smtClean="0">
                <a:solidFill>
                  <a:schemeClr val="accent5">
                    <a:lumMod val="10000"/>
                  </a:schemeClr>
                </a:solidFill>
              </a:rPr>
            </a:br>
            <a:r>
              <a:rPr lang="en-US" altLang="zh-CN" sz="1400" b="1" dirty="0" smtClean="0">
                <a:solidFill>
                  <a:schemeClr val="accent5">
                    <a:lumMod val="10000"/>
                  </a:schemeClr>
                </a:solidFill>
              </a:rPr>
              <a:t>IF(expr1,expr2,expr3);</a:t>
            </a:r>
            <a:endParaRPr lang="en-US" altLang="zh-CN" sz="1400" b="1" dirty="0">
              <a:solidFill>
                <a:schemeClr val="accent5">
                  <a:lumMod val="10000"/>
                </a:schemeClr>
              </a:solidFill>
            </a:endParaRPr>
          </a:p>
        </p:txBody>
      </p:sp>
      <p:sp>
        <p:nvSpPr>
          <p:cNvPr id="11" name="文本占位符 1"/>
          <p:cNvSpPr>
            <a:spLocks noGrp="1"/>
          </p:cNvSpPr>
          <p:nvPr/>
        </p:nvSpPr>
        <p:spPr>
          <a:xfrm>
            <a:off x="361950" y="1170939"/>
            <a:ext cx="8104505" cy="4191174"/>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dirty="0" smtClean="0">
                <a:sym typeface="+mn-ea"/>
              </a:rPr>
              <a:t>IF</a:t>
            </a:r>
            <a:endParaRPr lang="en-US" altLang="zh-CN" dirty="0" smtClean="0">
              <a:sym typeface="+mn-ea"/>
            </a:endParaRPr>
          </a:p>
          <a:p>
            <a:pPr lvl="1"/>
            <a:r>
              <a:rPr lang="zh-CN" altLang="en-US" dirty="0" smtClean="0">
                <a:sym typeface="+mn-ea"/>
              </a:rPr>
              <a:t>语法</a:t>
            </a:r>
            <a:endParaRPr lang="en-US" altLang="zh-CN" dirty="0" smtClean="0">
              <a:sym typeface="+mn-ea"/>
            </a:endParaRPr>
          </a:p>
          <a:p>
            <a:pPr lvl="1"/>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r>
              <a:rPr lang="zh-CN" altLang="en-US" dirty="0" smtClean="0">
                <a:sym typeface="+mn-ea"/>
              </a:rPr>
              <a:t>实例</a:t>
            </a:r>
            <a:endParaRPr lang="en-US" altLang="zh-CN" dirty="0" smtClean="0">
              <a:sym typeface="+mn-ea"/>
            </a:endParaRPr>
          </a:p>
          <a:p>
            <a:pPr lvl="1">
              <a:buNone/>
            </a:pP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
        <p:nvSpPr>
          <p:cNvPr id="8" name="矩形 7"/>
          <p:cNvSpPr/>
          <p:nvPr/>
        </p:nvSpPr>
        <p:spPr>
          <a:xfrm>
            <a:off x="1251751" y="3710866"/>
            <a:ext cx="6693763" cy="49265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SELECT IF(1&gt;2,2,3);</a:t>
            </a:r>
            <a:endParaRPr lang="en-US" altLang="zh-CN" sz="1400" b="1" dirty="0">
              <a:solidFill>
                <a:schemeClr val="accent5">
                  <a:lumMod val="10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流程控制函数</a:t>
            </a:r>
            <a:endParaRPr lang="en-US" altLang="zh-CN" dirty="0"/>
          </a:p>
        </p:txBody>
      </p:sp>
      <p:sp>
        <p:nvSpPr>
          <p:cNvPr id="5" name="矩形 4"/>
          <p:cNvSpPr/>
          <p:nvPr/>
        </p:nvSpPr>
        <p:spPr>
          <a:xfrm>
            <a:off x="1251751" y="2006352"/>
            <a:ext cx="6693763" cy="1020933"/>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 </a:t>
            </a:r>
            <a:r>
              <a:rPr lang="zh-CN" altLang="en-US" sz="1400" b="1" dirty="0" smtClean="0">
                <a:solidFill>
                  <a:schemeClr val="accent5">
                    <a:lumMod val="10000"/>
                  </a:schemeClr>
                </a:solidFill>
              </a:rPr>
              <a:t>如果</a:t>
            </a:r>
            <a:r>
              <a:rPr lang="en-US" altLang="zh-CN" sz="1400" b="1" dirty="0" smtClean="0">
                <a:solidFill>
                  <a:schemeClr val="accent5">
                    <a:lumMod val="10000"/>
                  </a:schemeClr>
                </a:solidFill>
              </a:rPr>
              <a:t>expr1</a:t>
            </a:r>
            <a:r>
              <a:rPr lang="zh-CN" altLang="en-US" sz="1400" b="1" dirty="0">
                <a:solidFill>
                  <a:schemeClr val="accent5">
                    <a:lumMod val="10000"/>
                  </a:schemeClr>
                </a:solidFill>
              </a:rPr>
              <a:t>不为</a:t>
            </a:r>
            <a:r>
              <a:rPr lang="en-US" altLang="zh-CN" sz="1400" b="1" dirty="0" smtClean="0">
                <a:solidFill>
                  <a:schemeClr val="accent5">
                    <a:lumMod val="10000"/>
                  </a:schemeClr>
                </a:solidFill>
              </a:rPr>
              <a:t>null</a:t>
            </a:r>
            <a:r>
              <a:rPr lang="zh-CN" altLang="en-US" sz="1400" b="1" dirty="0" smtClean="0">
                <a:solidFill>
                  <a:schemeClr val="accent5">
                    <a:lumMod val="10000"/>
                  </a:schemeClr>
                </a:solidFill>
              </a:rPr>
              <a:t>，则返回</a:t>
            </a:r>
            <a:r>
              <a:rPr lang="en-US" altLang="zh-CN" sz="1400" b="1" dirty="0" smtClean="0">
                <a:solidFill>
                  <a:schemeClr val="accent5">
                    <a:lumMod val="10000"/>
                  </a:schemeClr>
                </a:solidFill>
              </a:rPr>
              <a:t>expr1</a:t>
            </a:r>
            <a:r>
              <a:rPr lang="zh-CN" altLang="en-US" sz="1400" b="1" dirty="0" smtClean="0">
                <a:solidFill>
                  <a:schemeClr val="accent5">
                    <a:lumMod val="10000"/>
                  </a:schemeClr>
                </a:solidFill>
              </a:rPr>
              <a:t>否则返回</a:t>
            </a:r>
            <a:r>
              <a:rPr lang="en-US" altLang="zh-CN" sz="1400" b="1" dirty="0" smtClean="0">
                <a:solidFill>
                  <a:schemeClr val="accent5">
                    <a:lumMod val="10000"/>
                  </a:schemeClr>
                </a:solidFill>
              </a:rPr>
              <a:t>expr2</a:t>
            </a:r>
            <a:br>
              <a:rPr lang="en-US" altLang="zh-CN" sz="1400" b="1" dirty="0" smtClean="0">
                <a:solidFill>
                  <a:schemeClr val="accent5">
                    <a:lumMod val="10000"/>
                  </a:schemeClr>
                </a:solidFill>
              </a:rPr>
            </a:br>
            <a:r>
              <a:rPr lang="en-US" altLang="zh-CN" sz="1400" b="1" dirty="0" smtClean="0">
                <a:solidFill>
                  <a:schemeClr val="accent5">
                    <a:lumMod val="10000"/>
                  </a:schemeClr>
                </a:solidFill>
              </a:rPr>
              <a:t>IFNULL(expr1,expr2);</a:t>
            </a:r>
            <a:endParaRPr lang="en-US" altLang="zh-CN" sz="1400" b="1" dirty="0">
              <a:solidFill>
                <a:schemeClr val="accent5">
                  <a:lumMod val="10000"/>
                </a:schemeClr>
              </a:solidFill>
            </a:endParaRPr>
          </a:p>
        </p:txBody>
      </p:sp>
      <p:sp>
        <p:nvSpPr>
          <p:cNvPr id="11" name="文本占位符 1"/>
          <p:cNvSpPr>
            <a:spLocks noGrp="1"/>
          </p:cNvSpPr>
          <p:nvPr/>
        </p:nvSpPr>
        <p:spPr>
          <a:xfrm>
            <a:off x="361950" y="1170939"/>
            <a:ext cx="8104505" cy="4191174"/>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dirty="0" smtClean="0">
                <a:sym typeface="+mn-ea"/>
              </a:rPr>
              <a:t>IFNULL</a:t>
            </a:r>
            <a:endParaRPr lang="en-US" altLang="zh-CN" dirty="0" smtClean="0">
              <a:sym typeface="+mn-ea"/>
            </a:endParaRPr>
          </a:p>
          <a:p>
            <a:pPr lvl="1"/>
            <a:r>
              <a:rPr lang="zh-CN" altLang="en-US" dirty="0" smtClean="0">
                <a:sym typeface="+mn-ea"/>
              </a:rPr>
              <a:t>语法</a:t>
            </a:r>
            <a:endParaRPr lang="en-US" altLang="zh-CN" dirty="0" smtClean="0">
              <a:sym typeface="+mn-ea"/>
            </a:endParaRPr>
          </a:p>
          <a:p>
            <a:pPr lvl="1"/>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r>
              <a:rPr lang="zh-CN" altLang="en-US" dirty="0" smtClean="0">
                <a:sym typeface="+mn-ea"/>
              </a:rPr>
              <a:t>实例</a:t>
            </a:r>
            <a:endParaRPr lang="en-US" altLang="zh-CN" dirty="0" smtClean="0">
              <a:sym typeface="+mn-ea"/>
            </a:endParaRPr>
          </a:p>
          <a:p>
            <a:pPr lvl="1">
              <a:buNone/>
            </a:pP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
        <p:nvSpPr>
          <p:cNvPr id="8" name="矩形 7"/>
          <p:cNvSpPr/>
          <p:nvPr/>
        </p:nvSpPr>
        <p:spPr>
          <a:xfrm>
            <a:off x="1251751" y="3710866"/>
            <a:ext cx="6693763" cy="878889"/>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SELECT IFNULL(1,0);   </a:t>
            </a:r>
            <a:br>
              <a:rPr lang="en-US" altLang="zh-CN" sz="1400" b="1" dirty="0" smtClean="0">
                <a:solidFill>
                  <a:schemeClr val="accent5">
                    <a:lumMod val="10000"/>
                  </a:schemeClr>
                </a:solidFill>
              </a:rPr>
            </a:br>
            <a:r>
              <a:rPr lang="en-US" altLang="zh-CN" sz="1400" b="1" dirty="0" smtClean="0">
                <a:solidFill>
                  <a:schemeClr val="accent5">
                    <a:lumMod val="10000"/>
                  </a:schemeClr>
                </a:solidFill>
              </a:rPr>
              <a:t>SELECT IFNULL(NULL,10);</a:t>
            </a:r>
            <a:endParaRPr lang="en-US" altLang="zh-CN" sz="1400" b="1" dirty="0">
              <a:solidFill>
                <a:schemeClr val="accent5">
                  <a:lumMod val="10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流程控制函数</a:t>
            </a:r>
            <a:endParaRPr lang="en-US" altLang="zh-CN" dirty="0"/>
          </a:p>
        </p:txBody>
      </p:sp>
      <p:sp>
        <p:nvSpPr>
          <p:cNvPr id="5" name="矩形 4"/>
          <p:cNvSpPr/>
          <p:nvPr/>
        </p:nvSpPr>
        <p:spPr>
          <a:xfrm>
            <a:off x="1251751" y="2006352"/>
            <a:ext cx="6693763" cy="1020933"/>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 </a:t>
            </a:r>
            <a:r>
              <a:rPr lang="zh-CN" altLang="en-US" sz="1400" b="1" dirty="0" smtClean="0">
                <a:solidFill>
                  <a:schemeClr val="accent5">
                    <a:lumMod val="10000"/>
                  </a:schemeClr>
                </a:solidFill>
              </a:rPr>
              <a:t>若</a:t>
            </a:r>
            <a:r>
              <a:rPr lang="en-US" altLang="zh-CN" sz="1400" b="1" dirty="0" smtClean="0">
                <a:solidFill>
                  <a:schemeClr val="accent5">
                    <a:lumMod val="10000"/>
                  </a:schemeClr>
                </a:solidFill>
              </a:rPr>
              <a:t>expr1</a:t>
            </a:r>
            <a:r>
              <a:rPr lang="zh-CN" altLang="en-US" sz="1400" b="1" dirty="0" smtClean="0">
                <a:solidFill>
                  <a:schemeClr val="accent5">
                    <a:lumMod val="10000"/>
                  </a:schemeClr>
                </a:solidFill>
              </a:rPr>
              <a:t>等于</a:t>
            </a:r>
            <a:r>
              <a:rPr lang="en-US" altLang="zh-CN" sz="1400" b="1" dirty="0" smtClean="0">
                <a:solidFill>
                  <a:schemeClr val="accent5">
                    <a:lumMod val="10000"/>
                  </a:schemeClr>
                </a:solidFill>
              </a:rPr>
              <a:t>expr2</a:t>
            </a:r>
            <a:r>
              <a:rPr lang="zh-CN" altLang="en-US" sz="1400" b="1" dirty="0" smtClean="0">
                <a:solidFill>
                  <a:schemeClr val="accent5">
                    <a:lumMod val="10000"/>
                  </a:schemeClr>
                </a:solidFill>
              </a:rPr>
              <a:t>，则返回</a:t>
            </a:r>
            <a:r>
              <a:rPr lang="en-US" altLang="zh-CN" sz="1400" b="1" dirty="0" smtClean="0">
                <a:solidFill>
                  <a:schemeClr val="accent5">
                    <a:lumMod val="10000"/>
                  </a:schemeClr>
                </a:solidFill>
              </a:rPr>
              <a:t>null</a:t>
            </a:r>
            <a:r>
              <a:rPr lang="zh-CN" altLang="en-US" sz="1400" b="1" dirty="0" smtClean="0">
                <a:solidFill>
                  <a:schemeClr val="accent5">
                    <a:lumMod val="10000"/>
                  </a:schemeClr>
                </a:solidFill>
              </a:rPr>
              <a:t>，否则返回</a:t>
            </a:r>
            <a:r>
              <a:rPr lang="zh-CN" altLang="en-US" sz="1400" b="1" dirty="0">
                <a:solidFill>
                  <a:schemeClr val="accent5">
                    <a:lumMod val="10000"/>
                  </a:schemeClr>
                </a:solidFill>
              </a:rPr>
              <a:t>第一</a:t>
            </a:r>
            <a:r>
              <a:rPr lang="zh-CN" altLang="en-US" sz="1400" b="1" dirty="0" smtClean="0">
                <a:solidFill>
                  <a:schemeClr val="accent5">
                    <a:lumMod val="10000"/>
                  </a:schemeClr>
                </a:solidFill>
              </a:rPr>
              <a:t>个参数</a:t>
            </a:r>
            <a:endParaRPr lang="en-US" altLang="zh-CN" sz="1400" b="1" dirty="0" smtClean="0">
              <a:solidFill>
                <a:schemeClr val="accent5">
                  <a:lumMod val="10000"/>
                </a:schemeClr>
              </a:solidFill>
            </a:endParaRPr>
          </a:p>
          <a:p>
            <a:pPr defTabSz="723900">
              <a:lnSpc>
                <a:spcPct val="130000"/>
              </a:lnSpc>
              <a:buClr>
                <a:schemeClr val="folHlink"/>
              </a:buClr>
              <a:buSzPct val="60000"/>
              <a:tabLst>
                <a:tab pos="444500" algn="l"/>
              </a:tabLst>
              <a:defRPr/>
            </a:pPr>
            <a:br>
              <a:rPr lang="en-US" altLang="zh-CN" sz="1400" b="1" dirty="0" smtClean="0">
                <a:solidFill>
                  <a:schemeClr val="accent5">
                    <a:lumMod val="10000"/>
                  </a:schemeClr>
                </a:solidFill>
              </a:rPr>
            </a:br>
            <a:r>
              <a:rPr lang="en-US" altLang="zh-CN" sz="1400" b="1" dirty="0" smtClean="0">
                <a:solidFill>
                  <a:schemeClr val="accent5">
                    <a:lumMod val="10000"/>
                  </a:schemeClr>
                </a:solidFill>
              </a:rPr>
              <a:t>NULLIF(expr1,expr2);</a:t>
            </a:r>
            <a:endParaRPr lang="en-US" altLang="zh-CN" sz="1400" b="1" dirty="0">
              <a:solidFill>
                <a:schemeClr val="accent5">
                  <a:lumMod val="10000"/>
                </a:schemeClr>
              </a:solidFill>
            </a:endParaRPr>
          </a:p>
        </p:txBody>
      </p:sp>
      <p:sp>
        <p:nvSpPr>
          <p:cNvPr id="11" name="文本占位符 1"/>
          <p:cNvSpPr>
            <a:spLocks noGrp="1"/>
          </p:cNvSpPr>
          <p:nvPr/>
        </p:nvSpPr>
        <p:spPr>
          <a:xfrm>
            <a:off x="361950" y="1170939"/>
            <a:ext cx="8104505" cy="4191174"/>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dirty="0" smtClean="0">
                <a:sym typeface="+mn-ea"/>
              </a:rPr>
              <a:t>NULLIF</a:t>
            </a:r>
            <a:endParaRPr lang="en-US" altLang="zh-CN" dirty="0" smtClean="0">
              <a:sym typeface="+mn-ea"/>
            </a:endParaRPr>
          </a:p>
          <a:p>
            <a:pPr lvl="1"/>
            <a:r>
              <a:rPr lang="zh-CN" altLang="en-US" dirty="0" smtClean="0">
                <a:sym typeface="+mn-ea"/>
              </a:rPr>
              <a:t>语法</a:t>
            </a:r>
            <a:endParaRPr lang="en-US" altLang="zh-CN" dirty="0" smtClean="0">
              <a:sym typeface="+mn-ea"/>
            </a:endParaRPr>
          </a:p>
          <a:p>
            <a:pPr lvl="1"/>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r>
              <a:rPr lang="zh-CN" altLang="en-US" dirty="0" smtClean="0">
                <a:sym typeface="+mn-ea"/>
              </a:rPr>
              <a:t>实例</a:t>
            </a:r>
            <a:endParaRPr lang="en-US" altLang="zh-CN" dirty="0" smtClean="0">
              <a:sym typeface="+mn-ea"/>
            </a:endParaRPr>
          </a:p>
          <a:p>
            <a:pPr lvl="1">
              <a:buNone/>
            </a:pP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
        <p:nvSpPr>
          <p:cNvPr id="8" name="矩形 7"/>
          <p:cNvSpPr/>
          <p:nvPr/>
        </p:nvSpPr>
        <p:spPr>
          <a:xfrm>
            <a:off x="1251751" y="3710866"/>
            <a:ext cx="6693763" cy="66582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SELECT NULLIF(1,1);</a:t>
            </a:r>
            <a:endParaRPr lang="en-US" altLang="zh-CN" sz="1400" b="1" dirty="0">
              <a:solidFill>
                <a:schemeClr val="accent5">
                  <a:lumMod val="10000"/>
                </a:schemeClr>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字符串函数</a:t>
            </a:r>
            <a:endParaRPr lang="en-US" altLang="zh-CN" dirty="0"/>
          </a:p>
        </p:txBody>
      </p:sp>
      <p:sp>
        <p:nvSpPr>
          <p:cNvPr id="5" name="矩形 4"/>
          <p:cNvSpPr/>
          <p:nvPr/>
        </p:nvSpPr>
        <p:spPr>
          <a:xfrm>
            <a:off x="1145219" y="1748901"/>
            <a:ext cx="6693763" cy="2530137"/>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	 CONCAT(s1,s2...,</a:t>
            </a:r>
            <a:r>
              <a:rPr lang="en-US" altLang="zh-CN" sz="1400" b="1" dirty="0" err="1" smtClean="0">
                <a:solidFill>
                  <a:schemeClr val="accent5">
                    <a:lumMod val="10000"/>
                  </a:schemeClr>
                </a:solidFill>
              </a:rPr>
              <a:t>sn</a:t>
            </a:r>
            <a:r>
              <a:rPr lang="en-US" altLang="zh-CN" sz="1400" b="1" dirty="0" smtClean="0">
                <a:solidFill>
                  <a:schemeClr val="accent5">
                    <a:lumMod val="10000"/>
                  </a:schemeClr>
                </a:solidFill>
              </a:rPr>
              <a:t>)</a:t>
            </a:r>
            <a:r>
              <a:rPr lang="zh-CN" altLang="en-US" sz="1400" b="1" dirty="0" smtClean="0">
                <a:solidFill>
                  <a:schemeClr val="accent5">
                    <a:lumMod val="10000"/>
                  </a:schemeClr>
                </a:solidFill>
              </a:rPr>
              <a:t>：将</a:t>
            </a:r>
            <a:r>
              <a:rPr lang="en-US" altLang="zh-CN" sz="1400" b="1" dirty="0" smtClean="0">
                <a:solidFill>
                  <a:schemeClr val="accent5">
                    <a:lumMod val="10000"/>
                  </a:schemeClr>
                </a:solidFill>
              </a:rPr>
              <a:t>s1,s2...,</a:t>
            </a:r>
            <a:r>
              <a:rPr lang="en-US" altLang="zh-CN" sz="1400" b="1" dirty="0" err="1" smtClean="0">
                <a:solidFill>
                  <a:schemeClr val="accent5">
                    <a:lumMod val="10000"/>
                  </a:schemeClr>
                </a:solidFill>
              </a:rPr>
              <a:t>sn</a:t>
            </a:r>
            <a:r>
              <a:rPr lang="zh-CN" altLang="en-US" sz="1400" b="1" dirty="0" smtClean="0">
                <a:solidFill>
                  <a:schemeClr val="accent5">
                    <a:lumMod val="10000"/>
                  </a:schemeClr>
                </a:solidFill>
              </a:rPr>
              <a:t>连接成字符串</a:t>
            </a:r>
            <a:br>
              <a:rPr lang="zh-CN" altLang="en-US" sz="1400" b="1" dirty="0" smtClean="0">
                <a:solidFill>
                  <a:schemeClr val="accent5">
                    <a:lumMod val="10000"/>
                  </a:schemeClr>
                </a:solidFill>
              </a:rPr>
            </a:br>
            <a:r>
              <a:rPr lang="zh-CN" altLang="en-US" sz="1400" b="1" dirty="0" smtClean="0">
                <a:solidFill>
                  <a:schemeClr val="accent5">
                    <a:lumMod val="10000"/>
                  </a:schemeClr>
                </a:solidFill>
              </a:rPr>
              <a:t>            </a:t>
            </a:r>
            <a:r>
              <a:rPr lang="en-US" altLang="zh-CN" sz="1400" b="1" dirty="0" smtClean="0">
                <a:solidFill>
                  <a:schemeClr val="accent5">
                    <a:lumMod val="10000"/>
                  </a:schemeClr>
                </a:solidFill>
              </a:rPr>
              <a:t>CONCAT_WS(sep,s1,s2...,</a:t>
            </a:r>
            <a:r>
              <a:rPr lang="en-US" altLang="zh-CN" sz="1400" b="1" dirty="0" err="1" smtClean="0">
                <a:solidFill>
                  <a:schemeClr val="accent5">
                    <a:lumMod val="10000"/>
                  </a:schemeClr>
                </a:solidFill>
              </a:rPr>
              <a:t>sn</a:t>
            </a:r>
            <a:r>
              <a:rPr lang="en-US" altLang="zh-CN" sz="1400" b="1" dirty="0" smtClean="0">
                <a:solidFill>
                  <a:schemeClr val="accent5">
                    <a:lumMod val="10000"/>
                  </a:schemeClr>
                </a:solidFill>
              </a:rPr>
              <a:t>)</a:t>
            </a:r>
            <a:r>
              <a:rPr lang="zh-CN" altLang="en-US" sz="1400" b="1" dirty="0" smtClean="0">
                <a:solidFill>
                  <a:schemeClr val="accent5">
                    <a:lumMod val="10000"/>
                  </a:schemeClr>
                </a:solidFill>
              </a:rPr>
              <a:t>：将</a:t>
            </a:r>
            <a:r>
              <a:rPr lang="en-US" altLang="zh-CN" sz="1400" b="1" dirty="0" smtClean="0">
                <a:solidFill>
                  <a:schemeClr val="accent5">
                    <a:lumMod val="10000"/>
                  </a:schemeClr>
                </a:solidFill>
              </a:rPr>
              <a:t>s1,s2...,</a:t>
            </a:r>
            <a:r>
              <a:rPr lang="en-US" altLang="zh-CN" sz="1400" b="1" dirty="0" err="1" smtClean="0">
                <a:solidFill>
                  <a:schemeClr val="accent5">
                    <a:lumMod val="10000"/>
                  </a:schemeClr>
                </a:solidFill>
              </a:rPr>
              <a:t>sn</a:t>
            </a:r>
            <a:r>
              <a:rPr lang="zh-CN" altLang="en-US" sz="1400" b="1" dirty="0" smtClean="0">
                <a:solidFill>
                  <a:schemeClr val="accent5">
                    <a:lumMod val="10000"/>
                  </a:schemeClr>
                </a:solidFill>
              </a:rPr>
              <a:t>连接成字符串，并用</a:t>
            </a:r>
            <a:r>
              <a:rPr lang="en-US" altLang="zh-CN" sz="1400" b="1" dirty="0" smtClean="0">
                <a:solidFill>
                  <a:schemeClr val="accent5">
                    <a:lumMod val="10000"/>
                  </a:schemeClr>
                </a:solidFill>
              </a:rPr>
              <a:t>sep</a:t>
            </a:r>
            <a:r>
              <a:rPr lang="zh-CN" altLang="en-US" sz="1400" b="1" dirty="0" smtClean="0">
                <a:solidFill>
                  <a:schemeClr val="accent5">
                    <a:lumMod val="10000"/>
                  </a:schemeClr>
                </a:solidFill>
              </a:rPr>
              <a:t>字符间隔</a:t>
            </a:r>
            <a:br>
              <a:rPr lang="zh-CN" altLang="en-US" sz="1400" b="1" dirty="0" smtClean="0">
                <a:solidFill>
                  <a:schemeClr val="accent5">
                    <a:lumMod val="10000"/>
                  </a:schemeClr>
                </a:solidFill>
              </a:rPr>
            </a:br>
            <a:r>
              <a:rPr lang="zh-CN" altLang="en-US" sz="1400" b="1" dirty="0" smtClean="0">
                <a:solidFill>
                  <a:schemeClr val="accent5">
                    <a:lumMod val="10000"/>
                  </a:schemeClr>
                </a:solidFill>
              </a:rPr>
              <a:t>            </a:t>
            </a:r>
            <a:r>
              <a:rPr lang="en-US" altLang="zh-CN" sz="1400" b="1" dirty="0" smtClean="0">
                <a:solidFill>
                  <a:schemeClr val="accent5">
                    <a:lumMod val="10000"/>
                  </a:schemeClr>
                </a:solidFill>
              </a:rPr>
              <a:t>substring</a:t>
            </a:r>
            <a:r>
              <a:rPr lang="zh-CN" altLang="en-US" sz="1400" b="1" dirty="0" smtClean="0">
                <a:solidFill>
                  <a:schemeClr val="accent5">
                    <a:lumMod val="10000"/>
                  </a:schemeClr>
                </a:solidFill>
              </a:rPr>
              <a:t>（被截取字段，从第几位开始截取，截取长度） </a:t>
            </a:r>
            <a:br>
              <a:rPr lang="zh-CN" altLang="en-US" sz="1400" b="1" dirty="0" smtClean="0">
                <a:solidFill>
                  <a:schemeClr val="accent5">
                    <a:lumMod val="10000"/>
                  </a:schemeClr>
                </a:solidFill>
              </a:rPr>
            </a:br>
            <a:r>
              <a:rPr lang="zh-CN" altLang="en-US" sz="1400" b="1" dirty="0" smtClean="0">
                <a:solidFill>
                  <a:schemeClr val="accent5">
                    <a:lumMod val="10000"/>
                  </a:schemeClr>
                </a:solidFill>
              </a:rPr>
              <a:t>            </a:t>
            </a:r>
            <a:r>
              <a:rPr lang="en-US" altLang="zh-CN" sz="1400" b="1" dirty="0" smtClean="0">
                <a:solidFill>
                  <a:schemeClr val="accent5">
                    <a:lumMod val="10000"/>
                  </a:schemeClr>
                </a:solidFill>
              </a:rPr>
              <a:t>TRIM(</a:t>
            </a:r>
            <a:r>
              <a:rPr lang="en-US" altLang="zh-CN" sz="1400" b="1" dirty="0" err="1" smtClean="0">
                <a:solidFill>
                  <a:schemeClr val="accent5">
                    <a:lumMod val="10000"/>
                  </a:schemeClr>
                </a:solidFill>
              </a:rPr>
              <a:t>str</a:t>
            </a:r>
            <a:r>
              <a:rPr lang="en-US" altLang="zh-CN" sz="1400" b="1" dirty="0" smtClean="0">
                <a:solidFill>
                  <a:schemeClr val="accent5">
                    <a:lumMod val="10000"/>
                  </a:schemeClr>
                </a:solidFill>
              </a:rPr>
              <a:t>)</a:t>
            </a:r>
            <a:r>
              <a:rPr lang="zh-CN" altLang="en-US" sz="1400" b="1" dirty="0" smtClean="0">
                <a:solidFill>
                  <a:schemeClr val="accent5">
                    <a:lumMod val="10000"/>
                  </a:schemeClr>
                </a:solidFill>
              </a:rPr>
              <a:t>：去除字符串首部和尾部的所有空格</a:t>
            </a:r>
            <a:br>
              <a:rPr lang="zh-CN" altLang="en-US" sz="1400" b="1" dirty="0" smtClean="0">
                <a:solidFill>
                  <a:schemeClr val="accent5">
                    <a:lumMod val="10000"/>
                  </a:schemeClr>
                </a:solidFill>
              </a:rPr>
            </a:br>
            <a:r>
              <a:rPr lang="zh-CN" altLang="en-US" sz="1400" b="1" dirty="0" smtClean="0">
                <a:solidFill>
                  <a:schemeClr val="accent5">
                    <a:lumMod val="10000"/>
                  </a:schemeClr>
                </a:solidFill>
              </a:rPr>
              <a:t>            </a:t>
            </a:r>
            <a:r>
              <a:rPr lang="en-US" altLang="zh-CN" sz="1400" b="1" dirty="0" smtClean="0">
                <a:solidFill>
                  <a:schemeClr val="accent5">
                    <a:lumMod val="10000"/>
                  </a:schemeClr>
                </a:solidFill>
              </a:rPr>
              <a:t>UUID()</a:t>
            </a:r>
            <a:r>
              <a:rPr lang="zh-CN" altLang="en-US" sz="1400" b="1" dirty="0" smtClean="0">
                <a:solidFill>
                  <a:schemeClr val="accent5">
                    <a:lumMod val="10000"/>
                  </a:schemeClr>
                </a:solidFill>
              </a:rPr>
              <a:t>：生成具有唯一性的字符串</a:t>
            </a:r>
            <a:br>
              <a:rPr lang="zh-CN" altLang="en-US" sz="1400" b="1" dirty="0" smtClean="0">
                <a:solidFill>
                  <a:schemeClr val="accent5">
                    <a:lumMod val="10000"/>
                  </a:schemeClr>
                </a:solidFill>
              </a:rPr>
            </a:br>
            <a:r>
              <a:rPr lang="zh-CN" altLang="en-US" sz="1400" b="1" dirty="0" smtClean="0">
                <a:solidFill>
                  <a:schemeClr val="accent5">
                    <a:lumMod val="10000"/>
                  </a:schemeClr>
                </a:solidFill>
              </a:rPr>
              <a:t>            </a:t>
            </a:r>
            <a:r>
              <a:rPr lang="en-US" altLang="zh-CN" sz="1400" b="1" dirty="0" smtClean="0">
                <a:solidFill>
                  <a:schemeClr val="accent5">
                    <a:lumMod val="10000"/>
                  </a:schemeClr>
                </a:solidFill>
              </a:rPr>
              <a:t>LASTINSERTID()</a:t>
            </a:r>
            <a:r>
              <a:rPr lang="zh-CN" altLang="en-US" sz="1400" b="1" dirty="0" smtClean="0">
                <a:solidFill>
                  <a:schemeClr val="accent5">
                    <a:lumMod val="10000"/>
                  </a:schemeClr>
                </a:solidFill>
              </a:rPr>
              <a:t>：返回最后插入的</a:t>
            </a:r>
            <a:r>
              <a:rPr lang="en-US" altLang="zh-CN" sz="1400" b="1" dirty="0" smtClean="0">
                <a:solidFill>
                  <a:schemeClr val="accent5">
                    <a:lumMod val="10000"/>
                  </a:schemeClr>
                </a:solidFill>
              </a:rPr>
              <a:t>id</a:t>
            </a:r>
            <a:r>
              <a:rPr lang="zh-CN" altLang="en-US" sz="1400" b="1" dirty="0" smtClean="0">
                <a:solidFill>
                  <a:schemeClr val="accent5">
                    <a:lumMod val="10000"/>
                  </a:schemeClr>
                </a:solidFill>
              </a:rPr>
              <a:t>值</a:t>
            </a:r>
            <a:endParaRPr lang="en-US" altLang="zh-CN" sz="1400" b="1" dirty="0">
              <a:solidFill>
                <a:schemeClr val="accent5">
                  <a:lumMod val="10000"/>
                </a:schemeClr>
              </a:solidFill>
            </a:endParaRPr>
          </a:p>
        </p:txBody>
      </p:sp>
      <p:sp>
        <p:nvSpPr>
          <p:cNvPr id="11" name="文本占位符 1"/>
          <p:cNvSpPr>
            <a:spLocks noGrp="1"/>
          </p:cNvSpPr>
          <p:nvPr/>
        </p:nvSpPr>
        <p:spPr>
          <a:xfrm>
            <a:off x="361950" y="1170939"/>
            <a:ext cx="8104505" cy="4191174"/>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smtClean="0">
                <a:sym typeface="+mn-ea"/>
              </a:rPr>
              <a:t>语法</a:t>
            </a:r>
            <a:endParaRPr lang="en-US" altLang="zh-CN" dirty="0" smtClean="0">
              <a:sym typeface="+mn-ea"/>
            </a:endParaRPr>
          </a:p>
          <a:p>
            <a:pPr lvl="1"/>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buNone/>
            </a:pP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时间函数</a:t>
            </a:r>
            <a:endParaRPr lang="en-US" altLang="zh-CN" dirty="0"/>
          </a:p>
        </p:txBody>
      </p:sp>
      <p:sp>
        <p:nvSpPr>
          <p:cNvPr id="5" name="矩形 4"/>
          <p:cNvSpPr/>
          <p:nvPr/>
        </p:nvSpPr>
        <p:spPr>
          <a:xfrm>
            <a:off x="1145219" y="1695635"/>
            <a:ext cx="6693763" cy="3018407"/>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	 CURDATE()</a:t>
            </a:r>
            <a:r>
              <a:rPr lang="zh-CN" altLang="en-US" sz="1400" b="1" dirty="0" smtClean="0">
                <a:solidFill>
                  <a:schemeClr val="accent5">
                    <a:lumMod val="10000"/>
                  </a:schemeClr>
                </a:solidFill>
              </a:rPr>
              <a:t>或</a:t>
            </a:r>
            <a:r>
              <a:rPr lang="en-US" altLang="zh-CN" sz="1400" b="1" dirty="0" smtClean="0">
                <a:solidFill>
                  <a:schemeClr val="accent5">
                    <a:lumMod val="10000"/>
                  </a:schemeClr>
                </a:solidFill>
              </a:rPr>
              <a:t>CURRENT_DATE()  </a:t>
            </a:r>
            <a:r>
              <a:rPr lang="zh-CN" altLang="en-US" sz="1200" dirty="0" smtClean="0">
                <a:solidFill>
                  <a:schemeClr val="accent5">
                    <a:lumMod val="10000"/>
                  </a:schemeClr>
                </a:solidFill>
              </a:rPr>
              <a:t>返回当前的日期</a:t>
            </a:r>
            <a:br>
              <a:rPr lang="zh-CN" altLang="en-US" sz="1400" b="1" dirty="0" smtClean="0">
                <a:solidFill>
                  <a:schemeClr val="accent5">
                    <a:lumMod val="10000"/>
                  </a:schemeClr>
                </a:solidFill>
              </a:rPr>
            </a:br>
            <a:r>
              <a:rPr lang="zh-CN" altLang="en-US" sz="1400" b="1" dirty="0" smtClean="0">
                <a:solidFill>
                  <a:schemeClr val="accent5">
                    <a:lumMod val="10000"/>
                  </a:schemeClr>
                </a:solidFill>
              </a:rPr>
              <a:t>            </a:t>
            </a:r>
            <a:r>
              <a:rPr lang="en-US" altLang="zh-CN" sz="1400" b="1" dirty="0" smtClean="0">
                <a:solidFill>
                  <a:schemeClr val="accent5">
                    <a:lumMod val="10000"/>
                  </a:schemeClr>
                </a:solidFill>
              </a:rPr>
              <a:t>CURTIME()</a:t>
            </a:r>
            <a:r>
              <a:rPr lang="zh-CN" altLang="en-US" sz="1400" b="1" dirty="0" smtClean="0">
                <a:solidFill>
                  <a:schemeClr val="accent5">
                    <a:lumMod val="10000"/>
                  </a:schemeClr>
                </a:solidFill>
              </a:rPr>
              <a:t>或</a:t>
            </a:r>
            <a:r>
              <a:rPr lang="en-US" altLang="zh-CN" sz="1400" b="1" dirty="0" smtClean="0">
                <a:solidFill>
                  <a:schemeClr val="accent5">
                    <a:lumMod val="10000"/>
                  </a:schemeClr>
                </a:solidFill>
              </a:rPr>
              <a:t>CURRENT_TIME()  </a:t>
            </a:r>
            <a:r>
              <a:rPr lang="zh-CN" altLang="en-US" sz="1200" dirty="0" smtClean="0">
                <a:solidFill>
                  <a:schemeClr val="accent5">
                    <a:lumMod val="10000"/>
                  </a:schemeClr>
                </a:solidFill>
              </a:rPr>
              <a:t>返回当前的时间</a:t>
            </a:r>
            <a:br>
              <a:rPr lang="zh-CN" altLang="en-US" sz="1400" b="1" dirty="0" smtClean="0">
                <a:solidFill>
                  <a:schemeClr val="accent5">
                    <a:lumMod val="10000"/>
                  </a:schemeClr>
                </a:solidFill>
              </a:rPr>
            </a:br>
            <a:r>
              <a:rPr lang="zh-CN" altLang="en-US" sz="1400" b="1" dirty="0" smtClean="0">
                <a:solidFill>
                  <a:schemeClr val="accent5">
                    <a:lumMod val="10000"/>
                  </a:schemeClr>
                </a:solidFill>
              </a:rPr>
              <a:t>            </a:t>
            </a:r>
            <a:r>
              <a:rPr lang="en-US" altLang="zh-CN" sz="1400" b="1" dirty="0" smtClean="0">
                <a:solidFill>
                  <a:schemeClr val="accent5">
                    <a:lumMod val="10000"/>
                  </a:schemeClr>
                </a:solidFill>
              </a:rPr>
              <a:t>DATE_ADD(</a:t>
            </a:r>
            <a:r>
              <a:rPr lang="en-US" altLang="zh-CN" sz="1400" b="1" dirty="0" err="1" smtClean="0">
                <a:solidFill>
                  <a:schemeClr val="accent5">
                    <a:lumMod val="10000"/>
                  </a:schemeClr>
                </a:solidFill>
              </a:rPr>
              <a:t>date,INTERVAL</a:t>
            </a:r>
            <a:r>
              <a:rPr lang="en-US" altLang="zh-CN" sz="1400" b="1" dirty="0" smtClean="0">
                <a:solidFill>
                  <a:schemeClr val="accent5">
                    <a:lumMod val="10000"/>
                  </a:schemeClr>
                </a:solidFill>
              </a:rPr>
              <a:t> </a:t>
            </a:r>
            <a:r>
              <a:rPr lang="en-US" altLang="zh-CN" sz="1400" b="1" dirty="0" err="1" smtClean="0">
                <a:solidFill>
                  <a:schemeClr val="accent5">
                    <a:lumMod val="10000"/>
                  </a:schemeClr>
                </a:solidFill>
              </a:rPr>
              <a:t>int</a:t>
            </a:r>
            <a:r>
              <a:rPr lang="en-US" altLang="zh-CN" sz="1400" b="1" dirty="0" smtClean="0">
                <a:solidFill>
                  <a:schemeClr val="accent5">
                    <a:lumMod val="10000"/>
                  </a:schemeClr>
                </a:solidFill>
              </a:rPr>
              <a:t> unit) </a:t>
            </a:r>
            <a:r>
              <a:rPr lang="zh-CN" altLang="en-US" sz="1200" dirty="0" smtClean="0">
                <a:solidFill>
                  <a:schemeClr val="accent5">
                    <a:lumMod val="10000"/>
                  </a:schemeClr>
                </a:solidFill>
              </a:rPr>
              <a:t>返回日期</a:t>
            </a:r>
            <a:r>
              <a:rPr lang="en-US" altLang="zh-CN" sz="1200" dirty="0" smtClean="0">
                <a:solidFill>
                  <a:schemeClr val="accent5">
                    <a:lumMod val="10000"/>
                  </a:schemeClr>
                </a:solidFill>
              </a:rPr>
              <a:t>date</a:t>
            </a:r>
            <a:r>
              <a:rPr lang="zh-CN" altLang="en-US" sz="1200" dirty="0" smtClean="0">
                <a:solidFill>
                  <a:schemeClr val="accent5">
                    <a:lumMod val="10000"/>
                  </a:schemeClr>
                </a:solidFill>
              </a:rPr>
              <a:t>加上间隔时间</a:t>
            </a:r>
            <a:r>
              <a:rPr lang="en-US" altLang="zh-CN" sz="1200" dirty="0" err="1" smtClean="0">
                <a:solidFill>
                  <a:schemeClr val="accent5">
                    <a:lumMod val="10000"/>
                  </a:schemeClr>
                </a:solidFill>
              </a:rPr>
              <a:t>int</a:t>
            </a:r>
            <a:r>
              <a:rPr lang="zh-CN" altLang="en-US" sz="1200" dirty="0" smtClean="0">
                <a:solidFill>
                  <a:schemeClr val="accent5">
                    <a:lumMod val="10000"/>
                  </a:schemeClr>
                </a:solidFill>
              </a:rPr>
              <a:t>的结果</a:t>
            </a:r>
            <a:r>
              <a:rPr lang="en-US" altLang="zh-CN" sz="1200" dirty="0" smtClean="0">
                <a:solidFill>
                  <a:schemeClr val="accent5">
                    <a:lumMod val="10000"/>
                  </a:schemeClr>
                </a:solidFill>
              </a:rPr>
              <a:t>(</a:t>
            </a:r>
            <a:r>
              <a:rPr lang="en-US" altLang="zh-CN" sz="1200" dirty="0" err="1" smtClean="0">
                <a:solidFill>
                  <a:schemeClr val="accent5">
                    <a:lumMod val="10000"/>
                  </a:schemeClr>
                </a:solidFill>
              </a:rPr>
              <a:t>int</a:t>
            </a:r>
            <a:r>
              <a:rPr lang="zh-CN" altLang="en-US" sz="1200" dirty="0" smtClean="0">
                <a:solidFill>
                  <a:schemeClr val="accent5">
                    <a:lumMod val="10000"/>
                  </a:schemeClr>
                </a:solidFill>
              </a:rPr>
              <a:t>必须按照关键字进行格式化</a:t>
            </a:r>
            <a:r>
              <a:rPr lang="en-US" altLang="zh-CN" sz="1200" dirty="0" smtClean="0">
                <a:solidFill>
                  <a:schemeClr val="accent5">
                    <a:lumMod val="10000"/>
                  </a:schemeClr>
                </a:solidFill>
              </a:rPr>
              <a:t>),</a:t>
            </a:r>
            <a:r>
              <a:rPr lang="zh-CN" altLang="en-US" sz="1200" dirty="0" smtClean="0">
                <a:solidFill>
                  <a:schemeClr val="accent5">
                    <a:lumMod val="10000"/>
                  </a:schemeClr>
                </a:solidFill>
              </a:rPr>
              <a:t>如：</a:t>
            </a:r>
            <a:r>
              <a:rPr lang="en-US" altLang="zh-CN" sz="1200" dirty="0" smtClean="0">
                <a:solidFill>
                  <a:schemeClr val="accent5">
                    <a:lumMod val="10000"/>
                  </a:schemeClr>
                </a:solidFill>
              </a:rPr>
              <a:t>SELECT DATE_ADD(CURRENT_DATE,INTERVAL 6 MONTH);</a:t>
            </a:r>
            <a:br>
              <a:rPr lang="en-US" altLang="zh-CN" sz="1400" b="1" dirty="0" smtClean="0">
                <a:solidFill>
                  <a:schemeClr val="accent5">
                    <a:lumMod val="10000"/>
                  </a:schemeClr>
                </a:solidFill>
              </a:rPr>
            </a:br>
            <a:r>
              <a:rPr lang="en-US" altLang="zh-CN" sz="1400" b="1" dirty="0" smtClean="0">
                <a:solidFill>
                  <a:schemeClr val="accent5">
                    <a:lumMod val="10000"/>
                  </a:schemeClr>
                </a:solidFill>
              </a:rPr>
              <a:t>            DATE_FORMAT(</a:t>
            </a:r>
            <a:r>
              <a:rPr lang="en-US" altLang="zh-CN" sz="1400" b="1" dirty="0" err="1" smtClean="0">
                <a:solidFill>
                  <a:schemeClr val="accent5">
                    <a:lumMod val="10000"/>
                  </a:schemeClr>
                </a:solidFill>
              </a:rPr>
              <a:t>date,fmt</a:t>
            </a:r>
            <a:r>
              <a:rPr lang="en-US" altLang="zh-CN" sz="1400" b="1" dirty="0" smtClean="0">
                <a:solidFill>
                  <a:schemeClr val="accent5">
                    <a:lumMod val="10000"/>
                  </a:schemeClr>
                </a:solidFill>
              </a:rPr>
              <a:t>)  </a:t>
            </a:r>
            <a:r>
              <a:rPr lang="zh-CN" altLang="en-US" sz="1200" dirty="0" smtClean="0">
                <a:solidFill>
                  <a:schemeClr val="accent5">
                    <a:lumMod val="10000"/>
                  </a:schemeClr>
                </a:solidFill>
              </a:rPr>
              <a:t>依照指定的</a:t>
            </a:r>
            <a:r>
              <a:rPr lang="en-US" altLang="zh-CN" sz="1200" dirty="0" err="1" smtClean="0">
                <a:solidFill>
                  <a:schemeClr val="accent5">
                    <a:lumMod val="10000"/>
                  </a:schemeClr>
                </a:solidFill>
              </a:rPr>
              <a:t>fmt</a:t>
            </a:r>
            <a:r>
              <a:rPr lang="zh-CN" altLang="en-US" sz="1200" dirty="0" smtClean="0">
                <a:solidFill>
                  <a:schemeClr val="accent5">
                    <a:lumMod val="10000"/>
                  </a:schemeClr>
                </a:solidFill>
              </a:rPr>
              <a:t>格式格式化日期</a:t>
            </a:r>
            <a:r>
              <a:rPr lang="en-US" altLang="zh-CN" sz="1200" dirty="0" smtClean="0">
                <a:solidFill>
                  <a:schemeClr val="accent5">
                    <a:lumMod val="10000"/>
                  </a:schemeClr>
                </a:solidFill>
              </a:rPr>
              <a:t>date</a:t>
            </a:r>
            <a:r>
              <a:rPr lang="zh-CN" altLang="en-US" sz="1200" dirty="0" smtClean="0">
                <a:solidFill>
                  <a:schemeClr val="accent5">
                    <a:lumMod val="10000"/>
                  </a:schemeClr>
                </a:solidFill>
              </a:rPr>
              <a:t>值，如：</a:t>
            </a:r>
            <a:r>
              <a:rPr lang="en-US" altLang="zh-CN" sz="1200" dirty="0" smtClean="0">
                <a:solidFill>
                  <a:schemeClr val="accent5">
                    <a:lumMod val="10000"/>
                  </a:schemeClr>
                </a:solidFill>
              </a:rPr>
              <a:t>select DATE_FORMAT(CURDATE(),'%Y-%m-%d')</a:t>
            </a:r>
            <a:br>
              <a:rPr lang="en-US" altLang="zh-CN" sz="1400" b="1" dirty="0" smtClean="0">
                <a:solidFill>
                  <a:schemeClr val="accent5">
                    <a:lumMod val="10000"/>
                  </a:schemeClr>
                </a:solidFill>
              </a:rPr>
            </a:br>
            <a:r>
              <a:rPr lang="en-US" altLang="zh-CN" sz="1400" b="1" dirty="0" smtClean="0">
                <a:solidFill>
                  <a:schemeClr val="accent5">
                    <a:lumMod val="10000"/>
                  </a:schemeClr>
                </a:solidFill>
              </a:rPr>
              <a:t>            DATE_SUB(</a:t>
            </a:r>
            <a:r>
              <a:rPr lang="en-US" altLang="zh-CN" sz="1400" b="1" dirty="0" err="1" smtClean="0">
                <a:solidFill>
                  <a:schemeClr val="accent5">
                    <a:lumMod val="10000"/>
                  </a:schemeClr>
                </a:solidFill>
              </a:rPr>
              <a:t>date,INTERVAL</a:t>
            </a:r>
            <a:r>
              <a:rPr lang="en-US" altLang="zh-CN" sz="1400" b="1" dirty="0" smtClean="0">
                <a:solidFill>
                  <a:schemeClr val="accent5">
                    <a:lumMod val="10000"/>
                  </a:schemeClr>
                </a:solidFill>
              </a:rPr>
              <a:t> </a:t>
            </a:r>
            <a:r>
              <a:rPr lang="en-US" altLang="zh-CN" sz="1400" b="1" dirty="0" err="1" smtClean="0">
                <a:solidFill>
                  <a:schemeClr val="accent5">
                    <a:lumMod val="10000"/>
                  </a:schemeClr>
                </a:solidFill>
              </a:rPr>
              <a:t>int</a:t>
            </a:r>
            <a:r>
              <a:rPr lang="en-US" altLang="zh-CN" sz="1400" b="1" dirty="0" smtClean="0">
                <a:solidFill>
                  <a:schemeClr val="accent5">
                    <a:lumMod val="10000"/>
                  </a:schemeClr>
                </a:solidFill>
              </a:rPr>
              <a:t> unit)  </a:t>
            </a:r>
            <a:r>
              <a:rPr lang="zh-CN" altLang="en-US" sz="1200" dirty="0" smtClean="0">
                <a:solidFill>
                  <a:schemeClr val="accent5">
                    <a:lumMod val="10000"/>
                  </a:schemeClr>
                </a:solidFill>
              </a:rPr>
              <a:t>返回日期</a:t>
            </a:r>
            <a:r>
              <a:rPr lang="en-US" altLang="zh-CN" sz="1200" dirty="0" smtClean="0">
                <a:solidFill>
                  <a:schemeClr val="accent5">
                    <a:lumMod val="10000"/>
                  </a:schemeClr>
                </a:solidFill>
              </a:rPr>
              <a:t>date</a:t>
            </a:r>
            <a:r>
              <a:rPr lang="zh-CN" altLang="en-US" sz="1200" dirty="0" smtClean="0">
                <a:solidFill>
                  <a:schemeClr val="accent5">
                    <a:lumMod val="10000"/>
                  </a:schemeClr>
                </a:solidFill>
              </a:rPr>
              <a:t>减去间隔时间</a:t>
            </a:r>
            <a:r>
              <a:rPr lang="en-US" altLang="zh-CN" sz="1200" dirty="0" err="1" smtClean="0">
                <a:solidFill>
                  <a:schemeClr val="accent5">
                    <a:lumMod val="10000"/>
                  </a:schemeClr>
                </a:solidFill>
              </a:rPr>
              <a:t>int</a:t>
            </a:r>
            <a:r>
              <a:rPr lang="zh-CN" altLang="en-US" sz="1200" dirty="0" smtClean="0">
                <a:solidFill>
                  <a:schemeClr val="accent5">
                    <a:lumMod val="10000"/>
                  </a:schemeClr>
                </a:solidFill>
              </a:rPr>
              <a:t>的结果</a:t>
            </a:r>
            <a:r>
              <a:rPr lang="en-US" altLang="zh-CN" sz="1200" dirty="0" smtClean="0">
                <a:solidFill>
                  <a:schemeClr val="accent5">
                    <a:lumMod val="10000"/>
                  </a:schemeClr>
                </a:solidFill>
              </a:rPr>
              <a:t>(</a:t>
            </a:r>
            <a:r>
              <a:rPr lang="en-US" altLang="zh-CN" sz="1200" dirty="0" err="1" smtClean="0">
                <a:solidFill>
                  <a:schemeClr val="accent5">
                    <a:lumMod val="10000"/>
                  </a:schemeClr>
                </a:solidFill>
              </a:rPr>
              <a:t>int</a:t>
            </a:r>
            <a:r>
              <a:rPr lang="zh-CN" altLang="en-US" sz="1200" dirty="0" smtClean="0">
                <a:solidFill>
                  <a:schemeClr val="accent5">
                    <a:lumMod val="10000"/>
                  </a:schemeClr>
                </a:solidFill>
              </a:rPr>
              <a:t>必须按照关键字进行格式化</a:t>
            </a:r>
            <a:r>
              <a:rPr lang="en-US" altLang="zh-CN" sz="1200" dirty="0" smtClean="0">
                <a:solidFill>
                  <a:schemeClr val="accent5">
                    <a:lumMod val="10000"/>
                  </a:schemeClr>
                </a:solidFill>
              </a:rPr>
              <a:t>),</a:t>
            </a:r>
            <a:r>
              <a:rPr lang="zh-CN" altLang="en-US" sz="1200" dirty="0" smtClean="0">
                <a:solidFill>
                  <a:schemeClr val="accent5">
                    <a:lumMod val="10000"/>
                  </a:schemeClr>
                </a:solidFill>
              </a:rPr>
              <a:t>如：</a:t>
            </a:r>
            <a:r>
              <a:rPr lang="en-US" altLang="zh-CN" sz="1200" dirty="0" smtClean="0">
                <a:solidFill>
                  <a:schemeClr val="accent5">
                    <a:lumMod val="10000"/>
                  </a:schemeClr>
                </a:solidFill>
              </a:rPr>
              <a:t>SELECT DATE_SUB(CURRENT_DATE,INTERVAL 6 MONTH);</a:t>
            </a:r>
            <a:br>
              <a:rPr lang="en-US" altLang="zh-CN" sz="1400" b="1" dirty="0" smtClean="0">
                <a:solidFill>
                  <a:schemeClr val="accent5">
                    <a:lumMod val="10000"/>
                  </a:schemeClr>
                </a:solidFill>
              </a:rPr>
            </a:br>
            <a:r>
              <a:rPr lang="en-US" altLang="zh-CN" sz="1400" b="1" dirty="0" smtClean="0">
                <a:solidFill>
                  <a:schemeClr val="accent5">
                    <a:lumMod val="10000"/>
                  </a:schemeClr>
                </a:solidFill>
              </a:rPr>
              <a:t>            NOW() </a:t>
            </a:r>
            <a:r>
              <a:rPr lang="zh-CN" altLang="en-US" sz="1200" dirty="0" smtClean="0">
                <a:solidFill>
                  <a:schemeClr val="accent5">
                    <a:lumMod val="10000"/>
                  </a:schemeClr>
                </a:solidFill>
              </a:rPr>
              <a:t>返回当前的日期和时间</a:t>
            </a:r>
            <a:endParaRPr lang="en-US" altLang="zh-CN" sz="1200" dirty="0">
              <a:solidFill>
                <a:schemeClr val="accent5">
                  <a:lumMod val="10000"/>
                </a:schemeClr>
              </a:solidFill>
            </a:endParaRPr>
          </a:p>
        </p:txBody>
      </p:sp>
      <p:sp>
        <p:nvSpPr>
          <p:cNvPr id="11" name="文本占位符 1"/>
          <p:cNvSpPr>
            <a:spLocks noGrp="1"/>
          </p:cNvSpPr>
          <p:nvPr/>
        </p:nvSpPr>
        <p:spPr>
          <a:xfrm>
            <a:off x="361950" y="1170939"/>
            <a:ext cx="8104505" cy="4191174"/>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smtClean="0">
                <a:sym typeface="+mn-ea"/>
              </a:rPr>
              <a:t>语法</a:t>
            </a:r>
            <a:endParaRPr lang="en-US" altLang="zh-CN" dirty="0" smtClean="0">
              <a:sym typeface="+mn-ea"/>
            </a:endParaRPr>
          </a:p>
          <a:p>
            <a:pPr lvl="1"/>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buNone/>
            </a:pP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normAutofit/>
          </a:bodyPr>
          <a:lstStyle/>
          <a:p>
            <a:r>
              <a:rPr lang="en-US" altLang="zh-CN" sz="2400" dirty="0"/>
              <a:t>mysql</a:t>
            </a:r>
            <a:r>
              <a:rPr lang="zh-CN" altLang="en-US" sz="2400" dirty="0"/>
              <a:t>数据库变量分那些类？</a:t>
            </a:r>
            <a:endParaRPr lang="zh-CN" altLang="en-US" sz="2400" dirty="0"/>
          </a:p>
          <a:p>
            <a:r>
              <a:rPr lang="zh-CN" altLang="en-US" sz="2400" dirty="0"/>
              <a:t>什么是存储过程？</a:t>
            </a:r>
            <a:endParaRPr lang="zh-CN" altLang="en-US" sz="2400" dirty="0"/>
          </a:p>
          <a:p>
            <a:r>
              <a:rPr lang="zh-CN" altLang="en-US" sz="2400" dirty="0"/>
              <a:t>什么是触发器，需要调用吗，怎样调用？</a:t>
            </a:r>
            <a:endParaRPr lang="zh-CN" altLang="en-US" sz="2400" dirty="0"/>
          </a:p>
          <a:p>
            <a:endParaRPr lang="zh-CN" altLang="en-US" sz="2400" dirty="0"/>
          </a:p>
        </p:txBody>
      </p:sp>
      <p:sp>
        <p:nvSpPr>
          <p:cNvPr id="3" name="标题 2"/>
          <p:cNvSpPr>
            <a:spLocks noGrp="1"/>
          </p:cNvSpPr>
          <p:nvPr>
            <p:ph type="title"/>
          </p:nvPr>
        </p:nvSpPr>
        <p:spPr/>
        <p:txBody>
          <a:bodyPr>
            <a:normAutofit fontScale="90000"/>
          </a:bodyPr>
          <a:lstStyle/>
          <a:p>
            <a:r>
              <a:rPr lang="zh-CN" altLang="en-US" dirty="0" smtClean="0"/>
              <a:t>预习检查</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自定义函数</a:t>
            </a:r>
            <a:endParaRPr lang="en-US" altLang="zh-CN" dirty="0"/>
          </a:p>
        </p:txBody>
      </p:sp>
      <p:sp>
        <p:nvSpPr>
          <p:cNvPr id="5" name="矩形 4"/>
          <p:cNvSpPr/>
          <p:nvPr/>
        </p:nvSpPr>
        <p:spPr>
          <a:xfrm>
            <a:off x="1251751" y="2006353"/>
            <a:ext cx="6693763" cy="1553594"/>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CREATE FUNCTION </a:t>
            </a:r>
            <a:r>
              <a:rPr lang="en-US" altLang="zh-CN" sz="1400" b="1" dirty="0" err="1" smtClean="0">
                <a:solidFill>
                  <a:schemeClr val="accent5">
                    <a:lumMod val="10000"/>
                  </a:schemeClr>
                </a:solidFill>
              </a:rPr>
              <a:t>sp_name</a:t>
            </a:r>
            <a:r>
              <a:rPr lang="en-US" altLang="zh-CN" sz="1400" b="1" dirty="0" smtClean="0">
                <a:solidFill>
                  <a:schemeClr val="accent5">
                    <a:lumMod val="10000"/>
                  </a:schemeClr>
                </a:solidFill>
              </a:rPr>
              <a:t> ([</a:t>
            </a:r>
            <a:r>
              <a:rPr lang="en-US" altLang="zh-CN" sz="1400" b="1" dirty="0" err="1" smtClean="0">
                <a:solidFill>
                  <a:schemeClr val="accent5">
                    <a:lumMod val="10000"/>
                  </a:schemeClr>
                </a:solidFill>
              </a:rPr>
              <a:t>param_name</a:t>
            </a:r>
            <a:r>
              <a:rPr lang="en-US" altLang="zh-CN" sz="1400" b="1" dirty="0" smtClean="0">
                <a:solidFill>
                  <a:schemeClr val="accent5">
                    <a:lumMod val="10000"/>
                  </a:schemeClr>
                </a:solidFill>
              </a:rPr>
              <a:t> type[,...]])</a:t>
            </a:r>
            <a:br>
              <a:rPr lang="en-US" altLang="zh-CN" sz="1400" b="1" dirty="0" smtClean="0">
                <a:solidFill>
                  <a:schemeClr val="accent5">
                    <a:lumMod val="10000"/>
                  </a:schemeClr>
                </a:solidFill>
              </a:rPr>
            </a:br>
            <a:r>
              <a:rPr lang="en-US" altLang="zh-CN" sz="1400" b="1" dirty="0" smtClean="0">
                <a:solidFill>
                  <a:schemeClr val="accent5">
                    <a:lumMod val="10000"/>
                  </a:schemeClr>
                </a:solidFill>
              </a:rPr>
              <a:t>RETURNS type    -- </a:t>
            </a:r>
            <a:r>
              <a:rPr lang="zh-CN" altLang="en-US" sz="1400" b="1" dirty="0" smtClean="0">
                <a:solidFill>
                  <a:schemeClr val="accent5">
                    <a:lumMod val="10000"/>
                  </a:schemeClr>
                </a:solidFill>
              </a:rPr>
              <a:t>定义返回值类型</a:t>
            </a:r>
            <a:endParaRPr lang="en-US" altLang="zh-CN" sz="1400" b="1" dirty="0" smtClean="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BEGIN</a:t>
            </a:r>
            <a:br>
              <a:rPr lang="zh-CN" altLang="en-US" sz="1400" b="1" dirty="0" smtClean="0">
                <a:solidFill>
                  <a:schemeClr val="accent5">
                    <a:lumMod val="10000"/>
                  </a:schemeClr>
                </a:solidFill>
              </a:rPr>
            </a:br>
            <a:r>
              <a:rPr lang="zh-CN" altLang="en-US" sz="1400" b="1" dirty="0" smtClean="0">
                <a:solidFill>
                  <a:schemeClr val="accent5">
                    <a:lumMod val="10000"/>
                  </a:schemeClr>
                </a:solidFill>
              </a:rPr>
              <a:t>                        </a:t>
            </a:r>
            <a:r>
              <a:rPr lang="en-US" altLang="zh-CN" sz="1400" b="1" dirty="0" err="1" smtClean="0">
                <a:solidFill>
                  <a:schemeClr val="accent5">
                    <a:lumMod val="10000"/>
                  </a:schemeClr>
                </a:solidFill>
              </a:rPr>
              <a:t>routine_body</a:t>
            </a:r>
            <a:endParaRPr lang="en-US" altLang="zh-CN" sz="1400" b="1" dirty="0" smtClean="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END</a:t>
            </a:r>
            <a:endParaRPr lang="en-US" altLang="zh-CN" sz="1400" b="1" dirty="0">
              <a:solidFill>
                <a:schemeClr val="accent5">
                  <a:lumMod val="10000"/>
                </a:schemeClr>
              </a:solidFill>
            </a:endParaRPr>
          </a:p>
        </p:txBody>
      </p:sp>
      <p:sp>
        <p:nvSpPr>
          <p:cNvPr id="11" name="文本占位符 1"/>
          <p:cNvSpPr>
            <a:spLocks noGrp="1"/>
          </p:cNvSpPr>
          <p:nvPr/>
        </p:nvSpPr>
        <p:spPr>
          <a:xfrm>
            <a:off x="361950" y="1170939"/>
            <a:ext cx="8104505" cy="4191174"/>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smtClean="0">
                <a:sym typeface="+mn-ea"/>
              </a:rPr>
              <a:t>语法</a:t>
            </a:r>
            <a:endParaRPr lang="en-US" altLang="zh-CN" dirty="0" smtClean="0">
              <a:sym typeface="+mn-ea"/>
            </a:endParaRPr>
          </a:p>
          <a:p>
            <a:pPr lvl="1"/>
            <a:r>
              <a:rPr lang="zh-CN" altLang="en-US" dirty="0" smtClean="0">
                <a:sym typeface="+mn-ea"/>
              </a:rPr>
              <a:t>创建</a:t>
            </a:r>
            <a:endParaRPr lang="en-US" altLang="zh-CN" dirty="0" smtClean="0">
              <a:sym typeface="+mn-ea"/>
            </a:endParaRPr>
          </a:p>
          <a:p>
            <a:pPr lvl="1"/>
            <a:endParaRPr lang="en-US" altLang="zh-CN" dirty="0" smtClean="0">
              <a:sym typeface="+mn-ea"/>
            </a:endParaRPr>
          </a:p>
          <a:p>
            <a:pPr lvl="1"/>
            <a:endParaRPr lang="en-US" altLang="zh-CN" dirty="0" smtClean="0">
              <a:sym typeface="+mn-ea"/>
            </a:endParaRPr>
          </a:p>
          <a:p>
            <a:pPr lvl="1"/>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r>
              <a:rPr lang="zh-CN" altLang="en-US" dirty="0" smtClean="0">
                <a:sym typeface="+mn-ea"/>
              </a:rPr>
              <a:t>删除</a:t>
            </a:r>
            <a:endParaRPr lang="en-US" altLang="zh-CN" dirty="0" smtClean="0">
              <a:sym typeface="+mn-ea"/>
            </a:endParaRPr>
          </a:p>
          <a:p>
            <a:pPr>
              <a:buNone/>
            </a:pPr>
            <a:endParaRPr lang="en-US" altLang="zh-CN" dirty="0" smtClean="0"/>
          </a:p>
          <a:p>
            <a:endParaRPr lang="en-US" altLang="zh-CN" dirty="0"/>
          </a:p>
          <a:p>
            <a:endParaRPr lang="en-US" altLang="zh-CN" dirty="0" smtClean="0"/>
          </a:p>
          <a:p>
            <a:pPr marL="0" indent="0">
              <a:buNone/>
            </a:pPr>
            <a:endParaRPr lang="en-US" altLang="zh-CN" dirty="0" smtClean="0"/>
          </a:p>
        </p:txBody>
      </p:sp>
      <p:sp>
        <p:nvSpPr>
          <p:cNvPr id="8" name="矩形 7"/>
          <p:cNvSpPr/>
          <p:nvPr/>
        </p:nvSpPr>
        <p:spPr>
          <a:xfrm>
            <a:off x="1251751" y="4527612"/>
            <a:ext cx="6693763" cy="49265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DROP function [IF EXISTS] </a:t>
            </a:r>
            <a:r>
              <a:rPr lang="en-US" altLang="zh-CN" sz="1400" b="1" dirty="0" err="1" smtClean="0">
                <a:solidFill>
                  <a:schemeClr val="accent5">
                    <a:lumMod val="10000"/>
                  </a:schemeClr>
                </a:solidFill>
              </a:rPr>
              <a:t>sp_name</a:t>
            </a:r>
            <a:r>
              <a:rPr lang="en-US" altLang="zh-CN" sz="1400" b="1" dirty="0" smtClean="0">
                <a:solidFill>
                  <a:schemeClr val="accent5">
                    <a:lumMod val="10000"/>
                  </a:schemeClr>
                </a:solidFill>
              </a:rPr>
              <a:t>;</a:t>
            </a:r>
            <a:endParaRPr lang="en-US" altLang="zh-CN" sz="1400" b="1" dirty="0">
              <a:solidFill>
                <a:schemeClr val="accent5">
                  <a:lumMod val="10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自定义函数</a:t>
            </a:r>
            <a:endParaRPr lang="en-US" altLang="zh-CN" dirty="0"/>
          </a:p>
        </p:txBody>
      </p:sp>
      <p:sp>
        <p:nvSpPr>
          <p:cNvPr id="5" name="矩形 4"/>
          <p:cNvSpPr/>
          <p:nvPr/>
        </p:nvSpPr>
        <p:spPr>
          <a:xfrm>
            <a:off x="1251751" y="2006353"/>
            <a:ext cx="6693763" cy="656948"/>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SHOW CREATE FUNCTION </a:t>
            </a:r>
            <a:r>
              <a:rPr lang="en-US" altLang="zh-CN" sz="1400" b="1" dirty="0" err="1" smtClean="0">
                <a:solidFill>
                  <a:schemeClr val="accent5">
                    <a:lumMod val="10000"/>
                  </a:schemeClr>
                </a:solidFill>
              </a:rPr>
              <a:t>sp_name</a:t>
            </a:r>
            <a:r>
              <a:rPr lang="en-US" altLang="zh-CN" sz="1400" b="1" dirty="0" smtClean="0">
                <a:solidFill>
                  <a:schemeClr val="accent5">
                    <a:lumMod val="10000"/>
                  </a:schemeClr>
                </a:solidFill>
              </a:rPr>
              <a:t>;</a:t>
            </a:r>
            <a:endParaRPr lang="en-US" altLang="zh-CN" sz="1400" b="1" dirty="0">
              <a:solidFill>
                <a:schemeClr val="accent5">
                  <a:lumMod val="10000"/>
                </a:schemeClr>
              </a:solidFill>
            </a:endParaRPr>
          </a:p>
        </p:txBody>
      </p:sp>
      <p:sp>
        <p:nvSpPr>
          <p:cNvPr id="11" name="文本占位符 1"/>
          <p:cNvSpPr>
            <a:spLocks noGrp="1"/>
          </p:cNvSpPr>
          <p:nvPr/>
        </p:nvSpPr>
        <p:spPr>
          <a:xfrm>
            <a:off x="361950" y="1170939"/>
            <a:ext cx="8104505" cy="4191174"/>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smtClean="0">
                <a:sym typeface="+mn-ea"/>
              </a:rPr>
              <a:t>语法</a:t>
            </a:r>
            <a:endParaRPr lang="en-US" altLang="zh-CN" dirty="0" smtClean="0">
              <a:sym typeface="+mn-ea"/>
            </a:endParaRPr>
          </a:p>
          <a:p>
            <a:pPr lvl="1"/>
            <a:r>
              <a:rPr lang="zh-CN" altLang="en-US" dirty="0" smtClean="0">
                <a:sym typeface="+mn-ea"/>
              </a:rPr>
              <a:t>查看</a:t>
            </a:r>
            <a:endParaRPr lang="en-US" altLang="zh-CN" dirty="0" smtClean="0">
              <a:sym typeface="+mn-ea"/>
            </a:endParaRPr>
          </a:p>
          <a:p>
            <a:pPr lvl="1"/>
            <a:endParaRPr lang="en-US" altLang="zh-CN" dirty="0" smtClean="0">
              <a:sym typeface="+mn-ea"/>
            </a:endParaRPr>
          </a:p>
          <a:p>
            <a:pPr lvl="1"/>
            <a:endParaRPr lang="en-US" altLang="zh-CN" dirty="0" smtClean="0">
              <a:sym typeface="+mn-ea"/>
            </a:endParaRPr>
          </a:p>
          <a:p>
            <a:pPr lvl="1">
              <a:buNone/>
            </a:pPr>
            <a:endParaRPr lang="en-US" altLang="zh-CN" dirty="0" smtClean="0">
              <a:sym typeface="+mn-ea"/>
            </a:endParaRPr>
          </a:p>
          <a:p>
            <a:pPr lvl="1"/>
            <a:r>
              <a:rPr lang="zh-CN" altLang="en-US" dirty="0" smtClean="0">
                <a:sym typeface="+mn-ea"/>
              </a:rPr>
              <a:t>使用</a:t>
            </a:r>
            <a:endParaRPr lang="en-US" altLang="zh-CN" dirty="0" smtClean="0">
              <a:sym typeface="+mn-ea"/>
            </a:endParaRPr>
          </a:p>
          <a:p>
            <a:pPr lvl="1">
              <a:buNone/>
            </a:pP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
        <p:nvSpPr>
          <p:cNvPr id="8" name="矩形 7"/>
          <p:cNvSpPr/>
          <p:nvPr/>
        </p:nvSpPr>
        <p:spPr>
          <a:xfrm>
            <a:off x="1251751" y="3488924"/>
            <a:ext cx="6693763" cy="49265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SELECT </a:t>
            </a:r>
            <a:r>
              <a:rPr lang="en-US" altLang="zh-CN" sz="1400" b="1" dirty="0" err="1" smtClean="0">
                <a:solidFill>
                  <a:schemeClr val="accent5">
                    <a:lumMod val="10000"/>
                  </a:schemeClr>
                </a:solidFill>
              </a:rPr>
              <a:t>db_name.sp_name</a:t>
            </a:r>
            <a:r>
              <a:rPr lang="en-US" altLang="zh-CN" sz="1400" b="1" dirty="0" smtClean="0">
                <a:solidFill>
                  <a:schemeClr val="accent5">
                    <a:lumMod val="10000"/>
                  </a:schemeClr>
                </a:solidFill>
              </a:rPr>
              <a:t>;</a:t>
            </a:r>
            <a:endParaRPr lang="en-US" altLang="zh-CN" sz="1400" b="1" dirty="0">
              <a:solidFill>
                <a:schemeClr val="accent5">
                  <a:lumMod val="10000"/>
                </a:schemeClr>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自定义函数</a:t>
            </a:r>
            <a:endParaRPr lang="en-US" altLang="zh-CN" dirty="0"/>
          </a:p>
        </p:txBody>
      </p:sp>
      <p:sp>
        <p:nvSpPr>
          <p:cNvPr id="5" name="矩形 4"/>
          <p:cNvSpPr/>
          <p:nvPr/>
        </p:nvSpPr>
        <p:spPr>
          <a:xfrm>
            <a:off x="828675" y="1652905"/>
            <a:ext cx="7534275" cy="1859280"/>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		  # </a:t>
            </a:r>
            <a:r>
              <a:rPr lang="zh-CN" altLang="en-US" sz="1400" b="1" dirty="0" smtClean="0">
                <a:solidFill>
                  <a:schemeClr val="accent5">
                    <a:lumMod val="10000"/>
                  </a:schemeClr>
                </a:solidFill>
              </a:rPr>
              <a:t>创建</a:t>
            </a:r>
            <a:br>
              <a:rPr lang="zh-CN" altLang="en-US" sz="1400" b="1" dirty="0" smtClean="0">
                <a:solidFill>
                  <a:schemeClr val="accent5">
                    <a:lumMod val="10000"/>
                  </a:schemeClr>
                </a:solidFill>
              </a:rPr>
            </a:br>
            <a:r>
              <a:rPr lang="zh-CN" altLang="en-US" sz="1400" b="1" dirty="0" smtClean="0">
                <a:solidFill>
                  <a:schemeClr val="accent5">
                    <a:lumMod val="10000"/>
                  </a:schemeClr>
                </a:solidFill>
              </a:rPr>
              <a:t>                    </a:t>
            </a:r>
            <a:r>
              <a:rPr lang="en-US" altLang="zh-CN" sz="1400" b="1" dirty="0" smtClean="0">
                <a:solidFill>
                  <a:schemeClr val="accent5">
                    <a:lumMod val="10000"/>
                  </a:schemeClr>
                </a:solidFill>
              </a:rPr>
              <a:t>CREATE FUNCTION hello (s CHAR(20))</a:t>
            </a:r>
            <a:br>
              <a:rPr lang="en-US" altLang="zh-CN" sz="1400" b="1" dirty="0" smtClean="0">
                <a:solidFill>
                  <a:schemeClr val="accent5">
                    <a:lumMod val="10000"/>
                  </a:schemeClr>
                </a:solidFill>
              </a:rPr>
            </a:br>
            <a:r>
              <a:rPr lang="en-US" altLang="zh-CN" sz="1400" b="1" dirty="0" smtClean="0">
                <a:solidFill>
                  <a:schemeClr val="accent5">
                    <a:lumMod val="10000"/>
                  </a:schemeClr>
                </a:solidFill>
              </a:rPr>
              <a:t>                     RETURNS CHAR(50) DETERMINISTIC</a:t>
            </a:r>
            <a:br>
              <a:rPr lang="en-US" altLang="zh-CN" sz="1400" b="1" dirty="0" smtClean="0">
                <a:solidFill>
                  <a:schemeClr val="accent5">
                    <a:lumMod val="10000"/>
                  </a:schemeClr>
                </a:solidFill>
              </a:rPr>
            </a:br>
            <a:r>
              <a:rPr lang="en-US" altLang="zh-CN" sz="1400" b="1" dirty="0" smtClean="0">
                <a:solidFill>
                  <a:schemeClr val="accent5">
                    <a:lumMod val="10000"/>
                  </a:schemeClr>
                </a:solidFill>
              </a:rPr>
              <a:t>                     	RETURN CONCAT('Hello, ',s,'!');</a:t>
            </a:r>
            <a:br>
              <a:rPr lang="en-US" altLang="zh-CN" sz="1400" b="1" dirty="0" smtClean="0">
                <a:solidFill>
                  <a:schemeClr val="accent5">
                    <a:lumMod val="10000"/>
                  </a:schemeClr>
                </a:solidFill>
              </a:rPr>
            </a:br>
            <a:r>
              <a:rPr lang="en-US" altLang="zh-CN" sz="1400" b="1" dirty="0" smtClean="0">
                <a:solidFill>
                  <a:schemeClr val="accent5">
                    <a:lumMod val="10000"/>
                  </a:schemeClr>
                </a:solidFill>
              </a:rPr>
              <a:t>                    # </a:t>
            </a:r>
            <a:r>
              <a:rPr lang="zh-CN" altLang="en-US" sz="1400" b="1" dirty="0" smtClean="0">
                <a:solidFill>
                  <a:schemeClr val="accent5">
                    <a:lumMod val="10000"/>
                  </a:schemeClr>
                </a:solidFill>
              </a:rPr>
              <a:t>使用</a:t>
            </a:r>
            <a:br>
              <a:rPr lang="zh-CN" altLang="en-US" sz="1400" b="1" dirty="0" smtClean="0">
                <a:solidFill>
                  <a:schemeClr val="accent5">
                    <a:lumMod val="10000"/>
                  </a:schemeClr>
                </a:solidFill>
              </a:rPr>
            </a:br>
            <a:r>
              <a:rPr lang="zh-CN" altLang="en-US" sz="1400" b="1" dirty="0" smtClean="0">
                <a:solidFill>
                  <a:schemeClr val="accent5">
                    <a:lumMod val="10000"/>
                  </a:schemeClr>
                </a:solidFill>
              </a:rPr>
              <a:t>                    </a:t>
            </a:r>
            <a:r>
              <a:rPr lang="en-US" altLang="zh-CN" sz="1400" b="1" dirty="0" smtClean="0">
                <a:solidFill>
                  <a:schemeClr val="accent5">
                    <a:lumMod val="10000"/>
                  </a:schemeClr>
                </a:solidFill>
              </a:rPr>
              <a:t>SELECT hello('world');</a:t>
            </a:r>
            <a:endParaRPr lang="en-US" altLang="zh-CN" sz="1400" b="1" dirty="0">
              <a:solidFill>
                <a:schemeClr val="accent5">
                  <a:lumMod val="10000"/>
                </a:schemeClr>
              </a:solidFill>
            </a:endParaRPr>
          </a:p>
        </p:txBody>
      </p:sp>
      <p:sp>
        <p:nvSpPr>
          <p:cNvPr id="7" name="文本占位符 1"/>
          <p:cNvSpPr>
            <a:spLocks noGrp="1"/>
          </p:cNvSpPr>
          <p:nvPr>
            <p:ph type="body" sz="quarter" idx="11"/>
          </p:nvPr>
        </p:nvSpPr>
        <p:spPr>
          <a:xfrm>
            <a:off x="361952" y="3675355"/>
            <a:ext cx="8000998" cy="1507134"/>
          </a:xfrm>
          <a:effectLst/>
        </p:spPr>
        <p:txBody>
          <a:bodyPr>
            <a:normAutofit fontScale="97500" lnSpcReduction="10000"/>
          </a:bodyPr>
          <a:lstStyle/>
          <a:p>
            <a:r>
              <a:rPr lang="zh-CN" altLang="en-US" dirty="0" smtClean="0"/>
              <a:t>说明</a:t>
            </a:r>
            <a:endParaRPr lang="en-US" altLang="zh-CN" dirty="0" smtClean="0"/>
          </a:p>
          <a:p>
            <a:pPr lvl="1"/>
            <a:r>
              <a:rPr lang="en-US" altLang="zh-CN" dirty="0" smtClean="0"/>
              <a:t>DETERMINISTIC</a:t>
            </a:r>
            <a:r>
              <a:rPr lang="zh-CN" altLang="en-US" dirty="0" smtClean="0"/>
              <a:t>：如果对于相同的输入参数放回相同的结果时设置为</a:t>
            </a:r>
            <a:endParaRPr lang="en-US" altLang="zh-CN" dirty="0" smtClean="0"/>
          </a:p>
          <a:p>
            <a:pPr lvl="1"/>
            <a:r>
              <a:rPr lang="en-US" dirty="0" smtClean="0"/>
              <a:t>DETERMINISTIC(</a:t>
            </a:r>
            <a:r>
              <a:rPr lang="zh-CN" altLang="en-US" dirty="0" smtClean="0"/>
              <a:t>确定性的</a:t>
            </a:r>
            <a:r>
              <a:rPr lang="en-US" altLang="zh-CN" dirty="0" smtClean="0"/>
              <a:t>)</a:t>
            </a:r>
            <a:r>
              <a:rPr lang="zh-CN" altLang="en-US" dirty="0" smtClean="0"/>
              <a:t>，否则为</a:t>
            </a:r>
            <a:r>
              <a:rPr lang="en-US" dirty="0" smtClean="0"/>
              <a:t>NOT DETERMINISTIC(</a:t>
            </a:r>
            <a:r>
              <a:rPr lang="zh-CN" altLang="en-US" dirty="0" smtClean="0"/>
              <a:t>不确定的：默认</a:t>
            </a:r>
            <a:r>
              <a:rPr lang="en-US" altLang="zh-CN" dirty="0" smtClean="0"/>
              <a:t>)</a:t>
            </a:r>
            <a:endParaRPr lang="en-US" altLang="zh-CN" dirty="0" smtClean="0"/>
          </a:p>
          <a:p>
            <a:pPr lvl="1"/>
            <a:r>
              <a:rPr lang="zh-CN" altLang="en-US" dirty="0" smtClean="0"/>
              <a:t>至少有一个</a:t>
            </a:r>
            <a:r>
              <a:rPr lang="en-US" dirty="0" smtClean="0"/>
              <a:t>return</a:t>
            </a:r>
            <a:r>
              <a:rPr lang="zh-CN" altLang="en-US" dirty="0" smtClean="0"/>
              <a:t>语句</a:t>
            </a:r>
            <a:endParaRPr lang="en-US" altLang="zh-CN" dirty="0" smtClean="0"/>
          </a:p>
          <a:p>
            <a:endParaRPr lang="en-US" altLang="zh-CN" dirty="0"/>
          </a:p>
          <a:p>
            <a:endParaRPr lang="en-US" altLang="zh-CN" dirty="0" smtClean="0"/>
          </a:p>
          <a:p>
            <a:pPr marL="0" indent="0">
              <a:buNone/>
            </a:pPr>
            <a:endParaRPr lang="en-US" altLang="zh-CN" dirty="0" smtClean="0"/>
          </a:p>
        </p:txBody>
      </p:sp>
      <p:sp>
        <p:nvSpPr>
          <p:cNvPr id="11" name="文本占位符 1"/>
          <p:cNvSpPr>
            <a:spLocks noGrp="1"/>
          </p:cNvSpPr>
          <p:nvPr/>
        </p:nvSpPr>
        <p:spPr>
          <a:xfrm>
            <a:off x="361950" y="1170940"/>
            <a:ext cx="8104505" cy="481965"/>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smtClean="0">
                <a:sym typeface="+mn-ea"/>
              </a:rPr>
              <a:t>实例</a:t>
            </a:r>
            <a:endParaRPr lang="zh-CN" altLang="en-US" dirty="0" smtClean="0"/>
          </a:p>
          <a:p>
            <a:pPr lvl="1">
              <a:buNone/>
            </a:pPr>
            <a:endParaRPr lang="en-US" altLang="zh-CN"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自定义函数</a:t>
            </a:r>
            <a:endParaRPr lang="zh-CN" altLang="en-US" dirty="0"/>
          </a:p>
        </p:txBody>
      </p:sp>
      <p:sp>
        <p:nvSpPr>
          <p:cNvPr id="5" name="矩形 4"/>
          <p:cNvSpPr/>
          <p:nvPr/>
        </p:nvSpPr>
        <p:spPr>
          <a:xfrm>
            <a:off x="638175" y="1475740"/>
            <a:ext cx="7534275" cy="1196439"/>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1">
              <a:lnSpc>
                <a:spcPct val="120000"/>
              </a:lnSpc>
              <a:defRPr/>
            </a:pPr>
            <a:r>
              <a:rPr lang="en-US" altLang="zh-CN" sz="1400" b="1" dirty="0" smtClean="0">
                <a:solidFill>
                  <a:schemeClr val="tx1"/>
                </a:solidFill>
              </a:rPr>
              <a:t>CREATE FUNCTION </a:t>
            </a:r>
            <a:r>
              <a:rPr lang="en-US" altLang="zh-CN" sz="1400" b="1" dirty="0" err="1" smtClean="0">
                <a:solidFill>
                  <a:schemeClr val="tx1"/>
                </a:solidFill>
              </a:rPr>
              <a:t>fun_test</a:t>
            </a:r>
            <a:r>
              <a:rPr lang="en-US" altLang="zh-CN" sz="1400" b="1" dirty="0" smtClean="0">
                <a:solidFill>
                  <a:schemeClr val="tx1"/>
                </a:solidFill>
              </a:rPr>
              <a:t>(num INT)</a:t>
            </a:r>
            <a:br>
              <a:rPr lang="en-US" altLang="zh-CN" sz="1400" b="1" dirty="0" smtClean="0">
                <a:solidFill>
                  <a:schemeClr val="tx1"/>
                </a:solidFill>
              </a:rPr>
            </a:br>
            <a:r>
              <a:rPr lang="en-US" altLang="zh-CN" sz="1400" b="1" dirty="0" smtClean="0">
                <a:solidFill>
                  <a:schemeClr val="tx1"/>
                </a:solidFill>
              </a:rPr>
              <a:t>RETURNS VARCHAR(20)</a:t>
            </a:r>
            <a:br>
              <a:rPr lang="en-US" altLang="zh-CN" sz="1400" b="1" dirty="0" smtClean="0">
                <a:solidFill>
                  <a:schemeClr val="tx1"/>
                </a:solidFill>
              </a:rPr>
            </a:br>
            <a:r>
              <a:rPr lang="en-US" altLang="zh-CN" sz="1400" b="1" dirty="0" smtClean="0">
                <a:solidFill>
                  <a:schemeClr val="tx1"/>
                </a:solidFill>
              </a:rPr>
              <a:t>              RETURN CONCAT("</a:t>
            </a:r>
            <a:r>
              <a:rPr lang="zh-CN" altLang="en-US" sz="1400" b="1" dirty="0" smtClean="0">
                <a:solidFill>
                  <a:schemeClr val="tx1"/>
                </a:solidFill>
              </a:rPr>
              <a:t>这个数是</a:t>
            </a:r>
            <a:r>
              <a:rPr lang="en-US" altLang="zh-CN" sz="1400" b="1" dirty="0" smtClean="0">
                <a:solidFill>
                  <a:schemeClr val="tx1"/>
                </a:solidFill>
              </a:rPr>
              <a:t>:",num);</a:t>
            </a:r>
            <a:endParaRPr lang="en-US" altLang="zh-CN" sz="1400" b="1" dirty="0">
              <a:solidFill>
                <a:schemeClr val="tx1"/>
              </a:solidFill>
            </a:endParaRPr>
          </a:p>
        </p:txBody>
      </p:sp>
      <p:pic>
        <p:nvPicPr>
          <p:cNvPr id="1026" name="Picture 2" descr="C:\Users\cons\Desktop\woniu.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8175" y="962020"/>
            <a:ext cx="495300" cy="34768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占位符 1"/>
          <p:cNvSpPr>
            <a:spLocks noGrp="1"/>
          </p:cNvSpPr>
          <p:nvPr>
            <p:ph type="body" sz="quarter" idx="11"/>
          </p:nvPr>
        </p:nvSpPr>
        <p:spPr>
          <a:xfrm>
            <a:off x="1057275" y="966801"/>
            <a:ext cx="771526" cy="383695"/>
          </a:xfrm>
        </p:spPr>
        <p:txBody>
          <a:bodyPr>
            <a:normAutofit fontScale="97500" lnSpcReduction="10000"/>
          </a:bodyPr>
          <a:lstStyle/>
          <a:p>
            <a:pPr marL="0" indent="0">
              <a:buNone/>
            </a:pPr>
            <a:r>
              <a:rPr lang="zh-CN" altLang="en-US" b="1" dirty="0" smtClean="0">
                <a:solidFill>
                  <a:srgbClr val="008E40"/>
                </a:solidFill>
              </a:rPr>
              <a:t>案例</a:t>
            </a:r>
            <a:endParaRPr lang="en-US" altLang="zh-CN" b="1" dirty="0">
              <a:solidFill>
                <a:srgbClr val="008E40"/>
              </a:solidFill>
            </a:endParaRPr>
          </a:p>
        </p:txBody>
      </p:sp>
      <p:sp>
        <p:nvSpPr>
          <p:cNvPr id="6" name="内容占位符 2"/>
          <p:cNvSpPr txBox="1"/>
          <p:nvPr/>
        </p:nvSpPr>
        <p:spPr>
          <a:xfrm>
            <a:off x="1828801" y="962331"/>
            <a:ext cx="6705600" cy="388165"/>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2"/>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定义函数，将参数返回</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占位符 1"/>
          <p:cNvSpPr>
            <a:spLocks noGrp="1"/>
          </p:cNvSpPr>
          <p:nvPr/>
        </p:nvSpPr>
        <p:spPr>
          <a:xfrm>
            <a:off x="361949" y="3430097"/>
            <a:ext cx="8000998" cy="698020"/>
          </a:xfrm>
          <a:prstGeom prst="rect">
            <a:avLst/>
          </a:prstGeom>
          <a:ln>
            <a:noFill/>
            <a:prstDash val="dash"/>
          </a:ln>
          <a:effectLst/>
        </p:spPr>
        <p:txBody>
          <a:bodyPr vert="horz" lIns="91426" tIns="45714" rIns="91426" bIns="45714" rtlCol="0">
            <a:normAutofit/>
          </a:bodyPr>
          <a:lstStyle>
            <a:lvl1pPr marL="457200" indent="-457200" algn="l" defTabSz="456565" rtl="0" eaLnBrk="1" latinLnBrk="0" hangingPunct="1">
              <a:spcBef>
                <a:spcPts val="600"/>
              </a:spcBef>
              <a:spcAft>
                <a:spcPts val="600"/>
              </a:spcAft>
              <a:buFontTx/>
              <a:buBlip>
                <a:blip r:embed="rId2"/>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3"/>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3"/>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sz="1800" dirty="0" smtClean="0"/>
              <a:t>练习：</a:t>
            </a:r>
            <a:r>
              <a:rPr lang="zh-CN" altLang="en-US" sz="1800" dirty="0" smtClean="0"/>
              <a:t>计算</a:t>
            </a:r>
            <a:r>
              <a:rPr lang="en-US" altLang="zh-CN" sz="1800" dirty="0" smtClean="0"/>
              <a:t>par1</a:t>
            </a:r>
            <a:r>
              <a:rPr lang="zh-CN" altLang="en-US" sz="1800" dirty="0" smtClean="0"/>
              <a:t>到</a:t>
            </a:r>
            <a:r>
              <a:rPr lang="en-US" altLang="zh-CN" sz="1800" dirty="0" smtClean="0"/>
              <a:t>par2</a:t>
            </a:r>
            <a:r>
              <a:rPr lang="zh-CN" altLang="en-US" sz="1800" dirty="0" smtClean="0"/>
              <a:t>之和</a:t>
            </a:r>
            <a:endParaRPr sz="1800"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触发器</a:t>
            </a:r>
            <a:endParaRPr lang="zh-CN" altLang="en-US" dirty="0"/>
          </a:p>
        </p:txBody>
      </p:sp>
      <p:sp>
        <p:nvSpPr>
          <p:cNvPr id="5" name="内容占位符 2"/>
          <p:cNvSpPr txBox="1"/>
          <p:nvPr/>
        </p:nvSpPr>
        <p:spPr>
          <a:xfrm>
            <a:off x="772795" y="1214120"/>
            <a:ext cx="7456805" cy="3810641"/>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概述</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触发器是一种特殊类型的存储过程，不由用户直接调用，而且可以包含复杂的 </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语句。它们主要用于强制复杂的业务规则或要求。</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触发器还有助于强制引用完整性，以便在添加、更新或删除表中的行时保留表之间已定义的关系</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特点</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它与表紧密相连，可以看作表定义的一部分；</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它不能通过名称被直接调用，更不允许带参数，而是当用户对表中的数据进行修改时，自动执行；</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它可以用于</a:t>
            </a:r>
            <a:r>
              <a:rPr lang="en-US" altLang="zh-CN" sz="1400" dirty="0" err="1" smtClean="0">
                <a:solidFill>
                  <a:schemeClr val="tx1">
                    <a:lumMod val="75000"/>
                    <a:lumOff val="25000"/>
                  </a:schemeClr>
                </a:solidFill>
                <a:latin typeface="微软雅黑" panose="020B0503020204020204" pitchFamily="34" charset="-122"/>
                <a:ea typeface="微软雅黑" panose="020B0503020204020204" pitchFamily="34" charset="-122"/>
              </a:rPr>
              <a:t>MySQL</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约束、默认值和规则的完整性检查，实施更为复杂的数据完整性约束。</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endParaRPr lang="zh-CN" altLang="en-US" dirty="0" smtClean="0"/>
          </a:p>
          <a:p>
            <a:pPr marL="457200" indent="-457200">
              <a:spcBef>
                <a:spcPts val="600"/>
              </a:spcBef>
              <a:spcAft>
                <a:spcPts val="600"/>
              </a:spcAft>
              <a:buBlip>
                <a:blip r:embed="rId1"/>
              </a:buBlip>
              <a:defRPr/>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endParaRPr lang="en-US" altLang="zh-CN" sz="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endParaRPr lang="en-US" altLang="zh-CN" sz="2000" dirty="0" smtClean="0"/>
          </a:p>
          <a:p>
            <a:pPr>
              <a:buFont typeface="Wingdings" panose="05000000000000000000" pitchFamily="2" charset="2"/>
              <a:buNone/>
              <a:defRPr/>
            </a:pPr>
            <a:endParaRPr lang="en-US" altLang="zh-CN" sz="20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触发器</a:t>
            </a:r>
            <a:endParaRPr lang="zh-CN" altLang="en-US" dirty="0"/>
          </a:p>
        </p:txBody>
      </p:sp>
      <p:sp>
        <p:nvSpPr>
          <p:cNvPr id="5" name="内容占位符 2"/>
          <p:cNvSpPr txBox="1"/>
          <p:nvPr/>
        </p:nvSpPr>
        <p:spPr>
          <a:xfrm>
            <a:off x="772795" y="1214120"/>
            <a:ext cx="7456805" cy="3810641"/>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常用操作</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自动生成自增字段</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执行更复杂的业务逻辑</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防止无意义的数据操作</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提供审计</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允许或限制修改某些表</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实现完整性规则</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保证数据的同步复制</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endParaRPr lang="en-US" altLang="zh-CN" sz="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endParaRPr lang="en-US" altLang="zh-CN" sz="2000" dirty="0" smtClean="0"/>
          </a:p>
          <a:p>
            <a:pPr>
              <a:buFont typeface="Wingdings" panose="05000000000000000000" pitchFamily="2" charset="2"/>
              <a:buNone/>
              <a:defRPr/>
            </a:pPr>
            <a:endParaRPr lang="en-US" altLang="zh-CN" sz="20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触发器</a:t>
            </a:r>
            <a:endParaRPr lang="en-US" altLang="zh-CN" dirty="0"/>
          </a:p>
        </p:txBody>
      </p:sp>
      <p:sp>
        <p:nvSpPr>
          <p:cNvPr id="5" name="矩形 4"/>
          <p:cNvSpPr/>
          <p:nvPr/>
        </p:nvSpPr>
        <p:spPr>
          <a:xfrm>
            <a:off x="1251751" y="2006353"/>
            <a:ext cx="6693763" cy="2130641"/>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CREATE  [DEFINER = { user | CURRENT_USER }]  TRIGGER </a:t>
            </a:r>
            <a:r>
              <a:rPr lang="en-US" altLang="zh-CN" sz="1400" b="1" dirty="0" err="1" smtClean="0">
                <a:solidFill>
                  <a:schemeClr val="accent5">
                    <a:lumMod val="10000"/>
                  </a:schemeClr>
                </a:solidFill>
              </a:rPr>
              <a:t>trigger_name</a:t>
            </a:r>
            <a:br>
              <a:rPr lang="en-US" altLang="zh-CN" sz="1400" b="1" dirty="0" smtClean="0">
                <a:solidFill>
                  <a:schemeClr val="accent5">
                    <a:lumMod val="10000"/>
                  </a:schemeClr>
                </a:solidFill>
              </a:rPr>
            </a:br>
            <a:r>
              <a:rPr lang="en-US" altLang="zh-CN" sz="1400" b="1" dirty="0" err="1" smtClean="0">
                <a:solidFill>
                  <a:schemeClr val="accent5">
                    <a:lumMod val="10000"/>
                  </a:schemeClr>
                </a:solidFill>
              </a:rPr>
              <a:t>trigger_time</a:t>
            </a:r>
            <a:r>
              <a:rPr lang="en-US" altLang="zh-CN" sz="1400" b="1" dirty="0" smtClean="0">
                <a:solidFill>
                  <a:schemeClr val="accent5">
                    <a:lumMod val="10000"/>
                  </a:schemeClr>
                </a:solidFill>
              </a:rPr>
              <a:t> </a:t>
            </a:r>
            <a:r>
              <a:rPr lang="en-US" altLang="zh-CN" sz="1400" b="1" dirty="0" err="1" smtClean="0">
                <a:solidFill>
                  <a:schemeClr val="accent5">
                    <a:lumMod val="10000"/>
                  </a:schemeClr>
                </a:solidFill>
              </a:rPr>
              <a:t>trigger_event</a:t>
            </a:r>
            <a:r>
              <a:rPr lang="en-US" altLang="zh-CN" sz="1400" b="1" dirty="0" smtClean="0">
                <a:solidFill>
                  <a:schemeClr val="accent5">
                    <a:lumMod val="10000"/>
                  </a:schemeClr>
                </a:solidFill>
              </a:rPr>
              <a:t> ON </a:t>
            </a:r>
            <a:r>
              <a:rPr lang="en-US" altLang="zh-CN" sz="1400" b="1" dirty="0" err="1" smtClean="0">
                <a:solidFill>
                  <a:schemeClr val="accent5">
                    <a:lumMod val="10000"/>
                  </a:schemeClr>
                </a:solidFill>
              </a:rPr>
              <a:t>tbl_name</a:t>
            </a:r>
            <a:r>
              <a:rPr lang="en-US" altLang="zh-CN" sz="1400" b="1" dirty="0" smtClean="0">
                <a:solidFill>
                  <a:schemeClr val="accent5">
                    <a:lumMod val="10000"/>
                  </a:schemeClr>
                </a:solidFill>
              </a:rPr>
              <a:t> FOR EACH ROW</a:t>
            </a:r>
            <a:br>
              <a:rPr lang="en-US" altLang="zh-CN" sz="1400" b="1" dirty="0" smtClean="0">
                <a:solidFill>
                  <a:schemeClr val="accent5">
                    <a:lumMod val="10000"/>
                  </a:schemeClr>
                </a:solidFill>
              </a:rPr>
            </a:br>
            <a:r>
              <a:rPr lang="en-US" altLang="zh-CN" sz="1400" b="1" dirty="0" smtClean="0">
                <a:solidFill>
                  <a:schemeClr val="accent5">
                    <a:lumMod val="10000"/>
                  </a:schemeClr>
                </a:solidFill>
              </a:rPr>
              <a:t>BEGIN</a:t>
            </a:r>
            <a:br>
              <a:rPr lang="zh-CN" altLang="en-US" sz="1400" b="1" dirty="0" smtClean="0">
                <a:solidFill>
                  <a:schemeClr val="accent5">
                    <a:lumMod val="10000"/>
                  </a:schemeClr>
                </a:solidFill>
              </a:rPr>
            </a:br>
            <a:r>
              <a:rPr lang="zh-CN" altLang="en-US" sz="1400" b="1" dirty="0" smtClean="0">
                <a:solidFill>
                  <a:schemeClr val="accent5">
                    <a:lumMod val="10000"/>
                  </a:schemeClr>
                </a:solidFill>
              </a:rPr>
              <a:t>          </a:t>
            </a:r>
            <a:r>
              <a:rPr lang="en-US" altLang="zh-CN" sz="1400" b="1" dirty="0" err="1" smtClean="0">
                <a:solidFill>
                  <a:schemeClr val="accent5">
                    <a:lumMod val="10000"/>
                  </a:schemeClr>
                </a:solidFill>
              </a:rPr>
              <a:t>routine_body</a:t>
            </a:r>
            <a:endParaRPr lang="en-US" altLang="zh-CN" sz="1400" b="1" dirty="0" smtClean="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END</a:t>
            </a:r>
            <a:endParaRPr lang="en-US" altLang="zh-CN" sz="1400" b="1" dirty="0" smtClean="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  </a:t>
            </a:r>
            <a:r>
              <a:rPr lang="en-US" altLang="zh-CN" sz="1400" b="1" dirty="0" err="1" smtClean="0">
                <a:solidFill>
                  <a:schemeClr val="accent5">
                    <a:lumMod val="10000"/>
                  </a:schemeClr>
                </a:solidFill>
              </a:rPr>
              <a:t>trigger_time</a:t>
            </a:r>
            <a:r>
              <a:rPr lang="en-US" altLang="zh-CN" sz="1400" b="1" dirty="0" smtClean="0">
                <a:solidFill>
                  <a:schemeClr val="accent5">
                    <a:lumMod val="10000"/>
                  </a:schemeClr>
                </a:solidFill>
              </a:rPr>
              <a:t>: { BEFORE | AFTER }</a:t>
            </a:r>
            <a:br>
              <a:rPr lang="en-US" altLang="zh-CN" sz="1400" b="1" dirty="0" smtClean="0">
                <a:solidFill>
                  <a:schemeClr val="accent5">
                    <a:lumMod val="10000"/>
                  </a:schemeClr>
                </a:solidFill>
              </a:rPr>
            </a:br>
            <a:r>
              <a:rPr lang="en-US" altLang="zh-CN" sz="1400" b="1" dirty="0" smtClean="0">
                <a:solidFill>
                  <a:schemeClr val="accent5">
                    <a:lumMod val="10000"/>
                  </a:schemeClr>
                </a:solidFill>
              </a:rPr>
              <a:t>#  </a:t>
            </a:r>
            <a:r>
              <a:rPr lang="en-US" altLang="zh-CN" sz="1400" b="1" dirty="0" err="1" smtClean="0">
                <a:solidFill>
                  <a:schemeClr val="accent5">
                    <a:lumMod val="10000"/>
                  </a:schemeClr>
                </a:solidFill>
              </a:rPr>
              <a:t>trigger_event</a:t>
            </a:r>
            <a:r>
              <a:rPr lang="en-US" altLang="zh-CN" sz="1400" b="1" dirty="0" smtClean="0">
                <a:solidFill>
                  <a:schemeClr val="accent5">
                    <a:lumMod val="10000"/>
                  </a:schemeClr>
                </a:solidFill>
              </a:rPr>
              <a:t>: { INSERT | UPDATE | DELETE }</a:t>
            </a:r>
            <a:endParaRPr lang="en-US" altLang="zh-CN" sz="1400" b="1" dirty="0">
              <a:solidFill>
                <a:schemeClr val="accent5">
                  <a:lumMod val="10000"/>
                </a:schemeClr>
              </a:solidFill>
            </a:endParaRPr>
          </a:p>
        </p:txBody>
      </p:sp>
      <p:sp>
        <p:nvSpPr>
          <p:cNvPr id="11" name="文本占位符 1"/>
          <p:cNvSpPr>
            <a:spLocks noGrp="1"/>
          </p:cNvSpPr>
          <p:nvPr/>
        </p:nvSpPr>
        <p:spPr>
          <a:xfrm>
            <a:off x="361950" y="1170939"/>
            <a:ext cx="8104505" cy="4191174"/>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smtClean="0">
                <a:sym typeface="+mn-ea"/>
              </a:rPr>
              <a:t>语法</a:t>
            </a:r>
            <a:endParaRPr lang="en-US" altLang="zh-CN" dirty="0" smtClean="0">
              <a:sym typeface="+mn-ea"/>
            </a:endParaRPr>
          </a:p>
          <a:p>
            <a:pPr lvl="1"/>
            <a:r>
              <a:rPr lang="zh-CN" altLang="en-US" dirty="0" smtClean="0">
                <a:sym typeface="+mn-ea"/>
              </a:rPr>
              <a:t>创建</a:t>
            </a:r>
            <a:endParaRPr lang="en-US" altLang="zh-CN" dirty="0" smtClean="0">
              <a:sym typeface="+mn-ea"/>
            </a:endParaRPr>
          </a:p>
          <a:p>
            <a:pPr lvl="1"/>
            <a:endParaRPr lang="en-US" altLang="zh-CN" dirty="0" smtClean="0">
              <a:sym typeface="+mn-ea"/>
            </a:endParaRPr>
          </a:p>
          <a:p>
            <a:pPr lvl="1"/>
            <a:endParaRPr lang="en-US" altLang="zh-CN" dirty="0" smtClean="0">
              <a:sym typeface="+mn-ea"/>
            </a:endParaRPr>
          </a:p>
          <a:p>
            <a:pPr lvl="1"/>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r>
              <a:rPr lang="zh-CN" altLang="en-US" dirty="0" smtClean="0">
                <a:sym typeface="+mn-ea"/>
              </a:rPr>
              <a:t>注意事项</a:t>
            </a:r>
            <a:endParaRPr lang="en-US" altLang="zh-CN" dirty="0" smtClean="0">
              <a:sym typeface="+mn-ea"/>
            </a:endParaRPr>
          </a:p>
          <a:p>
            <a:pPr lvl="2"/>
            <a:r>
              <a:rPr lang="zh-CN" altLang="en-US" dirty="0" smtClean="0">
                <a:sym typeface="+mn-ea"/>
              </a:rPr>
              <a:t>不能有返回值或返回结果集</a:t>
            </a:r>
            <a:endParaRPr lang="en-US" altLang="zh-CN" dirty="0" smtClean="0">
              <a:sym typeface="+mn-ea"/>
            </a:endParaRPr>
          </a:p>
          <a:p>
            <a:pPr lvl="2"/>
            <a:r>
              <a:rPr lang="en-US" dirty="0" smtClean="0"/>
              <a:t>MYSQL</a:t>
            </a:r>
            <a:r>
              <a:rPr lang="zh-CN" altLang="en-US" dirty="0" smtClean="0"/>
              <a:t>中触发器中不能对本表进行 </a:t>
            </a:r>
            <a:r>
              <a:rPr lang="en-US" dirty="0" smtClean="0"/>
              <a:t>insert ,update ,delete </a:t>
            </a:r>
            <a:r>
              <a:rPr lang="zh-CN" altLang="en-US" dirty="0" smtClean="0"/>
              <a:t>操作，以免递归循环触发</a:t>
            </a:r>
            <a:endParaRPr lang="en-US" altLang="zh-CN" dirty="0" smtClean="0">
              <a:sym typeface="+mn-ea"/>
            </a:endParaRPr>
          </a:p>
          <a:p>
            <a:pPr>
              <a:buNone/>
            </a:pPr>
            <a:endParaRPr lang="en-US" altLang="zh-CN"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触发器</a:t>
            </a:r>
            <a:endParaRPr lang="zh-CN" altLang="en-US" dirty="0"/>
          </a:p>
        </p:txBody>
      </p:sp>
      <p:sp>
        <p:nvSpPr>
          <p:cNvPr id="5" name="内容占位符 2"/>
          <p:cNvSpPr txBox="1"/>
          <p:nvPr/>
        </p:nvSpPr>
        <p:spPr>
          <a:xfrm>
            <a:off x="772795" y="1214120"/>
            <a:ext cx="7456805" cy="3810641"/>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1"/>
              </a:buBlip>
              <a:defRPr/>
            </a:pPr>
            <a:r>
              <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rPr>
              <a:t>old</a:t>
            </a: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rPr>
              <a:t>new</a:t>
            </a: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的使用</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当使用</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insert</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语句的时候，如果原表中没有数据的话，那么对于插入数据后表来说新插入的那条数据就是</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new</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当使用</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update</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语句的时候，当修改原表数据的时候相对于修改数据后表的数据来说原表中修改的那条数据就是</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old</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，而修改数据后表被修改的那条数据就是</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new</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endParaRPr lang="en-US" altLang="zh-CN" sz="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当使用</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delete</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语句的时候，删除的那一条数据相对于删除数据后表的数据来说就是</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old</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endParaRPr lang="en-US" altLang="zh-CN" sz="2000" dirty="0" smtClean="0"/>
          </a:p>
          <a:p>
            <a:pPr>
              <a:buFont typeface="Wingdings" panose="05000000000000000000" pitchFamily="2" charset="2"/>
              <a:buNone/>
              <a:defRPr/>
            </a:pPr>
            <a:endParaRPr lang="en-US" altLang="zh-CN" sz="20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触发器</a:t>
            </a:r>
            <a:endParaRPr lang="en-US" altLang="zh-CN" dirty="0"/>
          </a:p>
        </p:txBody>
      </p:sp>
      <p:sp>
        <p:nvSpPr>
          <p:cNvPr id="5" name="矩形 4"/>
          <p:cNvSpPr/>
          <p:nvPr/>
        </p:nvSpPr>
        <p:spPr>
          <a:xfrm>
            <a:off x="1251751" y="2006353"/>
            <a:ext cx="6693763" cy="506028"/>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DROP TRIGGER [IF EXISTS] [</a:t>
            </a:r>
            <a:r>
              <a:rPr lang="en-US" altLang="zh-CN" sz="1400" b="1" dirty="0" err="1" smtClean="0">
                <a:solidFill>
                  <a:schemeClr val="accent5">
                    <a:lumMod val="10000"/>
                  </a:schemeClr>
                </a:solidFill>
              </a:rPr>
              <a:t>schema_name</a:t>
            </a:r>
            <a:r>
              <a:rPr lang="en-US" altLang="zh-CN" sz="1400" b="1" dirty="0" smtClean="0">
                <a:solidFill>
                  <a:schemeClr val="accent5">
                    <a:lumMod val="10000"/>
                  </a:schemeClr>
                </a:solidFill>
              </a:rPr>
              <a:t>.]</a:t>
            </a:r>
            <a:r>
              <a:rPr lang="en-US" altLang="zh-CN" sz="1400" b="1" dirty="0" err="1" smtClean="0">
                <a:solidFill>
                  <a:schemeClr val="accent5">
                    <a:lumMod val="10000"/>
                  </a:schemeClr>
                </a:solidFill>
              </a:rPr>
              <a:t>trigger_name</a:t>
            </a:r>
            <a:r>
              <a:rPr lang="en-US" altLang="zh-CN" sz="1400" b="1" dirty="0" smtClean="0">
                <a:solidFill>
                  <a:schemeClr val="accent5">
                    <a:lumMod val="10000"/>
                  </a:schemeClr>
                </a:solidFill>
              </a:rPr>
              <a:t>;</a:t>
            </a:r>
            <a:endParaRPr lang="en-US" altLang="zh-CN" sz="1400" b="1" dirty="0">
              <a:solidFill>
                <a:schemeClr val="accent5">
                  <a:lumMod val="10000"/>
                </a:schemeClr>
              </a:solidFill>
            </a:endParaRPr>
          </a:p>
        </p:txBody>
      </p:sp>
      <p:sp>
        <p:nvSpPr>
          <p:cNvPr id="11" name="文本占位符 1"/>
          <p:cNvSpPr>
            <a:spLocks noGrp="1"/>
          </p:cNvSpPr>
          <p:nvPr/>
        </p:nvSpPr>
        <p:spPr>
          <a:xfrm>
            <a:off x="361950" y="1170939"/>
            <a:ext cx="8104505" cy="4191174"/>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smtClean="0">
                <a:sym typeface="+mn-ea"/>
              </a:rPr>
              <a:t>语法</a:t>
            </a:r>
            <a:endParaRPr lang="en-US" altLang="zh-CN" dirty="0" smtClean="0">
              <a:sym typeface="+mn-ea"/>
            </a:endParaRPr>
          </a:p>
          <a:p>
            <a:pPr lvl="1"/>
            <a:r>
              <a:rPr lang="zh-CN" altLang="en-US" dirty="0" smtClean="0">
                <a:sym typeface="+mn-ea"/>
              </a:rPr>
              <a:t>删除</a:t>
            </a:r>
            <a:endParaRPr lang="en-US" altLang="zh-CN" dirty="0" smtClean="0">
              <a:sym typeface="+mn-ea"/>
            </a:endParaRPr>
          </a:p>
          <a:p>
            <a:pPr lvl="1"/>
            <a:endParaRPr lang="en-US" altLang="zh-CN" dirty="0" smtClean="0">
              <a:sym typeface="+mn-ea"/>
            </a:endParaRPr>
          </a:p>
          <a:p>
            <a:pPr lvl="1">
              <a:buNone/>
            </a:pPr>
            <a:endParaRPr lang="en-US" altLang="zh-CN" dirty="0" smtClean="0">
              <a:sym typeface="+mn-ea"/>
            </a:endParaRPr>
          </a:p>
          <a:p>
            <a:pPr lvl="1">
              <a:buNone/>
            </a:pPr>
            <a:endParaRPr lang="en-US" altLang="zh-CN" dirty="0" smtClean="0">
              <a:sym typeface="+mn-ea"/>
            </a:endParaRPr>
          </a:p>
          <a:p>
            <a:pPr lvl="1"/>
            <a:r>
              <a:rPr lang="zh-CN" altLang="en-US" dirty="0" smtClean="0">
                <a:sym typeface="+mn-ea"/>
              </a:rPr>
              <a:t>查看</a:t>
            </a:r>
            <a:endParaRPr lang="en-US" altLang="zh-CN" dirty="0" smtClean="0">
              <a:sym typeface="+mn-ea"/>
            </a:endParaRPr>
          </a:p>
          <a:p>
            <a:pPr lvl="1"/>
            <a:endParaRPr lang="en-US" altLang="zh-CN" dirty="0" smtClean="0">
              <a:sym typeface="+mn-ea"/>
            </a:endParaRPr>
          </a:p>
          <a:p>
            <a:pPr lvl="1"/>
            <a:endParaRPr lang="en-US" altLang="zh-CN" dirty="0" smtClean="0">
              <a:sym typeface="+mn-ea"/>
            </a:endParaRPr>
          </a:p>
          <a:p>
            <a:pPr lvl="1"/>
            <a:endParaRPr lang="en-US" altLang="zh-CN" dirty="0" smtClean="0">
              <a:sym typeface="+mn-ea"/>
            </a:endParaRPr>
          </a:p>
          <a:p>
            <a:pPr lvl="1"/>
            <a:r>
              <a:rPr lang="zh-CN" altLang="en-US" dirty="0" smtClean="0">
                <a:sym typeface="+mn-ea"/>
              </a:rPr>
              <a:t>使用</a:t>
            </a:r>
            <a:endParaRPr lang="en-US" altLang="zh-CN" dirty="0" smtClean="0">
              <a:sym typeface="+mn-ea"/>
            </a:endParaRPr>
          </a:p>
          <a:p>
            <a:pPr lvl="2"/>
            <a:r>
              <a:rPr lang="zh-CN" altLang="en-US" dirty="0" smtClean="0">
                <a:sym typeface="+mn-ea"/>
              </a:rPr>
              <a:t>执行触发器监听操作，不需要显示调用</a:t>
            </a:r>
            <a:endParaRPr lang="en-US" altLang="zh-CN" dirty="0" smtClean="0">
              <a:sym typeface="+mn-ea"/>
            </a:endParaRPr>
          </a:p>
          <a:p>
            <a:pPr lvl="1">
              <a:buNone/>
            </a:pP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
        <p:nvSpPr>
          <p:cNvPr id="8" name="矩形 7"/>
          <p:cNvSpPr/>
          <p:nvPr/>
        </p:nvSpPr>
        <p:spPr>
          <a:xfrm>
            <a:off x="1251751" y="3364637"/>
            <a:ext cx="6693763" cy="49265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SHOW CREATE TRIGGER </a:t>
            </a:r>
            <a:r>
              <a:rPr lang="en-US" altLang="zh-CN" sz="1400" b="1" dirty="0" err="1" smtClean="0">
                <a:solidFill>
                  <a:schemeClr val="accent5">
                    <a:lumMod val="10000"/>
                  </a:schemeClr>
                </a:solidFill>
              </a:rPr>
              <a:t>sp_name</a:t>
            </a:r>
            <a:r>
              <a:rPr lang="en-US" altLang="zh-CN" sz="1400" b="1" dirty="0" smtClean="0">
                <a:solidFill>
                  <a:schemeClr val="accent5">
                    <a:lumMod val="10000"/>
                  </a:schemeClr>
                </a:solidFill>
              </a:rPr>
              <a:t>;</a:t>
            </a:r>
            <a:endParaRPr lang="en-US" altLang="zh-CN" sz="1400" b="1" dirty="0">
              <a:solidFill>
                <a:schemeClr val="accent5">
                  <a:lumMod val="10000"/>
                </a:schemeClr>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触发器</a:t>
            </a:r>
            <a:endParaRPr lang="zh-CN" altLang="en-US" dirty="0"/>
          </a:p>
        </p:txBody>
      </p:sp>
      <p:sp>
        <p:nvSpPr>
          <p:cNvPr id="5" name="矩形 4"/>
          <p:cNvSpPr/>
          <p:nvPr/>
        </p:nvSpPr>
        <p:spPr>
          <a:xfrm>
            <a:off x="638175" y="1475740"/>
            <a:ext cx="7534275" cy="178236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1">
              <a:lnSpc>
                <a:spcPct val="120000"/>
              </a:lnSpc>
              <a:defRPr/>
            </a:pPr>
            <a:r>
              <a:rPr lang="en-US" altLang="zh-CN" sz="1400" b="1" dirty="0" smtClean="0">
                <a:solidFill>
                  <a:schemeClr val="tx1"/>
                </a:solidFill>
              </a:rPr>
              <a:t>CREATE TRIGGER </a:t>
            </a:r>
            <a:r>
              <a:rPr lang="en-US" altLang="zh-CN" sz="1400" b="1" dirty="0" err="1" smtClean="0">
                <a:solidFill>
                  <a:schemeClr val="tx1"/>
                </a:solidFill>
              </a:rPr>
              <a:t>tri_checksex</a:t>
            </a:r>
            <a:r>
              <a:rPr lang="en-US" altLang="zh-CN" sz="1400" b="1" dirty="0" smtClean="0">
                <a:solidFill>
                  <a:schemeClr val="tx1"/>
                </a:solidFill>
              </a:rPr>
              <a:t> BEFORE INSERT ON student FOR EACH ROW</a:t>
            </a:r>
            <a:br>
              <a:rPr lang="en-US" altLang="zh-CN" sz="1400" b="1" dirty="0" smtClean="0">
                <a:solidFill>
                  <a:schemeClr val="tx1"/>
                </a:solidFill>
              </a:rPr>
            </a:br>
            <a:r>
              <a:rPr lang="en-US" altLang="zh-CN" sz="1400" b="1" dirty="0" smtClean="0">
                <a:solidFill>
                  <a:schemeClr val="tx1"/>
                </a:solidFill>
              </a:rPr>
              <a:t>BEGIN</a:t>
            </a:r>
            <a:br>
              <a:rPr lang="en-US" altLang="zh-CN" sz="1400" b="1" dirty="0" smtClean="0">
                <a:solidFill>
                  <a:schemeClr val="tx1"/>
                </a:solidFill>
              </a:rPr>
            </a:br>
            <a:r>
              <a:rPr lang="en-US" altLang="zh-CN" sz="1400" b="1" dirty="0" smtClean="0">
                <a:solidFill>
                  <a:schemeClr val="tx1"/>
                </a:solidFill>
              </a:rPr>
              <a:t>                IF </a:t>
            </a:r>
            <a:r>
              <a:rPr lang="en-US" altLang="zh-CN" sz="1400" b="1" dirty="0" err="1" smtClean="0">
                <a:solidFill>
                  <a:schemeClr val="tx1"/>
                </a:solidFill>
              </a:rPr>
              <a:t>new.ssex</a:t>
            </a:r>
            <a:r>
              <a:rPr lang="en-US" altLang="zh-CN" sz="1400" b="1" dirty="0" smtClean="0">
                <a:solidFill>
                  <a:schemeClr val="tx1"/>
                </a:solidFill>
              </a:rPr>
              <a:t> != "</a:t>
            </a:r>
            <a:r>
              <a:rPr lang="zh-CN" altLang="en-US" sz="1400" b="1" dirty="0" smtClean="0">
                <a:solidFill>
                  <a:schemeClr val="tx1"/>
                </a:solidFill>
              </a:rPr>
              <a:t>男</a:t>
            </a:r>
            <a:r>
              <a:rPr lang="en-US" altLang="zh-CN" sz="1400" b="1" dirty="0" smtClean="0">
                <a:solidFill>
                  <a:schemeClr val="tx1"/>
                </a:solidFill>
              </a:rPr>
              <a:t>" AND </a:t>
            </a:r>
            <a:r>
              <a:rPr lang="en-US" altLang="zh-CN" sz="1400" b="1" dirty="0" err="1" smtClean="0">
                <a:solidFill>
                  <a:schemeClr val="tx1"/>
                </a:solidFill>
              </a:rPr>
              <a:t>new.ssex</a:t>
            </a:r>
            <a:r>
              <a:rPr lang="en-US" altLang="zh-CN" sz="1400" b="1" dirty="0" smtClean="0">
                <a:solidFill>
                  <a:schemeClr val="tx1"/>
                </a:solidFill>
              </a:rPr>
              <a:t> != "</a:t>
            </a:r>
            <a:r>
              <a:rPr lang="zh-CN" altLang="en-US" sz="1400" b="1" dirty="0" smtClean="0">
                <a:solidFill>
                  <a:schemeClr val="tx1"/>
                </a:solidFill>
              </a:rPr>
              <a:t>女</a:t>
            </a:r>
            <a:r>
              <a:rPr lang="en-US" altLang="zh-CN" sz="1400" b="1" dirty="0" smtClean="0">
                <a:solidFill>
                  <a:schemeClr val="tx1"/>
                </a:solidFill>
              </a:rPr>
              <a:t>" THEN</a:t>
            </a:r>
            <a:br>
              <a:rPr lang="en-US" altLang="zh-CN" sz="1400" b="1" dirty="0" smtClean="0">
                <a:solidFill>
                  <a:schemeClr val="tx1"/>
                </a:solidFill>
              </a:rPr>
            </a:br>
            <a:r>
              <a:rPr lang="en-US" altLang="zh-CN" sz="1400" b="1" dirty="0" smtClean="0">
                <a:solidFill>
                  <a:schemeClr val="tx1"/>
                </a:solidFill>
              </a:rPr>
              <a:t>                    SET </a:t>
            </a:r>
            <a:r>
              <a:rPr lang="en-US" altLang="zh-CN" sz="1400" b="1" dirty="0" err="1" smtClean="0">
                <a:solidFill>
                  <a:schemeClr val="tx1"/>
                </a:solidFill>
              </a:rPr>
              <a:t>new.ssex</a:t>
            </a:r>
            <a:r>
              <a:rPr lang="en-US" altLang="zh-CN" sz="1400" b="1" dirty="0" smtClean="0">
                <a:solidFill>
                  <a:schemeClr val="tx1"/>
                </a:solidFill>
              </a:rPr>
              <a:t>="</a:t>
            </a:r>
            <a:r>
              <a:rPr lang="zh-CN" altLang="en-US" sz="1400" b="1" dirty="0" smtClean="0">
                <a:solidFill>
                  <a:schemeClr val="tx1"/>
                </a:solidFill>
              </a:rPr>
              <a:t>女</a:t>
            </a:r>
            <a:r>
              <a:rPr lang="en-US" altLang="zh-CN" sz="1400" b="1" dirty="0" smtClean="0">
                <a:solidFill>
                  <a:schemeClr val="tx1"/>
                </a:solidFill>
              </a:rPr>
              <a:t>";</a:t>
            </a:r>
            <a:br>
              <a:rPr lang="en-US" altLang="zh-CN" sz="1400" b="1" dirty="0" smtClean="0">
                <a:solidFill>
                  <a:schemeClr val="tx1"/>
                </a:solidFill>
              </a:rPr>
            </a:br>
            <a:r>
              <a:rPr lang="en-US" altLang="zh-CN" sz="1400" b="1" dirty="0" smtClean="0">
                <a:solidFill>
                  <a:schemeClr val="tx1"/>
                </a:solidFill>
              </a:rPr>
              <a:t>                END IF;</a:t>
            </a:r>
            <a:br>
              <a:rPr lang="en-US" altLang="zh-CN" sz="1400" b="1" dirty="0" smtClean="0">
                <a:solidFill>
                  <a:schemeClr val="tx1"/>
                </a:solidFill>
              </a:rPr>
            </a:br>
            <a:r>
              <a:rPr lang="en-US" altLang="zh-CN" sz="1400" b="1" dirty="0" smtClean="0">
                <a:solidFill>
                  <a:schemeClr val="tx1"/>
                </a:solidFill>
              </a:rPr>
              <a:t> END</a:t>
            </a:r>
            <a:endParaRPr lang="en-US" altLang="zh-CN" sz="1400" b="1" dirty="0">
              <a:solidFill>
                <a:schemeClr val="tx1"/>
              </a:solidFill>
            </a:endParaRPr>
          </a:p>
        </p:txBody>
      </p:sp>
      <p:pic>
        <p:nvPicPr>
          <p:cNvPr id="1026" name="Picture 2" descr="C:\Users\cons\Desktop\woniu.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8175" y="962020"/>
            <a:ext cx="495300" cy="34768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占位符 1"/>
          <p:cNvSpPr>
            <a:spLocks noGrp="1"/>
          </p:cNvSpPr>
          <p:nvPr>
            <p:ph type="body" sz="quarter" idx="11"/>
          </p:nvPr>
        </p:nvSpPr>
        <p:spPr>
          <a:xfrm>
            <a:off x="1057275" y="966801"/>
            <a:ext cx="771526" cy="383695"/>
          </a:xfrm>
        </p:spPr>
        <p:txBody>
          <a:bodyPr>
            <a:normAutofit fontScale="97500" lnSpcReduction="10000"/>
          </a:bodyPr>
          <a:lstStyle/>
          <a:p>
            <a:pPr marL="0" indent="0">
              <a:buNone/>
            </a:pPr>
            <a:r>
              <a:rPr lang="zh-CN" altLang="en-US" b="1" dirty="0" smtClean="0">
                <a:solidFill>
                  <a:srgbClr val="008E40"/>
                </a:solidFill>
              </a:rPr>
              <a:t>案例</a:t>
            </a:r>
            <a:endParaRPr lang="en-US" altLang="zh-CN" b="1" dirty="0">
              <a:solidFill>
                <a:srgbClr val="008E40"/>
              </a:solidFill>
            </a:endParaRPr>
          </a:p>
        </p:txBody>
      </p:sp>
      <p:sp>
        <p:nvSpPr>
          <p:cNvPr id="6" name="内容占位符 2"/>
          <p:cNvSpPr txBox="1"/>
          <p:nvPr/>
        </p:nvSpPr>
        <p:spPr>
          <a:xfrm>
            <a:off x="1828801" y="962331"/>
            <a:ext cx="6705600" cy="388165"/>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2"/>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插入数据时检查性别的有效，无效数据将性别设置为女</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占位符 1"/>
          <p:cNvSpPr>
            <a:spLocks noGrp="1"/>
          </p:cNvSpPr>
          <p:nvPr/>
        </p:nvSpPr>
        <p:spPr>
          <a:xfrm>
            <a:off x="361949" y="3430097"/>
            <a:ext cx="8000998" cy="698020"/>
          </a:xfrm>
          <a:prstGeom prst="rect">
            <a:avLst/>
          </a:prstGeom>
          <a:ln>
            <a:noFill/>
            <a:prstDash val="dash"/>
          </a:ln>
          <a:effectLst/>
        </p:spPr>
        <p:txBody>
          <a:bodyPr vert="horz" lIns="91426" tIns="45714" rIns="91426" bIns="45714" rtlCol="0">
            <a:normAutofit/>
          </a:bodyPr>
          <a:lstStyle>
            <a:lvl1pPr marL="457200" indent="-457200" algn="l" defTabSz="456565" rtl="0" eaLnBrk="1" latinLnBrk="0" hangingPunct="1">
              <a:spcBef>
                <a:spcPts val="600"/>
              </a:spcBef>
              <a:spcAft>
                <a:spcPts val="600"/>
              </a:spcAft>
              <a:buFontTx/>
              <a:buBlip>
                <a:blip r:embed="rId2"/>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3"/>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3"/>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sz="1800" dirty="0" smtClean="0"/>
              <a:t>练习：</a:t>
            </a:r>
            <a:r>
              <a:rPr lang="zh-CN" altLang="en-US" sz="1800" dirty="0" smtClean="0"/>
              <a:t>检查更新的年龄是否合法</a:t>
            </a:r>
            <a:r>
              <a:rPr lang="en-US" altLang="zh-CN" sz="1800" dirty="0" smtClean="0"/>
              <a:t>(0~255)</a:t>
            </a:r>
            <a:r>
              <a:rPr lang="zh-CN" altLang="en-US" sz="1800" dirty="0" smtClean="0"/>
              <a:t>，不合法则设置为</a:t>
            </a:r>
            <a:r>
              <a:rPr lang="en-US" altLang="zh-CN" sz="1800" dirty="0" smtClean="0"/>
              <a:t>0</a:t>
            </a:r>
            <a:endParaRPr sz="1800"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变量</a:t>
            </a:r>
            <a:endParaRPr lang="zh-CN" altLang="en-US" dirty="0"/>
          </a:p>
        </p:txBody>
      </p:sp>
      <p:sp>
        <p:nvSpPr>
          <p:cNvPr id="5" name="矩形 4"/>
          <p:cNvSpPr/>
          <p:nvPr/>
        </p:nvSpPr>
        <p:spPr>
          <a:xfrm>
            <a:off x="828675" y="1541780"/>
            <a:ext cx="7534275" cy="125158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200" b="1">
                <a:solidFill>
                  <a:schemeClr val="accent5">
                    <a:lumMod val="10000"/>
                  </a:schemeClr>
                </a:solidFill>
              </a:rPr>
              <a:t>以"@"开始，形式为"@变量名"</a:t>
            </a:r>
            <a:endParaRPr lang="en-US" altLang="zh-CN" sz="1200" b="1">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200" b="1">
                <a:solidFill>
                  <a:schemeClr val="accent5">
                    <a:lumMod val="10000"/>
                  </a:schemeClr>
                </a:solidFill>
              </a:rPr>
              <a:t>        实例</a:t>
            </a:r>
            <a:endParaRPr lang="en-US" altLang="zh-CN" sz="1200" b="1">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200" b="1">
                <a:solidFill>
                  <a:schemeClr val="accent5">
                    <a:lumMod val="10000"/>
                  </a:schemeClr>
                </a:solidFill>
              </a:rPr>
              <a:t>            SET @nametest=666</a:t>
            </a:r>
            <a:endParaRPr lang="en-US" altLang="zh-CN" sz="1200" b="1">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200" b="1">
                <a:solidFill>
                  <a:schemeClr val="accent5">
                    <a:lumMod val="10000"/>
                  </a:schemeClr>
                </a:solidFill>
              </a:rPr>
              <a:t>        用户变量跟mysql客户端是绑定的，设置的变量，只对当前用户使用的客户端生效</a:t>
            </a:r>
            <a:endParaRPr lang="en-US" altLang="zh-CN" sz="1200" b="1">
              <a:solidFill>
                <a:schemeClr val="accent5">
                  <a:lumMod val="10000"/>
                </a:schemeClr>
              </a:solidFill>
            </a:endParaRPr>
          </a:p>
        </p:txBody>
      </p:sp>
      <p:sp>
        <p:nvSpPr>
          <p:cNvPr id="7" name="文本占位符 1"/>
          <p:cNvSpPr>
            <a:spLocks noGrp="1"/>
          </p:cNvSpPr>
          <p:nvPr>
            <p:ph type="body" sz="quarter" idx="11"/>
          </p:nvPr>
        </p:nvSpPr>
        <p:spPr>
          <a:xfrm>
            <a:off x="361949" y="1197455"/>
            <a:ext cx="8000998" cy="698020"/>
          </a:xfrm>
          <a:effectLst/>
        </p:spPr>
        <p:txBody>
          <a:bodyPr>
            <a:normAutofit/>
          </a:bodyPr>
          <a:lstStyle/>
          <a:p>
            <a:r>
              <a:rPr lang="en-US" dirty="0" smtClean="0"/>
              <a:t>1</a:t>
            </a:r>
            <a:r>
              <a:rPr lang="zh-CN" altLang="en-US" dirty="0" smtClean="0"/>
              <a:t>、用户变量</a:t>
            </a: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
        <p:nvSpPr>
          <p:cNvPr id="2" name="矩形 1"/>
          <p:cNvSpPr/>
          <p:nvPr/>
        </p:nvSpPr>
        <p:spPr>
          <a:xfrm>
            <a:off x="805180" y="3600450"/>
            <a:ext cx="7534275" cy="120459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200" b="1">
                <a:solidFill>
                  <a:schemeClr val="accent5">
                    <a:lumMod val="10000"/>
                  </a:schemeClr>
                </a:solidFill>
              </a:rPr>
              <a:t>	a</a:t>
            </a:r>
            <a:r>
              <a:rPr lang="zh-CN" altLang="en-US" sz="1200" b="1">
                <a:solidFill>
                  <a:schemeClr val="accent5">
                    <a:lumMod val="10000"/>
                  </a:schemeClr>
                </a:solidFill>
              </a:rPr>
              <a:t>、</a:t>
            </a:r>
            <a:r>
              <a:rPr lang="en-US" altLang="zh-CN" sz="1200" b="1">
                <a:solidFill>
                  <a:schemeClr val="accent5">
                    <a:lumMod val="10000"/>
                  </a:schemeClr>
                </a:solidFill>
              </a:rPr>
              <a:t>全局变量</a:t>
            </a:r>
            <a:endParaRPr lang="en-US" altLang="zh-CN" sz="1200" b="1">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200" b="1">
                <a:solidFill>
                  <a:schemeClr val="accent5">
                    <a:lumMod val="10000"/>
                  </a:schemeClr>
                </a:solidFill>
              </a:rPr>
              <a:t>            		在MYSQL启动的时候由服务器自动将它们初始化为默认值，这些默认值可以通过更改my.ini这个文		件来更改。</a:t>
            </a:r>
            <a:endParaRPr lang="en-US" altLang="zh-CN" sz="1200" b="1">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200" b="1">
                <a:solidFill>
                  <a:schemeClr val="accent5">
                    <a:lumMod val="10000"/>
                  </a:schemeClr>
                </a:solidFill>
              </a:rPr>
              <a:t>           		 通过：show global variables查看所有的全局变量</a:t>
            </a:r>
            <a:endParaRPr lang="en-US" altLang="zh-CN" sz="1200" b="1">
              <a:solidFill>
                <a:schemeClr val="accent5">
                  <a:lumMod val="10000"/>
                </a:schemeClr>
              </a:solidFill>
            </a:endParaRPr>
          </a:p>
        </p:txBody>
      </p:sp>
      <p:sp>
        <p:nvSpPr>
          <p:cNvPr id="4" name="文本占位符 1"/>
          <p:cNvSpPr>
            <a:spLocks noGrp="1"/>
          </p:cNvSpPr>
          <p:nvPr/>
        </p:nvSpPr>
        <p:spPr>
          <a:xfrm>
            <a:off x="337819" y="3256125"/>
            <a:ext cx="8000998" cy="698020"/>
          </a:xfrm>
          <a:prstGeom prst="rect">
            <a:avLst/>
          </a:prstGeom>
          <a:ln>
            <a:noFill/>
            <a:prstDash val="dash"/>
          </a:ln>
          <a:effectLst/>
        </p:spPr>
        <p:txBody>
          <a:bodyPr vert="horz" lIns="91426" tIns="45714" rIns="91426" bIns="45714" rtlCol="0">
            <a:normAutofit/>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dirty="0" smtClean="0"/>
              <a:t>2</a:t>
            </a:r>
            <a:r>
              <a:rPr lang="zh-CN" altLang="en-US" dirty="0" smtClean="0"/>
              <a:t>、系统变量</a:t>
            </a: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条件处理器</a:t>
            </a:r>
            <a:r>
              <a:rPr lang="en-US" altLang="zh-CN" dirty="0" smtClean="0"/>
              <a:t>(</a:t>
            </a:r>
            <a:r>
              <a:rPr lang="zh-CN" altLang="en-US" dirty="0" smtClean="0"/>
              <a:t>异常处理</a:t>
            </a:r>
            <a:r>
              <a:rPr lang="en-US" altLang="zh-CN" dirty="0" smtClean="0"/>
              <a:t>)</a:t>
            </a:r>
            <a:endParaRPr lang="zh-CN" altLang="en-US" dirty="0"/>
          </a:p>
        </p:txBody>
      </p:sp>
      <p:sp>
        <p:nvSpPr>
          <p:cNvPr id="5" name="内容占位符 2"/>
          <p:cNvSpPr txBox="1"/>
          <p:nvPr/>
        </p:nvSpPr>
        <p:spPr>
          <a:xfrm>
            <a:off x="772795" y="1214121"/>
            <a:ext cx="7456805" cy="3260226"/>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概述</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600" dirty="0" smtClean="0"/>
              <a:t>条件处理器相当于对异常的处理，当出现某种错误时将交由相应的处理器进行处理；</a:t>
            </a:r>
            <a:endParaRPr lang="en-US" altLang="zh-CN" sz="1600" dirty="0" smtClean="0"/>
          </a:p>
          <a:p>
            <a:pPr>
              <a:buFont typeface="Wingdings" panose="05000000000000000000" pitchFamily="2" charset="2"/>
              <a:buNone/>
              <a:defRPr/>
            </a:pPr>
            <a:endParaRPr lang="en-US" altLang="zh-CN" sz="20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条件处理器</a:t>
            </a:r>
            <a:r>
              <a:rPr lang="en-US" altLang="zh-CN" dirty="0" smtClean="0"/>
              <a:t>(</a:t>
            </a:r>
            <a:r>
              <a:rPr lang="zh-CN" altLang="en-US" dirty="0" smtClean="0"/>
              <a:t>异常处理</a:t>
            </a:r>
            <a:r>
              <a:rPr lang="en-US" altLang="zh-CN" dirty="0" smtClean="0"/>
              <a:t>)</a:t>
            </a:r>
            <a:endParaRPr lang="zh-CN" altLang="en-US" dirty="0"/>
          </a:p>
        </p:txBody>
      </p:sp>
      <p:sp>
        <p:nvSpPr>
          <p:cNvPr id="5" name="内容占位符 2"/>
          <p:cNvSpPr txBox="1"/>
          <p:nvPr/>
        </p:nvSpPr>
        <p:spPr>
          <a:xfrm>
            <a:off x="772795" y="1003176"/>
            <a:ext cx="7456805" cy="4332303"/>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语法</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创建</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None/>
              <a:defRPr/>
            </a:pP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None/>
              <a:defRPr/>
            </a:pP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None/>
              <a:defRPr/>
            </a:pP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en-US" altLang="zh-CN" sz="1400" dirty="0" err="1" smtClean="0">
                <a:solidFill>
                  <a:schemeClr val="tx1">
                    <a:lumMod val="75000"/>
                    <a:lumOff val="25000"/>
                  </a:schemeClr>
                </a:solidFill>
                <a:latin typeface="微软雅黑" panose="020B0503020204020204" pitchFamily="34" charset="-122"/>
                <a:ea typeface="微软雅黑" panose="020B0503020204020204" pitchFamily="34" charset="-122"/>
              </a:rPr>
              <a:t>handler_action</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257300" lvl="2" indent="-457200">
              <a:spcBef>
                <a:spcPts val="600"/>
              </a:spcBef>
              <a:spcAft>
                <a:spcPts val="600"/>
              </a:spcAft>
              <a:buBlip>
                <a:blip r:embed="rId1"/>
              </a:buBlip>
              <a:defRPr/>
            </a:pPr>
            <a:r>
              <a:rPr lang="en-US" altLang="zh-CN" sz="8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CONTINUE: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继续执行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257300" lvl="2" indent="-457200">
              <a:spcBef>
                <a:spcPts val="600"/>
              </a:spcBef>
              <a:spcAft>
                <a:spcPts val="600"/>
              </a:spcAft>
              <a:buBlip>
                <a:blip r:embed="rId1"/>
              </a:buBlip>
              <a:defRP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EXIT: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跳出</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begin  end</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语句块</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257300" lvl="2" indent="-457200">
              <a:spcBef>
                <a:spcPts val="600"/>
              </a:spcBef>
              <a:spcAft>
                <a:spcPts val="600"/>
              </a:spcAft>
              <a:buBlip>
                <a:blip r:embed="rId1"/>
              </a:buBlip>
              <a:defRP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UNDO: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不支持。</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en-US" sz="1400" dirty="0" err="1" smtClean="0">
                <a:latin typeface="微软雅黑" panose="020B0503020204020204" pitchFamily="34" charset="-122"/>
                <a:ea typeface="微软雅黑" panose="020B0503020204020204" pitchFamily="34" charset="-122"/>
              </a:rPr>
              <a:t>condition_value</a:t>
            </a:r>
            <a:r>
              <a:rPr lang="en-US" sz="1400" dirty="0" smtClean="0">
                <a:latin typeface="微软雅黑" panose="020B0503020204020204" pitchFamily="34" charset="-122"/>
                <a:ea typeface="微软雅黑" panose="020B0503020204020204" pitchFamily="34" charset="-122"/>
              </a:rPr>
              <a:t>: </a:t>
            </a:r>
            <a:endParaRPr lang="en-US" sz="1400" dirty="0" smtClean="0">
              <a:latin typeface="微软雅黑" panose="020B0503020204020204" pitchFamily="34" charset="-122"/>
              <a:ea typeface="微软雅黑" panose="020B0503020204020204" pitchFamily="34" charset="-122"/>
            </a:endParaRPr>
          </a:p>
          <a:p>
            <a:pPr marL="1257300" lvl="2" indent="-457200">
              <a:spcBef>
                <a:spcPts val="600"/>
              </a:spcBef>
              <a:spcAft>
                <a:spcPts val="600"/>
              </a:spcAft>
              <a:buBlip>
                <a:blip r:embed="rId1"/>
              </a:buBlip>
              <a:defRPr/>
            </a:pPr>
            <a:r>
              <a:rPr lang="en-US" sz="800" dirty="0" smtClean="0">
                <a:latin typeface="微软雅黑" panose="020B0503020204020204" pitchFamily="34" charset="-122"/>
                <a:ea typeface="微软雅黑" panose="020B0503020204020204" pitchFamily="34" charset="-122"/>
              </a:rPr>
              <a:t> </a:t>
            </a:r>
            <a:r>
              <a:rPr lang="en-US" sz="1200" dirty="0" err="1" smtClean="0">
                <a:latin typeface="微软雅黑" panose="020B0503020204020204" pitchFamily="34" charset="-122"/>
                <a:ea typeface="微软雅黑" panose="020B0503020204020204" pitchFamily="34" charset="-122"/>
              </a:rPr>
              <a:t>mysql_error_code</a:t>
            </a:r>
            <a:r>
              <a:rPr lang="en-US" sz="1200" dirty="0" smtClean="0">
                <a:latin typeface="微软雅黑" panose="020B0503020204020204" pitchFamily="34" charset="-122"/>
                <a:ea typeface="微软雅黑" panose="020B0503020204020204" pitchFamily="34" charset="-122"/>
              </a:rPr>
              <a:t>  | SQLSTATE [VALUE] </a:t>
            </a:r>
            <a:r>
              <a:rPr lang="en-US" sz="1200" dirty="0" err="1" smtClean="0">
                <a:latin typeface="微软雅黑" panose="020B0503020204020204" pitchFamily="34" charset="-122"/>
                <a:ea typeface="微软雅黑" panose="020B0503020204020204" pitchFamily="34" charset="-122"/>
              </a:rPr>
              <a:t>sqlstate_value</a:t>
            </a:r>
            <a:r>
              <a:rPr lang="en-US" sz="1200" dirty="0" smtClean="0">
                <a:latin typeface="微软雅黑" panose="020B0503020204020204" pitchFamily="34" charset="-122"/>
                <a:ea typeface="微软雅黑" panose="020B0503020204020204" pitchFamily="34" charset="-122"/>
              </a:rPr>
              <a:t> </a:t>
            </a:r>
            <a:endParaRPr lang="en-US" sz="1200" dirty="0" smtClean="0">
              <a:latin typeface="微软雅黑" panose="020B0503020204020204" pitchFamily="34" charset="-122"/>
              <a:ea typeface="微软雅黑" panose="020B0503020204020204" pitchFamily="34" charset="-122"/>
            </a:endParaRPr>
          </a:p>
          <a:p>
            <a:pPr marL="1257300" lvl="2" indent="-457200">
              <a:spcBef>
                <a:spcPts val="600"/>
              </a:spcBef>
              <a:spcAft>
                <a:spcPts val="600"/>
              </a:spcAft>
              <a:buBlip>
                <a:blip r:embed="rId1"/>
              </a:buBlip>
              <a:defRPr/>
            </a:pPr>
            <a:r>
              <a:rPr lang="en-US" sz="1200" dirty="0" smtClean="0">
                <a:latin typeface="微软雅黑" panose="020B0503020204020204" pitchFamily="34" charset="-122"/>
                <a:ea typeface="微软雅黑" panose="020B0503020204020204" pitchFamily="34" charset="-122"/>
              </a:rPr>
              <a:t> | </a:t>
            </a:r>
            <a:r>
              <a:rPr lang="en-US" sz="1200" dirty="0" err="1" smtClean="0">
                <a:latin typeface="微软雅黑" panose="020B0503020204020204" pitchFamily="34" charset="-122"/>
                <a:ea typeface="微软雅黑" panose="020B0503020204020204" pitchFamily="34" charset="-122"/>
              </a:rPr>
              <a:t>condition_name</a:t>
            </a:r>
            <a:r>
              <a:rPr lang="en-US" sz="1200" dirty="0" smtClean="0">
                <a:latin typeface="微软雅黑" panose="020B0503020204020204" pitchFamily="34" charset="-122"/>
                <a:ea typeface="微软雅黑" panose="020B0503020204020204" pitchFamily="34" charset="-122"/>
              </a:rPr>
              <a:t>  | SQLWARNING  | NOT FOUND  | SQLEXCEPTION</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None/>
              <a:defRPr/>
            </a:pPr>
            <a:endParaRPr lang="en-US" altLang="zh-CN" sz="2000" dirty="0" smtClean="0"/>
          </a:p>
        </p:txBody>
      </p:sp>
      <p:sp>
        <p:nvSpPr>
          <p:cNvPr id="4" name="矩形 3"/>
          <p:cNvSpPr/>
          <p:nvPr/>
        </p:nvSpPr>
        <p:spPr>
          <a:xfrm>
            <a:off x="1251751" y="1802167"/>
            <a:ext cx="6693763" cy="108307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DECLARE </a:t>
            </a:r>
            <a:r>
              <a:rPr lang="en-US" altLang="zh-CN" sz="1400" b="1" dirty="0" err="1" smtClean="0">
                <a:solidFill>
                  <a:schemeClr val="accent5">
                    <a:lumMod val="10000"/>
                  </a:schemeClr>
                </a:solidFill>
              </a:rPr>
              <a:t>handler_action</a:t>
            </a:r>
            <a:r>
              <a:rPr lang="en-US" altLang="zh-CN" sz="1400" b="1" dirty="0" smtClean="0">
                <a:solidFill>
                  <a:schemeClr val="accent5">
                    <a:lumMod val="10000"/>
                  </a:schemeClr>
                </a:solidFill>
              </a:rPr>
              <a:t> HANDLER</a:t>
            </a:r>
            <a:br>
              <a:rPr lang="en-US" altLang="zh-CN" sz="1400" b="1" dirty="0" smtClean="0">
                <a:solidFill>
                  <a:schemeClr val="accent5">
                    <a:lumMod val="10000"/>
                  </a:schemeClr>
                </a:solidFill>
              </a:rPr>
            </a:br>
            <a:r>
              <a:rPr lang="en-US" altLang="zh-CN" sz="1400" b="1" dirty="0" smtClean="0">
                <a:solidFill>
                  <a:schemeClr val="accent5">
                    <a:lumMod val="10000"/>
                  </a:schemeClr>
                </a:solidFill>
              </a:rPr>
              <a:t>	 FOR </a:t>
            </a:r>
            <a:r>
              <a:rPr lang="en-US" altLang="zh-CN" sz="1400" b="1" dirty="0" err="1" smtClean="0">
                <a:solidFill>
                  <a:schemeClr val="accent5">
                    <a:lumMod val="10000"/>
                  </a:schemeClr>
                </a:solidFill>
              </a:rPr>
              <a:t>condition_value</a:t>
            </a:r>
            <a:r>
              <a:rPr lang="en-US" altLang="zh-CN" sz="1400" b="1" dirty="0" smtClean="0">
                <a:solidFill>
                  <a:schemeClr val="accent5">
                    <a:lumMod val="10000"/>
                  </a:schemeClr>
                </a:solidFill>
              </a:rPr>
              <a:t> [, </a:t>
            </a:r>
            <a:r>
              <a:rPr lang="en-US" altLang="zh-CN" sz="1400" b="1" dirty="0" err="1" smtClean="0">
                <a:solidFill>
                  <a:schemeClr val="accent5">
                    <a:lumMod val="10000"/>
                  </a:schemeClr>
                </a:solidFill>
              </a:rPr>
              <a:t>condition_value</a:t>
            </a:r>
            <a:r>
              <a:rPr lang="en-US" altLang="zh-CN" sz="1400" b="1" dirty="0" smtClean="0">
                <a:solidFill>
                  <a:schemeClr val="accent5">
                    <a:lumMod val="10000"/>
                  </a:schemeClr>
                </a:solidFill>
              </a:rPr>
              <a:t>] ...</a:t>
            </a:r>
            <a:br>
              <a:rPr lang="en-US" altLang="zh-CN" sz="1400" b="1" dirty="0" smtClean="0">
                <a:solidFill>
                  <a:schemeClr val="accent5">
                    <a:lumMod val="10000"/>
                  </a:schemeClr>
                </a:solidFill>
              </a:rPr>
            </a:br>
            <a:r>
              <a:rPr lang="en-US" altLang="zh-CN" sz="1400" b="1" dirty="0" smtClean="0">
                <a:solidFill>
                  <a:schemeClr val="accent5">
                    <a:lumMod val="10000"/>
                  </a:schemeClr>
                </a:solidFill>
              </a:rPr>
              <a:t>	 statement</a:t>
            </a:r>
            <a:endParaRPr lang="en-US" altLang="zh-CN" sz="1400" b="1" dirty="0">
              <a:solidFill>
                <a:schemeClr val="accent5">
                  <a:lumMod val="10000"/>
                </a:schemeClr>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游标</a:t>
            </a:r>
            <a:endParaRPr lang="en-US" altLang="zh-CN" dirty="0"/>
          </a:p>
        </p:txBody>
      </p:sp>
      <p:sp>
        <p:nvSpPr>
          <p:cNvPr id="11" name="文本占位符 1"/>
          <p:cNvSpPr>
            <a:spLocks noGrp="1"/>
          </p:cNvSpPr>
          <p:nvPr/>
        </p:nvSpPr>
        <p:spPr>
          <a:xfrm>
            <a:off x="361950" y="1170939"/>
            <a:ext cx="8104505" cy="3791678"/>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smtClean="0">
                <a:sym typeface="+mn-ea"/>
              </a:rPr>
              <a:t>概述</a:t>
            </a:r>
            <a:endParaRPr lang="en-US" altLang="zh-CN" dirty="0" smtClean="0">
              <a:sym typeface="+mn-ea"/>
            </a:endParaRPr>
          </a:p>
          <a:p>
            <a:pPr lvl="1"/>
            <a:r>
              <a:rPr lang="zh-CN" altLang="en-US" dirty="0" smtClean="0"/>
              <a:t>游标（ </a:t>
            </a:r>
            <a:r>
              <a:rPr lang="en-US" altLang="zh-CN" dirty="0" smtClean="0"/>
              <a:t>cursor</a:t>
            </a:r>
            <a:r>
              <a:rPr lang="zh-CN" altLang="en-US" dirty="0" smtClean="0"/>
              <a:t>）是一个存储在</a:t>
            </a:r>
            <a:r>
              <a:rPr lang="en-US" altLang="zh-CN" dirty="0" err="1" smtClean="0"/>
              <a:t>MySQL</a:t>
            </a:r>
            <a:r>
              <a:rPr lang="zh-CN" altLang="en-US" dirty="0" smtClean="0"/>
              <a:t>服务器上的数据库查询，它不是一条 </a:t>
            </a:r>
            <a:r>
              <a:rPr lang="en-US" altLang="zh-CN" dirty="0" smtClean="0"/>
              <a:t>SELECT</a:t>
            </a:r>
            <a:r>
              <a:rPr lang="zh-CN" altLang="en-US" dirty="0" smtClean="0"/>
              <a:t>语句，而是被该语句检索出来的结果集。</a:t>
            </a:r>
            <a:endParaRPr lang="en-US" altLang="zh-CN" dirty="0" smtClean="0"/>
          </a:p>
          <a:p>
            <a:pPr lvl="1"/>
            <a:r>
              <a:rPr lang="zh-CN" altLang="en-US" dirty="0" smtClean="0"/>
              <a:t>在存储了游标之后，应用程序可以根据需要滚动或浏览其中的数据。</a:t>
            </a:r>
            <a:endParaRPr lang="en-US" altLang="zh-CN" dirty="0" smtClean="0"/>
          </a:p>
          <a:p>
            <a:pPr lvl="1"/>
            <a:r>
              <a:rPr lang="zh-CN" altLang="en-US" dirty="0" smtClean="0"/>
              <a:t>游标主要用于交互式应用，其中用户需要滚动屏幕上的数据，并对数据进行浏览或做出更改。</a:t>
            </a:r>
            <a:endParaRPr lang="en-US" altLang="zh-CN" dirty="0" smtClean="0"/>
          </a:p>
          <a:p>
            <a:pPr lvl="1"/>
            <a:endParaRPr lang="en-US" altLang="zh-CN" dirty="0" smtClean="0"/>
          </a:p>
          <a:p>
            <a:r>
              <a:rPr lang="zh-CN" altLang="en-US" dirty="0" smtClean="0">
                <a:sym typeface="+mn-ea"/>
              </a:rPr>
              <a:t>注意</a:t>
            </a:r>
            <a:endParaRPr lang="en-US" altLang="zh-CN" dirty="0" smtClean="0">
              <a:sym typeface="+mn-ea"/>
            </a:endParaRPr>
          </a:p>
          <a:p>
            <a:pPr lvl="1"/>
            <a:r>
              <a:rPr lang="en-US" altLang="zh-CN" dirty="0" smtClean="0"/>
              <a:t>MySQL </a:t>
            </a:r>
            <a:r>
              <a:rPr lang="zh-CN" altLang="en-US" dirty="0" smtClean="0"/>
              <a:t>游标只能用于存储过程（和函数）。</a:t>
            </a:r>
            <a:endParaRPr lang="en-US" altLang="zh-CN" dirty="0" smtClean="0">
              <a:sym typeface="+mn-ea"/>
            </a:endParaRPr>
          </a:p>
          <a:p>
            <a:pPr lvl="1"/>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游标</a:t>
            </a:r>
            <a:endParaRPr lang="en-US" altLang="zh-CN" dirty="0"/>
          </a:p>
        </p:txBody>
      </p:sp>
      <p:sp>
        <p:nvSpPr>
          <p:cNvPr id="5" name="矩形 4"/>
          <p:cNvSpPr/>
          <p:nvPr/>
        </p:nvSpPr>
        <p:spPr>
          <a:xfrm>
            <a:off x="1251751" y="1740018"/>
            <a:ext cx="6693763" cy="341790"/>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DECLARE </a:t>
            </a:r>
            <a:r>
              <a:rPr lang="en-US" altLang="zh-CN" sz="1400" b="1" dirty="0" err="1" smtClean="0">
                <a:solidFill>
                  <a:schemeClr val="accent5">
                    <a:lumMod val="10000"/>
                  </a:schemeClr>
                </a:solidFill>
              </a:rPr>
              <a:t>cursor_name</a:t>
            </a:r>
            <a:r>
              <a:rPr lang="en-US" altLang="zh-CN" sz="1400" b="1" dirty="0" smtClean="0">
                <a:solidFill>
                  <a:schemeClr val="accent5">
                    <a:lumMod val="10000"/>
                  </a:schemeClr>
                </a:solidFill>
              </a:rPr>
              <a:t> CURSOR FOR </a:t>
            </a:r>
            <a:r>
              <a:rPr lang="en-US" altLang="zh-CN" sz="1400" b="1" dirty="0" err="1" smtClean="0">
                <a:solidFill>
                  <a:schemeClr val="accent5">
                    <a:lumMod val="10000"/>
                  </a:schemeClr>
                </a:solidFill>
              </a:rPr>
              <a:t>select_statement</a:t>
            </a:r>
            <a:r>
              <a:rPr lang="en-US" altLang="zh-CN" sz="1400" b="1" dirty="0" smtClean="0">
                <a:solidFill>
                  <a:schemeClr val="accent5">
                    <a:lumMod val="10000"/>
                  </a:schemeClr>
                </a:solidFill>
              </a:rPr>
              <a:t>;</a:t>
            </a:r>
            <a:endParaRPr lang="en-US" altLang="zh-CN" sz="1400" b="1" dirty="0">
              <a:solidFill>
                <a:schemeClr val="accent5">
                  <a:lumMod val="10000"/>
                </a:schemeClr>
              </a:solidFill>
            </a:endParaRPr>
          </a:p>
        </p:txBody>
      </p:sp>
      <p:sp>
        <p:nvSpPr>
          <p:cNvPr id="11" name="文本占位符 1"/>
          <p:cNvSpPr>
            <a:spLocks noGrp="1"/>
          </p:cNvSpPr>
          <p:nvPr/>
        </p:nvSpPr>
        <p:spPr>
          <a:xfrm>
            <a:off x="361949" y="736841"/>
            <a:ext cx="8104505" cy="4697197"/>
          </a:xfrm>
          <a:prstGeom prst="rect">
            <a:avLst/>
          </a:prstGeom>
          <a:ln>
            <a:noFill/>
            <a:prstDash val="dash"/>
          </a:ln>
          <a:effectLst/>
        </p:spPr>
        <p:txBody>
          <a:bodyPr vert="horz" lIns="91426" tIns="45714" rIns="91426" bIns="45714" rtlCol="0">
            <a:normAutofit fontScale="97500"/>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smtClean="0">
                <a:sym typeface="+mn-ea"/>
              </a:rPr>
              <a:t>语法</a:t>
            </a:r>
            <a:endParaRPr lang="en-US" altLang="zh-CN" dirty="0" smtClean="0">
              <a:sym typeface="+mn-ea"/>
            </a:endParaRPr>
          </a:p>
          <a:p>
            <a:pPr lvl="1"/>
            <a:r>
              <a:rPr lang="zh-CN" altLang="en-US" dirty="0" smtClean="0">
                <a:sym typeface="+mn-ea"/>
              </a:rPr>
              <a:t>定义</a:t>
            </a:r>
            <a:endParaRPr lang="en-US" altLang="zh-CN" dirty="0" smtClean="0">
              <a:sym typeface="+mn-ea"/>
            </a:endParaRPr>
          </a:p>
          <a:p>
            <a:pPr lvl="2"/>
            <a:r>
              <a:rPr lang="zh-CN" altLang="en-US" dirty="0" smtClean="0"/>
              <a:t>定义要使用的 </a:t>
            </a:r>
            <a:r>
              <a:rPr lang="en-US" dirty="0" smtClean="0"/>
              <a:t>SELECT</a:t>
            </a:r>
            <a:r>
              <a:rPr lang="zh-CN" altLang="en-US" dirty="0" smtClean="0"/>
              <a:t>语句</a:t>
            </a:r>
            <a:endParaRPr lang="en-US" altLang="zh-CN" dirty="0" smtClean="0">
              <a:sym typeface="+mn-ea"/>
            </a:endParaRPr>
          </a:p>
          <a:p>
            <a:pPr lvl="1">
              <a:buNone/>
            </a:pPr>
            <a:r>
              <a:rPr lang="en-US" altLang="zh-CN" dirty="0" smtClean="0">
                <a:sym typeface="+mn-ea"/>
              </a:rPr>
              <a:t>			</a:t>
            </a:r>
            <a:endParaRPr lang="en-US" altLang="zh-CN" dirty="0" smtClean="0">
              <a:sym typeface="+mn-ea"/>
            </a:endParaRPr>
          </a:p>
          <a:p>
            <a:pPr lvl="1"/>
            <a:r>
              <a:rPr lang="zh-CN" altLang="en-US" dirty="0" smtClean="0"/>
              <a:t>打开游标</a:t>
            </a:r>
            <a:endParaRPr lang="en-US" altLang="zh-CN" dirty="0" smtClean="0"/>
          </a:p>
          <a:p>
            <a:pPr lvl="2"/>
            <a:r>
              <a:rPr lang="zh-CN" altLang="en-US" dirty="0" smtClean="0"/>
              <a:t>用前面定义的</a:t>
            </a:r>
            <a:r>
              <a:rPr lang="en-US" altLang="zh-CN" dirty="0" smtClean="0"/>
              <a:t>SELECT</a:t>
            </a:r>
            <a:r>
              <a:rPr lang="zh-CN" altLang="en-US" dirty="0" smtClean="0"/>
              <a:t>语句把数据实际检索出来</a:t>
            </a:r>
            <a:endParaRPr lang="en-US" altLang="zh-CN" dirty="0" smtClean="0">
              <a:sym typeface="+mn-ea"/>
            </a:endParaRPr>
          </a:p>
          <a:p>
            <a:pPr>
              <a:buNone/>
            </a:pPr>
            <a:endParaRPr lang="en-US" altLang="zh-CN" dirty="0" smtClean="0"/>
          </a:p>
          <a:p>
            <a:pPr lvl="1"/>
            <a:r>
              <a:rPr lang="zh-CN" altLang="en-US" dirty="0" smtClean="0"/>
              <a:t>取值</a:t>
            </a:r>
            <a:endParaRPr lang="en-US" altLang="zh-CN" dirty="0" smtClean="0"/>
          </a:p>
          <a:p>
            <a:pPr lvl="2"/>
            <a:r>
              <a:rPr lang="zh-CN" altLang="en-US" dirty="0" smtClean="0"/>
              <a:t>对于填有数据的游标，根据需要取出（检索）各行</a:t>
            </a:r>
            <a:endParaRPr lang="en-US" altLang="zh-CN" dirty="0" smtClean="0"/>
          </a:p>
          <a:p>
            <a:endParaRPr lang="en-US" altLang="zh-CN" dirty="0" smtClean="0"/>
          </a:p>
          <a:p>
            <a:pPr lvl="1"/>
            <a:r>
              <a:rPr lang="zh-CN" altLang="en-US" dirty="0" smtClean="0"/>
              <a:t>关闭游标</a:t>
            </a:r>
            <a:endParaRPr lang="en-US" altLang="zh-CN" dirty="0" smtClean="0"/>
          </a:p>
          <a:p>
            <a:pPr lvl="2"/>
            <a:r>
              <a:rPr lang="zh-CN" altLang="en-US" dirty="0" smtClean="0"/>
              <a:t>在结束游标使用时，必须关闭游标。</a:t>
            </a:r>
            <a:endParaRPr lang="en-US" altLang="zh-CN" dirty="0" smtClean="0"/>
          </a:p>
        </p:txBody>
      </p:sp>
      <p:sp>
        <p:nvSpPr>
          <p:cNvPr id="8" name="矩形 7"/>
          <p:cNvSpPr/>
          <p:nvPr/>
        </p:nvSpPr>
        <p:spPr>
          <a:xfrm>
            <a:off x="1251751" y="2725436"/>
            <a:ext cx="6693763" cy="372861"/>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open </a:t>
            </a:r>
            <a:r>
              <a:rPr lang="en-US" altLang="zh-CN" sz="1400" b="1" dirty="0" err="1" smtClean="0">
                <a:solidFill>
                  <a:schemeClr val="accent5">
                    <a:lumMod val="10000"/>
                  </a:schemeClr>
                </a:solidFill>
              </a:rPr>
              <a:t>cursor_name</a:t>
            </a:r>
            <a:r>
              <a:rPr lang="en-US" altLang="zh-CN" sz="1400" b="1" dirty="0" smtClean="0">
                <a:solidFill>
                  <a:schemeClr val="accent5">
                    <a:lumMod val="10000"/>
                  </a:schemeClr>
                </a:solidFill>
              </a:rPr>
              <a:t>;</a:t>
            </a:r>
            <a:endParaRPr lang="en-US" altLang="zh-CN" sz="1400" b="1" dirty="0">
              <a:solidFill>
                <a:schemeClr val="accent5">
                  <a:lumMod val="10000"/>
                </a:schemeClr>
              </a:solidFill>
            </a:endParaRPr>
          </a:p>
        </p:txBody>
      </p:sp>
      <p:sp>
        <p:nvSpPr>
          <p:cNvPr id="6" name="矩形 5"/>
          <p:cNvSpPr/>
          <p:nvPr/>
        </p:nvSpPr>
        <p:spPr>
          <a:xfrm>
            <a:off x="1251751" y="3826259"/>
            <a:ext cx="6693763" cy="372861"/>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FETCH </a:t>
            </a:r>
            <a:r>
              <a:rPr lang="en-US" altLang="zh-CN" sz="1400" b="1" dirty="0" err="1" smtClean="0">
                <a:solidFill>
                  <a:schemeClr val="accent5">
                    <a:lumMod val="10000"/>
                  </a:schemeClr>
                </a:solidFill>
              </a:rPr>
              <a:t>cursor_name</a:t>
            </a:r>
            <a:r>
              <a:rPr lang="en-US" altLang="zh-CN" sz="1400" b="1" dirty="0" smtClean="0">
                <a:solidFill>
                  <a:schemeClr val="accent5">
                    <a:lumMod val="10000"/>
                  </a:schemeClr>
                </a:solidFill>
              </a:rPr>
              <a:t>  INTO var1,var2[,...];</a:t>
            </a:r>
            <a:endParaRPr lang="en-US" altLang="zh-CN" sz="1400" b="1" dirty="0">
              <a:solidFill>
                <a:schemeClr val="accent5">
                  <a:lumMod val="10000"/>
                </a:schemeClr>
              </a:solidFill>
            </a:endParaRPr>
          </a:p>
        </p:txBody>
      </p:sp>
      <p:sp>
        <p:nvSpPr>
          <p:cNvPr id="7" name="矩形 6"/>
          <p:cNvSpPr/>
          <p:nvPr/>
        </p:nvSpPr>
        <p:spPr>
          <a:xfrm>
            <a:off x="1251751" y="4919129"/>
            <a:ext cx="6693763" cy="372861"/>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close </a:t>
            </a:r>
            <a:r>
              <a:rPr lang="en-US" altLang="zh-CN" sz="1400" b="1" dirty="0" err="1" smtClean="0">
                <a:solidFill>
                  <a:schemeClr val="accent5">
                    <a:lumMod val="10000"/>
                  </a:schemeClr>
                </a:solidFill>
              </a:rPr>
              <a:t>cursor_name</a:t>
            </a:r>
            <a:r>
              <a:rPr lang="en-US" altLang="zh-CN" sz="1400" b="1" dirty="0" smtClean="0">
                <a:solidFill>
                  <a:schemeClr val="accent5">
                    <a:lumMod val="10000"/>
                  </a:schemeClr>
                </a:solidFill>
              </a:rPr>
              <a:t>;</a:t>
            </a:r>
            <a:endParaRPr lang="en-US" altLang="zh-CN" sz="1400" b="1" dirty="0">
              <a:solidFill>
                <a:schemeClr val="accent5">
                  <a:lumMod val="10000"/>
                </a:schemeClr>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游标</a:t>
            </a:r>
            <a:endParaRPr lang="zh-CN" altLang="en-US" dirty="0"/>
          </a:p>
        </p:txBody>
      </p:sp>
      <p:sp>
        <p:nvSpPr>
          <p:cNvPr id="5" name="矩形 4"/>
          <p:cNvSpPr/>
          <p:nvPr/>
        </p:nvSpPr>
        <p:spPr>
          <a:xfrm>
            <a:off x="638175" y="1475740"/>
            <a:ext cx="7534275" cy="3895250"/>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1">
              <a:lnSpc>
                <a:spcPct val="120000"/>
              </a:lnSpc>
              <a:defRPr/>
            </a:pPr>
            <a:r>
              <a:rPr lang="en-US" altLang="zh-CN" sz="1000" b="1" dirty="0" smtClean="0">
                <a:solidFill>
                  <a:schemeClr val="tx1"/>
                </a:solidFill>
              </a:rPr>
              <a:t>CREATE PROCEDURE </a:t>
            </a:r>
            <a:r>
              <a:rPr lang="en-US" altLang="zh-CN" sz="1000" b="1" dirty="0" err="1" smtClean="0">
                <a:solidFill>
                  <a:schemeClr val="tx1"/>
                </a:solidFill>
              </a:rPr>
              <a:t>proc_cursortest</a:t>
            </a:r>
            <a:r>
              <a:rPr lang="en-US" altLang="zh-CN" sz="1000" b="1" dirty="0" smtClean="0">
                <a:solidFill>
                  <a:schemeClr val="tx1"/>
                </a:solidFill>
              </a:rPr>
              <a:t>()</a:t>
            </a:r>
            <a:br>
              <a:rPr lang="en-US" altLang="zh-CN" sz="1000" b="1" dirty="0" smtClean="0">
                <a:solidFill>
                  <a:schemeClr val="tx1"/>
                </a:solidFill>
              </a:rPr>
            </a:br>
            <a:r>
              <a:rPr lang="en-US" altLang="zh-CN" sz="1000" b="1" dirty="0" smtClean="0">
                <a:solidFill>
                  <a:schemeClr val="tx1"/>
                </a:solidFill>
              </a:rPr>
              <a:t> BEGIN</a:t>
            </a:r>
            <a:br>
              <a:rPr lang="en-US" altLang="zh-CN" sz="1000" b="1" dirty="0" smtClean="0">
                <a:solidFill>
                  <a:schemeClr val="tx1"/>
                </a:solidFill>
              </a:rPr>
            </a:br>
            <a:r>
              <a:rPr lang="en-US" altLang="zh-CN" sz="1000" b="1" dirty="0" smtClean="0">
                <a:solidFill>
                  <a:schemeClr val="tx1"/>
                </a:solidFill>
              </a:rPr>
              <a:t>                DECLARE </a:t>
            </a:r>
            <a:r>
              <a:rPr lang="en-US" altLang="zh-CN" sz="1000" b="1" dirty="0" err="1" smtClean="0">
                <a:solidFill>
                  <a:schemeClr val="tx1"/>
                </a:solidFill>
              </a:rPr>
              <a:t>vsname</a:t>
            </a:r>
            <a:r>
              <a:rPr lang="en-US" altLang="zh-CN" sz="1000" b="1" dirty="0" smtClean="0">
                <a:solidFill>
                  <a:schemeClr val="tx1"/>
                </a:solidFill>
              </a:rPr>
              <a:t> VARCHAR(20);</a:t>
            </a:r>
            <a:br>
              <a:rPr lang="en-US" altLang="zh-CN" sz="1000" b="1" dirty="0" smtClean="0">
                <a:solidFill>
                  <a:schemeClr val="tx1"/>
                </a:solidFill>
              </a:rPr>
            </a:br>
            <a:r>
              <a:rPr lang="en-US" altLang="zh-CN" sz="1000" b="1" dirty="0" smtClean="0">
                <a:solidFill>
                  <a:schemeClr val="tx1"/>
                </a:solidFill>
              </a:rPr>
              <a:t>                DECLARE break INT DEFAULT FALSE;</a:t>
            </a:r>
            <a:br>
              <a:rPr lang="en-US" altLang="zh-CN" sz="1000" b="1" dirty="0" smtClean="0">
                <a:solidFill>
                  <a:schemeClr val="tx1"/>
                </a:solidFill>
              </a:rPr>
            </a:br>
            <a:r>
              <a:rPr lang="en-US" altLang="zh-CN" sz="1000" b="1" dirty="0" smtClean="0">
                <a:solidFill>
                  <a:schemeClr val="tx1"/>
                </a:solidFill>
              </a:rPr>
              <a:t>            --     </a:t>
            </a:r>
            <a:r>
              <a:rPr lang="zh-CN" altLang="en-US" sz="1000" b="1" dirty="0" smtClean="0">
                <a:solidFill>
                  <a:schemeClr val="tx1"/>
                </a:solidFill>
              </a:rPr>
              <a:t>定义游标</a:t>
            </a:r>
            <a:br>
              <a:rPr lang="zh-CN" altLang="en-US" sz="1000" b="1" dirty="0" smtClean="0">
                <a:solidFill>
                  <a:schemeClr val="tx1"/>
                </a:solidFill>
              </a:rPr>
            </a:br>
            <a:r>
              <a:rPr lang="zh-CN" altLang="en-US" sz="1000" b="1" dirty="0" smtClean="0">
                <a:solidFill>
                  <a:schemeClr val="tx1"/>
                </a:solidFill>
              </a:rPr>
              <a:t>                </a:t>
            </a:r>
            <a:r>
              <a:rPr lang="en-US" altLang="zh-CN" sz="1000" b="1" dirty="0" smtClean="0">
                <a:solidFill>
                  <a:schemeClr val="tx1"/>
                </a:solidFill>
              </a:rPr>
              <a:t>DECLARE </a:t>
            </a:r>
            <a:r>
              <a:rPr lang="en-US" altLang="zh-CN" sz="1000" b="1" dirty="0" err="1" smtClean="0">
                <a:solidFill>
                  <a:schemeClr val="tx1"/>
                </a:solidFill>
              </a:rPr>
              <a:t>girl_cur</a:t>
            </a:r>
            <a:r>
              <a:rPr lang="en-US" altLang="zh-CN" sz="1000" b="1" dirty="0" smtClean="0">
                <a:solidFill>
                  <a:schemeClr val="tx1"/>
                </a:solidFill>
              </a:rPr>
              <a:t> CURSOR FOR SELECT </a:t>
            </a:r>
            <a:r>
              <a:rPr lang="en-US" altLang="zh-CN" sz="1000" b="1" dirty="0" err="1" smtClean="0">
                <a:solidFill>
                  <a:schemeClr val="tx1"/>
                </a:solidFill>
              </a:rPr>
              <a:t>sname</a:t>
            </a:r>
            <a:r>
              <a:rPr lang="en-US" altLang="zh-CN" sz="1000" b="1" dirty="0" smtClean="0">
                <a:solidFill>
                  <a:schemeClr val="tx1"/>
                </a:solidFill>
              </a:rPr>
              <a:t> FROM student WHERE </a:t>
            </a:r>
            <a:r>
              <a:rPr lang="en-US" altLang="zh-CN" sz="1000" b="1" dirty="0" err="1" smtClean="0">
                <a:solidFill>
                  <a:schemeClr val="tx1"/>
                </a:solidFill>
              </a:rPr>
              <a:t>ssex</a:t>
            </a:r>
            <a:r>
              <a:rPr lang="en-US" altLang="zh-CN" sz="1000" b="1" dirty="0" smtClean="0">
                <a:solidFill>
                  <a:schemeClr val="tx1"/>
                </a:solidFill>
              </a:rPr>
              <a:t> = "</a:t>
            </a:r>
            <a:r>
              <a:rPr lang="zh-CN" altLang="en-US" sz="1000" b="1" dirty="0" smtClean="0">
                <a:solidFill>
                  <a:schemeClr val="tx1"/>
                </a:solidFill>
              </a:rPr>
              <a:t>女</a:t>
            </a:r>
            <a:r>
              <a:rPr lang="en-US" altLang="zh-CN" sz="1000" b="1" dirty="0" smtClean="0">
                <a:solidFill>
                  <a:schemeClr val="tx1"/>
                </a:solidFill>
              </a:rPr>
              <a:t>";</a:t>
            </a:r>
            <a:br>
              <a:rPr lang="en-US" altLang="zh-CN" sz="1000" b="1" dirty="0" smtClean="0">
                <a:solidFill>
                  <a:schemeClr val="tx1"/>
                </a:solidFill>
              </a:rPr>
            </a:br>
            <a:r>
              <a:rPr lang="en-US" altLang="zh-CN" sz="1000" b="1" dirty="0" smtClean="0">
                <a:solidFill>
                  <a:schemeClr val="tx1"/>
                </a:solidFill>
              </a:rPr>
              <a:t>                DECLARE CONTINUE HANDLER FOR NOT Found set break=true;</a:t>
            </a:r>
            <a:br>
              <a:rPr lang="en-US" altLang="zh-CN" sz="1000" b="1" dirty="0" smtClean="0">
                <a:solidFill>
                  <a:schemeClr val="tx1"/>
                </a:solidFill>
              </a:rPr>
            </a:br>
            <a:r>
              <a:rPr lang="en-US" altLang="zh-CN" sz="1000" b="1" dirty="0" smtClean="0">
                <a:solidFill>
                  <a:schemeClr val="tx1"/>
                </a:solidFill>
              </a:rPr>
              <a:t>            --     </a:t>
            </a:r>
            <a:r>
              <a:rPr lang="zh-CN" altLang="en-US" sz="1000" b="1" dirty="0" smtClean="0">
                <a:solidFill>
                  <a:schemeClr val="tx1"/>
                </a:solidFill>
              </a:rPr>
              <a:t>开启游标</a:t>
            </a:r>
            <a:br>
              <a:rPr lang="zh-CN" altLang="en-US" sz="1000" b="1" dirty="0" smtClean="0">
                <a:solidFill>
                  <a:schemeClr val="tx1"/>
                </a:solidFill>
              </a:rPr>
            </a:br>
            <a:r>
              <a:rPr lang="zh-CN" altLang="en-US" sz="1000" b="1" dirty="0" smtClean="0">
                <a:solidFill>
                  <a:schemeClr val="tx1"/>
                </a:solidFill>
              </a:rPr>
              <a:t>                </a:t>
            </a:r>
            <a:r>
              <a:rPr lang="en-US" altLang="zh-CN" sz="1000" b="1" dirty="0" smtClean="0">
                <a:solidFill>
                  <a:schemeClr val="tx1"/>
                </a:solidFill>
              </a:rPr>
              <a:t>OPEN </a:t>
            </a:r>
            <a:r>
              <a:rPr lang="en-US" altLang="zh-CN" sz="1000" b="1" dirty="0" err="1" smtClean="0">
                <a:solidFill>
                  <a:schemeClr val="tx1"/>
                </a:solidFill>
              </a:rPr>
              <a:t>girl_cur</a:t>
            </a:r>
            <a:r>
              <a:rPr lang="en-US" altLang="zh-CN" sz="1000" b="1" dirty="0" smtClean="0">
                <a:solidFill>
                  <a:schemeClr val="tx1"/>
                </a:solidFill>
              </a:rPr>
              <a:t>;</a:t>
            </a:r>
            <a:br>
              <a:rPr lang="en-US" altLang="zh-CN" sz="1000" b="1" dirty="0" smtClean="0">
                <a:solidFill>
                  <a:schemeClr val="tx1"/>
                </a:solidFill>
              </a:rPr>
            </a:br>
            <a:r>
              <a:rPr lang="en-US" altLang="zh-CN" sz="1000" b="1" dirty="0" smtClean="0">
                <a:solidFill>
                  <a:schemeClr val="tx1"/>
                </a:solidFill>
              </a:rPr>
              <a:t>            --     </a:t>
            </a:r>
            <a:r>
              <a:rPr lang="zh-CN" altLang="en-US" sz="1000" b="1" dirty="0" smtClean="0">
                <a:solidFill>
                  <a:schemeClr val="tx1"/>
                </a:solidFill>
              </a:rPr>
              <a:t>取值</a:t>
            </a:r>
            <a:br>
              <a:rPr lang="en-US" altLang="zh-CN" sz="1000" b="1" dirty="0" smtClean="0">
                <a:solidFill>
                  <a:schemeClr val="tx1"/>
                </a:solidFill>
              </a:rPr>
            </a:br>
            <a:r>
              <a:rPr lang="en-US" altLang="zh-CN" sz="1000" b="1" dirty="0" smtClean="0">
                <a:solidFill>
                  <a:schemeClr val="tx1"/>
                </a:solidFill>
              </a:rPr>
              <a:t>                    </a:t>
            </a:r>
            <a:r>
              <a:rPr lang="en-US" altLang="zh-CN" sz="1000" b="1" dirty="0" err="1" smtClean="0">
                <a:solidFill>
                  <a:schemeClr val="tx1"/>
                </a:solidFill>
              </a:rPr>
              <a:t>outt:WHILE</a:t>
            </a:r>
            <a:r>
              <a:rPr lang="en-US" altLang="zh-CN" sz="1000" b="1" dirty="0" smtClean="0">
                <a:solidFill>
                  <a:schemeClr val="tx1"/>
                </a:solidFill>
              </a:rPr>
              <a:t> TRUE DO</a:t>
            </a:r>
            <a:br>
              <a:rPr lang="en-US" altLang="zh-CN" sz="1000" b="1" dirty="0" smtClean="0">
                <a:solidFill>
                  <a:schemeClr val="tx1"/>
                </a:solidFill>
              </a:rPr>
            </a:br>
            <a:r>
              <a:rPr lang="en-US" altLang="zh-CN" sz="1000" b="1" dirty="0" smtClean="0">
                <a:solidFill>
                  <a:schemeClr val="tx1"/>
                </a:solidFill>
              </a:rPr>
              <a:t>                        FETCH </a:t>
            </a:r>
            <a:r>
              <a:rPr lang="en-US" altLang="zh-CN" sz="1000" b="1" dirty="0" err="1" smtClean="0">
                <a:solidFill>
                  <a:schemeClr val="tx1"/>
                </a:solidFill>
              </a:rPr>
              <a:t>girl_cur</a:t>
            </a:r>
            <a:r>
              <a:rPr lang="en-US" altLang="zh-CN" sz="1000" b="1" dirty="0" smtClean="0">
                <a:solidFill>
                  <a:schemeClr val="tx1"/>
                </a:solidFill>
              </a:rPr>
              <a:t> INTO </a:t>
            </a:r>
            <a:r>
              <a:rPr lang="en-US" altLang="zh-CN" sz="1000" b="1" dirty="0" err="1" smtClean="0">
                <a:solidFill>
                  <a:schemeClr val="tx1"/>
                </a:solidFill>
              </a:rPr>
              <a:t>vsname</a:t>
            </a:r>
            <a:r>
              <a:rPr lang="en-US" altLang="zh-CN" sz="1000" b="1" dirty="0" smtClean="0">
                <a:solidFill>
                  <a:schemeClr val="tx1"/>
                </a:solidFill>
              </a:rPr>
              <a:t>;</a:t>
            </a:r>
            <a:br>
              <a:rPr lang="en-US" altLang="zh-CN" sz="1000" b="1" dirty="0" smtClean="0">
                <a:solidFill>
                  <a:schemeClr val="tx1"/>
                </a:solidFill>
              </a:rPr>
            </a:br>
            <a:r>
              <a:rPr lang="en-US" altLang="zh-CN" sz="1000" b="1" dirty="0" smtClean="0">
                <a:solidFill>
                  <a:schemeClr val="tx1"/>
                </a:solidFill>
              </a:rPr>
              <a:t>                        IF break THEN </a:t>
            </a:r>
            <a:br>
              <a:rPr lang="en-US" altLang="zh-CN" sz="1000" b="1" dirty="0" smtClean="0">
                <a:solidFill>
                  <a:schemeClr val="tx1"/>
                </a:solidFill>
              </a:rPr>
            </a:br>
            <a:r>
              <a:rPr lang="en-US" altLang="zh-CN" sz="1000" b="1" dirty="0" smtClean="0">
                <a:solidFill>
                  <a:schemeClr val="tx1"/>
                </a:solidFill>
              </a:rPr>
              <a:t>                            LEAVE </a:t>
            </a:r>
            <a:r>
              <a:rPr lang="en-US" altLang="zh-CN" sz="1000" b="1" dirty="0" err="1" smtClean="0">
                <a:solidFill>
                  <a:schemeClr val="tx1"/>
                </a:solidFill>
              </a:rPr>
              <a:t>outt</a:t>
            </a:r>
            <a:r>
              <a:rPr lang="en-US" altLang="zh-CN" sz="1000" b="1" dirty="0" smtClean="0">
                <a:solidFill>
                  <a:schemeClr val="tx1"/>
                </a:solidFill>
              </a:rPr>
              <a:t>;</a:t>
            </a:r>
            <a:br>
              <a:rPr lang="en-US" altLang="zh-CN" sz="1000" b="1" dirty="0" smtClean="0">
                <a:solidFill>
                  <a:schemeClr val="tx1"/>
                </a:solidFill>
              </a:rPr>
            </a:br>
            <a:r>
              <a:rPr lang="en-US" altLang="zh-CN" sz="1000" b="1" dirty="0" smtClean="0">
                <a:solidFill>
                  <a:schemeClr val="tx1"/>
                </a:solidFill>
              </a:rPr>
              <a:t>                        ELSE</a:t>
            </a:r>
            <a:br>
              <a:rPr lang="en-US" altLang="zh-CN" sz="1000" b="1" dirty="0" smtClean="0">
                <a:solidFill>
                  <a:schemeClr val="tx1"/>
                </a:solidFill>
              </a:rPr>
            </a:br>
            <a:r>
              <a:rPr lang="en-US" altLang="zh-CN" sz="1000" b="1" dirty="0" smtClean="0">
                <a:solidFill>
                  <a:schemeClr val="tx1"/>
                </a:solidFill>
              </a:rPr>
              <a:t>                            SELECT </a:t>
            </a:r>
            <a:r>
              <a:rPr lang="en-US" altLang="zh-CN" sz="1000" b="1" dirty="0" err="1" smtClean="0">
                <a:solidFill>
                  <a:schemeClr val="tx1"/>
                </a:solidFill>
              </a:rPr>
              <a:t>vsname</a:t>
            </a:r>
            <a:r>
              <a:rPr lang="en-US" altLang="zh-CN" sz="1000" b="1" dirty="0" smtClean="0">
                <a:solidFill>
                  <a:schemeClr val="tx1"/>
                </a:solidFill>
              </a:rPr>
              <a:t>;</a:t>
            </a:r>
            <a:br>
              <a:rPr lang="en-US" altLang="zh-CN" sz="1000" b="1" dirty="0" smtClean="0">
                <a:solidFill>
                  <a:schemeClr val="tx1"/>
                </a:solidFill>
              </a:rPr>
            </a:br>
            <a:r>
              <a:rPr lang="en-US" altLang="zh-CN" sz="1000" b="1" dirty="0" smtClean="0">
                <a:solidFill>
                  <a:schemeClr val="tx1"/>
                </a:solidFill>
              </a:rPr>
              <a:t>                        END IF;</a:t>
            </a:r>
            <a:br>
              <a:rPr lang="en-US" altLang="zh-CN" sz="1000" b="1" dirty="0" smtClean="0">
                <a:solidFill>
                  <a:schemeClr val="tx1"/>
                </a:solidFill>
              </a:rPr>
            </a:br>
            <a:r>
              <a:rPr lang="en-US" altLang="zh-CN" sz="1000" b="1" dirty="0" smtClean="0">
                <a:solidFill>
                  <a:schemeClr val="tx1"/>
                </a:solidFill>
              </a:rPr>
              <a:t>                    END WHILE </a:t>
            </a:r>
            <a:r>
              <a:rPr lang="en-US" altLang="zh-CN" sz="1000" b="1" dirty="0" err="1" smtClean="0">
                <a:solidFill>
                  <a:schemeClr val="tx1"/>
                </a:solidFill>
              </a:rPr>
              <a:t>outt</a:t>
            </a:r>
            <a:r>
              <a:rPr lang="en-US" altLang="zh-CN" sz="1000" b="1" dirty="0" smtClean="0">
                <a:solidFill>
                  <a:schemeClr val="tx1"/>
                </a:solidFill>
              </a:rPr>
              <a:t>;</a:t>
            </a:r>
            <a:br>
              <a:rPr lang="en-US" altLang="zh-CN" sz="1000" b="1" dirty="0" smtClean="0">
                <a:solidFill>
                  <a:schemeClr val="tx1"/>
                </a:solidFill>
              </a:rPr>
            </a:br>
            <a:r>
              <a:rPr lang="en-US" altLang="zh-CN" sz="1000" b="1" dirty="0" smtClean="0">
                <a:solidFill>
                  <a:schemeClr val="tx1"/>
                </a:solidFill>
              </a:rPr>
              <a:t>            -- </a:t>
            </a:r>
            <a:r>
              <a:rPr lang="zh-CN" altLang="en-US" sz="1000" b="1" dirty="0" smtClean="0">
                <a:solidFill>
                  <a:schemeClr val="tx1"/>
                </a:solidFill>
              </a:rPr>
              <a:t>关闭游标</a:t>
            </a:r>
            <a:br>
              <a:rPr lang="zh-CN" altLang="en-US" sz="1000" b="1" dirty="0" smtClean="0">
                <a:solidFill>
                  <a:schemeClr val="tx1"/>
                </a:solidFill>
              </a:rPr>
            </a:br>
            <a:r>
              <a:rPr lang="zh-CN" altLang="en-US" sz="1000" b="1" dirty="0" smtClean="0">
                <a:solidFill>
                  <a:schemeClr val="tx1"/>
                </a:solidFill>
              </a:rPr>
              <a:t>                </a:t>
            </a:r>
            <a:r>
              <a:rPr lang="en-US" altLang="zh-CN" sz="1000" b="1" dirty="0" smtClean="0">
                <a:solidFill>
                  <a:schemeClr val="tx1"/>
                </a:solidFill>
              </a:rPr>
              <a:t>CLOSE </a:t>
            </a:r>
            <a:r>
              <a:rPr lang="en-US" altLang="zh-CN" sz="1000" b="1" dirty="0" err="1" smtClean="0">
                <a:solidFill>
                  <a:schemeClr val="tx1"/>
                </a:solidFill>
              </a:rPr>
              <a:t>girl_cur</a:t>
            </a:r>
            <a:r>
              <a:rPr lang="en-US" altLang="zh-CN" sz="1000" b="1" dirty="0" smtClean="0">
                <a:solidFill>
                  <a:schemeClr val="tx1"/>
                </a:solidFill>
              </a:rPr>
              <a:t>;</a:t>
            </a:r>
            <a:br>
              <a:rPr lang="en-US" altLang="zh-CN" sz="1000" b="1" dirty="0" smtClean="0">
                <a:solidFill>
                  <a:schemeClr val="tx1"/>
                </a:solidFill>
              </a:rPr>
            </a:br>
            <a:r>
              <a:rPr lang="en-US" altLang="zh-CN" sz="1000" b="1" dirty="0" smtClean="0">
                <a:solidFill>
                  <a:schemeClr val="tx1"/>
                </a:solidFill>
              </a:rPr>
              <a:t>  END</a:t>
            </a:r>
            <a:endParaRPr lang="en-US" altLang="zh-CN" sz="1000" b="1" dirty="0">
              <a:solidFill>
                <a:schemeClr val="tx1"/>
              </a:solidFill>
            </a:endParaRPr>
          </a:p>
        </p:txBody>
      </p:sp>
      <p:pic>
        <p:nvPicPr>
          <p:cNvPr id="1026" name="Picture 2" descr="C:\Users\cons\Desktop\woniu.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8175" y="962020"/>
            <a:ext cx="495300" cy="34768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占位符 1"/>
          <p:cNvSpPr>
            <a:spLocks noGrp="1"/>
          </p:cNvSpPr>
          <p:nvPr>
            <p:ph type="body" sz="quarter" idx="11"/>
          </p:nvPr>
        </p:nvSpPr>
        <p:spPr>
          <a:xfrm>
            <a:off x="1057275" y="966801"/>
            <a:ext cx="771526" cy="383695"/>
          </a:xfrm>
        </p:spPr>
        <p:txBody>
          <a:bodyPr>
            <a:normAutofit fontScale="97500" lnSpcReduction="10000"/>
          </a:bodyPr>
          <a:lstStyle/>
          <a:p>
            <a:pPr marL="0" indent="0">
              <a:buNone/>
            </a:pPr>
            <a:r>
              <a:rPr lang="zh-CN" altLang="en-US" b="1" dirty="0" smtClean="0">
                <a:solidFill>
                  <a:srgbClr val="008E40"/>
                </a:solidFill>
              </a:rPr>
              <a:t>案例</a:t>
            </a:r>
            <a:endParaRPr lang="en-US" altLang="zh-CN" b="1" dirty="0">
              <a:solidFill>
                <a:srgbClr val="008E40"/>
              </a:solidFill>
            </a:endParaRPr>
          </a:p>
        </p:txBody>
      </p:sp>
      <p:sp>
        <p:nvSpPr>
          <p:cNvPr id="6" name="内容占位符 2"/>
          <p:cNvSpPr txBox="1"/>
          <p:nvPr/>
        </p:nvSpPr>
        <p:spPr>
          <a:xfrm>
            <a:off x="1828801" y="962331"/>
            <a:ext cx="6705600" cy="388165"/>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2"/>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创建游标存储所有女生的姓名</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2"/>
              </a:buBlip>
              <a:defRPr/>
            </a:pPr>
            <a:endParaRPr lang="en-US" altLang="zh-CN"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事务</a:t>
            </a:r>
            <a:endParaRPr lang="zh-CN" altLang="en-US" dirty="0"/>
          </a:p>
        </p:txBody>
      </p:sp>
      <p:sp>
        <p:nvSpPr>
          <p:cNvPr id="5" name="内容占位符 2"/>
          <p:cNvSpPr txBox="1"/>
          <p:nvPr/>
        </p:nvSpPr>
        <p:spPr>
          <a:xfrm>
            <a:off x="772795" y="1214121"/>
            <a:ext cx="7456805" cy="3260226"/>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概述</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600" dirty="0" smtClean="0"/>
              <a:t>事务是作为单个逻辑单元执行的一系列操作。</a:t>
            </a:r>
            <a:endParaRPr lang="en-US" altLang="zh-CN" sz="1600" dirty="0" smtClean="0"/>
          </a:p>
          <a:p>
            <a:pPr marL="857250" lvl="1" indent="-457200">
              <a:spcBef>
                <a:spcPts val="600"/>
              </a:spcBef>
              <a:spcAft>
                <a:spcPts val="600"/>
              </a:spcAft>
              <a:buBlip>
                <a:blip r:embed="rId1"/>
              </a:buBlip>
              <a:defRPr/>
            </a:pPr>
            <a:r>
              <a:rPr lang="zh-CN" altLang="en-US" sz="1600" dirty="0" smtClean="0"/>
              <a:t> 多个操作作为一个整体向系统提交，要么执行、要么都不执行，事务是一个不可分割的工作逻辑单元。</a:t>
            </a:r>
            <a:endParaRPr lang="en-US" altLang="zh-CN" sz="1600" dirty="0" smtClean="0"/>
          </a:p>
          <a:p>
            <a:pPr marL="857250" lvl="1" indent="-457200">
              <a:spcBef>
                <a:spcPts val="600"/>
              </a:spcBef>
              <a:spcAft>
                <a:spcPts val="600"/>
              </a:spcAft>
              <a:buBlip>
                <a:blip r:embed="rId1"/>
              </a:buBlip>
              <a:defRPr/>
            </a:pPr>
            <a:r>
              <a:rPr lang="zh-CN" altLang="en-US" sz="1600" dirty="0" smtClean="0"/>
              <a:t>这特别适用于多用户同时操作的数据通信系统。例如：订票、银行、保险公司以及证券交易系统等。</a:t>
            </a:r>
            <a:endParaRPr lang="zh-CN" altLang="en-US" sz="1600" dirty="0" smtClean="0"/>
          </a:p>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注意</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en-US" altLang="zh-CN" sz="1400" dirty="0" err="1" smtClean="0">
                <a:solidFill>
                  <a:schemeClr val="tx1">
                    <a:lumMod val="75000"/>
                    <a:lumOff val="25000"/>
                  </a:schemeClr>
                </a:solidFill>
                <a:latin typeface="微软雅黑" panose="020B0503020204020204" pitchFamily="34" charset="-122"/>
                <a:ea typeface="微软雅黑" panose="020B0503020204020204" pitchFamily="34" charset="-122"/>
              </a:rPr>
              <a:t>MyISAM</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：不支持事务，用于只读程序提高性能</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en-US" altLang="zh-CN" sz="1400" dirty="0" err="1" smtClean="0">
                <a:solidFill>
                  <a:schemeClr val="tx1">
                    <a:lumMod val="75000"/>
                    <a:lumOff val="25000"/>
                  </a:schemeClr>
                </a:solidFill>
                <a:latin typeface="微软雅黑" panose="020B0503020204020204" pitchFamily="34" charset="-122"/>
                <a:ea typeface="微软雅黑" panose="020B0503020204020204" pitchFamily="34" charset="-122"/>
              </a:rPr>
              <a:t>Innodb</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：引擎</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不能结构化编程，只能通过标记为开启、提交或回滚事务</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None/>
              <a:defRPr/>
            </a:pPr>
            <a:endParaRPr lang="en-US" altLang="zh-CN" sz="20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事务</a:t>
            </a:r>
            <a:endParaRPr lang="zh-CN" altLang="en-US" dirty="0"/>
          </a:p>
        </p:txBody>
      </p:sp>
      <p:sp>
        <p:nvSpPr>
          <p:cNvPr id="5" name="内容占位符 2"/>
          <p:cNvSpPr txBox="1"/>
          <p:nvPr/>
        </p:nvSpPr>
        <p:spPr>
          <a:xfrm>
            <a:off x="772795" y="958788"/>
            <a:ext cx="7456805" cy="4092606"/>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特性</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600" b="1" dirty="0" smtClean="0"/>
              <a:t>原子性</a:t>
            </a:r>
            <a:r>
              <a:rPr lang="zh-CN" altLang="en-US" sz="1600" dirty="0" smtClean="0"/>
              <a:t>：组成事务处理的语句形成了一个逻辑单元，不能只执行其中的一部分。换句话说，事务是不可分割的最小单元。比如：银行转帐过程中，必须同时从一个帐户减去转帐金额，并加到另一个帐户中，只改变一个帐户是不合理的</a:t>
            </a:r>
            <a:r>
              <a:rPr lang="zh-CN" altLang="en-US" sz="1400" dirty="0" smtClean="0"/>
              <a:t>。</a:t>
            </a:r>
            <a:endParaRPr lang="en-US" altLang="zh-CN" sz="1200" dirty="0" smtClean="0"/>
          </a:p>
          <a:p>
            <a:pPr marL="857250" lvl="1" indent="-457200">
              <a:spcBef>
                <a:spcPts val="600"/>
              </a:spcBef>
              <a:spcAft>
                <a:spcPts val="600"/>
              </a:spcAft>
              <a:buBlip>
                <a:blip r:embed="rId1"/>
              </a:buBlip>
              <a:defRPr/>
            </a:pPr>
            <a:r>
              <a:rPr lang="zh-CN" altLang="en-US" sz="1600" b="1" dirty="0" smtClean="0"/>
              <a:t>一致性</a:t>
            </a:r>
            <a:r>
              <a:rPr lang="zh-CN" altLang="en-US" sz="1600" dirty="0" smtClean="0"/>
              <a:t>：在事务处理执行前后，数据库是一致的。也就是说，事务应该正确的转换系统状态。比如：银行转帐过程中，要么转帐金额从一个帐户转入另一个帐户，要么两个帐户都不变，没有其他的情况。</a:t>
            </a:r>
            <a:endParaRPr lang="en-US" altLang="zh-CN" sz="1600" dirty="0" smtClean="0"/>
          </a:p>
          <a:p>
            <a:pPr marL="857250" lvl="1" indent="-457200">
              <a:spcBef>
                <a:spcPts val="600"/>
              </a:spcBef>
              <a:spcAft>
                <a:spcPts val="600"/>
              </a:spcAft>
              <a:buBlip>
                <a:blip r:embed="rId1"/>
              </a:buBlip>
              <a:defRPr/>
            </a:pPr>
            <a:r>
              <a:rPr lang="zh-CN" altLang="en-US" sz="1600" b="1" dirty="0" smtClean="0"/>
              <a:t>隔离性</a:t>
            </a:r>
            <a:r>
              <a:rPr lang="zh-CN" altLang="en-US" sz="1600" dirty="0" smtClean="0"/>
              <a:t>：一个事务处理对另一个事务处理没有影响。就是说任何事务都不可能看到一个处在不完整状态下的事务。比如说，银行转帐过程中，在转帐事务没有提交之前，另一个转帐事务只能处于等待状态。</a:t>
            </a:r>
            <a:endParaRPr lang="en-US" altLang="zh-CN" sz="1600" dirty="0" smtClean="0"/>
          </a:p>
          <a:p>
            <a:pPr marL="857250" lvl="1" indent="-457200">
              <a:spcBef>
                <a:spcPts val="600"/>
              </a:spcBef>
              <a:spcAft>
                <a:spcPts val="600"/>
              </a:spcAft>
              <a:buBlip>
                <a:blip r:embed="rId1"/>
              </a:buBlip>
              <a:defRPr/>
            </a:pPr>
            <a:r>
              <a:rPr lang="zh-CN" altLang="en-US" sz="1600" b="1" dirty="0" smtClean="0"/>
              <a:t>持久性</a:t>
            </a:r>
            <a:r>
              <a:rPr lang="zh-CN" altLang="en-US" sz="1600" dirty="0" smtClean="0"/>
              <a:t>：事务处理的效果能够被永久保存下来。反过来说，事务应当能够承受所有的失败，包括服务器、进程、通信以及媒体失败等等。比如：银行转帐过程中，转帐后帐户的状态要能被保存下来。</a:t>
            </a:r>
            <a:endParaRPr lang="en-US" altLang="zh-CN" sz="20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事务</a:t>
            </a:r>
            <a:endParaRPr lang="zh-CN" altLang="en-US" dirty="0"/>
          </a:p>
        </p:txBody>
      </p:sp>
      <p:sp>
        <p:nvSpPr>
          <p:cNvPr id="5" name="内容占位符 2"/>
          <p:cNvSpPr txBox="1"/>
          <p:nvPr/>
        </p:nvSpPr>
        <p:spPr>
          <a:xfrm>
            <a:off x="585470" y="1060961"/>
            <a:ext cx="7456805" cy="4332303"/>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事务控制语句</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en-US" sz="1400" dirty="0" smtClean="0"/>
              <a:t>BEGIN</a:t>
            </a:r>
            <a:r>
              <a:rPr lang="zh-CN" altLang="en-US" sz="1400" dirty="0" smtClean="0"/>
              <a:t>或</a:t>
            </a:r>
            <a:r>
              <a:rPr lang="en-US" sz="1400" dirty="0" smtClean="0"/>
              <a:t>START TRANSACTION；</a:t>
            </a:r>
            <a:r>
              <a:rPr lang="zh-CN" altLang="en-US" sz="1400" dirty="0" smtClean="0"/>
              <a:t>显式地开启一个事务；</a:t>
            </a:r>
            <a:endParaRPr lang="en-US" altLang="zh-CN" sz="1400" dirty="0" smtClean="0"/>
          </a:p>
          <a:p>
            <a:pPr marL="857250" lvl="1" indent="-457200">
              <a:spcBef>
                <a:spcPts val="600"/>
              </a:spcBef>
              <a:spcAft>
                <a:spcPts val="600"/>
              </a:spcAft>
              <a:buBlip>
                <a:blip r:embed="rId1"/>
              </a:buBlip>
              <a:defRPr/>
            </a:pPr>
            <a:r>
              <a:rPr lang="en-US" sz="1400" dirty="0" smtClean="0"/>
              <a:t>COMMIT；</a:t>
            </a:r>
            <a:r>
              <a:rPr lang="zh-CN" altLang="en-US" sz="1400" dirty="0" smtClean="0"/>
              <a:t>也可以使用</a:t>
            </a:r>
            <a:r>
              <a:rPr lang="en-US" sz="1400" dirty="0" smtClean="0"/>
              <a:t>COMMIT WORK，</a:t>
            </a:r>
            <a:r>
              <a:rPr lang="zh-CN" altLang="en-US" sz="1400" dirty="0" smtClean="0"/>
              <a:t>不过二者是等价的。</a:t>
            </a:r>
            <a:r>
              <a:rPr lang="en-US" sz="1400" dirty="0" smtClean="0"/>
              <a:t>COMMIT</a:t>
            </a:r>
            <a:r>
              <a:rPr lang="zh-CN" altLang="en-US" sz="1400" dirty="0" smtClean="0"/>
              <a:t>会提交事务，并使已对数据库进行的所有修改称为永久性的；</a:t>
            </a:r>
            <a:endParaRPr lang="en-US" altLang="zh-CN" sz="1400" dirty="0" smtClean="0"/>
          </a:p>
          <a:p>
            <a:pPr marL="857250" lvl="1" indent="-457200">
              <a:spcBef>
                <a:spcPts val="600"/>
              </a:spcBef>
              <a:spcAft>
                <a:spcPts val="600"/>
              </a:spcAft>
              <a:buBlip>
                <a:blip r:embed="rId1"/>
              </a:buBlip>
              <a:defRPr/>
            </a:pPr>
            <a:r>
              <a:rPr lang="en-US" sz="1400" dirty="0" smtClean="0"/>
              <a:t>ROLLBACK；</a:t>
            </a:r>
            <a:r>
              <a:rPr lang="zh-CN" altLang="en-US" sz="1400" dirty="0" smtClean="0"/>
              <a:t>有可以使用</a:t>
            </a:r>
            <a:r>
              <a:rPr lang="en-US" sz="1400" dirty="0" smtClean="0"/>
              <a:t>ROLLBACK WORK，</a:t>
            </a:r>
            <a:r>
              <a:rPr lang="zh-CN" altLang="en-US" sz="1400" dirty="0" smtClean="0"/>
              <a:t>不过二者是等价的。回滚会结束用户的事务，并撤销正在进行的所有未提交的修改；</a:t>
            </a:r>
            <a:endParaRPr lang="en-US" altLang="zh-CN" sz="1400" dirty="0" smtClean="0"/>
          </a:p>
          <a:p>
            <a:pPr marL="857250" lvl="1" indent="-457200">
              <a:spcBef>
                <a:spcPts val="600"/>
              </a:spcBef>
              <a:spcAft>
                <a:spcPts val="600"/>
              </a:spcAft>
              <a:buBlip>
                <a:blip r:embed="rId1"/>
              </a:buBlip>
              <a:defRPr/>
            </a:pPr>
            <a:r>
              <a:rPr lang="en-US" sz="1400" dirty="0" smtClean="0"/>
              <a:t>SAVEPOINT </a:t>
            </a:r>
            <a:r>
              <a:rPr lang="en-US" sz="1400" dirty="0" err="1" smtClean="0"/>
              <a:t>identifier；SAVEPOINT</a:t>
            </a:r>
            <a:r>
              <a:rPr lang="zh-CN" altLang="en-US" sz="1400" dirty="0" smtClean="0"/>
              <a:t>允许在事务中创建一个保存点，一个事务中可以有多个</a:t>
            </a:r>
            <a:r>
              <a:rPr lang="en-US" sz="1400" dirty="0" smtClean="0"/>
              <a:t>SAVEPOINT；</a:t>
            </a:r>
            <a:endParaRPr lang="en-US" sz="1400" dirty="0" smtClean="0"/>
          </a:p>
          <a:p>
            <a:pPr marL="857250" lvl="1" indent="-457200">
              <a:spcBef>
                <a:spcPts val="600"/>
              </a:spcBef>
              <a:spcAft>
                <a:spcPts val="600"/>
              </a:spcAft>
              <a:buBlip>
                <a:blip r:embed="rId1"/>
              </a:buBlip>
              <a:defRPr/>
            </a:pPr>
            <a:r>
              <a:rPr lang="en-US" sz="1400" dirty="0" smtClean="0"/>
              <a:t>RELEASE SAVEPOINT identifier；</a:t>
            </a:r>
            <a:r>
              <a:rPr lang="zh-CN" altLang="en-US" sz="1400" dirty="0" smtClean="0"/>
              <a:t>删除一个事务的保存点，当没有指定的保存点时，执行该语句会抛出一个异常；</a:t>
            </a:r>
            <a:endParaRPr lang="en-US" altLang="zh-CN" sz="1400" dirty="0" smtClean="0"/>
          </a:p>
          <a:p>
            <a:pPr marL="857250" lvl="1" indent="-457200">
              <a:spcBef>
                <a:spcPts val="600"/>
              </a:spcBef>
              <a:spcAft>
                <a:spcPts val="600"/>
              </a:spcAft>
              <a:buBlip>
                <a:blip r:embed="rId1"/>
              </a:buBlip>
              <a:defRPr/>
            </a:pPr>
            <a:r>
              <a:rPr lang="en-US" sz="1400" dirty="0" smtClean="0"/>
              <a:t>ROLLBACK TO identifier；</a:t>
            </a:r>
            <a:r>
              <a:rPr lang="zh-CN" altLang="en-US" sz="1400" dirty="0" smtClean="0"/>
              <a:t>把事务回滚到标记点；</a:t>
            </a:r>
            <a:endParaRPr lang="en-US" altLang="zh-CN" sz="1400" dirty="0" smtClean="0"/>
          </a:p>
          <a:p>
            <a:pPr marL="857250" lvl="1" indent="-457200">
              <a:spcBef>
                <a:spcPts val="600"/>
              </a:spcBef>
              <a:spcAft>
                <a:spcPts val="600"/>
              </a:spcAft>
              <a:buBlip>
                <a:blip r:embed="rId1"/>
              </a:buBlip>
              <a:defRPr/>
            </a:pPr>
            <a:r>
              <a:rPr lang="en-US" sz="1400" dirty="0" smtClean="0"/>
              <a:t>SET TRANSACTION；</a:t>
            </a:r>
            <a:r>
              <a:rPr lang="zh-CN" altLang="en-US" sz="1400" dirty="0" smtClean="0"/>
              <a:t>用来设置事务的隔离级别。</a:t>
            </a:r>
            <a:r>
              <a:rPr lang="en-US" sz="1400" dirty="0" err="1" smtClean="0"/>
              <a:t>InnoDB</a:t>
            </a:r>
            <a:r>
              <a:rPr lang="zh-CN" altLang="en-US" sz="1400" dirty="0" smtClean="0"/>
              <a:t>存储引擎提供事务的隔离级别有</a:t>
            </a:r>
            <a:r>
              <a:rPr lang="en-US" sz="1400" dirty="0" smtClean="0"/>
              <a:t>READ UNCOMMITTED、READ COMMITTED、REPEATABLE READ</a:t>
            </a:r>
            <a:r>
              <a:rPr lang="zh-CN" altLang="en-US" sz="1400" dirty="0" smtClean="0"/>
              <a:t>和</a:t>
            </a:r>
            <a:r>
              <a:rPr lang="en-US" sz="1400" dirty="0" smtClean="0"/>
              <a:t>SERIALIZABLE。</a:t>
            </a:r>
            <a:endParaRPr lang="en-US" sz="1400" dirty="0" smtClean="0"/>
          </a:p>
          <a:p>
            <a:pPr marL="857250" lvl="1" indent="-457200">
              <a:spcBef>
                <a:spcPts val="600"/>
              </a:spcBef>
              <a:spcAft>
                <a:spcPts val="600"/>
              </a:spcAft>
              <a:buBlip>
                <a:blip r:embed="rId1"/>
              </a:buBlip>
              <a:defRPr/>
            </a:pPr>
            <a:endPar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None/>
              <a:defRPr/>
            </a:pP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None/>
              <a:defRPr/>
            </a:pPr>
            <a:endParaRPr lang="en-US" altLang="zh-CN" sz="20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事务的处理方式</a:t>
            </a:r>
            <a:endParaRPr lang="zh-CN" altLang="en-US" dirty="0"/>
          </a:p>
        </p:txBody>
      </p:sp>
      <p:sp>
        <p:nvSpPr>
          <p:cNvPr id="5" name="内容占位符 2"/>
          <p:cNvSpPr txBox="1"/>
          <p:nvPr/>
        </p:nvSpPr>
        <p:spPr>
          <a:xfrm>
            <a:off x="772795" y="1003176"/>
            <a:ext cx="7456805" cy="4332303"/>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方式一：</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（用 </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BEGIN, ROLLBACK, COMMIT</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来实现）</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BEGIN </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开始一个事务</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ROLLBACK </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事务回滚</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COMMIT </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事务确认</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endPar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方式二：</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（直接用 </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SET </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来改变 </a:t>
            </a:r>
            <a:r>
              <a:rPr lang="en-US" altLang="zh-CN" sz="1400" dirty="0" err="1" smtClean="0">
                <a:solidFill>
                  <a:schemeClr val="tx1">
                    <a:lumMod val="75000"/>
                    <a:lumOff val="25000"/>
                  </a:schemeClr>
                </a:solidFill>
                <a:latin typeface="微软雅黑" panose="020B0503020204020204" pitchFamily="34" charset="-122"/>
                <a:ea typeface="微软雅黑" panose="020B0503020204020204" pitchFamily="34" charset="-122"/>
              </a:rPr>
              <a:t>MySQL</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的自动提交模式）</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SET AUTOCOMMIT=0 </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禁止自动提交</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SET AUTOCOMMIT=1 </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开启自动提交</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endPar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None/>
              <a:defRPr/>
            </a:pP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None/>
              <a:defRPr/>
            </a:pPr>
            <a:endParaRPr lang="en-US" altLang="zh-CN" sz="20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数据库备份、还原</a:t>
            </a:r>
            <a:endParaRPr lang="zh-CN" altLang="en-US" dirty="0"/>
          </a:p>
        </p:txBody>
      </p:sp>
      <p:sp>
        <p:nvSpPr>
          <p:cNvPr id="5" name="内容占位符 2"/>
          <p:cNvSpPr txBox="1"/>
          <p:nvPr/>
        </p:nvSpPr>
        <p:spPr>
          <a:xfrm>
            <a:off x="577487" y="1038686"/>
            <a:ext cx="7456805" cy="4332303"/>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备份</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endPar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备份服务器上所有数据库</a:t>
            </a:r>
            <a:endPar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endPar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endPar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备份指定数据库</a:t>
            </a:r>
            <a:endPar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endPar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endPar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还原</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None/>
              <a:defRPr/>
            </a:pP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None/>
              <a:defRPr/>
            </a:pPr>
            <a:endParaRPr lang="en-US" altLang="zh-CN" sz="2000" dirty="0" smtClean="0"/>
          </a:p>
        </p:txBody>
      </p:sp>
      <p:sp>
        <p:nvSpPr>
          <p:cNvPr id="4" name="矩形 3"/>
          <p:cNvSpPr/>
          <p:nvPr/>
        </p:nvSpPr>
        <p:spPr>
          <a:xfrm>
            <a:off x="1251751" y="1398228"/>
            <a:ext cx="6693763" cy="519349"/>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err="1" smtClean="0">
                <a:solidFill>
                  <a:schemeClr val="accent5">
                    <a:lumMod val="10000"/>
                  </a:schemeClr>
                </a:solidFill>
              </a:rPr>
              <a:t>mysqldump</a:t>
            </a:r>
            <a:r>
              <a:rPr lang="en-US" altLang="zh-CN" sz="1400" b="1" dirty="0" smtClean="0">
                <a:solidFill>
                  <a:schemeClr val="accent5">
                    <a:lumMod val="10000"/>
                  </a:schemeClr>
                </a:solidFill>
              </a:rPr>
              <a:t> -u </a:t>
            </a:r>
            <a:r>
              <a:rPr lang="en-US" altLang="zh-CN" sz="1400" b="1" dirty="0" err="1" smtClean="0">
                <a:solidFill>
                  <a:schemeClr val="accent5">
                    <a:lumMod val="10000"/>
                  </a:schemeClr>
                </a:solidFill>
              </a:rPr>
              <a:t>userName</a:t>
            </a:r>
            <a:r>
              <a:rPr lang="en-US" altLang="zh-CN" sz="1400" b="1" dirty="0" smtClean="0">
                <a:solidFill>
                  <a:schemeClr val="accent5">
                    <a:lumMod val="10000"/>
                  </a:schemeClr>
                </a:solidFill>
              </a:rPr>
              <a:t> -p [arguments] &gt; file_name.sql</a:t>
            </a:r>
            <a:endParaRPr lang="en-US" altLang="zh-CN" sz="1400" b="1" dirty="0">
              <a:solidFill>
                <a:schemeClr val="accent5">
                  <a:lumMod val="10000"/>
                </a:schemeClr>
              </a:solidFill>
            </a:endParaRPr>
          </a:p>
        </p:txBody>
      </p:sp>
      <p:sp>
        <p:nvSpPr>
          <p:cNvPr id="6" name="矩形 5"/>
          <p:cNvSpPr/>
          <p:nvPr/>
        </p:nvSpPr>
        <p:spPr>
          <a:xfrm>
            <a:off x="1404151" y="2421385"/>
            <a:ext cx="6541363" cy="395061"/>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err="1" smtClean="0">
                <a:solidFill>
                  <a:schemeClr val="accent5">
                    <a:lumMod val="10000"/>
                  </a:schemeClr>
                </a:solidFill>
              </a:rPr>
              <a:t>mysqldump</a:t>
            </a:r>
            <a:r>
              <a:rPr lang="en-US" altLang="zh-CN" sz="1400" b="1" dirty="0" smtClean="0">
                <a:solidFill>
                  <a:schemeClr val="accent5">
                    <a:lumMod val="10000"/>
                  </a:schemeClr>
                </a:solidFill>
              </a:rPr>
              <a:t> -u </a:t>
            </a:r>
            <a:r>
              <a:rPr lang="en-US" altLang="zh-CN" sz="1400" b="1" dirty="0" err="1" smtClean="0">
                <a:solidFill>
                  <a:schemeClr val="accent5">
                    <a:lumMod val="10000"/>
                  </a:schemeClr>
                </a:solidFill>
              </a:rPr>
              <a:t>userName</a:t>
            </a:r>
            <a:r>
              <a:rPr lang="en-US" altLang="zh-CN" sz="1400" b="1" dirty="0" smtClean="0">
                <a:solidFill>
                  <a:schemeClr val="accent5">
                    <a:lumMod val="10000"/>
                  </a:schemeClr>
                </a:solidFill>
              </a:rPr>
              <a:t> -p --all-databases &gt; file_name.sql</a:t>
            </a:r>
            <a:endParaRPr lang="en-US" altLang="zh-CN" sz="1400" b="1" dirty="0">
              <a:solidFill>
                <a:schemeClr val="accent5">
                  <a:lumMod val="10000"/>
                </a:schemeClr>
              </a:solidFill>
            </a:endParaRPr>
          </a:p>
        </p:txBody>
      </p:sp>
      <p:sp>
        <p:nvSpPr>
          <p:cNvPr id="7" name="矩形 6"/>
          <p:cNvSpPr/>
          <p:nvPr/>
        </p:nvSpPr>
        <p:spPr>
          <a:xfrm>
            <a:off x="1404151" y="3324680"/>
            <a:ext cx="6541363" cy="395061"/>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err="1" smtClean="0">
                <a:solidFill>
                  <a:schemeClr val="accent5">
                    <a:lumMod val="10000"/>
                  </a:schemeClr>
                </a:solidFill>
              </a:rPr>
              <a:t>mysqldump</a:t>
            </a:r>
            <a:r>
              <a:rPr lang="en-US" altLang="zh-CN" sz="1400" b="1" dirty="0" smtClean="0">
                <a:solidFill>
                  <a:schemeClr val="accent5">
                    <a:lumMod val="10000"/>
                  </a:schemeClr>
                </a:solidFill>
              </a:rPr>
              <a:t> -u </a:t>
            </a:r>
            <a:r>
              <a:rPr lang="en-US" altLang="zh-CN" sz="1400" b="1" dirty="0" err="1" smtClean="0">
                <a:solidFill>
                  <a:schemeClr val="accent5">
                    <a:lumMod val="10000"/>
                  </a:schemeClr>
                </a:solidFill>
              </a:rPr>
              <a:t>userName</a:t>
            </a:r>
            <a:r>
              <a:rPr lang="en-US" altLang="zh-CN" sz="1400" b="1" dirty="0" smtClean="0">
                <a:solidFill>
                  <a:schemeClr val="accent5">
                    <a:lumMod val="10000"/>
                  </a:schemeClr>
                </a:solidFill>
              </a:rPr>
              <a:t> -p --databases &gt; file_name.sql</a:t>
            </a:r>
            <a:endParaRPr lang="en-US" altLang="zh-CN" sz="1400" b="1" dirty="0">
              <a:solidFill>
                <a:schemeClr val="accent5">
                  <a:lumMod val="10000"/>
                </a:schemeClr>
              </a:solidFill>
            </a:endParaRPr>
          </a:p>
        </p:txBody>
      </p:sp>
      <p:sp>
        <p:nvSpPr>
          <p:cNvPr id="8" name="矩形 7"/>
          <p:cNvSpPr/>
          <p:nvPr/>
        </p:nvSpPr>
        <p:spPr>
          <a:xfrm>
            <a:off x="1251751" y="4407758"/>
            <a:ext cx="6693763" cy="519349"/>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err="1" smtClean="0">
                <a:solidFill>
                  <a:schemeClr val="accent5">
                    <a:lumMod val="10000"/>
                  </a:schemeClr>
                </a:solidFill>
              </a:rPr>
              <a:t>mysql</a:t>
            </a:r>
            <a:r>
              <a:rPr lang="en-US" altLang="zh-CN" sz="1400" b="1" dirty="0" smtClean="0">
                <a:solidFill>
                  <a:schemeClr val="accent5">
                    <a:lumMod val="10000"/>
                  </a:schemeClr>
                </a:solidFill>
              </a:rPr>
              <a:t> -u </a:t>
            </a:r>
            <a:r>
              <a:rPr lang="en-US" altLang="zh-CN" sz="1400" b="1" dirty="0" err="1" smtClean="0">
                <a:solidFill>
                  <a:schemeClr val="accent5">
                    <a:lumMod val="10000"/>
                  </a:schemeClr>
                </a:solidFill>
              </a:rPr>
              <a:t>userName</a:t>
            </a:r>
            <a:r>
              <a:rPr lang="en-US" altLang="zh-CN" sz="1400" b="1" dirty="0" smtClean="0">
                <a:solidFill>
                  <a:schemeClr val="accent5">
                    <a:lumMod val="10000"/>
                  </a:schemeClr>
                </a:solidFill>
              </a:rPr>
              <a:t> -p &lt; file_name.sql</a:t>
            </a:r>
            <a:endParaRPr lang="en-US" altLang="zh-CN" sz="1400" b="1" dirty="0">
              <a:solidFill>
                <a:schemeClr val="accent5">
                  <a:lumMod val="1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变量</a:t>
            </a:r>
            <a:endParaRPr lang="zh-CN" altLang="en-US" dirty="0"/>
          </a:p>
        </p:txBody>
      </p:sp>
      <p:sp>
        <p:nvSpPr>
          <p:cNvPr id="5" name="矩形 4"/>
          <p:cNvSpPr/>
          <p:nvPr/>
        </p:nvSpPr>
        <p:spPr>
          <a:xfrm>
            <a:off x="828675" y="1541780"/>
            <a:ext cx="7534275" cy="1798320"/>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200" b="1" dirty="0" err="1">
                <a:solidFill>
                  <a:schemeClr val="accent5">
                    <a:lumMod val="10000"/>
                  </a:schemeClr>
                </a:solidFill>
              </a:rPr>
              <a:t>会话变量</a:t>
            </a:r>
            <a:endParaRPr lang="en-US" altLang="zh-CN" sz="1200"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200" b="1" dirty="0">
                <a:solidFill>
                  <a:schemeClr val="accent5">
                    <a:lumMod val="10000"/>
                  </a:schemeClr>
                </a:solidFill>
              </a:rPr>
              <a:t>            		</a:t>
            </a:r>
            <a:r>
              <a:rPr lang="en-US" altLang="zh-CN" sz="1200" b="1" dirty="0" err="1">
                <a:solidFill>
                  <a:schemeClr val="accent5">
                    <a:lumMod val="10000"/>
                  </a:schemeClr>
                </a:solidFill>
              </a:rPr>
              <a:t>会话变量在每次建立一个新的连接的时候，由MYSQL来初始化。MYSQL会将当前所有全局变量的值</a:t>
            </a:r>
            <a:r>
              <a:rPr lang="en-US" altLang="zh-CN" sz="1200" b="1" dirty="0">
                <a:solidFill>
                  <a:schemeClr val="accent5">
                    <a:lumMod val="10000"/>
                  </a:schemeClr>
                </a:solidFill>
              </a:rPr>
              <a:t>	</a:t>
            </a:r>
            <a:r>
              <a:rPr lang="en-US" altLang="zh-CN" sz="1200" b="1" dirty="0" err="1">
                <a:solidFill>
                  <a:schemeClr val="accent5">
                    <a:lumMod val="10000"/>
                  </a:schemeClr>
                </a:solidFill>
              </a:rPr>
              <a:t>复制一份。来做为会话变量</a:t>
            </a:r>
            <a:r>
              <a:rPr lang="en-US" altLang="zh-CN" sz="1200" b="1" dirty="0">
                <a:solidFill>
                  <a:schemeClr val="accent5">
                    <a:lumMod val="10000"/>
                  </a:schemeClr>
                </a:solidFill>
              </a:rPr>
              <a:t>。（</a:t>
            </a:r>
            <a:r>
              <a:rPr lang="en-US" altLang="zh-CN" sz="1200" b="1" dirty="0" err="1">
                <a:solidFill>
                  <a:schemeClr val="accent5">
                    <a:lumMod val="10000"/>
                  </a:schemeClr>
                </a:solidFill>
              </a:rPr>
              <a:t>也就是说，如果在建立会话以后，没有手动更改过会话变量与全局变量</a:t>
            </a:r>
            <a:r>
              <a:rPr lang="en-US" altLang="zh-CN" sz="1200" b="1" dirty="0">
                <a:solidFill>
                  <a:schemeClr val="accent5">
                    <a:lumMod val="10000"/>
                  </a:schemeClr>
                </a:solidFill>
              </a:rPr>
              <a:t>	</a:t>
            </a:r>
            <a:r>
              <a:rPr lang="en-US" altLang="zh-CN" sz="1200" b="1" dirty="0" err="1">
                <a:solidFill>
                  <a:schemeClr val="accent5">
                    <a:lumMod val="10000"/>
                  </a:schemeClr>
                </a:solidFill>
              </a:rPr>
              <a:t>的值，那所有这些变量的值都是一样的</a:t>
            </a:r>
            <a:r>
              <a:rPr lang="en-US" altLang="zh-CN" sz="1200" b="1" dirty="0">
                <a:solidFill>
                  <a:schemeClr val="accent5">
                    <a:lumMod val="10000"/>
                  </a:schemeClr>
                </a:solidFill>
              </a:rPr>
              <a:t>。）</a:t>
            </a:r>
            <a:endParaRPr lang="en-US" altLang="zh-CN" sz="1200"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200" b="1" dirty="0">
                <a:solidFill>
                  <a:schemeClr val="accent5">
                    <a:lumMod val="10000"/>
                  </a:schemeClr>
                </a:solidFill>
              </a:rPr>
              <a:t>        　		</a:t>
            </a:r>
            <a:r>
              <a:rPr lang="en-US" altLang="zh-CN" sz="1200" b="1" dirty="0" err="1">
                <a:solidFill>
                  <a:schemeClr val="accent5">
                    <a:lumMod val="10000"/>
                  </a:schemeClr>
                </a:solidFill>
              </a:rPr>
              <a:t>全局变量与会话变量的区别就在于，对全局变量的修改会影响到整个服务器，但是对会话变量的修</a:t>
            </a:r>
            <a:r>
              <a:rPr lang="en-US" altLang="zh-CN" sz="1200" b="1" dirty="0">
                <a:solidFill>
                  <a:schemeClr val="accent5">
                    <a:lumMod val="10000"/>
                  </a:schemeClr>
                </a:solidFill>
              </a:rPr>
              <a:t>	</a:t>
            </a:r>
            <a:r>
              <a:rPr lang="en-US" altLang="zh-CN" sz="1200" b="1" dirty="0" err="1">
                <a:solidFill>
                  <a:schemeClr val="accent5">
                    <a:lumMod val="10000"/>
                  </a:schemeClr>
                </a:solidFill>
              </a:rPr>
              <a:t>改，只会影响到当前的会话（也就是当前的数据库连接</a:t>
            </a:r>
            <a:r>
              <a:rPr lang="en-US" altLang="zh-CN" sz="1200" b="1" dirty="0">
                <a:solidFill>
                  <a:schemeClr val="accent5">
                    <a:lumMod val="10000"/>
                  </a:schemeClr>
                </a:solidFill>
              </a:rPr>
              <a:t>）。</a:t>
            </a:r>
            <a:endParaRPr lang="en-US" altLang="zh-CN" sz="1200"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200" b="1" dirty="0">
                <a:solidFill>
                  <a:schemeClr val="accent5">
                    <a:lumMod val="10000"/>
                  </a:schemeClr>
                </a:solidFill>
              </a:rPr>
              <a:t>            </a:t>
            </a:r>
            <a:r>
              <a:rPr lang="en-US" altLang="zh-CN" sz="1200" b="1" dirty="0" err="1">
                <a:solidFill>
                  <a:schemeClr val="accent5">
                    <a:lumMod val="10000"/>
                  </a:schemeClr>
                </a:solidFill>
              </a:rPr>
              <a:t>通过：show</a:t>
            </a:r>
            <a:r>
              <a:rPr lang="en-US" altLang="zh-CN" sz="1200" b="1" dirty="0">
                <a:solidFill>
                  <a:schemeClr val="accent5">
                    <a:lumMod val="10000"/>
                  </a:schemeClr>
                </a:solidFill>
              </a:rPr>
              <a:t> session </a:t>
            </a:r>
            <a:r>
              <a:rPr lang="en-US" altLang="zh-CN" sz="1200" b="1" dirty="0" err="1">
                <a:solidFill>
                  <a:schemeClr val="accent5">
                    <a:lumMod val="10000"/>
                  </a:schemeClr>
                </a:solidFill>
              </a:rPr>
              <a:t>variables查看所有的会话变量</a:t>
            </a:r>
            <a:r>
              <a:rPr lang="en-US" altLang="zh-CN" sz="1200" b="1" dirty="0">
                <a:solidFill>
                  <a:schemeClr val="accent5">
                    <a:lumMod val="10000"/>
                  </a:schemeClr>
                </a:solidFill>
              </a:rPr>
              <a:t>。</a:t>
            </a:r>
            <a:endParaRPr lang="en-US" altLang="zh-CN" sz="1200" b="1" dirty="0">
              <a:solidFill>
                <a:schemeClr val="accent5">
                  <a:lumMod val="10000"/>
                </a:schemeClr>
              </a:solidFill>
            </a:endParaRPr>
          </a:p>
        </p:txBody>
      </p:sp>
      <p:sp>
        <p:nvSpPr>
          <p:cNvPr id="7" name="文本占位符 1"/>
          <p:cNvSpPr>
            <a:spLocks noGrp="1"/>
          </p:cNvSpPr>
          <p:nvPr>
            <p:ph type="body" sz="quarter" idx="11"/>
          </p:nvPr>
        </p:nvSpPr>
        <p:spPr>
          <a:xfrm>
            <a:off x="361949" y="1197455"/>
            <a:ext cx="8000998" cy="698020"/>
          </a:xfrm>
          <a:effectLst/>
        </p:spPr>
        <p:txBody>
          <a:bodyPr>
            <a:normAutofit/>
          </a:bodyPr>
          <a:lstStyle/>
          <a:p>
            <a:r>
              <a:rPr lang="en-US" altLang="zh-CN" dirty="0" smtClean="0"/>
              <a:t>2</a:t>
            </a:r>
            <a:r>
              <a:rPr lang="zh-CN" altLang="en-US" dirty="0" smtClean="0"/>
              <a:t>、系统变量</a:t>
            </a: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
        <p:nvSpPr>
          <p:cNvPr id="2" name="矩形 1"/>
          <p:cNvSpPr/>
          <p:nvPr/>
        </p:nvSpPr>
        <p:spPr>
          <a:xfrm>
            <a:off x="804545" y="3851910"/>
            <a:ext cx="7534275" cy="104584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200" b="1" dirty="0">
                <a:solidFill>
                  <a:schemeClr val="accent5">
                    <a:lumMod val="10000"/>
                  </a:schemeClr>
                </a:solidFill>
              </a:rPr>
              <a:t>	</a:t>
            </a:r>
            <a:r>
              <a:rPr lang="en-US" altLang="zh-CN" sz="1200" b="1" dirty="0" err="1">
                <a:solidFill>
                  <a:schemeClr val="accent5">
                    <a:lumMod val="10000"/>
                  </a:schemeClr>
                </a:solidFill>
              </a:rPr>
              <a:t>局部变量一般用在sql语句块中,如存储过程或函数内定义</a:t>
            </a:r>
            <a:r>
              <a:rPr lang="zh-CN" altLang="en-US" sz="1200" b="1" dirty="0">
                <a:solidFill>
                  <a:schemeClr val="accent5">
                    <a:lumMod val="10000"/>
                  </a:schemeClr>
                </a:solidFill>
              </a:rPr>
              <a:t>。</a:t>
            </a:r>
            <a:endParaRPr lang="zh-CN" altLang="en-US" sz="1200"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200" b="1" dirty="0">
                <a:solidFill>
                  <a:schemeClr val="accent5">
                    <a:lumMod val="10000"/>
                  </a:schemeClr>
                </a:solidFill>
              </a:rPr>
              <a:t>	</a:t>
            </a:r>
            <a:r>
              <a:rPr lang="en-US" altLang="zh-CN" sz="1200" b="1" dirty="0" err="1">
                <a:solidFill>
                  <a:schemeClr val="accent5">
                    <a:lumMod val="10000"/>
                  </a:schemeClr>
                </a:solidFill>
              </a:rPr>
              <a:t>作用范围在begin到end语句块之间，在该语句块里设置的变量</a:t>
            </a:r>
            <a:r>
              <a:rPr lang="en-US" altLang="zh-CN" sz="1200" b="1" dirty="0">
                <a:solidFill>
                  <a:schemeClr val="accent5">
                    <a:lumMod val="10000"/>
                  </a:schemeClr>
                </a:solidFill>
              </a:rPr>
              <a:t>。</a:t>
            </a:r>
            <a:endParaRPr lang="en-US" altLang="zh-CN" sz="1200"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sz="1200" b="1" dirty="0">
                <a:solidFill>
                  <a:schemeClr val="accent5">
                    <a:lumMod val="10000"/>
                  </a:schemeClr>
                </a:solidFill>
              </a:rPr>
              <a:t>	</a:t>
            </a:r>
            <a:r>
              <a:rPr lang="en-US" altLang="zh-CN" sz="1200" b="1" dirty="0" err="1">
                <a:solidFill>
                  <a:schemeClr val="accent5">
                    <a:lumMod val="10000"/>
                  </a:schemeClr>
                </a:solidFill>
              </a:rPr>
              <a:t>declare语句专门用于定义局部变量</a:t>
            </a:r>
            <a:r>
              <a:rPr lang="zh-CN" altLang="en-US" sz="1200" b="1" dirty="0">
                <a:solidFill>
                  <a:schemeClr val="accent5">
                    <a:lumMod val="10000"/>
                  </a:schemeClr>
                </a:solidFill>
              </a:rPr>
              <a:t>，</a:t>
            </a:r>
            <a:r>
              <a:rPr lang="en-US" altLang="zh-CN" sz="1200" b="1" dirty="0" err="1">
                <a:solidFill>
                  <a:schemeClr val="accent5">
                    <a:lumMod val="10000"/>
                  </a:schemeClr>
                </a:solidFill>
              </a:rPr>
              <a:t>set语句是设置不同类型的变量</a:t>
            </a:r>
            <a:r>
              <a:rPr lang="zh-CN" altLang="en-US" sz="1200" b="1" dirty="0">
                <a:solidFill>
                  <a:schemeClr val="accent5">
                    <a:lumMod val="10000"/>
                  </a:schemeClr>
                </a:solidFill>
              </a:rPr>
              <a:t>。</a:t>
            </a:r>
            <a:endParaRPr lang="zh-CN" altLang="en-US" sz="1200" b="1" dirty="0">
              <a:solidFill>
                <a:schemeClr val="accent5">
                  <a:lumMod val="10000"/>
                </a:schemeClr>
              </a:solidFill>
            </a:endParaRPr>
          </a:p>
        </p:txBody>
      </p:sp>
      <p:sp>
        <p:nvSpPr>
          <p:cNvPr id="4" name="文本占位符 1"/>
          <p:cNvSpPr>
            <a:spLocks noGrp="1"/>
          </p:cNvSpPr>
          <p:nvPr/>
        </p:nvSpPr>
        <p:spPr>
          <a:xfrm>
            <a:off x="337819" y="3507585"/>
            <a:ext cx="8000998" cy="698020"/>
          </a:xfrm>
          <a:prstGeom prst="rect">
            <a:avLst/>
          </a:prstGeom>
          <a:ln>
            <a:noFill/>
            <a:prstDash val="dash"/>
          </a:ln>
          <a:effectLst/>
        </p:spPr>
        <p:txBody>
          <a:bodyPr vert="horz" lIns="91426" tIns="45714" rIns="91426" bIns="45714" rtlCol="0">
            <a:normAutofit/>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dirty="0" smtClean="0"/>
              <a:t>3</a:t>
            </a:r>
            <a:r>
              <a:rPr lang="zh-CN" altLang="en-US" dirty="0" smtClean="0"/>
              <a:t>、局部变量</a:t>
            </a: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用户管理</a:t>
            </a:r>
            <a:endParaRPr lang="zh-CN" altLang="en-US" dirty="0"/>
          </a:p>
        </p:txBody>
      </p:sp>
      <p:sp>
        <p:nvSpPr>
          <p:cNvPr id="5" name="内容占位符 2"/>
          <p:cNvSpPr txBox="1"/>
          <p:nvPr/>
        </p:nvSpPr>
        <p:spPr>
          <a:xfrm>
            <a:off x="772795" y="734634"/>
            <a:ext cx="7456805" cy="4980365"/>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只创建用户</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创建用户并分配权限</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Hostname</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257300" lvl="2" indent="-457200">
              <a:spcBef>
                <a:spcPts val="600"/>
              </a:spcBef>
              <a:spcAft>
                <a:spcPts val="600"/>
              </a:spcAft>
              <a:buBlip>
                <a:blip r:embed="rId1"/>
              </a:buBlip>
              <a:defRPr/>
            </a:pPr>
            <a:r>
              <a:rPr lang="en-US" altLang="zh-CN" sz="6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600" dirty="0" smtClean="0">
                <a:solidFill>
                  <a:schemeClr val="tx1">
                    <a:lumMod val="75000"/>
                    <a:lumOff val="25000"/>
                  </a:schemeClr>
                </a:solidFill>
                <a:latin typeface="微软雅黑" panose="020B0503020204020204" pitchFamily="34" charset="-122"/>
                <a:ea typeface="微软雅黑" panose="020B0503020204020204" pitchFamily="34" charset="-122"/>
              </a:rPr>
              <a:t>匹配所有主机</a:t>
            </a:r>
            <a:endParaRPr lang="zh-CN" altLang="en-US" sz="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257300" lvl="2" indent="-457200">
              <a:spcBef>
                <a:spcPts val="600"/>
              </a:spcBef>
              <a:spcAft>
                <a:spcPts val="600"/>
              </a:spcAft>
              <a:buBlip>
                <a:blip r:embed="rId1"/>
              </a:buBlip>
              <a:defRPr/>
            </a:pPr>
            <a:r>
              <a:rPr lang="en-US" altLang="zh-CN" sz="1000" dirty="0" err="1" smtClean="0">
                <a:solidFill>
                  <a:schemeClr val="tx1">
                    <a:lumMod val="75000"/>
                    <a:lumOff val="25000"/>
                  </a:schemeClr>
                </a:solidFill>
                <a:latin typeface="微软雅黑" panose="020B0503020204020204" pitchFamily="34" charset="-122"/>
                <a:ea typeface="微软雅黑" panose="020B0503020204020204" pitchFamily="34" charset="-122"/>
              </a:rPr>
              <a:t>localhost</a:t>
            </a:r>
            <a:r>
              <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000" dirty="0" err="1" smtClean="0">
                <a:solidFill>
                  <a:schemeClr val="tx1">
                    <a:lumMod val="75000"/>
                    <a:lumOff val="25000"/>
                  </a:schemeClr>
                </a:solidFill>
                <a:latin typeface="微软雅黑" panose="020B0503020204020204" pitchFamily="34" charset="-122"/>
                <a:ea typeface="微软雅黑" panose="020B0503020204020204" pitchFamily="34" charset="-122"/>
              </a:rPr>
              <a:t>localhost</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不会被解析成</a:t>
            </a:r>
            <a:r>
              <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rPr>
              <a:t>IP</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地址，直接通过</a:t>
            </a:r>
            <a:r>
              <a:rPr lang="en-US" altLang="zh-CN" sz="1000" dirty="0" err="1" smtClean="0">
                <a:solidFill>
                  <a:schemeClr val="tx1">
                    <a:lumMod val="75000"/>
                    <a:lumOff val="25000"/>
                  </a:schemeClr>
                </a:solidFill>
                <a:latin typeface="微软雅黑" panose="020B0503020204020204" pitchFamily="34" charset="-122"/>
                <a:ea typeface="微软雅黑" panose="020B0503020204020204" pitchFamily="34" charset="-122"/>
              </a:rPr>
              <a:t>UNIXsocket</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连接</a:t>
            </a:r>
            <a:endPar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257300" lvl="2" indent="-457200">
              <a:spcBef>
                <a:spcPts val="600"/>
              </a:spcBef>
              <a:spcAft>
                <a:spcPts val="600"/>
              </a:spcAft>
              <a:buBlip>
                <a:blip r:embed="rId1"/>
              </a:buBlip>
              <a:defRPr/>
            </a:pPr>
            <a:r>
              <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rPr>
              <a:t>127.0.0.1      </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会通过</a:t>
            </a:r>
            <a:r>
              <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rPr>
              <a:t>TCP/IP</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协议连接，并且只能在本机访问；</a:t>
            </a:r>
            <a:endPar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257300" lvl="2" indent="-457200">
              <a:spcBef>
                <a:spcPts val="600"/>
              </a:spcBef>
              <a:spcAft>
                <a:spcPts val="600"/>
              </a:spcAft>
              <a:buBlip>
                <a:blip r:embed="rId1"/>
              </a:buBlip>
              <a:defRPr/>
            </a:pPr>
            <a:r>
              <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rPr>
              <a:t>::1                 ::1</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就是兼容支持</a:t>
            </a:r>
            <a:r>
              <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rPr>
              <a:t>ipv6</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的，表示同</a:t>
            </a:r>
            <a:r>
              <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rPr>
              <a:t>ipv4</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rPr>
              <a:t>127.0.0.1</a:t>
            </a:r>
            <a:endPar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en-US" altLang="zh-CN" sz="1400" dirty="0" err="1" smtClean="0">
                <a:solidFill>
                  <a:schemeClr val="tx1">
                    <a:lumMod val="75000"/>
                    <a:lumOff val="25000"/>
                  </a:schemeClr>
                </a:solidFill>
                <a:latin typeface="微软雅黑" panose="020B0503020204020204" pitchFamily="34" charset="-122"/>
                <a:ea typeface="微软雅黑" panose="020B0503020204020204" pitchFamily="34" charset="-122"/>
              </a:rPr>
              <a:t>oper</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257300" lvl="2" indent="-457200">
              <a:spcBef>
                <a:spcPts val="600"/>
              </a:spcBef>
              <a:spcAft>
                <a:spcPts val="600"/>
              </a:spcAft>
              <a:buBlip>
                <a:blip r:embed="rId1"/>
              </a:buBlip>
              <a:defRPr/>
            </a:pPr>
            <a:r>
              <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rPr>
              <a:t>ALL	</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所有权限</a:t>
            </a:r>
            <a:endPar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257300" lvl="2" indent="-457200">
              <a:spcBef>
                <a:spcPts val="600"/>
              </a:spcBef>
              <a:spcAft>
                <a:spcPts val="600"/>
              </a:spcAft>
              <a:buBlip>
                <a:blip r:embed="rId1"/>
              </a:buBlip>
              <a:defRPr/>
            </a:pPr>
            <a:r>
              <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rPr>
              <a:t>SELECT</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rPr>
              <a:t>INSERT</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rPr>
              <a:t>DELETE</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rPr>
              <a:t>UPDATE</a:t>
            </a:r>
            <a:endPar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*：第一个*表示任意数据库，第二个*号表示任意表。</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Blip>
                <a:blip r:embed="rId1"/>
              </a:buBlip>
              <a:defRPr/>
            </a:pPr>
            <a:endPar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None/>
              <a:defRPr/>
            </a:pP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None/>
              <a:defRPr/>
            </a:pPr>
            <a:endParaRPr lang="en-US" altLang="zh-CN" sz="2000" dirty="0" smtClean="0"/>
          </a:p>
        </p:txBody>
      </p:sp>
      <p:sp>
        <p:nvSpPr>
          <p:cNvPr id="4" name="矩形 3"/>
          <p:cNvSpPr/>
          <p:nvPr/>
        </p:nvSpPr>
        <p:spPr>
          <a:xfrm>
            <a:off x="1251751" y="1098601"/>
            <a:ext cx="6693763" cy="386184"/>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CREATE USER username IDENTIFIED BY 'password';</a:t>
            </a:r>
            <a:endParaRPr lang="en-US" altLang="zh-CN" sz="1400" b="1" dirty="0">
              <a:solidFill>
                <a:schemeClr val="accent5">
                  <a:lumMod val="10000"/>
                </a:schemeClr>
              </a:solidFill>
            </a:endParaRPr>
          </a:p>
        </p:txBody>
      </p:sp>
      <p:sp>
        <p:nvSpPr>
          <p:cNvPr id="9" name="矩形 8"/>
          <p:cNvSpPr/>
          <p:nvPr/>
        </p:nvSpPr>
        <p:spPr>
          <a:xfrm>
            <a:off x="1251751" y="1957510"/>
            <a:ext cx="6693763" cy="386184"/>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GRANT </a:t>
            </a:r>
            <a:r>
              <a:rPr lang="en-US" altLang="zh-CN" sz="1400" b="1" dirty="0" err="1" smtClean="0">
                <a:solidFill>
                  <a:schemeClr val="accent5">
                    <a:lumMod val="10000"/>
                  </a:schemeClr>
                </a:solidFill>
              </a:rPr>
              <a:t>oper</a:t>
            </a:r>
            <a:r>
              <a:rPr lang="en-US" altLang="zh-CN" sz="1400" b="1" dirty="0" smtClean="0">
                <a:solidFill>
                  <a:schemeClr val="accent5">
                    <a:lumMod val="10000"/>
                  </a:schemeClr>
                </a:solidFill>
              </a:rPr>
              <a:t> PRIVILEGES ON *.* TO '</a:t>
            </a:r>
            <a:r>
              <a:rPr lang="en-US" altLang="zh-CN" sz="1400" b="1" dirty="0" err="1" smtClean="0">
                <a:solidFill>
                  <a:schemeClr val="accent5">
                    <a:lumMod val="10000"/>
                  </a:schemeClr>
                </a:solidFill>
              </a:rPr>
              <a:t>username'@‘hostname</a:t>
            </a:r>
            <a:r>
              <a:rPr lang="en-US" altLang="zh-CN" sz="1400" b="1" dirty="0" smtClean="0">
                <a:solidFill>
                  <a:schemeClr val="accent5">
                    <a:lumMod val="10000"/>
                  </a:schemeClr>
                </a:solidFill>
              </a:rPr>
              <a:t>' IDENTIFIED BY 'password';</a:t>
            </a:r>
            <a:endParaRPr lang="en-US" altLang="zh-CN" sz="1400" b="1" dirty="0">
              <a:solidFill>
                <a:schemeClr val="accent5">
                  <a:lumMod val="10000"/>
                </a:schemeClr>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用户管理</a:t>
            </a:r>
            <a:endParaRPr lang="zh-CN" altLang="en-US" dirty="0"/>
          </a:p>
        </p:txBody>
      </p:sp>
      <p:sp>
        <p:nvSpPr>
          <p:cNvPr id="5" name="内容占位符 2"/>
          <p:cNvSpPr txBox="1"/>
          <p:nvPr/>
        </p:nvSpPr>
        <p:spPr>
          <a:xfrm>
            <a:off x="772795" y="1003176"/>
            <a:ext cx="7456805" cy="4332303"/>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删除用户</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显示用户权限</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实例</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None/>
              <a:defRPr/>
            </a:pPr>
            <a:endParaRPr lang="en-US"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57250" lvl="1" indent="-457200">
              <a:spcBef>
                <a:spcPts val="600"/>
              </a:spcBef>
              <a:spcAft>
                <a:spcPts val="600"/>
              </a:spcAft>
              <a:buNone/>
              <a:defRPr/>
            </a:pP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None/>
              <a:defRPr/>
            </a:pPr>
            <a:endParaRPr lang="en-US" altLang="zh-CN" sz="2000" dirty="0" smtClean="0"/>
          </a:p>
        </p:txBody>
      </p:sp>
      <p:sp>
        <p:nvSpPr>
          <p:cNvPr id="4" name="矩形 3"/>
          <p:cNvSpPr/>
          <p:nvPr/>
        </p:nvSpPr>
        <p:spPr>
          <a:xfrm>
            <a:off x="1251751" y="1398229"/>
            <a:ext cx="6693763" cy="386184"/>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DROP USER ‘</a:t>
            </a:r>
            <a:r>
              <a:rPr lang="en-US" altLang="zh-CN" sz="1400" b="1" dirty="0" err="1" smtClean="0">
                <a:solidFill>
                  <a:schemeClr val="accent5">
                    <a:lumMod val="10000"/>
                  </a:schemeClr>
                </a:solidFill>
              </a:rPr>
              <a:t>username'@‘hostname</a:t>
            </a:r>
            <a:r>
              <a:rPr lang="en-US" altLang="zh-CN" sz="1400" b="1" dirty="0" smtClean="0">
                <a:solidFill>
                  <a:schemeClr val="accent5">
                    <a:lumMod val="10000"/>
                  </a:schemeClr>
                </a:solidFill>
              </a:rPr>
              <a:t>';</a:t>
            </a:r>
            <a:endParaRPr lang="en-US" altLang="zh-CN" sz="1400" b="1" dirty="0">
              <a:solidFill>
                <a:schemeClr val="accent5">
                  <a:lumMod val="10000"/>
                </a:schemeClr>
              </a:solidFill>
            </a:endParaRPr>
          </a:p>
        </p:txBody>
      </p:sp>
      <p:sp>
        <p:nvSpPr>
          <p:cNvPr id="9" name="矩形 8"/>
          <p:cNvSpPr/>
          <p:nvPr/>
        </p:nvSpPr>
        <p:spPr>
          <a:xfrm>
            <a:off x="1251751" y="2241606"/>
            <a:ext cx="6693763" cy="794558"/>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SHOW GRANTS FOR user</a:t>
            </a:r>
            <a:r>
              <a:rPr lang="zh-CN" altLang="en-US" sz="1400" b="1" dirty="0" smtClean="0">
                <a:solidFill>
                  <a:schemeClr val="accent5">
                    <a:lumMod val="10000"/>
                  </a:schemeClr>
                </a:solidFill>
              </a:rPr>
              <a:t>；</a:t>
            </a:r>
            <a:r>
              <a:rPr lang="en-US" altLang="zh-CN" sz="1400" b="1" dirty="0" smtClean="0">
                <a:solidFill>
                  <a:schemeClr val="accent5">
                    <a:lumMod val="10000"/>
                  </a:schemeClr>
                </a:solidFill>
              </a:rPr>
              <a:t>-- </a:t>
            </a:r>
            <a:r>
              <a:rPr lang="zh-CN" altLang="en-US" sz="1400" b="1" dirty="0" smtClean="0">
                <a:solidFill>
                  <a:schemeClr val="accent5">
                    <a:lumMod val="10000"/>
                  </a:schemeClr>
                </a:solidFill>
              </a:rPr>
              <a:t>查看指定用户的权限</a:t>
            </a:r>
            <a:br>
              <a:rPr lang="zh-CN" altLang="en-US" sz="1400" b="1" dirty="0" smtClean="0">
                <a:solidFill>
                  <a:schemeClr val="accent5">
                    <a:lumMod val="10000"/>
                  </a:schemeClr>
                </a:solidFill>
              </a:rPr>
            </a:br>
            <a:r>
              <a:rPr lang="en-US" altLang="zh-CN" sz="1400" b="1" dirty="0" smtClean="0">
                <a:solidFill>
                  <a:schemeClr val="accent5">
                    <a:lumMod val="10000"/>
                  </a:schemeClr>
                </a:solidFill>
              </a:rPr>
              <a:t>SHOW PROFILES;        -- </a:t>
            </a:r>
            <a:r>
              <a:rPr lang="zh-CN" altLang="en-US" sz="1400" b="1" dirty="0" smtClean="0">
                <a:solidFill>
                  <a:schemeClr val="accent5">
                    <a:lumMod val="10000"/>
                  </a:schemeClr>
                </a:solidFill>
              </a:rPr>
              <a:t>查看所有权限</a:t>
            </a:r>
            <a:endParaRPr lang="en-US" altLang="zh-CN" sz="1400" b="1" dirty="0">
              <a:solidFill>
                <a:schemeClr val="accent5">
                  <a:lumMod val="10000"/>
                </a:schemeClr>
              </a:solidFill>
            </a:endParaRPr>
          </a:p>
        </p:txBody>
      </p:sp>
      <p:sp>
        <p:nvSpPr>
          <p:cNvPr id="6" name="矩形 5"/>
          <p:cNvSpPr/>
          <p:nvPr/>
        </p:nvSpPr>
        <p:spPr>
          <a:xfrm>
            <a:off x="1251751" y="3519990"/>
            <a:ext cx="6693763" cy="1451506"/>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dirty="0" smtClean="0">
                <a:solidFill>
                  <a:schemeClr val="accent5">
                    <a:lumMod val="10000"/>
                  </a:schemeClr>
                </a:solidFill>
              </a:rPr>
              <a:t>CREATE USER '</a:t>
            </a:r>
            <a:r>
              <a:rPr lang="en-US" altLang="zh-CN" sz="1400" b="1" dirty="0" err="1" smtClean="0">
                <a:solidFill>
                  <a:schemeClr val="accent5">
                    <a:lumMod val="10000"/>
                  </a:schemeClr>
                </a:solidFill>
              </a:rPr>
              <a:t>jeffrey'@'localhost</a:t>
            </a:r>
            <a:r>
              <a:rPr lang="en-US" altLang="zh-CN" sz="1400" b="1" dirty="0" smtClean="0">
                <a:solidFill>
                  <a:schemeClr val="accent5">
                    <a:lumMod val="10000"/>
                  </a:schemeClr>
                </a:solidFill>
              </a:rPr>
              <a:t>' IDENTIFIED BY '</a:t>
            </a:r>
            <a:r>
              <a:rPr lang="en-US" altLang="zh-CN" sz="1400" b="1" dirty="0" err="1" smtClean="0">
                <a:solidFill>
                  <a:schemeClr val="accent5">
                    <a:lumMod val="10000"/>
                  </a:schemeClr>
                </a:solidFill>
              </a:rPr>
              <a:t>mypass</a:t>
            </a:r>
            <a:r>
              <a:rPr lang="en-US" altLang="zh-CN" sz="1400" b="1" dirty="0" smtClean="0">
                <a:solidFill>
                  <a:schemeClr val="accent5">
                    <a:lumMod val="10000"/>
                  </a:schemeClr>
                </a:solidFill>
              </a:rPr>
              <a:t>';</a:t>
            </a:r>
            <a:br>
              <a:rPr lang="en-US" altLang="zh-CN" sz="1400" b="1" dirty="0" smtClean="0">
                <a:solidFill>
                  <a:schemeClr val="accent5">
                    <a:lumMod val="10000"/>
                  </a:schemeClr>
                </a:solidFill>
              </a:rPr>
            </a:br>
            <a:r>
              <a:rPr lang="en-US" altLang="zh-CN" sz="1400" b="1" dirty="0" smtClean="0">
                <a:solidFill>
                  <a:schemeClr val="accent5">
                    <a:lumMod val="10000"/>
                  </a:schemeClr>
                </a:solidFill>
              </a:rPr>
              <a:t>GRANT ALL ON db1.* TO '</a:t>
            </a:r>
            <a:r>
              <a:rPr lang="en-US" altLang="zh-CN" sz="1400" b="1" dirty="0" err="1" smtClean="0">
                <a:solidFill>
                  <a:schemeClr val="accent5">
                    <a:lumMod val="10000"/>
                  </a:schemeClr>
                </a:solidFill>
              </a:rPr>
              <a:t>jeffrey'@'localhost</a:t>
            </a:r>
            <a:r>
              <a:rPr lang="en-US" altLang="zh-CN" sz="1400" b="1" dirty="0" smtClean="0">
                <a:solidFill>
                  <a:schemeClr val="accent5">
                    <a:lumMod val="10000"/>
                  </a:schemeClr>
                </a:solidFill>
              </a:rPr>
              <a:t>';</a:t>
            </a:r>
            <a:br>
              <a:rPr lang="en-US" altLang="zh-CN" sz="1400" b="1" dirty="0" smtClean="0">
                <a:solidFill>
                  <a:schemeClr val="accent5">
                    <a:lumMod val="10000"/>
                  </a:schemeClr>
                </a:solidFill>
              </a:rPr>
            </a:br>
            <a:r>
              <a:rPr lang="en-US" altLang="zh-CN" sz="1400" b="1" dirty="0" smtClean="0">
                <a:solidFill>
                  <a:schemeClr val="accent5">
                    <a:lumMod val="10000"/>
                  </a:schemeClr>
                </a:solidFill>
              </a:rPr>
              <a:t>GRANT SELECT ON db2.invoice TO '</a:t>
            </a:r>
            <a:r>
              <a:rPr lang="en-US" altLang="zh-CN" sz="1400" b="1" dirty="0" err="1" smtClean="0">
                <a:solidFill>
                  <a:schemeClr val="accent5">
                    <a:lumMod val="10000"/>
                  </a:schemeClr>
                </a:solidFill>
              </a:rPr>
              <a:t>jeffrey'@'localhost</a:t>
            </a:r>
            <a:r>
              <a:rPr lang="en-US" altLang="zh-CN" sz="1400" b="1" dirty="0" smtClean="0">
                <a:solidFill>
                  <a:schemeClr val="accent5">
                    <a:lumMod val="10000"/>
                  </a:schemeClr>
                </a:solidFill>
              </a:rPr>
              <a:t>';</a:t>
            </a:r>
            <a:br>
              <a:rPr lang="en-US" altLang="zh-CN" sz="1400" b="1" dirty="0" smtClean="0">
                <a:solidFill>
                  <a:schemeClr val="accent5">
                    <a:lumMod val="10000"/>
                  </a:schemeClr>
                </a:solidFill>
              </a:rPr>
            </a:br>
            <a:r>
              <a:rPr lang="en-US" altLang="zh-CN" sz="1400" b="1" dirty="0" smtClean="0">
                <a:solidFill>
                  <a:schemeClr val="accent5">
                    <a:lumMod val="10000"/>
                  </a:schemeClr>
                </a:solidFill>
              </a:rPr>
              <a:t>GRANT USAGE ON *.* TO '</a:t>
            </a:r>
            <a:r>
              <a:rPr lang="en-US" altLang="zh-CN" sz="1400" b="1" dirty="0" err="1" smtClean="0">
                <a:solidFill>
                  <a:schemeClr val="accent5">
                    <a:lumMod val="10000"/>
                  </a:schemeClr>
                </a:solidFill>
              </a:rPr>
              <a:t>jeffrey'@'localhost</a:t>
            </a:r>
            <a:r>
              <a:rPr lang="en-US" altLang="zh-CN" sz="1400" b="1" dirty="0" smtClean="0">
                <a:solidFill>
                  <a:schemeClr val="accent5">
                    <a:lumMod val="10000"/>
                  </a:schemeClr>
                </a:solidFill>
              </a:rPr>
              <a:t>' WITH MAX_QUERIES_PER_HOUR 90;</a:t>
            </a:r>
            <a:endParaRPr lang="en-US" altLang="zh-CN" sz="1400" b="1" dirty="0">
              <a:solidFill>
                <a:schemeClr val="accent5">
                  <a:lumMod val="10000"/>
                </a:schemeClr>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48082" y="-19049"/>
            <a:ext cx="9192082" cy="5745051"/>
          </a:xfrm>
          <a:prstGeom prst="rect">
            <a:avLst/>
          </a:prstGeom>
        </p:spPr>
      </p:pic>
      <p:sp>
        <p:nvSpPr>
          <p:cNvPr id="3" name="任意多边形 13"/>
          <p:cNvSpPr/>
          <p:nvPr/>
        </p:nvSpPr>
        <p:spPr>
          <a:xfrm rot="2968493">
            <a:off x="5408593" y="281774"/>
            <a:ext cx="4939564" cy="6663366"/>
          </a:xfrm>
          <a:custGeom>
            <a:avLst/>
            <a:gdLst>
              <a:gd name="connsiteX0" fmla="*/ 0 w 6571333"/>
              <a:gd name="connsiteY0" fmla="*/ 846961 h 8927004"/>
              <a:gd name="connsiteX1" fmla="*/ 724016 w 6571333"/>
              <a:gd name="connsiteY1" fmla="*/ 0 h 8927004"/>
              <a:gd name="connsiteX2" fmla="*/ 6571333 w 6571333"/>
              <a:gd name="connsiteY2" fmla="*/ 4998514 h 8927004"/>
              <a:gd name="connsiteX3" fmla="*/ 3213105 w 6571333"/>
              <a:gd name="connsiteY3" fmla="*/ 8927004 h 8927004"/>
              <a:gd name="connsiteX4" fmla="*/ 0 w 6571333"/>
              <a:gd name="connsiteY4" fmla="*/ 8927004 h 8927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1333" h="8927004">
                <a:moveTo>
                  <a:pt x="0" y="846961"/>
                </a:moveTo>
                <a:lnTo>
                  <a:pt x="724016" y="0"/>
                </a:lnTo>
                <a:lnTo>
                  <a:pt x="6571333" y="4998514"/>
                </a:lnTo>
                <a:lnTo>
                  <a:pt x="3213105" y="8927004"/>
                </a:lnTo>
                <a:lnTo>
                  <a:pt x="0" y="8927004"/>
                </a:lnTo>
                <a:close/>
              </a:path>
            </a:pathLst>
          </a:custGeom>
          <a:solidFill>
            <a:srgbClr val="D76739">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33" tIns="45716" rIns="91433" bIns="45716" rtlCol="0" anchor="ctr">
            <a:noAutofit/>
          </a:bodyPr>
          <a:lstStyle/>
          <a:p>
            <a:pPr algn="ctr"/>
            <a:endParaRPr lang="zh-CN" altLang="en-US"/>
          </a:p>
        </p:txBody>
      </p:sp>
      <p:sp>
        <p:nvSpPr>
          <p:cNvPr id="4" name="文本框 3"/>
          <p:cNvSpPr txBox="1"/>
          <p:nvPr/>
        </p:nvSpPr>
        <p:spPr>
          <a:xfrm>
            <a:off x="6019800" y="2630134"/>
            <a:ext cx="2686050" cy="707878"/>
          </a:xfrm>
          <a:prstGeom prst="rect">
            <a:avLst/>
          </a:prstGeom>
          <a:noFill/>
        </p:spPr>
        <p:txBody>
          <a:bodyPr wrap="square" lIns="91433" tIns="45716" rIns="91433" bIns="45716" rtlCol="0">
            <a:spAutoFit/>
          </a:bodyPr>
          <a:lstStyle/>
          <a:p>
            <a:pPr algn="dist"/>
            <a:r>
              <a:rPr lang="zh-CN" altLang="en-US" sz="4000" b="1" dirty="0">
                <a:solidFill>
                  <a:schemeClr val="bg1"/>
                </a:solidFill>
                <a:latin typeface="微软雅黑" panose="020B0503020204020204" pitchFamily="34" charset="-122"/>
                <a:ea typeface="微软雅黑" panose="020B0503020204020204" pitchFamily="34" charset="-122"/>
              </a:rPr>
              <a:t>谢谢聆听</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8"/>
          <p:cNvCxnSpPr/>
          <p:nvPr/>
        </p:nvCxnSpPr>
        <p:spPr>
          <a:xfrm>
            <a:off x="5624190" y="3553463"/>
            <a:ext cx="31266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829300" y="3591564"/>
            <a:ext cx="2921567" cy="307768"/>
          </a:xfrm>
          <a:prstGeom prst="rect">
            <a:avLst/>
          </a:prstGeom>
        </p:spPr>
        <p:txBody>
          <a:bodyPr wrap="square" lIns="91433" tIns="45716" rIns="91433" bIns="45716">
            <a:spAutoFit/>
          </a:bodyPr>
          <a:lstStyle/>
          <a:p>
            <a:pPr algn="r"/>
            <a:r>
              <a:rPr lang="zh-CN" altLang="en-US" sz="1400" dirty="0" smtClean="0">
                <a:solidFill>
                  <a:schemeClr val="bg1"/>
                </a:solidFill>
                <a:latin typeface="微软雅黑" panose="020B0503020204020204" pitchFamily="34" charset="-122"/>
                <a:ea typeface="微软雅黑" panose="020B0503020204020204" pitchFamily="34" charset="-122"/>
              </a:rPr>
              <a:t>蜗牛学院，只为成就更好的你！</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8" name="图片 1" descr="wxco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075" y="2630134"/>
            <a:ext cx="2565979" cy="256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局部变量</a:t>
            </a:r>
            <a:endParaRPr lang="zh-CN" altLang="en-US" dirty="0"/>
          </a:p>
        </p:txBody>
      </p:sp>
      <p:sp>
        <p:nvSpPr>
          <p:cNvPr id="5" name="矩形 4"/>
          <p:cNvSpPr/>
          <p:nvPr/>
        </p:nvSpPr>
        <p:spPr>
          <a:xfrm>
            <a:off x="805180" y="1198880"/>
            <a:ext cx="7534275" cy="503555"/>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en-US" altLang="zh-CN" sz="1400" b="1">
                <a:solidFill>
                  <a:schemeClr val="accent5">
                    <a:lumMod val="10000"/>
                  </a:schemeClr>
                </a:solidFill>
              </a:rPr>
              <a:t>DECLARE var_name [, var_name] ... type [DEFAULT value]</a:t>
            </a:r>
            <a:endParaRPr lang="en-US" altLang="zh-CN" sz="1400" b="1">
              <a:solidFill>
                <a:schemeClr val="accent5">
                  <a:lumMod val="10000"/>
                </a:schemeClr>
              </a:solidFill>
            </a:endParaRPr>
          </a:p>
        </p:txBody>
      </p:sp>
      <p:sp>
        <p:nvSpPr>
          <p:cNvPr id="7" name="文本占位符 1"/>
          <p:cNvSpPr>
            <a:spLocks noGrp="1"/>
          </p:cNvSpPr>
          <p:nvPr>
            <p:ph type="body" sz="quarter" idx="11"/>
          </p:nvPr>
        </p:nvSpPr>
        <p:spPr>
          <a:xfrm>
            <a:off x="338454" y="854555"/>
            <a:ext cx="8000998" cy="698020"/>
          </a:xfrm>
          <a:effectLst/>
        </p:spPr>
        <p:txBody>
          <a:bodyPr>
            <a:normAutofit/>
          </a:bodyPr>
          <a:lstStyle/>
          <a:p>
            <a:r>
              <a:rPr lang="zh-CN" altLang="en-US" dirty="0" smtClean="0"/>
              <a:t>定义</a:t>
            </a: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
        <p:nvSpPr>
          <p:cNvPr id="2" name="矩形 1"/>
          <p:cNvSpPr/>
          <p:nvPr/>
        </p:nvSpPr>
        <p:spPr>
          <a:xfrm>
            <a:off x="805180" y="2152015"/>
            <a:ext cx="7534275" cy="496570"/>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zh-CN" altLang="en-US" sz="1400" b="1">
                <a:solidFill>
                  <a:schemeClr val="accent5">
                    <a:lumMod val="10000"/>
                  </a:schemeClr>
                </a:solidFill>
              </a:rPr>
              <a:t>DECLARE v INT DEFAULT 1;</a:t>
            </a:r>
            <a:endParaRPr lang="zh-CN" altLang="en-US" sz="1400" b="1">
              <a:solidFill>
                <a:schemeClr val="accent5">
                  <a:lumMod val="10000"/>
                </a:schemeClr>
              </a:solidFill>
            </a:endParaRPr>
          </a:p>
        </p:txBody>
      </p:sp>
      <p:sp>
        <p:nvSpPr>
          <p:cNvPr id="4" name="文本占位符 1"/>
          <p:cNvSpPr>
            <a:spLocks noGrp="1"/>
          </p:cNvSpPr>
          <p:nvPr/>
        </p:nvSpPr>
        <p:spPr>
          <a:xfrm>
            <a:off x="338454" y="1807690"/>
            <a:ext cx="8000998" cy="698020"/>
          </a:xfrm>
          <a:prstGeom prst="rect">
            <a:avLst/>
          </a:prstGeom>
          <a:ln>
            <a:noFill/>
            <a:prstDash val="dash"/>
          </a:ln>
          <a:effectLst/>
        </p:spPr>
        <p:txBody>
          <a:bodyPr vert="horz" lIns="91426" tIns="45714" rIns="91426" bIns="45714" rtlCol="0">
            <a:normAutofit/>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smtClean="0"/>
              <a:t>实例</a:t>
            </a: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
        <p:nvSpPr>
          <p:cNvPr id="6" name="矩形 5"/>
          <p:cNvSpPr/>
          <p:nvPr/>
        </p:nvSpPr>
        <p:spPr>
          <a:xfrm>
            <a:off x="805180" y="3090545"/>
            <a:ext cx="7534275" cy="1113790"/>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zh-CN" altLang="en-US" sz="1400" b="1">
                <a:solidFill>
                  <a:schemeClr val="accent5">
                    <a:lumMod val="10000"/>
                  </a:schemeClr>
                </a:solidFill>
              </a:rPr>
              <a:t>方式一</a:t>
            </a:r>
            <a:r>
              <a:rPr lang="en-US" altLang="zh-CN" sz="1400" b="1">
                <a:solidFill>
                  <a:schemeClr val="accent5">
                    <a:lumMod val="10000"/>
                  </a:schemeClr>
                </a:solidFill>
              </a:rPr>
              <a:t>:</a:t>
            </a:r>
            <a:endParaRPr lang="en-US" altLang="zh-CN" sz="14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400" b="1">
                <a:solidFill>
                  <a:schemeClr val="accent5">
                    <a:lumMod val="10000"/>
                  </a:schemeClr>
                </a:solidFill>
              </a:rPr>
              <a:t>                SET var_name=value</a:t>
            </a:r>
            <a:endParaRPr lang="zh-CN" altLang="en-US" sz="14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400" b="1">
                <a:solidFill>
                  <a:schemeClr val="accent5">
                    <a:lumMod val="10000"/>
                  </a:schemeClr>
                </a:solidFill>
              </a:rPr>
              <a:t>方式二</a:t>
            </a:r>
            <a:r>
              <a:rPr lang="en-US" altLang="zh-CN" sz="1400" b="1">
                <a:solidFill>
                  <a:schemeClr val="accent5">
                    <a:lumMod val="10000"/>
                  </a:schemeClr>
                </a:solidFill>
              </a:rPr>
              <a:t>:</a:t>
            </a:r>
            <a:endParaRPr lang="en-US" altLang="zh-CN" sz="1400" b="1">
              <a:solidFill>
                <a:schemeClr val="accent5">
                  <a:lumMod val="10000"/>
                </a:schemeClr>
              </a:solidFill>
            </a:endParaRPr>
          </a:p>
          <a:p>
            <a:pPr defTabSz="723900">
              <a:lnSpc>
                <a:spcPct val="130000"/>
              </a:lnSpc>
              <a:buClr>
                <a:schemeClr val="folHlink"/>
              </a:buClr>
              <a:buSzPct val="60000"/>
              <a:tabLst>
                <a:tab pos="444500" algn="l"/>
              </a:tabLst>
              <a:defRPr/>
            </a:pPr>
            <a:r>
              <a:rPr lang="zh-CN" altLang="en-US" sz="1400" b="1">
                <a:solidFill>
                  <a:schemeClr val="accent5">
                    <a:lumMod val="10000"/>
                  </a:schemeClr>
                </a:solidFill>
              </a:rPr>
              <a:t>                SELECT col_name[,...] INTO var_name[,...] table_expr [WHERE...];</a:t>
            </a:r>
            <a:endParaRPr lang="zh-CN" altLang="en-US" sz="1400" b="1">
              <a:solidFill>
                <a:schemeClr val="accent5">
                  <a:lumMod val="10000"/>
                </a:schemeClr>
              </a:solidFill>
            </a:endParaRPr>
          </a:p>
        </p:txBody>
      </p:sp>
      <p:sp>
        <p:nvSpPr>
          <p:cNvPr id="8" name="文本占位符 1"/>
          <p:cNvSpPr>
            <a:spLocks noGrp="1"/>
          </p:cNvSpPr>
          <p:nvPr/>
        </p:nvSpPr>
        <p:spPr>
          <a:xfrm>
            <a:off x="338454" y="2746220"/>
            <a:ext cx="8000998" cy="698020"/>
          </a:xfrm>
          <a:prstGeom prst="rect">
            <a:avLst/>
          </a:prstGeom>
          <a:ln>
            <a:noFill/>
            <a:prstDash val="dash"/>
          </a:ln>
          <a:effectLst/>
        </p:spPr>
        <p:txBody>
          <a:bodyPr vert="horz" lIns="91426" tIns="45714" rIns="91426" bIns="45714" rtlCol="0">
            <a:normAutofit/>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smtClean="0"/>
              <a:t>赋值</a:t>
            </a: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
        <p:nvSpPr>
          <p:cNvPr id="9" name="矩形 8"/>
          <p:cNvSpPr/>
          <p:nvPr/>
        </p:nvSpPr>
        <p:spPr>
          <a:xfrm>
            <a:off x="805180" y="4645025"/>
            <a:ext cx="7534275" cy="496570"/>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23900">
              <a:lnSpc>
                <a:spcPct val="130000"/>
              </a:lnSpc>
              <a:buClr>
                <a:schemeClr val="folHlink"/>
              </a:buClr>
              <a:buSzPct val="60000"/>
              <a:tabLst>
                <a:tab pos="444500" algn="l"/>
              </a:tabLst>
              <a:defRPr/>
            </a:pPr>
            <a:r>
              <a:rPr lang="zh-CN" altLang="en-US" sz="1400" b="1">
                <a:solidFill>
                  <a:schemeClr val="accent5">
                    <a:lumMod val="10000"/>
                  </a:schemeClr>
                </a:solidFill>
              </a:rPr>
              <a:t>SELECT var_name</a:t>
            </a:r>
            <a:r>
              <a:rPr lang="en-US" altLang="zh-CN" sz="1400" b="1">
                <a:solidFill>
                  <a:schemeClr val="accent5">
                    <a:lumMod val="10000"/>
                  </a:schemeClr>
                </a:solidFill>
              </a:rPr>
              <a:t>;</a:t>
            </a:r>
            <a:endParaRPr lang="en-US" altLang="zh-CN" sz="1400" b="1">
              <a:solidFill>
                <a:schemeClr val="accent5">
                  <a:lumMod val="10000"/>
                </a:schemeClr>
              </a:solidFill>
            </a:endParaRPr>
          </a:p>
        </p:txBody>
      </p:sp>
      <p:sp>
        <p:nvSpPr>
          <p:cNvPr id="10" name="文本占位符 1"/>
          <p:cNvSpPr>
            <a:spLocks noGrp="1"/>
          </p:cNvSpPr>
          <p:nvPr/>
        </p:nvSpPr>
        <p:spPr>
          <a:xfrm>
            <a:off x="338454" y="4300700"/>
            <a:ext cx="8000998" cy="698020"/>
          </a:xfrm>
          <a:prstGeom prst="rect">
            <a:avLst/>
          </a:prstGeom>
          <a:ln>
            <a:noFill/>
            <a:prstDash val="dash"/>
          </a:ln>
          <a:effectLst/>
        </p:spPr>
        <p:txBody>
          <a:bodyPr vert="horz" lIns="91426" tIns="45714" rIns="91426" bIns="45714" rtlCol="0">
            <a:normAutofit/>
          </a:bodyPr>
          <a:lstStyle>
            <a:lvl1pPr marL="457200" indent="-457200" algn="l" defTabSz="456565" rtl="0" eaLnBrk="1" latinLnBrk="0" hangingPunct="1">
              <a:spcBef>
                <a:spcPts val="600"/>
              </a:spcBef>
              <a:spcAft>
                <a:spcPts val="600"/>
              </a:spcAft>
              <a:buFontTx/>
              <a:buBlip>
                <a:blip r:embed="rId1"/>
              </a:buBlip>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800100" indent="-342900" algn="l" defTabSz="456565" rtl="0" eaLnBrk="1" latinLnBrk="0" hangingPunct="1">
              <a:spcBef>
                <a:spcPts val="400"/>
              </a:spcBef>
              <a:spcAft>
                <a:spcPts val="400"/>
              </a:spcAft>
              <a:buFontTx/>
              <a:buBlip>
                <a:blip r:embed="rId2"/>
              </a:buBli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257300" indent="-342900" algn="l" defTabSz="456565" rtl="0" eaLnBrk="1" latinLnBrk="0" hangingPunct="1">
              <a:spcBef>
                <a:spcPts val="0"/>
              </a:spcBef>
              <a:spcAft>
                <a:spcPts val="600"/>
              </a:spcAft>
              <a:buFontTx/>
              <a:buBlip>
                <a:blip r:embed="rId2"/>
              </a:buBlip>
              <a:defRPr sz="14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6765" indent="-228600" algn="l" defTabSz="456565"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smtClean="0"/>
              <a:t>展示值</a:t>
            </a:r>
            <a:endParaRPr lang="zh-CN" altLang="en-US" dirty="0" smtClean="0"/>
          </a:p>
          <a:p>
            <a:endParaRPr lang="en-US" altLang="zh-CN" dirty="0" smtClean="0"/>
          </a:p>
          <a:p>
            <a:endParaRPr lang="en-US" altLang="zh-CN" dirty="0"/>
          </a:p>
          <a:p>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完整案例</a:t>
            </a:r>
            <a:endParaRPr lang="zh-CN" altLang="en-US" dirty="0"/>
          </a:p>
        </p:txBody>
      </p:sp>
      <p:sp>
        <p:nvSpPr>
          <p:cNvPr id="5" name="矩形 4"/>
          <p:cNvSpPr/>
          <p:nvPr/>
        </p:nvSpPr>
        <p:spPr>
          <a:xfrm>
            <a:off x="647700" y="1800225"/>
            <a:ext cx="7534275" cy="3379470"/>
          </a:xfrm>
          <a:prstGeom prst="rect">
            <a:avLst/>
          </a:prstGeom>
          <a:solidFill>
            <a:schemeClr val="accent6">
              <a:lumMod val="40000"/>
              <a:lumOff val="60000"/>
              <a:alpha val="80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20000"/>
              </a:lnSpc>
              <a:defRPr/>
            </a:pPr>
            <a:r>
              <a:rPr lang="en-US" altLang="zh-CN" sz="1400" b="1" dirty="0">
                <a:solidFill>
                  <a:schemeClr val="tx1"/>
                </a:solidFill>
              </a:rPr>
              <a:t>CREATE PROCEDURE pro_vartest()</a:t>
            </a:r>
            <a:endParaRPr lang="en-US" altLang="zh-CN" sz="1400" b="1" dirty="0">
              <a:solidFill>
                <a:schemeClr val="tx1"/>
              </a:solidFill>
            </a:endParaRPr>
          </a:p>
          <a:p>
            <a:pPr>
              <a:lnSpc>
                <a:spcPct val="120000"/>
              </a:lnSpc>
              <a:defRPr/>
            </a:pPr>
            <a:r>
              <a:rPr lang="en-US" altLang="zh-CN" sz="1400" b="1" dirty="0">
                <a:solidFill>
                  <a:schemeClr val="tx1"/>
                </a:solidFill>
              </a:rPr>
              <a:t>            BEGIN</a:t>
            </a:r>
            <a:endParaRPr lang="en-US" altLang="zh-CN" sz="1400" b="1" dirty="0">
              <a:solidFill>
                <a:schemeClr val="tx1"/>
              </a:solidFill>
            </a:endParaRPr>
          </a:p>
          <a:p>
            <a:pPr>
              <a:lnSpc>
                <a:spcPct val="120000"/>
              </a:lnSpc>
              <a:defRPr/>
            </a:pPr>
            <a:r>
              <a:rPr lang="en-US" altLang="zh-CN" sz="1400" b="1" dirty="0">
                <a:solidFill>
                  <a:schemeClr val="tx1"/>
                </a:solidFill>
              </a:rPr>
              <a:t>	     -- 定义varchar类型的vsname变量，并设置默认值为“张三”</a:t>
            </a:r>
            <a:endParaRPr lang="en-US" altLang="zh-CN" sz="1400" b="1" dirty="0">
              <a:solidFill>
                <a:schemeClr val="tx1"/>
              </a:solidFill>
            </a:endParaRPr>
          </a:p>
          <a:p>
            <a:pPr>
              <a:lnSpc>
                <a:spcPct val="120000"/>
              </a:lnSpc>
              <a:defRPr/>
            </a:pPr>
            <a:r>
              <a:rPr lang="en-US" altLang="zh-CN" sz="1400" b="1" dirty="0">
                <a:solidFill>
                  <a:schemeClr val="tx1"/>
                </a:solidFill>
              </a:rPr>
              <a:t>                DECLARE vsname VARCHAR(20) DEFAULT "张三";</a:t>
            </a:r>
            <a:endParaRPr lang="en-US" altLang="zh-CN" sz="1400" b="1" dirty="0">
              <a:solidFill>
                <a:schemeClr val="tx1"/>
              </a:solidFill>
            </a:endParaRPr>
          </a:p>
          <a:p>
            <a:pPr>
              <a:lnSpc>
                <a:spcPct val="120000"/>
              </a:lnSpc>
              <a:defRPr/>
            </a:pPr>
            <a:r>
              <a:rPr lang="en-US" altLang="zh-CN" sz="1400" b="1" dirty="0">
                <a:solidFill>
                  <a:schemeClr val="tx1"/>
                </a:solidFill>
              </a:rPr>
              <a:t>                SELECT vsname;</a:t>
            </a:r>
            <a:endParaRPr lang="en-US" altLang="zh-CN" sz="1400" b="1" dirty="0">
              <a:solidFill>
                <a:schemeClr val="tx1"/>
              </a:solidFill>
            </a:endParaRPr>
          </a:p>
          <a:p>
            <a:pPr>
              <a:lnSpc>
                <a:spcPct val="120000"/>
              </a:lnSpc>
              <a:defRPr/>
            </a:pPr>
            <a:r>
              <a:rPr lang="en-US" altLang="zh-CN" sz="1400" b="1" dirty="0">
                <a:solidFill>
                  <a:schemeClr val="tx1"/>
                </a:solidFill>
              </a:rPr>
              <a:t>                -- 赋值一：</a:t>
            </a:r>
            <a:endParaRPr lang="en-US" altLang="zh-CN" sz="1400" b="1" dirty="0">
              <a:solidFill>
                <a:schemeClr val="tx1"/>
              </a:solidFill>
            </a:endParaRPr>
          </a:p>
          <a:p>
            <a:pPr>
              <a:lnSpc>
                <a:spcPct val="120000"/>
              </a:lnSpc>
              <a:defRPr/>
            </a:pPr>
            <a:r>
              <a:rPr lang="en-US" altLang="zh-CN" sz="1400" b="1" dirty="0">
                <a:solidFill>
                  <a:schemeClr val="tx1"/>
                </a:solidFill>
              </a:rPr>
              <a:t>                SET vsname="李四";</a:t>
            </a:r>
            <a:endParaRPr lang="en-US" altLang="zh-CN" sz="1400" b="1" dirty="0">
              <a:solidFill>
                <a:schemeClr val="tx1"/>
              </a:solidFill>
            </a:endParaRPr>
          </a:p>
          <a:p>
            <a:pPr>
              <a:lnSpc>
                <a:spcPct val="120000"/>
              </a:lnSpc>
              <a:defRPr/>
            </a:pPr>
            <a:r>
              <a:rPr lang="en-US" altLang="zh-CN" sz="1400" b="1" dirty="0">
                <a:solidFill>
                  <a:schemeClr val="tx1"/>
                </a:solidFill>
              </a:rPr>
              <a:t>                SELECT vsname;</a:t>
            </a:r>
            <a:endParaRPr lang="en-US" altLang="zh-CN" sz="1400" b="1" dirty="0">
              <a:solidFill>
                <a:schemeClr val="tx1"/>
              </a:solidFill>
            </a:endParaRPr>
          </a:p>
          <a:p>
            <a:pPr>
              <a:lnSpc>
                <a:spcPct val="120000"/>
              </a:lnSpc>
              <a:defRPr/>
            </a:pPr>
            <a:endParaRPr lang="en-US" altLang="zh-CN" sz="1400" b="1" dirty="0">
              <a:solidFill>
                <a:schemeClr val="tx1"/>
              </a:solidFill>
            </a:endParaRPr>
          </a:p>
          <a:p>
            <a:pPr>
              <a:lnSpc>
                <a:spcPct val="120000"/>
              </a:lnSpc>
              <a:defRPr/>
            </a:pPr>
            <a:r>
              <a:rPr lang="en-US" altLang="zh-CN" sz="1400" b="1" dirty="0">
                <a:solidFill>
                  <a:schemeClr val="tx1"/>
                </a:solidFill>
              </a:rPr>
              <a:t>                -- 赋值二：</a:t>
            </a:r>
            <a:endParaRPr lang="en-US" altLang="zh-CN" sz="1400" b="1" dirty="0">
              <a:solidFill>
                <a:schemeClr val="tx1"/>
              </a:solidFill>
            </a:endParaRPr>
          </a:p>
          <a:p>
            <a:pPr>
              <a:lnSpc>
                <a:spcPct val="120000"/>
              </a:lnSpc>
              <a:defRPr/>
            </a:pPr>
            <a:r>
              <a:rPr lang="en-US" altLang="zh-CN" sz="1400" b="1" dirty="0">
                <a:solidFill>
                  <a:schemeClr val="tx1"/>
                </a:solidFill>
              </a:rPr>
              <a:t>                SELECT `name` INTO vsname FROM reader WHERE reader_id=111;</a:t>
            </a:r>
            <a:endParaRPr lang="en-US" altLang="zh-CN" sz="1400" b="1" dirty="0">
              <a:solidFill>
                <a:schemeClr val="tx1"/>
              </a:solidFill>
            </a:endParaRPr>
          </a:p>
          <a:p>
            <a:pPr>
              <a:lnSpc>
                <a:spcPct val="120000"/>
              </a:lnSpc>
              <a:defRPr/>
            </a:pPr>
            <a:r>
              <a:rPr lang="en-US" altLang="zh-CN" sz="1400" b="1" dirty="0">
                <a:solidFill>
                  <a:schemeClr val="tx1"/>
                </a:solidFill>
              </a:rPr>
              <a:t>                SELECT vsname;</a:t>
            </a:r>
            <a:endParaRPr lang="en-US" altLang="zh-CN" sz="1400" b="1" dirty="0">
              <a:solidFill>
                <a:schemeClr val="tx1"/>
              </a:solidFill>
            </a:endParaRPr>
          </a:p>
          <a:p>
            <a:pPr>
              <a:lnSpc>
                <a:spcPct val="120000"/>
              </a:lnSpc>
              <a:defRPr/>
            </a:pPr>
            <a:r>
              <a:rPr lang="en-US" altLang="zh-CN" sz="1400" b="1" dirty="0">
                <a:solidFill>
                  <a:schemeClr val="tx1"/>
                </a:solidFill>
              </a:rPr>
              <a:t>            END</a:t>
            </a:r>
            <a:endParaRPr lang="en-US" altLang="zh-CN" sz="1400" b="1" dirty="0">
              <a:solidFill>
                <a:schemeClr val="tx1"/>
              </a:solidFill>
            </a:endParaRPr>
          </a:p>
        </p:txBody>
      </p:sp>
      <p:pic>
        <p:nvPicPr>
          <p:cNvPr id="1026" name="Picture 2" descr="C:\Users\cons\Desktop\woniu.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8175" y="962020"/>
            <a:ext cx="495300" cy="34768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占位符 1"/>
          <p:cNvSpPr>
            <a:spLocks noGrp="1"/>
          </p:cNvSpPr>
          <p:nvPr>
            <p:ph type="body" sz="quarter" idx="11"/>
          </p:nvPr>
        </p:nvSpPr>
        <p:spPr>
          <a:xfrm>
            <a:off x="1057275" y="966801"/>
            <a:ext cx="771526" cy="383695"/>
          </a:xfrm>
        </p:spPr>
        <p:txBody>
          <a:bodyPr>
            <a:normAutofit lnSpcReduction="10000"/>
          </a:bodyPr>
          <a:lstStyle/>
          <a:p>
            <a:pPr marL="0" indent="0">
              <a:buNone/>
            </a:pPr>
            <a:r>
              <a:rPr lang="zh-CN" altLang="en-US" b="1" dirty="0" smtClean="0">
                <a:solidFill>
                  <a:srgbClr val="008E40"/>
                </a:solidFill>
              </a:rPr>
              <a:t>案例</a:t>
            </a:r>
            <a:endParaRPr lang="en-US" altLang="zh-CN" b="1" dirty="0">
              <a:solidFill>
                <a:srgbClr val="008E40"/>
              </a:solidFill>
            </a:endParaRPr>
          </a:p>
        </p:txBody>
      </p:sp>
      <p:sp>
        <p:nvSpPr>
          <p:cNvPr id="6" name="内容占位符 2"/>
          <p:cNvSpPr txBox="1"/>
          <p:nvPr/>
        </p:nvSpPr>
        <p:spPr>
          <a:xfrm>
            <a:off x="1828801" y="957886"/>
            <a:ext cx="6705600" cy="703640"/>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2"/>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定义一个变量用于存用户名，设置默认值为张三，分别用两种方式给该变量赋值，并展示。</a:t>
            </a:r>
            <a:endParaRPr lang="en-US" altLang="zh-CN" sz="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endParaRPr lang="en-US" altLang="zh-CN" sz="2000" dirty="0" smtClean="0"/>
          </a:p>
          <a:p>
            <a:pPr>
              <a:buFont typeface="Wingdings" panose="05000000000000000000" pitchFamily="2" charset="2"/>
              <a:buNone/>
              <a:defRPr/>
            </a:pPr>
            <a:endParaRPr lang="en-US" altLang="zh-CN"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流程控制</a:t>
            </a:r>
            <a:endParaRPr lang="zh-CN" altLang="en-US" dirty="0"/>
          </a:p>
        </p:txBody>
      </p:sp>
      <p:sp>
        <p:nvSpPr>
          <p:cNvPr id="5" name="内容占位符 2"/>
          <p:cNvSpPr txBox="1"/>
          <p:nvPr/>
        </p:nvSpPr>
        <p:spPr>
          <a:xfrm>
            <a:off x="361950" y="1591310"/>
            <a:ext cx="7331075" cy="3092450"/>
          </a:xfrm>
          <a:prstGeom prst="rect">
            <a:avLst/>
          </a:prstGeom>
        </p:spPr>
        <p:txBody>
          <a:bodyPr/>
          <a:lst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67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39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spcBef>
                <a:spcPts val="600"/>
              </a:spcBef>
              <a:spcAft>
                <a:spcPts val="600"/>
              </a:spcAft>
              <a:buBlip>
                <a:blip r:embed="rId1"/>
              </a:buBlip>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分支</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914400" lvl="1" indent="-457200">
              <a:spcBef>
                <a:spcPts val="600"/>
              </a:spcBef>
              <a:spcAft>
                <a:spcPts val="600"/>
              </a:spcAft>
              <a:buBlip>
                <a:blip r:embed="rId1"/>
              </a:buBlip>
              <a:defRPr/>
            </a:pPr>
            <a:r>
              <a:rPr lang="en-US" altLang="zh-CN" sz="1575" dirty="0" smtClean="0">
                <a:solidFill>
                  <a:schemeClr val="tx1">
                    <a:lumMod val="75000"/>
                    <a:lumOff val="25000"/>
                  </a:schemeClr>
                </a:solidFill>
                <a:latin typeface="微软雅黑" panose="020B0503020204020204" pitchFamily="34" charset="-122"/>
                <a:ea typeface="微软雅黑" panose="020B0503020204020204" pitchFamily="34" charset="-122"/>
              </a:rPr>
              <a:t>IF</a:t>
            </a:r>
            <a:endParaRPr lang="en-US" altLang="zh-CN" sz="1575"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914400" lvl="1" indent="-457200">
              <a:spcBef>
                <a:spcPts val="600"/>
              </a:spcBef>
              <a:spcAft>
                <a:spcPts val="600"/>
              </a:spcAft>
              <a:buBlip>
                <a:blip r:embed="rId1"/>
              </a:buBlip>
              <a:defRPr/>
            </a:pPr>
            <a:r>
              <a:rPr lang="en-US" altLang="zh-CN" sz="1575" dirty="0" smtClean="0">
                <a:solidFill>
                  <a:schemeClr val="tx1">
                    <a:lumMod val="75000"/>
                    <a:lumOff val="25000"/>
                  </a:schemeClr>
                </a:solidFill>
                <a:latin typeface="微软雅黑" panose="020B0503020204020204" pitchFamily="34" charset="-122"/>
                <a:ea typeface="微软雅黑" panose="020B0503020204020204" pitchFamily="34" charset="-122"/>
              </a:rPr>
              <a:t>CASE</a:t>
            </a:r>
            <a:endParaRPr lang="en-US" altLang="zh-CN" sz="1575"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循环</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914400" lvl="1" indent="-457200">
              <a:spcBef>
                <a:spcPts val="600"/>
              </a:spcBef>
              <a:spcAft>
                <a:spcPts val="600"/>
              </a:spcAft>
              <a:buBlip>
                <a:blip r:embed="rId1"/>
              </a:buBlip>
              <a:defRPr/>
            </a:pPr>
            <a:r>
              <a:rPr lang="zh-CN" altLang="en-US" sz="1575" dirty="0">
                <a:solidFill>
                  <a:schemeClr val="tx1">
                    <a:lumMod val="75000"/>
                    <a:lumOff val="25000"/>
                  </a:schemeClr>
                </a:solidFill>
                <a:latin typeface="微软雅黑" panose="020B0503020204020204" pitchFamily="34" charset="-122"/>
                <a:ea typeface="微软雅黑" panose="020B0503020204020204" pitchFamily="34" charset="-122"/>
              </a:rPr>
              <a:t>REPEAT</a:t>
            </a:r>
            <a:endParaRPr lang="zh-CN" altLang="en-US" sz="1575" dirty="0">
              <a:solidFill>
                <a:schemeClr val="tx1">
                  <a:lumMod val="75000"/>
                  <a:lumOff val="25000"/>
                </a:schemeClr>
              </a:solidFill>
              <a:latin typeface="微软雅黑" panose="020B0503020204020204" pitchFamily="34" charset="-122"/>
              <a:ea typeface="微软雅黑" panose="020B0503020204020204" pitchFamily="34" charset="-122"/>
            </a:endParaRPr>
          </a:p>
          <a:p>
            <a:pPr marL="914400" lvl="1" indent="-457200">
              <a:spcBef>
                <a:spcPts val="600"/>
              </a:spcBef>
              <a:spcAft>
                <a:spcPts val="600"/>
              </a:spcAft>
              <a:buBlip>
                <a:blip r:embed="rId1"/>
              </a:buBlip>
              <a:defRPr/>
            </a:pPr>
            <a:r>
              <a:rPr lang="zh-CN" altLang="en-US" sz="1575" dirty="0">
                <a:solidFill>
                  <a:schemeClr val="tx1">
                    <a:lumMod val="75000"/>
                    <a:lumOff val="25000"/>
                  </a:schemeClr>
                </a:solidFill>
                <a:latin typeface="微软雅黑" panose="020B0503020204020204" pitchFamily="34" charset="-122"/>
                <a:ea typeface="微软雅黑" panose="020B0503020204020204" pitchFamily="34" charset="-122"/>
              </a:rPr>
              <a:t>WHILE</a:t>
            </a:r>
            <a:endParaRPr lang="zh-CN" altLang="en-US" sz="1575"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Blip>
                <a:blip r:embed="rId1"/>
              </a:buBlip>
              <a:defRPr/>
            </a:pPr>
            <a:endParaRPr lang="en-US" altLang="zh-CN" sz="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endParaRPr lang="en-US" altLang="zh-CN" sz="2000" dirty="0" smtClean="0"/>
          </a:p>
          <a:p>
            <a:pPr>
              <a:buFont typeface="Wingdings" panose="05000000000000000000" pitchFamily="2" charset="2"/>
              <a:buNone/>
              <a:defRPr/>
            </a:pPr>
            <a:endParaRPr lang="en-US" altLang="zh-CN"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3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5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3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7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5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8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9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5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0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9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5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1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13795</Words>
  <Application>WPS 演示</Application>
  <PresentationFormat>全屏显示(16:10)</PresentationFormat>
  <Paragraphs>1053</Paragraphs>
  <Slides>62</Slides>
  <Notes>0</Notes>
  <HiddenSlides>0</HiddenSlides>
  <MMClips>0</MMClips>
  <ScaleCrop>false</ScaleCrop>
  <HeadingPairs>
    <vt:vector size="6" baseType="variant">
      <vt:variant>
        <vt:lpstr>已用的字体</vt:lpstr>
      </vt:variant>
      <vt:variant>
        <vt:i4>8</vt:i4>
      </vt:variant>
      <vt:variant>
        <vt:lpstr>主题</vt:lpstr>
      </vt:variant>
      <vt:variant>
        <vt:i4>22</vt:i4>
      </vt:variant>
      <vt:variant>
        <vt:lpstr>幻灯片标题</vt:lpstr>
      </vt:variant>
      <vt:variant>
        <vt:i4>62</vt:i4>
      </vt:variant>
    </vt:vector>
  </HeadingPairs>
  <TitlesOfParts>
    <vt:vector size="92" baseType="lpstr">
      <vt:lpstr>Arial</vt:lpstr>
      <vt:lpstr>宋体</vt:lpstr>
      <vt:lpstr>Wingdings</vt:lpstr>
      <vt:lpstr>Arial</vt:lpstr>
      <vt:lpstr>微软雅黑</vt:lpstr>
      <vt:lpstr>Comic Sans MS</vt:lpstr>
      <vt:lpstr>Calibri</vt:lpstr>
      <vt:lpstr>Arial Unicode MS</vt:lpstr>
      <vt:lpstr>Office 主题</vt:lpstr>
      <vt:lpstr>1_Office 主题</vt:lpstr>
      <vt:lpstr>2_Office 主题</vt:lpstr>
      <vt:lpstr>2_Office 主题</vt:lpstr>
      <vt:lpstr>3_Office 主题</vt:lpstr>
      <vt:lpstr>4_Office 主题</vt:lpstr>
      <vt:lpstr>5_Office 主题</vt:lpstr>
      <vt:lpstr>6_Office 主题</vt:lpstr>
      <vt:lpstr>5_Office 主题</vt:lpstr>
      <vt:lpstr>3_Office 主题</vt:lpstr>
      <vt:lpstr>7_Office 主题</vt:lpstr>
      <vt:lpstr>5_Office 主题</vt:lpstr>
      <vt:lpstr>3_Office 主题</vt:lpstr>
      <vt:lpstr>7_Office 主题</vt:lpstr>
      <vt:lpstr>5_Office 主题</vt:lpstr>
      <vt:lpstr>8_Office 主题</vt:lpstr>
      <vt:lpstr>9_Office 主题</vt:lpstr>
      <vt:lpstr>5_Office 主题</vt:lpstr>
      <vt:lpstr>10_Office 主题</vt:lpstr>
      <vt:lpstr>9_Office 主题</vt:lpstr>
      <vt:lpstr>5_Office 主题</vt:lpstr>
      <vt:lpstr>11_Office 主题</vt:lpstr>
      <vt:lpstr>PowerPoint 演示文稿</vt:lpstr>
      <vt:lpstr>PowerPoint 演示文稿</vt:lpstr>
      <vt:lpstr>本章目标</vt:lpstr>
      <vt:lpstr>预习检查</vt:lpstr>
      <vt:lpstr>变量</vt:lpstr>
      <vt:lpstr>变量</vt:lpstr>
      <vt:lpstr>局部变量</vt:lpstr>
      <vt:lpstr>完整案例</vt:lpstr>
      <vt:lpstr>流程控制</vt:lpstr>
      <vt:lpstr>IF</vt:lpstr>
      <vt:lpstr>IF</vt:lpstr>
      <vt:lpstr>完整案例</vt:lpstr>
      <vt:lpstr>CASE</vt:lpstr>
      <vt:lpstr>CASE</vt:lpstr>
      <vt:lpstr>完整案例</vt:lpstr>
      <vt:lpstr>REPEAT</vt:lpstr>
      <vt:lpstr>REPEAT</vt:lpstr>
      <vt:lpstr>完整案例</vt:lpstr>
      <vt:lpstr>WHILE</vt:lpstr>
      <vt:lpstr>WHILE</vt:lpstr>
      <vt:lpstr>完整案例</vt:lpstr>
      <vt:lpstr>循环跳出</vt:lpstr>
      <vt:lpstr>循环跳出</vt:lpstr>
      <vt:lpstr>完整案例</vt:lpstr>
      <vt:lpstr>存储过程</vt:lpstr>
      <vt:lpstr>存储过程</vt:lpstr>
      <vt:lpstr>存储过程</vt:lpstr>
      <vt:lpstr>存储过程</vt:lpstr>
      <vt:lpstr>存储过程</vt:lpstr>
      <vt:lpstr>无输入参数和无输出参数的存储过程</vt:lpstr>
      <vt:lpstr>有输入参数的存储过程</vt:lpstr>
      <vt:lpstr>有输入参数有输出参数</vt:lpstr>
      <vt:lpstr>函数</vt:lpstr>
      <vt:lpstr>流程控制函数</vt:lpstr>
      <vt:lpstr>流程控制函数</vt:lpstr>
      <vt:lpstr>流程控制函数</vt:lpstr>
      <vt:lpstr>流程控制函数</vt:lpstr>
      <vt:lpstr>字符串函数</vt:lpstr>
      <vt:lpstr>时间函数</vt:lpstr>
      <vt:lpstr>自定义函数</vt:lpstr>
      <vt:lpstr>自定义函数</vt:lpstr>
      <vt:lpstr>自定义函数</vt:lpstr>
      <vt:lpstr>自定义函数</vt:lpstr>
      <vt:lpstr>触发器</vt:lpstr>
      <vt:lpstr>触发器</vt:lpstr>
      <vt:lpstr>触发器</vt:lpstr>
      <vt:lpstr>触发器</vt:lpstr>
      <vt:lpstr>触发器</vt:lpstr>
      <vt:lpstr>触发器</vt:lpstr>
      <vt:lpstr>条件处理器(异常处理)</vt:lpstr>
      <vt:lpstr>条件处理器(异常处理)</vt:lpstr>
      <vt:lpstr>游标</vt:lpstr>
      <vt:lpstr>游标</vt:lpstr>
      <vt:lpstr>游标</vt:lpstr>
      <vt:lpstr>事务</vt:lpstr>
      <vt:lpstr>事务</vt:lpstr>
      <vt:lpstr>事务</vt:lpstr>
      <vt:lpstr>事务的处理方式</vt:lpstr>
      <vt:lpstr>数据库备份、还原</vt:lpstr>
      <vt:lpstr>用户管理</vt:lpstr>
      <vt:lpstr>用户管理</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邓强</dc:creator>
  <cp:lastModifiedBy>rextec</cp:lastModifiedBy>
  <cp:revision>233</cp:revision>
  <dcterms:created xsi:type="dcterms:W3CDTF">2016-05-07T16:42:00Z</dcterms:created>
  <dcterms:modified xsi:type="dcterms:W3CDTF">2020-03-12T09:53:06Z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