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467" r:id="rId3"/>
    <p:sldId id="367" r:id="rId4"/>
    <p:sldId id="368" r:id="rId5"/>
    <p:sldId id="369" r:id="rId6"/>
    <p:sldId id="370" r:id="rId7"/>
    <p:sldId id="257" r:id="rId8"/>
    <p:sldId id="298" r:id="rId9"/>
    <p:sldId id="301" r:id="rId10"/>
    <p:sldId id="258" r:id="rId11"/>
    <p:sldId id="302" r:id="rId12"/>
    <p:sldId id="278" r:id="rId13"/>
    <p:sldId id="279" r:id="rId14"/>
    <p:sldId id="303" r:id="rId15"/>
    <p:sldId id="272" r:id="rId16"/>
    <p:sldId id="284" r:id="rId17"/>
    <p:sldId id="292" r:id="rId18"/>
    <p:sldId id="283" r:id="rId19"/>
    <p:sldId id="304" r:id="rId20"/>
    <p:sldId id="305" r:id="rId21"/>
    <p:sldId id="307" r:id="rId22"/>
    <p:sldId id="308" r:id="rId23"/>
    <p:sldId id="306" r:id="rId24"/>
    <p:sldId id="280" r:id="rId25"/>
    <p:sldId id="309" r:id="rId26"/>
    <p:sldId id="286" r:id="rId27"/>
    <p:sldId id="300" r:id="rId28"/>
    <p:sldId id="310" r:id="rId29"/>
    <p:sldId id="311" r:id="rId30"/>
    <p:sldId id="313" r:id="rId31"/>
    <p:sldId id="274" r:id="rId32"/>
    <p:sldId id="317" r:id="rId33"/>
    <p:sldId id="364" r:id="rId34"/>
    <p:sldId id="365" r:id="rId35"/>
    <p:sldId id="318" r:id="rId36"/>
    <p:sldId id="319" r:id="rId37"/>
    <p:sldId id="371" r:id="rId38"/>
    <p:sldId id="322" r:id="rId39"/>
    <p:sldId id="323" r:id="rId40"/>
    <p:sldId id="324" r:id="rId41"/>
    <p:sldId id="328" r:id="rId42"/>
    <p:sldId id="325" r:id="rId43"/>
    <p:sldId id="259" r:id="rId44"/>
    <p:sldId id="329" r:id="rId45"/>
    <p:sldId id="326" r:id="rId46"/>
    <p:sldId id="330" r:id="rId47"/>
    <p:sldId id="337" r:id="rId48"/>
    <p:sldId id="335" r:id="rId49"/>
    <p:sldId id="353" r:id="rId50"/>
    <p:sldId id="354" r:id="rId51"/>
    <p:sldId id="355" r:id="rId52"/>
    <p:sldId id="338" r:id="rId53"/>
    <p:sldId id="339" r:id="rId54"/>
    <p:sldId id="340" r:id="rId55"/>
    <p:sldId id="341" r:id="rId56"/>
    <p:sldId id="343" r:id="rId57"/>
    <p:sldId id="333" r:id="rId58"/>
    <p:sldId id="342" r:id="rId59"/>
    <p:sldId id="344" r:id="rId60"/>
    <p:sldId id="346" r:id="rId61"/>
    <p:sldId id="446" r:id="rId62"/>
    <p:sldId id="345" r:id="rId63"/>
    <p:sldId id="349" r:id="rId64"/>
    <p:sldId id="468" r:id="rId65"/>
    <p:sldId id="332" r:id="rId66"/>
    <p:sldId id="347" r:id="rId67"/>
    <p:sldId id="351" r:id="rId68"/>
    <p:sldId id="350" r:id="rId69"/>
    <p:sldId id="352" r:id="rId70"/>
    <p:sldId id="356" r:id="rId71"/>
    <p:sldId id="357" r:id="rId72"/>
    <p:sldId id="358" r:id="rId73"/>
    <p:sldId id="359" r:id="rId74"/>
    <p:sldId id="360" r:id="rId75"/>
    <p:sldId id="362" r:id="rId76"/>
    <p:sldId id="363" r:id="rId77"/>
    <p:sldId id="277" r:id="rId7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74187" autoAdjust="0"/>
  </p:normalViewPr>
  <p:slideViewPr>
    <p:cSldViewPr>
      <p:cViewPr varScale="1">
        <p:scale>
          <a:sx n="81" d="100"/>
          <a:sy n="81" d="100"/>
        </p:scale>
        <p:origin x="20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6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presProps" Target="presProps.xml"/><Relationship Id="rId81" Type="http://schemas.openxmlformats.org/officeDocument/2006/relationships/viewProps" Target="viewProps.xml"/><Relationship Id="rId82" Type="http://schemas.openxmlformats.org/officeDocument/2006/relationships/theme" Target="theme/theme1.xml"/><Relationship Id="rId83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1445623258603"/>
          <c:y val="0.0787563202197397"/>
          <c:w val="0.885372208758177"/>
          <c:h val="0.79027389391722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8575" cap="rnd" cmpd="sng" algn="ctr">
              <a:noFill/>
              <a:prstDash val="solid"/>
              <a:round/>
            </a:ln>
          </c:spPr>
          <c:marker>
            <c:spPr>
              <a:solidFill>
                <a:srgbClr val="0000FF"/>
              </a:solidFill>
            </c:spPr>
          </c:marker>
          <c:xVal>
            <c:numRef>
              <c:f>Sheet1!$A$2:$A$24</c:f>
              <c:numCache>
                <c:formatCode>General</c:formatCode>
                <c:ptCount val="23"/>
                <c:pt idx="0">
                  <c:v>0.5</c:v>
                </c:pt>
                <c:pt idx="1">
                  <c:v>0.5</c:v>
                </c:pt>
                <c:pt idx="2">
                  <c:v>0.45</c:v>
                </c:pt>
                <c:pt idx="3">
                  <c:v>0.55</c:v>
                </c:pt>
                <c:pt idx="4">
                  <c:v>0.4</c:v>
                </c:pt>
                <c:pt idx="5">
                  <c:v>0.600000000000001</c:v>
                </c:pt>
                <c:pt idx="6">
                  <c:v>1.5</c:v>
                </c:pt>
                <c:pt idx="7">
                  <c:v>1.4</c:v>
                </c:pt>
                <c:pt idx="8">
                  <c:v>1.2</c:v>
                </c:pt>
                <c:pt idx="9">
                  <c:v>1.55</c:v>
                </c:pt>
                <c:pt idx="10">
                  <c:v>2.3</c:v>
                </c:pt>
                <c:pt idx="11">
                  <c:v>2.4</c:v>
                </c:pt>
                <c:pt idx="12">
                  <c:v>2.3</c:v>
                </c:pt>
                <c:pt idx="13">
                  <c:v>2.2</c:v>
                </c:pt>
                <c:pt idx="14">
                  <c:v>3.1</c:v>
                </c:pt>
                <c:pt idx="15">
                  <c:v>3.2</c:v>
                </c:pt>
                <c:pt idx="16">
                  <c:v>3.3</c:v>
                </c:pt>
                <c:pt idx="17">
                  <c:v>3.35</c:v>
                </c:pt>
                <c:pt idx="18">
                  <c:v>3.8</c:v>
                </c:pt>
                <c:pt idx="19">
                  <c:v>3.9</c:v>
                </c:pt>
                <c:pt idx="20">
                  <c:v>4.0</c:v>
                </c:pt>
                <c:pt idx="21">
                  <c:v>4.1</c:v>
                </c:pt>
                <c:pt idx="22">
                  <c:v>4.05</c:v>
                </c:pt>
              </c:numCache>
            </c:numRef>
          </c:xVal>
          <c:yVal>
            <c:numRef>
              <c:f>Sheet1!$B$2:$B$24</c:f>
              <c:numCache>
                <c:formatCode>General</c:formatCode>
                <c:ptCount val="23"/>
                <c:pt idx="0">
                  <c:v>0.18</c:v>
                </c:pt>
                <c:pt idx="1">
                  <c:v>0.220000000000001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1.55</c:v>
                </c:pt>
                <c:pt idx="7">
                  <c:v>1.45</c:v>
                </c:pt>
                <c:pt idx="8">
                  <c:v>1.5</c:v>
                </c:pt>
                <c:pt idx="9">
                  <c:v>1.5</c:v>
                </c:pt>
                <c:pt idx="10">
                  <c:v>1.1</c:v>
                </c:pt>
                <c:pt idx="11">
                  <c:v>1.05</c:v>
                </c:pt>
                <c:pt idx="12">
                  <c:v>1.13999999999999</c:v>
                </c:pt>
                <c:pt idx="13">
                  <c:v>1.0</c:v>
                </c:pt>
                <c:pt idx="14">
                  <c:v>2.0</c:v>
                </c:pt>
                <c:pt idx="15">
                  <c:v>2.0</c:v>
                </c:pt>
                <c:pt idx="16">
                  <c:v>2.0</c:v>
                </c:pt>
                <c:pt idx="17">
                  <c:v>1.95</c:v>
                </c:pt>
                <c:pt idx="18">
                  <c:v>2.74</c:v>
                </c:pt>
                <c:pt idx="19">
                  <c:v>2.85</c:v>
                </c:pt>
                <c:pt idx="20">
                  <c:v>2.77</c:v>
                </c:pt>
                <c:pt idx="21">
                  <c:v>2.8</c:v>
                </c:pt>
                <c:pt idx="22">
                  <c:v>2.75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FA7-4B5E-94A8-52786D8994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439860720"/>
        <c:axId val="-1439859088"/>
      </c:scatterChart>
      <c:valAx>
        <c:axId val="-1439860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-1439859088"/>
        <c:crosses val="autoZero"/>
        <c:crossBetween val="midCat"/>
        <c:majorUnit val="0.5"/>
      </c:valAx>
      <c:valAx>
        <c:axId val="-1439859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ysDot"/>
              <a:round/>
            </a:ln>
          </c:spPr>
        </c:majorGridlines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-143986072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1" Type="http://schemas.openxmlformats.org/officeDocument/2006/relationships/image" Target="../media/image42.wmf"/><Relationship Id="rId12" Type="http://schemas.openxmlformats.org/officeDocument/2006/relationships/image" Target="../media/image43.wmf"/><Relationship Id="rId1" Type="http://schemas.openxmlformats.org/officeDocument/2006/relationships/image" Target="../media/image32.wmf"/><Relationship Id="rId2" Type="http://schemas.openxmlformats.org/officeDocument/2006/relationships/image" Target="../media/image33.wmf"/><Relationship Id="rId3" Type="http://schemas.openxmlformats.org/officeDocument/2006/relationships/image" Target="../media/image34.wmf"/><Relationship Id="rId4" Type="http://schemas.openxmlformats.org/officeDocument/2006/relationships/image" Target="../media/image35.wmf"/><Relationship Id="rId5" Type="http://schemas.openxmlformats.org/officeDocument/2006/relationships/image" Target="../media/image36.wmf"/><Relationship Id="rId6" Type="http://schemas.openxmlformats.org/officeDocument/2006/relationships/image" Target="../media/image37.wmf"/><Relationship Id="rId7" Type="http://schemas.openxmlformats.org/officeDocument/2006/relationships/image" Target="../media/image38.wmf"/><Relationship Id="rId8" Type="http://schemas.openxmlformats.org/officeDocument/2006/relationships/image" Target="../media/image39.wmf"/><Relationship Id="rId9" Type="http://schemas.openxmlformats.org/officeDocument/2006/relationships/image" Target="../media/image40.wmf"/><Relationship Id="rId10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4" Type="http://schemas.openxmlformats.org/officeDocument/2006/relationships/image" Target="../media/image47.wmf"/><Relationship Id="rId1" Type="http://schemas.openxmlformats.org/officeDocument/2006/relationships/image" Target="../media/image44.wmf"/><Relationship Id="rId2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Relationship Id="rId2" Type="http://schemas.openxmlformats.org/officeDocument/2006/relationships/image" Target="../media/image50.wmf"/><Relationship Id="rId3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Relationship Id="rId2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4" Type="http://schemas.openxmlformats.org/officeDocument/2006/relationships/image" Target="../media/image57.wmf"/><Relationship Id="rId5" Type="http://schemas.openxmlformats.org/officeDocument/2006/relationships/image" Target="../media/image58.wmf"/><Relationship Id="rId6" Type="http://schemas.openxmlformats.org/officeDocument/2006/relationships/image" Target="../media/image59.wmf"/><Relationship Id="rId7" Type="http://schemas.openxmlformats.org/officeDocument/2006/relationships/image" Target="../media/image60.wmf"/><Relationship Id="rId8" Type="http://schemas.openxmlformats.org/officeDocument/2006/relationships/image" Target="../media/image61.wmf"/><Relationship Id="rId9" Type="http://schemas.openxmlformats.org/officeDocument/2006/relationships/image" Target="../media/image62.wmf"/><Relationship Id="rId1" Type="http://schemas.openxmlformats.org/officeDocument/2006/relationships/image" Target="../media/image54.wmf"/><Relationship Id="rId2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Relationship Id="rId2" Type="http://schemas.openxmlformats.org/officeDocument/2006/relationships/image" Target="../media/image64.wmf"/><Relationship Id="rId3" Type="http://schemas.openxmlformats.org/officeDocument/2006/relationships/image" Target="../media/image6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Relationship Id="rId2" Type="http://schemas.openxmlformats.org/officeDocument/2006/relationships/image" Target="../media/image6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Relationship Id="rId2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4" Type="http://schemas.openxmlformats.org/officeDocument/2006/relationships/image" Target="../media/image74.wmf"/><Relationship Id="rId1" Type="http://schemas.openxmlformats.org/officeDocument/2006/relationships/image" Target="../media/image71.wmf"/><Relationship Id="rId2" Type="http://schemas.openxmlformats.org/officeDocument/2006/relationships/image" Target="../media/image7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Relationship Id="rId2" Type="http://schemas.openxmlformats.org/officeDocument/2006/relationships/image" Target="../media/image7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Relationship Id="rId2" Type="http://schemas.openxmlformats.org/officeDocument/2006/relationships/image" Target="../media/image78.wmf"/><Relationship Id="rId3" Type="http://schemas.openxmlformats.org/officeDocument/2006/relationships/image" Target="../media/image7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4" Type="http://schemas.openxmlformats.org/officeDocument/2006/relationships/image" Target="../media/image84.wmf"/><Relationship Id="rId5" Type="http://schemas.openxmlformats.org/officeDocument/2006/relationships/image" Target="../media/image85.wmf"/><Relationship Id="rId1" Type="http://schemas.openxmlformats.org/officeDocument/2006/relationships/image" Target="../media/image81.wmf"/><Relationship Id="rId2" Type="http://schemas.openxmlformats.org/officeDocument/2006/relationships/image" Target="../media/image8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Relationship Id="rId2" Type="http://schemas.openxmlformats.org/officeDocument/2006/relationships/image" Target="../media/image9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Relationship Id="rId2" Type="http://schemas.openxmlformats.org/officeDocument/2006/relationships/image" Target="../media/image9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Relationship Id="rId2" Type="http://schemas.openxmlformats.org/officeDocument/2006/relationships/image" Target="../media/image10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Relationship Id="rId2" Type="http://schemas.openxmlformats.org/officeDocument/2006/relationships/image" Target="../media/image103.wmf"/><Relationship Id="rId3" Type="http://schemas.openxmlformats.org/officeDocument/2006/relationships/image" Target="../media/image10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4" Type="http://schemas.openxmlformats.org/officeDocument/2006/relationships/image" Target="../media/image108.wmf"/><Relationship Id="rId5" Type="http://schemas.openxmlformats.org/officeDocument/2006/relationships/image" Target="../media/image109.wmf"/><Relationship Id="rId6" Type="http://schemas.openxmlformats.org/officeDocument/2006/relationships/image" Target="../media/image110.wmf"/><Relationship Id="rId1" Type="http://schemas.openxmlformats.org/officeDocument/2006/relationships/image" Target="../media/image105.wmf"/><Relationship Id="rId2" Type="http://schemas.openxmlformats.org/officeDocument/2006/relationships/image" Target="../media/image106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Relationship Id="rId2" Type="http://schemas.openxmlformats.org/officeDocument/2006/relationships/image" Target="../media/image11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4" Type="http://schemas.openxmlformats.org/officeDocument/2006/relationships/image" Target="../media/image115.wmf"/><Relationship Id="rId1" Type="http://schemas.openxmlformats.org/officeDocument/2006/relationships/image" Target="../media/image113.wmf"/><Relationship Id="rId2" Type="http://schemas.openxmlformats.org/officeDocument/2006/relationships/image" Target="../media/image104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wmf"/><Relationship Id="rId2" Type="http://schemas.openxmlformats.org/officeDocument/2006/relationships/image" Target="../media/image118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wmf"/><Relationship Id="rId2" Type="http://schemas.openxmlformats.org/officeDocument/2006/relationships/image" Target="../media/image120.wmf"/><Relationship Id="rId3" Type="http://schemas.openxmlformats.org/officeDocument/2006/relationships/image" Target="../media/image121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Relationship Id="rId2" Type="http://schemas.openxmlformats.org/officeDocument/2006/relationships/image" Target="../media/image1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wmf"/><Relationship Id="rId2" Type="http://schemas.openxmlformats.org/officeDocument/2006/relationships/image" Target="../media/image126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4" Type="http://schemas.openxmlformats.org/officeDocument/2006/relationships/image" Target="../media/image130.wmf"/><Relationship Id="rId5" Type="http://schemas.openxmlformats.org/officeDocument/2006/relationships/image" Target="../media/image131.wmf"/><Relationship Id="rId1" Type="http://schemas.openxmlformats.org/officeDocument/2006/relationships/image" Target="../media/image127.wmf"/><Relationship Id="rId2" Type="http://schemas.openxmlformats.org/officeDocument/2006/relationships/image" Target="../media/image128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wmf"/><Relationship Id="rId2" Type="http://schemas.openxmlformats.org/officeDocument/2006/relationships/image" Target="../media/image133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wmf"/><Relationship Id="rId2" Type="http://schemas.openxmlformats.org/officeDocument/2006/relationships/image" Target="../media/image135.wmf"/><Relationship Id="rId3" Type="http://schemas.openxmlformats.org/officeDocument/2006/relationships/image" Target="../media/image136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wmf"/><Relationship Id="rId2" Type="http://schemas.openxmlformats.org/officeDocument/2006/relationships/image" Target="../media/image138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wmf"/><Relationship Id="rId2" Type="http://schemas.openxmlformats.org/officeDocument/2006/relationships/image" Target="../media/image120.wmf"/><Relationship Id="rId3" Type="http://schemas.openxmlformats.org/officeDocument/2006/relationships/image" Target="../media/image121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0.wmf"/><Relationship Id="rId2" Type="http://schemas.openxmlformats.org/officeDocument/2006/relationships/image" Target="../media/image141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2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wmf"/><Relationship Id="rId2" Type="http://schemas.openxmlformats.org/officeDocument/2006/relationships/image" Target="../media/image144.wmf"/><Relationship Id="rId3" Type="http://schemas.openxmlformats.org/officeDocument/2006/relationships/image" Target="../media/image14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Relationship Id="rId3" Type="http://schemas.openxmlformats.org/officeDocument/2006/relationships/image" Target="../media/image19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wmf"/><Relationship Id="rId2" Type="http://schemas.openxmlformats.org/officeDocument/2006/relationships/image" Target="../media/image146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7.wmf"/><Relationship Id="rId2" Type="http://schemas.openxmlformats.org/officeDocument/2006/relationships/image" Target="../media/image148.wmf"/><Relationship Id="rId3" Type="http://schemas.openxmlformats.org/officeDocument/2006/relationships/image" Target="../media/image149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wmf"/><Relationship Id="rId2" Type="http://schemas.openxmlformats.org/officeDocument/2006/relationships/image" Target="../media/image151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wmf"/><Relationship Id="rId2" Type="http://schemas.openxmlformats.org/officeDocument/2006/relationships/image" Target="../media/image151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wmf"/><Relationship Id="rId2" Type="http://schemas.openxmlformats.org/officeDocument/2006/relationships/image" Target="../media/image152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3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Relationship Id="rId2" Type="http://schemas.openxmlformats.org/officeDocument/2006/relationships/image" Target="../media/image155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6.wmf"/><Relationship Id="rId2" Type="http://schemas.openxmlformats.org/officeDocument/2006/relationships/image" Target="../media/image157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4" Type="http://schemas.openxmlformats.org/officeDocument/2006/relationships/image" Target="../media/image161.wmf"/><Relationship Id="rId1" Type="http://schemas.openxmlformats.org/officeDocument/2006/relationships/image" Target="../media/image158.wmf"/><Relationship Id="rId2" Type="http://schemas.openxmlformats.org/officeDocument/2006/relationships/image" Target="../media/image159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4" Type="http://schemas.openxmlformats.org/officeDocument/2006/relationships/image" Target="../media/image165.wmf"/><Relationship Id="rId5" Type="http://schemas.openxmlformats.org/officeDocument/2006/relationships/image" Target="../media/image166.wmf"/><Relationship Id="rId6" Type="http://schemas.openxmlformats.org/officeDocument/2006/relationships/image" Target="../media/image167.wmf"/><Relationship Id="rId1" Type="http://schemas.openxmlformats.org/officeDocument/2006/relationships/image" Target="../media/image162.wmf"/><Relationship Id="rId2" Type="http://schemas.openxmlformats.org/officeDocument/2006/relationships/image" Target="../media/image16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Relationship Id="rId3" Type="http://schemas.openxmlformats.org/officeDocument/2006/relationships/image" Target="../media/image22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8.wmf"/><Relationship Id="rId2" Type="http://schemas.openxmlformats.org/officeDocument/2006/relationships/image" Target="../media/image169.wmf"/><Relationship Id="rId3" Type="http://schemas.openxmlformats.org/officeDocument/2006/relationships/image" Target="../media/image170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1.wmf"/><Relationship Id="rId2" Type="http://schemas.openxmlformats.org/officeDocument/2006/relationships/image" Target="../media/image172.wmf"/><Relationship Id="rId3" Type="http://schemas.openxmlformats.org/officeDocument/2006/relationships/image" Target="../media/image173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4.wmf"/><Relationship Id="rId2" Type="http://schemas.openxmlformats.org/officeDocument/2006/relationships/image" Target="../media/image175.wmf"/><Relationship Id="rId3" Type="http://schemas.openxmlformats.org/officeDocument/2006/relationships/image" Target="../media/image17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4" Type="http://schemas.openxmlformats.org/officeDocument/2006/relationships/image" Target="../media/image26.wmf"/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Relationship Id="rId3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wmf"/><Relationship Id="rId3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E7BF3-F48F-4848-AC34-A0757C6E3A8D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0CF61-F5A5-4C2C-B7AD-3364DB5A01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A18E5-97DC-409A-AF9D-001F4D6CED6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讲到这里就好</a:t>
            </a:r>
            <a:r>
              <a:rPr lang="en-US" altLang="zh-CN" dirty="0"/>
              <a:t>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0CF61-F5A5-4C2C-B7AD-3364DB5A01B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512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0CF61-F5A5-4C2C-B7AD-3364DB5A01B1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541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0CF61-F5A5-4C2C-B7AD-3364DB5A01B1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2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 sz="2800" b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200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ECFD-FB65-4B05-A6C7-BAA8783E12B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20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21.w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2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3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4.w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25.wmf"/><Relationship Id="rId9" Type="http://schemas.openxmlformats.org/officeDocument/2006/relationships/oleObject" Target="../embeddings/oleObject17.bin"/><Relationship Id="rId10" Type="http://schemas.openxmlformats.org/officeDocument/2006/relationships/image" Target="../media/image2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7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8.w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25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9.w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30.wmf"/><Relationship Id="rId7" Type="http://schemas.openxmlformats.org/officeDocument/2006/relationships/oleObject" Target="../embeddings/oleObject23.bin"/><Relationship Id="rId8" Type="http://schemas.openxmlformats.org/officeDocument/2006/relationships/image" Target="../media/image31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20" Type="http://schemas.openxmlformats.org/officeDocument/2006/relationships/image" Target="../media/image40.wmf"/><Relationship Id="rId21" Type="http://schemas.openxmlformats.org/officeDocument/2006/relationships/oleObject" Target="../embeddings/oleObject33.bin"/><Relationship Id="rId22" Type="http://schemas.openxmlformats.org/officeDocument/2006/relationships/image" Target="../media/image41.wmf"/><Relationship Id="rId23" Type="http://schemas.openxmlformats.org/officeDocument/2006/relationships/oleObject" Target="../embeddings/oleObject34.bin"/><Relationship Id="rId24" Type="http://schemas.openxmlformats.org/officeDocument/2006/relationships/image" Target="../media/image42.wmf"/><Relationship Id="rId25" Type="http://schemas.openxmlformats.org/officeDocument/2006/relationships/oleObject" Target="../embeddings/oleObject35.bin"/><Relationship Id="rId26" Type="http://schemas.openxmlformats.org/officeDocument/2006/relationships/image" Target="../media/image43.wmf"/><Relationship Id="rId10" Type="http://schemas.openxmlformats.org/officeDocument/2006/relationships/image" Target="../media/image35.wmf"/><Relationship Id="rId11" Type="http://schemas.openxmlformats.org/officeDocument/2006/relationships/oleObject" Target="../embeddings/oleObject28.bin"/><Relationship Id="rId12" Type="http://schemas.openxmlformats.org/officeDocument/2006/relationships/image" Target="../media/image36.wmf"/><Relationship Id="rId13" Type="http://schemas.openxmlformats.org/officeDocument/2006/relationships/oleObject" Target="../embeddings/oleObject29.bin"/><Relationship Id="rId14" Type="http://schemas.openxmlformats.org/officeDocument/2006/relationships/image" Target="../media/image37.wmf"/><Relationship Id="rId15" Type="http://schemas.openxmlformats.org/officeDocument/2006/relationships/oleObject" Target="../embeddings/oleObject30.bin"/><Relationship Id="rId16" Type="http://schemas.openxmlformats.org/officeDocument/2006/relationships/image" Target="../media/image38.wmf"/><Relationship Id="rId17" Type="http://schemas.openxmlformats.org/officeDocument/2006/relationships/oleObject" Target="../embeddings/oleObject31.bin"/><Relationship Id="rId18" Type="http://schemas.openxmlformats.org/officeDocument/2006/relationships/image" Target="../media/image39.wmf"/><Relationship Id="rId19" Type="http://schemas.openxmlformats.org/officeDocument/2006/relationships/oleObject" Target="../embeddings/oleObject32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4.bin"/><Relationship Id="rId4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33.w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4" Type="http://schemas.openxmlformats.org/officeDocument/2006/relationships/image" Target="../media/image44.wmf"/><Relationship Id="rId5" Type="http://schemas.openxmlformats.org/officeDocument/2006/relationships/oleObject" Target="../embeddings/oleObject37.bin"/><Relationship Id="rId6" Type="http://schemas.openxmlformats.org/officeDocument/2006/relationships/image" Target="../media/image45.wmf"/><Relationship Id="rId7" Type="http://schemas.openxmlformats.org/officeDocument/2006/relationships/oleObject" Target="../embeddings/oleObject38.bin"/><Relationship Id="rId8" Type="http://schemas.openxmlformats.org/officeDocument/2006/relationships/image" Target="../media/image46.wmf"/><Relationship Id="rId9" Type="http://schemas.openxmlformats.org/officeDocument/2006/relationships/oleObject" Target="../embeddings/oleObject39.bin"/><Relationship Id="rId10" Type="http://schemas.openxmlformats.org/officeDocument/2006/relationships/image" Target="../media/image47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4" Type="http://schemas.openxmlformats.org/officeDocument/2006/relationships/image" Target="../media/image48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49.wmf"/><Relationship Id="rId5" Type="http://schemas.openxmlformats.org/officeDocument/2006/relationships/oleObject" Target="../embeddings/oleObject42.bin"/><Relationship Id="rId6" Type="http://schemas.openxmlformats.org/officeDocument/2006/relationships/image" Target="../media/image50.wmf"/><Relationship Id="rId7" Type="http://schemas.openxmlformats.org/officeDocument/2006/relationships/oleObject" Target="../embeddings/oleObject43.bin"/><Relationship Id="rId8" Type="http://schemas.openxmlformats.org/officeDocument/2006/relationships/image" Target="../media/image51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4" Type="http://schemas.openxmlformats.org/officeDocument/2006/relationships/image" Target="../media/image52.wmf"/><Relationship Id="rId5" Type="http://schemas.openxmlformats.org/officeDocument/2006/relationships/oleObject" Target="../embeddings/oleObject45.bin"/><Relationship Id="rId6" Type="http://schemas.openxmlformats.org/officeDocument/2006/relationships/image" Target="../media/image53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20" Type="http://schemas.openxmlformats.org/officeDocument/2006/relationships/image" Target="../media/image62.wmf"/><Relationship Id="rId10" Type="http://schemas.openxmlformats.org/officeDocument/2006/relationships/image" Target="../media/image57.wmf"/><Relationship Id="rId11" Type="http://schemas.openxmlformats.org/officeDocument/2006/relationships/oleObject" Target="../embeddings/oleObject50.bin"/><Relationship Id="rId12" Type="http://schemas.openxmlformats.org/officeDocument/2006/relationships/image" Target="../media/image58.wmf"/><Relationship Id="rId13" Type="http://schemas.openxmlformats.org/officeDocument/2006/relationships/oleObject" Target="../embeddings/oleObject51.bin"/><Relationship Id="rId14" Type="http://schemas.openxmlformats.org/officeDocument/2006/relationships/image" Target="../media/image59.wmf"/><Relationship Id="rId15" Type="http://schemas.openxmlformats.org/officeDocument/2006/relationships/oleObject" Target="../embeddings/oleObject52.bin"/><Relationship Id="rId16" Type="http://schemas.openxmlformats.org/officeDocument/2006/relationships/image" Target="../media/image60.wmf"/><Relationship Id="rId17" Type="http://schemas.openxmlformats.org/officeDocument/2006/relationships/oleObject" Target="../embeddings/oleObject53.bin"/><Relationship Id="rId18" Type="http://schemas.openxmlformats.org/officeDocument/2006/relationships/image" Target="../media/image61.wmf"/><Relationship Id="rId19" Type="http://schemas.openxmlformats.org/officeDocument/2006/relationships/oleObject" Target="../embeddings/oleObject54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6.bin"/><Relationship Id="rId4" Type="http://schemas.openxmlformats.org/officeDocument/2006/relationships/image" Target="../media/image54.wmf"/><Relationship Id="rId5" Type="http://schemas.openxmlformats.org/officeDocument/2006/relationships/oleObject" Target="../embeddings/oleObject47.bin"/><Relationship Id="rId6" Type="http://schemas.openxmlformats.org/officeDocument/2006/relationships/image" Target="../media/image55.wmf"/><Relationship Id="rId7" Type="http://schemas.openxmlformats.org/officeDocument/2006/relationships/oleObject" Target="../embeddings/oleObject48.bin"/><Relationship Id="rId8" Type="http://schemas.openxmlformats.org/officeDocument/2006/relationships/image" Target="../media/image5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4" Type="http://schemas.openxmlformats.org/officeDocument/2006/relationships/image" Target="../media/image63.wmf"/><Relationship Id="rId5" Type="http://schemas.openxmlformats.org/officeDocument/2006/relationships/oleObject" Target="../embeddings/oleObject56.bin"/><Relationship Id="rId6" Type="http://schemas.openxmlformats.org/officeDocument/2006/relationships/image" Target="../media/image64.wmf"/><Relationship Id="rId7" Type="http://schemas.openxmlformats.org/officeDocument/2006/relationships/oleObject" Target="../embeddings/oleObject57.bin"/><Relationship Id="rId8" Type="http://schemas.openxmlformats.org/officeDocument/2006/relationships/image" Target="../media/image65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4" Type="http://schemas.openxmlformats.org/officeDocument/2006/relationships/image" Target="../media/image66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4" Type="http://schemas.openxmlformats.org/officeDocument/2006/relationships/image" Target="../media/image67.wmf"/><Relationship Id="rId5" Type="http://schemas.openxmlformats.org/officeDocument/2006/relationships/oleObject" Target="../embeddings/oleObject60.bin"/><Relationship Id="rId6" Type="http://schemas.openxmlformats.org/officeDocument/2006/relationships/image" Target="../media/image68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4" Type="http://schemas.openxmlformats.org/officeDocument/2006/relationships/image" Target="../media/image69.wmf"/><Relationship Id="rId5" Type="http://schemas.openxmlformats.org/officeDocument/2006/relationships/oleObject" Target="../embeddings/oleObject62.bin"/><Relationship Id="rId6" Type="http://schemas.openxmlformats.org/officeDocument/2006/relationships/image" Target="../media/image70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4" Type="http://schemas.openxmlformats.org/officeDocument/2006/relationships/image" Target="../media/image71.wmf"/><Relationship Id="rId5" Type="http://schemas.openxmlformats.org/officeDocument/2006/relationships/oleObject" Target="../embeddings/oleObject64.bin"/><Relationship Id="rId6" Type="http://schemas.openxmlformats.org/officeDocument/2006/relationships/image" Target="../media/image72.wmf"/><Relationship Id="rId7" Type="http://schemas.openxmlformats.org/officeDocument/2006/relationships/oleObject" Target="../embeddings/oleObject65.bin"/><Relationship Id="rId8" Type="http://schemas.openxmlformats.org/officeDocument/2006/relationships/image" Target="../media/image73.wmf"/><Relationship Id="rId9" Type="http://schemas.openxmlformats.org/officeDocument/2006/relationships/oleObject" Target="../embeddings/oleObject66.bin"/><Relationship Id="rId10" Type="http://schemas.openxmlformats.org/officeDocument/2006/relationships/image" Target="../media/image74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4" Type="http://schemas.openxmlformats.org/officeDocument/2006/relationships/image" Target="../media/image75.wmf"/><Relationship Id="rId5" Type="http://schemas.openxmlformats.org/officeDocument/2006/relationships/oleObject" Target="../embeddings/oleObject68.bin"/><Relationship Id="rId6" Type="http://schemas.openxmlformats.org/officeDocument/2006/relationships/image" Target="../media/image76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4" Type="http://schemas.openxmlformats.org/officeDocument/2006/relationships/image" Target="../media/image77.wmf"/><Relationship Id="rId5" Type="http://schemas.openxmlformats.org/officeDocument/2006/relationships/oleObject" Target="../embeddings/oleObject70.bin"/><Relationship Id="rId6" Type="http://schemas.openxmlformats.org/officeDocument/2006/relationships/image" Target="../media/image78.wmf"/><Relationship Id="rId7" Type="http://schemas.openxmlformats.org/officeDocument/2006/relationships/oleObject" Target="../embeddings/oleObject71.bin"/><Relationship Id="rId8" Type="http://schemas.openxmlformats.org/officeDocument/2006/relationships/image" Target="../media/image79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4" Type="http://schemas.openxmlformats.org/officeDocument/2006/relationships/image" Target="../media/image80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image" Target="../media/image4.png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7.bin"/><Relationship Id="rId12" Type="http://schemas.openxmlformats.org/officeDocument/2006/relationships/image" Target="../media/image85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3.bin"/><Relationship Id="rId4" Type="http://schemas.openxmlformats.org/officeDocument/2006/relationships/image" Target="../media/image81.wmf"/><Relationship Id="rId5" Type="http://schemas.openxmlformats.org/officeDocument/2006/relationships/oleObject" Target="../embeddings/oleObject74.bin"/><Relationship Id="rId6" Type="http://schemas.openxmlformats.org/officeDocument/2006/relationships/image" Target="../media/image82.wmf"/><Relationship Id="rId7" Type="http://schemas.openxmlformats.org/officeDocument/2006/relationships/oleObject" Target="../embeddings/oleObject75.bin"/><Relationship Id="rId8" Type="http://schemas.openxmlformats.org/officeDocument/2006/relationships/image" Target="../media/image83.wmf"/><Relationship Id="rId9" Type="http://schemas.openxmlformats.org/officeDocument/2006/relationships/oleObject" Target="../embeddings/oleObject76.bin"/><Relationship Id="rId10" Type="http://schemas.openxmlformats.org/officeDocument/2006/relationships/image" Target="../media/image8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wmf"/><Relationship Id="rId3" Type="http://schemas.openxmlformats.org/officeDocument/2006/relationships/image" Target="../media/image88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4" Type="http://schemas.openxmlformats.org/officeDocument/2006/relationships/image" Target="../media/image91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4" Type="http://schemas.openxmlformats.org/officeDocument/2006/relationships/image" Target="../media/image92.wmf"/><Relationship Id="rId5" Type="http://schemas.openxmlformats.org/officeDocument/2006/relationships/oleObject" Target="../embeddings/oleObject80.bin"/><Relationship Id="rId6" Type="http://schemas.openxmlformats.org/officeDocument/2006/relationships/image" Target="../media/image93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4" Type="http://schemas.openxmlformats.org/officeDocument/2006/relationships/image" Target="../media/image94.w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4" Type="http://schemas.openxmlformats.org/officeDocument/2006/relationships/image" Target="../media/image95.wmf"/><Relationship Id="rId5" Type="http://schemas.openxmlformats.org/officeDocument/2006/relationships/image" Target="../media/image97.emf"/><Relationship Id="rId6" Type="http://schemas.openxmlformats.org/officeDocument/2006/relationships/oleObject" Target="../embeddings/oleObject83.bin"/><Relationship Id="rId7" Type="http://schemas.openxmlformats.org/officeDocument/2006/relationships/image" Target="../media/image96.w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chart" Target="../charts/chart1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4" Type="http://schemas.openxmlformats.org/officeDocument/2006/relationships/image" Target="../media/image98.wmf"/><Relationship Id="rId5" Type="http://schemas.openxmlformats.org/officeDocument/2006/relationships/image" Target="../media/image97.emf"/><Relationship Id="rId6" Type="http://schemas.openxmlformats.org/officeDocument/2006/relationships/image" Target="../media/image99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4" Type="http://schemas.openxmlformats.org/officeDocument/2006/relationships/image" Target="../media/image100.wmf"/><Relationship Id="rId5" Type="http://schemas.openxmlformats.org/officeDocument/2006/relationships/oleObject" Target="../embeddings/oleObject86.bin"/><Relationship Id="rId6" Type="http://schemas.openxmlformats.org/officeDocument/2006/relationships/image" Target="../media/image101.w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4" Type="http://schemas.openxmlformats.org/officeDocument/2006/relationships/image" Target="../media/image102.wmf"/><Relationship Id="rId5" Type="http://schemas.openxmlformats.org/officeDocument/2006/relationships/oleObject" Target="../embeddings/oleObject88.bin"/><Relationship Id="rId6" Type="http://schemas.openxmlformats.org/officeDocument/2006/relationships/image" Target="../media/image103.wmf"/><Relationship Id="rId7" Type="http://schemas.openxmlformats.org/officeDocument/2006/relationships/oleObject" Target="../embeddings/oleObject89.bin"/><Relationship Id="rId8" Type="http://schemas.openxmlformats.org/officeDocument/2006/relationships/image" Target="../media/image104.w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94.bin"/><Relationship Id="rId12" Type="http://schemas.openxmlformats.org/officeDocument/2006/relationships/image" Target="../media/image109.wmf"/><Relationship Id="rId13" Type="http://schemas.openxmlformats.org/officeDocument/2006/relationships/oleObject" Target="../embeddings/oleObject95.bin"/><Relationship Id="rId14" Type="http://schemas.openxmlformats.org/officeDocument/2006/relationships/image" Target="../media/image110.w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0.bin"/><Relationship Id="rId4" Type="http://schemas.openxmlformats.org/officeDocument/2006/relationships/image" Target="../media/image105.wmf"/><Relationship Id="rId5" Type="http://schemas.openxmlformats.org/officeDocument/2006/relationships/oleObject" Target="../embeddings/oleObject91.bin"/><Relationship Id="rId6" Type="http://schemas.openxmlformats.org/officeDocument/2006/relationships/image" Target="../media/image106.wmf"/><Relationship Id="rId7" Type="http://schemas.openxmlformats.org/officeDocument/2006/relationships/oleObject" Target="../embeddings/oleObject92.bin"/><Relationship Id="rId8" Type="http://schemas.openxmlformats.org/officeDocument/2006/relationships/image" Target="../media/image107.wmf"/><Relationship Id="rId9" Type="http://schemas.openxmlformats.org/officeDocument/2006/relationships/oleObject" Target="../embeddings/oleObject93.bin"/><Relationship Id="rId10" Type="http://schemas.openxmlformats.org/officeDocument/2006/relationships/image" Target="../media/image108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4" Type="http://schemas.openxmlformats.org/officeDocument/2006/relationships/image" Target="../media/image111.wmf"/><Relationship Id="rId5" Type="http://schemas.openxmlformats.org/officeDocument/2006/relationships/oleObject" Target="../embeddings/oleObject97.bin"/><Relationship Id="rId6" Type="http://schemas.openxmlformats.org/officeDocument/2006/relationships/image" Target="../media/image112.w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4" Type="http://schemas.openxmlformats.org/officeDocument/2006/relationships/image" Target="../media/image113.wmf"/><Relationship Id="rId5" Type="http://schemas.openxmlformats.org/officeDocument/2006/relationships/oleObject" Target="../embeddings/oleObject99.bin"/><Relationship Id="rId6" Type="http://schemas.openxmlformats.org/officeDocument/2006/relationships/image" Target="../media/image104.wmf"/><Relationship Id="rId7" Type="http://schemas.openxmlformats.org/officeDocument/2006/relationships/oleObject" Target="../embeddings/oleObject100.bin"/><Relationship Id="rId8" Type="http://schemas.openxmlformats.org/officeDocument/2006/relationships/image" Target="../media/image114.wmf"/><Relationship Id="rId9" Type="http://schemas.openxmlformats.org/officeDocument/2006/relationships/oleObject" Target="../embeddings/oleObject101.bin"/><Relationship Id="rId10" Type="http://schemas.openxmlformats.org/officeDocument/2006/relationships/image" Target="../media/image115.w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4" Type="http://schemas.openxmlformats.org/officeDocument/2006/relationships/image" Target="../media/image116.w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4" Type="http://schemas.openxmlformats.org/officeDocument/2006/relationships/image" Target="../media/image117.wmf"/><Relationship Id="rId5" Type="http://schemas.openxmlformats.org/officeDocument/2006/relationships/oleObject" Target="../embeddings/oleObject104.bin"/><Relationship Id="rId6" Type="http://schemas.openxmlformats.org/officeDocument/2006/relationships/image" Target="../media/image118.w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4" Type="http://schemas.openxmlformats.org/officeDocument/2006/relationships/image" Target="../media/image119.wmf"/><Relationship Id="rId5" Type="http://schemas.openxmlformats.org/officeDocument/2006/relationships/oleObject" Target="../embeddings/oleObject106.bin"/><Relationship Id="rId6" Type="http://schemas.openxmlformats.org/officeDocument/2006/relationships/image" Target="../media/image120.wmf"/><Relationship Id="rId7" Type="http://schemas.openxmlformats.org/officeDocument/2006/relationships/oleObject" Target="../embeddings/oleObject107.bin"/><Relationship Id="rId8" Type="http://schemas.openxmlformats.org/officeDocument/2006/relationships/image" Target="../media/image121.w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4" Type="http://schemas.openxmlformats.org/officeDocument/2006/relationships/image" Target="../media/image122.w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5" Type="http://schemas.openxmlformats.org/officeDocument/2006/relationships/image" Target="../media/image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4" Type="http://schemas.openxmlformats.org/officeDocument/2006/relationships/image" Target="../media/image123.wmf"/><Relationship Id="rId5" Type="http://schemas.openxmlformats.org/officeDocument/2006/relationships/oleObject" Target="../embeddings/oleObject110.bin"/><Relationship Id="rId6" Type="http://schemas.openxmlformats.org/officeDocument/2006/relationships/image" Target="../media/image124.wmf"/><Relationship Id="rId1" Type="http://schemas.openxmlformats.org/officeDocument/2006/relationships/vmlDrawing" Target="../drawings/vmlDrawing39.vml"/><Relationship Id="rId2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4" Type="http://schemas.openxmlformats.org/officeDocument/2006/relationships/image" Target="../media/image125.wmf"/><Relationship Id="rId5" Type="http://schemas.openxmlformats.org/officeDocument/2006/relationships/oleObject" Target="../embeddings/oleObject112.bin"/><Relationship Id="rId6" Type="http://schemas.openxmlformats.org/officeDocument/2006/relationships/image" Target="../media/image126.wmf"/><Relationship Id="rId1" Type="http://schemas.openxmlformats.org/officeDocument/2006/relationships/vmlDrawing" Target="../drawings/vmlDrawing40.vml"/><Relationship Id="rId2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17.bin"/><Relationship Id="rId12" Type="http://schemas.openxmlformats.org/officeDocument/2006/relationships/image" Target="../media/image131.wmf"/><Relationship Id="rId1" Type="http://schemas.openxmlformats.org/officeDocument/2006/relationships/vmlDrawing" Target="../drawings/vmlDrawing4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13.bin"/><Relationship Id="rId4" Type="http://schemas.openxmlformats.org/officeDocument/2006/relationships/image" Target="../media/image127.wmf"/><Relationship Id="rId5" Type="http://schemas.openxmlformats.org/officeDocument/2006/relationships/oleObject" Target="../embeddings/oleObject114.bin"/><Relationship Id="rId6" Type="http://schemas.openxmlformats.org/officeDocument/2006/relationships/image" Target="../media/image128.wmf"/><Relationship Id="rId7" Type="http://schemas.openxmlformats.org/officeDocument/2006/relationships/oleObject" Target="../embeddings/oleObject115.bin"/><Relationship Id="rId8" Type="http://schemas.openxmlformats.org/officeDocument/2006/relationships/image" Target="../media/image129.wmf"/><Relationship Id="rId9" Type="http://schemas.openxmlformats.org/officeDocument/2006/relationships/oleObject" Target="../embeddings/oleObject116.bin"/><Relationship Id="rId10" Type="http://schemas.openxmlformats.org/officeDocument/2006/relationships/image" Target="../media/image130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4" Type="http://schemas.openxmlformats.org/officeDocument/2006/relationships/image" Target="../media/image132.wmf"/><Relationship Id="rId5" Type="http://schemas.openxmlformats.org/officeDocument/2006/relationships/oleObject" Target="../embeddings/oleObject119.bin"/><Relationship Id="rId6" Type="http://schemas.openxmlformats.org/officeDocument/2006/relationships/image" Target="../media/image133.wmf"/><Relationship Id="rId1" Type="http://schemas.openxmlformats.org/officeDocument/2006/relationships/vmlDrawing" Target="../drawings/vmlDrawing42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4" Type="http://schemas.openxmlformats.org/officeDocument/2006/relationships/image" Target="../media/image134.wmf"/><Relationship Id="rId5" Type="http://schemas.openxmlformats.org/officeDocument/2006/relationships/oleObject" Target="../embeddings/oleObject121.bin"/><Relationship Id="rId6" Type="http://schemas.openxmlformats.org/officeDocument/2006/relationships/image" Target="../media/image135.wmf"/><Relationship Id="rId7" Type="http://schemas.openxmlformats.org/officeDocument/2006/relationships/oleObject" Target="../embeddings/oleObject122.bin"/><Relationship Id="rId8" Type="http://schemas.openxmlformats.org/officeDocument/2006/relationships/image" Target="../media/image136.wmf"/><Relationship Id="rId1" Type="http://schemas.openxmlformats.org/officeDocument/2006/relationships/vmlDrawing" Target="../drawings/vmlDrawing43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4" Type="http://schemas.openxmlformats.org/officeDocument/2006/relationships/image" Target="../media/image137.wmf"/><Relationship Id="rId5" Type="http://schemas.openxmlformats.org/officeDocument/2006/relationships/oleObject" Target="../embeddings/oleObject124.bin"/><Relationship Id="rId6" Type="http://schemas.openxmlformats.org/officeDocument/2006/relationships/image" Target="../media/image138.wmf"/><Relationship Id="rId1" Type="http://schemas.openxmlformats.org/officeDocument/2006/relationships/vmlDrawing" Target="../drawings/vmlDrawing44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4" Type="http://schemas.openxmlformats.org/officeDocument/2006/relationships/image" Target="../media/image119.wmf"/><Relationship Id="rId5" Type="http://schemas.openxmlformats.org/officeDocument/2006/relationships/oleObject" Target="../embeddings/oleObject126.bin"/><Relationship Id="rId6" Type="http://schemas.openxmlformats.org/officeDocument/2006/relationships/image" Target="../media/image120.wmf"/><Relationship Id="rId7" Type="http://schemas.openxmlformats.org/officeDocument/2006/relationships/oleObject" Target="../embeddings/oleObject127.bin"/><Relationship Id="rId8" Type="http://schemas.openxmlformats.org/officeDocument/2006/relationships/image" Target="../media/image121.wmf"/><Relationship Id="rId1" Type="http://schemas.openxmlformats.org/officeDocument/2006/relationships/vmlDrawing" Target="../drawings/vmlDrawing45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4" Type="http://schemas.openxmlformats.org/officeDocument/2006/relationships/image" Target="../media/image139.wmf"/><Relationship Id="rId1" Type="http://schemas.openxmlformats.org/officeDocument/2006/relationships/vmlDrawing" Target="../drawings/vmlDrawing46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4" Type="http://schemas.openxmlformats.org/officeDocument/2006/relationships/image" Target="../media/image140.wmf"/><Relationship Id="rId5" Type="http://schemas.openxmlformats.org/officeDocument/2006/relationships/oleObject" Target="../embeddings/oleObject130.bin"/><Relationship Id="rId6" Type="http://schemas.openxmlformats.org/officeDocument/2006/relationships/image" Target="../media/image141.wmf"/><Relationship Id="rId1" Type="http://schemas.openxmlformats.org/officeDocument/2006/relationships/vmlDrawing" Target="../drawings/vmlDrawing47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4" Type="http://schemas.openxmlformats.org/officeDocument/2006/relationships/image" Target="../media/image142.wmf"/><Relationship Id="rId1" Type="http://schemas.openxmlformats.org/officeDocument/2006/relationships/vmlDrawing" Target="../drawings/vmlDrawing48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4" Type="http://schemas.openxmlformats.org/officeDocument/2006/relationships/image" Target="../media/image143.wmf"/><Relationship Id="rId5" Type="http://schemas.openxmlformats.org/officeDocument/2006/relationships/oleObject" Target="../embeddings/oleObject133.bin"/><Relationship Id="rId6" Type="http://schemas.openxmlformats.org/officeDocument/2006/relationships/image" Target="../media/image144.wmf"/><Relationship Id="rId7" Type="http://schemas.openxmlformats.org/officeDocument/2006/relationships/oleObject" Target="../embeddings/oleObject134.bin"/><Relationship Id="rId8" Type="http://schemas.openxmlformats.org/officeDocument/2006/relationships/image" Target="../media/image145.wmf"/><Relationship Id="rId1" Type="http://schemas.openxmlformats.org/officeDocument/2006/relationships/vmlDrawing" Target="../drawings/vmlDrawing49.vml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4" Type="http://schemas.openxmlformats.org/officeDocument/2006/relationships/image" Target="../media/image145.wmf"/><Relationship Id="rId5" Type="http://schemas.openxmlformats.org/officeDocument/2006/relationships/oleObject" Target="../embeddings/oleObject136.bin"/><Relationship Id="rId6" Type="http://schemas.openxmlformats.org/officeDocument/2006/relationships/image" Target="../media/image146.wmf"/><Relationship Id="rId1" Type="http://schemas.openxmlformats.org/officeDocument/2006/relationships/vmlDrawing" Target="../drawings/vmlDrawing50.v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4" Type="http://schemas.openxmlformats.org/officeDocument/2006/relationships/image" Target="../media/image147.wmf"/><Relationship Id="rId5" Type="http://schemas.openxmlformats.org/officeDocument/2006/relationships/oleObject" Target="../embeddings/oleObject138.bin"/><Relationship Id="rId6" Type="http://schemas.openxmlformats.org/officeDocument/2006/relationships/image" Target="../media/image148.wmf"/><Relationship Id="rId7" Type="http://schemas.openxmlformats.org/officeDocument/2006/relationships/oleObject" Target="../embeddings/oleObject139.bin"/><Relationship Id="rId8" Type="http://schemas.openxmlformats.org/officeDocument/2006/relationships/image" Target="../media/image149.wmf"/><Relationship Id="rId1" Type="http://schemas.openxmlformats.org/officeDocument/2006/relationships/vmlDrawing" Target="../drawings/vmlDrawing51.v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0.bin"/><Relationship Id="rId4" Type="http://schemas.openxmlformats.org/officeDocument/2006/relationships/image" Target="../media/image150.wmf"/><Relationship Id="rId5" Type="http://schemas.openxmlformats.org/officeDocument/2006/relationships/oleObject" Target="../embeddings/oleObject141.bin"/><Relationship Id="rId6" Type="http://schemas.openxmlformats.org/officeDocument/2006/relationships/image" Target="../media/image151.wmf"/><Relationship Id="rId1" Type="http://schemas.openxmlformats.org/officeDocument/2006/relationships/vmlDrawing" Target="../drawings/vmlDrawing52.v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4" Type="http://schemas.openxmlformats.org/officeDocument/2006/relationships/image" Target="../media/image150.wmf"/><Relationship Id="rId5" Type="http://schemas.openxmlformats.org/officeDocument/2006/relationships/oleObject" Target="../embeddings/oleObject143.bin"/><Relationship Id="rId6" Type="http://schemas.openxmlformats.org/officeDocument/2006/relationships/image" Target="../media/image151.wmf"/><Relationship Id="rId1" Type="http://schemas.openxmlformats.org/officeDocument/2006/relationships/vmlDrawing" Target="../drawings/vmlDrawing53.v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4" Type="http://schemas.openxmlformats.org/officeDocument/2006/relationships/image" Target="../media/image150.wmf"/><Relationship Id="rId5" Type="http://schemas.openxmlformats.org/officeDocument/2006/relationships/oleObject" Target="../embeddings/oleObject145.bin"/><Relationship Id="rId6" Type="http://schemas.openxmlformats.org/officeDocument/2006/relationships/image" Target="../media/image152.wmf"/><Relationship Id="rId1" Type="http://schemas.openxmlformats.org/officeDocument/2006/relationships/vmlDrawing" Target="../drawings/vmlDrawing54.vml"/><Relationship Id="rId2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4" Type="http://schemas.openxmlformats.org/officeDocument/2006/relationships/image" Target="../media/image153.wmf"/><Relationship Id="rId1" Type="http://schemas.openxmlformats.org/officeDocument/2006/relationships/vmlDrawing" Target="../drawings/vmlDrawing55.v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47.bin"/><Relationship Id="rId5" Type="http://schemas.openxmlformats.org/officeDocument/2006/relationships/image" Target="../media/image154.wmf"/><Relationship Id="rId6" Type="http://schemas.openxmlformats.org/officeDocument/2006/relationships/oleObject" Target="../embeddings/oleObject148.bin"/><Relationship Id="rId7" Type="http://schemas.openxmlformats.org/officeDocument/2006/relationships/image" Target="../media/image155.wmf"/><Relationship Id="rId1" Type="http://schemas.openxmlformats.org/officeDocument/2006/relationships/vmlDrawing" Target="../drawings/vmlDrawing56.vml"/><Relationship Id="rId2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4" Type="http://schemas.openxmlformats.org/officeDocument/2006/relationships/image" Target="../media/image156.wmf"/><Relationship Id="rId5" Type="http://schemas.openxmlformats.org/officeDocument/2006/relationships/image" Target="../media/image99.emf"/><Relationship Id="rId6" Type="http://schemas.openxmlformats.org/officeDocument/2006/relationships/oleObject" Target="../embeddings/oleObject150.bin"/><Relationship Id="rId7" Type="http://schemas.openxmlformats.org/officeDocument/2006/relationships/image" Target="../media/image157.wmf"/><Relationship Id="rId1" Type="http://schemas.openxmlformats.org/officeDocument/2006/relationships/vmlDrawing" Target="../drawings/vmlDrawing57.vml"/><Relationship Id="rId2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4" Type="http://schemas.openxmlformats.org/officeDocument/2006/relationships/image" Target="../media/image158.wmf"/><Relationship Id="rId5" Type="http://schemas.openxmlformats.org/officeDocument/2006/relationships/oleObject" Target="../embeddings/oleObject152.bin"/><Relationship Id="rId6" Type="http://schemas.openxmlformats.org/officeDocument/2006/relationships/image" Target="../media/image159.wmf"/><Relationship Id="rId7" Type="http://schemas.openxmlformats.org/officeDocument/2006/relationships/oleObject" Target="../embeddings/oleObject153.bin"/><Relationship Id="rId8" Type="http://schemas.openxmlformats.org/officeDocument/2006/relationships/image" Target="../media/image160.wmf"/><Relationship Id="rId9" Type="http://schemas.openxmlformats.org/officeDocument/2006/relationships/oleObject" Target="../embeddings/oleObject154.bin"/><Relationship Id="rId10" Type="http://schemas.openxmlformats.org/officeDocument/2006/relationships/image" Target="../media/image161.wmf"/><Relationship Id="rId1" Type="http://schemas.openxmlformats.org/officeDocument/2006/relationships/vmlDrawing" Target="../drawings/vmlDrawing58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59.bin"/><Relationship Id="rId12" Type="http://schemas.openxmlformats.org/officeDocument/2006/relationships/image" Target="../media/image166.wmf"/><Relationship Id="rId13" Type="http://schemas.openxmlformats.org/officeDocument/2006/relationships/oleObject" Target="../embeddings/oleObject160.bin"/><Relationship Id="rId14" Type="http://schemas.openxmlformats.org/officeDocument/2006/relationships/image" Target="../media/image167.wmf"/><Relationship Id="rId1" Type="http://schemas.openxmlformats.org/officeDocument/2006/relationships/vmlDrawing" Target="../drawings/vmlDrawing5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55.bin"/><Relationship Id="rId4" Type="http://schemas.openxmlformats.org/officeDocument/2006/relationships/image" Target="../media/image162.wmf"/><Relationship Id="rId5" Type="http://schemas.openxmlformats.org/officeDocument/2006/relationships/oleObject" Target="../embeddings/oleObject156.bin"/><Relationship Id="rId6" Type="http://schemas.openxmlformats.org/officeDocument/2006/relationships/image" Target="../media/image163.wmf"/><Relationship Id="rId7" Type="http://schemas.openxmlformats.org/officeDocument/2006/relationships/oleObject" Target="../embeddings/oleObject157.bin"/><Relationship Id="rId8" Type="http://schemas.openxmlformats.org/officeDocument/2006/relationships/image" Target="../media/image164.wmf"/><Relationship Id="rId9" Type="http://schemas.openxmlformats.org/officeDocument/2006/relationships/oleObject" Target="../embeddings/oleObject158.bin"/><Relationship Id="rId10" Type="http://schemas.openxmlformats.org/officeDocument/2006/relationships/image" Target="../media/image165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1.bin"/><Relationship Id="rId4" Type="http://schemas.openxmlformats.org/officeDocument/2006/relationships/image" Target="../media/image168.wmf"/><Relationship Id="rId5" Type="http://schemas.openxmlformats.org/officeDocument/2006/relationships/oleObject" Target="../embeddings/oleObject162.bin"/><Relationship Id="rId6" Type="http://schemas.openxmlformats.org/officeDocument/2006/relationships/image" Target="../media/image169.wmf"/><Relationship Id="rId7" Type="http://schemas.openxmlformats.org/officeDocument/2006/relationships/oleObject" Target="../embeddings/oleObject163.bin"/><Relationship Id="rId8" Type="http://schemas.openxmlformats.org/officeDocument/2006/relationships/image" Target="../media/image170.wmf"/><Relationship Id="rId1" Type="http://schemas.openxmlformats.org/officeDocument/2006/relationships/vmlDrawing" Target="../drawings/vmlDrawing60.vml"/><Relationship Id="rId2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4.bin"/><Relationship Id="rId4" Type="http://schemas.openxmlformats.org/officeDocument/2006/relationships/image" Target="../media/image171.wmf"/><Relationship Id="rId5" Type="http://schemas.openxmlformats.org/officeDocument/2006/relationships/oleObject" Target="../embeddings/oleObject165.bin"/><Relationship Id="rId6" Type="http://schemas.openxmlformats.org/officeDocument/2006/relationships/image" Target="../media/image172.wmf"/><Relationship Id="rId7" Type="http://schemas.openxmlformats.org/officeDocument/2006/relationships/oleObject" Target="../embeddings/oleObject166.bin"/><Relationship Id="rId8" Type="http://schemas.openxmlformats.org/officeDocument/2006/relationships/image" Target="../media/image173.wmf"/><Relationship Id="rId1" Type="http://schemas.openxmlformats.org/officeDocument/2006/relationships/vmlDrawing" Target="../drawings/vmlDrawing61.vml"/><Relationship Id="rId2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4" Type="http://schemas.openxmlformats.org/officeDocument/2006/relationships/image" Target="../media/image174.wmf"/><Relationship Id="rId5" Type="http://schemas.openxmlformats.org/officeDocument/2006/relationships/oleObject" Target="../embeddings/oleObject168.bin"/><Relationship Id="rId6" Type="http://schemas.openxmlformats.org/officeDocument/2006/relationships/image" Target="../media/image175.wmf"/><Relationship Id="rId7" Type="http://schemas.openxmlformats.org/officeDocument/2006/relationships/oleObject" Target="../embeddings/oleObject169.bin"/><Relationship Id="rId8" Type="http://schemas.openxmlformats.org/officeDocument/2006/relationships/image" Target="../media/image176.wmf"/><Relationship Id="rId1" Type="http://schemas.openxmlformats.org/officeDocument/2006/relationships/vmlDrawing" Target="../drawings/vmlDrawing62.vml"/><Relationship Id="rId2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6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8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第四讲：产生式模型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苏松志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ssz@xmu.edu.cn</a:t>
            </a:r>
            <a:endParaRPr lang="zh-CN" altLang="en-US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朴素贝叶斯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/>
              <a:t>1.1  </a:t>
            </a:r>
            <a:r>
              <a:rPr lang="zh-CN" altLang="en-US" dirty="0"/>
              <a:t>原理与模型</a:t>
            </a:r>
            <a:endParaRPr lang="en-US" altLang="zh-CN" dirty="0"/>
          </a:p>
          <a:p>
            <a:r>
              <a:rPr lang="zh-CN" altLang="en-US" sz="2400" b="0" dirty="0">
                <a:solidFill>
                  <a:schemeClr val="tx1"/>
                </a:solidFill>
              </a:rPr>
              <a:t>需要求解的参数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0" dirty="0">
                <a:solidFill>
                  <a:schemeClr val="tx1"/>
                </a:solidFill>
              </a:rPr>
              <a:t>假设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二分类问题</a:t>
            </a:r>
            <a:endParaRPr lang="en-US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各维度都是离散的值，</a:t>
            </a:r>
            <a:r>
              <a:rPr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en-US" sz="2400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种可能</a:t>
            </a:r>
            <a:endParaRPr lang="en-US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115616" y="4725144"/>
          <a:ext cx="2304256" cy="101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3" imgW="22860000" imgH="10058400" progId="Equation.DSMT4">
                  <p:embed/>
                </p:oleObj>
              </mc:Choice>
              <mc:Fallback>
                <p:oleObj name="Equation" r:id="rId3" imgW="22860000" imgH="10058400" progId="Equation.DSMT4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5616" y="4725144"/>
                        <a:ext cx="2304256" cy="10134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3" name="Object 65"/>
          <p:cNvGraphicFramePr>
            <a:graphicFrameLocks noChangeAspect="1"/>
          </p:cNvGraphicFramePr>
          <p:nvPr/>
        </p:nvGraphicFramePr>
        <p:xfrm>
          <a:off x="755576" y="2708920"/>
          <a:ext cx="33575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5" imgW="34747200" imgH="5791200" progId="Equation.DSMT4">
                  <p:embed/>
                </p:oleObj>
              </mc:Choice>
              <mc:Fallback>
                <p:oleObj name="Equation" r:id="rId5" imgW="34747200" imgH="5791200" progId="Equation.DSMT4">
                  <p:embed/>
                  <p:pic>
                    <p:nvPicPr>
                      <p:cNvPr id="0" name="图片 614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576" y="2708920"/>
                        <a:ext cx="3357563" cy="558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779912" y="4725144"/>
          <a:ext cx="331787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7" imgW="32918400" imgH="10058400" progId="Equation.DSMT4">
                  <p:embed/>
                </p:oleObj>
              </mc:Choice>
              <mc:Fallback>
                <p:oleObj name="Equation" r:id="rId7" imgW="32918400" imgH="10058400" progId="Equation.DSMT4">
                  <p:embed/>
                  <p:pic>
                    <p:nvPicPr>
                      <p:cNvPr id="0" name="Object 6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79912" y="4725144"/>
                        <a:ext cx="3317875" cy="10144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朴素贝叶斯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 </a:t>
            </a:r>
            <a:r>
              <a:rPr lang="zh-CN" altLang="en-US" dirty="0"/>
              <a:t>原理与模型</a:t>
            </a:r>
            <a:endParaRPr lang="en-US" altLang="zh-CN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假设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400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各个维度独立</a:t>
            </a:r>
            <a:endParaRPr lang="en-US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每个维度的取值为</a:t>
            </a: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400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2400" b="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683568" y="3717032"/>
          <a:ext cx="4924425" cy="241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3" imgW="54254400" imgH="26517600" progId="Equation.DSMT4">
                  <p:embed/>
                </p:oleObj>
              </mc:Choice>
              <mc:Fallback>
                <p:oleObj name="Equation" r:id="rId3" imgW="54254400" imgH="26517600" progId="Equation.DSMT4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3717032"/>
                        <a:ext cx="4924425" cy="24114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64"/>
          <p:cNvGraphicFramePr>
            <a:graphicFrameLocks noChangeAspect="1"/>
          </p:cNvGraphicFramePr>
          <p:nvPr/>
        </p:nvGraphicFramePr>
        <p:xfrm>
          <a:off x="6228184" y="4221088"/>
          <a:ext cx="23669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5" imgW="23469600" imgH="5791200" progId="Equation.DSMT4">
                  <p:embed/>
                </p:oleObj>
              </mc:Choice>
              <mc:Fallback>
                <p:oleObj name="Equation" r:id="rId5" imgW="23469600" imgH="5791200" progId="Equation.DSMT4">
                  <p:embed/>
                  <p:pic>
                    <p:nvPicPr>
                      <p:cNvPr id="0" name="Object 6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28184" y="4221088"/>
                        <a:ext cx="2366963" cy="584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4427984" y="2060848"/>
          <a:ext cx="349726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7" imgW="39014400" imgH="9144000" progId="Equation.DSMT4">
                  <p:embed/>
                </p:oleObj>
              </mc:Choice>
              <mc:Fallback>
                <p:oleObj name="Equation" r:id="rId7" imgW="39014400" imgH="9144000" progId="Equation.DSMT4">
                  <p:embed/>
                  <p:pic>
                    <p:nvPicPr>
                      <p:cNvPr id="0" name="图片 717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27984" y="2060848"/>
                        <a:ext cx="3497262" cy="819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427984" y="2996952"/>
          <a:ext cx="117633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9" imgW="13106400" imgH="4572000" progId="Equation.DSMT4">
                  <p:embed/>
                </p:oleObj>
              </mc:Choice>
              <mc:Fallback>
                <p:oleObj name="Equation" r:id="rId9" imgW="13106400" imgH="4572000" progId="Equation.DSMT4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27984" y="2996952"/>
                        <a:ext cx="1176338" cy="4095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朴素贝叶斯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 </a:t>
            </a:r>
            <a:r>
              <a:rPr lang="zh-CN" altLang="en-US" dirty="0"/>
              <a:t>原理与模型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条件独立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347864" y="3068960"/>
          <a:ext cx="43354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3" imgW="43586400" imgH="5791200" progId="Equation.DSMT4">
                  <p:embed/>
                </p:oleObj>
              </mc:Choice>
              <mc:Fallback>
                <p:oleObj name="Equation" r:id="rId3" imgW="43586400" imgH="5791200" progId="Equation.DSMT4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7864" y="3068960"/>
                        <a:ext cx="4335463" cy="576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 4"/>
          <p:cNvSpPr/>
          <p:nvPr/>
        </p:nvSpPr>
        <p:spPr>
          <a:xfrm>
            <a:off x="1619672" y="2780928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27584" y="2780928"/>
            <a:ext cx="432048" cy="4320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411760" y="2780928"/>
            <a:ext cx="432048" cy="4320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>
            <a:stCxn id="6" idx="6"/>
            <a:endCxn id="5" idx="2"/>
          </p:cNvCxnSpPr>
          <p:nvPr/>
        </p:nvCxnSpPr>
        <p:spPr>
          <a:xfrm>
            <a:off x="1259632" y="299695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6"/>
            <a:endCxn id="7" idx="2"/>
          </p:cNvCxnSpPr>
          <p:nvPr/>
        </p:nvCxnSpPr>
        <p:spPr>
          <a:xfrm>
            <a:off x="2051720" y="299695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619672" y="3429000"/>
            <a:ext cx="432048" cy="43204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27584" y="3429000"/>
            <a:ext cx="432048" cy="4320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411760" y="3429000"/>
            <a:ext cx="432048" cy="4320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>
            <a:stCxn id="14" idx="2"/>
            <a:endCxn id="12" idx="6"/>
          </p:cNvCxnSpPr>
          <p:nvPr/>
        </p:nvCxnSpPr>
        <p:spPr>
          <a:xfrm flipH="1">
            <a:off x="2051720" y="364502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2"/>
            <a:endCxn id="13" idx="6"/>
          </p:cNvCxnSpPr>
          <p:nvPr/>
        </p:nvCxnSpPr>
        <p:spPr>
          <a:xfrm flipH="1">
            <a:off x="1259632" y="364502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55576" y="4149080"/>
          <a:ext cx="7578165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5" imgW="86868000" imgH="5791200" progId="Equation.DSMT4">
                  <p:embed/>
                </p:oleObj>
              </mc:Choice>
              <mc:Fallback>
                <p:oleObj name="Equation" r:id="rId5" imgW="86868000" imgH="5791200" progId="Equation.DSMT4">
                  <p:embed/>
                  <p:pic>
                    <p:nvPicPr>
                      <p:cNvPr id="0" name="图片 819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576" y="4149080"/>
                        <a:ext cx="7578165" cy="50405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5" name="Object 191"/>
          <p:cNvGraphicFramePr>
            <a:graphicFrameLocks noChangeAspect="1"/>
          </p:cNvGraphicFramePr>
          <p:nvPr/>
        </p:nvGraphicFramePr>
        <p:xfrm>
          <a:off x="786706" y="4797152"/>
          <a:ext cx="349726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7" imgW="39014400" imgH="9144000" progId="Equation.DSMT4">
                  <p:embed/>
                </p:oleObj>
              </mc:Choice>
              <mc:Fallback>
                <p:oleObj name="Equation" r:id="rId7" imgW="39014400" imgH="9144000" progId="Equation.DSMT4">
                  <p:embed/>
                  <p:pic>
                    <p:nvPicPr>
                      <p:cNvPr id="0" name="图片 819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6706" y="4797152"/>
                        <a:ext cx="3497262" cy="819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朴素贝叶斯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 </a:t>
            </a:r>
            <a:r>
              <a:rPr lang="zh-CN" altLang="en-US" dirty="0"/>
              <a:t>原理与模型</a:t>
            </a:r>
            <a:endParaRPr lang="en-US" altLang="zh-CN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27050" y="2276475"/>
          <a:ext cx="8167688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3" imgW="90830400" imgH="16764000" progId="Equation.DSMT4">
                  <p:embed/>
                </p:oleObj>
              </mc:Choice>
              <mc:Fallback>
                <p:oleObj name="Equation" r:id="rId3" imgW="90830400" imgH="16764000" progId="Equation.DSMT4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7050" y="2276475"/>
                        <a:ext cx="8167688" cy="1577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683568" y="4149080"/>
          <a:ext cx="5400600" cy="105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5" imgW="57912000" imgH="11277600" progId="Equation.DSMT4">
                  <p:embed/>
                </p:oleObj>
              </mc:Choice>
              <mc:Fallback>
                <p:oleObj name="Equation" r:id="rId5" imgW="57912000" imgH="11277600" progId="Equation.DSMT4">
                  <p:embed/>
                  <p:pic>
                    <p:nvPicPr>
                      <p:cNvPr id="0" name="图片 921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568" y="4149080"/>
                        <a:ext cx="5400600" cy="10514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2"/>
          <p:cNvGraphicFramePr>
            <a:graphicFrameLocks noChangeAspect="1"/>
          </p:cNvGraphicFramePr>
          <p:nvPr/>
        </p:nvGraphicFramePr>
        <p:xfrm>
          <a:off x="668678" y="5445224"/>
          <a:ext cx="5631514" cy="78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7" imgW="52730400" imgH="7315200" progId="Equation.DSMT4">
                  <p:embed/>
                </p:oleObj>
              </mc:Choice>
              <mc:Fallback>
                <p:oleObj name="Equation" r:id="rId7" imgW="52730400" imgH="7315200" progId="Equation.DSMT4">
                  <p:embed/>
                  <p:pic>
                    <p:nvPicPr>
                      <p:cNvPr id="0" name="图片 921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8678" y="5445224"/>
                        <a:ext cx="5631514" cy="7820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3707904" y="4077072"/>
            <a:ext cx="2088232" cy="57606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朴素</a:t>
            </a:r>
          </a:p>
        </p:txBody>
      </p:sp>
      <p:sp>
        <p:nvSpPr>
          <p:cNvPr id="9" name="矩形 8"/>
          <p:cNvSpPr/>
          <p:nvPr/>
        </p:nvSpPr>
        <p:spPr>
          <a:xfrm>
            <a:off x="2195736" y="4005064"/>
            <a:ext cx="3960440" cy="122413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贝叶斯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朴素贝叶斯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算法</a:t>
            </a:r>
            <a:r>
              <a:rPr lang="en-US" altLang="zh-CN" dirty="0"/>
              <a:t>: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需要求解的参数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52537" y="2132856"/>
          <a:ext cx="31273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8" name="Equation" r:id="rId3" imgW="34442400" imgH="5181600" progId="Equation.DSMT4">
                  <p:embed/>
                </p:oleObj>
              </mc:Choice>
              <mc:Fallback>
                <p:oleObj name="Equation" r:id="rId3" imgW="34442400" imgH="5181600" progId="Equation.DSMT4">
                  <p:embed/>
                  <p:pic>
                    <p:nvPicPr>
                      <p:cNvPr id="0" name="图片 1024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2537" y="2132856"/>
                        <a:ext cx="3127375" cy="471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43608" y="3573016"/>
          <a:ext cx="1912838" cy="50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Equation" r:id="rId5" imgW="21945600" imgH="5791200" progId="Equation.DSMT4">
                  <p:embed/>
                </p:oleObj>
              </mc:Choice>
              <mc:Fallback>
                <p:oleObj name="Equation" r:id="rId5" imgW="21945600" imgH="5791200" progId="Equation.DSMT4">
                  <p:embed/>
                  <p:pic>
                    <p:nvPicPr>
                      <p:cNvPr id="0" name="图片 1024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3608" y="3573016"/>
                        <a:ext cx="1912838" cy="50450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499991" y="3429000"/>
          <a:ext cx="39604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1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01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01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.j</a:t>
                      </a:r>
                      <a: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altLang="zh-CN" sz="24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.j</a:t>
                      </a:r>
                      <a: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.j</a:t>
                      </a:r>
                      <a:r>
                        <a:rPr lang="en-US" altLang="zh-C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CN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2400" b="1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004049" y="2060848"/>
          <a:ext cx="295232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1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1196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altLang="zh-CN" sz="24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11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6296193" y="2492896"/>
          <a:ext cx="36404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0" name="Equation" r:id="rId7" imgW="3962400" imgH="5486400" progId="Equation.DSMT4">
                  <p:embed/>
                </p:oleObj>
              </mc:Choice>
              <mc:Fallback>
                <p:oleObj name="Equation" r:id="rId7" imgW="3962400" imgH="5486400" progId="Equation.DSMT4">
                  <p:embed/>
                  <p:pic>
                    <p:nvPicPr>
                      <p:cNvPr id="0" name="图片 1024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96193" y="2492896"/>
                        <a:ext cx="364040" cy="50405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7164289" y="2529027"/>
          <a:ext cx="727025" cy="46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1" name="Equation" r:id="rId9" imgW="8534400" imgH="5486400" progId="Equation.DSMT4">
                  <p:embed/>
                </p:oleObj>
              </mc:Choice>
              <mc:Fallback>
                <p:oleObj name="Equation" r:id="rId9" imgW="8534400" imgH="5486400" progId="Equation.DSMT4">
                  <p:embed/>
                  <p:pic>
                    <p:nvPicPr>
                      <p:cNvPr id="0" name="图片 10243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64289" y="2529027"/>
                        <a:ext cx="727025" cy="467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1043608" y="5157192"/>
          <a:ext cx="196373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Equation" r:id="rId11" imgW="21640800" imgH="5791200" progId="Equation.DSMT4">
                  <p:embed/>
                </p:oleObj>
              </mc:Choice>
              <mc:Fallback>
                <p:oleObj name="Equation" r:id="rId11" imgW="21640800" imgH="5791200" progId="Equation.DSMT4">
                  <p:embed/>
                  <p:pic>
                    <p:nvPicPr>
                      <p:cNvPr id="0" name="图片 10244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43608" y="5157192"/>
                        <a:ext cx="1963738" cy="5254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572000" y="5157192"/>
          <a:ext cx="410445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.j</a:t>
                      </a:r>
                      <a: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altLang="zh-CN" sz="24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.j</a:t>
                      </a:r>
                      <a: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2400" i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.j</a:t>
                      </a:r>
                      <a: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C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Y=</a:t>
                      </a:r>
                      <a:r>
                        <a:rPr lang="en-US" altLang="zh-CN" sz="2400" b="1" i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0" y="3284984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4941168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Object 14"/>
          <p:cNvGraphicFramePr>
            <a:graphicFrameLocks noChangeAspect="1"/>
          </p:cNvGraphicFramePr>
          <p:nvPr/>
        </p:nvGraphicFramePr>
        <p:xfrm>
          <a:off x="6300192" y="3847976"/>
          <a:ext cx="5032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3" name="Equation" r:id="rId13" imgW="5486400" imgH="5791200" progId="Equation.DSMT4">
                  <p:embed/>
                </p:oleObj>
              </mc:Choice>
              <mc:Fallback>
                <p:oleObj name="Equation" r:id="rId13" imgW="5486400" imgH="5791200" progId="Equation.DSMT4">
                  <p:embed/>
                  <p:pic>
                    <p:nvPicPr>
                      <p:cNvPr id="0" name="图片 10245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00192" y="3847976"/>
                        <a:ext cx="503237" cy="5318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/>
        </p:nvGraphicFramePr>
        <p:xfrm>
          <a:off x="7380312" y="3861048"/>
          <a:ext cx="8572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Equation" r:id="rId15" imgW="10058400" imgH="5791200" progId="Equation.DSMT4">
                  <p:embed/>
                </p:oleObj>
              </mc:Choice>
              <mc:Fallback>
                <p:oleObj name="Equation" r:id="rId15" imgW="10058400" imgH="5791200" progId="Equation.DSMT4">
                  <p:embed/>
                  <p:pic>
                    <p:nvPicPr>
                      <p:cNvPr id="0" name="图片 10246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80312" y="3861048"/>
                        <a:ext cx="857250" cy="4937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6"/>
          <p:cNvGraphicFramePr>
            <a:graphicFrameLocks noChangeAspect="1"/>
          </p:cNvGraphicFramePr>
          <p:nvPr/>
        </p:nvGraphicFramePr>
        <p:xfrm>
          <a:off x="6451651" y="5567884"/>
          <a:ext cx="47466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" name="Equation" r:id="rId17" imgW="5181600" imgH="5791200" progId="Equation.DSMT4">
                  <p:embed/>
                </p:oleObj>
              </mc:Choice>
              <mc:Fallback>
                <p:oleObj name="Equation" r:id="rId17" imgW="5181600" imgH="5791200" progId="Equation.DSMT4">
                  <p:embed/>
                  <p:pic>
                    <p:nvPicPr>
                      <p:cNvPr id="0" name="图片 10247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51651" y="5567884"/>
                        <a:ext cx="474662" cy="5318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7"/>
          <p:cNvGraphicFramePr>
            <a:graphicFrameLocks noChangeAspect="1"/>
          </p:cNvGraphicFramePr>
          <p:nvPr/>
        </p:nvGraphicFramePr>
        <p:xfrm>
          <a:off x="7543851" y="5604396"/>
          <a:ext cx="8318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6" name="Equation" r:id="rId19" imgW="9753600" imgH="5791200" progId="Equation.DSMT4">
                  <p:embed/>
                </p:oleObj>
              </mc:Choice>
              <mc:Fallback>
                <p:oleObj name="Equation" r:id="rId19" imgW="9753600" imgH="5791200" progId="Equation.DSMT4">
                  <p:embed/>
                  <p:pic>
                    <p:nvPicPr>
                      <p:cNvPr id="0" name="图片 10248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43851" y="5604396"/>
                        <a:ext cx="831850" cy="4937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1" name="Object 13"/>
          <p:cNvGraphicFramePr>
            <a:graphicFrameLocks noChangeAspect="1"/>
          </p:cNvGraphicFramePr>
          <p:nvPr/>
        </p:nvGraphicFramePr>
        <p:xfrm>
          <a:off x="323528" y="4149080"/>
          <a:ext cx="367240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Equation" r:id="rId21" imgW="43891200" imgH="6400800" progId="Equation.DSMT4">
                  <p:embed/>
                </p:oleObj>
              </mc:Choice>
              <mc:Fallback>
                <p:oleObj name="Equation" r:id="rId21" imgW="43891200" imgH="6400800" progId="Equation.DSMT4">
                  <p:embed/>
                  <p:pic>
                    <p:nvPicPr>
                      <p:cNvPr id="0" name="图片 10249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23528" y="4149080"/>
                        <a:ext cx="3672408" cy="57606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3"/>
          <p:cNvGraphicFramePr>
            <a:graphicFrameLocks noChangeAspect="1"/>
          </p:cNvGraphicFramePr>
          <p:nvPr/>
        </p:nvGraphicFramePr>
        <p:xfrm>
          <a:off x="467544" y="5733057"/>
          <a:ext cx="35956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Equation" r:id="rId23" imgW="42976800" imgH="6400800" progId="Equation.DSMT4">
                  <p:embed/>
                </p:oleObj>
              </mc:Choice>
              <mc:Fallback>
                <p:oleObj name="Equation" r:id="rId23" imgW="42976800" imgH="6400800" progId="Equation.DSMT4">
                  <p:embed/>
                  <p:pic>
                    <p:nvPicPr>
                      <p:cNvPr id="0" name="Object 13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67544" y="5733057"/>
                        <a:ext cx="3595688" cy="576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3" name="Object 15"/>
          <p:cNvGraphicFramePr>
            <a:graphicFrameLocks noChangeAspect="1"/>
          </p:cNvGraphicFramePr>
          <p:nvPr/>
        </p:nvGraphicFramePr>
        <p:xfrm>
          <a:off x="611561" y="2636912"/>
          <a:ext cx="2808312" cy="550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Equation" r:id="rId25" imgW="29565600" imgH="5791200" progId="Equation.DSMT4">
                  <p:embed/>
                </p:oleObj>
              </mc:Choice>
              <mc:Fallback>
                <p:oleObj name="Equation" r:id="rId25" imgW="29565600" imgH="5791200" progId="Equation.DSMT4">
                  <p:embed/>
                  <p:pic>
                    <p:nvPicPr>
                      <p:cNvPr id="0" name="图片 10251"/>
                      <p:cNvPicPr>
                        <a:picLocks noChangeAspect="1"/>
                      </p:cNvPicPr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11561" y="2636912"/>
                        <a:ext cx="2808312" cy="55008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朴素贝叶斯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1.2 </a:t>
            </a:r>
            <a:r>
              <a:rPr lang="zh-CN" altLang="en-US" dirty="0"/>
              <a:t>算法</a:t>
            </a:r>
            <a:endParaRPr lang="en-US" altLang="zh-CN" dirty="0"/>
          </a:p>
        </p:txBody>
      </p:sp>
      <p:graphicFrame>
        <p:nvGraphicFramePr>
          <p:cNvPr id="4420" name="Object 324"/>
          <p:cNvGraphicFramePr>
            <a:graphicFrameLocks noChangeAspect="1"/>
          </p:cNvGraphicFramePr>
          <p:nvPr/>
        </p:nvGraphicFramePr>
        <p:xfrm>
          <a:off x="179512" y="2276873"/>
          <a:ext cx="4104456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3" imgW="54254400" imgH="18288000" progId="Equation.DSMT4">
                  <p:embed/>
                </p:oleObj>
              </mc:Choice>
              <mc:Fallback>
                <p:oleObj name="Equation" r:id="rId3" imgW="54254400" imgH="18288000" progId="Equation.DSMT4">
                  <p:embed/>
                  <p:pic>
                    <p:nvPicPr>
                      <p:cNvPr id="0" name="图片 1126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2276873"/>
                        <a:ext cx="4104456" cy="1224136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1" name="Object 325"/>
          <p:cNvGraphicFramePr>
            <a:graphicFrameLocks noChangeAspect="1"/>
          </p:cNvGraphicFramePr>
          <p:nvPr/>
        </p:nvGraphicFramePr>
        <p:xfrm>
          <a:off x="5440363" y="2492375"/>
          <a:ext cx="185737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5" imgW="2743200" imgH="4267200" progId="Equation.DSMT4">
                  <p:embed/>
                </p:oleObj>
              </mc:Choice>
              <mc:Fallback>
                <p:oleObj name="Equation" r:id="rId5" imgW="2743200" imgH="4267200" progId="Equation.DSMT4">
                  <p:embed/>
                  <p:pic>
                    <p:nvPicPr>
                      <p:cNvPr id="0" name="图片 1126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0363" y="2492375"/>
                        <a:ext cx="185737" cy="2873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5" name="Object 329"/>
          <p:cNvGraphicFramePr>
            <a:graphicFrameLocks noChangeAspect="1"/>
          </p:cNvGraphicFramePr>
          <p:nvPr/>
        </p:nvGraphicFramePr>
        <p:xfrm>
          <a:off x="179512" y="3545110"/>
          <a:ext cx="4104456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7" imgW="42672000" imgH="22250400" progId="Equation.DSMT4">
                  <p:embed/>
                </p:oleObj>
              </mc:Choice>
              <mc:Fallback>
                <p:oleObj name="Equation" r:id="rId7" imgW="42672000" imgH="22250400" progId="Equation.DSMT4">
                  <p:embed/>
                  <p:pic>
                    <p:nvPicPr>
                      <p:cNvPr id="0" name="图片 1126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512" y="3545110"/>
                        <a:ext cx="4104456" cy="211613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6" name="Object 330"/>
          <p:cNvGraphicFramePr>
            <a:graphicFrameLocks noChangeAspect="1"/>
          </p:cNvGraphicFramePr>
          <p:nvPr/>
        </p:nvGraphicFramePr>
        <p:xfrm>
          <a:off x="4355976" y="2276872"/>
          <a:ext cx="4716016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9" imgW="68275200" imgH="48158400" progId="Equation.DSMT4">
                  <p:embed/>
                </p:oleObj>
              </mc:Choice>
              <mc:Fallback>
                <p:oleObj name="Equation" r:id="rId9" imgW="68275200" imgH="48158400" progId="Equation.DSMT4">
                  <p:embed/>
                  <p:pic>
                    <p:nvPicPr>
                      <p:cNvPr id="0" name="图片 11267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55976" y="2276872"/>
                        <a:ext cx="4716016" cy="3384376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朴素贝叶斯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1.2 </a:t>
            </a:r>
            <a:r>
              <a:rPr lang="zh-CN" altLang="en-US" dirty="0"/>
              <a:t>算法：</a:t>
            </a:r>
            <a:r>
              <a:rPr lang="zh-CN" altLang="en-US" sz="2400" b="0" dirty="0">
                <a:solidFill>
                  <a:schemeClr val="tx1"/>
                </a:solidFill>
              </a:rPr>
              <a:t>对数似然函数</a:t>
            </a:r>
            <a:endParaRPr lang="en-US" altLang="zh-CN" sz="24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79512" y="2204864"/>
          <a:ext cx="8699500" cy="421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3" imgW="149656800" imgH="72542400" progId="Equation.DSMT4">
                  <p:embed/>
                </p:oleObj>
              </mc:Choice>
              <mc:Fallback>
                <p:oleObj name="Equation" r:id="rId3" imgW="149656800" imgH="72542400" progId="Equation.DSMT4">
                  <p:embed/>
                  <p:pic>
                    <p:nvPicPr>
                      <p:cNvPr id="0" name="图片 1228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2204864"/>
                        <a:ext cx="8699500" cy="42195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朴素贝叶斯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1.2  </a:t>
            </a:r>
            <a:r>
              <a:rPr lang="zh-CN" altLang="en-US" dirty="0"/>
              <a:t>算法</a:t>
            </a:r>
            <a:endParaRPr lang="en-US" altLang="zh-CN" dirty="0"/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    </a:t>
            </a:r>
            <a:r>
              <a:rPr lang="zh-CN" altLang="en-US" sz="2000" b="0" dirty="0">
                <a:solidFill>
                  <a:schemeClr val="tx1"/>
                </a:solidFill>
              </a:rPr>
              <a:t>令 </a:t>
            </a:r>
            <a:r>
              <a:rPr lang="en-US" altLang="zh-CN" sz="2000" b="0" dirty="0">
                <a:solidFill>
                  <a:schemeClr val="tx1"/>
                </a:solidFill>
              </a:rPr>
              <a:t>ln </a:t>
            </a:r>
            <a:r>
              <a:rPr lang="en-US" altLang="zh-CN" sz="2000" b="0" i="1" dirty="0">
                <a:solidFill>
                  <a:schemeClr val="tx1"/>
                </a:solidFill>
              </a:rPr>
              <a:t>L </a:t>
            </a:r>
            <a:r>
              <a:rPr lang="zh-CN" altLang="en-US" sz="2000" b="0" dirty="0">
                <a:solidFill>
                  <a:schemeClr val="tx1"/>
                </a:solidFill>
              </a:rPr>
              <a:t>分别对各参数求偏导，并令偏导数为零，即：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    </a:t>
            </a:r>
            <a:r>
              <a:rPr lang="zh-CN" altLang="en-US" sz="2000" b="0" dirty="0">
                <a:solidFill>
                  <a:schemeClr val="tx1"/>
                </a:solidFill>
              </a:rPr>
              <a:t>得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99592" y="2204864"/>
          <a:ext cx="3285777" cy="529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3" imgW="47244000" imgH="7620000" progId="Equation.DSMT4">
                  <p:embed/>
                </p:oleObj>
              </mc:Choice>
              <mc:Fallback>
                <p:oleObj name="Equation" r:id="rId3" imgW="47244000" imgH="7620000" progId="Equation.DSMT4">
                  <p:embed/>
                  <p:pic>
                    <p:nvPicPr>
                      <p:cNvPr id="0" name="图片 1331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2204864"/>
                        <a:ext cx="3285777" cy="52985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899593" y="3258438"/>
          <a:ext cx="4968552" cy="674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5" imgW="77724000" imgH="10668000" progId="Equation.DSMT4">
                  <p:embed/>
                </p:oleObj>
              </mc:Choice>
              <mc:Fallback>
                <p:oleObj name="Equation" r:id="rId5" imgW="77724000" imgH="10668000" progId="Equation.DSMT4">
                  <p:embed/>
                  <p:pic>
                    <p:nvPicPr>
                      <p:cNvPr id="0" name="图片 1331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593" y="3258438"/>
                        <a:ext cx="4968552" cy="67461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899592" y="4365104"/>
          <a:ext cx="4824536" cy="2342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7" imgW="83210400" imgH="40233600" progId="Equation.DSMT4">
                  <p:embed/>
                </p:oleObj>
              </mc:Choice>
              <mc:Fallback>
                <p:oleObj name="Equation" r:id="rId7" imgW="83210400" imgH="40233600" progId="Equation.DSMT4">
                  <p:embed/>
                  <p:pic>
                    <p:nvPicPr>
                      <p:cNvPr id="0" name="图片 1331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9592" y="4365104"/>
                        <a:ext cx="4824536" cy="234255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朴素贝叶斯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1.2 </a:t>
            </a:r>
            <a:r>
              <a:rPr lang="zh-CN" altLang="en-US" dirty="0"/>
              <a:t>算法</a:t>
            </a: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868144" y="2204864"/>
          <a:ext cx="2757637" cy="3452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3" imgW="39319200" imgH="55168800" progId="Equation.DSMT4">
                  <p:embed/>
                </p:oleObj>
              </mc:Choice>
              <mc:Fallback>
                <p:oleObj name="Equation" r:id="rId3" imgW="39319200" imgH="55168800" progId="Equation.DSMT4">
                  <p:embed/>
                  <p:pic>
                    <p:nvPicPr>
                      <p:cNvPr id="0" name="图片 1433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68144" y="2204864"/>
                        <a:ext cx="2757637" cy="3452242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6" name="Object 58"/>
          <p:cNvGraphicFramePr>
            <a:graphicFrameLocks noChangeAspect="1"/>
          </p:cNvGraphicFramePr>
          <p:nvPr/>
        </p:nvGraphicFramePr>
        <p:xfrm>
          <a:off x="179512" y="2204864"/>
          <a:ext cx="5411111" cy="345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5" imgW="83210400" imgH="50292000" progId="Equation.DSMT4">
                  <p:embed/>
                </p:oleObj>
              </mc:Choice>
              <mc:Fallback>
                <p:oleObj name="Equation" r:id="rId5" imgW="83210400" imgH="50292000" progId="Equation.DSMT4">
                  <p:embed/>
                  <p:pic>
                    <p:nvPicPr>
                      <p:cNvPr id="0" name="图片 1433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512" y="2204864"/>
                        <a:ext cx="5411111" cy="3456384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5580112" y="3789040"/>
            <a:ext cx="288032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朴素贝叶斯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举例一</a:t>
            </a:r>
            <a:r>
              <a:rPr lang="en-US" altLang="zh-CN" dirty="0">
                <a:solidFill>
                  <a:schemeClr val="tx1"/>
                </a:solidFill>
              </a:rPr>
              <a:t>: page.50 </a:t>
            </a:r>
            <a:r>
              <a:rPr lang="zh-CN" altLang="en-US" dirty="0">
                <a:solidFill>
                  <a:schemeClr val="tx1"/>
                </a:solidFill>
              </a:rPr>
              <a:t>例</a:t>
            </a:r>
            <a:r>
              <a:rPr lang="en-US" altLang="zh-CN" dirty="0">
                <a:solidFill>
                  <a:schemeClr val="tx1"/>
                </a:solidFill>
              </a:rPr>
              <a:t>4.1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7504" y="2276858"/>
          <a:ext cx="8892480" cy="1540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7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57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57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57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57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57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57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57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57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5578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5578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5578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5578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5578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5578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55578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28804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7753">
                <a:tc>
                  <a:txBody>
                    <a:bodyPr/>
                    <a:lstStyle/>
                    <a:p>
                      <a:r>
                        <a:rPr lang="en-US" altLang="zh-CN" b="1" i="1" dirty="0"/>
                        <a:t>X</a:t>
                      </a:r>
                      <a:r>
                        <a:rPr lang="en-US" altLang="zh-CN" b="1" i="1" baseline="-25000" dirty="0"/>
                        <a:t>1</a:t>
                      </a:r>
                      <a:endParaRPr lang="zh-CN" altLang="en-US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65">
                <a:tc>
                  <a:txBody>
                    <a:bodyPr/>
                    <a:lstStyle/>
                    <a:p>
                      <a:r>
                        <a:rPr lang="en-US" altLang="zh-CN" b="1" i="1" dirty="0"/>
                        <a:t>X</a:t>
                      </a:r>
                      <a:r>
                        <a:rPr lang="en-US" altLang="zh-CN" b="1" i="1" baseline="-25000" dirty="0"/>
                        <a:t>2</a:t>
                      </a:r>
                      <a:endParaRPr lang="zh-CN" altLang="en-US" b="1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1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zh-CN" altLang="en-US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1" dirty="0">
                          <a:solidFill>
                            <a:srgbClr val="0000FF"/>
                          </a:solidFill>
                        </a:rPr>
                        <a:t>M</a:t>
                      </a:r>
                      <a:endParaRPr lang="zh-CN" altLang="en-US" b="1" i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1" dirty="0">
                          <a:solidFill>
                            <a:srgbClr val="0000FF"/>
                          </a:solidFill>
                        </a:rPr>
                        <a:t>M</a:t>
                      </a:r>
                      <a:endParaRPr lang="zh-CN" altLang="en-US" b="1" i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zh-CN" altLang="en-US" sz="1800" b="1" i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zh-CN" altLang="en-US" sz="1800" b="1" i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zh-CN" altLang="en-US" sz="1800" b="1" i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1" dirty="0">
                          <a:solidFill>
                            <a:srgbClr val="0000FF"/>
                          </a:solidFill>
                        </a:rPr>
                        <a:t>M</a:t>
                      </a:r>
                      <a:endParaRPr lang="zh-CN" altLang="en-US" b="1" i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1" dirty="0">
                          <a:solidFill>
                            <a:srgbClr val="0000FF"/>
                          </a:solidFill>
                        </a:rPr>
                        <a:t>M</a:t>
                      </a:r>
                      <a:endParaRPr lang="zh-CN" altLang="en-US" b="1" i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1" dirty="0">
                          <a:solidFill>
                            <a:schemeClr val="bg1"/>
                          </a:solidFill>
                        </a:rPr>
                        <a:t>L</a:t>
                      </a:r>
                      <a:endParaRPr lang="zh-CN" altLang="en-US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1" dirty="0">
                          <a:solidFill>
                            <a:schemeClr val="bg1"/>
                          </a:solidFill>
                        </a:rPr>
                        <a:t>L</a:t>
                      </a:r>
                      <a:endParaRPr lang="zh-CN" altLang="en-US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1" dirty="0">
                          <a:solidFill>
                            <a:schemeClr val="bg1"/>
                          </a:solidFill>
                        </a:rPr>
                        <a:t>L</a:t>
                      </a:r>
                      <a:endParaRPr lang="zh-CN" altLang="en-US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1" dirty="0">
                          <a:solidFill>
                            <a:srgbClr val="0000FF"/>
                          </a:solidFill>
                        </a:rPr>
                        <a:t>M</a:t>
                      </a:r>
                      <a:endParaRPr lang="zh-CN" altLang="en-US" b="1" i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1" dirty="0">
                          <a:solidFill>
                            <a:srgbClr val="0000FF"/>
                          </a:solidFill>
                        </a:rPr>
                        <a:t>M</a:t>
                      </a:r>
                      <a:endParaRPr lang="zh-CN" altLang="en-US" b="1" i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1" dirty="0">
                          <a:solidFill>
                            <a:schemeClr val="bg1"/>
                          </a:solidFill>
                        </a:rPr>
                        <a:t>L</a:t>
                      </a:r>
                      <a:endParaRPr lang="zh-CN" altLang="en-US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i="1" dirty="0">
                          <a:solidFill>
                            <a:schemeClr val="bg1"/>
                          </a:solidFill>
                        </a:rPr>
                        <a:t>L</a:t>
                      </a:r>
                      <a:endParaRPr lang="zh-CN" altLang="en-US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9722">
                <a:tc>
                  <a:txBody>
                    <a:bodyPr/>
                    <a:lstStyle/>
                    <a:p>
                      <a:r>
                        <a:rPr lang="en-US" altLang="zh-CN" b="1" i="1" dirty="0"/>
                        <a:t>Y</a:t>
                      </a:r>
                      <a:endParaRPr lang="zh-CN" alt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9512" y="4005064"/>
          <a:ext cx="504056" cy="1440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zh-CN" altLang="en-US" sz="2000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0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7281" name="Object 1"/>
          <p:cNvGraphicFramePr>
            <a:graphicFrameLocks noChangeAspect="1"/>
          </p:cNvGraphicFramePr>
          <p:nvPr/>
        </p:nvGraphicFramePr>
        <p:xfrm>
          <a:off x="899592" y="4147294"/>
          <a:ext cx="55451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3" imgW="55473600" imgH="5791200" progId="Equation.DSMT4">
                  <p:embed/>
                </p:oleObj>
              </mc:Choice>
              <mc:Fallback>
                <p:oleObj name="Equation" r:id="rId3" imgW="55473600" imgH="5791200" progId="Equation.DSMT4">
                  <p:embed/>
                  <p:pic>
                    <p:nvPicPr>
                      <p:cNvPr id="0" name="图片 1536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4147294"/>
                        <a:ext cx="5545138" cy="577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2" name="Object 2"/>
          <p:cNvGraphicFramePr>
            <a:graphicFrameLocks noChangeAspect="1"/>
          </p:cNvGraphicFramePr>
          <p:nvPr/>
        </p:nvGraphicFramePr>
        <p:xfrm>
          <a:off x="755576" y="5081736"/>
          <a:ext cx="6122988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5" imgW="61264800" imgH="5791200" progId="Equation.DSMT4">
                  <p:embed/>
                </p:oleObj>
              </mc:Choice>
              <mc:Fallback>
                <p:oleObj name="Equation" r:id="rId5" imgW="61264800" imgH="5791200" progId="Equation.DSMT4">
                  <p:embed/>
                  <p:pic>
                    <p:nvPicPr>
                      <p:cNvPr id="0" name="图片 1536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576" y="5081736"/>
                        <a:ext cx="6122988" cy="5794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6521226" y="4004989"/>
          <a:ext cx="42703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7" imgW="4267200" imgH="7924800" progId="Equation.DSMT4">
                  <p:embed/>
                </p:oleObj>
              </mc:Choice>
              <mc:Fallback>
                <p:oleObj name="Equation" r:id="rId7" imgW="4267200" imgH="7924800" progId="Equation.DSMT4">
                  <p:embed/>
                  <p:pic>
                    <p:nvPicPr>
                      <p:cNvPr id="0" name="图片 1536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21226" y="4004989"/>
                        <a:ext cx="427038" cy="792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7452320" y="4005064"/>
          <a:ext cx="115728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Equation" r:id="rId9" imgW="11582400" imgH="7924800" progId="Equation.DSMT4">
                  <p:embed/>
                </p:oleObj>
              </mc:Choice>
              <mc:Fallback>
                <p:oleObj name="Equation" r:id="rId9" imgW="11582400" imgH="7924800" progId="Equation.DSMT4">
                  <p:embed/>
                  <p:pic>
                    <p:nvPicPr>
                      <p:cNvPr id="0" name="图片 15363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52320" y="4005064"/>
                        <a:ext cx="1157287" cy="792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6948264" y="4005064"/>
          <a:ext cx="5175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Equation" r:id="rId11" imgW="5181600" imgH="7924800" progId="Equation.DSMT4">
                  <p:embed/>
                </p:oleObj>
              </mc:Choice>
              <mc:Fallback>
                <p:oleObj name="Equation" r:id="rId11" imgW="5181600" imgH="7924800" progId="Equation.DSMT4">
                  <p:embed/>
                  <p:pic>
                    <p:nvPicPr>
                      <p:cNvPr id="0" name="图片 15364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48264" y="4005064"/>
                        <a:ext cx="517525" cy="792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6876925" y="4941094"/>
          <a:ext cx="42703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Equation" r:id="rId13" imgW="4267200" imgH="7924800" progId="Equation.DSMT4">
                  <p:embed/>
                </p:oleObj>
              </mc:Choice>
              <mc:Fallback>
                <p:oleObj name="Equation" r:id="rId13" imgW="4267200" imgH="7924800" progId="Equation.DSMT4">
                  <p:embed/>
                  <p:pic>
                    <p:nvPicPr>
                      <p:cNvPr id="0" name="图片 15365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76925" y="4941094"/>
                        <a:ext cx="427038" cy="792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7823200" y="4941888"/>
          <a:ext cx="112553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name="Equation" r:id="rId15" imgW="11277600" imgH="7924800" progId="Equation.DSMT4">
                  <p:embed/>
                </p:oleObj>
              </mc:Choice>
              <mc:Fallback>
                <p:oleObj name="Equation" r:id="rId15" imgW="11277600" imgH="7924800" progId="Equation.DSMT4">
                  <p:embed/>
                  <p:pic>
                    <p:nvPicPr>
                      <p:cNvPr id="0" name="图片 15366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823200" y="4941888"/>
                        <a:ext cx="1125538" cy="7905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8"/>
          <p:cNvGraphicFramePr>
            <a:graphicFrameLocks noChangeAspect="1"/>
          </p:cNvGraphicFramePr>
          <p:nvPr/>
        </p:nvGraphicFramePr>
        <p:xfrm>
          <a:off x="7303963" y="4941094"/>
          <a:ext cx="5175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4" name="Equation" r:id="rId17" imgW="5181600" imgH="7924800" progId="Equation.DSMT4">
                  <p:embed/>
                </p:oleObj>
              </mc:Choice>
              <mc:Fallback>
                <p:oleObj name="Equation" r:id="rId17" imgW="5181600" imgH="7924800" progId="Equation.DSMT4">
                  <p:embed/>
                  <p:pic>
                    <p:nvPicPr>
                      <p:cNvPr id="0" name="图片 15367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303963" y="4941094"/>
                        <a:ext cx="517525" cy="792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9"/>
          <p:cNvGraphicFramePr>
            <a:graphicFrameLocks noChangeAspect="1"/>
          </p:cNvGraphicFramePr>
          <p:nvPr/>
        </p:nvGraphicFramePr>
        <p:xfrm>
          <a:off x="3275856" y="5805264"/>
          <a:ext cx="25590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5" name="Equation" r:id="rId19" imgW="25603200" imgH="7924800" progId="Equation.DSMT4">
                  <p:embed/>
                </p:oleObj>
              </mc:Choice>
              <mc:Fallback>
                <p:oleObj name="Equation" r:id="rId19" imgW="25603200" imgH="7924800" progId="Equation.DSMT4">
                  <p:embed/>
                  <p:pic>
                    <p:nvPicPr>
                      <p:cNvPr id="0" name="图片 15368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75856" y="5805264"/>
                        <a:ext cx="2559050" cy="793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79512" y="5013176"/>
            <a:ext cx="504056" cy="4320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厦门大学</a:t>
            </a:r>
            <a:r>
              <a:rPr lang="en-US" altLang="zh-CN" dirty="0">
                <a:solidFill>
                  <a:srgbClr val="0000FF"/>
                </a:solidFill>
              </a:rPr>
              <a:t>-</a:t>
            </a:r>
            <a:r>
              <a:rPr lang="zh-CN" altLang="en-US" dirty="0">
                <a:solidFill>
                  <a:srgbClr val="0000FF"/>
                </a:solidFill>
              </a:rPr>
              <a:t>机器学习</a:t>
            </a:r>
            <a:r>
              <a:rPr lang="en-US" altLang="zh-CN" dirty="0">
                <a:solidFill>
                  <a:srgbClr val="0000FF"/>
                </a:solidFill>
              </a:rPr>
              <a:t>-</a:t>
            </a:r>
            <a:r>
              <a:rPr lang="zh-CN" altLang="en-US" dirty="0">
                <a:solidFill>
                  <a:srgbClr val="0000FF"/>
                </a:solidFill>
              </a:rPr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第一讲：机器学习基础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第二讲：线性分类器：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感知机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SVM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LR</a:t>
            </a:r>
          </a:p>
          <a:p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第三讲：集成学习：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决策树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随机森林</a:t>
            </a:r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b="1" i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AdaBoost</a:t>
            </a:r>
          </a:p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第四讲：产生式模型：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NaiveBayes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HMM</a:t>
            </a: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第五讲：贝叶斯学习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第六讲：概率图模型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第七讲：深度学习</a:t>
            </a:r>
          </a:p>
          <a:p>
            <a:pPr algn="l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第八讲：动态系统</a:t>
            </a:r>
            <a:endParaRPr lang="zh-CN" altLang="en-US" i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BA82-3F5C-42E1-9367-82C8C6F887E0}" type="datetime1">
              <a:rPr lang="zh-CN" altLang="en-US" smtClean="0"/>
              <a:t>2019/4/3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17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朴素贝叶斯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r>
              <a:rPr lang="zh-CN" altLang="en-US" dirty="0"/>
              <a:t>举例二</a:t>
            </a:r>
            <a:r>
              <a:rPr lang="en-US" altLang="zh-CN" dirty="0"/>
              <a:t>: spam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9553" y="2338080"/>
          <a:ext cx="424847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7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956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5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“send us your password” 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spam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“send us your review”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ham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“review your password”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ham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“review us” 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spam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“send your password” 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spam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D6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“send us your account”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spam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347864" y="1862624"/>
          <a:ext cx="432048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spam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)=4/6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P(ham)=2/6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932040" y="2338080"/>
          <a:ext cx="2736303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1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0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7458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spam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ham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7458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7458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7458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7458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7458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your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7458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0/2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39552" y="4786352"/>
          <a:ext cx="3312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new email:  “review us </a:t>
                      </a: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now</a:t>
                      </a:r>
                      <a:r>
                        <a:rPr lang="en-US" altLang="zh-CN" dirty="0"/>
                        <a:t>”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923928" y="4797152"/>
          <a:ext cx="8640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???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朴素贝叶斯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举例二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11559" y="4437112"/>
          <a:ext cx="252028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1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69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32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403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spam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ham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2/4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1/4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2/2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3/4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3/4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your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3/4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1/4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0/2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267744" y="1690008"/>
          <a:ext cx="33123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new email:  “review us </a:t>
                      </a: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now</a:t>
                      </a:r>
                      <a:r>
                        <a:rPr lang="en-US" altLang="zh-CN" dirty="0"/>
                        <a:t>”</a:t>
                      </a:r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611560" y="2146499"/>
          <a:ext cx="72008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3" imgW="86563200" imgH="8839200" progId="Equation.DSMT4">
                  <p:embed/>
                </p:oleObj>
              </mc:Choice>
              <mc:Fallback>
                <p:oleObj name="Equation" r:id="rId3" imgW="86563200" imgH="8839200" progId="Equation.DSMT4">
                  <p:embed/>
                  <p:pic>
                    <p:nvPicPr>
                      <p:cNvPr id="0" name="图片 1638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2146499"/>
                        <a:ext cx="7200800" cy="706437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203848" y="4437112"/>
          <a:ext cx="4608512" cy="1899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3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325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26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6598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“send us your password” 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spam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6598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“send us your review”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ham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6598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“review your password”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ham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6598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“review us” 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spam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6598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D5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“send your password” 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spam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6598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D6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“send us your account”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spam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203848" y="5373216"/>
            <a:ext cx="4608512" cy="36004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580112" y="1690008"/>
          <a:ext cx="7920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ham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611560" y="2924944"/>
          <a:ext cx="72009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5" imgW="87477600" imgH="8839200" progId="Equation.DSMT4">
                  <p:embed/>
                </p:oleObj>
              </mc:Choice>
              <mc:Fallback>
                <p:oleObj name="Equation" r:id="rId5" imgW="87477600" imgH="8839200" progId="Equation.DSMT4">
                  <p:embed/>
                  <p:pic>
                    <p:nvPicPr>
                      <p:cNvPr id="0" name="图片 1638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2924944"/>
                        <a:ext cx="7200900" cy="70485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611560" y="3717404"/>
          <a:ext cx="7200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7" imgW="87172800" imgH="7924800" progId="Equation.DSMT4">
                  <p:embed/>
                </p:oleObj>
              </mc:Choice>
              <mc:Fallback>
                <p:oleObj name="Equation" r:id="rId7" imgW="87172800" imgH="7924800" progId="Equation.DSMT4">
                  <p:embed/>
                  <p:pic>
                    <p:nvPicPr>
                      <p:cNvPr id="0" name="图片 1638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560" y="3717404"/>
                        <a:ext cx="7200800" cy="6477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朴素贝叶斯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Zero-Frequency Problem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任何包含“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account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”都是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spam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解决方案</a:t>
            </a:r>
            <a:r>
              <a:rPr lang="en-US" altLang="zh-CN" sz="2400" dirty="0">
                <a:solidFill>
                  <a:schemeClr val="tx1"/>
                </a:solidFill>
              </a:rPr>
              <a:t>: 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拉普拉斯平滑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问题的根源在于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MLE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求解模型的参数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</a:p>
          <a:p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可以使用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贝叶斯估计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来求解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580112" y="1700808"/>
          <a:ext cx="2736303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1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0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7458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spam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ham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7458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7458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7458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7458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7458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your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3/4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7458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0/2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596336" y="4077072"/>
            <a:ext cx="720080" cy="36004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1037571" y="3501008"/>
          <a:ext cx="2958365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3" imgW="29870400" imgH="8534400" progId="Equation.DSMT4">
                  <p:embed/>
                </p:oleObj>
              </mc:Choice>
              <mc:Fallback>
                <p:oleObj name="Equation" r:id="rId3" imgW="29870400" imgH="8534400" progId="Equation.DSMT4">
                  <p:embed/>
                  <p:pic>
                    <p:nvPicPr>
                      <p:cNvPr id="0" name="图片 1740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7571" y="3501008"/>
                        <a:ext cx="2958365" cy="9361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朴素贝叶斯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属性缺失问题</a:t>
            </a:r>
            <a:endParaRPr lang="en-US" altLang="zh-C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测试数据中可能维度的值丢失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如何计算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例子：抛三硬币，但是第二枚硬币没有观察到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  <a:r>
              <a:rPr lang="en-US" altLang="zh-CN" sz="2400" i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=H,</a:t>
            </a:r>
            <a:r>
              <a:rPr lang="en-US" altLang="zh-CN" sz="2400" i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sz="2400" baseline="-25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=?,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=T }    </a:t>
            </a:r>
          </a:p>
          <a:p>
            <a:pPr>
              <a:lnSpc>
                <a:spcPct val="150000"/>
              </a:lnSpc>
              <a:buNone/>
            </a:pP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90113" name="Object 1"/>
          <p:cNvGraphicFramePr>
            <a:graphicFrameLocks noChangeAspect="1"/>
          </p:cNvGraphicFramePr>
          <p:nvPr/>
        </p:nvGraphicFramePr>
        <p:xfrm>
          <a:off x="2195736" y="2852936"/>
          <a:ext cx="415372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3" imgW="41757600" imgH="5791200" progId="Equation.DSMT4">
                  <p:embed/>
                </p:oleObj>
              </mc:Choice>
              <mc:Fallback>
                <p:oleObj name="Equation" r:id="rId3" imgW="41757600" imgH="5791200" progId="Equation.DSMT4">
                  <p:embed/>
                  <p:pic>
                    <p:nvPicPr>
                      <p:cNvPr id="0" name="图片 1843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736" y="2852936"/>
                        <a:ext cx="4153725" cy="57606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203848" y="3645024"/>
            <a:ext cx="2335896" cy="593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{H </a:t>
            </a:r>
            <a:r>
              <a:rPr lang="en-US" altLang="zh-CN" sz="2400" b="1" dirty="0" err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T, H 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 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 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611560" y="4365104"/>
          <a:ext cx="67818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5" imgW="65836800" imgH="18592800" progId="Equation.DSMT4">
                  <p:embed/>
                </p:oleObj>
              </mc:Choice>
              <mc:Fallback>
                <p:oleObj name="Equation" r:id="rId5" imgW="65836800" imgH="18592800" progId="Equation.DSMT4">
                  <p:embed/>
                  <p:pic>
                    <p:nvPicPr>
                      <p:cNvPr id="0" name="图片 1843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4365104"/>
                        <a:ext cx="6781800" cy="18002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 7"/>
          <p:cNvSpPr/>
          <p:nvPr/>
        </p:nvSpPr>
        <p:spPr>
          <a:xfrm rot="20591128">
            <a:off x="5948642" y="4103838"/>
            <a:ext cx="1800200" cy="82261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不用管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朴素贝叶斯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策略</a:t>
            </a:r>
            <a:endParaRPr lang="en-US" altLang="zh-CN" dirty="0"/>
          </a:p>
          <a:p>
            <a:pPr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    </a:t>
            </a:r>
            <a:r>
              <a:rPr lang="zh-CN" altLang="en-US" sz="1800" b="0" dirty="0">
                <a:solidFill>
                  <a:schemeClr val="tx1"/>
                </a:solidFill>
              </a:rPr>
              <a:t>朴素贝叶斯法将实例分到后验概率最大的类中，这等价于</a:t>
            </a:r>
            <a:r>
              <a:rPr lang="zh-CN" altLang="en-US" sz="1800" dirty="0">
                <a:solidFill>
                  <a:srgbClr val="FF0000"/>
                </a:solidFill>
              </a:rPr>
              <a:t>期望风险最小化</a:t>
            </a:r>
            <a:r>
              <a:rPr lang="zh-CN" altLang="en-US" sz="1800" b="0" dirty="0">
                <a:solidFill>
                  <a:schemeClr val="tx1"/>
                </a:solidFill>
              </a:rPr>
              <a:t>。假设选择</a:t>
            </a:r>
            <a:r>
              <a:rPr lang="en-US" altLang="zh-CN" sz="1800" dirty="0">
                <a:solidFill>
                  <a:srgbClr val="FF0000"/>
                </a:solidFill>
              </a:rPr>
              <a:t>0-1</a:t>
            </a:r>
            <a:r>
              <a:rPr lang="zh-CN" altLang="en-US" sz="1800" dirty="0">
                <a:solidFill>
                  <a:srgbClr val="FF0000"/>
                </a:solidFill>
              </a:rPr>
              <a:t>损失函数</a:t>
            </a:r>
            <a:r>
              <a:rPr lang="zh-CN" altLang="en-US" sz="1800" b="0" dirty="0">
                <a:solidFill>
                  <a:schemeClr val="tx1"/>
                </a:solidFill>
              </a:rPr>
              <a:t>：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    </a:t>
            </a: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    </a:t>
            </a:r>
            <a:r>
              <a:rPr lang="zh-CN" altLang="en-US" sz="1800" b="0" dirty="0">
                <a:solidFill>
                  <a:schemeClr val="tx1"/>
                </a:solidFill>
              </a:rPr>
              <a:t>式中</a:t>
            </a:r>
            <a:r>
              <a:rPr lang="en-US" altLang="zh-CN" sz="1800" b="0" i="1" dirty="0">
                <a:solidFill>
                  <a:schemeClr val="tx1"/>
                </a:solidFill>
              </a:rPr>
              <a:t>f </a:t>
            </a:r>
            <a:r>
              <a:rPr lang="en-US" altLang="zh-CN" sz="1800" b="0" dirty="0">
                <a:solidFill>
                  <a:schemeClr val="tx1"/>
                </a:solidFill>
              </a:rPr>
              <a:t>(</a:t>
            </a:r>
            <a:r>
              <a:rPr lang="en-US" altLang="zh-CN" sz="1800" b="0" i="1" dirty="0">
                <a:solidFill>
                  <a:schemeClr val="tx1"/>
                </a:solidFill>
              </a:rPr>
              <a:t>X</a:t>
            </a:r>
            <a:r>
              <a:rPr lang="en-US" altLang="zh-CN" sz="1800" b="0" dirty="0">
                <a:solidFill>
                  <a:schemeClr val="tx1"/>
                </a:solidFill>
              </a:rPr>
              <a:t>)</a:t>
            </a:r>
            <a:r>
              <a:rPr lang="zh-CN" altLang="en-US" sz="1800" b="0" dirty="0">
                <a:solidFill>
                  <a:schemeClr val="tx1"/>
                </a:solidFill>
              </a:rPr>
              <a:t>是分类决策函数。这时，期望风险函数为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    </a:t>
            </a: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    </a:t>
            </a:r>
            <a:r>
              <a:rPr lang="zh-CN" altLang="en-US" sz="1800" b="0" dirty="0">
                <a:solidFill>
                  <a:schemeClr val="tx1"/>
                </a:solidFill>
              </a:rPr>
              <a:t>为了使期望风险最小化，只需对</a:t>
            </a:r>
            <a:r>
              <a:rPr lang="en-US" altLang="zh-CN" sz="1800" b="0" dirty="0">
                <a:solidFill>
                  <a:schemeClr val="tx1"/>
                </a:solidFill>
              </a:rPr>
              <a:t>X=x</a:t>
            </a:r>
            <a:r>
              <a:rPr lang="zh-CN" altLang="en-US" sz="1800" b="0" dirty="0">
                <a:solidFill>
                  <a:schemeClr val="tx1"/>
                </a:solidFill>
              </a:rPr>
              <a:t>逐个极小化</a:t>
            </a:r>
            <a:endParaRPr lang="en-US" altLang="zh-CN" sz="1800" b="0" dirty="0">
              <a:solidFill>
                <a:schemeClr val="tx1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699792" y="2852936"/>
          <a:ext cx="3354388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3" imgW="49072800" imgH="12192000" progId="Equation.DSMT4">
                  <p:embed/>
                </p:oleObj>
              </mc:Choice>
              <mc:Fallback>
                <p:oleObj name="Equation" r:id="rId3" imgW="49072800" imgH="12192000" progId="Equation.DSMT4">
                  <p:embed/>
                  <p:pic>
                    <p:nvPicPr>
                      <p:cNvPr id="0" name="图片 1945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9792" y="2852936"/>
                        <a:ext cx="3354388" cy="8334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699792" y="4293096"/>
          <a:ext cx="3124200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5" imgW="45415200" imgH="17678400" progId="Equation.DSMT4">
                  <p:embed/>
                </p:oleObj>
              </mc:Choice>
              <mc:Fallback>
                <p:oleObj name="Equation" r:id="rId5" imgW="45415200" imgH="17678400" progId="Equation.DSMT4">
                  <p:embed/>
                  <p:pic>
                    <p:nvPicPr>
                      <p:cNvPr id="0" name="图片 1945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9792" y="4293096"/>
                        <a:ext cx="3124200" cy="12176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朴素贝叶斯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策略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1043608" y="2708920"/>
          <a:ext cx="5913437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Equation" r:id="rId3" imgW="83515200" imgH="21945600" progId="Equation.DSMT4">
                  <p:embed/>
                </p:oleObj>
              </mc:Choice>
              <mc:Fallback>
                <p:oleObj name="Equation" r:id="rId3" imgW="83515200" imgH="21945600" progId="Equation.DSMT4">
                  <p:embed/>
                  <p:pic>
                    <p:nvPicPr>
                      <p:cNvPr id="0" name="图片 2048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2708920"/>
                        <a:ext cx="5913437" cy="155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1043608" y="2132856"/>
          <a:ext cx="2448273" cy="59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Equation" r:id="rId5" imgW="25298400" imgH="6096000" progId="Equation.DSMT4">
                  <p:embed/>
                </p:oleObj>
              </mc:Choice>
              <mc:Fallback>
                <p:oleObj name="Equation" r:id="rId5" imgW="25298400" imgH="6096000" progId="Equation.DSMT4">
                  <p:embed/>
                  <p:pic>
                    <p:nvPicPr>
                      <p:cNvPr id="0" name="图片 2048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3608" y="2132856"/>
                        <a:ext cx="2448273" cy="5919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1043608" y="4322985"/>
          <a:ext cx="6732587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Equation" r:id="rId7" imgW="95097600" imgH="18897600" progId="Equation.DSMT4">
                  <p:embed/>
                </p:oleObj>
              </mc:Choice>
              <mc:Fallback>
                <p:oleObj name="Equation" r:id="rId7" imgW="95097600" imgH="18897600" progId="Equation.DSMT4">
                  <p:embed/>
                  <p:pic>
                    <p:nvPicPr>
                      <p:cNvPr id="0" name="图片 2048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608" y="4322985"/>
                        <a:ext cx="6732587" cy="1338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1043608" y="5733256"/>
          <a:ext cx="34734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Equation" r:id="rId9" imgW="49072800" imgH="10972800" progId="Equation.DSMT4">
                  <p:embed/>
                </p:oleObj>
              </mc:Choice>
              <mc:Fallback>
                <p:oleObj name="Equation" r:id="rId9" imgW="49072800" imgH="10972800" progId="Equation.DSMT4">
                  <p:embed/>
                  <p:pic>
                    <p:nvPicPr>
                      <p:cNvPr id="0" name="图片 20483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3608" y="5733256"/>
                        <a:ext cx="3473450" cy="777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朴素贝叶斯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1.3  </a:t>
            </a:r>
            <a:r>
              <a:rPr lang="zh-CN" altLang="en-US" dirty="0"/>
              <a:t>策略</a:t>
            </a:r>
            <a:endParaRPr lang="en-US" altLang="zh-CN" dirty="0"/>
          </a:p>
          <a:p>
            <a:pPr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    </a:t>
            </a:r>
            <a:r>
              <a:rPr lang="zh-CN" altLang="en-US" sz="1800" b="0" dirty="0">
                <a:solidFill>
                  <a:schemeClr val="tx1"/>
                </a:solidFill>
              </a:rPr>
              <a:t>由此得到：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18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18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18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18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18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18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18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18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1800" b="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1800" b="0" dirty="0">
                <a:solidFill>
                  <a:schemeClr val="tx1"/>
                </a:solidFill>
              </a:rPr>
              <a:t>    </a:t>
            </a:r>
            <a:r>
              <a:rPr lang="zh-CN" altLang="en-US" sz="1800" b="0" dirty="0">
                <a:solidFill>
                  <a:schemeClr val="tx1"/>
                </a:solidFill>
              </a:rPr>
              <a:t>这样一来，根据期望风险最小化准则就得到了后验概率最大化准则：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1800" b="0" dirty="0">
              <a:solidFill>
                <a:schemeClr val="tx1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43608" y="2564904"/>
          <a:ext cx="4464496" cy="2794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3" imgW="60350400" imgH="37795200" progId="Equation.DSMT4">
                  <p:embed/>
                </p:oleObj>
              </mc:Choice>
              <mc:Fallback>
                <p:oleObj name="Equation" r:id="rId3" imgW="60350400" imgH="37795200" progId="Equation.DSMT4">
                  <p:embed/>
                  <p:pic>
                    <p:nvPicPr>
                      <p:cNvPr id="0" name="图片 2150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2564904"/>
                        <a:ext cx="4464496" cy="279490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87624" y="5877272"/>
          <a:ext cx="3511358" cy="659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5" imgW="43891200" imgH="8229600" progId="Equation.DSMT4">
                  <p:embed/>
                </p:oleObj>
              </mc:Choice>
              <mc:Fallback>
                <p:oleObj name="Equation" r:id="rId5" imgW="43891200" imgH="8229600" progId="Equation.DSMT4">
                  <p:embed/>
                  <p:pic>
                    <p:nvPicPr>
                      <p:cNvPr id="0" name="图片 2150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624" y="5877272"/>
                        <a:ext cx="3511358" cy="65953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朴素贝叶斯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高斯判别分析</a:t>
            </a:r>
            <a:r>
              <a:rPr lang="en-US" altLang="zh-CN" dirty="0"/>
              <a:t>(GDA)</a:t>
            </a:r>
            <a:endParaRPr lang="zh-CN" altLang="en-US" dirty="0"/>
          </a:p>
        </p:txBody>
      </p:sp>
      <p:graphicFrame>
        <p:nvGraphicFramePr>
          <p:cNvPr id="99330" name="Object 2"/>
          <p:cNvGraphicFramePr>
            <a:graphicFrameLocks noChangeAspect="1"/>
          </p:cNvGraphicFramePr>
          <p:nvPr/>
        </p:nvGraphicFramePr>
        <p:xfrm>
          <a:off x="755576" y="2235403"/>
          <a:ext cx="7128792" cy="604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3" imgW="68275200" imgH="5791200" progId="Equation.DSMT4">
                  <p:embed/>
                </p:oleObj>
              </mc:Choice>
              <mc:Fallback>
                <p:oleObj name="Equation" r:id="rId3" imgW="68275200" imgH="5791200" progId="Equation.DSMT4">
                  <p:embed/>
                  <p:pic>
                    <p:nvPicPr>
                      <p:cNvPr id="0" name="图片 2252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2235403"/>
                        <a:ext cx="7128792" cy="60467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683568" y="3068960"/>
          <a:ext cx="7272808" cy="1014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5" imgW="76504800" imgH="10668000" progId="Equation.DSMT4">
                  <p:embed/>
                </p:oleObj>
              </mc:Choice>
              <mc:Fallback>
                <p:oleObj name="Equation" r:id="rId5" imgW="76504800" imgH="10668000" progId="Equation.DSMT4">
                  <p:embed/>
                  <p:pic>
                    <p:nvPicPr>
                      <p:cNvPr id="0" name="图片 2252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568" y="3068960"/>
                        <a:ext cx="7272808" cy="101420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683568" y="4221088"/>
          <a:ext cx="8136904" cy="1921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7" imgW="100279200" imgH="23164800" progId="Equation.DSMT4">
                  <p:embed/>
                </p:oleObj>
              </mc:Choice>
              <mc:Fallback>
                <p:oleObj name="Equation" r:id="rId7" imgW="100279200" imgH="23164800" progId="Equation.DSMT4">
                  <p:embed/>
                  <p:pic>
                    <p:nvPicPr>
                      <p:cNvPr id="0" name="图片 2253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3568" y="4221088"/>
                        <a:ext cx="8136904" cy="192194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朴素贝叶斯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高斯判别分析</a:t>
            </a:r>
            <a:r>
              <a:rPr lang="en-US" altLang="zh-CN" dirty="0"/>
              <a:t>(GDA)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899592" y="2420888"/>
          <a:ext cx="6488112" cy="391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3" imgW="68275200" imgH="41148000" progId="Equation.DSMT4">
                  <p:embed/>
                </p:oleObj>
              </mc:Choice>
              <mc:Fallback>
                <p:oleObj name="Equation" r:id="rId3" imgW="68275200" imgH="41148000" progId="Equation.DSMT4">
                  <p:embed/>
                  <p:pic>
                    <p:nvPicPr>
                      <p:cNvPr id="0" name="图片 2355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2420888"/>
                        <a:ext cx="6488112" cy="39131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1187624" y="5157192"/>
            <a:ext cx="1296144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59832" y="5085184"/>
            <a:ext cx="3744416" cy="79208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5736" y="5949280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  <a:sym typeface="Wingdings" panose="05000000000000000000" pitchFamily="2" charset="2"/>
              </a:rPr>
              <a:t>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判别式模型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朴素贝叶斯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小结：产生式 </a:t>
            </a:r>
            <a:r>
              <a:rPr lang="en-US" altLang="zh-CN" sz="2400" dirty="0"/>
              <a:t>vs. </a:t>
            </a:r>
            <a:r>
              <a:rPr lang="zh-CN" altLang="en-US" sz="2400" dirty="0"/>
              <a:t>判别式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产生是模型有其对应的判别式模型，这样的组合叫做“产生式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判别式”对；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判别式模型不一定有其对应的产生式模型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训练样本多的情况下，采用判别式；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训练样本少的情况下，选择产生式。</a:t>
            </a:r>
          </a:p>
          <a:p>
            <a:pPr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前情回顾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决策树：</a:t>
            </a:r>
            <a:r>
              <a:rPr lang="en-US" altLang="zh-CN" sz="2800" dirty="0">
                <a:solidFill>
                  <a:srgbClr val="FF0000"/>
                </a:solidFill>
              </a:rPr>
              <a:t>C</a:t>
            </a:r>
            <a:r>
              <a:rPr lang="en-US" altLang="zh-CN" sz="2800" dirty="0">
                <a:solidFill>
                  <a:schemeClr val="tx1"/>
                </a:solidFill>
              </a:rPr>
              <a:t>ART</a:t>
            </a:r>
            <a:r>
              <a:rPr lang="zh-CN" altLang="en-US" sz="2800" dirty="0">
                <a:solidFill>
                  <a:schemeClr val="tx1"/>
                </a:solidFill>
              </a:rPr>
              <a:t>框架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dirty="0"/>
              <a:t>举例：</a:t>
            </a:r>
            <a:r>
              <a:rPr lang="zh-CN" altLang="en-US" dirty="0">
                <a:solidFill>
                  <a:srgbClr val="FF0000"/>
                </a:solidFill>
              </a:rPr>
              <a:t>分类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6660232" y="2420888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37252" name="Object 4"/>
          <p:cNvGraphicFramePr>
            <a:graphicFrameLocks noChangeAspect="1"/>
          </p:cNvGraphicFramePr>
          <p:nvPr/>
        </p:nvGraphicFramePr>
        <p:xfrm>
          <a:off x="5508104" y="2420888"/>
          <a:ext cx="108012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3" imgW="11582400" imgH="4572000" progId="Equation.DSMT4">
                  <p:embed/>
                </p:oleObj>
              </mc:Choice>
              <mc:Fallback>
                <p:oleObj name="Equation" r:id="rId3" imgW="11582400" imgH="4572000" progId="Equation.DSMT4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8104" y="2420888"/>
                        <a:ext cx="1080120" cy="3600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72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2636912"/>
            <a:ext cx="37433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接连接符 11"/>
          <p:cNvCxnSpPr/>
          <p:nvPr/>
        </p:nvCxnSpPr>
        <p:spPr>
          <a:xfrm>
            <a:off x="1403648" y="2636912"/>
            <a:ext cx="0" cy="33843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39552" y="5517232"/>
            <a:ext cx="388843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331640" y="4365104"/>
            <a:ext cx="2592288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4"/>
          </p:cNvCxnSpPr>
          <p:nvPr/>
        </p:nvCxnSpPr>
        <p:spPr>
          <a:xfrm flipH="1">
            <a:off x="6444208" y="2852936"/>
            <a:ext cx="432048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4"/>
          </p:cNvCxnSpPr>
          <p:nvPr/>
        </p:nvCxnSpPr>
        <p:spPr>
          <a:xfrm>
            <a:off x="6876256" y="2852936"/>
            <a:ext cx="504056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2483768" y="4365104"/>
            <a:ext cx="0" cy="115212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437254" name="Object 6"/>
          <p:cNvGraphicFramePr>
            <a:graphicFrameLocks noChangeAspect="1"/>
          </p:cNvGraphicFramePr>
          <p:nvPr/>
        </p:nvGraphicFramePr>
        <p:xfrm>
          <a:off x="5076056" y="3429000"/>
          <a:ext cx="1032115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6" imgW="13106400" imgH="4572000" progId="Equation.DSMT4">
                  <p:embed/>
                </p:oleObj>
              </mc:Choice>
              <mc:Fallback>
                <p:oleObj name="Equation" r:id="rId6" imgW="13106400" imgH="4572000" progId="Equation.DSMT4">
                  <p:embed/>
                  <p:pic>
                    <p:nvPicPr>
                      <p:cNvPr id="0" name="图片 1025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76056" y="3429000"/>
                        <a:ext cx="1032115" cy="3600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椭圆 24"/>
          <p:cNvSpPr/>
          <p:nvPr/>
        </p:nvSpPr>
        <p:spPr>
          <a:xfrm>
            <a:off x="6156176" y="3429000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>
            <a:stCxn id="25" idx="4"/>
          </p:cNvCxnSpPr>
          <p:nvPr/>
        </p:nvCxnSpPr>
        <p:spPr>
          <a:xfrm flipH="1">
            <a:off x="5940152" y="3861048"/>
            <a:ext cx="432048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5" idx="4"/>
          </p:cNvCxnSpPr>
          <p:nvPr/>
        </p:nvCxnSpPr>
        <p:spPr>
          <a:xfrm>
            <a:off x="6372200" y="3861048"/>
            <a:ext cx="216024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627784" y="2996952"/>
            <a:ext cx="0" cy="136815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6"/>
          <p:cNvGraphicFramePr>
            <a:graphicFrameLocks noChangeAspect="1"/>
          </p:cNvGraphicFramePr>
          <p:nvPr/>
        </p:nvGraphicFramePr>
        <p:xfrm>
          <a:off x="7740352" y="3356992"/>
          <a:ext cx="1032115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8" imgW="13106400" imgH="4572000" progId="Equation.DSMT4">
                  <p:embed/>
                </p:oleObj>
              </mc:Choice>
              <mc:Fallback>
                <p:oleObj name="Equation" r:id="rId8" imgW="13106400" imgH="4572000" progId="Equation.DSMT4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40352" y="3356992"/>
                        <a:ext cx="1032115" cy="3600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椭圆 30"/>
          <p:cNvSpPr/>
          <p:nvPr/>
        </p:nvSpPr>
        <p:spPr>
          <a:xfrm>
            <a:off x="7236296" y="3429000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31" idx="4"/>
          </p:cNvCxnSpPr>
          <p:nvPr/>
        </p:nvCxnSpPr>
        <p:spPr>
          <a:xfrm flipH="1">
            <a:off x="7236296" y="3861048"/>
            <a:ext cx="216024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1" idx="4"/>
          </p:cNvCxnSpPr>
          <p:nvPr/>
        </p:nvCxnSpPr>
        <p:spPr>
          <a:xfrm>
            <a:off x="7452320" y="3861048"/>
            <a:ext cx="504056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724128" y="4437112"/>
            <a:ext cx="432048" cy="3600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300192" y="4437112"/>
            <a:ext cx="432048" cy="36004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7020272" y="4437112"/>
            <a:ext cx="432048" cy="3600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7740352" y="4437112"/>
            <a:ext cx="432048" cy="36004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403648" y="4365104"/>
            <a:ext cx="1080120" cy="11521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2555776" y="4365104"/>
            <a:ext cx="1368152" cy="115212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403648" y="2996952"/>
            <a:ext cx="1259632" cy="12961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699792" y="2996952"/>
            <a:ext cx="1224136" cy="1296144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2082 L 0.2757 -0.02614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227E-8 L 4.72222E-6 -0.36711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5" grpId="0" animBg="1"/>
      <p:bldP spid="31" grpId="0" animBg="1"/>
      <p:bldP spid="35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第四讲 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772816"/>
            <a:ext cx="3888432" cy="237626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1. </a:t>
            </a:r>
            <a:r>
              <a:rPr lang="zh-CN" altLang="en-US" dirty="0"/>
              <a:t>朴素贝叶斯</a:t>
            </a:r>
            <a:endParaRPr lang="en-US" altLang="zh-CN" dirty="0"/>
          </a:p>
          <a:p>
            <a:pPr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1.1 </a:t>
            </a:r>
            <a:r>
              <a:rPr lang="zh-CN" altLang="en-US" sz="2400" dirty="0">
                <a:solidFill>
                  <a:schemeClr val="tx1"/>
                </a:solidFill>
              </a:rPr>
              <a:t>原理与模型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1.2 </a:t>
            </a:r>
            <a:r>
              <a:rPr lang="zh-CN" altLang="en-US" sz="2400" dirty="0">
                <a:solidFill>
                  <a:schemeClr val="tx1"/>
                </a:solidFill>
              </a:rPr>
              <a:t>算法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1.3 </a:t>
            </a:r>
            <a:r>
              <a:rPr lang="zh-CN" altLang="en-US" sz="2400" dirty="0">
                <a:solidFill>
                  <a:schemeClr val="tx1"/>
                </a:solidFill>
              </a:rPr>
              <a:t>策略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1.4 </a:t>
            </a:r>
            <a:r>
              <a:rPr lang="zh-CN" altLang="en-US" sz="2400" dirty="0">
                <a:solidFill>
                  <a:schemeClr val="tx1"/>
                </a:solidFill>
              </a:rPr>
              <a:t>高斯判别分析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内容占位符 2"/>
          <p:cNvSpPr txBox="1"/>
          <p:nvPr/>
        </p:nvSpPr>
        <p:spPr>
          <a:xfrm>
            <a:off x="4572000" y="1772815"/>
            <a:ext cx="3888432" cy="23762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隐马尔科夫模型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2.1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2.2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推理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概率计算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2.3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预测：解码问题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2.4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参数学习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/>
              <a:t>2.1 </a:t>
            </a:r>
            <a:r>
              <a:rPr lang="zh-CN" altLang="en-US" dirty="0"/>
              <a:t>模型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</a:t>
            </a:r>
            <a:r>
              <a:rPr lang="en-US" altLang="zh-CN" sz="2000" b="0" dirty="0"/>
              <a:t>    </a:t>
            </a:r>
          </a:p>
          <a:p>
            <a:pPr>
              <a:buNone/>
            </a:pPr>
            <a:endParaRPr lang="en-US" altLang="zh-CN" sz="2000" b="0" dirty="0"/>
          </a:p>
          <a:p>
            <a:pPr>
              <a:buNone/>
            </a:pPr>
            <a:endParaRPr lang="en-US" altLang="zh-CN" sz="2000" b="0" dirty="0"/>
          </a:p>
          <a:p>
            <a:pPr>
              <a:buNone/>
            </a:pPr>
            <a:endParaRPr lang="en-US" altLang="zh-CN" sz="2000" b="0" dirty="0"/>
          </a:p>
          <a:p>
            <a:pPr>
              <a:lnSpc>
                <a:spcPct val="200000"/>
              </a:lnSpc>
            </a:pPr>
            <a:r>
              <a:rPr lang="zh-CN" altLang="en-US" sz="2000" b="0" dirty="0"/>
              <a:t> </a:t>
            </a:r>
            <a:r>
              <a:rPr lang="zh-CN" altLang="en-US" sz="2400" b="0" dirty="0"/>
              <a:t>隐马尔科夫模型 </a:t>
            </a:r>
            <a:r>
              <a:rPr lang="el-GR" altLang="zh-CN" sz="2400" b="0" dirty="0"/>
              <a:t>λ</a:t>
            </a:r>
            <a:r>
              <a:rPr lang="en-US" altLang="zh-CN" sz="2400" b="0" dirty="0"/>
              <a:t> </a:t>
            </a:r>
            <a:r>
              <a:rPr lang="zh-CN" altLang="en-US" sz="2400" b="0" dirty="0"/>
              <a:t>可用三元符号表示，即 </a:t>
            </a:r>
            <a:r>
              <a:rPr lang="el-GR" altLang="zh-CN" sz="2400" b="0" dirty="0"/>
              <a:t>λ</a:t>
            </a:r>
            <a:r>
              <a:rPr lang="en-US" altLang="zh-CN" sz="2400" b="0" dirty="0"/>
              <a:t>=(A, B,</a:t>
            </a:r>
            <a:r>
              <a:rPr lang="el-GR" altLang="zh-CN" sz="2400" b="0" dirty="0"/>
              <a:t> Π</a:t>
            </a:r>
            <a:r>
              <a:rPr lang="en-US" altLang="zh-CN" sz="2400" b="0" dirty="0"/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    A-</a:t>
            </a:r>
            <a:r>
              <a:rPr lang="zh-CN" altLang="en-US" sz="2000" b="0" dirty="0">
                <a:solidFill>
                  <a:schemeClr val="tx1"/>
                </a:solidFill>
              </a:rPr>
              <a:t>状态转移概率矩阵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    B-</a:t>
            </a:r>
            <a:r>
              <a:rPr lang="zh-CN" altLang="en-US" sz="2000" b="0" dirty="0">
                <a:solidFill>
                  <a:schemeClr val="tx1"/>
                </a:solidFill>
              </a:rPr>
              <a:t>观测概率矩阵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    </a:t>
            </a:r>
            <a:r>
              <a:rPr lang="el-GR" altLang="zh-CN" sz="2000" b="0" dirty="0">
                <a:solidFill>
                  <a:schemeClr val="tx1"/>
                </a:solidFill>
              </a:rPr>
              <a:t>Π</a:t>
            </a:r>
            <a:r>
              <a:rPr lang="en-US" altLang="zh-CN" sz="2000" b="0" dirty="0">
                <a:solidFill>
                  <a:schemeClr val="tx1"/>
                </a:solidFill>
              </a:rPr>
              <a:t>-</a:t>
            </a:r>
            <a:r>
              <a:rPr lang="zh-CN" altLang="en-US" sz="2000" b="0" dirty="0">
                <a:solidFill>
                  <a:schemeClr val="tx1"/>
                </a:solidFill>
              </a:rPr>
              <a:t>初始状态概率矩阵 </a:t>
            </a:r>
            <a:endParaRPr lang="en-US" altLang="zh-CN" sz="2000" b="0" dirty="0">
              <a:solidFill>
                <a:schemeClr val="tx1"/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194646" y="2328873"/>
            <a:ext cx="3593378" cy="1532175"/>
            <a:chOff x="755576" y="2564904"/>
            <a:chExt cx="3593378" cy="1532175"/>
          </a:xfrm>
        </p:grpSpPr>
        <p:grpSp>
          <p:nvGrpSpPr>
            <p:cNvPr id="11" name="组合 10"/>
            <p:cNvGrpSpPr/>
            <p:nvPr/>
          </p:nvGrpSpPr>
          <p:grpSpPr>
            <a:xfrm>
              <a:off x="755576" y="2564904"/>
              <a:ext cx="504056" cy="504056"/>
              <a:chOff x="755576" y="2564904"/>
              <a:chExt cx="504056" cy="504056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755576" y="2564904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01870" y="2619490"/>
                <a:ext cx="4320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>
                    <a:solidFill>
                      <a:schemeClr val="bg1"/>
                    </a:solidFill>
                  </a:rPr>
                  <a:t>Z</a:t>
                </a:r>
                <a:r>
                  <a:rPr lang="en-US" altLang="zh-CN" sz="1600" baseline="-25000" dirty="0">
                    <a:solidFill>
                      <a:schemeClr val="bg1"/>
                    </a:solidFill>
                  </a:rPr>
                  <a:t>1</a:t>
                </a:r>
                <a:endParaRPr lang="zh-CN" altLang="en-US" sz="1600" baseline="-25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763688" y="2567517"/>
              <a:ext cx="504056" cy="504056"/>
              <a:chOff x="755576" y="2564904"/>
              <a:chExt cx="504056" cy="504056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755576" y="2564904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01870" y="2619490"/>
                <a:ext cx="4320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>
                    <a:solidFill>
                      <a:schemeClr val="bg1"/>
                    </a:solidFill>
                  </a:rPr>
                  <a:t>Z</a:t>
                </a:r>
                <a:r>
                  <a:rPr lang="en-US" altLang="zh-CN" sz="1600" baseline="-25000" dirty="0">
                    <a:solidFill>
                      <a:schemeClr val="bg1"/>
                    </a:solidFill>
                  </a:rPr>
                  <a:t>2</a:t>
                </a:r>
                <a:endParaRPr lang="zh-CN" altLang="en-US" sz="1600" baseline="-25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834608" y="2570929"/>
              <a:ext cx="504056" cy="504056"/>
              <a:chOff x="755576" y="2564904"/>
              <a:chExt cx="504056" cy="50405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755576" y="2564904"/>
                <a:ext cx="504056" cy="50405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01870" y="2619490"/>
                <a:ext cx="4320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>
                    <a:solidFill>
                      <a:schemeClr val="bg1"/>
                    </a:solidFill>
                  </a:rPr>
                  <a:t>Z</a:t>
                </a:r>
                <a:r>
                  <a:rPr lang="en-US" altLang="zh-CN" sz="1600" baseline="-25000" dirty="0">
                    <a:solidFill>
                      <a:schemeClr val="bg1"/>
                    </a:solidFill>
                  </a:rPr>
                  <a:t>T</a:t>
                </a:r>
                <a:endParaRPr lang="zh-CN" altLang="en-US" sz="1600" baseline="-25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755576" y="3590410"/>
              <a:ext cx="504056" cy="504056"/>
              <a:chOff x="907976" y="4509120"/>
              <a:chExt cx="504056" cy="504056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907976" y="4509120"/>
                <a:ext cx="504056" cy="50405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72962" y="4543671"/>
                <a:ext cx="4320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/>
                  <a:t>X</a:t>
                </a:r>
                <a:r>
                  <a:rPr lang="en-US" altLang="zh-CN" sz="1600" baseline="-25000" dirty="0"/>
                  <a:t>1</a:t>
                </a:r>
                <a:endParaRPr lang="zh-CN" altLang="en-US" sz="1600" baseline="-25000" dirty="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773978" y="3587797"/>
              <a:ext cx="504056" cy="504056"/>
              <a:chOff x="907976" y="4509120"/>
              <a:chExt cx="504056" cy="504056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907976" y="4509120"/>
                <a:ext cx="504056" cy="5040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54270" y="4563706"/>
                <a:ext cx="4320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/>
                  <a:t>X</a:t>
                </a:r>
                <a:r>
                  <a:rPr lang="en-US" altLang="zh-CN" sz="1600" baseline="-25000" dirty="0"/>
                  <a:t>2</a:t>
                </a:r>
                <a:endParaRPr lang="zh-CN" altLang="en-US" sz="1600" baseline="-25000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844898" y="3593023"/>
              <a:ext cx="504056" cy="504056"/>
              <a:chOff x="907976" y="4509120"/>
              <a:chExt cx="504056" cy="50405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907976" y="4509120"/>
                <a:ext cx="504056" cy="50405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79984" y="4541058"/>
                <a:ext cx="4320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/>
                  <a:t>X</a:t>
                </a:r>
                <a:r>
                  <a:rPr lang="en-US" altLang="zh-CN" sz="1600" baseline="-25000" dirty="0"/>
                  <a:t>T</a:t>
                </a:r>
                <a:endParaRPr lang="zh-CN" altLang="en-US" sz="1600" baseline="-25000" dirty="0"/>
              </a:p>
            </p:txBody>
          </p:sp>
        </p:grpSp>
        <p:cxnSp>
          <p:nvCxnSpPr>
            <p:cNvPr id="30" name="直接箭头连接符 29"/>
            <p:cNvCxnSpPr>
              <a:stCxn id="4" idx="6"/>
              <a:endCxn id="13" idx="2"/>
            </p:cNvCxnSpPr>
            <p:nvPr/>
          </p:nvCxnSpPr>
          <p:spPr>
            <a:xfrm>
              <a:off x="1259632" y="2816932"/>
              <a:ext cx="504056" cy="2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3" idx="4"/>
              <a:endCxn id="24" idx="0"/>
            </p:cNvCxnSpPr>
            <p:nvPr/>
          </p:nvCxnSpPr>
          <p:spPr>
            <a:xfrm>
              <a:off x="2015716" y="3071573"/>
              <a:ext cx="10290" cy="5162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4" idx="4"/>
              <a:endCxn id="20" idx="0"/>
            </p:cNvCxnSpPr>
            <p:nvPr/>
          </p:nvCxnSpPr>
          <p:spPr>
            <a:xfrm>
              <a:off x="1007604" y="3068960"/>
              <a:ext cx="0" cy="5214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13" idx="6"/>
            </p:cNvCxnSpPr>
            <p:nvPr/>
          </p:nvCxnSpPr>
          <p:spPr>
            <a:xfrm flipV="1">
              <a:off x="2267744" y="2816932"/>
              <a:ext cx="432048" cy="2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16" idx="2"/>
            </p:cNvCxnSpPr>
            <p:nvPr/>
          </p:nvCxnSpPr>
          <p:spPr>
            <a:xfrm flipV="1">
              <a:off x="3419872" y="2822957"/>
              <a:ext cx="414736" cy="2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16" idx="4"/>
              <a:endCxn id="27" idx="0"/>
            </p:cNvCxnSpPr>
            <p:nvPr/>
          </p:nvCxnSpPr>
          <p:spPr>
            <a:xfrm>
              <a:off x="4086636" y="3074985"/>
              <a:ext cx="10290" cy="5180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814201" y="256490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932040" y="24208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状态序列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32040" y="34197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观测序列</a:t>
            </a:r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6300192" y="2408436"/>
          <a:ext cx="24495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Equation" r:id="rId3" imgW="33528000" imgH="6096000" progId="Equation.DSMT4">
                  <p:embed/>
                </p:oleObj>
              </mc:Choice>
              <mc:Fallback>
                <p:oleObj name="Equation" r:id="rId3" imgW="33528000" imgH="6096000" progId="Equation.DSMT4">
                  <p:embed/>
                  <p:pic>
                    <p:nvPicPr>
                      <p:cNvPr id="0" name="图片 2457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0192" y="2408436"/>
                        <a:ext cx="2449513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6300192" y="3365500"/>
          <a:ext cx="24733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Equation" r:id="rId5" imgW="33832800" imgH="6096000" progId="Equation.DSMT4">
                  <p:embed/>
                </p:oleObj>
              </mc:Choice>
              <mc:Fallback>
                <p:oleObj name="Equation" r:id="rId5" imgW="33832800" imgH="6096000" progId="Equation.DSMT4">
                  <p:embed/>
                  <p:pic>
                    <p:nvPicPr>
                      <p:cNvPr id="0" name="图片 2457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0192" y="3365500"/>
                        <a:ext cx="2473325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3666951" y="4581128"/>
          <a:ext cx="42894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7" imgW="60960000" imgH="7010400" progId="Equation.DSMT4">
                  <p:embed/>
                </p:oleObj>
              </mc:Choice>
              <mc:Fallback>
                <p:oleObj name="Equation" r:id="rId7" imgW="60960000" imgH="7010400" progId="Equation.DSMT4">
                  <p:embed/>
                  <p:pic>
                    <p:nvPicPr>
                      <p:cNvPr id="0" name="图片 2457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66951" y="4581128"/>
                        <a:ext cx="4289425" cy="4937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/>
          <p:cNvGraphicFramePr>
            <a:graphicFrameLocks noChangeAspect="1"/>
          </p:cNvGraphicFramePr>
          <p:nvPr/>
        </p:nvGraphicFramePr>
        <p:xfrm>
          <a:off x="3671515" y="5157192"/>
          <a:ext cx="48609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9" imgW="69494400" imgH="7010400" progId="Equation.DSMT4">
                  <p:embed/>
                </p:oleObj>
              </mc:Choice>
              <mc:Fallback>
                <p:oleObj name="Equation" r:id="rId9" imgW="69494400" imgH="7010400" progId="Equation.DSMT4">
                  <p:embed/>
                  <p:pic>
                    <p:nvPicPr>
                      <p:cNvPr id="0" name="图片 24579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71515" y="5157192"/>
                        <a:ext cx="4860925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/>
        </p:nvGraphicFramePr>
        <p:xfrm>
          <a:off x="3708052" y="5733256"/>
          <a:ext cx="302418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Equation" r:id="rId11" imgW="44805600" imgH="6096000" progId="Equation.DSMT4">
                  <p:embed/>
                </p:oleObj>
              </mc:Choice>
              <mc:Fallback>
                <p:oleObj name="Equation" r:id="rId11" imgW="44805600" imgH="6096000" progId="Equation.DSMT4">
                  <p:embed/>
                  <p:pic>
                    <p:nvPicPr>
                      <p:cNvPr id="0" name="图片 24580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08052" y="5733256"/>
                        <a:ext cx="3024188" cy="411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83568" y="6488668"/>
            <a:ext cx="54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http://ethw.org/First-Hand:The_Hidden_Markov_Model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195736" y="1628800"/>
            <a:ext cx="23762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Leonard E. Baum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zh-CN" altLang="en-US" dirty="0">
                <a:solidFill>
                  <a:schemeClr val="tx1"/>
                </a:solidFill>
              </a:rPr>
              <a:t>举例：语音识别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708920"/>
            <a:ext cx="4680520" cy="370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2. </a:t>
            </a:r>
            <a:r>
              <a:rPr lang="zh-CN" altLang="en-US" sz="3600" dirty="0"/>
              <a:t>隐马尔科夫模型</a:t>
            </a:r>
            <a:endParaRPr lang="en-US" altLang="zh-CN" sz="3600" dirty="0"/>
          </a:p>
        </p:txBody>
      </p:sp>
      <p:pic>
        <p:nvPicPr>
          <p:cNvPr id="1741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375497"/>
            <a:ext cx="441960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647305"/>
            <a:ext cx="44196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Text Box 9"/>
          <p:cNvSpPr txBox="1">
            <a:spLocks noChangeArrowheads="1"/>
          </p:cNvSpPr>
          <p:nvPr/>
        </p:nvSpPr>
        <p:spPr bwMode="auto">
          <a:xfrm>
            <a:off x="827584" y="6021288"/>
            <a:ext cx="525658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i="1" dirty="0"/>
              <a:t>Visual tracking of articulated objects </a:t>
            </a:r>
            <a:r>
              <a:rPr lang="en-US" altLang="zh-CN" sz="1400" i="1" dirty="0"/>
              <a:t>(L. </a:t>
            </a:r>
            <a:r>
              <a:rPr lang="en-US" altLang="zh-CN" sz="1400" i="1" dirty="0" err="1"/>
              <a:t>Sigal</a:t>
            </a:r>
            <a:r>
              <a:rPr lang="en-US" altLang="zh-CN" sz="1400" i="1" dirty="0"/>
              <a:t> et. al., 2006)</a:t>
            </a:r>
          </a:p>
        </p:txBody>
      </p:sp>
      <p:sp>
        <p:nvSpPr>
          <p:cNvPr id="1741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67544" y="1700808"/>
            <a:ext cx="8915400" cy="1143000"/>
          </a:xfrm>
          <a:noFill/>
        </p:spPr>
        <p:txBody>
          <a:bodyPr/>
          <a:lstStyle/>
          <a:p>
            <a:pPr eaLnBrk="1" hangingPunct="1"/>
            <a:r>
              <a:rPr lang="en-US" altLang="zh-CN" sz="2400" dirty="0"/>
              <a:t>Estimate motion of targets in 3D world from indirect, potentially noisy measurements</a:t>
            </a:r>
          </a:p>
          <a:p>
            <a:pPr marL="914400" lvl="1" indent="-457200" eaLnBrk="1" hangingPunct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2. </a:t>
            </a:r>
            <a:r>
              <a:rPr lang="zh-CN" altLang="en-US" sz="3600" dirty="0"/>
              <a:t>隐马尔科夫模型</a:t>
            </a:r>
            <a:endParaRPr lang="en-US" altLang="zh-CN" sz="3600" i="1" dirty="0"/>
          </a:p>
        </p:txBody>
      </p:sp>
      <p:pic>
        <p:nvPicPr>
          <p:cNvPr id="18436" name="Picture 6" descr="examplema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36912"/>
            <a:ext cx="3168352" cy="315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11" descr="ma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2636911"/>
            <a:ext cx="3384376" cy="318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2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611560" y="1484784"/>
            <a:ext cx="8712968" cy="114300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Robot Navigation: </a:t>
            </a:r>
            <a:r>
              <a:rPr lang="en-US" altLang="zh-CN" i="1" dirty="0"/>
              <a:t>SLAM</a:t>
            </a:r>
            <a:endParaRPr lang="en-US" altLang="zh-CN" dirty="0"/>
          </a:p>
          <a:p>
            <a:r>
              <a:rPr lang="en-US" altLang="zh-CN" dirty="0"/>
              <a:t>As robot moves, estimate its pose &amp; world geometry</a:t>
            </a:r>
            <a:endParaRPr lang="en-US" altLang="zh-CN" i="1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txBody>
          <a:bodyPr/>
          <a:lstStyle/>
          <a:p>
            <a:r>
              <a:rPr lang="en-US" altLang="zh-CN" dirty="0"/>
              <a:t>HMM</a:t>
            </a:r>
            <a:r>
              <a:rPr lang="zh-CN" altLang="en-US" dirty="0"/>
              <a:t>的三个基本问题</a:t>
            </a:r>
            <a:endParaRPr lang="en-US" altLang="zh-CN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539552" y="3501008"/>
            <a:ext cx="8208912" cy="13681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B.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参数学习问题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已知 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观测序列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,…,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 求：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模型</a:t>
            </a:r>
            <a:r>
              <a:rPr kumimoji="0" lang="el-GR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=(A, B,</a:t>
            </a:r>
            <a:r>
              <a:rPr kumimoji="0" lang="el-GR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539552" y="4941168"/>
            <a:ext cx="8208912" cy="12961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C.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预测（解码）问题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已知 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模型</a:t>
            </a:r>
            <a:r>
              <a:rPr kumimoji="0" lang="el-GR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=(A, B,</a:t>
            </a:r>
            <a:r>
              <a:rPr kumimoji="0" lang="el-GR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和观测序列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,…,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  求：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O,</a:t>
            </a:r>
            <a:r>
              <a:rPr kumimoji="0" lang="el-GR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539552" y="2132856"/>
            <a:ext cx="8229600" cy="12961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A.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概率计算问题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已知 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模型</a:t>
            </a:r>
            <a:r>
              <a:rPr kumimoji="0" lang="el-GR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=(A, B,</a:t>
            </a:r>
            <a:r>
              <a:rPr kumimoji="0" lang="el-GR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和观测序列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,…,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 求：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</a:t>
            </a:r>
            <a:r>
              <a:rPr kumimoji="0" lang="el-GR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2.2 </a:t>
            </a:r>
            <a:r>
              <a:rPr lang="zh-CN" altLang="en-US" dirty="0"/>
              <a:t>概率计算问题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539552" y="2204864"/>
            <a:ext cx="8280920" cy="8640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已知 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模型</a:t>
            </a:r>
            <a:r>
              <a:rPr kumimoji="0" lang="el-GR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=(A, B,</a:t>
            </a:r>
            <a:r>
              <a:rPr kumimoji="0" lang="el-GR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和观测序列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,…,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求：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</a:t>
            </a:r>
            <a:r>
              <a:rPr kumimoji="0" lang="el-GR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03426" name="Object 2"/>
          <p:cNvGraphicFramePr>
            <a:graphicFrameLocks noChangeAspect="1"/>
          </p:cNvGraphicFramePr>
          <p:nvPr/>
        </p:nvGraphicFramePr>
        <p:xfrm>
          <a:off x="539750" y="3140968"/>
          <a:ext cx="8280400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3" imgW="117043200" imgH="46024800" progId="Equation.DSMT4">
                  <p:embed/>
                </p:oleObj>
              </mc:Choice>
              <mc:Fallback>
                <p:oleObj name="Equation" r:id="rId3" imgW="117043200" imgH="46024800" progId="Equation.DSMT4">
                  <p:embed/>
                  <p:pic>
                    <p:nvPicPr>
                      <p:cNvPr id="0" name="图片 2560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3140968"/>
                        <a:ext cx="8280400" cy="32480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云形标注 6"/>
          <p:cNvSpPr/>
          <p:nvPr/>
        </p:nvSpPr>
        <p:spPr>
          <a:xfrm>
            <a:off x="6732240" y="4725144"/>
            <a:ext cx="1872208" cy="1044696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altLang="zh-CN" sz="28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800" b="1" i="1" baseline="3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5936" y="2708920"/>
            <a:ext cx="4248472" cy="2088232"/>
          </a:xfrm>
        </p:spPr>
        <p:txBody>
          <a:bodyPr/>
          <a:lstStyle/>
          <a:p>
            <a:r>
              <a:rPr lang="zh-CN" altLang="en-US" dirty="0"/>
              <a:t>声学模型 </a:t>
            </a:r>
            <a:r>
              <a:rPr lang="en-US" altLang="zh-CN" dirty="0">
                <a:sym typeface="Wingdings" panose="05000000000000000000" pitchFamily="2" charset="2"/>
              </a:rPr>
              <a:t> </a:t>
            </a:r>
            <a:r>
              <a:rPr lang="zh-CN" altLang="en-US" dirty="0">
                <a:sym typeface="Wingdings" panose="05000000000000000000" pitchFamily="2" charset="2"/>
              </a:rPr>
              <a:t>语音识别</a:t>
            </a:r>
            <a:endParaRPr lang="en-US" altLang="zh-CN" dirty="0"/>
          </a:p>
          <a:p>
            <a:r>
              <a:rPr lang="zh-CN" altLang="en-US" dirty="0"/>
              <a:t>翻译模型 </a:t>
            </a:r>
            <a:r>
              <a:rPr lang="en-US" altLang="zh-CN" dirty="0">
                <a:sym typeface="Wingdings" panose="05000000000000000000" pitchFamily="2" charset="2"/>
              </a:rPr>
              <a:t> </a:t>
            </a:r>
            <a:r>
              <a:rPr lang="zh-CN" altLang="en-US" dirty="0">
                <a:sym typeface="Wingdings" panose="05000000000000000000" pitchFamily="2" charset="2"/>
              </a:rPr>
              <a:t>机器翻译</a:t>
            </a:r>
            <a:endParaRPr lang="en-US" altLang="zh-CN" dirty="0"/>
          </a:p>
          <a:p>
            <a:r>
              <a:rPr lang="zh-CN" altLang="en-US" dirty="0"/>
              <a:t>纠错模型 </a:t>
            </a:r>
            <a:r>
              <a:rPr lang="en-US" altLang="zh-CN" dirty="0">
                <a:sym typeface="Wingdings" panose="05000000000000000000" pitchFamily="2" charset="2"/>
              </a:rPr>
              <a:t> </a:t>
            </a:r>
            <a:r>
              <a:rPr lang="zh-CN" altLang="en-US" dirty="0">
                <a:sym typeface="Wingdings" panose="05000000000000000000" pitchFamily="2" charset="2"/>
              </a:rPr>
              <a:t>拼音校正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98658" name="Object 2"/>
          <p:cNvGraphicFramePr>
            <a:graphicFrameLocks noChangeAspect="1"/>
          </p:cNvGraphicFramePr>
          <p:nvPr/>
        </p:nvGraphicFramePr>
        <p:xfrm>
          <a:off x="755576" y="1844824"/>
          <a:ext cx="2368375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3" imgW="22250400" imgH="6096000" progId="Equation.DSMT4">
                  <p:embed/>
                </p:oleObj>
              </mc:Choice>
              <mc:Fallback>
                <p:oleObj name="Equation" r:id="rId3" imgW="22250400" imgH="6096000" progId="Equation.DSMT4">
                  <p:embed/>
                  <p:pic>
                    <p:nvPicPr>
                      <p:cNvPr id="0" name="图片 2662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1844824"/>
                        <a:ext cx="2368375" cy="64807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0" name="Object 4"/>
          <p:cNvGraphicFramePr>
            <a:graphicFrameLocks noChangeAspect="1"/>
          </p:cNvGraphicFramePr>
          <p:nvPr/>
        </p:nvGraphicFramePr>
        <p:xfrm>
          <a:off x="3923928" y="1844824"/>
          <a:ext cx="38195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5" imgW="41148000" imgH="6705600" progId="Equation.DSMT4">
                  <p:embed/>
                </p:oleObj>
              </mc:Choice>
              <mc:Fallback>
                <p:oleObj name="Equation" r:id="rId5" imgW="41148000" imgH="6705600" progId="Equation.DSMT4">
                  <p:embed/>
                  <p:pic>
                    <p:nvPicPr>
                      <p:cNvPr id="0" name="图片 2662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3928" y="1844824"/>
                        <a:ext cx="3819525" cy="622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/>
          <p:cNvSpPr txBox="1"/>
          <p:nvPr/>
        </p:nvSpPr>
        <p:spPr>
          <a:xfrm>
            <a:off x="755576" y="2708920"/>
            <a:ext cx="30243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语言模型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2.2 </a:t>
            </a:r>
            <a:r>
              <a:rPr lang="zh-CN" altLang="en-US" dirty="0"/>
              <a:t>概率计算问题</a:t>
            </a:r>
            <a:endParaRPr lang="en-US" altLang="zh-CN" dirty="0"/>
          </a:p>
          <a:p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一个观测</a:t>
            </a:r>
          </a:p>
        </p:txBody>
      </p:sp>
      <p:sp>
        <p:nvSpPr>
          <p:cNvPr id="4" name="椭圆 3"/>
          <p:cNvSpPr/>
          <p:nvPr/>
        </p:nvSpPr>
        <p:spPr>
          <a:xfrm>
            <a:off x="899592" y="2996952"/>
            <a:ext cx="648072" cy="6480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/>
              <a:t>I</a:t>
            </a:r>
            <a:r>
              <a:rPr lang="en-US" altLang="zh-CN" b="1" baseline="-25000" dirty="0"/>
              <a:t>1</a:t>
            </a:r>
            <a:endParaRPr lang="zh-CN" altLang="en-US" b="1" baseline="-25000" dirty="0"/>
          </a:p>
        </p:txBody>
      </p:sp>
      <p:sp>
        <p:nvSpPr>
          <p:cNvPr id="5" name="椭圆 4"/>
          <p:cNvSpPr/>
          <p:nvPr/>
        </p:nvSpPr>
        <p:spPr>
          <a:xfrm>
            <a:off x="899592" y="4149080"/>
            <a:ext cx="648072" cy="64807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/>
              <a:t>O</a:t>
            </a:r>
            <a:r>
              <a:rPr lang="en-US" altLang="zh-CN" sz="2000" b="1" baseline="-25000" dirty="0"/>
              <a:t>1</a:t>
            </a:r>
            <a:endParaRPr lang="zh-CN" altLang="en-US" sz="2000" b="1" baseline="-25000" dirty="0"/>
          </a:p>
        </p:txBody>
      </p:sp>
      <p:cxnSp>
        <p:nvCxnSpPr>
          <p:cNvPr id="7" name="直接箭头连接符 6"/>
          <p:cNvCxnSpPr>
            <a:stCxn id="4" idx="4"/>
            <a:endCxn id="5" idx="0"/>
          </p:cNvCxnSpPr>
          <p:nvPr/>
        </p:nvCxnSpPr>
        <p:spPr>
          <a:xfrm>
            <a:off x="1223628" y="364502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2642" name="Object 2"/>
          <p:cNvGraphicFramePr>
            <a:graphicFrameLocks noChangeAspect="1"/>
          </p:cNvGraphicFramePr>
          <p:nvPr/>
        </p:nvGraphicFramePr>
        <p:xfrm>
          <a:off x="2123728" y="2996952"/>
          <a:ext cx="4277446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3" imgW="51511200" imgH="36576000" progId="Equation.DSMT4">
                  <p:embed/>
                </p:oleObj>
              </mc:Choice>
              <mc:Fallback>
                <p:oleObj name="Equation" r:id="rId3" imgW="51511200" imgH="36576000" progId="Equation.DSMT4">
                  <p:embed/>
                  <p:pic>
                    <p:nvPicPr>
                      <p:cNvPr id="0" name="图片 2764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2996952"/>
                        <a:ext cx="4277446" cy="28083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2699792" y="4293096"/>
            <a:ext cx="3240360" cy="50405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2.2 </a:t>
            </a:r>
            <a:r>
              <a:rPr lang="zh-CN" altLang="en-US" dirty="0"/>
              <a:t>概率计算问题</a:t>
            </a:r>
            <a:endParaRPr lang="en-US" altLang="zh-CN" dirty="0"/>
          </a:p>
          <a:p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两个观测</a:t>
            </a:r>
          </a:p>
        </p:txBody>
      </p:sp>
      <p:graphicFrame>
        <p:nvGraphicFramePr>
          <p:cNvPr id="112642" name="Object 2"/>
          <p:cNvGraphicFramePr>
            <a:graphicFrameLocks noChangeAspect="1"/>
          </p:cNvGraphicFramePr>
          <p:nvPr/>
        </p:nvGraphicFramePr>
        <p:xfrm>
          <a:off x="2771800" y="2276872"/>
          <a:ext cx="4843462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Equation" r:id="rId3" imgW="61264800" imgH="27127200" progId="Equation.DSMT4">
                  <p:embed/>
                </p:oleObj>
              </mc:Choice>
              <mc:Fallback>
                <p:oleObj name="Equation" r:id="rId3" imgW="61264800" imgH="27127200" progId="Equation.DSMT4">
                  <p:embed/>
                  <p:pic>
                    <p:nvPicPr>
                      <p:cNvPr id="0" name="图片 2867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800" y="2276872"/>
                        <a:ext cx="4843462" cy="1984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3347864" y="5085184"/>
            <a:ext cx="4968552" cy="72008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39552" y="2780928"/>
            <a:ext cx="648072" cy="6480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/>
              <a:t>I</a:t>
            </a:r>
            <a:r>
              <a:rPr lang="en-US" altLang="zh-CN" b="1" baseline="-25000" dirty="0"/>
              <a:t>1</a:t>
            </a:r>
            <a:endParaRPr lang="zh-CN" altLang="en-US" b="1" baseline="-25000" dirty="0"/>
          </a:p>
        </p:txBody>
      </p:sp>
      <p:sp>
        <p:nvSpPr>
          <p:cNvPr id="16" name="椭圆 15"/>
          <p:cNvSpPr/>
          <p:nvPr/>
        </p:nvSpPr>
        <p:spPr>
          <a:xfrm>
            <a:off x="539552" y="3933056"/>
            <a:ext cx="648072" cy="64807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/>
              <a:t>O</a:t>
            </a:r>
            <a:r>
              <a:rPr lang="en-US" altLang="zh-CN" sz="2000" b="1" baseline="-25000" dirty="0"/>
              <a:t>1</a:t>
            </a:r>
            <a:endParaRPr lang="zh-CN" altLang="en-US" sz="2000" b="1" baseline="-25000" dirty="0"/>
          </a:p>
        </p:txBody>
      </p:sp>
      <p:cxnSp>
        <p:nvCxnSpPr>
          <p:cNvPr id="17" name="直接箭头连接符 16"/>
          <p:cNvCxnSpPr>
            <a:stCxn id="15" idx="4"/>
            <a:endCxn id="16" idx="0"/>
          </p:cNvCxnSpPr>
          <p:nvPr/>
        </p:nvCxnSpPr>
        <p:spPr>
          <a:xfrm>
            <a:off x="863588" y="342900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1547664" y="2780928"/>
            <a:ext cx="648072" cy="6480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/>
              <a:t>I</a:t>
            </a:r>
            <a:r>
              <a:rPr lang="en-US" altLang="zh-CN" b="1" baseline="-25000" dirty="0"/>
              <a:t>2</a:t>
            </a:r>
            <a:endParaRPr lang="zh-CN" altLang="en-US" b="1" baseline="-25000" dirty="0"/>
          </a:p>
        </p:txBody>
      </p:sp>
      <p:sp>
        <p:nvSpPr>
          <p:cNvPr id="19" name="椭圆 18"/>
          <p:cNvSpPr/>
          <p:nvPr/>
        </p:nvSpPr>
        <p:spPr>
          <a:xfrm>
            <a:off x="1547664" y="3933056"/>
            <a:ext cx="648072" cy="64807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/>
              <a:t>O</a:t>
            </a:r>
            <a:r>
              <a:rPr lang="en-US" altLang="zh-CN" sz="2000" b="1" baseline="-25000" dirty="0"/>
              <a:t>2</a:t>
            </a:r>
            <a:endParaRPr lang="zh-CN" altLang="en-US" sz="2000" b="1" baseline="-25000" dirty="0"/>
          </a:p>
        </p:txBody>
      </p:sp>
      <p:cxnSp>
        <p:nvCxnSpPr>
          <p:cNvPr id="20" name="直接箭头连接符 19"/>
          <p:cNvCxnSpPr>
            <a:stCxn id="18" idx="4"/>
            <a:endCxn id="19" idx="0"/>
          </p:cNvCxnSpPr>
          <p:nvPr/>
        </p:nvCxnSpPr>
        <p:spPr>
          <a:xfrm>
            <a:off x="1871700" y="342900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6"/>
            <a:endCxn id="18" idx="2"/>
          </p:cNvCxnSpPr>
          <p:nvPr/>
        </p:nvCxnSpPr>
        <p:spPr>
          <a:xfrm>
            <a:off x="1187624" y="310496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700808" y="4077072"/>
            <a:ext cx="144016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2771800" y="4221088"/>
          <a:ext cx="5400600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Equation" r:id="rId6" imgW="70104000" imgH="33223200" progId="Equation.DSMT4">
                  <p:embed/>
                </p:oleObj>
              </mc:Choice>
              <mc:Fallback>
                <p:oleObj name="Equation" r:id="rId6" imgW="70104000" imgH="33223200" progId="Equation.DSMT4">
                  <p:embed/>
                  <p:pic>
                    <p:nvPicPr>
                      <p:cNvPr id="0" name="图片 28673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71800" y="4221088"/>
                        <a:ext cx="5400600" cy="2428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前情回顾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决策树：</a:t>
            </a:r>
            <a:r>
              <a:rPr lang="en-US" altLang="zh-CN" sz="2800" dirty="0">
                <a:solidFill>
                  <a:schemeClr val="tx1"/>
                </a:solidFill>
              </a:rPr>
              <a:t>CA</a:t>
            </a:r>
            <a:r>
              <a:rPr lang="en-US" altLang="zh-CN" sz="2800" dirty="0">
                <a:solidFill>
                  <a:srgbClr val="FF0000"/>
                </a:solidFill>
              </a:rPr>
              <a:t>R</a:t>
            </a:r>
            <a:r>
              <a:rPr lang="en-US" altLang="zh-CN" sz="2800" dirty="0">
                <a:solidFill>
                  <a:schemeClr val="tx1"/>
                </a:solidFill>
              </a:rPr>
              <a:t>T</a:t>
            </a:r>
            <a:r>
              <a:rPr lang="zh-CN" altLang="en-US" sz="2800" dirty="0">
                <a:solidFill>
                  <a:schemeClr val="tx1"/>
                </a:solidFill>
              </a:rPr>
              <a:t>框架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zh-CN" altLang="en-US" dirty="0"/>
              <a:t>举例：</a:t>
            </a:r>
            <a:r>
              <a:rPr lang="zh-CN" altLang="en-US" dirty="0">
                <a:solidFill>
                  <a:srgbClr val="FF0000"/>
                </a:solidFill>
              </a:rPr>
              <a:t>回归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4" name="内容占位符 1"/>
          <p:cNvGraphicFramePr/>
          <p:nvPr/>
        </p:nvGraphicFramePr>
        <p:xfrm>
          <a:off x="179512" y="3212976"/>
          <a:ext cx="5712332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5" name="直接连接符 4"/>
          <p:cNvCxnSpPr/>
          <p:nvPr/>
        </p:nvCxnSpPr>
        <p:spPr>
          <a:xfrm flipV="1">
            <a:off x="2721496" y="3284984"/>
            <a:ext cx="0" cy="30243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12822" y="3284984"/>
            <a:ext cx="0" cy="30243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3491880" y="3284984"/>
            <a:ext cx="0" cy="302433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247964" y="3284984"/>
            <a:ext cx="0" cy="30243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乘号 8"/>
          <p:cNvSpPr/>
          <p:nvPr/>
        </p:nvSpPr>
        <p:spPr>
          <a:xfrm>
            <a:off x="4251747" y="6044217"/>
            <a:ext cx="195990" cy="21602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4349742" y="3356992"/>
            <a:ext cx="0" cy="295232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57"/>
          <p:cNvGrpSpPr/>
          <p:nvPr/>
        </p:nvGrpSpPr>
        <p:grpSpPr>
          <a:xfrm>
            <a:off x="6394544" y="3563724"/>
            <a:ext cx="1159414" cy="721414"/>
            <a:chOff x="6760958" y="1628800"/>
            <a:chExt cx="1159414" cy="721414"/>
          </a:xfrm>
        </p:grpSpPr>
        <p:grpSp>
          <p:nvGrpSpPr>
            <p:cNvPr id="12" name="组合 52"/>
            <p:cNvGrpSpPr/>
            <p:nvPr/>
          </p:nvGrpSpPr>
          <p:grpSpPr>
            <a:xfrm>
              <a:off x="6768244" y="1628800"/>
              <a:ext cx="1152128" cy="721414"/>
              <a:chOff x="6768244" y="1628800"/>
              <a:chExt cx="1152128" cy="721414"/>
            </a:xfrm>
          </p:grpSpPr>
          <p:grpSp>
            <p:nvGrpSpPr>
              <p:cNvPr id="15" name="组合 43"/>
              <p:cNvGrpSpPr/>
              <p:nvPr/>
            </p:nvGrpSpPr>
            <p:grpSpPr>
              <a:xfrm>
                <a:off x="6948264" y="1628800"/>
                <a:ext cx="792088" cy="369332"/>
                <a:chOff x="6948264" y="1628800"/>
                <a:chExt cx="792088" cy="369332"/>
              </a:xfrm>
            </p:grpSpPr>
            <p:sp>
              <p:nvSpPr>
                <p:cNvPr id="18" name="圆角矩形 17"/>
                <p:cNvSpPr/>
                <p:nvPr/>
              </p:nvSpPr>
              <p:spPr>
                <a:xfrm>
                  <a:off x="6948264" y="1628800"/>
                  <a:ext cx="792088" cy="360040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7092280" y="162880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X&gt;2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6" name="直接箭头连接符 15"/>
              <p:cNvCxnSpPr>
                <a:stCxn id="18" idx="2"/>
              </p:cNvCxnSpPr>
              <p:nvPr/>
            </p:nvCxnSpPr>
            <p:spPr>
              <a:xfrm>
                <a:off x="7344308" y="1988840"/>
                <a:ext cx="576064" cy="361374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8" idx="2"/>
              </p:cNvCxnSpPr>
              <p:nvPr/>
            </p:nvCxnSpPr>
            <p:spPr>
              <a:xfrm flipH="1">
                <a:off x="6768244" y="1988840"/>
                <a:ext cx="576064" cy="360040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7596336" y="197347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60958" y="1973478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组合 106"/>
          <p:cNvGrpSpPr/>
          <p:nvPr/>
        </p:nvGrpSpPr>
        <p:grpSpPr>
          <a:xfrm>
            <a:off x="5796136" y="4283804"/>
            <a:ext cx="1217762" cy="1089412"/>
            <a:chOff x="6162550" y="2348880"/>
            <a:chExt cx="1217762" cy="1089412"/>
          </a:xfrm>
        </p:grpSpPr>
        <p:grpSp>
          <p:nvGrpSpPr>
            <p:cNvPr id="21" name="组合 91"/>
            <p:cNvGrpSpPr/>
            <p:nvPr/>
          </p:nvGrpSpPr>
          <p:grpSpPr>
            <a:xfrm>
              <a:off x="6365826" y="2348880"/>
              <a:ext cx="865688" cy="725393"/>
              <a:chOff x="6365826" y="2348880"/>
              <a:chExt cx="865688" cy="725393"/>
            </a:xfrm>
          </p:grpSpPr>
          <p:grpSp>
            <p:nvGrpSpPr>
              <p:cNvPr id="24" name="组合 62"/>
              <p:cNvGrpSpPr/>
              <p:nvPr/>
            </p:nvGrpSpPr>
            <p:grpSpPr>
              <a:xfrm>
                <a:off x="6415490" y="2348880"/>
                <a:ext cx="792088" cy="369332"/>
                <a:chOff x="6948264" y="1628800"/>
                <a:chExt cx="792088" cy="369332"/>
              </a:xfrm>
            </p:grpSpPr>
            <p:sp>
              <p:nvSpPr>
                <p:cNvPr id="29" name="圆角矩形 28"/>
                <p:cNvSpPr/>
                <p:nvPr/>
              </p:nvSpPr>
              <p:spPr>
                <a:xfrm>
                  <a:off x="6948264" y="1628800"/>
                  <a:ext cx="792088" cy="360040"/>
                </a:xfrm>
                <a:prstGeom prst="round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7092280" y="1628800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X&gt;1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5" name="直接箭头连接符 24"/>
              <p:cNvCxnSpPr>
                <a:stCxn id="29" idx="2"/>
              </p:cNvCxnSpPr>
              <p:nvPr/>
            </p:nvCxnSpPr>
            <p:spPr>
              <a:xfrm>
                <a:off x="6811534" y="2708920"/>
                <a:ext cx="396044" cy="365353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29" idx="2"/>
              </p:cNvCxnSpPr>
              <p:nvPr/>
            </p:nvCxnSpPr>
            <p:spPr>
              <a:xfrm flipH="1">
                <a:off x="6415490" y="2708920"/>
                <a:ext cx="396044" cy="353970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943482" y="2704941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365826" y="2693558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162550" y="3059668"/>
              <a:ext cx="497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82630" y="3068960"/>
              <a:ext cx="497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1.5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107"/>
          <p:cNvGrpSpPr/>
          <p:nvPr/>
        </p:nvGrpSpPr>
        <p:grpSpPr>
          <a:xfrm>
            <a:off x="6948264" y="4283804"/>
            <a:ext cx="1153040" cy="1089412"/>
            <a:chOff x="7314678" y="2348880"/>
            <a:chExt cx="1153040" cy="1089412"/>
          </a:xfrm>
        </p:grpSpPr>
        <p:grpSp>
          <p:nvGrpSpPr>
            <p:cNvPr id="32" name="组合 92"/>
            <p:cNvGrpSpPr/>
            <p:nvPr/>
          </p:nvGrpSpPr>
          <p:grpSpPr>
            <a:xfrm>
              <a:off x="7452320" y="2348880"/>
              <a:ext cx="1015398" cy="725393"/>
              <a:chOff x="7452320" y="2348880"/>
              <a:chExt cx="1015398" cy="725393"/>
            </a:xfrm>
          </p:grpSpPr>
          <p:grpSp>
            <p:nvGrpSpPr>
              <p:cNvPr id="34" name="组合 71"/>
              <p:cNvGrpSpPr/>
              <p:nvPr/>
            </p:nvGrpSpPr>
            <p:grpSpPr>
              <a:xfrm>
                <a:off x="7495610" y="2348880"/>
                <a:ext cx="868451" cy="378958"/>
                <a:chOff x="6948264" y="1628800"/>
                <a:chExt cx="868451" cy="378958"/>
              </a:xfrm>
            </p:grpSpPr>
            <p:sp>
              <p:nvSpPr>
                <p:cNvPr id="39" name="圆角矩形 38"/>
                <p:cNvSpPr/>
                <p:nvPr/>
              </p:nvSpPr>
              <p:spPr>
                <a:xfrm>
                  <a:off x="6948264" y="1628800"/>
                  <a:ext cx="792088" cy="360040"/>
                </a:xfrm>
                <a:prstGeom prst="round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7024627" y="1638426"/>
                  <a:ext cx="7920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X&gt;2.8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5" name="直接箭头连接符 34"/>
              <p:cNvCxnSpPr>
                <a:stCxn id="39" idx="2"/>
              </p:cNvCxnSpPr>
              <p:nvPr/>
            </p:nvCxnSpPr>
            <p:spPr>
              <a:xfrm>
                <a:off x="7891654" y="2708920"/>
                <a:ext cx="576064" cy="361374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stCxn id="39" idx="2"/>
              </p:cNvCxnSpPr>
              <p:nvPr/>
            </p:nvCxnSpPr>
            <p:spPr>
              <a:xfrm flipH="1">
                <a:off x="7495610" y="2708920"/>
                <a:ext cx="396044" cy="365353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8143682" y="2693558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452320" y="2693558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7314678" y="3068960"/>
              <a:ext cx="497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108"/>
          <p:cNvGrpSpPr/>
          <p:nvPr/>
        </p:nvGrpSpPr>
        <p:grpSpPr>
          <a:xfrm>
            <a:off x="7524328" y="5003884"/>
            <a:ext cx="1289770" cy="1089412"/>
            <a:chOff x="7890742" y="3068960"/>
            <a:chExt cx="1289770" cy="1089412"/>
          </a:xfrm>
        </p:grpSpPr>
        <p:grpSp>
          <p:nvGrpSpPr>
            <p:cNvPr id="42" name="组合 93"/>
            <p:cNvGrpSpPr/>
            <p:nvPr/>
          </p:nvGrpSpPr>
          <p:grpSpPr>
            <a:xfrm>
              <a:off x="7956376" y="3068960"/>
              <a:ext cx="1015398" cy="725393"/>
              <a:chOff x="7452320" y="2348880"/>
              <a:chExt cx="1015398" cy="725393"/>
            </a:xfrm>
          </p:grpSpPr>
          <p:grpSp>
            <p:nvGrpSpPr>
              <p:cNvPr id="45" name="组合 94"/>
              <p:cNvGrpSpPr/>
              <p:nvPr/>
            </p:nvGrpSpPr>
            <p:grpSpPr>
              <a:xfrm>
                <a:off x="7495610" y="2348880"/>
                <a:ext cx="868451" cy="378958"/>
                <a:chOff x="6948264" y="1628800"/>
                <a:chExt cx="868451" cy="378958"/>
              </a:xfrm>
            </p:grpSpPr>
            <p:sp>
              <p:nvSpPr>
                <p:cNvPr id="50" name="圆角矩形 49"/>
                <p:cNvSpPr/>
                <p:nvPr/>
              </p:nvSpPr>
              <p:spPr>
                <a:xfrm>
                  <a:off x="6948264" y="1628800"/>
                  <a:ext cx="792088" cy="360040"/>
                </a:xfrm>
                <a:prstGeom prst="roundRect">
                  <a:avLst/>
                </a:prstGeom>
                <a:no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7024627" y="1638426"/>
                  <a:ext cx="7920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X&gt;3.5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6" name="直接箭头连接符 45"/>
              <p:cNvCxnSpPr>
                <a:stCxn id="50" idx="2"/>
              </p:cNvCxnSpPr>
              <p:nvPr/>
            </p:nvCxnSpPr>
            <p:spPr>
              <a:xfrm>
                <a:off x="7891654" y="2708920"/>
                <a:ext cx="576064" cy="361374"/>
              </a:xfrm>
              <a:prstGeom prst="straightConnector1">
                <a:avLst/>
              </a:prstGeom>
              <a:ln w="2222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stCxn id="50" idx="2"/>
              </p:cNvCxnSpPr>
              <p:nvPr/>
            </p:nvCxnSpPr>
            <p:spPr>
              <a:xfrm flipH="1">
                <a:off x="7495610" y="2708920"/>
                <a:ext cx="396044" cy="365353"/>
              </a:xfrm>
              <a:prstGeom prst="straightConnector1">
                <a:avLst/>
              </a:prstGeom>
              <a:ln w="2222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8143682" y="2693558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452320" y="2693558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7890742" y="3779748"/>
              <a:ext cx="497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676456" y="378904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2.8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乘号 51"/>
          <p:cNvSpPr/>
          <p:nvPr/>
        </p:nvSpPr>
        <p:spPr>
          <a:xfrm>
            <a:off x="4251747" y="3573016"/>
            <a:ext cx="216024" cy="216024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36225" name="Object 1"/>
          <p:cNvGraphicFramePr>
            <a:graphicFrameLocks noChangeAspect="1"/>
          </p:cNvGraphicFramePr>
          <p:nvPr/>
        </p:nvGraphicFramePr>
        <p:xfrm>
          <a:off x="2627784" y="2132856"/>
          <a:ext cx="6516216" cy="964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5" imgW="67970400" imgH="10058400" progId="Equation.DSMT4">
                  <p:embed/>
                </p:oleObj>
              </mc:Choice>
              <mc:Fallback>
                <p:oleObj name="Equation" r:id="rId5" imgW="67970400" imgH="10058400" progId="Equation.DSMT4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7784" y="2132856"/>
                        <a:ext cx="6516216" cy="96428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2.2 </a:t>
            </a:r>
            <a:r>
              <a:rPr lang="zh-CN" altLang="en-US" dirty="0"/>
              <a:t>概率计算问题</a:t>
            </a:r>
            <a:endParaRPr lang="en-US" altLang="zh-CN" dirty="0"/>
          </a:p>
          <a:p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三个观测</a:t>
            </a:r>
          </a:p>
        </p:txBody>
      </p:sp>
      <p:graphicFrame>
        <p:nvGraphicFramePr>
          <p:cNvPr id="112642" name="Object 2"/>
          <p:cNvGraphicFramePr>
            <a:graphicFrameLocks noChangeAspect="1"/>
          </p:cNvGraphicFramePr>
          <p:nvPr/>
        </p:nvGraphicFramePr>
        <p:xfrm>
          <a:off x="2267744" y="2564904"/>
          <a:ext cx="6741888" cy="410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3" imgW="92659200" imgH="60960000" progId="Equation.DSMT4">
                  <p:embed/>
                </p:oleObj>
              </mc:Choice>
              <mc:Fallback>
                <p:oleObj name="Equation" r:id="rId3" imgW="92659200" imgH="60960000" progId="Equation.DSMT4">
                  <p:embed/>
                  <p:pic>
                    <p:nvPicPr>
                      <p:cNvPr id="0" name="图片 2969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744" y="2564904"/>
                        <a:ext cx="6741888" cy="410445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2771800" y="5157192"/>
            <a:ext cx="4752528" cy="72008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2700808" y="4077072"/>
            <a:ext cx="144016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椭圆 27"/>
          <p:cNvSpPr/>
          <p:nvPr/>
        </p:nvSpPr>
        <p:spPr>
          <a:xfrm>
            <a:off x="-2916832" y="1988840"/>
            <a:ext cx="648072" cy="6480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/>
              <a:t>I</a:t>
            </a:r>
            <a:r>
              <a:rPr lang="en-US" altLang="zh-CN" b="1" baseline="-25000" dirty="0"/>
              <a:t>1</a:t>
            </a:r>
            <a:endParaRPr lang="zh-CN" altLang="en-US" b="1" baseline="-25000" dirty="0"/>
          </a:p>
        </p:txBody>
      </p:sp>
      <p:sp>
        <p:nvSpPr>
          <p:cNvPr id="29" name="椭圆 28"/>
          <p:cNvSpPr/>
          <p:nvPr/>
        </p:nvSpPr>
        <p:spPr>
          <a:xfrm>
            <a:off x="-2916832" y="3140968"/>
            <a:ext cx="648072" cy="64807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/>
              <a:t>O</a:t>
            </a:r>
            <a:r>
              <a:rPr lang="en-US" altLang="zh-CN" sz="2000" b="1" baseline="-25000" dirty="0"/>
              <a:t>1</a:t>
            </a:r>
            <a:endParaRPr lang="zh-CN" altLang="en-US" sz="2000" b="1" baseline="-25000" dirty="0"/>
          </a:p>
        </p:txBody>
      </p:sp>
      <p:cxnSp>
        <p:nvCxnSpPr>
          <p:cNvPr id="30" name="直接箭头连接符 29"/>
          <p:cNvCxnSpPr>
            <a:stCxn id="28" idx="4"/>
            <a:endCxn id="29" idx="0"/>
          </p:cNvCxnSpPr>
          <p:nvPr/>
        </p:nvCxnSpPr>
        <p:spPr>
          <a:xfrm>
            <a:off x="-2592796" y="263691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-1908720" y="1988840"/>
            <a:ext cx="648072" cy="6480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/>
              <a:t>I</a:t>
            </a:r>
            <a:r>
              <a:rPr lang="en-US" altLang="zh-CN" b="1" baseline="-25000" dirty="0"/>
              <a:t>2</a:t>
            </a:r>
            <a:endParaRPr lang="zh-CN" altLang="en-US" b="1" baseline="-25000" dirty="0"/>
          </a:p>
        </p:txBody>
      </p:sp>
      <p:sp>
        <p:nvSpPr>
          <p:cNvPr id="32" name="椭圆 31"/>
          <p:cNvSpPr/>
          <p:nvPr/>
        </p:nvSpPr>
        <p:spPr>
          <a:xfrm>
            <a:off x="-1908720" y="3140968"/>
            <a:ext cx="648072" cy="64807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/>
              <a:t>O</a:t>
            </a:r>
            <a:r>
              <a:rPr lang="en-US" altLang="zh-CN" sz="2000" b="1" baseline="-25000" dirty="0"/>
              <a:t>2</a:t>
            </a:r>
            <a:endParaRPr lang="zh-CN" altLang="en-US" sz="2000" b="1" baseline="-25000" dirty="0"/>
          </a:p>
        </p:txBody>
      </p:sp>
      <p:cxnSp>
        <p:nvCxnSpPr>
          <p:cNvPr id="33" name="直接箭头连接符 32"/>
          <p:cNvCxnSpPr>
            <a:stCxn id="31" idx="4"/>
            <a:endCxn id="32" idx="0"/>
          </p:cNvCxnSpPr>
          <p:nvPr/>
        </p:nvCxnSpPr>
        <p:spPr>
          <a:xfrm>
            <a:off x="-1584684" y="263691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8" idx="6"/>
            <a:endCxn id="31" idx="2"/>
          </p:cNvCxnSpPr>
          <p:nvPr/>
        </p:nvCxnSpPr>
        <p:spPr>
          <a:xfrm>
            <a:off x="-2268760" y="231287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-900608" y="1988840"/>
            <a:ext cx="648072" cy="6480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/>
              <a:t>I</a:t>
            </a:r>
            <a:r>
              <a:rPr lang="en-US" altLang="zh-CN" b="1" baseline="-25000" dirty="0"/>
              <a:t>3</a:t>
            </a:r>
            <a:endParaRPr lang="zh-CN" altLang="en-US" b="1" baseline="-25000" dirty="0"/>
          </a:p>
        </p:txBody>
      </p:sp>
      <p:sp>
        <p:nvSpPr>
          <p:cNvPr id="36" name="椭圆 35"/>
          <p:cNvSpPr/>
          <p:nvPr/>
        </p:nvSpPr>
        <p:spPr>
          <a:xfrm>
            <a:off x="-900608" y="3140968"/>
            <a:ext cx="648072" cy="64807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/>
              <a:t>O</a:t>
            </a:r>
            <a:r>
              <a:rPr lang="en-US" altLang="zh-CN" sz="2000" b="1" baseline="-25000" dirty="0"/>
              <a:t>3</a:t>
            </a:r>
            <a:endParaRPr lang="zh-CN" altLang="en-US" sz="2000" b="1" baseline="-25000" dirty="0"/>
          </a:p>
        </p:txBody>
      </p:sp>
      <p:cxnSp>
        <p:nvCxnSpPr>
          <p:cNvPr id="37" name="直接箭头连接符 36"/>
          <p:cNvCxnSpPr>
            <a:stCxn id="35" idx="4"/>
            <a:endCxn id="36" idx="0"/>
          </p:cNvCxnSpPr>
          <p:nvPr/>
        </p:nvCxnSpPr>
        <p:spPr>
          <a:xfrm>
            <a:off x="-576572" y="263691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1" idx="6"/>
            <a:endCxn id="35" idx="2"/>
          </p:cNvCxnSpPr>
          <p:nvPr/>
        </p:nvCxnSpPr>
        <p:spPr>
          <a:xfrm>
            <a:off x="-1260648" y="231287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496" y="2636912"/>
            <a:ext cx="2088232" cy="1438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2.2 </a:t>
            </a:r>
            <a:r>
              <a:rPr lang="zh-CN" altLang="en-US" dirty="0"/>
              <a:t>概率计算问题：</a:t>
            </a:r>
            <a:r>
              <a:rPr lang="zh-CN" altLang="en-US" dirty="0">
                <a:solidFill>
                  <a:srgbClr val="FF0000"/>
                </a:solidFill>
              </a:rPr>
              <a:t>前向算法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aphicFrame>
        <p:nvGraphicFramePr>
          <p:cNvPr id="115714" name="Object 2"/>
          <p:cNvGraphicFramePr>
            <a:graphicFrameLocks noChangeAspect="1"/>
          </p:cNvGraphicFramePr>
          <p:nvPr/>
        </p:nvGraphicFramePr>
        <p:xfrm>
          <a:off x="611560" y="2276872"/>
          <a:ext cx="5112568" cy="1883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Equation" r:id="rId3" imgW="75285600" imgH="27736800" progId="Equation.DSMT4">
                  <p:embed/>
                </p:oleObj>
              </mc:Choice>
              <mc:Fallback>
                <p:oleObj name="Equation" r:id="rId3" imgW="75285600" imgH="27736800" progId="Equation.DSMT4">
                  <p:embed/>
                  <p:pic>
                    <p:nvPicPr>
                      <p:cNvPr id="0" name="图片 3072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2276872"/>
                        <a:ext cx="5112568" cy="188357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>
          <a:xfrm>
            <a:off x="683568" y="4509120"/>
            <a:ext cx="504056" cy="360040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1259632" y="4221088"/>
          <a:ext cx="6480720" cy="1654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Equation" r:id="rId5" imgW="83515200" imgH="21336000" progId="Equation.DSMT4">
                  <p:embed/>
                </p:oleObj>
              </mc:Choice>
              <mc:Fallback>
                <p:oleObj name="Equation" r:id="rId5" imgW="83515200" imgH="21336000" progId="Equation.DSMT4">
                  <p:embed/>
                  <p:pic>
                    <p:nvPicPr>
                      <p:cNvPr id="0" name="图片 3072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9632" y="4221088"/>
                        <a:ext cx="6480720" cy="165490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2.2 </a:t>
            </a:r>
            <a:r>
              <a:rPr lang="zh-CN" altLang="en-US" dirty="0"/>
              <a:t>概率计算问题：</a:t>
            </a:r>
            <a:r>
              <a:rPr lang="zh-CN" altLang="en-US" dirty="0">
                <a:solidFill>
                  <a:srgbClr val="FF0000"/>
                </a:solidFill>
              </a:rPr>
              <a:t>前向算法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>
                <a:solidFill>
                  <a:schemeClr val="tx1"/>
                </a:solidFill>
              </a:rPr>
              <a:t>初始状态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2771799" y="2564904"/>
          <a:ext cx="6383301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Equation" r:id="rId3" imgW="83515200" imgH="10363200" progId="Equation.DSMT4">
                  <p:embed/>
                </p:oleObj>
              </mc:Choice>
              <mc:Fallback>
                <p:oleObj name="Equation" r:id="rId3" imgW="83515200" imgH="10363200" progId="Equation.DSMT4">
                  <p:embed/>
                  <p:pic>
                    <p:nvPicPr>
                      <p:cNvPr id="0" name="图片 3174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1799" y="2564904"/>
                        <a:ext cx="6383301" cy="7920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3131840" y="3645024"/>
          <a:ext cx="5056385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5" imgW="64922400" imgH="27736800" progId="Equation.DSMT4">
                  <p:embed/>
                </p:oleObj>
              </mc:Choice>
              <mc:Fallback>
                <p:oleObj name="Equation" r:id="rId5" imgW="64922400" imgH="27736800" progId="Equation.DSMT4">
                  <p:embed/>
                  <p:pic>
                    <p:nvPicPr>
                      <p:cNvPr id="0" name="图片 3174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1840" y="3645024"/>
                        <a:ext cx="5056385" cy="21602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椭圆 9"/>
          <p:cNvSpPr/>
          <p:nvPr/>
        </p:nvSpPr>
        <p:spPr>
          <a:xfrm>
            <a:off x="539552" y="2924944"/>
            <a:ext cx="432048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baseline="-25000" dirty="0"/>
          </a:p>
        </p:txBody>
      </p:sp>
      <p:sp>
        <p:nvSpPr>
          <p:cNvPr id="14" name="椭圆 13"/>
          <p:cNvSpPr/>
          <p:nvPr/>
        </p:nvSpPr>
        <p:spPr>
          <a:xfrm>
            <a:off x="539552" y="3645024"/>
            <a:ext cx="432048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baseline="-25000" dirty="0"/>
          </a:p>
        </p:txBody>
      </p:sp>
      <p:sp>
        <p:nvSpPr>
          <p:cNvPr id="15" name="椭圆 14"/>
          <p:cNvSpPr/>
          <p:nvPr/>
        </p:nvSpPr>
        <p:spPr>
          <a:xfrm>
            <a:off x="539552" y="4725144"/>
            <a:ext cx="432048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baseline="-25000" dirty="0"/>
          </a:p>
        </p:txBody>
      </p:sp>
      <p:sp>
        <p:nvSpPr>
          <p:cNvPr id="16" name="椭圆 15"/>
          <p:cNvSpPr/>
          <p:nvPr/>
        </p:nvSpPr>
        <p:spPr>
          <a:xfrm>
            <a:off x="1691680" y="2924944"/>
            <a:ext cx="432048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baseline="-25000" dirty="0"/>
          </a:p>
        </p:txBody>
      </p:sp>
      <p:sp>
        <p:nvSpPr>
          <p:cNvPr id="17" name="椭圆 16"/>
          <p:cNvSpPr/>
          <p:nvPr/>
        </p:nvSpPr>
        <p:spPr>
          <a:xfrm>
            <a:off x="1691680" y="3645024"/>
            <a:ext cx="432048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baseline="-25000" dirty="0"/>
          </a:p>
        </p:txBody>
      </p:sp>
      <p:sp>
        <p:nvSpPr>
          <p:cNvPr id="18" name="椭圆 17"/>
          <p:cNvSpPr/>
          <p:nvPr/>
        </p:nvSpPr>
        <p:spPr>
          <a:xfrm>
            <a:off x="1691680" y="4725144"/>
            <a:ext cx="432048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baseline="-25000" dirty="0"/>
          </a:p>
        </p:txBody>
      </p:sp>
      <p:sp>
        <p:nvSpPr>
          <p:cNvPr id="19" name="椭圆 18"/>
          <p:cNvSpPr/>
          <p:nvPr/>
        </p:nvSpPr>
        <p:spPr>
          <a:xfrm>
            <a:off x="1547664" y="5589240"/>
            <a:ext cx="648072" cy="64807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/>
              <a:t>O</a:t>
            </a:r>
            <a:r>
              <a:rPr lang="en-US" altLang="zh-CN" sz="2000" b="1" baseline="-25000" dirty="0"/>
              <a:t>1</a:t>
            </a:r>
            <a:endParaRPr lang="zh-CN" altLang="en-US" sz="2000" b="1" baseline="-25000" dirty="0"/>
          </a:p>
        </p:txBody>
      </p:sp>
      <p:cxnSp>
        <p:nvCxnSpPr>
          <p:cNvPr id="23" name="曲线连接符 22"/>
          <p:cNvCxnSpPr>
            <a:stCxn id="16" idx="6"/>
            <a:endCxn id="19" idx="6"/>
          </p:cNvCxnSpPr>
          <p:nvPr/>
        </p:nvCxnSpPr>
        <p:spPr>
          <a:xfrm>
            <a:off x="2123728" y="3176972"/>
            <a:ext cx="72008" cy="2736304"/>
          </a:xfrm>
          <a:prstGeom prst="curvedConnector3">
            <a:avLst>
              <a:gd name="adj1" fmla="val 10070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17" idx="6"/>
            <a:endCxn id="19" idx="6"/>
          </p:cNvCxnSpPr>
          <p:nvPr/>
        </p:nvCxnSpPr>
        <p:spPr>
          <a:xfrm>
            <a:off x="2123728" y="3897052"/>
            <a:ext cx="72008" cy="2016224"/>
          </a:xfrm>
          <a:prstGeom prst="curvedConnector3">
            <a:avLst>
              <a:gd name="adj1" fmla="val 6593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18" idx="6"/>
            <a:endCxn id="19" idx="6"/>
          </p:cNvCxnSpPr>
          <p:nvPr/>
        </p:nvCxnSpPr>
        <p:spPr>
          <a:xfrm>
            <a:off x="2123728" y="4977172"/>
            <a:ext cx="72008" cy="936104"/>
          </a:xfrm>
          <a:prstGeom prst="curvedConnector3">
            <a:avLst>
              <a:gd name="adj1" fmla="val 4174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4" idx="6"/>
            <a:endCxn id="16" idx="3"/>
          </p:cNvCxnSpPr>
          <p:nvPr/>
        </p:nvCxnSpPr>
        <p:spPr>
          <a:xfrm flipV="1">
            <a:off x="971600" y="3355183"/>
            <a:ext cx="783352" cy="541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4" idx="6"/>
            <a:endCxn id="17" idx="2"/>
          </p:cNvCxnSpPr>
          <p:nvPr/>
        </p:nvCxnSpPr>
        <p:spPr>
          <a:xfrm>
            <a:off x="971600" y="389705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6"/>
            <a:endCxn id="18" idx="2"/>
          </p:cNvCxnSpPr>
          <p:nvPr/>
        </p:nvCxnSpPr>
        <p:spPr>
          <a:xfrm>
            <a:off x="971600" y="3897052"/>
            <a:ext cx="72008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179512" y="5661248"/>
          <a:ext cx="115932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Equation" r:id="rId7" imgW="14020800" imgH="6096000" progId="Equation.DSMT4">
                  <p:embed/>
                </p:oleObj>
              </mc:Choice>
              <mc:Fallback>
                <p:oleObj name="Equation" r:id="rId7" imgW="14020800" imgH="6096000" progId="Equation.DSMT4">
                  <p:embed/>
                  <p:pic>
                    <p:nvPicPr>
                      <p:cNvPr id="0" name="图片 3174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512" y="5661248"/>
                        <a:ext cx="1159328" cy="50405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altLang="zh-CN" dirty="0"/>
              <a:t> 2.2 </a:t>
            </a:r>
            <a:r>
              <a:rPr lang="zh-CN" altLang="en-US" dirty="0"/>
              <a:t>概率计算问题</a:t>
            </a:r>
            <a:r>
              <a:rPr lang="en-US" altLang="zh-CN" dirty="0"/>
              <a:t>:</a:t>
            </a:r>
            <a:r>
              <a:rPr lang="zh-CN" altLang="en-US" dirty="0">
                <a:solidFill>
                  <a:srgbClr val="FF0000"/>
                </a:solidFill>
              </a:rPr>
              <a:t>前向算法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" y="2204864"/>
          <a:ext cx="9128748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name="Equation" r:id="rId3" imgW="116738400" imgH="41148000" progId="Equation.DSMT4">
                  <p:embed/>
                </p:oleObj>
              </mc:Choice>
              <mc:Fallback>
                <p:oleObj name="Equation" r:id="rId3" imgW="116738400" imgH="41148000" progId="Equation.DSMT4">
                  <p:embed/>
                  <p:pic>
                    <p:nvPicPr>
                      <p:cNvPr id="0" name="图片 3276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" y="2204864"/>
                        <a:ext cx="9128748" cy="316835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308304" y="5013175"/>
          <a:ext cx="5842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5" name="Equation" r:id="rId5" imgW="8229600" imgH="5181600" progId="Equation.DSMT4">
                  <p:embed/>
                </p:oleObj>
              </mc:Choice>
              <mc:Fallback>
                <p:oleObj name="Equation" r:id="rId5" imgW="8229600" imgH="5181600" progId="Equation.DSMT4">
                  <p:embed/>
                  <p:pic>
                    <p:nvPicPr>
                      <p:cNvPr id="0" name="图片 3276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08304" y="5013175"/>
                        <a:ext cx="584200" cy="420687"/>
                      </a:xfrm>
                      <a:prstGeom prst="rect">
                        <a:avLst/>
                      </a:prstGeom>
                      <a:noFill/>
                      <a:ln w="22225" cap="flat" cmpd="sng">
                        <a:solidFill>
                          <a:srgbClr val="FFC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716016" y="5157191"/>
          <a:ext cx="5794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Equation" r:id="rId7" imgW="8839200" imgH="5181600" progId="Equation.DSMT4">
                  <p:embed/>
                </p:oleObj>
              </mc:Choice>
              <mc:Fallback>
                <p:oleObj name="Equation" r:id="rId7" imgW="8839200" imgH="5181600" progId="Equation.DSMT4">
                  <p:embed/>
                  <p:pic>
                    <p:nvPicPr>
                      <p:cNvPr id="0" name="图片 3277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16016" y="5157191"/>
                        <a:ext cx="579437" cy="339725"/>
                      </a:xfrm>
                      <a:prstGeom prst="rect">
                        <a:avLst/>
                      </a:prstGeom>
                      <a:noFill/>
                      <a:ln w="22225" cap="flat" cmpd="sng">
                        <a:solidFill>
                          <a:srgbClr val="92D05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123728" y="5373215"/>
          <a:ext cx="57943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Equation" r:id="rId9" imgW="8839200" imgH="5181600" progId="Equation.DSMT4">
                  <p:embed/>
                </p:oleObj>
              </mc:Choice>
              <mc:Fallback>
                <p:oleObj name="Equation" r:id="rId9" imgW="8839200" imgH="5181600" progId="Equation.DSMT4">
                  <p:embed/>
                  <p:pic>
                    <p:nvPicPr>
                      <p:cNvPr id="0" name="图片 3277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23728" y="5373215"/>
                        <a:ext cx="579437" cy="339725"/>
                      </a:xfrm>
                      <a:prstGeom prst="rect">
                        <a:avLst/>
                      </a:prstGeom>
                      <a:noFill/>
                      <a:ln w="22225" cap="flat" cmpd="sng">
                        <a:solidFill>
                          <a:srgbClr val="0070C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7308304" y="4581127"/>
            <a:ext cx="1835696" cy="864096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716016" y="4437111"/>
            <a:ext cx="4427984" cy="1080120"/>
          </a:xfrm>
          <a:prstGeom prst="rect">
            <a:avLst/>
          </a:prstGeom>
          <a:noFill/>
          <a:ln w="222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23728" y="4221087"/>
            <a:ext cx="7020272" cy="1512168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39552" y="3284983"/>
            <a:ext cx="8604448" cy="314096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588963" y="6075363"/>
          <a:ext cx="62071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8" name="Equation" r:id="rId11" imgW="9448800" imgH="5181600" progId="Equation.DSMT4">
                  <p:embed/>
                </p:oleObj>
              </mc:Choice>
              <mc:Fallback>
                <p:oleObj name="Equation" r:id="rId11" imgW="9448800" imgH="5181600" progId="Equation.DSMT4">
                  <p:embed/>
                  <p:pic>
                    <p:nvPicPr>
                      <p:cNvPr id="0" name="图片 3277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8963" y="6075363"/>
                        <a:ext cx="620712" cy="339725"/>
                      </a:xfrm>
                      <a:prstGeom prst="rect">
                        <a:avLst/>
                      </a:prstGeom>
                      <a:noFill/>
                      <a:ln w="222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123728" y="5733255"/>
          <a:ext cx="858837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9" name="Equation" r:id="rId13" imgW="13106400" imgH="5181600" progId="Equation.DSMT4">
                  <p:embed/>
                </p:oleObj>
              </mc:Choice>
              <mc:Fallback>
                <p:oleObj name="Equation" r:id="rId13" imgW="13106400" imgH="5181600" progId="Equation.DSMT4">
                  <p:embed/>
                  <p:pic>
                    <p:nvPicPr>
                      <p:cNvPr id="0" name="图片 32773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23728" y="5733255"/>
                        <a:ext cx="858837" cy="341313"/>
                      </a:xfrm>
                      <a:prstGeom prst="rect">
                        <a:avLst/>
                      </a:prstGeom>
                      <a:noFill/>
                      <a:ln w="22225" cap="flat" cmpd="sng">
                        <a:solidFill>
                          <a:srgbClr val="80008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2123728" y="3356991"/>
            <a:ext cx="7020272" cy="2736304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 rot="20285933">
            <a:off x="6839110" y="3481484"/>
            <a:ext cx="2194373" cy="1078607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变量</a:t>
            </a:r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消除法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1" animBg="1"/>
      <p:bldP spid="15" grpId="0" animBg="1"/>
      <p:bldP spid="16" grpId="0" animBg="1"/>
      <p:bldP spid="20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 2.2 </a:t>
            </a:r>
            <a:r>
              <a:rPr lang="zh-CN" altLang="en-US" dirty="0"/>
              <a:t>概率计算问题</a:t>
            </a:r>
            <a:r>
              <a:rPr lang="en-US" altLang="zh-CN" dirty="0"/>
              <a:t>:</a:t>
            </a:r>
            <a:r>
              <a:rPr lang="zh-CN" altLang="en-US" dirty="0">
                <a:solidFill>
                  <a:srgbClr val="FF0000"/>
                </a:solidFill>
              </a:rPr>
              <a:t>前向算法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118786" name="Object 2"/>
          <p:cNvGraphicFramePr>
            <a:graphicFrameLocks noChangeAspect="1"/>
          </p:cNvGraphicFramePr>
          <p:nvPr/>
        </p:nvGraphicFramePr>
        <p:xfrm>
          <a:off x="611560" y="2420888"/>
          <a:ext cx="5386198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Equation" r:id="rId3" imgW="56997600" imgH="12192000" progId="Equation.DSMT4">
                  <p:embed/>
                </p:oleObj>
              </mc:Choice>
              <mc:Fallback>
                <p:oleObj name="Equation" r:id="rId3" imgW="56997600" imgH="12192000" progId="Equation.DSMT4">
                  <p:embed/>
                  <p:pic>
                    <p:nvPicPr>
                      <p:cNvPr id="0" name="图片 3379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2420888"/>
                        <a:ext cx="5386198" cy="115212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7" name="Object 3"/>
          <p:cNvGraphicFramePr>
            <a:graphicFrameLocks noChangeAspect="1"/>
          </p:cNvGraphicFramePr>
          <p:nvPr/>
        </p:nvGraphicFramePr>
        <p:xfrm>
          <a:off x="611560" y="3789040"/>
          <a:ext cx="7831138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Equation" r:id="rId5" imgW="82905600" imgH="23164800" progId="Equation.DSMT4">
                  <p:embed/>
                </p:oleObj>
              </mc:Choice>
              <mc:Fallback>
                <p:oleObj name="Equation" r:id="rId5" imgW="82905600" imgH="23164800" progId="Equation.DSMT4">
                  <p:embed/>
                  <p:pic>
                    <p:nvPicPr>
                      <p:cNvPr id="0" name="图片 3379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3789040"/>
                        <a:ext cx="7831138" cy="2189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5508104" y="4941168"/>
            <a:ext cx="2664296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483768" y="4869160"/>
            <a:ext cx="5832648" cy="11521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403648" y="4725144"/>
            <a:ext cx="7056784" cy="1440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 2.2 </a:t>
            </a:r>
            <a:r>
              <a:rPr lang="zh-CN" altLang="en-US" dirty="0"/>
              <a:t>概率计算问题</a:t>
            </a:r>
            <a:r>
              <a:rPr lang="en-US" altLang="zh-CN" dirty="0"/>
              <a:t>:</a:t>
            </a:r>
            <a:r>
              <a:rPr lang="zh-CN" altLang="en-US" dirty="0">
                <a:solidFill>
                  <a:srgbClr val="FF0000"/>
                </a:solidFill>
              </a:rPr>
              <a:t>前向算法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sz="2400" dirty="0">
                <a:solidFill>
                  <a:schemeClr val="tx1"/>
                </a:solidFill>
              </a:rPr>
              <a:t>本质：</a:t>
            </a:r>
            <a:r>
              <a:rPr lang="en-US" altLang="zh-CN" sz="2400" dirty="0">
                <a:solidFill>
                  <a:schemeClr val="tx1"/>
                </a:solidFill>
              </a:rPr>
              <a:t>Sum-Product</a:t>
            </a:r>
          </a:p>
          <a:p>
            <a:endParaRPr lang="zh-CN" altLang="en-US" dirty="0"/>
          </a:p>
        </p:txBody>
      </p:sp>
      <p:graphicFrame>
        <p:nvGraphicFramePr>
          <p:cNvPr id="116738" name="Object 2"/>
          <p:cNvGraphicFramePr>
            <a:graphicFrameLocks noChangeAspect="1"/>
          </p:cNvGraphicFramePr>
          <p:nvPr/>
        </p:nvGraphicFramePr>
        <p:xfrm>
          <a:off x="611560" y="2708920"/>
          <a:ext cx="3571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name="Equation" r:id="rId3" imgW="46024800" imgH="10972800" progId="Equation.DSMT4">
                  <p:embed/>
                </p:oleObj>
              </mc:Choice>
              <mc:Fallback>
                <p:oleObj name="Equation" r:id="rId3" imgW="46024800" imgH="10972800" progId="Equation.DSMT4">
                  <p:embed/>
                  <p:pic>
                    <p:nvPicPr>
                      <p:cNvPr id="0" name="图片 3481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2708920"/>
                        <a:ext cx="3571875" cy="850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 4"/>
          <p:cNvSpPr/>
          <p:nvPr/>
        </p:nvSpPr>
        <p:spPr>
          <a:xfrm>
            <a:off x="5868144" y="2780928"/>
            <a:ext cx="432048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868144" y="3501008"/>
            <a:ext cx="432048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868144" y="4581128"/>
            <a:ext cx="432048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020272" y="2780928"/>
            <a:ext cx="432048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baseline="-25000" dirty="0"/>
          </a:p>
        </p:txBody>
      </p:sp>
      <p:sp>
        <p:nvSpPr>
          <p:cNvPr id="9" name="椭圆 8"/>
          <p:cNvSpPr/>
          <p:nvPr/>
        </p:nvSpPr>
        <p:spPr>
          <a:xfrm>
            <a:off x="7020272" y="3501008"/>
            <a:ext cx="432048" cy="50405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240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020272" y="4581128"/>
            <a:ext cx="432048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baseline="-25000" dirty="0"/>
          </a:p>
        </p:txBody>
      </p:sp>
      <p:sp>
        <p:nvSpPr>
          <p:cNvPr id="11" name="椭圆 10"/>
          <p:cNvSpPr/>
          <p:nvPr/>
        </p:nvSpPr>
        <p:spPr>
          <a:xfrm>
            <a:off x="6804248" y="5445224"/>
            <a:ext cx="864096" cy="64807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/>
              <a:t>O</a:t>
            </a:r>
            <a:r>
              <a:rPr lang="en-US" altLang="zh-CN" sz="2000" b="1" baseline="-25000" dirty="0"/>
              <a:t>t+1</a:t>
            </a:r>
            <a:endParaRPr lang="zh-CN" altLang="en-US" sz="2000" b="1" baseline="-25000" dirty="0"/>
          </a:p>
        </p:txBody>
      </p:sp>
      <p:cxnSp>
        <p:nvCxnSpPr>
          <p:cNvPr id="12" name="曲线连接符 11"/>
          <p:cNvCxnSpPr>
            <a:stCxn id="8" idx="6"/>
            <a:endCxn id="11" idx="6"/>
          </p:cNvCxnSpPr>
          <p:nvPr/>
        </p:nvCxnSpPr>
        <p:spPr>
          <a:xfrm>
            <a:off x="7452320" y="3032956"/>
            <a:ext cx="216024" cy="2736304"/>
          </a:xfrm>
          <a:prstGeom prst="curvedConnector3">
            <a:avLst>
              <a:gd name="adj1" fmla="val 2058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9" idx="6"/>
            <a:endCxn id="11" idx="6"/>
          </p:cNvCxnSpPr>
          <p:nvPr/>
        </p:nvCxnSpPr>
        <p:spPr>
          <a:xfrm>
            <a:off x="7452320" y="3753036"/>
            <a:ext cx="216024" cy="2016224"/>
          </a:xfrm>
          <a:prstGeom prst="curvedConnector3">
            <a:avLst>
              <a:gd name="adj1" fmla="val 2058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10" idx="6"/>
            <a:endCxn id="11" idx="6"/>
          </p:cNvCxnSpPr>
          <p:nvPr/>
        </p:nvCxnSpPr>
        <p:spPr>
          <a:xfrm>
            <a:off x="7452320" y="4833156"/>
            <a:ext cx="216024" cy="936104"/>
          </a:xfrm>
          <a:prstGeom prst="curvedConnector3">
            <a:avLst>
              <a:gd name="adj1" fmla="val 2058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-1836712" y="4653136"/>
          <a:ext cx="115932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name="Equation" r:id="rId5" imgW="14020800" imgH="6096000" progId="Equation.DSMT4">
                  <p:embed/>
                </p:oleObj>
              </mc:Choice>
              <mc:Fallback>
                <p:oleObj name="Equation" r:id="rId5" imgW="14020800" imgH="6096000" progId="Equation.DSMT4">
                  <p:embed/>
                  <p:pic>
                    <p:nvPicPr>
                      <p:cNvPr id="0" name="图片 3481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1836712" y="4653136"/>
                        <a:ext cx="1159328" cy="50405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4716016" y="2780928"/>
            <a:ext cx="432048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baseline="-25000" dirty="0"/>
          </a:p>
        </p:txBody>
      </p:sp>
      <p:sp>
        <p:nvSpPr>
          <p:cNvPr id="20" name="椭圆 19"/>
          <p:cNvSpPr/>
          <p:nvPr/>
        </p:nvSpPr>
        <p:spPr>
          <a:xfrm>
            <a:off x="4716016" y="3501008"/>
            <a:ext cx="432048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baseline="-25000" dirty="0"/>
          </a:p>
        </p:txBody>
      </p:sp>
      <p:sp>
        <p:nvSpPr>
          <p:cNvPr id="21" name="椭圆 20"/>
          <p:cNvSpPr/>
          <p:nvPr/>
        </p:nvSpPr>
        <p:spPr>
          <a:xfrm>
            <a:off x="4716016" y="4581128"/>
            <a:ext cx="432048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baseline="-25000" dirty="0"/>
          </a:p>
        </p:txBody>
      </p:sp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5724128" y="5301208"/>
          <a:ext cx="730881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Equation" r:id="rId7" imgW="8839200" imgH="6096000" progId="Equation.DSMT4">
                  <p:embed/>
                </p:oleObj>
              </mc:Choice>
              <mc:Fallback>
                <p:oleObj name="Equation" r:id="rId7" imgW="8839200" imgH="6096000" progId="Equation.DSMT4">
                  <p:embed/>
                  <p:pic>
                    <p:nvPicPr>
                      <p:cNvPr id="0" name="图片 3481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24128" y="5301208"/>
                        <a:ext cx="730881" cy="50405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7020272" y="3933056"/>
          <a:ext cx="936104" cy="492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name="Equation" r:id="rId9" imgW="11582400" imgH="6096000" progId="Equation.DSMT4">
                  <p:embed/>
                </p:oleObj>
              </mc:Choice>
              <mc:Fallback>
                <p:oleObj name="Equation" r:id="rId9" imgW="11582400" imgH="6096000" progId="Equation.DSMT4">
                  <p:embed/>
                  <p:pic>
                    <p:nvPicPr>
                      <p:cNvPr id="0" name="图片 34819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20272" y="3933056"/>
                        <a:ext cx="936104" cy="49268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箭头连接符 30"/>
          <p:cNvCxnSpPr>
            <a:stCxn id="7" idx="6"/>
            <a:endCxn id="9" idx="2"/>
          </p:cNvCxnSpPr>
          <p:nvPr/>
        </p:nvCxnSpPr>
        <p:spPr>
          <a:xfrm flipV="1">
            <a:off x="6300192" y="3753036"/>
            <a:ext cx="720080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6" idx="6"/>
            <a:endCxn id="9" idx="2"/>
          </p:cNvCxnSpPr>
          <p:nvPr/>
        </p:nvCxnSpPr>
        <p:spPr>
          <a:xfrm>
            <a:off x="6300192" y="375303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5" idx="6"/>
            <a:endCxn id="9" idx="2"/>
          </p:cNvCxnSpPr>
          <p:nvPr/>
        </p:nvCxnSpPr>
        <p:spPr>
          <a:xfrm>
            <a:off x="6300192" y="3032956"/>
            <a:ext cx="72008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 2.2 </a:t>
            </a:r>
            <a:r>
              <a:rPr lang="zh-CN" altLang="en-US" dirty="0"/>
              <a:t>概率计算问题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从概率的角度看前向算法</a:t>
            </a:r>
          </a:p>
        </p:txBody>
      </p:sp>
      <p:graphicFrame>
        <p:nvGraphicFramePr>
          <p:cNvPr id="119810" name="Object 2"/>
          <p:cNvGraphicFramePr>
            <a:graphicFrameLocks noChangeAspect="1"/>
          </p:cNvGraphicFramePr>
          <p:nvPr/>
        </p:nvGraphicFramePr>
        <p:xfrm>
          <a:off x="755576" y="2708920"/>
          <a:ext cx="6480720" cy="3955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Equation" r:id="rId3" imgW="81381600" imgH="53644800" progId="Equation.DSMT4">
                  <p:embed/>
                </p:oleObj>
              </mc:Choice>
              <mc:Fallback>
                <p:oleObj name="Equation" r:id="rId3" imgW="81381600" imgH="53644800" progId="Equation.DSMT4">
                  <p:embed/>
                  <p:pic>
                    <p:nvPicPr>
                      <p:cNvPr id="0" name="图片 3584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2708920"/>
                        <a:ext cx="6480720" cy="395528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4"/>
          <p:cNvSpPr/>
          <p:nvPr/>
        </p:nvSpPr>
        <p:spPr>
          <a:xfrm>
            <a:off x="1691680" y="3645024"/>
            <a:ext cx="1944216" cy="36004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211960" y="3645024"/>
            <a:ext cx="79208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635896" y="3645024"/>
            <a:ext cx="576064" cy="36004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691680" y="4293096"/>
            <a:ext cx="1944216" cy="36004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148064" y="4293096"/>
            <a:ext cx="1944216" cy="36004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283968" y="4293096"/>
            <a:ext cx="86409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355976" y="4797152"/>
            <a:ext cx="79208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339752" y="4797152"/>
            <a:ext cx="1944216" cy="36004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835696" y="4797152"/>
            <a:ext cx="432048" cy="36004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 2.2 </a:t>
            </a:r>
            <a:r>
              <a:rPr lang="zh-CN" altLang="en-US" dirty="0"/>
              <a:t>概率计算问题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从概率的角度看前向算法</a:t>
            </a:r>
          </a:p>
          <a:p>
            <a:endParaRPr lang="zh-CN" altLang="en-US" dirty="0"/>
          </a:p>
        </p:txBody>
      </p:sp>
      <p:graphicFrame>
        <p:nvGraphicFramePr>
          <p:cNvPr id="135170" name="Object 2"/>
          <p:cNvGraphicFramePr>
            <a:graphicFrameLocks noChangeAspect="1"/>
          </p:cNvGraphicFramePr>
          <p:nvPr/>
        </p:nvGraphicFramePr>
        <p:xfrm>
          <a:off x="1187624" y="2708920"/>
          <a:ext cx="3698229" cy="513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Equation" r:id="rId3" imgW="43891200" imgH="6096000" progId="Equation.DSMT4">
                  <p:embed/>
                </p:oleObj>
              </mc:Choice>
              <mc:Fallback>
                <p:oleObj name="Equation" r:id="rId3" imgW="43891200" imgH="6096000" progId="Equation.DSMT4">
                  <p:embed/>
                  <p:pic>
                    <p:nvPicPr>
                      <p:cNvPr id="0" name="图片 3686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2708920"/>
                        <a:ext cx="3698229" cy="5133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1" name="Object 3"/>
          <p:cNvGraphicFramePr>
            <a:graphicFrameLocks noChangeAspect="1"/>
          </p:cNvGraphicFramePr>
          <p:nvPr/>
        </p:nvGraphicFramePr>
        <p:xfrm>
          <a:off x="1259632" y="3429000"/>
          <a:ext cx="3312368" cy="2232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Equation" r:id="rId5" imgW="39014400" imgH="27127200" progId="Equation.DSMT4">
                  <p:embed/>
                </p:oleObj>
              </mc:Choice>
              <mc:Fallback>
                <p:oleObj name="Equation" r:id="rId5" imgW="39014400" imgH="27127200" progId="Equation.DSMT4">
                  <p:embed/>
                  <p:pic>
                    <p:nvPicPr>
                      <p:cNvPr id="0" name="图片 3686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9632" y="3429000"/>
                        <a:ext cx="3312368" cy="223258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 2.2 </a:t>
            </a:r>
            <a:r>
              <a:rPr lang="zh-CN" altLang="en-US" dirty="0"/>
              <a:t>概率计算问题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43608" y="2204864"/>
          <a:ext cx="5832648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26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算法：观察序列概率的前向算法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输入：模型</a:t>
                      </a:r>
                      <a:r>
                        <a:rPr lang="zh-CN" altLang="zh-CN" sz="20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λ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，观测序列</a:t>
                      </a:r>
                      <a:r>
                        <a:rPr lang="en-US" altLang="zh-CN" sz="2000" b="1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  <a:p>
                      <a:r>
                        <a:rPr lang="zh-CN" altLang="en-US" sz="2000" i="0" dirty="0"/>
                        <a:t>输出：</a:t>
                      </a:r>
                      <a:r>
                        <a:rPr lang="en-US" altLang="zh-CN" sz="20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CN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zh-CN" altLang="zh-CN" sz="2000" b="1" i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λ</a:t>
                      </a:r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0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(1)</a:t>
                      </a:r>
                      <a:r>
                        <a:rPr lang="zh-CN" altLang="en-US" sz="2000" b="1" dirty="0">
                          <a:solidFill>
                            <a:srgbClr val="0000FF"/>
                          </a:solidFill>
                        </a:rPr>
                        <a:t>初始值</a:t>
                      </a:r>
                      <a:endParaRPr lang="en-US" altLang="zh-CN" sz="2000" b="1" dirty="0">
                        <a:solidFill>
                          <a:srgbClr val="0000FF"/>
                        </a:solidFill>
                      </a:endParaRPr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       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(2) 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</a:rPr>
                        <a:t>递推</a:t>
                      </a:r>
                      <a:r>
                        <a:rPr lang="en-US" altLang="zh-CN" sz="2000" dirty="0"/>
                        <a:t>, </a:t>
                      </a:r>
                      <a:r>
                        <a:rPr lang="en-US" altLang="zh-CN" sz="20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20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20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…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altLang="zh-CN" sz="2000" b="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T-1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endParaRPr lang="en-US" altLang="zh-CN" baseline="0" dirty="0"/>
                    </a:p>
                    <a:p>
                      <a:endParaRPr lang="en-US" altLang="zh-CN" baseline="0" dirty="0"/>
                    </a:p>
                    <a:p>
                      <a:r>
                        <a:rPr lang="en-US" altLang="zh-CN" baseline="0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 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终止</a:t>
                      </a:r>
                      <a:r>
                        <a:rPr lang="zh-CN" altLang="en-US" sz="2000" dirty="0"/>
                        <a:t> </a:t>
                      </a:r>
                      <a:endParaRPr lang="en-US" altLang="zh-CN" sz="2000" dirty="0"/>
                    </a:p>
                    <a:p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2051720" y="3717032"/>
          <a:ext cx="302433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Equation" r:id="rId3" imgW="36271200" imgH="5181600" progId="Equation.DSMT4">
                  <p:embed/>
                </p:oleObj>
              </mc:Choice>
              <mc:Fallback>
                <p:oleObj name="Equation" r:id="rId3" imgW="36271200" imgH="5181600" progId="Equation.DSMT4">
                  <p:embed/>
                  <p:pic>
                    <p:nvPicPr>
                      <p:cNvPr id="0" name="图片 3788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720" y="3717032"/>
                        <a:ext cx="3024336" cy="43204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2000616" y="4653136"/>
          <a:ext cx="480363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Equation" r:id="rId5" imgW="57302400" imgH="9448800" progId="Equation.DSMT4">
                  <p:embed/>
                </p:oleObj>
              </mc:Choice>
              <mc:Fallback>
                <p:oleObj name="Equation" r:id="rId5" imgW="57302400" imgH="9448800" progId="Equation.DSMT4">
                  <p:embed/>
                  <p:pic>
                    <p:nvPicPr>
                      <p:cNvPr id="0" name="图片 3788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0616" y="4653136"/>
                        <a:ext cx="4803632" cy="7920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2051719" y="5712220"/>
          <a:ext cx="2336661" cy="525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Equation" r:id="rId7" imgW="27127200" imgH="6096000" progId="Equation.DSMT4">
                  <p:embed/>
                </p:oleObj>
              </mc:Choice>
              <mc:Fallback>
                <p:oleObj name="Equation" r:id="rId7" imgW="27127200" imgH="6096000" progId="Equation.DSMT4">
                  <p:embed/>
                  <p:pic>
                    <p:nvPicPr>
                      <p:cNvPr id="0" name="图片 3789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1719" y="5712220"/>
                        <a:ext cx="2336661" cy="52509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2.2 </a:t>
            </a:r>
            <a:r>
              <a:rPr lang="zh-CN" altLang="en-US" dirty="0"/>
              <a:t>举例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(Page.177. 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10.2)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    考虑盒子和球模型</a:t>
            </a:r>
            <a:r>
              <a:rPr lang="el-GR" altLang="zh-CN" sz="2000" b="0" dirty="0">
                <a:solidFill>
                  <a:schemeClr val="tx1"/>
                </a:solidFill>
              </a:rPr>
              <a:t>λ=(</a:t>
            </a:r>
            <a:r>
              <a:rPr lang="en-US" altLang="zh-CN" sz="2000" b="0" dirty="0">
                <a:solidFill>
                  <a:schemeClr val="tx1"/>
                </a:solidFill>
              </a:rPr>
              <a:t>A, B, </a:t>
            </a:r>
            <a:r>
              <a:rPr lang="el-GR" altLang="zh-CN" sz="2000" b="0" dirty="0">
                <a:solidFill>
                  <a:schemeClr val="tx1"/>
                </a:solidFill>
              </a:rPr>
              <a:t>Π)</a:t>
            </a:r>
            <a:r>
              <a:rPr lang="zh-CN" altLang="en-US" sz="2000" b="0" dirty="0">
                <a:solidFill>
                  <a:schemeClr val="tx1"/>
                </a:solidFill>
              </a:rPr>
              <a:t>，状态集合</a:t>
            </a:r>
            <a:r>
              <a:rPr lang="en-US" altLang="zh-CN" sz="2000" b="0" dirty="0">
                <a:solidFill>
                  <a:schemeClr val="tx1"/>
                </a:solidFill>
              </a:rPr>
              <a:t>Q={1,2,3}</a:t>
            </a:r>
            <a:r>
              <a:rPr lang="zh-CN" altLang="en-US" sz="2000" b="0" dirty="0">
                <a:solidFill>
                  <a:schemeClr val="tx1"/>
                </a:solidFill>
              </a:rPr>
              <a:t>，观测集合</a:t>
            </a:r>
            <a:r>
              <a:rPr lang="en-US" altLang="zh-CN" sz="2000" b="0" dirty="0">
                <a:solidFill>
                  <a:schemeClr val="tx1"/>
                </a:solidFill>
              </a:rPr>
              <a:t>V=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    {</a:t>
            </a:r>
            <a:r>
              <a:rPr lang="zh-CN" altLang="en-US" sz="2000" b="0" dirty="0">
                <a:solidFill>
                  <a:schemeClr val="tx1"/>
                </a:solidFill>
              </a:rPr>
              <a:t>红，白</a:t>
            </a:r>
            <a:r>
              <a:rPr lang="en-US" altLang="zh-CN" sz="2000" b="0" dirty="0">
                <a:solidFill>
                  <a:schemeClr val="tx1"/>
                </a:solidFill>
              </a:rPr>
              <a:t>}</a:t>
            </a:r>
            <a:r>
              <a:rPr lang="zh-CN" altLang="en-US" sz="2000" b="0" dirty="0">
                <a:solidFill>
                  <a:schemeClr val="tx1"/>
                </a:solidFill>
              </a:rPr>
              <a:t>，</a:t>
            </a:r>
            <a:endParaRPr lang="el-GR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sz="2000" b="0" dirty="0">
                <a:solidFill>
                  <a:schemeClr val="tx1"/>
                </a:solidFill>
              </a:rPr>
              <a:t>    设</a:t>
            </a:r>
            <a:r>
              <a:rPr lang="en-US" altLang="zh-CN" sz="2000" b="0" dirty="0">
                <a:solidFill>
                  <a:schemeClr val="tx1"/>
                </a:solidFill>
              </a:rPr>
              <a:t>T=3</a:t>
            </a:r>
            <a:r>
              <a:rPr lang="zh-CN" altLang="en-US" sz="2000" b="0" dirty="0">
                <a:solidFill>
                  <a:schemeClr val="tx1"/>
                </a:solidFill>
              </a:rPr>
              <a:t>，</a:t>
            </a:r>
            <a:r>
              <a:rPr lang="en-US" altLang="zh-CN" sz="2000" b="0" dirty="0">
                <a:solidFill>
                  <a:schemeClr val="tx1"/>
                </a:solidFill>
              </a:rPr>
              <a:t>X=</a:t>
            </a:r>
            <a:r>
              <a:rPr lang="zh-CN" altLang="en-US" sz="2000" b="0" dirty="0">
                <a:solidFill>
                  <a:schemeClr val="tx1"/>
                </a:solidFill>
              </a:rPr>
              <a:t>（红，白，红），使用前向算法计算</a:t>
            </a:r>
            <a:r>
              <a:rPr lang="en-US" altLang="zh-CN" sz="2000" b="0" dirty="0">
                <a:solidFill>
                  <a:schemeClr val="tx1"/>
                </a:solidFill>
              </a:rPr>
              <a:t>P(X|</a:t>
            </a:r>
            <a:r>
              <a:rPr lang="el-GR" altLang="zh-CN" sz="2000" b="0" dirty="0">
                <a:solidFill>
                  <a:schemeClr val="tx1"/>
                </a:solidFill>
              </a:rPr>
              <a:t> λ</a:t>
            </a:r>
            <a:r>
              <a:rPr lang="en-US" altLang="zh-CN" sz="2000" b="0" dirty="0">
                <a:solidFill>
                  <a:schemeClr val="tx1"/>
                </a:solidFill>
              </a:rPr>
              <a:t>).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475656" y="3332162"/>
          <a:ext cx="5941481" cy="1104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Equation" r:id="rId3" imgW="91744800" imgH="17068800" progId="Equation.DSMT4">
                  <p:embed/>
                </p:oleObj>
              </mc:Choice>
              <mc:Fallback>
                <p:oleObj name="Equation" r:id="rId3" imgW="91744800" imgH="17068800" progId="Equation.DSMT4">
                  <p:embed/>
                  <p:pic>
                    <p:nvPicPr>
                      <p:cNvPr id="0" name="图片 3891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656" y="3332162"/>
                        <a:ext cx="5941481" cy="110494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前情回顾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分类森林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模型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indent="-457200">
              <a:lnSpc>
                <a:spcPts val="32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</a:rPr>
              <a:t>叶子节点与模型集成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184323" name="Object 3"/>
          <p:cNvGraphicFramePr>
            <a:graphicFrameLocks noChangeAspect="1"/>
          </p:cNvGraphicFramePr>
          <p:nvPr/>
        </p:nvGraphicFramePr>
        <p:xfrm>
          <a:off x="5076056" y="1844824"/>
          <a:ext cx="2540143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28346400" imgH="8839200" progId="Equation.DSMT4">
                  <p:embed/>
                </p:oleObj>
              </mc:Choice>
              <mc:Fallback>
                <p:oleObj name="Equation" r:id="rId3" imgW="28346400" imgH="88392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6056" y="1844824"/>
                        <a:ext cx="2540143" cy="7920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2852936"/>
            <a:ext cx="8014771" cy="2829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2.2 </a:t>
            </a:r>
            <a:r>
              <a:rPr lang="zh-CN" altLang="en-US" dirty="0"/>
              <a:t>举例</a:t>
            </a:r>
            <a:endParaRPr lang="en-US" altLang="zh-CN" dirty="0"/>
          </a:p>
          <a:p>
            <a:pPr>
              <a:lnSpc>
                <a:spcPct val="150000"/>
              </a:lnSpc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1</a:t>
            </a:r>
            <a:r>
              <a:rPr lang="zh-CN" altLang="en-US" sz="2000" b="0" dirty="0">
                <a:solidFill>
                  <a:schemeClr val="tx1"/>
                </a:solidFill>
              </a:rPr>
              <a:t>）计算初值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2</a:t>
            </a:r>
            <a:r>
              <a:rPr lang="zh-CN" altLang="en-US" sz="2000" b="0" dirty="0">
                <a:solidFill>
                  <a:schemeClr val="tx1"/>
                </a:solidFill>
              </a:rPr>
              <a:t>）递推计算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11760" y="2204864"/>
          <a:ext cx="2656631" cy="136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4" name="Equation" r:id="rId3" imgW="35661600" imgH="18288000" progId="Equation.DSMT4">
                  <p:embed/>
                </p:oleObj>
              </mc:Choice>
              <mc:Fallback>
                <p:oleObj name="Equation" r:id="rId3" imgW="35661600" imgH="18288000" progId="Equation.DSMT4">
                  <p:embed/>
                  <p:pic>
                    <p:nvPicPr>
                      <p:cNvPr id="0" name="图片 3993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1760" y="2204864"/>
                        <a:ext cx="2656631" cy="13631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39752" y="4005064"/>
          <a:ext cx="3888432" cy="2289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Equation" r:id="rId5" imgW="56997600" imgH="33528000" progId="Equation.DSMT4">
                  <p:embed/>
                </p:oleObj>
              </mc:Choice>
              <mc:Fallback>
                <p:oleObj name="Equation" r:id="rId5" imgW="56997600" imgH="33528000" progId="Equation.DSMT4">
                  <p:embed/>
                  <p:pic>
                    <p:nvPicPr>
                      <p:cNvPr id="0" name="图片 3993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9752" y="4005064"/>
                        <a:ext cx="3888432" cy="228934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2.2 </a:t>
            </a:r>
            <a:r>
              <a:rPr lang="zh-CN" altLang="en-US" dirty="0"/>
              <a:t>举例</a:t>
            </a:r>
            <a:endParaRPr lang="en-US" altLang="zh-CN" dirty="0"/>
          </a:p>
          <a:p>
            <a:pPr>
              <a:lnSpc>
                <a:spcPct val="150000"/>
              </a:lnSpc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b="0" dirty="0">
                <a:solidFill>
                  <a:schemeClr val="tx1"/>
                </a:solidFill>
              </a:rPr>
              <a:t>3</a:t>
            </a:r>
            <a:r>
              <a:rPr lang="zh-CN" altLang="en-US" sz="2000" b="0" dirty="0">
                <a:solidFill>
                  <a:schemeClr val="tx1"/>
                </a:solidFill>
              </a:rPr>
              <a:t>）终止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483768" y="2276872"/>
          <a:ext cx="3955177" cy="2267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Equation" r:id="rId3" imgW="58521600" imgH="33528000" progId="Equation.DSMT4">
                  <p:embed/>
                </p:oleObj>
              </mc:Choice>
              <mc:Fallback>
                <p:oleObj name="Equation" r:id="rId3" imgW="58521600" imgH="33528000" progId="Equation.DSMT4">
                  <p:embed/>
                  <p:pic>
                    <p:nvPicPr>
                      <p:cNvPr id="0" name="图片 4096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3768" y="2276872"/>
                        <a:ext cx="3955177" cy="226705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555776" y="5157192"/>
          <a:ext cx="3412836" cy="784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Equation" r:id="rId5" imgW="45110400" imgH="10363200" progId="Equation.DSMT4">
                  <p:embed/>
                </p:oleObj>
              </mc:Choice>
              <mc:Fallback>
                <p:oleObj name="Equation" r:id="rId5" imgW="45110400" imgH="10363200" progId="Equation.DSMT4">
                  <p:embed/>
                  <p:pic>
                    <p:nvPicPr>
                      <p:cNvPr id="0" name="图片 4096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776" y="5157192"/>
                        <a:ext cx="3412836" cy="7846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概率计算问题：</a:t>
            </a:r>
            <a:r>
              <a:rPr lang="zh-CN" altLang="en-US" dirty="0">
                <a:solidFill>
                  <a:srgbClr val="FF0000"/>
                </a:solidFill>
              </a:rPr>
              <a:t>后向算法</a:t>
            </a:r>
          </a:p>
        </p:txBody>
      </p:sp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755576" y="2348880"/>
          <a:ext cx="7552461" cy="2673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3" name="Equation" r:id="rId3" imgW="107594400" imgH="38100000" progId="Equation.DSMT4">
                  <p:embed/>
                </p:oleObj>
              </mc:Choice>
              <mc:Fallback>
                <p:oleObj name="Equation" r:id="rId3" imgW="107594400" imgH="38100000" progId="Equation.DSMT4">
                  <p:embed/>
                  <p:pic>
                    <p:nvPicPr>
                      <p:cNvPr id="0" name="图片 4198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2348880"/>
                        <a:ext cx="7552461" cy="267377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8100392" y="4437112"/>
            <a:ext cx="288032" cy="360040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007350" y="4878388"/>
          <a:ext cx="6413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4" name="Equation" r:id="rId5" imgW="9448800" imgH="5181600" progId="Equation.DSMT4">
                  <p:embed/>
                </p:oleObj>
              </mc:Choice>
              <mc:Fallback>
                <p:oleObj name="Equation" r:id="rId5" imgW="9448800" imgH="5181600" progId="Equation.DSMT4">
                  <p:embed/>
                  <p:pic>
                    <p:nvPicPr>
                      <p:cNvPr id="0" name="图片 4198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07350" y="4878388"/>
                        <a:ext cx="641350" cy="352425"/>
                      </a:xfrm>
                      <a:prstGeom prst="rect">
                        <a:avLst/>
                      </a:prstGeom>
                      <a:noFill/>
                      <a:ln w="22225" cap="flat" cmpd="sng">
                        <a:solidFill>
                          <a:srgbClr val="FFC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436096" y="4293096"/>
            <a:ext cx="3312368" cy="1080120"/>
          </a:xfrm>
          <a:prstGeom prst="rect">
            <a:avLst/>
          </a:prstGeom>
          <a:noFill/>
          <a:ln w="222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940152" y="4941168"/>
          <a:ext cx="889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5" name="Equation" r:id="rId7" imgW="13106400" imgH="5181600" progId="Equation.DSMT4">
                  <p:embed/>
                </p:oleObj>
              </mc:Choice>
              <mc:Fallback>
                <p:oleObj name="Equation" r:id="rId7" imgW="13106400" imgH="5181600" progId="Equation.DSMT4">
                  <p:embed/>
                  <p:pic>
                    <p:nvPicPr>
                      <p:cNvPr id="0" name="图片 4198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40152" y="4941168"/>
                        <a:ext cx="889000" cy="352425"/>
                      </a:xfrm>
                      <a:prstGeom prst="rect">
                        <a:avLst/>
                      </a:prstGeom>
                      <a:noFill/>
                      <a:ln w="22225" cap="flat" cmpd="sng">
                        <a:solidFill>
                          <a:srgbClr val="92D05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2915816" y="4077072"/>
            <a:ext cx="5976664" cy="1512168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2987824" y="5157192"/>
          <a:ext cx="57150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" name="Equation" r:id="rId9" imgW="8534400" imgH="5181600" progId="Equation.DSMT4">
                  <p:embed/>
                </p:oleObj>
              </mc:Choice>
              <mc:Fallback>
                <p:oleObj name="Equation" r:id="rId9" imgW="8534400" imgH="5181600" progId="Equation.DSMT4">
                  <p:embed/>
                  <p:pic>
                    <p:nvPicPr>
                      <p:cNvPr id="0" name="图片 41987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87824" y="5157192"/>
                        <a:ext cx="571500" cy="347662"/>
                      </a:xfrm>
                      <a:prstGeom prst="rect">
                        <a:avLst/>
                      </a:prstGeom>
                      <a:noFill/>
                      <a:ln w="22225" cap="flat" cmpd="sng">
                        <a:solidFill>
                          <a:srgbClr val="0070C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755576" y="5733256"/>
          <a:ext cx="510381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7" name="Equation" r:id="rId11" imgW="71323200" imgH="9448800" progId="Equation.DSMT4">
                  <p:embed/>
                </p:oleObj>
              </mc:Choice>
              <mc:Fallback>
                <p:oleObj name="Equation" r:id="rId11" imgW="71323200" imgH="9448800" progId="Equation.DSMT4">
                  <p:embed/>
                  <p:pic>
                    <p:nvPicPr>
                      <p:cNvPr id="0" name="图片 41988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5576" y="5733256"/>
                        <a:ext cx="5103813" cy="663575"/>
                      </a:xfrm>
                      <a:prstGeom prst="rect">
                        <a:avLst/>
                      </a:prstGeom>
                      <a:noFill/>
                      <a:ln w="222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概率计算问题：</a:t>
            </a:r>
            <a:r>
              <a:rPr lang="zh-CN" altLang="en-US" dirty="0">
                <a:solidFill>
                  <a:srgbClr val="FF0000"/>
                </a:solidFill>
              </a:rPr>
              <a:t>后向算法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递推公式</a:t>
            </a:r>
          </a:p>
        </p:txBody>
      </p:sp>
      <p:graphicFrame>
        <p:nvGraphicFramePr>
          <p:cNvPr id="137218" name="Object 2"/>
          <p:cNvGraphicFramePr>
            <a:graphicFrameLocks noChangeAspect="1"/>
          </p:cNvGraphicFramePr>
          <p:nvPr/>
        </p:nvGraphicFramePr>
        <p:xfrm>
          <a:off x="899592" y="2564904"/>
          <a:ext cx="6557172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Equation" r:id="rId3" imgW="71932800" imgH="19812000" progId="Equation.DSMT4">
                  <p:embed/>
                </p:oleObj>
              </mc:Choice>
              <mc:Fallback>
                <p:oleObj name="Equation" r:id="rId3" imgW="71932800" imgH="19812000" progId="Equation.DSMT4">
                  <p:embed/>
                  <p:pic>
                    <p:nvPicPr>
                      <p:cNvPr id="0" name="图片 4300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2564904"/>
                        <a:ext cx="6557172" cy="1656184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右箭头 4"/>
          <p:cNvSpPr/>
          <p:nvPr/>
        </p:nvSpPr>
        <p:spPr>
          <a:xfrm>
            <a:off x="467544" y="4221088"/>
            <a:ext cx="360040" cy="36004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899592" y="4293096"/>
          <a:ext cx="6552728" cy="190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7" name="Equation" r:id="rId5" imgW="79552800" imgH="23164800" progId="Equation.DSMT4">
                  <p:embed/>
                </p:oleObj>
              </mc:Choice>
              <mc:Fallback>
                <p:oleObj name="Equation" r:id="rId5" imgW="79552800" imgH="23164800" progId="Equation.DSMT4">
                  <p:embed/>
                  <p:pic>
                    <p:nvPicPr>
                      <p:cNvPr id="0" name="图片 4300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592" y="4293096"/>
                        <a:ext cx="6552728" cy="190906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概率计算问题：</a:t>
            </a:r>
            <a:r>
              <a:rPr lang="zh-CN" altLang="en-US" dirty="0">
                <a:solidFill>
                  <a:srgbClr val="FF0000"/>
                </a:solidFill>
              </a:rPr>
              <a:t>后向算法</a:t>
            </a:r>
          </a:p>
          <a:p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203848" y="2996952"/>
            <a:ext cx="432048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355976" y="3717032"/>
            <a:ext cx="432048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240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203848" y="4797152"/>
            <a:ext cx="432048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355976" y="2996952"/>
            <a:ext cx="432048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baseline="-25000" dirty="0"/>
          </a:p>
        </p:txBody>
      </p:sp>
      <p:sp>
        <p:nvSpPr>
          <p:cNvPr id="9" name="椭圆 8"/>
          <p:cNvSpPr/>
          <p:nvPr/>
        </p:nvSpPr>
        <p:spPr>
          <a:xfrm>
            <a:off x="3203848" y="3789040"/>
            <a:ext cx="432048" cy="504056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b="1" i="1" baseline="-25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355976" y="4797152"/>
            <a:ext cx="432048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baseline="-25000" dirty="0"/>
          </a:p>
        </p:txBody>
      </p:sp>
      <p:sp>
        <p:nvSpPr>
          <p:cNvPr id="11" name="椭圆 10"/>
          <p:cNvSpPr/>
          <p:nvPr/>
        </p:nvSpPr>
        <p:spPr>
          <a:xfrm>
            <a:off x="4139952" y="5661248"/>
            <a:ext cx="864096" cy="64807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/>
              <a:t>O</a:t>
            </a:r>
            <a:r>
              <a:rPr lang="en-US" altLang="zh-CN" sz="2000" b="1" baseline="-25000" dirty="0"/>
              <a:t>t+1</a:t>
            </a:r>
            <a:endParaRPr lang="zh-CN" altLang="en-US" sz="2000" b="1" baseline="-25000" dirty="0"/>
          </a:p>
        </p:txBody>
      </p:sp>
      <p:cxnSp>
        <p:nvCxnSpPr>
          <p:cNvPr id="12" name="曲线连接符 11"/>
          <p:cNvCxnSpPr>
            <a:stCxn id="8" idx="6"/>
            <a:endCxn id="11" idx="6"/>
          </p:cNvCxnSpPr>
          <p:nvPr/>
        </p:nvCxnSpPr>
        <p:spPr>
          <a:xfrm>
            <a:off x="4788024" y="3248980"/>
            <a:ext cx="216024" cy="2736304"/>
          </a:xfrm>
          <a:prstGeom prst="curvedConnector3">
            <a:avLst>
              <a:gd name="adj1" fmla="val 2864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6" idx="6"/>
            <a:endCxn id="11" idx="6"/>
          </p:cNvCxnSpPr>
          <p:nvPr/>
        </p:nvCxnSpPr>
        <p:spPr>
          <a:xfrm>
            <a:off x="4788024" y="3969060"/>
            <a:ext cx="216024" cy="2016224"/>
          </a:xfrm>
          <a:prstGeom prst="curvedConnector3">
            <a:avLst>
              <a:gd name="adj1" fmla="val 2058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10" idx="6"/>
            <a:endCxn id="11" idx="6"/>
          </p:cNvCxnSpPr>
          <p:nvPr/>
        </p:nvCxnSpPr>
        <p:spPr>
          <a:xfrm>
            <a:off x="4788024" y="5049180"/>
            <a:ext cx="216024" cy="936104"/>
          </a:xfrm>
          <a:prstGeom prst="curvedConnector3">
            <a:avLst>
              <a:gd name="adj1" fmla="val 14031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051720" y="2996952"/>
            <a:ext cx="432048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051720" y="3717032"/>
            <a:ext cx="432048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051720" y="4797152"/>
            <a:ext cx="432048" cy="5040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/>
        </p:nvGraphicFramePr>
        <p:xfrm>
          <a:off x="3059832" y="5517232"/>
          <a:ext cx="730881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name="Equation" r:id="rId3" imgW="8839200" imgH="6096000" progId="Equation.DSMT4">
                  <p:embed/>
                </p:oleObj>
              </mc:Choice>
              <mc:Fallback>
                <p:oleObj name="Equation" r:id="rId3" imgW="8839200" imgH="6096000" progId="Equation.DSMT4">
                  <p:embed/>
                  <p:pic>
                    <p:nvPicPr>
                      <p:cNvPr id="0" name="图片 4403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9832" y="5517232"/>
                        <a:ext cx="730881" cy="50405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4355976" y="4221088"/>
          <a:ext cx="936104" cy="492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name="Equation" r:id="rId5" imgW="11582400" imgH="6096000" progId="Equation.DSMT4">
                  <p:embed/>
                </p:oleObj>
              </mc:Choice>
              <mc:Fallback>
                <p:oleObj name="Equation" r:id="rId5" imgW="11582400" imgH="6096000" progId="Equation.DSMT4">
                  <p:embed/>
                  <p:pic>
                    <p:nvPicPr>
                      <p:cNvPr id="0" name="图片 4403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5976" y="4221088"/>
                        <a:ext cx="936104" cy="49268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5" name="Object 5"/>
          <p:cNvGraphicFramePr>
            <a:graphicFrameLocks noChangeAspect="1"/>
          </p:cNvGraphicFramePr>
          <p:nvPr/>
        </p:nvGraphicFramePr>
        <p:xfrm>
          <a:off x="755575" y="2204864"/>
          <a:ext cx="3024336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name="Equation" r:id="rId7" imgW="38404800" imgH="9144000" progId="Equation.DSMT4">
                  <p:embed/>
                </p:oleObj>
              </mc:Choice>
              <mc:Fallback>
                <p:oleObj name="Equation" r:id="rId7" imgW="38404800" imgH="9144000" progId="Equation.DSMT4">
                  <p:embed/>
                  <p:pic>
                    <p:nvPicPr>
                      <p:cNvPr id="0" name="图片 4403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5575" y="2204864"/>
                        <a:ext cx="3024336" cy="7200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箭头连接符 32"/>
          <p:cNvCxnSpPr>
            <a:stCxn id="9" idx="6"/>
            <a:endCxn id="8" idx="2"/>
          </p:cNvCxnSpPr>
          <p:nvPr/>
        </p:nvCxnSpPr>
        <p:spPr>
          <a:xfrm flipV="1">
            <a:off x="3635896" y="3248980"/>
            <a:ext cx="720080" cy="7920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9" idx="6"/>
            <a:endCxn id="6" idx="2"/>
          </p:cNvCxnSpPr>
          <p:nvPr/>
        </p:nvCxnSpPr>
        <p:spPr>
          <a:xfrm flipV="1">
            <a:off x="3635896" y="3969060"/>
            <a:ext cx="720080" cy="72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9" idx="6"/>
            <a:endCxn id="10" idx="2"/>
          </p:cNvCxnSpPr>
          <p:nvPr/>
        </p:nvCxnSpPr>
        <p:spPr>
          <a:xfrm>
            <a:off x="3635896" y="4041068"/>
            <a:ext cx="720080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概率计算问题</a:t>
            </a:r>
            <a:endParaRPr lang="en-US" altLang="zh-CN" dirty="0"/>
          </a:p>
          <a:p>
            <a:r>
              <a:rPr lang="zh-CN" altLang="en-US" sz="2400" dirty="0">
                <a:solidFill>
                  <a:schemeClr val="tx1"/>
                </a:solidFill>
              </a:rPr>
              <a:t>后向算法的概率解释</a:t>
            </a:r>
          </a:p>
          <a:p>
            <a:endParaRPr lang="zh-CN" altLang="en-US" dirty="0"/>
          </a:p>
        </p:txBody>
      </p:sp>
      <p:graphicFrame>
        <p:nvGraphicFramePr>
          <p:cNvPr id="139266" name="Object 2"/>
          <p:cNvGraphicFramePr>
            <a:graphicFrameLocks noChangeAspect="1"/>
          </p:cNvGraphicFramePr>
          <p:nvPr/>
        </p:nvGraphicFramePr>
        <p:xfrm>
          <a:off x="179512" y="3212976"/>
          <a:ext cx="8893621" cy="2992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name="Equation" r:id="rId3" imgW="114909600" imgH="41757600" progId="Equation.DSMT4">
                  <p:embed/>
                </p:oleObj>
              </mc:Choice>
              <mc:Fallback>
                <p:oleObj name="Equation" r:id="rId3" imgW="114909600" imgH="41757600" progId="Equation.DSMT4">
                  <p:embed/>
                  <p:pic>
                    <p:nvPicPr>
                      <p:cNvPr id="0" name="图片 4505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3212976"/>
                        <a:ext cx="8893621" cy="299277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7" name="Object 3"/>
          <p:cNvGraphicFramePr>
            <a:graphicFrameLocks noChangeAspect="1"/>
          </p:cNvGraphicFramePr>
          <p:nvPr/>
        </p:nvGraphicFramePr>
        <p:xfrm>
          <a:off x="179512" y="2636913"/>
          <a:ext cx="7776864" cy="50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5" name="Equation" r:id="rId5" imgW="102717600" imgH="6705600" progId="Equation.DSMT4">
                  <p:embed/>
                </p:oleObj>
              </mc:Choice>
              <mc:Fallback>
                <p:oleObj name="Equation" r:id="rId5" imgW="102717600" imgH="6705600" progId="Equation.DSMT4">
                  <p:embed/>
                  <p:pic>
                    <p:nvPicPr>
                      <p:cNvPr id="0" name="图片 4505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512" y="2636913"/>
                        <a:ext cx="7776864" cy="5076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635896" y="4365104"/>
            <a:ext cx="720080" cy="432048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948264" y="4365104"/>
            <a:ext cx="720080" cy="432048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532440" y="4365104"/>
            <a:ext cx="432048" cy="432048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   （更改）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概率计算问题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43608" y="2204864"/>
          <a:ext cx="5832648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26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算法：观察序列概率的后向算法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输入：模型</a:t>
                      </a:r>
                      <a:r>
                        <a:rPr lang="zh-CN" altLang="zh-CN" sz="20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λ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，观测序列</a:t>
                      </a:r>
                      <a:r>
                        <a:rPr lang="en-US" altLang="zh-CN" sz="2000" b="1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  <a:p>
                      <a:r>
                        <a:rPr lang="zh-CN" altLang="en-US" sz="2000" i="0" dirty="0"/>
                        <a:t>输出：</a:t>
                      </a:r>
                      <a:r>
                        <a:rPr lang="en-US" altLang="zh-CN" sz="20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CN" sz="20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zh-CN" altLang="zh-CN" sz="2000" b="1" i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λ</a:t>
                      </a:r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0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(1)</a:t>
                      </a:r>
                      <a:r>
                        <a:rPr lang="zh-CN" altLang="en-US" sz="2000" b="1" dirty="0">
                          <a:solidFill>
                            <a:srgbClr val="0000FF"/>
                          </a:solidFill>
                        </a:rPr>
                        <a:t>初始值</a:t>
                      </a:r>
                      <a:endParaRPr lang="en-US" altLang="zh-CN" sz="2000" b="1" dirty="0">
                        <a:solidFill>
                          <a:srgbClr val="0000FF"/>
                        </a:solidFill>
                      </a:endParaRPr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       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(2) 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</a:rPr>
                        <a:t>递推</a:t>
                      </a:r>
                      <a:r>
                        <a:rPr lang="en-US" altLang="zh-CN" sz="2000" dirty="0"/>
                        <a:t>, </a:t>
                      </a:r>
                      <a:r>
                        <a:rPr lang="en-US" altLang="zh-CN" sz="20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20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20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…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altLang="zh-CN" sz="2000" b="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T-1</a:t>
                      </a:r>
                      <a:r>
                        <a:rPr lang="en-US" altLang="zh-CN" sz="20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endParaRPr lang="en-US" altLang="zh-CN" baseline="0" dirty="0"/>
                    </a:p>
                    <a:p>
                      <a:endParaRPr lang="en-US" altLang="zh-CN" baseline="0" dirty="0"/>
                    </a:p>
                    <a:p>
                      <a:r>
                        <a:rPr lang="en-US" altLang="zh-CN" baseline="0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 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终止</a:t>
                      </a:r>
                      <a:r>
                        <a:rPr lang="zh-CN" altLang="en-US" sz="2000" dirty="0"/>
                        <a:t> </a:t>
                      </a:r>
                      <a:endParaRPr lang="en-US" altLang="zh-CN" sz="2000" dirty="0"/>
                    </a:p>
                    <a:p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051720" y="3717032"/>
          <a:ext cx="302433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name="Equation" r:id="rId3" imgW="36271200" imgH="5181600" progId="Equation.DSMT4">
                  <p:embed/>
                </p:oleObj>
              </mc:Choice>
              <mc:Fallback>
                <p:oleObj name="Equation" r:id="rId3" imgW="36271200" imgH="5181600" progId="Equation.DSMT4">
                  <p:embed/>
                  <p:pic>
                    <p:nvPicPr>
                      <p:cNvPr id="0" name="图片 4608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720" y="3717032"/>
                        <a:ext cx="3024336" cy="43204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000616" y="4653136"/>
          <a:ext cx="480363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6" name="Equation" r:id="rId5" imgW="57302400" imgH="9448800" progId="Equation.DSMT4">
                  <p:embed/>
                </p:oleObj>
              </mc:Choice>
              <mc:Fallback>
                <p:oleObj name="Equation" r:id="rId5" imgW="57302400" imgH="9448800" progId="Equation.DSMT4">
                  <p:embed/>
                  <p:pic>
                    <p:nvPicPr>
                      <p:cNvPr id="0" name="图片 4608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0616" y="4653136"/>
                        <a:ext cx="4803632" cy="7920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051719" y="5712220"/>
          <a:ext cx="2336661" cy="525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name="Equation" r:id="rId7" imgW="27127200" imgH="6096000" progId="Equation.DSMT4">
                  <p:embed/>
                </p:oleObj>
              </mc:Choice>
              <mc:Fallback>
                <p:oleObj name="Equation" r:id="rId7" imgW="27127200" imgH="6096000" progId="Equation.DSMT4">
                  <p:embed/>
                  <p:pic>
                    <p:nvPicPr>
                      <p:cNvPr id="0" name="图片 4608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1719" y="5712220"/>
                        <a:ext cx="2336661" cy="52509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 2.2 </a:t>
            </a:r>
            <a:r>
              <a:rPr lang="zh-CN" altLang="en-US" dirty="0"/>
              <a:t>概率计算问题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几个重要计算 公式</a:t>
            </a:r>
          </a:p>
        </p:txBody>
      </p:sp>
      <p:graphicFrame>
        <p:nvGraphicFramePr>
          <p:cNvPr id="121857" name="Object 1"/>
          <p:cNvGraphicFramePr>
            <a:graphicFrameLocks noChangeAspect="1"/>
          </p:cNvGraphicFramePr>
          <p:nvPr/>
        </p:nvGraphicFramePr>
        <p:xfrm>
          <a:off x="0" y="2708920"/>
          <a:ext cx="9124126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Equation" r:id="rId3" imgW="130454400" imgH="46329600" progId="Equation.DSMT4">
                  <p:embed/>
                </p:oleObj>
              </mc:Choice>
              <mc:Fallback>
                <p:oleObj name="Equation" r:id="rId3" imgW="130454400" imgH="46329600" progId="Equation.DSMT4">
                  <p:embed/>
                  <p:pic>
                    <p:nvPicPr>
                      <p:cNvPr id="0" name="图片 4710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708920"/>
                        <a:ext cx="9124126" cy="324036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 2.2 </a:t>
            </a:r>
            <a:r>
              <a:rPr lang="zh-CN" altLang="en-US" dirty="0"/>
              <a:t>概率计算问题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几个重要计算 公式</a:t>
            </a:r>
          </a:p>
        </p:txBody>
      </p:sp>
      <p:graphicFrame>
        <p:nvGraphicFramePr>
          <p:cNvPr id="121857" name="Object 1"/>
          <p:cNvGraphicFramePr>
            <a:graphicFrameLocks noChangeAspect="1"/>
          </p:cNvGraphicFramePr>
          <p:nvPr/>
        </p:nvGraphicFramePr>
        <p:xfrm>
          <a:off x="683568" y="2708920"/>
          <a:ext cx="7785100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6" name="Equation" r:id="rId3" imgW="104546400" imgH="18592800" progId="Equation.DSMT4">
                  <p:embed/>
                </p:oleObj>
              </mc:Choice>
              <mc:Fallback>
                <p:oleObj name="Equation" r:id="rId3" imgW="104546400" imgH="18592800" progId="Equation.DSMT4">
                  <p:embed/>
                  <p:pic>
                    <p:nvPicPr>
                      <p:cNvPr id="0" name="图片 4812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2708920"/>
                        <a:ext cx="7785100" cy="1382712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683569" y="4149080"/>
          <a:ext cx="7776864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name="Equation" r:id="rId5" imgW="97536000" imgH="17983200" progId="Equation.DSMT4">
                  <p:embed/>
                </p:oleObj>
              </mc:Choice>
              <mc:Fallback>
                <p:oleObj name="Equation" r:id="rId5" imgW="97536000" imgH="17983200" progId="Equation.DSMT4">
                  <p:embed/>
                  <p:pic>
                    <p:nvPicPr>
                      <p:cNvPr id="0" name="图片 4812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569" y="4149080"/>
                        <a:ext cx="7776864" cy="1439862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 rot="534729">
            <a:off x="7115926" y="3880893"/>
            <a:ext cx="1217000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前向算法</a:t>
            </a:r>
          </a:p>
        </p:txBody>
      </p:sp>
      <p:sp>
        <p:nvSpPr>
          <p:cNvPr id="8" name="TextBox 7"/>
          <p:cNvSpPr txBox="1"/>
          <p:nvPr/>
        </p:nvSpPr>
        <p:spPr>
          <a:xfrm rot="21175642">
            <a:off x="7040274" y="5446617"/>
            <a:ext cx="1217000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后向算法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 2.2 </a:t>
            </a:r>
            <a:r>
              <a:rPr lang="zh-CN" altLang="en-US" dirty="0"/>
              <a:t>概率计算问题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几个重要计算 公式</a:t>
            </a:r>
          </a:p>
          <a:p>
            <a:endParaRPr lang="zh-CN" altLang="en-US" dirty="0"/>
          </a:p>
        </p:txBody>
      </p:sp>
      <p:graphicFrame>
        <p:nvGraphicFramePr>
          <p:cNvPr id="142338" name="Object 2"/>
          <p:cNvGraphicFramePr>
            <a:graphicFrameLocks noChangeAspect="1"/>
          </p:cNvGraphicFramePr>
          <p:nvPr/>
        </p:nvGraphicFramePr>
        <p:xfrm>
          <a:off x="971600" y="2708920"/>
          <a:ext cx="5400600" cy="3008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3" name="Equation" r:id="rId3" imgW="64008000" imgH="35661600" progId="Equation.DSMT4">
                  <p:embed/>
                </p:oleObj>
              </mc:Choice>
              <mc:Fallback>
                <p:oleObj name="Equation" r:id="rId3" imgW="64008000" imgH="35661600" progId="Equation.DSMT4">
                  <p:embed/>
                  <p:pic>
                    <p:nvPicPr>
                      <p:cNvPr id="0" name="图片 4915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2708920"/>
                        <a:ext cx="5400600" cy="3008632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前情回顾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AdaBoost</a:t>
            </a:r>
            <a:r>
              <a:rPr lang="zh-CN" altLang="en-US" dirty="0"/>
              <a:t>算法的</a:t>
            </a:r>
            <a:r>
              <a:rPr lang="zh-CN" altLang="en-US" dirty="0">
                <a:solidFill>
                  <a:schemeClr val="tx1"/>
                </a:solidFill>
              </a:rPr>
              <a:t>思想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zh-CN" altLang="en-US" dirty="0"/>
              <a:t> </a:t>
            </a: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348880"/>
            <a:ext cx="302433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8520" y="2348880"/>
            <a:ext cx="3384376" cy="1894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63680" y="2276872"/>
            <a:ext cx="2880320" cy="1840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4365104"/>
            <a:ext cx="2880320" cy="1890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5856" y="4365104"/>
            <a:ext cx="2954003" cy="1883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10425" y="4437112"/>
            <a:ext cx="19335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2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72200" y="5517232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395536" y="6453336"/>
            <a:ext cx="85689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Friedman, T. Hastie, R. </a:t>
            </a:r>
            <a:r>
              <a:rPr lang="en-US" altLang="zh-CN" sz="1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Tibshirani</a:t>
            </a:r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Additive Logistic Regression: a Statistical View of Boosting, </a:t>
            </a:r>
            <a:r>
              <a:rPr lang="en-US" altLang="zh-CN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Annals of Statistics, Vol. 38(2), pages 337-374, 2000. 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7858102" y="4541520"/>
            <a:ext cx="534058" cy="1625600"/>
          </a:xfrm>
          <a:custGeom>
            <a:avLst/>
            <a:gdLst>
              <a:gd name="connsiteX0" fmla="*/ 147978 w 534058"/>
              <a:gd name="connsiteY0" fmla="*/ 1625600 h 1625600"/>
              <a:gd name="connsiteX1" fmla="*/ 117498 w 534058"/>
              <a:gd name="connsiteY1" fmla="*/ 1574800 h 1625600"/>
              <a:gd name="connsiteX2" fmla="*/ 117498 w 534058"/>
              <a:gd name="connsiteY2" fmla="*/ 1351280 h 1625600"/>
              <a:gd name="connsiteX3" fmla="*/ 127658 w 534058"/>
              <a:gd name="connsiteY3" fmla="*/ 1239520 h 1625600"/>
              <a:gd name="connsiteX4" fmla="*/ 178458 w 534058"/>
              <a:gd name="connsiteY4" fmla="*/ 802640 h 1625600"/>
              <a:gd name="connsiteX5" fmla="*/ 239418 w 534058"/>
              <a:gd name="connsiteY5" fmla="*/ 792480 h 1625600"/>
              <a:gd name="connsiteX6" fmla="*/ 432458 w 534058"/>
              <a:gd name="connsiteY6" fmla="*/ 782320 h 1625600"/>
              <a:gd name="connsiteX7" fmla="*/ 493418 w 534058"/>
              <a:gd name="connsiteY7" fmla="*/ 772160 h 1625600"/>
              <a:gd name="connsiteX8" fmla="*/ 523898 w 534058"/>
              <a:gd name="connsiteY8" fmla="*/ 762000 h 1625600"/>
              <a:gd name="connsiteX9" fmla="*/ 534058 w 534058"/>
              <a:gd name="connsiteY9" fmla="*/ 731520 h 1625600"/>
              <a:gd name="connsiteX10" fmla="*/ 513738 w 534058"/>
              <a:gd name="connsiteY10" fmla="*/ 599440 h 1625600"/>
              <a:gd name="connsiteX11" fmla="*/ 493418 w 534058"/>
              <a:gd name="connsiteY11" fmla="*/ 528320 h 1625600"/>
              <a:gd name="connsiteX12" fmla="*/ 483258 w 534058"/>
              <a:gd name="connsiteY12" fmla="*/ 467360 h 1625600"/>
              <a:gd name="connsiteX13" fmla="*/ 462938 w 534058"/>
              <a:gd name="connsiteY13" fmla="*/ 406400 h 1625600"/>
              <a:gd name="connsiteX14" fmla="*/ 432458 w 534058"/>
              <a:gd name="connsiteY14" fmla="*/ 345440 h 1625600"/>
              <a:gd name="connsiteX15" fmla="*/ 422298 w 534058"/>
              <a:gd name="connsiteY15" fmla="*/ 274320 h 1625600"/>
              <a:gd name="connsiteX16" fmla="*/ 401978 w 534058"/>
              <a:gd name="connsiteY16" fmla="*/ 213360 h 1625600"/>
              <a:gd name="connsiteX17" fmla="*/ 391818 w 534058"/>
              <a:gd name="connsiteY17" fmla="*/ 182880 h 1625600"/>
              <a:gd name="connsiteX18" fmla="*/ 381658 w 534058"/>
              <a:gd name="connsiteY18" fmla="*/ 152400 h 1625600"/>
              <a:gd name="connsiteX19" fmla="*/ 371498 w 534058"/>
              <a:gd name="connsiteY19" fmla="*/ 111760 h 1625600"/>
              <a:gd name="connsiteX20" fmla="*/ 351178 w 534058"/>
              <a:gd name="connsiteY20" fmla="*/ 30480 h 1625600"/>
              <a:gd name="connsiteX21" fmla="*/ 351178 w 534058"/>
              <a:gd name="connsiteY21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34058" h="1625600">
                <a:moveTo>
                  <a:pt x="147978" y="1625600"/>
                </a:moveTo>
                <a:cubicBezTo>
                  <a:pt x="137818" y="1608667"/>
                  <a:pt x="125518" y="1592845"/>
                  <a:pt x="117498" y="1574800"/>
                </a:cubicBezTo>
                <a:cubicBezTo>
                  <a:pt x="90444" y="1513929"/>
                  <a:pt x="115684" y="1377579"/>
                  <a:pt x="117498" y="1351280"/>
                </a:cubicBezTo>
                <a:cubicBezTo>
                  <a:pt x="120072" y="1313962"/>
                  <a:pt x="124271" y="1276773"/>
                  <a:pt x="127658" y="1239520"/>
                </a:cubicBezTo>
                <a:cubicBezTo>
                  <a:pt x="135973" y="890304"/>
                  <a:pt x="0" y="838332"/>
                  <a:pt x="178458" y="802640"/>
                </a:cubicBezTo>
                <a:cubicBezTo>
                  <a:pt x="198658" y="798600"/>
                  <a:pt x="218883" y="794123"/>
                  <a:pt x="239418" y="792480"/>
                </a:cubicBezTo>
                <a:cubicBezTo>
                  <a:pt x="303649" y="787342"/>
                  <a:pt x="368111" y="785707"/>
                  <a:pt x="432458" y="782320"/>
                </a:cubicBezTo>
                <a:cubicBezTo>
                  <a:pt x="452778" y="778933"/>
                  <a:pt x="473308" y="776629"/>
                  <a:pt x="493418" y="772160"/>
                </a:cubicBezTo>
                <a:cubicBezTo>
                  <a:pt x="503873" y="769837"/>
                  <a:pt x="516325" y="769573"/>
                  <a:pt x="523898" y="762000"/>
                </a:cubicBezTo>
                <a:cubicBezTo>
                  <a:pt x="531471" y="754427"/>
                  <a:pt x="530671" y="741680"/>
                  <a:pt x="534058" y="731520"/>
                </a:cubicBezTo>
                <a:cubicBezTo>
                  <a:pt x="527889" y="682167"/>
                  <a:pt x="525374" y="645984"/>
                  <a:pt x="513738" y="599440"/>
                </a:cubicBezTo>
                <a:cubicBezTo>
                  <a:pt x="494371" y="521973"/>
                  <a:pt x="512422" y="623342"/>
                  <a:pt x="493418" y="528320"/>
                </a:cubicBezTo>
                <a:cubicBezTo>
                  <a:pt x="489378" y="508120"/>
                  <a:pt x="488254" y="487345"/>
                  <a:pt x="483258" y="467360"/>
                </a:cubicBezTo>
                <a:cubicBezTo>
                  <a:pt x="478063" y="446580"/>
                  <a:pt x="474819" y="424222"/>
                  <a:pt x="462938" y="406400"/>
                </a:cubicBezTo>
                <a:cubicBezTo>
                  <a:pt x="436677" y="367009"/>
                  <a:pt x="446479" y="387504"/>
                  <a:pt x="432458" y="345440"/>
                </a:cubicBezTo>
                <a:cubicBezTo>
                  <a:pt x="429071" y="321733"/>
                  <a:pt x="427683" y="297654"/>
                  <a:pt x="422298" y="274320"/>
                </a:cubicBezTo>
                <a:cubicBezTo>
                  <a:pt x="417482" y="253449"/>
                  <a:pt x="408751" y="233680"/>
                  <a:pt x="401978" y="213360"/>
                </a:cubicBezTo>
                <a:lnTo>
                  <a:pt x="391818" y="182880"/>
                </a:lnTo>
                <a:cubicBezTo>
                  <a:pt x="388431" y="172720"/>
                  <a:pt x="384255" y="162790"/>
                  <a:pt x="381658" y="152400"/>
                </a:cubicBezTo>
                <a:cubicBezTo>
                  <a:pt x="378271" y="138853"/>
                  <a:pt x="375334" y="125186"/>
                  <a:pt x="371498" y="111760"/>
                </a:cubicBezTo>
                <a:cubicBezTo>
                  <a:pt x="359211" y="68754"/>
                  <a:pt x="358063" y="85563"/>
                  <a:pt x="351178" y="30480"/>
                </a:cubicBezTo>
                <a:cubicBezTo>
                  <a:pt x="349918" y="20398"/>
                  <a:pt x="351178" y="10160"/>
                  <a:pt x="351178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 2.2 </a:t>
            </a:r>
            <a:r>
              <a:rPr lang="zh-CN" altLang="en-US" dirty="0"/>
              <a:t>概率计算问题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几个重要计算 公式</a:t>
            </a:r>
          </a:p>
          <a:p>
            <a:endParaRPr lang="zh-CN" altLang="en-US" dirty="0"/>
          </a:p>
        </p:txBody>
      </p:sp>
      <p:graphicFrame>
        <p:nvGraphicFramePr>
          <p:cNvPr id="142338" name="Object 2"/>
          <p:cNvGraphicFramePr>
            <a:graphicFrameLocks noChangeAspect="1"/>
          </p:cNvGraphicFramePr>
          <p:nvPr/>
        </p:nvGraphicFramePr>
        <p:xfrm>
          <a:off x="755576" y="2636912"/>
          <a:ext cx="619268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1" name="Equation" r:id="rId3" imgW="74066400" imgH="14325600" progId="Equation.DSMT4">
                  <p:embed/>
                </p:oleObj>
              </mc:Choice>
              <mc:Fallback>
                <p:oleObj name="Equation" r:id="rId3" imgW="74066400" imgH="14325600" progId="Equation.DSMT4">
                  <p:embed/>
                  <p:pic>
                    <p:nvPicPr>
                      <p:cNvPr id="0" name="图片 5017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2636912"/>
                        <a:ext cx="6192688" cy="118745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59" name="Object 3"/>
          <p:cNvGraphicFramePr>
            <a:graphicFrameLocks noChangeAspect="1"/>
          </p:cNvGraphicFramePr>
          <p:nvPr/>
        </p:nvGraphicFramePr>
        <p:xfrm>
          <a:off x="750664" y="3860800"/>
          <a:ext cx="6197600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2" name="Equation" r:id="rId5" imgW="73456800" imgH="19812000" progId="Equation.DSMT4">
                  <p:embed/>
                </p:oleObj>
              </mc:Choice>
              <mc:Fallback>
                <p:oleObj name="Equation" r:id="rId5" imgW="73456800" imgH="19812000" progId="Equation.DSMT4">
                  <p:embed/>
                  <p:pic>
                    <p:nvPicPr>
                      <p:cNvPr id="0" name="图片 5017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0664" y="3860800"/>
                        <a:ext cx="6197600" cy="16732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0" name="Object 4"/>
          <p:cNvGraphicFramePr>
            <a:graphicFrameLocks noChangeAspect="1"/>
          </p:cNvGraphicFramePr>
          <p:nvPr/>
        </p:nvGraphicFramePr>
        <p:xfrm>
          <a:off x="755576" y="5589240"/>
          <a:ext cx="619268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3" name="Equation" r:id="rId7" imgW="74066400" imgH="7620000" progId="Equation.DSMT4">
                  <p:embed/>
                </p:oleObj>
              </mc:Choice>
              <mc:Fallback>
                <p:oleObj name="Equation" r:id="rId7" imgW="74066400" imgH="7620000" progId="Equation.DSMT4">
                  <p:embed/>
                  <p:pic>
                    <p:nvPicPr>
                      <p:cNvPr id="0" name="图片 5017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5576" y="5589240"/>
                        <a:ext cx="6192688" cy="6318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隐马尔科夫模型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Smoothing vs. Filtering</a:t>
            </a:r>
          </a:p>
        </p:txBody>
      </p:sp>
      <p:graphicFrame>
        <p:nvGraphicFramePr>
          <p:cNvPr id="147460" name="Object 4"/>
          <p:cNvGraphicFramePr>
            <a:graphicFrameLocks noChangeAspect="1"/>
          </p:cNvGraphicFramePr>
          <p:nvPr/>
        </p:nvGraphicFramePr>
        <p:xfrm>
          <a:off x="853366" y="2228820"/>
          <a:ext cx="619268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" name="Equation" r:id="rId3" imgW="74066400" imgH="7620000" progId="Equation.DSMT4">
                  <p:embed/>
                </p:oleObj>
              </mc:Choice>
              <mc:Fallback>
                <p:oleObj name="Equation" r:id="rId3" imgW="74066400" imgH="7620000" progId="Equation.DSMT4">
                  <p:embed/>
                  <p:pic>
                    <p:nvPicPr>
                      <p:cNvPr id="0" name="图片 5017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3366" y="2228820"/>
                        <a:ext cx="6192688" cy="6318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853440" y="2968625"/>
          <a:ext cx="6212840" cy="535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Equation" r:id="rId5" imgW="2806700" imgH="241300" progId="Equation.DSMT4">
                  <p:embed/>
                </p:oleObj>
              </mc:Choice>
              <mc:Fallback>
                <p:oleObj name="Equation" r:id="rId5" imgW="2806700" imgH="241300" progId="Equation.DSMT4">
                  <p:embed/>
                  <p:pic>
                    <p:nvPicPr>
                      <p:cNvPr id="0" name="图片 5017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3440" y="2968625"/>
                        <a:ext cx="6212840" cy="53594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 2.2 </a:t>
            </a:r>
            <a:r>
              <a:rPr lang="zh-CN" altLang="en-US" dirty="0"/>
              <a:t>概率计算问题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在观测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下，状态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出现的期望值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在观测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下，由状态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转移的期望值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在观测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下，由状态</a:t>
            </a:r>
            <a:r>
              <a:rPr lang="en-US" altLang="zh-CN" sz="24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转移到状态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的期望值</a:t>
            </a:r>
            <a:endParaRPr lang="en-US" altLang="zh-CN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/>
          </a:p>
          <a:p>
            <a:endParaRPr lang="zh-CN" altLang="en-US" sz="2400" i="1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8482" name="Object 2"/>
          <p:cNvGraphicFramePr>
            <a:graphicFrameLocks noChangeAspect="1"/>
          </p:cNvGraphicFramePr>
          <p:nvPr/>
        </p:nvGraphicFramePr>
        <p:xfrm>
          <a:off x="1259632" y="2708920"/>
          <a:ext cx="869062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7" name="Equation" r:id="rId3" imgW="10668000" imgH="8839200" progId="Equation.DSMT4">
                  <p:embed/>
                </p:oleObj>
              </mc:Choice>
              <mc:Fallback>
                <p:oleObj name="Equation" r:id="rId3" imgW="10668000" imgH="8839200" progId="Equation.DSMT4">
                  <p:embed/>
                  <p:pic>
                    <p:nvPicPr>
                      <p:cNvPr id="0" name="图片 5120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2708920"/>
                        <a:ext cx="869062" cy="7200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3" name="Object 3"/>
          <p:cNvGraphicFramePr>
            <a:graphicFrameLocks noChangeAspect="1"/>
          </p:cNvGraphicFramePr>
          <p:nvPr/>
        </p:nvGraphicFramePr>
        <p:xfrm>
          <a:off x="1331640" y="4077072"/>
          <a:ext cx="869062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8" name="Equation" r:id="rId5" imgW="10668000" imgH="8839200" progId="Equation.DSMT4">
                  <p:embed/>
                </p:oleObj>
              </mc:Choice>
              <mc:Fallback>
                <p:oleObj name="Equation" r:id="rId5" imgW="10668000" imgH="8839200" progId="Equation.DSMT4">
                  <p:embed/>
                  <p:pic>
                    <p:nvPicPr>
                      <p:cNvPr id="0" name="图片 5120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640" y="4077072"/>
                        <a:ext cx="869062" cy="7200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1319224" y="5445224"/>
          <a:ext cx="1092536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9" name="Equation" r:id="rId7" imgW="13411200" imgH="8839200" progId="Equation.DSMT4">
                  <p:embed/>
                </p:oleObj>
              </mc:Choice>
              <mc:Fallback>
                <p:oleObj name="Equation" r:id="rId7" imgW="13411200" imgH="8839200" progId="Equation.DSMT4">
                  <p:embed/>
                  <p:pic>
                    <p:nvPicPr>
                      <p:cNvPr id="0" name="图片 5120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9224" y="5445224"/>
                        <a:ext cx="1092536" cy="7200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2.3 </a:t>
            </a:r>
            <a:r>
              <a:rPr lang="zh-CN" altLang="en-US" dirty="0"/>
              <a:t>预测</a:t>
            </a:r>
            <a:r>
              <a:rPr lang="en-US" altLang="zh-CN" dirty="0"/>
              <a:t>(</a:t>
            </a:r>
            <a:r>
              <a:rPr lang="zh-CN" altLang="en-US" dirty="0"/>
              <a:t>解码问题</a:t>
            </a:r>
            <a:r>
              <a:rPr lang="en-US" altLang="zh-CN" dirty="0"/>
              <a:t>):</a:t>
            </a:r>
            <a:r>
              <a:rPr lang="zh-CN" altLang="en-US" dirty="0">
                <a:solidFill>
                  <a:srgbClr val="FF0000"/>
                </a:solidFill>
              </a:rPr>
              <a:t>近似算法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611560" y="2132856"/>
            <a:ext cx="7920880" cy="12961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C.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预测（解码）问题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已知 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模型</a:t>
            </a:r>
            <a:r>
              <a:rPr kumimoji="0" lang="el-GR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=(A, B,</a:t>
            </a:r>
            <a:r>
              <a:rPr kumimoji="0" lang="el-GR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和观测序列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,…,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4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求：</a:t>
            </a:r>
            <a:r>
              <a:rPr lang="en-US" altLang="zh-CN" sz="2400" b="1" i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 </a:t>
            </a:r>
            <a:r>
              <a:rPr lang="en-US" altLang="zh-CN" sz="2400" b="1" baseline="30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argmax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O, </a:t>
            </a:r>
            <a:r>
              <a:rPr kumimoji="0" lang="el-GR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λ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145409" name="Object 1"/>
          <p:cNvGraphicFramePr>
            <a:graphicFrameLocks noChangeAspect="1"/>
          </p:cNvGraphicFramePr>
          <p:nvPr/>
        </p:nvGraphicFramePr>
        <p:xfrm>
          <a:off x="611559" y="3501008"/>
          <a:ext cx="7920881" cy="81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4" name="Equation" r:id="rId3" imgW="103632000" imgH="10668000" progId="Equation.DSMT4">
                  <p:embed/>
                </p:oleObj>
              </mc:Choice>
              <mc:Fallback>
                <p:oleObj name="Equation" r:id="rId3" imgW="103632000" imgH="10668000" progId="Equation.DSMT4">
                  <p:embed/>
                  <p:pic>
                    <p:nvPicPr>
                      <p:cNvPr id="0" name="图片 5222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59" y="3501008"/>
                        <a:ext cx="7920881" cy="81538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611560" y="4365625"/>
          <a:ext cx="792088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5" name="Equation" r:id="rId5" imgW="96012000" imgH="20421600" progId="Equation.DSMT4">
                  <p:embed/>
                </p:oleObj>
              </mc:Choice>
              <mc:Fallback>
                <p:oleObj name="Equation" r:id="rId5" imgW="96012000" imgH="20421600" progId="Equation.DSMT4">
                  <p:embed/>
                  <p:pic>
                    <p:nvPicPr>
                      <p:cNvPr id="0" name="图片 5222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4365625"/>
                        <a:ext cx="7920880" cy="16922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 rot="20641210">
            <a:off x="4322159" y="5107922"/>
            <a:ext cx="3943708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：不能保证整体最优</a:t>
            </a:r>
            <a:endParaRPr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：存在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ij 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 0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2.3 </a:t>
            </a:r>
            <a:r>
              <a:rPr lang="zh-CN" altLang="en-US" dirty="0"/>
              <a:t>预测</a:t>
            </a:r>
            <a:r>
              <a:rPr lang="en-US" altLang="zh-CN" dirty="0"/>
              <a:t>(</a:t>
            </a:r>
            <a:r>
              <a:rPr lang="zh-CN" altLang="en-US" dirty="0"/>
              <a:t>解码问题</a:t>
            </a:r>
            <a:r>
              <a:rPr lang="en-US" altLang="zh-CN" dirty="0"/>
              <a:t>):</a:t>
            </a:r>
            <a:r>
              <a:rPr lang="zh-CN" altLang="en-US" dirty="0">
                <a:solidFill>
                  <a:srgbClr val="FF0000"/>
                </a:solidFill>
              </a:rPr>
              <a:t>近似算法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611560" y="2132856"/>
            <a:ext cx="7920880" cy="12961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C.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预测（解码）问题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已知 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模型</a:t>
            </a:r>
            <a:r>
              <a:rPr kumimoji="0" lang="el-GR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=(A, B,</a:t>
            </a:r>
            <a:r>
              <a:rPr kumimoji="0" lang="el-GR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和观测序列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,…,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4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求：</a:t>
            </a:r>
            <a:r>
              <a:rPr lang="en-US" altLang="zh-CN" sz="2400" b="1" i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 </a:t>
            </a:r>
            <a:r>
              <a:rPr lang="en-US" altLang="zh-CN" sz="2400" b="1" baseline="30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argmax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O, </a:t>
            </a:r>
            <a:r>
              <a:rPr kumimoji="0" lang="el-GR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λ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145409" name="Object 1"/>
          <p:cNvGraphicFramePr>
            <a:graphicFrameLocks noChangeAspect="1"/>
          </p:cNvGraphicFramePr>
          <p:nvPr/>
        </p:nvGraphicFramePr>
        <p:xfrm>
          <a:off x="611559" y="3501008"/>
          <a:ext cx="7920881" cy="81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5" name="Equation" r:id="rId3" imgW="103632000" imgH="10668000" progId="Equation.DSMT4">
                  <p:embed/>
                </p:oleObj>
              </mc:Choice>
              <mc:Fallback>
                <p:oleObj name="Equation" r:id="rId3" imgW="103632000" imgH="10668000" progId="Equation.DSMT4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59" y="3501008"/>
                        <a:ext cx="7920881" cy="81538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611560" y="4365625"/>
          <a:ext cx="792088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6" name="Equation" r:id="rId5" imgW="96012000" imgH="20421600" progId="Equation.DSMT4">
                  <p:embed/>
                </p:oleObj>
              </mc:Choice>
              <mc:Fallback>
                <p:oleObj name="Equation" r:id="rId5" imgW="96012000" imgH="20421600" progId="Equation.DSMT4">
                  <p:embed/>
                  <p:pic>
                    <p:nvPicPr>
                      <p:cNvPr id="0" name="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4365625"/>
                        <a:ext cx="7920880" cy="16922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 rot="20641210">
            <a:off x="4322159" y="5107922"/>
            <a:ext cx="3943708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：不能保证整体最优</a:t>
            </a:r>
            <a:endParaRPr lang="en-US" altLang="zh-CN" sz="24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：存在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ij </a:t>
            </a:r>
            <a:r>
              <a:rPr lang="en-US" altLang="zh-CN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 0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的状态</a:t>
            </a:r>
          </a:p>
        </p:txBody>
      </p:sp>
    </p:spTree>
    <p:extLst>
      <p:ext uri="{BB962C8B-B14F-4D97-AF65-F5344CB8AC3E}">
        <p14:creationId xmlns:p14="http://schemas.microsoft.com/office/powerpoint/2010/main" val="47745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2.3 </a:t>
            </a:r>
            <a:r>
              <a:rPr lang="zh-CN" altLang="en-US" dirty="0"/>
              <a:t>预测</a:t>
            </a:r>
            <a:r>
              <a:rPr lang="en-US" altLang="zh-CN" dirty="0"/>
              <a:t>(</a:t>
            </a:r>
            <a:r>
              <a:rPr lang="zh-CN" altLang="en-US" dirty="0"/>
              <a:t>解码问题</a:t>
            </a:r>
            <a:r>
              <a:rPr lang="en-US" altLang="zh-CN" dirty="0"/>
              <a:t>):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611560" y="2132856"/>
            <a:ext cx="7920880" cy="12961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C.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预测（解码）问题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已知 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模型</a:t>
            </a:r>
            <a:r>
              <a:rPr kumimoji="0" lang="el-GR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=(A, B,</a:t>
            </a:r>
            <a:r>
              <a:rPr kumimoji="0" lang="el-GR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和观测序列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,…,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400" b="0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14350" lvl="0" indent="-514350">
              <a:spcBef>
                <a:spcPct val="20000"/>
              </a:spcBef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求：</a:t>
            </a:r>
            <a:r>
              <a:rPr lang="en-US" altLang="zh-CN" sz="2400" b="1" i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 </a:t>
            </a:r>
            <a:r>
              <a:rPr lang="en-US" altLang="zh-CN" sz="2400" b="1" baseline="300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argmax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O, </a:t>
            </a:r>
            <a:r>
              <a:rPr kumimoji="0" lang="el-GR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λ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145409" name="Object 1"/>
          <p:cNvGraphicFramePr>
            <a:graphicFrameLocks noChangeAspect="1"/>
          </p:cNvGraphicFramePr>
          <p:nvPr/>
        </p:nvGraphicFramePr>
        <p:xfrm>
          <a:off x="611559" y="3501008"/>
          <a:ext cx="7920881" cy="81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" name="Equation" r:id="rId3" imgW="103632000" imgH="10668000" progId="Equation.DSMT4">
                  <p:embed/>
                </p:oleObj>
              </mc:Choice>
              <mc:Fallback>
                <p:oleObj name="Equation" r:id="rId3" imgW="103632000" imgH="10668000" progId="Equation.DSMT4">
                  <p:embed/>
                  <p:pic>
                    <p:nvPicPr>
                      <p:cNvPr id="0" name="图片 5324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59" y="3501008"/>
                        <a:ext cx="7920881" cy="81538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0" name="Object 2"/>
          <p:cNvGraphicFramePr>
            <a:graphicFrameLocks noChangeAspect="1"/>
          </p:cNvGraphicFramePr>
          <p:nvPr/>
        </p:nvGraphicFramePr>
        <p:xfrm>
          <a:off x="611560" y="4365104"/>
          <a:ext cx="7920880" cy="1564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9" name="Equation" r:id="rId5" imgW="117043200" imgH="23164800" progId="Equation.DSMT4">
                  <p:embed/>
                </p:oleObj>
              </mc:Choice>
              <mc:Fallback>
                <p:oleObj name="Equation" r:id="rId5" imgW="117043200" imgH="23164800" progId="Equation.DSMT4">
                  <p:embed/>
                  <p:pic>
                    <p:nvPicPr>
                      <p:cNvPr id="0" name="图片 5324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60" y="4365104"/>
                        <a:ext cx="7920880" cy="1564131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228184" y="3645024"/>
            <a:ext cx="57606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5576" y="5301208"/>
            <a:ext cx="432048" cy="57606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2.3 </a:t>
            </a:r>
            <a:r>
              <a:rPr lang="zh-CN" altLang="en-US" dirty="0"/>
              <a:t>预测</a:t>
            </a:r>
            <a:r>
              <a:rPr lang="en-US" altLang="zh-CN" dirty="0"/>
              <a:t>(</a:t>
            </a:r>
            <a:r>
              <a:rPr lang="zh-CN" altLang="en-US" dirty="0"/>
              <a:t>解码问题</a:t>
            </a:r>
            <a:r>
              <a:rPr lang="en-US" altLang="zh-CN" dirty="0"/>
              <a:t>):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一个观测</a:t>
            </a:r>
          </a:p>
          <a:p>
            <a:endParaRPr lang="zh-CN" altLang="en-US" dirty="0"/>
          </a:p>
        </p:txBody>
      </p:sp>
      <p:graphicFrame>
        <p:nvGraphicFramePr>
          <p:cNvPr id="149506" name="Object 2"/>
          <p:cNvGraphicFramePr>
            <a:graphicFrameLocks noChangeAspect="1"/>
          </p:cNvGraphicFramePr>
          <p:nvPr/>
        </p:nvGraphicFramePr>
        <p:xfrm>
          <a:off x="2339752" y="2924944"/>
          <a:ext cx="3703637" cy="181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Equation" r:id="rId3" imgW="46024800" imgH="22555200" progId="Equation.DSMT4">
                  <p:embed/>
                </p:oleObj>
              </mc:Choice>
              <mc:Fallback>
                <p:oleObj name="Equation" r:id="rId3" imgW="46024800" imgH="22555200" progId="Equation.DSMT4">
                  <p:embed/>
                  <p:pic>
                    <p:nvPicPr>
                      <p:cNvPr id="0" name="图片 5427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752" y="2924944"/>
                        <a:ext cx="3703637" cy="181133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 4"/>
          <p:cNvSpPr/>
          <p:nvPr/>
        </p:nvSpPr>
        <p:spPr>
          <a:xfrm>
            <a:off x="755576" y="2852936"/>
            <a:ext cx="648072" cy="6480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/>
              <a:t>I</a:t>
            </a:r>
            <a:r>
              <a:rPr lang="en-US" altLang="zh-CN" b="1" baseline="-25000" dirty="0"/>
              <a:t>1</a:t>
            </a:r>
            <a:endParaRPr lang="zh-CN" altLang="en-US" b="1" baseline="-25000" dirty="0"/>
          </a:p>
        </p:txBody>
      </p:sp>
      <p:sp>
        <p:nvSpPr>
          <p:cNvPr id="6" name="椭圆 5"/>
          <p:cNvSpPr/>
          <p:nvPr/>
        </p:nvSpPr>
        <p:spPr>
          <a:xfrm>
            <a:off x="755576" y="4005064"/>
            <a:ext cx="648072" cy="64807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/>
              <a:t>O</a:t>
            </a:r>
            <a:r>
              <a:rPr lang="en-US" altLang="zh-CN" sz="2000" b="1" baseline="-25000" dirty="0"/>
              <a:t>1</a:t>
            </a:r>
            <a:endParaRPr lang="zh-CN" altLang="en-US" sz="2000" b="1" baseline="-25000" dirty="0"/>
          </a:p>
        </p:txBody>
      </p:sp>
      <p:cxnSp>
        <p:nvCxnSpPr>
          <p:cNvPr id="7" name="直接箭头连接符 6"/>
          <p:cNvCxnSpPr>
            <a:stCxn id="5" idx="4"/>
            <a:endCxn id="6" idx="0"/>
          </p:cNvCxnSpPr>
          <p:nvPr/>
        </p:nvCxnSpPr>
        <p:spPr>
          <a:xfrm>
            <a:off x="1079612" y="350100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2.3 </a:t>
            </a:r>
            <a:r>
              <a:rPr lang="zh-CN" altLang="en-US" dirty="0"/>
              <a:t>预测</a:t>
            </a:r>
            <a:r>
              <a:rPr lang="en-US" altLang="zh-CN" dirty="0"/>
              <a:t>(</a:t>
            </a:r>
            <a:r>
              <a:rPr lang="zh-CN" altLang="en-US" dirty="0"/>
              <a:t>解码问题</a:t>
            </a:r>
            <a:r>
              <a:rPr lang="en-US" altLang="zh-CN" dirty="0"/>
              <a:t>):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两个观测</a:t>
            </a:r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51520" y="2780928"/>
            <a:ext cx="648072" cy="6480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/>
              <a:t>I</a:t>
            </a:r>
            <a:r>
              <a:rPr lang="en-US" altLang="zh-CN" b="1" baseline="-25000" dirty="0"/>
              <a:t>1</a:t>
            </a:r>
            <a:endParaRPr lang="zh-CN" altLang="en-US" b="1" baseline="-25000" dirty="0"/>
          </a:p>
        </p:txBody>
      </p:sp>
      <p:sp>
        <p:nvSpPr>
          <p:cNvPr id="5" name="椭圆 4"/>
          <p:cNvSpPr/>
          <p:nvPr/>
        </p:nvSpPr>
        <p:spPr>
          <a:xfrm>
            <a:off x="251520" y="3933056"/>
            <a:ext cx="648072" cy="64807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/>
              <a:t>O</a:t>
            </a:r>
            <a:r>
              <a:rPr lang="en-US" altLang="zh-CN" sz="2000" b="1" baseline="-25000" dirty="0"/>
              <a:t>1</a:t>
            </a:r>
            <a:endParaRPr lang="zh-CN" altLang="en-US" sz="2000" b="1" baseline="-25000" dirty="0"/>
          </a:p>
        </p:txBody>
      </p:sp>
      <p:cxnSp>
        <p:nvCxnSpPr>
          <p:cNvPr id="6" name="直接箭头连接符 5"/>
          <p:cNvCxnSpPr>
            <a:stCxn id="4" idx="4"/>
            <a:endCxn id="5" idx="0"/>
          </p:cNvCxnSpPr>
          <p:nvPr/>
        </p:nvCxnSpPr>
        <p:spPr>
          <a:xfrm>
            <a:off x="575556" y="342900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259632" y="2780928"/>
            <a:ext cx="648072" cy="64807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/>
              <a:t>I</a:t>
            </a:r>
            <a:r>
              <a:rPr lang="en-US" altLang="zh-CN" b="1" baseline="-25000" dirty="0"/>
              <a:t>2</a:t>
            </a:r>
            <a:endParaRPr lang="zh-CN" altLang="en-US" b="1" baseline="-25000" dirty="0"/>
          </a:p>
        </p:txBody>
      </p:sp>
      <p:sp>
        <p:nvSpPr>
          <p:cNvPr id="8" name="椭圆 7"/>
          <p:cNvSpPr/>
          <p:nvPr/>
        </p:nvSpPr>
        <p:spPr>
          <a:xfrm>
            <a:off x="1259632" y="3933056"/>
            <a:ext cx="648072" cy="64807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/>
              <a:t>O</a:t>
            </a:r>
            <a:r>
              <a:rPr lang="en-US" altLang="zh-CN" sz="2000" b="1" baseline="-25000" dirty="0"/>
              <a:t>2</a:t>
            </a:r>
            <a:endParaRPr lang="zh-CN" altLang="en-US" sz="2000" b="1" baseline="-25000" dirty="0"/>
          </a:p>
        </p:txBody>
      </p:sp>
      <p:cxnSp>
        <p:nvCxnSpPr>
          <p:cNvPr id="9" name="直接箭头连接符 8"/>
          <p:cNvCxnSpPr>
            <a:stCxn id="7" idx="4"/>
            <a:endCxn id="8" idx="0"/>
          </p:cNvCxnSpPr>
          <p:nvPr/>
        </p:nvCxnSpPr>
        <p:spPr>
          <a:xfrm>
            <a:off x="1583668" y="342900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6"/>
            <a:endCxn id="7" idx="2"/>
          </p:cNvCxnSpPr>
          <p:nvPr/>
        </p:nvCxnSpPr>
        <p:spPr>
          <a:xfrm>
            <a:off x="899592" y="310496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52578" name="Object 2"/>
          <p:cNvGraphicFramePr>
            <a:graphicFrameLocks noChangeAspect="1"/>
          </p:cNvGraphicFramePr>
          <p:nvPr/>
        </p:nvGraphicFramePr>
        <p:xfrm>
          <a:off x="2123728" y="2852936"/>
          <a:ext cx="6552728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" name="Equation" r:id="rId4" imgW="92659200" imgH="39014400" progId="Equation.DSMT4">
                  <p:embed/>
                </p:oleObj>
              </mc:Choice>
              <mc:Fallback>
                <p:oleObj name="Equation" r:id="rId4" imgW="92659200" imgH="39014400" progId="Equation.DSMT4">
                  <p:embed/>
                  <p:pic>
                    <p:nvPicPr>
                      <p:cNvPr id="0" name="图片 55296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3728" y="2852936"/>
                        <a:ext cx="6552728" cy="2736304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79" name="Object 3"/>
          <p:cNvGraphicFramePr>
            <a:graphicFrameLocks noChangeAspect="1"/>
          </p:cNvGraphicFramePr>
          <p:nvPr/>
        </p:nvGraphicFramePr>
        <p:xfrm>
          <a:off x="2123728" y="5661248"/>
          <a:ext cx="655272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7" name="Equation" r:id="rId6" imgW="93878400" imgH="7620000" progId="Equation.DSMT4">
                  <p:embed/>
                </p:oleObj>
              </mc:Choice>
              <mc:Fallback>
                <p:oleObj name="Equation" r:id="rId6" imgW="93878400" imgH="7620000" progId="Equation.DSMT4">
                  <p:embed/>
                  <p:pic>
                    <p:nvPicPr>
                      <p:cNvPr id="0" name="图片 55297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3728" y="5661248"/>
                        <a:ext cx="6552728" cy="5365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2.3 </a:t>
            </a:r>
            <a:r>
              <a:rPr lang="zh-CN" altLang="en-US" dirty="0"/>
              <a:t>预测</a:t>
            </a:r>
            <a:r>
              <a:rPr lang="en-US" altLang="zh-CN" dirty="0"/>
              <a:t>(</a:t>
            </a:r>
            <a:r>
              <a:rPr lang="zh-CN" altLang="en-US" dirty="0"/>
              <a:t>解码问题</a:t>
            </a:r>
            <a:r>
              <a:rPr lang="en-US" altLang="zh-CN" dirty="0"/>
              <a:t>):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三个观测</a:t>
            </a:r>
          </a:p>
          <a:p>
            <a:endParaRPr lang="zh-CN" altLang="en-US" dirty="0"/>
          </a:p>
        </p:txBody>
      </p:sp>
      <p:graphicFrame>
        <p:nvGraphicFramePr>
          <p:cNvPr id="151554" name="Object 2"/>
          <p:cNvGraphicFramePr>
            <a:graphicFrameLocks noChangeAspect="1"/>
          </p:cNvGraphicFramePr>
          <p:nvPr/>
        </p:nvGraphicFramePr>
        <p:xfrm>
          <a:off x="72901" y="4149080"/>
          <a:ext cx="8891587" cy="255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0" name="Equation" r:id="rId3" imgW="131368800" imgH="37795200" progId="Equation.DSMT4">
                  <p:embed/>
                </p:oleObj>
              </mc:Choice>
              <mc:Fallback>
                <p:oleObj name="Equation" r:id="rId3" imgW="131368800" imgH="37795200" progId="Equation.DSMT4">
                  <p:embed/>
                  <p:pic>
                    <p:nvPicPr>
                      <p:cNvPr id="0" name="图片 5632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901" y="4149080"/>
                        <a:ext cx="8891587" cy="255111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2708920"/>
            <a:ext cx="2088232" cy="1438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51555" name="Object 3"/>
          <p:cNvGraphicFramePr>
            <a:graphicFrameLocks noChangeAspect="1"/>
          </p:cNvGraphicFramePr>
          <p:nvPr/>
        </p:nvGraphicFramePr>
        <p:xfrm>
          <a:off x="3059833" y="3007009"/>
          <a:ext cx="4824536" cy="67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1" name="Equation" r:id="rId6" imgW="54559200" imgH="7620000" progId="Equation.DSMT4">
                  <p:embed/>
                </p:oleObj>
              </mc:Choice>
              <mc:Fallback>
                <p:oleObj name="Equation" r:id="rId6" imgW="54559200" imgH="7620000" progId="Equation.DSMT4">
                  <p:embed/>
                  <p:pic>
                    <p:nvPicPr>
                      <p:cNvPr id="0" name="图片 56321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59833" y="3007009"/>
                        <a:ext cx="4824536" cy="67381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555776" y="4797152"/>
            <a:ext cx="1656184" cy="36004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91680" y="4725144"/>
            <a:ext cx="4896544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43608" y="4509120"/>
            <a:ext cx="7776864" cy="11521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pPr lvl="0"/>
            <a:r>
              <a:rPr lang="en-US" altLang="zh-CN" sz="2400" dirty="0"/>
              <a:t>2.3 </a:t>
            </a:r>
            <a:r>
              <a:rPr lang="zh-CN" altLang="en-US" sz="2400" dirty="0"/>
              <a:t>预测</a:t>
            </a:r>
            <a:r>
              <a:rPr lang="en-US" altLang="zh-CN" sz="2400" dirty="0"/>
              <a:t>(</a:t>
            </a:r>
            <a:r>
              <a:rPr lang="zh-CN" altLang="en-US" sz="2400" dirty="0"/>
              <a:t>解码问题</a:t>
            </a:r>
            <a:r>
              <a:rPr lang="en-US" altLang="zh-CN" sz="2400" dirty="0"/>
              <a:t>):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87624" y="1772816"/>
          <a:ext cx="6408712" cy="48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87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算法：维特比算法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0344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输入：模型</a:t>
                      </a:r>
                      <a:r>
                        <a:rPr lang="zh-CN" altLang="zh-CN" sz="1800" b="1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λ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，观测序列</a:t>
                      </a:r>
                      <a:r>
                        <a:rPr lang="en-US" altLang="zh-CN" sz="1800" b="1" i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</a:p>
                    <a:p>
                      <a:r>
                        <a:rPr lang="zh-CN" altLang="en-US" sz="1800" i="0" dirty="0"/>
                        <a:t>输出：最优路径</a:t>
                      </a:r>
                      <a:r>
                        <a:rPr lang="en-US" altLang="zh-CN" sz="18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b="1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CN" sz="18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O,</a:t>
                      </a:r>
                      <a:r>
                        <a:rPr lang="zh-CN" altLang="zh-CN" sz="1800" b="1" i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λ</a:t>
                      </a:r>
                      <a:r>
                        <a:rPr lang="en-US" altLang="zh-CN" sz="1800" b="1" i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8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4360">
                <a:tc>
                  <a:txBody>
                    <a:bodyPr/>
                    <a:lstStyle/>
                    <a:p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(1)</a:t>
                      </a:r>
                      <a:r>
                        <a:rPr lang="zh-CN" altLang="en-US" sz="2000" b="1" dirty="0">
                          <a:solidFill>
                            <a:srgbClr val="0000FF"/>
                          </a:solidFill>
                        </a:rPr>
                        <a:t>初始值</a:t>
                      </a:r>
                      <a:endParaRPr lang="en-US" altLang="zh-CN" sz="2000" b="1" dirty="0">
                        <a:solidFill>
                          <a:srgbClr val="0000FF"/>
                        </a:solidFill>
                      </a:endParaRPr>
                    </a:p>
                    <a:p>
                      <a:endParaRPr lang="en-US" altLang="zh-C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8065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(2) </a:t>
                      </a:r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递推</a:t>
                      </a:r>
                      <a:r>
                        <a:rPr lang="en-US" altLang="zh-CN" sz="1800" dirty="0"/>
                        <a:t>, </a:t>
                      </a:r>
                    </a:p>
                    <a:p>
                      <a:r>
                        <a:rPr lang="en-US" altLang="zh-CN" sz="18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18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…</a:t>
                      </a:r>
                      <a:r>
                        <a:rPr lang="en-US" altLang="zh-CN" sz="1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US" altLang="zh-CN" sz="1800" b="1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8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endParaRPr lang="en-US" altLang="zh-CN" sz="2000" baseline="0" dirty="0"/>
                    </a:p>
                    <a:p>
                      <a:r>
                        <a:rPr lang="en-US" altLang="zh-CN" sz="2000" baseline="0" dirty="0"/>
                        <a:t>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8008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 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终止</a:t>
                      </a:r>
                      <a:r>
                        <a:rPr lang="zh-CN" altLang="en-US" sz="2000" dirty="0"/>
                        <a:t> </a:t>
                      </a:r>
                      <a:endParaRPr lang="en-US" altLang="zh-CN" sz="2000" dirty="0"/>
                    </a:p>
                    <a:p>
                      <a:endParaRPr lang="en-US" altLang="zh-CN" sz="2000" dirty="0"/>
                    </a:p>
                    <a:p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07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 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最优路径回溯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zh-CN" sz="20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T-1,T-2, …</a:t>
                      </a:r>
                      <a:r>
                        <a:rPr lang="en-US" altLang="zh-CN" sz="2000" b="0" i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 1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483768" y="2852936"/>
          <a:ext cx="2766122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8" name="Equation" r:id="rId3" imgW="38404800" imgH="10058400" progId="Equation.DSMT4">
                  <p:embed/>
                </p:oleObj>
              </mc:Choice>
              <mc:Fallback>
                <p:oleObj name="Equation" r:id="rId3" imgW="38404800" imgH="10058400" progId="Equation.DSMT4">
                  <p:embed/>
                  <p:pic>
                    <p:nvPicPr>
                      <p:cNvPr id="0" name="图片 5734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3768" y="2852936"/>
                        <a:ext cx="2766122" cy="7200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483768" y="3501008"/>
          <a:ext cx="5005388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9" name="Equation" r:id="rId5" imgW="60960000" imgH="18592800" progId="Equation.DSMT4">
                  <p:embed/>
                </p:oleObj>
              </mc:Choice>
              <mc:Fallback>
                <p:oleObj name="Equation" r:id="rId5" imgW="60960000" imgH="18592800" progId="Equation.DSMT4">
                  <p:embed/>
                  <p:pic>
                    <p:nvPicPr>
                      <p:cNvPr id="0" name="图片 5734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3768" y="3501008"/>
                        <a:ext cx="5005388" cy="1349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9" name="Object 5"/>
          <p:cNvGraphicFramePr>
            <a:graphicFrameLocks noChangeAspect="1"/>
          </p:cNvGraphicFramePr>
          <p:nvPr/>
        </p:nvGraphicFramePr>
        <p:xfrm>
          <a:off x="3532850" y="4941168"/>
          <a:ext cx="1903246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0" name="Equation" r:id="rId7" imgW="23164800" imgH="11887200" progId="Equation.DSMT4">
                  <p:embed/>
                </p:oleObj>
              </mc:Choice>
              <mc:Fallback>
                <p:oleObj name="Equation" r:id="rId7" imgW="23164800" imgH="11887200" progId="Equation.DSMT4">
                  <p:embed/>
                  <p:pic>
                    <p:nvPicPr>
                      <p:cNvPr id="0" name="图片 57346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32850" y="4941168"/>
                        <a:ext cx="1903246" cy="8640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0" name="Object 6"/>
          <p:cNvGraphicFramePr>
            <a:graphicFrameLocks noChangeAspect="1"/>
          </p:cNvGraphicFramePr>
          <p:nvPr/>
        </p:nvGraphicFramePr>
        <p:xfrm>
          <a:off x="3563888" y="5949280"/>
          <a:ext cx="1512168" cy="513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1" name="Equation" r:id="rId9" imgW="17068800" imgH="5791200" progId="Equation.DSMT4">
                  <p:embed/>
                </p:oleObj>
              </mc:Choice>
              <mc:Fallback>
                <p:oleObj name="Equation" r:id="rId9" imgW="17068800" imgH="5791200" progId="Equation.DSMT4">
                  <p:embed/>
                  <p:pic>
                    <p:nvPicPr>
                      <p:cNvPr id="0" name="图片 57347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63888" y="5949280"/>
                        <a:ext cx="1512168" cy="51305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第四讲 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772816"/>
            <a:ext cx="3888432" cy="237626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1. </a:t>
            </a:r>
            <a:r>
              <a:rPr lang="zh-CN" altLang="en-US" dirty="0"/>
              <a:t>朴素贝叶斯</a:t>
            </a:r>
            <a:endParaRPr lang="en-US" altLang="zh-CN" dirty="0"/>
          </a:p>
          <a:p>
            <a:pPr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1.1 </a:t>
            </a:r>
            <a:r>
              <a:rPr lang="zh-CN" altLang="en-US" sz="2400" dirty="0">
                <a:solidFill>
                  <a:schemeClr val="tx1"/>
                </a:solidFill>
              </a:rPr>
              <a:t>原理与模型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1.2 </a:t>
            </a:r>
            <a:r>
              <a:rPr lang="zh-CN" altLang="en-US" sz="2400" dirty="0">
                <a:solidFill>
                  <a:schemeClr val="tx1"/>
                </a:solidFill>
              </a:rPr>
              <a:t>算法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1.3 </a:t>
            </a:r>
            <a:r>
              <a:rPr lang="zh-CN" altLang="en-US" sz="2400" dirty="0">
                <a:solidFill>
                  <a:schemeClr val="tx1"/>
                </a:solidFill>
              </a:rPr>
              <a:t>策略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1.4 </a:t>
            </a:r>
            <a:r>
              <a:rPr lang="zh-CN" altLang="en-US" sz="2400" dirty="0">
                <a:solidFill>
                  <a:schemeClr val="tx1"/>
                </a:solidFill>
              </a:rPr>
              <a:t>高斯判别分析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内容占位符 2"/>
          <p:cNvSpPr txBox="1"/>
          <p:nvPr/>
        </p:nvSpPr>
        <p:spPr>
          <a:xfrm>
            <a:off x="4572000" y="1772815"/>
            <a:ext cx="3888432" cy="23762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隐马尔科夫模型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2.1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模型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2.2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推理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2.3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参数学习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2.4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应用举例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例子一：</a:t>
            </a:r>
            <a:r>
              <a:rPr lang="en-US" altLang="zh-CN" dirty="0"/>
              <a:t>10.3 page.186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例子二</a:t>
            </a:r>
            <a:r>
              <a:rPr lang="en-US" altLang="zh-CN" dirty="0"/>
              <a:t>: </a:t>
            </a:r>
          </a:p>
          <a:p>
            <a:pPr>
              <a:buNone/>
            </a:pPr>
            <a:r>
              <a:rPr lang="en-US" altLang="zh-CN" dirty="0"/>
              <a:t>Computer vision: model learning and inference, page.248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2.4 </a:t>
            </a:r>
            <a:r>
              <a:rPr lang="zh-CN" altLang="en-US" dirty="0"/>
              <a:t>参数学习</a:t>
            </a:r>
            <a:endParaRPr lang="en-US" altLang="zh-CN" dirty="0"/>
          </a:p>
          <a:p>
            <a:pPr lvl="0"/>
            <a:endParaRPr lang="en-US" altLang="zh-CN" dirty="0">
              <a:solidFill>
                <a:schemeClr val="tx1"/>
              </a:solidFill>
            </a:endParaRPr>
          </a:p>
          <a:p>
            <a:pPr lvl="0"/>
            <a:endParaRPr lang="en-US" altLang="zh-CN" dirty="0">
              <a:solidFill>
                <a:schemeClr val="tx1"/>
              </a:solidFill>
            </a:endParaRPr>
          </a:p>
          <a:p>
            <a:pPr lvl="0"/>
            <a:endParaRPr lang="en-US" altLang="zh-CN" dirty="0">
              <a:solidFill>
                <a:schemeClr val="tx1"/>
              </a:solidFill>
            </a:endParaRPr>
          </a:p>
          <a:p>
            <a:pPr lvl="0"/>
            <a:r>
              <a:rPr lang="zh-CN" altLang="en-US" sz="2400" dirty="0">
                <a:solidFill>
                  <a:srgbClr val="FF0000"/>
                </a:solidFill>
              </a:rPr>
              <a:t>监督学习算法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zh-CN" altLang="en-US" sz="2400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观测序列和对应的状态序列已知</a:t>
            </a:r>
            <a:endParaRPr lang="en-US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/>
            <a:r>
              <a:rPr lang="en-US" altLang="zh-CN" sz="2400" dirty="0">
                <a:solidFill>
                  <a:srgbClr val="7030A0"/>
                </a:solidFill>
              </a:rPr>
              <a:t>Baum-Welch</a:t>
            </a:r>
            <a:r>
              <a:rPr lang="zh-CN" altLang="en-US" sz="2400" dirty="0">
                <a:solidFill>
                  <a:srgbClr val="7030A0"/>
                </a:solidFill>
              </a:rPr>
              <a:t>算法（*）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zh-CN" altLang="en-US" sz="2400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观测序列已知，但是对应的状态序列</a:t>
            </a:r>
            <a:r>
              <a:rPr lang="zh-CN" altLang="en-US" sz="2400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未知</a:t>
            </a:r>
            <a:endParaRPr lang="en-US" altLang="zh-CN" sz="2400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buFont typeface="Wingdings" panose="05000000000000000000" pitchFamily="2" charset="2"/>
              <a:buChar char="ü"/>
            </a:pPr>
            <a:r>
              <a:rPr lang="zh-CN" altLang="en-US" sz="2400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下一讲的内容   </a:t>
            </a:r>
            <a:endParaRPr lang="en-US" altLang="zh-CN" sz="2400" b="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611560" y="2132856"/>
            <a:ext cx="8208912" cy="13681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B.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参数学习问题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已知 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观测序列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,…,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   求：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模型</a:t>
            </a:r>
            <a:r>
              <a:rPr kumimoji="0" lang="el-GR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λ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=(A, B,</a:t>
            </a:r>
            <a:r>
              <a:rPr kumimoji="0" lang="el-GR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2.4 </a:t>
            </a:r>
            <a:r>
              <a:rPr lang="zh-CN" altLang="en-US" dirty="0"/>
              <a:t>参数学习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58723" name="Object 3"/>
          <p:cNvGraphicFramePr>
            <a:graphicFrameLocks noChangeAspect="1"/>
          </p:cNvGraphicFramePr>
          <p:nvPr/>
        </p:nvGraphicFramePr>
        <p:xfrm>
          <a:off x="-2700808" y="7245424"/>
          <a:ext cx="8555037" cy="321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6" name="Equation" r:id="rId3" imgW="119176800" imgH="44805600" progId="Equation.DSMT4">
                  <p:embed/>
                </p:oleObj>
              </mc:Choice>
              <mc:Fallback>
                <p:oleObj name="Equation" r:id="rId3" imgW="119176800" imgH="44805600" progId="Equation.DSMT4">
                  <p:embed/>
                  <p:pic>
                    <p:nvPicPr>
                      <p:cNvPr id="0" name="图片 5836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700808" y="7245424"/>
                        <a:ext cx="8555037" cy="3217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4" name="Object 4"/>
          <p:cNvGraphicFramePr>
            <a:graphicFrameLocks noChangeAspect="1"/>
          </p:cNvGraphicFramePr>
          <p:nvPr/>
        </p:nvGraphicFramePr>
        <p:xfrm>
          <a:off x="3331227" y="1556792"/>
          <a:ext cx="3155829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7" name="Equation" r:id="rId5" imgW="38404800" imgH="7010400" progId="Equation.DSMT4">
                  <p:embed/>
                </p:oleObj>
              </mc:Choice>
              <mc:Fallback>
                <p:oleObj name="Equation" r:id="rId5" imgW="38404800" imgH="7010400" progId="Equation.DSMT4">
                  <p:embed/>
                  <p:pic>
                    <p:nvPicPr>
                      <p:cNvPr id="0" name="图片 5836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31227" y="1556792"/>
                        <a:ext cx="3155829" cy="57606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5" name="Object 5"/>
          <p:cNvGraphicFramePr>
            <a:graphicFrameLocks noChangeAspect="1"/>
          </p:cNvGraphicFramePr>
          <p:nvPr/>
        </p:nvGraphicFramePr>
        <p:xfrm>
          <a:off x="539552" y="2226444"/>
          <a:ext cx="66833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8" name="Equation" r:id="rId7" imgW="84429600" imgH="8839200" progId="Equation.DSMT4">
                  <p:embed/>
                </p:oleObj>
              </mc:Choice>
              <mc:Fallback>
                <p:oleObj name="Equation" r:id="rId7" imgW="84429600" imgH="8839200" progId="Equation.DSMT4">
                  <p:embed/>
                  <p:pic>
                    <p:nvPicPr>
                      <p:cNvPr id="0" name="图片 5837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552" y="2226444"/>
                        <a:ext cx="6683375" cy="6985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539552" y="2996952"/>
          <a:ext cx="6696744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9" name="Equation" r:id="rId9" imgW="85344000" imgH="10058400" progId="Equation.DSMT4">
                  <p:embed/>
                </p:oleObj>
              </mc:Choice>
              <mc:Fallback>
                <p:oleObj name="Equation" r:id="rId9" imgW="85344000" imgH="10058400" progId="Equation.DSMT4">
                  <p:embed/>
                  <p:pic>
                    <p:nvPicPr>
                      <p:cNvPr id="0" name="图片 5837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9552" y="2996952"/>
                        <a:ext cx="6696744" cy="7969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7" name="Object 7"/>
          <p:cNvGraphicFramePr>
            <a:graphicFrameLocks noChangeAspect="1"/>
          </p:cNvGraphicFramePr>
          <p:nvPr/>
        </p:nvGraphicFramePr>
        <p:xfrm>
          <a:off x="539750" y="3861048"/>
          <a:ext cx="2232050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0" name="Equation" r:id="rId11" imgW="25603200" imgH="30784800" progId="Equation.DSMT4">
                  <p:embed/>
                </p:oleObj>
              </mc:Choice>
              <mc:Fallback>
                <p:oleObj name="Equation" r:id="rId11" imgW="25603200" imgH="30784800" progId="Equation.DSMT4">
                  <p:embed/>
                  <p:pic>
                    <p:nvPicPr>
                      <p:cNvPr id="0" name="图片 5837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9750" y="3861048"/>
                        <a:ext cx="2232050" cy="2664296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8" name="Object 8"/>
          <p:cNvGraphicFramePr>
            <a:graphicFrameLocks noChangeAspect="1"/>
          </p:cNvGraphicFramePr>
          <p:nvPr/>
        </p:nvGraphicFramePr>
        <p:xfrm>
          <a:off x="2814638" y="3860800"/>
          <a:ext cx="445135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1" name="Equation" r:id="rId13" imgW="46329600" imgH="27736800" progId="Equation.DSMT4">
                  <p:embed/>
                </p:oleObj>
              </mc:Choice>
              <mc:Fallback>
                <p:oleObj name="Equation" r:id="rId13" imgW="46329600" imgH="27736800" progId="Equation.DSMT4">
                  <p:embed/>
                  <p:pic>
                    <p:nvPicPr>
                      <p:cNvPr id="0" name="图片 58373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14638" y="3860800"/>
                        <a:ext cx="4451350" cy="26638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2.4 </a:t>
            </a:r>
            <a:r>
              <a:rPr lang="zh-CN" altLang="en-US" dirty="0"/>
              <a:t>参数学习</a:t>
            </a:r>
            <a:r>
              <a:rPr lang="en-US" altLang="zh-CN" dirty="0"/>
              <a:t>: </a:t>
            </a:r>
            <a:r>
              <a:rPr lang="zh-CN" altLang="en-US" sz="2400" dirty="0">
                <a:solidFill>
                  <a:srgbClr val="FF0000"/>
                </a:solidFill>
              </a:rPr>
              <a:t>初始概率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159746" name="Object 2"/>
          <p:cNvGraphicFramePr>
            <a:graphicFrameLocks noChangeAspect="1"/>
          </p:cNvGraphicFramePr>
          <p:nvPr/>
        </p:nvGraphicFramePr>
        <p:xfrm>
          <a:off x="467544" y="2276475"/>
          <a:ext cx="8288338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9" name="Equation" r:id="rId3" imgW="97231200" imgH="9448800" progId="Equation.DSMT4">
                  <p:embed/>
                </p:oleObj>
              </mc:Choice>
              <mc:Fallback>
                <p:oleObj name="Equation" r:id="rId3" imgW="97231200" imgH="9448800" progId="Equation.DSMT4">
                  <p:embed/>
                  <p:pic>
                    <p:nvPicPr>
                      <p:cNvPr id="0" name="图片 5939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2276475"/>
                        <a:ext cx="8288338" cy="80486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467544" y="3140968"/>
          <a:ext cx="8280920" cy="262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0" name="Equation" r:id="rId5" imgW="97536000" imgH="30784800" progId="Equation.DSMT4">
                  <p:embed/>
                </p:oleObj>
              </mc:Choice>
              <mc:Fallback>
                <p:oleObj name="Equation" r:id="rId5" imgW="97536000" imgH="30784800" progId="Equation.DSMT4">
                  <p:embed/>
                  <p:pic>
                    <p:nvPicPr>
                      <p:cNvPr id="0" name="图片 59393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544" y="3140968"/>
                        <a:ext cx="8280920" cy="2620962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6300192" y="3284984"/>
          <a:ext cx="196581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1" name="Equation" r:id="rId7" imgW="23774400" imgH="12192000" progId="Equation.DSMT4">
                  <p:embed/>
                </p:oleObj>
              </mc:Choice>
              <mc:Fallback>
                <p:oleObj name="Equation" r:id="rId7" imgW="23774400" imgH="12192000" progId="Equation.DSMT4">
                  <p:embed/>
                  <p:pic>
                    <p:nvPicPr>
                      <p:cNvPr id="0" name="图片 5939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00192" y="3284984"/>
                        <a:ext cx="1965818" cy="10801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2.4 </a:t>
            </a:r>
            <a:r>
              <a:rPr lang="zh-CN" altLang="en-US" dirty="0"/>
              <a:t>参数学习</a:t>
            </a:r>
            <a:r>
              <a:rPr lang="en-US" altLang="zh-CN" dirty="0"/>
              <a:t>: </a:t>
            </a:r>
            <a:r>
              <a:rPr lang="zh-CN" altLang="en-US" sz="2400" dirty="0">
                <a:solidFill>
                  <a:srgbClr val="FF0000"/>
                </a:solidFill>
              </a:rPr>
              <a:t>转移概率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159746" name="Object 2"/>
          <p:cNvGraphicFramePr>
            <a:graphicFrameLocks noChangeAspect="1"/>
          </p:cNvGraphicFramePr>
          <p:nvPr/>
        </p:nvGraphicFramePr>
        <p:xfrm>
          <a:off x="462284" y="2205608"/>
          <a:ext cx="835292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" name="Equation" r:id="rId3" imgW="97536000" imgH="10058400" progId="Equation.DSMT4">
                  <p:embed/>
                </p:oleObj>
              </mc:Choice>
              <mc:Fallback>
                <p:oleObj name="Equation" r:id="rId3" imgW="97536000" imgH="10058400" progId="Equation.DSMT4">
                  <p:embed/>
                  <p:pic>
                    <p:nvPicPr>
                      <p:cNvPr id="0" name="图片 6041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2284" y="2205608"/>
                        <a:ext cx="8352928" cy="85566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462284" y="3142258"/>
          <a:ext cx="8358188" cy="316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4" name="Equation" r:id="rId5" imgW="98450400" imgH="37185600" progId="Equation.DSMT4">
                  <p:embed/>
                </p:oleObj>
              </mc:Choice>
              <mc:Fallback>
                <p:oleObj name="Equation" r:id="rId5" imgW="98450400" imgH="37185600" progId="Equation.DSMT4">
                  <p:embed/>
                  <p:pic>
                    <p:nvPicPr>
                      <p:cNvPr id="0" name="图片 6041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2284" y="3142258"/>
                        <a:ext cx="8358188" cy="3167062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5358828" y="4366394"/>
          <a:ext cx="3376612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5" name="Equation" r:id="rId7" imgW="40843200" imgH="17373600" progId="Equation.DSMT4">
                  <p:embed/>
                </p:oleObj>
              </mc:Choice>
              <mc:Fallback>
                <p:oleObj name="Equation" r:id="rId7" imgW="40843200" imgH="17373600" progId="Equation.DSMT4">
                  <p:embed/>
                  <p:pic>
                    <p:nvPicPr>
                      <p:cNvPr id="0" name="图片 6041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58828" y="4366394"/>
                        <a:ext cx="3376612" cy="1538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隐马尔科夫模型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2.4 </a:t>
            </a:r>
            <a:r>
              <a:rPr lang="zh-CN" altLang="en-US" dirty="0"/>
              <a:t>参数学习</a:t>
            </a:r>
            <a:r>
              <a:rPr lang="en-US" altLang="zh-CN" dirty="0"/>
              <a:t>: </a:t>
            </a:r>
            <a:r>
              <a:rPr lang="zh-CN" altLang="en-US" sz="2400" dirty="0">
                <a:solidFill>
                  <a:srgbClr val="FF0000"/>
                </a:solidFill>
              </a:rPr>
              <a:t>发射概率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159746" name="Object 2"/>
          <p:cNvGraphicFramePr>
            <a:graphicFrameLocks noChangeAspect="1"/>
          </p:cNvGraphicFramePr>
          <p:nvPr/>
        </p:nvGraphicFramePr>
        <p:xfrm>
          <a:off x="430213" y="2230438"/>
          <a:ext cx="83788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7" name="Equation" r:id="rId3" imgW="97840800" imgH="9448800" progId="Equation.DSMT4">
                  <p:embed/>
                </p:oleObj>
              </mc:Choice>
              <mc:Fallback>
                <p:oleObj name="Equation" r:id="rId3" imgW="97840800" imgH="9448800" progId="Equation.DSMT4">
                  <p:embed/>
                  <p:pic>
                    <p:nvPicPr>
                      <p:cNvPr id="0" name="图片 6144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0213" y="2230438"/>
                        <a:ext cx="8378825" cy="8032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449263" y="3179763"/>
          <a:ext cx="8383587" cy="308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8" name="Equation" r:id="rId5" imgW="98755200" imgH="36271200" progId="Equation.DSMT4">
                  <p:embed/>
                </p:oleObj>
              </mc:Choice>
              <mc:Fallback>
                <p:oleObj name="Equation" r:id="rId5" imgW="98755200" imgH="36271200" progId="Equation.DSMT4">
                  <p:embed/>
                  <p:pic>
                    <p:nvPicPr>
                      <p:cNvPr id="0" name="图片 6144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263" y="3179763"/>
                        <a:ext cx="8383587" cy="30892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5310188" y="4365625"/>
          <a:ext cx="347662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9" name="Equation" r:id="rId7" imgW="42062400" imgH="17373600" progId="Equation.DSMT4">
                  <p:embed/>
                </p:oleObj>
              </mc:Choice>
              <mc:Fallback>
                <p:oleObj name="Equation" r:id="rId7" imgW="42062400" imgH="17373600" progId="Equation.DSMT4">
                  <p:embed/>
                  <p:pic>
                    <p:nvPicPr>
                      <p:cNvPr id="0" name="图片 6144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10188" y="4365625"/>
                        <a:ext cx="3476625" cy="1538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下回预告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第五讲</a:t>
            </a:r>
            <a:endParaRPr lang="en-US" altLang="zh-CN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贝叶斯学习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 EM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4788024" y="2204864"/>
            <a:ext cx="3960440" cy="41044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55576" y="2204864"/>
            <a:ext cx="3960440" cy="41044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第四讲 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产生式 </a:t>
            </a:r>
            <a:r>
              <a:rPr lang="en-US" altLang="zh-CN" dirty="0"/>
              <a:t>vs. </a:t>
            </a:r>
            <a:r>
              <a:rPr lang="zh-CN" altLang="en-US" dirty="0"/>
              <a:t>判别式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4513" name="Object 1"/>
          <p:cNvGraphicFramePr>
            <a:graphicFrameLocks noChangeAspect="1"/>
          </p:cNvGraphicFramePr>
          <p:nvPr/>
        </p:nvGraphicFramePr>
        <p:xfrm>
          <a:off x="1259632" y="4725144"/>
          <a:ext cx="3209500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3" imgW="31699200" imgH="14935200" progId="Equation.DSMT4">
                  <p:embed/>
                </p:oleObj>
              </mc:Choice>
              <mc:Fallback>
                <p:oleObj name="Equation" r:id="rId3" imgW="31699200" imgH="14935200" progId="Equation.DSMT4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4725144"/>
                        <a:ext cx="3209500" cy="151216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5220072" y="4725144"/>
          <a:ext cx="3308581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5" imgW="29565600" imgH="5791200" progId="Equation.DSMT4">
                  <p:embed/>
                </p:oleObj>
              </mc:Choice>
              <mc:Fallback>
                <p:oleObj name="Equation" r:id="rId5" imgW="29565600" imgH="5791200" progId="Equation.DSMT4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0072" y="4725144"/>
                        <a:ext cx="3308581" cy="64807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/>
          <p:cNvSpPr/>
          <p:nvPr/>
        </p:nvSpPr>
        <p:spPr>
          <a:xfrm>
            <a:off x="6012160" y="2609909"/>
            <a:ext cx="1152128" cy="5760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220072" y="3690029"/>
            <a:ext cx="576064" cy="57606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452320" y="3690029"/>
            <a:ext cx="576064" cy="5760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940152" y="3690029"/>
            <a:ext cx="576064" cy="57606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660232" y="3690029"/>
            <a:ext cx="576064" cy="57606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>
            <a:stCxn id="6" idx="4"/>
            <a:endCxn id="15" idx="0"/>
          </p:cNvCxnSpPr>
          <p:nvPr/>
        </p:nvCxnSpPr>
        <p:spPr>
          <a:xfrm flipH="1">
            <a:off x="5508104" y="3185973"/>
            <a:ext cx="1080120" cy="50405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4"/>
            <a:endCxn id="17" idx="0"/>
          </p:cNvCxnSpPr>
          <p:nvPr/>
        </p:nvCxnSpPr>
        <p:spPr>
          <a:xfrm flipH="1">
            <a:off x="6228184" y="3185973"/>
            <a:ext cx="360040" cy="50405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4"/>
            <a:endCxn id="18" idx="0"/>
          </p:cNvCxnSpPr>
          <p:nvPr/>
        </p:nvCxnSpPr>
        <p:spPr>
          <a:xfrm>
            <a:off x="6588224" y="3185973"/>
            <a:ext cx="360040" cy="50405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6" idx="4"/>
            <a:endCxn id="16" idx="0"/>
          </p:cNvCxnSpPr>
          <p:nvPr/>
        </p:nvCxnSpPr>
        <p:spPr>
          <a:xfrm>
            <a:off x="6588224" y="3185973"/>
            <a:ext cx="1152128" cy="50405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403648" y="4194085"/>
            <a:ext cx="24482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1619672" y="2393885"/>
            <a:ext cx="0" cy="208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2555776" y="2753925"/>
            <a:ext cx="144016" cy="21602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339752" y="2753925"/>
            <a:ext cx="144016" cy="21602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915816" y="2825933"/>
            <a:ext cx="144016" cy="21602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059832" y="3113965"/>
            <a:ext cx="144016" cy="21602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627784" y="3113965"/>
            <a:ext cx="144016" cy="21602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843808" y="3113965"/>
            <a:ext cx="144016" cy="21602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>
            <a:off x="1979712" y="3474005"/>
            <a:ext cx="144016" cy="14401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3203848" y="3546013"/>
            <a:ext cx="144016" cy="21602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2915816" y="3329989"/>
            <a:ext cx="144016" cy="21602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419872" y="3762037"/>
            <a:ext cx="144016" cy="21602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3381400" y="3219509"/>
            <a:ext cx="144016" cy="21602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>
            <a:off x="1835696" y="3690029"/>
            <a:ext cx="144016" cy="14401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>
            <a:off x="2284512" y="3778805"/>
            <a:ext cx="144016" cy="14401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1835696" y="4050069"/>
            <a:ext cx="144016" cy="14401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>
            <a:off x="2051720" y="3906053"/>
            <a:ext cx="144016" cy="14401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>
            <a:off x="2627784" y="3978061"/>
            <a:ext cx="144016" cy="14401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>
            <a:off x="1691680" y="3474005"/>
            <a:ext cx="144016" cy="14401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>
            <a:off x="2267744" y="4050069"/>
            <a:ext cx="144016" cy="14401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>
            <a:off x="1403648" y="2681917"/>
            <a:ext cx="2304256" cy="1872208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朴素贝叶斯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 </a:t>
            </a:r>
            <a:r>
              <a:rPr lang="zh-CN" altLang="en-US" dirty="0"/>
              <a:t>原理与模型</a:t>
            </a:r>
            <a:endParaRPr lang="en-US" altLang="zh-CN" dirty="0"/>
          </a:p>
          <a:p>
            <a:r>
              <a:rPr lang="zh-CN" altLang="en-US" sz="2400" dirty="0">
                <a:solidFill>
                  <a:schemeClr val="tx1"/>
                </a:solidFill>
              </a:rPr>
              <a:t>联合概率密度函数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graphicFrame>
        <p:nvGraphicFramePr>
          <p:cNvPr id="63489" name="Object 1"/>
          <p:cNvGraphicFramePr>
            <a:graphicFrameLocks noChangeAspect="1"/>
          </p:cNvGraphicFramePr>
          <p:nvPr/>
        </p:nvGraphicFramePr>
        <p:xfrm>
          <a:off x="971599" y="2636912"/>
          <a:ext cx="4104457" cy="620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3" imgW="42367200" imgH="6400800" progId="Equation.DSMT4">
                  <p:embed/>
                </p:oleObj>
              </mc:Choice>
              <mc:Fallback>
                <p:oleObj name="Equation" r:id="rId3" imgW="42367200" imgH="6400800" progId="Equation.DSMT4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99" y="2636912"/>
                        <a:ext cx="4104457" cy="62009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5436095" y="2770203"/>
          <a:ext cx="1224137" cy="442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5" imgW="14325600" imgH="5181600" progId="Equation.DSMT4">
                  <p:embed/>
                </p:oleObj>
              </mc:Choice>
              <mc:Fallback>
                <p:oleObj name="Equation" r:id="rId5" imgW="14325600" imgH="5181600" progId="Equation.DSMT4">
                  <p:embed/>
                  <p:pic>
                    <p:nvPicPr>
                      <p:cNvPr id="0" name="图片 512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6095" y="2770203"/>
                        <a:ext cx="1224137" cy="44277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971600" y="3429000"/>
          <a:ext cx="530225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7" imgW="54864000" imgH="14325600" progId="Equation.DSMT4">
                  <p:embed/>
                </p:oleObj>
              </mc:Choice>
              <mc:Fallback>
                <p:oleObj name="Equation" r:id="rId7" imgW="54864000" imgH="14325600" progId="Equation.DSMT4">
                  <p:embed/>
                  <p:pic>
                    <p:nvPicPr>
                      <p:cNvPr id="0" name="图片 512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600" y="3429000"/>
                        <a:ext cx="5302250" cy="1384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40539" y="479715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类先验概率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2080" y="479715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类条件概率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5004048" y="465313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868144" y="465313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2512</Words>
  <Application>Microsoft Macintosh PowerPoint</Application>
  <PresentationFormat>全屏显示(4:3)</PresentationFormat>
  <Paragraphs>661</Paragraphs>
  <Slides>77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9" baseType="lpstr">
      <vt:lpstr>Calibri</vt:lpstr>
      <vt:lpstr>Times New Roman</vt:lpstr>
      <vt:lpstr>Wingdings</vt:lpstr>
      <vt:lpstr>华文楷体</vt:lpstr>
      <vt:lpstr>华文隶书</vt:lpstr>
      <vt:lpstr>华文中宋</vt:lpstr>
      <vt:lpstr>楷体</vt:lpstr>
      <vt:lpstr>隶书</vt:lpstr>
      <vt:lpstr>宋体</vt:lpstr>
      <vt:lpstr>Arial</vt:lpstr>
      <vt:lpstr>Office 主题</vt:lpstr>
      <vt:lpstr>Equation</vt:lpstr>
      <vt:lpstr>第四讲：产生式模型</vt:lpstr>
      <vt:lpstr>厦门大学-机器学习-主要内容</vt:lpstr>
      <vt:lpstr>前情回顾</vt:lpstr>
      <vt:lpstr>前情回顾</vt:lpstr>
      <vt:lpstr>前情回顾</vt:lpstr>
      <vt:lpstr>前情回顾</vt:lpstr>
      <vt:lpstr>第四讲 主要内容</vt:lpstr>
      <vt:lpstr>第四讲 主要内容</vt:lpstr>
      <vt:lpstr>1. 朴素贝叶斯</vt:lpstr>
      <vt:lpstr>1. 朴素贝叶斯</vt:lpstr>
      <vt:lpstr>1. 朴素贝叶斯</vt:lpstr>
      <vt:lpstr>1. 朴素贝叶斯</vt:lpstr>
      <vt:lpstr>1. 朴素贝叶斯</vt:lpstr>
      <vt:lpstr>1. 朴素贝叶斯</vt:lpstr>
      <vt:lpstr>1. 朴素贝叶斯</vt:lpstr>
      <vt:lpstr>1. 朴素贝叶斯</vt:lpstr>
      <vt:lpstr>1. 朴素贝叶斯</vt:lpstr>
      <vt:lpstr>1. 朴素贝叶斯</vt:lpstr>
      <vt:lpstr>1. 朴素贝叶斯</vt:lpstr>
      <vt:lpstr>1. 朴素贝叶斯</vt:lpstr>
      <vt:lpstr>1. 朴素贝叶斯</vt:lpstr>
      <vt:lpstr>1. 朴素贝叶斯</vt:lpstr>
      <vt:lpstr>1. 朴素贝叶斯</vt:lpstr>
      <vt:lpstr>1. 朴素贝叶斯</vt:lpstr>
      <vt:lpstr>1. 朴素贝叶斯</vt:lpstr>
      <vt:lpstr>1. 朴素贝叶斯</vt:lpstr>
      <vt:lpstr>1. 朴素贝叶斯</vt:lpstr>
      <vt:lpstr>1. 朴素贝叶斯</vt:lpstr>
      <vt:lpstr>1. 朴素贝叶斯</vt:lpstr>
      <vt:lpstr>第四讲 主要内容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   （更改）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2. 隐马尔科夫模型</vt:lpstr>
      <vt:lpstr>下回预告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集成学习</dc:title>
  <dc:creator>pine</dc:creator>
  <cp:lastModifiedBy>su songzhi</cp:lastModifiedBy>
  <cp:revision>137</cp:revision>
  <dcterms:created xsi:type="dcterms:W3CDTF">2015-07-10T13:03:00Z</dcterms:created>
  <dcterms:modified xsi:type="dcterms:W3CDTF">2019-04-03T10:01:38Z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