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67" r:id="rId4"/>
    <p:sldId id="271" r:id="rId5"/>
    <p:sldId id="272" r:id="rId6"/>
    <p:sldId id="273" r:id="rId7"/>
    <p:sldId id="274" r:id="rId8"/>
    <p:sldId id="279" r:id="rId9"/>
    <p:sldId id="277" r:id="rId10"/>
    <p:sldId id="276" r:id="rId11"/>
    <p:sldId id="275" r:id="rId12"/>
    <p:sldId id="27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034"/>
    <a:srgbClr val="002F75"/>
    <a:srgbClr val="D00034"/>
    <a:srgbClr val="002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6410"/>
  </p:normalViewPr>
  <p:slideViewPr>
    <p:cSldViewPr snapToGrid="0">
      <p:cViewPr varScale="1">
        <p:scale>
          <a:sx n="99" d="100"/>
          <a:sy n="99" d="100"/>
        </p:scale>
        <p:origin x="1086" y="90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23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189A-2C97-4DE6-9E72-06671D95C43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9DD1-1400-4A9A-99AE-52920AF7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2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47B5-ADAF-41B0-8E25-798150F70C6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3EC7-D770-4470-B266-BEBD01C7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EC7-D770-4470-B266-BEBD01C74447}" type="slidenum">
              <a:rPr lang="zh-CN" altLang="en-US" smtClean="0"/>
              <a:t>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73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EC7-D770-4470-B266-BEBD01C74447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7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EC7-D770-4470-B266-BEBD01C74447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80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3224" y="439615"/>
            <a:ext cx="9144000" cy="652461"/>
          </a:xfrm>
        </p:spPr>
        <p:txBody>
          <a:bodyPr anchor="b">
            <a:normAutofit/>
          </a:bodyPr>
          <a:lstStyle>
            <a:lvl1pPr algn="l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3224" y="1852369"/>
            <a:ext cx="5588976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4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73336"/>
            <a:ext cx="9378462" cy="713626"/>
          </a:xfrm>
        </p:spPr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9378462" cy="451698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正文内容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-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字号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12-18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D0C3086-1289-6B7F-7509-7EEBA59B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045" y="6318435"/>
            <a:ext cx="7403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/>
              <a:pPr/>
              <a:t>‹#›</a:t>
            </a:fld>
            <a:r>
              <a:rPr lang="en-US" altLang="zh-CN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2203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0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2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5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6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73336"/>
            <a:ext cx="9325708" cy="713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25708" cy="455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62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5952" y="2253715"/>
            <a:ext cx="401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轉正</a:t>
            </a:r>
            <a:r>
              <a:rPr lang="zh-CN" altLang="en-US" sz="7200" b="1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報告</a:t>
            </a:r>
            <a:endParaRPr lang="en-US" altLang="zh-TW" sz="72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8777" y="3687672"/>
            <a:ext cx="188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述職</a:t>
            </a:r>
            <a:r>
              <a:rPr lang="zh-CN" altLang="en-US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人：曹玉峰</a:t>
            </a:r>
            <a:endParaRPr lang="zh-TW" altLang="en-US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8777" y="4057004"/>
            <a:ext cx="20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2024</a:t>
            </a:r>
            <a:r>
              <a:rPr lang="zh-CN" altLang="en-US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04</a:t>
            </a:r>
            <a:r>
              <a:rPr lang="zh-CN" altLang="en-US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</a:t>
            </a:r>
            <a:r>
              <a:rPr lang="zh-CN" altLang="en-US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</a:t>
            </a:r>
            <a:endParaRPr lang="en-US" altLang="zh-TW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等线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6C817A-E4D2-0A10-1622-A0A665B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6DCD-524C-4D6B-849A-07B12901B9AD}" type="slidenum">
              <a:rPr lang="zh-CN" altLang="en-US" smtClean="0"/>
              <a:t>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98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49855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9</a:t>
            </a:fld>
            <a:r>
              <a:rPr lang="en-US" altLang="zh-CN" sz="12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413183" y="346510"/>
            <a:ext cx="3445844" cy="66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pPr algn="ctr"/>
            <a:r>
              <a:rPr lang="zh-CN" altLang="zh-TW" dirty="0"/>
              <a:t>系統的日常維護</a:t>
            </a:r>
            <a:endParaRPr lang="zh-TW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40746"/>
              </p:ext>
            </p:extLst>
          </p:nvPr>
        </p:nvGraphicFramePr>
        <p:xfrm>
          <a:off x="1010652" y="1763677"/>
          <a:ext cx="10096901" cy="430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170">
                  <a:extLst>
                    <a:ext uri="{9D8B030D-6E8A-4147-A177-3AD203B41FA5}">
                      <a16:colId xmlns:a16="http://schemas.microsoft.com/office/drawing/2014/main" val="3429712165"/>
                    </a:ext>
                  </a:extLst>
                </a:gridCol>
                <a:gridCol w="5033731">
                  <a:extLst>
                    <a:ext uri="{9D8B030D-6E8A-4147-A177-3AD203B41FA5}">
                      <a16:colId xmlns:a16="http://schemas.microsoft.com/office/drawing/2014/main" val="2445997526"/>
                    </a:ext>
                  </a:extLst>
                </a:gridCol>
              </a:tblGrid>
              <a:tr h="7773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修改</a:t>
                      </a:r>
                      <a:r>
                        <a:rPr lang="en-US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/</a:t>
                      </a: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刪除</a:t>
                      </a:r>
                      <a:r>
                        <a:rPr lang="en-US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CKD</a:t>
                      </a: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錯誤過賬記錄</a:t>
                      </a:r>
                      <a:endParaRPr lang="zh-TW" altLang="zh-TW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料調</a:t>
                      </a: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,</a:t>
                      </a: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采集料號與單據料號不一致</a:t>
                      </a: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則無法進行料調</a:t>
                      </a:r>
                      <a:endParaRPr lang="zh-TW" altLang="en-US" sz="1600" b="0" kern="1200" dirty="0" smtClean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62251"/>
                  </a:ext>
                </a:extLst>
              </a:tr>
              <a:tr h="6545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工單備料後，工單將該料取消了，需要删除過賬記錄</a:t>
                      </a:r>
                      <a:endParaRPr lang="zh-TW" altLang="zh-TW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備料前後兩次修改代工倉碼</a:t>
                      </a: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導致無法正常退料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39541"/>
                  </a:ext>
                </a:extLst>
              </a:tr>
              <a:tr h="731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後臺修改料調單單據狀態</a:t>
                      </a:r>
                      <a:endParaRPr lang="zh-TW" altLang="zh-TW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根據用戶提供的需求</a:t>
                      </a: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對異常數據進行相對的的增刪改查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284307"/>
                  </a:ext>
                </a:extLst>
              </a:tr>
              <a:tr h="731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還原箱號</a:t>
                      </a:r>
                      <a:endParaRPr lang="zh-TW" altLang="zh-TW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根據使用者需求修改棧板和箱號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等需要修改的</a:t>
                      </a: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信息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97528"/>
                  </a:ext>
                </a:extLst>
              </a:tr>
              <a:tr h="731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修改</a:t>
                      </a:r>
                      <a:r>
                        <a:rPr lang="en-US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/</a:t>
                      </a: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删除工單中料號</a:t>
                      </a:r>
                      <a:endParaRPr lang="zh-TW" altLang="zh-TW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收貨單管理上架异常</a:t>
                      </a:r>
                      <a:endParaRPr lang="zh-TW" altLang="en-US" sz="1600" b="0" kern="1200" dirty="0" smtClean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556200"/>
                  </a:ext>
                </a:extLst>
              </a:tr>
              <a:tr h="6826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清倉後，刪除物料上架記錄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TW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出貨异常解决處理</a:t>
                      </a:r>
                      <a:endParaRPr lang="zh-TW" altLang="zh-TW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7845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2302"/>
              </p:ext>
            </p:extLst>
          </p:nvPr>
        </p:nvGraphicFramePr>
        <p:xfrm>
          <a:off x="1010651" y="1155034"/>
          <a:ext cx="10096902" cy="685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451">
                  <a:extLst>
                    <a:ext uri="{9D8B030D-6E8A-4147-A177-3AD203B41FA5}">
                      <a16:colId xmlns:a16="http://schemas.microsoft.com/office/drawing/2014/main" val="876805233"/>
                    </a:ext>
                  </a:extLst>
                </a:gridCol>
                <a:gridCol w="5048451">
                  <a:extLst>
                    <a:ext uri="{9D8B030D-6E8A-4147-A177-3AD203B41FA5}">
                      <a16:colId xmlns:a16="http://schemas.microsoft.com/office/drawing/2014/main" val="4183106201"/>
                    </a:ext>
                  </a:extLst>
                </a:gridCol>
              </a:tblGrid>
              <a:tr h="685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a typeface="思源黑体 CN Heavy" panose="020B0A00000000000000"/>
                        </a:rPr>
                        <a:t>用戶需求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系統异常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2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3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32856" y="2787163"/>
            <a:ext cx="3110996" cy="112939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試用期工作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總結</a:t>
            </a:r>
            <a:r>
              <a:rPr lang="zh-CN" altLang="en-US" dirty="0"/>
              <a:t>體會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11354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10</a:t>
            </a:fld>
            <a:r>
              <a:rPr lang="en-US" altLang="zh-CN" sz="12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左大括弧 5"/>
          <p:cNvSpPr/>
          <p:nvPr/>
        </p:nvSpPr>
        <p:spPr>
          <a:xfrm>
            <a:off x="3366203" y="1068404"/>
            <a:ext cx="1028700" cy="5287946"/>
          </a:xfrm>
          <a:prstGeom prst="leftBrace">
            <a:avLst>
              <a:gd name="adj1" fmla="val 8333"/>
              <a:gd name="adj2" fmla="val 4323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510776" y="1426203"/>
            <a:ext cx="1389185" cy="4572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學習的體會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510776" y="3259817"/>
            <a:ext cx="1389185" cy="4747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異常處理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58022" y="5111015"/>
            <a:ext cx="1494693" cy="46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功能開發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左大括弧 9"/>
          <p:cNvSpPr/>
          <p:nvPr/>
        </p:nvSpPr>
        <p:spPr>
          <a:xfrm>
            <a:off x="6054334" y="993250"/>
            <a:ext cx="249424" cy="1294967"/>
          </a:xfrm>
          <a:prstGeom prst="leftBrace">
            <a:avLst>
              <a:gd name="adj1" fmla="val 8333"/>
              <a:gd name="adj2" fmla="val 5223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>
            <a:off x="6044709" y="2864165"/>
            <a:ext cx="298939" cy="1389184"/>
          </a:xfrm>
          <a:prstGeom prst="leftBrace">
            <a:avLst>
              <a:gd name="adj1" fmla="val 8333"/>
              <a:gd name="adj2" fmla="val 4584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>
            <a:off x="6054334" y="4521883"/>
            <a:ext cx="308564" cy="1661006"/>
          </a:xfrm>
          <a:prstGeom prst="leftBrace">
            <a:avLst>
              <a:gd name="adj1" fmla="val 8333"/>
              <a:gd name="adj2" fmla="val 48262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440179" y="962526"/>
            <a:ext cx="4042333" cy="1283675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業務的邏輯基本上都是通過代碼進行瞭解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所以基本上都是從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IT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的基本角度上進行思考問題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可以瞭解這個功能在系統中的交互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燈塔工廠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SPM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WMS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的邏輯基本梳理完成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後續還有很多東西需要學習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440180" y="2864165"/>
            <a:ext cx="4042332" cy="1318845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一開始根本看不懂用戶發送的郵件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在經過一系列的代碼閱讀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查看數據庫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以及同事的幫助下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現在可以解決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EPD6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出現的常見异常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40180" y="4684171"/>
            <a:ext cx="4042332" cy="1336431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在前端開發中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功能比較簡單所需開發時間比較少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大部分的時間花費在交互優化和數據測試過程中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需要盡可能的保證前端頁面的簡單易懂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操作簡單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用戶便捷的使用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數據流動不能出現异常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522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24779" y="272909"/>
            <a:ext cx="3435417" cy="73024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未來的職業規劃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63227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11</a:t>
            </a:fld>
            <a:r>
              <a:rPr lang="en-US" altLang="zh-CN" sz="12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65629" y="1644162"/>
            <a:ext cx="507548" cy="38774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思源黑体 CN Heavy" panose="020B0A00000000000000"/>
              </a:rPr>
              <a:t>職業規劃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弧 4"/>
          <p:cNvSpPr/>
          <p:nvPr/>
        </p:nvSpPr>
        <p:spPr>
          <a:xfrm>
            <a:off x="2028062" y="1292471"/>
            <a:ext cx="1565031" cy="4580791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5477608" y="1248509"/>
            <a:ext cx="659423" cy="2092568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339253" y="1568918"/>
            <a:ext cx="3783099" cy="14134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完成好手裡的需求，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做好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燈塔工廠</a:t>
            </a:r>
            <a:r>
              <a:rPr lang="en-US" altLang="zh-CN" sz="1600" dirty="0" smtClean="0">
                <a:solidFill>
                  <a:schemeClr val="bg1"/>
                </a:solidFill>
                <a:ea typeface="思源黑体 CN Heavy" panose="020B0A00000000000000"/>
              </a:rPr>
              <a:t>WMS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系統和</a:t>
            </a:r>
            <a:r>
              <a:rPr lang="en-US" altLang="zh-CN" sz="1600" dirty="0" smtClean="0">
                <a:solidFill>
                  <a:schemeClr val="bg1"/>
                </a:solidFill>
                <a:ea typeface="思源黑体 CN Heavy" panose="020B0A00000000000000"/>
              </a:rPr>
              <a:t>SPM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系統的邏輯流程以及操作步驟，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進行燈塔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工廠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WMS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系統和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SPM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系統的頁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面的功能測試，做好</a:t>
            </a:r>
            <a:r>
              <a:rPr lang="en-US" altLang="zh-CN" sz="1600" dirty="0" smtClean="0">
                <a:solidFill>
                  <a:schemeClr val="bg1"/>
                </a:solidFill>
                <a:ea typeface="思源黑体 CN Heavy" panose="020B0A00000000000000"/>
              </a:rPr>
              <a:t>SOP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，方便用戶操作使用。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左大括弧 9"/>
          <p:cNvSpPr/>
          <p:nvPr/>
        </p:nvSpPr>
        <p:spPr>
          <a:xfrm>
            <a:off x="5477608" y="3807068"/>
            <a:ext cx="729761" cy="206619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339253" y="3522264"/>
            <a:ext cx="3677591" cy="8815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充分掌握燈塔工廠</a:t>
            </a:r>
            <a:r>
              <a:rPr lang="en-US" altLang="zh-CN" sz="1600" dirty="0" smtClean="0">
                <a:solidFill>
                  <a:schemeClr val="bg1"/>
                </a:solidFill>
                <a:ea typeface="思源黑体 CN Heavy" panose="020B0A00000000000000"/>
              </a:rPr>
              <a:t>WMS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系統收發料邏輯的具體流程，做好燈塔工廠</a:t>
            </a:r>
            <a:r>
              <a:rPr lang="en-US" altLang="zh-CN" sz="1600" dirty="0" smtClean="0">
                <a:solidFill>
                  <a:schemeClr val="bg1"/>
                </a:solidFill>
                <a:ea typeface="思源黑体 CN Heavy" panose="020B0A00000000000000"/>
              </a:rPr>
              <a:t>WMS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的承接工作，後續完成好開發運維工作。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339253" y="5255393"/>
            <a:ext cx="3712761" cy="842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優化燈塔工廠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SPM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系統的借用領用以及與其他系統對接功能頁面操作，使用戶建單和管理備品時更便捷，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後續更完的成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好其運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維和開發工作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。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760145" y="1969478"/>
            <a:ext cx="1620747" cy="6506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思源黑体 CN Heavy" panose="020B0A00000000000000"/>
              </a:rPr>
              <a:t>短期規劃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724977" y="4552751"/>
            <a:ext cx="1655915" cy="596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思源黑体 CN Heavy" panose="020B0A00000000000000"/>
              </a:rPr>
              <a:t>長期規劃</a:t>
            </a:r>
            <a:endParaRPr lang="zh-TW" altLang="en-US" dirty="0">
              <a:solidFill>
                <a:schemeClr val="tx1"/>
              </a:solidFill>
              <a:ea typeface="思源黑体 CN Heavy" panose="020B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3853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ECF860-B26C-4242-A98C-3785670D68E9}"/>
              </a:ext>
            </a:extLst>
          </p:cNvPr>
          <p:cNvSpPr txBox="1"/>
          <p:nvPr/>
        </p:nvSpPr>
        <p:spPr>
          <a:xfrm>
            <a:off x="4109336" y="226835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感謝聆聽</a:t>
            </a:r>
            <a:endParaRPr lang="zh-CN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81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FCAB3A5-55D9-3E43-A34A-6042A3AA4DB2}"/>
              </a:ext>
            </a:extLst>
          </p:cNvPr>
          <p:cNvSpPr txBox="1">
            <a:spLocks/>
          </p:cNvSpPr>
          <p:nvPr/>
        </p:nvSpPr>
        <p:spPr>
          <a:xfrm>
            <a:off x="517618" y="310445"/>
            <a:ext cx="1602199" cy="804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800" tIns="45718" rIns="45718" bIns="45718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>
              <a:defRPr/>
            </a:pPr>
            <a:endParaRPr kumimoji="1" lang="zh-TW" altLang="en-US" sz="36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FCAB3A5-55D9-3E43-A34A-6042A3AA4DB2}"/>
              </a:ext>
            </a:extLst>
          </p:cNvPr>
          <p:cNvSpPr txBox="1">
            <a:spLocks/>
          </p:cNvSpPr>
          <p:nvPr/>
        </p:nvSpPr>
        <p:spPr>
          <a:xfrm>
            <a:off x="4716701" y="1246091"/>
            <a:ext cx="1960206" cy="804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800" tIns="45718" rIns="45718" bIns="45718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>
              <a:defRPr/>
            </a:pPr>
            <a:r>
              <a:rPr lang="zh-CN" altLang="en-US" sz="3600" dirty="0"/>
              <a:t>個人簡介</a:t>
            </a:r>
            <a:endParaRPr kumimoji="1" lang="zh-TW" altLang="en-US" sz="36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51768" y="2050184"/>
            <a:ext cx="7988410" cy="3217818"/>
            <a:chOff x="652974" y="3006436"/>
            <a:chExt cx="3867150" cy="2615742"/>
          </a:xfrm>
        </p:grpSpPr>
        <p:sp>
          <p:nvSpPr>
            <p:cNvPr id="8" name="文本框 7"/>
            <p:cNvSpPr txBox="1"/>
            <p:nvPr/>
          </p:nvSpPr>
          <p:spPr>
            <a:xfrm>
              <a:off x="652974" y="3132793"/>
              <a:ext cx="3867150" cy="248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姓    名： 曹玉峰</a:t>
              </a:r>
              <a:endParaRPr lang="en-US" altLang="zh-CN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endParaRPr>
            </a:p>
            <a:p>
              <a:pPr marL="2857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年    齡：  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23</a:t>
              </a:r>
            </a:p>
            <a:p>
              <a:pPr marL="2857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畢業院校： 山東華宇工學院</a:t>
              </a:r>
              <a:endParaRPr lang="en-US" altLang="zh-CN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endParaRPr>
            </a:p>
            <a:p>
              <a:pPr marL="2857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部    門： 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IT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系統規劃處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_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智能製造部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_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WMS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系統研發課</a:t>
              </a:r>
              <a:endPara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endParaRPr>
            </a:p>
            <a:p>
              <a:pPr marL="2857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職    責：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WMS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系統前端開發</a:t>
              </a:r>
              <a:endParaRPr lang="en-US" altLang="zh-CN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endParaRPr>
            </a:p>
            <a:p>
              <a:pPr marL="2857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技 術 棧：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Vue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思源黑体 CN Heavy" panose="020B0A00000000000000"/>
                </a:rPr>
                <a:t>CloudMes-UI</a:t>
              </a:r>
              <a:endPara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7695" y="3006436"/>
              <a:ext cx="1711456" cy="0"/>
            </a:xfrm>
            <a:prstGeom prst="line">
              <a:avLst/>
            </a:prstGeom>
            <a:ln w="19050">
              <a:solidFill>
                <a:srgbClr val="D000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3E512-6452-B3E5-FC38-F7B00D2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6DCD-524C-4D6B-849A-07B12901B9AD}" type="slidenum">
              <a:rPr lang="zh-CN" altLang="en-US" smtClean="0"/>
              <a:pPr/>
              <a:t>1</a:t>
            </a:fld>
            <a:r>
              <a:rPr lang="en-US" altLang="zh-CN" dirty="0" smtClean="0"/>
              <a:t>/11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4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3FCAB3A5-55D9-3E43-A34A-6042A3AA4DB2}"/>
              </a:ext>
            </a:extLst>
          </p:cNvPr>
          <p:cNvSpPr txBox="1">
            <a:spLocks/>
          </p:cNvSpPr>
          <p:nvPr/>
        </p:nvSpPr>
        <p:spPr>
          <a:xfrm>
            <a:off x="969876" y="310445"/>
            <a:ext cx="1602199" cy="804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800" tIns="45718" rIns="45718" bIns="45718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>
              <a:defRPr/>
            </a:pPr>
            <a:endParaRPr kumimoji="1" lang="zh-TW" altLang="en-US" sz="3600" b="1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2" name="標題 1">
            <a:extLst>
              <a:ext uri="{FF2B5EF4-FFF2-40B4-BE49-F238E27FC236}">
                <a16:creationId xmlns:a16="http://schemas.microsoft.com/office/drawing/2014/main" id="{3FCAB3A5-55D9-3E43-A34A-6042A3AA4DB2}"/>
              </a:ext>
            </a:extLst>
          </p:cNvPr>
          <p:cNvSpPr txBox="1">
            <a:spLocks/>
          </p:cNvSpPr>
          <p:nvPr/>
        </p:nvSpPr>
        <p:spPr>
          <a:xfrm>
            <a:off x="969876" y="1299791"/>
            <a:ext cx="7321453" cy="804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800" tIns="45718" rIns="45718" bIns="45718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>
              <a:defRPr/>
            </a:pPr>
            <a:endParaRPr kumimoji="1" lang="zh-TW" altLang="en-US" sz="72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3FCAB3A5-55D9-3E43-A34A-6042A3AA4DB2}"/>
              </a:ext>
            </a:extLst>
          </p:cNvPr>
          <p:cNvSpPr txBox="1">
            <a:spLocks/>
          </p:cNvSpPr>
          <p:nvPr/>
        </p:nvSpPr>
        <p:spPr>
          <a:xfrm>
            <a:off x="0" y="1939041"/>
            <a:ext cx="6910564" cy="804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800" tIns="45718" rIns="45718" bIns="45718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ctr">
              <a:defRPr/>
            </a:pPr>
            <a:r>
              <a:rPr kumimoji="1" lang="zh-CN" altLang="en-US" sz="3600" b="1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試用</a:t>
            </a:r>
            <a:r>
              <a:rPr kumimoji="1" lang="zh-CN" altLang="en-US" sz="36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期的工作總結報告</a:t>
            </a:r>
            <a:endParaRPr kumimoji="1" lang="zh-TW" altLang="en-US" sz="36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69875" y="2723948"/>
            <a:ext cx="8520633" cy="671957"/>
            <a:chOff x="969876" y="3006436"/>
            <a:chExt cx="3867150" cy="380187"/>
          </a:xfrm>
        </p:grpSpPr>
        <p:sp>
          <p:nvSpPr>
            <p:cNvPr id="39" name="文本框 38"/>
            <p:cNvSpPr txBox="1"/>
            <p:nvPr/>
          </p:nvSpPr>
          <p:spPr>
            <a:xfrm>
              <a:off x="969876" y="3017291"/>
              <a:ext cx="3867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077695" y="3006436"/>
              <a:ext cx="1711456" cy="0"/>
            </a:xfrm>
            <a:prstGeom prst="line">
              <a:avLst/>
            </a:prstGeom>
            <a:ln w="19050">
              <a:solidFill>
                <a:srgbClr val="D000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81910-68C8-90DB-477E-98F1272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6DCD-524C-4D6B-849A-07B12901B9AD}" type="slidenum">
              <a:rPr lang="zh-CN" altLang="en-US" smtClean="0"/>
              <a:pPr/>
              <a:t>2</a:t>
            </a:fld>
            <a:r>
              <a:rPr lang="en-US" altLang="zh-CN" dirty="0" smtClean="0"/>
              <a:t>/11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207437" y="3065659"/>
            <a:ext cx="8008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TW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Heavy" panose="020B0A00000000000000"/>
              </a:rPr>
              <a:t>.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梳理前端的開發流程</a:t>
            </a:r>
            <a:endParaRPr kumimoji="1" lang="en-US" altLang="zh-CN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Heavy" panose="020B0A00000000000000"/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燈塔工廠</a:t>
            </a:r>
            <a:r>
              <a:rPr lang="en-US" altLang="zh-CN" sz="2400" dirty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rPr>
              <a:t>WMS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系統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標楷體" panose="03000509000000000000" pitchFamily="65" charset="-120"/>
                <a:ea typeface="思源黑体 CN Regular" panose="020B0500000000000000"/>
              </a:rPr>
              <a:t>SPM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系統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的需求功能開發</a:t>
            </a:r>
            <a:endParaRPr kumimoji="1" lang="en-US" altLang="zh-CN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Heavy" panose="020B0A00000000000000"/>
              </a:rPr>
              <a:t>3.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燈塔工廠</a:t>
            </a:r>
            <a:r>
              <a:rPr lang="en-US" altLang="zh-CN" sz="2400" dirty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rPr>
              <a:t>WMS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系統和</a:t>
            </a:r>
            <a:r>
              <a:rPr lang="en-US" altLang="zh-CN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思源黑体 CN Heavy" panose="020B0A00000000000000"/>
              </a:rPr>
              <a:t>SPM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系統日常維護，异常處理</a:t>
            </a:r>
            <a:endParaRPr kumimoji="1" lang="en-US" altLang="zh-CN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Heavy" panose="020B0A00000000000000"/>
              </a:rPr>
              <a:t>4.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總結試用期工作的心得體會</a:t>
            </a:r>
            <a:endParaRPr kumimoji="1" lang="en-US" altLang="zh-CN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Heavy" panose="020B0A00000000000000"/>
              </a:rPr>
              <a:t>5.</a:t>
            </a:r>
            <a:r>
              <a:rPr kumimoji="1" lang="zh-CN" altLang="en-US" sz="2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/>
              </a:rPr>
              <a:t>未來的規劃</a:t>
            </a:r>
            <a:endParaRPr kumimoji="1" lang="en-US" altLang="zh-CN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588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C8C0C-0A4E-BFE1-1612-EB61BA85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6" y="829472"/>
            <a:ext cx="3912114" cy="713626"/>
          </a:xfrm>
        </p:spPr>
        <p:txBody>
          <a:bodyPr/>
          <a:lstStyle/>
          <a:p>
            <a:pPr algn="ctr"/>
            <a:r>
              <a:rPr lang="zh-CN" altLang="en-US" dirty="0"/>
              <a:t>前端代碼梳理流程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ED013-87CE-745A-FC6C-3ED26489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700" y="1944303"/>
            <a:ext cx="10673615" cy="22523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800" dirty="0"/>
              <a:t>1.</a:t>
            </a:r>
            <a:r>
              <a:rPr lang="zh-CN" altLang="en-US" sz="1800" dirty="0"/>
              <a:t>首先閱讀前端代碼，學習掌握前端代碼的邏輯功能。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</a:t>
            </a:r>
            <a:r>
              <a:rPr lang="zh-CN" altLang="en-US" sz="1800" dirty="0" smtClean="0"/>
              <a:t>結合測試庫，進行測試數據模擬，在頁面進行實際的操作，瞭解其功能的操作方式和實際  應用</a:t>
            </a:r>
            <a:r>
              <a:rPr lang="zh-CN" altLang="en-US" sz="1800" dirty="0"/>
              <a:t>的流程。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TW" sz="1800" dirty="0"/>
              <a:t>3</a:t>
            </a:r>
            <a:r>
              <a:rPr lang="en-US" altLang="zh-TW" sz="1800" dirty="0" smtClean="0"/>
              <a:t>.</a:t>
            </a:r>
            <a:r>
              <a:rPr lang="zh-CN" altLang="en-US" sz="1800" dirty="0" smtClean="0"/>
              <a:t>結合後端代碼瞭解業務邏輯和功能流程。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TW" sz="1800" dirty="0"/>
              <a:t>4</a:t>
            </a:r>
            <a:r>
              <a:rPr lang="en-US" altLang="zh-TW" sz="1800" dirty="0" smtClean="0"/>
              <a:t>.</a:t>
            </a:r>
            <a:r>
              <a:rPr lang="zh-CN" altLang="en-US" sz="1800" dirty="0" smtClean="0"/>
              <a:t>异常處理操作，前端開發新功能，加深掌握對業務</a:t>
            </a:r>
            <a:r>
              <a:rPr lang="zh-CN" altLang="en-US" sz="1800" dirty="0"/>
              <a:t>邏輯的理解。</a:t>
            </a:r>
            <a:endParaRPr lang="zh-TW" altLang="en-US" sz="1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B0B04-FE43-E7F1-B0E7-476EABC4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6DCD-524C-4D6B-849A-07B12901B9AD}" type="slidenum">
              <a:rPr lang="zh-CN" altLang="en-US" smtClean="0"/>
              <a:pPr/>
              <a:t>3</a:t>
            </a:fld>
            <a:r>
              <a:rPr lang="en-US" altLang="zh-CN" dirty="0" smtClean="0"/>
              <a:t>/11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2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251933" y="6285298"/>
            <a:ext cx="712269" cy="436178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4</a:t>
            </a:fld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475029" y="210365"/>
            <a:ext cx="3755289" cy="77976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前端的開發流程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76762" y="1187450"/>
            <a:ext cx="1338828" cy="929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首先拿到</a:t>
            </a:r>
            <a:r>
              <a:rPr lang="zh-CN" altLang="en-US" sz="1200" dirty="0" smtClean="0">
                <a:solidFill>
                  <a:schemeClr val="tx1"/>
                </a:solidFill>
                <a:ea typeface="思源黑体 CN Heavy" panose="020B0A00000000000000"/>
              </a:rPr>
              <a:t>需求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204636" y="1187450"/>
            <a:ext cx="1083685" cy="929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前端人員開始討論需求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811485" y="1187450"/>
            <a:ext cx="1024282" cy="929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是否有新的接口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5139891" y="1463040"/>
            <a:ext cx="350897" cy="3946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是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785402" y="1197320"/>
            <a:ext cx="980362" cy="929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確定接口的輸入和輸出字段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335893" y="1197320"/>
            <a:ext cx="824290" cy="929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編碼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14" name="圓角矩形 13"/>
          <p:cNvSpPr/>
          <p:nvPr/>
        </p:nvSpPr>
        <p:spPr>
          <a:xfrm flipH="1">
            <a:off x="8537328" y="1187451"/>
            <a:ext cx="1472945" cy="92932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在與後端進行對接接口進行測試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4132107" y="2831150"/>
            <a:ext cx="382141" cy="3077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否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688531" y="2323964"/>
            <a:ext cx="1328286" cy="1311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需要後端開發一個新的接口，前端將會向後端發送請求以調用這個新的接口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18" name="圓角矩形 17"/>
          <p:cNvSpPr/>
          <p:nvPr/>
        </p:nvSpPr>
        <p:spPr>
          <a:xfrm flipH="1">
            <a:off x="8537331" y="2593731"/>
            <a:ext cx="1472942" cy="72949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ea typeface="思源黑体 CN Heavy" panose="020B0A00000000000000"/>
              </a:rPr>
              <a:t>頁面調整，以及綫上的功能調整，幷且著急使用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145026" y="2787162"/>
            <a:ext cx="404261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是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0746741" y="2358189"/>
            <a:ext cx="1265588" cy="1191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ea typeface="思源黑体 CN Heavy" panose="020B0A00000000000000"/>
              </a:rPr>
              <a:t>在其他的端口下單獨發布此功能，保證綫上的功能正常使用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21" name="流程圖: 接點 20"/>
          <p:cNvSpPr/>
          <p:nvPr/>
        </p:nvSpPr>
        <p:spPr>
          <a:xfrm>
            <a:off x="9018873" y="3635265"/>
            <a:ext cx="529574" cy="3602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否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8544666" y="4364759"/>
            <a:ext cx="1472942" cy="96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ea typeface="思源黑体 CN Heavy" panose="020B0A00000000000000"/>
              </a:rPr>
              <a:t>合幷到</a:t>
            </a:r>
            <a:r>
              <a:rPr lang="en-US" altLang="zh-CN" sz="1200" dirty="0" err="1" smtClean="0">
                <a:solidFill>
                  <a:schemeClr val="tx1"/>
                </a:solidFill>
                <a:ea typeface="思源黑体 CN Heavy" panose="020B0A00000000000000"/>
              </a:rPr>
              <a:t>gitlab</a:t>
            </a:r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倉庫中創建的分支上，等待其他新的功能一起發佈</a:t>
            </a:r>
            <a:endParaRPr lang="en-US" altLang="zh-CN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cxnSp>
        <p:nvCxnSpPr>
          <p:cNvPr id="27" name="直線單箭頭接點 26"/>
          <p:cNvCxnSpPr>
            <a:stCxn id="5" idx="3"/>
            <a:endCxn id="7" idx="1"/>
          </p:cNvCxnSpPr>
          <p:nvPr/>
        </p:nvCxnSpPr>
        <p:spPr>
          <a:xfrm>
            <a:off x="1815590" y="1652113"/>
            <a:ext cx="389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7" idx="3"/>
            <a:endCxn id="9" idx="1"/>
          </p:cNvCxnSpPr>
          <p:nvPr/>
        </p:nvCxnSpPr>
        <p:spPr>
          <a:xfrm>
            <a:off x="3288321" y="1652113"/>
            <a:ext cx="52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9" idx="3"/>
            <a:endCxn id="10" idx="2"/>
          </p:cNvCxnSpPr>
          <p:nvPr/>
        </p:nvCxnSpPr>
        <p:spPr>
          <a:xfrm>
            <a:off x="4835767" y="1652113"/>
            <a:ext cx="304124" cy="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0" idx="6"/>
            <a:endCxn id="11" idx="1"/>
          </p:cNvCxnSpPr>
          <p:nvPr/>
        </p:nvCxnSpPr>
        <p:spPr>
          <a:xfrm>
            <a:off x="5490788" y="1660358"/>
            <a:ext cx="294614" cy="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3"/>
            <a:endCxn id="12" idx="1"/>
          </p:cNvCxnSpPr>
          <p:nvPr/>
        </p:nvCxnSpPr>
        <p:spPr>
          <a:xfrm>
            <a:off x="6765764" y="1661983"/>
            <a:ext cx="57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2" idx="3"/>
            <a:endCxn id="14" idx="3"/>
          </p:cNvCxnSpPr>
          <p:nvPr/>
        </p:nvCxnSpPr>
        <p:spPr>
          <a:xfrm flipV="1">
            <a:off x="8160183" y="1652113"/>
            <a:ext cx="377145" cy="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9" idx="2"/>
            <a:endCxn id="16" idx="0"/>
          </p:cNvCxnSpPr>
          <p:nvPr/>
        </p:nvCxnSpPr>
        <p:spPr>
          <a:xfrm flipH="1">
            <a:off x="4323178" y="2116775"/>
            <a:ext cx="448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6" idx="6"/>
            <a:endCxn id="17" idx="1"/>
          </p:cNvCxnSpPr>
          <p:nvPr/>
        </p:nvCxnSpPr>
        <p:spPr>
          <a:xfrm flipV="1">
            <a:off x="4514248" y="2979615"/>
            <a:ext cx="1174283" cy="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endCxn id="17" idx="3"/>
          </p:cNvCxnSpPr>
          <p:nvPr/>
        </p:nvCxnSpPr>
        <p:spPr>
          <a:xfrm rot="5400000">
            <a:off x="6977898" y="2165565"/>
            <a:ext cx="852970" cy="7751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14" idx="2"/>
            <a:endCxn id="18" idx="0"/>
          </p:cNvCxnSpPr>
          <p:nvPr/>
        </p:nvCxnSpPr>
        <p:spPr>
          <a:xfrm>
            <a:off x="9273800" y="2116775"/>
            <a:ext cx="2" cy="47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18" idx="2"/>
            <a:endCxn id="21" idx="0"/>
          </p:cNvCxnSpPr>
          <p:nvPr/>
        </p:nvCxnSpPr>
        <p:spPr>
          <a:xfrm>
            <a:off x="9273802" y="3323225"/>
            <a:ext cx="9858" cy="3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21" idx="4"/>
            <a:endCxn id="22" idx="0"/>
          </p:cNvCxnSpPr>
          <p:nvPr/>
        </p:nvCxnSpPr>
        <p:spPr>
          <a:xfrm flipH="1">
            <a:off x="9281137" y="3995482"/>
            <a:ext cx="2523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8" idx="1"/>
            <a:endCxn id="19" idx="2"/>
          </p:cNvCxnSpPr>
          <p:nvPr/>
        </p:nvCxnSpPr>
        <p:spPr>
          <a:xfrm>
            <a:off x="10010273" y="2958478"/>
            <a:ext cx="134753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endCxn id="20" idx="1"/>
          </p:cNvCxnSpPr>
          <p:nvPr/>
        </p:nvCxnSpPr>
        <p:spPr>
          <a:xfrm flipV="1">
            <a:off x="10424160" y="2953809"/>
            <a:ext cx="322581" cy="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準備作業 90"/>
          <p:cNvSpPr/>
          <p:nvPr/>
        </p:nvSpPr>
        <p:spPr>
          <a:xfrm>
            <a:off x="3686476" y="3903785"/>
            <a:ext cx="3330341" cy="1116623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編碼結束後，這裡是</a:t>
            </a:r>
            <a:r>
              <a:rPr lang="en-US" altLang="zh-CN" sz="1200" dirty="0">
                <a:solidFill>
                  <a:schemeClr val="tx1"/>
                </a:solidFill>
                <a:ea typeface="思源黑体 CN Heavy" panose="020B0A00000000000000"/>
              </a:rPr>
              <a:t>Bug</a:t>
            </a:r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重災區。如果自己封裝組件，首先需要進行一下測試，保證數據的正常交互，數據的正常流通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  <p:sp>
        <p:nvSpPr>
          <p:cNvPr id="92" name="流程圖: 準備作業 91"/>
          <p:cNvSpPr/>
          <p:nvPr/>
        </p:nvSpPr>
        <p:spPr>
          <a:xfrm>
            <a:off x="1660406" y="4235117"/>
            <a:ext cx="1429303" cy="1093022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Heavy" panose="020B0A00000000000000"/>
              </a:rPr>
              <a:t>接口對接基本不會有問題</a:t>
            </a:r>
            <a:endParaRPr lang="zh-TW" altLang="en-US" sz="1200" dirty="0">
              <a:solidFill>
                <a:schemeClr val="tx1"/>
              </a:solidFill>
              <a:ea typeface="思源黑体 CN Heavy" panose="020B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8787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097928" y="6356350"/>
            <a:ext cx="981776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5</a:t>
            </a:fld>
            <a:r>
              <a:rPr lang="en-US" altLang="zh-CN" sz="12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568916" y="384111"/>
            <a:ext cx="8912993" cy="66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dirty="0"/>
              <a:t> </a:t>
            </a:r>
            <a:r>
              <a:rPr lang="zh-CN" altLang="en-US" dirty="0"/>
              <a:t>開  發  需  求  （燈塔工廠</a:t>
            </a:r>
            <a:r>
              <a:rPr lang="en-US" altLang="zh-CN" dirty="0"/>
              <a:t>WMS</a:t>
            </a:r>
            <a:r>
              <a:rPr lang="zh-CN" altLang="en-US" dirty="0"/>
              <a:t>系統）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40569"/>
              </p:ext>
            </p:extLst>
          </p:nvPr>
        </p:nvGraphicFramePr>
        <p:xfrm>
          <a:off x="1203157" y="1075082"/>
          <a:ext cx="10058400" cy="43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2362604739"/>
                    </a:ext>
                  </a:extLst>
                </a:gridCol>
              </a:tblGrid>
              <a:tr h="438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ea typeface="思源黑体 CN Heavy" panose="020B0A00000000000000"/>
                        </a:rPr>
                        <a:t>CKD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a typeface="思源黑体 CN Heavy" panose="020B0A00000000000000"/>
                        </a:rPr>
                        <a:t>管理功能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8204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6269"/>
              </p:ext>
            </p:extLst>
          </p:nvPr>
        </p:nvGraphicFramePr>
        <p:xfrm>
          <a:off x="1203157" y="1920737"/>
          <a:ext cx="10058401" cy="443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766">
                  <a:extLst>
                    <a:ext uri="{9D8B030D-6E8A-4147-A177-3AD203B41FA5}">
                      <a16:colId xmlns:a16="http://schemas.microsoft.com/office/drawing/2014/main" val="3429712165"/>
                    </a:ext>
                  </a:extLst>
                </a:gridCol>
                <a:gridCol w="6753635">
                  <a:extLst>
                    <a:ext uri="{9D8B030D-6E8A-4147-A177-3AD203B41FA5}">
                      <a16:colId xmlns:a16="http://schemas.microsoft.com/office/drawing/2014/main" val="2445997526"/>
                    </a:ext>
                  </a:extLst>
                </a:gridCol>
              </a:tblGrid>
              <a:tr h="1345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備料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以進度條的方式展現工單備料進度，幷通過不同的顔色展示備料百分比，使工單備料進度一目了然。</a:t>
                      </a:r>
                      <a:endParaRPr lang="en-US" altLang="zh-CN" sz="1400" b="0" dirty="0" smtClean="0">
                        <a:solidFill>
                          <a:schemeClr val="bg1"/>
                        </a:solidFill>
                        <a:ea typeface="思源黑体 CN Heavy" panose="020B0A00000000000000"/>
                      </a:endParaRPr>
                    </a:p>
                    <a:p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增加工單號一鍵複製功能，和工單號模糊搜索功能，爲用戶提供了搜索便利。</a:t>
                      </a:r>
                      <a:endParaRPr lang="en-US" altLang="zh-CN" sz="1400" b="0" dirty="0" smtClean="0">
                        <a:solidFill>
                          <a:schemeClr val="bg1"/>
                        </a:solidFill>
                        <a:ea typeface="思源黑体 CN Heavy" panose="020B0A00000000000000"/>
                      </a:endParaRPr>
                    </a:p>
                    <a:p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增加工單</a:t>
                      </a:r>
                      <a:r>
                        <a:rPr lang="en-US" altLang="zh-CN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header</a:t>
                      </a: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和</a:t>
                      </a:r>
                      <a:r>
                        <a:rPr lang="en-US" altLang="zh-CN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detail</a:t>
                      </a: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關聯功能，使用戶更加直觀的瞭解工單詳情。增加更改工單結案狀態功能，用戶可以在</a:t>
                      </a:r>
                      <a:r>
                        <a:rPr lang="en-US" altLang="zh-CN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WMS</a:t>
                      </a: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ea typeface="思源黑体 CN Heavy" panose="020B0A00000000000000"/>
                        </a:rPr>
                        <a:t>對工單進行手動結案</a:t>
                      </a: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en-US" altLang="zh-CN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62251"/>
                  </a:ext>
                </a:extLst>
              </a:tr>
              <a:tr h="4723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     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材積維護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裡面分爲兩部分 ：箱材積和棧板材積，爲不同的棧板號和箱號綁定其毛重、包裝方式、以及其材積信息的計算。</a:t>
                      </a:r>
                      <a:endParaRPr lang="zh-TW" altLang="en-US" sz="14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39541"/>
                  </a:ext>
                </a:extLst>
              </a:tr>
              <a:tr h="661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   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出貨掃描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用戶輸入碼頭位置信息，相對應的貨櫃號，運輸方式，掃描相對應的條碼，最後進行提交，後續將增加將選擇的位置信息，以及條碼將一一顯示，方便給用戶展示。</a:t>
                      </a:r>
                      <a:endParaRPr lang="zh-TW" altLang="en-US" sz="14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284307"/>
                  </a:ext>
                </a:extLst>
              </a:tr>
              <a:tr h="661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      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打包清單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打包清單可以根據</a:t>
                      </a:r>
                      <a:r>
                        <a:rPr lang="en-US" altLang="zh-CN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PKG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來查看包裝的狀態，將棧板號和箱號分別拆分開來，後續根據搜索棧板號或者箱號只單獨的進行搜索，避免只在</a:t>
                      </a:r>
                      <a:r>
                        <a:rPr lang="en-US" altLang="zh-CN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pkg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頁面搜索數據多而出現請求慢現象，進行了整頓優化。</a:t>
                      </a:r>
                      <a:endParaRPr lang="zh-TW" altLang="en-US" sz="14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97528"/>
                  </a:ext>
                </a:extLst>
              </a:tr>
              <a:tr h="661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 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棧板解綁（</a:t>
                      </a: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 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箱解綁）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掃描的棧板號和掃描的箱號，</a:t>
                      </a:r>
                      <a:r>
                        <a:rPr lang="en-US" altLang="zh-TW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(</a:t>
                      </a:r>
                      <a:r>
                        <a:rPr lang="zh-TW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箱</a:t>
                      </a:r>
                      <a:r>
                        <a:rPr lang="en-US" altLang="zh-TW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/PKG) 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必須與</a:t>
                      </a:r>
                      <a:r>
                        <a:rPr lang="zh-TW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棧板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具有相對應關係，最後解綁成功的的時候，將後端返回的信息顯示在頁面上，以供用戶很好的查看。</a:t>
                      </a:r>
                      <a:endParaRPr lang="zh-TW" altLang="en-US" sz="14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556200"/>
                  </a:ext>
                </a:extLst>
              </a:tr>
              <a:tr h="4722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CKD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出貨地址管理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用戶可以依據指定的 </a:t>
                      </a:r>
                      <a:r>
                        <a:rPr lang="en-US" altLang="zh-CN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SAP 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工廠和工單號查詢相應工單的運輸信息，例如工單的運輸方式，收貨的詳情地址，聯繫方式等等。</a:t>
                      </a:r>
                      <a:endParaRPr lang="zh-CN" altLang="en-US" sz="14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7845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44775"/>
              </p:ext>
            </p:extLst>
          </p:nvPr>
        </p:nvGraphicFramePr>
        <p:xfrm>
          <a:off x="1203158" y="1534408"/>
          <a:ext cx="1005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090">
                  <a:extLst>
                    <a:ext uri="{9D8B030D-6E8A-4147-A177-3AD203B41FA5}">
                      <a16:colId xmlns:a16="http://schemas.microsoft.com/office/drawing/2014/main" val="876805233"/>
                    </a:ext>
                  </a:extLst>
                </a:gridCol>
                <a:gridCol w="6747310">
                  <a:extLst>
                    <a:ext uri="{9D8B030D-6E8A-4147-A177-3AD203B41FA5}">
                      <a16:colId xmlns:a16="http://schemas.microsoft.com/office/drawing/2014/main" val="4183106201"/>
                    </a:ext>
                  </a:extLst>
                </a:gridCol>
              </a:tblGrid>
              <a:tr h="227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a typeface="思源黑体 CN Heavy" panose="020B0A00000000000000"/>
                        </a:rPr>
                        <a:t>功能模塊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模塊需求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2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645540" y="6356350"/>
            <a:ext cx="1347537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6</a:t>
            </a:fld>
            <a:r>
              <a:rPr lang="en-US" altLang="zh-CN" sz="12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83596" y="562837"/>
            <a:ext cx="6939814" cy="66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開發需求（燈塔工廠</a:t>
            </a:r>
            <a:r>
              <a:rPr lang="en-US" altLang="zh-CN" dirty="0"/>
              <a:t>SPM</a:t>
            </a:r>
            <a:r>
              <a:rPr lang="zh-CN" altLang="en-US" dirty="0"/>
              <a:t>系統）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72146"/>
              </p:ext>
            </p:extLst>
          </p:nvPr>
        </p:nvGraphicFramePr>
        <p:xfrm>
          <a:off x="1099038" y="1257300"/>
          <a:ext cx="9908930" cy="50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730">
                  <a:extLst>
                    <a:ext uri="{9D8B030D-6E8A-4147-A177-3AD203B41FA5}">
                      <a16:colId xmlns:a16="http://schemas.microsoft.com/office/drawing/2014/main" val="2330474394"/>
                    </a:ext>
                  </a:extLst>
                </a:gridCol>
                <a:gridCol w="5762200">
                  <a:extLst>
                    <a:ext uri="{9D8B030D-6E8A-4147-A177-3AD203B41FA5}">
                      <a16:colId xmlns:a16="http://schemas.microsoft.com/office/drawing/2014/main" val="312250953"/>
                    </a:ext>
                  </a:extLst>
                </a:gridCol>
              </a:tblGrid>
              <a:tr h="509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功能模塊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模塊需求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27023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56402"/>
              </p:ext>
            </p:extLst>
          </p:nvPr>
        </p:nvGraphicFramePr>
        <p:xfrm>
          <a:off x="1099038" y="1767253"/>
          <a:ext cx="99089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730">
                  <a:extLst>
                    <a:ext uri="{9D8B030D-6E8A-4147-A177-3AD203B41FA5}">
                      <a16:colId xmlns:a16="http://schemas.microsoft.com/office/drawing/2014/main" val="3225966083"/>
                    </a:ext>
                  </a:extLst>
                </a:gridCol>
                <a:gridCol w="5762202">
                  <a:extLst>
                    <a:ext uri="{9D8B030D-6E8A-4147-A177-3AD203B41FA5}">
                      <a16:colId xmlns:a16="http://schemas.microsoft.com/office/drawing/2014/main" val="2458452048"/>
                    </a:ext>
                  </a:extLst>
                </a:gridCol>
              </a:tblGrid>
              <a:tr h="12069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備品歸還</a:t>
                      </a:r>
                      <a:endParaRPr lang="zh-TW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優化前：用戶需首先在歸還頁</a:t>
                      </a:r>
                      <a:r>
                        <a:rPr lang="zh-CN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，新建</a:t>
                      </a:r>
                      <a:r>
                        <a:rPr lang="en-US" altLang="zh-CN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header</a:t>
                      </a:r>
                      <a:r>
                        <a:rPr lang="zh-CN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信息，然後再在</a:t>
                      </a:r>
                      <a:r>
                        <a:rPr lang="en-US" altLang="zh-CN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detail</a:t>
                      </a:r>
                      <a:r>
                        <a:rPr lang="zh-CN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頁面添加單據明細，每次歸還備品時需要在兩個頁面完成信息填寫才能完成建單。</a:t>
                      </a:r>
                      <a:endParaRPr lang="en-US" altLang="zh-CN" sz="1400" b="0" kern="1200" baseline="0" dirty="0" smtClean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  <a:p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優化後：用戶在同一個頁面建立</a:t>
                      </a:r>
                      <a:r>
                        <a:rPr lang="en-US" altLang="zh-CN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Header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和</a:t>
                      </a:r>
                      <a:r>
                        <a:rPr lang="en-US" altLang="zh-CN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detail</a:t>
                      </a:r>
                      <a:r>
                        <a:rPr lang="zh-CN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幷提交保存，當備品料號相同的時候，會返回一個報錯信息，阻止提交，同步完成，簡化了歸還建單流程。</a:t>
                      </a:r>
                      <a:endParaRPr lang="zh-TW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9167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8619"/>
              </p:ext>
            </p:extLst>
          </p:nvPr>
        </p:nvGraphicFramePr>
        <p:xfrm>
          <a:off x="1099038" y="3157086"/>
          <a:ext cx="4146731" cy="126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731">
                  <a:extLst>
                    <a:ext uri="{9D8B030D-6E8A-4147-A177-3AD203B41FA5}">
                      <a16:colId xmlns:a16="http://schemas.microsoft.com/office/drawing/2014/main" val="2843349961"/>
                    </a:ext>
                  </a:extLst>
                </a:gridCol>
              </a:tblGrid>
              <a:tr h="53901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三錫三劑入庫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30964"/>
                  </a:ext>
                </a:extLst>
              </a:tr>
              <a:tr h="73014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三錫三劑收貨</a:t>
                      </a:r>
                      <a:endParaRPr lang="zh-TW" altLang="en-US" sz="1600" b="0" kern="120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09927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23641"/>
              </p:ext>
            </p:extLst>
          </p:nvPr>
        </p:nvGraphicFramePr>
        <p:xfrm>
          <a:off x="5245769" y="3157085"/>
          <a:ext cx="5762200" cy="12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00">
                  <a:extLst>
                    <a:ext uri="{9D8B030D-6E8A-4147-A177-3AD203B41FA5}">
                      <a16:colId xmlns:a16="http://schemas.microsoft.com/office/drawing/2014/main" val="3707725111"/>
                    </a:ext>
                  </a:extLst>
                </a:gridCol>
              </a:tblGrid>
              <a:tr h="12691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根據用戶輸入的</a:t>
                      </a:r>
                      <a:r>
                        <a:rPr lang="en-US" altLang="zh-CN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PO</a:t>
                      </a:r>
                      <a:r>
                        <a:rPr lang="zh-CN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到</a:t>
                      </a:r>
                      <a:r>
                        <a:rPr lang="en-US" altLang="zh-CN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SAP</a:t>
                      </a:r>
                      <a:r>
                        <a:rPr lang="zh-CN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思源黑体 CN Heavy" panose="020B0A00000000000000"/>
                          <a:cs typeface="+mn-cs"/>
                        </a:rPr>
                        <a:t>同步料號、數量等信息到收貨單，用戶確認收貨後，自動産生三錫三劑收貨單，由備品室管理人員進行三錫三劑入庫操作。</a:t>
                      </a:r>
                      <a:endParaRPr lang="zh-TW" altLang="en-US" sz="1400" b="0" kern="1200" baseline="0" dirty="0">
                        <a:solidFill>
                          <a:schemeClr val="bg1"/>
                        </a:solidFill>
                        <a:latin typeface="+mn-lt"/>
                        <a:ea typeface="思源黑体 CN Heavy" panose="020B0A0000000000000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938678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85852" y="4426248"/>
            <a:ext cx="4159918" cy="1724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入庫單管理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8955" y="4426248"/>
            <a:ext cx="5749013" cy="17242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思源黑体 CN Heavy" panose="020B0A00000000000000"/>
              </a:rPr>
              <a:t>優化前：操作流程要求用戶首先在入庫單管理頁面創建表頭</a:t>
            </a:r>
            <a:r>
              <a:rPr lang="en-US" altLang="zh-CN" sz="1400" dirty="0">
                <a:solidFill>
                  <a:schemeClr val="bg1"/>
                </a:solidFill>
                <a:ea typeface="思源黑体 CN Heavy" panose="020B0A00000000000000"/>
              </a:rPr>
              <a:t>header</a:t>
            </a:r>
            <a:r>
              <a:rPr lang="zh-CN" altLang="en-US" sz="1400" dirty="0">
                <a:solidFill>
                  <a:schemeClr val="bg1"/>
                </a:solidFill>
                <a:ea typeface="思源黑体 CN Heavy" panose="020B0A00000000000000"/>
              </a:rPr>
              <a:t>信息，只有在表頭</a:t>
            </a:r>
            <a:r>
              <a:rPr lang="en-US" altLang="zh-TW" sz="1400" dirty="0">
                <a:solidFill>
                  <a:schemeClr val="bg1"/>
                </a:solidFill>
                <a:ea typeface="思源黑体 CN Heavy" panose="020B0A00000000000000"/>
              </a:rPr>
              <a:t>header</a:t>
            </a:r>
            <a:r>
              <a:rPr lang="zh-CN" altLang="en-US" sz="1400" dirty="0">
                <a:solidFill>
                  <a:schemeClr val="bg1"/>
                </a:solidFill>
                <a:ea typeface="思源黑体 CN Heavy" panose="020B0A00000000000000"/>
              </a:rPr>
              <a:t>信息創建成功之後，用戶才能創建明細</a:t>
            </a:r>
            <a:r>
              <a:rPr lang="en-US" altLang="zh-CN" sz="1400" dirty="0">
                <a:solidFill>
                  <a:schemeClr val="bg1"/>
                </a:solidFill>
                <a:ea typeface="思源黑体 CN Heavy" panose="020B0A00000000000000"/>
              </a:rPr>
              <a:t>detail</a:t>
            </a:r>
            <a:r>
              <a:rPr lang="zh-CN" altLang="en-US" sz="1400" dirty="0">
                <a:solidFill>
                  <a:schemeClr val="bg1"/>
                </a:solidFill>
                <a:ea typeface="思源黑体 CN Heavy" panose="020B0A00000000000000"/>
              </a:rPr>
              <a:t>頁面幷添加單據明細。</a:t>
            </a:r>
            <a:endParaRPr lang="en-US" altLang="zh-CN" sz="1400" dirty="0">
              <a:solidFill>
                <a:schemeClr val="bg1"/>
              </a:solidFill>
              <a:ea typeface="思源黑体 CN Heavy" panose="020B0A00000000000000"/>
            </a:endParaRPr>
          </a:p>
          <a:p>
            <a:r>
              <a:rPr lang="zh-CN" altLang="en-US" sz="1400" dirty="0">
                <a:solidFill>
                  <a:schemeClr val="bg1"/>
                </a:solidFill>
                <a:ea typeface="思源黑体 CN Heavy" panose="020B0A00000000000000"/>
              </a:rPr>
              <a:t>優化後：用戶可以在同一個頁面同時建立表頭和明細，幷進行提交保存。在提交過程中，如果遇到備件料號相同、申請入庫數量小于</a:t>
            </a:r>
            <a:r>
              <a:rPr lang="en-US" altLang="zh-CN" sz="1400" dirty="0">
                <a:solidFill>
                  <a:schemeClr val="bg1"/>
                </a:solidFill>
                <a:ea typeface="思源黑体 CN Heavy" panose="020B0A00000000000000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ea typeface="思源黑体 CN Heavy" panose="020B0A00000000000000"/>
              </a:rPr>
              <a:t>或管控方式不一致的情况，系統會返回錯誤信息以阻止提交操作，從而實現同步完成。</a:t>
            </a:r>
            <a:endParaRPr lang="zh-TW" altLang="en-US" sz="14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374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0414535" y="6356350"/>
            <a:ext cx="1588167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7</a:t>
            </a:fld>
            <a:r>
              <a:rPr lang="en-US" altLang="zh-CN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3792354" y="472982"/>
            <a:ext cx="4889633" cy="6641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開發過程中的注意事項</a:t>
            </a:r>
            <a:endParaRPr lang="zh-TW" altLang="en-US" sz="36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j-cs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136809" y="1365302"/>
            <a:ext cx="2213811" cy="7700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ea typeface="思源黑体 CN Heavy" panose="020B0A00000000000000"/>
              </a:rPr>
              <a:t>代碼風格一致性</a:t>
            </a:r>
            <a:endParaRPr lang="en-US" altLang="zh-CN" b="1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136808" y="2321169"/>
            <a:ext cx="2213812" cy="5930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bg1"/>
                </a:solidFill>
                <a:ea typeface="思源黑体 CN Heavy" panose="020B0A00000000000000"/>
              </a:rPr>
              <a:t>注  釋  和  文  檔</a:t>
            </a:r>
            <a:endParaRPr lang="en-US" altLang="zh-TW" b="1" dirty="0">
              <a:solidFill>
                <a:schemeClr val="bg1"/>
              </a:solidFill>
              <a:ea typeface="思源黑体 CN Heavy" panose="020B0A00000000000000"/>
            </a:endParaRPr>
          </a:p>
          <a:p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4350619" y="1442303"/>
            <a:ext cx="7045691" cy="616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使用統一的代碼格式化工具，遵循一致的編碼風格和命名約定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350620" y="2215294"/>
            <a:ext cx="6343048" cy="804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爲複雜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的邏輯和組件編寫清晰的注釋，以促進團隊間的有效溝通和後續開發工作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2127184" y="3237342"/>
            <a:ext cx="2473694" cy="4353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ea typeface="思源黑体 CN Heavy" panose="020B0A00000000000000"/>
              </a:rPr>
              <a:t>代碼的審查與部署</a:t>
            </a:r>
            <a:endParaRPr lang="en-US" altLang="zh-CN" b="1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350621" y="3177114"/>
            <a:ext cx="6343048" cy="12224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首先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保證代碼遵循編碼的標準和項目的規範</a:t>
            </a:r>
            <a:endParaRPr lang="en-US" altLang="zh-CN" sz="1600" dirty="0">
              <a:solidFill>
                <a:schemeClr val="bg1"/>
              </a:solidFill>
              <a:ea typeface="思源黑体 CN Heavy" panose="020B0A0000000000000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其次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進行單元測試，以驗證每個模塊能按預期工作</a:t>
            </a:r>
            <a:endParaRPr lang="en-US" altLang="zh-CN" sz="1600" dirty="0">
              <a:solidFill>
                <a:schemeClr val="bg1"/>
              </a:solidFill>
              <a:ea typeface="思源黑体 CN Heavy" panose="020B0A0000000000000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單元測試之後，進行集成測試以確保不同的組件能够協同工作</a:t>
            </a:r>
            <a:endParaRPr lang="en-US" altLang="zh-CN" sz="1600" dirty="0">
              <a:solidFill>
                <a:schemeClr val="bg1"/>
              </a:solidFill>
              <a:ea typeface="思源黑体 CN Heavy" panose="020B0A0000000000000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評估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應用的性能，包括加載時間</a:t>
            </a:r>
            <a:r>
              <a:rPr lang="zh-CN" altLang="en-US" sz="1600" dirty="0" smtClean="0">
                <a:solidFill>
                  <a:schemeClr val="bg1"/>
                </a:solidFill>
                <a:ea typeface="思源黑体 CN Heavy" panose="020B0A00000000000000"/>
              </a:rPr>
              <a:t>、響應時間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和資源使用情况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2127184" y="4776401"/>
            <a:ext cx="2598822" cy="3746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ea typeface="思源黑体 CN Heavy" panose="020B0A00000000000000"/>
              </a:rPr>
              <a:t>瀏覽器的應用性能</a:t>
            </a:r>
            <a:endParaRPr lang="en-US" altLang="zh-CN" b="1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4350621" y="4755436"/>
            <a:ext cx="6343048" cy="6797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solidFill>
                  <a:schemeClr val="bg1"/>
                </a:solidFill>
                <a:ea typeface="思源黑体 CN Heavy" panose="020B0A00000000000000"/>
              </a:rPr>
              <a:t>在不同瀏覽器和設備上進行測試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，</a:t>
            </a:r>
            <a:r>
              <a:rPr lang="zh-TW" altLang="en-US" sz="1600" dirty="0">
                <a:solidFill>
                  <a:schemeClr val="bg1"/>
                </a:solidFill>
                <a:ea typeface="思源黑体 CN Heavy" panose="020B0A00000000000000"/>
              </a:rPr>
              <a:t>確保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該</a:t>
            </a:r>
            <a:r>
              <a:rPr lang="zh-TW" altLang="en-US" sz="1600" dirty="0">
                <a:solidFill>
                  <a:schemeClr val="bg1"/>
                </a:solidFill>
                <a:ea typeface="思源黑体 CN Heavy" panose="020B0A00000000000000"/>
              </a:rPr>
              <a:t>模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塊</a:t>
            </a:r>
            <a:r>
              <a:rPr lang="zh-TW" altLang="en-US" sz="1600" dirty="0">
                <a:solidFill>
                  <a:schemeClr val="bg1"/>
                </a:solidFill>
                <a:ea typeface="思源黑体 CN Heavy" panose="020B0A00000000000000"/>
              </a:rPr>
              <a:t>在不同環境下的兼容性和一致性</a:t>
            </a:r>
          </a:p>
        </p:txBody>
      </p:sp>
    </p:spTree>
    <p:extLst>
      <p:ext uri="{BB962C8B-B14F-4D97-AF65-F5344CB8AC3E}">
        <p14:creationId xmlns:p14="http://schemas.microsoft.com/office/powerpoint/2010/main" val="11020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260962" y="3081288"/>
            <a:ext cx="3060032" cy="6800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相關開發技術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363228" cy="365125"/>
          </a:xfrm>
        </p:spPr>
        <p:txBody>
          <a:bodyPr/>
          <a:lstStyle/>
          <a:p>
            <a:pPr algn="r"/>
            <a:fld id="{E5386DCD-524C-4D6B-849A-07B12901B9AD}" type="slidenum">
              <a:rPr lang="zh-CN" altLang="en-US" sz="12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pPr algn="r"/>
              <a:t>8</a:t>
            </a:fld>
            <a:r>
              <a:rPr lang="en-US" altLang="zh-CN" sz="12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/11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左大括弧 5"/>
          <p:cNvSpPr/>
          <p:nvPr/>
        </p:nvSpPr>
        <p:spPr>
          <a:xfrm>
            <a:off x="4380887" y="991402"/>
            <a:ext cx="701252" cy="5024387"/>
          </a:xfrm>
          <a:prstGeom prst="leftBrace">
            <a:avLst>
              <a:gd name="adj1" fmla="val 8333"/>
              <a:gd name="adj2" fmla="val 46412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88803" y="2008234"/>
            <a:ext cx="5169876" cy="37806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Element-UI(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組件庫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CloudMes-UI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8803" y="2701349"/>
            <a:ext cx="5169876" cy="44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VueRouter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（前端路由 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+ 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頁面級別權限控制）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8803" y="3585325"/>
            <a:ext cx="5169876" cy="49088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Axios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Ajax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網絡請求）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8803" y="4507515"/>
            <a:ext cx="5169876" cy="52090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Vuex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（數據的存儲管理）</a:t>
            </a:r>
            <a:endParaRPr lang="zh-TW" altLang="en-US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88803" y="5468441"/>
            <a:ext cx="5169877" cy="45656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sz="1600" dirty="0">
                <a:solidFill>
                  <a:schemeClr val="bg1"/>
                </a:solidFill>
                <a:ea typeface="思源黑体 CN Heavy" panose="020B0A00000000000000"/>
              </a:rPr>
              <a:t>燈塔工廠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的</a:t>
            </a:r>
            <a:r>
              <a:rPr lang="zh-CN" altLang="zh-TW" sz="1600" dirty="0">
                <a:solidFill>
                  <a:schemeClr val="bg1"/>
                </a:solidFill>
                <a:ea typeface="思源黑体 CN Heavy" panose="020B0A00000000000000"/>
              </a:rPr>
              <a:t>前端學習中</a:t>
            </a:r>
            <a:endParaRPr lang="zh-TW" altLang="zh-TW" sz="1600" dirty="0">
              <a:solidFill>
                <a:schemeClr val="bg1"/>
              </a:solidFill>
              <a:ea typeface="思源黑体 CN Heavy" panose="020B0A0000000000000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8804" y="1118012"/>
            <a:ext cx="5169875" cy="48607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思源黑体 CN Heavy" panose="020B0A00000000000000"/>
              </a:rPr>
              <a:t>Vue2</a:t>
            </a:r>
            <a:r>
              <a:rPr lang="zh-CN" altLang="en-US" sz="1600" dirty="0">
                <a:solidFill>
                  <a:schemeClr val="bg1"/>
                </a:solidFill>
                <a:ea typeface="思源黑体 CN Heavy" panose="020B0A00000000000000"/>
              </a:rPr>
              <a:t>（響應式模板框架）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ccf059-af5d-4b92-932d-3690a1231c55}" enabled="1" method="Standard" siteId="{cb3d8dcd-2ed2-4bad-89a5-e0a7195fb64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1647</Words>
  <Application>Microsoft Office PowerPoint</Application>
  <PresentationFormat>寬螢幕</PresentationFormat>
  <Paragraphs>132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等线</vt:lpstr>
      <vt:lpstr>微软雅黑</vt:lpstr>
      <vt:lpstr>微软雅黑</vt:lpstr>
      <vt:lpstr>思源黑体 CN Heavy</vt:lpstr>
      <vt:lpstr>思源黑体 CN Normal</vt:lpstr>
      <vt:lpstr>思源黑体 CN Regular</vt:lpstr>
      <vt:lpstr>新細明體</vt:lpstr>
      <vt:lpstr>標楷體</vt:lpstr>
      <vt:lpstr>Arial</vt:lpstr>
      <vt:lpstr>Wingdings</vt:lpstr>
      <vt:lpstr>Office 主题​​</vt:lpstr>
      <vt:lpstr>PowerPoint 簡報</vt:lpstr>
      <vt:lpstr>PowerPoint 簡報</vt:lpstr>
      <vt:lpstr>PowerPoint 簡報</vt:lpstr>
      <vt:lpstr>前端代碼梳理流程</vt:lpstr>
      <vt:lpstr>前端的開發流程</vt:lpstr>
      <vt:lpstr>PowerPoint 簡報</vt:lpstr>
      <vt:lpstr>PowerPoint 簡報</vt:lpstr>
      <vt:lpstr>PowerPoint 簡報</vt:lpstr>
      <vt:lpstr>相關開發技術</vt:lpstr>
      <vt:lpstr>PowerPoint 簡報</vt:lpstr>
      <vt:lpstr>試用期工作的 總結體會</vt:lpstr>
      <vt:lpstr>未來的職業規劃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ZMY</dc:creator>
  <cp:lastModifiedBy>Administrator</cp:lastModifiedBy>
  <cp:revision>450</cp:revision>
  <dcterms:created xsi:type="dcterms:W3CDTF">2022-05-19T09:53:32Z</dcterms:created>
  <dcterms:modified xsi:type="dcterms:W3CDTF">2024-04-22T07:50:15Z</dcterms:modified>
</cp:coreProperties>
</file>