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2918400" cy="21945600"/>
  <p:notesSz cx="6858000" cy="9144000"/>
  <p:defaultTextStyle>
    <a:defPPr>
      <a:defRPr lang="zh-CN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3"/>
    <p:restoredTop sz="95994"/>
  </p:normalViewPr>
  <p:slideViewPr>
    <p:cSldViewPr snapToGrid="0" snapToObjects="1">
      <p:cViewPr varScale="1">
        <p:scale>
          <a:sx n="36" d="100"/>
          <a:sy n="36" d="100"/>
        </p:scale>
        <p:origin x="134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19E0-64B5-D64C-8E2C-682C01ACBD03}" type="datetimeFigureOut">
              <a:rPr kumimoji="1" lang="zh-CN" altLang="en-US" smtClean="0"/>
              <a:t>2018/5/2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D33B-98D3-F44C-ABA4-866DBE9EF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061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19E0-64B5-D64C-8E2C-682C01ACBD03}" type="datetimeFigureOut">
              <a:rPr kumimoji="1" lang="zh-CN" altLang="en-US" smtClean="0"/>
              <a:t>2018/5/2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D33B-98D3-F44C-ABA4-866DBE9EF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05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19E0-64B5-D64C-8E2C-682C01ACBD03}" type="datetimeFigureOut">
              <a:rPr kumimoji="1" lang="zh-CN" altLang="en-US" smtClean="0"/>
              <a:t>2018/5/2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D33B-98D3-F44C-ABA4-866DBE9EF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724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19E0-64B5-D64C-8E2C-682C01ACBD03}" type="datetimeFigureOut">
              <a:rPr kumimoji="1" lang="zh-CN" altLang="en-US" smtClean="0"/>
              <a:t>2018/5/2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D33B-98D3-F44C-ABA4-866DBE9EF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932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19E0-64B5-D64C-8E2C-682C01ACBD03}" type="datetimeFigureOut">
              <a:rPr kumimoji="1" lang="zh-CN" altLang="en-US" smtClean="0"/>
              <a:t>2018/5/2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D33B-98D3-F44C-ABA4-866DBE9EF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016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19E0-64B5-D64C-8E2C-682C01ACBD03}" type="datetimeFigureOut">
              <a:rPr kumimoji="1" lang="zh-CN" altLang="en-US" smtClean="0"/>
              <a:t>2018/5/2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D33B-98D3-F44C-ABA4-866DBE9EF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239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19E0-64B5-D64C-8E2C-682C01ACBD03}" type="datetimeFigureOut">
              <a:rPr kumimoji="1" lang="zh-CN" altLang="en-US" smtClean="0"/>
              <a:t>2018/5/2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D33B-98D3-F44C-ABA4-866DBE9EF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522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19E0-64B5-D64C-8E2C-682C01ACBD03}" type="datetimeFigureOut">
              <a:rPr kumimoji="1" lang="zh-CN" altLang="en-US" smtClean="0"/>
              <a:t>2018/5/2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D33B-98D3-F44C-ABA4-866DBE9EF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18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19E0-64B5-D64C-8E2C-682C01ACBD03}" type="datetimeFigureOut">
              <a:rPr kumimoji="1" lang="zh-CN" altLang="en-US" smtClean="0"/>
              <a:t>2018/5/2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D33B-98D3-F44C-ABA4-866DBE9EF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01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19E0-64B5-D64C-8E2C-682C01ACBD03}" type="datetimeFigureOut">
              <a:rPr kumimoji="1" lang="zh-CN" altLang="en-US" smtClean="0"/>
              <a:t>2018/5/2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D33B-98D3-F44C-ABA4-866DBE9EF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276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19E0-64B5-D64C-8E2C-682C01ACBD03}" type="datetimeFigureOut">
              <a:rPr kumimoji="1" lang="zh-CN" altLang="en-US" smtClean="0"/>
              <a:t>2018/5/2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D33B-98D3-F44C-ABA4-866DBE9EF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920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19E0-64B5-D64C-8E2C-682C01ACBD03}" type="datetimeFigureOut">
              <a:rPr kumimoji="1" lang="zh-CN" altLang="en-US" smtClean="0"/>
              <a:t>2018/5/2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BD33B-98D3-F44C-ABA4-866DBE9EF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944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>
            <a:extLst>
              <a:ext uri="{FF2B5EF4-FFF2-40B4-BE49-F238E27FC236}">
                <a16:creationId xmlns:a16="http://schemas.microsoft.com/office/drawing/2014/main" id="{62732E51-E94E-D243-A40A-A6A5DA1B93C9}"/>
              </a:ext>
            </a:extLst>
          </p:cNvPr>
          <p:cNvSpPr txBox="1"/>
          <p:nvPr/>
        </p:nvSpPr>
        <p:spPr>
          <a:xfrm>
            <a:off x="11229763" y="478512"/>
            <a:ext cx="10377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5400" dirty="0"/>
              <a:t>MWE</a:t>
            </a:r>
            <a:r>
              <a:rPr kumimoji="1" lang="zh-Hans" altLang="en-US" sz="5400" dirty="0"/>
              <a:t> </a:t>
            </a:r>
            <a:r>
              <a:rPr kumimoji="1" lang="en-US" altLang="zh-Hans" sz="5400" dirty="0"/>
              <a:t>2.0</a:t>
            </a:r>
            <a:r>
              <a:rPr kumimoji="1" lang="zh-Hans" altLang="en-US" sz="5400" dirty="0"/>
              <a:t> </a:t>
            </a:r>
            <a:r>
              <a:rPr kumimoji="1" lang="en-US" altLang="zh-CN" sz="5400" dirty="0"/>
              <a:t>G</a:t>
            </a:r>
            <a:r>
              <a:rPr kumimoji="1" lang="en-US" altLang="zh-Hans" sz="5400" dirty="0"/>
              <a:t>raphical</a:t>
            </a:r>
            <a:r>
              <a:rPr kumimoji="1" lang="zh-Hans" altLang="en-US" sz="5400" dirty="0"/>
              <a:t> </a:t>
            </a:r>
            <a:r>
              <a:rPr kumimoji="1" lang="en-US" altLang="zh-Hans" sz="5400" dirty="0"/>
              <a:t>Documentation</a:t>
            </a:r>
            <a:endParaRPr kumimoji="1" lang="zh-CN" altLang="en-US" sz="5400" dirty="0"/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F8E06781-7BCF-9F4A-8D03-1263B0F701BD}"/>
              </a:ext>
            </a:extLst>
          </p:cNvPr>
          <p:cNvGrpSpPr/>
          <p:nvPr/>
        </p:nvGrpSpPr>
        <p:grpSpPr>
          <a:xfrm>
            <a:off x="228383" y="1036187"/>
            <a:ext cx="32507742" cy="19816993"/>
            <a:chOff x="228383" y="1036187"/>
            <a:chExt cx="32507742" cy="19816993"/>
          </a:xfrm>
        </p:grpSpPr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C0A86E72-DA51-2148-9CE4-EF803D40E8C2}"/>
                </a:ext>
              </a:extLst>
            </p:cNvPr>
            <p:cNvGrpSpPr/>
            <p:nvPr/>
          </p:nvGrpSpPr>
          <p:grpSpPr>
            <a:xfrm>
              <a:off x="228383" y="1036187"/>
              <a:ext cx="32507742" cy="19816993"/>
              <a:chOff x="228383" y="1036187"/>
              <a:chExt cx="32507742" cy="19816993"/>
            </a:xfrm>
          </p:grpSpPr>
          <p:sp>
            <p:nvSpPr>
              <p:cNvPr id="64" name="多文档 63">
                <a:extLst>
                  <a:ext uri="{FF2B5EF4-FFF2-40B4-BE49-F238E27FC236}">
                    <a16:creationId xmlns:a16="http://schemas.microsoft.com/office/drawing/2014/main" id="{A96BBFC9-180C-7349-BB39-473E423FF9F0}"/>
                  </a:ext>
                </a:extLst>
              </p:cNvPr>
              <p:cNvSpPr/>
              <p:nvPr/>
            </p:nvSpPr>
            <p:spPr>
              <a:xfrm>
                <a:off x="28683468" y="1036187"/>
                <a:ext cx="3566020" cy="4931748"/>
              </a:xfrm>
              <a:prstGeom prst="flowChartMulti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Hans" sz="4400" dirty="0"/>
                  <a:t>Input</a:t>
                </a:r>
                <a:r>
                  <a:rPr kumimoji="1" lang="zh-Hans" altLang="en-US" sz="4400" dirty="0"/>
                  <a:t> </a:t>
                </a:r>
                <a:r>
                  <a:rPr kumimoji="1" lang="en-US" altLang="zh-Hans" sz="4400" dirty="0"/>
                  <a:t>Files</a:t>
                </a:r>
                <a:endParaRPr kumimoji="1" lang="zh-CN" altLang="en-US" sz="4400" dirty="0"/>
              </a:p>
            </p:txBody>
          </p:sp>
          <p:sp>
            <p:nvSpPr>
              <p:cNvPr id="65" name="右箭头 64">
                <a:extLst>
                  <a:ext uri="{FF2B5EF4-FFF2-40B4-BE49-F238E27FC236}">
                    <a16:creationId xmlns:a16="http://schemas.microsoft.com/office/drawing/2014/main" id="{F0AB35E6-1EF1-D446-9C1D-E2FFC72D52B5}"/>
                  </a:ext>
                </a:extLst>
              </p:cNvPr>
              <p:cNvSpPr/>
              <p:nvPr/>
            </p:nvSpPr>
            <p:spPr>
              <a:xfrm rot="10800000">
                <a:off x="26037792" y="2624666"/>
                <a:ext cx="1220968" cy="1372303"/>
              </a:xfrm>
              <a:prstGeom prst="rightArrow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6" name="可选流程 65">
                <a:extLst>
                  <a:ext uri="{FF2B5EF4-FFF2-40B4-BE49-F238E27FC236}">
                    <a16:creationId xmlns:a16="http://schemas.microsoft.com/office/drawing/2014/main" id="{D6925482-5512-4C4F-8664-5E3BC38E8F56}"/>
                  </a:ext>
                </a:extLst>
              </p:cNvPr>
              <p:cNvSpPr/>
              <p:nvPr/>
            </p:nvSpPr>
            <p:spPr>
              <a:xfrm>
                <a:off x="21831183" y="2547129"/>
                <a:ext cx="3208031" cy="1688988"/>
              </a:xfrm>
              <a:prstGeom prst="flowChartAlternateProcess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Hans" sz="4400" dirty="0"/>
                  <a:t>Read</a:t>
                </a:r>
                <a:r>
                  <a:rPr kumimoji="1" lang="zh-Hans" altLang="en-US" sz="4400" dirty="0"/>
                  <a:t> </a:t>
                </a:r>
                <a:r>
                  <a:rPr kumimoji="1" lang="en-US" altLang="zh-Hans" sz="4400" dirty="0"/>
                  <a:t>input</a:t>
                </a:r>
                <a:r>
                  <a:rPr kumimoji="1" lang="zh-Hans" altLang="en-US" sz="4400" dirty="0"/>
                  <a:t> </a:t>
                </a:r>
                <a:r>
                  <a:rPr kumimoji="1" lang="en-US" altLang="zh-Hans" sz="4400" dirty="0"/>
                  <a:t>Files</a:t>
                </a:r>
                <a:endParaRPr kumimoji="1" lang="zh-CN" altLang="en-US" sz="4400" dirty="0"/>
              </a:p>
            </p:txBody>
          </p:sp>
          <p:sp>
            <p:nvSpPr>
              <p:cNvPr id="67" name="右箭头 66">
                <a:extLst>
                  <a:ext uri="{FF2B5EF4-FFF2-40B4-BE49-F238E27FC236}">
                    <a16:creationId xmlns:a16="http://schemas.microsoft.com/office/drawing/2014/main" id="{54691C66-9FC7-2E49-AC0C-6DED3C33D23C}"/>
                  </a:ext>
                </a:extLst>
              </p:cNvPr>
              <p:cNvSpPr/>
              <p:nvPr/>
            </p:nvSpPr>
            <p:spPr>
              <a:xfrm rot="10800000">
                <a:off x="19611637" y="2705471"/>
                <a:ext cx="1220968" cy="1372303"/>
              </a:xfrm>
              <a:prstGeom prst="rightArrow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8" name="可选流程 67">
                <a:extLst>
                  <a:ext uri="{FF2B5EF4-FFF2-40B4-BE49-F238E27FC236}">
                    <a16:creationId xmlns:a16="http://schemas.microsoft.com/office/drawing/2014/main" id="{6E6529B7-BF28-5A46-8BEF-D506DE988277}"/>
                  </a:ext>
                </a:extLst>
              </p:cNvPr>
              <p:cNvSpPr/>
              <p:nvPr/>
            </p:nvSpPr>
            <p:spPr>
              <a:xfrm>
                <a:off x="14933426" y="2574379"/>
                <a:ext cx="3917695" cy="1688988"/>
              </a:xfrm>
              <a:prstGeom prst="flowChartAlternateProcess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Hans" sz="4400" dirty="0"/>
                  <a:t>Create</a:t>
                </a:r>
                <a:r>
                  <a:rPr kumimoji="1" lang="zh-Hans" altLang="en-US" sz="4400" dirty="0"/>
                  <a:t> </a:t>
                </a:r>
                <a:r>
                  <a:rPr kumimoji="1" lang="en-US" altLang="zh-Hans" sz="4400" dirty="0"/>
                  <a:t>Data</a:t>
                </a:r>
                <a:r>
                  <a:rPr kumimoji="1" lang="zh-Hans" altLang="en-US" sz="4400" dirty="0"/>
                  <a:t> </a:t>
                </a:r>
                <a:r>
                  <a:rPr kumimoji="1" lang="en-US" altLang="zh-Hans" sz="4400" dirty="0"/>
                  <a:t>Set</a:t>
                </a:r>
                <a:endParaRPr kumimoji="1" lang="zh-CN" altLang="en-US" sz="4400" dirty="0"/>
              </a:p>
            </p:txBody>
          </p:sp>
          <p:sp>
            <p:nvSpPr>
              <p:cNvPr id="69" name="右箭头 68">
                <a:extLst>
                  <a:ext uri="{FF2B5EF4-FFF2-40B4-BE49-F238E27FC236}">
                    <a16:creationId xmlns:a16="http://schemas.microsoft.com/office/drawing/2014/main" id="{86ACA9A7-CF56-5D44-9AF2-F98F846D08DA}"/>
                  </a:ext>
                </a:extLst>
              </p:cNvPr>
              <p:cNvSpPr/>
              <p:nvPr/>
            </p:nvSpPr>
            <p:spPr>
              <a:xfrm rot="10800000">
                <a:off x="12632883" y="2757985"/>
                <a:ext cx="1220968" cy="1372303"/>
              </a:xfrm>
              <a:prstGeom prst="rightArrow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0" name="可选流程 69">
                <a:extLst>
                  <a:ext uri="{FF2B5EF4-FFF2-40B4-BE49-F238E27FC236}">
                    <a16:creationId xmlns:a16="http://schemas.microsoft.com/office/drawing/2014/main" id="{F2AE332C-5671-DF4F-8D6D-435F8792B3FB}"/>
                  </a:ext>
                </a:extLst>
              </p:cNvPr>
              <p:cNvSpPr/>
              <p:nvPr/>
            </p:nvSpPr>
            <p:spPr>
              <a:xfrm>
                <a:off x="8369940" y="2622527"/>
                <a:ext cx="3208031" cy="1688988"/>
              </a:xfrm>
              <a:prstGeom prst="flowChartAlternateProcess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Hans" sz="4400" dirty="0"/>
                  <a:t>Select</a:t>
                </a:r>
                <a:r>
                  <a:rPr kumimoji="1" lang="zh-Hans" altLang="en-US" sz="4400" dirty="0"/>
                  <a:t> </a:t>
                </a:r>
                <a:r>
                  <a:rPr kumimoji="1" lang="en-US" altLang="zh-Hans" sz="4400" dirty="0"/>
                  <a:t>Event</a:t>
                </a:r>
                <a:endParaRPr kumimoji="1" lang="zh-CN" altLang="en-US" sz="4400" dirty="0"/>
              </a:p>
            </p:txBody>
          </p:sp>
          <p:sp>
            <p:nvSpPr>
              <p:cNvPr id="72" name="右箭头 71">
                <a:extLst>
                  <a:ext uri="{FF2B5EF4-FFF2-40B4-BE49-F238E27FC236}">
                    <a16:creationId xmlns:a16="http://schemas.microsoft.com/office/drawing/2014/main" id="{7456C16F-6842-B644-90B3-CA3CCE535EA6}"/>
                  </a:ext>
                </a:extLst>
              </p:cNvPr>
              <p:cNvSpPr/>
              <p:nvPr/>
            </p:nvSpPr>
            <p:spPr>
              <a:xfrm rot="10800000">
                <a:off x="5992039" y="2757986"/>
                <a:ext cx="1220968" cy="1372303"/>
              </a:xfrm>
              <a:prstGeom prst="rightArrow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3" name="可选流程 72">
                <a:extLst>
                  <a:ext uri="{FF2B5EF4-FFF2-40B4-BE49-F238E27FC236}">
                    <a16:creationId xmlns:a16="http://schemas.microsoft.com/office/drawing/2014/main" id="{574CAC9E-6394-D742-82AF-82DB4CDE0142}"/>
                  </a:ext>
                </a:extLst>
              </p:cNvPr>
              <p:cNvSpPr/>
              <p:nvPr/>
            </p:nvSpPr>
            <p:spPr>
              <a:xfrm>
                <a:off x="1820761" y="2657565"/>
                <a:ext cx="3208031" cy="1688988"/>
              </a:xfrm>
              <a:prstGeom prst="flowChartAlternateProcess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Hans" sz="4400" dirty="0"/>
                  <a:t>Damage</a:t>
                </a:r>
                <a:r>
                  <a:rPr kumimoji="1" lang="zh-Hans" altLang="en-US" sz="4400" dirty="0"/>
                  <a:t> </a:t>
                </a:r>
                <a:r>
                  <a:rPr kumimoji="1" lang="en-US" altLang="zh-Hans" sz="4400" dirty="0"/>
                  <a:t>Evaluation</a:t>
                </a:r>
                <a:endParaRPr kumimoji="1" lang="zh-CN" altLang="en-US" sz="4400" dirty="0"/>
              </a:p>
            </p:txBody>
          </p:sp>
          <p:sp>
            <p:nvSpPr>
              <p:cNvPr id="74" name="右箭头 73">
                <a:extLst>
                  <a:ext uri="{FF2B5EF4-FFF2-40B4-BE49-F238E27FC236}">
                    <a16:creationId xmlns:a16="http://schemas.microsoft.com/office/drawing/2014/main" id="{751226DA-9E43-6D47-B34F-0F45E9FC9D27}"/>
                  </a:ext>
                </a:extLst>
              </p:cNvPr>
              <p:cNvSpPr/>
              <p:nvPr/>
            </p:nvSpPr>
            <p:spPr>
              <a:xfrm rot="5400000">
                <a:off x="3027912" y="4649966"/>
                <a:ext cx="793725" cy="1244909"/>
              </a:xfrm>
              <a:prstGeom prst="rightArrow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可选流程 74">
                <a:extLst>
                  <a:ext uri="{FF2B5EF4-FFF2-40B4-BE49-F238E27FC236}">
                    <a16:creationId xmlns:a16="http://schemas.microsoft.com/office/drawing/2014/main" id="{63FB34F7-7F1E-1B47-9CCA-DFDCE4E8E18A}"/>
                  </a:ext>
                </a:extLst>
              </p:cNvPr>
              <p:cNvSpPr/>
              <p:nvPr/>
            </p:nvSpPr>
            <p:spPr>
              <a:xfrm>
                <a:off x="1726077" y="6064322"/>
                <a:ext cx="3208031" cy="1688988"/>
              </a:xfrm>
              <a:prstGeom prst="flowChartAlternateProcess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Hans" sz="4400" dirty="0"/>
                  <a:t>Select</a:t>
                </a:r>
                <a:r>
                  <a:rPr kumimoji="1" lang="zh-Hans" altLang="en-US" sz="4400" dirty="0"/>
                  <a:t> </a:t>
                </a:r>
                <a:r>
                  <a:rPr kumimoji="1" lang="en-US" altLang="zh-Hans" sz="4400" dirty="0"/>
                  <a:t>Scheduler</a:t>
                </a:r>
                <a:endParaRPr kumimoji="1" lang="zh-CN" altLang="en-US" sz="4400" dirty="0"/>
              </a:p>
            </p:txBody>
          </p:sp>
          <p:sp>
            <p:nvSpPr>
              <p:cNvPr id="76" name="右箭头 75">
                <a:extLst>
                  <a:ext uri="{FF2B5EF4-FFF2-40B4-BE49-F238E27FC236}">
                    <a16:creationId xmlns:a16="http://schemas.microsoft.com/office/drawing/2014/main" id="{BFF1160A-1C40-044A-BE50-61E289083DEB}"/>
                  </a:ext>
                </a:extLst>
              </p:cNvPr>
              <p:cNvSpPr/>
              <p:nvPr/>
            </p:nvSpPr>
            <p:spPr>
              <a:xfrm>
                <a:off x="5992039" y="6065122"/>
                <a:ext cx="1220968" cy="1372303"/>
              </a:xfrm>
              <a:prstGeom prst="rightArrow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77" name="可选流程 76">
                <a:extLst>
                  <a:ext uri="{FF2B5EF4-FFF2-40B4-BE49-F238E27FC236}">
                    <a16:creationId xmlns:a16="http://schemas.microsoft.com/office/drawing/2014/main" id="{9A54D8CD-F215-234F-A562-6A94C87C9303}"/>
                  </a:ext>
                </a:extLst>
              </p:cNvPr>
              <p:cNvSpPr/>
              <p:nvPr/>
            </p:nvSpPr>
            <p:spPr>
              <a:xfrm>
                <a:off x="8219135" y="5919243"/>
                <a:ext cx="3208031" cy="1688988"/>
              </a:xfrm>
              <a:prstGeom prst="flowChartAlternateProcess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Hans" sz="4400" dirty="0"/>
                  <a:t>Generate</a:t>
                </a:r>
                <a:r>
                  <a:rPr kumimoji="1" lang="zh-Hans" altLang="en-US" sz="4400" dirty="0"/>
                  <a:t> </a:t>
                </a:r>
                <a:r>
                  <a:rPr kumimoji="1" lang="en-US" altLang="zh-Hans" sz="4400" dirty="0"/>
                  <a:t>Schedule</a:t>
                </a:r>
                <a:endParaRPr kumimoji="1" lang="zh-CN" altLang="en-US" sz="4400" dirty="0"/>
              </a:p>
            </p:txBody>
          </p:sp>
          <p:sp>
            <p:nvSpPr>
              <p:cNvPr id="78" name="可选流程 77">
                <a:extLst>
                  <a:ext uri="{FF2B5EF4-FFF2-40B4-BE49-F238E27FC236}">
                    <a16:creationId xmlns:a16="http://schemas.microsoft.com/office/drawing/2014/main" id="{57A2416D-BB35-1849-AB65-88707B6B3534}"/>
                  </a:ext>
                </a:extLst>
              </p:cNvPr>
              <p:cNvSpPr/>
              <p:nvPr/>
            </p:nvSpPr>
            <p:spPr>
              <a:xfrm>
                <a:off x="18112116" y="5885340"/>
                <a:ext cx="5033211" cy="1398831"/>
              </a:xfrm>
              <a:prstGeom prst="flowChartAlternateProcess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Hans" sz="4400" dirty="0"/>
                  <a:t>Check Is</a:t>
                </a:r>
                <a:r>
                  <a:rPr kumimoji="1" lang="zh-Hans" altLang="en-US" sz="4400" dirty="0"/>
                  <a:t> </a:t>
                </a:r>
                <a:r>
                  <a:rPr kumimoji="1" lang="en-US" altLang="zh-Hans" sz="4400" dirty="0"/>
                  <a:t>Every</a:t>
                </a:r>
                <a:r>
                  <a:rPr kumimoji="1" lang="zh-Hans" altLang="en-US" sz="4400" dirty="0"/>
                  <a:t> </a:t>
                </a:r>
                <a:r>
                  <a:rPr kumimoji="1" lang="en-US" altLang="zh-Hans" sz="4400" dirty="0"/>
                  <a:t>Object</a:t>
                </a:r>
                <a:r>
                  <a:rPr kumimoji="1" lang="zh-Hans" altLang="en-US" sz="4400" dirty="0"/>
                  <a:t> </a:t>
                </a:r>
                <a:r>
                  <a:rPr kumimoji="1" lang="en-US" altLang="zh-Hans" sz="4400" dirty="0"/>
                  <a:t>Repaired</a:t>
                </a:r>
                <a:endParaRPr kumimoji="1" lang="zh-CN" altLang="en-US" sz="4400" dirty="0"/>
              </a:p>
            </p:txBody>
          </p:sp>
          <p:sp>
            <p:nvSpPr>
              <p:cNvPr id="79" name="右箭头 78">
                <a:extLst>
                  <a:ext uri="{FF2B5EF4-FFF2-40B4-BE49-F238E27FC236}">
                    <a16:creationId xmlns:a16="http://schemas.microsoft.com/office/drawing/2014/main" id="{30B53D03-A411-8944-898F-AB6659319C64}"/>
                  </a:ext>
                </a:extLst>
              </p:cNvPr>
              <p:cNvSpPr/>
              <p:nvPr/>
            </p:nvSpPr>
            <p:spPr>
              <a:xfrm>
                <a:off x="12598549" y="5919243"/>
                <a:ext cx="3811714" cy="1372303"/>
              </a:xfrm>
              <a:prstGeom prst="rightArrow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0" name="多文档 79">
                <a:extLst>
                  <a:ext uri="{FF2B5EF4-FFF2-40B4-BE49-F238E27FC236}">
                    <a16:creationId xmlns:a16="http://schemas.microsoft.com/office/drawing/2014/main" id="{34A51127-3E04-B645-A446-ADBAD79B7AC3}"/>
                  </a:ext>
                </a:extLst>
              </p:cNvPr>
              <p:cNvSpPr/>
              <p:nvPr/>
            </p:nvSpPr>
            <p:spPr>
              <a:xfrm>
                <a:off x="28483835" y="6792633"/>
                <a:ext cx="3566020" cy="4966493"/>
              </a:xfrm>
              <a:prstGeom prst="flowChartMultidocumen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4400" dirty="0"/>
                  <a:t>O</a:t>
                </a:r>
                <a:r>
                  <a:rPr kumimoji="1" lang="en-US" altLang="zh-Hans" sz="4400" dirty="0"/>
                  <a:t>utput</a:t>
                </a:r>
                <a:r>
                  <a:rPr kumimoji="1" lang="zh-Hans" altLang="en-US" sz="4400" dirty="0"/>
                  <a:t> </a:t>
                </a:r>
                <a:r>
                  <a:rPr kumimoji="1" lang="en-US" altLang="zh-Hans" sz="4400" dirty="0"/>
                  <a:t>Files</a:t>
                </a:r>
                <a:endParaRPr kumimoji="1" lang="zh-CN" altLang="en-US" sz="4400" dirty="0"/>
              </a:p>
            </p:txBody>
          </p:sp>
          <p:sp>
            <p:nvSpPr>
              <p:cNvPr id="81" name="可选流程 80">
                <a:extLst>
                  <a:ext uri="{FF2B5EF4-FFF2-40B4-BE49-F238E27FC236}">
                    <a16:creationId xmlns:a16="http://schemas.microsoft.com/office/drawing/2014/main" id="{B5254DE5-D4D1-784D-B53A-0899B09E41DD}"/>
                  </a:ext>
                </a:extLst>
              </p:cNvPr>
              <p:cNvSpPr/>
              <p:nvPr/>
            </p:nvSpPr>
            <p:spPr>
              <a:xfrm>
                <a:off x="19870498" y="10573277"/>
                <a:ext cx="5838791" cy="1466516"/>
              </a:xfrm>
              <a:prstGeom prst="flowChartAlternateProcess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Hans" sz="4400" dirty="0"/>
                  <a:t>Calculate</a:t>
                </a:r>
                <a:r>
                  <a:rPr kumimoji="1" lang="zh-Hans" altLang="en-US" sz="4400" dirty="0"/>
                  <a:t> </a:t>
                </a:r>
                <a:r>
                  <a:rPr kumimoji="1" lang="en-US" altLang="zh-Hans" sz="4400" dirty="0"/>
                  <a:t>Functionality</a:t>
                </a:r>
                <a:endParaRPr kumimoji="1" lang="zh-CN" altLang="en-US" sz="4400" dirty="0"/>
              </a:p>
            </p:txBody>
          </p:sp>
          <p:sp>
            <p:nvSpPr>
              <p:cNvPr id="83" name="可选流程 82">
                <a:extLst>
                  <a:ext uri="{FF2B5EF4-FFF2-40B4-BE49-F238E27FC236}">
                    <a16:creationId xmlns:a16="http://schemas.microsoft.com/office/drawing/2014/main" id="{42C21AC2-AD86-914E-9422-85B7091D5C49}"/>
                  </a:ext>
                </a:extLst>
              </p:cNvPr>
              <p:cNvSpPr/>
              <p:nvPr/>
            </p:nvSpPr>
            <p:spPr>
              <a:xfrm>
                <a:off x="4047229" y="10521970"/>
                <a:ext cx="4743316" cy="2205882"/>
              </a:xfrm>
              <a:prstGeom prst="flowChartAlternateProcess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4400" dirty="0"/>
                  <a:t>A</a:t>
                </a:r>
                <a:r>
                  <a:rPr kumimoji="1" lang="en-US" altLang="zh-Hans" sz="4400" dirty="0"/>
                  <a:t>dd</a:t>
                </a:r>
                <a:r>
                  <a:rPr kumimoji="1" lang="zh-Hans" altLang="en-US" sz="4400" dirty="0"/>
                  <a:t> </a:t>
                </a:r>
                <a:r>
                  <a:rPr kumimoji="1" lang="en-US" altLang="zh-Hans" sz="4400" dirty="0"/>
                  <a:t>Damaged</a:t>
                </a:r>
                <a:r>
                  <a:rPr kumimoji="1" lang="zh-Hans" altLang="en-US" sz="4400" dirty="0"/>
                  <a:t> </a:t>
                </a:r>
                <a:r>
                  <a:rPr kumimoji="1" lang="en-US" altLang="zh-Hans" sz="4400" dirty="0"/>
                  <a:t>Object</a:t>
                </a:r>
                <a:r>
                  <a:rPr kumimoji="1" lang="zh-Hans" altLang="en-US" sz="4400" dirty="0"/>
                  <a:t> </a:t>
                </a:r>
                <a:r>
                  <a:rPr kumimoji="1" lang="en-US" altLang="zh-Hans" sz="4400" dirty="0"/>
                  <a:t>to</a:t>
                </a:r>
                <a:r>
                  <a:rPr kumimoji="1" lang="zh-Hans" altLang="en-US" sz="4400" dirty="0"/>
                  <a:t> </a:t>
                </a:r>
                <a:r>
                  <a:rPr kumimoji="1" lang="en-US" altLang="zh-Hans" sz="4400" dirty="0"/>
                  <a:t>Current</a:t>
                </a:r>
                <a:r>
                  <a:rPr kumimoji="1" lang="zh-Hans" altLang="en-US" sz="4400" dirty="0"/>
                  <a:t> </a:t>
                </a:r>
                <a:r>
                  <a:rPr kumimoji="1" lang="en-US" altLang="zh-Hans" sz="4400" dirty="0"/>
                  <a:t>Working</a:t>
                </a:r>
                <a:r>
                  <a:rPr kumimoji="1" lang="zh-Hans" altLang="en-US" sz="4400" dirty="0"/>
                  <a:t> </a:t>
                </a:r>
                <a:r>
                  <a:rPr kumimoji="1" lang="en-US" altLang="zh-Hans" sz="4400" dirty="0"/>
                  <a:t>List</a:t>
                </a:r>
                <a:endParaRPr kumimoji="1" lang="zh-CN" altLang="en-US" sz="4400" dirty="0"/>
              </a:p>
            </p:txBody>
          </p:sp>
          <p:sp>
            <p:nvSpPr>
              <p:cNvPr id="84" name="右箭头 83">
                <a:extLst>
                  <a:ext uri="{FF2B5EF4-FFF2-40B4-BE49-F238E27FC236}">
                    <a16:creationId xmlns:a16="http://schemas.microsoft.com/office/drawing/2014/main" id="{33064704-0469-7C4C-9D55-BBAF4AAFC2EE}"/>
                  </a:ext>
                </a:extLst>
              </p:cNvPr>
              <p:cNvSpPr/>
              <p:nvPr/>
            </p:nvSpPr>
            <p:spPr>
              <a:xfrm rot="5400000">
                <a:off x="5584301" y="13022676"/>
                <a:ext cx="989218" cy="1065058"/>
              </a:xfrm>
              <a:prstGeom prst="rightArrow">
                <a:avLst>
                  <a:gd name="adj1" fmla="val 50000"/>
                  <a:gd name="adj2" fmla="val 40909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5" name="可选流程 84">
                <a:extLst>
                  <a:ext uri="{FF2B5EF4-FFF2-40B4-BE49-F238E27FC236}">
                    <a16:creationId xmlns:a16="http://schemas.microsoft.com/office/drawing/2014/main" id="{D5873A20-D1DF-E74C-BFB1-ECCDDC6E7295}"/>
                  </a:ext>
                </a:extLst>
              </p:cNvPr>
              <p:cNvSpPr/>
              <p:nvPr/>
            </p:nvSpPr>
            <p:spPr>
              <a:xfrm>
                <a:off x="13941007" y="18818640"/>
                <a:ext cx="5016480" cy="2034540"/>
              </a:xfrm>
              <a:prstGeom prst="flowChartAlternateProcess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4400" dirty="0"/>
                  <a:t>F</a:t>
                </a:r>
                <a:r>
                  <a:rPr kumimoji="1" lang="en-US" altLang="zh-Hans" sz="4400" dirty="0"/>
                  <a:t>ind</a:t>
                </a:r>
                <a:r>
                  <a:rPr kumimoji="1" lang="zh-Hans" altLang="en-US" sz="4400" dirty="0"/>
                  <a:t> </a:t>
                </a:r>
                <a:r>
                  <a:rPr kumimoji="1" lang="en-US" altLang="zh-Hans" sz="4400" dirty="0"/>
                  <a:t>Minimal</a:t>
                </a:r>
                <a:r>
                  <a:rPr kumimoji="1" lang="zh-Hans" altLang="en-US" sz="4400" dirty="0"/>
                  <a:t> </a:t>
                </a:r>
                <a:r>
                  <a:rPr kumimoji="1" lang="en-US" altLang="zh-Hans" sz="4400" dirty="0"/>
                  <a:t>Days</a:t>
                </a:r>
                <a:r>
                  <a:rPr kumimoji="1" lang="zh-Hans" altLang="en-US" sz="4400" dirty="0"/>
                  <a:t> </a:t>
                </a:r>
                <a:r>
                  <a:rPr kumimoji="1" lang="en-US" altLang="zh-Hans" sz="4400" dirty="0"/>
                  <a:t>from</a:t>
                </a:r>
                <a:r>
                  <a:rPr kumimoji="1" lang="zh-Hans" altLang="en-US" sz="4400" dirty="0"/>
                  <a:t> </a:t>
                </a:r>
                <a:r>
                  <a:rPr kumimoji="1" lang="en-US" altLang="zh-Hans" sz="4400" dirty="0"/>
                  <a:t>List</a:t>
                </a:r>
                <a:endParaRPr kumimoji="1" lang="zh-CN" altLang="en-US" sz="4400" dirty="0"/>
              </a:p>
            </p:txBody>
          </p:sp>
          <p:sp>
            <p:nvSpPr>
              <p:cNvPr id="86" name="可选流程 85">
                <a:extLst>
                  <a:ext uri="{FF2B5EF4-FFF2-40B4-BE49-F238E27FC236}">
                    <a16:creationId xmlns:a16="http://schemas.microsoft.com/office/drawing/2014/main" id="{BBCD50FE-A6B1-5941-86FF-20B8949C0AD2}"/>
                  </a:ext>
                </a:extLst>
              </p:cNvPr>
              <p:cNvSpPr/>
              <p:nvPr/>
            </p:nvSpPr>
            <p:spPr>
              <a:xfrm>
                <a:off x="20866851" y="19389741"/>
                <a:ext cx="5076239" cy="1384585"/>
              </a:xfrm>
              <a:prstGeom prst="flowChartAlternateProcess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4400" dirty="0"/>
                  <a:t>R</a:t>
                </a:r>
                <a:r>
                  <a:rPr kumimoji="1" lang="en-US" altLang="zh-Hans" sz="4400" dirty="0"/>
                  <a:t>ecovery</a:t>
                </a:r>
                <a:endParaRPr kumimoji="1" lang="zh-CN" altLang="en-US" sz="4400" dirty="0"/>
              </a:p>
            </p:txBody>
          </p:sp>
          <p:sp>
            <p:nvSpPr>
              <p:cNvPr id="87" name="右箭头 86">
                <a:extLst>
                  <a:ext uri="{FF2B5EF4-FFF2-40B4-BE49-F238E27FC236}">
                    <a16:creationId xmlns:a16="http://schemas.microsoft.com/office/drawing/2014/main" id="{2A462EEF-ABA4-A241-BE46-A9B640855B96}"/>
                  </a:ext>
                </a:extLst>
              </p:cNvPr>
              <p:cNvSpPr/>
              <p:nvPr/>
            </p:nvSpPr>
            <p:spPr>
              <a:xfrm>
                <a:off x="19429209" y="19389741"/>
                <a:ext cx="1184379" cy="1252180"/>
              </a:xfrm>
              <a:prstGeom prst="rightArrow">
                <a:avLst>
                  <a:gd name="adj1" fmla="val 50000"/>
                  <a:gd name="adj2" fmla="val 40909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8" name="右箭头 87">
                <a:extLst>
                  <a:ext uri="{FF2B5EF4-FFF2-40B4-BE49-F238E27FC236}">
                    <a16:creationId xmlns:a16="http://schemas.microsoft.com/office/drawing/2014/main" id="{ACAEB7CA-B3AA-6A42-8E71-B1292936B7C2}"/>
                  </a:ext>
                </a:extLst>
              </p:cNvPr>
              <p:cNvSpPr/>
              <p:nvPr/>
            </p:nvSpPr>
            <p:spPr>
              <a:xfrm rot="16200000">
                <a:off x="22567530" y="18199635"/>
                <a:ext cx="910156" cy="764730"/>
              </a:xfrm>
              <a:prstGeom prst="rightArrow">
                <a:avLst>
                  <a:gd name="adj1" fmla="val 50000"/>
                  <a:gd name="adj2" fmla="val 40909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9" name="右箭头 88">
                <a:extLst>
                  <a:ext uri="{FF2B5EF4-FFF2-40B4-BE49-F238E27FC236}">
                    <a16:creationId xmlns:a16="http://schemas.microsoft.com/office/drawing/2014/main" id="{7E0A7242-6FAF-DC4B-BFCC-34032D04D526}"/>
                  </a:ext>
                </a:extLst>
              </p:cNvPr>
              <p:cNvSpPr/>
              <p:nvPr/>
            </p:nvSpPr>
            <p:spPr>
              <a:xfrm rot="1370655">
                <a:off x="23497375" y="7945241"/>
                <a:ext cx="4767494" cy="612703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91" name="可选流程 90">
                <a:extLst>
                  <a:ext uri="{FF2B5EF4-FFF2-40B4-BE49-F238E27FC236}">
                    <a16:creationId xmlns:a16="http://schemas.microsoft.com/office/drawing/2014/main" id="{EC5A6D30-EF99-CD49-B6FD-056D507FB537}"/>
                  </a:ext>
                </a:extLst>
              </p:cNvPr>
              <p:cNvSpPr/>
              <p:nvPr/>
            </p:nvSpPr>
            <p:spPr>
              <a:xfrm>
                <a:off x="3527357" y="14230291"/>
                <a:ext cx="4929361" cy="1759820"/>
              </a:xfrm>
              <a:prstGeom prst="flowChartAlternateProcess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Hans" sz="4400" dirty="0"/>
                  <a:t>Interdependence</a:t>
                </a:r>
                <a:r>
                  <a:rPr kumimoji="1" lang="zh-Hans" altLang="en-US" sz="4400" dirty="0"/>
                  <a:t> </a:t>
                </a:r>
                <a:r>
                  <a:rPr kumimoji="1" lang="en-US" altLang="zh-Hans" sz="4400" dirty="0"/>
                  <a:t>Switch</a:t>
                </a:r>
                <a:endParaRPr kumimoji="1" lang="zh-CN" altLang="en-US" sz="4400" dirty="0"/>
              </a:p>
            </p:txBody>
          </p:sp>
          <p:sp>
            <p:nvSpPr>
              <p:cNvPr id="93" name="左大括号 92">
                <a:extLst>
                  <a:ext uri="{FF2B5EF4-FFF2-40B4-BE49-F238E27FC236}">
                    <a16:creationId xmlns:a16="http://schemas.microsoft.com/office/drawing/2014/main" id="{CF26C5AA-BC67-324F-8875-E599100B06B1}"/>
                  </a:ext>
                </a:extLst>
              </p:cNvPr>
              <p:cNvSpPr/>
              <p:nvPr/>
            </p:nvSpPr>
            <p:spPr>
              <a:xfrm rot="5400000">
                <a:off x="11213993" y="4640548"/>
                <a:ext cx="622505" cy="10578960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94" name="可选流程 93">
                <a:extLst>
                  <a:ext uri="{FF2B5EF4-FFF2-40B4-BE49-F238E27FC236}">
                    <a16:creationId xmlns:a16="http://schemas.microsoft.com/office/drawing/2014/main" id="{3F3E2386-E57E-584E-BE70-0EF384039AC3}"/>
                  </a:ext>
                </a:extLst>
              </p:cNvPr>
              <p:cNvSpPr/>
              <p:nvPr/>
            </p:nvSpPr>
            <p:spPr>
              <a:xfrm>
                <a:off x="19716611" y="16753733"/>
                <a:ext cx="6140070" cy="1170744"/>
              </a:xfrm>
              <a:prstGeom prst="flowChartAlternateProcess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Hans" sz="4400" dirty="0"/>
                  <a:t>Reschedule</a:t>
                </a:r>
                <a:r>
                  <a:rPr kumimoji="1" lang="zh-Hans" altLang="en-US" sz="4400" dirty="0"/>
                  <a:t> </a:t>
                </a:r>
                <a:r>
                  <a:rPr kumimoji="1" lang="en-US" altLang="zh-Hans" sz="4400" dirty="0"/>
                  <a:t>Switch</a:t>
                </a:r>
                <a:endParaRPr kumimoji="1" lang="zh-CN" altLang="en-US" sz="4400" dirty="0"/>
              </a:p>
            </p:txBody>
          </p:sp>
          <p:sp>
            <p:nvSpPr>
              <p:cNvPr id="96" name="可选流程 95">
                <a:extLst>
                  <a:ext uri="{FF2B5EF4-FFF2-40B4-BE49-F238E27FC236}">
                    <a16:creationId xmlns:a16="http://schemas.microsoft.com/office/drawing/2014/main" id="{F30D041B-4AB1-D64D-BDBF-9EB0ED8EFC04}"/>
                  </a:ext>
                </a:extLst>
              </p:cNvPr>
              <p:cNvSpPr/>
              <p:nvPr/>
            </p:nvSpPr>
            <p:spPr>
              <a:xfrm>
                <a:off x="19676476" y="13563165"/>
                <a:ext cx="6220340" cy="1466516"/>
              </a:xfrm>
              <a:prstGeom prst="flowChartAlternateProcess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Hans" sz="4400" dirty="0"/>
                  <a:t>Select</a:t>
                </a:r>
                <a:r>
                  <a:rPr kumimoji="1" lang="zh-Hans" altLang="en-US" sz="4400" dirty="0"/>
                  <a:t> </a:t>
                </a:r>
                <a:r>
                  <a:rPr kumimoji="1" lang="en-US" altLang="zh-Hans" sz="4400" dirty="0"/>
                  <a:t>Functionality</a:t>
                </a:r>
                <a:r>
                  <a:rPr kumimoji="1" lang="zh-Hans" altLang="en-US" sz="4400" dirty="0"/>
                  <a:t> </a:t>
                </a:r>
                <a:r>
                  <a:rPr kumimoji="1" lang="en-US" altLang="zh-Hans" sz="4400" dirty="0"/>
                  <a:t>Calculation</a:t>
                </a:r>
                <a:r>
                  <a:rPr kumimoji="1" lang="zh-Hans" altLang="en-US" sz="4400" dirty="0"/>
                  <a:t> </a:t>
                </a:r>
                <a:r>
                  <a:rPr kumimoji="1" lang="en-US" altLang="zh-Hans" sz="4400" dirty="0"/>
                  <a:t>Function</a:t>
                </a:r>
                <a:endParaRPr kumimoji="1" lang="zh-CN" altLang="en-US" sz="4400" dirty="0"/>
              </a:p>
            </p:txBody>
          </p:sp>
          <p:sp>
            <p:nvSpPr>
              <p:cNvPr id="97" name="右箭头 96">
                <a:extLst>
                  <a:ext uri="{FF2B5EF4-FFF2-40B4-BE49-F238E27FC236}">
                    <a16:creationId xmlns:a16="http://schemas.microsoft.com/office/drawing/2014/main" id="{739C4AE3-D657-6B43-99D4-FB7F972D0618}"/>
                  </a:ext>
                </a:extLst>
              </p:cNvPr>
              <p:cNvSpPr/>
              <p:nvPr/>
            </p:nvSpPr>
            <p:spPr>
              <a:xfrm rot="16200000">
                <a:off x="22499117" y="12305637"/>
                <a:ext cx="1046974" cy="959735"/>
              </a:xfrm>
              <a:prstGeom prst="rightArrow">
                <a:avLst>
                  <a:gd name="adj1" fmla="val 50000"/>
                  <a:gd name="adj2" fmla="val 40909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98" name="上箭头 97">
                <a:extLst>
                  <a:ext uri="{FF2B5EF4-FFF2-40B4-BE49-F238E27FC236}">
                    <a16:creationId xmlns:a16="http://schemas.microsoft.com/office/drawing/2014/main" id="{C6CFFDFB-DEBB-254B-964D-C591E0F8643F}"/>
                  </a:ext>
                </a:extLst>
              </p:cNvPr>
              <p:cNvSpPr/>
              <p:nvPr/>
            </p:nvSpPr>
            <p:spPr>
              <a:xfrm>
                <a:off x="22640239" y="15333144"/>
                <a:ext cx="764731" cy="1033824"/>
              </a:xfrm>
              <a:prstGeom prst="up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99" name="下箭头 98">
                <a:extLst>
                  <a:ext uri="{FF2B5EF4-FFF2-40B4-BE49-F238E27FC236}">
                    <a16:creationId xmlns:a16="http://schemas.microsoft.com/office/drawing/2014/main" id="{72CA4846-2A8A-BA4E-BCBF-4D6C4E921A61}"/>
                  </a:ext>
                </a:extLst>
              </p:cNvPr>
              <p:cNvSpPr/>
              <p:nvPr/>
            </p:nvSpPr>
            <p:spPr>
              <a:xfrm rot="18071860">
                <a:off x="11185820" y="14368828"/>
                <a:ext cx="446040" cy="5538058"/>
              </a:xfrm>
              <a:prstGeom prst="down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00" name="右箭头 99">
                <a:extLst>
                  <a:ext uri="{FF2B5EF4-FFF2-40B4-BE49-F238E27FC236}">
                    <a16:creationId xmlns:a16="http://schemas.microsoft.com/office/drawing/2014/main" id="{E67AFDC3-92B4-E245-A958-70852A943EB1}"/>
                  </a:ext>
                </a:extLst>
              </p:cNvPr>
              <p:cNvSpPr/>
              <p:nvPr/>
            </p:nvSpPr>
            <p:spPr>
              <a:xfrm rot="20264378">
                <a:off x="26204422" y="16753749"/>
                <a:ext cx="1771187" cy="456641"/>
              </a:xfrm>
              <a:prstGeom prst="rightArrow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01" name="可选流程 100">
                <a:extLst>
                  <a:ext uri="{FF2B5EF4-FFF2-40B4-BE49-F238E27FC236}">
                    <a16:creationId xmlns:a16="http://schemas.microsoft.com/office/drawing/2014/main" id="{7EF959E8-6CBE-AD48-AA01-250161571662}"/>
                  </a:ext>
                </a:extLst>
              </p:cNvPr>
              <p:cNvSpPr/>
              <p:nvPr/>
            </p:nvSpPr>
            <p:spPr>
              <a:xfrm>
                <a:off x="28196830" y="15556589"/>
                <a:ext cx="4539295" cy="1170744"/>
              </a:xfrm>
              <a:prstGeom prst="flowChartAlternateProcess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Hans" sz="4400" dirty="0"/>
                  <a:t>Reschedule</a:t>
                </a:r>
                <a:endParaRPr kumimoji="1" lang="zh-CN" altLang="en-US" sz="4400" dirty="0"/>
              </a:p>
            </p:txBody>
          </p:sp>
          <p:sp>
            <p:nvSpPr>
              <p:cNvPr id="102" name="右箭头 101">
                <a:extLst>
                  <a:ext uri="{FF2B5EF4-FFF2-40B4-BE49-F238E27FC236}">
                    <a16:creationId xmlns:a16="http://schemas.microsoft.com/office/drawing/2014/main" id="{E8C29EC9-7C37-B04A-A1E1-EAC866F3E9C4}"/>
                  </a:ext>
                </a:extLst>
              </p:cNvPr>
              <p:cNvSpPr/>
              <p:nvPr/>
            </p:nvSpPr>
            <p:spPr>
              <a:xfrm rot="12478769">
                <a:off x="26169905" y="14942511"/>
                <a:ext cx="1878588" cy="408228"/>
              </a:xfrm>
              <a:prstGeom prst="rightArrow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4" name="下箭头 103">
                <a:extLst>
                  <a:ext uri="{FF2B5EF4-FFF2-40B4-BE49-F238E27FC236}">
                    <a16:creationId xmlns:a16="http://schemas.microsoft.com/office/drawing/2014/main" id="{69A84C46-8674-604F-BEF4-B6EC9FA6E360}"/>
                  </a:ext>
                </a:extLst>
              </p:cNvPr>
              <p:cNvSpPr/>
              <p:nvPr/>
            </p:nvSpPr>
            <p:spPr>
              <a:xfrm rot="1398548" flipH="1">
                <a:off x="3173251" y="16136507"/>
                <a:ext cx="385027" cy="2550790"/>
              </a:xfrm>
              <a:prstGeom prst="down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05" name="可选流程 104">
                <a:extLst>
                  <a:ext uri="{FF2B5EF4-FFF2-40B4-BE49-F238E27FC236}">
                    <a16:creationId xmlns:a16="http://schemas.microsoft.com/office/drawing/2014/main" id="{C088713C-3941-D842-9B89-C32232F1CA86}"/>
                  </a:ext>
                </a:extLst>
              </p:cNvPr>
              <p:cNvSpPr/>
              <p:nvPr/>
            </p:nvSpPr>
            <p:spPr>
              <a:xfrm>
                <a:off x="228383" y="18793014"/>
                <a:ext cx="5124527" cy="2034540"/>
              </a:xfrm>
              <a:prstGeom prst="flowChartAlternateProcess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Hans" sz="4400" dirty="0"/>
                  <a:t>Calculate</a:t>
                </a:r>
                <a:r>
                  <a:rPr kumimoji="1" lang="zh-Hans" altLang="en-US" sz="4400" dirty="0"/>
                  <a:t> </a:t>
                </a:r>
                <a:r>
                  <a:rPr kumimoji="1" lang="en-US" altLang="zh-Hans" sz="4400" dirty="0"/>
                  <a:t>Interdependence</a:t>
                </a:r>
                <a:r>
                  <a:rPr kumimoji="1" lang="zh-Hans" altLang="en-US" sz="4400" dirty="0"/>
                  <a:t> </a:t>
                </a:r>
                <a:r>
                  <a:rPr kumimoji="1" lang="en-US" altLang="zh-Hans" sz="4400" dirty="0"/>
                  <a:t>Speed</a:t>
                </a:r>
                <a:r>
                  <a:rPr kumimoji="1" lang="zh-Hans" altLang="en-US" sz="4400" dirty="0"/>
                  <a:t> </a:t>
                </a:r>
                <a:r>
                  <a:rPr kumimoji="1" lang="en-US" altLang="zh-Hans" sz="4400" dirty="0"/>
                  <a:t>Factor</a:t>
                </a:r>
                <a:endParaRPr kumimoji="1" lang="zh-CN" altLang="en-US" sz="4400" dirty="0"/>
              </a:p>
            </p:txBody>
          </p:sp>
          <p:sp>
            <p:nvSpPr>
              <p:cNvPr id="106" name="右箭头 105">
                <a:extLst>
                  <a:ext uri="{FF2B5EF4-FFF2-40B4-BE49-F238E27FC236}">
                    <a16:creationId xmlns:a16="http://schemas.microsoft.com/office/drawing/2014/main" id="{AF2C2A40-5B24-AB49-8F1A-76FCFA0CE26C}"/>
                  </a:ext>
                </a:extLst>
              </p:cNvPr>
              <p:cNvSpPr/>
              <p:nvPr/>
            </p:nvSpPr>
            <p:spPr>
              <a:xfrm>
                <a:off x="5687588" y="19209820"/>
                <a:ext cx="1184379" cy="1252180"/>
              </a:xfrm>
              <a:prstGeom prst="rightArrow">
                <a:avLst>
                  <a:gd name="adj1" fmla="val 50000"/>
                  <a:gd name="adj2" fmla="val 40909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07" name="右箭头 106">
                <a:extLst>
                  <a:ext uri="{FF2B5EF4-FFF2-40B4-BE49-F238E27FC236}">
                    <a16:creationId xmlns:a16="http://schemas.microsoft.com/office/drawing/2014/main" id="{04F3ACD9-D799-FA46-8FCC-96C772BD27D9}"/>
                  </a:ext>
                </a:extLst>
              </p:cNvPr>
              <p:cNvSpPr/>
              <p:nvPr/>
            </p:nvSpPr>
            <p:spPr>
              <a:xfrm>
                <a:off x="12380245" y="19209820"/>
                <a:ext cx="1184379" cy="1252180"/>
              </a:xfrm>
              <a:prstGeom prst="rightArrow">
                <a:avLst>
                  <a:gd name="adj1" fmla="val 50000"/>
                  <a:gd name="adj2" fmla="val 40909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08" name="可选流程 107">
                <a:extLst>
                  <a:ext uri="{FF2B5EF4-FFF2-40B4-BE49-F238E27FC236}">
                    <a16:creationId xmlns:a16="http://schemas.microsoft.com/office/drawing/2014/main" id="{EF5E75DD-9850-054A-AD2F-58E091D4AEDD}"/>
                  </a:ext>
                </a:extLst>
              </p:cNvPr>
              <p:cNvSpPr/>
              <p:nvPr/>
            </p:nvSpPr>
            <p:spPr>
              <a:xfrm>
                <a:off x="7072875" y="18767388"/>
                <a:ext cx="4929361" cy="2085792"/>
              </a:xfrm>
              <a:prstGeom prst="flowChartAlternateProcess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Hans" sz="4400" dirty="0"/>
                  <a:t>Calculate</a:t>
                </a:r>
                <a:r>
                  <a:rPr kumimoji="1" lang="zh-Hans" altLang="en-US" sz="4400" dirty="0"/>
                  <a:t> </a:t>
                </a:r>
                <a:r>
                  <a:rPr kumimoji="1" lang="en-US" altLang="zh-Hans" sz="4400" dirty="0"/>
                  <a:t>new</a:t>
                </a:r>
                <a:r>
                  <a:rPr kumimoji="1" lang="zh-Hans" altLang="en-US" sz="4400" dirty="0"/>
                  <a:t> </a:t>
                </a:r>
                <a:r>
                  <a:rPr kumimoji="1" lang="en-US" altLang="zh-Hans" sz="4400" dirty="0"/>
                  <a:t>Recovery</a:t>
                </a:r>
                <a:r>
                  <a:rPr kumimoji="1" lang="zh-Hans" altLang="en-US" sz="4400" dirty="0"/>
                  <a:t> </a:t>
                </a:r>
                <a:r>
                  <a:rPr kumimoji="1" lang="en-US" altLang="zh-Hans" sz="4400" dirty="0"/>
                  <a:t>date</a:t>
                </a:r>
                <a:r>
                  <a:rPr kumimoji="1" lang="zh-Hans" altLang="en-US" sz="4400" dirty="0"/>
                  <a:t> </a:t>
                </a:r>
                <a:r>
                  <a:rPr kumimoji="1" lang="en-US" altLang="zh-Hans" sz="4400" dirty="0"/>
                  <a:t>for</a:t>
                </a:r>
                <a:r>
                  <a:rPr kumimoji="1" lang="zh-Hans" altLang="en-US" sz="4400" dirty="0"/>
                  <a:t> </a:t>
                </a:r>
                <a:r>
                  <a:rPr kumimoji="1" lang="en-US" altLang="zh-Hans" sz="4400" dirty="0"/>
                  <a:t>Every</a:t>
                </a:r>
                <a:r>
                  <a:rPr kumimoji="1" lang="zh-Hans" altLang="en-US" sz="4400" dirty="0"/>
                  <a:t> </a:t>
                </a:r>
                <a:r>
                  <a:rPr kumimoji="1" lang="en-US" altLang="zh-Hans" sz="4400" dirty="0"/>
                  <a:t>Object</a:t>
                </a:r>
                <a:r>
                  <a:rPr kumimoji="1" lang="zh-Hans" altLang="en-US" sz="4400" dirty="0"/>
                  <a:t> </a:t>
                </a:r>
                <a:endParaRPr kumimoji="1" lang="zh-CN" altLang="en-US" sz="4400" dirty="0"/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83B41F02-6691-A447-8CC5-6F016862A9D8}"/>
                  </a:ext>
                </a:extLst>
              </p:cNvPr>
              <p:cNvSpPr txBox="1"/>
              <p:nvPr/>
            </p:nvSpPr>
            <p:spPr>
              <a:xfrm>
                <a:off x="15185127" y="8222086"/>
                <a:ext cx="965329" cy="890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N</a:t>
                </a:r>
                <a:r>
                  <a:rPr kumimoji="1" lang="en-US" altLang="zh-Hans" dirty="0"/>
                  <a:t>o</a:t>
                </a:r>
                <a:endParaRPr kumimoji="1" lang="zh-CN" altLang="en-US" dirty="0"/>
              </a:p>
            </p:txBody>
          </p: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138E4988-60D3-0E49-95B3-7914CAFAA20B}"/>
                  </a:ext>
                </a:extLst>
              </p:cNvPr>
              <p:cNvSpPr txBox="1"/>
              <p:nvPr/>
            </p:nvSpPr>
            <p:spPr>
              <a:xfrm>
                <a:off x="25442850" y="7163173"/>
                <a:ext cx="1050672" cy="890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Y</a:t>
                </a:r>
                <a:r>
                  <a:rPr kumimoji="1" lang="en-US" altLang="zh-Hans" dirty="0"/>
                  <a:t>es</a:t>
                </a:r>
                <a:endParaRPr kumimoji="1" lang="zh-CN" altLang="en-US" dirty="0"/>
              </a:p>
            </p:txBody>
          </p: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D7B9F750-B34D-1F46-BADA-040CF22D499B}"/>
                  </a:ext>
                </a:extLst>
              </p:cNvPr>
              <p:cNvSpPr txBox="1"/>
              <p:nvPr/>
            </p:nvSpPr>
            <p:spPr>
              <a:xfrm>
                <a:off x="11235071" y="16148360"/>
                <a:ext cx="1026178" cy="890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Hans" dirty="0"/>
                  <a:t>Off</a:t>
                </a:r>
                <a:endParaRPr kumimoji="1" lang="zh-CN" altLang="en-US" dirty="0"/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229C4B89-9838-6540-9786-759BCA9A08C8}"/>
                  </a:ext>
                </a:extLst>
              </p:cNvPr>
              <p:cNvSpPr txBox="1"/>
              <p:nvPr/>
            </p:nvSpPr>
            <p:spPr>
              <a:xfrm>
                <a:off x="2260212" y="16522834"/>
                <a:ext cx="974947" cy="890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O</a:t>
                </a:r>
                <a:r>
                  <a:rPr kumimoji="1" lang="en-US" altLang="zh-Hans" dirty="0"/>
                  <a:t>n</a:t>
                </a:r>
                <a:endParaRPr kumimoji="1" lang="zh-CN" altLang="en-US" dirty="0"/>
              </a:p>
            </p:txBody>
          </p: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0F882AD9-53CD-C341-AEF3-A16E5E7B3B2B}"/>
                  </a:ext>
                </a:extLst>
              </p:cNvPr>
              <p:cNvSpPr txBox="1"/>
              <p:nvPr/>
            </p:nvSpPr>
            <p:spPr>
              <a:xfrm>
                <a:off x="26771286" y="17137857"/>
                <a:ext cx="974947" cy="890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O</a:t>
                </a:r>
                <a:r>
                  <a:rPr kumimoji="1" lang="en-US" altLang="zh-Hans" dirty="0"/>
                  <a:t>n</a:t>
                </a:r>
                <a:endParaRPr kumimoji="1" lang="zh-CN" altLang="en-US" dirty="0"/>
              </a:p>
            </p:txBody>
          </p:sp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C24CB390-B150-7841-A965-940FDE2BF113}"/>
                  </a:ext>
                </a:extLst>
              </p:cNvPr>
              <p:cNvSpPr txBox="1"/>
              <p:nvPr/>
            </p:nvSpPr>
            <p:spPr>
              <a:xfrm>
                <a:off x="21135799" y="15441046"/>
                <a:ext cx="1026178" cy="890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O</a:t>
                </a:r>
                <a:r>
                  <a:rPr kumimoji="1" lang="en-US" altLang="zh-Hans" dirty="0"/>
                  <a:t>ff</a:t>
                </a:r>
                <a:endParaRPr kumimoji="1" lang="zh-CN" altLang="en-US" dirty="0"/>
              </a:p>
            </p:txBody>
          </p:sp>
        </p:grpSp>
        <p:sp>
          <p:nvSpPr>
            <p:cNvPr id="118" name="右箭头 117">
              <a:extLst>
                <a:ext uri="{FF2B5EF4-FFF2-40B4-BE49-F238E27FC236}">
                  <a16:creationId xmlns:a16="http://schemas.microsoft.com/office/drawing/2014/main" id="{CF881CFF-B768-D944-9F79-FDCA529E2513}"/>
                </a:ext>
              </a:extLst>
            </p:cNvPr>
            <p:cNvSpPr/>
            <p:nvPr/>
          </p:nvSpPr>
          <p:spPr>
            <a:xfrm rot="10800000">
              <a:off x="18039192" y="10680445"/>
              <a:ext cx="1184379" cy="1252180"/>
            </a:xfrm>
            <a:prstGeom prst="rightArrow">
              <a:avLst>
                <a:gd name="adj1" fmla="val 50000"/>
                <a:gd name="adj2" fmla="val 40909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9" name="可选流程 118">
              <a:extLst>
                <a:ext uri="{FF2B5EF4-FFF2-40B4-BE49-F238E27FC236}">
                  <a16:creationId xmlns:a16="http://schemas.microsoft.com/office/drawing/2014/main" id="{EA3726C1-C35E-AB40-AAAB-BC9FFF6D04B2}"/>
                </a:ext>
              </a:extLst>
            </p:cNvPr>
            <p:cNvSpPr/>
            <p:nvPr/>
          </p:nvSpPr>
          <p:spPr>
            <a:xfrm>
              <a:off x="13910082" y="10573277"/>
              <a:ext cx="3515420" cy="1466516"/>
            </a:xfrm>
            <a:prstGeom prst="flowChartAlternateProcess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Hans" sz="4400" dirty="0"/>
                <a:t>Update</a:t>
              </a:r>
              <a:r>
                <a:rPr kumimoji="1" lang="zh-Hans" altLang="en-US" sz="4400" dirty="0"/>
                <a:t> </a:t>
              </a:r>
              <a:r>
                <a:rPr kumimoji="1" lang="en-US" altLang="zh-Hans" sz="4400" dirty="0"/>
                <a:t>Status</a:t>
              </a:r>
              <a:endParaRPr kumimoji="1" lang="zh-CN" altLang="en-US" sz="4400" dirty="0"/>
            </a:p>
          </p:txBody>
        </p:sp>
      </p:grpSp>
      <p:sp>
        <p:nvSpPr>
          <p:cNvPr id="2" name="上下箭头 1">
            <a:extLst>
              <a:ext uri="{FF2B5EF4-FFF2-40B4-BE49-F238E27FC236}">
                <a16:creationId xmlns:a16="http://schemas.microsoft.com/office/drawing/2014/main" id="{DC9163C2-E4C0-4B40-9DDB-310DAB26FED1}"/>
              </a:ext>
            </a:extLst>
          </p:cNvPr>
          <p:cNvSpPr/>
          <p:nvPr/>
        </p:nvSpPr>
        <p:spPr>
          <a:xfrm rot="4107169">
            <a:off x="14607728" y="5205368"/>
            <a:ext cx="603818" cy="6284852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361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</TotalTime>
  <Words>70</Words>
  <Application>Microsoft Macintosh PowerPoint</Application>
  <PresentationFormat>自定义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向百羽</dc:creator>
  <cp:lastModifiedBy>向百羽</cp:lastModifiedBy>
  <cp:revision>18</cp:revision>
  <cp:lastPrinted>2018-04-30T20:31:20Z</cp:lastPrinted>
  <dcterms:created xsi:type="dcterms:W3CDTF">2018-04-30T19:25:15Z</dcterms:created>
  <dcterms:modified xsi:type="dcterms:W3CDTF">2018-05-02T17:19:16Z</dcterms:modified>
</cp:coreProperties>
</file>