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8" r:id="rId2"/>
    <p:sldId id="260" r:id="rId3"/>
    <p:sldId id="265" r:id="rId4"/>
    <p:sldId id="361" r:id="rId5"/>
    <p:sldId id="362" r:id="rId6"/>
    <p:sldId id="381" r:id="rId7"/>
    <p:sldId id="383" r:id="rId8"/>
    <p:sldId id="367" r:id="rId9"/>
    <p:sldId id="369" r:id="rId10"/>
    <p:sldId id="373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>
          <p15:clr>
            <a:srgbClr val="A4A3A4"/>
          </p15:clr>
        </p15:guide>
        <p15:guide id="2" pos="3854">
          <p15:clr>
            <a:srgbClr val="A4A3A4"/>
          </p15:clr>
        </p15:guide>
        <p15:guide id="3" pos="557">
          <p15:clr>
            <a:srgbClr val="A4A3A4"/>
          </p15:clr>
        </p15:guide>
        <p15:guide id="4" pos="7128">
          <p15:clr>
            <a:srgbClr val="A4A3A4"/>
          </p15:clr>
        </p15:guide>
        <p15:guide id="5" orient="horz" pos="3935">
          <p15:clr>
            <a:srgbClr val="A4A3A4"/>
          </p15:clr>
        </p15:guide>
        <p15:guide id="6" orient="horz" pos="4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8CB4"/>
    <a:srgbClr val="CAE4F4"/>
    <a:srgbClr val="60AFDF"/>
    <a:srgbClr val="059595"/>
    <a:srgbClr val="2070A1"/>
    <a:srgbClr val="E14956"/>
    <a:srgbClr val="3CC8D3"/>
    <a:srgbClr val="E58F14"/>
    <a:srgbClr val="37BAC5"/>
    <a:srgbClr val="F79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40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95" y="33"/>
      </p:cViewPr>
      <p:guideLst>
        <p:guide orient="horz" pos="2146"/>
        <p:guide pos="3854"/>
        <p:guide pos="557"/>
        <p:guide pos="7128"/>
        <p:guide orient="horz" pos="3935"/>
        <p:guide orient="horz" pos="42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573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uyin\Desktop\&#27599;&#22825;%20&#19968;&#20010;&#23567;&#31243;&#24207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欺诈样本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非欺诈样本</a:t>
            </a:r>
          </a:p>
        </c:rich>
      </c:tx>
      <c:layout>
        <c:manualLayout>
          <c:xMode val="edge"/>
          <c:yMode val="edge"/>
          <c:x val="0.20559711286089238"/>
          <c:y val="0.120370370370370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数据</c:v>
                </c:pt>
              </c:strCache>
            </c:strRef>
          </c:tx>
          <c:spPr>
            <a:solidFill>
              <a:srgbClr val="508CB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Sheet1!$F$2:$F$3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519</c:v>
                </c:pt>
                <c:pt idx="1">
                  <c:v>181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82-4F35-9382-1962F37F27F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78213664"/>
        <c:axId val="1178203680"/>
      </c:barChart>
      <c:catAx>
        <c:axId val="11782136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178203680"/>
        <c:crosses val="autoZero"/>
        <c:auto val="0"/>
        <c:lblAlgn val="ctr"/>
        <c:lblOffset val="100"/>
        <c:noMultiLvlLbl val="0"/>
      </c:catAx>
      <c:valAx>
        <c:axId val="11782036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78213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FBCF3-45A7-4F67-B26D-184ACA9F18CC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BD074-6B3C-49C5-971A-604B9C1E19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92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571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069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132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819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26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D074-6B3C-49C5-971A-604B9C1E19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46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5" Type="http://schemas.openxmlformats.org/officeDocument/2006/relationships/chart" Target="../charts/char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4588585" y="630648"/>
            <a:ext cx="2992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spc="600" dirty="0">
                <a:solidFill>
                  <a:srgbClr val="38424B"/>
                </a:solidFill>
                <a:cs typeface="+mn-ea"/>
                <a:sym typeface="+mn-lt"/>
              </a:rPr>
              <a:t> CONTENTS</a:t>
            </a:r>
            <a:endParaRPr lang="zh-CN" altLang="en-US" sz="3600" spc="600" dirty="0">
              <a:solidFill>
                <a:srgbClr val="38424B"/>
              </a:solidFill>
              <a:cs typeface="+mn-ea"/>
              <a:sym typeface="+mn-lt"/>
            </a:endParaRPr>
          </a:p>
        </p:txBody>
      </p:sp>
      <p:sp>
        <p:nvSpPr>
          <p:cNvPr id="122" name="矩形 121"/>
          <p:cNvSpPr>
            <a:spLocks noChangeAspect="1"/>
          </p:cNvSpPr>
          <p:nvPr/>
        </p:nvSpPr>
        <p:spPr>
          <a:xfrm>
            <a:off x="399832" y="3480722"/>
            <a:ext cx="1805316" cy="2206488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89633" y="3977623"/>
            <a:ext cx="1517878" cy="89511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Part One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数据探索</a:t>
            </a:r>
          </a:p>
        </p:txBody>
      </p:sp>
      <p:sp>
        <p:nvSpPr>
          <p:cNvPr id="125" name="矩形 124"/>
          <p:cNvSpPr>
            <a:spLocks noChangeAspect="1"/>
          </p:cNvSpPr>
          <p:nvPr/>
        </p:nvSpPr>
        <p:spPr>
          <a:xfrm>
            <a:off x="2783270" y="3480722"/>
            <a:ext cx="1805316" cy="2206488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973071" y="3977623"/>
            <a:ext cx="1517878" cy="89511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Part Two</a:t>
            </a:r>
          </a:p>
          <a:p>
            <a:pPr lvl="0" algn="ctr">
              <a:lnSpc>
                <a:spcPct val="150000"/>
              </a:lnSpc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数据分析</a:t>
            </a:r>
          </a:p>
        </p:txBody>
      </p:sp>
      <p:sp>
        <p:nvSpPr>
          <p:cNvPr id="128" name="矩形 127"/>
          <p:cNvSpPr>
            <a:spLocks noChangeAspect="1"/>
          </p:cNvSpPr>
          <p:nvPr/>
        </p:nvSpPr>
        <p:spPr>
          <a:xfrm>
            <a:off x="5166707" y="3480722"/>
            <a:ext cx="1805316" cy="2206488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5356508" y="3977623"/>
            <a:ext cx="1517878" cy="89511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Part Three</a:t>
            </a:r>
          </a:p>
          <a:p>
            <a:pPr lvl="0" algn="ctr">
              <a:lnSpc>
                <a:spcPct val="150000"/>
              </a:lnSpc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特征提取</a:t>
            </a:r>
          </a:p>
        </p:txBody>
      </p:sp>
      <p:sp>
        <p:nvSpPr>
          <p:cNvPr id="131" name="矩形 130"/>
          <p:cNvSpPr>
            <a:spLocks noChangeAspect="1"/>
          </p:cNvSpPr>
          <p:nvPr/>
        </p:nvSpPr>
        <p:spPr>
          <a:xfrm>
            <a:off x="7550143" y="3480722"/>
            <a:ext cx="1805316" cy="2206488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7739944" y="3977623"/>
            <a:ext cx="1517878" cy="89511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Part Four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模型搭建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矩形 73"/>
          <p:cNvSpPr>
            <a:spLocks noChangeAspect="1"/>
          </p:cNvSpPr>
          <p:nvPr/>
        </p:nvSpPr>
        <p:spPr>
          <a:xfrm>
            <a:off x="5166706" y="1933103"/>
            <a:ext cx="1805316" cy="15723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4" name="矩形 83"/>
          <p:cNvSpPr>
            <a:spLocks noChangeAspect="1"/>
          </p:cNvSpPr>
          <p:nvPr/>
        </p:nvSpPr>
        <p:spPr>
          <a:xfrm>
            <a:off x="399831" y="1933103"/>
            <a:ext cx="1805316" cy="1572334"/>
          </a:xfrm>
          <a:prstGeom prst="rect">
            <a:avLst/>
          </a:prstGeom>
          <a:solidFill>
            <a:srgbClr val="CAE4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7" name="矩形 96"/>
          <p:cNvSpPr>
            <a:spLocks noChangeAspect="1"/>
          </p:cNvSpPr>
          <p:nvPr/>
        </p:nvSpPr>
        <p:spPr>
          <a:xfrm>
            <a:off x="2783269" y="1933103"/>
            <a:ext cx="1805316" cy="15723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5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1" name="矩形 110"/>
          <p:cNvSpPr>
            <a:spLocks noChangeAspect="1"/>
          </p:cNvSpPr>
          <p:nvPr/>
        </p:nvSpPr>
        <p:spPr>
          <a:xfrm>
            <a:off x="7550142" y="1933103"/>
            <a:ext cx="1805316" cy="1572334"/>
          </a:xfrm>
          <a:prstGeom prst="rect">
            <a:avLst/>
          </a:prstGeom>
          <a:solidFill>
            <a:srgbClr val="2070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zh-CN" altLang="en-US" sz="5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3956" y="191880"/>
            <a:ext cx="1383030" cy="40195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709F6C0-6E73-7C62-E1F5-E4810D3F2372}"/>
              </a:ext>
            </a:extLst>
          </p:cNvPr>
          <p:cNvSpPr>
            <a:spLocks noChangeAspect="1"/>
          </p:cNvSpPr>
          <p:nvPr/>
        </p:nvSpPr>
        <p:spPr>
          <a:xfrm>
            <a:off x="9933578" y="3480722"/>
            <a:ext cx="1805316" cy="2206488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82BA0CB-9198-5AF7-399F-C05BB8DEBEF1}"/>
              </a:ext>
            </a:extLst>
          </p:cNvPr>
          <p:cNvSpPr/>
          <p:nvPr/>
        </p:nvSpPr>
        <p:spPr>
          <a:xfrm>
            <a:off x="10123379" y="3977623"/>
            <a:ext cx="1517878" cy="89511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Part Five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结果分析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E1D99FD-E900-1DF0-C785-37C0BDE11749}"/>
              </a:ext>
            </a:extLst>
          </p:cNvPr>
          <p:cNvSpPr>
            <a:spLocks noChangeAspect="1"/>
          </p:cNvSpPr>
          <p:nvPr/>
        </p:nvSpPr>
        <p:spPr>
          <a:xfrm>
            <a:off x="9933577" y="1933103"/>
            <a:ext cx="1805316" cy="157233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05</a:t>
            </a:r>
            <a:endParaRPr kumimoji="0" lang="zh-CN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>
            <a:extLst>
              <a:ext uri="{FF2B5EF4-FFF2-40B4-BE49-F238E27FC236}">
                <a16:creationId xmlns:a16="http://schemas.microsoft.com/office/drawing/2014/main" id="{BD177E25-26CA-8699-3CFE-556DD0777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3956" y="191880"/>
            <a:ext cx="1383030" cy="401955"/>
          </a:xfrm>
          <a:prstGeom prst="rect">
            <a:avLst/>
          </a:prstGeom>
        </p:spPr>
      </p:pic>
      <p:sp>
        <p:nvSpPr>
          <p:cNvPr id="21" name="圆角矩形 13">
            <a:extLst>
              <a:ext uri="{FF2B5EF4-FFF2-40B4-BE49-F238E27FC236}">
                <a16:creationId xmlns:a16="http://schemas.microsoft.com/office/drawing/2014/main" id="{C17F6D46-CE4A-2257-A34E-BD42A7ACEC87}"/>
              </a:ext>
            </a:extLst>
          </p:cNvPr>
          <p:cNvSpPr/>
          <p:nvPr/>
        </p:nvSpPr>
        <p:spPr>
          <a:xfrm rot="2700000">
            <a:off x="708419" y="396288"/>
            <a:ext cx="590584" cy="590584"/>
          </a:xfrm>
          <a:prstGeom prst="roundRect">
            <a:avLst/>
          </a:prstGeom>
          <a:solidFill>
            <a:srgbClr val="508CB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圆角矩形 14">
            <a:extLst>
              <a:ext uri="{FF2B5EF4-FFF2-40B4-BE49-F238E27FC236}">
                <a16:creationId xmlns:a16="http://schemas.microsoft.com/office/drawing/2014/main" id="{25F4A101-4D3A-0ED1-6319-E838FC24373B}"/>
              </a:ext>
            </a:extLst>
          </p:cNvPr>
          <p:cNvSpPr/>
          <p:nvPr/>
        </p:nvSpPr>
        <p:spPr>
          <a:xfrm rot="2700000">
            <a:off x="579421" y="396288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0" name="picture" descr="descript">
            <a:extLst>
              <a:ext uri="{FF2B5EF4-FFF2-40B4-BE49-F238E27FC236}">
                <a16:creationId xmlns:a16="http://schemas.microsoft.com/office/drawing/2014/main" id="{4C85BF23-344A-54FF-DEE3-EA8A180D0FE6}"/>
              </a:ext>
            </a:extLst>
          </p:cNvPr>
          <p:cNvPicPr/>
          <p:nvPr/>
        </p:nvPicPr>
        <p:blipFill rotWithShape="1">
          <a:blip r:embed="rId5"/>
          <a:srcRect l="1514" t="6355" r="6802"/>
          <a:stretch/>
        </p:blipFill>
        <p:spPr bwMode="auto">
          <a:xfrm>
            <a:off x="1654003" y="1501166"/>
            <a:ext cx="4297265" cy="38556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5FB5841-230B-2FD4-5E83-3691E1128628}"/>
              </a:ext>
            </a:extLst>
          </p:cNvPr>
          <p:cNvSpPr/>
          <p:nvPr/>
        </p:nvSpPr>
        <p:spPr>
          <a:xfrm>
            <a:off x="1666993" y="392793"/>
            <a:ext cx="2771877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误判分析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A889747-51BC-34C8-C352-34613E028B69}"/>
              </a:ext>
            </a:extLst>
          </p:cNvPr>
          <p:cNvGrpSpPr/>
          <p:nvPr/>
        </p:nvGrpSpPr>
        <p:grpSpPr>
          <a:xfrm>
            <a:off x="-7040" y="6413287"/>
            <a:ext cx="12192890" cy="446276"/>
            <a:chOff x="-6468" y="3176495"/>
            <a:chExt cx="12192890" cy="446276"/>
          </a:xfrm>
        </p:grpSpPr>
        <p:sp>
          <p:nvSpPr>
            <p:cNvPr id="13" name="文本框 3">
              <a:extLst>
                <a:ext uri="{FF2B5EF4-FFF2-40B4-BE49-F238E27FC236}">
                  <a16:creationId xmlns:a16="http://schemas.microsoft.com/office/drawing/2014/main" id="{D4744890-8AD2-FB8E-91B7-9070EEBD116D}"/>
                </a:ext>
              </a:extLst>
            </p:cNvPr>
            <p:cNvSpPr txBox="1"/>
            <p:nvPr/>
          </p:nvSpPr>
          <p:spPr>
            <a:xfrm>
              <a:off x="-6468" y="3176495"/>
              <a:ext cx="2431958" cy="4462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1.</a:t>
              </a:r>
              <a:r>
                <a:rPr lang="zh-CN" altLang="en-US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数据探索</a:t>
              </a:r>
            </a:p>
          </p:txBody>
        </p:sp>
        <p:sp>
          <p:nvSpPr>
            <p:cNvPr id="14" name="文本框 4">
              <a:extLst>
                <a:ext uri="{FF2B5EF4-FFF2-40B4-BE49-F238E27FC236}">
                  <a16:creationId xmlns:a16="http://schemas.microsoft.com/office/drawing/2014/main" id="{F286A94E-9DC4-31A7-97F9-C671C1F3BBA9}"/>
                </a:ext>
              </a:extLst>
            </p:cNvPr>
            <p:cNvSpPr txBox="1"/>
            <p:nvPr/>
          </p:nvSpPr>
          <p:spPr>
            <a:xfrm>
              <a:off x="2446956" y="3176495"/>
              <a:ext cx="2418767" cy="4451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2.</a:t>
              </a:r>
              <a:r>
                <a:rPr lang="zh-CN" altLang="en-US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数据分析</a:t>
              </a:r>
            </a:p>
          </p:txBody>
        </p:sp>
        <p:sp>
          <p:nvSpPr>
            <p:cNvPr id="15" name="文本框 5">
              <a:extLst>
                <a:ext uri="{FF2B5EF4-FFF2-40B4-BE49-F238E27FC236}">
                  <a16:creationId xmlns:a16="http://schemas.microsoft.com/office/drawing/2014/main" id="{6DD46911-C69F-950C-19D2-BF38E094FA9D}"/>
                </a:ext>
              </a:extLst>
            </p:cNvPr>
            <p:cNvSpPr txBox="1"/>
            <p:nvPr/>
          </p:nvSpPr>
          <p:spPr>
            <a:xfrm>
              <a:off x="4887189" y="3176495"/>
              <a:ext cx="2418767" cy="4462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3.</a:t>
              </a:r>
              <a:r>
                <a:rPr lang="zh-CN" altLang="en-US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特征提取</a:t>
              </a:r>
            </a:p>
          </p:txBody>
        </p:sp>
        <p:sp>
          <p:nvSpPr>
            <p:cNvPr id="16" name="文本框 6">
              <a:extLst>
                <a:ext uri="{FF2B5EF4-FFF2-40B4-BE49-F238E27FC236}">
                  <a16:creationId xmlns:a16="http://schemas.microsoft.com/office/drawing/2014/main" id="{CD48A8B3-EBE8-161C-ED8B-4375577E7199}"/>
                </a:ext>
              </a:extLst>
            </p:cNvPr>
            <p:cNvSpPr txBox="1"/>
            <p:nvPr/>
          </p:nvSpPr>
          <p:spPr>
            <a:xfrm>
              <a:off x="7327422" y="3176495"/>
              <a:ext cx="2418767" cy="4462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4.</a:t>
              </a:r>
              <a:r>
                <a:rPr lang="zh-CN" altLang="en-US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模型搭建</a:t>
              </a: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id="{95880491-0CDD-43CB-23F4-ABBA296B0AC7}"/>
                </a:ext>
              </a:extLst>
            </p:cNvPr>
            <p:cNvSpPr txBox="1"/>
            <p:nvPr/>
          </p:nvSpPr>
          <p:spPr>
            <a:xfrm>
              <a:off x="9767656" y="3176495"/>
              <a:ext cx="2418766" cy="446276"/>
            </a:xfrm>
            <a:prstGeom prst="rect">
              <a:avLst/>
            </a:prstGeom>
            <a:solidFill>
              <a:srgbClr val="508CB4"/>
            </a:solidFill>
            <a:ln>
              <a:solidFill>
                <a:schemeClr val="bg1"/>
              </a:solidFill>
            </a:ln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5.</a:t>
              </a:r>
              <a:r>
                <a:rPr lang="zh-CN" altLang="en-US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结果分析</a:t>
              </a:r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BB73AAF-9DD7-FEEF-DDD1-CE6A0584B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460092"/>
              </p:ext>
            </p:extLst>
          </p:nvPr>
        </p:nvGraphicFramePr>
        <p:xfrm>
          <a:off x="6685371" y="1479583"/>
          <a:ext cx="4610100" cy="2920212"/>
        </p:xfrm>
        <a:graphic>
          <a:graphicData uri="http://schemas.openxmlformats.org/drawingml/2006/table">
            <a:tbl>
              <a:tblPr/>
              <a:tblGrid>
                <a:gridCol w="1689100">
                  <a:extLst>
                    <a:ext uri="{9D8B030D-6E8A-4147-A177-3AD203B41FA5}">
                      <a16:colId xmlns:a16="http://schemas.microsoft.com/office/drawing/2014/main" val="28685208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6397852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22448104"/>
                    </a:ext>
                  </a:extLst>
                </a:gridCol>
              </a:tblGrid>
              <a:tr h="6348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insured_hobbies</a:t>
                      </a:r>
                      <a:endParaRPr 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8C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incident_severity</a:t>
                      </a:r>
                      <a:endParaRPr 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8C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real fraud</a:t>
                      </a:r>
                      <a:endParaRPr lang="zh-CN" sz="18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8C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540419"/>
                  </a:ext>
                </a:extLst>
              </a:tr>
              <a:tr h="285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golf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Minor Damage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376922"/>
                  </a:ext>
                </a:extLst>
              </a:tr>
              <a:tr h="285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kayaking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Major Damage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853605"/>
                  </a:ext>
                </a:extLst>
              </a:tr>
              <a:tr h="285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skydiving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Trivial Damage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654506"/>
                  </a:ext>
                </a:extLst>
              </a:tr>
              <a:tr h="285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yaching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Total Loss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500775"/>
                  </a:ext>
                </a:extLst>
              </a:tr>
              <a:tr h="285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yaching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Minor Damage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932798"/>
                  </a:ext>
                </a:extLst>
              </a:tr>
              <a:tr h="285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board-games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Total Loss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301458"/>
                  </a:ext>
                </a:extLst>
              </a:tr>
              <a:tr h="285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kayaking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Major Damage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823178"/>
                  </a:ext>
                </a:extLst>
              </a:tr>
              <a:tr h="285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yachting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Total Loss</a:t>
                      </a:r>
                      <a:endParaRPr 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  <a:endParaRPr 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89179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30B0E5A-9D7C-A1EA-65C9-94B90B1579BA}"/>
              </a:ext>
            </a:extLst>
          </p:cNvPr>
          <p:cNvSpPr txBox="1"/>
          <p:nvPr/>
        </p:nvSpPr>
        <p:spPr>
          <a:xfrm>
            <a:off x="6685371" y="4399791"/>
            <a:ext cx="4297265" cy="1530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/>
              <a:t>具有冒险性和高消费兴趣爱好的人员，上报的事故类型更严重，他们的欺诈行为（</a:t>
            </a:r>
            <a:r>
              <a:rPr lang="zh-CN" altLang="en-US" sz="1600" dirty="0">
                <a:solidFill>
                  <a:srgbClr val="FF0000"/>
                </a:solidFill>
              </a:rPr>
              <a:t>冒险性兴趣促使做出冒险性行为</a:t>
            </a:r>
            <a:r>
              <a:rPr lang="zh-CN" altLang="en-US" sz="1600" dirty="0"/>
              <a:t>）容易被忽略，故对这类人群进行理赔时应该更加谨慎。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EDFB37C-D9B1-2C17-B37D-832AA11141D3}"/>
              </a:ext>
            </a:extLst>
          </p:cNvPr>
          <p:cNvCxnSpPr/>
          <p:nvPr/>
        </p:nvCxnSpPr>
        <p:spPr>
          <a:xfrm>
            <a:off x="5951268" y="3242003"/>
            <a:ext cx="627085" cy="0"/>
          </a:xfrm>
          <a:prstGeom prst="straightConnector1">
            <a:avLst/>
          </a:prstGeom>
          <a:ln w="76200">
            <a:solidFill>
              <a:srgbClr val="508C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7A02119-05BA-F18D-A3AC-91CF7E190A24}"/>
              </a:ext>
            </a:extLst>
          </p:cNvPr>
          <p:cNvSpPr txBox="1"/>
          <p:nvPr/>
        </p:nvSpPr>
        <p:spPr>
          <a:xfrm>
            <a:off x="5951268" y="2570357"/>
            <a:ext cx="62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75%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369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991900" y="980728"/>
            <a:ext cx="4304200" cy="4304040"/>
            <a:chOff x="6991900" y="980728"/>
            <a:chExt cx="4304200" cy="4304040"/>
          </a:xfrm>
        </p:grpSpPr>
        <p:sp>
          <p:nvSpPr>
            <p:cNvPr id="5" name="íślíḋè-Arc 4"/>
            <p:cNvSpPr/>
            <p:nvPr/>
          </p:nvSpPr>
          <p:spPr>
            <a:xfrm>
              <a:off x="6991900" y="995773"/>
              <a:ext cx="4288998" cy="4288995"/>
            </a:xfrm>
            <a:prstGeom prst="arc">
              <a:avLst>
                <a:gd name="adj1" fmla="val 20125963"/>
                <a:gd name="adj2" fmla="val 20857199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íślíḋè-Arc 5"/>
            <p:cNvSpPr/>
            <p:nvPr/>
          </p:nvSpPr>
          <p:spPr>
            <a:xfrm>
              <a:off x="7007102" y="995773"/>
              <a:ext cx="4288998" cy="4288995"/>
            </a:xfrm>
            <a:prstGeom prst="arc">
              <a:avLst>
                <a:gd name="adj1" fmla="val 21351872"/>
                <a:gd name="adj2" fmla="val 3708306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íślíḋè-Arc 6"/>
            <p:cNvSpPr/>
            <p:nvPr/>
          </p:nvSpPr>
          <p:spPr>
            <a:xfrm>
              <a:off x="6991900" y="980728"/>
              <a:ext cx="4288998" cy="4288995"/>
            </a:xfrm>
            <a:prstGeom prst="arc">
              <a:avLst>
                <a:gd name="adj1" fmla="val 19281250"/>
                <a:gd name="adj2" fmla="val 19714970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1826298" y="1573232"/>
            <a:ext cx="8539403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+mn-ea"/>
                <a:cs typeface="+mn-ea"/>
                <a:sym typeface="+mn-lt"/>
              </a:rPr>
              <a:t>保险欺诈在保险行业的发展中造成越来越严重的威胁，识别保险欺诈对支持和促进保险行业的发展有着重要的意义。</a:t>
            </a:r>
            <a:endParaRPr lang="en-US" altLang="zh-CN" dirty="0">
              <a:latin typeface="+mn-ea"/>
              <a:cs typeface="+mn-ea"/>
              <a:sym typeface="+mn-lt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+mn-ea"/>
                <a:cs typeface="+mn-ea"/>
                <a:sym typeface="+mn-lt"/>
              </a:rPr>
              <a:t>该研究问题的数据集已提供之前客户索赔的车险数据。其中可用于预测的解释变量共有</a:t>
            </a:r>
            <a:r>
              <a:rPr lang="en-US" altLang="zh-CN" dirty="0">
                <a:solidFill>
                  <a:srgbClr val="FF0000"/>
                </a:solidFill>
                <a:latin typeface="+mn-ea"/>
                <a:cs typeface="+mn-ea"/>
                <a:sym typeface="+mn-lt"/>
              </a:rPr>
              <a:t>34</a:t>
            </a:r>
            <a:r>
              <a:rPr lang="zh-CN" altLang="en-US" dirty="0">
                <a:latin typeface="+mn-ea"/>
                <a:cs typeface="+mn-ea"/>
                <a:sym typeface="+mn-lt"/>
              </a:rPr>
              <a:t>个（</a:t>
            </a:r>
            <a:r>
              <a:rPr lang="en-US" altLang="zh-CN" dirty="0">
                <a:solidFill>
                  <a:srgbClr val="FF0000"/>
                </a:solidFill>
                <a:latin typeface="+mn-ea"/>
                <a:cs typeface="+mn-ea"/>
                <a:sym typeface="+mn-lt"/>
              </a:rPr>
              <a:t>37-4+1</a:t>
            </a:r>
            <a:r>
              <a:rPr lang="zh-CN" altLang="en-US" dirty="0">
                <a:latin typeface="+mn-ea"/>
                <a:cs typeface="+mn-ea"/>
                <a:sym typeface="+mn-lt"/>
              </a:rPr>
              <a:t>），训练集的样本容量为</a:t>
            </a:r>
            <a:r>
              <a:rPr lang="en-US" altLang="zh-CN" dirty="0">
                <a:solidFill>
                  <a:srgbClr val="FF0000"/>
                </a:solidFill>
                <a:latin typeface="+mn-ea"/>
                <a:cs typeface="+mn-ea"/>
                <a:sym typeface="+mn-lt"/>
              </a:rPr>
              <a:t>700</a:t>
            </a:r>
            <a:r>
              <a:rPr lang="zh-CN" altLang="en-US" dirty="0">
                <a:latin typeface="+mn-ea"/>
                <a:cs typeface="+mn-ea"/>
                <a:sym typeface="+mn-lt"/>
              </a:rPr>
              <a:t>条，测试集数据量共</a:t>
            </a:r>
            <a:r>
              <a:rPr lang="en-US" altLang="zh-CN" dirty="0">
                <a:latin typeface="+mn-ea"/>
                <a:cs typeface="+mn-ea"/>
                <a:sym typeface="+mn-lt"/>
              </a:rPr>
              <a:t>300</a:t>
            </a:r>
            <a:r>
              <a:rPr lang="zh-CN" altLang="en-US" dirty="0">
                <a:latin typeface="+mn-ea"/>
                <a:cs typeface="+mn-ea"/>
                <a:sym typeface="+mn-lt"/>
              </a:rPr>
              <a:t>条。</a:t>
            </a:r>
            <a:endParaRPr lang="zh-CN" altLang="en-US" dirty="0">
              <a:solidFill>
                <a:srgbClr val="FF0000"/>
              </a:solidFill>
              <a:latin typeface="+mn-ea"/>
              <a:cs typeface="+mn-ea"/>
              <a:sym typeface="+mn-lt"/>
            </a:endParaRPr>
          </a:p>
        </p:txBody>
      </p:sp>
      <p:pic>
        <p:nvPicPr>
          <p:cNvPr id="16" name="图片 15" descr="图片1">
            <a:extLst>
              <a:ext uri="{FF2B5EF4-FFF2-40B4-BE49-F238E27FC236}">
                <a16:creationId xmlns:a16="http://schemas.microsoft.com/office/drawing/2014/main" id="{DA733F6C-7CD2-8F74-52C5-6C8E3DEA6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3956" y="191880"/>
            <a:ext cx="1383030" cy="40195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03A6E6D-299A-CF45-F8B2-B91C0734CC56}"/>
              </a:ext>
            </a:extLst>
          </p:cNvPr>
          <p:cNvSpPr/>
          <p:nvPr/>
        </p:nvSpPr>
        <p:spPr>
          <a:xfrm>
            <a:off x="1666993" y="392793"/>
            <a:ext cx="2771877" cy="669863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任务描述</a:t>
            </a:r>
          </a:p>
        </p:txBody>
      </p:sp>
      <p:sp>
        <p:nvSpPr>
          <p:cNvPr id="8" name="圆角矩形 13">
            <a:extLst>
              <a:ext uri="{FF2B5EF4-FFF2-40B4-BE49-F238E27FC236}">
                <a16:creationId xmlns:a16="http://schemas.microsoft.com/office/drawing/2014/main" id="{B7CF54A4-0751-E8B6-6CF9-9AC8834A15A2}"/>
              </a:ext>
            </a:extLst>
          </p:cNvPr>
          <p:cNvSpPr/>
          <p:nvPr/>
        </p:nvSpPr>
        <p:spPr>
          <a:xfrm rot="2700000">
            <a:off x="708419" y="396288"/>
            <a:ext cx="590584" cy="590584"/>
          </a:xfrm>
          <a:prstGeom prst="roundRect">
            <a:avLst/>
          </a:prstGeom>
          <a:solidFill>
            <a:srgbClr val="508CB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圆角矩形 14">
            <a:extLst>
              <a:ext uri="{FF2B5EF4-FFF2-40B4-BE49-F238E27FC236}">
                <a16:creationId xmlns:a16="http://schemas.microsoft.com/office/drawing/2014/main" id="{CF3E7820-D2B7-45B7-B9A8-0B5157FB47DA}"/>
              </a:ext>
            </a:extLst>
          </p:cNvPr>
          <p:cNvSpPr/>
          <p:nvPr/>
        </p:nvSpPr>
        <p:spPr>
          <a:xfrm rot="2700000">
            <a:off x="579421" y="396288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71FE716D-2C30-963D-64C8-7CA80866DF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9768812"/>
              </p:ext>
            </p:extLst>
          </p:nvPr>
        </p:nvGraphicFramePr>
        <p:xfrm>
          <a:off x="1920609" y="35053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F5C84057-65AC-17E6-D1A5-F2828E7C3993}"/>
              </a:ext>
            </a:extLst>
          </p:cNvPr>
          <p:cNvSpPr txBox="1"/>
          <p:nvPr/>
        </p:nvSpPr>
        <p:spPr>
          <a:xfrm>
            <a:off x="6819662" y="4646123"/>
            <a:ext cx="2979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  <a:cs typeface="+mn-ea"/>
                <a:sym typeface="+mn-lt"/>
              </a:rPr>
              <a:t>比例约为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cs typeface="+mn-ea"/>
                <a:sym typeface="+mn-lt"/>
              </a:rPr>
              <a:t>2.87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cs typeface="+mn-ea"/>
                <a:sym typeface="+mn-lt"/>
              </a:rPr>
              <a:t>：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cs typeface="+mn-ea"/>
                <a:sym typeface="+mn-lt"/>
              </a:rPr>
              <a:t>1</a:t>
            </a:r>
            <a:endParaRPr lang="zh-CN" altLang="en-US" b="1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>
            <a:extLst>
              <a:ext uri="{FF2B5EF4-FFF2-40B4-BE49-F238E27FC236}">
                <a16:creationId xmlns:a16="http://schemas.microsoft.com/office/drawing/2014/main" id="{BD177E25-26CA-8699-3CFE-556DD0777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3956" y="191880"/>
            <a:ext cx="1383030" cy="40195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321DB76-A687-366D-064D-4AE2D1D13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902" y="2034576"/>
            <a:ext cx="4436033" cy="392389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DAD9B38-7406-609D-B27F-485C6A958C8B}"/>
              </a:ext>
            </a:extLst>
          </p:cNvPr>
          <p:cNvSpPr/>
          <p:nvPr/>
        </p:nvSpPr>
        <p:spPr>
          <a:xfrm>
            <a:off x="1666993" y="392793"/>
            <a:ext cx="4429007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描述性统计分析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—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分类型数据</a:t>
            </a:r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580328E3-13EE-99C9-376D-D5568FC82451}"/>
              </a:ext>
            </a:extLst>
          </p:cNvPr>
          <p:cNvSpPr/>
          <p:nvPr/>
        </p:nvSpPr>
        <p:spPr>
          <a:xfrm rot="2700000">
            <a:off x="708419" y="396288"/>
            <a:ext cx="590584" cy="590584"/>
          </a:xfrm>
          <a:prstGeom prst="roundRect">
            <a:avLst/>
          </a:prstGeom>
          <a:solidFill>
            <a:srgbClr val="508CB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圆角矩形 14">
            <a:extLst>
              <a:ext uri="{FF2B5EF4-FFF2-40B4-BE49-F238E27FC236}">
                <a16:creationId xmlns:a16="http://schemas.microsoft.com/office/drawing/2014/main" id="{74518866-4B6D-1CE3-457C-C2C09F3EA5AE}"/>
              </a:ext>
            </a:extLst>
          </p:cNvPr>
          <p:cNvSpPr/>
          <p:nvPr/>
        </p:nvSpPr>
        <p:spPr>
          <a:xfrm rot="2700000">
            <a:off x="579421" y="396288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373076-0804-A228-5454-7F3B23FDB46C}"/>
              </a:ext>
            </a:extLst>
          </p:cNvPr>
          <p:cNvSpPr txBox="1"/>
          <p:nvPr/>
        </p:nvSpPr>
        <p:spPr>
          <a:xfrm>
            <a:off x="1819362" y="1184189"/>
            <a:ext cx="3461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Damage </a:t>
            </a:r>
            <a:r>
              <a:rPr lang="zh-CN" altLang="en-US" sz="1600" dirty="0"/>
              <a:t>取值下的</a:t>
            </a:r>
            <a:endParaRPr lang="en-US" altLang="zh-CN" sz="1600" dirty="0"/>
          </a:p>
          <a:p>
            <a:pPr algn="ctr"/>
            <a:r>
              <a:rPr lang="zh-CN" altLang="en-US" sz="1600" dirty="0"/>
              <a:t>欺诈样本却明显多于非欺诈样本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420BB27-C58D-4EE2-2A68-F001B0388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"/>
          <a:stretch/>
        </p:blipFill>
        <p:spPr bwMode="auto">
          <a:xfrm>
            <a:off x="5937846" y="2366684"/>
            <a:ext cx="5016606" cy="304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39C2BB5-8B66-991E-687F-266AEE1060DA}"/>
              </a:ext>
            </a:extLst>
          </p:cNvPr>
          <p:cNvSpPr txBox="1"/>
          <p:nvPr/>
        </p:nvSpPr>
        <p:spPr>
          <a:xfrm>
            <a:off x="6770861" y="1171667"/>
            <a:ext cx="3350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chess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cross-fit</a:t>
            </a:r>
            <a:r>
              <a:rPr lang="zh-CN" altLang="en-US" sz="1600" dirty="0"/>
              <a:t>取值下的</a:t>
            </a:r>
            <a:endParaRPr lang="en-US" altLang="zh-CN" sz="1600" dirty="0"/>
          </a:p>
          <a:p>
            <a:pPr algn="ctr"/>
            <a:r>
              <a:rPr lang="zh-CN" altLang="en-US" sz="1600" dirty="0"/>
              <a:t>欺诈样本明显多于非欺诈样本。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332889F-C5F6-899A-BB95-61E9D064CCEC}"/>
              </a:ext>
            </a:extLst>
          </p:cNvPr>
          <p:cNvGrpSpPr/>
          <p:nvPr/>
        </p:nvGrpSpPr>
        <p:grpSpPr>
          <a:xfrm>
            <a:off x="-7040" y="6413287"/>
            <a:ext cx="12192890" cy="446276"/>
            <a:chOff x="-6468" y="3176495"/>
            <a:chExt cx="12192890" cy="446276"/>
          </a:xfrm>
        </p:grpSpPr>
        <p:sp>
          <p:nvSpPr>
            <p:cNvPr id="16" name="文本框 3">
              <a:extLst>
                <a:ext uri="{FF2B5EF4-FFF2-40B4-BE49-F238E27FC236}">
                  <a16:creationId xmlns:a16="http://schemas.microsoft.com/office/drawing/2014/main" id="{D4B1B1A9-157C-129B-2432-918140B93291}"/>
                </a:ext>
              </a:extLst>
            </p:cNvPr>
            <p:cNvSpPr txBox="1"/>
            <p:nvPr/>
          </p:nvSpPr>
          <p:spPr>
            <a:xfrm>
              <a:off x="-6468" y="3176495"/>
              <a:ext cx="2431958" cy="446276"/>
            </a:xfrm>
            <a:prstGeom prst="rect">
              <a:avLst/>
            </a:prstGeom>
            <a:solidFill>
              <a:srgbClr val="508CB4"/>
            </a:solidFill>
            <a:ln>
              <a:solidFill>
                <a:schemeClr val="bg1"/>
              </a:solidFill>
            </a:ln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1.</a:t>
              </a:r>
              <a:r>
                <a:rPr lang="zh-CN" altLang="en-US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数据探索</a:t>
              </a:r>
            </a:p>
          </p:txBody>
        </p:sp>
        <p:sp>
          <p:nvSpPr>
            <p:cNvPr id="17" name="文本框 4">
              <a:extLst>
                <a:ext uri="{FF2B5EF4-FFF2-40B4-BE49-F238E27FC236}">
                  <a16:creationId xmlns:a16="http://schemas.microsoft.com/office/drawing/2014/main" id="{40A9804D-DFBD-B466-5D8E-5EBE1B881E16}"/>
                </a:ext>
              </a:extLst>
            </p:cNvPr>
            <p:cNvSpPr txBox="1"/>
            <p:nvPr/>
          </p:nvSpPr>
          <p:spPr>
            <a:xfrm>
              <a:off x="2446956" y="3176495"/>
              <a:ext cx="2418767" cy="4451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2.</a:t>
              </a:r>
              <a:r>
                <a:rPr lang="zh-CN" altLang="en-US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数据分析</a:t>
              </a:r>
            </a:p>
          </p:txBody>
        </p:sp>
        <p:sp>
          <p:nvSpPr>
            <p:cNvPr id="18" name="文本框 5">
              <a:extLst>
                <a:ext uri="{FF2B5EF4-FFF2-40B4-BE49-F238E27FC236}">
                  <a16:creationId xmlns:a16="http://schemas.microsoft.com/office/drawing/2014/main" id="{9CEA3F86-2FDE-91C1-1069-42F94149AD53}"/>
                </a:ext>
              </a:extLst>
            </p:cNvPr>
            <p:cNvSpPr txBox="1"/>
            <p:nvPr/>
          </p:nvSpPr>
          <p:spPr>
            <a:xfrm>
              <a:off x="4887189" y="3176495"/>
              <a:ext cx="2418767" cy="4462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3.</a:t>
              </a:r>
              <a:r>
                <a:rPr lang="zh-CN" altLang="en-US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特征提取</a:t>
              </a:r>
            </a:p>
          </p:txBody>
        </p:sp>
        <p:sp>
          <p:nvSpPr>
            <p:cNvPr id="19" name="文本框 6">
              <a:extLst>
                <a:ext uri="{FF2B5EF4-FFF2-40B4-BE49-F238E27FC236}">
                  <a16:creationId xmlns:a16="http://schemas.microsoft.com/office/drawing/2014/main" id="{278D84E4-D3AE-64F6-96BB-CDFBF0648EC9}"/>
                </a:ext>
              </a:extLst>
            </p:cNvPr>
            <p:cNvSpPr txBox="1"/>
            <p:nvPr/>
          </p:nvSpPr>
          <p:spPr>
            <a:xfrm>
              <a:off x="7327422" y="3176495"/>
              <a:ext cx="2418767" cy="4462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4.</a:t>
              </a:r>
              <a:r>
                <a:rPr lang="zh-CN" altLang="en-US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模型搭建</a:t>
              </a:r>
            </a:p>
          </p:txBody>
        </p:sp>
        <p:sp>
          <p:nvSpPr>
            <p:cNvPr id="20" name="文本框 7">
              <a:extLst>
                <a:ext uri="{FF2B5EF4-FFF2-40B4-BE49-F238E27FC236}">
                  <a16:creationId xmlns:a16="http://schemas.microsoft.com/office/drawing/2014/main" id="{57FAE175-6A69-291A-8979-BD4B12F4047E}"/>
                </a:ext>
              </a:extLst>
            </p:cNvPr>
            <p:cNvSpPr txBox="1"/>
            <p:nvPr/>
          </p:nvSpPr>
          <p:spPr>
            <a:xfrm>
              <a:off x="9767656" y="3176495"/>
              <a:ext cx="2418766" cy="4462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5.</a:t>
              </a:r>
              <a:r>
                <a:rPr lang="zh-CN" altLang="en-US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结果分析</a:t>
              </a: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12E5BE5B-233B-8DD5-11F0-DD32986EEF43}"/>
              </a:ext>
            </a:extLst>
          </p:cNvPr>
          <p:cNvSpPr txBox="1"/>
          <p:nvPr/>
        </p:nvSpPr>
        <p:spPr>
          <a:xfrm>
            <a:off x="7442518" y="1998454"/>
            <a:ext cx="2061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Arial" panose="020B0604020202020204" pitchFamily="34" charset="0"/>
                <a:ea typeface="STSong" panose="02010600040101010101" pitchFamily="2" charset="-122"/>
                <a:cs typeface="Arial" panose="020B0604020202020204" pitchFamily="34" charset="0"/>
              </a:rPr>
              <a:t>insured_hobbies</a:t>
            </a:r>
            <a:endParaRPr lang="zh-CN" altLang="en-US" sz="2000" dirty="0">
              <a:latin typeface="Arial" panose="020B0604020202020204" pitchFamily="34" charset="0"/>
              <a:ea typeface="STSong" panose="02010600040101010101" pitchFamily="2" charset="-122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>
            <a:extLst>
              <a:ext uri="{FF2B5EF4-FFF2-40B4-BE49-F238E27FC236}">
                <a16:creationId xmlns:a16="http://schemas.microsoft.com/office/drawing/2014/main" id="{BD177E25-26CA-8699-3CFE-556DD0777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3956" y="191880"/>
            <a:ext cx="1383030" cy="4019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9BD93ED-962B-EE1E-0EA2-226FCAF499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040"/>
          <a:stretch/>
        </p:blipFill>
        <p:spPr>
          <a:xfrm>
            <a:off x="1779790" y="2425826"/>
            <a:ext cx="3006031" cy="272369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B6DD20C-6B15-6FD7-DA0C-A183A8B4152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581"/>
          <a:stretch/>
        </p:blipFill>
        <p:spPr>
          <a:xfrm>
            <a:off x="5785646" y="2425826"/>
            <a:ext cx="3039475" cy="2723693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A1C6D894-5450-ABE9-5C53-593215840EF2}"/>
              </a:ext>
            </a:extLst>
          </p:cNvPr>
          <p:cNvSpPr/>
          <p:nvPr/>
        </p:nvSpPr>
        <p:spPr>
          <a:xfrm>
            <a:off x="1666993" y="392793"/>
            <a:ext cx="4254836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描述性统计分析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—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连续型数据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3F20307-3E14-97A6-1906-2C262B9870E1}"/>
              </a:ext>
            </a:extLst>
          </p:cNvPr>
          <p:cNvSpPr/>
          <p:nvPr/>
        </p:nvSpPr>
        <p:spPr>
          <a:xfrm>
            <a:off x="1700460" y="1305164"/>
            <a:ext cx="6170721" cy="42229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欺诈群体</a:t>
            </a:r>
            <a:r>
              <a:rPr lang="zh-CN" altLang="en-US" sz="1600" dirty="0"/>
              <a:t>比</a:t>
            </a:r>
            <a:r>
              <a:rPr lang="zh-CN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非欺诈群体</a:t>
            </a:r>
            <a:r>
              <a:rPr lang="zh-CN" altLang="en-US" sz="1600" kern="0" dirty="0">
                <a:cs typeface="+mn-ea"/>
              </a:rPr>
              <a:t>的</a:t>
            </a:r>
            <a:r>
              <a:rPr lang="zh-CN" altLang="en-US" sz="1600" b="1" kern="0" dirty="0">
                <a:cs typeface="+mn-ea"/>
              </a:rPr>
              <a:t>数据更集中，</a:t>
            </a:r>
            <a:r>
              <a:rPr lang="zh-CN" altLang="en-US" sz="1600" kern="0" dirty="0">
                <a:cs typeface="+mn-ea"/>
              </a:rPr>
              <a:t>且中位数也更高</a:t>
            </a:r>
            <a:endParaRPr lang="en-US" altLang="zh-CN" sz="1600" kern="0" dirty="0">
              <a:cs typeface="+mn-ea"/>
            </a:endParaRPr>
          </a:p>
        </p:txBody>
      </p:sp>
      <p:sp>
        <p:nvSpPr>
          <p:cNvPr id="21" name="圆角矩形 13">
            <a:extLst>
              <a:ext uri="{FF2B5EF4-FFF2-40B4-BE49-F238E27FC236}">
                <a16:creationId xmlns:a16="http://schemas.microsoft.com/office/drawing/2014/main" id="{C17F6D46-CE4A-2257-A34E-BD42A7ACEC87}"/>
              </a:ext>
            </a:extLst>
          </p:cNvPr>
          <p:cNvSpPr/>
          <p:nvPr/>
        </p:nvSpPr>
        <p:spPr>
          <a:xfrm rot="2700000">
            <a:off x="708419" y="396288"/>
            <a:ext cx="590584" cy="590584"/>
          </a:xfrm>
          <a:prstGeom prst="roundRect">
            <a:avLst/>
          </a:prstGeom>
          <a:solidFill>
            <a:srgbClr val="508CB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圆角矩形 14">
            <a:extLst>
              <a:ext uri="{FF2B5EF4-FFF2-40B4-BE49-F238E27FC236}">
                <a16:creationId xmlns:a16="http://schemas.microsoft.com/office/drawing/2014/main" id="{25F4A101-4D3A-0ED1-6319-E838FC24373B}"/>
              </a:ext>
            </a:extLst>
          </p:cNvPr>
          <p:cNvSpPr/>
          <p:nvPr/>
        </p:nvSpPr>
        <p:spPr>
          <a:xfrm rot="2700000">
            <a:off x="579421" y="396288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A37D1D0-467E-868C-6A11-46AB3EFD69C7}"/>
              </a:ext>
            </a:extLst>
          </p:cNvPr>
          <p:cNvGrpSpPr/>
          <p:nvPr/>
        </p:nvGrpSpPr>
        <p:grpSpPr>
          <a:xfrm>
            <a:off x="-7040" y="6413287"/>
            <a:ext cx="12192890" cy="446276"/>
            <a:chOff x="-6468" y="3176495"/>
            <a:chExt cx="12192890" cy="446276"/>
          </a:xfrm>
        </p:grpSpPr>
        <p:sp>
          <p:nvSpPr>
            <p:cNvPr id="11" name="文本框 3">
              <a:extLst>
                <a:ext uri="{FF2B5EF4-FFF2-40B4-BE49-F238E27FC236}">
                  <a16:creationId xmlns:a16="http://schemas.microsoft.com/office/drawing/2014/main" id="{73CFBD6A-03A3-1C85-9563-B8032551BF8C}"/>
                </a:ext>
              </a:extLst>
            </p:cNvPr>
            <p:cNvSpPr txBox="1"/>
            <p:nvPr/>
          </p:nvSpPr>
          <p:spPr>
            <a:xfrm>
              <a:off x="-6468" y="3176495"/>
              <a:ext cx="2431958" cy="446276"/>
            </a:xfrm>
            <a:prstGeom prst="rect">
              <a:avLst/>
            </a:prstGeom>
            <a:solidFill>
              <a:srgbClr val="508CB4"/>
            </a:solidFill>
            <a:ln>
              <a:solidFill>
                <a:schemeClr val="bg1"/>
              </a:solidFill>
            </a:ln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1.</a:t>
              </a:r>
              <a:r>
                <a:rPr lang="zh-CN" altLang="en-US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数据探索</a:t>
              </a:r>
            </a:p>
          </p:txBody>
        </p:sp>
        <p:sp>
          <p:nvSpPr>
            <p:cNvPr id="13" name="文本框 4">
              <a:extLst>
                <a:ext uri="{FF2B5EF4-FFF2-40B4-BE49-F238E27FC236}">
                  <a16:creationId xmlns:a16="http://schemas.microsoft.com/office/drawing/2014/main" id="{5EC28B7D-7399-4FAD-FBFA-882D5CF50FF8}"/>
                </a:ext>
              </a:extLst>
            </p:cNvPr>
            <p:cNvSpPr txBox="1"/>
            <p:nvPr/>
          </p:nvSpPr>
          <p:spPr>
            <a:xfrm>
              <a:off x="2446956" y="3176495"/>
              <a:ext cx="2418767" cy="4451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2.</a:t>
              </a:r>
              <a:r>
                <a:rPr lang="zh-CN" altLang="en-US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数据分析</a:t>
              </a:r>
            </a:p>
          </p:txBody>
        </p:sp>
        <p:sp>
          <p:nvSpPr>
            <p:cNvPr id="15" name="文本框 5">
              <a:extLst>
                <a:ext uri="{FF2B5EF4-FFF2-40B4-BE49-F238E27FC236}">
                  <a16:creationId xmlns:a16="http://schemas.microsoft.com/office/drawing/2014/main" id="{BDCDF10C-C817-DE1B-D9A0-829379CEFBF7}"/>
                </a:ext>
              </a:extLst>
            </p:cNvPr>
            <p:cNvSpPr txBox="1"/>
            <p:nvPr/>
          </p:nvSpPr>
          <p:spPr>
            <a:xfrm>
              <a:off x="4887189" y="3176495"/>
              <a:ext cx="2418767" cy="4462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3.</a:t>
              </a:r>
              <a:r>
                <a:rPr lang="zh-CN" altLang="en-US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特征提取</a:t>
              </a:r>
            </a:p>
          </p:txBody>
        </p:sp>
        <p:sp>
          <p:nvSpPr>
            <p:cNvPr id="16" name="文本框 6">
              <a:extLst>
                <a:ext uri="{FF2B5EF4-FFF2-40B4-BE49-F238E27FC236}">
                  <a16:creationId xmlns:a16="http://schemas.microsoft.com/office/drawing/2014/main" id="{828DDE03-530F-AE91-D2BD-394D04DF016D}"/>
                </a:ext>
              </a:extLst>
            </p:cNvPr>
            <p:cNvSpPr txBox="1"/>
            <p:nvPr/>
          </p:nvSpPr>
          <p:spPr>
            <a:xfrm>
              <a:off x="7327422" y="3176495"/>
              <a:ext cx="2418767" cy="4462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4.</a:t>
              </a:r>
              <a:r>
                <a:rPr lang="zh-CN" altLang="en-US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模型搭建</a:t>
              </a: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id="{CB30D78D-A73A-5B0E-F6D1-DEF9AA2BF96E}"/>
                </a:ext>
              </a:extLst>
            </p:cNvPr>
            <p:cNvSpPr txBox="1"/>
            <p:nvPr/>
          </p:nvSpPr>
          <p:spPr>
            <a:xfrm>
              <a:off x="9767656" y="3176495"/>
              <a:ext cx="2418766" cy="4462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5.</a:t>
              </a:r>
              <a:r>
                <a:rPr lang="zh-CN" altLang="en-US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结果分析</a:t>
              </a: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3396553F-8CB5-449B-2E55-2BCA8C919F4C}"/>
              </a:ext>
            </a:extLst>
          </p:cNvPr>
          <p:cNvSpPr txBox="1"/>
          <p:nvPr/>
        </p:nvSpPr>
        <p:spPr>
          <a:xfrm>
            <a:off x="2311604" y="2101013"/>
            <a:ext cx="219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total_claim_amount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E03CDEC-F007-C9AC-777C-2151C97F9D61}"/>
              </a:ext>
            </a:extLst>
          </p:cNvPr>
          <p:cNvSpPr txBox="1"/>
          <p:nvPr/>
        </p:nvSpPr>
        <p:spPr>
          <a:xfrm>
            <a:off x="6720891" y="2101013"/>
            <a:ext cx="154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vehicle_claim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3586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>
            <a:extLst>
              <a:ext uri="{FF2B5EF4-FFF2-40B4-BE49-F238E27FC236}">
                <a16:creationId xmlns:a16="http://schemas.microsoft.com/office/drawing/2014/main" id="{BD177E25-26CA-8699-3CFE-556DD0777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3956" y="191880"/>
            <a:ext cx="1383030" cy="40195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A1C6D894-5450-ABE9-5C53-593215840EF2}"/>
              </a:ext>
            </a:extLst>
          </p:cNvPr>
          <p:cNvSpPr/>
          <p:nvPr/>
        </p:nvSpPr>
        <p:spPr>
          <a:xfrm>
            <a:off x="1666993" y="392793"/>
            <a:ext cx="2771877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数据预处理</a:t>
            </a:r>
          </a:p>
        </p:txBody>
      </p:sp>
      <p:sp>
        <p:nvSpPr>
          <p:cNvPr id="21" name="圆角矩形 13">
            <a:extLst>
              <a:ext uri="{FF2B5EF4-FFF2-40B4-BE49-F238E27FC236}">
                <a16:creationId xmlns:a16="http://schemas.microsoft.com/office/drawing/2014/main" id="{C17F6D46-CE4A-2257-A34E-BD42A7ACEC87}"/>
              </a:ext>
            </a:extLst>
          </p:cNvPr>
          <p:cNvSpPr/>
          <p:nvPr/>
        </p:nvSpPr>
        <p:spPr>
          <a:xfrm rot="2700000">
            <a:off x="708419" y="396288"/>
            <a:ext cx="590584" cy="590584"/>
          </a:xfrm>
          <a:prstGeom prst="roundRect">
            <a:avLst/>
          </a:prstGeom>
          <a:solidFill>
            <a:srgbClr val="508CB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圆角矩形 14">
            <a:extLst>
              <a:ext uri="{FF2B5EF4-FFF2-40B4-BE49-F238E27FC236}">
                <a16:creationId xmlns:a16="http://schemas.microsoft.com/office/drawing/2014/main" id="{25F4A101-4D3A-0ED1-6319-E838FC24373B}"/>
              </a:ext>
            </a:extLst>
          </p:cNvPr>
          <p:cNvSpPr/>
          <p:nvPr/>
        </p:nvSpPr>
        <p:spPr>
          <a:xfrm rot="2700000">
            <a:off x="579421" y="396288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8886BBB-FAB3-2C13-4818-3297157FE107}"/>
              </a:ext>
            </a:extLst>
          </p:cNvPr>
          <p:cNvSpPr txBox="1"/>
          <p:nvPr/>
        </p:nvSpPr>
        <p:spPr>
          <a:xfrm>
            <a:off x="5935972" y="1465115"/>
            <a:ext cx="5901595" cy="1529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缺失值处理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对于缺失值填充，采用两种方法处理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作为新取值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方法①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众数填充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方法②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3DE68AE-85DD-8820-5A96-AC8B2130F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914833"/>
              </p:ext>
            </p:extLst>
          </p:nvPr>
        </p:nvGraphicFramePr>
        <p:xfrm>
          <a:off x="2163588" y="3324888"/>
          <a:ext cx="2949297" cy="1169088"/>
        </p:xfrm>
        <a:graphic>
          <a:graphicData uri="http://schemas.openxmlformats.org/drawingml/2006/table">
            <a:tbl>
              <a:tblPr/>
              <a:tblGrid>
                <a:gridCol w="1466846">
                  <a:extLst>
                    <a:ext uri="{9D8B030D-6E8A-4147-A177-3AD203B41FA5}">
                      <a16:colId xmlns:a16="http://schemas.microsoft.com/office/drawing/2014/main" val="386079960"/>
                    </a:ext>
                  </a:extLst>
                </a:gridCol>
                <a:gridCol w="1482451">
                  <a:extLst>
                    <a:ext uri="{9D8B030D-6E8A-4147-A177-3AD203B41FA5}">
                      <a16:colId xmlns:a16="http://schemas.microsoft.com/office/drawing/2014/main" val="1960642276"/>
                    </a:ext>
                  </a:extLst>
                </a:gridCol>
              </a:tblGrid>
              <a:tr h="481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incident_type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8C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collision_type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8C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128202"/>
                  </a:ext>
                </a:extLst>
              </a:tr>
              <a:tr h="3668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Vehicle Theft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001036"/>
                  </a:ext>
                </a:extLst>
              </a:tr>
              <a:tr h="3210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Parked Car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37079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BB6F63D-8999-B6B4-A540-B396CD555968}"/>
              </a:ext>
            </a:extLst>
          </p:cNvPr>
          <p:cNvSpPr txBox="1"/>
          <p:nvPr/>
        </p:nvSpPr>
        <p:spPr>
          <a:xfrm>
            <a:off x="1666993" y="4558272"/>
            <a:ext cx="4069427" cy="79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collision_type</a:t>
            </a:r>
            <a:r>
              <a:rPr lang="zh-CN" altLang="en-US" sz="1600" dirty="0"/>
              <a:t>缺失值与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incident_type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/>
              <a:t>密切相关。因此，将“？”看作</a:t>
            </a:r>
            <a:r>
              <a:rPr lang="zh-CN" altLang="en-US" sz="1600" b="1" dirty="0"/>
              <a:t>新取值</a:t>
            </a:r>
            <a:endParaRPr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E48AC9-6A9A-CC84-8E8D-5E47A96DCA63}"/>
              </a:ext>
            </a:extLst>
          </p:cNvPr>
          <p:cNvSpPr txBox="1"/>
          <p:nvPr/>
        </p:nvSpPr>
        <p:spPr>
          <a:xfrm>
            <a:off x="5946428" y="3481282"/>
            <a:ext cx="5030039" cy="189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数据离散化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对连续型的数值特征进行离散化处理，采用的是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k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-means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分箱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Silhouette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），使其变为一段离散化的区间。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众数填充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数据离散化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方法③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CE76143-DEE8-6A0D-791C-E111D3DBDF2D}"/>
              </a:ext>
            </a:extLst>
          </p:cNvPr>
          <p:cNvGrpSpPr/>
          <p:nvPr/>
        </p:nvGrpSpPr>
        <p:grpSpPr>
          <a:xfrm>
            <a:off x="-7040" y="6413287"/>
            <a:ext cx="12192890" cy="446276"/>
            <a:chOff x="-6468" y="3176495"/>
            <a:chExt cx="12192890" cy="446276"/>
          </a:xfrm>
        </p:grpSpPr>
        <p:sp>
          <p:nvSpPr>
            <p:cNvPr id="15" name="文本框 3">
              <a:extLst>
                <a:ext uri="{FF2B5EF4-FFF2-40B4-BE49-F238E27FC236}">
                  <a16:creationId xmlns:a16="http://schemas.microsoft.com/office/drawing/2014/main" id="{E357CA85-E30E-3BCF-B1C0-F005B718BCFF}"/>
                </a:ext>
              </a:extLst>
            </p:cNvPr>
            <p:cNvSpPr txBox="1"/>
            <p:nvPr/>
          </p:nvSpPr>
          <p:spPr>
            <a:xfrm>
              <a:off x="-6468" y="3176495"/>
              <a:ext cx="2431958" cy="446276"/>
            </a:xfrm>
            <a:prstGeom prst="rect">
              <a:avLst/>
            </a:prstGeom>
            <a:solidFill>
              <a:srgbClr val="508CB4"/>
            </a:solidFill>
            <a:ln>
              <a:solidFill>
                <a:schemeClr val="bg1"/>
              </a:solidFill>
            </a:ln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1.</a:t>
              </a:r>
              <a:r>
                <a:rPr lang="zh-CN" altLang="en-US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数据探索</a:t>
              </a:r>
            </a:p>
          </p:txBody>
        </p:sp>
        <p:sp>
          <p:nvSpPr>
            <p:cNvPr id="17" name="文本框 4">
              <a:extLst>
                <a:ext uri="{FF2B5EF4-FFF2-40B4-BE49-F238E27FC236}">
                  <a16:creationId xmlns:a16="http://schemas.microsoft.com/office/drawing/2014/main" id="{5026D0FA-73C0-4B4C-FF69-1BC1251E6FEF}"/>
                </a:ext>
              </a:extLst>
            </p:cNvPr>
            <p:cNvSpPr txBox="1"/>
            <p:nvPr/>
          </p:nvSpPr>
          <p:spPr>
            <a:xfrm>
              <a:off x="2446956" y="3176495"/>
              <a:ext cx="2418767" cy="4451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2.</a:t>
              </a:r>
              <a:r>
                <a:rPr lang="zh-CN" altLang="en-US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数据分析</a:t>
              </a:r>
            </a:p>
          </p:txBody>
        </p:sp>
        <p:sp>
          <p:nvSpPr>
            <p:cNvPr id="19" name="文本框 5">
              <a:extLst>
                <a:ext uri="{FF2B5EF4-FFF2-40B4-BE49-F238E27FC236}">
                  <a16:creationId xmlns:a16="http://schemas.microsoft.com/office/drawing/2014/main" id="{C89E6C47-103C-465A-A02F-F225036F21E0}"/>
                </a:ext>
              </a:extLst>
            </p:cNvPr>
            <p:cNvSpPr txBox="1"/>
            <p:nvPr/>
          </p:nvSpPr>
          <p:spPr>
            <a:xfrm>
              <a:off x="4887189" y="3176495"/>
              <a:ext cx="2418767" cy="4462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3.</a:t>
              </a:r>
              <a:r>
                <a:rPr lang="zh-CN" altLang="en-US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特征提取</a:t>
              </a:r>
            </a:p>
          </p:txBody>
        </p:sp>
        <p:sp>
          <p:nvSpPr>
            <p:cNvPr id="20" name="文本框 6">
              <a:extLst>
                <a:ext uri="{FF2B5EF4-FFF2-40B4-BE49-F238E27FC236}">
                  <a16:creationId xmlns:a16="http://schemas.microsoft.com/office/drawing/2014/main" id="{89940AC1-208E-6638-8B45-FF935FF6CECF}"/>
                </a:ext>
              </a:extLst>
            </p:cNvPr>
            <p:cNvSpPr txBox="1"/>
            <p:nvPr/>
          </p:nvSpPr>
          <p:spPr>
            <a:xfrm>
              <a:off x="7327422" y="3176495"/>
              <a:ext cx="2418767" cy="4462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4.</a:t>
              </a:r>
              <a:r>
                <a:rPr lang="zh-CN" altLang="en-US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模型搭建</a:t>
              </a:r>
            </a:p>
          </p:txBody>
        </p:sp>
        <p:sp>
          <p:nvSpPr>
            <p:cNvPr id="23" name="文本框 7">
              <a:extLst>
                <a:ext uri="{FF2B5EF4-FFF2-40B4-BE49-F238E27FC236}">
                  <a16:creationId xmlns:a16="http://schemas.microsoft.com/office/drawing/2014/main" id="{56570954-C182-2358-D2B4-8F149D585893}"/>
                </a:ext>
              </a:extLst>
            </p:cNvPr>
            <p:cNvSpPr txBox="1"/>
            <p:nvPr/>
          </p:nvSpPr>
          <p:spPr>
            <a:xfrm>
              <a:off x="9767656" y="3176495"/>
              <a:ext cx="2418766" cy="4462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5.</a:t>
              </a:r>
              <a:r>
                <a:rPr lang="zh-CN" altLang="en-US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结果分析</a:t>
              </a: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0130734B-FFB9-A8E2-A976-3C1E42078CB0}"/>
              </a:ext>
            </a:extLst>
          </p:cNvPr>
          <p:cNvSpPr txBox="1"/>
          <p:nvPr/>
        </p:nvSpPr>
        <p:spPr>
          <a:xfrm>
            <a:off x="1666993" y="1465115"/>
            <a:ext cx="4268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该数据集中有三个特征存在缺失值“？”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分别是 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collision_type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ctr"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property_damage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ctr"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police_report_available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953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>
            <a:extLst>
              <a:ext uri="{FF2B5EF4-FFF2-40B4-BE49-F238E27FC236}">
                <a16:creationId xmlns:a16="http://schemas.microsoft.com/office/drawing/2014/main" id="{BD177E25-26CA-8699-3CFE-556DD0777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3956" y="191880"/>
            <a:ext cx="1383030" cy="40195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A1C6D894-5450-ABE9-5C53-593215840EF2}"/>
              </a:ext>
            </a:extLst>
          </p:cNvPr>
          <p:cNvSpPr/>
          <p:nvPr/>
        </p:nvSpPr>
        <p:spPr>
          <a:xfrm>
            <a:off x="1666993" y="392793"/>
            <a:ext cx="2771877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数据预处理</a:t>
            </a:r>
          </a:p>
        </p:txBody>
      </p:sp>
      <p:sp>
        <p:nvSpPr>
          <p:cNvPr id="21" name="圆角矩形 13">
            <a:extLst>
              <a:ext uri="{FF2B5EF4-FFF2-40B4-BE49-F238E27FC236}">
                <a16:creationId xmlns:a16="http://schemas.microsoft.com/office/drawing/2014/main" id="{C17F6D46-CE4A-2257-A34E-BD42A7ACEC87}"/>
              </a:ext>
            </a:extLst>
          </p:cNvPr>
          <p:cNvSpPr/>
          <p:nvPr/>
        </p:nvSpPr>
        <p:spPr>
          <a:xfrm rot="2700000">
            <a:off x="708419" y="396288"/>
            <a:ext cx="590584" cy="590584"/>
          </a:xfrm>
          <a:prstGeom prst="roundRect">
            <a:avLst/>
          </a:prstGeom>
          <a:solidFill>
            <a:srgbClr val="508CB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圆角矩形 14">
            <a:extLst>
              <a:ext uri="{FF2B5EF4-FFF2-40B4-BE49-F238E27FC236}">
                <a16:creationId xmlns:a16="http://schemas.microsoft.com/office/drawing/2014/main" id="{25F4A101-4D3A-0ED1-6319-E838FC24373B}"/>
              </a:ext>
            </a:extLst>
          </p:cNvPr>
          <p:cNvSpPr/>
          <p:nvPr/>
        </p:nvSpPr>
        <p:spPr>
          <a:xfrm rot="2700000">
            <a:off x="579421" y="396288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CE76143-DEE8-6A0D-791C-E111D3DBDF2D}"/>
              </a:ext>
            </a:extLst>
          </p:cNvPr>
          <p:cNvGrpSpPr/>
          <p:nvPr/>
        </p:nvGrpSpPr>
        <p:grpSpPr>
          <a:xfrm>
            <a:off x="-7040" y="6413287"/>
            <a:ext cx="12192890" cy="446276"/>
            <a:chOff x="-6468" y="3176495"/>
            <a:chExt cx="12192890" cy="446276"/>
          </a:xfrm>
        </p:grpSpPr>
        <p:sp>
          <p:nvSpPr>
            <p:cNvPr id="15" name="文本框 3">
              <a:extLst>
                <a:ext uri="{FF2B5EF4-FFF2-40B4-BE49-F238E27FC236}">
                  <a16:creationId xmlns:a16="http://schemas.microsoft.com/office/drawing/2014/main" id="{E357CA85-E30E-3BCF-B1C0-F005B718BCFF}"/>
                </a:ext>
              </a:extLst>
            </p:cNvPr>
            <p:cNvSpPr txBox="1"/>
            <p:nvPr/>
          </p:nvSpPr>
          <p:spPr>
            <a:xfrm>
              <a:off x="-6468" y="3176495"/>
              <a:ext cx="2431958" cy="446276"/>
            </a:xfrm>
            <a:prstGeom prst="rect">
              <a:avLst/>
            </a:prstGeom>
            <a:solidFill>
              <a:srgbClr val="508CB4"/>
            </a:solidFill>
            <a:ln>
              <a:solidFill>
                <a:schemeClr val="bg1"/>
              </a:solidFill>
            </a:ln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1.</a:t>
              </a:r>
              <a:r>
                <a:rPr lang="zh-CN" altLang="en-US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数据探索</a:t>
              </a:r>
            </a:p>
          </p:txBody>
        </p:sp>
        <p:sp>
          <p:nvSpPr>
            <p:cNvPr id="17" name="文本框 4">
              <a:extLst>
                <a:ext uri="{FF2B5EF4-FFF2-40B4-BE49-F238E27FC236}">
                  <a16:creationId xmlns:a16="http://schemas.microsoft.com/office/drawing/2014/main" id="{5026D0FA-73C0-4B4C-FF69-1BC1251E6FEF}"/>
                </a:ext>
              </a:extLst>
            </p:cNvPr>
            <p:cNvSpPr txBox="1"/>
            <p:nvPr/>
          </p:nvSpPr>
          <p:spPr>
            <a:xfrm>
              <a:off x="2446956" y="3176495"/>
              <a:ext cx="2418767" cy="4451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2.</a:t>
              </a:r>
              <a:r>
                <a:rPr lang="zh-CN" altLang="en-US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数据分析</a:t>
              </a:r>
            </a:p>
          </p:txBody>
        </p:sp>
        <p:sp>
          <p:nvSpPr>
            <p:cNvPr id="19" name="文本框 5">
              <a:extLst>
                <a:ext uri="{FF2B5EF4-FFF2-40B4-BE49-F238E27FC236}">
                  <a16:creationId xmlns:a16="http://schemas.microsoft.com/office/drawing/2014/main" id="{C89E6C47-103C-465A-A02F-F225036F21E0}"/>
                </a:ext>
              </a:extLst>
            </p:cNvPr>
            <p:cNvSpPr txBox="1"/>
            <p:nvPr/>
          </p:nvSpPr>
          <p:spPr>
            <a:xfrm>
              <a:off x="4887189" y="3176495"/>
              <a:ext cx="2418767" cy="4462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3.</a:t>
              </a:r>
              <a:r>
                <a:rPr lang="zh-CN" altLang="en-US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特征提取</a:t>
              </a:r>
            </a:p>
          </p:txBody>
        </p:sp>
        <p:sp>
          <p:nvSpPr>
            <p:cNvPr id="20" name="文本框 6">
              <a:extLst>
                <a:ext uri="{FF2B5EF4-FFF2-40B4-BE49-F238E27FC236}">
                  <a16:creationId xmlns:a16="http://schemas.microsoft.com/office/drawing/2014/main" id="{89940AC1-208E-6638-8B45-FF935FF6CECF}"/>
                </a:ext>
              </a:extLst>
            </p:cNvPr>
            <p:cNvSpPr txBox="1"/>
            <p:nvPr/>
          </p:nvSpPr>
          <p:spPr>
            <a:xfrm>
              <a:off x="7327422" y="3176495"/>
              <a:ext cx="2418767" cy="4462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4.</a:t>
              </a:r>
              <a:r>
                <a:rPr lang="zh-CN" altLang="en-US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模型搭建</a:t>
              </a:r>
            </a:p>
          </p:txBody>
        </p:sp>
        <p:sp>
          <p:nvSpPr>
            <p:cNvPr id="23" name="文本框 7">
              <a:extLst>
                <a:ext uri="{FF2B5EF4-FFF2-40B4-BE49-F238E27FC236}">
                  <a16:creationId xmlns:a16="http://schemas.microsoft.com/office/drawing/2014/main" id="{56570954-C182-2358-D2B4-8F149D585893}"/>
                </a:ext>
              </a:extLst>
            </p:cNvPr>
            <p:cNvSpPr txBox="1"/>
            <p:nvPr/>
          </p:nvSpPr>
          <p:spPr>
            <a:xfrm>
              <a:off x="9767656" y="3176495"/>
              <a:ext cx="2418766" cy="4462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5.</a:t>
              </a:r>
              <a:r>
                <a:rPr lang="zh-CN" altLang="en-US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结果分析</a:t>
              </a:r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10EA78D-BB86-F48F-D226-3DE29FAB5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310333"/>
              </p:ext>
            </p:extLst>
          </p:nvPr>
        </p:nvGraphicFramePr>
        <p:xfrm>
          <a:off x="1666993" y="2519477"/>
          <a:ext cx="4429007" cy="1532308"/>
        </p:xfrm>
        <a:graphic>
          <a:graphicData uri="http://schemas.openxmlformats.org/drawingml/2006/table">
            <a:tbl>
              <a:tblPr/>
              <a:tblGrid>
                <a:gridCol w="1621546">
                  <a:extLst>
                    <a:ext uri="{9D8B030D-6E8A-4147-A177-3AD203B41FA5}">
                      <a16:colId xmlns:a16="http://schemas.microsoft.com/office/drawing/2014/main" val="503135819"/>
                    </a:ext>
                  </a:extLst>
                </a:gridCol>
                <a:gridCol w="1379611">
                  <a:extLst>
                    <a:ext uri="{9D8B030D-6E8A-4147-A177-3AD203B41FA5}">
                      <a16:colId xmlns:a16="http://schemas.microsoft.com/office/drawing/2014/main" val="1376111212"/>
                    </a:ext>
                  </a:extLst>
                </a:gridCol>
                <a:gridCol w="1427850">
                  <a:extLst>
                    <a:ext uri="{9D8B030D-6E8A-4147-A177-3AD203B41FA5}">
                      <a16:colId xmlns:a16="http://schemas.microsoft.com/office/drawing/2014/main" val="932703847"/>
                    </a:ext>
                  </a:extLst>
                </a:gridCol>
              </a:tblGrid>
              <a:tr h="4435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DataSet</a:t>
                      </a:r>
                      <a:endParaRPr lang="zh-CN" alt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8C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Accuracy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8C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AUC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8C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282020"/>
                  </a:ext>
                </a:extLst>
              </a:tr>
              <a:tr h="36291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方法①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0.743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0.565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097535"/>
                  </a:ext>
                </a:extLst>
              </a:tr>
              <a:tr h="36291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方法②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0.724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0.497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729822"/>
                  </a:ext>
                </a:extLst>
              </a:tr>
              <a:tr h="36291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方法③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16933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EB1A3E6-43D8-E656-1A2C-A2D8823B0DC8}"/>
              </a:ext>
            </a:extLst>
          </p:cNvPr>
          <p:cNvSpPr txBox="1"/>
          <p:nvPr/>
        </p:nvSpPr>
        <p:spPr>
          <a:xfrm>
            <a:off x="1666993" y="1606154"/>
            <a:ext cx="34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预处理后不同数据结果对比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09B4A8-61E1-133B-CAE6-9AC186A06A99}"/>
              </a:ext>
            </a:extLst>
          </p:cNvPr>
          <p:cNvSpPr txBox="1"/>
          <p:nvPr/>
        </p:nvSpPr>
        <p:spPr>
          <a:xfrm>
            <a:off x="3539226" y="4687734"/>
            <a:ext cx="466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最终以</a:t>
            </a:r>
            <a:r>
              <a:rPr lang="zh-CN" altLang="en-US" b="1" dirty="0">
                <a:solidFill>
                  <a:srgbClr val="FF0000"/>
                </a:solidFill>
              </a:rPr>
              <a:t>方法①</a:t>
            </a:r>
            <a:r>
              <a:rPr lang="zh-CN" altLang="en-US" sz="1600" dirty="0"/>
              <a:t>得到的数据集做进一步的分析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715F91-C007-D3F5-05BE-1F8E92E89C13}"/>
              </a:ext>
            </a:extLst>
          </p:cNvPr>
          <p:cNvSpPr txBox="1"/>
          <p:nvPr/>
        </p:nvSpPr>
        <p:spPr>
          <a:xfrm>
            <a:off x="6489117" y="2499839"/>
            <a:ext cx="4627132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三个方法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方法①：原始数据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作为新取值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方法②：原始数据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众数填充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方法③：原始数据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众数填充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数据离散化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B495FF-2D46-E28F-6293-46191D59B37D}"/>
              </a:ext>
            </a:extLst>
          </p:cNvPr>
          <p:cNvSpPr txBox="1"/>
          <p:nvPr/>
        </p:nvSpPr>
        <p:spPr>
          <a:xfrm>
            <a:off x="1665359" y="2962375"/>
            <a:ext cx="4429007" cy="36933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BABFA25-36BD-9B1F-F186-970E9FE432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389" y="4424393"/>
            <a:ext cx="1232808" cy="8766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570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>
            <a:extLst>
              <a:ext uri="{FF2B5EF4-FFF2-40B4-BE49-F238E27FC236}">
                <a16:creationId xmlns:a16="http://schemas.microsoft.com/office/drawing/2014/main" id="{BD177E25-26CA-8699-3CFE-556DD0777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3956" y="191880"/>
            <a:ext cx="1383030" cy="40195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A1C6D894-5450-ABE9-5C53-593215840EF2}"/>
              </a:ext>
            </a:extLst>
          </p:cNvPr>
          <p:cNvSpPr/>
          <p:nvPr/>
        </p:nvSpPr>
        <p:spPr>
          <a:xfrm>
            <a:off x="1666993" y="392793"/>
            <a:ext cx="2771877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数据</a:t>
            </a:r>
            <a:r>
              <a:rPr lang="zh-CN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分析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3F20307-3E14-97A6-1906-2C262B9870E1}"/>
              </a:ext>
            </a:extLst>
          </p:cNvPr>
          <p:cNvSpPr/>
          <p:nvPr/>
        </p:nvSpPr>
        <p:spPr>
          <a:xfrm>
            <a:off x="6710325" y="1376537"/>
            <a:ext cx="3056759" cy="41819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相关性分析</a:t>
            </a: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数值型特征</a:t>
            </a:r>
          </a:p>
        </p:txBody>
      </p:sp>
      <p:sp>
        <p:nvSpPr>
          <p:cNvPr id="21" name="圆角矩形 13">
            <a:extLst>
              <a:ext uri="{FF2B5EF4-FFF2-40B4-BE49-F238E27FC236}">
                <a16:creationId xmlns:a16="http://schemas.microsoft.com/office/drawing/2014/main" id="{C17F6D46-CE4A-2257-A34E-BD42A7ACEC87}"/>
              </a:ext>
            </a:extLst>
          </p:cNvPr>
          <p:cNvSpPr/>
          <p:nvPr/>
        </p:nvSpPr>
        <p:spPr>
          <a:xfrm rot="2700000">
            <a:off x="708419" y="396288"/>
            <a:ext cx="590584" cy="590584"/>
          </a:xfrm>
          <a:prstGeom prst="roundRect">
            <a:avLst/>
          </a:prstGeom>
          <a:solidFill>
            <a:srgbClr val="508CB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圆角矩形 14">
            <a:extLst>
              <a:ext uri="{FF2B5EF4-FFF2-40B4-BE49-F238E27FC236}">
                <a16:creationId xmlns:a16="http://schemas.microsoft.com/office/drawing/2014/main" id="{25F4A101-4D3A-0ED1-6319-E838FC24373B}"/>
              </a:ext>
            </a:extLst>
          </p:cNvPr>
          <p:cNvSpPr/>
          <p:nvPr/>
        </p:nvSpPr>
        <p:spPr>
          <a:xfrm rot="2700000">
            <a:off x="579421" y="396288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F2F846B-D465-77AA-D19C-AAA2932623BA}"/>
              </a:ext>
            </a:extLst>
          </p:cNvPr>
          <p:cNvGrpSpPr/>
          <p:nvPr/>
        </p:nvGrpSpPr>
        <p:grpSpPr>
          <a:xfrm>
            <a:off x="-7040" y="6413287"/>
            <a:ext cx="12192890" cy="446276"/>
            <a:chOff x="-6468" y="3176495"/>
            <a:chExt cx="12192890" cy="446276"/>
          </a:xfrm>
        </p:grpSpPr>
        <p:sp>
          <p:nvSpPr>
            <p:cNvPr id="11" name="文本框 3">
              <a:extLst>
                <a:ext uri="{FF2B5EF4-FFF2-40B4-BE49-F238E27FC236}">
                  <a16:creationId xmlns:a16="http://schemas.microsoft.com/office/drawing/2014/main" id="{F20E1977-D881-06C1-95A9-B765E06940A5}"/>
                </a:ext>
              </a:extLst>
            </p:cNvPr>
            <p:cNvSpPr txBox="1"/>
            <p:nvPr/>
          </p:nvSpPr>
          <p:spPr>
            <a:xfrm>
              <a:off x="-6468" y="3176495"/>
              <a:ext cx="2431958" cy="4462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1.</a:t>
              </a:r>
              <a:r>
                <a:rPr lang="zh-CN" altLang="en-US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数据探索</a:t>
              </a:r>
            </a:p>
          </p:txBody>
        </p:sp>
        <p:sp>
          <p:nvSpPr>
            <p:cNvPr id="15" name="文本框 4">
              <a:extLst>
                <a:ext uri="{FF2B5EF4-FFF2-40B4-BE49-F238E27FC236}">
                  <a16:creationId xmlns:a16="http://schemas.microsoft.com/office/drawing/2014/main" id="{3FCEE009-3921-9B5E-6609-A2750478D7EE}"/>
                </a:ext>
              </a:extLst>
            </p:cNvPr>
            <p:cNvSpPr txBox="1"/>
            <p:nvPr/>
          </p:nvSpPr>
          <p:spPr>
            <a:xfrm>
              <a:off x="2446956" y="3176495"/>
              <a:ext cx="2418767" cy="445135"/>
            </a:xfrm>
            <a:prstGeom prst="rect">
              <a:avLst/>
            </a:prstGeom>
            <a:solidFill>
              <a:srgbClr val="508CB4"/>
            </a:solidFill>
            <a:ln>
              <a:solidFill>
                <a:schemeClr val="bg1"/>
              </a:solidFill>
            </a:ln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2.</a:t>
              </a:r>
              <a:r>
                <a:rPr lang="zh-CN" altLang="en-US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数据分析</a:t>
              </a:r>
            </a:p>
          </p:txBody>
        </p:sp>
        <p:sp>
          <p:nvSpPr>
            <p:cNvPr id="16" name="文本框 5">
              <a:extLst>
                <a:ext uri="{FF2B5EF4-FFF2-40B4-BE49-F238E27FC236}">
                  <a16:creationId xmlns:a16="http://schemas.microsoft.com/office/drawing/2014/main" id="{E4D4A28A-15D9-03A2-1398-4504250E3E55}"/>
                </a:ext>
              </a:extLst>
            </p:cNvPr>
            <p:cNvSpPr txBox="1"/>
            <p:nvPr/>
          </p:nvSpPr>
          <p:spPr>
            <a:xfrm>
              <a:off x="4887189" y="3176495"/>
              <a:ext cx="2418767" cy="4462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3.</a:t>
              </a:r>
              <a:r>
                <a:rPr lang="zh-CN" altLang="en-US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特征提取</a:t>
              </a:r>
            </a:p>
          </p:txBody>
        </p:sp>
        <p:sp>
          <p:nvSpPr>
            <p:cNvPr id="17" name="文本框 6">
              <a:extLst>
                <a:ext uri="{FF2B5EF4-FFF2-40B4-BE49-F238E27FC236}">
                  <a16:creationId xmlns:a16="http://schemas.microsoft.com/office/drawing/2014/main" id="{7B5F28E3-F3A0-9BB7-F0F9-BD3BD47B1002}"/>
                </a:ext>
              </a:extLst>
            </p:cNvPr>
            <p:cNvSpPr txBox="1"/>
            <p:nvPr/>
          </p:nvSpPr>
          <p:spPr>
            <a:xfrm>
              <a:off x="7327422" y="3176495"/>
              <a:ext cx="2418767" cy="4462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4.</a:t>
              </a:r>
              <a:r>
                <a:rPr lang="zh-CN" altLang="en-US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模型搭建</a:t>
              </a:r>
            </a:p>
          </p:txBody>
        </p:sp>
        <p:sp>
          <p:nvSpPr>
            <p:cNvPr id="20" name="文本框 7">
              <a:extLst>
                <a:ext uri="{FF2B5EF4-FFF2-40B4-BE49-F238E27FC236}">
                  <a16:creationId xmlns:a16="http://schemas.microsoft.com/office/drawing/2014/main" id="{E8D21E48-86CE-12D3-B7A8-02DAFBC18F5C}"/>
                </a:ext>
              </a:extLst>
            </p:cNvPr>
            <p:cNvSpPr txBox="1"/>
            <p:nvPr/>
          </p:nvSpPr>
          <p:spPr>
            <a:xfrm>
              <a:off x="9767656" y="3176495"/>
              <a:ext cx="2418766" cy="4462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5.</a:t>
              </a:r>
              <a:r>
                <a:rPr lang="zh-CN" altLang="en-US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结果分析</a:t>
              </a: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E84E16C7-394E-7B4E-0C81-8335FE1DDDEE}"/>
              </a:ext>
            </a:extLst>
          </p:cNvPr>
          <p:cNvSpPr/>
          <p:nvPr/>
        </p:nvSpPr>
        <p:spPr>
          <a:xfrm>
            <a:off x="1555788" y="1391964"/>
            <a:ext cx="4770295" cy="41819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卡方独立性检验（</a:t>
            </a: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α=0.01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分类型特征</a:t>
            </a:r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5CE8EACD-E906-AF7F-F44D-784685CC8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492217"/>
              </p:ext>
            </p:extLst>
          </p:nvPr>
        </p:nvGraphicFramePr>
        <p:xfrm>
          <a:off x="1666993" y="2221986"/>
          <a:ext cx="4365105" cy="2788632"/>
        </p:xfrm>
        <a:graphic>
          <a:graphicData uri="http://schemas.openxmlformats.org/drawingml/2006/table">
            <a:tbl>
              <a:tblPr/>
              <a:tblGrid>
                <a:gridCol w="2457811">
                  <a:extLst>
                    <a:ext uri="{9D8B030D-6E8A-4147-A177-3AD203B41FA5}">
                      <a16:colId xmlns:a16="http://schemas.microsoft.com/office/drawing/2014/main" val="2587739050"/>
                    </a:ext>
                  </a:extLst>
                </a:gridCol>
                <a:gridCol w="1907294">
                  <a:extLst>
                    <a:ext uri="{9D8B030D-6E8A-4147-A177-3AD203B41FA5}">
                      <a16:colId xmlns:a16="http://schemas.microsoft.com/office/drawing/2014/main" val="1907460151"/>
                    </a:ext>
                  </a:extLst>
                </a:gridCol>
              </a:tblGrid>
              <a:tr h="5034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特征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8C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检验</a:t>
                      </a:r>
                      <a:r>
                        <a:rPr lang="en-US" sz="1800" b="1" i="1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p</a:t>
                      </a:r>
                      <a:r>
                        <a:rPr lang="zh-CN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值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8C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6677"/>
                  </a:ext>
                </a:extLst>
              </a:tr>
              <a:tr h="457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incident_type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0.0064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41746"/>
                  </a:ext>
                </a:extLst>
              </a:tr>
              <a:tr h="457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collision_type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5.61E-09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473047"/>
                  </a:ext>
                </a:extLst>
              </a:tr>
              <a:tr h="457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incident_severity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1.52E-56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262735"/>
                  </a:ext>
                </a:extLst>
              </a:tr>
              <a:tr h="457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authorities_contacted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5.67E-09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370061"/>
                  </a:ext>
                </a:extLst>
              </a:tr>
              <a:tr h="457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incident_city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1.52E-56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788620"/>
                  </a:ext>
                </a:extLst>
              </a:tr>
            </a:tbl>
          </a:graphicData>
        </a:graphic>
      </p:graphicFrame>
      <p:pic>
        <p:nvPicPr>
          <p:cNvPr id="37" name="图片 36">
            <a:extLst>
              <a:ext uri="{FF2B5EF4-FFF2-40B4-BE49-F238E27FC236}">
                <a16:creationId xmlns:a16="http://schemas.microsoft.com/office/drawing/2014/main" id="{2DC53381-E284-9385-AF2B-199A1A24F56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252" y="2134038"/>
            <a:ext cx="4084859" cy="3770425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C9B8F70A-38A3-83C2-F14E-8A6E53971B91}"/>
              </a:ext>
            </a:extLst>
          </p:cNvPr>
          <p:cNvGrpSpPr/>
          <p:nvPr/>
        </p:nvGrpSpPr>
        <p:grpSpPr>
          <a:xfrm>
            <a:off x="7616478" y="5270210"/>
            <a:ext cx="1480457" cy="587828"/>
            <a:chOff x="3505200" y="5050971"/>
            <a:chExt cx="1894114" cy="58782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9EFC92BC-C02D-A081-3826-E0FD2E4FA9F8}"/>
                </a:ext>
              </a:extLst>
            </p:cNvPr>
            <p:cNvCxnSpPr/>
            <p:nvPr/>
          </p:nvCxnSpPr>
          <p:spPr>
            <a:xfrm>
              <a:off x="3505200" y="5050971"/>
              <a:ext cx="1894114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960AEAB-D55F-24B2-E72F-6C9436B1B762}"/>
                </a:ext>
              </a:extLst>
            </p:cNvPr>
            <p:cNvCxnSpPr/>
            <p:nvPr/>
          </p:nvCxnSpPr>
          <p:spPr>
            <a:xfrm>
              <a:off x="3505200" y="5638799"/>
              <a:ext cx="1894114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95EB06A-8032-0FD2-9B5A-033EF67653B2}"/>
                </a:ext>
              </a:extLst>
            </p:cNvPr>
            <p:cNvCxnSpPr>
              <a:cxnSpLocks/>
            </p:cNvCxnSpPr>
            <p:nvPr/>
          </p:nvCxnSpPr>
          <p:spPr>
            <a:xfrm>
              <a:off x="3505200" y="5050971"/>
              <a:ext cx="0" cy="587828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57F8D537-5C1C-7D03-A992-1B57CD5A01AE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4" y="5050971"/>
              <a:ext cx="0" cy="587828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84620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>
            <a:extLst>
              <a:ext uri="{FF2B5EF4-FFF2-40B4-BE49-F238E27FC236}">
                <a16:creationId xmlns:a16="http://schemas.microsoft.com/office/drawing/2014/main" id="{BD177E25-26CA-8699-3CFE-556DD0777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3956" y="191880"/>
            <a:ext cx="1383030" cy="40195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A1C6D894-5450-ABE9-5C53-593215840EF2}"/>
              </a:ext>
            </a:extLst>
          </p:cNvPr>
          <p:cNvSpPr/>
          <p:nvPr/>
        </p:nvSpPr>
        <p:spPr>
          <a:xfrm>
            <a:off x="1666993" y="392793"/>
            <a:ext cx="2771877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特征选择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圆角矩形 13">
            <a:extLst>
              <a:ext uri="{FF2B5EF4-FFF2-40B4-BE49-F238E27FC236}">
                <a16:creationId xmlns:a16="http://schemas.microsoft.com/office/drawing/2014/main" id="{C17F6D46-CE4A-2257-A34E-BD42A7ACEC87}"/>
              </a:ext>
            </a:extLst>
          </p:cNvPr>
          <p:cNvSpPr/>
          <p:nvPr/>
        </p:nvSpPr>
        <p:spPr>
          <a:xfrm rot="2700000">
            <a:off x="708419" y="396288"/>
            <a:ext cx="590584" cy="590584"/>
          </a:xfrm>
          <a:prstGeom prst="roundRect">
            <a:avLst/>
          </a:prstGeom>
          <a:solidFill>
            <a:srgbClr val="508CB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圆角矩形 14">
            <a:extLst>
              <a:ext uri="{FF2B5EF4-FFF2-40B4-BE49-F238E27FC236}">
                <a16:creationId xmlns:a16="http://schemas.microsoft.com/office/drawing/2014/main" id="{25F4A101-4D3A-0ED1-6319-E838FC24373B}"/>
              </a:ext>
            </a:extLst>
          </p:cNvPr>
          <p:cNvSpPr/>
          <p:nvPr/>
        </p:nvSpPr>
        <p:spPr>
          <a:xfrm rot="2700000">
            <a:off x="579421" y="396288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B1DDA90-0BB5-FB67-AFBB-839AC55D6C45}"/>
              </a:ext>
            </a:extLst>
          </p:cNvPr>
          <p:cNvSpPr txBox="1"/>
          <p:nvPr/>
        </p:nvSpPr>
        <p:spPr>
          <a:xfrm>
            <a:off x="1549341" y="1364744"/>
            <a:ext cx="572593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FB7AD4A-9BA8-A04C-9149-720EE3A732BA}"/>
              </a:ext>
            </a:extLst>
          </p:cNvPr>
          <p:cNvSpPr txBox="1"/>
          <p:nvPr/>
        </p:nvSpPr>
        <p:spPr>
          <a:xfrm>
            <a:off x="1552699" y="2736153"/>
            <a:ext cx="1023036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spc="1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RFECV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7" name="表格 76">
            <a:extLst>
              <a:ext uri="{FF2B5EF4-FFF2-40B4-BE49-F238E27FC236}">
                <a16:creationId xmlns:a16="http://schemas.microsoft.com/office/drawing/2014/main" id="{E8160146-40FF-0F96-EF71-18005D2E2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07194"/>
              </p:ext>
            </p:extLst>
          </p:nvPr>
        </p:nvGraphicFramePr>
        <p:xfrm>
          <a:off x="3344906" y="1244857"/>
          <a:ext cx="7440624" cy="915035"/>
        </p:xfrm>
        <a:graphic>
          <a:graphicData uri="http://schemas.openxmlformats.org/drawingml/2006/table">
            <a:tbl>
              <a:tblPr/>
              <a:tblGrid>
                <a:gridCol w="1345752">
                  <a:extLst>
                    <a:ext uri="{9D8B030D-6E8A-4147-A177-3AD203B41FA5}">
                      <a16:colId xmlns:a16="http://schemas.microsoft.com/office/drawing/2014/main" val="451392127"/>
                    </a:ext>
                  </a:extLst>
                </a:gridCol>
                <a:gridCol w="677208">
                  <a:extLst>
                    <a:ext uri="{9D8B030D-6E8A-4147-A177-3AD203B41FA5}">
                      <a16:colId xmlns:a16="http://schemas.microsoft.com/office/drawing/2014/main" val="1747531821"/>
                    </a:ext>
                  </a:extLst>
                </a:gridCol>
                <a:gridCol w="677208">
                  <a:extLst>
                    <a:ext uri="{9D8B030D-6E8A-4147-A177-3AD203B41FA5}">
                      <a16:colId xmlns:a16="http://schemas.microsoft.com/office/drawing/2014/main" val="2177682484"/>
                    </a:ext>
                  </a:extLst>
                </a:gridCol>
                <a:gridCol w="677208">
                  <a:extLst>
                    <a:ext uri="{9D8B030D-6E8A-4147-A177-3AD203B41FA5}">
                      <a16:colId xmlns:a16="http://schemas.microsoft.com/office/drawing/2014/main" val="3893579454"/>
                    </a:ext>
                  </a:extLst>
                </a:gridCol>
                <a:gridCol w="677208">
                  <a:extLst>
                    <a:ext uri="{9D8B030D-6E8A-4147-A177-3AD203B41FA5}">
                      <a16:colId xmlns:a16="http://schemas.microsoft.com/office/drawing/2014/main" val="2727580057"/>
                    </a:ext>
                  </a:extLst>
                </a:gridCol>
                <a:gridCol w="677208">
                  <a:extLst>
                    <a:ext uri="{9D8B030D-6E8A-4147-A177-3AD203B41FA5}">
                      <a16:colId xmlns:a16="http://schemas.microsoft.com/office/drawing/2014/main" val="4041992560"/>
                    </a:ext>
                  </a:extLst>
                </a:gridCol>
                <a:gridCol w="677208">
                  <a:extLst>
                    <a:ext uri="{9D8B030D-6E8A-4147-A177-3AD203B41FA5}">
                      <a16:colId xmlns:a16="http://schemas.microsoft.com/office/drawing/2014/main" val="851484108"/>
                    </a:ext>
                  </a:extLst>
                </a:gridCol>
                <a:gridCol w="677208">
                  <a:extLst>
                    <a:ext uri="{9D8B030D-6E8A-4147-A177-3AD203B41FA5}">
                      <a16:colId xmlns:a16="http://schemas.microsoft.com/office/drawing/2014/main" val="2177907770"/>
                    </a:ext>
                  </a:extLst>
                </a:gridCol>
                <a:gridCol w="677208">
                  <a:extLst>
                    <a:ext uri="{9D8B030D-6E8A-4147-A177-3AD203B41FA5}">
                      <a16:colId xmlns:a16="http://schemas.microsoft.com/office/drawing/2014/main" val="349264901"/>
                    </a:ext>
                  </a:extLst>
                </a:gridCol>
                <a:gridCol w="677208">
                  <a:extLst>
                    <a:ext uri="{9D8B030D-6E8A-4147-A177-3AD203B41FA5}">
                      <a16:colId xmlns:a16="http://schemas.microsoft.com/office/drawing/2014/main" val="1376455581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Feature num</a:t>
                      </a:r>
                      <a:endParaRPr 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8C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8C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8C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8C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8C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8C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17</a:t>
                      </a:r>
                      <a:endParaRPr 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8C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8C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  <a:endParaRPr 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8C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8C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889330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AUC</a:t>
                      </a:r>
                      <a:endParaRPr lang="zh-CN" sz="1800" b="0" i="0" u="none" strike="noStrike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0.844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0.848</a:t>
                      </a:r>
                      <a:endParaRPr lang="zh-CN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0.833</a:t>
                      </a:r>
                      <a:endParaRPr 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0.745</a:t>
                      </a:r>
                      <a:endParaRPr 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0.837</a:t>
                      </a:r>
                      <a:endParaRPr 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0.832</a:t>
                      </a:r>
                      <a:endParaRPr 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0.76</a:t>
                      </a:r>
                      <a:endParaRPr 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0.747</a:t>
                      </a:r>
                      <a:endParaRPr 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0.83</a:t>
                      </a:r>
                      <a:endParaRPr 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527049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ACC</a:t>
                      </a:r>
                      <a:endParaRPr lang="zh-CN" sz="1800" b="0" i="0" u="none" strike="noStrike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0.786</a:t>
                      </a:r>
                      <a:endParaRPr 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0.783</a:t>
                      </a:r>
                      <a:endParaRPr 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0.761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0.786</a:t>
                      </a:r>
                      <a:endParaRPr 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0.789</a:t>
                      </a:r>
                      <a:endParaRPr lang="zh-CN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0.771</a:t>
                      </a:r>
                      <a:endParaRPr 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0..774</a:t>
                      </a:r>
                      <a:endParaRPr 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0.784</a:t>
                      </a:r>
                      <a:endParaRPr 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0.771</a:t>
                      </a:r>
                      <a:endParaRPr 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932952"/>
                  </a:ext>
                </a:extLst>
              </a:tr>
            </a:tbl>
          </a:graphicData>
        </a:graphic>
      </p:graphicFrame>
      <p:sp>
        <p:nvSpPr>
          <p:cNvPr id="91" name="文本框 90">
            <a:extLst>
              <a:ext uri="{FF2B5EF4-FFF2-40B4-BE49-F238E27FC236}">
                <a16:creationId xmlns:a16="http://schemas.microsoft.com/office/drawing/2014/main" id="{53D0DDBA-76B1-C99F-A5F5-209210DB0A50}"/>
              </a:ext>
            </a:extLst>
          </p:cNvPr>
          <p:cNvSpPr txBox="1"/>
          <p:nvPr/>
        </p:nvSpPr>
        <p:spPr>
          <a:xfrm>
            <a:off x="3403327" y="2531436"/>
            <a:ext cx="19841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insured_hobbies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incident_severity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vehicle_claim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B0A5B2A-FCB6-400C-FA48-1A4F99AD53D0}"/>
              </a:ext>
            </a:extLst>
          </p:cNvPr>
          <p:cNvGrpSpPr/>
          <p:nvPr/>
        </p:nvGrpSpPr>
        <p:grpSpPr>
          <a:xfrm>
            <a:off x="-7040" y="6413287"/>
            <a:ext cx="12192890" cy="446276"/>
            <a:chOff x="-6468" y="3176495"/>
            <a:chExt cx="12192890" cy="446276"/>
          </a:xfrm>
        </p:grpSpPr>
        <p:sp>
          <p:nvSpPr>
            <p:cNvPr id="16" name="文本框 3">
              <a:extLst>
                <a:ext uri="{FF2B5EF4-FFF2-40B4-BE49-F238E27FC236}">
                  <a16:creationId xmlns:a16="http://schemas.microsoft.com/office/drawing/2014/main" id="{04A5DE7A-92C1-7D7B-BD96-47B2BE71C4F5}"/>
                </a:ext>
              </a:extLst>
            </p:cNvPr>
            <p:cNvSpPr txBox="1"/>
            <p:nvPr/>
          </p:nvSpPr>
          <p:spPr>
            <a:xfrm>
              <a:off x="-6468" y="3176495"/>
              <a:ext cx="2431958" cy="4462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1.</a:t>
              </a:r>
              <a:r>
                <a:rPr lang="zh-CN" altLang="en-US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数据探索</a:t>
              </a:r>
            </a:p>
          </p:txBody>
        </p:sp>
        <p:sp>
          <p:nvSpPr>
            <p:cNvPr id="17" name="文本框 4">
              <a:extLst>
                <a:ext uri="{FF2B5EF4-FFF2-40B4-BE49-F238E27FC236}">
                  <a16:creationId xmlns:a16="http://schemas.microsoft.com/office/drawing/2014/main" id="{BEB7704A-A470-6A88-A033-EE645BD66D45}"/>
                </a:ext>
              </a:extLst>
            </p:cNvPr>
            <p:cNvSpPr txBox="1"/>
            <p:nvPr/>
          </p:nvSpPr>
          <p:spPr>
            <a:xfrm>
              <a:off x="2446956" y="3176495"/>
              <a:ext cx="2418767" cy="4451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2.</a:t>
              </a:r>
              <a:r>
                <a:rPr lang="zh-CN" altLang="en-US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数据分析</a:t>
              </a:r>
            </a:p>
          </p:txBody>
        </p:sp>
        <p:sp>
          <p:nvSpPr>
            <p:cNvPr id="19" name="文本框 5">
              <a:extLst>
                <a:ext uri="{FF2B5EF4-FFF2-40B4-BE49-F238E27FC236}">
                  <a16:creationId xmlns:a16="http://schemas.microsoft.com/office/drawing/2014/main" id="{737648EA-0D86-A7FF-181F-75D464F17A52}"/>
                </a:ext>
              </a:extLst>
            </p:cNvPr>
            <p:cNvSpPr txBox="1"/>
            <p:nvPr/>
          </p:nvSpPr>
          <p:spPr>
            <a:xfrm>
              <a:off x="4887189" y="3176495"/>
              <a:ext cx="2418767" cy="446276"/>
            </a:xfrm>
            <a:prstGeom prst="rect">
              <a:avLst/>
            </a:prstGeom>
            <a:solidFill>
              <a:srgbClr val="508CB4"/>
            </a:solidFill>
            <a:ln>
              <a:solidFill>
                <a:schemeClr val="bg1"/>
              </a:solidFill>
            </a:ln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3.</a:t>
              </a:r>
              <a:r>
                <a:rPr lang="zh-CN" altLang="en-US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特征提取</a:t>
              </a:r>
            </a:p>
          </p:txBody>
        </p:sp>
        <p:sp>
          <p:nvSpPr>
            <p:cNvPr id="20" name="文本框 6">
              <a:extLst>
                <a:ext uri="{FF2B5EF4-FFF2-40B4-BE49-F238E27FC236}">
                  <a16:creationId xmlns:a16="http://schemas.microsoft.com/office/drawing/2014/main" id="{03F45FEF-AFBE-7C7B-9FF8-3966A426CC82}"/>
                </a:ext>
              </a:extLst>
            </p:cNvPr>
            <p:cNvSpPr txBox="1"/>
            <p:nvPr/>
          </p:nvSpPr>
          <p:spPr>
            <a:xfrm>
              <a:off x="7327422" y="3176495"/>
              <a:ext cx="2418767" cy="4462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4.</a:t>
              </a:r>
              <a:r>
                <a:rPr lang="zh-CN" altLang="en-US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模型搭建</a:t>
              </a:r>
            </a:p>
          </p:txBody>
        </p:sp>
        <p:sp>
          <p:nvSpPr>
            <p:cNvPr id="23" name="文本框 7">
              <a:extLst>
                <a:ext uri="{FF2B5EF4-FFF2-40B4-BE49-F238E27FC236}">
                  <a16:creationId xmlns:a16="http://schemas.microsoft.com/office/drawing/2014/main" id="{42B872A9-DD49-D7CE-F3F1-E59E58A2F67B}"/>
                </a:ext>
              </a:extLst>
            </p:cNvPr>
            <p:cNvSpPr txBox="1"/>
            <p:nvPr/>
          </p:nvSpPr>
          <p:spPr>
            <a:xfrm>
              <a:off x="9767656" y="3176495"/>
              <a:ext cx="2418766" cy="4462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5.</a:t>
              </a:r>
              <a:r>
                <a:rPr lang="zh-CN" altLang="en-US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结果分析</a:t>
              </a:r>
            </a:p>
          </p:txBody>
        </p:sp>
      </p:grp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6A297B06-2D26-CBFD-8738-5B64A6AEB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012449"/>
              </p:ext>
            </p:extLst>
          </p:nvPr>
        </p:nvGraphicFramePr>
        <p:xfrm>
          <a:off x="4621209" y="3798175"/>
          <a:ext cx="6164321" cy="2011998"/>
        </p:xfrm>
        <a:graphic>
          <a:graphicData uri="http://schemas.openxmlformats.org/drawingml/2006/table">
            <a:tbl>
              <a:tblPr/>
              <a:tblGrid>
                <a:gridCol w="3797861">
                  <a:extLst>
                    <a:ext uri="{9D8B030D-6E8A-4147-A177-3AD203B41FA5}">
                      <a16:colId xmlns:a16="http://schemas.microsoft.com/office/drawing/2014/main" val="4245177606"/>
                    </a:ext>
                  </a:extLst>
                </a:gridCol>
                <a:gridCol w="1019827">
                  <a:extLst>
                    <a:ext uri="{9D8B030D-6E8A-4147-A177-3AD203B41FA5}">
                      <a16:colId xmlns:a16="http://schemas.microsoft.com/office/drawing/2014/main" val="1123762055"/>
                    </a:ext>
                  </a:extLst>
                </a:gridCol>
                <a:gridCol w="760355">
                  <a:extLst>
                    <a:ext uri="{9D8B030D-6E8A-4147-A177-3AD203B41FA5}">
                      <a16:colId xmlns:a16="http://schemas.microsoft.com/office/drawing/2014/main" val="2951014560"/>
                    </a:ext>
                  </a:extLst>
                </a:gridCol>
                <a:gridCol w="586278">
                  <a:extLst>
                    <a:ext uri="{9D8B030D-6E8A-4147-A177-3AD203B41FA5}">
                      <a16:colId xmlns:a16="http://schemas.microsoft.com/office/drawing/2014/main" val="2142787510"/>
                    </a:ext>
                  </a:extLst>
                </a:gridCol>
              </a:tblGrid>
              <a:tr h="2265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Features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8C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8C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8C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MCC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8C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99357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insured_hobbies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0.805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0.656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0.433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90059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incident_severity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0.861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0.806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0.576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20502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vehicle_claim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0.652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0.511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0.028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87703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insured_hobbies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incident_severity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0.843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0.831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0.639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51549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insured_hobbies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vehicle_claim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0.767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0.631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0.355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89444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incident_severity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vehicle_claim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0.805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0.669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0.388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730907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insured_hobbies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incident_severity,vehicle_claim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0.819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0.787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0.582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784205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F494814B-825A-0CCC-08AA-640682447185}"/>
              </a:ext>
            </a:extLst>
          </p:cNvPr>
          <p:cNvSpPr txBox="1"/>
          <p:nvPr/>
        </p:nvSpPr>
        <p:spPr>
          <a:xfrm>
            <a:off x="7267301" y="2587374"/>
            <a:ext cx="3279564" cy="791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引入</a:t>
            </a:r>
            <a:r>
              <a:rPr lang="zh-CN" altLang="en-US" sz="1600" b="1" dirty="0"/>
              <a:t>马修斯相关系数（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MCC</a:t>
            </a:r>
            <a:r>
              <a:rPr lang="zh-CN" altLang="en-US" sz="1600" b="1" dirty="0"/>
              <a:t>）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在样本不均衡的时候更具有可靠性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63AD9C4-38A4-A773-CF5E-DFE7C054A061}"/>
              </a:ext>
            </a:extLst>
          </p:cNvPr>
          <p:cNvSpPr txBox="1"/>
          <p:nvPr/>
        </p:nvSpPr>
        <p:spPr>
          <a:xfrm>
            <a:off x="1577330" y="4205805"/>
            <a:ext cx="2251118" cy="1242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最终选取的特征是：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i="0" u="none" strike="noStrike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insured_hobbies</a:t>
            </a:r>
            <a:endParaRPr lang="en-US" altLang="zh-CN" b="1" i="0" u="none" strike="noStrike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i="0" u="none" strike="noStrike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incident_severity</a:t>
            </a:r>
            <a:endParaRPr lang="en-US" altLang="zh-CN" b="1" i="0" u="none" strike="noStrike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DE60219-E477-9BC4-79C5-433B114AE972}"/>
              </a:ext>
            </a:extLst>
          </p:cNvPr>
          <p:cNvGrpSpPr/>
          <p:nvPr/>
        </p:nvGrpSpPr>
        <p:grpSpPr>
          <a:xfrm>
            <a:off x="2328165" y="1537257"/>
            <a:ext cx="778059" cy="168485"/>
            <a:chOff x="1679374" y="1571813"/>
            <a:chExt cx="778059" cy="168485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28767E1B-12BE-1928-4557-21B568E2CFCA}"/>
                </a:ext>
              </a:extLst>
            </p:cNvPr>
            <p:cNvGrpSpPr/>
            <p:nvPr/>
          </p:nvGrpSpPr>
          <p:grpSpPr>
            <a:xfrm>
              <a:off x="1679374" y="1571813"/>
              <a:ext cx="383487" cy="168485"/>
              <a:chOff x="6943363" y="2331524"/>
              <a:chExt cx="383487" cy="168485"/>
            </a:xfrm>
          </p:grpSpPr>
          <p:sp>
            <p:nvSpPr>
              <p:cNvPr id="4" name="箭头: V 形 3">
                <a:extLst>
                  <a:ext uri="{FF2B5EF4-FFF2-40B4-BE49-F238E27FC236}">
                    <a16:creationId xmlns:a16="http://schemas.microsoft.com/office/drawing/2014/main" id="{32612ED7-DF21-6B90-2ADC-A3A108D834E4}"/>
                  </a:ext>
                </a:extLst>
              </p:cNvPr>
              <p:cNvSpPr/>
              <p:nvPr/>
            </p:nvSpPr>
            <p:spPr>
              <a:xfrm>
                <a:off x="6943363" y="2331524"/>
                <a:ext cx="179458" cy="168485"/>
              </a:xfrm>
              <a:prstGeom prst="chevron">
                <a:avLst/>
              </a:prstGeom>
              <a:solidFill>
                <a:srgbClr val="508CB4"/>
              </a:solidFill>
              <a:ln>
                <a:solidFill>
                  <a:srgbClr val="508C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箭头: V 形 4">
                <a:extLst>
                  <a:ext uri="{FF2B5EF4-FFF2-40B4-BE49-F238E27FC236}">
                    <a16:creationId xmlns:a16="http://schemas.microsoft.com/office/drawing/2014/main" id="{FA12529F-E890-EC99-2737-B8A811A0BF7F}"/>
                  </a:ext>
                </a:extLst>
              </p:cNvPr>
              <p:cNvSpPr/>
              <p:nvPr/>
            </p:nvSpPr>
            <p:spPr>
              <a:xfrm>
                <a:off x="7147392" y="2331524"/>
                <a:ext cx="179458" cy="168485"/>
              </a:xfrm>
              <a:prstGeom prst="chevron">
                <a:avLst/>
              </a:prstGeom>
              <a:solidFill>
                <a:srgbClr val="508CB4"/>
              </a:solidFill>
              <a:ln>
                <a:solidFill>
                  <a:srgbClr val="508C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C338774-8017-C959-75E6-74625AB0E8A7}"/>
                </a:ext>
              </a:extLst>
            </p:cNvPr>
            <p:cNvGrpSpPr/>
            <p:nvPr/>
          </p:nvGrpSpPr>
          <p:grpSpPr>
            <a:xfrm>
              <a:off x="2073946" y="1571813"/>
              <a:ext cx="383487" cy="168485"/>
              <a:chOff x="6943363" y="2331524"/>
              <a:chExt cx="383487" cy="168485"/>
            </a:xfrm>
          </p:grpSpPr>
          <p:sp>
            <p:nvSpPr>
              <p:cNvPr id="7" name="箭头: V 形 6">
                <a:extLst>
                  <a:ext uri="{FF2B5EF4-FFF2-40B4-BE49-F238E27FC236}">
                    <a16:creationId xmlns:a16="http://schemas.microsoft.com/office/drawing/2014/main" id="{44F012CD-6D5F-802E-E721-A6A268317C0B}"/>
                  </a:ext>
                </a:extLst>
              </p:cNvPr>
              <p:cNvSpPr/>
              <p:nvPr/>
            </p:nvSpPr>
            <p:spPr>
              <a:xfrm>
                <a:off x="6943363" y="2331524"/>
                <a:ext cx="179458" cy="168485"/>
              </a:xfrm>
              <a:prstGeom prst="chevron">
                <a:avLst/>
              </a:prstGeom>
              <a:solidFill>
                <a:srgbClr val="508CB4"/>
              </a:solidFill>
              <a:ln>
                <a:solidFill>
                  <a:srgbClr val="508C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箭头: V 形 7">
                <a:extLst>
                  <a:ext uri="{FF2B5EF4-FFF2-40B4-BE49-F238E27FC236}">
                    <a16:creationId xmlns:a16="http://schemas.microsoft.com/office/drawing/2014/main" id="{EE98E1E2-7594-BC08-0A60-EE22431747BF}"/>
                  </a:ext>
                </a:extLst>
              </p:cNvPr>
              <p:cNvSpPr/>
              <p:nvPr/>
            </p:nvSpPr>
            <p:spPr>
              <a:xfrm>
                <a:off x="7147392" y="2331524"/>
                <a:ext cx="179458" cy="168485"/>
              </a:xfrm>
              <a:prstGeom prst="chevron">
                <a:avLst/>
              </a:prstGeom>
              <a:solidFill>
                <a:srgbClr val="508CB4"/>
              </a:solidFill>
              <a:ln>
                <a:solidFill>
                  <a:srgbClr val="508C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DF57544A-F542-10D1-FBDD-416E9557800D}"/>
              </a:ext>
            </a:extLst>
          </p:cNvPr>
          <p:cNvSpPr txBox="1"/>
          <p:nvPr/>
        </p:nvSpPr>
        <p:spPr>
          <a:xfrm>
            <a:off x="5198345" y="2647710"/>
            <a:ext cx="14476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0.787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0.819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322A82C-3CE5-A2FE-5905-06999D162CB0}"/>
              </a:ext>
            </a:extLst>
          </p:cNvPr>
          <p:cNvGrpSpPr/>
          <p:nvPr/>
        </p:nvGrpSpPr>
        <p:grpSpPr>
          <a:xfrm>
            <a:off x="2627465" y="2898946"/>
            <a:ext cx="778059" cy="168485"/>
            <a:chOff x="1679374" y="1571813"/>
            <a:chExt cx="778059" cy="168485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80E8945-2B0F-A2A6-D1D4-234E50DED1C0}"/>
                </a:ext>
              </a:extLst>
            </p:cNvPr>
            <p:cNvGrpSpPr/>
            <p:nvPr/>
          </p:nvGrpSpPr>
          <p:grpSpPr>
            <a:xfrm>
              <a:off x="1679374" y="1571813"/>
              <a:ext cx="383487" cy="168485"/>
              <a:chOff x="6943363" y="2331524"/>
              <a:chExt cx="383487" cy="168485"/>
            </a:xfrm>
          </p:grpSpPr>
          <p:sp>
            <p:nvSpPr>
              <p:cNvPr id="30" name="箭头: V 形 29">
                <a:extLst>
                  <a:ext uri="{FF2B5EF4-FFF2-40B4-BE49-F238E27FC236}">
                    <a16:creationId xmlns:a16="http://schemas.microsoft.com/office/drawing/2014/main" id="{C84E9BEF-343C-C260-29FC-FC5ADBB155AB}"/>
                  </a:ext>
                </a:extLst>
              </p:cNvPr>
              <p:cNvSpPr/>
              <p:nvPr/>
            </p:nvSpPr>
            <p:spPr>
              <a:xfrm>
                <a:off x="6943363" y="2331524"/>
                <a:ext cx="179458" cy="168485"/>
              </a:xfrm>
              <a:prstGeom prst="chevron">
                <a:avLst/>
              </a:prstGeom>
              <a:solidFill>
                <a:srgbClr val="508CB4"/>
              </a:solidFill>
              <a:ln>
                <a:solidFill>
                  <a:srgbClr val="508C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箭头: V 形 30">
                <a:extLst>
                  <a:ext uri="{FF2B5EF4-FFF2-40B4-BE49-F238E27FC236}">
                    <a16:creationId xmlns:a16="http://schemas.microsoft.com/office/drawing/2014/main" id="{DE2A55EC-0002-E315-ACAD-0D0A1CBE9DC9}"/>
                  </a:ext>
                </a:extLst>
              </p:cNvPr>
              <p:cNvSpPr/>
              <p:nvPr/>
            </p:nvSpPr>
            <p:spPr>
              <a:xfrm>
                <a:off x="7147392" y="2331524"/>
                <a:ext cx="179458" cy="168485"/>
              </a:xfrm>
              <a:prstGeom prst="chevron">
                <a:avLst/>
              </a:prstGeom>
              <a:solidFill>
                <a:srgbClr val="508CB4"/>
              </a:solidFill>
              <a:ln>
                <a:solidFill>
                  <a:srgbClr val="508C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AF715EE4-20E9-5B7F-BCD3-5DF642B9F6F7}"/>
                </a:ext>
              </a:extLst>
            </p:cNvPr>
            <p:cNvGrpSpPr/>
            <p:nvPr/>
          </p:nvGrpSpPr>
          <p:grpSpPr>
            <a:xfrm>
              <a:off x="2073946" y="1571813"/>
              <a:ext cx="383487" cy="168485"/>
              <a:chOff x="6943363" y="2331524"/>
              <a:chExt cx="383487" cy="168485"/>
            </a:xfrm>
          </p:grpSpPr>
          <p:sp>
            <p:nvSpPr>
              <p:cNvPr id="28" name="箭头: V 形 27">
                <a:extLst>
                  <a:ext uri="{FF2B5EF4-FFF2-40B4-BE49-F238E27FC236}">
                    <a16:creationId xmlns:a16="http://schemas.microsoft.com/office/drawing/2014/main" id="{F5FE31AC-B279-28D2-3932-E9D39A3D357A}"/>
                  </a:ext>
                </a:extLst>
              </p:cNvPr>
              <p:cNvSpPr/>
              <p:nvPr/>
            </p:nvSpPr>
            <p:spPr>
              <a:xfrm>
                <a:off x="6943363" y="2331524"/>
                <a:ext cx="179458" cy="168485"/>
              </a:xfrm>
              <a:prstGeom prst="chevron">
                <a:avLst/>
              </a:prstGeom>
              <a:solidFill>
                <a:srgbClr val="508CB4"/>
              </a:solidFill>
              <a:ln>
                <a:solidFill>
                  <a:srgbClr val="508C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箭头: V 形 28">
                <a:extLst>
                  <a:ext uri="{FF2B5EF4-FFF2-40B4-BE49-F238E27FC236}">
                    <a16:creationId xmlns:a16="http://schemas.microsoft.com/office/drawing/2014/main" id="{F2045E11-2119-9A7C-9BE7-67F87A046572}"/>
                  </a:ext>
                </a:extLst>
              </p:cNvPr>
              <p:cNvSpPr/>
              <p:nvPr/>
            </p:nvSpPr>
            <p:spPr>
              <a:xfrm>
                <a:off x="7147392" y="2331524"/>
                <a:ext cx="179458" cy="168485"/>
              </a:xfrm>
              <a:prstGeom prst="chevron">
                <a:avLst/>
              </a:prstGeom>
              <a:solidFill>
                <a:srgbClr val="508CB4"/>
              </a:solidFill>
              <a:ln>
                <a:solidFill>
                  <a:srgbClr val="508C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2521A89-BE1C-BBC6-7AB2-FFE119B04C4D}"/>
              </a:ext>
            </a:extLst>
          </p:cNvPr>
          <p:cNvGrpSpPr/>
          <p:nvPr/>
        </p:nvGrpSpPr>
        <p:grpSpPr>
          <a:xfrm>
            <a:off x="6464671" y="2834799"/>
            <a:ext cx="778059" cy="168485"/>
            <a:chOff x="1679374" y="1571813"/>
            <a:chExt cx="778059" cy="168485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30F5A545-0FE3-86C2-D72C-A18C3A20394B}"/>
                </a:ext>
              </a:extLst>
            </p:cNvPr>
            <p:cNvGrpSpPr/>
            <p:nvPr/>
          </p:nvGrpSpPr>
          <p:grpSpPr>
            <a:xfrm>
              <a:off x="1679374" y="1571813"/>
              <a:ext cx="383487" cy="168485"/>
              <a:chOff x="6943363" y="2331524"/>
              <a:chExt cx="383487" cy="168485"/>
            </a:xfrm>
          </p:grpSpPr>
          <p:sp>
            <p:nvSpPr>
              <p:cNvPr id="37" name="箭头: V 形 36">
                <a:extLst>
                  <a:ext uri="{FF2B5EF4-FFF2-40B4-BE49-F238E27FC236}">
                    <a16:creationId xmlns:a16="http://schemas.microsoft.com/office/drawing/2014/main" id="{04E82E4F-DF2C-9475-8847-D9FC2A26E4FA}"/>
                  </a:ext>
                </a:extLst>
              </p:cNvPr>
              <p:cNvSpPr/>
              <p:nvPr/>
            </p:nvSpPr>
            <p:spPr>
              <a:xfrm>
                <a:off x="6943363" y="2331524"/>
                <a:ext cx="179458" cy="168485"/>
              </a:xfrm>
              <a:prstGeom prst="chevron">
                <a:avLst/>
              </a:prstGeom>
              <a:solidFill>
                <a:srgbClr val="508CB4"/>
              </a:solidFill>
              <a:ln>
                <a:solidFill>
                  <a:srgbClr val="508C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箭头: V 形 37">
                <a:extLst>
                  <a:ext uri="{FF2B5EF4-FFF2-40B4-BE49-F238E27FC236}">
                    <a16:creationId xmlns:a16="http://schemas.microsoft.com/office/drawing/2014/main" id="{FF30C7A4-F53F-FB3C-AF46-51FD85F8D1F7}"/>
                  </a:ext>
                </a:extLst>
              </p:cNvPr>
              <p:cNvSpPr/>
              <p:nvPr/>
            </p:nvSpPr>
            <p:spPr>
              <a:xfrm>
                <a:off x="7147392" y="2331524"/>
                <a:ext cx="179458" cy="168485"/>
              </a:xfrm>
              <a:prstGeom prst="chevron">
                <a:avLst/>
              </a:prstGeom>
              <a:solidFill>
                <a:srgbClr val="508CB4"/>
              </a:solidFill>
              <a:ln>
                <a:solidFill>
                  <a:srgbClr val="508C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AFA14B27-3674-8363-0D67-A53C66D3A0D0}"/>
                </a:ext>
              </a:extLst>
            </p:cNvPr>
            <p:cNvGrpSpPr/>
            <p:nvPr/>
          </p:nvGrpSpPr>
          <p:grpSpPr>
            <a:xfrm>
              <a:off x="2073946" y="1571813"/>
              <a:ext cx="383487" cy="168485"/>
              <a:chOff x="6943363" y="2331524"/>
              <a:chExt cx="383487" cy="168485"/>
            </a:xfrm>
          </p:grpSpPr>
          <p:sp>
            <p:nvSpPr>
              <p:cNvPr id="35" name="箭头: V 形 34">
                <a:extLst>
                  <a:ext uri="{FF2B5EF4-FFF2-40B4-BE49-F238E27FC236}">
                    <a16:creationId xmlns:a16="http://schemas.microsoft.com/office/drawing/2014/main" id="{0309E2A3-B8FE-F988-BAE1-D48660C781BD}"/>
                  </a:ext>
                </a:extLst>
              </p:cNvPr>
              <p:cNvSpPr/>
              <p:nvPr/>
            </p:nvSpPr>
            <p:spPr>
              <a:xfrm>
                <a:off x="6943363" y="2331524"/>
                <a:ext cx="179458" cy="168485"/>
              </a:xfrm>
              <a:prstGeom prst="chevron">
                <a:avLst/>
              </a:prstGeom>
              <a:solidFill>
                <a:srgbClr val="508CB4"/>
              </a:solidFill>
              <a:ln>
                <a:solidFill>
                  <a:srgbClr val="508C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箭头: V 形 35">
                <a:extLst>
                  <a:ext uri="{FF2B5EF4-FFF2-40B4-BE49-F238E27FC236}">
                    <a16:creationId xmlns:a16="http://schemas.microsoft.com/office/drawing/2014/main" id="{FE14C7C1-3820-BD8E-175A-3D4EBD010407}"/>
                  </a:ext>
                </a:extLst>
              </p:cNvPr>
              <p:cNvSpPr/>
              <p:nvPr/>
            </p:nvSpPr>
            <p:spPr>
              <a:xfrm>
                <a:off x="7147392" y="2331524"/>
                <a:ext cx="179458" cy="168485"/>
              </a:xfrm>
              <a:prstGeom prst="chevron">
                <a:avLst/>
              </a:prstGeom>
              <a:solidFill>
                <a:srgbClr val="508CB4"/>
              </a:solidFill>
              <a:ln>
                <a:solidFill>
                  <a:srgbClr val="508C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E4D69E7-A50F-1BBD-D55B-C16218DB2964}"/>
              </a:ext>
            </a:extLst>
          </p:cNvPr>
          <p:cNvGrpSpPr/>
          <p:nvPr/>
        </p:nvGrpSpPr>
        <p:grpSpPr>
          <a:xfrm>
            <a:off x="10402043" y="2803833"/>
            <a:ext cx="403826" cy="644609"/>
            <a:chOff x="10801345" y="2887180"/>
            <a:chExt cx="403826" cy="644609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09BB2C20-ED59-86F1-35E3-D3143388E8D0}"/>
                </a:ext>
              </a:extLst>
            </p:cNvPr>
            <p:cNvGrpSpPr/>
            <p:nvPr/>
          </p:nvGrpSpPr>
          <p:grpSpPr>
            <a:xfrm>
              <a:off x="10801345" y="2887180"/>
              <a:ext cx="383487" cy="168485"/>
              <a:chOff x="6943363" y="2331524"/>
              <a:chExt cx="383487" cy="168485"/>
            </a:xfrm>
          </p:grpSpPr>
          <p:sp>
            <p:nvSpPr>
              <p:cNvPr id="44" name="箭头: V 形 43">
                <a:extLst>
                  <a:ext uri="{FF2B5EF4-FFF2-40B4-BE49-F238E27FC236}">
                    <a16:creationId xmlns:a16="http://schemas.microsoft.com/office/drawing/2014/main" id="{D5147F31-B207-D615-5BBD-F2BFAA48E1BB}"/>
                  </a:ext>
                </a:extLst>
              </p:cNvPr>
              <p:cNvSpPr/>
              <p:nvPr/>
            </p:nvSpPr>
            <p:spPr>
              <a:xfrm>
                <a:off x="6943363" y="2331524"/>
                <a:ext cx="179458" cy="168485"/>
              </a:xfrm>
              <a:prstGeom prst="chevron">
                <a:avLst/>
              </a:prstGeom>
              <a:solidFill>
                <a:srgbClr val="508CB4"/>
              </a:solidFill>
              <a:ln>
                <a:solidFill>
                  <a:srgbClr val="508C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箭头: V 形 44">
                <a:extLst>
                  <a:ext uri="{FF2B5EF4-FFF2-40B4-BE49-F238E27FC236}">
                    <a16:creationId xmlns:a16="http://schemas.microsoft.com/office/drawing/2014/main" id="{1682D308-A8EF-C68E-27AB-BF9073A19BBB}"/>
                  </a:ext>
                </a:extLst>
              </p:cNvPr>
              <p:cNvSpPr/>
              <p:nvPr/>
            </p:nvSpPr>
            <p:spPr>
              <a:xfrm>
                <a:off x="7147392" y="2331524"/>
                <a:ext cx="179458" cy="168485"/>
              </a:xfrm>
              <a:prstGeom prst="chevron">
                <a:avLst/>
              </a:prstGeom>
              <a:solidFill>
                <a:srgbClr val="508CB4"/>
              </a:solidFill>
              <a:ln>
                <a:solidFill>
                  <a:srgbClr val="508C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4CC96B3B-D025-03E6-5049-C71F7A5643C0}"/>
                </a:ext>
              </a:extLst>
            </p:cNvPr>
            <p:cNvGrpSpPr/>
            <p:nvPr/>
          </p:nvGrpSpPr>
          <p:grpSpPr>
            <a:xfrm rot="5400000">
              <a:off x="10929185" y="3255803"/>
              <a:ext cx="383487" cy="168485"/>
              <a:chOff x="6943363" y="2331524"/>
              <a:chExt cx="383487" cy="168485"/>
            </a:xfrm>
          </p:grpSpPr>
          <p:sp>
            <p:nvSpPr>
              <p:cNvPr id="42" name="箭头: V 形 41">
                <a:extLst>
                  <a:ext uri="{FF2B5EF4-FFF2-40B4-BE49-F238E27FC236}">
                    <a16:creationId xmlns:a16="http://schemas.microsoft.com/office/drawing/2014/main" id="{6601CE1A-A943-529B-1508-A003FB62223F}"/>
                  </a:ext>
                </a:extLst>
              </p:cNvPr>
              <p:cNvSpPr/>
              <p:nvPr/>
            </p:nvSpPr>
            <p:spPr>
              <a:xfrm>
                <a:off x="6943363" y="2331524"/>
                <a:ext cx="179458" cy="168485"/>
              </a:xfrm>
              <a:prstGeom prst="chevron">
                <a:avLst/>
              </a:prstGeom>
              <a:solidFill>
                <a:srgbClr val="508CB4"/>
              </a:solidFill>
              <a:ln>
                <a:solidFill>
                  <a:srgbClr val="508C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箭头: V 形 42">
                <a:extLst>
                  <a:ext uri="{FF2B5EF4-FFF2-40B4-BE49-F238E27FC236}">
                    <a16:creationId xmlns:a16="http://schemas.microsoft.com/office/drawing/2014/main" id="{58C34EE3-44A9-9A4C-63AB-1B4416D66B7F}"/>
                  </a:ext>
                </a:extLst>
              </p:cNvPr>
              <p:cNvSpPr/>
              <p:nvPr/>
            </p:nvSpPr>
            <p:spPr>
              <a:xfrm>
                <a:off x="7147392" y="2331524"/>
                <a:ext cx="179458" cy="168485"/>
              </a:xfrm>
              <a:prstGeom prst="chevron">
                <a:avLst/>
              </a:prstGeom>
              <a:solidFill>
                <a:srgbClr val="508CB4"/>
              </a:solidFill>
              <a:ln>
                <a:solidFill>
                  <a:srgbClr val="508C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1325253-123B-5B75-24B9-B4B7D312D696}"/>
              </a:ext>
            </a:extLst>
          </p:cNvPr>
          <p:cNvGrpSpPr/>
          <p:nvPr/>
        </p:nvGrpSpPr>
        <p:grpSpPr>
          <a:xfrm rot="10800000">
            <a:off x="3617365" y="4807431"/>
            <a:ext cx="778059" cy="168485"/>
            <a:chOff x="1679374" y="1571813"/>
            <a:chExt cx="778059" cy="168485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155C6FDB-FD04-7651-9E56-299261184215}"/>
                </a:ext>
              </a:extLst>
            </p:cNvPr>
            <p:cNvGrpSpPr/>
            <p:nvPr/>
          </p:nvGrpSpPr>
          <p:grpSpPr>
            <a:xfrm>
              <a:off x="1679374" y="1571813"/>
              <a:ext cx="383487" cy="168485"/>
              <a:chOff x="6943363" y="2331524"/>
              <a:chExt cx="383487" cy="168485"/>
            </a:xfrm>
          </p:grpSpPr>
          <p:sp>
            <p:nvSpPr>
              <p:cNvPr id="52" name="箭头: V 形 51">
                <a:extLst>
                  <a:ext uri="{FF2B5EF4-FFF2-40B4-BE49-F238E27FC236}">
                    <a16:creationId xmlns:a16="http://schemas.microsoft.com/office/drawing/2014/main" id="{D2957F34-7C0F-3B28-6792-C86740FFD22B}"/>
                  </a:ext>
                </a:extLst>
              </p:cNvPr>
              <p:cNvSpPr/>
              <p:nvPr/>
            </p:nvSpPr>
            <p:spPr>
              <a:xfrm>
                <a:off x="6943363" y="2331524"/>
                <a:ext cx="179458" cy="168485"/>
              </a:xfrm>
              <a:prstGeom prst="chevron">
                <a:avLst/>
              </a:prstGeom>
              <a:solidFill>
                <a:srgbClr val="508CB4"/>
              </a:solidFill>
              <a:ln>
                <a:solidFill>
                  <a:srgbClr val="508C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箭头: V 形 52">
                <a:extLst>
                  <a:ext uri="{FF2B5EF4-FFF2-40B4-BE49-F238E27FC236}">
                    <a16:creationId xmlns:a16="http://schemas.microsoft.com/office/drawing/2014/main" id="{1A5F9BBE-3237-3AD8-CD75-1DF9193112CC}"/>
                  </a:ext>
                </a:extLst>
              </p:cNvPr>
              <p:cNvSpPr/>
              <p:nvPr/>
            </p:nvSpPr>
            <p:spPr>
              <a:xfrm>
                <a:off x="7147392" y="2331524"/>
                <a:ext cx="179458" cy="168485"/>
              </a:xfrm>
              <a:prstGeom prst="chevron">
                <a:avLst/>
              </a:prstGeom>
              <a:solidFill>
                <a:srgbClr val="508CB4"/>
              </a:solidFill>
              <a:ln>
                <a:solidFill>
                  <a:srgbClr val="508C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8FD5F241-59FF-E255-E655-B31C1090830D}"/>
                </a:ext>
              </a:extLst>
            </p:cNvPr>
            <p:cNvGrpSpPr/>
            <p:nvPr/>
          </p:nvGrpSpPr>
          <p:grpSpPr>
            <a:xfrm>
              <a:off x="2073946" y="1571813"/>
              <a:ext cx="383487" cy="168485"/>
              <a:chOff x="6943363" y="2331524"/>
              <a:chExt cx="383487" cy="168485"/>
            </a:xfrm>
          </p:grpSpPr>
          <p:sp>
            <p:nvSpPr>
              <p:cNvPr id="50" name="箭头: V 形 49">
                <a:extLst>
                  <a:ext uri="{FF2B5EF4-FFF2-40B4-BE49-F238E27FC236}">
                    <a16:creationId xmlns:a16="http://schemas.microsoft.com/office/drawing/2014/main" id="{D5219731-D9C5-4735-0835-A357391348F9}"/>
                  </a:ext>
                </a:extLst>
              </p:cNvPr>
              <p:cNvSpPr/>
              <p:nvPr/>
            </p:nvSpPr>
            <p:spPr>
              <a:xfrm>
                <a:off x="6943363" y="2331524"/>
                <a:ext cx="179458" cy="168485"/>
              </a:xfrm>
              <a:prstGeom prst="chevron">
                <a:avLst/>
              </a:prstGeom>
              <a:solidFill>
                <a:srgbClr val="508CB4"/>
              </a:solidFill>
              <a:ln>
                <a:solidFill>
                  <a:srgbClr val="508C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箭头: V 形 50">
                <a:extLst>
                  <a:ext uri="{FF2B5EF4-FFF2-40B4-BE49-F238E27FC236}">
                    <a16:creationId xmlns:a16="http://schemas.microsoft.com/office/drawing/2014/main" id="{551B335E-0DCF-9A65-6D05-E9F185B539D1}"/>
                  </a:ext>
                </a:extLst>
              </p:cNvPr>
              <p:cNvSpPr/>
              <p:nvPr/>
            </p:nvSpPr>
            <p:spPr>
              <a:xfrm>
                <a:off x="7147392" y="2331524"/>
                <a:ext cx="179458" cy="168485"/>
              </a:xfrm>
              <a:prstGeom prst="chevron">
                <a:avLst/>
              </a:prstGeom>
              <a:solidFill>
                <a:srgbClr val="508CB4"/>
              </a:solidFill>
              <a:ln>
                <a:solidFill>
                  <a:srgbClr val="508C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0AB2F0CB-0D75-C667-F833-2E10DFE5BFC6}"/>
              </a:ext>
            </a:extLst>
          </p:cNvPr>
          <p:cNvSpPr txBox="1"/>
          <p:nvPr/>
        </p:nvSpPr>
        <p:spPr>
          <a:xfrm>
            <a:off x="4758659" y="4816371"/>
            <a:ext cx="6047211" cy="30777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0965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">
            <a:extLst>
              <a:ext uri="{FF2B5EF4-FFF2-40B4-BE49-F238E27FC236}">
                <a16:creationId xmlns:a16="http://schemas.microsoft.com/office/drawing/2014/main" id="{BD177E25-26CA-8699-3CFE-556DD0777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3956" y="191880"/>
            <a:ext cx="1383030" cy="40195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A1C6D894-5450-ABE9-5C53-593215840EF2}"/>
              </a:ext>
            </a:extLst>
          </p:cNvPr>
          <p:cNvSpPr/>
          <p:nvPr/>
        </p:nvSpPr>
        <p:spPr>
          <a:xfrm>
            <a:off x="1666993" y="392793"/>
            <a:ext cx="2771877" cy="58734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模型</a:t>
            </a:r>
            <a:r>
              <a:rPr lang="zh-CN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搭建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3F20307-3E14-97A6-1906-2C262B9870E1}"/>
              </a:ext>
            </a:extLst>
          </p:cNvPr>
          <p:cNvSpPr/>
          <p:nvPr/>
        </p:nvSpPr>
        <p:spPr>
          <a:xfrm>
            <a:off x="1378226" y="1042835"/>
            <a:ext cx="1729351" cy="42229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随机森林</a:t>
            </a:r>
          </a:p>
        </p:txBody>
      </p:sp>
      <p:sp>
        <p:nvSpPr>
          <p:cNvPr id="21" name="圆角矩形 13">
            <a:extLst>
              <a:ext uri="{FF2B5EF4-FFF2-40B4-BE49-F238E27FC236}">
                <a16:creationId xmlns:a16="http://schemas.microsoft.com/office/drawing/2014/main" id="{C17F6D46-CE4A-2257-A34E-BD42A7ACEC87}"/>
              </a:ext>
            </a:extLst>
          </p:cNvPr>
          <p:cNvSpPr/>
          <p:nvPr/>
        </p:nvSpPr>
        <p:spPr>
          <a:xfrm rot="2700000">
            <a:off x="708419" y="396288"/>
            <a:ext cx="590584" cy="590584"/>
          </a:xfrm>
          <a:prstGeom prst="roundRect">
            <a:avLst/>
          </a:prstGeom>
          <a:solidFill>
            <a:srgbClr val="508CB4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圆角矩形 14">
            <a:extLst>
              <a:ext uri="{FF2B5EF4-FFF2-40B4-BE49-F238E27FC236}">
                <a16:creationId xmlns:a16="http://schemas.microsoft.com/office/drawing/2014/main" id="{25F4A101-4D3A-0ED1-6319-E838FC24373B}"/>
              </a:ext>
            </a:extLst>
          </p:cNvPr>
          <p:cNvSpPr/>
          <p:nvPr/>
        </p:nvSpPr>
        <p:spPr>
          <a:xfrm rot="2700000">
            <a:off x="579421" y="396288"/>
            <a:ext cx="590584" cy="5905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5814850-FAED-B89D-4FC4-082738DD89E8}"/>
              </a:ext>
            </a:extLst>
          </p:cNvPr>
          <p:cNvSpPr txBox="1"/>
          <p:nvPr/>
        </p:nvSpPr>
        <p:spPr>
          <a:xfrm>
            <a:off x="6222302" y="1530202"/>
            <a:ext cx="4510804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RandomizedSearchCV</a:t>
            </a:r>
            <a:r>
              <a:rPr lang="zh-CN" altLang="zh-CN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GridSearchcCV</a:t>
            </a:r>
            <a:r>
              <a:rPr lang="zh-CN" altLang="zh-CN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两种方法对随机森林模型调参</a:t>
            </a:r>
            <a:r>
              <a:rPr lang="zh-CN" altLang="en-US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，最优结果如下：</a:t>
            </a:r>
            <a:endParaRPr lang="zh-CN" altLang="en-US" b="1" i="0" dirty="0">
              <a:solidFill>
                <a:srgbClr val="22222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1C33E40-DB40-BBB9-6AF9-D4E40C1660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755" y="660993"/>
            <a:ext cx="1219200" cy="12192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A963803-7599-1739-C202-04E29D7F5BDD}"/>
              </a:ext>
            </a:extLst>
          </p:cNvPr>
          <p:cNvSpPr/>
          <p:nvPr/>
        </p:nvSpPr>
        <p:spPr>
          <a:xfrm>
            <a:off x="1809478" y="1688796"/>
            <a:ext cx="3907347" cy="445135"/>
          </a:xfrm>
          <a:prstGeom prst="rect">
            <a:avLst/>
          </a:prstGeom>
          <a:solidFill>
            <a:srgbClr val="508CB4"/>
          </a:solidFill>
          <a:ln>
            <a:solidFill>
              <a:srgbClr val="508C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训练数据集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57D9EF-84CF-AAEE-76A1-F6A49F5B1A59}"/>
              </a:ext>
            </a:extLst>
          </p:cNvPr>
          <p:cNvSpPr/>
          <p:nvPr/>
        </p:nvSpPr>
        <p:spPr>
          <a:xfrm>
            <a:off x="1839391" y="2494299"/>
            <a:ext cx="1043550" cy="445135"/>
          </a:xfrm>
          <a:prstGeom prst="rect">
            <a:avLst/>
          </a:prstGeom>
          <a:solidFill>
            <a:srgbClr val="508CB4"/>
          </a:solidFill>
          <a:ln>
            <a:solidFill>
              <a:srgbClr val="508C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58B9B60-2C7E-D8D8-69E0-597F90B42333}"/>
              </a:ext>
            </a:extLst>
          </p:cNvPr>
          <p:cNvSpPr/>
          <p:nvPr/>
        </p:nvSpPr>
        <p:spPr>
          <a:xfrm>
            <a:off x="3107577" y="2494299"/>
            <a:ext cx="1043550" cy="445135"/>
          </a:xfrm>
          <a:prstGeom prst="rect">
            <a:avLst/>
          </a:prstGeom>
          <a:solidFill>
            <a:srgbClr val="508CB4"/>
          </a:solidFill>
          <a:ln>
            <a:solidFill>
              <a:srgbClr val="508C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6F26C33-C519-7B7F-08E7-7598467675D3}"/>
              </a:ext>
            </a:extLst>
          </p:cNvPr>
          <p:cNvSpPr/>
          <p:nvPr/>
        </p:nvSpPr>
        <p:spPr>
          <a:xfrm>
            <a:off x="4703188" y="2494299"/>
            <a:ext cx="1043550" cy="445135"/>
          </a:xfrm>
          <a:prstGeom prst="rect">
            <a:avLst/>
          </a:prstGeom>
          <a:solidFill>
            <a:srgbClr val="508CB4"/>
          </a:solidFill>
          <a:ln>
            <a:solidFill>
              <a:srgbClr val="508C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45AFD37-0628-F7B0-3F5C-D08106ABC700}"/>
              </a:ext>
            </a:extLst>
          </p:cNvPr>
          <p:cNvSpPr/>
          <p:nvPr/>
        </p:nvSpPr>
        <p:spPr>
          <a:xfrm>
            <a:off x="1817588" y="3371845"/>
            <a:ext cx="1043550" cy="445135"/>
          </a:xfrm>
          <a:prstGeom prst="rect">
            <a:avLst/>
          </a:prstGeom>
          <a:solidFill>
            <a:srgbClr val="508CB4"/>
          </a:solidFill>
          <a:ln>
            <a:solidFill>
              <a:srgbClr val="508C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CAE61DB-CDD2-F660-3FB4-A035C3FCB348}"/>
              </a:ext>
            </a:extLst>
          </p:cNvPr>
          <p:cNvSpPr/>
          <p:nvPr/>
        </p:nvSpPr>
        <p:spPr>
          <a:xfrm>
            <a:off x="3085774" y="3371845"/>
            <a:ext cx="1043550" cy="445135"/>
          </a:xfrm>
          <a:prstGeom prst="rect">
            <a:avLst/>
          </a:prstGeom>
          <a:solidFill>
            <a:srgbClr val="508CB4"/>
          </a:solidFill>
          <a:ln>
            <a:solidFill>
              <a:srgbClr val="508C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E44C5DE-8538-17D8-C24F-3254A6257998}"/>
              </a:ext>
            </a:extLst>
          </p:cNvPr>
          <p:cNvSpPr/>
          <p:nvPr/>
        </p:nvSpPr>
        <p:spPr>
          <a:xfrm>
            <a:off x="4681385" y="3371845"/>
            <a:ext cx="1043550" cy="445135"/>
          </a:xfrm>
          <a:prstGeom prst="rect">
            <a:avLst/>
          </a:prstGeom>
          <a:solidFill>
            <a:srgbClr val="508CB4"/>
          </a:solidFill>
          <a:ln>
            <a:solidFill>
              <a:srgbClr val="508C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E0B4921-4E18-5790-EC10-9236E52ACAF4}"/>
              </a:ext>
            </a:extLst>
          </p:cNvPr>
          <p:cNvSpPr/>
          <p:nvPr/>
        </p:nvSpPr>
        <p:spPr>
          <a:xfrm>
            <a:off x="1817588" y="4159001"/>
            <a:ext cx="1043550" cy="445135"/>
          </a:xfrm>
          <a:prstGeom prst="rect">
            <a:avLst/>
          </a:prstGeom>
          <a:solidFill>
            <a:srgbClr val="508CB4"/>
          </a:solidFill>
          <a:ln>
            <a:solidFill>
              <a:srgbClr val="508C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ADE91C4-4037-39A1-36C4-58944D02D22A}"/>
              </a:ext>
            </a:extLst>
          </p:cNvPr>
          <p:cNvSpPr/>
          <p:nvPr/>
        </p:nvSpPr>
        <p:spPr>
          <a:xfrm>
            <a:off x="3085774" y="4159001"/>
            <a:ext cx="1043550" cy="445135"/>
          </a:xfrm>
          <a:prstGeom prst="rect">
            <a:avLst/>
          </a:prstGeom>
          <a:solidFill>
            <a:srgbClr val="508CB4"/>
          </a:solidFill>
          <a:ln>
            <a:solidFill>
              <a:srgbClr val="508C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3328439-F11F-0D61-6DFF-E5B2258B0AB4}"/>
              </a:ext>
            </a:extLst>
          </p:cNvPr>
          <p:cNvSpPr/>
          <p:nvPr/>
        </p:nvSpPr>
        <p:spPr>
          <a:xfrm>
            <a:off x="4681385" y="4159001"/>
            <a:ext cx="1043550" cy="445135"/>
          </a:xfrm>
          <a:prstGeom prst="rect">
            <a:avLst/>
          </a:prstGeom>
          <a:solidFill>
            <a:srgbClr val="508CB4"/>
          </a:solidFill>
          <a:ln>
            <a:solidFill>
              <a:srgbClr val="508C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D16D195-00A7-06E8-A3A0-79821C7171E6}"/>
              </a:ext>
            </a:extLst>
          </p:cNvPr>
          <p:cNvSpPr/>
          <p:nvPr/>
        </p:nvSpPr>
        <p:spPr>
          <a:xfrm>
            <a:off x="1817588" y="4940214"/>
            <a:ext cx="3907347" cy="445135"/>
          </a:xfrm>
          <a:prstGeom prst="rect">
            <a:avLst/>
          </a:prstGeom>
          <a:solidFill>
            <a:srgbClr val="508CB4"/>
          </a:solidFill>
          <a:ln>
            <a:solidFill>
              <a:srgbClr val="508C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综合（平均法、投票法等）</a:t>
            </a:r>
          </a:p>
        </p:txBody>
      </p:sp>
      <p:sp>
        <p:nvSpPr>
          <p:cNvPr id="44" name="箭头: 下 43">
            <a:extLst>
              <a:ext uri="{FF2B5EF4-FFF2-40B4-BE49-F238E27FC236}">
                <a16:creationId xmlns:a16="http://schemas.microsoft.com/office/drawing/2014/main" id="{CE740119-26B4-602C-7C1F-741DCD6510A7}"/>
              </a:ext>
            </a:extLst>
          </p:cNvPr>
          <p:cNvSpPr/>
          <p:nvPr/>
        </p:nvSpPr>
        <p:spPr>
          <a:xfrm>
            <a:off x="2290409" y="2133173"/>
            <a:ext cx="141514" cy="359229"/>
          </a:xfrm>
          <a:prstGeom prst="downArrow">
            <a:avLst/>
          </a:prstGeom>
          <a:solidFill>
            <a:srgbClr val="508CB4"/>
          </a:solidFill>
          <a:ln>
            <a:solidFill>
              <a:srgbClr val="508C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CB449C12-8052-A50C-DBA8-18C9801FFF39}"/>
              </a:ext>
            </a:extLst>
          </p:cNvPr>
          <p:cNvSpPr/>
          <p:nvPr/>
        </p:nvSpPr>
        <p:spPr>
          <a:xfrm>
            <a:off x="3566266" y="2127451"/>
            <a:ext cx="141514" cy="359229"/>
          </a:xfrm>
          <a:prstGeom prst="downArrow">
            <a:avLst/>
          </a:prstGeom>
          <a:solidFill>
            <a:srgbClr val="508CB4"/>
          </a:solidFill>
          <a:ln>
            <a:solidFill>
              <a:srgbClr val="508C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箭头: 下 45">
            <a:extLst>
              <a:ext uri="{FF2B5EF4-FFF2-40B4-BE49-F238E27FC236}">
                <a16:creationId xmlns:a16="http://schemas.microsoft.com/office/drawing/2014/main" id="{9CDE1B8C-BE67-5A98-2D0F-167BC3292ED3}"/>
              </a:ext>
            </a:extLst>
          </p:cNvPr>
          <p:cNvSpPr/>
          <p:nvPr/>
        </p:nvSpPr>
        <p:spPr>
          <a:xfrm>
            <a:off x="5192802" y="2132989"/>
            <a:ext cx="141514" cy="359229"/>
          </a:xfrm>
          <a:prstGeom prst="downArrow">
            <a:avLst/>
          </a:prstGeom>
          <a:solidFill>
            <a:srgbClr val="508CB4"/>
          </a:solidFill>
          <a:ln>
            <a:solidFill>
              <a:srgbClr val="508C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箭头: 下 47">
            <a:extLst>
              <a:ext uri="{FF2B5EF4-FFF2-40B4-BE49-F238E27FC236}">
                <a16:creationId xmlns:a16="http://schemas.microsoft.com/office/drawing/2014/main" id="{A068CA31-23C6-C25B-3E96-B7FBF9EF781B}"/>
              </a:ext>
            </a:extLst>
          </p:cNvPr>
          <p:cNvSpPr/>
          <p:nvPr/>
        </p:nvSpPr>
        <p:spPr>
          <a:xfrm>
            <a:off x="2290409" y="2940627"/>
            <a:ext cx="141514" cy="416525"/>
          </a:xfrm>
          <a:prstGeom prst="downArrow">
            <a:avLst/>
          </a:prstGeom>
          <a:solidFill>
            <a:srgbClr val="508CB4"/>
          </a:solidFill>
          <a:ln>
            <a:solidFill>
              <a:srgbClr val="508C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A59030D1-2A5E-E618-DFDB-73BD376F1AAE}"/>
              </a:ext>
            </a:extLst>
          </p:cNvPr>
          <p:cNvSpPr/>
          <p:nvPr/>
        </p:nvSpPr>
        <p:spPr>
          <a:xfrm>
            <a:off x="3566266" y="2940627"/>
            <a:ext cx="141514" cy="416525"/>
          </a:xfrm>
          <a:prstGeom prst="downArrow">
            <a:avLst/>
          </a:prstGeom>
          <a:solidFill>
            <a:srgbClr val="508CB4"/>
          </a:solidFill>
          <a:ln>
            <a:solidFill>
              <a:srgbClr val="508C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箭头: 下 49">
            <a:extLst>
              <a:ext uri="{FF2B5EF4-FFF2-40B4-BE49-F238E27FC236}">
                <a16:creationId xmlns:a16="http://schemas.microsoft.com/office/drawing/2014/main" id="{E9213B69-21C8-22FE-8847-75989185EDA5}"/>
              </a:ext>
            </a:extLst>
          </p:cNvPr>
          <p:cNvSpPr/>
          <p:nvPr/>
        </p:nvSpPr>
        <p:spPr>
          <a:xfrm>
            <a:off x="5173532" y="2947377"/>
            <a:ext cx="141514" cy="416525"/>
          </a:xfrm>
          <a:prstGeom prst="downArrow">
            <a:avLst/>
          </a:prstGeom>
          <a:solidFill>
            <a:srgbClr val="508CB4"/>
          </a:solidFill>
          <a:ln>
            <a:solidFill>
              <a:srgbClr val="508C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id="{CF9E4E27-831C-571E-20E1-D1BEE7915B78}"/>
              </a:ext>
            </a:extLst>
          </p:cNvPr>
          <p:cNvSpPr/>
          <p:nvPr/>
        </p:nvSpPr>
        <p:spPr>
          <a:xfrm>
            <a:off x="2268606" y="3801626"/>
            <a:ext cx="141514" cy="359229"/>
          </a:xfrm>
          <a:prstGeom prst="downArrow">
            <a:avLst/>
          </a:prstGeom>
          <a:solidFill>
            <a:srgbClr val="508CB4"/>
          </a:solidFill>
          <a:ln>
            <a:solidFill>
              <a:srgbClr val="508C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箭头: 下 54">
            <a:extLst>
              <a:ext uri="{FF2B5EF4-FFF2-40B4-BE49-F238E27FC236}">
                <a16:creationId xmlns:a16="http://schemas.microsoft.com/office/drawing/2014/main" id="{2F62498B-FEF1-6E24-F545-3D73E7A34989}"/>
              </a:ext>
            </a:extLst>
          </p:cNvPr>
          <p:cNvSpPr/>
          <p:nvPr/>
        </p:nvSpPr>
        <p:spPr>
          <a:xfrm>
            <a:off x="3544463" y="3801626"/>
            <a:ext cx="141514" cy="359229"/>
          </a:xfrm>
          <a:prstGeom prst="downArrow">
            <a:avLst/>
          </a:prstGeom>
          <a:solidFill>
            <a:srgbClr val="508CB4"/>
          </a:solidFill>
          <a:ln>
            <a:solidFill>
              <a:srgbClr val="508C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546C9D50-E813-841F-943E-17A803D9B695}"/>
              </a:ext>
            </a:extLst>
          </p:cNvPr>
          <p:cNvSpPr/>
          <p:nvPr/>
        </p:nvSpPr>
        <p:spPr>
          <a:xfrm>
            <a:off x="5151729" y="3808376"/>
            <a:ext cx="141514" cy="359229"/>
          </a:xfrm>
          <a:prstGeom prst="downArrow">
            <a:avLst/>
          </a:prstGeom>
          <a:solidFill>
            <a:srgbClr val="508CB4"/>
          </a:solidFill>
          <a:ln>
            <a:solidFill>
              <a:srgbClr val="508C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00ADF33B-29B0-2E1E-5367-ED36EC6F6273}"/>
              </a:ext>
            </a:extLst>
          </p:cNvPr>
          <p:cNvSpPr/>
          <p:nvPr/>
        </p:nvSpPr>
        <p:spPr>
          <a:xfrm>
            <a:off x="2268606" y="4585323"/>
            <a:ext cx="141514" cy="359229"/>
          </a:xfrm>
          <a:prstGeom prst="downArrow">
            <a:avLst/>
          </a:prstGeom>
          <a:solidFill>
            <a:srgbClr val="508CB4"/>
          </a:solidFill>
          <a:ln>
            <a:solidFill>
              <a:srgbClr val="508C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4760BA4A-4C2C-11B5-7B8F-A3FB7E12A58D}"/>
              </a:ext>
            </a:extLst>
          </p:cNvPr>
          <p:cNvSpPr/>
          <p:nvPr/>
        </p:nvSpPr>
        <p:spPr>
          <a:xfrm>
            <a:off x="3544463" y="4585323"/>
            <a:ext cx="141514" cy="359229"/>
          </a:xfrm>
          <a:prstGeom prst="downArrow">
            <a:avLst/>
          </a:prstGeom>
          <a:solidFill>
            <a:srgbClr val="508CB4"/>
          </a:solidFill>
          <a:ln>
            <a:solidFill>
              <a:srgbClr val="508C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箭头: 下 59">
            <a:extLst>
              <a:ext uri="{FF2B5EF4-FFF2-40B4-BE49-F238E27FC236}">
                <a16:creationId xmlns:a16="http://schemas.microsoft.com/office/drawing/2014/main" id="{6B719BF3-EC70-E4EB-057D-290488D53604}"/>
              </a:ext>
            </a:extLst>
          </p:cNvPr>
          <p:cNvSpPr/>
          <p:nvPr/>
        </p:nvSpPr>
        <p:spPr>
          <a:xfrm>
            <a:off x="5151729" y="4592073"/>
            <a:ext cx="141514" cy="359229"/>
          </a:xfrm>
          <a:prstGeom prst="downArrow">
            <a:avLst/>
          </a:prstGeom>
          <a:solidFill>
            <a:srgbClr val="508CB4"/>
          </a:solidFill>
          <a:ln>
            <a:solidFill>
              <a:srgbClr val="508C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101990D9-556E-EA0F-4E0A-40CD5EB248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757" y="2577794"/>
            <a:ext cx="304800" cy="3048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E6EBEA76-3E7E-6DD4-70D0-5B844B837E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54" y="3496826"/>
            <a:ext cx="304800" cy="304800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586AD973-DFD3-B645-242F-B56D078FD4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54" y="4270780"/>
            <a:ext cx="304800" cy="3048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91190D9-F925-5C70-7049-3B997CD94EF3}"/>
              </a:ext>
            </a:extLst>
          </p:cNvPr>
          <p:cNvSpPr/>
          <p:nvPr/>
        </p:nvSpPr>
        <p:spPr>
          <a:xfrm>
            <a:off x="3085774" y="5749983"/>
            <a:ext cx="1043550" cy="445135"/>
          </a:xfrm>
          <a:prstGeom prst="rect">
            <a:avLst/>
          </a:prstGeom>
          <a:solidFill>
            <a:srgbClr val="508CB4"/>
          </a:solidFill>
          <a:ln>
            <a:solidFill>
              <a:srgbClr val="508C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D7CC859C-E5C4-1BD7-7CB7-C4BEB2770E0C}"/>
              </a:ext>
            </a:extLst>
          </p:cNvPr>
          <p:cNvSpPr/>
          <p:nvPr/>
        </p:nvSpPr>
        <p:spPr>
          <a:xfrm>
            <a:off x="3544463" y="5383495"/>
            <a:ext cx="141514" cy="359229"/>
          </a:xfrm>
          <a:prstGeom prst="downArrow">
            <a:avLst/>
          </a:prstGeom>
          <a:solidFill>
            <a:srgbClr val="508CB4"/>
          </a:solidFill>
          <a:ln>
            <a:solidFill>
              <a:srgbClr val="508C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329E1439-2038-F28A-9668-FA32D8765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789874"/>
              </p:ext>
            </p:extLst>
          </p:nvPr>
        </p:nvGraphicFramePr>
        <p:xfrm>
          <a:off x="6331410" y="2395798"/>
          <a:ext cx="4305624" cy="2178461"/>
        </p:xfrm>
        <a:graphic>
          <a:graphicData uri="http://schemas.openxmlformats.org/drawingml/2006/table">
            <a:tbl>
              <a:tblPr/>
              <a:tblGrid>
                <a:gridCol w="2919906">
                  <a:extLst>
                    <a:ext uri="{9D8B030D-6E8A-4147-A177-3AD203B41FA5}">
                      <a16:colId xmlns:a16="http://schemas.microsoft.com/office/drawing/2014/main" val="3939098893"/>
                    </a:ext>
                  </a:extLst>
                </a:gridCol>
                <a:gridCol w="1385718">
                  <a:extLst>
                    <a:ext uri="{9D8B030D-6E8A-4147-A177-3AD203B41FA5}">
                      <a16:colId xmlns:a16="http://schemas.microsoft.com/office/drawing/2014/main" val="2395057520"/>
                    </a:ext>
                  </a:extLst>
                </a:gridCol>
              </a:tblGrid>
              <a:tr h="3686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Hyperparameters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8C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Results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8C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66941"/>
                  </a:ext>
                </a:extLst>
              </a:tr>
              <a:tr h="3016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n_estimators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079482"/>
                  </a:ext>
                </a:extLst>
              </a:tr>
              <a:tr h="3016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max_fetures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auto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7743"/>
                  </a:ext>
                </a:extLst>
              </a:tr>
              <a:tr h="3016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max_depth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643087"/>
                  </a:ext>
                </a:extLst>
              </a:tr>
              <a:tr h="3016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min_samples_split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938395"/>
                  </a:ext>
                </a:extLst>
              </a:tr>
              <a:tr h="3016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min_samples_leaf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271184"/>
                  </a:ext>
                </a:extLst>
              </a:tr>
              <a:tr h="3016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bootstrap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687314"/>
                  </a:ext>
                </a:extLst>
              </a:tr>
            </a:tbl>
          </a:graphicData>
        </a:graphic>
      </p:graphicFrame>
      <p:grpSp>
        <p:nvGrpSpPr>
          <p:cNvPr id="41" name="组合 40">
            <a:extLst>
              <a:ext uri="{FF2B5EF4-FFF2-40B4-BE49-F238E27FC236}">
                <a16:creationId xmlns:a16="http://schemas.microsoft.com/office/drawing/2014/main" id="{62007E0E-2A53-5246-EBA5-7E65ECD9893C}"/>
              </a:ext>
            </a:extLst>
          </p:cNvPr>
          <p:cNvGrpSpPr/>
          <p:nvPr/>
        </p:nvGrpSpPr>
        <p:grpSpPr>
          <a:xfrm>
            <a:off x="-7040" y="6413287"/>
            <a:ext cx="12192890" cy="446276"/>
            <a:chOff x="-6468" y="3176495"/>
            <a:chExt cx="12192890" cy="446276"/>
          </a:xfrm>
        </p:grpSpPr>
        <p:sp>
          <p:nvSpPr>
            <p:cNvPr id="42" name="文本框 3">
              <a:extLst>
                <a:ext uri="{FF2B5EF4-FFF2-40B4-BE49-F238E27FC236}">
                  <a16:creationId xmlns:a16="http://schemas.microsoft.com/office/drawing/2014/main" id="{515CCDCD-754A-1259-2607-5C59B93C87E1}"/>
                </a:ext>
              </a:extLst>
            </p:cNvPr>
            <p:cNvSpPr txBox="1"/>
            <p:nvPr/>
          </p:nvSpPr>
          <p:spPr>
            <a:xfrm>
              <a:off x="-6468" y="3176495"/>
              <a:ext cx="2431958" cy="4462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1.</a:t>
              </a:r>
              <a:r>
                <a:rPr lang="zh-CN" altLang="en-US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数据探索</a:t>
              </a:r>
            </a:p>
          </p:txBody>
        </p:sp>
        <p:sp>
          <p:nvSpPr>
            <p:cNvPr id="43" name="文本框 4">
              <a:extLst>
                <a:ext uri="{FF2B5EF4-FFF2-40B4-BE49-F238E27FC236}">
                  <a16:creationId xmlns:a16="http://schemas.microsoft.com/office/drawing/2014/main" id="{C6C99AF4-54EA-D52B-3F13-3E8278F95A30}"/>
                </a:ext>
              </a:extLst>
            </p:cNvPr>
            <p:cNvSpPr txBox="1"/>
            <p:nvPr/>
          </p:nvSpPr>
          <p:spPr>
            <a:xfrm>
              <a:off x="2446956" y="3176495"/>
              <a:ext cx="2418767" cy="4451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2.</a:t>
              </a:r>
              <a:r>
                <a:rPr lang="zh-CN" altLang="en-US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数据分析</a:t>
              </a:r>
            </a:p>
          </p:txBody>
        </p:sp>
        <p:sp>
          <p:nvSpPr>
            <p:cNvPr id="47" name="文本框 5">
              <a:extLst>
                <a:ext uri="{FF2B5EF4-FFF2-40B4-BE49-F238E27FC236}">
                  <a16:creationId xmlns:a16="http://schemas.microsoft.com/office/drawing/2014/main" id="{6DB6F5CB-A544-72E1-D717-C54C9FE7FC5A}"/>
                </a:ext>
              </a:extLst>
            </p:cNvPr>
            <p:cNvSpPr txBox="1"/>
            <p:nvPr/>
          </p:nvSpPr>
          <p:spPr>
            <a:xfrm>
              <a:off x="4887189" y="3176495"/>
              <a:ext cx="2418767" cy="4462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3.</a:t>
              </a:r>
              <a:r>
                <a:rPr lang="zh-CN" altLang="en-US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特征提取</a:t>
              </a:r>
            </a:p>
          </p:txBody>
        </p:sp>
        <p:sp>
          <p:nvSpPr>
            <p:cNvPr id="52" name="文本框 6">
              <a:extLst>
                <a:ext uri="{FF2B5EF4-FFF2-40B4-BE49-F238E27FC236}">
                  <a16:creationId xmlns:a16="http://schemas.microsoft.com/office/drawing/2014/main" id="{97A68FF7-9666-E5F5-BDD6-8130ABBB2199}"/>
                </a:ext>
              </a:extLst>
            </p:cNvPr>
            <p:cNvSpPr txBox="1"/>
            <p:nvPr/>
          </p:nvSpPr>
          <p:spPr>
            <a:xfrm>
              <a:off x="7327422" y="3176495"/>
              <a:ext cx="2418767" cy="446276"/>
            </a:xfrm>
            <a:prstGeom prst="rect">
              <a:avLst/>
            </a:prstGeom>
            <a:solidFill>
              <a:srgbClr val="508CB4"/>
            </a:solidFill>
            <a:ln>
              <a:solidFill>
                <a:schemeClr val="bg1"/>
              </a:solidFill>
            </a:ln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4.</a:t>
              </a:r>
              <a:r>
                <a:rPr lang="zh-CN" altLang="en-US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模型搭建</a:t>
              </a:r>
            </a:p>
          </p:txBody>
        </p:sp>
        <p:sp>
          <p:nvSpPr>
            <p:cNvPr id="53" name="文本框 7">
              <a:extLst>
                <a:ext uri="{FF2B5EF4-FFF2-40B4-BE49-F238E27FC236}">
                  <a16:creationId xmlns:a16="http://schemas.microsoft.com/office/drawing/2014/main" id="{DE99D169-5336-0B6C-1688-EF2EB8D26229}"/>
                </a:ext>
              </a:extLst>
            </p:cNvPr>
            <p:cNvSpPr txBox="1"/>
            <p:nvPr/>
          </p:nvSpPr>
          <p:spPr>
            <a:xfrm>
              <a:off x="9767656" y="3176495"/>
              <a:ext cx="2418766" cy="4462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5.</a:t>
              </a:r>
              <a:r>
                <a:rPr lang="zh-CN" altLang="en-US" sz="2300" dirty="0">
                  <a:solidFill>
                    <a:schemeClr val="bg1"/>
                  </a:solidFill>
                  <a:latin typeface="思源黑体 CN Bold" panose="020B0800000000000000" charset="-122"/>
                  <a:ea typeface="思源黑体 CN Bold" panose="020B0800000000000000" charset="-122"/>
                  <a:sym typeface="Arial" panose="020B0604020202020204" pitchFamily="34" charset="0"/>
                </a:rPr>
                <a:t>结果分析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A37E1F52-067E-1B12-0CFD-AB684408F336}"/>
              </a:ext>
            </a:extLst>
          </p:cNvPr>
          <p:cNvSpPr txBox="1"/>
          <p:nvPr/>
        </p:nvSpPr>
        <p:spPr>
          <a:xfrm>
            <a:off x="7856035" y="5046093"/>
            <a:ext cx="1574836" cy="1156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0.852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AUC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0.849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MCC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0.645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3A41644-490F-D250-0516-4B5C3C6EEDC9}"/>
              </a:ext>
            </a:extLst>
          </p:cNvPr>
          <p:cNvGrpSpPr/>
          <p:nvPr/>
        </p:nvGrpSpPr>
        <p:grpSpPr>
          <a:xfrm rot="5400000">
            <a:off x="8292478" y="4745536"/>
            <a:ext cx="383487" cy="168485"/>
            <a:chOff x="6943363" y="2331524"/>
            <a:chExt cx="383487" cy="168485"/>
          </a:xfrm>
        </p:grpSpPr>
        <p:sp>
          <p:nvSpPr>
            <p:cNvPr id="9" name="箭头: V 形 8">
              <a:extLst>
                <a:ext uri="{FF2B5EF4-FFF2-40B4-BE49-F238E27FC236}">
                  <a16:creationId xmlns:a16="http://schemas.microsoft.com/office/drawing/2014/main" id="{8AC622B3-C703-726C-728A-2D17225FFBB1}"/>
                </a:ext>
              </a:extLst>
            </p:cNvPr>
            <p:cNvSpPr/>
            <p:nvPr/>
          </p:nvSpPr>
          <p:spPr>
            <a:xfrm>
              <a:off x="6943363" y="2331524"/>
              <a:ext cx="179458" cy="168485"/>
            </a:xfrm>
            <a:prstGeom prst="chevron">
              <a:avLst/>
            </a:prstGeom>
            <a:solidFill>
              <a:srgbClr val="508CB4"/>
            </a:solidFill>
            <a:ln>
              <a:solidFill>
                <a:srgbClr val="508C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箭头: V 形 10">
              <a:extLst>
                <a:ext uri="{FF2B5EF4-FFF2-40B4-BE49-F238E27FC236}">
                  <a16:creationId xmlns:a16="http://schemas.microsoft.com/office/drawing/2014/main" id="{881CCF17-AFA6-B2EC-5954-2A98972CC5FE}"/>
                </a:ext>
              </a:extLst>
            </p:cNvPr>
            <p:cNvSpPr/>
            <p:nvPr/>
          </p:nvSpPr>
          <p:spPr>
            <a:xfrm>
              <a:off x="7147392" y="2331524"/>
              <a:ext cx="179458" cy="168485"/>
            </a:xfrm>
            <a:prstGeom prst="chevron">
              <a:avLst/>
            </a:prstGeom>
            <a:solidFill>
              <a:srgbClr val="508CB4"/>
            </a:solidFill>
            <a:ln>
              <a:solidFill>
                <a:srgbClr val="508C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0EFBA0B2-7BF4-2660-5884-1B3151C1DBE1}"/>
              </a:ext>
            </a:extLst>
          </p:cNvPr>
          <p:cNvSpPr txBox="1"/>
          <p:nvPr/>
        </p:nvSpPr>
        <p:spPr>
          <a:xfrm>
            <a:off x="6222302" y="1109186"/>
            <a:ext cx="1219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模型参数</a:t>
            </a:r>
            <a:endParaRPr lang="en-US" altLang="zh-CN" sz="16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69467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F73F4E4-F6F8-4FBC-821E-31CA0161945B"/>
  <p:tag name="ISPRING_SCORM_RATE_SLIDES" val="1"/>
  <p:tag name="ISPRINGONLINEFOLDERID" val="0"/>
  <p:tag name="ISPRINGONLINEFOLDERPATH" val="內容清單"/>
  <p:tag name="ISPRINGCLOUDFOLDERID" val="0"/>
  <p:tag name="ISPRINGCLOUDFOLDERPATH" val="函式庫"/>
  <p:tag name="ISPRING_PRESENTATION_TITLE" val="演示文稿1"/>
  <p:tag name="ISPRING_PRESENTER_PHOTO_0" val="png|iVBORw0KGgoAAAANSUhEUgAAAQwAAAAyCAYAAACpi+X6AAAABHNCSVQICAgIfAhkiAAAAAlwSFlz&#10;AABHGAAARxgBc4LeuQAAACV0RVh0U29mdHdhcmUATWFjcm9tZWRpYSBGaXJld29ya3MgTVggMjAw&#10;NId2rM8AAAAWdEVYdENyZWF0aW9uIFRpbWUAMDcvMzAvMTcbpQfcAAADMXByVld4nO2UQVbbQAyG&#10;Z6KpBFI8PQJH6CIH4DZZ9wblGrlMH+s+DsENypJFH+6vsSdAsQmvfZSNvsSOHXlG0i/JPx6+/0xf&#10;05fRucFnvMH5MB5uxgPO+/GwG/eHcb8f97hI42437hLIOGT+PZt/z+dfxTE+5x5/0biO2/Mr9rv0&#10;cs+n3Lr92wn7xbr9+oT9yu1ywv5Kgim9HuBkXw3gYbKvBvBrsq8q1O2XK/b72f55xX4329dK1O1r&#10;Gd52+8Wy/brbVyQ82lcyvDraLxftR/OKhOm/88z9/enn39X/7Qf7v/pY/w//3336YPmDIAiCIPgH&#10;8rvsSo/4raXEQgxvKv3TDGyUaFogKRNZX4CzSjNoWyvs/yv5zkWUTvhXA9VPlki0CrMk47QphViM&#10;uJQNHpPB1KTCkbKwiG5VJOEJNZbK3CJOYoOYecAIy0xVeFG1P4IS7VoUK1QUv00A30t8t2KeR1ZP&#10;Vs5UE7N5nki28FYLQkqM+FwbXCaywfqmS+6Rat6I9TB4vvJs8DWIXnAzBYbLxAXblllmaEyFkXNp&#10;K8RdIUg6GwpbKxieqp6/3yz6r7UOOOocQBmsRZAJKRTUMZM/5KVRG8oUsqEoTSxoXFACr1PrHk+b&#10;spcI19DDfRIqhTS8TVb8T+SuvwzSnGBbqGPwWRDGuWvA7tOYq+vipVXo7j1AWIhiNL00byqKZXIu&#10;sLd2QSu60kvIULcQoAfH5iXGzVAUVZWmGnnyOKrLnNGaUF1dsYokB/i3NgfkDe+z4LqztQpgrWZP&#10;owW/BPLOfIzteCVsirafZPEW5pQ/UQu4Vbv1H/pSIEdp/qbhQaDZdUPxzJsXNSSMQ9Hl9F/I0fsf&#10;y5ENJrG0Jj52D5RsvvxScYP8ffCaTXWWEX2D+GsbjIR3iLQueAs9f1LI527ZGwBDtHVts88/sfVq&#10;FU/MdZe21NUWf0d4raHQNPIGITDMbxOAH8NsI5z8XWSIgdhboKT5pXIUAwvEx7cHxS4NiZd9rpL6&#10;vFJabYCT5KeDQ8/eYtS/qUnz9P/H5X/pNgiCIAiCIAiCIAiCIAiCIAiCIAiCIAiCIAiCIAiCIAiC&#10;IAiCxm9LnZaLwrCmnAAAAEhta0JG+t7K/gAAAAQAAAAAAAAAAAAAAAAAAAAAAAAAAAAAAAAAAAAA&#10;AAAAAAAAAAAAAAAAAAAAAAAAAAAAAAAAAAAAAAAAAAAAAAAAKaQzoQAAHPxta1RTeJztXU9s49h5&#10;ZzY7O2vP/91iW7QXB0Ub9LCz/C+qhwCWZdnekW2NKO94tkEHEiXOKOOxd22PNxOFWTRoDgXazqVZ&#10;JEWaW9uc0p4K5NKeeilQoClaoEDPvfRY9JDc+n3fe6TIJ5IiZVmSXY53/SQ+PvLx933v9/1579Hb&#10;Dypng1pzrT9QvObDnf5A0xVD1dy2t19fcwey95gVj7aq7kA1LW9zq+UODNlrrtvuQLHU+5Yly7Lh&#10;Ne09vEZlAy7l0j+vUa+fDSoN+LW22joZSEtSR3KkJ1JD6kmH8KkvHXhbO9tQsww1h1CjSO9DbV/6&#10;Jpxx4DWrux24dWUVuoWFDb3rWV6lukV32t6GO0EBh9texV6nk+wa1dmbVFTqdLDygIq1HX6B9Rp9&#10;b7bopFqFvtWaVOywg3ajPyibXqXFKlvs6i2b3WSbXY8VW6vYyx3slexVd5X+wIJCxctUdzUqanBQ&#10;hUJlhYaFlwmZX41DRlqRVuHoKXx/Hz4dQNmWTqCmO0vMlHNiplwUZjc4ZhvSMeDyifQM6k6lXio2&#10;OsOml4KNHIuN40SwkVOwcSyGjabmRkfRGTxtBk+bwWMxeCwGj+XZjY/hLh3PtnnZ2AXUjDYc4B+y&#10;AXiPA7gmHYFyHQGMoFqgdOEzw2DChQlN1UhDs50BTUHT0tAUNK093dFJEJpmDIR2o8JqbFaGIX2b&#10;Q1qh8diXHA7oHQ6oDWC6oIsrUhM+vYRj3bGjNhZLxdWnO241Z8Jx2847bpMwuskx2oTjx6Rudag9&#10;vKhxm8MO5MBGvhhs7oxgc079mbKlnD9CN0dG2MTaI46tPPoz57HlU3qV0HlGuhHVoFBNBMU0lNQF&#10;ZSBl6ijdjUWpSmOtA6YwXZsWFSd16jjdjsWJs1N+jObO12maZDCEDIaQca7xtgllWzqTXl1Ki69E&#10;fVGDwWQwmNoMpjaDKd7TzDrgWqBGfXDcL+uA06Y+4JYCnI7AuJ3O0GlMdcEdfULLJjNoZAaNzKCR&#10;GTQyg0aOQHOTQ7MKinEM1r0Cv18iSBygtzlA2SwaijSEj6kzgKh+LECWngIQxXYhiLrn9IxUhpDK&#10;ENIZQjpDSGcBH4o1EvHhY1C4AgfyYOjHzS1Qr2+Ckr1kgV86krFjMB1IpcyhVDtpwbMIZa7weWIw&#10;1XI2MG9zMNdA4Q4oBfM0SDe8EkYtKuUL+HwkHaUnaPiwVbTMzroi6/nHrSEzJIkQEEk3LXqOjlzV&#10;yoylZvE4WlO6ubFLH9ClLoPOchhyvSm5FXKaW6FOSHbZIJsUoIcwTvt4VgQg3WAAKR1Bt/zsn8ww&#10;ctIGKqrFeN0iQgzhZHKjQEp1AUCN6lYwUCcdoE2o7dAAPUxVM6U8XT2bbrh4MXr2FsfoEdiC01h0&#10;SoKKCV5HWjSNTSP4qHPHh/J7lEStjJD+jQCvZxTrOKAx7SBt6mvTGtlNpPx0P1/AS1GdWMQEwi85&#10;+VVK57nSNsdM6+qZbefkg7LiZ065qcmPZIPI/3T8bJCApKtnsJyubznRn8gIZMBtHEjySaaPI8Jn&#10;+94IkhtzS/wPiCzzS/wPzdwQX48mzPLASzZjbDxB6pwb3x73TLAxAkxZ/qkC3ARc1V6PYSYajXTM&#10;JnGQ40mRZkqSoXPU/GM8cI8NlUHHMMyGndLLTI2B4qlubPC6RhbkFdnSSWKzaGhGIcKEGessA1m1&#10;uJdCQUlGtDQ1Di2ToWUytEw2lBkB4oeOKwxltDHNzRw4Xg+8lbb0fExqxGIolhmK5KKFUJTPi6LO&#10;UGQqFgsjzgkijmoKjgZPA4BbxVIkZY4kVzyTa56pJ4EZzMz5YLrxmadkpWzR9LAjPc8zijNpZTbv&#10;OV4taTCjoe5Mnf/IwNAY9oFshi0Nsz3J6ukzZI0WIuBESwtzdTGJ4WNQ0hVpm3/qScdZFDYPwIrR&#10;y5KSiXeFpuQ9miNT8BU/I5PsPqZjt0lu+DPujj8j9+c4dr6d7ASppxwZ7sy6jAz32MiEjHjWvEH7&#10;QrHLDpWfXa8HECUrmhilOLEJKzUlSBl6MhO43BemZ2H2G/rbOJ7J37Z6OfC8HiHDw+nOJ2dM98nT&#10;WUeUY5gGYIkrY97iYO3GLFGr0NwEBiXjZifak068I+ePg0kTDLBvMPyAhBR6xPwqGZw+PEozFBws&#10;1WIWguzBKpk1Uj5cAoP2QceSgq6xGN4LYYh+NS5ksGmep81nNdJtRDs2DMkAKfr7KQksp81AVTmo&#10;jipEIV3uSbOIZ4wdBtVlsFocV4sB6/DlWg4H1rFErwY/NP0PowuPmsEH3w1vNLnlbjb9QNAeDWri&#10;RHEjCP9mAL/WzQS/EMgE6KdmpxM8Sp17lDrDXnMY9lRqVBLSDMVYpMmII8Ck6E2m+FnhXQ7gPSXP&#10;ExfqnGTxf/zUvz8lpbR7552S4oxhCIwRZVbkWwRXSQHX1POB6wOnuIEnSQCq45ni3fhIm09aZePf&#10;0oT8m8lM8QDIbQszKRxOvROhXz2Ofn04RZ4w+DyowSdCoYxOTTFfvckAtZucmvl3BFpxYyn5Fgf6&#10;EY33Hk9v0AJPISjKtk5BmPsLvM5s88yYpsjpDASMQIRyrtRG7NLZIO82DNbJk/c/NHdDSi0zrIUV&#10;oNkxzhZ4qlZs+ojCoyki7Medmp87MrIDHO9xaXFxJy2bTVpYmw/GPC6ry7nVjXKr284AYhZn7Lzh&#10;UbyKqnEIMp817CMEAbs4y+rnPprc/hxJLwTjj+u7DyUXJ3ZwM0EchoqhMwzNKIbtHBCasXoox0HI&#10;0keTrJfwtTC6Ql7lakilRiUbvSYfvtlBuy6Fl+CkG3MtbtAKU61yLFZydttDfDuKVUcfn3gLLLmQ&#10;eEOCJbzYB419YNYHAkpmffBDw8fQ9h2jps+RLCTIhqk/t1hDAx+HaEePuJ6+9uXxPVM3aBCGcQnN&#10;eO+IY6rFYepY8ea8zGPPMk8Ml00WR5HR9vNslaER9/NuQu4oGcShr/kpwNgmTyldPY1JZ7FzWBTm&#10;EYUi0xwzOeA9xaonHq/x4zV2PICSrHWJG+sS01AfUlLQTeY45RvsjwnPdOsStdCZ5h4z6WZ0tHdi&#10;l9oJfmasdUly25Oy7NFZXK6K5E8mrCfbA6gOyVC/pGDHd+KvcRA1qTrBFFkpy1q8LAk5LeriRAEE&#10;VYlx1LMFlaoVkynZZDY6D07LQ5wgwNkgN+ezdMRiDUy25Ys+ZMp4nXNiDYzSiyNDZaaQ3Qw8mGe0&#10;0AKTmr2R5TsibOakGTkle448iFU0M//Eou8Ijtvmt+m7zpujrvM46O4FNveAVo7lTcLF58/Pr3q0&#10;JiWUhWvHetO+8mXJU4iWOFb5fI+mGaTSRh2YrAN4F46f0rzNuI1H0xjARvb0hIBhebzR8Ke4BXd6&#10;SsPX10Fc39OnncwXroMjs7FarBKWrWgq2I21GvHZdWGRgBNPgXH+oLhvd5gE5l5MOMvD1BUesGQw&#10;s2zm09ZbQeR8RKHMMwCeL7NK19npbbdIs9NW7DJbzIOEEFfz5CeTtJb5N/ZoEDgOwdshBL9JSZwV&#10;ylTkxpCWRuVYMB/gqI8PpSd+ewHGyhmMECUhnFLMohaaAqcD/gc/OdngziQ+IpuuCHmXYl59nBTe&#10;41L4iPLBDm3SO6FXIyAD4071lSHB5KcTthwzq2LHsklUsQVvilJto1ySywPVeI5I49uJoCQu4eIJ&#10;27cGF04kmUnSCiWSrWgeGf19r1avng1q4R24LonFpoRcP7RFySVx7NALA16QoPYSa7g4agyQGuOG&#10;GsOhtk5aXGtW6ZRmk9VtsmIfC68WjuJYh/iGX4zYhC6Fa/YSaybrksq6BMVG0KN70B8neAFFl2vj&#10;aeh9CicBFzt8RhRNnyM9Bx7xX1dR2/gIgN9ZYxffgs8bDXwVS429YkWmf16oSvGr+PtXsO4x1snn&#10;v44y4SX8KvxXCy9HcPm6rD7ldl/S84tya3L0RlUpXDOZ3DQmN62QWx653eZyawIyDjwt5k2eCtK7&#10;Hcgo7py9DOdMJtE2k2i7kGgeiS4HIxHnAtCXCcc1bmiewK/bS6mbTHI6k5xeSG6SscgkcEr+z7GP&#10;lzAW48/Zy3DOudhVUQqR5hHp0Ldq09u9houVXZ7i94/vJRyfTFwGE5dRSGsSaTXIiXRCe9Fdnt3w&#10;j+8lHJ9MWiUmrVIhrUmkVSNEugEevlSGx/cSjk8mLYtJyyqklUdat7i01vm+1E+I38LOyS0un7gz&#10;9saeMZksy0yW5UKWeWR5ncuyQpOpJ8EUqxvsCjsORp14dDI5OUxOTiGnPHJaCoI7HCvs9TtiQD6s&#10;EQPyYc1kMusymXULmU1i1R7Res3eiFUbHt9LOD6ZtHpMWr1CWpME243hPFfg4y8H3mG4bi+lbjLJ&#10;uUxybqRjNwM16kkdqUqieEbTcP58u682Yv3emPrJOqnwTC+WVSWEaK2qRr5pkW965FsLr+p5G5TA&#10;LtQ0XU0nAuhuCKCXcFaTFuk/puUYbBXLECYttm9lWe6o4b7J943hA6Y9u0MdFzC8qJvMC+B7AsAh&#10;aP1jSRDfH3aiI6vtdtLzd12ojlaWxZapME/5RvOC+jaHGms69D6cU9puIoJsxvdLs3Ashh9OtYa1&#10;arlditbqxrC2Y4ptzbSmpZSmitgjUXSXr/vzUoilkEKga4vWbKgGelxvyiXdVIQBoAUDoNO1HCNa&#10;aQW1pqP2FDP2QXput+N0R0U5ny7M29as03I/WghAa9c2aMEztBo3RlVZc6J9Cyu50imXlE6Skis9&#10;3dWNBCU32z1HVpKUfPTCitijTGN0obs/L6VY5koRelEU1I1RBHhk0zSTkLRkSxb5bIikaTKnKxZJ&#10;bFhyk5BkN07wNErwX0ZFWOjuz1sRmAc6arVj+5Pi+/k+oyiRc1xnXtDciUAT0OU4/zH54UJOnSzj&#10;/4ndjnNALuom83YTbHoL55ngJsSO4LJWBr1IGsG6ij9JI7hjdLSOkjCCTXOUGoYjuNvDn1gQkDWs&#10;rJZoobs/LzW4EajBJ3xNC75c+cV4WzSq+Gq4coTLhx1W2yl+tzhkwNELM3liyMtRyGaIFrXv86Za&#10;XJJ6RFtSTqVd/gKIp+PtkVqW20Y5ycTGuornuM68QPKzakEubZhfG2+wRfdltFfZDHaW60wj+bte&#10;q54N1muhec0ewbRFi5oxjqnA7zN6w6k/L9YL9ue0pVNvvWGfDapr6/jrAdR/FeKf51IH6vukYQjk&#10;MQdyF1oeSK8k9uKMF0BFRySOYzi2Lrm01RupaQ/O32Ebp7zq2kdw1S8//F7vR3/0r54XutOdSJst&#10;cLDZUus+/1sorOWbnOp6kbY3Im236XU/W1KVt/ktaSCVqNaUFPiRJVV6Hz47cAQ/4bEu/c07C46V&#10;oEamH4POLMFvBWrwmxe569IQTUDgFVIxv+OXJDly5nLozEe0C+pUesbPfQN7FDn7Vuhsf5nUMQs5&#10;gjYlyRDarMNVYdTTKwpoUy6UtJYgoU+36K/6PSWp+n/H6JDanQQttEiLm/TWsxPQh6TzxTsM35hW&#10;5a9RadNalEAPSBoiVsNWQQ9D52vCky9Bbw4oadIbI4U7oTO3afnnKf/DH33yo/xWitCKbbSKjJ4h&#10;0fBW16XfBPxdrjnR+96mXfyfcScYx1t3pP0StJdDP5rkClhu0qhLv4Ib+hGvcIOucMDHblz/Q62F&#10;ljZtfOzSU8S1DPV8ZEyzP0UAWgIc0qYxN+7ZRzXCJl3+DCTRkb7BRjlvew16i7mZkxFGqJDUTmn8&#10;2KR5p4macc/fB8vPPE7UWLHlUtBSHNd0JlLyBGzcpDVbTws2Ltj4CrGxUbBxwcaXiI2XAjZ+SXJA&#10;zS8YuWDkq8PIZsHIBSNfQka2ATX+OoGCkQtGvkKMLHJrwcgFIy8yI78zysj8fJqblNgfjy04uuDo&#10;q8PRasHRBUdfIo5e5hz9MY2Aj+HeT0GHC04uOPnqcLJecHLByZeIk/1MRoiTC0YuGPkKMbJWMHLB&#10;yAvHyDH6NN+VcI/fu+JsrBRsvABsXKyEK9j4MrLxjFfCFWxcsPEM2LhYCVew8WVi4zmuhCsYuWDk&#10;GTBysRKuYOTLyMhzWAlXMHLByDNg5GIlXMHIl4mRF2olXMHRBUfPgKOLlXAFR18mjp7rSriCkwtO&#10;ngEnFyvhCk6+TJw8x5VwBSMXjDwDRi5WwhWMvHiMXIXroxaGUA3eK8gYefiHKJ5EzpoNO7/R+f6T&#10;T2fIzW1gs7Kkw08XrmdNhZvTdVbUuLYQTy9HWo9b5Rw+l71sd8glusAE4XOTNKyU8iSjjKgBAkZu&#10;TfNX+XAmLzTrgjTLFOY3p6dZVm7NQk9DPbdu3ea6FWZ20bN8m2sX5mCBmWemX28+/OXD3ovDL/79&#10;CnuWmqAjyZ6lmCW8vH6l+Bzz9iuLNb2X0a9UhLF9VfzKPIzchPv26almxci/+JPPrjgji75jwcgF&#10;IxeM/P850r8TwXGFrsz+htVBKAa7GdqlvDKHOP/Nh9/b/esv9JlGZAZnXJe4Fhm5BD86nO9zswaf&#10;8O/yIRa+lljE5i7FccjQ54v1jRidu7yxfjZdW47oml83Qz2zf/5wa4Z6ppIOWaBbEPOSTllQqiD/&#10;yfUsi7U2Be0ab0nFWcOsNiiJQy+G4XRB626CdnaBoV/SdVdCPfT/TM4qPccR1NWD5ziZlcb9wX83&#10;f/Ld4y9MYUSewBVgxJJtesKf9Ql8fyp1Ej2JaJtn3GOJtvoyaJYxIvkuSfo0451uhc7PfpclqMcn&#10;fwG/xesrGZ++l+g5pj39sFX2p0++U9LTp99FfPrw9aNPfzfh6Z9K/l+VTPIXkhAQW8b173YMCuPu&#10;eCcWiSx3uxFBY/Q+orcbj0hHYn8uLr53Io7DHkbbxfXvVgwa6Xe7HYvF+DstR5AQ7xHF4TeAoStw&#10;lksMxJj3CXDNMbEWxgvYz9OAn9BCfSu42jWyJyv4O6eFQgujQ71LkahCnpACfdVHolSL7BZ6Lugx&#10;oa/Uhf8xcihLXk5efg+e9TiIurgtkj4Q7Zl0H39mxNZLOz/9/b+SPvi9Xz7/NyjZnaNjsBPT5yd0&#10;DdTFw8D+jo4lR3iuLK3mpREayBZl2iFPhHnEZZC4EvFZsB5HBWpEjzSiTLF1F0aBxfIWuTRiOfSn&#10;u1a4ZA9mZad/8KPvHu8/f7g+Q8+wS0jp5Pc55A+2KfNTFjxDRL4dyQ5RpE0zST3BM7yWGGXHeWjX&#10;AbFPKEJG/F6lZEiWQlkA1NpulClzyXkJjiBvn9H4meX4vub+z3f+IWZcLzN/hcbWkdSncXribTTg&#10;kTYarbPBfn0N/xDbY1Z4w2OqYbCj+MEbuSb++dNpXvPm0JZO9bo3fMs01asuBnv1AvbSLpS97kmb&#10;hOAHEO1g3ucl6SQ+HfL+TK3Yd4/PfiF98MNPW38ca8WWwXoxWY+3QOh1jj5NlpZ3Ke+X31LehBYH&#10;dK4TWIOoXsRn3xZD27qBtqkXqm1L4Vh2thyK0WyMVhUxbRHTFjFtEdMuYkyrBjGtcaEx7VvhvZ6z&#10;Wslm//PrgwXBXKV4RuHW7X2aWelKZgzmcmbMrwE2uI+2F6B8l+cI/D21Kzy7uwrP8wnOQMzKz3p9&#10;4HR2fjdy50WQA6KvwW/0Ldqk+w6UOq06DMvBoDmGlFUHY+SwTHiyOR5/JcDM8upP/6vzndc/+/zX&#10;FgJxl1ZwyIS7S+i68NkIzSXKhDjG69nZ5s1gXo/hPfw+I2b5xle+/U8Lgq8CdS5ZRT3IUPqx3aRs&#10;LuK75H+HPm4TSrNam3Tt9X/uSM97C4q3ekF435U2oN1Ligz7NCO4EkhglhHN9T//j97fIPYxUc2v&#10;kK8T7qPv8RyTT4y5uz7W82u9AxjcJyZI/jEXQsZRD0kOPCRtqjK+Tff28wbzke+11//S/AnKd+W3&#10;FwJ5A5CzyNKa8KwmWQuX+0k6jTOXcsFomx04u0w5A5PiDYvOaEti3vce5VWG+ZmhjraFtRtv4PUE&#10;HU9q242dref7BFPlflP6WMI3oLyYl8w//53e1xZI5mW+8wOlbAYZIZUYFXeFdEjmqBUmzQh0SN4u&#10;zRGolENC78wTosVvcYyj8hYzbG9AazHujmv5KZRt6SAyF/AGjv2xY7zJeRBbz0feb/W+9vU3j/9u&#10;gSTeJRuq0UopZkNVQskiieNcmkGjHFnUpXHeJf9RJ8Z1iWEdQeLvBBYHkc4r9XcTW2eV/HW+wuuY&#10;1rMeBmM9cnRe3tP379rvLYTkcd2WSv8bPA4u09gvjVhWf8VXFssaj714dEaRwcJg7ZBvgrEWrrNj&#10;kRdbTT8aeZXOifUdQOKQ1rizmpVgRd1MvdU/+wv7vT/84fFmjLe6GPGCPnm8EGGrlxG0n1C+8YR2&#10;Ik/D7067fhybGgKbvpfS/jRtP4SQVdmh+VaczfLZdJWs/sqwZraeU+9v93/8tPLJzwQ7epcwx/ns&#10;w6Bf2ZB6N7blS14Gs3yBFi7W/F6PtFSmtbgdyug4pL8a2XGHR0z426CdIv7qXvTXeuT1oX0fZRi2&#10;Uyq6NtrfC71JCBzNLIM82xXRs94VFV3XPP03oJgjbcbvi1KEFuP2RaE3lnc9tzg/VOyMYrNexc6o&#10;q7MzyhK0L/u+gXgG9t9EtUPsiRZ9VisQCxY+Lwvn35168Sw8+qaLgocLHr56PJx9/5a4a/Admj1+&#10;Bf3H9RRsz+Ar+Kzzp8ZdW+ucncM8gHlGhuAso6O0HixCtIL5RYXmCyy+Xt+lvYSdSD7EpLl/jeYS&#10;8Df7jmWZ5oTEaCWPjJaIEY+ZjZrtuteYO18FmXTp2HlkckeYhWsRovics5TPuF5cDVnhCihRVu/S&#10;CqG+xLLjNmDb55/QziIHh6X19nA1zUzlM3rfyyOREsihRDMtJZpxwd8mea4GZSRJIt62DSLxGqut&#10;s0Flrd4fuK5M/7wa++a6mobfGoHk3qasJns7HUqwG7CcOxIn7CXWNKu7nQFct1XpY7Feo8Le7g9U&#10;+NbqDxSv1qzSKc0mq9tkxT4WXmu/cjZgN/4ymOAdaRUe5cHZ4FED6k3Z2+Rly/4YrgVP0NqCJ2ht&#10;VfuDktvudBV8+NZ+7fwX8db3G2eD2nYL+7VWp8426vQEjVUCt77DjkGVBWVrBx+yUQcAFG+1UWeF&#10;TcXqGiuqVNhwlR6cWcX2G3W6w4eNh/2BgaXNvu6yooFYbdS2sPjQxnPaUK6zry283Id2hfCsN+hy&#10;dh2/1e09LKqsqNsE+c5j6k3dtvEpNlvb2GCz1SLtrJJ+4yj5jEpac+jt16g7+9vU11Zzu8NaYrFf&#10;XcViZ1s/G8AvgNSjwmWFwgpZKKCs4fmgGYZHBcDdWq3T9RuP6JTtHThle6cKHQN9rj8GuOurj0GV&#10;H2zgc+w12TMyCX+9AqNNQY3Hg9trBHx1ix51rY76vY7t1x5g9Xp9GyS9D8OiXmu5A/l+WTG91m7D&#10;Haiy19yCQ6pp3ldhpCiqV9mF77pVDKPzDKNKs0HjosV6vdvCXjd34CS1K5tWtwfw77sDw7yPwGoK&#10;fH3sDjRvt7lFw2uthoJs2HCOJvvnNGw4p+w11qNH19nRWvRojY7u10jdW6ur2I/WqtIfOPhV7Q90&#10;KHdBzy1vtbVOI7T1oEOd3cG0w5Ofvj764h9//HN4Bhv0wwK9IFXbalGxt0OC2LTXXGjzoLmD+8aa&#10;D7C4LxtepW7jgfp6FavrVerFh0gBAMoWndywK6xYxaJVAxPYauKtv/TVv5yoE+e5O9347Z0brz33&#10;fx//+rf//vM//cZXnn4Opqy1CqS3tb1xNtjfrdEWOVbQ5rj3tRLbHKfoHumHYpSYgqguUxArqh9W&#10;zwApsM9mGbWIfS6VVce/Gf37aAu08CM2nIELRBpQfBr4/OEPXn69wmhAYTQgp9PAyMW9jWb1bLCB&#10;6ghEimqIfIrKZEL5mJVs4Csy/kCLKghro0o326g+YAyB/8O3TbjFRvUjvNGuTQN5116l4fl/hJQC&#10;w2oX5bUAAAC3bWtCU3icXU7LCoMwEBT6I/0EY4nao8ZXMGmLRqqlFy0Eci7ksuy/N1HbQ+cyw+zM&#10;MrLNLVQdM0BwFExDiNNGd15oiGiMDVcaSBJhV/YaPPeDcYG8di29A8UkLIhsspC39eLOQyc8iYt8&#10;Q3B45sExICj71WTChVnpG6z1RimkBS5rC+O1Wkds9DfpNrqdYYiNF/MLVf8wkIaouHuleGEg0eco&#10;JbhrmizzV8/RKf5pmlLEQmUWcMcHGEtbktGSn+8AAAq1bWtCVPrOyv4Af1e6AAAAAAAAAAAAAAAA&#10;AAAAAAAAAAAAAAAAAAAAAAAAAAAAAAAAAAAAAAAAAAAAAAAAAAAAAAAAAAAAAAAAAAAAAAAAAAB4&#10;nO2djZHbOAxGU0gaSSEpJI2kkBSSRlJIbpCbd/PuC0jJWa8d23gzntXqh6QIEqIAkPr5cxiGYRiG&#10;YRiGYRiGYXhJvn///tvvx48f/x27J1WOe5fh2fnw4cNvv69fv/6q99q+Z/1XOaoMw/uBvM/i9vCW&#10;/rm7to7Vbyd/rkdXDXs+fvzY1tVK/u7/bH/69OnX32/fvv388uXLf/qi9he1r/IpKi/O5RjnkU79&#10;XK7az7Hab/mTdp1baVpf1bFhz0rOnf4vOvl//vz51zb1T/8tuZQMkDkyYj/nVP7IFJnX/mwX9GvO&#10;JT+3E9oC5Rv27ORfMvL4r+jkzzHkQn+1DJFztRX3WeTHNeA+vjqGPgDKYz0x7NnJ/6z+T/l37wzo&#10;eeRef6stINfatiz9zFjJ33oA6PuVnnXD0HNN+SPXklVd6z5IX/eYwHn4WZLHdroh24n1jOVfbcRp&#10;DP9SdeL+c7QfXc1YnG0fp19n+ylZWd4pD/pt5l3XeSyXsqxt2iB6hjHJ6pphGIZhGIZheEUYx9+T&#10;R7DXp//zby/vWfLd+h5c6mu6NvWueITL6O1qB8/mZ0id8Jb2vruW9/Od/M/Y8Y98hnme93W+xC69&#10;lfz/hv7zFlz+9LNhz8Omjk0m/Xfp28MX5GvpI53PkPokP85d+QNN52+kjFyP/ci+LNsv7d/apZfy&#10;tx/iUdtAyt9+Nh9zPyl9ic4suSAbbL7s55z0C9hnWCAj7HYF51HntA+T9me3HdoM90KemRby7uzZ&#10;mV7K33X0qOOBrv8DdWi94L5tP459e12M0C5+yH3Qdl/3/0o763jnb8xnSvbr9Fldkt6z639AtukD&#10;LuyrKZnhb3F/Q5b8v5M/fd8+QMf7WJ/Azt+Y8ict/ADk08n/KL1XkT/P9vqbsrG8i/TF2xfn+t7p&#10;BvSJ2wm6xboYdv7GlL/P6+RPnMqZ9FL+nNf5w/527FtLP1tBfaU/Lf139u3ltdRt0dWR/X08R8hj&#10;5UuElb8xfYi8p3Xl8XjmTHreph4eVf7DMAzDMAzDUGNb7Jv8PD6/Z1w99oAZY78ftn3xs02+iwu9&#10;FX/D/MNnZ2fT6vzg1gnoDseE59zA9C1CXuvza19nP8zyoK9GP5yjs6sg/5Xd13YwfHzYjtAb2H89&#10;x6dIv1DG7ttn53Pst+Mvx2gf2JHxSQ3HdP3cfhfXe5Hy5/puXqd9gbbvWub4D7p5RJ7rl/PP7Lfz&#10;NeiI6f/nWMl/pf9XdvD0padPHRsp7SL7sWMwzhzLdlngk9jFCwz/51ry73x+4LlfJS/PBSzO9H9w&#10;XIDLybl5zrDnWvIv0MnpOy94hhfW4c5z9fxf6Qa3OT//HatQzNyvNd27XO1bveN5fN7ZAhjD5/XE&#10;jTid1M/d+J9nAOT7v8vKsUx75D8MwzAMwzAM5xhf4GszvsDnhj60kuP4Ap8b29zGF/h65BqryfgC&#10;X4Od/McX+PxcU/7jC3w8rin/YnyBj8XK5ze+wGEYhmEYhmF4bi61lXTrhhxhfxI/bMT3XkPjld8R&#10;dmutrNi9I67g/dx+ZfuQ7in/tDM8M17XB9sbtrnCa/CsZGz5Y3/BJrdqSyubnOVvfyJl8vo8LuPK&#10;nmCbwepeKDN6zPLP9uh1Cp/BpmzbKza7+t92tO6bPJmG1xDDr4cNvms3Xf8vbNNjG1tg/U/a9vnQ&#10;bn291+fymoSr7wuRR8rf646xBprXxHp0kBG4Xnbf5DIpfz87V23GcvU1nfwdb+Rj9h+zn/5Jeuw/&#10;+r6Yj5FP7vd6ePeMe7km2Mch+4VluXou/qn8u/2d/NMX1MUi0a/R7aR/9A253TH8FNbz5MHxR2fX&#10;/+17K9KPA7eSf9cebPt3PAH9PX1H3b3s2kbGqJBe+ikf9Z2Btux6SR1w5Ee/lfwLr+NL7ACs1pzO&#10;e8172cnfZcjvC/uaR5V/kTEy6cfbra/Pca+nmWl1bWYXl5M+vy6/1f7dfayuzevynK5+nmHsPwzD&#10;MAzDMAywmlt1tL+bK/A3+FN2cazD7+zm1q32ec6F5wodvT/egpF/j30YtqHlnBpY+ed37cW2kdp2&#10;zD/f5bDfqfD3RPD/gY/5WtuT8C1xL5Y/37PxPb/qPBHLzH62jJuHI/3f2eat/9nmuz6209lGa/+M&#10;2yJx/vh6sAFyrb9R6G8JOcbEcqYs+IjuraduzVlbOxztp2/mOgEpf0APuC1g16ct2DeL/Ch7zhux&#10;36+bU9Ltp936u0CvwrXl3/WfS+TvOR/o7vzWoL/JuJN/Pg86n27BM+kV5wpfW/9fKn/rbXSwY23s&#10;w0M+5HGk/1P+tI1Mk/gQxwg8sj/nEjxuoo/Rr24h/8I+Pffn3TzyvDbHfzv548er9HP89+j+3GEY&#10;hmEYhmEYhnvgeMuMmVzFf96K3fvqcB1457Y/MNeLvBcj/zWe3+D4eubH0Y+Zg2O/XaazsqF4Dl76&#10;6myH8ryglQ/QxygT12b5sf86fh+fpsvT2aNeAWygaQ/Fbuc1Gjmvs6kXnlfHz363XDsU2z92/m6O&#10;l+279ueSNmXMcqXf0f2/81ViU352+af+o16591UMTzdPKOl8Oyv5U8/pR/T8NHw/2GbtH7T/0Pe2&#10;Kj/Hco6X91d+zzLPb8VO/pbZn8p/pf9T/jn/135kjmGr55jn8u7Wh9zJ320USIs29uxtwFj/W//d&#10;Sv6F/ZB+znMu4xLaA3mc0f+QbYM02bZP3O3vFXxCHv+tZPye8vf4L+f42QeY/sFiNf7byb/Ief7d&#10;+O9V5D8MwzAMwzAMwzAMwzAMwzAMwzAMwzC8LsRQFpd+DwQf/irWzjFAR1zin7/k3EvK8N4Q33JL&#10;WP+YtXMyf+KxKN+l8ue6jkrr7LcWujiUjownPuKSWEDilrwOzlGs+1H9GmKj4Npx9I6d8nd4iQvs&#10;Yvcpk7/r7rhfykt8lY+Rds4XIN7cMeeO1U28NhBrCGWfZS0yx5vv+jX5nzmX8x0/S16ORbqkfok5&#10;8s+xUe+xrlmu10a5OJbrfxEPTj/lfjs6PUo8l+/b3/6hLex0APG6xJJ5TkHeG8fpZ7v+Q/6OCVzh&#10;+0794ljKS+qXcykn6V5L/2dcfuLnMn2bNu191LO/t+HvKbke3G5dT7v7ct4dXhvM97Nqh36GIrfu&#10;ex9w5rni+TI5d4A2lBzVL9AuHJ96LXbtOvsr/cf/o/OyTXveV5ce/Y/7Slm5r1r3rcrqtaJgJbeM&#10;De3SpGw5j4W8EueV7Z62mRzVr88jT89VeivowVX/Pzvu/RP5c47n3GSafh528eBOt5uHRJ3nNyou&#10;WeerGyt2OtN5ZTv0+DjLfaZ+6f/dfIW3sivDkd6FTv45f6Pg3cB9lXtCxp4jdAav6ZjXeO6Q49Wt&#10;c49Yyb9rr4xTrB9W7Zv8L9Xnu3VKPW/qDEf9v/A8i9W7TCf/o7LzTKzyOg/kRF2yNtxqrGadmfJn&#10;TJjrBHqdL68r2L1be46Z3x26cvDdQ/RNrlnXcaZ+4ehbuxx7j3mLvKOu8s15GgljBch6Qb+n3vS7&#10;9JHeO9Pud++Eq7GAxzmXrBN6yXN6V7+U+0iunPPs81aHYXgz/wCggvog4L8lowAABXVta0JU+s7K&#10;/gB/aWAAAAAAAAAAAAAAAAAAAAAAAAAAAAAAAAAAAAAAAAAAAAAAAAAAAAAAAAAAAAAAAAAAAAAA&#10;AAAAAAAAAAAAAAAAAAAAAHic7ZvNjeM8DIbn6HOq8H3vrsJVpIpUkRbSR6pIFT7npu8zICIcgvq1&#10;PLPAPocHu4ht/bykSEr2fIUQvgAAAAD+Mqbw52uOjG57b/PS2O7IsbS209vv5ST9zmYfd4g8Thj/&#10;3u6rsV0Zz9G+H43zkvufHX2/4rOeD9yUxmfRqvHOerLtf9v+i5rfVohDL3Xv/R+w/109+/6fWyOT&#10;098U145eP3Zsr6jvGn/30HNKUZtTLtH2OY20jkun33n2Xwe2NRKtcS+psdm1q3WXXPOMPjSyf6kZ&#10;PJboA0viusT91PWaesSzWU9MPtP+Oh6GhrV+izbTz3rrf0drae0vMae0Llrj/zzAn4/4fMpmNkZN&#10;lVq/wycnl+6t8RGJyzoXpuzncW14dlFjt/aXeWl9vHWm9faw/V9CPldY3qqPludq6oecPc7w01vB&#10;jjbO6vtLOVR0re1L0OtXNBa/0LVBbx6qHUdJk974XDt2277Yf8v49hw+9co1c4/E2ZwWeoy2/pU+&#10;Uj5g68OWXPSMz0xKB4khur5agx/TSvnpaF4cYf97+MSFLXzXWX63+4i5st+aWHILdWtBtLe/672f&#10;9oFcvOihR+fW/J8a+yhK49d1VU38/0n753iocd/NnJ+hrUZotX+upimt/1QM+C37ax1r83+uzvBi&#10;SaqGOWL/S2Kua+g7D66tb0bUQUfmPSL+a/S4ZA95RJ8zddjX9DV8z1mixRxt39u2rcM3076uo3P1&#10;Tw1HYtNI+2u9rB+k7P/T8V9sbvfwO4/wyf86fvaeXZ2lc8kGLWcZom/ruaenibSla3bR0NbWtfaX&#10;tnI+XrL/3vfdWecyVlsT9uzFSvN4F+7r3f+NaufofMWeT+VTNob22D81zxb721zzjv5gfdKeCY6y&#10;v9ZgS/St107N+UtKl9b134td/zImeZehY/bduf+n8/9+7eroLuh8UPvOU9e6uRxhz9m8mNh6zl2z&#10;LmrQPt/bxmzaqJmL1Ec5f0/VTCPrf52jSnZM+UvuGdHmqubhxUTRrOac++Y830vrdwEeYifRv9aX&#10;LyFvt7VybD37/9Wsydo9/mT8suQv+pxf5wk5Y9iMZq2ktDgbrfXTjKXV/ikdX5lrvVi77//X+xOx&#10;i+cLtj4ovTO4Gq1snfBU7chcc+fc3nuhv8H+S/heQ3v2T/mC1vRq7h8V46ze3hwEWdubuaafrdnD&#10;Tc74vWfFh34j/8s6kH9HfffkzSU3Vp0PJQ7bnDICabfUptaj9x2A904q5zuj6v9aZHzv2MYWxvmA&#10;Z/+Sbt7ey67Bn8Lbm7xC2znbqrRtsf/R/N9ie53DpgNzrbF/Dd6Z3P5bbt82kiV83iWn6oNWP2q1&#10;/5nx39Y+tq7S3wfu3Dv9oGUuF0fzR/DP6kS/e/i89+p5N+PZ3O7PZZ820r9+w/5y3q3nV/r+177/&#10;3JTeR+0/RV1TmttvxlLnti31qW5vLbSp3wGMpsf++rxtjrFI4qTNLztztLenb0v94q1LTe67cDuX&#10;JXzOPI9oPsfxy/cmOb+wz3q5RTR8hP4Yf7b9c3WBF5+8/d8zcW8NqXekubxg5yJ+JOOTM/DRmksu&#10;SPmSzh9rYQ5nIH1718SnvXcS3vlfbr3IN+Vn+PRS0a43l7P+pgYAAAAAAAAAAAAAAAAAAAAAAAAA&#10;AAAAAAAAAAAAAAAAAAAAAAAAAAAAAAAAAAAAAAAAAAAAAAAAAAAAAAAAAAAAAAAAAAAAAAAAAAAA&#10;AAAAAAAAAAAAAAAAAAAAAAAAoJX/AOCrivumi2J+AAADJW1rQlT6zsr+AH95LAAAAAAAAAAAAAAA&#10;AAAAAAAAAAAAAAAAAAAAAAAAAAAAAAAAAAAAAAAAAAAAAAAAAAAAAAAAAAAAAAAAAAAAAAAAAAAA&#10;eJzt2s+R2jAUB+A9cqaKvedOFVRBFVRBC/RBFVTBmZsDM9bk5UVa22ADM/kO32TiP/Kuf9KzLO9X&#10;13VfAMB/a9X9+vq+uf+b9637fe/+GVnO/pZvd7Ov5Hzu903tA11/3rt/Nz4//1J/in3veHO//rVv&#10;S3+aN/OiZHwO24py74+VfY/kvw9ZPmKjD8zimQzGjMWp+Z+DU+hju1AXavMTHhPr7TGM8e/k0u/b&#10;VfY9k/9Q/eB15nj+x/FbzsnjettfQ/6fpcy5ahmXzIZq75jnxV7+H2OdxuYU64HsNj/MEeT/Gb6f&#10;mPcNPQsOI/K/LtDvmJ7/ecI9HTsXuIzIf4l+x/vzX6XMtmnc5vpf2vzpuqUt73/z5z/3OGyN79IH&#10;cv6HtD8rc4mr7BfLf+zzd0z+13TsLvWBnP82HFdrr/SPo/xntQnZjz1nqP5vK5nftx/DtXL+5Xlx&#10;arRZ1p+t+86rjP9r9++6fkvJopV/2R/nALHv1Mb/3SUdW6wr7TBv/nM9/8vYL+N4yvv/rrLtrtSN&#10;g/wXy//S/b2mv2tsj98CavnnOt3K/9DIOh8fa4h5/+tsGvkMyXP0Vv6tOUSuC8b+svLYzt8C9439&#10;re9/p7StlX+pE7X3vS5k7rm/rEef/V0jm5xn7ZjavDDapPbN+ZdTm98f0v0/VY555u9/dqHd2jnr&#10;dH3r/a916v6stTz6d38/5V9q/7bSZhz7V33gpe51ucztL+F+l22PfKvN+W+7du2Pa8Zlne8YtvlW&#10;vIx1mO/l7ItzGJOtNdox+deyjO+UtbqQfzbf/+YTa+zQGMvfdC7d8HtZzD/2ofv/V/0cILbXqvPb&#10;dG3fAeYR7+eY9ZVVqhVT8s/rRlNr+zrMCcwH5lGbg815bvlm2DrnMLLf5X7w7vsGAAAAAAAAAAAA&#10;AAAAAAAAAAAAAAAAAAAAAAAAAAAAAAAAAAAAAAAAAAAAAAAAAADM5zdT8ocUYo2ougAAAzxta0JU&#10;+s7K/gB/jlEAAAAAAAAAAAAAAAAAAAAAAAAAAAAAAAAAAAAAAAAAAAAAAAAAAAAAAAAAAAAAAAAA&#10;AAAAAAAAAAAAAAAAAAAAAAAAAHic7dq9caNAGAZgh8SuQvnlqkJVqApXoRbUh6tQFY6VcccMO/N5&#10;bxEIsxYwT/AEkoAF3v1j0Vvbtm8AAGzSof3z1nn1ebC8279c25F8236b+N27+rALc/L/6j+f1YHZ&#10;97u2W5ZN02eci1nmvzX9MfL8z6GcT3VgE/l/zDjGR3+MdM7xeIewXVeHjAfTvA+0w5J0f69P7JPk&#10;eRz6PHP3UEb+WxoTSvmna0nneJL/4vJ2WMOU8T9tU2rj7zvI/jTzHte+7rXlv9dnwKH+bcp+Nce+&#10;pfKfM/bPVbOu1s6/efLc41zuWOG64z09zDi/pOunbj+Q5ghfE7bd4liQcrwPzJGGpPtSq+6n414q&#10;ldFd9+eE/iv1HzXq+Bos+Uy25PNwfL6KZdwXyCI+X4xtm/LfYt/+2/kv+Twc23zT1628rk0dE/K+&#10;6yuc66M+run79FL+zYzzWKNaazI/baOlPv/Y/j/uTFmHnXsNcS0i79tSv3DfcPY1879UyD+5ZGXd&#10;RvqclOMx7HNqx9eRun2bUEbp/LY453t0L9fQ9sfyT5nm5Y71BelaY91M+045l/w4eZ3YoubJbB9Z&#10;cj1gLP8kzgse9cXHgW2m5B/XAOO6717WhJq+TTzzXJxnv/S7sKn5d04hn7Hjfbbf53ixnNL8r9s3&#10;tfdzuPbrTrKf65bdu6WPv/Sx587/3kL9il59/18t5V9rXWTp/MfeMw7N/0r1Z69rQc+4LDjW/0b+&#10;Y+VM3a7U73f1YevPAWvzG/nH9p/eg36EuVCq39ewXWnOn/pC/wlbX/7NgznrlPH/Wvg+7//vYftX&#10;37e9WLL9x7ab3vvk8//SuH/Nfo/bl47/6nu2J68e/+O6Qhzb47uD7vM5+8y28+/G/PtA9un30ljx&#10;0/Vu1pF/J/X7Q883pTqw5XeAa5T/D7d2OXP2Pbff1wkBAAAAAAAAAAAAAAAAAAAAAAAAAAAAAAAA&#10;AAAAAAAAAAAAAAAAAAAAAAAAAAAAAGBN/gI7hxmAP4Ji9QAADtdta0JU+s7K/gB/koEAAAAAAAAA&#10;AAAAAAAAAAAAAAAAAAAAAAAAAAAAAAAAAAAAAAAAAAAAAAAAAAAAAAAAAAAAAAAAAAAAAAAAAAAA&#10;AAAAAHic7Z2NkRwpDIUdiBNxIA7EiTgQB+JEHMhe6eo+17tnSUDPz/5Yr2pqZ7tpEBII0IOel5fB&#10;YDAYDAaDwWAwGAwGg8HgP/z69evl58+ff3ziOveq5+JzpawAZfj3wf9R6fmK/jN8//795dOnT398&#10;4jr3Mnz58uXfzy6+ffv2O++wN2UE9PtHRtT7tJ6Vnk/1vwI20f6u9l/1Ufp2laaT1+3f+Z1dVPKs&#10;5ARdGr1epcuuZ+28ez5wauereuvsH+Vr33W5tG97HpoPeQWq/q95ZfWO+58/f/73e+gt0v348eP3&#10;vXiGuqgvC0Q6vR7pM0T+nibyiLy5F2WrXkgX1/V56qBpIy9PRx30evyNz6r/x9+vX7/+fu4KOvtz&#10;TWXR8iNNlM8zWZ8jPfcy+7sMUZ7bCJvH39CZponvjFtccz1FGp3zOLR9RT6kRxfIqelU7vigC9qy&#10;yh3XVB+qZy2f8X3X/vrMFaz8f1Zm1v/pf528gcz+6m+oU1Z37Bx6Vn3RLuKDL9A+qH6BPFZydrpA&#10;PsohP/cVVZ39+ZDPy98Z/+8xF7jF/ug8+iP17uSl/pX9fR3iwLbYPf5GWyB//vd+hqz0UdqLQvOh&#10;Tpku8LcuK+2RuV5lf2TU5738TG8rW1zFLfanHWu77+QNZPZXf4fvzfoofd39j+o27nHd/SS+I7M/&#10;etA2lulC06nNaRfI7/bHP/JM/OUZzTeuIeMz7E9fUX3QnwF19e/qbxnfHJoemelb+j2epQ90a6XI&#10;i/v4TcD/kcbvISd9LwP1xodkutByMvnJX8dD+of/77Ko/DqXqfTpuh0MBoPBYDAYDDo495fdf83y&#10;b8E9uIQrOC3zNH3F257CY+XEpVjPZHGBe2JV/urZFZ/WcZiPwqnOrui44m3vIavGtqtnKs6q8h9V&#10;XHq3/Fv5tEdB5dY9E16nK3J18fx7tetMVuXV/P4J51WlPyn/Vj6t0pPzhs4p+h4F53iQhXycA1np&#10;rNKBxhW7Zx5pf/TjnFzFeWncXmPmVfrT8m/h0yo9EaMLwLPC8yHzyv7E7VQWlbPTWaUDtT9yZvJn&#10;/v/KHpoT+1ecl3PWyr1WHNlu+dT1Kp9W2R/uWPkj5RQ9/8xGyNz9f6oDz6uSf5crW6Eaq+BG9H7F&#10;eQVIq1xMl363/Fv5tM5P0oejjGgP9DWe3bW/jhme9lQHp/a/Fepv4BqUd698U2YXrvvcwdOflH8r&#10;n9bpKbO3zjsZF7TszEYB5RaztDs6eA3769jJx/fiKS+IT1POC3my61X6k/Jv4dMy3s5lA8opVmUz&#10;J3eulOeRZ0dnmY4970r+rl6DwWAwGAwGg8EKxL6I+ZyCdSBrmFUsqksTc9sd/uce2JE1gG4eWeau&#10;LPcG52JYd3sMfwXiH6y/d9Ym3fr1mfsZM65R15SB+E6s8FFldtcfCY9dB6ivxre69q9nY0iv+sue&#10;5xnuab2d94p77pf0zEGmM57p9El/8ziGx2iz8nfyymTM0nXXd8vI9LiDVRxJ9+RX53GUg/A4re7V&#10;1+dJoz4HnSuXo/FA5eyUD3CZ9BxRxZ/h88hHY/5al6r8nfJcxqrM6vqOvMQbVcYTrOzfnbcEXczS&#10;+S/4Ou3/6MrPM2TnO8mrOmdCOchSnY3I9O98R1d+lZfu13cZqzKr6zvyZno8QcePkd+KZ+zsX+l/&#10;52wR+fqnyxd50P2Oz9L+nsXis/I9r52zhFWZ1fUdeTM9niAb/5Vb9DZf7fu52v8zXVX9X8vu7O8c&#10;9Kr/a95d/6/mf13/17KrMqvrO/Leav+Aji0+huGfdHzp+CuXaTX+q9xu/4Ce4avOn2e6Ws1ZfDz1&#10;MU55xax8RTf+a/qqzOr6jrz3sD/1rtb/ei9rm9zXPuQ8ms//PY3OkX1On83luxiBzoX5ngEZ/D7l&#10;deVXea1krMqsrq/SZHocDAaDwWAwGAwq6NxcP1c4wEejksvXHx8Bz+ICWbv7HszVOoL90s9EFWer&#10;9mO+ZzyLC8z2MiuyuIDu2dX9/yfrV7UVsTa9nnFu2J97ngdy6HXnIne4PNJUa/TOLpke9FygcqSV&#10;vm7lG0/g++/VPlXsj5gTfmOHI1Q/o/Erruueefbve7xR+cIsjyxenXFGHS9Yxft2OLou1qlnE+HX&#10;M33tyLjiAk9Q+X/sjwx+biXjaFUH3kc0Dqfn+Chf+4VzbnxXfVRnJnheY+v0kyxG7f2Ftsf5FbDD&#10;0a24DvKr9LUr44oLPMHK/yMrfS/jVXc4Qs5SaF/Pyu/k0Xy7MzMhD22Wclw3VTmMberfKHvF0Z1w&#10;nZm+dmXc5QJ30Olb+6z6eK/rDkeo77XM+r+O313/37E/Zzv1LOdu39K9A9pvdzi6Xa6z0teV/q/P&#10;32J/9//I7uM/+sdPVum8Pfm4Wtlf887G/x37oyO/dmX8P+HodrnOTl9Xxv+ds44VqvW/ct5ZTIDr&#10;2m87jhD5sJ/OMbNnsjlwVl6VR7V+PplbX+HodrhOT7dT9x0ZnxUzGAwGg8FgMBi8f8Dn6NrvUbiS&#10;t75b4x7vvtfYwAl2ZX9PXBRrXjgA1pSPqAN2PAHrWmJ6uq+y2wdcAY7hFBpP7HCljq8FYha+biR+&#10;FvB9rL4Ox2/oepUzGPHRmA1tS+ML6KvjdlXGzv5dXrtptE66D97luFcdQfa7I7T3eI7rlKvpApHm&#10;at/KdMT17BwLcQuNszoHo7/PRT3QDXol1oXfcfkpQ2Px1VkBtUXF0e2kcZm0rsp5Ukf9LaErdQwo&#10;D0tcD/torFDTESel3Cpe2KGyv16v7K/xcdo9bRI9eXxL8/L4dsWrZfyJ21z9mHLIip00AbWfxx89&#10;jpvxe1fquPrdMdL7+wSdOz3dt+XyeBza6xNw+ztvQD76m5TImOkGVFzUjv0rHkOxkwY9Ku+Zyat8&#10;mL9H8EodT7hDyuUDV135lhV4jjEus5nvtaAPOV9Fn9CxqeINvf1W/XHH/gH1f8rjKXbSKOeo46DK&#10;kX3P7L9bR+UE8fkdd6icn+7HugId2/Tjey3ig2/0vRzcUx1k15Vfy57vzteDyv74MuXUHTtpVCaf&#10;dyrfznf6h7eZkzoG1Aa6p8fHZ9ettpNT/k+h4wdzzOzeao/d6rrvJVqNW35fy69k6daut6Txsiud&#10;nNbx9LnMd13Z/zcYDAaDwWAw+Lug6xhdz9xrHtntSYx1kL4rZadMXasS787Wgu8Bb0Fej+ew7js9&#10;R1Khsz+cAOl27K+xFtY7PPcW9HmCtyBvFo8kTu4xG+e0iD0636VQ7lbjFQGedZ+jPLTHIDwmq/y/&#10;6jNLq3kTQ6m4GC8X+TSWoxxyxylpPbX+Ki98zo5ekF3LUblO0J0xcY5HuQiNpXc+w7l75ZXhCzxG&#10;qvXz843OwVb+n3KyMr1u2d5sb//Yjdinx3yxbbZvm7YCJ+JxYuyt7aLTi8vucp1gZX/s6mVmsf8V&#10;j+g2CjAHqGx6kp9zQd5fsryrGLDuD9J4N7HW7LejKu5VfY3urVKuJfMZK724v0OuE6z8v9tf5wm3&#10;2p9+SVz9UfbXfrFrf/wGeanPI1+3/2pvB35EeVXlD8CuXqr6nmA1/6OecIy6B+UW+2u57odvtT86&#10;pBzVy679yUPHDrW57nfZyQd/rvyfy+s+P9NLds/lOkG2/vN9RTq3yM5fq24cK3vR/nX/wz3sr/O/&#10;6txyoLOb93HNk77Ms10+Pv/LZNF9GCu9+PzP5Rp8TLyF9eLg9TD2/7sx/P5gMBgM7oVs/beKZYC3&#10;9K75jmc6ha7XuvG2ip2eYFfX9ywzy0/jP6u9kQFdl74FXDn7UIH41+5+zVuwo2tP/wj7V/lp7Edj&#10;FX7GKeMIHcQtPJ4Od6a8Lv2PM3HMfZUP455/J3aqdfB3JFaxkqxuGpPRduHyKLJysrrC/7iuNY7v&#10;Mqm9iFM7V7iLyv9rjF/PS9HPlPOtOEIvB93BnWj56EXP1aAflyeLOep3P39LO9J4OvJ4G/C6BTyW&#10;7HxAtg/bY7PEz72uFYen+Vb64HnixhUHu2N/9/9A25aOUx53zThCBxyV8nGuw+7/XfujFz2P6TIH&#10;9GyPQtNlNlZ9Zfb3uYieravyUv0ot9jpw8vh3glW/t9lyvZaVByh64Q03fsf72F/ZKKtZTIH3pL9&#10;K27xWfbP5n/4QvWXuo8Cn1RxhK5T/H/X/wO7/g7flOk8m8Pv+H+tWybPPfx/Zv+OW3yG//cP9fdz&#10;sHruUOcpGUfo5ejZwap9e1rXhc4zq7OZbjfFav4XcPtX87/Od2bldPbvuEW/d8/531vHvdc7g/eF&#10;sf9gbD8YDAaDwWAwGAwGg8FgMBgMBoPBYPD34RF70dn79JHBfhP/rPa9s8fS32kRYG9M9nmEPnVv&#10;qcPfaVxxiexL83x9/wjvANIP+zeeyVN2dTnNR/ft8ansr79jwr4j9tnpPrcsz2pv8K3yd3v11Yb6&#10;HhCH1hvdsodM+wT5PattV+jq8sgydV+k9o2s/zjYr5bl6Z9qb54/u9obsmt/3stE+vjf37Gh9n9t&#10;vIb9/XcH1D70ww7sI66gfanbyxbX9bdFOqzsT9uhTzs8/6z/c538eZeb7qHUfZsB2pu+a4l9fvqM&#10;7rHVfLVNkobvJzgZQ1QX/q6hrG8rqFtXnvqCzPaMvfiGVZnkqe/vUZn1/XIn9ve97lznf60n55J0&#10;nFRZuM939IrMei5E86U9qNxXfNPJfnE9X6G+AHmqvk273PHn2dkBzcf3lq/kx49r/gF0p+9iUz0y&#10;5vt8pdKxz3m0TtpffU+v7mXX+ZTmkb3bj/bg/fB0TOCcUzafcWBD/+3Mahxm/bQzliPL6dywsz96&#10;1TEL/+ntSO2v/l33mpPnif31XCLtV8vM3l3l86zK/vxPO74yJ0C+7ONAfnRHG878Orqr/Krne+Xd&#10;dYHK/uo3AW0xixXomVFd31BXnR9W5xsy+1OujuV6Xc+lep/Scx+d/ZHJ29cz0MVdducWke6q3N14&#10;d9Ke9N062pc+2nmKwWDwofEPiCRqout3vRYAAAR5bWtCVPrOyv4Af6I2AAAAAAAAAAAAAAAAAAAA&#10;AAAAAAAAAAAAAAAAAAAAAAAAAAAAAAAAAAAAAAAAAAAAAAAAAAAAAAAAAAAAAAAAAAAAAAB4nO2a&#10;iW3rMBAFXUgaSSEpJI2kkBSSRlKIPzb4YzxsSNmxZPiaBwx0kOKxy0Mitd8rpZRSSimllFJK/df3&#10;9/f+6+trSoXfg7Iel0z7EulfU1Wf3W435fPzc//6+vpzfst1px5V1i1Vvn95eTnYY+v0r630//v7&#10;+y9Kdax6P6P/afvP4P+ZPj4+ftoAcwFto64rjHbBdYXVkfgVzr1ZmnXMOLO0+rN1ThnSP6RXUD7K&#10;MUpzpIpXaVb/5/yR/V91S/BFH/+Jz7iIL3KczPmjwohf4ppnS5VXXdexnpnNRVke8mNsyvMsW6af&#10;VJxZG0i7VL7P4P8Otpv5/+3t7fCOiH14pvfHTCN9QZsgvNLinPZH/J5WHcs3vJeRXvd9PpNp0p66&#10;si3nHPjo/p9p5v/sO32eTEr4sOxY7SbHVMpQ9zP9VN4jr/TfqB1n/67wSh8f1vlsDiAeZeT9J+89&#10;itb4P4XNmG/p5/lugO2xYfbr7Jv0vXw3GI0V+T6a/T/HkPRVliXLO6vvEo+irfyPL/Ft9rWeTn8v&#10;6ONJjrXZ92bzUdaD/Hp7yPE802TM6TbpZJlu+Tvor9rK/6WyUb4Dlm37e3v3Ne0k/cD7BGnRpnjm&#10;FP9nPMYk8iLNXr4lPer8r5RSSimlnlOX2ufNdO9lL/nWlOsgl7BhfRvNvmv699RftfZ5tT+sOdSa&#10;yWzNeo3S/31tI7/zR9/8S2shrJv082soyznqR/zjMbu/lN7oepbXLK1RvybubM1pVua/iv2y3Psj&#10;X9Y88pz2wjO5zp5tJPdeOWcNl3s5JrB3sya82zrLmeuJdY/1Ztaa+rpShfc61r1MK21Xx/QZkFde&#10;ox6nxHol90mXve6lMp+j7pdsb6P+z1obtmY/vms09le83Mct6COs860JP1Yv7JdjXv+3IfchEHsZ&#10;dcy1yrRVptnzGtm3/xNBnNH9kf9HZT5Hff4/xf8Zf/b+kHbinL0Zjvgz/8lYE35qvfqcl3sC+HpU&#10;p/RBt09ez/LKsNE+E/ezP3OdeY/KfK628H/fRymfUKY8LzHWMX4yltGe14afUi/CGDf4jwAb074Q&#10;c233fx9zco/ymP/5fyLzKPX73f+zMp+rY/7PuR079H6SdS318Sl9g7+Iyzy2Vfgxu2cYtuT9Oudh&#10;xnDiYue0NXud+DP3KI+Vg39r8SFtJ23KntnI/6Myn/MuyH5b1il9R9/OumKP0VhF3Eyv59f92fvB&#10;mnDCluqVYdSDuaT7N+fy0TcYz/fnRnn1MNpA34tMGxM/856Vufe1S2hpvUA9vvS/UkoppZRSSiml&#10;lFJKXU07ERERERERERERERERERERERERERERERERERERERERERERERERERERERERERERERERERER&#10;EREREREREREREREREREREREREREREREREREREREREZE75B+Hl45q2TuOnAAAAVNta0JU+s7K/gB/&#10;pYUAAAAAAAAAAAAAAAAAAAAAAAAAAAAAAAAAAAAAAAAAAAAAAAAAAAAAAAAAAAAAAAAAAAAAAAAA&#10;AAAAAAAAAAAAAAAAAHic7dbhaYNgFIZRB3ERB3EQF3EQB3ERB7G8gQu3piH/ignngUObT/vrTWzO&#10;U5IkSZIkSZIkSZIkSZIkSZIkSR/RcRznvu9P5znLtXf3v7pP929d13Mcx3OapsfP7Bj9LPfUvXUW&#10;y7I8XscwDH++h3TvsmOVfbNhdq3N+z21f9U3v/6N7l+263tWOeuf5XqdffvG2b+6XtP9y3O+71//&#10;1+d5fto/1+z/fWXbeu7X79u2/frM9+e//b+v+h7X96v3QK7Vd/ucRdWfHddrkiRJkiRJkiRJ+vcG&#10;AAAAAAAAAAAAAAAAAAAAAAAAAAAAAAAAAAAAAAAAAAAAAAAAAAAAAAD4QD8K+ay4UtoqZgAAEXJt&#10;a0JU+s7K/gB/q9EAAAABAAAAAAAAAAAAAAAAAAAAAAAAAAAAAAAAAAAAAAAAAAAAAAAAAAAAAAAA&#10;AAAAAAAAAAAAAAAAAAAAAAAAAAAAAHic7Vyts6y4037/NiQSGYuMjMQikZGxkcjIyNhIJBKLHMmb&#10;/ghwbm0Vkplf9bO1u/ceZk7xdDqd/sxgtBmM6buuW47jiEYBxvLnrUG4A7AYowv6Oc150q2Z3dh1&#10;bUEoDyd82APKd+kLBZ8wDMP/fTlinstbml518N7rQByUXo5A/PUGXGKREZOEx531kyoia7tUHiZ4&#10;VOmreJzY4vI2vyeUtyzLZLRyn/JHSzwKi+k4ehLAhEzG8iFzkRyWgHJQsP6zuQTTdf64421+T4B3&#10;XGfdjfCHrC89Xo5cBQAbI4MALv5qSEVnVD8suP7wLaaPGlGwJ599+rzN7wkZ3tU2DazjETQBWM5F&#10;6Yl/O/h123Ow9REKwNmuHcreyD7a8RJMpxaknyb86/g2vyfodGyFfjN+6kZmlnZejwHomwGVfEkD&#10;PsE1Lsx61Qx7+bmHL1/bv+tw/2c0JMVAvM3vCa2eNK6y/8BGNoYNfVnIPs6w+oWUPU7hqGL1mwYE&#10;YOOOJ4P1br4LoM+zJVMJn32b3xM6ZQdS8zE4awxLAPa26mFt20ILN0mAB7imRQLlqV9R0bM7vA2n&#10;4ei7cmRMqicBqO5tfk9Q/fwhAQx2hAObBFDIF8CDrjBBk5bhQY82rm27vvcolcNPzhYZmmo6usbu&#10;q9WsAeptfk+AxU2NCvMn6XwsE0mgvDq8vmtQADMSDfQA93hbxDOGFBMbSXMJrjPkLtE26t/m94Ti&#10;0hUTZkMOMRfLvTrir/H9R9oZZkbjyB4ACqDw18brYusWBZsEBIBfVHj+hdOQvM3vCbqsemxNoTWi&#10;o3esaUvo7RXH2DQMeLSeHgAcbH3fNsYWzVgm+IAaSAC6t2T+WR2+n7/9fCK5feHy2tapvP9gK/0m&#10;HdVPZE+v/OuyB43JqpwHxR0eUQCWhPhxrA/mbX5PGJbPVrYrqOpyc1ujm9OeKv12ctGF5KoH2J/S&#10;yt7pFoKkEJa4prV+Hw3J8AP8lyu6uQUux2ZWcm2QvsJQz1hLhhGUYEhg/5Mpj8BFdnfh4S/wpA9v&#10;83sC+eoeXvVze/19K84NuD+NdRrZFzF0Iyy8xnMQI904lPOgRRN5fXkJiwfXaEtLyPvb/J5w4It/&#10;8uoDL+FaYnzcxbMqrl3j5q67BKCL5Z9my1ZgwAMfBHAGfWnEJ6Yq09v8npCr1Vs0+TMY14HH84Ft&#10;7ZuRPP4WMezb+ikfrYGQRo+wCKDSDSSZKwx+m98TuoGXfVvwD9uABPR27LCtLfr/pwAwR1RO9zNK&#10;HPDIbzlLdCR9Ov5tEYlzX3/+Far+dvAdkY+4cOZ/zsAe+ONHV/ZtdI9+n1Z1/T8T/VjBbunT0HRf&#10;7//dUlbJF5ueOM1lA2c/PMf75PYvtEWqd2fpmGu1W5ZiNmZOkik0Fz3EDm/zewJqMez83SHRQVP8&#10;x3a92P8zswHpvkCHYw0T10/ecjYlGkTHWNfgEWPEIgHz9fxxGcG9c8yzcujVUBy8Wfv+yu10imyk&#10;NeTsU2AUyeLBp2rwyJvFfb//U9zcAPQtRXxwdBVuAyQ0LCj7x5ubAPiYTxadu5lPjvJVWHzd66Gu&#10;PwhAF536+vx3DnjW++rXFZM+uck0Y3TsEE+33H495j455FhdPjb68F8KgXizGEiAv83vCZyt9eX1&#10;OWJvOeu/LOTNb1facz7WfLr4l8MHwTIlfKCUwmrUqfKr89fz5xUdgT8Z7+6q+lSXjgQAPl31ku6Y&#10;WmW4OEAKQD5AOLacvt7+MZ1Ibj28O65//MPQdmqwuFEW77e/7HeM/xtFZ0Zf416wjV7N6W1+TzgX&#10;WfOZppp/1/9YIRGgXczHqgtTlsAefXTRqhokltOxLZGyRQlMWBdSy9f7vydJ3+PC8bF/X/+95kHA&#10;HcZgzxXi/kwO/UHYUsgh7dm7GeoGb/N7wkVz6PpOdUzjvv6UBsB8j1P/SfqGkQPhiYPit/k94aI5&#10;32noy8xvWB8xdNqt/73qjS3OMymH/5y/DELAt/k94eKf/xCa9tP44epXs7/+pwZwhpw0ILhANjH+&#10;Cv+YwFx590cDBrQBG62qPT9VjUF7FxYLhwRw7hT3I/xjObriceX7CjkMX4Zi54ry2xyW7fyULb6d&#10;yfMygqlQwQfFxWMWQNu7eaWd8ivrnzAE+rgz390qKnMiKjn6FLZIgC3Y81h03WfgfCU/fYfZE/Qq&#10;519Y/+gTlD3LGw+XPisKYf/oNtT/IEUMCQLiO2NGyJqmlkKPgzLpRQToIjg/f33/S4fdPrYscuXf&#10;doMvblCN4WEpt2WOa5gXtAjLRvRDz0nBEuucuXNOn0D7TIkLi0v0Nr8nIH+lpu2o1Q7jl8SF3prZ&#10;XfpLqytWTfypHaJnDdg4e4DNVKBEb/N7AvNX48ZuDqzkPg0UxXJmN5oeoxskuVJcGLFnri0uE1TD&#10;+hnz5mvm8rFFBVHqB/hzfs9v6jrJlwkrvR3v/8gxHdaBF53WsAR/tsJg5iRGzIHMXEAHEXlQobf5&#10;PQEXD3N3G/p27PjuOdl58GATjrOc32cwa1ucag8URPk9ZT6wNFb2SAABjLBTdg3ieZvfE3D58dCK&#10;4Nu1xe05Pb/jgNYQd3U/cq7o7PbDQjj2CpjaHBb2tCb8DREThm/ze4Licjbs4EiMzC34S2gAsPTf&#10;s5FbaxG861AIYPGGlDnvcaVHNFjHn+Dfo3VLAXqeEPPlz9COSCOUOSwfcbo2wsFXHcS7azERrCL1&#10;m45Khm/zewJ2suCCTtT0pP708Mam6W2Y9yUk65fziKMihynMq+tXVARbRqontHGj2Nv8ntDiDsbc&#10;7a271WzHBzbxNlAD4KUQ0AdES606ffcHQEXMcArOc8XobX5P4OWn7GdPPXsFk1VhW8JAwYC6Vwh3&#10;7pBS1DN8YptDyCmxAbDcKPY2vyco4q71RBlcXraWit8AsHJDgJRX3RPc6dTqP7nwZT72EiRyLdFy&#10;p9jb/J5Q0542cnNbpX9m+5oaCUE+fy7/bCSAERrjXHCJTEA2Nu+fTOu/lvj4N/ofOV9t13A194EA&#10;SmTr/0n1uGWi0YClnPFx5XjBQliwzEY1dyMBDfPYLPQ2vydg3944b2DWrib+Fqs3nOyzyzpDSsca&#10;to9k5DlbYuay4pAEmY6/2OLi3fQ2vyfkuFHX2jZdzY3g1Q9HTfYVBwBzmn+GQ658IWwCU7bI5BJq&#10;fvTLclbJvr//6VLYWw87eMW5rrFdyukf9pragE/AsxXaHmvKkMJgu9FUiL16Cd/m9wQ01hkj+3iN&#10;d/AACK/xBPt+dLWyV/6CWz20Q+JN0PH3RtpDet5+iH8q74wCcFd3KzeFUE1goI6YczKia8En3rJW&#10;2CJr/ci1c/SlTvn8BP+yUjD1hKfWXPUfWdT1bzuq6VqqbSvMeTlIAI14MNr98OdwHPvSIM7FR22+&#10;vv6thjXV3tfM3i+RgPYPh7lwYu64v52yXu7YsSyKp95aa8fQAQP/m8EfgFLi1/s/nfJl/5PTtnBr&#10;M/nDRSfI/tsVqNvVY7NfnX9aSDvG6JN3XPNG/jA8sJbIgbrA3ub3hK6npTfjEIeOyFP9fl35/HfQ&#10;HpvghIQkAJ2OGBLB+g+4X+r0Q9/BlyEKitwF9Ta/J6jeI/22o8S/4VEWkAqPf1wVgMGcx2Mxjx/4&#10;AifPWAAKesW1w98I+cBfiH8cNjGQz99A+wIoMCrF/A9/V9xCthBgHiE27tkloPmXYUw+DahR7E5/&#10;/f634x8fPx9LhI5PSvVTAHDG9A1Ow7EAJhwO66tPZOMSA/Y8F7ufYlogY/QD80+17NHRIANYc3D0&#10;yH+jAdgxZmhuXVEdaoqIGiXas2sOgqCqKDmU8wTzId9//tXuDtitLel62eYmfcp6fmaO8Cach8Si&#10;fksC6NoqNbIGyoSpmUPEREmCUUKYfgjr1/s/tP4de3ZtA45QXvJmNbi8DZa4Pc9yojCSt3RJQIu+&#10;UTEbMAyJfxt1j5kiFGn4Df8PG3Wa6ezb5rGFCJS7jnZE0CdhYBXYTW4x6sEsN06KNhAggrFIHDX+&#10;Av8N1njKZ98272GwAWcnZO5rORwy4Nt5EQQQJ38goKcI/lFacz79wh/gD8o67HE4+9ap8ScZLO82&#10;WP+NunYDYBvMOdva0fGnigsJ0yKNietSxLMcs9PtGEJ27uv7H52FLbvxaCtoPCQ+YJKDBpvAIu6m&#10;NgO0Ge4Iqc6+7mhMFmYBizOkMOmxbyWiMlxI6b++/7uhoz5y9gs4o+XyHZX/8W+D4rCnMTwHTOPB&#10;LWVP4RqIg5QDsVP1HMpJX+//VTsd2MYXjqAA29kNA/tfXyMwqTyqLb4ex37NAKnC6cY/mjON8PX8&#10;z8FFsuoQs1Gv38adjivbf3L04ZacwLPOodg8F3Isq5/gcGjPUbp6H47WX8//Glzk2QVo5pkXqOsF&#10;7OPLPOCgr8xGRP4B4l9qd12xFabpHF75AhYSzYPWw9fnf0/nfhvqDT8U5A31HptlHTgkBlIory0t&#10;3vusGx78nNk84B4xceEhgHne/dv8nuAy128OuvziyoHWot+qOnMOfHEP1Gc27AHT1Sh1PI7EMOIc&#10;EAjw8/X8YzonOrCspW8CYA1w08TXGRg9YWJ3m2jEsQC/Hc+6Gf1Ur8Us4Gno3ub3BOPttQXSZs/J&#10;Vqh68mUGx2rr/R4TtHfvU99Vqg00hewDl034p+osjM5v83tCp9R4G3x32twkcEnGD3W0a1qPub+o&#10;Ng3edzJySww3RNYv7l8f/8MpTUO9WLMa9K3KoW5TEBtdkgFT/+vQ/9F2MIEfuvIIt8GtXyB8ff5H&#10;caXjWDDn4eoU2K0NJkecjz2l4msWmCXQo/gGDiHQ7aFR8pzT19e/+9qztK24/r029Ta3rqP1z2Tj&#10;ql6oyfBC8yZoySfgswMzoqRROttf4G9vDX+a5iC5DwBofHbn4RNrnXnv/fBnJp5yBvXM78/a2bGv&#10;i/l6/l033gb6Qnve3AVpbkgNOyx+7meDm+6nwfwVAN2hd6ueDvX3TV/v/3LHMyFNeJMft3eShzNi&#10;XDxjDyxJwJ+dEiSBbqZdcvWPnY3i4evrP97ZsIIGpBhmVTw3VUMdngTE7GY7upkLI3pep+HWKVH4&#10;kwM1neuPy58X6Bf6/vtvvDs8DDRa1ZfFHkOxZCQA7fj6M1hsqOzAAWjgLrA43FtFahtc/uM2ZJwW&#10;8l/v//VmpD4vOsrQFVpCHvvWHSsIwEBxf9pX0zjfO/RqP95cTnLXc/wQT88JzCZ0Ccc8fH3/0znm&#10;hLp+nQQL1L89DP7tccH9PJmUmerur7twTW11ybqOkON9qUVHhp/o/1enBNrpdotVpAZASurkFV2g&#10;8+En8o2Xxp/Oc1IcJlNKIWcYE/h6/5cuKyL+Jbr9hByY0XAV/5ZC9s/wDwxIhOTi1e2+J6cVDtHP&#10;kdRkxe3wNr8n4OnGweyUggX/jozAWNN/tJn/veAMGn6vn0WKAPvRL+wvsj14m98T+KpTPOsjX18V&#10;yACc6V+sCPqw0PhHiPXm01oZjmE8O8c9DEihXNBh+Hr+6MpRrcOs0LVQZzh2f1Y8CpfVQVYM24Tm&#10;Wtvy/P+o++s4uFrF40/cfwiTfuX1Ie+b6I7Xc4bjfiRsA1KEy9A/bTPSjxq6Oyzr/pY1MtWdXtFf&#10;epvfEyCpgY07HbqxDv5q0dbtZ/77uKI/vO6+g5zPCj2vOBJzpodJANcw9PAD998LBAKBQCAQCAQC&#10;gUAgEAgEAoFAIBAIBAKBQCAQCAQCgUAgEAgEAoFAIBAIBAKBQCAQCAQCgUAgEAgEAoFAIBAIBAKB&#10;QCAQCAQCgUAgEAgEAoFAIBAIBAKBQCAQCAQCgUAgEAgEAoFAIBAIBAKBQCAQCAQCgUAgEAgEAoFA&#10;IBAIBAKBQCAQCAQCgUDwv4D/BzR/CDSC1LItAAAON0lEQVR4nO1dP2hcRxr/zXEgpZQMW6TaIiAb&#10;XMQwpDBIBhVJc4VDHFjDNUkRkAwpXKkwaA0uXKUQyIIUSRO4BdskRaoUBlvg4nhFCoO9cIWrFAJJ&#10;1zmq3hXffJo/b2bezNu3knKeHyxPu2/mzbyZb77/MxJ1XaOgoKAgBX877w4UFBT8dVAYRkFBQTIK&#10;wygoKEhGYRgFBQXJKAyjoKAgGYVhFBQUJKMwjIKCgmQUhlFQUJCMwjAKCgqSURhGQUFBMgrDKCgo&#10;SEZhGAUFBckoDKOgoCAZhWEUFBQkozCMgoKCZBSGUVBQkIzCMAoKCpJRGEZXSHEZUlw+7270DikW&#10;5/Zu9NzlDnX66Uvuc7q2K8Vya109zoud6p8TCsPwQYo3kKJumbTX6mPWy1sMFw3U/3eg99qeQwuv&#10;AbzsUOd1a6k2SPEvAK/VNaf8iw6tvVR1Y/SzBXqvrY71myCaneuZm3+f58PfK0hxBGAJUtxBVT+K&#10;lBtjPovRxBRVnUtstwA8Vt8mqOrbvffqfLEHYARgBCk+A/ARqvrIW1KKNwBW1LdXZ9O9MwZpNkPj&#10;l5G6rgC4pu4tAACqWnChi8Ew7AmaJ+yF1Bw0xkBd1yGFe+8tqvpPT517AHYB7EKKEap6bfbunhGk&#10;eARgQ307ATBVjC0VDxtjQmP7GwAEx4Lm/Zn6PGjp45vI3evBxc+o6heQ4hKA/wBYAknxJlO1JfQN&#10;VHUXDaMJYshXjV9Gp9cmjQ3VdRtSTK07VT3u0PYYswgpKdZ4HC4Gwzg/bCE+kLue3+4DGAOYwmRy&#10;Vf0IUjwDqZmrSuNoSjGa8HFyDzUzvYKqji2abmgy6wXkE9cEgN23qv4TUqxG2l1W7R6oT5vAiN0f&#10;ANDjHFflbwL4BcA3gXIT0GK+AeAg+Kz8uXgA/zusIDzeI89v48x2YzCZ0QGIcbt/WwLyojCM69BS&#10;vQ1sz05AizcHB873SaDcFmjhTGAPaqwOERFJsUOQFFsH8CSzj2cDKdYAPDd+yRnLdQAmM3gbKEeL&#10;z5BQBlij2EFVP0FoIbDEN9TiKGiBp/g8ns90X4pcBu7S+DaIIfjo+CWIfu5AL9w+cL+ThmLgYjAM&#10;ksJxlZKh1bfpzBKX6o89bYxAnP9+axtSLFtaRFUfKaaxrhZCqN4i/A4vF0N1baqnTUwS+sumAi/4&#10;YwAfBswsX/3NjLrsN9gA4DKMrwHgdIxI4wgLjbDW4JqIB2gy+RiGYFs9r54rfOJwaVzPZZOOpTgA&#10;MYxn0fkMmWn27/ey+tmCMMNgmyuXI0lxK7pQ/v9gq8MAE0fbGAyRp/r71FMfxsE7TVtWSxyX8TXr&#10;LoMkH6vV7dKK/AYA9V07UUm7WQCwb5Q2n+1DSGtgE5HbPILPNxGCHpN8R7F+RsgH99oRcObzJ87V&#10;xD2Qv+NtS8uh8TJ/vxoo0wkxDYNtrnHmMx9Aiu8R80JfBKQ5gswJn6VMbHEdg9TVEFLUU1Zvw7CJ&#10;+hjm/OgIzyXvnDWdoh9naHf7AD5x8g2YiE3pdw9+4uY5CplMYRPx7GDOywA0XwCN88FpGc10Tfic&#10;nr57TceuaaaZJqZrvuU5sKNoN0mkWExWVzWWABxCiv68zD6QmhqKWrThFfJUUBdDkJQ0iSLWVggH&#10;LWpnu3rabqoAVX1ZMY0dT9j3G1BI9dBiGjGNJBVmhISJn9p/5JR7Ap9WJsW2up/Xbn5kYCUxh6Gp&#10;iVT1ptGu6Ru6bs0Z0WvXaGBTk7WRooFuKXM7BxajSvFh/BdSPMxoYGj8/RxSzOxoCWAAVlO7tBEm&#10;0DcgBnCzRUUfgwjy5lyZYp8IqdxV/QRScHTgEFLsQWsUAGkJn3ZkzO1IkYDxMu2+m7PDRnuRDPMn&#10;PeUghREsJD7LhMWoUhhGlzCbiW1IsT6HvARzgLYhxRaIqLsvXi0BVjLMqXU0HXo5WGnJMeAJfqm0&#10;DR+GM7TPuAM9pkz0U5Cp8Eq1kb4ow9EKV5JfQRp9tZUZW99Sw9d9+DBsmHQ5gBRdQrB5IHNvyfh+&#10;C6SRujRMgpWZUCzypOforfnzWUVJwnkJ3bED4CG0x38BpNGkS8Om1PpWXY9bJNpDhMwMmrx3yJPK&#10;KVx/CSZR9AHq69cgf5X57CkoX+EqdPan7VxshxutMG17N/5/JeO5PrydsX4/oIVq4rn63TXNU82f&#10;VLjRtseqXb9PinwuK0FHN5lVAHDi0u9ZhlX792vQy6ypF/wNxDRWAbxrTdEmhKTWUuQeQI42Zhjr&#10;sBcST94nicwiLtlSErdy7HXNJEawcykAeq87KjRsPvPL7MiXG62IS/L+nOPNjMo2sEYwzHQOvvKM&#10;CeeWHEM7qndBguySUzbVf5YiTLZgJxJyu4eedgFiGBugd/etER6Tn90b55GHMcJsKnwTxIAWHW/+&#10;LqT4FvG0YZZsA2hH1Zdo2z9ACVrs9XdzB3iR/TOx923g57/t/ATyzj8Ajb2rpRwDuGcx16bd/Dgh&#10;EtSm0sdzTrpuD2iq1aGMyjbkmt5TmD4wbc7uQ2tTz0D0RA5lyh6lun35MIhBLoA0bspMpqzjVdB8&#10;v0QzkvSruoYYxtfquufeiDGMZ9GOdsN8oyZVvQkpdqBt5xUQl/VrGyyxibEAwJ6RSBTPMKTUZ24D&#10;qg63Me0xF2XptL3uGMB2xp0A+AHEKMxkIjf7sx9ooqa+0DjdCzDylKgTEKbNUHi2b7hC5Rd13YG5&#10;L4Ycynug9cTvlaPNDFvu/6SuP8DcylDVtyHFNVDI/lurBtHuMZoaJgsX3nTWWKsxhnEXaR7fFNhx&#10;/3mCmIAAbUvmAfkOfk7Ki2QDZK9tesuEQWqg3tbO43Uz4xlp9uwsNi9pRPdBBDsJ2K3meO0nOalp&#10;Czirr7GMwgcgJrUAYoAbADYCNrYdigy37R+PUPQr/Jxw/kL6M3S4lBiEvZGO6Upnq84aSOB2mRHv&#10;GwLMbPeyKuerTZslpRg7EUZmOg3tAogxDOrAB6DFtp7SfwWX86cRX9+o6jXoLdsfRkqyRP23l+v7&#10;JQHvzmQtbATNxVNDfOwUHCAsUUOOQhdDaAnuRyjsTKne5ia7NH+FzWDCdfRiYruaIy+sprvUnJIC&#10;3yeYyc+SAMbJWKn7cdxkvXXQ2PiS+DhxzwfWLtrSv5sp92S27IIY1xgA+7dYANz1PSjuw6BFkSd1&#10;bZtrXjkYaSAiTpUaq/CpaH5JwLsz2Xlkq4JpfTuCFNdBi2bHO06a4cXPp+iyfZme/RM0o0mL6hBR&#10;/QFNxG0M5ncAJoGaavoGpDhCVZsHD+UmFrn9G6Ob9B5lJjWZtP0KwGpCqjxpvy6k4AW94xE2sUOZ&#10;FkCacZuZzwLfZYr3QQyatYwf1e97ITqYp9Nzvv6K/hAK6b0O3udJJcI379xolE3DNqSIed2fRmvn&#10;bJlvMooTmPkr2nH8QYNomj6OUNiOy2+qdpqSl/xNV0Ehd3NRpO7QnP0Urv7Q7jeJb7nfSCzn5nTs&#10;g7J02zBUV1uTpZyMbRD9DcDMOmKai7ru+USvuEOrj+dzh+ervaRuq9b9aWoBtMAGUQlsL0LtnDUT&#10;n7ra1s22TDMC8I0h7ysBji3Jb9dt9/LrfBTdfxor9xCjZaVt5Z37kbvt3f+MP8FSmo8z6OOkMd+7&#10;9JV3Ye8fsfMofGPimwe7r64QiAr6/jWMfMfhxYPJ5e24/gCk3l1XRG6eD3nN86TvQU7NcE4I7ejk&#10;0NuuUos/Rb5dnIJPQeaE3wSi/iyrhbSk3m+KbvtJWL2N978pWGIZrf2B3o1V+kXFKGmz13yOJwyN&#10;gxvB2kfqGRhpQplDpPuB+260J5pScDHOwzgPEOf9XX2LhY8fe34bKHvctHlX0DwoZqiucQIg0+YG&#10;iNNT4hnhuFctikyMlIOKPwZpN+b7TUG7VFPDu08BfN6h//1ntLqwozsfGtd3IKZxDXnv2o6w05np&#10;ZQISOqsAvkl0nKfgO3Xd8bRtahesZdkbEB28v6eGEzGsqM9UffZBksCUBldOP1UtlFpnbie/YpR3&#10;cxg4nt0++cRoXCmwBCleQIpNnMWJ5FKsgU/L1jgBqamXsxYQmWEfd+iFHufYpwukuKW0J567L08X&#10;Br3bJVCkYgWULfwIvn8D0Afo3wwcgRjEMar6tjLVjkFHJox7aEPnv7hmMT2f6XWCql6Edooehtrv&#10;34cxb5y3DyMUTnRtfx2utH0BzXaWVTlTmk8AfAa/pJ1CJwFpr3dXiaTzUD6HHZql8GefhyH5fBj6&#10;3nx8GDoV/jvo94vnBdkZw1x+B6kh89i7NOe7SR+6/gmAu0FzttmuPSa+tULmthmqtaNctvZFYV7j&#10;Hd5fkyQXNNF/QBOdG078CHyWp+3gskNZRMD/APAF/Iv0puEo86V0s1YEmL6FZnKOz6G5DPLBrMOf&#10;Js79vTM3p3UutKR7pT4D6OjRiaf8ZegzR93xBdJOCtuEFHwKPI8TRxO41F6yv46Y8gjEuMz++PtC&#10;Z5eMVZu7yvw9BjGs1DZ5kZ+oaIjvaEbfIdW3IcVTkCm+BNJ2Tp3BhWGkgpycP4Mmvmnj6bM8D52a&#10;OgGGFqx7HwgtUvq+Cc6FocUwgna+moldbn/H1vdmhIRxAtpktHdBw+B8vqoPvv06IzTzMPahDxtO&#10;A439bUjxFfw7er2JTQHwRi/GBMBXUROPFvlDkPM4xNxj4NwONgt/hJ7/ONMkn9olaAF5h2/9FU2S&#10;sfprvoemcDvd/g/EJmjCfP+vYwzKCp2A3qG/RaqjOwdeDYFNAv2/QH7t1bHX3j9KdvNJSTIDdARK&#10;/74Gf6bxTsSkeAF+x76ZIG/9jj3X9y6k6j/tbOKlnJXLWoVOCbfrUL/uZs25E7r96zGMgoKCc8P7&#10;GyUpKCjIRmEYBQUFySgMo6CgIBn/A8ba7jvXcwuQAAAAAElFTkSuQmCC"/>
  <p:tag name="ISPRING_COMPANY_LOGO" val="ISPRING_PRESENTER_PHOTO_0"/>
  <p:tag name="ISPRING_COMPANY_WEBSITE" val="http://hi.ooopic.com/QQB58BB2BC/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E:\设计\LPJ\2017原创\000未发布\菱形 简约\WT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A6K2RLKzpha/oEAAAZEQAAHQAAAHVuaXZlcnNhbC9jb21tb25fbWVzc2FnZXMubG5nvVhdTxpZGL5v0v9ASJrsXqxtN2nTC8UMcMRJhxk7M6jdj0zMaoyJxaTsbnqJH1QUFbJu/aQusBYRAb+iIqL7Y5YzZ+aqf2HfmQE6Yl1m7GYvTDzo87zfz3sOnd1vXo07fh15HRqbCHY5H3c8cjpGgj9NDI8FR7ucAbHnm2dOR+jnoeDw0PhEcKTLGZxwOrpd9+91jg8FR38ZGh2B3+/fczg6X42EQnAMubTTp7NjbLjL2eeWPJy/j2JfSgzn4yQ37XO6cKSA42U5t67kFxw/vP7q26fP3jx+8vTrzod1qBUmwU8xTAuXzvTkkQUiVuQ5RgI2xEgsGhSdrlo5ViuH1fSJPTAXEBmaReDI9g45PbQH7uNRv2Z53qLlAM8jVpQEhvYiiRYklhP1pDBIRF6nS57K4b8iaiqq7IRJMoYjOXU6J8+/w5eHZG5WnltUpi/JeZVUFtpZ8nJ+imYlHgkiT3tEmmMhwIPFWnlROTn7WF0gB2mcOsQXFbIXU8IRfHZETpdJdlIuZgzb9X+I7ODS+d/hqbb2eGqAZn2SyHGMICHW2/jE6SInCfn9H+Q8j5MrNml4SkA8pGU3TTZK8nL2DnCp3mRaJnE0r65v2yPppX29DPyImiPKVgZH5kjxrT2OPgTZt4CC1kA8dJYgDHA8tINSLePIB7z/lmSqRvHlfEbJrhi1kfO/y+loO06a9XDQdB7RxGswQi/IxT9JptKOwo8EgfIhyc0NQsMCPJG1A+GeQ/CZCi5t2EG9RAIUfm2/HYal+mkfpTW4Nk+Nfm8MUzwPScPFNRxfqZ3H8Nyi1ujJmDq5RDZmmoNlz4aAXgSgUjTFmAa2dvWeRHbU1FtciZNwXMleWmYHDfEgr9YtLwL0d1IPRTPIK0H7eLkBSdSlDcxok5vZw5FJJXcIcajhI5hivJkiUxX4q5zMq+ENCAsnP+mF40FdZ1gvGnzQASqlBV0uqLurNn26JlM3XDMygCNRvLaq7GZvd8FhdsGOmn3GHa2bb/XlZi6s+WEk1ro3ggexFE9ztxWNzKTl43dm7pai4dKCHE2Ao6RQuJ4rXD1pOm+4C/Kt7B7ewTm71bPsC75a+E+y17aemne2M3VX7wRDht00SJ0ym8dTx9ZBCLYuyIK6eYGLCXX6pHZxah1Msz1g0hB32MnK8aySm7cOZ7kGw0z6ziT9kFezE5YlrI4fQG6BFuE2RU6PyN56O6A+zkYxb6m8XnbzpKqbGXUlJhe3zXVvZ8d0D7q2ZURaZLSr38ESKDbsBpBYdT2Bo6cWCAN+1Ajc2A2tESjZSXy1BS0pF9I3l07tcpFcliAUvBOTJzP4ard+5Vpd6v4S60ZEZsZ2bM05/NdCNEdQH66WWjSjsnBVFBDFe3olD8V6kHY1i6/Ip1GLIOhxLXZGFCSGcmtw+eg3OTlHNsukkFVTEbJZskhlXOC9qIcCuka0iSQ+iHV0dFjkaPVFh2v33a3kx+qGLRKYXU0HUZPsezy1ruQufmzHIlLu60ADZwVWf/o0gZYeQCINnfe/vSv0dq7XihJFytPrh46HqyEIm1xJ2IH7Kf45KJR+JYda5bQs4bMPOHJmh0VPteUkm4A235lm6BeuCC1ike6TKK9Xf3nDfrrYkpfnYUHi+ZT2wjA9wa2SeXopFkS0hY+c5ZTqvh0+feE0NAfG2zhfG+7PSXzzFNK/xOh8aPpO4x9QSwMEFAACAAgAOitkS9wXQPwjBAAA0w0AACcAAAB1bml2ZXJzYWwvZmxhc2hfcHVibGlzaGluZ19zZXR0aW5ncy54bWzVV99P21YUfs9fYXnqY2PogDHkBDEIWjR+rcm09QndxJfkDse27JvR7CnQskFDgJcWRtkEaArQUQadulFE2P+y5trx0/6FHcchcQiiCW2nTVGU+N5zvvN95xz7XIv991My9w3WDaIqAb7T38FzWImrElESAf6L6PDtXp4zKFIkJKsKDvCKynP9QZ+opWMyMZIRTCmYGhzAKEafRgN8klKtTxBmZmb8xNB0Z1eV0xTwDX9cTQmajg2sUKwLmowy8EMzGjb4KkILAPBNqUrVLejzcZzoIo2qUlrGHJGAuUIcUUgelpGR5AXXLIbi0wldTSvSoCqrOqcnYgH+g94B53Nh40INkRRWnJwYQVh0lmkfkiTisEByhHyLuSQmiSTQ7bzTxXMzRKLJAA9/BcdBFJphKuCuduTADKqQBIVW8VOYIglR5F66ASm+T42LBXdJyigoReJR2OGcBAT4oejk4PjoxMDYvckvQ59EwtGQS+ENPp/emwjdHQmPfTYZHR8fiYYn6l5AviG2KDSSE0GEmtbjuMZNhJJoSMmMqAn1EmEDU2goGekJHFWHCeRrCskG5rmvNZz4PI1kQjOQww7ou2mMtQFDw3F610lQgKd6GvN1OBcQeEHW6tnv7qlnv6e3Qbvgxq/ruoqmiChF8STUCfRWuImCd+nCbEpVGorhXHMxVZZqinAqhqUxlMKe9otME2UYLDt5bgqKIIPWAZ0gmecIBe3xmrORjhmU0EqbD3stOcCC+xFzo5GmXMSTSAeBhne9mnanx+JBc26vXJhl5z+VTh6ZB9vWZs6eXbY2HpqPHrPisbX4famYt4qH9pMc282ZszvsfN862mZbx2xtud/Nnwt0TQD257y9tcAOl8yFVfPkwN5fMxfz5QdF++kO4JrPf2ZnL2vx2sK0sxtAl23u1dxvRUbCQ6HJ8NhQ6KtbHIhytHhiWq/OrNMltpi3sy/aoz+/wNbXyvsFbzSutXAtBiqd5Ms7v7D52fLescvw77Ml9nTLmjuFXXPzWbPcRgJ+L4G21VXqw47y5f3jS/WphXudnbsh7OaedXDQyNZbdZe4G5ydL73DWv0rYa2H2+Zvj72OlyrXfhbaElzezcKdy+b37Af13rhBB7KVZ+DCnq+zlSelVzmQwv540fxMaItb6fxHa37X3vqOna5Y2ZVyodgWTkfnnQ+7uns+6v24zy/8lS3cvtapOskmZESUi1E2eO38e4PnNVOwNkGaH7Ki4Dz8r54FlZn1XxwF0H2lk6y9/bKVspROcq0bm+u/tmLGVgutmFk7p+xwo6W4nnnVEoGjZWhPaHl4DNs/rLKF399lh96gV97q3OA22vvplfeo+W3uj/+NZPeqdnxuOC+LwpUvAc5OiigkBYmQiYRrbw7B7q4OOIFfueXzAVrji1jQ9w9QSwMEFAACAAgAOitkS1JaJ2SxAgAAXwoAACEAAAB1bml2ZXJzYWwvZmxhc2hfc2tpbl9zZXR0aW5ncy54bWyVVttu4jAQfd+vQOx70722K6VILWWlSt1tVaq+O8mQWDh2ZE/o8vfrW4gDCUltIeEz54zH4/FArLaULz7NZnEqmJBrQKQ8VwZpsBnNbuZJjSj4RSo4AscLLmRJ2Hzx+bcdcWSZYyqxAzlVsyEptNtc2TFF4vf4cWXmkCAVZUX4/lHk4iIh6TaXoubZaGjFvgLJKN9q5uWvq+VqcANGFT4glJ2YVtdmTpNUEpQCE9LPlZmjKkYSYM1Ol3ZM1LRbnT/9kWxHFUUru/1i5pCsIjl0k3x9a+Ywn2vvHcHKjvMChH+oqd++mjlIZWQP8kPORVVXH6mRSorcJLSrOX+JBw0TJNPPTwvuL80cFZgDmY1Gb8Gn5/u9mQHJfw3ffWyeqxTs2eT1qCGYS08YLFDWEEfNytlUId6fatTvAxYbwpQmhFBLetZBP5NaNW66WMt7gXfKs9CXR1rKm2B1CUsXcOCui7f85fLO9orQ6QELIpSw82AQYgu2zL86ryfMAGyZa0YzeOJsfxrBscmJmku+I/46z+dfW4ETvTxkrFk2ZrPVo3m7KojVAw2nFBksTEfQ/ZogFfyVlmDuL46syYUWncQWc7KjuVX8Mbxkv0aoVBwd4b7k+gssRooM+urORqq7dRi4WY5XpfttaA/o1jPUrfxmThBJWpT6rGo+87qbuU3fPOqX+NyAfOAbMVVUErkF+SoEm7wPFwiTycK9sSF6HAVZiKP+LMfeSV/6eV0mIFf61iiopry6oCMWNC+Y/uAbhXfIjhQDVifFQvvjhB6qMwB8EQCRadGUgFs4S1kzpAx20PSAALBHHjpbrPTLGyq4W3yEDYYP1SNHNRkQgqL0LaMtlpDXNfQI3nRc/Qpn6Ra+53UrH0mi7NE6DWCsQzd9zZRfSHKAL6eOa20/TaIGzR/L/1BLAwQUAAIACAA6K2RLx6WdgfIDAADkDAAAJgAAAHVuaXZlcnNhbC9odG1sX3B1Ymxpc2hpbmdfc2V0dGluZ3MueG1szVffT9tWFH7PX2G56mNj6FrGkBPEIKjRKLCSausTutiX5K6Obdk3o9lToM0KDQFeWhhlE6AphI4y6NQtRYT9L2uuHT/tX9gxDvlBUJogVlVRlPj6nu9833dO7nHE/kdxhfseGybR1ADf7e/iOaxKmkzUaIC/Hxm+0ctzJkWqjBRNxQFe1XiuP+gT9cSUQszYBKYUtpocwKhmn04DfIxSvU8QZmZm/MTUDfeupiQo4Jt+SYsLuoFNrFJsCLqCkvBBkzo2+QpCGwDwjmtqJSzo83Gc6CHd1eSEgjkiA3OVuKKQcofGFV7wdk0h6WHU0BKqPKgpmsEZ0akAf613wH2d7fGQhkgcq64lZhAW3WXah2SZuCSQMkF+wFwMk2gM2HbfvMVzM0SmsQAPXwU3QBSaYU7BPenIhRnUwAOVVvDjmCIZUeRdegkpfkTNswVvSU6qKE6kCNzhXP0BfigyOTh2d3xg9MHkN6EvJ8KRkEfhAzF3HoyH7o2ER7+ajIyNjUTC47UoIN+QWxQayYkgQksYEq5yE6EiOlKTI1pUO0fYxBT6SUFGFEe0YQJ+TSPFxDz3nY6jXyeQQmgSPOyCtnuIsT5g6lii91yDAjw1EpivwXmAwAtcq7l/u6fmfk9vg3bBy1/TdRFNEVGKpBjUCfSechOF+qWzbdOa2lAM95qb0hS5qmgaXFZAzIBBkMJzhII4qXqXuhbQYaKA/25st39apU3qpBgygLJZv14x0u0aKWjN5cu5WXbyS6nwzNrbsjcyzuySvf7EevacFQ/thaelYtYu7jsvMmwnY81us5Nd+2CLbR6y1aV+zxEPqEUC9nfa2Zxn+4vW/IpV2HN2V62FbPlx0Xm5DbjW61/Z8dtqvo4wndQ60GUb+Wr49YmR8FBoMjw6FPr2OgeiXC11Oe13x/bRIlvIOqk3ndFPz7O11fJurj4b1166NhOVCtny9m8sPVvOH3oM/z1eZC837bkjuGttvGqW20jAX0+gY3Wn9WEH2fLu4bn6VNO9T81dEnYjb+/tNbKtr7pH3EvOThavsFYfJa39ZMv643l94LnKde5CR4LLOyn45bJ03nlc641LdCBbfgUh7PUaW35RepcBKeyvN81nQkfcSic/2+kdZ/NHdrRsp5bLuWJHOF3dNz+7dbvn894v+vzCP6ncjZZBldk0riCing2nwZYT7QORLeZadSY0H7Ki4B7JF5/up1Po4xzu0E+lQsrZetuO0aVCpv3N1trv7WxjK7l2ttnbR2x/va28dROoLQIHS9Bw0MRwsDo/rbD5P6+y5y5R/daz3euNK6r+/6iiZQ9/uiK8q+pjaMNzpyhc+DDtg/XGfyZB339QSwMEFAACAAgAOitkS4StLLSIAQAACgYAAB8AAAB1bml2ZXJzYWwvaHRtbF9za2luX3NldHRpbmdzLmpzjZRNb8IwDIbv/Ioqu06IfbLthkYnTeIwabtNO6TFlIo0iZK0o0P899VhQJOmA/vSOE9f107jzSBqjKQkeoo29tmu39y1jQHGFpRpuHQ3GG4YVfrxAuNEKtDADTW54B95ASznQDyy2iscwtsjEdIn3Gon9bsBqVtyRAS+ksiAggrEdOjlKgB+B2Lr0Ms/h+CgVdaupFa/k9IYwYep4Kbp1ZALVVDLkIsXa+0SPVhUoE6gC5qCIzq21kceFe/G6G0uFYWkvJ6JTAwTmq4yJUo+78u/rCWo5sRXO2D0OH6OHTmWa/NqoPATxw/o/ST+VRr+8t7H6EGY0QRYS3dk7R/UEe4W5NFVrnOzpydX6G1a0gw6XXqYoLsYb7R8LrbW5QyszY64uUZ3CEZrUOdICVnKMw5QKpFhRzpot+cHlAk6z3m246Yj9CCHH4uyfd07Fno7RSfOFRLeFVqGrl/RNzp8UAdA40ylfV7t5Z2F5FgoGEzcP6+Cc6g7Sow/SnD9GX2dGKDuyN0Otr9QSwMEFAACAAgAOitkSz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OitkS7DtXVduAAAAdgAAABwAAAB1bml2ZXJzYWwvbG9jYWxfc2V0dGluZ3MueG1sDcw9DsIwDEDhvaewvJefjaFpNzYQEuUAVmNQJMdGiYXg9nh7w6c3Ld8q8OHWi2nC4+6AwLpZLvpK+FjP4wmhO2kmMeWEagjLPExiG8md3QN2eAv9uK1cI5yvVEPeGndWJ48zjHCJ57Nwxv08/AF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OitkSxep4UFvAQAA+wIAACkAAAB1bml2ZXJzYWwvc2tpbl9jdXN0b21pemF0aW9uX3NldHRpbmdzLnhtbI1S22rcMBB9z1eI/MBKGt0M7oJuLn5JQrKQZ3etFtNELpZCS9HHV06ybLbZ0GqeZs6ZM8zotOn7FO1TyvPj9HvI0xzvQs5T/Ja2Fwi1+/lhXm6WkEJOm2Plforj/LOPX+e1VqspD3EcltGuaNpi1D0/pKRWTtWMGUaRZJ56hZzntmINuAZsxRwltt38JfGiu4R9iPm8ars5Qd839DGFJfdxDL+2cMp+C51u8HkZxqny0lawNcphanFsDcQIl9wXqgFAIMsdcbhI2UhNkMeMYyhGUaCACOekEYVIyqFmXSOqCvONQEwyRl2hntZupLVx1BYJDSG6TvOqsaXrjMQYEUKAucIFdAajyoaqoUGtBwQHBkTRRhMFqLOd6VjxzgvLkaJeYFyYMYDx8bjH7d6e61j973UO5/yH4NkvOIuu3tqcMVe7f1qWSt6Fxx8PQw7oy5BCP366vLn1d/5qp3f99dXlqzeffXxgroatm3/o7z9QSwMEFAACAAgAOitkSwKaTYiBEQAAmyUAABcAAAB1bml2ZXJzYWwvdW5pdmVyc2FsLnBuZ+1aaVhTZ9M+IoqIGy4BBUHBqlXZVRSUlEXBVhYVBYUQbBQqSAAh7CSAIqjBlK9vDYgQ1Lcssgk0CWQhoEJqWaIFQYghSIRIAokQkhCyvYf2bfXvd33X948fuc/1nDMzz8zcM/M8P3LLz8dz9cotKwEAWH3Cy+M0AOjqA8DS2BXLwTc3X488Bh9L4k57ugG1PaYT4EI33NXbFQDqcQaqi8vAtX6M1/k4AFjzfOG3hBldcQkAvrI94eHqnxQyxfmu6lL4IPO95mSPGlhjemubhVfMyLb1uq5511+46+n6btbdP7RBv2LEg+dxa3dmhp3lKdsNRRk/jni5ndzy1TM0Vxld8mHiTWINjCmC0etMrBMSz9ZcOKv0m+QHVEVwmwrGOYlcepJyimwznCKsmeNDtaDzwXbm6o+ejvYdwYwJM4ObIrtL1YpINXxraIncss1ZTOtFrgKFrDhuobafRSpTWgs8sjBaJXdq2RIgoypcNRONtSsKw3v5PTHoezcnxmjZIWC4Tfc9dBBdlxsjd+x+o4fsi1xHcVgQP7EDtHVQ6ZElWOo4nCbplp0EgJGI9fpYO3y3S37pfGueCNx0RPDPm1xdAIgJw9qFsSfM3Pv/tyuzDyohXEuZG7PBJE/P8XDMaIySLe+x6whu/0Loher9WkzT3LC8Ra5xLmNh7QISKcwfD1gsAYAHhcoD2jkm1Bo98xMhOG3cgXCF1zrygw6iVhSP2x7poQMAhxzKSy7MDnynT9n2qrJzC6J2/IsvBWxyNH9MlzD3YtfQuphCJ0EoLcB1a7rfw/csjCZu+HmrsWSkLHXVecv1ANBaeLgf67g9bbKeOZSt3clbbRCpjL2QnblytWTs5sq1RO9juZTg9uuUarvx2d6jN6sNQQ5HukydIqPdmk7QbVytPglzM5M7pH2KA3g6pu30stuKj9fHpCaINUUgcXleICvhYYRBmfcK/B4df/+3+1HDTVfV1LsnC8jcs1tRMb+dWs77mKt3VKqotdwZxl7+I0UdUnbx7gEO4rct+aByT1dto/DUUumkxtrgjaEZcphWmP1pZj5B+txc84keOZy+50ZXfqji9G2FN0RIsn58Igoappi5tdKYjfahsBRpHJTmrdwe2zdFsIns2v45gkn7ouFdoZWQJ8QYDv+86kIfTliZnUi/WupTtSwZJqYRoiap39SmswxLke7Hsux4cafIdWH7+pjPGD51EqZWqKLcndZOt6xkd62w4vShBRL7u68q2Ge1BNz+ivRurWMY9zPXCcXE7BSr48xHydzK9smmFmQm/M6k07sWSDf7xXUi3rG6O7APV4mxEQdZDTOjJmVnyXEemU4MDbSMZGL4SNRJi4o6w8f91vAuocRp9PuW4gNSRQE0USqOun7DLvKLkJyII6YGn06zSgauMNPKUkz74QP0qa7pUsgLnmwqbr+7dxQVYhyB4dnzKrLmAwl3Lupm3ad4E0vr2IEd/Jow09W2yEgYyUWPqG4SUeBE9cyKG0PIzesE9jxKpEBFWYNYU/yZ04HmyUINouuQP2OfUSu7i6Z2cYC8kVhgSpzoEIHl99jOAQu0btaFDwNapv/Jik4c+6yB4nBo3+XIIkpwMbTHRH65RbRyKa/ippO4wcs2q8OF8B1i/HPOZIUXbtzNFn4dti+iU1WtIJ0x+DCUgLc0HN/Mmkw8Q66BSCQOWsv1XWITP35eu+rQllIXuOUR7G7bMh9zw4stJbftO9vVK5YdQCk6LVy7TSHYwS/aKz3sCBXmI72ZtEmvw6XjWQp7s+FjF5EDsVVEqlFeMFDac8sM9Q9a9TMfoYfLNHRaNC/Bpi78MAJzAEXvxB/Dqnt6i8O6ar9IvQPxaU37FSt/X+In0xwOXlEojSqDTOe8Iw1xVfsw3hy+U1Rv/mqpInC4x8m+NOvb4pYjTy56ZBnqHveq6OxxfegDFzXWxgXDrTR4PmvAuQyprCV4Iu59sYMzr1CTvnaCcTXCNWgAHrGd1omdksE24vB6XWcwrmDZ4ogx5h3f03zq2tVzmHR0h6EeStet2HGN3Lzt4o3c2Eutb0kht21FkkMRiKvOIR1+ytrNfNxjfcHsYXtsZScW72ncKP48RJQ9gW97DPrcyyG9vPPyWM7lfbnkwvpWG8RrOqsvqkAcYDXkjJgOccjJM1zR0Tf1pLdD0SnfVXD9eHHIwFEZnP/mGYNUhHheMK/qUsI6MiglZ9pN4+hfTJ1LHd+3QH5V+ljlRr4OMhirf1VsRKOarfYzGK1XbxfjbZG9z21R0HsX2wrSv9QaD3+aCPtxoFGF8tIk3Uyr0A5MKM22QLll7uWp5zTvypCMxyu66r/U2LMKuyyZvlPbULlQkoprWQ1H4jHczeKfY357vRqx59LkzOmcqkMo5drkwWw7yecM5PhYdUSeCvEE4h1CfGytHasC/e68jd347BCl1DrIXPjLctSQakjTGTbJv5hcmWEXcOVzfbmX67QGzrI8dfpSl2LDpXjB7HRZ2iZgz/J4T6MugWolsGlTBNvbZqkxHiq3BLDNt7+crMTfCNxkBmSGk4Wh6b+fqchwOl0KURMr6sK1VMs1/djHazpkvFnD7Vg75ucRO27cOJGb6T5842lIlt+Sh8/c6Ny2srmnL2uj//0Dtjnts2uIrrT9rpXL1F9rPwxf9jSfnA/fkGfH9pYbNxzfAQAZDnHVm1mq1OXcgpzP/bIZgR1M+D+vCqfDl+bZhfVimbf+cfv4nyfzwufgDRaZduMNfybh/rqFg/hPiYEbXqHY5qsLjDTt7LDRbkV0SYtE9aEf/xkUlOxWUALdexSy6u8zA1ixiIu4iIu4iIu4iIu4iIu4iIu4iIu4iIu4iIv4/4y5dIs2k2ha7LRKwoIfkXQ5GPkelfa141tmf9lbjgzgtFCKUalU5RIAaJWejWwnaFX8884Jwt8PEL0rp+CpU0TZvDNqsJ6VLg9iEyKKqXE7KpxnX2zw/dVR9uQJm9pptBoAMnLYVXUtKb/uopNhcWZxR2FkusidTHCfNNUvSRU1y5aHoFBUqjKugqCZLX9dTJ4ds8EoRuswauHRcq1GzmAkzU+U8zyh86+P8uOcpFJjghKuFgQkFjtiYCHJYz9Te4reDGCCRWKMVgnj5/WS1RTkvNnhDpeDsFpRUPHBHniItt5UuWKHp8ES4GndhWrzvetWkZGcCPmBqs54tqhK9LyesI57eP0D9ildd45IpDF9BDlnPv8qp+GpoAee8iHfU3S4BoJBpVj5RZ6az8el7TDH43n7BXFw+PX5BxhRHCEVurHPLTnN6ncmVDOdl1le+9iln4Rqjg1Jh7+jJTvw8zAsdgJFnI+YRPSOCVzeqB9A9VCaa0r3rY0FCSQrMgD4+dqm8525VzB1R/zJjPPk7oeCFlPJicZiS9fExz3HEjGys6y5/u+j2MfOWnVEFI1NoC5Y9XRohRSfei9eiDSZYPROik2xKhByJW4U/3Vb4Iz60loMrtXBOoC7FoVWU3X+UFWrcqCq9wf3rypq8ZRxPDk502JvfJXygPl5P3mVwaYcirnntmLBD9sBwMwatSNCrvxgF68sQrFN3TnlSIxynb5s/xooN+EU3KA++SH5lqW+iHDhBxtGArGgFteZ5GBTstcMe2w+d+XzOXTFsrlr9TAtXDkEUjGYaC4Vz7twxkh96hC0z933aNPM+NuPswEgqakvco7K/Qr3C5tfzR43FiS+R9ChmV4xpfWhQpDWRgae3k+F/MBxePnguJxokh/anFti2XY1GG08MAhD9z5Lezt79NpHFxI9OBvn1DDaIO5Nj4fiyl9NmQDAt1v/BzMp3x4okDkLSYfvpQy6klmwW7p6WwxIItrgtfyDVcfOF9usewfnDIhcj2eJ5jvVubqo+BeVOq4TaDPfh2xHAPgXgnEltJwtBp0rEPhaJig52f91ziTCjjRhT9xd1T6omk8U4VLG09Y4SFLX903wvlp2Ge2bdR6GpokYWLlBRe89mw2Bqb5ZRHG+uzx2cEyAPrv/0Nltuzks3tfxyuVAhhE8rV6tnn5LSWdRou5OjeHhSDm9Rg+if69xKjnno4j1kHRLdxPQkWq8741OjYWr1fqcMQtcbwUrzuoec6CsBWKp25UzjPvR4ZFrenVd77UiSknyNMxAklw05paeMCj/zUVZIe7stA7Q1gqr5G7GXEwRkrmdQmB20j49M5iaiMTpc1qWAE3DPmo8KYyjCeccZCZ8hGvW66/xv1NdPzd0KblC7neH5RQ90SDkJQniYDkS/Nh7GdHWnJ93LKWQ2xSjeyO2WRHpCJlFzZtaOklRYh8bpehxbZwKAxY8upubOrbRkwhSU3RE8eEnI3I0d3iukTEx+wdIVIZwyh8jeto7hemPiluZQwP5Bx4EyyVvk2WD4Taid82SYV8NHWcgYfqQowGgti4lDy1P5VXGky+CCnuULX8rHKrunrn2t1R5ShRa7sz7GkVGgFLfKmlfSB1iKN9OyFaDMy0eCg+zjf9LhHVEcjLVuT9Xt/UlCop7PoSVUHHFSC4ABPtyxHfK+zl3wbasBO3leT19pDl5/Gf8woxKrOwV0JAmIyEgm08P8lQiRPlC4QyckStHK//aPIIzFWi5fr9mBs/YsfzI/MfHRlzVuCNX65DjTlcqw6HKweAyazZM71OmiB8bWBSLltf3/pmXl52rZcq9ehZtz4R1DPS0goVx2T6yMGKOg+Pr98uCBqJ3IqxVG7/g7T4bR8zkQjWNpDx5zKByN/tWUrc2IovODPFXJOWHvg/izp+zZmdn+sBIpIlagzmCgh/TbWBD+zTsq9aGuUSrMGl/qc8/wd9OZDiWfJtoEsY5WN7AKoJA8kNnft9b9+GyLmxVoKTSN10wasSYa28HB/aunpPqqVdMs1TsJq5alGgznMTLk4WHBYHZ2MlyUU62FzsnHtRMRjvR/2uciyAkjd6SJTLPfEQ+B9tqo8BFrHSmedlW/nFa7PoUC0gnx7+zoW+UiscU3LkOR+sWGbGOeMevtgV5sYtDIeBhYLiRJWkzL++wydFkfs3RnX9FXcVVULlbwbbVLlgNQSvGErTspND8EVewgarvWsy1rUXHBABJGgVffN6//4rkcotWLYanzfxEoPGvPchBnvrH/F/zQ7BiVCRnIoSyo+D4IPFLUms5cpJH1styqHqCCtH+EuR/b2zMRVaPI+J5AiGk/V2NMnnwmFyStHKhmUrf4RgJr6YSQf5PLpypbTabIPo7LdqkfVa3m4PkkoY7Iv70Rkr6UuCb5CnigI9Go8tBLzTerKCqjrQwZ2wnQpB+YEqC/a25+NbO1T1B5N3jSA6r01rELGrvc1nQbfWreyNG44/cQxJArhGK7mh0ryguwKLt35p/XZR3ZDOUHPEw3K+fgecPmBihx/bCmyPfv1R8/NtbuvUTZeGRMnd46jKwG2J+l+/6KHMEw72J0FjT4nY0ETAuowWk5HvT7UZwWtLsa0/xLQCfDJ6I1mhZI4Fo4FdLAssRN/WoYG3a9B34VUxIQqzAnSqgRJovJCG0UtMAk6eObReoAUp6t8CeQ8qpUP4xFQl39sxSTmNHvr4adM4Mo5q+U+QYTbIrPYOviaIIdVz86nBO7ddjYXy7kD8dO+VruzW1raX7vuStcIKyloluuMr3ioEOT75/mwA6F41RBg0XjVTB1REmy24GkZFj9qjBoTKqNXjDqS1LeTQRGMmOGnjADPYdkD4YfdkAHqqH3zhklT9lNWLrGJqUYcKIAXzuWXuvLzTdd9ucjMwoxn/VB/YXBwVaiCFuRURRhfclrpNxRqnHsoSjAwwNyu0b9ZUX54vP8VFsUKa1eb0++MhY9wU2TY8XRZPCF65ZA57STJNohjohdeeCwXR/86ZpEVVMCtf5+6ORFiqmSXxSwZsWMPI+AFa6M790vKfYeeGvROANKkCaYSf2zLoP3r+gRtF06TmqISj46VOFFIPKWDs+OqoF1r2rYH3H1Nm6sN+JYz4etW6hWf8BUEsDBBQAAgAIADorZEu2gi+oTQAAAGsAAAAbAAAAdW5pdmVyc2FsL3VuaXZlcnNhbC5wbmcueG1ss7GvyM1RKEstKs7Mz7NVMtQzULK34+WyKShKLctMLVeoAIoZ6RlAgJJCpa2SGRK3PDOlJAOowsDAEiGYkZqZnlFiq2Ruag4X1AeaCQBQSwECAAAUAAIACABDlFdHDcAxHsABAADaAwAADwAAAAAAAAABAAAAAAAAAAAAbm9uZS9wbGF5ZXIueG1sUEsBAgAAFAACAAgAOitkSys6YWv6BAAAGREAAB0AAAAAAAAAAQAAAAAA7QEAAHVuaXZlcnNhbC9jb21tb25fbWVzc2FnZXMubG5nUEsBAgAAFAACAAgAOitkS9wXQPwjBAAA0w0AACcAAAAAAAAAAQAAAAAAIgcAAHVuaXZlcnNhbC9mbGFzaF9wdWJsaXNoaW5nX3NldHRpbmdzLnhtbFBLAQIAABQAAgAIADorZEtSWidksQIAAF8KAAAhAAAAAAAAAAEAAAAAAIoLAAB1bml2ZXJzYWwvZmxhc2hfc2tpbl9zZXR0aW5ncy54bWxQSwECAAAUAAIACAA6K2RLx6WdgfIDAADkDAAAJgAAAAAAAAABAAAAAAB6DgAAdW5pdmVyc2FsL2h0bWxfcHVibGlzaGluZ19zZXR0aW5ncy54bWxQSwECAAAUAAIACAA6K2RLhK0stIgBAAAKBgAAHwAAAAAAAAABAAAAAACwEgAAdW5pdmVyc2FsL2h0bWxfc2tpbl9zZXR0aW5ncy5qc1BLAQIAABQAAgAIADorZEs9PC/RwQAAAOUBAAAaAAAAAAAAAAEAAAAAAHUUAAB1bml2ZXJzYWwvaTE4bl9wcmVzZXRzLnhtbFBLAQIAABQAAgAIADorZEuw7V1XbgAAAHYAAAAcAAAAAAAAAAEAAAAAAG4VAAB1bml2ZXJzYWwvbG9jYWxfc2V0dGluZ3MueG1sUEsBAgAAFAACAAgARJRXRyO0Tvv7AgAAsAgAABQAAAAAAAAAAQAAAAAAFhYAAHVuaXZlcnNhbC9wbGF5ZXIueG1sUEsBAgAAFAACAAgAOitkSxep4UFvAQAA+wIAACkAAAAAAAAAAQAAAAAAQxkAAHVuaXZlcnNhbC9za2luX2N1c3RvbWl6YXRpb25fc2V0dGluZ3MueG1sUEsBAgAAFAACAAgAOitkSwKaTYiBEQAAmyUAABcAAAAAAAAAAAAAAAAA+RoAAHVuaXZlcnNhbC91bml2ZXJzYWwucG5nUEsBAgAAFAACAAgAOitkS7aCL6hNAAAAawAAABsAAAAAAAAAAQAAAAAArywAAHVuaXZlcnNhbC91bml2ZXJzYWwucG5nLnhtbFBLBQYAAAAADAAMAIYDAAA1LQAAAAA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b6a73c5-b78d-4024-ac1c-275d141178b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88a2dbe-43a9-4945-9bd5-638fded570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b6a73c5-b78d-4024-ac1c-275d141178b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b6a73c5-b78d-4024-ac1c-275d141178b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b6a73c5-b78d-4024-ac1c-275d141178b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b6a73c5-b78d-4024-ac1c-275d141178b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b6a73c5-b78d-4024-ac1c-275d141178b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b6a73c5-b78d-4024-ac1c-275d141178b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b6a73c5-b78d-4024-ac1c-275d141178b8"/>
</p:tagLst>
</file>

<file path=ppt/theme/theme1.xml><?xml version="1.0" encoding="utf-8"?>
<a:theme xmlns:a="http://schemas.openxmlformats.org/drawingml/2006/main" name="Office 主题">
  <a:themeElements>
    <a:clrScheme name="自定义 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9302"/>
      </a:accent1>
      <a:accent2>
        <a:srgbClr val="E14956"/>
      </a:accent2>
      <a:accent3>
        <a:srgbClr val="A6315B"/>
      </a:accent3>
      <a:accent4>
        <a:srgbClr val="2070A1"/>
      </a:accent4>
      <a:accent5>
        <a:srgbClr val="34B2E4"/>
      </a:accent5>
      <a:accent6>
        <a:srgbClr val="2CC6D2"/>
      </a:accent6>
      <a:hlink>
        <a:srgbClr val="0563C1"/>
      </a:hlink>
      <a:folHlink>
        <a:srgbClr val="954F72"/>
      </a:folHlink>
    </a:clrScheme>
    <a:fontScheme name="gpmpuylo">
      <a:majorFont>
        <a:latin typeface="Calibri Light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880</Words>
  <Application>Microsoft Office PowerPoint</Application>
  <PresentationFormat>宽屏</PresentationFormat>
  <Paragraphs>273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思源黑体 CN Bold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演示文稿1</dc:title>
  <dc:creator>zz1</dc:creator>
  <cp:lastModifiedBy>莹 徐</cp:lastModifiedBy>
  <cp:revision>212</cp:revision>
  <dcterms:created xsi:type="dcterms:W3CDTF">2017-09-17T15:37:00Z</dcterms:created>
  <dcterms:modified xsi:type="dcterms:W3CDTF">2023-10-22T14:00:52Z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